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3"/>
  </p:sldMasterIdLst>
  <p:notesMasterIdLst>
    <p:notesMasterId r:id="rId17"/>
  </p:notesMasterIdLst>
  <p:sldIdLst>
    <p:sldId id="272" r:id="rId4"/>
    <p:sldId id="299" r:id="rId5"/>
    <p:sldId id="300" r:id="rId6"/>
    <p:sldId id="301" r:id="rId7"/>
    <p:sldId id="287" r:id="rId8"/>
    <p:sldId id="290" r:id="rId9"/>
    <p:sldId id="289" r:id="rId10"/>
    <p:sldId id="292" r:id="rId11"/>
    <p:sldId id="294" r:id="rId12"/>
    <p:sldId id="297" r:id="rId13"/>
    <p:sldId id="267" r:id="rId14"/>
    <p:sldId id="308" r:id="rId15"/>
    <p:sldId id="269" r:id="rId16"/>
  </p:sldIdLst>
  <p:sldSz cx="9144000" cy="5143500" type="screen16x9"/>
  <p:notesSz cx="6858000" cy="9144000"/>
  <p:embeddedFontLst>
    <p:embeddedFont>
      <p:font typeface="Anton" pitchFamily="2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486925-D920-4BA9-B2A6-D0B9506F4366}" v="47" dt="2022-11-04T01:22:35.5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9" autoAdjust="0"/>
    <p:restoredTop sz="62078" autoAdjust="0"/>
  </p:normalViewPr>
  <p:slideViewPr>
    <p:cSldViewPr snapToGrid="0">
      <p:cViewPr varScale="1">
        <p:scale>
          <a:sx n="84" d="100"/>
          <a:sy n="84" d="100"/>
        </p:scale>
        <p:origin x="7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dmayer@student.ubc.ca" userId="S::fdmayer@student.ubc.ca::8a72996e-9daa-4479-84d1-827235d114e7" providerId="AD" clId="Web-{F2486925-D920-4BA9-B2A6-D0B9506F4366}"/>
    <pc:docChg chg="modSld">
      <pc:chgData name="fdmayer@student.ubc.ca" userId="S::fdmayer@student.ubc.ca::8a72996e-9daa-4479-84d1-827235d114e7" providerId="AD" clId="Web-{F2486925-D920-4BA9-B2A6-D0B9506F4366}" dt="2022-11-04T01:21:47.171" v="27" actId="20577"/>
      <pc:docMkLst>
        <pc:docMk/>
      </pc:docMkLst>
      <pc:sldChg chg="modSp">
        <pc:chgData name="fdmayer@student.ubc.ca" userId="S::fdmayer@student.ubc.ca::8a72996e-9daa-4479-84d1-827235d114e7" providerId="AD" clId="Web-{F2486925-D920-4BA9-B2A6-D0B9506F4366}" dt="2022-11-04T01:20:34.529" v="13" actId="20577"/>
        <pc:sldMkLst>
          <pc:docMk/>
          <pc:sldMk cId="2355033300" sldId="272"/>
        </pc:sldMkLst>
        <pc:spChg chg="mod">
          <ac:chgData name="fdmayer@student.ubc.ca" userId="S::fdmayer@student.ubc.ca::8a72996e-9daa-4479-84d1-827235d114e7" providerId="AD" clId="Web-{F2486925-D920-4BA9-B2A6-D0B9506F4366}" dt="2022-11-04T01:20:34.529" v="13" actId="20577"/>
          <ac:spMkLst>
            <pc:docMk/>
            <pc:sldMk cId="2355033300" sldId="272"/>
            <ac:spMk id="7" creationId="{241DCB44-21EA-B4B5-BFF2-B62D6421CFCB}"/>
          </ac:spMkLst>
        </pc:spChg>
      </pc:sldChg>
      <pc:sldChg chg="modSp">
        <pc:chgData name="fdmayer@student.ubc.ca" userId="S::fdmayer@student.ubc.ca::8a72996e-9daa-4479-84d1-827235d114e7" providerId="AD" clId="Web-{F2486925-D920-4BA9-B2A6-D0B9506F4366}" dt="2022-11-04T01:21:47.171" v="27" actId="20577"/>
        <pc:sldMkLst>
          <pc:docMk/>
          <pc:sldMk cId="646477282" sldId="308"/>
        </pc:sldMkLst>
        <pc:spChg chg="mod">
          <ac:chgData name="fdmayer@student.ubc.ca" userId="S::fdmayer@student.ubc.ca::8a72996e-9daa-4479-84d1-827235d114e7" providerId="AD" clId="Web-{F2486925-D920-4BA9-B2A6-D0B9506F4366}" dt="2022-11-04T01:21:47.171" v="27" actId="20577"/>
          <ac:spMkLst>
            <pc:docMk/>
            <pc:sldMk cId="646477282" sldId="308"/>
            <ac:spMk id="3" creationId="{22B9CA75-5B8D-FEC0-ECBF-2B4E94CFC30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otadmin\UBC\Mars%20Colony%20Sabtiers%20Fuel%20Plant%20-%20Operational%20Team\3.2%20Process%20Design%20Units\Compressor%20sizing\Compressor_curve_siz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otadmin\Documents\Mars%20UBC\Mars%20society%202022\Sizing%20and%20energy%20calculation%200.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otadmin\Documents\Mars%20UBC\Mars%20society%202022\Sizing%20and%20energy%20calculation%200.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otadmin\Documents\Mars%20UBC\Mars%20society%202022\Sizing%20and%20energy%20calculation%200.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546857048871557"/>
          <c:y val="0.1573039005753423"/>
          <c:w val="0.73714357569136391"/>
          <c:h val="0.684945075349252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Sheet1!$F$6</c:f>
              <c:strCache>
                <c:ptCount val="1"/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tx1"/>
                </a:solidFill>
                <a:prstDash val="sysDot"/>
              </a:ln>
              <a:effectLst/>
            </c:spPr>
            <c:trendlineType val="log"/>
            <c:backward val="10"/>
            <c:dispRSqr val="0"/>
            <c:dispEq val="1"/>
            <c:trendlineLbl>
              <c:layout>
                <c:manualLayout>
                  <c:x val="-3.0266299609305065E-2"/>
                  <c:y val="0.3440714751459397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baseline="0" dirty="0">
                        <a:solidFill>
                          <a:schemeClr val="tx1"/>
                        </a:solidFill>
                      </a:rPr>
                      <a:t>y = 0.61ln(x) - 0.41</a:t>
                    </a:r>
                    <a:endParaRPr lang="en-US" sz="1400" b="1" dirty="0">
                      <a:solidFill>
                        <a:schemeClr val="tx1"/>
                      </a:solidFill>
                    </a:endParaRPr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Sheet1!$P$8:$P$12</c:f>
              <c:numCache>
                <c:formatCode>General</c:formatCode>
                <c:ptCount val="5"/>
                <c:pt idx="0">
                  <c:v>22.371000000000002</c:v>
                </c:pt>
                <c:pt idx="1">
                  <c:v>5.5927500000000006</c:v>
                </c:pt>
                <c:pt idx="2">
                  <c:v>11.185500000000001</c:v>
                </c:pt>
                <c:pt idx="3">
                  <c:v>3.7285000000000004</c:v>
                </c:pt>
                <c:pt idx="4">
                  <c:v>37.285000000000004</c:v>
                </c:pt>
              </c:numCache>
            </c:numRef>
          </c:xVal>
          <c:yVal>
            <c:numRef>
              <c:f>Sheet1!$Q$8:$Q$12</c:f>
              <c:numCache>
                <c:formatCode>General</c:formatCode>
                <c:ptCount val="5"/>
                <c:pt idx="0">
                  <c:v>1.5681928634726297</c:v>
                </c:pt>
                <c:pt idx="1">
                  <c:v>0.62290507671422923</c:v>
                </c:pt>
                <c:pt idx="2">
                  <c:v>1.1216945307031725</c:v>
                </c:pt>
                <c:pt idx="3">
                  <c:v>0.35789347772910574</c:v>
                </c:pt>
                <c:pt idx="4">
                  <c:v>1.7080977501018328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CB9-4755-B924-88042AE96C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02223"/>
        <c:axId val="14890159"/>
      </c:scatterChart>
      <c:valAx>
        <c:axId val="1490222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</a:rPr>
                  <a:t>Compressor</a:t>
                </a:r>
                <a:r>
                  <a:rPr lang="en-US" sz="1400" b="1" baseline="0" dirty="0">
                    <a:solidFill>
                      <a:schemeClr val="tx1"/>
                    </a:solidFill>
                  </a:rPr>
                  <a:t> power (kW</a:t>
                </a:r>
                <a:r>
                  <a:rPr lang="en-US" sz="1200" b="1" baseline="0" dirty="0"/>
                  <a:t>)</a:t>
                </a:r>
                <a:endParaRPr lang="en-US" sz="1200" b="1" dirty="0"/>
              </a:p>
            </c:rich>
          </c:tx>
          <c:layout>
            <c:manualLayout>
              <c:xMode val="edge"/>
              <c:yMode val="edge"/>
              <c:x val="0.32702242077941435"/>
              <c:y val="0.919862815819757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90159"/>
        <c:crosses val="autoZero"/>
        <c:crossBetween val="midCat"/>
      </c:valAx>
      <c:valAx>
        <c:axId val="14890159"/>
        <c:scaling>
          <c:orientation val="minMax"/>
          <c:max val="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</a:rPr>
                  <a:t>Compressor volume (m</a:t>
                </a:r>
                <a:r>
                  <a:rPr lang="en-US" sz="1400" b="1" baseline="30000" dirty="0">
                    <a:solidFill>
                      <a:schemeClr val="tx1"/>
                    </a:solidFill>
                  </a:rPr>
                  <a:t>3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2.5354117127118412E-2"/>
              <c:y val="0.264326620069828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out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02223"/>
        <c:crosses val="autoZero"/>
        <c:crossBetween val="midCat"/>
        <c:majorUnit val="0.5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577089850070108"/>
          <c:y val="0.20858632254301546"/>
          <c:w val="0.43384604321720061"/>
          <c:h val="0.54983960338291049"/>
        </c:manualLayout>
      </c:layout>
      <c:pieChart>
        <c:varyColors val="1"/>
        <c:ser>
          <c:idx val="0"/>
          <c:order val="0"/>
          <c:tx>
            <c:strRef>
              <c:f>SPlot!$AA$5</c:f>
              <c:strCache>
                <c:ptCount val="1"/>
                <c:pt idx="0">
                  <c:v>Size(m3)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12C-43FA-933A-1B491438906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12C-43FA-933A-1B491438906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12C-43FA-933A-1B491438906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12C-43FA-933A-1B491438906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12C-43FA-933A-1B491438906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6DBA97A-CCDA-4E33-ADBE-1DD9A4217AD8}" type="CATEGORYNAME">
                      <a:rPr lang="en-US" baseline="0" dirty="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5412C0EE-D476-413F-A5A5-A22B88DA3B8B}" type="VALUE">
                      <a:rPr lang="en-US" baseline="0" smtClean="0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 m</a:t>
                    </a:r>
                    <a:r>
                      <a:rPr lang="en-US" baseline="30000" dirty="0">
                        <a:solidFill>
                          <a:schemeClr val="tx1"/>
                        </a:solidFill>
                      </a:rPr>
                      <a:t>3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535809018567639"/>
                      <c:h val="0.199058964854281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12C-43FA-933A-1B491438906B}"/>
                </c:ext>
              </c:extLst>
            </c:dLbl>
            <c:dLbl>
              <c:idx val="1"/>
              <c:layout>
                <c:manualLayout>
                  <c:x val="-3.5368324317551787E-3"/>
                  <c:y val="-5.8263295041655963E-2"/>
                </c:manualLayout>
              </c:layout>
              <c:tx>
                <c:rich>
                  <a:bodyPr/>
                  <a:lstStyle/>
                  <a:p>
                    <a:fld id="{5E137E60-8E37-457F-8C33-B31BCDD4E03A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F6692898-DF28-43F6-B157-53C0D7576095}" type="VALUE">
                      <a:rPr lang="en-US" baseline="0" smtClean="0"/>
                      <a:pPr/>
                      <a:t>[VALUE]</a:t>
                    </a:fld>
                    <a:r>
                      <a:rPr lang="en-US" baseline="0" dirty="0"/>
                      <a:t> m</a:t>
                    </a:r>
                    <a:r>
                      <a:rPr lang="en-US" baseline="30000" dirty="0"/>
                      <a:t>3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868641088298973"/>
                      <c:h val="0.199058964854281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12C-43FA-933A-1B491438906B}"/>
                </c:ext>
              </c:extLst>
            </c:dLbl>
            <c:dLbl>
              <c:idx val="2"/>
              <c:layout>
                <c:manualLayout>
                  <c:x val="-1.0610079575596816E-2"/>
                  <c:y val="0.15238092549356166"/>
                </c:manualLayout>
              </c:layout>
              <c:tx>
                <c:rich>
                  <a:bodyPr/>
                  <a:lstStyle/>
                  <a:p>
                    <a:fld id="{2C197B49-0AD0-45CD-8B21-FC19DFD19754}" type="CATEGORYNAME">
                      <a:rPr lang="en-US" sz="1200"/>
                      <a:pPr/>
                      <a:t>[CATEGORY NAME]</a:t>
                    </a:fld>
                    <a:r>
                      <a:rPr lang="en-US" sz="1200" baseline="0" dirty="0"/>
                      <a:t>
</a:t>
                    </a:r>
                    <a:fld id="{C53A3328-E9FA-4B03-8446-042392F0DE79}" type="VALUE">
                      <a:rPr lang="en-US" sz="1200" baseline="0" smtClean="0"/>
                      <a:pPr/>
                      <a:t>[VALUE]</a:t>
                    </a:fld>
                    <a:r>
                      <a:rPr lang="en-US" sz="1200" baseline="0" dirty="0"/>
                      <a:t> </a:t>
                    </a:r>
                    <a:r>
                      <a:rPr lang="en-US" sz="1200" b="1" i="0" u="none" strike="noStrike" kern="1200" baseline="0" dirty="0">
                        <a:solidFill>
                          <a:srgbClr val="000000"/>
                        </a:solidFill>
                      </a:rPr>
                      <a:t>m</a:t>
                    </a:r>
                    <a:r>
                      <a:rPr lang="en-US" sz="1200" b="1" i="0" u="none" strike="noStrike" kern="1200" baseline="30000" dirty="0">
                        <a:solidFill>
                          <a:srgbClr val="000000"/>
                        </a:solidFill>
                      </a:rPr>
                      <a:t>3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12C-43FA-933A-1B491438906B}"/>
                </c:ext>
              </c:extLst>
            </c:dLbl>
            <c:dLbl>
              <c:idx val="3"/>
              <c:layout>
                <c:manualLayout>
                  <c:x val="-2.1220019911304205E-2"/>
                  <c:y val="-4.4817919262812277E-3"/>
                </c:manualLayout>
              </c:layout>
              <c:tx>
                <c:rich>
                  <a:bodyPr/>
                  <a:lstStyle/>
                  <a:p>
                    <a:fld id="{35AEA635-8E68-43D7-811C-1264018AFBED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0F9669FD-6B9C-405C-A5E0-CF8D20EA3FC6}" type="VALUE">
                      <a:rPr lang="en-US" sz="1200" baseline="0" smtClean="0"/>
                      <a:pPr/>
                      <a:t>[VALUE]</a:t>
                    </a:fld>
                    <a:r>
                      <a:rPr lang="en-US" sz="1200" baseline="0" dirty="0"/>
                      <a:t> </a:t>
                    </a:r>
                    <a:r>
                      <a:rPr lang="en-US" sz="1200" b="1" i="0" u="none" strike="noStrike" kern="1200" baseline="0" dirty="0">
                        <a:solidFill>
                          <a:srgbClr val="000000"/>
                        </a:solidFill>
                      </a:rPr>
                      <a:t>m</a:t>
                    </a:r>
                    <a:r>
                      <a:rPr lang="en-US" sz="1200" b="1" i="0" u="none" strike="noStrike" kern="1200" baseline="30000" dirty="0">
                        <a:solidFill>
                          <a:srgbClr val="000000"/>
                        </a:solidFill>
                      </a:rPr>
                      <a:t>3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12291401240627"/>
                      <c:h val="0.199058964854281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12C-43FA-933A-1B491438906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A5EF2B5-62D3-4FA5-8886-6D8219304FA3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4B6D3817-BAE1-4970-8FE8-6C2A152DE941}" type="VALUE">
                      <a:rPr lang="en-US" sz="1200" baseline="0" smtClean="0"/>
                      <a:pPr/>
                      <a:t>[VALUE]</a:t>
                    </a:fld>
                    <a:r>
                      <a:rPr lang="en-US" sz="1200" baseline="0" dirty="0"/>
                      <a:t> </a:t>
                    </a:r>
                    <a:r>
                      <a:rPr lang="en-US" sz="1200" b="1" i="0" u="none" strike="noStrike" kern="1200" baseline="0" dirty="0">
                        <a:solidFill>
                          <a:srgbClr val="000000"/>
                        </a:solidFill>
                      </a:rPr>
                      <a:t>m</a:t>
                    </a:r>
                    <a:r>
                      <a:rPr lang="en-US" sz="1200" b="1" i="0" u="none" strike="noStrike" kern="1200" baseline="30000" dirty="0">
                        <a:solidFill>
                          <a:srgbClr val="000000"/>
                        </a:solidFill>
                      </a:rPr>
                      <a:t>3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542896328940309"/>
                      <c:h val="0.199058964854281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12C-43FA-933A-1B49143890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SPlot!$AB$6:$AB$10</c:f>
              <c:strCache>
                <c:ptCount val="5"/>
                <c:pt idx="0">
                  <c:v>Atm. Capture</c:v>
                </c:pt>
                <c:pt idx="1">
                  <c:v>Electrolysis</c:v>
                </c:pt>
                <c:pt idx="2">
                  <c:v>Sabatier</c:v>
                </c:pt>
                <c:pt idx="3">
                  <c:v>Liquefaction</c:v>
                </c:pt>
                <c:pt idx="4">
                  <c:v>Gas Cleanup</c:v>
                </c:pt>
              </c:strCache>
            </c:strRef>
          </c:cat>
          <c:val>
            <c:numRef>
              <c:f>SPlot!$AA$6:$AA$10</c:f>
              <c:numCache>
                <c:formatCode>0.0</c:formatCode>
                <c:ptCount val="5"/>
                <c:pt idx="0">
                  <c:v>4.5366232252330967</c:v>
                </c:pt>
                <c:pt idx="1">
                  <c:v>2.5249224166285864</c:v>
                </c:pt>
                <c:pt idx="2">
                  <c:v>1.3805423600945046</c:v>
                </c:pt>
                <c:pt idx="3">
                  <c:v>10.419617701183361</c:v>
                </c:pt>
                <c:pt idx="4">
                  <c:v>6.3099653076143465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12C-43FA-933A-1B49143890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685652968788366"/>
          <c:y val="0.23901089123006833"/>
          <c:w val="0.38956661387338426"/>
          <c:h val="0.57165987219642544"/>
        </c:manualLayout>
      </c:layout>
      <c:pieChart>
        <c:varyColors val="1"/>
        <c:ser>
          <c:idx val="0"/>
          <c:order val="0"/>
          <c:tx>
            <c:strRef>
              <c:f>EPlot!$V$5</c:f>
              <c:strCache>
                <c:ptCount val="1"/>
                <c:pt idx="0">
                  <c:v>Energy (kW)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84-43F6-9FD2-7B3DE9D6E16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84-43F6-9FD2-7B3DE9D6E16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784-43F6-9FD2-7B3DE9D6E16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784-43F6-9FD2-7B3DE9D6E16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784-43F6-9FD2-7B3DE9D6E16E}"/>
              </c:ext>
            </c:extLst>
          </c:dPt>
          <c:dLbls>
            <c:dLbl>
              <c:idx val="0"/>
              <c:layout>
                <c:manualLayout>
                  <c:x val="4.2232277526395176E-2"/>
                  <c:y val="-8.9635838525624553E-3"/>
                </c:manualLayout>
              </c:layout>
              <c:tx>
                <c:rich>
                  <a:bodyPr/>
                  <a:lstStyle/>
                  <a:p>
                    <a:fld id="{3514BA31-EA76-4D03-AD58-B1A34D533964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61E226C7-E578-46D7-8AEA-66C735CCA842}" type="VALUE">
                      <a:rPr lang="en-US" baseline="0" smtClean="0"/>
                      <a:pPr/>
                      <a:t>[VALUE]</a:t>
                    </a:fld>
                    <a:r>
                      <a:rPr lang="en-US" baseline="0" dirty="0"/>
                      <a:t> </a:t>
                    </a:r>
                    <a:r>
                      <a:rPr lang="en-US" sz="1200" b="1" i="0" u="none" strike="noStrike" kern="1200" baseline="0" dirty="0">
                        <a:solidFill>
                          <a:srgbClr val="000000"/>
                        </a:solidFill>
                      </a:rPr>
                      <a:t>kW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6603318250377076"/>
                      <c:h val="0.199058964854281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784-43F6-9FD2-7B3DE9D6E16E}"/>
                </c:ext>
              </c:extLst>
            </c:dLbl>
            <c:dLbl>
              <c:idx val="1"/>
              <c:layout>
                <c:manualLayout>
                  <c:x val="0"/>
                  <c:y val="3.1372543483968514E-2"/>
                </c:manualLayout>
              </c:layout>
              <c:tx>
                <c:rich>
                  <a:bodyPr/>
                  <a:lstStyle/>
                  <a:p>
                    <a:fld id="{67DB6D74-D529-4E13-AB5E-9C4699B891C5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3922F0C5-52CC-4ABD-B93E-F0BCBAAA1DC7}" type="VALUE">
                      <a:rPr lang="en-US" baseline="0" smtClean="0"/>
                      <a:pPr/>
                      <a:t>[VALUE]</a:t>
                    </a:fld>
                    <a:r>
                      <a:rPr lang="en-US" baseline="0" dirty="0"/>
                      <a:t> </a:t>
                    </a:r>
                    <a:r>
                      <a:rPr lang="en-US" sz="1200" b="1" i="0" u="none" strike="noStrike" kern="1200" baseline="0" dirty="0">
                        <a:solidFill>
                          <a:srgbClr val="000000"/>
                        </a:solidFill>
                      </a:rPr>
                      <a:t>kW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037707390648571"/>
                      <c:h val="0.199058964854281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784-43F6-9FD2-7B3DE9D6E16E}"/>
                </c:ext>
              </c:extLst>
            </c:dLbl>
            <c:dLbl>
              <c:idx val="2"/>
              <c:layout>
                <c:manualLayout>
                  <c:x val="-4.1182646286861226E-2"/>
                  <c:y val="-1.3888614413442834E-2"/>
                </c:manualLayout>
              </c:layout>
              <c:tx>
                <c:rich>
                  <a:bodyPr/>
                  <a:lstStyle/>
                  <a:p>
                    <a:fld id="{A3BE603C-22CC-4F20-8029-5864675084FD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43967BB7-B7AF-46A1-8F5C-4C0D2C23D253}" type="VALUE">
                      <a:rPr lang="en-US" baseline="0" smtClean="0"/>
                      <a:pPr/>
                      <a:t>[VALUE]</a:t>
                    </a:fld>
                    <a:r>
                      <a:rPr lang="en-US" baseline="0" dirty="0"/>
                      <a:t> </a:t>
                    </a:r>
                    <a:r>
                      <a:rPr lang="en-US" sz="1200" b="1" i="0" u="none" strike="noStrike" kern="1200" baseline="0" dirty="0">
                        <a:solidFill>
                          <a:srgbClr val="000000"/>
                        </a:solidFill>
                      </a:rPr>
                      <a:t>kW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967137669435157"/>
                      <c:h val="0.166458515602216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784-43F6-9FD2-7B3DE9D6E16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82E89E3-DA01-4C02-8803-35ABA5181DA4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B98716BB-113D-4516-B672-AC2137E84E0D}" type="VALUE">
                      <a:rPr lang="en-US" sz="1200" baseline="0" smtClean="0"/>
                      <a:pPr/>
                      <a:t>[VALUE]</a:t>
                    </a:fld>
                    <a:r>
                      <a:rPr lang="en-US" sz="1200" baseline="0" dirty="0"/>
                      <a:t> </a:t>
                    </a:r>
                    <a:r>
                      <a:rPr lang="en-US" sz="1200" b="1" i="0" u="none" strike="noStrike" kern="1200" baseline="0" dirty="0">
                        <a:solidFill>
                          <a:srgbClr val="000000"/>
                        </a:solidFill>
                      </a:rPr>
                      <a:t>kW</a:t>
                    </a:r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654612178002635"/>
                      <c:h val="0.199058964854281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784-43F6-9FD2-7B3DE9D6E16E}"/>
                </c:ext>
              </c:extLst>
            </c:dLbl>
            <c:dLbl>
              <c:idx val="4"/>
              <c:layout>
                <c:manualLayout>
                  <c:x val="-5.7244925832234769E-2"/>
                  <c:y val="-4.6296557701483018E-3"/>
                </c:manualLayout>
              </c:layout>
              <c:tx>
                <c:rich>
                  <a:bodyPr/>
                  <a:lstStyle/>
                  <a:p>
                    <a:fld id="{DC6C21B1-B2A1-4D19-B380-1C0345B76470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167ABAA9-1E90-46E7-B351-C985B0C7889A}" type="VALUE">
                      <a:rPr lang="en-US" baseline="0" smtClean="0"/>
                      <a:pPr/>
                      <a:t>[VALUE]</a:t>
                    </a:fld>
                    <a:r>
                      <a:rPr lang="en-US" baseline="0" dirty="0"/>
                      <a:t> </a:t>
                    </a:r>
                    <a:r>
                      <a:rPr lang="en-US" sz="1200" b="1" i="0" u="none" strike="noStrike" kern="1200" baseline="0" dirty="0">
                        <a:solidFill>
                          <a:srgbClr val="000000"/>
                        </a:solidFill>
                      </a:rPr>
                      <a:t>kW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648567119155353"/>
                      <c:h val="0.199058964854281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784-43F6-9FD2-7B3DE9D6E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EPlot!$W$6:$W$10</c:f>
              <c:strCache>
                <c:ptCount val="5"/>
                <c:pt idx="0">
                  <c:v>Atm. Capture</c:v>
                </c:pt>
                <c:pt idx="1">
                  <c:v>Electrolysis</c:v>
                </c:pt>
                <c:pt idx="2">
                  <c:v>Sabatier </c:v>
                </c:pt>
                <c:pt idx="3">
                  <c:v>Liquefaction</c:v>
                </c:pt>
                <c:pt idx="4">
                  <c:v>Gas Cleanup</c:v>
                </c:pt>
              </c:strCache>
            </c:strRef>
          </c:cat>
          <c:val>
            <c:numRef>
              <c:f>EPlot!$V$6:$V$10</c:f>
              <c:numCache>
                <c:formatCode>0</c:formatCode>
                <c:ptCount val="5"/>
                <c:pt idx="0">
                  <c:v>47.035007530000001</c:v>
                </c:pt>
                <c:pt idx="1">
                  <c:v>304.49510999999995</c:v>
                </c:pt>
                <c:pt idx="2">
                  <c:v>30.806504071900001</c:v>
                </c:pt>
                <c:pt idx="3">
                  <c:v>193.54363000000001</c:v>
                </c:pt>
                <c:pt idx="4">
                  <c:v>22.542267304000003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784-43F6-9FD2-7B3DE9D6E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577089850070108"/>
          <c:y val="0.24938810415499396"/>
          <c:w val="0.5879706021137141"/>
          <c:h val="0.57198345591257493"/>
        </c:manualLayout>
      </c:layout>
      <c:pieChart>
        <c:varyColors val="1"/>
        <c:ser>
          <c:idx val="0"/>
          <c:order val="0"/>
          <c:tx>
            <c:strRef>
              <c:f>EPlot!$Y$5</c:f>
              <c:strCache>
                <c:ptCount val="1"/>
                <c:pt idx="0">
                  <c:v>Energy (kW)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DC-4550-AD1C-1444A726D0B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DC-4550-AD1C-1444A726D0B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DC-4550-AD1C-1444A726D0B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5DC-4550-AD1C-1444A726D0B3}"/>
              </c:ext>
            </c:extLst>
          </c:dPt>
          <c:dLbls>
            <c:dLbl>
              <c:idx val="0"/>
              <c:layout>
                <c:manualLayout>
                  <c:x val="0"/>
                  <c:y val="-1.6571227703543637E-2"/>
                </c:manualLayout>
              </c:layout>
              <c:tx>
                <c:rich>
                  <a:bodyPr/>
                  <a:lstStyle/>
                  <a:p>
                    <a:fld id="{E4142FDF-E33C-48E8-AE13-863DD58D2BFF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B083D5DA-7498-47E9-A4CA-37BD6BD69080}" type="VALUE">
                      <a:rPr lang="en-US" baseline="0" smtClean="0"/>
                      <a:pPr/>
                      <a:t>[VALUE]</a:t>
                    </a:fld>
                    <a:r>
                      <a:rPr lang="en-US" baseline="0" dirty="0"/>
                      <a:t> </a:t>
                    </a:r>
                    <a:r>
                      <a:rPr lang="en-US" sz="1200" b="1" i="0" u="none" strike="noStrike" kern="1200" baseline="0" dirty="0">
                        <a:solidFill>
                          <a:srgbClr val="000000"/>
                        </a:solidFill>
                      </a:rPr>
                      <a:t>kW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5DC-4550-AD1C-1444A726D0B3}"/>
                </c:ext>
              </c:extLst>
            </c:dLbl>
            <c:dLbl>
              <c:idx val="1"/>
              <c:layout>
                <c:manualLayout>
                  <c:x val="-5.1103198684675985E-3"/>
                  <c:y val="0.21542596014606688"/>
                </c:manualLayout>
              </c:layout>
              <c:tx>
                <c:rich>
                  <a:bodyPr/>
                  <a:lstStyle/>
                  <a:p>
                    <a:fld id="{E37ADD9E-90DD-4A44-B8FB-AB839DC8BD87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6F5E744E-D24E-4A9C-B996-494A16EAF7E8}" type="VALUE">
                      <a:rPr lang="en-US" baseline="0" smtClean="0"/>
                      <a:pPr/>
                      <a:t>[VALUE]</a:t>
                    </a:fld>
                    <a:r>
                      <a:rPr lang="en-US" baseline="0" dirty="0"/>
                      <a:t> </a:t>
                    </a:r>
                    <a:r>
                      <a:rPr lang="en-US" sz="1200" b="1" i="0" u="none" strike="noStrike" kern="1200" baseline="0" dirty="0">
                        <a:solidFill>
                          <a:srgbClr val="000000"/>
                        </a:solidFill>
                      </a:rPr>
                      <a:t>kW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919448214218172"/>
                      <c:h val="0.147202346172685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5DC-4550-AD1C-1444A726D0B3}"/>
                </c:ext>
              </c:extLst>
            </c:dLbl>
            <c:dLbl>
              <c:idx val="2"/>
              <c:layout>
                <c:manualLayout>
                  <c:x val="0.11242703710628739"/>
                  <c:y val="0.16902652257614467"/>
                </c:manualLayout>
              </c:layout>
              <c:tx>
                <c:rich>
                  <a:bodyPr/>
                  <a:lstStyle/>
                  <a:p>
                    <a:fld id="{78530EFE-79D0-49A2-9DCD-37CB8F93EBFD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E8BA6196-09CF-46B7-81B0-E9B4BF3CDB7A}" type="VALUE">
                      <a:rPr lang="en-US" baseline="0" smtClean="0"/>
                      <a:pPr/>
                      <a:t>[VALUE]</a:t>
                    </a:fld>
                    <a:r>
                      <a:rPr lang="en-US" baseline="0" dirty="0"/>
                      <a:t> </a:t>
                    </a:r>
                    <a:r>
                      <a:rPr lang="en-US" sz="1200" b="1" i="0" u="none" strike="noStrike" kern="1200" baseline="0" dirty="0">
                        <a:solidFill>
                          <a:srgbClr val="000000"/>
                        </a:solidFill>
                      </a:rPr>
                      <a:t>kW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17318002194889"/>
                      <c:h val="0.147202346172685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5DC-4550-AD1C-1444A726D0B3}"/>
                </c:ext>
              </c:extLst>
            </c:dLbl>
            <c:dLbl>
              <c:idx val="3"/>
              <c:layout>
                <c:manualLayout>
                  <c:x val="8.8578877720105198E-2"/>
                  <c:y val="-1.6571227703543599E-2"/>
                </c:manualLayout>
              </c:layout>
              <c:tx>
                <c:rich>
                  <a:bodyPr/>
                  <a:lstStyle/>
                  <a:p>
                    <a:fld id="{BC9AD907-5401-4E3B-825C-D14C0B8F9E43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2BFED8AC-25AE-4755-A229-9E9586CCEBFF}" type="VALUE">
                      <a:rPr lang="en-US" baseline="0" smtClean="0"/>
                      <a:pPr/>
                      <a:t>[VALUE]</a:t>
                    </a:fld>
                    <a:r>
                      <a:rPr lang="en-US" baseline="0" dirty="0"/>
                      <a:t> </a:t>
                    </a:r>
                    <a:r>
                      <a:rPr lang="en-US" sz="1200" b="1" i="0" u="none" strike="noStrike" kern="1200" baseline="0" dirty="0">
                        <a:solidFill>
                          <a:srgbClr val="000000"/>
                        </a:solidFill>
                      </a:rPr>
                      <a:t>kW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7596609859403163"/>
                      <c:h val="0.192955375380061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5DC-4550-AD1C-1444A726D0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EPlot!$Z$6:$Z$9</c:f>
              <c:strCache>
                <c:ptCount val="4"/>
                <c:pt idx="0">
                  <c:v>Blower</c:v>
                </c:pt>
                <c:pt idx="1">
                  <c:v>Compressor</c:v>
                </c:pt>
                <c:pt idx="2">
                  <c:v>Electrolyser</c:v>
                </c:pt>
                <c:pt idx="3">
                  <c:v>Heater and Pump</c:v>
                </c:pt>
              </c:strCache>
            </c:strRef>
          </c:cat>
          <c:val>
            <c:numRef>
              <c:f>EPlot!$Y$6:$Y$9</c:f>
              <c:numCache>
                <c:formatCode>0</c:formatCode>
                <c:ptCount val="4"/>
                <c:pt idx="0">
                  <c:v>78.202121480000002</c:v>
                </c:pt>
                <c:pt idx="1">
                  <c:v>195.20709730000002</c:v>
                </c:pt>
                <c:pt idx="2">
                  <c:v>274.68799999999999</c:v>
                </c:pt>
                <c:pt idx="3">
                  <c:v>50.3253001259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5DC-4550-AD1C-1444A726D0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7517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5385b1b14c_7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5385b1b14c_7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381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5385b1b14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5385b1b14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5385b1b14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5385b1b14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8382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5385b1b14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5385b1b14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5385b1b14c_7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5385b1b14c_7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5233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5385b1b14c_7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5385b1b14c_7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692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5385b1b14c_7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5385b1b14c_7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4416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5385b1b14c_7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5385b1b14c_7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Fuel ratio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3.764065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Leftover oxygen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102.5175</a:t>
            </a:r>
            <a:r>
              <a:rPr lang="en-US" dirty="0"/>
              <a:t> tons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9918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5385b1b14c_7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5385b1b14c_7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1691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5385b1b14c_7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5385b1b14c_7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325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5385b1b14c_7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5385b1b14c_7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1322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5385b1b14c_7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5385b1b14c_7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1135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E4A99A48-8EED-E454-4868-E332A36A17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391501" y="-660374"/>
            <a:ext cx="1230463" cy="2689260"/>
          </a:xfrm>
          <a:prstGeom prst="rect">
            <a:avLst/>
          </a:prstGeom>
        </p:spPr>
      </p:pic>
      <p:pic>
        <p:nvPicPr>
          <p:cNvPr id="54" name="Google Shape;54;p13"/>
          <p:cNvPicPr preferRelativeResize="0"/>
          <p:nvPr/>
        </p:nvPicPr>
        <p:blipFill rotWithShape="1">
          <a:blip r:embed="rId6">
            <a:alphaModFix amt="48000"/>
          </a:blip>
          <a:srcRect l="18199" t="29621" r="18013" b="31676"/>
          <a:stretch/>
        </p:blipFill>
        <p:spPr>
          <a:xfrm>
            <a:off x="436412" y="2695575"/>
            <a:ext cx="1592413" cy="199072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808380" y="1334546"/>
            <a:ext cx="790956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800" dirty="0">
                <a:ea typeface="Anton"/>
                <a:sym typeface="Anton"/>
              </a:rPr>
              <a:t>Feasibility of vehicle-based propellant production on Mars using the Sabatier reaction</a:t>
            </a:r>
            <a:endParaRPr lang="en-US" sz="1500" dirty="0">
              <a:solidFill>
                <a:srgbClr val="073763"/>
              </a:solidFill>
              <a:latin typeface="Anton"/>
              <a:ea typeface="Anton"/>
              <a:sym typeface="Anton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502860" y="3690938"/>
            <a:ext cx="8520600" cy="11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 dirty="0">
                <a:solidFill>
                  <a:srgbClr val="980000"/>
                </a:solidFill>
              </a:rPr>
              <a:t>UBC Mars Colony</a:t>
            </a:r>
            <a:endParaRPr sz="2100" b="1" dirty="0">
              <a:solidFill>
                <a:srgbClr val="98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dirty="0">
                <a:solidFill>
                  <a:srgbClr val="073763"/>
                </a:solidFill>
              </a:rPr>
              <a:t>University of British Columbia </a:t>
            </a:r>
            <a:endParaRPr sz="2100" dirty="0">
              <a:solidFill>
                <a:srgbClr val="07376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dirty="0">
                <a:solidFill>
                  <a:srgbClr val="073763"/>
                </a:solidFill>
              </a:rPr>
              <a:t>Engineering Design Team</a:t>
            </a:r>
            <a:endParaRPr sz="1300" dirty="0">
              <a:solidFill>
                <a:srgbClr val="07376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CFB443-23DD-848F-6EFA-8BA07B41FD9F}"/>
              </a:ext>
            </a:extLst>
          </p:cNvPr>
          <p:cNvSpPr/>
          <p:nvPr/>
        </p:nvSpPr>
        <p:spPr>
          <a:xfrm>
            <a:off x="6441072" y="784576"/>
            <a:ext cx="2579700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chemeClr val="tx1"/>
                </a:solidFill>
              </a:rPr>
              <a:t>Moving to Mars 2022</a:t>
            </a:r>
          </a:p>
        </p:txBody>
      </p:sp>
      <p:pic>
        <p:nvPicPr>
          <p:cNvPr id="5" name="Picture 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15BC6C22-8B9F-110D-EDA1-B5651D0ABC2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4000"/>
                    </a14:imgEffect>
                    <a14:imgEffect>
                      <a14:saturation sat="97000"/>
                    </a14:imgEffect>
                    <a14:imgEffect>
                      <a14:brightnessContrast contrast="-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7184" y="2375901"/>
            <a:ext cx="2033588" cy="11580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1DCB44-21EA-B4B5-BFF2-B62D6421CFCB}"/>
              </a:ext>
            </a:extLst>
          </p:cNvPr>
          <p:cNvSpPr txBox="1"/>
          <p:nvPr/>
        </p:nvSpPr>
        <p:spPr>
          <a:xfrm>
            <a:off x="2947060" y="2677929"/>
            <a:ext cx="36322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 dirty="0">
                <a:ea typeface="Anton"/>
                <a:sym typeface="Anton"/>
              </a:rPr>
              <a:t>4:10 pm, 17 Novembre 2022,</a:t>
            </a:r>
            <a:endParaRPr lang="en-GB" sz="1600" dirty="0">
              <a:ea typeface="Anton"/>
            </a:endParaRPr>
          </a:p>
          <a:p>
            <a:pPr algn="ctr"/>
            <a:r>
              <a:rPr lang="en-GB" sz="1600" dirty="0"/>
              <a:t>Concordia University</a:t>
            </a:r>
            <a:endParaRPr lang="en-GB" dirty="0"/>
          </a:p>
          <a:p>
            <a:pPr algn="ctr"/>
            <a:r>
              <a:rPr lang="en-GB" sz="1600" dirty="0">
                <a:ea typeface="Anton"/>
                <a:sym typeface="Anton"/>
              </a:rPr>
              <a:t>Francis Desilets-Mayer</a:t>
            </a:r>
            <a:endParaRPr lang="en-US" sz="1200" dirty="0">
              <a:solidFill>
                <a:srgbClr val="073763"/>
              </a:solidFill>
              <a:latin typeface="Anton"/>
              <a:ea typeface="Anton"/>
              <a:cs typeface="Anton"/>
            </a:endParaRPr>
          </a:p>
        </p:txBody>
      </p:sp>
    </p:spTree>
    <p:extLst>
      <p:ext uri="{BB962C8B-B14F-4D97-AF65-F5344CB8AC3E}">
        <p14:creationId xmlns:p14="http://schemas.microsoft.com/office/powerpoint/2010/main" val="2355033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107925"/>
            <a:ext cx="44127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73763"/>
                </a:solidFill>
                <a:latin typeface="Anton"/>
                <a:ea typeface="Anton"/>
                <a:cs typeface="Anton"/>
                <a:sym typeface="Anton"/>
              </a:rPr>
              <a:t>Conclusion</a:t>
            </a:r>
            <a:endParaRPr lang="en-GB" dirty="0">
              <a:solidFill>
                <a:srgbClr val="07376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3B254ED-CAE6-5575-7A35-FD7884A1EB3D}"/>
              </a:ext>
            </a:extLst>
          </p:cNvPr>
          <p:cNvSpPr txBox="1">
            <a:spLocks/>
          </p:cNvSpPr>
          <p:nvPr/>
        </p:nvSpPr>
        <p:spPr>
          <a:xfrm>
            <a:off x="379775" y="1001727"/>
            <a:ext cx="5401662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Key takeaway</a:t>
            </a:r>
          </a:p>
          <a:p>
            <a:pPr lvl="1"/>
            <a:r>
              <a:rPr lang="en-US" sz="1500" b="1" dirty="0">
                <a:solidFill>
                  <a:schemeClr val="tx1"/>
                </a:solidFill>
              </a:rPr>
              <a:t>The propellant plant fits in the rocket</a:t>
            </a:r>
          </a:p>
          <a:p>
            <a:pPr lvl="1"/>
            <a:r>
              <a:rPr lang="en-US" sz="1500" b="1" dirty="0">
                <a:solidFill>
                  <a:schemeClr val="tx1"/>
                </a:solidFill>
              </a:rPr>
              <a:t>Even if energy efficiency is low</a:t>
            </a:r>
          </a:p>
          <a:p>
            <a:pPr lvl="1"/>
            <a:r>
              <a:rPr lang="en-US" sz="1500" b="1" dirty="0">
                <a:solidFill>
                  <a:schemeClr val="tx1"/>
                </a:solidFill>
              </a:rPr>
              <a:t>Sabatier reactor is a minute contributor</a:t>
            </a:r>
          </a:p>
          <a:p>
            <a:pPr lvl="1"/>
            <a:r>
              <a:rPr lang="en-US" sz="1500" b="1" dirty="0">
                <a:solidFill>
                  <a:schemeClr val="tx1"/>
                </a:solidFill>
              </a:rPr>
              <a:t>Liquefaction and electrolysis are important</a:t>
            </a:r>
          </a:p>
          <a:p>
            <a:endParaRPr lang="en-US" sz="1800" b="1" dirty="0">
              <a:solidFill>
                <a:schemeClr val="tx1"/>
              </a:solidFill>
            </a:endParaRPr>
          </a:p>
          <a:p>
            <a:r>
              <a:rPr lang="en-US" sz="1800" b="1" dirty="0">
                <a:solidFill>
                  <a:schemeClr val="tx1"/>
                </a:solidFill>
              </a:rPr>
              <a:t>Recommendation</a:t>
            </a: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Sabatier reaction: not the best choice</a:t>
            </a: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Less complex system are possible</a:t>
            </a: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Always propose full plant 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dirty="0"/>
          </a:p>
          <a:p>
            <a:endParaRPr lang="fr-CA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8650D3B-A4DC-4DAF-948B-2BB75BBA3F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1539138"/>
              </p:ext>
            </p:extLst>
          </p:nvPr>
        </p:nvGraphicFramePr>
        <p:xfrm>
          <a:off x="5244249" y="571911"/>
          <a:ext cx="3727751" cy="3831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937104-0270-C067-F981-6F4AB2934216}"/>
              </a:ext>
            </a:extLst>
          </p:cNvPr>
          <p:cNvSpPr txBox="1"/>
          <p:nvPr/>
        </p:nvSpPr>
        <p:spPr>
          <a:xfrm>
            <a:off x="6130074" y="4048795"/>
            <a:ext cx="249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00" b="1" dirty="0"/>
              <a:t>Total Power: 598 kW</a:t>
            </a:r>
            <a:endParaRPr lang="fr-CA" sz="1800" b="1" baseline="30000" dirty="0"/>
          </a:p>
        </p:txBody>
      </p:sp>
    </p:spTree>
    <p:extLst>
      <p:ext uri="{BB962C8B-B14F-4D97-AF65-F5344CB8AC3E}">
        <p14:creationId xmlns:p14="http://schemas.microsoft.com/office/powerpoint/2010/main" val="402943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548575" y="375125"/>
            <a:ext cx="3072300" cy="53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660">
                <a:solidFill>
                  <a:srgbClr val="073763"/>
                </a:solidFill>
                <a:latin typeface="Anton"/>
                <a:ea typeface="Anton"/>
                <a:cs typeface="Anton"/>
                <a:sym typeface="Anton"/>
              </a:rPr>
              <a:t>Acknowledgements</a:t>
            </a:r>
            <a:endParaRPr sz="2660">
              <a:solidFill>
                <a:srgbClr val="07376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45" name="Google Shape;14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600" y="1157263"/>
            <a:ext cx="3163924" cy="149199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6" name="Google Shape;14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5374" y="1157276"/>
            <a:ext cx="3649064" cy="1491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7" name="Google Shape;14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28187" y="3206025"/>
            <a:ext cx="3687625" cy="1342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548575" y="375125"/>
            <a:ext cx="3072300" cy="53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660" dirty="0">
                <a:solidFill>
                  <a:srgbClr val="073763"/>
                </a:solidFill>
                <a:latin typeface="Anton"/>
                <a:ea typeface="Anton"/>
                <a:cs typeface="Anton"/>
                <a:sym typeface="Anton"/>
              </a:rPr>
              <a:t>Reference</a:t>
            </a:r>
            <a:endParaRPr sz="2660" dirty="0">
              <a:solidFill>
                <a:srgbClr val="07376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B9CA75-5B8D-FEC0-ECBF-2B4E94CFC308}"/>
              </a:ext>
            </a:extLst>
          </p:cNvPr>
          <p:cNvSpPr txBox="1"/>
          <p:nvPr/>
        </p:nvSpPr>
        <p:spPr>
          <a:xfrm>
            <a:off x="234315" y="913625"/>
            <a:ext cx="8685223" cy="36715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06400" marR="0" indent="-406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Calibri"/>
                <a:ea typeface="Calibri" panose="020F0502020204030204" pitchFamily="34" charset="0"/>
                <a:cs typeface="Calibri"/>
              </a:rPr>
              <a:t>1.	</a:t>
            </a:r>
            <a:r>
              <a:rPr lang="en-US" sz="1100" dirty="0">
                <a:effectLst/>
                <a:latin typeface="Calibri"/>
                <a:ea typeface="Calibri" panose="020F0502020204030204" pitchFamily="34" charset="0"/>
                <a:cs typeface="Calibri"/>
              </a:rPr>
              <a:t>Musk, E. Elon Musk Unveils SpaceX’s Mars </a:t>
            </a:r>
            <a:r>
              <a:rPr lang="en-US" sz="1100" dirty="0" err="1">
                <a:effectLst/>
                <a:latin typeface="Calibri"/>
                <a:ea typeface="Calibri" panose="020F0502020204030204" pitchFamily="34" charset="0"/>
                <a:cs typeface="Calibri"/>
              </a:rPr>
              <a:t>Interplanplanetery</a:t>
            </a:r>
            <a:r>
              <a:rPr lang="en-US" sz="11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Transport System Architecture AT IAC 2016. www.youtube.com/watch?v=SPblvBnEDk (2016).</a:t>
            </a:r>
          </a:p>
          <a:p>
            <a:pPr marL="406400" marR="0" indent="-406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/>
                <a:ea typeface="Calibri" panose="020F0502020204030204" pitchFamily="34" charset="0"/>
                <a:cs typeface="Calibri"/>
              </a:rPr>
              <a:t>2.	Franco, C., Devor, R. W., Snyder, S. J., Petersen, E. &amp; Hintze, P. E. Study of Sabatier Catalyst Performance for a Mars ISRU Propellant Production Plant. 1–12 (2019).</a:t>
            </a:r>
          </a:p>
          <a:p>
            <a:pPr marL="406400" marR="0" indent="-406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/>
                <a:ea typeface="Calibri" panose="020F0502020204030204" pitchFamily="34" charset="0"/>
                <a:cs typeface="Calibri"/>
              </a:rPr>
              <a:t>3.	Schoen, D. Design and Validation of a Lab-scale </a:t>
            </a:r>
            <a:r>
              <a:rPr lang="en-US" sz="1100" dirty="0" err="1">
                <a:effectLst/>
                <a:latin typeface="Calibri"/>
                <a:ea typeface="Calibri" panose="020F0502020204030204" pitchFamily="34" charset="0"/>
                <a:cs typeface="Calibri"/>
              </a:rPr>
              <a:t>Methalox</a:t>
            </a:r>
            <a:r>
              <a:rPr lang="en-US" sz="11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Fuel Plant for In-situ Propellant Production on Mars Dagan Schoen. in </a:t>
            </a:r>
            <a:r>
              <a:rPr lang="en-US" sz="1100" i="1" dirty="0">
                <a:effectLst/>
                <a:latin typeface="Calibri"/>
                <a:ea typeface="Calibri" panose="020F0502020204030204" pitchFamily="34" charset="0"/>
                <a:cs typeface="Calibri"/>
              </a:rPr>
              <a:t>Congress, International Astronautical</a:t>
            </a:r>
            <a:r>
              <a:rPr lang="en-US" sz="11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18–22 (2022).</a:t>
            </a:r>
          </a:p>
          <a:p>
            <a:pPr marL="406400" marR="0" indent="-406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/>
                <a:ea typeface="Calibri" panose="020F0502020204030204" pitchFamily="34" charset="0"/>
                <a:cs typeface="Calibri"/>
              </a:rPr>
              <a:t>4.	Falbo, L. </a:t>
            </a:r>
            <a:r>
              <a:rPr lang="en-US" sz="1100" i="1" dirty="0">
                <a:effectLst/>
                <a:latin typeface="Calibri"/>
                <a:ea typeface="Calibri" panose="020F0502020204030204" pitchFamily="34" charset="0"/>
                <a:cs typeface="Calibri"/>
              </a:rPr>
              <a:t>et al.</a:t>
            </a:r>
            <a:r>
              <a:rPr lang="en-US" sz="11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Kinetics of CO2 methanation on a Ru-based catalyst at process conditions relevant for Power-to-Gas applications. </a:t>
            </a:r>
            <a:r>
              <a:rPr lang="en-US" sz="1100" i="1" dirty="0">
                <a:effectLst/>
                <a:latin typeface="Calibri"/>
                <a:ea typeface="Calibri" panose="020F0502020204030204" pitchFamily="34" charset="0"/>
                <a:cs typeface="Calibri"/>
              </a:rPr>
              <a:t>Appl. </a:t>
            </a:r>
            <a:r>
              <a:rPr lang="en-US" sz="1100" i="1" dirty="0" err="1">
                <a:effectLst/>
                <a:latin typeface="Calibri"/>
                <a:ea typeface="Calibri" panose="020F0502020204030204" pitchFamily="34" charset="0"/>
                <a:cs typeface="Calibri"/>
              </a:rPr>
              <a:t>Catal</a:t>
            </a:r>
            <a:r>
              <a:rPr lang="en-US" sz="1100" i="1" dirty="0">
                <a:effectLst/>
                <a:latin typeface="Calibri"/>
                <a:ea typeface="Calibri" panose="020F0502020204030204" pitchFamily="34" charset="0"/>
                <a:cs typeface="Calibri"/>
              </a:rPr>
              <a:t>. B Environ.</a:t>
            </a:r>
            <a:r>
              <a:rPr lang="en-US" sz="11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US" sz="1100" b="1" dirty="0">
                <a:effectLst/>
                <a:latin typeface="Calibri"/>
                <a:ea typeface="Calibri" panose="020F0502020204030204" pitchFamily="34" charset="0"/>
                <a:cs typeface="Calibri"/>
              </a:rPr>
              <a:t>225</a:t>
            </a:r>
            <a:r>
              <a:rPr lang="en-US" sz="1100" dirty="0">
                <a:effectLst/>
                <a:latin typeface="Calibri"/>
                <a:ea typeface="Calibri" panose="020F0502020204030204" pitchFamily="34" charset="0"/>
                <a:cs typeface="Calibri"/>
              </a:rPr>
              <a:t>, 354–363 (2018).</a:t>
            </a:r>
          </a:p>
          <a:p>
            <a:pPr marL="406400" marR="0" indent="-406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/>
                <a:ea typeface="Calibri" panose="020F0502020204030204" pitchFamily="34" charset="0"/>
                <a:cs typeface="Calibri"/>
              </a:rPr>
              <a:t>5.	Clark, D. L., Payne, K. S. &amp; Trevathan, J. R. Carbon dioxide collection and purification system for mars. </a:t>
            </a:r>
            <a:r>
              <a:rPr lang="en-US" sz="1100" i="1" dirty="0">
                <a:effectLst/>
                <a:latin typeface="Calibri"/>
                <a:ea typeface="Calibri" panose="020F0502020204030204" pitchFamily="34" charset="0"/>
                <a:cs typeface="Calibri"/>
              </a:rPr>
              <a:t>AIAA Sp. 2001 Conf. Expo.</a:t>
            </a:r>
            <a:r>
              <a:rPr lang="en-US" sz="11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1–5 (2001) doi:10.2514/6.2001-4660.</a:t>
            </a:r>
          </a:p>
          <a:p>
            <a:pPr marL="406400" marR="0" indent="-406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/>
                <a:ea typeface="Calibri" panose="020F0502020204030204" pitchFamily="34" charset="0"/>
                <a:cs typeface="Calibri"/>
              </a:rPr>
              <a:t>6.	Colgan, N., Nellis, G. &amp; Anderson, M. Forced Convection Heat Rejection System for Mars Surface Applications. in 1–13 (2021).</a:t>
            </a:r>
          </a:p>
          <a:p>
            <a:pPr marL="406400" marR="0" indent="-406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/>
                <a:ea typeface="Calibri" panose="020F0502020204030204" pitchFamily="34" charset="0"/>
                <a:cs typeface="Calibri"/>
              </a:rPr>
              <a:t>7.	Naik, M. Y. 4-Stage Refrigeration Process with Propylene , Ethylene , Methane and Nitrogen.</a:t>
            </a:r>
          </a:p>
          <a:p>
            <a:pPr marL="406400" marR="0" indent="-406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/>
                <a:ea typeface="Calibri" panose="020F0502020204030204" pitchFamily="34" charset="0"/>
                <a:cs typeface="Calibri"/>
              </a:rPr>
              <a:t>8.	Vaidya, S. Sweetening of Natural Gas Followed By Manufacturing of LPG.</a:t>
            </a:r>
          </a:p>
          <a:p>
            <a:pPr marL="406400" marR="0" indent="-406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/>
                <a:ea typeface="Calibri" panose="020F0502020204030204" pitchFamily="34" charset="0"/>
                <a:cs typeface="Calibri"/>
              </a:rPr>
              <a:t>9.	Paul, R. A., Lamontagne, M. &amp; Senna, B. Proposed ITS pressurized cargo modules to initiate a chemical industry on mars. </a:t>
            </a:r>
            <a:r>
              <a:rPr lang="en-US" sz="1100" i="1" dirty="0">
                <a:effectLst/>
                <a:latin typeface="Calibri"/>
                <a:ea typeface="Calibri" panose="020F0502020204030204" pitchFamily="34" charset="0"/>
                <a:cs typeface="Calibri"/>
              </a:rPr>
              <a:t>AIAA Sp. Astronaut. Forum Expo. Sp. 2017</a:t>
            </a:r>
            <a:r>
              <a:rPr lang="en-US" sz="11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(2017) doi:10.2514/6.2017-5335.</a:t>
            </a:r>
          </a:p>
        </p:txBody>
      </p:sp>
    </p:spTree>
    <p:extLst>
      <p:ext uri="{BB962C8B-B14F-4D97-AF65-F5344CB8AC3E}">
        <p14:creationId xmlns:p14="http://schemas.microsoft.com/office/powerpoint/2010/main" val="646477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/>
          <p:nvPr/>
        </p:nvSpPr>
        <p:spPr>
          <a:xfrm>
            <a:off x="3282300" y="1740600"/>
            <a:ext cx="25794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>
                <a:latin typeface="Anton"/>
                <a:ea typeface="Anton"/>
                <a:cs typeface="Anton"/>
                <a:sym typeface="Anton"/>
              </a:rPr>
              <a:t>Q&amp;A</a:t>
            </a:r>
            <a:endParaRPr sz="9600" dirty="0"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" name="Google Shape;67;p15">
            <a:extLst>
              <a:ext uri="{FF2B5EF4-FFF2-40B4-BE49-F238E27FC236}">
                <a16:creationId xmlns:a16="http://schemas.microsoft.com/office/drawing/2014/main" id="{C25F16AF-EC4E-7427-1F33-02977C6CBFF0}"/>
              </a:ext>
            </a:extLst>
          </p:cNvPr>
          <p:cNvSpPr txBox="1">
            <a:spLocks/>
          </p:cNvSpPr>
          <p:nvPr/>
        </p:nvSpPr>
        <p:spPr>
          <a:xfrm>
            <a:off x="304800" y="782704"/>
            <a:ext cx="2977500" cy="80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-US" sz="1900" dirty="0">
                <a:solidFill>
                  <a:srgbClr val="073763"/>
                </a:solidFill>
              </a:rPr>
              <a:t>Francis </a:t>
            </a:r>
            <a:r>
              <a:rPr lang="en-US" sz="1900" dirty="0" err="1">
                <a:solidFill>
                  <a:srgbClr val="073763"/>
                </a:solidFill>
              </a:rPr>
              <a:t>Desilets</a:t>
            </a:r>
            <a:r>
              <a:rPr lang="en-US" sz="1900" dirty="0">
                <a:solidFill>
                  <a:srgbClr val="073763"/>
                </a:solidFill>
              </a:rPr>
              <a:t>-Mayer, </a:t>
            </a:r>
          </a:p>
          <a:p>
            <a:pPr>
              <a:buSzPts val="990"/>
            </a:pPr>
            <a:r>
              <a:rPr lang="en-US" sz="1900" dirty="0">
                <a:solidFill>
                  <a:srgbClr val="073763"/>
                </a:solidFill>
              </a:rPr>
              <a:t>fdmayer@student.ubc.ca</a:t>
            </a:r>
          </a:p>
        </p:txBody>
      </p:sp>
      <p:pic>
        <p:nvPicPr>
          <p:cNvPr id="5" name="Picture 4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ED28ADEB-1AA0-3ED1-BB0A-DC3F4BD67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2" t="7928" r="11184"/>
          <a:stretch/>
        </p:blipFill>
        <p:spPr>
          <a:xfrm>
            <a:off x="584813" y="1576261"/>
            <a:ext cx="1885949" cy="1903588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C24993A-AC1D-DA4F-8336-62B486F74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325" y="1437443"/>
            <a:ext cx="2181225" cy="2181225"/>
          </a:xfrm>
          <a:prstGeom prst="rect">
            <a:avLst/>
          </a:prstGeom>
        </p:spPr>
      </p:pic>
      <p:sp>
        <p:nvSpPr>
          <p:cNvPr id="7" name="Google Shape;67;p15">
            <a:extLst>
              <a:ext uri="{FF2B5EF4-FFF2-40B4-BE49-F238E27FC236}">
                <a16:creationId xmlns:a16="http://schemas.microsoft.com/office/drawing/2014/main" id="{0267D976-CE71-4C05-4245-BD67C3E92075}"/>
              </a:ext>
            </a:extLst>
          </p:cNvPr>
          <p:cNvSpPr txBox="1">
            <a:spLocks/>
          </p:cNvSpPr>
          <p:nvPr/>
        </p:nvSpPr>
        <p:spPr>
          <a:xfrm>
            <a:off x="6077925" y="769111"/>
            <a:ext cx="2977500" cy="80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990"/>
            </a:pPr>
            <a:r>
              <a:rPr lang="en-US" sz="1900" dirty="0">
                <a:solidFill>
                  <a:srgbClr val="073763"/>
                </a:solidFill>
              </a:rPr>
              <a:t>UBC Mars Colony </a:t>
            </a:r>
          </a:p>
          <a:p>
            <a:pPr algn="r">
              <a:buSzPts val="990"/>
            </a:pPr>
            <a:r>
              <a:rPr lang="en-US" sz="1900" dirty="0">
                <a:solidFill>
                  <a:srgbClr val="073763"/>
                </a:solidFill>
              </a:rPr>
              <a:t>ubcmarscolony.com</a:t>
            </a:r>
          </a:p>
        </p:txBody>
      </p:sp>
      <p:sp>
        <p:nvSpPr>
          <p:cNvPr id="8" name="Google Shape;67;p15">
            <a:extLst>
              <a:ext uri="{FF2B5EF4-FFF2-40B4-BE49-F238E27FC236}">
                <a16:creationId xmlns:a16="http://schemas.microsoft.com/office/drawing/2014/main" id="{9CB05309-0D73-2CFE-EB59-FF4FD76795DC}"/>
              </a:ext>
            </a:extLst>
          </p:cNvPr>
          <p:cNvSpPr txBox="1">
            <a:spLocks/>
          </p:cNvSpPr>
          <p:nvPr/>
        </p:nvSpPr>
        <p:spPr>
          <a:xfrm>
            <a:off x="2963943" y="3375979"/>
            <a:ext cx="3334200" cy="80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en-US" sz="1900" dirty="0">
                <a:solidFill>
                  <a:srgbClr val="073763"/>
                </a:solidFill>
              </a:rPr>
              <a:t>Contact us </a:t>
            </a:r>
          </a:p>
          <a:p>
            <a:pPr algn="ctr">
              <a:buSzPts val="990"/>
            </a:pPr>
            <a:r>
              <a:rPr lang="en-US" sz="1900" dirty="0">
                <a:solidFill>
                  <a:srgbClr val="073763"/>
                </a:solidFill>
              </a:rPr>
              <a:t>for simulation file and details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B24217FF-9459-A10C-A508-50DA1EC291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2" t="7928"/>
          <a:stretch/>
        </p:blipFill>
        <p:spPr>
          <a:xfrm>
            <a:off x="7315201" y="2718485"/>
            <a:ext cx="1828799" cy="1629838"/>
          </a:xfrm>
          <a:prstGeom prst="rect">
            <a:avLst/>
          </a:prstGeom>
        </p:spPr>
      </p:pic>
      <p:pic>
        <p:nvPicPr>
          <p:cNvPr id="4" name="Google Shape;61;p14">
            <a:extLst>
              <a:ext uri="{FF2B5EF4-FFF2-40B4-BE49-F238E27FC236}">
                <a16:creationId xmlns:a16="http://schemas.microsoft.com/office/drawing/2014/main" id="{52BE8568-9E5F-EB5A-9299-AE686807E78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9180" b="54802"/>
          <a:stretch/>
        </p:blipFill>
        <p:spPr>
          <a:xfrm>
            <a:off x="222425" y="613974"/>
            <a:ext cx="8933932" cy="210451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Google Shape;67;p15">
            <a:extLst>
              <a:ext uri="{FF2B5EF4-FFF2-40B4-BE49-F238E27FC236}">
                <a16:creationId xmlns:a16="http://schemas.microsoft.com/office/drawing/2014/main" id="{4607C48E-B9B7-CF41-745B-178BA948FEB3}"/>
              </a:ext>
            </a:extLst>
          </p:cNvPr>
          <p:cNvSpPr txBox="1">
            <a:spLocks/>
          </p:cNvSpPr>
          <p:nvPr/>
        </p:nvSpPr>
        <p:spPr>
          <a:xfrm>
            <a:off x="660057" y="3821701"/>
            <a:ext cx="6998044" cy="260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endParaRPr lang="en-US" sz="1900" dirty="0">
              <a:solidFill>
                <a:srgbClr val="073763"/>
              </a:solidFill>
            </a:endParaRPr>
          </a:p>
        </p:txBody>
      </p:sp>
      <p:sp>
        <p:nvSpPr>
          <p:cNvPr id="8" name="Google Shape;66;p15">
            <a:extLst>
              <a:ext uri="{FF2B5EF4-FFF2-40B4-BE49-F238E27FC236}">
                <a16:creationId xmlns:a16="http://schemas.microsoft.com/office/drawing/2014/main" id="{4152E4C3-0913-0721-B7A6-0AEDAE1BD053}"/>
              </a:ext>
            </a:extLst>
          </p:cNvPr>
          <p:cNvSpPr txBox="1">
            <a:spLocks/>
          </p:cNvSpPr>
          <p:nvPr/>
        </p:nvSpPr>
        <p:spPr>
          <a:xfrm>
            <a:off x="304800" y="20874"/>
            <a:ext cx="35487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>
                <a:solidFill>
                  <a:srgbClr val="073763"/>
                </a:solidFill>
                <a:latin typeface="Anton"/>
                <a:ea typeface="Anton"/>
                <a:cs typeface="Anton"/>
                <a:sym typeface="Anton"/>
              </a:rPr>
              <a:t>Introduction</a:t>
            </a:r>
            <a:endParaRPr lang="en-US" dirty="0">
              <a:solidFill>
                <a:srgbClr val="07376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AA44-302E-0FA2-2FB8-94F2E190F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425" y="2718485"/>
            <a:ext cx="8520600" cy="34164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Francis </a:t>
            </a:r>
            <a:r>
              <a:rPr lang="en-US" b="1" dirty="0" err="1">
                <a:solidFill>
                  <a:schemeClr val="tx1"/>
                </a:solidFill>
              </a:rPr>
              <a:t>Desilets</a:t>
            </a:r>
            <a:r>
              <a:rPr lang="en-US" b="1" dirty="0">
                <a:solidFill>
                  <a:schemeClr val="tx1"/>
                </a:solidFill>
              </a:rPr>
              <a:t>-Mayer, P. </a:t>
            </a:r>
            <a:r>
              <a:rPr lang="en-US" b="1" dirty="0" err="1">
                <a:solidFill>
                  <a:schemeClr val="tx1"/>
                </a:solidFill>
              </a:rPr>
              <a:t>Eng</a:t>
            </a:r>
            <a:r>
              <a:rPr lang="en-US" b="1" dirty="0">
                <a:solidFill>
                  <a:schemeClr val="tx1"/>
                </a:solidFill>
              </a:rPr>
              <a:t>, </a:t>
            </a:r>
          </a:p>
          <a:p>
            <a:pPr lvl="1"/>
            <a:r>
              <a:rPr lang="en-US" b="1" dirty="0" err="1">
                <a:solidFill>
                  <a:schemeClr val="tx1"/>
                </a:solidFill>
              </a:rPr>
              <a:t>MASc.</a:t>
            </a:r>
            <a:r>
              <a:rPr lang="en-US" b="1" dirty="0">
                <a:solidFill>
                  <a:schemeClr val="tx1"/>
                </a:solidFill>
              </a:rPr>
              <a:t> (UBC), BSc. (</a:t>
            </a:r>
            <a:r>
              <a:rPr lang="en-US" b="1" dirty="0" err="1">
                <a:solidFill>
                  <a:schemeClr val="tx1"/>
                </a:solidFill>
              </a:rPr>
              <a:t>UofC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UBC Mars Colony (ubcmarscolony.com)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University of British Columbia, (UBC) Canada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≈20 members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Multiyear research project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63400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207968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073763"/>
                </a:solidFill>
                <a:latin typeface="Anton"/>
                <a:ea typeface="Anton"/>
                <a:cs typeface="Anton"/>
                <a:sym typeface="Anton"/>
              </a:rPr>
              <a:t>Project background</a:t>
            </a:r>
            <a:endParaRPr dirty="0">
              <a:solidFill>
                <a:srgbClr val="07376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" name="Google Shape;85;p17">
            <a:extLst>
              <a:ext uri="{FF2B5EF4-FFF2-40B4-BE49-F238E27FC236}">
                <a16:creationId xmlns:a16="http://schemas.microsoft.com/office/drawing/2014/main" id="{9BDAD984-53FD-2C8C-ABEE-ACBFEEF442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4137" r="16896"/>
          <a:stretch/>
        </p:blipFill>
        <p:spPr>
          <a:xfrm>
            <a:off x="5670000" y="88707"/>
            <a:ext cx="3162300" cy="2114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" name="Google Shape;103;p19" descr="Chart, line chart&#10;&#10;Description automatically generated">
            <a:extLst>
              <a:ext uri="{FF2B5EF4-FFF2-40B4-BE49-F238E27FC236}">
                <a16:creationId xmlns:a16="http://schemas.microsoft.com/office/drawing/2014/main" id="{AB5797F8-7E0C-CD0E-2D71-4DE07759B8D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9878" y="2377978"/>
            <a:ext cx="3062994" cy="211455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4">
                <a:extLst>
                  <a:ext uri="{FF2B5EF4-FFF2-40B4-BE49-F238E27FC236}">
                    <a16:creationId xmlns:a16="http://schemas.microsoft.com/office/drawing/2014/main" id="{6F43FB5C-4883-DF17-76B1-6093E0CD69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4449" y="1242110"/>
                <a:ext cx="4873801" cy="341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048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Arial"/>
                  <a:buChar char="●"/>
                  <a:defRPr sz="12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914400" marR="0" lvl="1" indent="-3048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Arial"/>
                  <a:buChar char="○"/>
                  <a:defRPr sz="12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3048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Arial"/>
                  <a:buChar char="■"/>
                  <a:defRPr sz="12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3048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Arial"/>
                  <a:buChar char="●"/>
                  <a:defRPr sz="12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3048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Arial"/>
                  <a:buChar char="○"/>
                  <a:defRPr sz="12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3048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Arial"/>
                  <a:buChar char="■"/>
                  <a:defRPr sz="12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00400" marR="0" lvl="6" indent="-3048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Arial"/>
                  <a:buChar char="●"/>
                  <a:defRPr sz="12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657600" marR="0" lvl="7" indent="-3048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Arial"/>
                  <a:buChar char="○"/>
                  <a:defRPr sz="12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4114800" marR="0" lvl="8" indent="-3048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200"/>
                  <a:buFont typeface="Arial"/>
                  <a:buChar char="■"/>
                  <a:defRPr sz="1200" b="0" i="0" u="none" strike="noStrike" cap="none">
                    <a:solidFill>
                      <a:schemeClr val="dk2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sz="1800" b="1" dirty="0">
                    <a:solidFill>
                      <a:schemeClr val="tx1"/>
                    </a:solidFill>
                  </a:rPr>
                  <a:t>SpaceX 2016 mission architecture</a:t>
                </a:r>
                <a:r>
                  <a:rPr lang="en-US" sz="1800" b="1" baseline="30000" dirty="0">
                    <a:solidFill>
                      <a:schemeClr val="tx1"/>
                    </a:solidFill>
                  </a:rPr>
                  <a:t>1</a:t>
                </a:r>
                <a:endParaRPr lang="en-US" sz="1800" b="1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1400" b="1" dirty="0">
                    <a:solidFill>
                      <a:schemeClr val="tx1"/>
                    </a:solidFill>
                  </a:rPr>
                  <a:t>Refuel a Starship Rocket on Mars</a:t>
                </a:r>
              </a:p>
              <a:p>
                <a:pPr lvl="1"/>
                <a:r>
                  <a:rPr lang="en-US" sz="1400" b="1" dirty="0">
                    <a:solidFill>
                      <a:schemeClr val="tx1"/>
                    </a:solidFill>
                  </a:rPr>
                  <a:t>1200 tons of </a:t>
                </a:r>
                <a:r>
                  <a:rPr lang="en-US" sz="1400" b="1" dirty="0" err="1">
                    <a:solidFill>
                      <a:schemeClr val="tx1"/>
                    </a:solidFill>
                  </a:rPr>
                  <a:t>Methalox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 in 26 month </a:t>
                </a:r>
              </a:p>
              <a:p>
                <a:pPr marL="152400" indent="0">
                  <a:buNone/>
                </a:pPr>
                <a:endParaRPr lang="en-US" b="1" dirty="0">
                  <a:solidFill>
                    <a:schemeClr val="tx1"/>
                  </a:solidFill>
                </a:endParaRPr>
              </a:p>
              <a:p>
                <a:r>
                  <a:rPr lang="en-US" sz="1800" b="1" dirty="0">
                    <a:solidFill>
                      <a:schemeClr val="tx1"/>
                    </a:solidFill>
                  </a:rPr>
                  <a:t>Sabatier reaction</a:t>
                </a:r>
                <a:r>
                  <a:rPr lang="en-US" sz="1800" b="1" baseline="30000" dirty="0">
                    <a:solidFill>
                      <a:schemeClr val="tx1"/>
                    </a:solidFill>
                  </a:rPr>
                  <a:t>2</a:t>
                </a:r>
                <a:endParaRPr lang="en-US" sz="1800" b="1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𝑪𝑶</m:t>
                        </m:r>
                      </m:e>
                      <m:sub>
                        <m:r>
                          <a:rPr lang="fr-CA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fr-CA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CA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sSub>
                      <m:sSubPr>
                        <m:ctrlPr>
                          <a:rPr lang="fr-CA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fr-CA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fr-CA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fr-CA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𝑪𝑯</m:t>
                        </m:r>
                      </m:e>
                      <m:sub>
                        <m:r>
                          <a:rPr lang="fr-CA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fr-CA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CA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fr-CA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fr-CA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fr-CA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</m:oMath>
                </a14:m>
                <a:endParaRPr lang="en-US" sz="1400" b="1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1400" b="1" dirty="0">
                    <a:solidFill>
                      <a:schemeClr val="tx1"/>
                    </a:solidFill>
                  </a:rPr>
                  <a:t>Martian air (95% CO</a:t>
                </a:r>
                <a:r>
                  <a:rPr lang="en-US" sz="1400" b="1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), H</a:t>
                </a:r>
                <a:r>
                  <a:rPr lang="en-US" sz="1400" b="1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O ice (trace HClO</a:t>
                </a:r>
                <a:r>
                  <a:rPr lang="en-US" sz="1400" b="1" baseline="-25000" dirty="0">
                    <a:solidFill>
                      <a:schemeClr val="tx1"/>
                    </a:solidFill>
                  </a:rPr>
                  <a:t>4</a:t>
                </a:r>
                <a:r>
                  <a:rPr lang="en-US" sz="1400" b="1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152400" indent="0">
                  <a:buNone/>
                </a:pPr>
                <a:endParaRPr lang="en-US" b="1" dirty="0">
                  <a:solidFill>
                    <a:schemeClr val="tx1"/>
                  </a:solidFill>
                </a:endParaRPr>
              </a:p>
              <a:p>
                <a:r>
                  <a:rPr lang="en-US" sz="1800" b="1" dirty="0">
                    <a:solidFill>
                      <a:schemeClr val="tx1"/>
                    </a:solidFill>
                  </a:rPr>
                  <a:t>Sabatier reactor project</a:t>
                </a:r>
              </a:p>
              <a:p>
                <a:pPr lvl="1"/>
                <a:r>
                  <a:rPr lang="en-US" sz="1400" b="1" dirty="0">
                    <a:solidFill>
                      <a:schemeClr val="tx1"/>
                    </a:solidFill>
                  </a:rPr>
                  <a:t>Benchtop reactor sub-project</a:t>
                </a:r>
                <a:r>
                  <a:rPr lang="en-US" sz="1400" b="1" baseline="30000" dirty="0">
                    <a:solidFill>
                      <a:schemeClr val="tx1"/>
                    </a:solidFill>
                  </a:rPr>
                  <a:t>3</a:t>
                </a:r>
              </a:p>
              <a:p>
                <a:pPr lvl="1"/>
                <a:r>
                  <a:rPr lang="en-US" sz="1400" b="1" dirty="0">
                    <a:solidFill>
                      <a:schemeClr val="tx1"/>
                    </a:solidFill>
                  </a:rPr>
                  <a:t>Sabatier plant design sub-project</a:t>
                </a:r>
              </a:p>
              <a:p>
                <a:endParaRPr lang="fr-CA" dirty="0"/>
              </a:p>
            </p:txBody>
          </p:sp>
        </mc:Choice>
        <mc:Fallback xmlns="">
          <p:sp>
            <p:nvSpPr>
              <p:cNvPr id="4" name="Text Placeholder 4">
                <a:extLst>
                  <a:ext uri="{FF2B5EF4-FFF2-40B4-BE49-F238E27FC236}">
                    <a16:creationId xmlns:a16="http://schemas.microsoft.com/office/drawing/2014/main" id="{6F43FB5C-4883-DF17-76B1-6093E0CD6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449" y="1242110"/>
                <a:ext cx="4873801" cy="34164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3736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01847" y="92488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073763"/>
                </a:solidFill>
                <a:latin typeface="Anton"/>
                <a:ea typeface="Anton"/>
                <a:cs typeface="Anton"/>
                <a:sym typeface="Anton"/>
              </a:rPr>
              <a:t>Methodology</a:t>
            </a:r>
            <a:endParaRPr lang="en-GB" dirty="0" err="1">
              <a:solidFill>
                <a:srgbClr val="073763"/>
              </a:solidFill>
              <a:latin typeface="Anton"/>
              <a:ea typeface="Anton"/>
              <a:cs typeface="Anton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980F97-D7A0-B717-2B29-8D49A0E8A5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1" b="301"/>
          <a:stretch/>
        </p:blipFill>
        <p:spPr>
          <a:xfrm>
            <a:off x="5425078" y="210063"/>
            <a:ext cx="3627660" cy="4401683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563D770-87FD-383F-8BF7-E7B86A492B22}"/>
              </a:ext>
            </a:extLst>
          </p:cNvPr>
          <p:cNvSpPr txBox="1">
            <a:spLocks/>
          </p:cNvSpPr>
          <p:nvPr/>
        </p:nvSpPr>
        <p:spPr>
          <a:xfrm>
            <a:off x="435123" y="1444997"/>
            <a:ext cx="4873801" cy="2253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Process flow simulation </a:t>
            </a:r>
          </a:p>
          <a:p>
            <a:pPr lvl="1"/>
            <a:r>
              <a:rPr lang="en-US" sz="1500" b="1" dirty="0">
                <a:solidFill>
                  <a:schemeClr val="tx1"/>
                </a:solidFill>
              </a:rPr>
              <a:t>Give you flowrate and duty (kW)</a:t>
            </a:r>
          </a:p>
          <a:p>
            <a:pPr lvl="1"/>
            <a:r>
              <a:rPr lang="en-US" sz="1500" b="1" dirty="0">
                <a:solidFill>
                  <a:schemeClr val="tx1"/>
                </a:solidFill>
              </a:rPr>
              <a:t>DWSIM (dwsim.org)</a:t>
            </a:r>
          </a:p>
          <a:p>
            <a:endParaRPr lang="en-US" sz="1800" b="1" dirty="0">
              <a:solidFill>
                <a:schemeClr val="tx1"/>
              </a:solidFill>
            </a:endParaRPr>
          </a:p>
          <a:p>
            <a:r>
              <a:rPr lang="en-US" sz="1800" b="1" dirty="0">
                <a:solidFill>
                  <a:schemeClr val="tx1"/>
                </a:solidFill>
              </a:rPr>
              <a:t>Equipment sizing</a:t>
            </a: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Use flow rate and duty kW to get size</a:t>
            </a: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Fitting equipment chart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37C9E3E-8979-3CCC-9EB7-DEF9A1ABBF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4085912"/>
              </p:ext>
            </p:extLst>
          </p:nvPr>
        </p:nvGraphicFramePr>
        <p:xfrm>
          <a:off x="4762500" y="235434"/>
          <a:ext cx="4079653" cy="4350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4597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84550" y="292725"/>
            <a:ext cx="3548700" cy="59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073763"/>
                </a:solidFill>
                <a:latin typeface="Anton"/>
                <a:ea typeface="Anton"/>
                <a:cs typeface="Anton"/>
                <a:sym typeface="Anton"/>
              </a:rPr>
              <a:t>Process flow diagram</a:t>
            </a:r>
            <a:endParaRPr dirty="0">
              <a:solidFill>
                <a:srgbClr val="07376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BF67B-4DCF-0FA3-5FAF-CEAC3777DCAF}"/>
              </a:ext>
            </a:extLst>
          </p:cNvPr>
          <p:cNvSpPr txBox="1"/>
          <p:nvPr/>
        </p:nvSpPr>
        <p:spPr>
          <a:xfrm>
            <a:off x="164210" y="1142224"/>
            <a:ext cx="12233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0.006 </a:t>
            </a:r>
            <a:r>
              <a:rPr lang="fr-CA" dirty="0" err="1"/>
              <a:t>atm</a:t>
            </a:r>
            <a:endParaRPr lang="fr-CA" dirty="0"/>
          </a:p>
          <a:p>
            <a:pPr algn="ctr"/>
            <a:r>
              <a:rPr lang="fr-CA" dirty="0"/>
              <a:t>-63 °C</a:t>
            </a:r>
          </a:p>
          <a:p>
            <a:pPr algn="ctr"/>
            <a:r>
              <a:rPr lang="fr-CA" dirty="0"/>
              <a:t>0.0117 kg/s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21998F0-1956-04AF-854F-BB83E0FF8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48" y="1713961"/>
            <a:ext cx="8486775" cy="2505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B97456-84AA-25C6-CDC1-CA9948E7B0E7}"/>
              </a:ext>
            </a:extLst>
          </p:cNvPr>
          <p:cNvSpPr txBox="1"/>
          <p:nvPr/>
        </p:nvSpPr>
        <p:spPr>
          <a:xfrm>
            <a:off x="168877" y="3927094"/>
            <a:ext cx="12233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0.030 </a:t>
            </a:r>
            <a:r>
              <a:rPr lang="fr-CA" dirty="0" err="1"/>
              <a:t>atm</a:t>
            </a:r>
            <a:endParaRPr lang="fr-CA" dirty="0"/>
          </a:p>
          <a:p>
            <a:pPr algn="ctr"/>
            <a:r>
              <a:rPr lang="fr-CA" dirty="0"/>
              <a:t>-53 °C</a:t>
            </a:r>
          </a:p>
          <a:p>
            <a:pPr algn="ctr"/>
            <a:r>
              <a:rPr lang="fr-CA" dirty="0"/>
              <a:t>0.0092 kg/s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F970D0-3B94-398F-4957-57DC2B54CBD3}"/>
              </a:ext>
            </a:extLst>
          </p:cNvPr>
          <p:cNvSpPr txBox="1"/>
          <p:nvPr/>
        </p:nvSpPr>
        <p:spPr>
          <a:xfrm>
            <a:off x="7920681" y="1309150"/>
            <a:ext cx="12233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1.000 </a:t>
            </a:r>
            <a:r>
              <a:rPr lang="fr-CA" dirty="0" err="1"/>
              <a:t>atm</a:t>
            </a:r>
            <a:endParaRPr lang="fr-CA" dirty="0"/>
          </a:p>
          <a:p>
            <a:pPr algn="ctr"/>
            <a:r>
              <a:rPr lang="fr-CA" dirty="0"/>
              <a:t>-161 °C</a:t>
            </a:r>
          </a:p>
          <a:p>
            <a:pPr algn="ctr"/>
            <a:r>
              <a:rPr lang="fr-CA" dirty="0"/>
              <a:t>0.0037 kg/s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D26558-E93B-9D34-BA9E-5802643ACC4A}"/>
              </a:ext>
            </a:extLst>
          </p:cNvPr>
          <p:cNvSpPr txBox="1"/>
          <p:nvPr/>
        </p:nvSpPr>
        <p:spPr>
          <a:xfrm>
            <a:off x="7920680" y="3927094"/>
            <a:ext cx="12233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1.000 </a:t>
            </a:r>
            <a:r>
              <a:rPr lang="fr-CA" dirty="0" err="1"/>
              <a:t>atm</a:t>
            </a:r>
            <a:endParaRPr lang="fr-CA" dirty="0"/>
          </a:p>
          <a:p>
            <a:pPr algn="ctr"/>
            <a:r>
              <a:rPr lang="fr-CA" dirty="0"/>
              <a:t>-183 °C</a:t>
            </a:r>
          </a:p>
          <a:p>
            <a:pPr algn="ctr"/>
            <a:r>
              <a:rPr lang="fr-CA" dirty="0"/>
              <a:t>0.0153 kg/s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FDE976-A712-1768-8BC7-24E865150D80}"/>
              </a:ext>
            </a:extLst>
          </p:cNvPr>
          <p:cNvSpPr txBox="1"/>
          <p:nvPr/>
        </p:nvSpPr>
        <p:spPr>
          <a:xfrm>
            <a:off x="2102409" y="4439181"/>
            <a:ext cx="493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252 tons CH</a:t>
            </a:r>
            <a:r>
              <a:rPr lang="en-US" sz="1800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 1051 tons O</a:t>
            </a:r>
            <a:r>
              <a:rPr lang="en-US" sz="1800" b="0" i="0" u="none" strike="noStrike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 </a:t>
            </a:r>
            <a:r>
              <a:rPr lang="en-US" sz="1800" dirty="0">
                <a:latin typeface="Arial" panose="020B0604020202020204" pitchFamily="34" charset="0"/>
              </a:rPr>
              <a:t>in 26 months</a:t>
            </a:r>
            <a:endParaRPr lang="en-US" sz="1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3560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396056-4DD4-B934-AAD7-ED81C0CBC885}"/>
              </a:ext>
            </a:extLst>
          </p:cNvPr>
          <p:cNvSpPr/>
          <p:nvPr/>
        </p:nvSpPr>
        <p:spPr>
          <a:xfrm>
            <a:off x="4521790" y="3152775"/>
            <a:ext cx="4667250" cy="199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318900"/>
            <a:ext cx="4260300" cy="5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r>
              <a:rPr lang="en-GB" dirty="0">
                <a:solidFill>
                  <a:srgbClr val="073763"/>
                </a:solidFill>
                <a:latin typeface="Anton"/>
                <a:ea typeface="Anton"/>
                <a:cs typeface="Anton"/>
                <a:sym typeface="Anton"/>
              </a:rPr>
              <a:t>Reactor and Electrolysis Loop</a:t>
            </a:r>
            <a:r>
              <a:rPr lang="en-GB" baseline="30000" dirty="0">
                <a:solidFill>
                  <a:srgbClr val="073763"/>
                </a:solidFill>
                <a:latin typeface="Anton"/>
                <a:ea typeface="Anton"/>
                <a:cs typeface="Anton"/>
                <a:sym typeface="Anton"/>
              </a:rPr>
              <a:t>4</a:t>
            </a:r>
            <a:r>
              <a:rPr lang="en-GB" dirty="0">
                <a:solidFill>
                  <a:srgbClr val="073763"/>
                </a:solidFill>
                <a:latin typeface="Anton"/>
                <a:ea typeface="Anton"/>
                <a:cs typeface="Anton"/>
                <a:sym typeface="Anton"/>
              </a:rPr>
              <a:t>  </a:t>
            </a:r>
          </a:p>
        </p:txBody>
      </p:sp>
      <p:pic>
        <p:nvPicPr>
          <p:cNvPr id="12" name="Picture 11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AFA4DB17-8754-5A1C-0A58-4C9506C5C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84" y="2210850"/>
            <a:ext cx="7857332" cy="2860959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FC8D4C7-6CFE-2A31-B1D4-A39526085723}"/>
              </a:ext>
            </a:extLst>
          </p:cNvPr>
          <p:cNvSpPr txBox="1">
            <a:spLocks/>
          </p:cNvSpPr>
          <p:nvPr/>
        </p:nvSpPr>
        <p:spPr>
          <a:xfrm>
            <a:off x="216120" y="830100"/>
            <a:ext cx="4667250" cy="153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A" sz="1800" b="1" dirty="0">
                <a:solidFill>
                  <a:schemeClr val="tx1"/>
                </a:solidFill>
              </a:rPr>
              <a:t>Power: 335 kW, Size: 3.9 m</a:t>
            </a:r>
            <a:r>
              <a:rPr lang="fr-CA" sz="1800" b="1" baseline="30000" dirty="0">
                <a:solidFill>
                  <a:schemeClr val="tx1"/>
                </a:solidFill>
              </a:rPr>
              <a:t>3 </a:t>
            </a:r>
            <a:endParaRPr lang="fr-CA" sz="1800" b="1" dirty="0">
              <a:solidFill>
                <a:schemeClr val="tx1"/>
              </a:solidFill>
            </a:endParaRPr>
          </a:p>
          <a:p>
            <a:r>
              <a:rPr lang="en-US" sz="1800" b="1" dirty="0" err="1">
                <a:solidFill>
                  <a:schemeClr val="tx1"/>
                </a:solidFill>
              </a:rPr>
              <a:t>Electrolyser</a:t>
            </a:r>
            <a:r>
              <a:rPr lang="en-US" sz="1800" b="1" dirty="0">
                <a:solidFill>
                  <a:schemeClr val="tx1"/>
                </a:solidFill>
              </a:rPr>
              <a:t> energy efficiency </a:t>
            </a:r>
            <a:r>
              <a:rPr lang="fr-CA" sz="1800" b="1" dirty="0">
                <a:solidFill>
                  <a:schemeClr val="tx1"/>
                </a:solidFill>
              </a:rPr>
              <a:t>83%</a:t>
            </a:r>
          </a:p>
          <a:p>
            <a:r>
              <a:rPr lang="en-US" sz="1800" b="1" dirty="0">
                <a:solidFill>
                  <a:schemeClr val="tx1"/>
                </a:solidFill>
              </a:rPr>
              <a:t>Overall energy efficiency </a:t>
            </a:r>
            <a:r>
              <a:rPr lang="fr-CA" sz="1800" b="1" dirty="0">
                <a:solidFill>
                  <a:schemeClr val="tx1"/>
                </a:solidFill>
              </a:rPr>
              <a:t>7.1%</a:t>
            </a:r>
          </a:p>
          <a:p>
            <a:endParaRPr lang="fr-CA" sz="1800" dirty="0">
              <a:solidFill>
                <a:schemeClr val="tx1"/>
              </a:solidFill>
            </a:endParaRPr>
          </a:p>
          <a:p>
            <a:endParaRPr lang="en-US" sz="1400" baseline="300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fr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42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84549" y="254625"/>
            <a:ext cx="4744675" cy="59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n-GB" dirty="0">
                <a:solidFill>
                  <a:srgbClr val="073763"/>
                </a:solidFill>
                <a:latin typeface="Anton"/>
                <a:ea typeface="Anton"/>
                <a:cs typeface="Anton"/>
                <a:sym typeface="Anton"/>
              </a:rPr>
              <a:t>Atmosphere Acquisition and Cooling</a:t>
            </a:r>
          </a:p>
        </p:txBody>
      </p:sp>
      <p:pic>
        <p:nvPicPr>
          <p:cNvPr id="10" name="Picture 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D39AA3B-E3BF-8CDE-0957-71F3B1CAC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836"/>
          <a:stretch/>
        </p:blipFill>
        <p:spPr>
          <a:xfrm>
            <a:off x="293376" y="2393296"/>
            <a:ext cx="6256919" cy="2580136"/>
          </a:xfrm>
          <a:prstGeom prst="rect">
            <a:avLst/>
          </a:prstGeom>
        </p:spPr>
      </p:pic>
      <p:pic>
        <p:nvPicPr>
          <p:cNvPr id="11" name="Picture 10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98F802F-93F6-679C-49E4-DB757C973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15" t="31482" r="17771" b="42320"/>
          <a:stretch/>
        </p:blipFill>
        <p:spPr>
          <a:xfrm>
            <a:off x="5229224" y="323850"/>
            <a:ext cx="2928265" cy="224790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4E5D778-1B03-83B8-EC9B-FF6EB449C6BA}"/>
              </a:ext>
            </a:extLst>
          </p:cNvPr>
          <p:cNvSpPr txBox="1">
            <a:spLocks/>
          </p:cNvSpPr>
          <p:nvPr/>
        </p:nvSpPr>
        <p:spPr>
          <a:xfrm>
            <a:off x="6299938" y="3162300"/>
            <a:ext cx="2676545" cy="1442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Cooling</a:t>
            </a:r>
            <a:r>
              <a:rPr lang="en-US" sz="1800" b="1" baseline="30000" dirty="0">
                <a:solidFill>
                  <a:schemeClr val="tx1"/>
                </a:solidFill>
              </a:rPr>
              <a:t>6</a:t>
            </a: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Air flow: 16.4 kg/s </a:t>
            </a: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Power: 78 kW, </a:t>
            </a: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Size: 1.1 m</a:t>
            </a:r>
            <a:r>
              <a:rPr lang="en-US" sz="1400" b="1" baseline="30000" dirty="0">
                <a:solidFill>
                  <a:schemeClr val="tx1"/>
                </a:solidFill>
              </a:rPr>
              <a:t>3 </a:t>
            </a:r>
            <a:endParaRPr lang="en-US" sz="1400" b="1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7498D-3BC9-CF82-4679-8A26083B8A43}"/>
              </a:ext>
            </a:extLst>
          </p:cNvPr>
          <p:cNvSpPr txBox="1">
            <a:spLocks/>
          </p:cNvSpPr>
          <p:nvPr/>
        </p:nvSpPr>
        <p:spPr>
          <a:xfrm>
            <a:off x="484549" y="978764"/>
            <a:ext cx="5299433" cy="1159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Atmosphere capture</a:t>
            </a:r>
            <a:r>
              <a:rPr lang="en-US" sz="1800" b="1" baseline="30000" dirty="0">
                <a:solidFill>
                  <a:schemeClr val="tx1"/>
                </a:solidFill>
              </a:rPr>
              <a:t>5</a:t>
            </a:r>
          </a:p>
          <a:p>
            <a:pPr lvl="1"/>
            <a:r>
              <a:rPr lang="fr-CA" sz="1400" b="1" dirty="0">
                <a:solidFill>
                  <a:schemeClr val="tx1"/>
                </a:solidFill>
              </a:rPr>
              <a:t>5 kW input </a:t>
            </a:r>
            <a:r>
              <a:rPr lang="fr-CA" sz="1400" b="1" dirty="0" err="1">
                <a:solidFill>
                  <a:schemeClr val="tx1"/>
                </a:solidFill>
              </a:rPr>
              <a:t>gives</a:t>
            </a:r>
            <a:r>
              <a:rPr lang="fr-CA" sz="1400" b="1" dirty="0">
                <a:solidFill>
                  <a:schemeClr val="tx1"/>
                </a:solidFill>
              </a:rPr>
              <a:t> 1 kW </a:t>
            </a:r>
            <a:r>
              <a:rPr lang="fr-CA" sz="1400" b="1" dirty="0" err="1">
                <a:solidFill>
                  <a:schemeClr val="tx1"/>
                </a:solidFill>
              </a:rPr>
              <a:t>cooling</a:t>
            </a:r>
            <a:endParaRPr lang="fr-CA" sz="1400" b="1" dirty="0">
              <a:solidFill>
                <a:schemeClr val="tx1"/>
              </a:solidFill>
            </a:endParaRP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Power: 42 kW, </a:t>
            </a:r>
            <a:r>
              <a:rPr lang="fr-CA" sz="1400" b="1" dirty="0">
                <a:solidFill>
                  <a:schemeClr val="tx1"/>
                </a:solidFill>
              </a:rPr>
              <a:t>Size: 4.5 m</a:t>
            </a:r>
            <a:r>
              <a:rPr lang="fr-CA" sz="1400" b="1" baseline="30000" dirty="0">
                <a:solidFill>
                  <a:schemeClr val="tx1"/>
                </a:solidFill>
              </a:rPr>
              <a:t>3 </a:t>
            </a:r>
            <a:endParaRPr lang="en-US" sz="1400" b="1" baseline="300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fr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67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49F390A7-2073-509C-E440-55812D2952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761"/>
          <a:stretch/>
        </p:blipFill>
        <p:spPr>
          <a:xfrm>
            <a:off x="4242404" y="152468"/>
            <a:ext cx="4860810" cy="32876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BC9FCAD-87BD-EFE4-E5D4-C0E8E699C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066"/>
          <a:stretch/>
        </p:blipFill>
        <p:spPr>
          <a:xfrm>
            <a:off x="248200" y="1974850"/>
            <a:ext cx="5809383" cy="3168650"/>
          </a:xfrm>
          <a:prstGeom prst="rect">
            <a:avLst/>
          </a:prstGeom>
        </p:spPr>
      </p:pic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115942"/>
            <a:ext cx="44127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073763"/>
                </a:solidFill>
                <a:latin typeface="Anton"/>
                <a:ea typeface="Anton"/>
                <a:cs typeface="Anton"/>
                <a:sym typeface="Anton"/>
              </a:rPr>
              <a:t>Gas Treatment and Liquefaction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AA4BF65-18AA-ECA8-4F3B-BBC2F488D5E0}"/>
              </a:ext>
            </a:extLst>
          </p:cNvPr>
          <p:cNvSpPr txBox="1">
            <a:spLocks/>
          </p:cNvSpPr>
          <p:nvPr/>
        </p:nvSpPr>
        <p:spPr>
          <a:xfrm>
            <a:off x="311699" y="845636"/>
            <a:ext cx="4087305" cy="950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A" sz="1900" b="1" dirty="0">
                <a:solidFill>
                  <a:schemeClr val="tx1"/>
                </a:solidFill>
              </a:rPr>
              <a:t>Gas liquefaction</a:t>
            </a:r>
            <a:r>
              <a:rPr lang="fr-CA" sz="1900" b="1" baseline="30000" dirty="0">
                <a:solidFill>
                  <a:schemeClr val="tx1"/>
                </a:solidFill>
              </a:rPr>
              <a:t>7</a:t>
            </a:r>
          </a:p>
          <a:p>
            <a:pPr lvl="1"/>
            <a:r>
              <a:rPr lang="en-US" sz="1500" b="1" dirty="0">
                <a:solidFill>
                  <a:schemeClr val="tx1"/>
                </a:solidFill>
              </a:rPr>
              <a:t>Power: 194 kW, Size: 10.4 m</a:t>
            </a:r>
            <a:r>
              <a:rPr lang="en-US" sz="1500" b="1" baseline="30000" dirty="0">
                <a:solidFill>
                  <a:schemeClr val="tx1"/>
                </a:solidFill>
              </a:rPr>
              <a:t>3</a:t>
            </a:r>
            <a:r>
              <a:rPr lang="en-US" sz="1500" b="1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sz="1500" b="1" dirty="0">
                <a:solidFill>
                  <a:schemeClr val="tx1"/>
                </a:solidFill>
              </a:rPr>
              <a:t>Energy efficiency: 5.2%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1A196FC-7CD0-79A4-420F-A61656860BC6}"/>
              </a:ext>
            </a:extLst>
          </p:cNvPr>
          <p:cNvSpPr txBox="1">
            <a:spLocks/>
          </p:cNvSpPr>
          <p:nvPr/>
        </p:nvSpPr>
        <p:spPr>
          <a:xfrm>
            <a:off x="5350476" y="3328795"/>
            <a:ext cx="4040660" cy="1329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A" sz="1800" b="1" dirty="0">
                <a:solidFill>
                  <a:schemeClr val="tx1"/>
                </a:solidFill>
              </a:rPr>
              <a:t>Gas conditionning</a:t>
            </a:r>
            <a:r>
              <a:rPr lang="fr-CA" sz="1800" b="1" baseline="30000" dirty="0">
                <a:solidFill>
                  <a:schemeClr val="tx1"/>
                </a:solidFill>
              </a:rPr>
              <a:t>8</a:t>
            </a: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Power: 23 kW, Size: 6.3 m</a:t>
            </a:r>
            <a:r>
              <a:rPr lang="en-US" sz="1400" b="1" baseline="30000" dirty="0">
                <a:solidFill>
                  <a:schemeClr val="tx1"/>
                </a:solidFill>
              </a:rPr>
              <a:t>3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sz="1400" b="1" dirty="0">
                <a:solidFill>
                  <a:schemeClr val="tx1"/>
                </a:solidFill>
              </a:rPr>
              <a:t>Energy efficiency: 3.4%</a:t>
            </a:r>
          </a:p>
          <a:p>
            <a:pPr lvl="1"/>
            <a:endParaRPr lang="en-US" sz="1800" dirty="0">
              <a:solidFill>
                <a:schemeClr val="tx1"/>
              </a:solidFill>
            </a:endParaRPr>
          </a:p>
          <a:p>
            <a:pPr lvl="1"/>
            <a:endParaRPr lang="en-US" sz="14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fr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16475" y="226350"/>
            <a:ext cx="44127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73763"/>
                </a:solidFill>
                <a:latin typeface="Anton"/>
                <a:ea typeface="Anton"/>
                <a:cs typeface="Anton"/>
                <a:sym typeface="Anton"/>
              </a:rPr>
              <a:t>Result Size and Energy </a:t>
            </a:r>
            <a:endParaRPr lang="en-GB" dirty="0">
              <a:solidFill>
                <a:srgbClr val="073763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9B0BD3-68D1-3328-A39B-707A64B35FB7}"/>
              </a:ext>
            </a:extLst>
          </p:cNvPr>
          <p:cNvSpPr txBox="1"/>
          <p:nvPr/>
        </p:nvSpPr>
        <p:spPr>
          <a:xfrm>
            <a:off x="2877043" y="4158219"/>
            <a:ext cx="3726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b="1" dirty="0" err="1"/>
              <a:t>Overall</a:t>
            </a:r>
            <a:r>
              <a:rPr lang="fr-CA" sz="1800" b="1" dirty="0"/>
              <a:t> </a:t>
            </a:r>
            <a:r>
              <a:rPr lang="fr-CA" sz="1800" b="1" dirty="0" err="1"/>
              <a:t>energy</a:t>
            </a:r>
            <a:r>
              <a:rPr lang="fr-CA" sz="1800" b="1" dirty="0"/>
              <a:t> </a:t>
            </a:r>
            <a:r>
              <a:rPr lang="fr-CA" sz="1800" b="1" dirty="0" err="1"/>
              <a:t>efficiency</a:t>
            </a:r>
            <a:r>
              <a:rPr lang="fr-CA" sz="1800" b="1" dirty="0"/>
              <a:t>: 7.1%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4290D6-9686-0828-A940-AFD02FCA5296}"/>
              </a:ext>
            </a:extLst>
          </p:cNvPr>
          <p:cNvSpPr txBox="1"/>
          <p:nvPr/>
        </p:nvSpPr>
        <p:spPr>
          <a:xfrm>
            <a:off x="1112107" y="1142660"/>
            <a:ext cx="2268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00" b="1" dirty="0"/>
              <a:t>Total Size: 25.2 m</a:t>
            </a:r>
            <a:r>
              <a:rPr lang="fr-CA" sz="1800" b="1" baseline="30000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913E3C-8109-A7AA-3D33-CCEC57D1FEDC}"/>
              </a:ext>
            </a:extLst>
          </p:cNvPr>
          <p:cNvSpPr txBox="1"/>
          <p:nvPr/>
        </p:nvSpPr>
        <p:spPr>
          <a:xfrm>
            <a:off x="5762979" y="1122620"/>
            <a:ext cx="249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800" b="1" dirty="0"/>
              <a:t>Total Power: 598 kW</a:t>
            </a:r>
            <a:endParaRPr lang="fr-CA" sz="1800" b="1" baseline="300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BD3BB58-A2EA-0591-A877-C7CBC19CF2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5937248"/>
              </p:ext>
            </p:extLst>
          </p:nvPr>
        </p:nvGraphicFramePr>
        <p:xfrm>
          <a:off x="542907" y="1640956"/>
          <a:ext cx="3590925" cy="2833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AC02B09-2ECE-4450-810E-01F6C5D2B5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9731038"/>
              </p:ext>
            </p:extLst>
          </p:nvPr>
        </p:nvGraphicFramePr>
        <p:xfrm>
          <a:off x="4598787" y="1569872"/>
          <a:ext cx="4210050" cy="2833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F150568-123F-BA72-F93F-2C4CFA2C4E1D}"/>
              </a:ext>
            </a:extLst>
          </p:cNvPr>
          <p:cNvSpPr txBox="1"/>
          <p:nvPr/>
        </p:nvSpPr>
        <p:spPr>
          <a:xfrm>
            <a:off x="2036837" y="4529801"/>
            <a:ext cx="507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b="1" dirty="0" err="1"/>
              <a:t>SpaceX’s</a:t>
            </a:r>
            <a:r>
              <a:rPr lang="fr-CA" sz="1800" b="1" dirty="0"/>
              <a:t> </a:t>
            </a:r>
            <a:r>
              <a:rPr lang="fr-CA" sz="1800" b="1" dirty="0" err="1"/>
              <a:t>Starship</a:t>
            </a:r>
            <a:r>
              <a:rPr lang="fr-CA" sz="1800" b="1" dirty="0"/>
              <a:t> cargo </a:t>
            </a:r>
            <a:r>
              <a:rPr lang="fr-CA" sz="1800" b="1" dirty="0" err="1">
                <a:latin typeface="+mn-lt"/>
              </a:rPr>
              <a:t>space</a:t>
            </a:r>
            <a:r>
              <a:rPr lang="fr-CA" sz="1800" b="1" baseline="30000" dirty="0"/>
              <a:t> 9 </a:t>
            </a:r>
            <a:r>
              <a:rPr lang="fr-CA" sz="1800" b="1" dirty="0">
                <a:latin typeface="+mn-lt"/>
              </a:rPr>
              <a:t>: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+mn-lt"/>
              </a:rPr>
              <a:t>1000 m</a:t>
            </a:r>
            <a:r>
              <a:rPr lang="en-US" sz="1800" b="1" i="0" baseline="30000" dirty="0">
                <a:solidFill>
                  <a:srgbClr val="000000"/>
                </a:solidFill>
                <a:effectLst/>
                <a:latin typeface="+mn-lt"/>
              </a:rPr>
              <a:t>3</a:t>
            </a:r>
            <a:endParaRPr lang="fr-CA" sz="1800" b="1" baseline="30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449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58A0397E95A24998A320C0C9E37708" ma:contentTypeVersion="16" ma:contentTypeDescription="Create a new document." ma:contentTypeScope="" ma:versionID="6dc2fda9109f3281e8a5cb40ff0b2720">
  <xsd:schema xmlns:xsd="http://www.w3.org/2001/XMLSchema" xmlns:xs="http://www.w3.org/2001/XMLSchema" xmlns:p="http://schemas.microsoft.com/office/2006/metadata/properties" xmlns:ns2="ecfc2e3e-eda1-4d77-8751-0efc464d6cfa" xmlns:ns3="a3872387-34b7-4a60-a363-363c16f07818" targetNamespace="http://schemas.microsoft.com/office/2006/metadata/properties" ma:root="true" ma:fieldsID="68a5508582fe52f75d8916157112ea4b" ns2:_="" ns3:_="">
    <xsd:import namespace="ecfc2e3e-eda1-4d77-8751-0efc464d6cfa"/>
    <xsd:import namespace="a3872387-34b7-4a60-a363-363c16f078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fc2e3e-eda1-4d77-8751-0efc464d6c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a1f1625-ae5f-4790-9429-a47075c1c3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872387-34b7-4a60-a363-363c16f0781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3cc0e8f-4d9b-4bae-8379-3239726379c9}" ma:internalName="TaxCatchAll" ma:showField="CatchAllData" ma:web="a3872387-34b7-4a60-a363-363c16f078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B57257-4889-479E-A79C-8AF2CE5419D0}">
  <ds:schemaRefs>
    <ds:schemaRef ds:uri="a3872387-34b7-4a60-a363-363c16f07818"/>
    <ds:schemaRef ds:uri="ecfc2e3e-eda1-4d77-8751-0efc464d6cf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FDE4AB2-E774-4599-87A1-1255C24B70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811</Words>
  <Application>Microsoft Office PowerPoint</Application>
  <PresentationFormat>On-screen Show (16:9)</PresentationFormat>
  <Paragraphs>135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Anton</vt:lpstr>
      <vt:lpstr>Cambria Math</vt:lpstr>
      <vt:lpstr>Arial</vt:lpstr>
      <vt:lpstr>Simple Light</vt:lpstr>
      <vt:lpstr>PowerPoint Presentation</vt:lpstr>
      <vt:lpstr>PowerPoint Presentation</vt:lpstr>
      <vt:lpstr>Project background</vt:lpstr>
      <vt:lpstr>Methodology</vt:lpstr>
      <vt:lpstr>Process flow diagram</vt:lpstr>
      <vt:lpstr>Reactor and Electrolysis Loop4  </vt:lpstr>
      <vt:lpstr>Atmosphere Acquisition and Cooling</vt:lpstr>
      <vt:lpstr>Gas Treatment and Liquefaction</vt:lpstr>
      <vt:lpstr>Result Size and Energy </vt:lpstr>
      <vt:lpstr>Conclusion</vt:lpstr>
      <vt:lpstr>Acknowledgements</vt:lpstr>
      <vt:lpstr>Reference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notadmin</dc:creator>
  <cp:lastModifiedBy>fdmayer@student.ubc.ca</cp:lastModifiedBy>
  <cp:revision>15</cp:revision>
  <dcterms:modified xsi:type="dcterms:W3CDTF">2022-11-04T01:31:04Z</dcterms:modified>
</cp:coreProperties>
</file>