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20"/>
  </p:notesMasterIdLst>
  <p:handoutMasterIdLst>
    <p:handoutMasterId r:id="rId21"/>
  </p:handoutMasterIdLst>
  <p:sldIdLst>
    <p:sldId id="706" r:id="rId2"/>
    <p:sldId id="707" r:id="rId3"/>
    <p:sldId id="649" r:id="rId4"/>
    <p:sldId id="708" r:id="rId5"/>
    <p:sldId id="709" r:id="rId6"/>
    <p:sldId id="710" r:id="rId7"/>
    <p:sldId id="711" r:id="rId8"/>
    <p:sldId id="712" r:id="rId9"/>
    <p:sldId id="713" r:id="rId10"/>
    <p:sldId id="714" r:id="rId11"/>
    <p:sldId id="715" r:id="rId12"/>
    <p:sldId id="716" r:id="rId13"/>
    <p:sldId id="718" r:id="rId14"/>
    <p:sldId id="719" r:id="rId15"/>
    <p:sldId id="720" r:id="rId16"/>
    <p:sldId id="717" r:id="rId17"/>
    <p:sldId id="629" r:id="rId18"/>
    <p:sldId id="512" r:id="rId19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Page" id="{6ADB5A32-6A74-234D-97AC-6C46F9369E0A}">
          <p14:sldIdLst>
            <p14:sldId id="706"/>
          </p14:sldIdLst>
        </p14:section>
        <p14:section name="Introduction" id="{F1832F94-CA8F-4D3A-B140-C68B2B73955D}">
          <p14:sldIdLst>
            <p14:sldId id="707"/>
            <p14:sldId id="649"/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8"/>
            <p14:sldId id="719"/>
            <p14:sldId id="720"/>
            <p14:sldId id="717"/>
          </p14:sldIdLst>
        </p14:section>
        <p14:section name="References" id="{4C616636-9E41-AD4E-937C-9ACB90BEEEA6}">
          <p14:sldIdLst>
            <p14:sldId id="629"/>
          </p14:sldIdLst>
        </p14:section>
        <p14:section name="Section sans titre" id="{F9ACA1DC-A7D6-4304-BD26-1A7D934CC592}">
          <p14:sldIdLst>
            <p14:sldId id="5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7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0"/>
    <a:srgbClr val="FA9435"/>
    <a:srgbClr val="8DC63F"/>
    <a:srgbClr val="FFFF99"/>
    <a:srgbClr val="8AC351"/>
    <a:srgbClr val="C40000"/>
    <a:srgbClr val="C42C38"/>
    <a:srgbClr val="25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53" autoAdjust="0"/>
    <p:restoredTop sz="94787" autoAdjust="0"/>
  </p:normalViewPr>
  <p:slideViewPr>
    <p:cSldViewPr>
      <p:cViewPr>
        <p:scale>
          <a:sx n="85" d="100"/>
          <a:sy n="85" d="100"/>
        </p:scale>
        <p:origin x="1032" y="928"/>
      </p:cViewPr>
      <p:guideLst>
        <p:guide orient="horz" pos="2496"/>
        <p:guide pos="7552"/>
      </p:guideLst>
    </p:cSldViewPr>
  </p:slideViewPr>
  <p:outlineViewPr>
    <p:cViewPr>
      <p:scale>
        <a:sx n="33" d="100"/>
        <a:sy n="33" d="100"/>
      </p:scale>
      <p:origin x="0" y="-6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</p:spPr>
        <p:txBody>
          <a:bodyPr vert="horz" lIns="92948" tIns="46475" rIns="92948" bIns="4647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48" tIns="46475" rIns="92948" bIns="46475" rtlCol="0"/>
          <a:lstStyle>
            <a:lvl1pPr algn="r">
              <a:defRPr sz="1200"/>
            </a:lvl1pPr>
          </a:lstStyle>
          <a:p>
            <a:fld id="{901DFFBC-F23D-8642-9C0E-1216863F890C}" type="datetimeFigureOut">
              <a:rPr lang="en-US" smtClean="0"/>
              <a:pPr/>
              <a:t>11/4/22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7906"/>
            <a:ext cx="3026833" cy="464185"/>
          </a:xfrm>
          <a:prstGeom prst="rect">
            <a:avLst/>
          </a:prstGeom>
        </p:spPr>
        <p:txBody>
          <a:bodyPr vert="horz" lIns="92948" tIns="46475" rIns="92948" bIns="4647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2" y="8817906"/>
            <a:ext cx="3026833" cy="464185"/>
          </a:xfrm>
          <a:prstGeom prst="rect">
            <a:avLst/>
          </a:prstGeom>
        </p:spPr>
        <p:txBody>
          <a:bodyPr vert="horz" lIns="92948" tIns="46475" rIns="92948" bIns="46475" rtlCol="0" anchor="b"/>
          <a:lstStyle>
            <a:lvl1pPr algn="r">
              <a:defRPr sz="1200"/>
            </a:lvl1pPr>
          </a:lstStyle>
          <a:p>
            <a:fld id="{0625EC1B-A697-B24C-A912-3DCBBDFE074C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694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</p:spPr>
        <p:txBody>
          <a:bodyPr vert="horz" lIns="92948" tIns="46475" rIns="92948" bIns="4647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1"/>
            <a:ext cx="3026833" cy="464185"/>
          </a:xfrm>
          <a:prstGeom prst="rect">
            <a:avLst/>
          </a:prstGeom>
        </p:spPr>
        <p:txBody>
          <a:bodyPr vert="horz" lIns="92948" tIns="46475" rIns="92948" bIns="46475" rtlCol="0"/>
          <a:lstStyle>
            <a:lvl1pPr algn="r">
              <a:defRPr sz="1200"/>
            </a:lvl1pPr>
          </a:lstStyle>
          <a:p>
            <a:fld id="{0646D71A-9EC5-4949-9399-0B66E46B1B6F}" type="datetimeFigureOut">
              <a:rPr lang="en-US" smtClean="0"/>
              <a:pPr/>
              <a:t>11/4/22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6913"/>
            <a:ext cx="6184900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5" rIns="92948" bIns="46475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61"/>
            <a:ext cx="5588000" cy="4177664"/>
          </a:xfrm>
          <a:prstGeom prst="rect">
            <a:avLst/>
          </a:prstGeom>
        </p:spPr>
        <p:txBody>
          <a:bodyPr vert="horz" lIns="92948" tIns="46475" rIns="92948" bIns="46475" rtlCol="0">
            <a:normAutofit/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906"/>
            <a:ext cx="3026833" cy="464185"/>
          </a:xfrm>
          <a:prstGeom prst="rect">
            <a:avLst/>
          </a:prstGeom>
        </p:spPr>
        <p:txBody>
          <a:bodyPr vert="horz" lIns="92948" tIns="46475" rIns="92948" bIns="4647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6"/>
            <a:ext cx="3026833" cy="464185"/>
          </a:xfrm>
          <a:prstGeom prst="rect">
            <a:avLst/>
          </a:prstGeom>
        </p:spPr>
        <p:txBody>
          <a:bodyPr vert="horz" lIns="92948" tIns="46475" rIns="92948" bIns="46475" rtlCol="0" anchor="b"/>
          <a:lstStyle>
            <a:lvl1pPr algn="r">
              <a:defRPr sz="1200"/>
            </a:lvl1pPr>
          </a:lstStyle>
          <a:p>
            <a:fld id="{DA6F231F-2C4E-BA45-BAC4-3FA1ED6D02FA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571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231F-2C4E-BA45-BAC4-3FA1ED6D02FA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004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231F-2C4E-BA45-BAC4-3FA1ED6D02FA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430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-25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231F-2C4E-BA45-BAC4-3FA1ED6D02FA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14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5D0C-BAD2-491E-BA02-2BAD33639B96}" type="datetime1">
              <a:rPr lang="fr-FR" smtClean="0"/>
              <a:t>04/11/2022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Bureau d'appui pédagogique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8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EFD6-E2DB-4638-824A-F7761BB1C116}" type="datetime1">
              <a:rPr lang="fr-FR" smtClean="0"/>
              <a:t>04/11/2022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Bureau d'appui pédagogique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515600" cy="609600"/>
          </a:xfrm>
          <a:prstGeom prst="rect">
            <a:avLst/>
          </a:prstGeom>
        </p:spPr>
        <p:txBody>
          <a:bodyPr lIns="108000" tIns="36000" rIns="108000" bIns="36000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858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Plein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5C2D-0393-4B7F-80FE-1C1CF04D6A3C}" type="datetime1">
              <a:rPr lang="fr-FR" smtClean="0"/>
              <a:t>04/11/2022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Bureau d'appui pédagogique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rial" panose="020B0604020202020204" pitchFamily="34" charset="0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019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0E4D-481F-4446-A8B6-8943B534B962}" type="datetime1">
              <a:rPr lang="fr-FR" smtClean="0"/>
              <a:t>04/11/2022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Bureau d'appui pédagogique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3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8A6A-D5FE-4531-9779-75C36F5829C1}" type="datetime1">
              <a:rPr lang="fr-FR" smtClean="0"/>
              <a:t>04/11/2022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Bureau d'appui pédagogique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6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B2F2-7DF4-4247-B7F4-C49F7EF7E9E1}" type="datetime1">
              <a:rPr lang="fr-FR" smtClean="0"/>
              <a:t>04/11/2022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Bureau d'appui pédagogique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515600" cy="609600"/>
          </a:xfrm>
          <a:prstGeom prst="rect">
            <a:avLst/>
          </a:prstGeom>
        </p:spPr>
        <p:txBody>
          <a:bodyPr lIns="108000" tIns="36000" rIns="108000" bIns="36000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522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_et_Contenu_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B2F2-7DF4-4247-B7F4-C49F7EF7E9E1}" type="datetime1">
              <a:rPr lang="fr-FR" smtClean="0"/>
              <a:t>04/11/2022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Bureau d'appui pédagogique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dirty="0"/>
              <a:t>Insérez un tableau, un graphique, un smart art, une image ou un vidéo en cliquant sur l’icône correspondante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515600" cy="609600"/>
          </a:xfrm>
          <a:prstGeom prst="rect">
            <a:avLst/>
          </a:prstGeom>
        </p:spPr>
        <p:txBody>
          <a:bodyPr lIns="108000" tIns="36000" rIns="108000" bIns="36000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369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_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4800"/>
            <a:ext cx="12192000" cy="792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B2F2-7DF4-4247-B7F4-C49F7EF7E9E1}" type="datetime1">
              <a:rPr lang="fr-FR" smtClean="0"/>
              <a:t>04/11/2022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Bureau d'appui pédagogique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515600" cy="609600"/>
          </a:xfrm>
          <a:prstGeom prst="rect">
            <a:avLst/>
          </a:prstGeom>
        </p:spPr>
        <p:txBody>
          <a:bodyPr lIns="108000" tIns="36000" rIns="108000" bIns="36000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1601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_et_Contenu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4800"/>
            <a:ext cx="12192000" cy="79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B2F2-7DF4-4247-B7F4-C49F7EF7E9E1}" type="datetime1">
              <a:rPr lang="fr-FR" smtClean="0"/>
              <a:t>04/11/2022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Bureau d'appui pédagogique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515600" cy="609600"/>
          </a:xfrm>
          <a:prstGeom prst="rect">
            <a:avLst/>
          </a:prstGeom>
        </p:spPr>
        <p:txBody>
          <a:bodyPr lIns="108000" tIns="36000" rIns="108000" bIns="36000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4571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_Contenu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4800"/>
            <a:ext cx="12192000" cy="792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B2F2-7DF4-4247-B7F4-C49F7EF7E9E1}" type="datetime1">
              <a:rPr lang="fr-FR" smtClean="0"/>
              <a:t>04/11/2022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Bureau d'appui pédagogique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515600" cy="609600"/>
          </a:xfrm>
          <a:prstGeom prst="rect">
            <a:avLst/>
          </a:prstGeom>
        </p:spPr>
        <p:txBody>
          <a:bodyPr lIns="108000" tIns="36000" rIns="108000" bIns="36000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274800"/>
            <a:ext cx="12192000" cy="79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6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A726-40D7-49EE-A21B-D309B6ED2131}" type="datetime1">
              <a:rPr lang="fr-FR" smtClean="0"/>
              <a:t>04/11/2022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Bureau d'appui pédagogique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9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3861-EFB5-493A-98EE-AF1C3128D327}" type="datetime1">
              <a:rPr lang="fr-FR" smtClean="0"/>
              <a:t>04/11/2022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Bureau d'appui pédagogique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515600" cy="609600"/>
          </a:xfrm>
          <a:prstGeom prst="rect">
            <a:avLst/>
          </a:prstGeom>
        </p:spPr>
        <p:txBody>
          <a:bodyPr lIns="108000" tIns="36000" rIns="108000" bIns="36000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421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43FBF-5D92-41F2-8675-D6F96F1BE556}" type="datetime1">
              <a:rPr lang="fr-FR" smtClean="0"/>
              <a:t>04/11/2022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Bureau d'appui pédagogique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972800" y="5410200"/>
            <a:ext cx="914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972800" y="5410200"/>
            <a:ext cx="914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Arial" panose="020B0604020202020204" pitchFamily="34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515600" cy="609600"/>
          </a:xfrm>
          <a:prstGeom prst="rect">
            <a:avLst/>
          </a:prstGeom>
        </p:spPr>
        <p:txBody>
          <a:bodyPr lIns="108000" tIns="36000" rIns="108000" bIns="36000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253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A33556E-3F36-4C94-9FFD-C134F5D93854}" type="datetime1">
              <a:rPr lang="fr-FR" smtClean="0"/>
              <a:pPr/>
              <a:t>04/11/2022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fr-CA" dirty="0"/>
              <a:t>Bureau d'appui pédagogique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BAAFE73-B4CD-4A9A-A1F8-B2B1D914CB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4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5" r:id="rId2"/>
    <p:sldLayoutId id="2147483707" r:id="rId3"/>
    <p:sldLayoutId id="2147483708" r:id="rId4"/>
    <p:sldLayoutId id="2147483709" r:id="rId5"/>
    <p:sldLayoutId id="214748371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Shihao.Cui@Polymtl.ca" TargetMode="External"/><Relationship Id="rId3" Type="http://schemas.openxmlformats.org/officeDocument/2006/relationships/hyperlink" Target="mailto:Pooneh.Maghoul@Polymtl.ca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ichard@techaero.ca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0"/>
            <a:ext cx="118872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379945" y="5071788"/>
            <a:ext cx="4918510" cy="8617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Dr. Pooneh Maghoul,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PEng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Associate Professor, Polytechnique Montreal</a:t>
            </a:r>
          </a:p>
          <a:p>
            <a:r>
              <a:rPr lang="fr-CA" sz="1400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ooneh.Maghoul@Polymtl.ca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20137" y="6309320"/>
            <a:ext cx="5119063" cy="504056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r>
              <a:rPr lang="en-US" sz="1200" b="1" dirty="0">
                <a:solidFill>
                  <a:srgbClr val="FA9435"/>
                </a:solidFill>
                <a:latin typeface="Arial" panose="020B0604020202020204" pitchFamily="34" charset="0"/>
              </a:rPr>
              <a:t>Department of Civil, Geological and Mining Engineering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324600" y="6218701"/>
            <a:ext cx="0" cy="639299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581400" y="6218701"/>
            <a:ext cx="0" cy="639299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oly_logo_g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33" y="3352800"/>
            <a:ext cx="3649942" cy="1577353"/>
          </a:xfrm>
          <a:prstGeom prst="rect">
            <a:avLst/>
          </a:prstGeom>
        </p:spPr>
      </p:pic>
      <p:pic>
        <p:nvPicPr>
          <p:cNvPr id="1026" name="Picture 2" descr="Polytechnique Montréal - L&amp;#39;Etudiant">
            <a:extLst>
              <a:ext uri="{FF2B5EF4-FFF2-40B4-BE49-F238E27FC236}">
                <a16:creationId xmlns:a16="http://schemas.microsoft.com/office/drawing/2014/main" id="{183FD78E-0CF2-4642-A3D8-EECEF580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754"/>
            <a:ext cx="11887200" cy="329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E53742-E5E2-4DA2-B8BD-B853FFAD53B8}"/>
              </a:ext>
            </a:extLst>
          </p:cNvPr>
          <p:cNvSpPr/>
          <p:nvPr/>
        </p:nvSpPr>
        <p:spPr>
          <a:xfrm>
            <a:off x="3740841" y="3374059"/>
            <a:ext cx="8151307" cy="11311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A Deep Learning Method for Shear Wave Velocity Inversion on Mars</a:t>
            </a:r>
          </a:p>
          <a:p>
            <a:r>
              <a:rPr lang="en-US" sz="2000" i="1" dirty="0">
                <a:solidFill>
                  <a:schemeClr val="accent3"/>
                </a:solidFill>
                <a:latin typeface="Arial" panose="020B0604020202020204" pitchFamily="34" charset="0"/>
              </a:rPr>
              <a:t>Nov. 18, 2022</a:t>
            </a:r>
          </a:p>
          <a:p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4F281-A83D-844C-B639-75929C9280A8}"/>
              </a:ext>
            </a:extLst>
          </p:cNvPr>
          <p:cNvSpPr/>
          <p:nvPr/>
        </p:nvSpPr>
        <p:spPr>
          <a:xfrm>
            <a:off x="6379945" y="5933561"/>
            <a:ext cx="5062025" cy="8617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Boudreault,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Space Mining Corporation</a:t>
            </a:r>
          </a:p>
          <a:p>
            <a:r>
              <a:rPr lang="en-US" sz="1400" u="sng" dirty="0">
                <a:solidFill>
                  <a:schemeClr val="bg1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14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ichard@techaero.ca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A0999-5DDE-244C-B713-819685485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26" y="4742499"/>
            <a:ext cx="3291373" cy="21184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A3792D2-C990-AA45-A4C6-17C6D3F238E8}"/>
              </a:ext>
            </a:extLst>
          </p:cNvPr>
          <p:cNvSpPr/>
          <p:nvPr/>
        </p:nvSpPr>
        <p:spPr>
          <a:xfrm>
            <a:off x="6399945" y="4240687"/>
            <a:ext cx="4421316" cy="8617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Shihao Cui,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PhD student,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Polytechnique Montreal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Shihao.Cui@Polymtl.ca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2108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10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</a:rPr>
              <a:t>Methodology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CEA63B-8295-469A-80BD-00795B8405E5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CFC0EB-0E4A-8F45-A089-47139C812077}"/>
              </a:ext>
            </a:extLst>
          </p:cNvPr>
          <p:cNvSpPr txBox="1"/>
          <p:nvPr/>
        </p:nvSpPr>
        <p:spPr>
          <a:xfrm>
            <a:off x="6728278" y="1820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44AB0-EF1C-A841-AD28-D313740C3491}"/>
              </a:ext>
            </a:extLst>
          </p:cNvPr>
          <p:cNvSpPr txBox="1"/>
          <p:nvPr/>
        </p:nvSpPr>
        <p:spPr>
          <a:xfrm>
            <a:off x="440336" y="1820628"/>
            <a:ext cx="5236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(a).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acquisition.</a:t>
            </a:r>
            <a:endParaRPr lang="en-CA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(b).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generation.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(c).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generation.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(d).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(Training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prediction)</a:t>
            </a:r>
            <a:endParaRPr lang="en-CA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model.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51F825-1FC3-D348-8F03-E6F9644B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311" y="914400"/>
            <a:ext cx="5591827" cy="6134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4E8794-9E5D-1D4D-B6CD-5B0EE17B0A22}"/>
              </a:ext>
            </a:extLst>
          </p:cNvPr>
          <p:cNvSpPr txBox="1"/>
          <p:nvPr/>
        </p:nvSpPr>
        <p:spPr>
          <a:xfrm>
            <a:off x="527308" y="6075144"/>
            <a:ext cx="4953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CNN:</a:t>
            </a:r>
            <a:r>
              <a:rPr lang="zh-CN" altLang="en-US" dirty="0"/>
              <a:t> </a:t>
            </a:r>
            <a:r>
              <a:rPr lang="en-US" altLang="zh-CN" dirty="0"/>
              <a:t>Convolution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networks(NNs).</a:t>
            </a:r>
          </a:p>
          <a:p>
            <a:r>
              <a:rPr lang="en-US" altLang="zh-CN" dirty="0"/>
              <a:t>DNN:</a:t>
            </a:r>
            <a:r>
              <a:rPr lang="zh-CN" altLang="en-US" dirty="0"/>
              <a:t> </a:t>
            </a:r>
            <a:r>
              <a:rPr lang="en-US" altLang="zh-CN" dirty="0"/>
              <a:t>Dense</a:t>
            </a:r>
            <a:r>
              <a:rPr lang="zh-CN" altLang="en-US" dirty="0"/>
              <a:t> </a:t>
            </a:r>
            <a:r>
              <a:rPr lang="en-US" altLang="zh-CN" dirty="0"/>
              <a:t>NNs.</a:t>
            </a:r>
          </a:p>
        </p:txBody>
      </p:sp>
    </p:spTree>
    <p:extLst>
      <p:ext uri="{BB962C8B-B14F-4D97-AF65-F5344CB8AC3E}">
        <p14:creationId xmlns:p14="http://schemas.microsoft.com/office/powerpoint/2010/main" val="242860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11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</a:rPr>
              <a:t>Validation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CFC0EB-0E4A-8F45-A089-47139C812077}"/>
              </a:ext>
            </a:extLst>
          </p:cNvPr>
          <p:cNvSpPr txBox="1"/>
          <p:nvPr/>
        </p:nvSpPr>
        <p:spPr>
          <a:xfrm>
            <a:off x="6728278" y="1820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C1F2C5-F8E4-B248-AC1C-FF6329D8C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11" y="2163221"/>
            <a:ext cx="5080000" cy="327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3F2AF5-A7BA-C545-B582-E7B102EEB5F5}"/>
              </a:ext>
            </a:extLst>
          </p:cNvPr>
          <p:cNvSpPr txBox="1"/>
          <p:nvPr/>
        </p:nvSpPr>
        <p:spPr>
          <a:xfrm>
            <a:off x="401611" y="1653915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acquisition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58665-5A73-9A48-A122-BBBD7C86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511" y="2315621"/>
            <a:ext cx="5241561" cy="32766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022A83-FAC0-2F4D-BAF0-D601413617B5}"/>
              </a:ext>
            </a:extLst>
          </p:cNvPr>
          <p:cNvSpPr txBox="1"/>
          <p:nvPr/>
        </p:nvSpPr>
        <p:spPr>
          <a:xfrm>
            <a:off x="6078511" y="1653915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164A2-477C-ED48-BA59-131C404035AF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9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12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</a:rPr>
              <a:t>Validation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CFC0EB-0E4A-8F45-A089-47139C812077}"/>
              </a:ext>
            </a:extLst>
          </p:cNvPr>
          <p:cNvSpPr txBox="1"/>
          <p:nvPr/>
        </p:nvSpPr>
        <p:spPr>
          <a:xfrm>
            <a:off x="6728278" y="1820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50A22C-4BD2-F840-B201-3B3E74F6D57F}"/>
              </a:ext>
            </a:extLst>
          </p:cNvPr>
          <p:cNvGrpSpPr/>
          <p:nvPr/>
        </p:nvGrpSpPr>
        <p:grpSpPr>
          <a:xfrm>
            <a:off x="2286000" y="1534817"/>
            <a:ext cx="7392441" cy="4000500"/>
            <a:chOff x="228600" y="1428750"/>
            <a:chExt cx="7392441" cy="4000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83537B-08DD-5648-8401-B97128C17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841" y="1428750"/>
              <a:ext cx="7188200" cy="40005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81BB0D-3DBB-F145-BD0A-C507822E9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428750"/>
              <a:ext cx="812800" cy="57654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EBEE325-26C8-E043-BA72-331667F5AD01}"/>
              </a:ext>
            </a:extLst>
          </p:cNvPr>
          <p:cNvSpPr txBox="1"/>
          <p:nvPr/>
        </p:nvSpPr>
        <p:spPr>
          <a:xfrm>
            <a:off x="0" y="1181100"/>
            <a:ext cx="428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curves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(26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points)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3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13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</a:rPr>
              <a:t>Validation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CFC0EB-0E4A-8F45-A089-47139C812077}"/>
              </a:ext>
            </a:extLst>
          </p:cNvPr>
          <p:cNvSpPr txBox="1"/>
          <p:nvPr/>
        </p:nvSpPr>
        <p:spPr>
          <a:xfrm>
            <a:off x="6728278" y="1820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0693D-2340-6F42-BF58-8D308AC8742B}"/>
              </a:ext>
            </a:extLst>
          </p:cNvPr>
          <p:cNvSpPr txBox="1"/>
          <p:nvPr/>
        </p:nvSpPr>
        <p:spPr>
          <a:xfrm>
            <a:off x="401611" y="1635962"/>
            <a:ext cx="397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Wave</a:t>
            </a:r>
            <a:r>
              <a:rPr lang="zh-CN" altLang="en-US" dirty="0"/>
              <a:t> </a:t>
            </a:r>
            <a:r>
              <a:rPr lang="en-US" altLang="zh-CN" dirty="0"/>
              <a:t>speed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endParaRPr lang="en-CA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C76FE-D487-9E46-9DF6-AFA1BB18B57F}"/>
              </a:ext>
            </a:extLst>
          </p:cNvPr>
          <p:cNvSpPr txBox="1"/>
          <p:nvPr/>
        </p:nvSpPr>
        <p:spPr>
          <a:xfrm>
            <a:off x="748971" y="2038858"/>
            <a:ext cx="4206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subsurface</a:t>
            </a:r>
            <a:r>
              <a:rPr lang="zh-CN" altLang="en-US" sz="1600" dirty="0"/>
              <a:t> </a:t>
            </a:r>
            <a:r>
              <a:rPr lang="en-US" altLang="zh-CN" sz="1600" dirty="0"/>
              <a:t>detection</a:t>
            </a:r>
            <a:r>
              <a:rPr lang="zh-CN" altLang="en-US" sz="1600" dirty="0"/>
              <a:t> </a:t>
            </a:r>
            <a:r>
              <a:rPr lang="en-US" altLang="zh-CN" sz="1600" dirty="0"/>
              <a:t>depth:</a:t>
            </a:r>
            <a:r>
              <a:rPr lang="zh-CN" altLang="en-US" sz="1600" dirty="0"/>
              <a:t> </a:t>
            </a:r>
            <a:r>
              <a:rPr lang="en-US" altLang="zh-CN" sz="1600" dirty="0"/>
              <a:t>30</a:t>
            </a:r>
            <a:r>
              <a:rPr lang="zh-CN" altLang="en-US" sz="1600" dirty="0"/>
              <a:t> </a:t>
            </a:r>
            <a:r>
              <a:rPr lang="en-US" altLang="zh-CN" sz="1600" dirty="0"/>
              <a:t>m.</a:t>
            </a:r>
          </a:p>
          <a:p>
            <a:r>
              <a:rPr lang="en-US" altLang="zh-CN" sz="1600" dirty="0"/>
              <a:t>Layers:</a:t>
            </a:r>
            <a:r>
              <a:rPr lang="zh-CN" altLang="en-US" sz="1600" dirty="0"/>
              <a:t> </a:t>
            </a:r>
            <a:r>
              <a:rPr lang="en-US" altLang="zh-CN" sz="1600" dirty="0"/>
              <a:t>10.</a:t>
            </a:r>
          </a:p>
          <a:p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thickness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each</a:t>
            </a:r>
            <a:r>
              <a:rPr lang="zh-CN" altLang="en-US" sz="1600" dirty="0"/>
              <a:t> </a:t>
            </a:r>
            <a:r>
              <a:rPr lang="en-US" altLang="zh-CN" sz="1600" dirty="0"/>
              <a:t>layer:</a:t>
            </a:r>
            <a:r>
              <a:rPr lang="zh-CN" altLang="en-US" sz="1600" dirty="0"/>
              <a:t> </a:t>
            </a:r>
            <a:r>
              <a:rPr lang="en-US" altLang="zh-CN" sz="1600" dirty="0"/>
              <a:t>3</a:t>
            </a:r>
            <a:r>
              <a:rPr lang="zh-CN" altLang="en-US" sz="1600" dirty="0"/>
              <a:t> </a:t>
            </a:r>
            <a:r>
              <a:rPr lang="en-US" altLang="zh-CN" sz="1600" dirty="0"/>
              <a:t>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DB645-16F1-D647-8F1D-6DA781A190B0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D5B09-B6B7-2142-8244-E31BC8CE6EA2}"/>
              </a:ext>
            </a:extLst>
          </p:cNvPr>
          <p:cNvSpPr txBox="1"/>
          <p:nvPr/>
        </p:nvSpPr>
        <p:spPr>
          <a:xfrm>
            <a:off x="748971" y="2974911"/>
            <a:ext cx="4158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first</a:t>
            </a:r>
            <a:r>
              <a:rPr lang="zh-CN" altLang="en-US" sz="1600" dirty="0"/>
              <a:t> </a:t>
            </a:r>
            <a:r>
              <a:rPr lang="en-US" altLang="zh-CN" sz="1600" dirty="0"/>
              <a:t>layer</a:t>
            </a:r>
            <a:r>
              <a:rPr lang="zh-CN" altLang="en-US" sz="1600" dirty="0"/>
              <a:t> </a:t>
            </a:r>
            <a:r>
              <a:rPr lang="en-US" altLang="zh-CN" sz="1600" dirty="0"/>
              <a:t>shear</a:t>
            </a:r>
            <a:r>
              <a:rPr lang="zh-CN" altLang="en-US" sz="1600" dirty="0"/>
              <a:t> </a:t>
            </a:r>
            <a:r>
              <a:rPr lang="en-US" altLang="zh-CN" sz="1600" dirty="0"/>
              <a:t>wave</a:t>
            </a:r>
            <a:r>
              <a:rPr lang="zh-CN" altLang="en-US" sz="1600" dirty="0"/>
              <a:t> </a:t>
            </a:r>
            <a:r>
              <a:rPr lang="en-US" altLang="zh-CN" sz="1600" dirty="0"/>
              <a:t>velocity(Vs)</a:t>
            </a:r>
          </a:p>
          <a:p>
            <a:r>
              <a:rPr lang="en-US" altLang="zh-CN" sz="1600" dirty="0"/>
              <a:t>Vs1</a:t>
            </a:r>
            <a:r>
              <a:rPr lang="zh-CN" altLang="en-US" sz="1600" dirty="0"/>
              <a:t> </a:t>
            </a:r>
            <a:r>
              <a:rPr lang="en-US" altLang="zh-CN" sz="1600" dirty="0"/>
              <a:t>=</a:t>
            </a:r>
            <a:r>
              <a:rPr lang="zh-CN" altLang="en-US" sz="1600" dirty="0"/>
              <a:t> </a:t>
            </a:r>
            <a:r>
              <a:rPr lang="en-US" altLang="zh-CN" sz="1600" dirty="0"/>
              <a:t>random(150,250)</a:t>
            </a:r>
            <a:r>
              <a:rPr lang="zh-CN" altLang="en-US" sz="1600" dirty="0"/>
              <a:t> </a:t>
            </a:r>
            <a:r>
              <a:rPr lang="en-US" altLang="zh-CN" sz="1600" dirty="0"/>
              <a:t>m/s.</a:t>
            </a:r>
          </a:p>
          <a:p>
            <a:r>
              <a:rPr lang="en-US" altLang="zh-CN" sz="1600" dirty="0"/>
              <a:t>Vs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half</a:t>
            </a:r>
            <a:r>
              <a:rPr lang="zh-CN" altLang="en-US" sz="1600" dirty="0"/>
              <a:t> </a:t>
            </a:r>
            <a:r>
              <a:rPr lang="en-US" altLang="zh-CN" sz="1600" dirty="0"/>
              <a:t>space:</a:t>
            </a:r>
            <a:r>
              <a:rPr lang="zh-CN" altLang="en-US" sz="1600" dirty="0"/>
              <a:t> </a:t>
            </a:r>
            <a:r>
              <a:rPr lang="en-US" altLang="zh-CN" sz="1600" dirty="0"/>
              <a:t>600</a:t>
            </a:r>
            <a:r>
              <a:rPr lang="zh-CN" altLang="en-US" sz="1600" dirty="0"/>
              <a:t> </a:t>
            </a:r>
            <a:r>
              <a:rPr lang="en-US" altLang="zh-CN" sz="1600" dirty="0"/>
              <a:t>m/s.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8C82C3-2C1D-C94B-8A76-65A1733FA5E5}"/>
              </a:ext>
            </a:extLst>
          </p:cNvPr>
          <p:cNvSpPr txBox="1"/>
          <p:nvPr/>
        </p:nvSpPr>
        <p:spPr>
          <a:xfrm>
            <a:off x="748971" y="3979166"/>
            <a:ext cx="3241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 err="1"/>
              <a:t>th</a:t>
            </a:r>
            <a:r>
              <a:rPr lang="zh-CN" altLang="en-US" sz="1600" dirty="0"/>
              <a:t> </a:t>
            </a:r>
            <a:r>
              <a:rPr lang="en-US" altLang="zh-CN" sz="1600" dirty="0"/>
              <a:t>layer(</a:t>
            </a:r>
            <a:r>
              <a:rPr lang="en-US" altLang="zh-CN" sz="1600" dirty="0" err="1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=</a:t>
            </a:r>
            <a:r>
              <a:rPr lang="zh-CN" altLang="en-US" sz="1600" dirty="0"/>
              <a:t> </a:t>
            </a:r>
            <a:r>
              <a:rPr lang="en-US" altLang="zh-CN" sz="1600" dirty="0"/>
              <a:t>2,3,</a:t>
            </a:r>
            <a:r>
              <a:rPr lang="zh-CN" altLang="en-US" sz="1600" dirty="0"/>
              <a:t> </a:t>
            </a:r>
            <a:r>
              <a:rPr lang="en-US" altLang="zh-CN" sz="1600" dirty="0"/>
              <a:t>…,</a:t>
            </a:r>
            <a:r>
              <a:rPr lang="zh-CN" altLang="en-US" sz="1600" dirty="0"/>
              <a:t> </a:t>
            </a:r>
            <a:r>
              <a:rPr lang="en-US" altLang="zh-CN" sz="1600" dirty="0"/>
              <a:t>10).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C08458-6F54-A349-B90E-E99CC3A0FF7C}"/>
                  </a:ext>
                </a:extLst>
              </p:cNvPr>
              <p:cNvSpPr txBox="1"/>
              <p:nvPr/>
            </p:nvSpPr>
            <p:spPr>
              <a:xfrm>
                <a:off x="1257070" y="4446591"/>
                <a:ext cx="3993801" cy="1366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Vs(</a:t>
                </a:r>
                <a:r>
                  <a:rPr lang="en-US" altLang="zh-CN" sz="1600" dirty="0" err="1"/>
                  <a:t>i</a:t>
                </a:r>
                <a:r>
                  <a:rPr lang="en-US" altLang="zh-CN" sz="1600" dirty="0"/>
                  <a:t>)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=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Vs(i-1)+a</a:t>
                </a:r>
                <a:r>
                  <a:rPr lang="zh-CN" altLang="en-US" sz="1600" dirty="0"/>
                  <a:t>*</a:t>
                </a:r>
                <a:r>
                  <a:rPr lang="en-US" altLang="zh-CN" sz="1600" dirty="0"/>
                  <a:t>Vs(</a:t>
                </a:r>
                <a:r>
                  <a:rPr lang="en-US" altLang="zh-CN" sz="1600" dirty="0" err="1"/>
                  <a:t>i</a:t>
                </a:r>
                <a:r>
                  <a:rPr lang="en-US" altLang="zh-CN" sz="1600" dirty="0"/>
                  <a:t>),</a:t>
                </a:r>
              </a:p>
              <a:p>
                <a:r>
                  <a:rPr lang="zh-CN" altLang="en-US" sz="1600" dirty="0"/>
                  <a:t>              </a:t>
                </a:r>
                <a:r>
                  <a:rPr lang="en-US" altLang="zh-CN" sz="1600" dirty="0"/>
                  <a:t>a=random(0.02,0.3).</a:t>
                </a:r>
              </a:p>
              <a:p>
                <a:r>
                  <a:rPr lang="en-US" altLang="zh-CN" sz="1600" dirty="0"/>
                  <a:t>Vs(</a:t>
                </a:r>
                <a:r>
                  <a:rPr lang="en-US" altLang="zh-CN" sz="1600" dirty="0" err="1"/>
                  <a:t>i</a:t>
                </a:r>
                <a:r>
                  <a:rPr lang="en-US" altLang="zh-CN" sz="1600" dirty="0"/>
                  <a:t>)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=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Vs(i-1)+c</a:t>
                </a:r>
                <a:r>
                  <a:rPr lang="zh-CN" altLang="en-US" sz="1600" dirty="0"/>
                  <a:t>*</a:t>
                </a:r>
                <a:r>
                  <a:rPr lang="en-US" altLang="zh-CN" sz="1600" dirty="0"/>
                  <a:t>b</a:t>
                </a:r>
                <a:r>
                  <a:rPr lang="zh-CN" altLang="en-US" sz="1600" dirty="0"/>
                  <a:t>*</a:t>
                </a:r>
                <a:r>
                  <a:rPr lang="en-US" altLang="zh-CN" sz="1600" dirty="0"/>
                  <a:t>Vs(</a:t>
                </a:r>
                <a:r>
                  <a:rPr lang="en-US" altLang="zh-CN" sz="1600" dirty="0" err="1"/>
                  <a:t>i</a:t>
                </a:r>
                <a:r>
                  <a:rPr lang="en-US" altLang="zh-CN" sz="1600" dirty="0"/>
                  <a:t>),</a:t>
                </a:r>
              </a:p>
              <a:p>
                <a:r>
                  <a:rPr lang="zh-CN" altLang="en-US" sz="1600" dirty="0"/>
                  <a:t>             </a:t>
                </a:r>
                <a:r>
                  <a:rPr lang="en-US" altLang="zh-CN" sz="1600" dirty="0"/>
                  <a:t>b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=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random(0.02,0.3),</a:t>
                </a:r>
                <a:r>
                  <a:rPr lang="zh-CN" altLang="en-US" sz="1600" dirty="0"/>
                  <a:t> </a:t>
                </a:r>
                <a:endParaRPr lang="en-CA" altLang="zh-CN" sz="1600" dirty="0"/>
              </a:p>
              <a:p>
                <a:r>
                  <a:rPr lang="zh-CN" altLang="en-US" sz="1600" dirty="0"/>
                  <a:t>             </a:t>
                </a:r>
                <a:r>
                  <a:rPr lang="en-US" altLang="zh-CN" sz="1600" dirty="0"/>
                  <a:t>c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=</a:t>
                </a:r>
                <a:r>
                  <a:rPr lang="zh-CN" altLang="en-US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0" dirty="0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  <m:sup>
                        <m:r>
                          <a:rPr lang="en-US" altLang="zh-CN" sz="1600" b="0" i="0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zh-CN" sz="1600" b="0" i="0" dirty="0" smtClean="0">
                            <a:latin typeface="Cambria Math" panose="02040503050406030204" pitchFamily="18" charset="0"/>
                          </a:rPr>
                          <m:t>random</m:t>
                        </m:r>
                        <m:r>
                          <a:rPr lang="zh-CN" altLang="en-US" sz="1600" b="0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1600" b="0" i="0" dirty="0" smtClean="0">
                            <a:latin typeface="Cambria Math" panose="02040503050406030204" pitchFamily="18" charset="0"/>
                          </a:rPr>
                          <m:t>10]</m:t>
                        </m:r>
                      </m:sup>
                    </m:sSup>
                  </m:oMath>
                </a14:m>
                <a:r>
                  <a:rPr lang="en-US" altLang="zh-CN" sz="1600" dirty="0"/>
                  <a:t>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C08458-6F54-A349-B90E-E99CC3A0F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070" y="4446591"/>
                <a:ext cx="3993801" cy="1366015"/>
              </a:xfrm>
              <a:prstGeom prst="rect">
                <a:avLst/>
              </a:prstGeom>
              <a:blipFill>
                <a:blip r:embed="rId2"/>
                <a:stretch>
                  <a:fillRect l="-633" t="-917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651A917-0443-FC46-B494-74444EEEA073}"/>
              </a:ext>
            </a:extLst>
          </p:cNvPr>
          <p:cNvSpPr txBox="1"/>
          <p:nvPr/>
        </p:nvSpPr>
        <p:spPr>
          <a:xfrm>
            <a:off x="5826643" y="1635962"/>
            <a:ext cx="347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Synthetic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endParaRPr lang="en-CA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E832B6-FCE5-BE44-8517-CFBBC8EF7DF0}"/>
                  </a:ext>
                </a:extLst>
              </p:cNvPr>
              <p:cNvSpPr txBox="1"/>
              <p:nvPr/>
            </p:nvSpPr>
            <p:spPr>
              <a:xfrm>
                <a:off x="748971" y="5700903"/>
                <a:ext cx="449360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err="1"/>
                  <a:t>Vp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*</a:t>
                </a:r>
                <a:r>
                  <a:rPr lang="en-US" altLang="zh-CN" dirty="0"/>
                  <a:t>Vs;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r>
                  <a:rPr lang="en-US" altLang="zh-CN" dirty="0"/>
                  <a:t>Density(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assumed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constant.</a:t>
                </a:r>
              </a:p>
              <a:p>
                <a:r>
                  <a:rPr lang="en-US" altLang="zh-CN" dirty="0"/>
                  <a:t>(Guan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al.,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2022)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E832B6-FCE5-BE44-8517-CFBBC8EF7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1" y="5700903"/>
                <a:ext cx="4493602" cy="923330"/>
              </a:xfrm>
              <a:prstGeom prst="rect">
                <a:avLst/>
              </a:prstGeom>
              <a:blipFill>
                <a:blip r:embed="rId3"/>
                <a:stretch>
                  <a:fillRect l="-1412" t="-2703" r="-282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310D7B-D370-FC46-A257-EAFC0B79E794}"/>
                  </a:ext>
                </a:extLst>
              </p:cNvPr>
              <p:cNvSpPr txBox="1"/>
              <p:nvPr/>
            </p:nvSpPr>
            <p:spPr>
              <a:xfrm>
                <a:off x="6096000" y="2636749"/>
                <a:ext cx="494237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Dispersion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curve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generator: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CA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ast</a:t>
                </a:r>
                <a:r>
                  <a:rPr lang="en-CA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vector transfer algorithm</a:t>
                </a:r>
                <a:r>
                  <a:rPr lang="en-US" altLang="zh-CN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(Fan</a:t>
                </a:r>
                <a:r>
                  <a:rPr lang="zh-CN" alt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et</a:t>
                </a:r>
                <a:r>
                  <a:rPr lang="zh-CN" alt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al,</a:t>
                </a:r>
                <a:r>
                  <a:rPr lang="zh-CN" alt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2002).</a:t>
                </a:r>
              </a:p>
              <a:p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Dpr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Vs,Vp,H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CA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310D7B-D370-FC46-A257-EAFC0B79E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36749"/>
                <a:ext cx="4942379" cy="923330"/>
              </a:xfrm>
              <a:prstGeom prst="rect">
                <a:avLst/>
              </a:prstGeom>
              <a:blipFill>
                <a:blip r:embed="rId4"/>
                <a:stretch>
                  <a:fillRect l="-1026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96825A-B23F-ED46-A271-14ADBC8A1439}"/>
                  </a:ext>
                </a:extLst>
              </p:cNvPr>
              <p:cNvSpPr txBox="1"/>
              <p:nvPr/>
            </p:nvSpPr>
            <p:spPr>
              <a:xfrm>
                <a:off x="7048500" y="2135703"/>
                <a:ext cx="1851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accent1"/>
                    </a:solidFill>
                  </a:rPr>
                  <a:t>(Vs,</a:t>
                </a:r>
                <a:r>
                  <a:rPr lang="zh-CN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dirty="0" err="1">
                    <a:solidFill>
                      <a:schemeClr val="accent1"/>
                    </a:solidFill>
                  </a:rPr>
                  <a:t>Vp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,</a:t>
                </a:r>
                <a:r>
                  <a:rPr lang="zh-CN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H,</a:t>
                </a:r>
                <a:r>
                  <a:rPr lang="zh-CN" alt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1"/>
                    </a:solidFill>
                  </a:rPr>
                  <a:t>)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96825A-B23F-ED46-A271-14ADBC8A1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0" y="2135703"/>
                <a:ext cx="1851212" cy="369332"/>
              </a:xfrm>
              <a:prstGeom prst="rect">
                <a:avLst/>
              </a:prstGeom>
              <a:blipFill>
                <a:blip r:embed="rId5"/>
                <a:stretch>
                  <a:fillRect l="-2041" t="-6667" r="-2041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4C09FA-3B79-2040-B0D0-EA37373AE0D6}"/>
                  </a:ext>
                </a:extLst>
              </p:cNvPr>
              <p:cNvSpPr txBox="1"/>
              <p:nvPr/>
            </p:nvSpPr>
            <p:spPr>
              <a:xfrm>
                <a:off x="6096000" y="3691702"/>
                <a:ext cx="4302845" cy="861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Judging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criterion(</a:t>
                </a:r>
                <a:r>
                  <a:rPr lang="en-US" altLang="zh-CN" dirty="0" err="1"/>
                  <a:t>Jc</a:t>
                </a:r>
                <a:r>
                  <a:rPr lang="en-US" altLang="zh-CN" dirty="0"/>
                  <a:t>):</a:t>
                </a:r>
                <a:r>
                  <a:rPr lang="zh-CN" altLang="en-US" dirty="0"/>
                  <a:t> </a:t>
                </a:r>
                <a:endParaRPr lang="en-CA" altLang="zh-CN" dirty="0"/>
              </a:p>
              <a:p>
                <a:r>
                  <a:rPr lang="en-US" altLang="zh-CN" dirty="0" err="1"/>
                  <a:t>Jc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Dpr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Vs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Vp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m:rPr>
                                <m:nor/>
                              </m:rPr>
                              <a:rPr lang="en-US" altLang="zh-CN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CA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𝐸𝑥𝑝𝐷𝐶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num>
                          <m:den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𝐸𝑥𝑝𝐷𝐶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altLang="zh-CN" dirty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E4C09FA-3B79-2040-B0D0-EA37373AE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91702"/>
                <a:ext cx="4302845" cy="861518"/>
              </a:xfrm>
              <a:prstGeom prst="rect">
                <a:avLst/>
              </a:prstGeom>
              <a:blipFill>
                <a:blip r:embed="rId6"/>
                <a:stretch>
                  <a:fillRect l="-1180" t="-2899" b="-6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9203FD-FB4A-0F4F-A259-66C04DAD8ED2}"/>
                  </a:ext>
                </a:extLst>
              </p:cNvPr>
              <p:cNvSpPr txBox="1"/>
              <p:nvPr/>
            </p:nvSpPr>
            <p:spPr>
              <a:xfrm>
                <a:off x="6240278" y="4812410"/>
                <a:ext cx="46538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ExpDC(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):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i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experimental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dispersion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curve.</a:t>
                </a:r>
              </a:p>
              <a:p>
                <a:r>
                  <a:rPr lang="en-US" altLang="zh-CN" dirty="0" err="1"/>
                  <a:t>Jc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0.08.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9203FD-FB4A-0F4F-A259-66C04DAD8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278" y="4812410"/>
                <a:ext cx="4653821" cy="923330"/>
              </a:xfrm>
              <a:prstGeom prst="rect">
                <a:avLst/>
              </a:prstGeom>
              <a:blipFill>
                <a:blip r:embed="rId7"/>
                <a:stretch>
                  <a:fillRect l="-1090" t="-2703" r="-272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2C42779-11EA-7344-91A4-FA07B3C09A79}"/>
              </a:ext>
            </a:extLst>
          </p:cNvPr>
          <p:cNvSpPr txBox="1"/>
          <p:nvPr/>
        </p:nvSpPr>
        <p:spPr>
          <a:xfrm>
            <a:off x="6096000" y="5977902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Dataset:</a:t>
            </a:r>
            <a:r>
              <a:rPr lang="zh-CN" altLang="en-US" dirty="0"/>
              <a:t> </a:t>
            </a:r>
            <a:r>
              <a:rPr lang="en-US" altLang="zh-CN" dirty="0"/>
              <a:t>100,000</a:t>
            </a:r>
            <a:r>
              <a:rPr lang="zh-CN" altLang="en-US" dirty="0"/>
              <a:t> </a:t>
            </a:r>
            <a:r>
              <a:rPr lang="en-US" altLang="zh-CN" dirty="0"/>
              <a:t>Samples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14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</a:rPr>
              <a:t>Validation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CFC0EB-0E4A-8F45-A089-47139C812077}"/>
              </a:ext>
            </a:extLst>
          </p:cNvPr>
          <p:cNvSpPr txBox="1"/>
          <p:nvPr/>
        </p:nvSpPr>
        <p:spPr>
          <a:xfrm>
            <a:off x="6728278" y="1820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DB645-16F1-D647-8F1D-6DA781A190B0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068161-0926-274E-AF02-5FC651DAD4D2}"/>
              </a:ext>
            </a:extLst>
          </p:cNvPr>
          <p:cNvSpPr txBox="1"/>
          <p:nvPr/>
        </p:nvSpPr>
        <p:spPr>
          <a:xfrm>
            <a:off x="7270230" y="55463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CE3C3E-724A-804C-8422-68CC16603D58}"/>
              </a:ext>
            </a:extLst>
          </p:cNvPr>
          <p:cNvSpPr txBox="1"/>
          <p:nvPr/>
        </p:nvSpPr>
        <p:spPr>
          <a:xfrm>
            <a:off x="432841" y="2461483"/>
            <a:ext cx="388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set:</a:t>
            </a:r>
            <a:r>
              <a:rPr lang="zh-CN" altLang="en-US" dirty="0"/>
              <a:t> </a:t>
            </a:r>
            <a:r>
              <a:rPr lang="en-US" altLang="zh-CN" dirty="0"/>
              <a:t>91%.</a:t>
            </a:r>
            <a:r>
              <a:rPr lang="zh-CN" altLang="en-US" dirty="0"/>
              <a:t> </a:t>
            </a:r>
            <a:endParaRPr lang="en-CA" altLang="zh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4CFEC-3F71-C642-845F-E6384D736948}"/>
              </a:ext>
            </a:extLst>
          </p:cNvPr>
          <p:cNvSpPr txBox="1"/>
          <p:nvPr/>
        </p:nvSpPr>
        <p:spPr>
          <a:xfrm>
            <a:off x="432841" y="1707274"/>
            <a:ext cx="531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90%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samples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dataset.</a:t>
            </a:r>
          </a:p>
          <a:p>
            <a:r>
              <a:rPr lang="en-US" altLang="zh-CN" dirty="0"/>
              <a:t>10%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dataset.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A8B6BB-6E9A-D44B-BA4D-7E266045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475552"/>
            <a:ext cx="4876800" cy="314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D142E9-EB9F-0449-A604-41F3E6DE0A1A}"/>
              </a:ext>
            </a:extLst>
          </p:cNvPr>
          <p:cNvSpPr txBox="1"/>
          <p:nvPr/>
        </p:nvSpPr>
        <p:spPr>
          <a:xfrm>
            <a:off x="413479" y="3013117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function: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74744-5057-E441-B40C-6AE56648D55F}"/>
              </a:ext>
            </a:extLst>
          </p:cNvPr>
          <p:cNvSpPr txBox="1"/>
          <p:nvPr/>
        </p:nvSpPr>
        <p:spPr>
          <a:xfrm>
            <a:off x="6248400" y="1661107"/>
            <a:ext cx="322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inversion</a:t>
            </a:r>
            <a:r>
              <a:rPr lang="zh-CN" altLang="en-US" dirty="0"/>
              <a:t> </a:t>
            </a:r>
            <a:r>
              <a:rPr lang="en-US" altLang="zh-CN" dirty="0"/>
              <a:t>results: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D57598-44D4-634D-A78C-F7BDDE300C6D}"/>
              </a:ext>
            </a:extLst>
          </p:cNvPr>
          <p:cNvGrpSpPr/>
          <p:nvPr/>
        </p:nvGrpSpPr>
        <p:grpSpPr>
          <a:xfrm>
            <a:off x="6076580" y="2334585"/>
            <a:ext cx="5315320" cy="3460089"/>
            <a:chOff x="6076580" y="2055088"/>
            <a:chExt cx="5315320" cy="3460089"/>
          </a:xfrm>
        </p:grpSpPr>
        <p:pic>
          <p:nvPicPr>
            <p:cNvPr id="11" name="Picture 10" descr="Chart&#10;&#10;Description automatically generated">
              <a:extLst>
                <a:ext uri="{FF2B5EF4-FFF2-40B4-BE49-F238E27FC236}">
                  <a16:creationId xmlns:a16="http://schemas.microsoft.com/office/drawing/2014/main" id="{FD5F75D3-6C9E-7C46-9A69-83E9F24D4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581" y="2059994"/>
              <a:ext cx="2708914" cy="1707365"/>
            </a:xfrm>
            <a:prstGeom prst="rect">
              <a:avLst/>
            </a:prstGeom>
          </p:spPr>
        </p:pic>
        <p:pic>
          <p:nvPicPr>
            <p:cNvPr id="15" name="Picture 14" descr="Chart, line chart&#10;&#10;Description automatically generated with medium confidence">
              <a:extLst>
                <a:ext uri="{FF2B5EF4-FFF2-40B4-BE49-F238E27FC236}">
                  <a16:creationId xmlns:a16="http://schemas.microsoft.com/office/drawing/2014/main" id="{0E27FFBE-878B-EB45-B356-FBCE134D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203" y="3807454"/>
              <a:ext cx="2560697" cy="1693474"/>
            </a:xfrm>
            <a:prstGeom prst="rect">
              <a:avLst/>
            </a:prstGeom>
          </p:spPr>
        </p:pic>
        <p:pic>
          <p:nvPicPr>
            <p:cNvPr id="22" name="Picture 21" descr="Chart, line chart&#10;&#10;Description automatically generated">
              <a:extLst>
                <a:ext uri="{FF2B5EF4-FFF2-40B4-BE49-F238E27FC236}">
                  <a16:creationId xmlns:a16="http://schemas.microsoft.com/office/drawing/2014/main" id="{EE4E2078-8FF0-4345-991C-72D16E080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580" y="3723682"/>
              <a:ext cx="2708914" cy="1791495"/>
            </a:xfrm>
            <a:prstGeom prst="rect">
              <a:avLst/>
            </a:prstGeom>
          </p:spPr>
        </p:pic>
        <p:pic>
          <p:nvPicPr>
            <p:cNvPr id="29" name="Picture 28" descr="Chart, line chart&#10;&#10;Description automatically generated">
              <a:extLst>
                <a:ext uri="{FF2B5EF4-FFF2-40B4-BE49-F238E27FC236}">
                  <a16:creationId xmlns:a16="http://schemas.microsoft.com/office/drawing/2014/main" id="{10D4661F-44F4-5246-87B0-98B8FC6AE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4333" y="2055088"/>
              <a:ext cx="2529467" cy="1672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473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15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</a:rPr>
              <a:t>Validation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CFC0EB-0E4A-8F45-A089-47139C812077}"/>
              </a:ext>
            </a:extLst>
          </p:cNvPr>
          <p:cNvSpPr txBox="1"/>
          <p:nvPr/>
        </p:nvSpPr>
        <p:spPr>
          <a:xfrm>
            <a:off x="6728278" y="1820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DB645-16F1-D647-8F1D-6DA781A190B0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068161-0926-274E-AF02-5FC651DAD4D2}"/>
              </a:ext>
            </a:extLst>
          </p:cNvPr>
          <p:cNvSpPr txBox="1"/>
          <p:nvPr/>
        </p:nvSpPr>
        <p:spPr>
          <a:xfrm>
            <a:off x="7270230" y="55463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45592-DF14-4D41-B713-75F610EFA60A}"/>
              </a:ext>
            </a:extLst>
          </p:cNvPr>
          <p:cNvSpPr txBox="1"/>
          <p:nvPr/>
        </p:nvSpPr>
        <p:spPr>
          <a:xfrm>
            <a:off x="442253" y="1645118"/>
            <a:ext cx="565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26-point</a:t>
            </a:r>
            <a:r>
              <a:rPr lang="zh-CN" altLang="en-US" dirty="0"/>
              <a:t> </a:t>
            </a:r>
            <a:r>
              <a:rPr lang="en-US" altLang="zh-CN" dirty="0"/>
              <a:t>dispersion</a:t>
            </a:r>
            <a:r>
              <a:rPr lang="zh-CN" altLang="en-US" dirty="0"/>
              <a:t> </a:t>
            </a:r>
            <a:r>
              <a:rPr lang="en-US" altLang="zh-CN" dirty="0"/>
              <a:t>relation</a:t>
            </a:r>
            <a:r>
              <a:rPr lang="zh-CN" altLang="en-US" dirty="0"/>
              <a:t> </a:t>
            </a:r>
            <a:r>
              <a:rPr lang="en-US" altLang="zh-CN" dirty="0"/>
              <a:t>curve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1322D0-AEF1-1347-AD44-564AF9D3B8B8}"/>
              </a:ext>
            </a:extLst>
          </p:cNvPr>
          <p:cNvGrpSpPr/>
          <p:nvPr/>
        </p:nvGrpSpPr>
        <p:grpSpPr>
          <a:xfrm>
            <a:off x="1704170" y="2103900"/>
            <a:ext cx="7945459" cy="4359754"/>
            <a:chOff x="959010" y="2107648"/>
            <a:chExt cx="7945459" cy="43597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9AA45C-8A6C-D240-A24F-0A07F34BC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9330" y="2107648"/>
              <a:ext cx="6455139" cy="4359754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F9F27E-B466-A34E-8A9D-DCE5744DC0E5}"/>
                </a:ext>
              </a:extLst>
            </p:cNvPr>
            <p:cNvCxnSpPr/>
            <p:nvPr/>
          </p:nvCxnSpPr>
          <p:spPr>
            <a:xfrm>
              <a:off x="1562099" y="5915693"/>
              <a:ext cx="533400" cy="0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7A0569-4977-B841-947C-B4C09953E410}"/>
                </a:ext>
              </a:extLst>
            </p:cNvPr>
            <p:cNvSpPr txBox="1"/>
            <p:nvPr/>
          </p:nvSpPr>
          <p:spPr>
            <a:xfrm>
              <a:off x="959010" y="5453163"/>
              <a:ext cx="1739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Borehole</a:t>
              </a:r>
              <a:r>
                <a:rPr lang="zh-CN" altLang="en-US" dirty="0"/>
                <a:t> </a:t>
              </a:r>
              <a:r>
                <a:rPr lang="en-US" altLang="zh-CN" dirty="0"/>
                <a:t>log: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6721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16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</a:rPr>
              <a:t>Conclusion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r>
              <a:rPr lang="en-US" altLang="zh-CN" sz="2800" dirty="0">
                <a:cs typeface="Arial" panose="020B0604020202020204" pitchFamily="34" charset="0"/>
              </a:rPr>
              <a:t>and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r>
              <a:rPr lang="en-US" altLang="zh-CN" sz="2800" dirty="0">
                <a:cs typeface="Arial" panose="020B0604020202020204" pitchFamily="34" charset="0"/>
              </a:rPr>
              <a:t>ongoing</a:t>
            </a:r>
            <a:r>
              <a:rPr lang="zh-CN" altLang="en-US" sz="2800" dirty="0">
                <a:cs typeface="Arial" panose="020B0604020202020204" pitchFamily="34" charset="0"/>
              </a:rPr>
              <a:t> </a:t>
            </a:r>
            <a:r>
              <a:rPr lang="en-US" altLang="zh-CN" sz="2800" dirty="0">
                <a:cs typeface="Arial" panose="020B0604020202020204" pitchFamily="34" charset="0"/>
              </a:rPr>
              <a:t>work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CFC0EB-0E4A-8F45-A089-47139C812077}"/>
              </a:ext>
            </a:extLst>
          </p:cNvPr>
          <p:cNvSpPr txBox="1"/>
          <p:nvPr/>
        </p:nvSpPr>
        <p:spPr>
          <a:xfrm>
            <a:off x="6728278" y="1820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94AA2C-2722-ED4E-B254-39DE8C199715}"/>
              </a:ext>
            </a:extLst>
          </p:cNvPr>
          <p:cNvSpPr txBox="1"/>
          <p:nvPr/>
        </p:nvSpPr>
        <p:spPr>
          <a:xfrm>
            <a:off x="419100" y="1743042"/>
            <a:ext cx="10091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shear</a:t>
            </a:r>
            <a:r>
              <a:rPr lang="zh-CN" altLang="en-US" dirty="0"/>
              <a:t> </a:t>
            </a:r>
            <a:r>
              <a:rPr lang="en-US" altLang="zh-CN" dirty="0"/>
              <a:t>wave</a:t>
            </a:r>
            <a:r>
              <a:rPr lang="zh-CN" altLang="en-US" dirty="0"/>
              <a:t> </a:t>
            </a:r>
            <a:r>
              <a:rPr lang="en-US" altLang="zh-CN" dirty="0"/>
              <a:t>velocity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subsurface</a:t>
            </a:r>
            <a:r>
              <a:rPr lang="zh-CN" altLang="en-US" dirty="0"/>
              <a:t> </a:t>
            </a:r>
            <a:r>
              <a:rPr lang="en-US" altLang="zh-CN" dirty="0"/>
              <a:t>characterization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Mars.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r>
              <a:rPr lang="zh-CN" altLang="en-US" dirty="0"/>
              <a:t> </a:t>
            </a:r>
            <a:r>
              <a:rPr lang="en-US" altLang="zh-CN" dirty="0"/>
              <a:t>policy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designed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synthetic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generation.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 err="1"/>
              <a:t>CNN+GRU+Attention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built.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C7FD9-C369-C741-B805-2869603F353F}"/>
              </a:ext>
            </a:extLst>
          </p:cNvPr>
          <p:cNvSpPr txBox="1"/>
          <p:nvPr/>
        </p:nvSpPr>
        <p:spPr>
          <a:xfrm>
            <a:off x="419100" y="3772697"/>
            <a:ext cx="10091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altLang="zh-CN" dirty="0"/>
              <a:t>Extracting</a:t>
            </a:r>
            <a:r>
              <a:rPr lang="zh-CN" altLang="en-US" dirty="0"/>
              <a:t> </a:t>
            </a:r>
            <a:r>
              <a:rPr lang="en-US" altLang="zh-CN" dirty="0"/>
              <a:t>dispersion</a:t>
            </a:r>
            <a:r>
              <a:rPr lang="zh-CN" altLang="en-US" dirty="0"/>
              <a:t> </a:t>
            </a:r>
            <a:r>
              <a:rPr lang="en-US" altLang="zh-CN" dirty="0"/>
              <a:t>relation</a:t>
            </a:r>
            <a:r>
              <a:rPr lang="zh-CN" altLang="en-US" dirty="0"/>
              <a:t> </a:t>
            </a:r>
            <a:r>
              <a:rPr lang="en-US" altLang="zh-CN" dirty="0"/>
              <a:t>curve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seismic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Mars.</a:t>
            </a:r>
          </a:p>
          <a:p>
            <a:pPr marL="342900" indent="-342900" algn="just">
              <a:buAutoNum type="arabicPeriod"/>
            </a:pPr>
            <a:r>
              <a:rPr lang="en-US" altLang="zh-CN" dirty="0"/>
              <a:t>Increasing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robustness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Deep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model.</a:t>
            </a:r>
          </a:p>
          <a:p>
            <a:pPr marL="342900" indent="-342900" algn="just">
              <a:buAutoNum type="arabicPeriod"/>
            </a:pPr>
            <a:r>
              <a:rPr lang="en-US" altLang="zh-CN" dirty="0"/>
              <a:t>Improving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reliability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synthetic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r>
              <a:rPr lang="zh-CN" altLang="en-US" dirty="0"/>
              <a:t> </a:t>
            </a:r>
            <a:r>
              <a:rPr lang="en-US" altLang="zh-CN" dirty="0"/>
              <a:t>policy.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417746-DD93-934C-A299-CCAF7F189AEB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84EB96-F639-ED45-823D-154A0DC6B2EC}"/>
              </a:ext>
            </a:extLst>
          </p:cNvPr>
          <p:cNvSpPr txBox="1"/>
          <p:nvPr/>
        </p:nvSpPr>
        <p:spPr>
          <a:xfrm>
            <a:off x="437213" y="3058466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48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8600" y="304800"/>
            <a:ext cx="11772900" cy="685800"/>
          </a:xfrm>
        </p:spPr>
        <p:txBody>
          <a:bodyPr anchor="ctr"/>
          <a:lstStyle/>
          <a:p>
            <a:r>
              <a:rPr lang="en-US" dirty="0"/>
              <a:t>References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029F6-465B-47A5-8ED8-CA6133A6B0C0}"/>
              </a:ext>
            </a:extLst>
          </p:cNvPr>
          <p:cNvSpPr/>
          <p:nvPr/>
        </p:nvSpPr>
        <p:spPr>
          <a:xfrm>
            <a:off x="304800" y="1257300"/>
            <a:ext cx="1150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Landis, G. 2009. Meteoritic steel as a construction resource on Mars. Acta </a:t>
            </a:r>
            <a:r>
              <a:rPr lang="en-CA" sz="1600" dirty="0" err="1">
                <a:latin typeface="Arial" panose="020B0604020202020204" pitchFamily="34" charset="0"/>
                <a:cs typeface="Arial" panose="020B0604020202020204" pitchFamily="34" charset="0"/>
              </a:rPr>
              <a:t>Astronautica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: 64. 183-187.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Fairen</a:t>
            </a:r>
            <a:r>
              <a:rPr lang="en-CA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A. et al. 2009. Nature: 459. 401-404</a:t>
            </a:r>
            <a:r>
              <a:rPr lang="en-US" altLang="zh-CN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Zhang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Y.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J.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Molten iron in Earth-like exoplanet cores, Science, 375, 6577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146-147, 2022.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Hamran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SE., Paige, D.A., Amundsen, H.E.F. et al. Radar Imager for Mars’ Subsurface Experiment—RIMFAX. Space Sci Rev 216, 128 (2020).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Cicchetti, A., et al. "Observations of Phobos by the Mars Express radar MARSIS: Description of the detection techniques and preliminary results." Advances in Space Research 60.10 (2017): 2289-2302.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Compaire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N.,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Stutzmann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E.,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Knapmeyer-Endrun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B.,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Lognonné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P. H., Pike, W. T.,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Schmerr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N. C.,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Gizon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L., &amp;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Banerdt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W. B. (2020). Autocorrelation of the ground vibrations recorded by the SEIS-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InSight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seismometer on Mars. Journal of Geophysical Research – Planets, Vol 126, (4)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Fan, Y., Liu, J.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Xiao, B., 2002. Fast vector-transfer algorithm for computation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Rayleigh wave dispersion curve, J. Hunan Univ. (Nat. Sci.),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2002(5), 25–30.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Guan,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Jianbo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et al. "Linear array analysis of passive surface waves combined with mini-Sosie technique." Geophysical Journal International 230.3 (2022): 2131-2146.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1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0"/>
            <a:ext cx="118872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81400" y="3810000"/>
            <a:ext cx="7802968" cy="9372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en-US" sz="3200" b="1" dirty="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poly_logo_g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33" y="3581400"/>
            <a:ext cx="3649942" cy="15773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7400" y="1485900"/>
            <a:ext cx="7924800" cy="9372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</a:rPr>
              <a:t>MERCI !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214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2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CEA63B-8295-469A-80BD-00795B8405E5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95BBBB-F3AD-194B-AE6F-EEF8E81C3122}"/>
              </a:ext>
            </a:extLst>
          </p:cNvPr>
          <p:cNvSpPr txBox="1"/>
          <p:nvPr/>
        </p:nvSpPr>
        <p:spPr>
          <a:xfrm>
            <a:off x="6931956" y="1765234"/>
            <a:ext cx="4574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Mars may contain ores that would be very useful to potential colonists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Landis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2009)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ant to find life on Mars? Look deep underground | Space | EarthSky">
            <a:extLst>
              <a:ext uri="{FF2B5EF4-FFF2-40B4-BE49-F238E27FC236}">
                <a16:creationId xmlns:a16="http://schemas.microsoft.com/office/drawing/2014/main" id="{590EADAC-680E-534D-A00F-73CCEC19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4" y="1765234"/>
            <a:ext cx="5837069" cy="437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28431B-1798-C743-B28C-7F4046443C36}"/>
              </a:ext>
            </a:extLst>
          </p:cNvPr>
          <p:cNvSpPr txBox="1"/>
          <p:nvPr/>
        </p:nvSpPr>
        <p:spPr>
          <a:xfrm>
            <a:off x="6969830" y="4930349"/>
            <a:ext cx="457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Subsurface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0E142-EC29-824E-BE39-9C507D199EC1}"/>
              </a:ext>
            </a:extLst>
          </p:cNvPr>
          <p:cNvSpPr txBox="1"/>
          <p:nvPr/>
        </p:nvSpPr>
        <p:spPr>
          <a:xfrm>
            <a:off x="6969830" y="3201685"/>
            <a:ext cx="472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Mars landers Viking 1, Viking 2, Pathfinder Road, Opportunity, and Spirit found aluminum, iron, magnesium, and titanium in Martian soil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Fairen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2009)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663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3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CEA63B-8295-469A-80BD-00795B8405E5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ARSIS: Subsurface Sounding Radar/Altimeter | Max Planck Institute for  Solar System Research">
            <a:extLst>
              <a:ext uri="{FF2B5EF4-FFF2-40B4-BE49-F238E27FC236}">
                <a16:creationId xmlns:a16="http://schemas.microsoft.com/office/drawing/2014/main" id="{A2359B58-2BD3-F143-B76D-BA0FD742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60" y="2385049"/>
            <a:ext cx="3302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646941-19E4-214B-B534-A94D470C7788}"/>
              </a:ext>
            </a:extLst>
          </p:cNvPr>
          <p:cNvSpPr txBox="1"/>
          <p:nvPr/>
        </p:nvSpPr>
        <p:spPr>
          <a:xfrm>
            <a:off x="465798" y="1779585"/>
            <a:ext cx="435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Subsurface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figure 1">
            <a:extLst>
              <a:ext uri="{FF2B5EF4-FFF2-40B4-BE49-F238E27FC236}">
                <a16:creationId xmlns:a16="http://schemas.microsoft.com/office/drawing/2014/main" id="{2045D50B-1D07-C54A-85F3-462F2E89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27" y="2385049"/>
            <a:ext cx="3100616" cy="31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BCCBE3-5B06-D647-B0F8-B5C886B7B60F}"/>
              </a:ext>
            </a:extLst>
          </p:cNvPr>
          <p:cNvSpPr txBox="1"/>
          <p:nvPr/>
        </p:nvSpPr>
        <p:spPr>
          <a:xfrm>
            <a:off x="4413526" y="5592824"/>
            <a:ext cx="3100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Mars 2020 Perseverance rover traversing the surface of Mars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Hamran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al,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06AFD-2C2A-6E40-B748-38F2D712E24D}"/>
              </a:ext>
            </a:extLst>
          </p:cNvPr>
          <p:cNvSpPr txBox="1"/>
          <p:nvPr/>
        </p:nvSpPr>
        <p:spPr>
          <a:xfrm>
            <a:off x="474265" y="5659339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Mars Express radar MARSIS</a:t>
            </a:r>
          </a:p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Cicchetti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al.,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  <a:endParaRPr lang="en-US" dirty="0"/>
          </a:p>
        </p:txBody>
      </p:sp>
      <p:pic>
        <p:nvPicPr>
          <p:cNvPr id="1032" name="Picture 8" descr="figure 1 v1.0">
            <a:extLst>
              <a:ext uri="{FF2B5EF4-FFF2-40B4-BE49-F238E27FC236}">
                <a16:creationId xmlns:a16="http://schemas.microsoft.com/office/drawing/2014/main" id="{753575B9-D88D-B643-8ABB-EA9902DF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909" y="2385049"/>
            <a:ext cx="2957909" cy="31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29CE985-9E7B-9941-B955-ABA40707511E}"/>
              </a:ext>
            </a:extLst>
          </p:cNvPr>
          <p:cNvSpPr txBox="1"/>
          <p:nvPr/>
        </p:nvSpPr>
        <p:spPr>
          <a:xfrm>
            <a:off x="8079908" y="5687049"/>
            <a:ext cx="2957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Martian Seismology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Compaire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al.,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7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4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</a:rPr>
              <a:t>Methodology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CEA63B-8295-469A-80BD-00795B8405E5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" descr="Detection of Surface Crack in Building Structures Using Image Processing  Technique with an Improved Otsu Method for Image Thresholding">
            <a:extLst>
              <a:ext uri="{FF2B5EF4-FFF2-40B4-BE49-F238E27FC236}">
                <a16:creationId xmlns:a16="http://schemas.microsoft.com/office/drawing/2014/main" id="{013471C5-2AE8-9948-B0A4-2536B707F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4858" y="3662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B91CA3-369C-A74C-BCAF-B4E162EB615B}"/>
              </a:ext>
            </a:extLst>
          </p:cNvPr>
          <p:cNvSpPr/>
          <p:nvPr/>
        </p:nvSpPr>
        <p:spPr>
          <a:xfrm>
            <a:off x="702412" y="2693271"/>
            <a:ext cx="5024846" cy="2547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CCEAFF-8D92-4442-8B19-CA723F1BB516}"/>
              </a:ext>
            </a:extLst>
          </p:cNvPr>
          <p:cNvSpPr/>
          <p:nvPr/>
        </p:nvSpPr>
        <p:spPr>
          <a:xfrm>
            <a:off x="2896972" y="2336695"/>
            <a:ext cx="317863" cy="3554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D1A7A7-030E-BE4D-9AFF-74DC252F23C7}"/>
              </a:ext>
            </a:extLst>
          </p:cNvPr>
          <p:cNvSpPr/>
          <p:nvPr/>
        </p:nvSpPr>
        <p:spPr>
          <a:xfrm>
            <a:off x="4669167" y="2336695"/>
            <a:ext cx="317863" cy="3554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BFA3FEC1-6BA2-F349-AD2A-593FA40362EB}"/>
              </a:ext>
            </a:extLst>
          </p:cNvPr>
          <p:cNvSpPr/>
          <p:nvPr/>
        </p:nvSpPr>
        <p:spPr>
          <a:xfrm>
            <a:off x="1285204" y="2148917"/>
            <a:ext cx="365760" cy="5438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32C78B-2C16-BE4C-831E-E5984567FC13}"/>
              </a:ext>
            </a:extLst>
          </p:cNvPr>
          <p:cNvSpPr txBox="1"/>
          <p:nvPr/>
        </p:nvSpPr>
        <p:spPr>
          <a:xfrm>
            <a:off x="1056048" y="1863456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Source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784173-F26D-6A47-905F-C26BC3CBDF9B}"/>
              </a:ext>
            </a:extLst>
          </p:cNvPr>
          <p:cNvSpPr txBox="1"/>
          <p:nvPr/>
        </p:nvSpPr>
        <p:spPr>
          <a:xfrm>
            <a:off x="2610609" y="1964251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7C39C3-9B38-7C4D-8712-E26E85AA273C}"/>
              </a:ext>
            </a:extLst>
          </p:cNvPr>
          <p:cNvSpPr txBox="1"/>
          <p:nvPr/>
        </p:nvSpPr>
        <p:spPr>
          <a:xfrm>
            <a:off x="4333411" y="192178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A7D67D-2526-D742-81F2-0E15D27E40D5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204590" y="2514440"/>
            <a:ext cx="14645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382C28-B37E-FB42-B60A-2E94D4789396}"/>
              </a:ext>
            </a:extLst>
          </p:cNvPr>
          <p:cNvSpPr txBox="1"/>
          <p:nvPr/>
        </p:nvSpPr>
        <p:spPr>
          <a:xfrm>
            <a:off x="3783631" y="222728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d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0C6C69-73D4-494A-AE2E-D3896E5C29B6}"/>
              </a:ext>
            </a:extLst>
          </p:cNvPr>
          <p:cNvSpPr txBox="1"/>
          <p:nvPr/>
        </p:nvSpPr>
        <p:spPr>
          <a:xfrm>
            <a:off x="7250238" y="2148917"/>
            <a:ext cx="341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acquisition.</a:t>
            </a:r>
            <a:r>
              <a:rPr lang="zh-CN" altLang="en-US" dirty="0"/>
              <a:t> </a:t>
            </a:r>
            <a:r>
              <a:rPr lang="en-US" altLang="zh-CN" dirty="0"/>
              <a:t>S1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S2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526E9A-DEE6-EF43-92F6-49134B10DDA5}"/>
              </a:ext>
            </a:extLst>
          </p:cNvPr>
          <p:cNvSpPr txBox="1"/>
          <p:nvPr/>
        </p:nvSpPr>
        <p:spPr>
          <a:xfrm>
            <a:off x="7272898" y="2716865"/>
            <a:ext cx="367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S2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frequency</a:t>
            </a:r>
            <a:r>
              <a:rPr lang="zh-CN" altLang="en-US" dirty="0"/>
              <a:t> </a:t>
            </a:r>
            <a:r>
              <a:rPr lang="en-US" altLang="zh-CN" dirty="0"/>
              <a:t>domain.</a:t>
            </a:r>
            <a:r>
              <a:rPr lang="zh-CN" altLang="en-US" dirty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1E4BC2-10F1-E945-84D3-74FAEC9CAD63}"/>
                  </a:ext>
                </a:extLst>
              </p:cNvPr>
              <p:cNvSpPr txBox="1"/>
              <p:nvPr/>
            </p:nvSpPr>
            <p:spPr>
              <a:xfrm>
                <a:off x="7250236" y="3573585"/>
                <a:ext cx="36745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dirty="0"/>
                  <a:t>Step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3: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Phase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difference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dirty="0"/>
                  <a:t>)and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frequency(f).</a:t>
                </a:r>
                <a:r>
                  <a:rPr lang="zh-CN" altLang="en-U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1E4BC2-10F1-E945-84D3-74FAEC9CA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236" y="3573585"/>
                <a:ext cx="3674501" cy="646331"/>
              </a:xfrm>
              <a:prstGeom prst="rect">
                <a:avLst/>
              </a:prstGeom>
              <a:blipFill>
                <a:blip r:embed="rId2"/>
                <a:stretch>
                  <a:fillRect l="-1375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7B60D5-4282-3C40-92EF-085994CA92D3}"/>
                  </a:ext>
                </a:extLst>
              </p:cNvPr>
              <p:cNvSpPr txBox="1"/>
              <p:nvPr/>
            </p:nvSpPr>
            <p:spPr>
              <a:xfrm>
                <a:off x="7272899" y="4454985"/>
                <a:ext cx="3674501" cy="1219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dirty="0"/>
                  <a:t>Step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4: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phase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velocity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Rayleigh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waves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(VR)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7B60D5-4282-3C40-92EF-085994CA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899" y="4454985"/>
                <a:ext cx="3674501" cy="1219757"/>
              </a:xfrm>
              <a:prstGeom prst="rect">
                <a:avLst/>
              </a:prstGeom>
              <a:blipFill>
                <a:blip r:embed="rId3"/>
                <a:stretch>
                  <a:fillRect l="-1375" t="-2062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83DAA5-EA5A-1F4D-A75C-F8247DE8E124}"/>
              </a:ext>
            </a:extLst>
          </p:cNvPr>
          <p:cNvSpPr txBox="1"/>
          <p:nvPr/>
        </p:nvSpPr>
        <p:spPr>
          <a:xfrm>
            <a:off x="7495097" y="5708368"/>
            <a:ext cx="243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distance.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5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</a:rPr>
              <a:t>Methodology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CEA63B-8295-469A-80BD-00795B8405E5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waves-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CFC0EB-0E4A-8F45-A089-47139C812077}"/>
              </a:ext>
            </a:extLst>
          </p:cNvPr>
          <p:cNvSpPr txBox="1"/>
          <p:nvPr/>
        </p:nvSpPr>
        <p:spPr>
          <a:xfrm>
            <a:off x="6728278" y="1820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D127DF-6217-0C45-B7E1-BF40AA3C8684}"/>
              </a:ext>
            </a:extLst>
          </p:cNvPr>
          <p:cNvSpPr txBox="1"/>
          <p:nvPr/>
        </p:nvSpPr>
        <p:spPr>
          <a:xfrm>
            <a:off x="5460855" y="1658273"/>
            <a:ext cx="461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/>
              <a:t>Step</a:t>
            </a:r>
            <a:r>
              <a:rPr lang="zh-CN" altLang="en-US" b="1" dirty="0"/>
              <a:t> </a:t>
            </a:r>
            <a:r>
              <a:rPr lang="en-US" altLang="zh-CN" b="1" dirty="0"/>
              <a:t>1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acquisition.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4AA6C3-6802-BA4C-816E-C21E048137A4}"/>
              </a:ext>
            </a:extLst>
          </p:cNvPr>
          <p:cNvSpPr txBox="1"/>
          <p:nvPr/>
        </p:nvSpPr>
        <p:spPr>
          <a:xfrm>
            <a:off x="6176340" y="2129230"/>
            <a:ext cx="537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finite</a:t>
            </a:r>
            <a:r>
              <a:rPr lang="zh-CN" altLang="en-US" dirty="0"/>
              <a:t> </a:t>
            </a: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method.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6B47C6-CA64-A044-95B1-00CA1C51D03D}"/>
              </a:ext>
            </a:extLst>
          </p:cNvPr>
          <p:cNvSpPr txBox="1"/>
          <p:nvPr/>
        </p:nvSpPr>
        <p:spPr>
          <a:xfrm>
            <a:off x="6202466" y="305675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30</a:t>
            </a:r>
            <a:r>
              <a:rPr lang="zh-CN" altLang="en-US" dirty="0"/>
              <a:t> </a:t>
            </a:r>
            <a:r>
              <a:rPr lang="en-US" altLang="zh-CN" dirty="0"/>
              <a:t>m.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890605-328D-8547-9826-471A82639680}"/>
              </a:ext>
            </a:extLst>
          </p:cNvPr>
          <p:cNvSpPr txBox="1"/>
          <p:nvPr/>
        </p:nvSpPr>
        <p:spPr>
          <a:xfrm>
            <a:off x="6202466" y="2584262"/>
            <a:ext cx="547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Excitation:</a:t>
            </a:r>
            <a:r>
              <a:rPr lang="zh-CN" altLang="en-US" dirty="0"/>
              <a:t> </a:t>
            </a:r>
            <a:r>
              <a:rPr lang="en-US" altLang="zh-CN" i="1" dirty="0"/>
              <a:t>Ricker</a:t>
            </a:r>
            <a:r>
              <a:rPr lang="zh-CN" altLang="en-US" dirty="0"/>
              <a:t> </a:t>
            </a:r>
            <a:r>
              <a:rPr lang="en-US" altLang="zh-CN" dirty="0"/>
              <a:t>wavelet.</a:t>
            </a:r>
            <a:r>
              <a:rPr lang="zh-CN" altLang="en-US" dirty="0"/>
              <a:t> </a:t>
            </a:r>
            <a:r>
              <a:rPr lang="en-US" altLang="zh-CN" dirty="0"/>
              <a:t>Frequency: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  <a:r>
              <a:rPr lang="zh-CN" altLang="en-US" dirty="0"/>
              <a:t> </a:t>
            </a:r>
            <a:r>
              <a:rPr lang="en-US" altLang="zh-CN" dirty="0"/>
              <a:t>Hz.</a:t>
            </a:r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13FC330-EB16-DA45-961A-6486BBFE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642" y="4122381"/>
            <a:ext cx="4246896" cy="23368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BED178F-63E2-3849-B7B3-E0A7F1715DB7}"/>
              </a:ext>
            </a:extLst>
          </p:cNvPr>
          <p:cNvSpPr txBox="1"/>
          <p:nvPr/>
        </p:nvSpPr>
        <p:spPr>
          <a:xfrm>
            <a:off x="6258725" y="3461275"/>
            <a:ext cx="267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Signal1:</a:t>
            </a:r>
            <a:r>
              <a:rPr lang="zh-CN" altLang="en-US" dirty="0"/>
              <a:t> </a:t>
            </a:r>
            <a:r>
              <a:rPr lang="en-US" altLang="zh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1.</a:t>
            </a:r>
            <a:endParaRPr lang="en-CA" altLang="zh-CN" dirty="0"/>
          </a:p>
          <a:p>
            <a:pPr algn="l"/>
            <a:r>
              <a:rPr lang="en-US" altLang="zh-CN" dirty="0"/>
              <a:t>Signal2:</a:t>
            </a:r>
            <a:r>
              <a:rPr lang="zh-CN" altLang="en-US" dirty="0"/>
              <a:t> </a:t>
            </a:r>
            <a:r>
              <a:rPr lang="en-US" altLang="zh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2.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FA43C-12C5-1B4E-9E94-A315FCAE516C}"/>
              </a:ext>
            </a:extLst>
          </p:cNvPr>
          <p:cNvGrpSpPr/>
          <p:nvPr/>
        </p:nvGrpSpPr>
        <p:grpSpPr>
          <a:xfrm>
            <a:off x="286477" y="2148917"/>
            <a:ext cx="5177246" cy="3748023"/>
            <a:chOff x="222975" y="1678790"/>
            <a:chExt cx="5177246" cy="3748023"/>
          </a:xfrm>
        </p:grpSpPr>
        <p:sp>
          <p:nvSpPr>
            <p:cNvPr id="27" name="AutoShape 2" descr="Detection of Surface Crack in Building Structures Using Image Processing  Technique with an Improved Otsu Method for Image Thresholding">
              <a:extLst>
                <a:ext uri="{FF2B5EF4-FFF2-40B4-BE49-F238E27FC236}">
                  <a16:creationId xmlns:a16="http://schemas.microsoft.com/office/drawing/2014/main" id="{31675B15-069F-9547-A6E7-53769D6ECE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95421" y="3477434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99D8476-AA8D-9F4F-AD02-FE9C1586CB55}"/>
                </a:ext>
              </a:extLst>
            </p:cNvPr>
            <p:cNvSpPr/>
            <p:nvPr/>
          </p:nvSpPr>
          <p:spPr>
            <a:xfrm>
              <a:off x="222975" y="2508605"/>
              <a:ext cx="5024846" cy="25472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BCF782-893B-CB47-8917-DA190DBF6925}"/>
                </a:ext>
              </a:extLst>
            </p:cNvPr>
            <p:cNvSpPr/>
            <p:nvPr/>
          </p:nvSpPr>
          <p:spPr>
            <a:xfrm>
              <a:off x="2417535" y="2152029"/>
              <a:ext cx="317863" cy="35549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9C4AF7-8557-BD48-93B0-EF33B2E5314F}"/>
                </a:ext>
              </a:extLst>
            </p:cNvPr>
            <p:cNvSpPr/>
            <p:nvPr/>
          </p:nvSpPr>
          <p:spPr>
            <a:xfrm>
              <a:off x="4189730" y="2152029"/>
              <a:ext cx="317863" cy="35549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>
              <a:extLst>
                <a:ext uri="{FF2B5EF4-FFF2-40B4-BE49-F238E27FC236}">
                  <a16:creationId xmlns:a16="http://schemas.microsoft.com/office/drawing/2014/main" id="{8BBBDB89-0988-F642-AC0B-FE4997B67A7A}"/>
                </a:ext>
              </a:extLst>
            </p:cNvPr>
            <p:cNvSpPr/>
            <p:nvPr/>
          </p:nvSpPr>
          <p:spPr>
            <a:xfrm>
              <a:off x="805767" y="1964251"/>
              <a:ext cx="365760" cy="54381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2D2E9B-ECE4-2543-B955-A29C07D1218F}"/>
                </a:ext>
              </a:extLst>
            </p:cNvPr>
            <p:cNvSpPr txBox="1"/>
            <p:nvPr/>
          </p:nvSpPr>
          <p:spPr>
            <a:xfrm>
              <a:off x="576611" y="1678790"/>
              <a:ext cx="824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/>
                <a:t>Source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FA68E5-80FA-BC41-9446-13D6668EEDA5}"/>
                </a:ext>
              </a:extLst>
            </p:cNvPr>
            <p:cNvSpPr txBox="1"/>
            <p:nvPr/>
          </p:nvSpPr>
          <p:spPr>
            <a:xfrm>
              <a:off x="2131172" y="1779585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/>
                <a:t>Sensor</a:t>
              </a:r>
              <a:r>
                <a:rPr lang="zh-CN" altLang="en-US" dirty="0"/>
                <a:t> </a:t>
              </a:r>
              <a:r>
                <a:rPr lang="en-US" altLang="zh-CN" dirty="0"/>
                <a:t>1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1D5F2D-49B8-A446-BE93-A5B423CEFF15}"/>
                </a:ext>
              </a:extLst>
            </p:cNvPr>
            <p:cNvSpPr txBox="1"/>
            <p:nvPr/>
          </p:nvSpPr>
          <p:spPr>
            <a:xfrm>
              <a:off x="3853974" y="1737122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/>
                <a:t>Sensor</a:t>
              </a:r>
              <a:r>
                <a:rPr lang="zh-CN" altLang="en-US" dirty="0"/>
                <a:t> </a:t>
              </a:r>
              <a:r>
                <a:rPr lang="en-US" altLang="zh-CN" dirty="0"/>
                <a:t>2</a:t>
              </a:r>
              <a:endParaRPr lang="en-US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F8C8D19-E6F8-B842-95C7-9B0AA6757F8C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2725153" y="2329774"/>
              <a:ext cx="146457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F29F307-7A98-F24E-8AC8-95D3FD90CC1E}"/>
                </a:ext>
              </a:extLst>
            </p:cNvPr>
            <p:cNvSpPr txBox="1"/>
            <p:nvPr/>
          </p:nvSpPr>
          <p:spPr>
            <a:xfrm>
              <a:off x="3304194" y="204261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/>
                <a:t>d</a:t>
              </a:r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BD1A4836-65AD-244A-9B27-B658D39B82BB}"/>
                    </a:ext>
                  </a:extLst>
                </p:cNvPr>
                <p:cNvSpPr/>
                <p:nvPr/>
              </p:nvSpPr>
              <p:spPr>
                <a:xfrm>
                  <a:off x="223658" y="2507519"/>
                  <a:ext cx="5024846" cy="873258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200" dirty="0">
                      <a:solidFill>
                        <a:schemeClr val="tx1"/>
                      </a:solidFill>
                    </a:rPr>
                    <a:t>H1:10m,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Vs1=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2km/s,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Vp1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=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4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km/s,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zh-CN" alt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altLang="zh-CN" sz="1200" dirty="0">
                      <a:solidFill>
                        <a:schemeClr val="tx1"/>
                      </a:solidFill>
                    </a:rPr>
                    <a:t>1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=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1.5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BD1A4836-65AD-244A-9B27-B658D39B82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58" y="2507519"/>
                  <a:ext cx="5024846" cy="8732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AB2CCBC-BBC4-E647-93F7-D429CF7B23BC}"/>
                    </a:ext>
                  </a:extLst>
                </p:cNvPr>
                <p:cNvSpPr/>
                <p:nvPr/>
              </p:nvSpPr>
              <p:spPr>
                <a:xfrm>
                  <a:off x="222975" y="3305840"/>
                  <a:ext cx="5024846" cy="87325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en-US" altLang="zh-CN" sz="1200" dirty="0">
                      <a:solidFill>
                        <a:schemeClr val="tx1"/>
                      </a:solidFill>
                    </a:rPr>
                    <a:t>H2:10m,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Vs2=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3km/s,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Vp2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=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6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km/s,</a:t>
                  </a:r>
                  <a14:m>
                    <m:oMath xmlns:m="http://schemas.openxmlformats.org/officeDocument/2006/math">
                      <m:r>
                        <a:rPr lang="zh-CN" alt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altLang="zh-CN" sz="1200" dirty="0">
                      <a:solidFill>
                        <a:schemeClr val="tx1"/>
                      </a:solidFill>
                    </a:rPr>
                    <a:t>2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=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zh-CN" sz="1200" dirty="0">
                      <a:solidFill>
                        <a:schemeClr val="tx1"/>
                      </a:solidFill>
                    </a:rPr>
                    <a:t>1.8</a:t>
                  </a:r>
                  <a:r>
                    <a:rPr lang="zh-CN" altLang="en-US" sz="12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AB2CCBC-BBC4-E647-93F7-D429CF7B23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75" y="3305840"/>
                  <a:ext cx="5024846" cy="87325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162A584-69AD-1841-9952-1399A83E4E0B}"/>
                    </a:ext>
                  </a:extLst>
                </p:cNvPr>
                <p:cNvSpPr txBox="1"/>
                <p:nvPr/>
              </p:nvSpPr>
              <p:spPr>
                <a:xfrm>
                  <a:off x="294959" y="4371259"/>
                  <a:ext cx="495286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en-US" altLang="zh-CN" sz="1200" dirty="0"/>
                    <a:t>H3:15m,</a:t>
                  </a:r>
                  <a:r>
                    <a:rPr lang="zh-CN" altLang="en-US" sz="1200" dirty="0"/>
                    <a:t> </a:t>
                  </a:r>
                  <a:r>
                    <a:rPr lang="en-US" altLang="zh-CN" sz="1200" dirty="0"/>
                    <a:t>Vs3=</a:t>
                  </a:r>
                  <a:r>
                    <a:rPr lang="zh-CN" altLang="en-US" sz="1200" dirty="0"/>
                    <a:t> </a:t>
                  </a:r>
                  <a:r>
                    <a:rPr lang="en-US" altLang="zh-CN" sz="1200" dirty="0"/>
                    <a:t>5km/s,</a:t>
                  </a:r>
                  <a:r>
                    <a:rPr lang="zh-CN" altLang="en-US" sz="1200" dirty="0"/>
                    <a:t> </a:t>
                  </a:r>
                  <a:r>
                    <a:rPr lang="en-US" altLang="zh-CN" sz="1200" dirty="0"/>
                    <a:t>Vp3</a:t>
                  </a:r>
                  <a:r>
                    <a:rPr lang="zh-CN" altLang="en-US" sz="1200" dirty="0"/>
                    <a:t> </a:t>
                  </a:r>
                  <a:r>
                    <a:rPr lang="en-US" altLang="zh-CN" sz="1200" dirty="0"/>
                    <a:t>=</a:t>
                  </a:r>
                  <a:r>
                    <a:rPr lang="zh-CN" altLang="en-US" sz="1200" dirty="0"/>
                    <a:t> </a:t>
                  </a:r>
                  <a:r>
                    <a:rPr lang="en-US" altLang="zh-CN" sz="1200" dirty="0"/>
                    <a:t>10</a:t>
                  </a:r>
                  <a:r>
                    <a:rPr lang="zh-CN" altLang="en-US" sz="1200" dirty="0"/>
                    <a:t> </a:t>
                  </a:r>
                  <a:r>
                    <a:rPr lang="en-US" altLang="zh-CN" sz="1200" dirty="0"/>
                    <a:t>km/s,</a:t>
                  </a:r>
                  <a14:m>
                    <m:oMath xmlns:m="http://schemas.openxmlformats.org/officeDocument/2006/math">
                      <m:r>
                        <a:rPr lang="zh-CN" altLang="en-US" sz="12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altLang="zh-CN" sz="1200" dirty="0"/>
                    <a:t>3=</a:t>
                  </a:r>
                  <a:r>
                    <a:rPr lang="zh-CN" altLang="en-US" sz="1200" dirty="0"/>
                    <a:t> </a:t>
                  </a:r>
                  <a:r>
                    <a:rPr lang="en-US" altLang="zh-CN" sz="1200" dirty="0"/>
                    <a:t>2.1</a:t>
                  </a:r>
                  <a:r>
                    <a:rPr lang="zh-CN" alt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altLang="zh-CN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1200" dirty="0"/>
                </a:p>
                <a:p>
                  <a:pPr algn="l"/>
                  <a:endParaRPr lang="en-US" sz="1400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162A584-69AD-1841-9952-1399A83E4E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959" y="4371259"/>
                  <a:ext cx="4952862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E70712A-D75C-BD48-853B-310CBA73D517}"/>
                    </a:ext>
                  </a:extLst>
                </p:cNvPr>
                <p:cNvSpPr txBox="1"/>
                <p:nvPr/>
              </p:nvSpPr>
              <p:spPr>
                <a:xfrm>
                  <a:off x="222975" y="5149814"/>
                  <a:ext cx="495286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thickness;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Vs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wave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velocity;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Vp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wave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velocity.;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zh-CN" alt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  <a:r>
                    <a:rPr lang="zh-CN" altLang="en-US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2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density.</a:t>
                  </a:r>
                  <a:endParaRPr lang="en-US" sz="12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E70712A-D75C-BD48-853B-310CBA73D5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75" y="5149814"/>
                  <a:ext cx="4952862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955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6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</a:rPr>
              <a:t>Methodology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CEA63B-8295-469A-80BD-00795B8405E5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waves-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CFC0EB-0E4A-8F45-A089-47139C812077}"/>
              </a:ext>
            </a:extLst>
          </p:cNvPr>
          <p:cNvSpPr txBox="1"/>
          <p:nvPr/>
        </p:nvSpPr>
        <p:spPr>
          <a:xfrm>
            <a:off x="6728278" y="1820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4572F9-9A96-9B4C-9A72-A07D2C8DF1E4}"/>
              </a:ext>
            </a:extLst>
          </p:cNvPr>
          <p:cNvSpPr txBox="1"/>
          <p:nvPr/>
        </p:nvSpPr>
        <p:spPr>
          <a:xfrm>
            <a:off x="757843" y="1557363"/>
            <a:ext cx="712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Step</a:t>
            </a:r>
            <a:r>
              <a:rPr lang="zh-CN" altLang="en-US" b="1" dirty="0"/>
              <a:t> </a:t>
            </a:r>
            <a:r>
              <a:rPr lang="en-US" altLang="zh-CN" b="1" dirty="0"/>
              <a:t>2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S2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frequency</a:t>
            </a:r>
            <a:r>
              <a:rPr lang="zh-CN" altLang="en-US" dirty="0"/>
              <a:t> </a:t>
            </a:r>
            <a:r>
              <a:rPr lang="en-US" altLang="zh-CN" dirty="0"/>
              <a:t>domain.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2BE2262-47A3-AD4B-8893-8DEACF08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90137"/>
            <a:ext cx="8377843" cy="47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7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</a:rPr>
              <a:t>Methodology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CEA63B-8295-469A-80BD-00795B8405E5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waves-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CFC0EB-0E4A-8F45-A089-47139C812077}"/>
              </a:ext>
            </a:extLst>
          </p:cNvPr>
          <p:cNvSpPr txBox="1"/>
          <p:nvPr/>
        </p:nvSpPr>
        <p:spPr>
          <a:xfrm>
            <a:off x="6728278" y="1820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D22B12-2464-4B4B-ADC7-867DAD411BB2}"/>
                  </a:ext>
                </a:extLst>
              </p:cNvPr>
              <p:cNvSpPr txBox="1"/>
              <p:nvPr/>
            </p:nvSpPr>
            <p:spPr>
              <a:xfrm>
                <a:off x="838200" y="1661179"/>
                <a:ext cx="63102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Step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3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Phase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difference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dirty="0"/>
                  <a:t>)and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frequency(f).</a:t>
                </a:r>
                <a:r>
                  <a:rPr lang="zh-CN" altLang="en-U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D22B12-2464-4B4B-ADC7-867DAD411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61179"/>
                <a:ext cx="6310230" cy="369332"/>
              </a:xfrm>
              <a:prstGeom prst="rect">
                <a:avLst/>
              </a:prstGeom>
              <a:blipFill>
                <a:blip r:embed="rId2"/>
                <a:stretch>
                  <a:fillRect l="-1004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ABE7DFE-341A-094A-81D2-DDC64BFC98B7}"/>
              </a:ext>
            </a:extLst>
          </p:cNvPr>
          <p:cNvGrpSpPr/>
          <p:nvPr/>
        </p:nvGrpSpPr>
        <p:grpSpPr>
          <a:xfrm>
            <a:off x="1653946" y="2306686"/>
            <a:ext cx="8384438" cy="3559568"/>
            <a:chOff x="1653946" y="2306686"/>
            <a:chExt cx="8384438" cy="35595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468C65-69DE-D94E-971C-206C4875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3946" y="2306686"/>
              <a:ext cx="8384438" cy="3559568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481923-EF47-164C-96DE-F59B0F769362}"/>
                </a:ext>
              </a:extLst>
            </p:cNvPr>
            <p:cNvSpPr/>
            <p:nvPr/>
          </p:nvSpPr>
          <p:spPr>
            <a:xfrm>
              <a:off x="2926891" y="3974775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BFA5B5-88D3-FA46-A975-FDCE5B384BF1}"/>
                </a:ext>
              </a:extLst>
            </p:cNvPr>
            <p:cNvSpPr/>
            <p:nvPr/>
          </p:nvSpPr>
          <p:spPr>
            <a:xfrm>
              <a:off x="3065436" y="2674633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C9B745-5BE6-924E-88CB-6947AB83063C}"/>
                </a:ext>
              </a:extLst>
            </p:cNvPr>
            <p:cNvSpPr/>
            <p:nvPr/>
          </p:nvSpPr>
          <p:spPr>
            <a:xfrm>
              <a:off x="3305670" y="3974771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D4D2FA3-5CE0-AE47-918A-8B7608A2FEF5}"/>
                </a:ext>
              </a:extLst>
            </p:cNvPr>
            <p:cNvSpPr/>
            <p:nvPr/>
          </p:nvSpPr>
          <p:spPr>
            <a:xfrm>
              <a:off x="3472015" y="2822230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1A019C-D03F-B048-8A0D-E745BAFFF3DD}"/>
                </a:ext>
              </a:extLst>
            </p:cNvPr>
            <p:cNvSpPr/>
            <p:nvPr/>
          </p:nvSpPr>
          <p:spPr>
            <a:xfrm>
              <a:off x="3876868" y="2752050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6E4483-5002-064A-B263-337544D4A507}"/>
                </a:ext>
              </a:extLst>
            </p:cNvPr>
            <p:cNvSpPr/>
            <p:nvPr/>
          </p:nvSpPr>
          <p:spPr>
            <a:xfrm>
              <a:off x="3738323" y="3961679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D2EE83-FE91-BE48-B273-E2B8F944EAD1}"/>
                </a:ext>
              </a:extLst>
            </p:cNvPr>
            <p:cNvSpPr/>
            <p:nvPr/>
          </p:nvSpPr>
          <p:spPr>
            <a:xfrm>
              <a:off x="4190225" y="3961678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ABE180E-F965-D446-BD6A-7600DF103F0E}"/>
                </a:ext>
              </a:extLst>
            </p:cNvPr>
            <p:cNvSpPr/>
            <p:nvPr/>
          </p:nvSpPr>
          <p:spPr>
            <a:xfrm>
              <a:off x="4386760" y="2649233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48167A-DFEB-2D41-8264-8EBA5CD9EF12}"/>
                </a:ext>
              </a:extLst>
            </p:cNvPr>
            <p:cNvSpPr/>
            <p:nvPr/>
          </p:nvSpPr>
          <p:spPr>
            <a:xfrm>
              <a:off x="4861385" y="2591505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5659FDC-EFCE-4942-8498-31B0C5AA7A49}"/>
                </a:ext>
              </a:extLst>
            </p:cNvPr>
            <p:cNvSpPr/>
            <p:nvPr/>
          </p:nvSpPr>
          <p:spPr>
            <a:xfrm>
              <a:off x="4647887" y="3974770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7391AE-5AEE-984F-8A5C-93DCF0FC0726}"/>
                </a:ext>
              </a:extLst>
            </p:cNvPr>
            <p:cNvSpPr/>
            <p:nvPr/>
          </p:nvSpPr>
          <p:spPr>
            <a:xfrm>
              <a:off x="5290084" y="2770955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B0AF823-E52B-FE4F-B1EA-A73A62E47917}"/>
                </a:ext>
              </a:extLst>
            </p:cNvPr>
            <p:cNvSpPr/>
            <p:nvPr/>
          </p:nvSpPr>
          <p:spPr>
            <a:xfrm>
              <a:off x="5080540" y="3974770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C02FF15-FE5E-2146-8F47-11565BE8850E}"/>
                </a:ext>
              </a:extLst>
            </p:cNvPr>
            <p:cNvSpPr/>
            <p:nvPr/>
          </p:nvSpPr>
          <p:spPr>
            <a:xfrm>
              <a:off x="5495880" y="4003342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63F1B84-258B-5449-BDD9-14FE26CDEB4B}"/>
                </a:ext>
              </a:extLst>
            </p:cNvPr>
            <p:cNvSpPr/>
            <p:nvPr/>
          </p:nvSpPr>
          <p:spPr>
            <a:xfrm>
              <a:off x="5670987" y="2752050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4014AF-0892-9843-91FB-72153DA1A2F3}"/>
                </a:ext>
              </a:extLst>
            </p:cNvPr>
            <p:cNvSpPr/>
            <p:nvPr/>
          </p:nvSpPr>
          <p:spPr>
            <a:xfrm>
              <a:off x="5949378" y="3982192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4FFDE73-53BE-9E4E-B4B6-E83AFBA5F88B}"/>
                </a:ext>
              </a:extLst>
            </p:cNvPr>
            <p:cNvSpPr/>
            <p:nvPr/>
          </p:nvSpPr>
          <p:spPr>
            <a:xfrm>
              <a:off x="6175834" y="2743681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E404129-F8C9-6F4A-888C-504F50090394}"/>
                </a:ext>
              </a:extLst>
            </p:cNvPr>
            <p:cNvSpPr/>
            <p:nvPr/>
          </p:nvSpPr>
          <p:spPr>
            <a:xfrm>
              <a:off x="6584072" y="2655975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2B0A18F-8EE3-EE47-B951-A2AD87EB652B}"/>
                </a:ext>
              </a:extLst>
            </p:cNvPr>
            <p:cNvSpPr/>
            <p:nvPr/>
          </p:nvSpPr>
          <p:spPr>
            <a:xfrm>
              <a:off x="6372577" y="3997109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E6FCED1-7131-CF49-8C37-B70D4B9D93F7}"/>
                </a:ext>
              </a:extLst>
            </p:cNvPr>
            <p:cNvSpPr/>
            <p:nvPr/>
          </p:nvSpPr>
          <p:spPr>
            <a:xfrm>
              <a:off x="6813007" y="3997108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5158D15-25C1-3645-B342-42165CBD8DAB}"/>
                </a:ext>
              </a:extLst>
            </p:cNvPr>
            <p:cNvSpPr/>
            <p:nvPr/>
          </p:nvSpPr>
          <p:spPr>
            <a:xfrm>
              <a:off x="7009885" y="2765244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1DBF62A-B7FD-2F42-958C-5010427866C3}"/>
                </a:ext>
              </a:extLst>
            </p:cNvPr>
            <p:cNvSpPr/>
            <p:nvPr/>
          </p:nvSpPr>
          <p:spPr>
            <a:xfrm>
              <a:off x="7507184" y="2697717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5156B90-A23D-D44E-A58F-02A22C3D7CD6}"/>
                </a:ext>
              </a:extLst>
            </p:cNvPr>
            <p:cNvSpPr/>
            <p:nvPr/>
          </p:nvSpPr>
          <p:spPr>
            <a:xfrm>
              <a:off x="7270750" y="3997108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93F91D8-7071-B34F-BDB2-EC8A1964E8A8}"/>
                </a:ext>
              </a:extLst>
            </p:cNvPr>
            <p:cNvSpPr/>
            <p:nvPr/>
          </p:nvSpPr>
          <p:spPr>
            <a:xfrm>
              <a:off x="7922970" y="2732360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B157A7-21E0-F74A-882C-BA47D7DB7BB7}"/>
                </a:ext>
              </a:extLst>
            </p:cNvPr>
            <p:cNvSpPr/>
            <p:nvPr/>
          </p:nvSpPr>
          <p:spPr>
            <a:xfrm>
              <a:off x="7686090" y="4000775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BEB0F17-D6DF-F84C-A6B0-D9D555E36AD8}"/>
                </a:ext>
              </a:extLst>
            </p:cNvPr>
            <p:cNvSpPr/>
            <p:nvPr/>
          </p:nvSpPr>
          <p:spPr>
            <a:xfrm>
              <a:off x="8401248" y="2649232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EA97275-B66F-D946-8EA9-DC8C1A2ADF2B}"/>
                </a:ext>
              </a:extLst>
            </p:cNvPr>
            <p:cNvSpPr/>
            <p:nvPr/>
          </p:nvSpPr>
          <p:spPr>
            <a:xfrm>
              <a:off x="8808290" y="2752050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8A5E9F5-A183-A846-867E-1322FE634CEB}"/>
                </a:ext>
              </a:extLst>
            </p:cNvPr>
            <p:cNvSpPr/>
            <p:nvPr/>
          </p:nvSpPr>
          <p:spPr>
            <a:xfrm>
              <a:off x="8170704" y="3982192"/>
              <a:ext cx="138545" cy="166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4BACA4C-47A1-DF48-8614-F49BC6C0CC44}"/>
                    </a:ext>
                  </a:extLst>
                </p:cNvPr>
                <p:cNvSpPr txBox="1"/>
                <p:nvPr/>
              </p:nvSpPr>
              <p:spPr>
                <a:xfrm>
                  <a:off x="6495204" y="3656136"/>
                  <a:ext cx="9471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FF0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rgbClr val="FF0000"/>
                      </a:solidFill>
                    </a:rPr>
                    <a:t>)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4BACA4C-47A1-DF48-8614-F49BC6C0C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5204" y="3656136"/>
                  <a:ext cx="94711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5263" t="-10345" r="-10526" b="-275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0203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8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</a:rPr>
              <a:t>Methodology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CEA63B-8295-469A-80BD-00795B8405E5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waves-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CFC0EB-0E4A-8F45-A089-47139C812077}"/>
              </a:ext>
            </a:extLst>
          </p:cNvPr>
          <p:cNvSpPr txBox="1"/>
          <p:nvPr/>
        </p:nvSpPr>
        <p:spPr>
          <a:xfrm>
            <a:off x="6728278" y="1820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E4FB4-0F1E-7545-AF06-5DAC11EA86A4}"/>
                  </a:ext>
                </a:extLst>
              </p:cNvPr>
              <p:cNvSpPr txBox="1"/>
              <p:nvPr/>
            </p:nvSpPr>
            <p:spPr>
              <a:xfrm>
                <a:off x="415142" y="1596588"/>
                <a:ext cx="4627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/>
                  <a:t>Step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3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Phase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difference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dirty="0"/>
                  <a:t>)and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frequency(f).</a:t>
                </a:r>
                <a:r>
                  <a:rPr lang="zh-CN" altLang="en-U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E4FB4-0F1E-7545-AF06-5DAC11EA8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42" y="1596588"/>
                <a:ext cx="4627677" cy="369332"/>
              </a:xfrm>
              <a:prstGeom prst="rect">
                <a:avLst/>
              </a:prstGeom>
              <a:blipFill>
                <a:blip r:embed="rId2"/>
                <a:stretch>
                  <a:fillRect l="-1096" t="-6667" r="-2411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" name="Table 5">
                <a:extLst>
                  <a:ext uri="{FF2B5EF4-FFF2-40B4-BE49-F238E27FC236}">
                    <a16:creationId xmlns:a16="http://schemas.microsoft.com/office/drawing/2014/main" id="{02B4CF99-567C-3B47-B26E-941AAAF849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5705245"/>
                  </p:ext>
                </p:extLst>
              </p:nvPr>
            </p:nvGraphicFramePr>
            <p:xfrm>
              <a:off x="656147" y="2256499"/>
              <a:ext cx="2590803" cy="44649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1">
                      <a:extLst>
                        <a:ext uri="{9D8B030D-6E8A-4147-A177-3AD203B41FA5}">
                          <a16:colId xmlns:a16="http://schemas.microsoft.com/office/drawing/2014/main" val="710360075"/>
                        </a:ext>
                      </a:extLst>
                    </a:gridCol>
                    <a:gridCol w="863601">
                      <a:extLst>
                        <a:ext uri="{9D8B030D-6E8A-4147-A177-3AD203B41FA5}">
                          <a16:colId xmlns:a16="http://schemas.microsoft.com/office/drawing/2014/main" val="4144522002"/>
                        </a:ext>
                      </a:extLst>
                    </a:gridCol>
                    <a:gridCol w="863601">
                      <a:extLst>
                        <a:ext uri="{9D8B030D-6E8A-4147-A177-3AD203B41FA5}">
                          <a16:colId xmlns:a16="http://schemas.microsoft.com/office/drawing/2014/main" val="3703597495"/>
                        </a:ext>
                      </a:extLst>
                    </a:gridCol>
                  </a:tblGrid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No.</a:t>
                          </a:r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(</a:t>
                          </a:r>
                          <a:r>
                            <a:rPr lang="en-US" altLang="zh-CN" sz="1200" dirty="0" err="1"/>
                            <a:t>i</a:t>
                          </a:r>
                          <a:r>
                            <a:rPr lang="en-US" altLang="zh-CN" sz="1200" dirty="0"/>
                            <a:t>)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200" b="1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200" b="1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𝐫𝐚𝐝</m:t>
                                </m:r>
                                <m:r>
                                  <a:rPr lang="en-US" altLang="zh-CN" sz="1200" b="1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2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𝐻𝑧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6428059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--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--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6899881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9241837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/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10.0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7060940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13.0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9069674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5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15.3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4785735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6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6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18.7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7487345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7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7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21.4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8830470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25.0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4549964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9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9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27.9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296991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10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31.4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734017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11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11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34.4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421276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12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12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37.4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195846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13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13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40.0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0567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14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14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43.4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023895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15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46.0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5587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" name="Table 5">
                <a:extLst>
                  <a:ext uri="{FF2B5EF4-FFF2-40B4-BE49-F238E27FC236}">
                    <a16:creationId xmlns:a16="http://schemas.microsoft.com/office/drawing/2014/main" id="{02B4CF99-567C-3B47-B26E-941AAAF849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5705245"/>
                  </p:ext>
                </p:extLst>
              </p:nvPr>
            </p:nvGraphicFramePr>
            <p:xfrm>
              <a:off x="656147" y="2256499"/>
              <a:ext cx="2590803" cy="44649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1">
                      <a:extLst>
                        <a:ext uri="{9D8B030D-6E8A-4147-A177-3AD203B41FA5}">
                          <a16:colId xmlns:a16="http://schemas.microsoft.com/office/drawing/2014/main" val="710360075"/>
                        </a:ext>
                      </a:extLst>
                    </a:gridCol>
                    <a:gridCol w="863601">
                      <a:extLst>
                        <a:ext uri="{9D8B030D-6E8A-4147-A177-3AD203B41FA5}">
                          <a16:colId xmlns:a16="http://schemas.microsoft.com/office/drawing/2014/main" val="4144522002"/>
                        </a:ext>
                      </a:extLst>
                    </a:gridCol>
                    <a:gridCol w="863601">
                      <a:extLst>
                        <a:ext uri="{9D8B030D-6E8A-4147-A177-3AD203B41FA5}">
                          <a16:colId xmlns:a16="http://schemas.microsoft.com/office/drawing/2014/main" val="3703597495"/>
                        </a:ext>
                      </a:extLst>
                    </a:gridCol>
                  </a:tblGrid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No.</a:t>
                          </a:r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(</a:t>
                          </a:r>
                          <a:r>
                            <a:rPr lang="en-US" altLang="zh-CN" sz="1200" dirty="0" err="1"/>
                            <a:t>i</a:t>
                          </a:r>
                          <a:r>
                            <a:rPr lang="en-US" altLang="zh-CN" sz="1200" dirty="0"/>
                            <a:t>)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r="-101449" b="-15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941" r="-2941" b="-15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6428059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--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--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6899881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0000" r="-101449" b="-13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9241837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00000" r="-101449" b="-1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10.0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7060940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00000" r="-101449" b="-1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13.0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9069674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500000" r="-101449" b="-10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15.3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4785735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6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00000" r="-101449" b="-9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18.7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7487345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7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69565" r="-101449" b="-7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21.4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8830470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804545" r="-101449" b="-7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25.0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4549964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9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904545" r="-101449" b="-6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27.9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296991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04545" r="-101449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31.4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734017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11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104545" r="-101449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34.4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421276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12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204545" r="-101449" b="-3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37.4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195846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13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304545" r="-101449" b="-2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40.0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0567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14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404545" r="-101449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43.4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023895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504545" r="-101449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46.0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5587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5" name="Table 5">
                <a:extLst>
                  <a:ext uri="{FF2B5EF4-FFF2-40B4-BE49-F238E27FC236}">
                    <a16:creationId xmlns:a16="http://schemas.microsoft.com/office/drawing/2014/main" id="{9D03B219-47E4-B043-BC16-05C8DD3C6F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9665023"/>
                  </p:ext>
                </p:extLst>
              </p:nvPr>
            </p:nvGraphicFramePr>
            <p:xfrm>
              <a:off x="3250976" y="2256499"/>
              <a:ext cx="2590803" cy="44649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1">
                      <a:extLst>
                        <a:ext uri="{9D8B030D-6E8A-4147-A177-3AD203B41FA5}">
                          <a16:colId xmlns:a16="http://schemas.microsoft.com/office/drawing/2014/main" val="710360075"/>
                        </a:ext>
                      </a:extLst>
                    </a:gridCol>
                    <a:gridCol w="863601">
                      <a:extLst>
                        <a:ext uri="{9D8B030D-6E8A-4147-A177-3AD203B41FA5}">
                          <a16:colId xmlns:a16="http://schemas.microsoft.com/office/drawing/2014/main" val="4144522002"/>
                        </a:ext>
                      </a:extLst>
                    </a:gridCol>
                    <a:gridCol w="863601">
                      <a:extLst>
                        <a:ext uri="{9D8B030D-6E8A-4147-A177-3AD203B41FA5}">
                          <a16:colId xmlns:a16="http://schemas.microsoft.com/office/drawing/2014/main" val="3703597495"/>
                        </a:ext>
                      </a:extLst>
                    </a:gridCol>
                  </a:tblGrid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No.</a:t>
                          </a:r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(</a:t>
                          </a:r>
                          <a:r>
                            <a:rPr lang="en-US" altLang="zh-CN" sz="1200" dirty="0" err="1"/>
                            <a:t>i</a:t>
                          </a:r>
                          <a:r>
                            <a:rPr lang="en-US" altLang="zh-CN" sz="1200" dirty="0"/>
                            <a:t>)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200" b="1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200" b="1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𝐫𝐚𝐝</m:t>
                                </m:r>
                                <m:r>
                                  <a:rPr lang="en-US" altLang="zh-CN" sz="1200" b="1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2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𝐻𝑧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6428059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16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16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49.5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6899881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17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i="0" dirty="0">
                              <a:latin typeface="+mn-lt"/>
                            </a:rPr>
                            <a:t>17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52.4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9241837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18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i="0" dirty="0">
                              <a:latin typeface="+mn-lt"/>
                            </a:rPr>
                            <a:t>18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55.5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7060940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19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i="0" dirty="0">
                              <a:latin typeface="+mn-lt"/>
                            </a:rPr>
                            <a:t>19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58.5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9069674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i="0" dirty="0">
                              <a:latin typeface="+mn-lt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61.7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4785735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21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i="0" dirty="0">
                              <a:latin typeface="+mn-lt"/>
                            </a:rPr>
                            <a:t>21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64.5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7487345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22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i="0" dirty="0">
                              <a:latin typeface="+mn-lt"/>
                            </a:rPr>
                            <a:t>22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68.0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8830470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23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i="0" dirty="0">
                              <a:latin typeface="+mn-lt"/>
                            </a:rPr>
                            <a:t>23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70.9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4549964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24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i="0" dirty="0">
                              <a:latin typeface="+mn-lt"/>
                            </a:rPr>
                            <a:t>24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74.0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296991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i="0" dirty="0">
                              <a:latin typeface="+mn-lt"/>
                            </a:rPr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77.0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734017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26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i="0" dirty="0">
                              <a:latin typeface="+mn-lt"/>
                            </a:rPr>
                            <a:t>26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80.4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421276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27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i="0" dirty="0">
                              <a:latin typeface="+mn-lt"/>
                            </a:rPr>
                            <a:t>27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83.4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195846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28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i="0" dirty="0">
                              <a:latin typeface="+mn-lt"/>
                            </a:rPr>
                            <a:t>28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86.5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0567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29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i="0" dirty="0">
                              <a:latin typeface="+mn-lt"/>
                            </a:rPr>
                            <a:t>29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89.4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023895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i="0" dirty="0">
                              <a:latin typeface="+mn-lt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CN" sz="1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93.0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5587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5" name="Table 5">
                <a:extLst>
                  <a:ext uri="{FF2B5EF4-FFF2-40B4-BE49-F238E27FC236}">
                    <a16:creationId xmlns:a16="http://schemas.microsoft.com/office/drawing/2014/main" id="{9D03B219-47E4-B043-BC16-05C8DD3C6F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9665023"/>
                  </p:ext>
                </p:extLst>
              </p:nvPr>
            </p:nvGraphicFramePr>
            <p:xfrm>
              <a:off x="3250976" y="2256499"/>
              <a:ext cx="2590803" cy="44649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1">
                      <a:extLst>
                        <a:ext uri="{9D8B030D-6E8A-4147-A177-3AD203B41FA5}">
                          <a16:colId xmlns:a16="http://schemas.microsoft.com/office/drawing/2014/main" val="710360075"/>
                        </a:ext>
                      </a:extLst>
                    </a:gridCol>
                    <a:gridCol w="863601">
                      <a:extLst>
                        <a:ext uri="{9D8B030D-6E8A-4147-A177-3AD203B41FA5}">
                          <a16:colId xmlns:a16="http://schemas.microsoft.com/office/drawing/2014/main" val="4144522002"/>
                        </a:ext>
                      </a:extLst>
                    </a:gridCol>
                    <a:gridCol w="863601">
                      <a:extLst>
                        <a:ext uri="{9D8B030D-6E8A-4147-A177-3AD203B41FA5}">
                          <a16:colId xmlns:a16="http://schemas.microsoft.com/office/drawing/2014/main" val="3703597495"/>
                        </a:ext>
                      </a:extLst>
                    </a:gridCol>
                  </a:tblGrid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No.</a:t>
                          </a:r>
                          <a:r>
                            <a:rPr lang="zh-CN" altLang="en-US" sz="1200" dirty="0"/>
                            <a:t> </a:t>
                          </a:r>
                          <a:r>
                            <a:rPr lang="en-US" altLang="zh-CN" sz="1200" dirty="0"/>
                            <a:t>(</a:t>
                          </a:r>
                          <a:r>
                            <a:rPr lang="en-US" altLang="zh-CN" sz="1200" dirty="0" err="1"/>
                            <a:t>i</a:t>
                          </a:r>
                          <a:r>
                            <a:rPr lang="en-US" altLang="zh-CN" sz="1200" dirty="0"/>
                            <a:t>)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r="-102899" b="-15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471" r="-4412" b="-15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6428059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16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100000" r="-102899" b="-14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49.5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6899881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17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200000" r="-102899" b="-13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52.4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9241837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18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300000" r="-102899" b="-1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55.5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7060940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19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400000" r="-102899" b="-1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58.5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9069674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500000" r="-102899" b="-10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61.7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4785735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21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600000" r="-102899" b="-9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64.5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7487345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22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669565" r="-102899" b="-7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68.0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8830470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23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804545" r="-102899" b="-7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70.9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4549964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24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904545" r="-102899" b="-6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74.0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296991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1004545" r="-102899" b="-5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77.0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734017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26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1104545" r="-102899" b="-4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80.4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421276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27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1204545" r="-102899" b="-3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83.4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195846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28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1304545" r="-102899" b="-2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86.5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20567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29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1404545" r="-102899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89.4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023895"/>
                      </a:ext>
                    </a:extLst>
                  </a:tr>
                  <a:tr h="2790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30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8551" t="-1504545" r="-102899" b="-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93.0</a:t>
                          </a:r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55587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96E67AE-132A-124E-B7C5-39B430E1C082}"/>
                  </a:ext>
                </a:extLst>
              </p:cNvPr>
              <p:cNvSpPr txBox="1"/>
              <p:nvPr/>
            </p:nvSpPr>
            <p:spPr>
              <a:xfrm>
                <a:off x="6140449" y="1600151"/>
                <a:ext cx="4940301" cy="810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Step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4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phase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velocity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Rayleigh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waves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(VR)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𝑉𝑅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den>
                    </m:f>
                  </m:oMath>
                </a14:m>
                <a:r>
                  <a:rPr lang="en-US" altLang="zh-CN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96E67AE-132A-124E-B7C5-39B430E1C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449" y="1600151"/>
                <a:ext cx="4940301" cy="810286"/>
              </a:xfrm>
              <a:prstGeom prst="rect">
                <a:avLst/>
              </a:prstGeom>
              <a:blipFill>
                <a:blip r:embed="rId5"/>
                <a:stretch>
                  <a:fillRect l="-1026" t="-3077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B330E3FC-1DE0-954B-B254-2E1D2B1F1302}"/>
              </a:ext>
            </a:extLst>
          </p:cNvPr>
          <p:cNvSpPr txBox="1"/>
          <p:nvPr/>
        </p:nvSpPr>
        <p:spPr>
          <a:xfrm>
            <a:off x="6615583" y="5530621"/>
            <a:ext cx="5028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dispersion</a:t>
            </a:r>
            <a:r>
              <a:rPr lang="zh-CN" altLang="en-US" sz="1400" dirty="0"/>
              <a:t> </a:t>
            </a:r>
            <a:r>
              <a:rPr lang="en-US" altLang="zh-CN" sz="1400" dirty="0"/>
              <a:t>relation:</a:t>
            </a:r>
            <a:r>
              <a:rPr lang="zh-CN" altLang="en-US" sz="1400" dirty="0"/>
              <a:t> </a:t>
            </a:r>
            <a:r>
              <a:rPr lang="en-US" altLang="zh-CN" sz="1400" dirty="0"/>
              <a:t>Experimental</a:t>
            </a:r>
            <a:r>
              <a:rPr lang="zh-CN" altLang="en-US" sz="1400" dirty="0"/>
              <a:t> </a:t>
            </a:r>
            <a:r>
              <a:rPr lang="en-US" altLang="zh-CN" sz="1400" dirty="0"/>
              <a:t>Vs</a:t>
            </a:r>
            <a:r>
              <a:rPr lang="zh-CN" altLang="en-US" sz="1400" dirty="0"/>
              <a:t> </a:t>
            </a:r>
            <a:r>
              <a:rPr lang="en-US" altLang="zh-CN" sz="1400" dirty="0"/>
              <a:t>Theoretical(Fast</a:t>
            </a:r>
            <a:r>
              <a:rPr lang="zh-CN" altLang="en-US" sz="1400" dirty="0"/>
              <a:t> </a:t>
            </a:r>
            <a:r>
              <a:rPr lang="en-US" altLang="zh-CN" sz="1400" dirty="0"/>
              <a:t>delta</a:t>
            </a:r>
            <a:r>
              <a:rPr lang="zh-CN" altLang="en-US" sz="1400" dirty="0"/>
              <a:t> </a:t>
            </a:r>
            <a:r>
              <a:rPr lang="en-US" altLang="zh-CN" sz="1400" dirty="0"/>
              <a:t>matrix</a:t>
            </a:r>
            <a:r>
              <a:rPr lang="zh-CN" altLang="en-US" sz="1400" dirty="0"/>
              <a:t> </a:t>
            </a:r>
            <a:r>
              <a:rPr lang="en-US" altLang="zh-CN" sz="1400" dirty="0"/>
              <a:t>method</a:t>
            </a:r>
          </a:p>
          <a:p>
            <a:pPr algn="ctr"/>
            <a:r>
              <a:rPr lang="en-US" altLang="zh-CN" sz="1400" dirty="0"/>
              <a:t>(https://</a:t>
            </a:r>
            <a:r>
              <a:rPr lang="en-US" altLang="zh-CN" sz="1400" dirty="0" err="1"/>
              <a:t>keurfonluu.github.io</a:t>
            </a:r>
            <a:r>
              <a:rPr lang="en-US" altLang="zh-CN" sz="1400" dirty="0"/>
              <a:t>))</a:t>
            </a:r>
            <a:r>
              <a:rPr lang="zh-CN" altLang="en-US" sz="1400" dirty="0"/>
              <a:t> </a:t>
            </a:r>
            <a:endParaRPr lang="en-US" sz="1400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093C082-D06A-4246-9FFC-37F838CFF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5583" y="2485421"/>
            <a:ext cx="47625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9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FE73-B4CD-4A9A-A1F8-B2B1D914CB4A}" type="slidenum">
              <a:rPr lang="en-US" smtClean="0">
                <a:cs typeface="Arial" panose="020B0604020202020204" pitchFamily="34" charset="0"/>
              </a:rPr>
              <a:pPr/>
              <a:t>9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19100" y="431703"/>
            <a:ext cx="10515600" cy="609600"/>
          </a:xfrm>
        </p:spPr>
        <p:txBody>
          <a:bodyPr/>
          <a:lstStyle/>
          <a:p>
            <a:r>
              <a:rPr lang="en-US" altLang="zh-CN" sz="2800" dirty="0">
                <a:cs typeface="Arial" panose="020B0604020202020204" pitchFamily="34" charset="0"/>
              </a:rPr>
              <a:t>Methodology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CEA63B-8295-469A-80BD-00795B8405E5}"/>
              </a:ext>
            </a:extLst>
          </p:cNvPr>
          <p:cNvSpPr txBox="1"/>
          <p:nvPr/>
        </p:nvSpPr>
        <p:spPr>
          <a:xfrm>
            <a:off x="419100" y="10287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zh-CN" altLang="en-US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8DC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n-US" sz="2800" b="1" dirty="0">
              <a:solidFill>
                <a:srgbClr val="8DC6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CFC0EB-0E4A-8F45-A089-47139C812077}"/>
              </a:ext>
            </a:extLst>
          </p:cNvPr>
          <p:cNvSpPr txBox="1"/>
          <p:nvPr/>
        </p:nvSpPr>
        <p:spPr>
          <a:xfrm>
            <a:off x="6728278" y="1820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52D94A-A637-0445-AB00-4A2E078D5964}"/>
              </a:ext>
            </a:extLst>
          </p:cNvPr>
          <p:cNvGrpSpPr/>
          <p:nvPr/>
        </p:nvGrpSpPr>
        <p:grpSpPr>
          <a:xfrm>
            <a:off x="1029424" y="2282736"/>
            <a:ext cx="9905276" cy="3939915"/>
            <a:chOff x="1049277" y="2679571"/>
            <a:chExt cx="9905276" cy="3939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73BA4D8-7F03-DD4A-AE2F-226119F4F9E5}"/>
                    </a:ext>
                  </a:extLst>
                </p:cNvPr>
                <p:cNvSpPr txBox="1"/>
                <p:nvPr/>
              </p:nvSpPr>
              <p:spPr>
                <a:xfrm>
                  <a:off x="6213355" y="6250154"/>
                  <a:ext cx="469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zh-CN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13152DF-EE14-1D47-818A-00BE68176B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3355" y="6250154"/>
                  <a:ext cx="46993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D6EF9E-D6E7-7E46-8F46-0C12038D3B00}"/>
                </a:ext>
              </a:extLst>
            </p:cNvPr>
            <p:cNvGrpSpPr/>
            <p:nvPr/>
          </p:nvGrpSpPr>
          <p:grpSpPr>
            <a:xfrm>
              <a:off x="1049277" y="2679571"/>
              <a:ext cx="9905276" cy="3690511"/>
              <a:chOff x="1049277" y="2679571"/>
              <a:chExt cx="9905276" cy="369051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7854368-1068-3B47-AB7B-85866BEDEC73}"/>
                  </a:ext>
                </a:extLst>
              </p:cNvPr>
              <p:cNvGrpSpPr/>
              <p:nvPr/>
            </p:nvGrpSpPr>
            <p:grpSpPr>
              <a:xfrm>
                <a:off x="1049277" y="2679571"/>
                <a:ext cx="9905276" cy="3637094"/>
                <a:chOff x="1049277" y="2679571"/>
                <a:chExt cx="9905276" cy="3637094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1346A290-AEE7-A347-943C-9D9A95D4E064}"/>
                    </a:ext>
                  </a:extLst>
                </p:cNvPr>
                <p:cNvGrpSpPr/>
                <p:nvPr/>
              </p:nvGrpSpPr>
              <p:grpSpPr>
                <a:xfrm>
                  <a:off x="1049277" y="2877479"/>
                  <a:ext cx="6976620" cy="2078264"/>
                  <a:chOff x="1773723" y="1943172"/>
                  <a:chExt cx="8414590" cy="3273075"/>
                </a:xfrm>
              </p:grpSpPr>
              <p:pic>
                <p:nvPicPr>
                  <p:cNvPr id="30" name="Picture 2" descr="ANN (Artificial Neural Network) Models in R: Code &amp;amp; Examples on How to  Build Your NN - DataCamp">
                    <a:extLst>
                      <a:ext uri="{FF2B5EF4-FFF2-40B4-BE49-F238E27FC236}">
                        <a16:creationId xmlns:a16="http://schemas.microsoft.com/office/drawing/2014/main" id="{80A4825B-8CB4-2E4C-99A9-B8D5AB000A6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3669" y="1943172"/>
                    <a:ext cx="7316795" cy="32730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42566FDC-4A72-954E-BB73-55F86B6C897B}"/>
                      </a:ext>
                    </a:extLst>
                  </p:cNvPr>
                  <p:cNvGrpSpPr/>
                  <p:nvPr/>
                </p:nvGrpSpPr>
                <p:grpSpPr>
                  <a:xfrm>
                    <a:off x="1773723" y="2113982"/>
                    <a:ext cx="8414590" cy="2807952"/>
                    <a:chOff x="1773723" y="2113982"/>
                    <a:chExt cx="8414590" cy="2807952"/>
                  </a:xfrm>
                </p:grpSpPr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301B7E08-C588-7B42-809B-FC87FFA712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05702" y="2113982"/>
                      <a:ext cx="713812" cy="12117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4400" b="1" dirty="0">
                          <a:highlight>
                            <a:srgbClr val="FFFF00"/>
                          </a:highlight>
                          <a:latin typeface="Times" pitchFamily="2" charset="0"/>
                        </a:rPr>
                        <a:t>X</a:t>
                      </a:r>
                      <a:endParaRPr lang="en-US" sz="4400" b="1" dirty="0">
                        <a:highlight>
                          <a:srgbClr val="FFFF00"/>
                        </a:highlight>
                        <a:latin typeface="Times" pitchFamily="2" charset="0"/>
                      </a:endParaRPr>
                    </a:p>
                  </p:txBody>
                </p:sp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B91B06E3-38E0-5140-9625-73A41B6BA8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77734" y="2900782"/>
                      <a:ext cx="859049" cy="12117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4400" b="1" dirty="0">
                          <a:highlight>
                            <a:srgbClr val="FFFF00"/>
                          </a:highlight>
                          <a:latin typeface="Times" pitchFamily="2" charset="0"/>
                        </a:rPr>
                        <a:t>Y</a:t>
                      </a:r>
                      <a:r>
                        <a:rPr lang="zh-CN" altLang="en-US" sz="4400" b="1" dirty="0">
                          <a:highlight>
                            <a:srgbClr val="FFFF00"/>
                          </a:highlight>
                          <a:latin typeface="Times" pitchFamily="2" charset="0"/>
                        </a:rPr>
                        <a:t> </a:t>
                      </a:r>
                      <a:endParaRPr lang="en-US" sz="4400" b="1" dirty="0">
                        <a:highlight>
                          <a:srgbClr val="FFFF00"/>
                        </a:highlight>
                        <a:latin typeface="Times" pitchFamily="2" charset="0"/>
                      </a:endParaRPr>
                    </a:p>
                  </p:txBody>
                </p:sp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022BA82D-9007-BC4B-82F0-7144D68775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73723" y="3710135"/>
                      <a:ext cx="677078" cy="12117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4400" b="1" dirty="0">
                          <a:highlight>
                            <a:srgbClr val="FFFF00"/>
                          </a:highlight>
                          <a:latin typeface="Times" pitchFamily="2" charset="0"/>
                        </a:rPr>
                        <a:t>Z</a:t>
                      </a:r>
                      <a:endParaRPr lang="en-US" sz="4400" b="1" dirty="0">
                        <a:highlight>
                          <a:srgbClr val="FFFF00"/>
                        </a:highlight>
                        <a:latin typeface="Times" pitchFamily="2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5" name="TextBox 34">
                          <a:extLst>
                            <a:ext uri="{FF2B5EF4-FFF2-40B4-BE49-F238E27FC236}">
                              <a16:creationId xmlns:a16="http://schemas.microsoft.com/office/drawing/2014/main" id="{214F3DA2-24B6-9F43-BD8E-191DD146887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517945" y="2801615"/>
                          <a:ext cx="670368" cy="877580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̈"/>
                                    <m:ctrlPr>
                                      <a:rPr lang="en-US" altLang="zh-CN" sz="3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3600" b="1" i="1" dirty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b="1" dirty="0">
                            <a:latin typeface="Times" pitchFamily="2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0" name="TextBox 9">
                          <a:extLst>
                            <a:ext uri="{FF2B5EF4-FFF2-40B4-BE49-F238E27FC236}">
                              <a16:creationId xmlns:a16="http://schemas.microsoft.com/office/drawing/2014/main" id="{93D967B4-925E-7E43-A9AB-85ADBDEC9E1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517945" y="2801615"/>
                          <a:ext cx="670368" cy="877580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l="-4444" t="-8889" r="-2222" b="-1111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C47A4D8E-7C25-8A44-980E-6A876B8B6D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5897" y="3724917"/>
                  <a:ext cx="438797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5DD77E7D-B10B-7842-B41E-8DDC11F983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94649" y="3464564"/>
                      <a:ext cx="2459904" cy="47320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lvl="0"/>
                      <a:r>
                        <a:rPr lang="en-US" altLang="zh-CN" sz="2400" dirty="0">
                          <a:solidFill>
                            <a:prstClr val="black"/>
                          </a:solidFill>
                          <a:latin typeface="Times" pitchFamily="2" charset="0"/>
                        </a:rPr>
                        <a:t>Loss</a:t>
                      </a:r>
                      <a:r>
                        <a:rPr lang="zh-CN" altLang="en-US" sz="2400" dirty="0">
                          <a:solidFill>
                            <a:prstClr val="black"/>
                          </a:solidFill>
                          <a:latin typeface="Times" pitchFamily="2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prstClr val="black"/>
                          </a:solidFill>
                          <a:latin typeface="Times" pitchFamily="2" charset="0"/>
                        </a:rPr>
                        <a:t>=</a:t>
                      </a:r>
                      <a:r>
                        <a:rPr lang="zh-CN" altLang="en-US" sz="2400" dirty="0">
                          <a:solidFill>
                            <a:prstClr val="black"/>
                          </a:solidFill>
                          <a:latin typeface="Times" pitchFamily="2" charset="0"/>
                        </a:rPr>
                        <a:t>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24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acc>
                                <m:accPr>
                                  <m:chr m:val="̈"/>
                                  <m:ctrlPr>
                                    <a:rPr lang="en-US" altLang="zh-CN" sz="24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 dirty="0">
                                  <a:solidFill>
                                    <a:prstClr val="black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zh-CN" alt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a14:m>
                      <a:endParaRPr lang="en-US" sz="2400" dirty="0">
                        <a:solidFill>
                          <a:prstClr val="black"/>
                        </a:solidFill>
                        <a:latin typeface="Times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7973F55E-22EF-D248-B4E3-E21C2F555E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94649" y="3464564"/>
                      <a:ext cx="2459904" cy="47320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124" t="-7895" b="-289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Elbow Connector 21">
                  <a:extLst>
                    <a:ext uri="{FF2B5EF4-FFF2-40B4-BE49-F238E27FC236}">
                      <a16:creationId xmlns:a16="http://schemas.microsoft.com/office/drawing/2014/main" id="{CEE4AFE2-09E3-544C-B427-0F486A8A68BF}"/>
                    </a:ext>
                  </a:extLst>
                </p:cNvPr>
                <p:cNvCxnSpPr>
                  <a:stCxn id="21" idx="3"/>
                </p:cNvCxnSpPr>
                <p:nvPr/>
              </p:nvCxnSpPr>
              <p:spPr>
                <a:xfrm flipH="1">
                  <a:off x="7470088" y="3701167"/>
                  <a:ext cx="3484465" cy="1812717"/>
                </a:xfrm>
                <a:prstGeom prst="bentConnector3">
                  <a:avLst>
                    <a:gd name="adj1" fmla="val -6561"/>
                  </a:avLst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Diamond 22">
                  <a:extLst>
                    <a:ext uri="{FF2B5EF4-FFF2-40B4-BE49-F238E27FC236}">
                      <a16:creationId xmlns:a16="http://schemas.microsoft.com/office/drawing/2014/main" id="{FC03D32E-D687-344C-BE42-271E71BB5DA5}"/>
                    </a:ext>
                  </a:extLst>
                </p:cNvPr>
                <p:cNvSpPr/>
                <p:nvPr/>
              </p:nvSpPr>
              <p:spPr>
                <a:xfrm>
                  <a:off x="5293935" y="5080434"/>
                  <a:ext cx="2176153" cy="866899"/>
                </a:xfrm>
                <a:prstGeom prst="diamo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Con</a:t>
                  </a:r>
                  <a:r>
                    <a:rPr lang="en-US" altLang="zh-CN" dirty="0"/>
                    <a:t>vergent?</a:t>
                  </a:r>
                  <a:endParaRPr lang="en-US" dirty="0"/>
                </a:p>
              </p:txBody>
            </p:sp>
            <p:cxnSp>
              <p:nvCxnSpPr>
                <p:cNvPr id="24" name="Elbow Connector 23">
                  <a:extLst>
                    <a:ext uri="{FF2B5EF4-FFF2-40B4-BE49-F238E27FC236}">
                      <a16:creationId xmlns:a16="http://schemas.microsoft.com/office/drawing/2014/main" id="{1943C7F9-360A-D041-8FB1-51157F6D23AB}"/>
                    </a:ext>
                  </a:extLst>
                </p:cNvPr>
                <p:cNvCxnSpPr>
                  <a:cxnSpLocks/>
                  <a:stCxn id="23" idx="1"/>
                  <a:endCxn id="29" idx="2"/>
                </p:cNvCxnSpPr>
                <p:nvPr/>
              </p:nvCxnSpPr>
              <p:spPr>
                <a:xfrm rot="10800000">
                  <a:off x="4565111" y="5016852"/>
                  <a:ext cx="728825" cy="497033"/>
                </a:xfrm>
                <a:prstGeom prst="bentConnector2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ED53122-6192-884E-9A1B-9225DA11CDAB}"/>
                    </a:ext>
                  </a:extLst>
                </p:cNvPr>
                <p:cNvSpPr txBox="1"/>
                <p:nvPr/>
              </p:nvSpPr>
              <p:spPr>
                <a:xfrm>
                  <a:off x="4924487" y="5176611"/>
                  <a:ext cx="4555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No</a:t>
                  </a:r>
                  <a:endParaRPr lang="en-US" dirty="0"/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03CB0C26-6DFD-F140-9281-2732BBD1495A}"/>
                    </a:ext>
                  </a:extLst>
                </p:cNvPr>
                <p:cNvCxnSpPr>
                  <a:stCxn id="23" idx="2"/>
                </p:cNvCxnSpPr>
                <p:nvPr/>
              </p:nvCxnSpPr>
              <p:spPr>
                <a:xfrm flipH="1">
                  <a:off x="6382011" y="5947333"/>
                  <a:ext cx="1" cy="30282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18266F2-3EC5-7D47-8632-5BBDDC58CA5D}"/>
                    </a:ext>
                  </a:extLst>
                </p:cNvPr>
                <p:cNvSpPr txBox="1"/>
                <p:nvPr/>
              </p:nvSpPr>
              <p:spPr>
                <a:xfrm>
                  <a:off x="6440532" y="5947333"/>
                  <a:ext cx="4855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/>
                    <a:t>Yes</a:t>
                  </a:r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96103F9C-2816-7441-A1F6-D5A4A0C6A1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35454" y="2679571"/>
                      <a:ext cx="1047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𝑁𝑁</m:t>
                            </m:r>
                            <m:r>
                              <a:rPr lang="en-US" altLang="zh-CN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altLang="zh-CN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3AD4359A-BB5E-5E4A-BA37-FEC547EEA5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35454" y="2679571"/>
                      <a:ext cx="1047449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29FAC68-F6E6-984E-903C-8958D59A3826}"/>
                    </a:ext>
                  </a:extLst>
                </p:cNvPr>
                <p:cNvSpPr/>
                <p:nvPr/>
              </p:nvSpPr>
              <p:spPr>
                <a:xfrm>
                  <a:off x="1675109" y="2685418"/>
                  <a:ext cx="5780002" cy="233143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C332DD-C028-1A46-BA10-081481FFFED5}"/>
                  </a:ext>
                </a:extLst>
              </p:cNvPr>
              <p:cNvSpPr/>
              <p:nvPr/>
            </p:nvSpPr>
            <p:spPr>
              <a:xfrm>
                <a:off x="8494649" y="3267718"/>
                <a:ext cx="2459904" cy="818503"/>
              </a:xfrm>
              <a:prstGeom prst="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B34BC4-9F81-B44B-BCDE-BB5E4AE34E47}"/>
                  </a:ext>
                </a:extLst>
              </p:cNvPr>
              <p:cNvSpPr txBox="1"/>
              <p:nvPr/>
            </p:nvSpPr>
            <p:spPr>
              <a:xfrm>
                <a:off x="8858250" y="600075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7927F7F-84BA-7747-84DC-B31004B0BA21}"/>
                      </a:ext>
                    </a:extLst>
                  </p:cNvPr>
                  <p:cNvSpPr txBox="1"/>
                  <p:nvPr/>
                </p:nvSpPr>
                <p:spPr>
                  <a:xfrm>
                    <a:off x="7865546" y="4295661"/>
                    <a:ext cx="2836033" cy="4732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̈"/>
                            <m:ctrlPr>
                              <a:rPr lang="en-US" altLang="zh-CN" sz="24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dirty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a14:m>
                    <a:r>
                      <a:rPr lang="en-US" altLang="zh-CN" sz="2400" b="1" dirty="0"/>
                      <a:t>:</a:t>
                    </a:r>
                    <a:r>
                      <a:rPr lang="zh-CN" altLang="en-US" sz="2400" b="1" dirty="0"/>
                      <a:t> </a:t>
                    </a:r>
                    <a:r>
                      <a:rPr lang="en-US" altLang="zh-CN" sz="2400" b="1" dirty="0"/>
                      <a:t>the</a:t>
                    </a:r>
                    <a:r>
                      <a:rPr lang="zh-CN" altLang="en-US" sz="2400" b="1" dirty="0"/>
                      <a:t> </a:t>
                    </a:r>
                    <a:r>
                      <a:rPr lang="en-US" altLang="zh-CN" sz="2400" b="1" dirty="0"/>
                      <a:t>output</a:t>
                    </a:r>
                    <a:r>
                      <a:rPr lang="zh-CN" altLang="en-US" sz="2400" b="1" dirty="0"/>
                      <a:t> </a:t>
                    </a:r>
                    <a:r>
                      <a:rPr lang="en-US" altLang="zh-CN" sz="2400" b="1" dirty="0"/>
                      <a:t>of</a:t>
                    </a:r>
                    <a:r>
                      <a:rPr lang="zh-CN" altLang="en-US" sz="2400" b="1" dirty="0"/>
                      <a:t> </a:t>
                    </a:r>
                    <a:r>
                      <a:rPr lang="en-US" altLang="zh-CN" sz="2400" b="1" dirty="0"/>
                      <a:t>NNs</a:t>
                    </a:r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30D0BB2-700F-6E4A-8648-BD2D7592DB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5546" y="4295661"/>
                    <a:ext cx="2836033" cy="47320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46" t="-2564" r="-2679" b="-282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01CE974-0F41-3148-9941-393493446D8F}"/>
              </a:ext>
            </a:extLst>
          </p:cNvPr>
          <p:cNvSpPr txBox="1"/>
          <p:nvPr/>
        </p:nvSpPr>
        <p:spPr>
          <a:xfrm>
            <a:off x="1029424" y="5550498"/>
            <a:ext cx="280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X,Y,Z</a:t>
            </a:r>
            <a:r>
              <a:rPr lang="zh-CN" altLang="en-US" dirty="0"/>
              <a:t> </a:t>
            </a:r>
            <a:r>
              <a:rPr lang="en-US" altLang="zh-CN" dirty="0"/>
              <a:t>Input.</a:t>
            </a:r>
            <a:r>
              <a:rPr lang="zh-CN" altLang="en-US" dirty="0"/>
              <a:t> </a:t>
            </a:r>
            <a:r>
              <a:rPr lang="en-US" altLang="zh-CN" dirty="0"/>
              <a:t>F:</a:t>
            </a:r>
            <a:r>
              <a:rPr lang="zh-CN" altLang="en-US" dirty="0"/>
              <a:t> </a:t>
            </a:r>
            <a:r>
              <a:rPr lang="en-US" altLang="zh-CN" dirty="0"/>
              <a:t>output.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5AB07-BE96-5049-863A-732CA30E82DC}"/>
              </a:ext>
            </a:extLst>
          </p:cNvPr>
          <p:cNvSpPr txBox="1"/>
          <p:nvPr/>
        </p:nvSpPr>
        <p:spPr>
          <a:xfrm>
            <a:off x="655535" y="1644696"/>
            <a:ext cx="415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Universe</a:t>
            </a:r>
            <a:r>
              <a:rPr lang="zh-CN" altLang="en-US" dirty="0"/>
              <a:t> </a:t>
            </a:r>
            <a:r>
              <a:rPr lang="en-US" altLang="zh-CN" dirty="0"/>
              <a:t>approximation</a:t>
            </a:r>
            <a:r>
              <a:rPr lang="zh-CN" altLang="en-US" dirty="0"/>
              <a:t> </a:t>
            </a:r>
            <a:r>
              <a:rPr lang="en-US" altLang="zh-CN" dirty="0"/>
              <a:t>theorem.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49947"/>
      </p:ext>
    </p:extLst>
  </p:cSld>
  <p:clrMapOvr>
    <a:masterClrMapping/>
  </p:clrMapOvr>
</p:sld>
</file>

<file path=ppt/theme/theme1.xml><?xml version="1.0" encoding="utf-8"?>
<a:theme xmlns:a="http://schemas.openxmlformats.org/drawingml/2006/main" name="ppt_polymtl_BAP">
  <a:themeElements>
    <a:clrScheme name="Polytechniq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85C3"/>
      </a:accent1>
      <a:accent2>
        <a:srgbClr val="41AAE6"/>
      </a:accent2>
      <a:accent3>
        <a:srgbClr val="8CC83C"/>
      </a:accent3>
      <a:accent4>
        <a:srgbClr val="B91E32"/>
      </a:accent4>
      <a:accent5>
        <a:srgbClr val="FA961E"/>
      </a:accent5>
      <a:accent6>
        <a:srgbClr val="000000"/>
      </a:accent6>
      <a:hlink>
        <a:srgbClr val="0000FF"/>
      </a:hlink>
      <a:folHlink>
        <a:srgbClr val="800080"/>
      </a:folHlink>
    </a:clrScheme>
    <a:fontScheme name="Présentation Pol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P_gabarit_Fevrier_fr" id="{3C0AE32C-C24F-4EEB-95C2-21DC34D1640A}" vid="{98FE231C-22FC-49FE-80A0-14E48C3C8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Polytechnique_modele_BAP_fr</Template>
  <TotalTime>9907</TotalTime>
  <Words>1386</Words>
  <Application>Microsoft Macintosh PowerPoint</Application>
  <PresentationFormat>Widescreen</PresentationFormat>
  <Paragraphs>269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Times</vt:lpstr>
      <vt:lpstr>Times New Roman</vt:lpstr>
      <vt:lpstr>Verdana</vt:lpstr>
      <vt:lpstr>ppt_polymtl_BAP</vt:lpstr>
      <vt:lpstr>PowerPoint Presentation</vt:lpstr>
      <vt:lpstr>Background</vt:lpstr>
      <vt:lpstr>Background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Validation</vt:lpstr>
      <vt:lpstr>Validation</vt:lpstr>
      <vt:lpstr>Validation</vt:lpstr>
      <vt:lpstr>Validation</vt:lpstr>
      <vt:lpstr>Validation</vt:lpstr>
      <vt:lpstr>Conclusion and ongoing work</vt:lpstr>
      <vt:lpstr>References</vt:lpstr>
      <vt:lpstr>PowerPoint Presentation</vt:lpstr>
    </vt:vector>
  </TitlesOfParts>
  <Company>École Polytechnique de Montréal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Carré</dc:creator>
  <cp:lastModifiedBy>tt41817</cp:lastModifiedBy>
  <cp:revision>190</cp:revision>
  <cp:lastPrinted>2015-12-17T18:00:04Z</cp:lastPrinted>
  <dcterms:created xsi:type="dcterms:W3CDTF">2015-02-17T21:27:21Z</dcterms:created>
  <dcterms:modified xsi:type="dcterms:W3CDTF">2022-11-04T22:49:05Z</dcterms:modified>
</cp:coreProperties>
</file>