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19"/>
  </p:notesMasterIdLst>
  <p:handoutMasterIdLst>
    <p:handoutMasterId r:id="rId20"/>
  </p:handoutMasterIdLst>
  <p:sldIdLst>
    <p:sldId id="256" r:id="rId8"/>
    <p:sldId id="269" r:id="rId9"/>
    <p:sldId id="264" r:id="rId10"/>
    <p:sldId id="267" r:id="rId11"/>
    <p:sldId id="266" r:id="rId12"/>
    <p:sldId id="261" r:id="rId13"/>
    <p:sldId id="257" r:id="rId14"/>
    <p:sldId id="271" r:id="rId15"/>
    <p:sldId id="439" r:id="rId16"/>
    <p:sldId id="259" r:id="rId17"/>
    <p:sldId id="270" r:id="rId18"/>
  </p:sldIdLst>
  <p:sldSz cx="12225338" cy="6858000"/>
  <p:notesSz cx="6858000" cy="2200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Urbon" initials="AU" lastIdx="1" clrIdx="0">
    <p:extLst>
      <p:ext uri="{19B8F6BF-5375-455C-9EA6-DF929625EA0E}">
        <p15:presenceInfo xmlns:p15="http://schemas.microsoft.com/office/powerpoint/2012/main" userId="S::Alberto.Urbon@ext.esa.int::67aaad27-526e-4d30-8387-864828ada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6" autoAdjust="0"/>
    <p:restoredTop sz="94035" autoAdjust="0"/>
  </p:normalViewPr>
  <p:slideViewPr>
    <p:cSldViewPr snapToGrid="0">
      <p:cViewPr>
        <p:scale>
          <a:sx n="92" d="100"/>
          <a:sy n="92" d="100"/>
        </p:scale>
        <p:origin x="36" y="24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Urbon" userId="67aaad27-526e-4d30-8387-864828ada071" providerId="ADAL" clId="{0E74A1F1-2A32-4CDA-831C-DD2A247440F9}"/>
    <pc:docChg chg="undo custSel addSld delSld modSld">
      <pc:chgData name="Alberto Urbon" userId="67aaad27-526e-4d30-8387-864828ada071" providerId="ADAL" clId="{0E74A1F1-2A32-4CDA-831C-DD2A247440F9}" dt="2022-10-26T19:21:32.018" v="134"/>
      <pc:docMkLst>
        <pc:docMk/>
      </pc:docMkLst>
      <pc:sldChg chg="modSp">
        <pc:chgData name="Alberto Urbon" userId="67aaad27-526e-4d30-8387-864828ada071" providerId="ADAL" clId="{0E74A1F1-2A32-4CDA-831C-DD2A247440F9}" dt="2022-10-26T19:21:32.018" v="134"/>
        <pc:sldMkLst>
          <pc:docMk/>
          <pc:sldMk cId="1878839942" sldId="271"/>
        </pc:sldMkLst>
        <pc:graphicFrameChg chg="mod modGraphic">
          <ac:chgData name="Alberto Urbon" userId="67aaad27-526e-4d30-8387-864828ada071" providerId="ADAL" clId="{0E74A1F1-2A32-4CDA-831C-DD2A247440F9}" dt="2022-10-26T19:21:32.018" v="134"/>
          <ac:graphicFrameMkLst>
            <pc:docMk/>
            <pc:sldMk cId="1878839942" sldId="271"/>
            <ac:graphicFrameMk id="5" creationId="{4490D110-62D6-9306-A31E-D43EDC2F5988}"/>
          </ac:graphicFrameMkLst>
        </pc:graphicFrameChg>
      </pc:sldChg>
      <pc:sldChg chg="modSp">
        <pc:chgData name="Alberto Urbon" userId="67aaad27-526e-4d30-8387-864828ada071" providerId="ADAL" clId="{0E74A1F1-2A32-4CDA-831C-DD2A247440F9}" dt="2022-10-26T19:17:51.052" v="119" actId="20577"/>
        <pc:sldMkLst>
          <pc:docMk/>
          <pc:sldMk cId="2160674046" sldId="439"/>
        </pc:sldMkLst>
        <pc:spChg chg="mod ord">
          <ac:chgData name="Alberto Urbon" userId="67aaad27-526e-4d30-8387-864828ada071" providerId="ADAL" clId="{0E74A1F1-2A32-4CDA-831C-DD2A247440F9}" dt="2022-10-26T19:17:30.950" v="111" actId="167"/>
          <ac:spMkLst>
            <pc:docMk/>
            <pc:sldMk cId="2160674046" sldId="439"/>
            <ac:spMk id="8" creationId="{5AF5D9EA-3637-E7A5-9C09-E845AAB878A6}"/>
          </ac:spMkLst>
        </pc:spChg>
        <pc:graphicFrameChg chg="mod modGraphic">
          <ac:chgData name="Alberto Urbon" userId="67aaad27-526e-4d30-8387-864828ada071" providerId="ADAL" clId="{0E74A1F1-2A32-4CDA-831C-DD2A247440F9}" dt="2022-10-26T19:17:51.052" v="119" actId="20577"/>
          <ac:graphicFrameMkLst>
            <pc:docMk/>
            <pc:sldMk cId="2160674046" sldId="439"/>
            <ac:graphicFrameMk id="7" creationId="{DE727F85-A079-4F96-45B5-DC1417F0C818}"/>
          </ac:graphicFrameMkLst>
        </pc:graphicFrameChg>
      </pc:sldChg>
      <pc:sldChg chg="add del">
        <pc:chgData name="Alberto Urbon" userId="67aaad27-526e-4d30-8387-864828ada071" providerId="ADAL" clId="{0E74A1F1-2A32-4CDA-831C-DD2A247440F9}" dt="2022-10-26T12:45:39.076" v="1" actId="2696"/>
        <pc:sldMkLst>
          <pc:docMk/>
          <pc:sldMk cId="3882531310" sldId="4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4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4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microsoft.com/office/2007/relationships/hdphoto" Target="../media/hdphoto3.wdp"/><Relationship Id="rId2" Type="http://schemas.openxmlformats.org/officeDocument/2006/relationships/image" Target="../media/image33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6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8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101" y="-78056"/>
            <a:ext cx="2539787" cy="159381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396" b="96361" l="3942" r="100000">
                        <a14:foregroundMark x1="39236" y1="42874" x2="55670" y2="44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36" y="44920"/>
            <a:ext cx="1355219" cy="135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820" b="96483" l="5094" r="99090">
                        <a14:foregroundMark x1="26925" y1="30625" x2="26925" y2="30625"/>
                        <a14:foregroundMark x1="23893" y1="30018" x2="23893" y2="30018"/>
                        <a14:foregroundMark x1="21771" y1="30018" x2="21771" y2="30018"/>
                        <a14:foregroundMark x1="19042" y1="29109" x2="37841" y2="30018"/>
                        <a14:foregroundMark x1="8733" y1="36386" x2="46331" y2="42147"/>
                        <a14:foregroundMark x1="53608" y1="25167" x2="93936" y2="43056"/>
                        <a14:foregroundMark x1="9339" y1="41237" x2="25713" y2="40327"/>
                        <a14:foregroundMark x1="55731" y1="30625" x2="92723" y2="29109"/>
                        <a14:foregroundMark x1="58156" y1="40327" x2="83930" y2="39115"/>
                        <a14:foregroundMark x1="31474" y1="65191" x2="76653" y2="64281"/>
                        <a14:foregroundMark x1="35719" y1="74651" x2="73620" y2="74348"/>
                        <a14:foregroundMark x1="62098" y1="68830" x2="69982" y2="64585"/>
                        <a14:foregroundMark x1="43905" y1="36689" x2="44209" y2="4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32" y="44925"/>
            <a:ext cx="798679" cy="7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42" Type="http://schemas.microsoft.com/office/2007/relationships/hdphoto" Target="../media/hdphoto1.wdp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1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microsoft.com/office/2007/relationships/hdphoto" Target="../media/hdphoto1.wdp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999" y="154800"/>
            <a:ext cx="957879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820" b="96483" l="5094" r="99090">
                        <a14:foregroundMark x1="26925" y1="30625" x2="26925" y2="30625"/>
                        <a14:foregroundMark x1="23893" y1="30018" x2="23893" y2="30018"/>
                        <a14:foregroundMark x1="21771" y1="30018" x2="21771" y2="30018"/>
                        <a14:foregroundMark x1="19042" y1="29109" x2="37841" y2="30018"/>
                        <a14:foregroundMark x1="8733" y1="36386" x2="46331" y2="42147"/>
                        <a14:foregroundMark x1="53608" y1="25167" x2="93936" y2="43056"/>
                        <a14:foregroundMark x1="9339" y1="41237" x2="25713" y2="40327"/>
                        <a14:foregroundMark x1="55731" y1="30625" x2="92723" y2="29109"/>
                        <a14:foregroundMark x1="58156" y1="40327" x2="83930" y2="39115"/>
                        <a14:foregroundMark x1="31474" y1="65191" x2="76653" y2="64281"/>
                        <a14:foregroundMark x1="35719" y1="74651" x2="73620" y2="74348"/>
                        <a14:foregroundMark x1="62098" y1="68830" x2="69982" y2="64585"/>
                        <a14:foregroundMark x1="43905" y1="36689" x2="44209" y2="4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81" y="-7817"/>
            <a:ext cx="885437" cy="88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5376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3820" b="96483" l="5094" r="99090">
                        <a14:foregroundMark x1="26925" y1="30625" x2="26925" y2="30625"/>
                        <a14:foregroundMark x1="23893" y1="30018" x2="23893" y2="30018"/>
                        <a14:foregroundMark x1="21771" y1="30018" x2="21771" y2="30018"/>
                        <a14:foregroundMark x1="19042" y1="29109" x2="37841" y2="30018"/>
                        <a14:foregroundMark x1="8733" y1="36386" x2="46331" y2="42147"/>
                        <a14:foregroundMark x1="53608" y1="25167" x2="93936" y2="43056"/>
                        <a14:foregroundMark x1="9339" y1="41237" x2="25713" y2="40327"/>
                        <a14:foregroundMark x1="55731" y1="30625" x2="92723" y2="29109"/>
                        <a14:foregroundMark x1="58156" y1="40327" x2="83930" y2="39115"/>
                        <a14:foregroundMark x1="31474" y1="65191" x2="76653" y2="64281"/>
                        <a14:foregroundMark x1="35719" y1="74651" x2="73620" y2="74348"/>
                        <a14:foregroundMark x1="62098" y1="68830" x2="69982" y2="64585"/>
                        <a14:foregroundMark x1="43905" y1="36689" x2="44209" y2="4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81" y="-7817"/>
            <a:ext cx="885437" cy="8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512886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820" b="96483" l="5094" r="99090">
                        <a14:foregroundMark x1="26925" y1="30625" x2="26925" y2="30625"/>
                        <a14:foregroundMark x1="23893" y1="30018" x2="23893" y2="30018"/>
                        <a14:foregroundMark x1="21771" y1="30018" x2="21771" y2="30018"/>
                        <a14:foregroundMark x1="19042" y1="29109" x2="37841" y2="30018"/>
                        <a14:foregroundMark x1="8733" y1="36386" x2="46331" y2="42147"/>
                        <a14:foregroundMark x1="53608" y1="25167" x2="93936" y2="43056"/>
                        <a14:foregroundMark x1="9339" y1="41237" x2="25713" y2="40327"/>
                        <a14:foregroundMark x1="55731" y1="30625" x2="92723" y2="29109"/>
                        <a14:foregroundMark x1="58156" y1="40327" x2="83930" y2="39115"/>
                        <a14:foregroundMark x1="31474" y1="65191" x2="76653" y2="64281"/>
                        <a14:foregroundMark x1="35719" y1="74651" x2="73620" y2="74348"/>
                        <a14:foregroundMark x1="62098" y1="68830" x2="69982" y2="64585"/>
                        <a14:foregroundMark x1="43905" y1="36689" x2="44209" y2="4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81" y="-7817"/>
            <a:ext cx="885437" cy="8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a.int/event/405/" TargetMode="External"/><Relationship Id="rId2" Type="http://schemas.openxmlformats.org/officeDocument/2006/relationships/hyperlink" Target="https://indico.esa.int/event/42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01026" y="2145686"/>
            <a:ext cx="11793857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</a:t>
            </a:r>
            <a:r>
              <a:rPr lang="en-GB" sz="4000" b="1" baseline="30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ESA Workshop on Avionics, Data, Control and Software Systems - ADCSS 2022 </a:t>
            </a:r>
          </a:p>
          <a:p>
            <a:pPr algn="ctr"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&amp; Logistics – Day 3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8C341CEF-8161-995D-6E44-4871533F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716" y="4694755"/>
            <a:ext cx="649685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Zadeh Head of Data Systems, Microelectronics and Component Technology Division</a:t>
            </a:r>
          </a:p>
          <a:p>
            <a:pPr algn="r">
              <a:spcBef>
                <a:spcPts val="0"/>
              </a:spcBef>
            </a:pP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Benedicte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Girouart Head of GNC, AOCS and Pointing Division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Joachim Fuchs Head of Software System Division</a:t>
            </a:r>
          </a:p>
          <a:p>
            <a:pPr algn="r">
              <a:spcBef>
                <a:spcPts val="0"/>
              </a:spcBef>
            </a:pPr>
            <a:r>
              <a:rPr lang="en-GB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 Tali, Alberto </a:t>
            </a:r>
            <a:r>
              <a:rPr lang="en-GB" sz="12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Urbón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Tomasz Szewczyk</a:t>
            </a:r>
          </a:p>
          <a:p>
            <a:pPr algn="r">
              <a:spcBef>
                <a:spcPts val="0"/>
              </a:spcBef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ESTEC – 26 </a:t>
            </a:r>
            <a:r>
              <a:rPr lang="es-E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5049" y="952500"/>
            <a:ext cx="11623576" cy="540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Industrial Exhibition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48" y="1156446"/>
            <a:ext cx="11749351" cy="5053553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Location –&gt; Outside Newton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Opportunities for Networking: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Day 2 | 12:30 - 13:00 – Exhibition &amp; Networking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Coffee Breaks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Companies: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48296" r="8520" b="13680"/>
          <a:stretch/>
        </p:blipFill>
        <p:spPr>
          <a:xfrm>
            <a:off x="66646" y="5341352"/>
            <a:ext cx="3843876" cy="92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34" y="5339455"/>
            <a:ext cx="4092484" cy="92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67" y="3769096"/>
            <a:ext cx="3934462" cy="1210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>
          <a:xfrm>
            <a:off x="2634340" y="3793918"/>
            <a:ext cx="1398494" cy="1308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 b="16696"/>
          <a:stretch/>
        </p:blipFill>
        <p:spPr>
          <a:xfrm>
            <a:off x="4437354" y="3793918"/>
            <a:ext cx="2245493" cy="12874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30" y="5333523"/>
            <a:ext cx="3742659" cy="9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56BD-22D0-4209-B8B5-D6DC685F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eration Sans"/>
              </a:rPr>
              <a:t>22-23 November 2022 ESTEC </a:t>
            </a:r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ADHA 2022 Workshop (Advanced Data Handling Architecture)</a:t>
            </a:r>
            <a:endParaRPr lang="en-GB" sz="2000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</a:rPr>
              <a:t>	</a:t>
            </a:r>
            <a:r>
              <a:rPr lang="en-GB" sz="2000" dirty="0">
                <a:solidFill>
                  <a:srgbClr val="0070C0"/>
                </a:solidFill>
              </a:rPr>
              <a:t>https://indico.esa.int/event/427/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 Nov - 01 Dec 2022 ESTEC</a:t>
            </a:r>
            <a:r>
              <a:rPr lang="en-GB" sz="20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TEC-ED &amp; TEC-SW Final Presentation Days - Autumn 2022</a:t>
            </a:r>
            <a:endParaRPr lang="en-GB" sz="2000" b="1" i="0" u="sng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	</a:t>
            </a:r>
            <a:r>
              <a:rPr lang="en-GB" sz="2000" dirty="0">
                <a:solidFill>
                  <a:srgbClr val="0070C0"/>
                </a:solidFill>
              </a:rPr>
              <a:t>https://indico.esa.int/event/405/</a:t>
            </a:r>
            <a:br>
              <a:rPr lang="en-GB" sz="2000" b="1" dirty="0"/>
            </a:b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13-14 December GR740 User Day  and RISC-V in Space Day</a:t>
            </a:r>
            <a:r>
              <a:rPr lang="en-GB" sz="2000" b="1" dirty="0">
                <a:solidFill>
                  <a:srgbClr val="0070C0"/>
                </a:solidFill>
              </a:rPr>
              <a:t>     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	https://indico.esa.int/event/431/</a:t>
            </a:r>
            <a:r>
              <a:rPr lang="en-GB" sz="2000" dirty="0">
                <a:solidFill>
                  <a:schemeClr val="bg1"/>
                </a:solidFill>
              </a:rPr>
              <a:t>						</a:t>
            </a:r>
            <a:endParaRPr lang="en-GB" sz="2000" dirty="0">
              <a:solidFill>
                <a:srgbClr val="0070C0"/>
              </a:solidFill>
            </a:endParaRPr>
          </a:p>
          <a:p>
            <a:endParaRPr lang="en-GB" sz="2000" b="0" i="0" u="none" strike="noStrike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March 2023 ESTEC – 6</a:t>
            </a:r>
            <a:r>
              <a:rPr lang="en-GB" sz="2000" b="1" i="0" u="none" strike="noStrike" baseline="300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SEFUW (</a:t>
            </a:r>
            <a:r>
              <a:rPr lang="en-GB" sz="2000" b="1" i="0" u="none" strike="noStrike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SpacE</a:t>
            </a: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FPGA Users Workshop)</a:t>
            </a:r>
          </a:p>
          <a:p>
            <a:endParaRPr lang="en-GB" sz="2000" b="1" i="0" u="none" strike="noStrike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12 Jun - 16 Jun 2023 ESA GNC &amp; ICATT conference (Sopot, Poland)</a:t>
            </a:r>
            <a:endParaRPr lang="en-GB" sz="2000" b="1" dirty="0">
              <a:solidFill>
                <a:srgbClr val="FFFFFF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 descr="GR740 User Day / RISC-V in Space">
            <a:extLst>
              <a:ext uri="{FF2B5EF4-FFF2-40B4-BE49-F238E27FC236}">
                <a16:creationId xmlns:a16="http://schemas.microsoft.com/office/drawing/2014/main" id="{41533275-CEE6-4FFF-8A28-009EC328F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1"/>
          <a:stretch/>
        </p:blipFill>
        <p:spPr bwMode="auto">
          <a:xfrm>
            <a:off x="9794789" y="3238495"/>
            <a:ext cx="2220853" cy="11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0BDF3-BFB2-4157-B2BE-CFFD28D2D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111" y="3231797"/>
            <a:ext cx="1955678" cy="11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EFFFF"/>
                </a:solidFill>
              </a:rPr>
              <a:t>Organisation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48" y="4808299"/>
            <a:ext cx="11709041" cy="1689267"/>
          </a:xfrm>
        </p:spPr>
        <p:txBody>
          <a:bodyPr/>
          <a:lstStyle/>
          <a:p>
            <a:pPr marL="285474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FEFFFF"/>
                </a:solidFill>
              </a:rPr>
              <a:t>Presentations will be available at the end of each day</a:t>
            </a:r>
          </a:p>
          <a:p>
            <a:pPr marL="285474" indent="-285750">
              <a:buFont typeface="Arial" pitchFamily="34" charset="0"/>
              <a:buChar char="•"/>
            </a:pPr>
            <a:r>
              <a:rPr lang="en-GB" sz="2000" u="sng" dirty="0">
                <a:solidFill>
                  <a:srgbClr val="FEFFFF"/>
                </a:solidFill>
              </a:rPr>
              <a:t>Last version of slides</a:t>
            </a:r>
            <a:r>
              <a:rPr lang="en-GB" sz="2000" dirty="0">
                <a:solidFill>
                  <a:srgbClr val="FEFFFF"/>
                </a:solidFill>
              </a:rPr>
              <a:t> or issues with </a:t>
            </a:r>
            <a:r>
              <a:rPr lang="en-GB" sz="2000" u="sng" dirty="0">
                <a:solidFill>
                  <a:srgbClr val="FEFFFF"/>
                </a:solidFill>
              </a:rPr>
              <a:t>Indico</a:t>
            </a:r>
            <a:r>
              <a:rPr lang="en-GB" sz="2000" dirty="0">
                <a:solidFill>
                  <a:srgbClr val="FEFFFF"/>
                </a:solidFill>
              </a:rPr>
              <a:t>, </a:t>
            </a:r>
            <a:r>
              <a:rPr lang="en-GB" sz="2000" u="sng" dirty="0" err="1">
                <a:solidFill>
                  <a:srgbClr val="FEFFFF"/>
                </a:solidFill>
              </a:rPr>
              <a:t>Wifi</a:t>
            </a:r>
            <a:endParaRPr lang="en-GB" sz="2000" u="sng" dirty="0">
              <a:solidFill>
                <a:srgbClr val="FEFFFF"/>
              </a:solidFill>
            </a:endParaRPr>
          </a:p>
          <a:p>
            <a:pPr marL="285474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FEFFFF"/>
                </a:solidFill>
              </a:rPr>
              <a:t>Please don’t hesitate to contact us!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09585A1-154E-4B4C-8B59-A59F1245B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64086"/>
              </p:ext>
            </p:extLst>
          </p:nvPr>
        </p:nvGraphicFramePr>
        <p:xfrm>
          <a:off x="400051" y="1186386"/>
          <a:ext cx="11511849" cy="32550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  <a:reflection stA="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194597">
                  <a:extLst>
                    <a:ext uri="{9D8B030D-6E8A-4147-A177-3AD203B41FA5}">
                      <a16:colId xmlns:a16="http://schemas.microsoft.com/office/drawing/2014/main" val="2087298936"/>
                    </a:ext>
                  </a:extLst>
                </a:gridCol>
                <a:gridCol w="2329313">
                  <a:extLst>
                    <a:ext uri="{9D8B030D-6E8A-4147-A177-3AD203B41FA5}">
                      <a16:colId xmlns:a16="http://schemas.microsoft.com/office/drawing/2014/main" val="1486326382"/>
                    </a:ext>
                  </a:extLst>
                </a:gridCol>
                <a:gridCol w="2427608">
                  <a:extLst>
                    <a:ext uri="{9D8B030D-6E8A-4147-A177-3AD203B41FA5}">
                      <a16:colId xmlns:a16="http://schemas.microsoft.com/office/drawing/2014/main" val="3804503949"/>
                    </a:ext>
                  </a:extLst>
                </a:gridCol>
                <a:gridCol w="2231018">
                  <a:extLst>
                    <a:ext uri="{9D8B030D-6E8A-4147-A177-3AD203B41FA5}">
                      <a16:colId xmlns:a16="http://schemas.microsoft.com/office/drawing/2014/main" val="3929459147"/>
                    </a:ext>
                  </a:extLst>
                </a:gridCol>
                <a:gridCol w="2329313">
                  <a:extLst>
                    <a:ext uri="{9D8B030D-6E8A-4147-A177-3AD203B41FA5}">
                      <a16:colId xmlns:a16="http://schemas.microsoft.com/office/drawing/2014/main" val="2506462364"/>
                    </a:ext>
                  </a:extLst>
                </a:gridCol>
              </a:tblGrid>
              <a:tr h="2902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Maris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Tali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TEC-EDD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On-Board Data Processing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Alberto 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Urbón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TEC-EDM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E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Micro-Electronics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Milena Van Schendel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TEC-ED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Admin.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Tomasz 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Szewczyk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TEC-EDD</a:t>
                      </a:r>
                    </a:p>
                    <a:p>
                      <a:pPr marL="0" marR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On-Board Computers &amp; Data Handling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Kathleen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Gerlo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TEC-SW</a:t>
                      </a:r>
                    </a:p>
                    <a:p>
                      <a:pPr marL="0" marR="0" lvl="0" indent="0" algn="ctr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Admin.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004693"/>
                  </a:ext>
                </a:extLst>
              </a:tr>
              <a:tr h="36068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98702"/>
                  </a:ext>
                </a:extLst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2ACCAB94-CE12-4064-9CD8-52574295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4" y="2324535"/>
            <a:ext cx="1434337" cy="19173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3474602-9F70-4412-B6C0-243960735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1" r="6812"/>
          <a:stretch/>
        </p:blipFill>
        <p:spPr>
          <a:xfrm>
            <a:off x="2977235" y="2324535"/>
            <a:ext cx="1610591" cy="1917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101781-8DC1-4905-911F-750BB370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899" y="2324535"/>
            <a:ext cx="1441998" cy="19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687ED0-B376-4021-98B5-682EC807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47" y="2324535"/>
            <a:ext cx="1441998" cy="19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8B8300-EAD3-4ACF-B1E9-24223545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26" y="2324535"/>
            <a:ext cx="1464189" cy="19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2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 Instructions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1"/>
          <a:stretch/>
        </p:blipFill>
        <p:spPr>
          <a:xfrm>
            <a:off x="4248150" y="922192"/>
            <a:ext cx="3648075" cy="5473669"/>
          </a:xfrm>
        </p:spPr>
      </p:pic>
    </p:spTree>
    <p:extLst>
      <p:ext uri="{BB962C8B-B14F-4D97-AF65-F5344CB8AC3E}">
        <p14:creationId xmlns:p14="http://schemas.microsoft.com/office/powerpoint/2010/main" val="259266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Registrations Statistics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385" y="1509339"/>
            <a:ext cx="4694482" cy="469448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495" y="1508632"/>
            <a:ext cx="4694482" cy="46944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718FF-BE14-45EA-93B6-8E8AD5A8B206}"/>
              </a:ext>
            </a:extLst>
          </p:cNvPr>
          <p:cNvSpPr txBox="1"/>
          <p:nvPr/>
        </p:nvSpPr>
        <p:spPr>
          <a:xfrm>
            <a:off x="215999" y="883130"/>
            <a:ext cx="1106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number of participants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297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Onsite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209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Non-ESA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148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17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Participants Countries Statistics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329" y="1095654"/>
            <a:ext cx="5108168" cy="510816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97" y="1095654"/>
            <a:ext cx="5112000" cy="5112000"/>
          </a:xfrm>
        </p:spPr>
      </p:pic>
    </p:spTree>
    <p:extLst>
      <p:ext uri="{BB962C8B-B14F-4D97-AF65-F5344CB8AC3E}">
        <p14:creationId xmlns:p14="http://schemas.microsoft.com/office/powerpoint/2010/main" val="38380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9" y="256508"/>
            <a:ext cx="9578790" cy="565200"/>
          </a:xfrm>
        </p:spPr>
        <p:txBody>
          <a:bodyPr/>
          <a:lstStyle/>
          <a:p>
            <a:r>
              <a:rPr lang="en-GB" dirty="0"/>
              <a:t>Registrations Statistics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10" y="1143541"/>
            <a:ext cx="11754893" cy="48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Day 1 – SAVOIR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Industrial Exhibition Flash Presentations</a:t>
            </a:r>
            <a:endParaRPr lang="en-GB" sz="1600" dirty="0">
              <a:solidFill>
                <a:schemeClr val="bg1"/>
              </a:solidFill>
            </a:endParaRPr>
          </a:p>
          <a:p>
            <a:pPr marL="164338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17:20 – 17:50 | Newton</a:t>
            </a: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Welcome Drink</a:t>
            </a:r>
            <a:endParaRPr lang="en-GB" sz="1600" dirty="0">
              <a:solidFill>
                <a:schemeClr val="bg1"/>
              </a:solidFill>
            </a:endParaRPr>
          </a:p>
          <a:p>
            <a:pPr marL="164338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17:50 – 19:00 | Outside Newton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Day 2 – Technical Sessions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</a:rPr>
              <a:t>On-board processing, co-processing and SW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12:30 </a:t>
            </a:r>
            <a:r>
              <a:rPr lang="en-GB" altLang="en-US" sz="1600" dirty="0">
                <a:solidFill>
                  <a:schemeClr val="bg1"/>
                </a:solidFill>
              </a:rPr>
              <a:t>– </a:t>
            </a:r>
            <a:r>
              <a:rPr lang="en-GB" sz="1600" dirty="0">
                <a:solidFill>
                  <a:schemeClr val="bg1"/>
                </a:solidFill>
              </a:rPr>
              <a:t>Exhibition &amp; Networking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</a:rPr>
              <a:t>GNC – New generation of inertial sensors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bg1"/>
                </a:solidFill>
              </a:rPr>
              <a:t>Day 3 – Technical Sessions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</a:rPr>
              <a:t>Processor architectures &amp; SW supporting multi core</a:t>
            </a:r>
            <a:endParaRPr lang="en-GB" sz="1600" dirty="0">
              <a:solidFill>
                <a:schemeClr val="bg1"/>
              </a:solidFill>
            </a:endParaRPr>
          </a:p>
          <a:p>
            <a:pPr marL="1066800" lvl="1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</a:rPr>
              <a:t>Functional verification</a:t>
            </a:r>
          </a:p>
          <a:p>
            <a:pPr marL="1643245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Round Table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597082" y="4343189"/>
            <a:ext cx="381979" cy="444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8845483" y="3715577"/>
            <a:ext cx="477193" cy="2348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21" y="1097918"/>
            <a:ext cx="2070974" cy="207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437E07-03B1-9C22-C9BB-52A22B77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60" y="3346836"/>
            <a:ext cx="3143297" cy="28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6" y="167515"/>
            <a:ext cx="9755117" cy="553998"/>
          </a:xfrm>
        </p:spPr>
        <p:txBody>
          <a:bodyPr/>
          <a:lstStyle/>
          <a:p>
            <a:r>
              <a:rPr lang="en-GB" dirty="0"/>
              <a:t>Processor arch. &amp; SW supporting multi core  – Day 3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90D110-62D6-9306-A31E-D43EDC2F5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509212"/>
              </p:ext>
            </p:extLst>
          </p:nvPr>
        </p:nvGraphicFramePr>
        <p:xfrm>
          <a:off x="303415" y="1391831"/>
          <a:ext cx="11533909" cy="5017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4762">
                  <a:extLst>
                    <a:ext uri="{9D8B030D-6E8A-4147-A177-3AD203B41FA5}">
                      <a16:colId xmlns:a16="http://schemas.microsoft.com/office/drawing/2014/main" val="5333070"/>
                    </a:ext>
                  </a:extLst>
                </a:gridCol>
                <a:gridCol w="9549147">
                  <a:extLst>
                    <a:ext uri="{9D8B030D-6E8A-4147-A177-3AD203B41FA5}">
                      <a16:colId xmlns:a16="http://schemas.microsoft.com/office/drawing/2014/main" val="2949320158"/>
                    </a:ext>
                  </a:extLst>
                </a:gridCol>
              </a:tblGrid>
              <a:tr h="5635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-GB" sz="1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625393"/>
                  </a:ext>
                </a:extLst>
              </a:tr>
              <a:tr h="4790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09:00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Welcome and Logistics</a:t>
                      </a:r>
                      <a:endParaRPr lang="en-GB" sz="1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16851"/>
                  </a:ext>
                </a:extLst>
              </a:tr>
              <a:tr h="4790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09:10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NASA’s Vision for Spaceflight Computing</a:t>
                      </a:r>
                      <a:endParaRPr lang="en-GB" sz="1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923892"/>
                  </a:ext>
                </a:extLst>
              </a:tr>
              <a:tr h="4790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09:40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Cobham </a:t>
                      </a:r>
                      <a:r>
                        <a:rPr lang="en-GB" sz="1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Gaisler</a:t>
                      </a:r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GR740, GR765 and GR7xV: SPARC V8 and RISC-V for On-Board Computing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7179495"/>
                  </a:ext>
                </a:extLst>
              </a:tr>
              <a:tr h="576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Microchip - Space Processing solutions from Microchip ARM &amp; RISC-V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409825"/>
                  </a:ext>
                </a:extLst>
              </a:tr>
              <a:tr h="576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10:40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NanoXplore</a:t>
                      </a:r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Linux goes to space in Ultra7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82981"/>
                  </a:ext>
                </a:extLst>
              </a:tr>
              <a:tr h="5686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11:30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ADS - NG-Ultra, the European rad-hard multicore ARM system-on-chip + FPGA suitable for future space applications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6477463"/>
                  </a:ext>
                </a:extLst>
              </a:tr>
              <a:tr h="576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 - HW/SW experience with Integrated OBC featuring </a:t>
                      </a:r>
                      <a:r>
                        <a:rPr lang="en-GB" sz="1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MultiCore</a:t>
                      </a:r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SoC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1667729"/>
                  </a:ext>
                </a:extLst>
              </a:tr>
              <a:tr h="5766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JAXA - Introduction of a Space Grade Micro Processing Unit for Future Space Applications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919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0A65BA-4411-3B79-4AC6-A09AF6FC1BE7}"/>
              </a:ext>
            </a:extLst>
          </p:cNvPr>
          <p:cNvSpPr txBox="1"/>
          <p:nvPr/>
        </p:nvSpPr>
        <p:spPr>
          <a:xfrm>
            <a:off x="215999" y="928370"/>
            <a:ext cx="893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L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Conveners: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Richard Jansen (Ho TEC-EDM)</a:t>
            </a:r>
            <a:r>
              <a:rPr lang="en-NL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&amp;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Christophe Honvault (Ho TEC-SWT)</a:t>
            </a:r>
            <a:endParaRPr lang="en-NL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3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F5D9EA-3637-E7A5-9C09-E845AAB878A6}"/>
              </a:ext>
            </a:extLst>
          </p:cNvPr>
          <p:cNvSpPr txBox="1"/>
          <p:nvPr/>
        </p:nvSpPr>
        <p:spPr>
          <a:xfrm>
            <a:off x="215999" y="928370"/>
            <a:ext cx="117007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L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Conveners: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énédicte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Girouart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(Ho TEC-SA) &amp; Robert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Blommestijn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(Ho Ground SW Systems &amp;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Func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Ver.)</a:t>
            </a: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All presentations will be released at the end of the day</a:t>
            </a:r>
            <a:endParaRPr lang="en-NL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9" y="145012"/>
            <a:ext cx="9578790" cy="584775"/>
          </a:xfrm>
        </p:spPr>
        <p:txBody>
          <a:bodyPr/>
          <a:lstStyle/>
          <a:p>
            <a:r>
              <a:rPr lang="en-GB" dirty="0"/>
              <a:t>Functional Verification</a:t>
            </a:r>
            <a:r>
              <a:rPr lang="en-GB" altLang="en-US" sz="3200" dirty="0">
                <a:solidFill>
                  <a:schemeClr val="bg1"/>
                </a:solidFill>
              </a:rPr>
              <a:t> </a:t>
            </a:r>
            <a:r>
              <a:rPr lang="en-GB" dirty="0"/>
              <a:t>– Day 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727F85-A079-4F96-45B5-DC1417F0C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27396"/>
              </p:ext>
            </p:extLst>
          </p:nvPr>
        </p:nvGraphicFramePr>
        <p:xfrm>
          <a:off x="215999" y="1519515"/>
          <a:ext cx="11762254" cy="3065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6895">
                  <a:extLst>
                    <a:ext uri="{9D8B030D-6E8A-4147-A177-3AD203B41FA5}">
                      <a16:colId xmlns:a16="http://schemas.microsoft.com/office/drawing/2014/main" val="2922585473"/>
                    </a:ext>
                  </a:extLst>
                </a:gridCol>
                <a:gridCol w="9665359">
                  <a:extLst>
                    <a:ext uri="{9D8B030D-6E8A-4147-A177-3AD203B41FA5}">
                      <a16:colId xmlns:a16="http://schemas.microsoft.com/office/drawing/2014/main" val="2893979863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</a:rPr>
                        <a:t>Time</a:t>
                      </a:r>
                      <a:endParaRPr lang="en-GB" sz="2000" b="1" i="0" u="none" strike="noStrike" dirty="0">
                        <a:solidFill>
                          <a:srgbClr val="FE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</a:rPr>
                        <a:t>Title</a:t>
                      </a:r>
                      <a:endParaRPr lang="en-GB" sz="2000" b="1" i="0" u="none" strike="noStrike" dirty="0">
                        <a:solidFill>
                          <a:srgbClr val="FE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05" marR="8205" marT="8205" marB="0" anchor="ctr"/>
                </a:tc>
                <a:extLst>
                  <a:ext uri="{0D108BD9-81ED-4DB2-BD59-A6C34878D82A}">
                    <a16:rowId xmlns:a16="http://schemas.microsoft.com/office/drawing/2014/main" val="1379907124"/>
                  </a:ext>
                </a:extLst>
              </a:tr>
              <a:tr h="7017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en-N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Spacecraft LSI views on Avionics Functional Verification</a:t>
                      </a:r>
                    </a:p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sub-sessions by TASI, OHB System and ADS</a:t>
                      </a:r>
                    </a:p>
                  </a:txBody>
                  <a:tcPr marL="8205" marR="8205" marT="8205" marB="0" anchor="ctr"/>
                </a:tc>
                <a:extLst>
                  <a:ext uri="{0D108BD9-81ED-4DB2-BD59-A6C34878D82A}">
                    <a16:rowId xmlns:a16="http://schemas.microsoft.com/office/drawing/2014/main" val="2006806532"/>
                  </a:ext>
                </a:extLst>
              </a:tr>
              <a:tr h="5712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N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Focus on Nanosats &amp; </a:t>
                      </a:r>
                      <a:r>
                        <a:rPr lang="en-GB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Smallsats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 ESA lessons learnt &amp; guidelines for Nanosat Avionics Functional Verification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05" marR="8205" marT="8205" marB="0" anchor="ctr"/>
                </a:tc>
                <a:extLst>
                  <a:ext uri="{0D108BD9-81ED-4DB2-BD59-A6C34878D82A}">
                    <a16:rowId xmlns:a16="http://schemas.microsoft.com/office/drawing/2014/main" val="2942778461"/>
                  </a:ext>
                </a:extLst>
              </a:tr>
              <a:tr h="7017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N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Focus on Verification for AI-based SW and AOCS/GNC systems</a:t>
                      </a:r>
                    </a:p>
                  </a:txBody>
                  <a:tcPr marL="8205" marR="8205" marT="8205" marB="0" anchor="ctr"/>
                </a:tc>
                <a:extLst>
                  <a:ext uri="{0D108BD9-81ED-4DB2-BD59-A6C34878D82A}">
                    <a16:rowId xmlns:a16="http://schemas.microsoft.com/office/drawing/2014/main" val="807110807"/>
                  </a:ext>
                </a:extLst>
              </a:tr>
              <a:tr h="5712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NL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NL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ADCSS’22 closing</a:t>
                      </a:r>
                    </a:p>
                  </a:txBody>
                  <a:tcPr marL="8205" marR="8205" marT="8205" marB="0" anchor="ctr"/>
                </a:tc>
                <a:extLst>
                  <a:ext uri="{0D108BD9-81ED-4DB2-BD59-A6C34878D82A}">
                    <a16:rowId xmlns:a16="http://schemas.microsoft.com/office/drawing/2014/main" val="402908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7404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e43e62-7722-492e-8913-400b0204abe4">
      <UserInfo>
        <DisplayName>Benedicte Girouart</DisplayName>
        <AccountId>1249</AccountId>
        <AccountType/>
      </UserInfo>
      <UserInfo>
        <DisplayName>Ali Zadeh</DisplayName>
        <AccountId>599</AccountId>
        <AccountType/>
      </UserInfo>
      <UserInfo>
        <DisplayName>Joachim Fuchs</DisplayName>
        <AccountId>1393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98C95775EF3489E39AE78B4A720F8" ma:contentTypeVersion="11" ma:contentTypeDescription="Create a new document." ma:contentTypeScope="" ma:versionID="c0ef7150e3d1f9a1ea9f1d7273bf34a1">
  <xsd:schema xmlns:xsd="http://www.w3.org/2001/XMLSchema" xmlns:xs="http://www.w3.org/2001/XMLSchema" xmlns:p="http://schemas.microsoft.com/office/2006/metadata/properties" xmlns:ns3="f383c72b-5a7b-40ba-9cfa-1628a8c3ea3b" xmlns:ns4="dce43e62-7722-492e-8913-400b0204abe4" targetNamespace="http://schemas.microsoft.com/office/2006/metadata/properties" ma:root="true" ma:fieldsID="1b33e06914d5eaf817cd606e52e7a774" ns3:_="" ns4:_="">
    <xsd:import namespace="f383c72b-5a7b-40ba-9cfa-1628a8c3ea3b"/>
    <xsd:import namespace="dce43e62-7722-492e-8913-400b0204ab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3c72b-5a7b-40ba-9cfa-1628a8c3e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43e62-7722-492e-8913-400b0204ab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schemas.microsoft.com/office/2006/documentManagement/types"/>
    <ds:schemaRef ds:uri="f383c72b-5a7b-40ba-9cfa-1628a8c3ea3b"/>
    <ds:schemaRef ds:uri="http://schemas.microsoft.com/office/infopath/2007/PartnerControls"/>
    <ds:schemaRef ds:uri="http://www.w3.org/XML/1998/namespace"/>
    <ds:schemaRef ds:uri="http://purl.org/dc/terms/"/>
    <ds:schemaRef ds:uri="dce43e62-7722-492e-8913-400b0204abe4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55D39B-CF94-4844-A627-6FA6C2144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3c72b-5a7b-40ba-9cfa-1628a8c3ea3b"/>
    <ds:schemaRef ds:uri="dce43e62-7722-492e-8913-400b0204ab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1928</TotalTime>
  <Words>444</Words>
  <Application>Microsoft Office PowerPoint</Application>
  <PresentationFormat>Custom</PresentationFormat>
  <Paragraphs>124</Paragraphs>
  <Slides>11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</vt:lpstr>
      <vt:lpstr>Calibri</vt:lpstr>
      <vt:lpstr>Liberation Sans</vt:lpstr>
      <vt:lpstr>Roboto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Organisation Team</vt:lpstr>
      <vt:lpstr>Presenter Instructions</vt:lpstr>
      <vt:lpstr>Registrations Statistics</vt:lpstr>
      <vt:lpstr>Participants Countries Statistics</vt:lpstr>
      <vt:lpstr>Registrations Statistics</vt:lpstr>
      <vt:lpstr>Overview</vt:lpstr>
      <vt:lpstr>Processor arch. &amp; SW supporting multi core  – Day 3</vt:lpstr>
      <vt:lpstr>Functional Verification – Day 3</vt:lpstr>
      <vt:lpstr>Industrial Exhibition</vt:lpstr>
      <vt:lpstr>Upcoming Events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ADCSS2022 Welcome &amp; Logistics</dc:title>
  <dc:subject>ADCSS2022 Welcome &amp; Logistics</dc:subject>
  <dc:creator>Ali Zadeh, Benedicte Girouart, Joachim Fuchs</dc:creator>
  <cp:keywords/>
  <dc:description/>
  <cp:lastModifiedBy>Alberto Urbon</cp:lastModifiedBy>
  <cp:revision>91</cp:revision>
  <cp:lastPrinted>2008-08-26T16:26:23Z</cp:lastPrinted>
  <dcterms:created xsi:type="dcterms:W3CDTF">2022-10-10T13:34:37Z</dcterms:created>
  <dcterms:modified xsi:type="dcterms:W3CDTF">2022-10-26T19:21:42Z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Ali Zadeh, Benedicte Girouart, Joachim Fuchs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0x01010034398C95775EF3489E39AE78B4A720F8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2022-10-24T22:00:00Z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