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50" r:id="rId5"/>
    <p:sldMasterId id="2147483957" r:id="rId6"/>
    <p:sldMasterId id="2147483970" r:id="rId7"/>
  </p:sldMasterIdLst>
  <p:notesMasterIdLst>
    <p:notesMasterId r:id="rId42"/>
  </p:notesMasterIdLst>
  <p:handoutMasterIdLst>
    <p:handoutMasterId r:id="rId43"/>
  </p:handoutMasterIdLst>
  <p:sldIdLst>
    <p:sldId id="278" r:id="rId8"/>
    <p:sldId id="314" r:id="rId9"/>
    <p:sldId id="315" r:id="rId10"/>
    <p:sldId id="312" r:id="rId11"/>
    <p:sldId id="321" r:id="rId12"/>
    <p:sldId id="316" r:id="rId13"/>
    <p:sldId id="317" r:id="rId14"/>
    <p:sldId id="318" r:id="rId15"/>
    <p:sldId id="319" r:id="rId16"/>
    <p:sldId id="320" r:id="rId17"/>
    <p:sldId id="256" r:id="rId18"/>
    <p:sldId id="271" r:id="rId19"/>
    <p:sldId id="272" r:id="rId20"/>
    <p:sldId id="277" r:id="rId21"/>
    <p:sldId id="291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92" r:id="rId31"/>
    <p:sldId id="296" r:id="rId32"/>
    <p:sldId id="288" r:id="rId33"/>
    <p:sldId id="289" r:id="rId34"/>
    <p:sldId id="290" r:id="rId35"/>
    <p:sldId id="297" r:id="rId36"/>
    <p:sldId id="298" r:id="rId37"/>
    <p:sldId id="299" r:id="rId38"/>
    <p:sldId id="311" r:id="rId39"/>
    <p:sldId id="309" r:id="rId40"/>
    <p:sldId id="295" r:id="rId41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76C8AE"/>
    <a:srgbClr val="8197A6"/>
    <a:srgbClr val="F1666A"/>
    <a:srgbClr val="D9D9D9"/>
    <a:srgbClr val="053249"/>
    <a:srgbClr val="003249"/>
    <a:srgbClr val="335E6F"/>
    <a:srgbClr val="006196"/>
    <a:srgbClr val="6DCFF6"/>
    <a:srgbClr val="FFC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1" autoAdjust="0"/>
    <p:restoredTop sz="94035" autoAdjust="0"/>
  </p:normalViewPr>
  <p:slideViewPr>
    <p:cSldViewPr snapToGrid="0">
      <p:cViewPr varScale="1">
        <p:scale>
          <a:sx n="111" d="100"/>
          <a:sy n="111" d="100"/>
        </p:scale>
        <p:origin x="62" y="298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4932" y="96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 Walker" userId="876e9d94-8ea3-4435-b048-cbb644adbe7c" providerId="ADAL" clId="{3532C303-A5B7-4EE3-99A9-97D39C1E51DF}"/>
    <pc:docChg chg="delSld modSld">
      <pc:chgData name="Roger Walker" userId="876e9d94-8ea3-4435-b048-cbb644adbe7c" providerId="ADAL" clId="{3532C303-A5B7-4EE3-99A9-97D39C1E51DF}" dt="2022-10-14T08:59:25.922" v="527" actId="20577"/>
      <pc:docMkLst>
        <pc:docMk/>
      </pc:docMkLst>
      <pc:sldChg chg="del">
        <pc:chgData name="Roger Walker" userId="876e9d94-8ea3-4435-b048-cbb644adbe7c" providerId="ADAL" clId="{3532C303-A5B7-4EE3-99A9-97D39C1E51DF}" dt="2022-10-14T08:46:43.308" v="2" actId="2696"/>
        <pc:sldMkLst>
          <pc:docMk/>
          <pc:sldMk cId="2174636793" sldId="257"/>
        </pc:sldMkLst>
      </pc:sldChg>
      <pc:sldChg chg="del">
        <pc:chgData name="Roger Walker" userId="876e9d94-8ea3-4435-b048-cbb644adbe7c" providerId="ADAL" clId="{3532C303-A5B7-4EE3-99A9-97D39C1E51DF}" dt="2022-10-14T08:46:06.692" v="0" actId="2696"/>
        <pc:sldMkLst>
          <pc:docMk/>
          <pc:sldMk cId="2645210843" sldId="258"/>
        </pc:sldMkLst>
      </pc:sldChg>
      <pc:sldChg chg="del">
        <pc:chgData name="Roger Walker" userId="876e9d94-8ea3-4435-b048-cbb644adbe7c" providerId="ADAL" clId="{3532C303-A5B7-4EE3-99A9-97D39C1E51DF}" dt="2022-10-14T08:46:12.303" v="1" actId="2696"/>
        <pc:sldMkLst>
          <pc:docMk/>
          <pc:sldMk cId="1312930927" sldId="259"/>
        </pc:sldMkLst>
      </pc:sldChg>
      <pc:sldChg chg="del">
        <pc:chgData name="Roger Walker" userId="876e9d94-8ea3-4435-b048-cbb644adbe7c" providerId="ADAL" clId="{3532C303-A5B7-4EE3-99A9-97D39C1E51DF}" dt="2022-10-14T08:50:54.180" v="8" actId="2696"/>
        <pc:sldMkLst>
          <pc:docMk/>
          <pc:sldMk cId="1716609025" sldId="260"/>
        </pc:sldMkLst>
      </pc:sldChg>
      <pc:sldChg chg="del">
        <pc:chgData name="Roger Walker" userId="876e9d94-8ea3-4435-b048-cbb644adbe7c" providerId="ADAL" clId="{3532C303-A5B7-4EE3-99A9-97D39C1E51DF}" dt="2022-10-14T08:51:10.007" v="11" actId="2696"/>
        <pc:sldMkLst>
          <pc:docMk/>
          <pc:sldMk cId="1881730488" sldId="261"/>
        </pc:sldMkLst>
      </pc:sldChg>
      <pc:sldChg chg="del">
        <pc:chgData name="Roger Walker" userId="876e9d94-8ea3-4435-b048-cbb644adbe7c" providerId="ADAL" clId="{3532C303-A5B7-4EE3-99A9-97D39C1E51DF}" dt="2022-10-14T08:50:57.492" v="9" actId="2696"/>
        <pc:sldMkLst>
          <pc:docMk/>
          <pc:sldMk cId="182264367" sldId="262"/>
        </pc:sldMkLst>
      </pc:sldChg>
      <pc:sldChg chg="del">
        <pc:chgData name="Roger Walker" userId="876e9d94-8ea3-4435-b048-cbb644adbe7c" providerId="ADAL" clId="{3532C303-A5B7-4EE3-99A9-97D39C1E51DF}" dt="2022-10-14T08:51:14.476" v="13" actId="2696"/>
        <pc:sldMkLst>
          <pc:docMk/>
          <pc:sldMk cId="3228675799" sldId="263"/>
        </pc:sldMkLst>
      </pc:sldChg>
      <pc:sldChg chg="del">
        <pc:chgData name="Roger Walker" userId="876e9d94-8ea3-4435-b048-cbb644adbe7c" providerId="ADAL" clId="{3532C303-A5B7-4EE3-99A9-97D39C1E51DF}" dt="2022-10-14T08:51:27.424" v="15" actId="2696"/>
        <pc:sldMkLst>
          <pc:docMk/>
          <pc:sldMk cId="316679413" sldId="265"/>
        </pc:sldMkLst>
      </pc:sldChg>
      <pc:sldChg chg="del">
        <pc:chgData name="Roger Walker" userId="876e9d94-8ea3-4435-b048-cbb644adbe7c" providerId="ADAL" clId="{3532C303-A5B7-4EE3-99A9-97D39C1E51DF}" dt="2022-10-14T08:51:21.886" v="14" actId="2696"/>
        <pc:sldMkLst>
          <pc:docMk/>
          <pc:sldMk cId="1179952887" sldId="266"/>
        </pc:sldMkLst>
      </pc:sldChg>
      <pc:sldChg chg="del">
        <pc:chgData name="Roger Walker" userId="876e9d94-8ea3-4435-b048-cbb644adbe7c" providerId="ADAL" clId="{3532C303-A5B7-4EE3-99A9-97D39C1E51DF}" dt="2022-10-14T08:47:32.435" v="5" actId="2696"/>
        <pc:sldMkLst>
          <pc:docMk/>
          <pc:sldMk cId="3309807565" sldId="267"/>
        </pc:sldMkLst>
      </pc:sldChg>
      <pc:sldChg chg="del">
        <pc:chgData name="Roger Walker" userId="876e9d94-8ea3-4435-b048-cbb644adbe7c" providerId="ADAL" clId="{3532C303-A5B7-4EE3-99A9-97D39C1E51DF}" dt="2022-10-14T08:48:10.649" v="6" actId="2696"/>
        <pc:sldMkLst>
          <pc:docMk/>
          <pc:sldMk cId="4265169468" sldId="268"/>
        </pc:sldMkLst>
      </pc:sldChg>
      <pc:sldChg chg="del">
        <pc:chgData name="Roger Walker" userId="876e9d94-8ea3-4435-b048-cbb644adbe7c" providerId="ADAL" clId="{3532C303-A5B7-4EE3-99A9-97D39C1E51DF}" dt="2022-10-14T08:46:47.427" v="3" actId="2696"/>
        <pc:sldMkLst>
          <pc:docMk/>
          <pc:sldMk cId="3945371399" sldId="269"/>
        </pc:sldMkLst>
      </pc:sldChg>
      <pc:sldChg chg="modSp">
        <pc:chgData name="Roger Walker" userId="876e9d94-8ea3-4435-b048-cbb644adbe7c" providerId="ADAL" clId="{3532C303-A5B7-4EE3-99A9-97D39C1E51DF}" dt="2022-10-14T08:52:59.682" v="125" actId="20577"/>
        <pc:sldMkLst>
          <pc:docMk/>
          <pc:sldMk cId="1636171374" sldId="271"/>
        </pc:sldMkLst>
        <pc:spChg chg="mod">
          <ac:chgData name="Roger Walker" userId="876e9d94-8ea3-4435-b048-cbb644adbe7c" providerId="ADAL" clId="{3532C303-A5B7-4EE3-99A9-97D39C1E51DF}" dt="2022-10-14T08:52:13.282" v="41" actId="20577"/>
          <ac:spMkLst>
            <pc:docMk/>
            <pc:sldMk cId="1636171374" sldId="271"/>
            <ac:spMk id="4" creationId="{00000000-0000-0000-0000-000000000000}"/>
          </ac:spMkLst>
        </pc:spChg>
        <pc:spChg chg="mod">
          <ac:chgData name="Roger Walker" userId="876e9d94-8ea3-4435-b048-cbb644adbe7c" providerId="ADAL" clId="{3532C303-A5B7-4EE3-99A9-97D39C1E51DF}" dt="2022-10-14T08:52:59.682" v="125" actId="20577"/>
          <ac:spMkLst>
            <pc:docMk/>
            <pc:sldMk cId="1636171374" sldId="271"/>
            <ac:spMk id="5" creationId="{00000000-0000-0000-0000-000000000000}"/>
          </ac:spMkLst>
        </pc:spChg>
      </pc:sldChg>
      <pc:sldChg chg="modSp">
        <pc:chgData name="Roger Walker" userId="876e9d94-8ea3-4435-b048-cbb644adbe7c" providerId="ADAL" clId="{3532C303-A5B7-4EE3-99A9-97D39C1E51DF}" dt="2022-10-14T08:58:03.066" v="394" actId="20577"/>
        <pc:sldMkLst>
          <pc:docMk/>
          <pc:sldMk cId="657950433" sldId="272"/>
        </pc:sldMkLst>
        <pc:spChg chg="mod">
          <ac:chgData name="Roger Walker" userId="876e9d94-8ea3-4435-b048-cbb644adbe7c" providerId="ADAL" clId="{3532C303-A5B7-4EE3-99A9-97D39C1E51DF}" dt="2022-10-14T08:55:08.804" v="151" actId="20577"/>
          <ac:spMkLst>
            <pc:docMk/>
            <pc:sldMk cId="657950433" sldId="272"/>
            <ac:spMk id="4" creationId="{00000000-0000-0000-0000-000000000000}"/>
          </ac:spMkLst>
        </pc:spChg>
        <pc:spChg chg="mod">
          <ac:chgData name="Roger Walker" userId="876e9d94-8ea3-4435-b048-cbb644adbe7c" providerId="ADAL" clId="{3532C303-A5B7-4EE3-99A9-97D39C1E51DF}" dt="2022-10-14T08:58:03.066" v="394" actId="20577"/>
          <ac:spMkLst>
            <pc:docMk/>
            <pc:sldMk cId="657950433" sldId="272"/>
            <ac:spMk id="5" creationId="{00000000-0000-0000-0000-000000000000}"/>
          </ac:spMkLst>
        </pc:spChg>
      </pc:sldChg>
      <pc:sldChg chg="del">
        <pc:chgData name="Roger Walker" userId="876e9d94-8ea3-4435-b048-cbb644adbe7c" providerId="ADAL" clId="{3532C303-A5B7-4EE3-99A9-97D39C1E51DF}" dt="2022-10-14T08:51:08.207" v="10" actId="2696"/>
        <pc:sldMkLst>
          <pc:docMk/>
          <pc:sldMk cId="214406708" sldId="274"/>
        </pc:sldMkLst>
      </pc:sldChg>
      <pc:sldChg chg="del">
        <pc:chgData name="Roger Walker" userId="876e9d94-8ea3-4435-b048-cbb644adbe7c" providerId="ADAL" clId="{3532C303-A5B7-4EE3-99A9-97D39C1E51DF}" dt="2022-10-14T08:46:53.430" v="4" actId="2696"/>
        <pc:sldMkLst>
          <pc:docMk/>
          <pc:sldMk cId="2751182962" sldId="275"/>
        </pc:sldMkLst>
      </pc:sldChg>
      <pc:sldChg chg="del">
        <pc:chgData name="Roger Walker" userId="876e9d94-8ea3-4435-b048-cbb644adbe7c" providerId="ADAL" clId="{3532C303-A5B7-4EE3-99A9-97D39C1E51DF}" dt="2022-10-14T08:48:24.954" v="7" actId="2696"/>
        <pc:sldMkLst>
          <pc:docMk/>
          <pc:sldMk cId="3296049200" sldId="276"/>
        </pc:sldMkLst>
      </pc:sldChg>
      <pc:sldChg chg="modSp">
        <pc:chgData name="Roger Walker" userId="876e9d94-8ea3-4435-b048-cbb644adbe7c" providerId="ADAL" clId="{3532C303-A5B7-4EE3-99A9-97D39C1E51DF}" dt="2022-10-14T08:59:25.922" v="527" actId="20577"/>
        <pc:sldMkLst>
          <pc:docMk/>
          <pc:sldMk cId="2487465133" sldId="277"/>
        </pc:sldMkLst>
        <pc:spChg chg="mod">
          <ac:chgData name="Roger Walker" userId="876e9d94-8ea3-4435-b048-cbb644adbe7c" providerId="ADAL" clId="{3532C303-A5B7-4EE3-99A9-97D39C1E51DF}" dt="2022-10-14T08:58:15.660" v="408" actId="20577"/>
          <ac:spMkLst>
            <pc:docMk/>
            <pc:sldMk cId="2487465133" sldId="277"/>
            <ac:spMk id="4" creationId="{00000000-0000-0000-0000-000000000000}"/>
          </ac:spMkLst>
        </pc:spChg>
        <pc:spChg chg="mod">
          <ac:chgData name="Roger Walker" userId="876e9d94-8ea3-4435-b048-cbb644adbe7c" providerId="ADAL" clId="{3532C303-A5B7-4EE3-99A9-97D39C1E51DF}" dt="2022-10-14T08:59:25.922" v="527" actId="20577"/>
          <ac:spMkLst>
            <pc:docMk/>
            <pc:sldMk cId="2487465133" sldId="277"/>
            <ac:spMk id="5" creationId="{00000000-0000-0000-0000-000000000000}"/>
          </ac:spMkLst>
        </pc:spChg>
      </pc:sldChg>
      <pc:sldMasterChg chg="delSldLayout">
        <pc:chgData name="Roger Walker" userId="876e9d94-8ea3-4435-b048-cbb644adbe7c" providerId="ADAL" clId="{3532C303-A5B7-4EE3-99A9-97D39C1E51DF}" dt="2022-10-14T08:51:10.007" v="12" actId="2696"/>
        <pc:sldMasterMkLst>
          <pc:docMk/>
          <pc:sldMasterMk cId="3659391583" sldId="2147483957"/>
        </pc:sldMasterMkLst>
        <pc:sldLayoutChg chg="del">
          <pc:chgData name="Roger Walker" userId="876e9d94-8ea3-4435-b048-cbb644adbe7c" providerId="ADAL" clId="{3532C303-A5B7-4EE3-99A9-97D39C1E51DF}" dt="2022-10-14T08:51:10.007" v="12" actId="2696"/>
          <pc:sldLayoutMkLst>
            <pc:docMk/>
            <pc:sldMasterMk cId="3659391583" sldId="2147483957"/>
            <pc:sldLayoutMk cId="2101667926" sldId="214748398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8907AC-AD85-4D70-889C-6F6F9F0C46DB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481FE90-F9B4-4043-80CF-438D4D0AC462}">
      <dgm:prSet phldrT="[Text]" custT="1"/>
      <dgm:spPr/>
      <dgm:t>
        <a:bodyPr/>
        <a:lstStyle/>
        <a:p>
          <a:r>
            <a:rPr lang="en-GB" altLang="en-US" sz="1600" dirty="0" smtClean="0">
              <a:solidFill>
                <a:schemeClr val="tx1"/>
              </a:solidFill>
            </a:rPr>
            <a:t>Functional Verification of  ESA CubeSat and </a:t>
          </a:r>
          <a:r>
            <a:rPr lang="en-GB" altLang="en-US" sz="1600" dirty="0" err="1" smtClean="0">
              <a:solidFill>
                <a:schemeClr val="tx1"/>
              </a:solidFill>
            </a:rPr>
            <a:t>SmallSat</a:t>
          </a:r>
          <a:r>
            <a:rPr lang="en-GB" altLang="en-US" sz="1600" dirty="0" smtClean="0">
              <a:solidFill>
                <a:schemeClr val="tx1"/>
              </a:solidFill>
            </a:rPr>
            <a:t> projects</a:t>
          </a:r>
          <a:endParaRPr lang="en-US" sz="1600" dirty="0"/>
        </a:p>
      </dgm:t>
    </dgm:pt>
    <dgm:pt modelId="{A5EEA664-F7F8-486D-9915-5FEE174367A5}" type="parTrans" cxnId="{F35083B0-080F-4A8D-A75E-04E6EC2ECCE4}">
      <dgm:prSet/>
      <dgm:spPr/>
      <dgm:t>
        <a:bodyPr/>
        <a:lstStyle/>
        <a:p>
          <a:endParaRPr lang="en-US" sz="1600"/>
        </a:p>
      </dgm:t>
    </dgm:pt>
    <dgm:pt modelId="{4CD595F4-D5B0-4D50-89E3-9C3E5286CAB7}" type="sibTrans" cxnId="{F35083B0-080F-4A8D-A75E-04E6EC2ECCE4}">
      <dgm:prSet/>
      <dgm:spPr/>
      <dgm:t>
        <a:bodyPr/>
        <a:lstStyle/>
        <a:p>
          <a:endParaRPr lang="en-US" sz="1600"/>
        </a:p>
      </dgm:t>
    </dgm:pt>
    <dgm:pt modelId="{C1AD8F60-97BE-4FA4-8304-E5D3D10C53BD}">
      <dgm:prSet phldrT="[Text]" custT="1"/>
      <dgm:spPr/>
      <dgm:t>
        <a:bodyPr/>
        <a:lstStyle/>
        <a:p>
          <a:r>
            <a:rPr lang="en-GB" altLang="en-US" sz="1600" dirty="0" smtClean="0">
              <a:solidFill>
                <a:schemeClr val="tx1"/>
              </a:solidFill>
            </a:rPr>
            <a:t>Lessons Learned from ESA IOD CubeSat Projects relevant to Functional Verification</a:t>
          </a:r>
          <a:endParaRPr lang="en-US" sz="1600" dirty="0"/>
        </a:p>
      </dgm:t>
    </dgm:pt>
    <dgm:pt modelId="{E4CC5696-7D3B-435B-B01F-B64601A2BC0C}" type="parTrans" cxnId="{926B7986-C0D7-4102-B10B-DD89449AEB98}">
      <dgm:prSet/>
      <dgm:spPr/>
      <dgm:t>
        <a:bodyPr/>
        <a:lstStyle/>
        <a:p>
          <a:endParaRPr lang="en-US" sz="1600"/>
        </a:p>
      </dgm:t>
    </dgm:pt>
    <dgm:pt modelId="{037ABA2D-EE83-4B1E-9A96-92D16A3EDB00}" type="sibTrans" cxnId="{926B7986-C0D7-4102-B10B-DD89449AEB98}">
      <dgm:prSet/>
      <dgm:spPr/>
      <dgm:t>
        <a:bodyPr/>
        <a:lstStyle/>
        <a:p>
          <a:endParaRPr lang="en-US" sz="1600"/>
        </a:p>
      </dgm:t>
    </dgm:pt>
    <dgm:pt modelId="{AD416FF7-B67A-4A7B-9C4E-0D23EB835DC2}">
      <dgm:prSet phldrT="[Text]" custT="1"/>
      <dgm:spPr/>
      <dgm:t>
        <a:bodyPr/>
        <a:lstStyle/>
        <a:p>
          <a:r>
            <a:rPr lang="en-GB" altLang="en-US" sz="1600" dirty="0" smtClean="0">
              <a:solidFill>
                <a:schemeClr val="tx1"/>
              </a:solidFill>
            </a:rPr>
            <a:t>Lessons Learned from ESA CubeSat AOCS Functional Verification</a:t>
          </a:r>
          <a:endParaRPr lang="en-US" sz="1600" dirty="0"/>
        </a:p>
      </dgm:t>
    </dgm:pt>
    <dgm:pt modelId="{4BE4CE45-25E0-42EA-AB50-28327B9C28FC}" type="parTrans" cxnId="{B92BF4E8-FFF0-4C00-AC0C-6E556833EC45}">
      <dgm:prSet/>
      <dgm:spPr/>
      <dgm:t>
        <a:bodyPr/>
        <a:lstStyle/>
        <a:p>
          <a:endParaRPr lang="en-US" sz="1600"/>
        </a:p>
      </dgm:t>
    </dgm:pt>
    <dgm:pt modelId="{DF6A905E-7F07-436B-AE29-BBF045267557}" type="sibTrans" cxnId="{B92BF4E8-FFF0-4C00-AC0C-6E556833EC45}">
      <dgm:prSet/>
      <dgm:spPr/>
      <dgm:t>
        <a:bodyPr/>
        <a:lstStyle/>
        <a:p>
          <a:endParaRPr lang="en-US" sz="1600"/>
        </a:p>
      </dgm:t>
    </dgm:pt>
    <dgm:pt modelId="{FFFA08FA-B9DB-4227-8EB6-A05F3360564E}">
      <dgm:prSet phldrT="[Text]" custT="1"/>
      <dgm:spPr/>
      <dgm:t>
        <a:bodyPr/>
        <a:lstStyle/>
        <a:p>
          <a:r>
            <a:rPr lang="en-GB" altLang="en-US" sz="1600" smtClean="0">
              <a:solidFill>
                <a:schemeClr val="tx1"/>
              </a:solidFill>
            </a:rPr>
            <a:t>ESA ESTEC Avionic Systems Lab</a:t>
          </a:r>
          <a:endParaRPr lang="en-US" sz="1600" dirty="0"/>
        </a:p>
      </dgm:t>
    </dgm:pt>
    <dgm:pt modelId="{960D67BC-9D3E-4A4E-ADC6-EB79DEB89F40}" type="parTrans" cxnId="{72D55183-6E25-42AC-B99C-5670DDCDDF3D}">
      <dgm:prSet/>
      <dgm:spPr/>
      <dgm:t>
        <a:bodyPr/>
        <a:lstStyle/>
        <a:p>
          <a:endParaRPr lang="en-US" sz="1600"/>
        </a:p>
      </dgm:t>
    </dgm:pt>
    <dgm:pt modelId="{AB22B4F5-A7C9-4563-85FD-7B05C15A80DE}" type="sibTrans" cxnId="{72D55183-6E25-42AC-B99C-5670DDCDDF3D}">
      <dgm:prSet/>
      <dgm:spPr/>
      <dgm:t>
        <a:bodyPr/>
        <a:lstStyle/>
        <a:p>
          <a:endParaRPr lang="en-US" sz="1600"/>
        </a:p>
      </dgm:t>
    </dgm:pt>
    <dgm:pt modelId="{E526C936-9E18-4A0B-A9F4-D72CD75F167D}" type="pres">
      <dgm:prSet presAssocID="{818907AC-AD85-4D70-889C-6F6F9F0C46D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9C739DD-0643-4119-BB8E-6398F48BD59B}" type="pres">
      <dgm:prSet presAssocID="{818907AC-AD85-4D70-889C-6F6F9F0C46DB}" presName="Name1" presStyleCnt="0"/>
      <dgm:spPr/>
    </dgm:pt>
    <dgm:pt modelId="{C11CEB11-D097-4012-9179-EE977DB0378F}" type="pres">
      <dgm:prSet presAssocID="{818907AC-AD85-4D70-889C-6F6F9F0C46DB}" presName="cycle" presStyleCnt="0"/>
      <dgm:spPr/>
    </dgm:pt>
    <dgm:pt modelId="{55570089-1F8E-414C-9D41-8BC13DD856E0}" type="pres">
      <dgm:prSet presAssocID="{818907AC-AD85-4D70-889C-6F6F9F0C46DB}" presName="srcNode" presStyleLbl="node1" presStyleIdx="0" presStyleCnt="4"/>
      <dgm:spPr/>
    </dgm:pt>
    <dgm:pt modelId="{284CC3D6-8A6B-4D1A-826E-9BFC09FA723D}" type="pres">
      <dgm:prSet presAssocID="{818907AC-AD85-4D70-889C-6F6F9F0C46DB}" presName="conn" presStyleLbl="parChTrans1D2" presStyleIdx="0" presStyleCnt="1"/>
      <dgm:spPr/>
      <dgm:t>
        <a:bodyPr/>
        <a:lstStyle/>
        <a:p>
          <a:endParaRPr lang="en-US"/>
        </a:p>
      </dgm:t>
    </dgm:pt>
    <dgm:pt modelId="{A0D9CC7D-2D64-4976-93BB-D2D052D72509}" type="pres">
      <dgm:prSet presAssocID="{818907AC-AD85-4D70-889C-6F6F9F0C46DB}" presName="extraNode" presStyleLbl="node1" presStyleIdx="0" presStyleCnt="4"/>
      <dgm:spPr/>
    </dgm:pt>
    <dgm:pt modelId="{AA7BC585-E509-4BE9-84EC-B0BDEE0F612B}" type="pres">
      <dgm:prSet presAssocID="{818907AC-AD85-4D70-889C-6F6F9F0C46DB}" presName="dstNode" presStyleLbl="node1" presStyleIdx="0" presStyleCnt="4"/>
      <dgm:spPr/>
    </dgm:pt>
    <dgm:pt modelId="{7A03ED1A-4601-40AE-8939-0DB60B16087A}" type="pres">
      <dgm:prSet presAssocID="{3481FE90-F9B4-4043-80CF-438D4D0AC46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A0F91-80FD-4903-A6EB-DBF65E28F57E}" type="pres">
      <dgm:prSet presAssocID="{3481FE90-F9B4-4043-80CF-438D4D0AC462}" presName="accent_1" presStyleCnt="0"/>
      <dgm:spPr/>
    </dgm:pt>
    <dgm:pt modelId="{1FCC4D32-E98C-4782-A9D9-07321B73AA87}" type="pres">
      <dgm:prSet presAssocID="{3481FE90-F9B4-4043-80CF-438D4D0AC462}" presName="accentRepeatNode" presStyleLbl="solidFgAcc1" presStyleIdx="0" presStyleCnt="4"/>
      <dgm:spPr/>
    </dgm:pt>
    <dgm:pt modelId="{9B738D22-143C-41E6-A567-08EE9023CE51}" type="pres">
      <dgm:prSet presAssocID="{C1AD8F60-97BE-4FA4-8304-E5D3D10C53B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0B6CA-BAE7-46DB-BDAA-3540C374209D}" type="pres">
      <dgm:prSet presAssocID="{C1AD8F60-97BE-4FA4-8304-E5D3D10C53BD}" presName="accent_2" presStyleCnt="0"/>
      <dgm:spPr/>
    </dgm:pt>
    <dgm:pt modelId="{801004DC-0823-44D4-A057-7CECE2549CAF}" type="pres">
      <dgm:prSet presAssocID="{C1AD8F60-97BE-4FA4-8304-E5D3D10C53BD}" presName="accentRepeatNode" presStyleLbl="solidFgAcc1" presStyleIdx="1" presStyleCnt="4"/>
      <dgm:spPr/>
    </dgm:pt>
    <dgm:pt modelId="{7C31E4BA-4916-420D-AE69-34EC7ABA1F91}" type="pres">
      <dgm:prSet presAssocID="{AD416FF7-B67A-4A7B-9C4E-0D23EB835DC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20698-10D1-4F9F-95A1-FFE37256FD21}" type="pres">
      <dgm:prSet presAssocID="{AD416FF7-B67A-4A7B-9C4E-0D23EB835DC2}" presName="accent_3" presStyleCnt="0"/>
      <dgm:spPr/>
    </dgm:pt>
    <dgm:pt modelId="{2D747F76-787F-4D26-BDCB-84867086F817}" type="pres">
      <dgm:prSet presAssocID="{AD416FF7-B67A-4A7B-9C4E-0D23EB835DC2}" presName="accentRepeatNode" presStyleLbl="solidFgAcc1" presStyleIdx="2" presStyleCnt="4" custLinFactNeighborY="-1374"/>
      <dgm:spPr/>
    </dgm:pt>
    <dgm:pt modelId="{48FBC3E3-931B-4926-AA3B-E443790381DD}" type="pres">
      <dgm:prSet presAssocID="{FFFA08FA-B9DB-4227-8EB6-A05F3360564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29F5C-102D-4828-833F-D128BC1B1449}" type="pres">
      <dgm:prSet presAssocID="{FFFA08FA-B9DB-4227-8EB6-A05F3360564E}" presName="accent_4" presStyleCnt="0"/>
      <dgm:spPr/>
    </dgm:pt>
    <dgm:pt modelId="{A37F537D-B16B-4A51-9154-552290ED7CAD}" type="pres">
      <dgm:prSet presAssocID="{FFFA08FA-B9DB-4227-8EB6-A05F3360564E}" presName="accentRepeatNode" presStyleLbl="solidFgAcc1" presStyleIdx="3" presStyleCnt="4"/>
      <dgm:spPr/>
    </dgm:pt>
  </dgm:ptLst>
  <dgm:cxnLst>
    <dgm:cxn modelId="{A6FEF8D1-0FEA-4D23-A7DA-638BECAE6F32}" type="presOf" srcId="{C1AD8F60-97BE-4FA4-8304-E5D3D10C53BD}" destId="{9B738D22-143C-41E6-A567-08EE9023CE51}" srcOrd="0" destOrd="0" presId="urn:microsoft.com/office/officeart/2008/layout/VerticalCurvedList"/>
    <dgm:cxn modelId="{9537A2E0-DCB9-44AF-9C1B-183A73EE7CFD}" type="presOf" srcId="{FFFA08FA-B9DB-4227-8EB6-A05F3360564E}" destId="{48FBC3E3-931B-4926-AA3B-E443790381DD}" srcOrd="0" destOrd="0" presId="urn:microsoft.com/office/officeart/2008/layout/VerticalCurvedList"/>
    <dgm:cxn modelId="{B975EDC8-283B-4B36-A00E-884FEAF1CC8F}" type="presOf" srcId="{818907AC-AD85-4D70-889C-6F6F9F0C46DB}" destId="{E526C936-9E18-4A0B-A9F4-D72CD75F167D}" srcOrd="0" destOrd="0" presId="urn:microsoft.com/office/officeart/2008/layout/VerticalCurvedList"/>
    <dgm:cxn modelId="{F35083B0-080F-4A8D-A75E-04E6EC2ECCE4}" srcId="{818907AC-AD85-4D70-889C-6F6F9F0C46DB}" destId="{3481FE90-F9B4-4043-80CF-438D4D0AC462}" srcOrd="0" destOrd="0" parTransId="{A5EEA664-F7F8-486D-9915-5FEE174367A5}" sibTransId="{4CD595F4-D5B0-4D50-89E3-9C3E5286CAB7}"/>
    <dgm:cxn modelId="{926B7986-C0D7-4102-B10B-DD89449AEB98}" srcId="{818907AC-AD85-4D70-889C-6F6F9F0C46DB}" destId="{C1AD8F60-97BE-4FA4-8304-E5D3D10C53BD}" srcOrd="1" destOrd="0" parTransId="{E4CC5696-7D3B-435B-B01F-B64601A2BC0C}" sibTransId="{037ABA2D-EE83-4B1E-9A96-92D16A3EDB00}"/>
    <dgm:cxn modelId="{FDD9C2EC-C3A1-406B-B7DE-BE67CF9068E8}" type="presOf" srcId="{AD416FF7-B67A-4A7B-9C4E-0D23EB835DC2}" destId="{7C31E4BA-4916-420D-AE69-34EC7ABA1F91}" srcOrd="0" destOrd="0" presId="urn:microsoft.com/office/officeart/2008/layout/VerticalCurvedList"/>
    <dgm:cxn modelId="{B92BF4E8-FFF0-4C00-AC0C-6E556833EC45}" srcId="{818907AC-AD85-4D70-889C-6F6F9F0C46DB}" destId="{AD416FF7-B67A-4A7B-9C4E-0D23EB835DC2}" srcOrd="2" destOrd="0" parTransId="{4BE4CE45-25E0-42EA-AB50-28327B9C28FC}" sibTransId="{DF6A905E-7F07-436B-AE29-BBF045267557}"/>
    <dgm:cxn modelId="{15E81807-A36D-4E59-9891-3B111F92091F}" type="presOf" srcId="{3481FE90-F9B4-4043-80CF-438D4D0AC462}" destId="{7A03ED1A-4601-40AE-8939-0DB60B16087A}" srcOrd="0" destOrd="0" presId="urn:microsoft.com/office/officeart/2008/layout/VerticalCurvedList"/>
    <dgm:cxn modelId="{06A91C95-EE3E-422B-A840-F3736085A0C9}" type="presOf" srcId="{4CD595F4-D5B0-4D50-89E3-9C3E5286CAB7}" destId="{284CC3D6-8A6B-4D1A-826E-9BFC09FA723D}" srcOrd="0" destOrd="0" presId="urn:microsoft.com/office/officeart/2008/layout/VerticalCurvedList"/>
    <dgm:cxn modelId="{72D55183-6E25-42AC-B99C-5670DDCDDF3D}" srcId="{818907AC-AD85-4D70-889C-6F6F9F0C46DB}" destId="{FFFA08FA-B9DB-4227-8EB6-A05F3360564E}" srcOrd="3" destOrd="0" parTransId="{960D67BC-9D3E-4A4E-ADC6-EB79DEB89F40}" sibTransId="{AB22B4F5-A7C9-4563-85FD-7B05C15A80DE}"/>
    <dgm:cxn modelId="{9D40AE1F-6FD3-429A-87A1-BAFEE662ADEC}" type="presParOf" srcId="{E526C936-9E18-4A0B-A9F4-D72CD75F167D}" destId="{79C739DD-0643-4119-BB8E-6398F48BD59B}" srcOrd="0" destOrd="0" presId="urn:microsoft.com/office/officeart/2008/layout/VerticalCurvedList"/>
    <dgm:cxn modelId="{FA811A00-0769-4E20-8503-540D4D403070}" type="presParOf" srcId="{79C739DD-0643-4119-BB8E-6398F48BD59B}" destId="{C11CEB11-D097-4012-9179-EE977DB0378F}" srcOrd="0" destOrd="0" presId="urn:microsoft.com/office/officeart/2008/layout/VerticalCurvedList"/>
    <dgm:cxn modelId="{29F1CECC-C6EF-486D-B00B-30A563C465F6}" type="presParOf" srcId="{C11CEB11-D097-4012-9179-EE977DB0378F}" destId="{55570089-1F8E-414C-9D41-8BC13DD856E0}" srcOrd="0" destOrd="0" presId="urn:microsoft.com/office/officeart/2008/layout/VerticalCurvedList"/>
    <dgm:cxn modelId="{8BDF0EF2-2424-46BC-8089-867B1CC844F3}" type="presParOf" srcId="{C11CEB11-D097-4012-9179-EE977DB0378F}" destId="{284CC3D6-8A6B-4D1A-826E-9BFC09FA723D}" srcOrd="1" destOrd="0" presId="urn:microsoft.com/office/officeart/2008/layout/VerticalCurvedList"/>
    <dgm:cxn modelId="{0555E466-1BA4-43BE-A21E-4F5AA617F572}" type="presParOf" srcId="{C11CEB11-D097-4012-9179-EE977DB0378F}" destId="{A0D9CC7D-2D64-4976-93BB-D2D052D72509}" srcOrd="2" destOrd="0" presId="urn:microsoft.com/office/officeart/2008/layout/VerticalCurvedList"/>
    <dgm:cxn modelId="{F97DF929-2A2E-4724-9AA8-11C072EA7120}" type="presParOf" srcId="{C11CEB11-D097-4012-9179-EE977DB0378F}" destId="{AA7BC585-E509-4BE9-84EC-B0BDEE0F612B}" srcOrd="3" destOrd="0" presId="urn:microsoft.com/office/officeart/2008/layout/VerticalCurvedList"/>
    <dgm:cxn modelId="{AD5AC634-4669-4475-AEDE-23961A301F9C}" type="presParOf" srcId="{79C739DD-0643-4119-BB8E-6398F48BD59B}" destId="{7A03ED1A-4601-40AE-8939-0DB60B16087A}" srcOrd="1" destOrd="0" presId="urn:microsoft.com/office/officeart/2008/layout/VerticalCurvedList"/>
    <dgm:cxn modelId="{CEF8EA51-1AAB-4ACA-857B-A2AB70DF9AE6}" type="presParOf" srcId="{79C739DD-0643-4119-BB8E-6398F48BD59B}" destId="{338A0F91-80FD-4903-A6EB-DBF65E28F57E}" srcOrd="2" destOrd="0" presId="urn:microsoft.com/office/officeart/2008/layout/VerticalCurvedList"/>
    <dgm:cxn modelId="{F51897FA-950E-4AA5-BB0B-DBF289A80487}" type="presParOf" srcId="{338A0F91-80FD-4903-A6EB-DBF65E28F57E}" destId="{1FCC4D32-E98C-4782-A9D9-07321B73AA87}" srcOrd="0" destOrd="0" presId="urn:microsoft.com/office/officeart/2008/layout/VerticalCurvedList"/>
    <dgm:cxn modelId="{6C542D26-2000-48B2-B4DF-6F5B401C8AC1}" type="presParOf" srcId="{79C739DD-0643-4119-BB8E-6398F48BD59B}" destId="{9B738D22-143C-41E6-A567-08EE9023CE51}" srcOrd="3" destOrd="0" presId="urn:microsoft.com/office/officeart/2008/layout/VerticalCurvedList"/>
    <dgm:cxn modelId="{04B3422B-EAA3-457C-BA27-C0EB33226390}" type="presParOf" srcId="{79C739DD-0643-4119-BB8E-6398F48BD59B}" destId="{5100B6CA-BAE7-46DB-BDAA-3540C374209D}" srcOrd="4" destOrd="0" presId="urn:microsoft.com/office/officeart/2008/layout/VerticalCurvedList"/>
    <dgm:cxn modelId="{D5F311C2-2D04-4DE7-9186-F3C89645CBD4}" type="presParOf" srcId="{5100B6CA-BAE7-46DB-BDAA-3540C374209D}" destId="{801004DC-0823-44D4-A057-7CECE2549CAF}" srcOrd="0" destOrd="0" presId="urn:microsoft.com/office/officeart/2008/layout/VerticalCurvedList"/>
    <dgm:cxn modelId="{01DF9B5B-C1B5-4B0F-931F-7E47D8771E0D}" type="presParOf" srcId="{79C739DD-0643-4119-BB8E-6398F48BD59B}" destId="{7C31E4BA-4916-420D-AE69-34EC7ABA1F91}" srcOrd="5" destOrd="0" presId="urn:microsoft.com/office/officeart/2008/layout/VerticalCurvedList"/>
    <dgm:cxn modelId="{9B0596B8-E18A-4ADD-9135-421BB4A9B650}" type="presParOf" srcId="{79C739DD-0643-4119-BB8E-6398F48BD59B}" destId="{91720698-10D1-4F9F-95A1-FFE37256FD21}" srcOrd="6" destOrd="0" presId="urn:microsoft.com/office/officeart/2008/layout/VerticalCurvedList"/>
    <dgm:cxn modelId="{94BB246B-A623-4EF1-9240-1AB1EA210D24}" type="presParOf" srcId="{91720698-10D1-4F9F-95A1-FFE37256FD21}" destId="{2D747F76-787F-4D26-BDCB-84867086F817}" srcOrd="0" destOrd="0" presId="urn:microsoft.com/office/officeart/2008/layout/VerticalCurvedList"/>
    <dgm:cxn modelId="{ABFFD162-4FD5-4A2B-A61B-8A92A6398689}" type="presParOf" srcId="{79C739DD-0643-4119-BB8E-6398F48BD59B}" destId="{48FBC3E3-931B-4926-AA3B-E443790381DD}" srcOrd="7" destOrd="0" presId="urn:microsoft.com/office/officeart/2008/layout/VerticalCurvedList"/>
    <dgm:cxn modelId="{90C81BE4-ACF4-43AB-8F76-ADD057552508}" type="presParOf" srcId="{79C739DD-0643-4119-BB8E-6398F48BD59B}" destId="{A6729F5C-102D-4828-833F-D128BC1B1449}" srcOrd="8" destOrd="0" presId="urn:microsoft.com/office/officeart/2008/layout/VerticalCurvedList"/>
    <dgm:cxn modelId="{D682139E-2345-49AE-82E4-9445B141F2DF}" type="presParOf" srcId="{A6729F5C-102D-4828-833F-D128BC1B1449}" destId="{A37F537D-B16B-4A51-9154-552290ED7CA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0195EC-5DA6-497A-B764-07EBA34AECB7}" type="doc">
      <dgm:prSet loTypeId="urn:microsoft.com/office/officeart/2005/8/layout/arrow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EF06369-236E-454A-9CF8-36E3B7468101}">
      <dgm:prSet phldrT="[Text]"/>
      <dgm:spPr/>
      <dgm:t>
        <a:bodyPr/>
        <a:lstStyle/>
        <a:p>
          <a:r>
            <a:rPr lang="en-US" dirty="0" smtClean="0"/>
            <a:t>Nanosats (&lt;10kg)</a:t>
          </a:r>
          <a:endParaRPr lang="en-US" dirty="0"/>
        </a:p>
      </dgm:t>
    </dgm:pt>
    <dgm:pt modelId="{FB69EFF8-E029-4605-824F-07E054254E61}" type="parTrans" cxnId="{BAA1E83F-4934-4B24-9751-B1A9D6EC8CE2}">
      <dgm:prSet/>
      <dgm:spPr/>
      <dgm:t>
        <a:bodyPr/>
        <a:lstStyle/>
        <a:p>
          <a:endParaRPr lang="en-US"/>
        </a:p>
      </dgm:t>
    </dgm:pt>
    <dgm:pt modelId="{1C7DA3E9-8A17-4D73-B7F6-BCEDCB6A20A5}" type="sibTrans" cxnId="{BAA1E83F-4934-4B24-9751-B1A9D6EC8CE2}">
      <dgm:prSet/>
      <dgm:spPr/>
      <dgm:t>
        <a:bodyPr/>
        <a:lstStyle/>
        <a:p>
          <a:endParaRPr lang="en-US"/>
        </a:p>
      </dgm:t>
    </dgm:pt>
    <dgm:pt modelId="{E279074F-36DE-4A44-96C7-C288ED832094}">
      <dgm:prSet phldrT="[Text]"/>
      <dgm:spPr/>
      <dgm:t>
        <a:bodyPr/>
        <a:lstStyle/>
        <a:p>
          <a:r>
            <a:rPr lang="en-US" dirty="0" err="1" smtClean="0"/>
            <a:t>Microsats</a:t>
          </a:r>
          <a:r>
            <a:rPr lang="en-US" dirty="0" smtClean="0"/>
            <a:t> (10-100kg)</a:t>
          </a:r>
          <a:endParaRPr lang="en-US" dirty="0"/>
        </a:p>
      </dgm:t>
    </dgm:pt>
    <dgm:pt modelId="{5DDD4AFF-288B-4805-BC88-F57F3385D8AF}" type="parTrans" cxnId="{BB4D8857-2345-44CA-BC11-FF1786901936}">
      <dgm:prSet/>
      <dgm:spPr/>
      <dgm:t>
        <a:bodyPr/>
        <a:lstStyle/>
        <a:p>
          <a:endParaRPr lang="en-US"/>
        </a:p>
      </dgm:t>
    </dgm:pt>
    <dgm:pt modelId="{C82AC6CD-9B6C-4A09-AAB0-CFF52FA7AF4C}" type="sibTrans" cxnId="{BB4D8857-2345-44CA-BC11-FF1786901936}">
      <dgm:prSet/>
      <dgm:spPr/>
      <dgm:t>
        <a:bodyPr/>
        <a:lstStyle/>
        <a:p>
          <a:endParaRPr lang="en-US"/>
        </a:p>
      </dgm:t>
    </dgm:pt>
    <dgm:pt modelId="{7DBF2B08-11F7-448B-AD2B-D5CE02FD6B31}">
      <dgm:prSet phldrT="[Text]"/>
      <dgm:spPr/>
      <dgm:t>
        <a:bodyPr/>
        <a:lstStyle/>
        <a:p>
          <a:r>
            <a:rPr lang="en-US" dirty="0" smtClean="0"/>
            <a:t>Medium </a:t>
          </a:r>
        </a:p>
        <a:p>
          <a:r>
            <a:rPr lang="en-US" dirty="0" smtClean="0"/>
            <a:t>(500 - 1000 kg)</a:t>
          </a:r>
          <a:endParaRPr lang="en-US" dirty="0"/>
        </a:p>
      </dgm:t>
    </dgm:pt>
    <dgm:pt modelId="{E867D78D-1EB2-4D81-B5CD-13BA3819030D}" type="parTrans" cxnId="{615657D5-28EF-4636-A536-C6B9ED8BCDF1}">
      <dgm:prSet/>
      <dgm:spPr/>
      <dgm:t>
        <a:bodyPr/>
        <a:lstStyle/>
        <a:p>
          <a:endParaRPr lang="en-US"/>
        </a:p>
      </dgm:t>
    </dgm:pt>
    <dgm:pt modelId="{4EBCC0D1-124D-4AE8-86AF-1414ADFD4ECE}" type="sibTrans" cxnId="{615657D5-28EF-4636-A536-C6B9ED8BCDF1}">
      <dgm:prSet/>
      <dgm:spPr/>
      <dgm:t>
        <a:bodyPr/>
        <a:lstStyle/>
        <a:p>
          <a:endParaRPr lang="en-US"/>
        </a:p>
      </dgm:t>
    </dgm:pt>
    <dgm:pt modelId="{6A9930C0-5521-4344-ABA5-9A61C165AFE3}">
      <dgm:prSet phldrT="[Text]"/>
      <dgm:spPr/>
      <dgm:t>
        <a:bodyPr/>
        <a:lstStyle/>
        <a:p>
          <a:r>
            <a:rPr lang="en-US" dirty="0" err="1" smtClean="0"/>
            <a:t>Smallsats</a:t>
          </a:r>
          <a:r>
            <a:rPr lang="en-US" dirty="0" smtClean="0"/>
            <a:t>  (100-500 kg)</a:t>
          </a:r>
          <a:endParaRPr lang="en-US" dirty="0"/>
        </a:p>
      </dgm:t>
    </dgm:pt>
    <dgm:pt modelId="{D714A4F8-7B4C-4BFF-A43B-234BDF6AB5E9}" type="parTrans" cxnId="{B88B2090-E592-4634-8E36-A6764C2E180C}">
      <dgm:prSet/>
      <dgm:spPr/>
      <dgm:t>
        <a:bodyPr/>
        <a:lstStyle/>
        <a:p>
          <a:endParaRPr lang="en-US"/>
        </a:p>
      </dgm:t>
    </dgm:pt>
    <dgm:pt modelId="{1BEE76C8-C903-4BEE-BFA5-0CCA618DD24B}" type="sibTrans" cxnId="{B88B2090-E592-4634-8E36-A6764C2E180C}">
      <dgm:prSet/>
      <dgm:spPr/>
      <dgm:t>
        <a:bodyPr/>
        <a:lstStyle/>
        <a:p>
          <a:endParaRPr lang="en-US"/>
        </a:p>
      </dgm:t>
    </dgm:pt>
    <dgm:pt modelId="{F5728D14-526D-42E1-9225-76904CBCEB23}">
      <dgm:prSet phldrT="[Text]"/>
      <dgm:spPr/>
      <dgm:t>
        <a:bodyPr/>
        <a:lstStyle/>
        <a:p>
          <a:r>
            <a:rPr lang="en-US" dirty="0" smtClean="0"/>
            <a:t>Large</a:t>
          </a:r>
        </a:p>
        <a:p>
          <a:r>
            <a:rPr lang="en-US" dirty="0" smtClean="0"/>
            <a:t>(&gt;1000kg)</a:t>
          </a:r>
          <a:endParaRPr lang="en-US" dirty="0"/>
        </a:p>
      </dgm:t>
    </dgm:pt>
    <dgm:pt modelId="{C5B5C454-1639-4FFE-A233-48CE9CE3E84C}" type="parTrans" cxnId="{E5E640FF-31E0-407D-A11F-1FF67833FC31}">
      <dgm:prSet/>
      <dgm:spPr/>
      <dgm:t>
        <a:bodyPr/>
        <a:lstStyle/>
        <a:p>
          <a:endParaRPr lang="en-US"/>
        </a:p>
      </dgm:t>
    </dgm:pt>
    <dgm:pt modelId="{8D266078-3D32-45A5-B348-A0B472C04A75}" type="sibTrans" cxnId="{E5E640FF-31E0-407D-A11F-1FF67833FC31}">
      <dgm:prSet/>
      <dgm:spPr/>
      <dgm:t>
        <a:bodyPr/>
        <a:lstStyle/>
        <a:p>
          <a:endParaRPr lang="en-US"/>
        </a:p>
      </dgm:t>
    </dgm:pt>
    <dgm:pt modelId="{C8B94B9A-719E-4B5E-A329-B3781400B1F6}" type="pres">
      <dgm:prSet presAssocID="{830195EC-5DA6-497A-B764-07EBA34AECB7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F8E6CE-A18D-4C77-9936-4AEFBB41E6EF}" type="pres">
      <dgm:prSet presAssocID="{830195EC-5DA6-497A-B764-07EBA34AECB7}" presName="arrow" presStyleLbl="bgShp" presStyleIdx="0" presStyleCnt="1" custLinFactNeighborY="450"/>
      <dgm:spPr/>
      <dgm:t>
        <a:bodyPr/>
        <a:lstStyle/>
        <a:p>
          <a:endParaRPr lang="en-US"/>
        </a:p>
      </dgm:t>
    </dgm:pt>
    <dgm:pt modelId="{2915CC9F-E17A-4027-BED8-6B221FB06044}" type="pres">
      <dgm:prSet presAssocID="{830195EC-5DA6-497A-B764-07EBA34AECB7}" presName="arrowDiagram5" presStyleCnt="0"/>
      <dgm:spPr/>
    </dgm:pt>
    <dgm:pt modelId="{960F54D3-7572-4DF6-87AC-2103C418A17C}" type="pres">
      <dgm:prSet presAssocID="{5EF06369-236E-454A-9CF8-36E3B7468101}" presName="bullet5a" presStyleLbl="node1" presStyleIdx="0" presStyleCnt="5"/>
      <dgm:spPr/>
    </dgm:pt>
    <dgm:pt modelId="{F41D2970-A8D0-48ED-B751-EA5FB78FF072}" type="pres">
      <dgm:prSet presAssocID="{5EF06369-236E-454A-9CF8-36E3B7468101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7AC38-71C1-41F8-92DE-C2152AD97878}" type="pres">
      <dgm:prSet presAssocID="{E279074F-36DE-4A44-96C7-C288ED832094}" presName="bullet5b" presStyleLbl="node1" presStyleIdx="1" presStyleCnt="5"/>
      <dgm:spPr/>
    </dgm:pt>
    <dgm:pt modelId="{7AA3CFB4-66A3-48C1-9CC3-5F64D2767332}" type="pres">
      <dgm:prSet presAssocID="{E279074F-36DE-4A44-96C7-C288ED832094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2D45C-28C8-4E78-A2BF-91F43DE9410D}" type="pres">
      <dgm:prSet presAssocID="{6A9930C0-5521-4344-ABA5-9A61C165AFE3}" presName="bullet5c" presStyleLbl="node1" presStyleIdx="2" presStyleCnt="5"/>
      <dgm:spPr/>
    </dgm:pt>
    <dgm:pt modelId="{36828704-DAE5-4D93-A967-50A9487FF94B}" type="pres">
      <dgm:prSet presAssocID="{6A9930C0-5521-4344-ABA5-9A61C165AFE3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C3607-EB62-464C-BAA3-52E9355C4687}" type="pres">
      <dgm:prSet presAssocID="{7DBF2B08-11F7-448B-AD2B-D5CE02FD6B31}" presName="bullet5d" presStyleLbl="node1" presStyleIdx="3" presStyleCnt="5" custLinFactX="45545" custLinFactNeighborX="100000" custLinFactNeighborY="-31535"/>
      <dgm:spPr/>
    </dgm:pt>
    <dgm:pt modelId="{68FAD7CD-1817-4228-9DAE-0ADEB2651A42}" type="pres">
      <dgm:prSet presAssocID="{7DBF2B08-11F7-448B-AD2B-D5CE02FD6B31}" presName="textBox5d" presStyleLbl="revTx" presStyleIdx="3" presStyleCnt="5" custScaleX="139771" custScaleY="35632" custLinFactNeighborX="30775" custLinFactNeighborY="-27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0F6B9-A5D6-4BB9-B86B-CADE2868548F}" type="pres">
      <dgm:prSet presAssocID="{F5728D14-526D-42E1-9225-76904CBCEB23}" presName="bullet5e" presStyleLbl="node1" presStyleIdx="4" presStyleCnt="5" custLinFactNeighborX="93284" custLinFactNeighborY="-34268"/>
      <dgm:spPr/>
    </dgm:pt>
    <dgm:pt modelId="{82FF95F9-6F57-407B-AF71-8AF40ACC447E}" type="pres">
      <dgm:prSet presAssocID="{F5728D14-526D-42E1-9225-76904CBCEB23}" presName="textBox5e" presStyleLbl="revTx" presStyleIdx="4" presStyleCnt="5" custScaleY="64507" custLinFactNeighborX="17296" custLinFactNeighborY="-15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A1E83F-4934-4B24-9751-B1A9D6EC8CE2}" srcId="{830195EC-5DA6-497A-B764-07EBA34AECB7}" destId="{5EF06369-236E-454A-9CF8-36E3B7468101}" srcOrd="0" destOrd="0" parTransId="{FB69EFF8-E029-4605-824F-07E054254E61}" sibTransId="{1C7DA3E9-8A17-4D73-B7F6-BCEDCB6A20A5}"/>
    <dgm:cxn modelId="{BB4D8857-2345-44CA-BC11-FF1786901936}" srcId="{830195EC-5DA6-497A-B764-07EBA34AECB7}" destId="{E279074F-36DE-4A44-96C7-C288ED832094}" srcOrd="1" destOrd="0" parTransId="{5DDD4AFF-288B-4805-BC88-F57F3385D8AF}" sibTransId="{C82AC6CD-9B6C-4A09-AAB0-CFF52FA7AF4C}"/>
    <dgm:cxn modelId="{0A8F0AB7-097A-44C2-AECD-20F82FB3A82E}" type="presOf" srcId="{6A9930C0-5521-4344-ABA5-9A61C165AFE3}" destId="{36828704-DAE5-4D93-A967-50A9487FF94B}" srcOrd="0" destOrd="0" presId="urn:microsoft.com/office/officeart/2005/8/layout/arrow2"/>
    <dgm:cxn modelId="{B188F932-5860-4F2E-8918-BD3B9F100FE1}" type="presOf" srcId="{F5728D14-526D-42E1-9225-76904CBCEB23}" destId="{82FF95F9-6F57-407B-AF71-8AF40ACC447E}" srcOrd="0" destOrd="0" presId="urn:microsoft.com/office/officeart/2005/8/layout/arrow2"/>
    <dgm:cxn modelId="{092A4538-AB70-42C2-B317-238BA74BF9DE}" type="presOf" srcId="{5EF06369-236E-454A-9CF8-36E3B7468101}" destId="{F41D2970-A8D0-48ED-B751-EA5FB78FF072}" srcOrd="0" destOrd="0" presId="urn:microsoft.com/office/officeart/2005/8/layout/arrow2"/>
    <dgm:cxn modelId="{A70E033A-9A22-4F10-8FFB-99157DFF9BE6}" type="presOf" srcId="{7DBF2B08-11F7-448B-AD2B-D5CE02FD6B31}" destId="{68FAD7CD-1817-4228-9DAE-0ADEB2651A42}" srcOrd="0" destOrd="0" presId="urn:microsoft.com/office/officeart/2005/8/layout/arrow2"/>
    <dgm:cxn modelId="{B88B2090-E592-4634-8E36-A6764C2E180C}" srcId="{830195EC-5DA6-497A-B764-07EBA34AECB7}" destId="{6A9930C0-5521-4344-ABA5-9A61C165AFE3}" srcOrd="2" destOrd="0" parTransId="{D714A4F8-7B4C-4BFF-A43B-234BDF6AB5E9}" sibTransId="{1BEE76C8-C903-4BEE-BFA5-0CCA618DD24B}"/>
    <dgm:cxn modelId="{5FDD9D80-AD32-4945-B523-6874A8E07733}" type="presOf" srcId="{E279074F-36DE-4A44-96C7-C288ED832094}" destId="{7AA3CFB4-66A3-48C1-9CC3-5F64D2767332}" srcOrd="0" destOrd="0" presId="urn:microsoft.com/office/officeart/2005/8/layout/arrow2"/>
    <dgm:cxn modelId="{94C6AF26-ED4F-48B4-AD1F-E998694F501C}" type="presOf" srcId="{830195EC-5DA6-497A-B764-07EBA34AECB7}" destId="{C8B94B9A-719E-4B5E-A329-B3781400B1F6}" srcOrd="0" destOrd="0" presId="urn:microsoft.com/office/officeart/2005/8/layout/arrow2"/>
    <dgm:cxn modelId="{E5E640FF-31E0-407D-A11F-1FF67833FC31}" srcId="{830195EC-5DA6-497A-B764-07EBA34AECB7}" destId="{F5728D14-526D-42E1-9225-76904CBCEB23}" srcOrd="4" destOrd="0" parTransId="{C5B5C454-1639-4FFE-A233-48CE9CE3E84C}" sibTransId="{8D266078-3D32-45A5-B348-A0B472C04A75}"/>
    <dgm:cxn modelId="{615657D5-28EF-4636-A536-C6B9ED8BCDF1}" srcId="{830195EC-5DA6-497A-B764-07EBA34AECB7}" destId="{7DBF2B08-11F7-448B-AD2B-D5CE02FD6B31}" srcOrd="3" destOrd="0" parTransId="{E867D78D-1EB2-4D81-B5CD-13BA3819030D}" sibTransId="{4EBCC0D1-124D-4AE8-86AF-1414ADFD4ECE}"/>
    <dgm:cxn modelId="{6273469F-07A5-40B2-A6EF-76018F90DFF3}" type="presParOf" srcId="{C8B94B9A-719E-4B5E-A329-B3781400B1F6}" destId="{0EF8E6CE-A18D-4C77-9936-4AEFBB41E6EF}" srcOrd="0" destOrd="0" presId="urn:microsoft.com/office/officeart/2005/8/layout/arrow2"/>
    <dgm:cxn modelId="{C3DACF20-A990-495F-93CA-C64566CBE0AA}" type="presParOf" srcId="{C8B94B9A-719E-4B5E-A329-B3781400B1F6}" destId="{2915CC9F-E17A-4027-BED8-6B221FB06044}" srcOrd="1" destOrd="0" presId="urn:microsoft.com/office/officeart/2005/8/layout/arrow2"/>
    <dgm:cxn modelId="{735CE7D2-6AB7-499B-9434-5B39ECC5DE7B}" type="presParOf" srcId="{2915CC9F-E17A-4027-BED8-6B221FB06044}" destId="{960F54D3-7572-4DF6-87AC-2103C418A17C}" srcOrd="0" destOrd="0" presId="urn:microsoft.com/office/officeart/2005/8/layout/arrow2"/>
    <dgm:cxn modelId="{69335500-9D01-4D02-92F6-E4F6DECAF839}" type="presParOf" srcId="{2915CC9F-E17A-4027-BED8-6B221FB06044}" destId="{F41D2970-A8D0-48ED-B751-EA5FB78FF072}" srcOrd="1" destOrd="0" presId="urn:microsoft.com/office/officeart/2005/8/layout/arrow2"/>
    <dgm:cxn modelId="{D5E22AA9-5590-4251-9B29-02B9DDA9103E}" type="presParOf" srcId="{2915CC9F-E17A-4027-BED8-6B221FB06044}" destId="{A2D7AC38-71C1-41F8-92DE-C2152AD97878}" srcOrd="2" destOrd="0" presId="urn:microsoft.com/office/officeart/2005/8/layout/arrow2"/>
    <dgm:cxn modelId="{40E359B4-1AB4-437A-8494-4963C245C553}" type="presParOf" srcId="{2915CC9F-E17A-4027-BED8-6B221FB06044}" destId="{7AA3CFB4-66A3-48C1-9CC3-5F64D2767332}" srcOrd="3" destOrd="0" presId="urn:microsoft.com/office/officeart/2005/8/layout/arrow2"/>
    <dgm:cxn modelId="{2FF86351-13FF-401F-B302-E9DA1D8489A8}" type="presParOf" srcId="{2915CC9F-E17A-4027-BED8-6B221FB06044}" destId="{ABE2D45C-28C8-4E78-A2BF-91F43DE9410D}" srcOrd="4" destOrd="0" presId="urn:microsoft.com/office/officeart/2005/8/layout/arrow2"/>
    <dgm:cxn modelId="{A142838D-DD5E-448C-B689-5E325B50E029}" type="presParOf" srcId="{2915CC9F-E17A-4027-BED8-6B221FB06044}" destId="{36828704-DAE5-4D93-A967-50A9487FF94B}" srcOrd="5" destOrd="0" presId="urn:microsoft.com/office/officeart/2005/8/layout/arrow2"/>
    <dgm:cxn modelId="{136315BA-0C4B-41AE-BFC2-F158272702F2}" type="presParOf" srcId="{2915CC9F-E17A-4027-BED8-6B221FB06044}" destId="{D02C3607-EB62-464C-BAA3-52E9355C4687}" srcOrd="6" destOrd="0" presId="urn:microsoft.com/office/officeart/2005/8/layout/arrow2"/>
    <dgm:cxn modelId="{B5806D05-DBA0-4401-8C2D-76A786F48B8C}" type="presParOf" srcId="{2915CC9F-E17A-4027-BED8-6B221FB06044}" destId="{68FAD7CD-1817-4228-9DAE-0ADEB2651A42}" srcOrd="7" destOrd="0" presId="urn:microsoft.com/office/officeart/2005/8/layout/arrow2"/>
    <dgm:cxn modelId="{7AA21B71-B817-447D-A391-E87B2CC8C97B}" type="presParOf" srcId="{2915CC9F-E17A-4027-BED8-6B221FB06044}" destId="{9C10F6B9-A5D6-4BB9-B86B-CADE2868548F}" srcOrd="8" destOrd="0" presId="urn:microsoft.com/office/officeart/2005/8/layout/arrow2"/>
    <dgm:cxn modelId="{0F14597E-7325-4E25-9E20-A4391A15B450}" type="presParOf" srcId="{2915CC9F-E17A-4027-BED8-6B221FB06044}" destId="{82FF95F9-6F57-407B-AF71-8AF40ACC447E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924D9B-BDA4-4999-83F3-7B17E729C76E}" type="doc">
      <dgm:prSet loTypeId="urn:microsoft.com/office/officeart/2005/8/layout/radial5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F44225D-628F-401F-AF4C-D2001D034E20}">
      <dgm:prSet phldrT="[Text]"/>
      <dgm:spPr/>
      <dgm:t>
        <a:bodyPr/>
        <a:lstStyle/>
        <a:p>
          <a:r>
            <a:rPr lang="en-US" b="1" dirty="0" smtClean="0"/>
            <a:t>V&amp;V facilities</a:t>
          </a:r>
          <a:endParaRPr lang="en-US" b="1" dirty="0"/>
        </a:p>
      </dgm:t>
    </dgm:pt>
    <dgm:pt modelId="{B4FD4D04-3A85-46C4-B2C6-E73711E9E957}" type="parTrans" cxnId="{E75639D6-539E-4CD8-BD54-5CB10E1741ED}">
      <dgm:prSet/>
      <dgm:spPr/>
      <dgm:t>
        <a:bodyPr/>
        <a:lstStyle/>
        <a:p>
          <a:endParaRPr lang="en-US"/>
        </a:p>
      </dgm:t>
    </dgm:pt>
    <dgm:pt modelId="{C9023ED2-5118-4914-9422-921EB160290F}" type="sibTrans" cxnId="{E75639D6-539E-4CD8-BD54-5CB10E1741ED}">
      <dgm:prSet/>
      <dgm:spPr/>
      <dgm:t>
        <a:bodyPr/>
        <a:lstStyle/>
        <a:p>
          <a:endParaRPr lang="en-US"/>
        </a:p>
      </dgm:t>
    </dgm:pt>
    <dgm:pt modelId="{AF269B4A-06D6-405D-BF51-0D6011FC8AA6}">
      <dgm:prSet phldrT="[Text]" custT="1"/>
      <dgm:spPr/>
      <dgm:t>
        <a:bodyPr/>
        <a:lstStyle/>
        <a:p>
          <a:r>
            <a:rPr lang="en-US" sz="1600" dirty="0" smtClean="0"/>
            <a:t>Poor Validation of Simulation Environment</a:t>
          </a:r>
        </a:p>
      </dgm:t>
    </dgm:pt>
    <dgm:pt modelId="{D194D2A1-C99E-433E-BCD1-1A3B0A629298}" type="sibTrans" cxnId="{FBFF470E-92A7-4A62-8B21-DB6DD66007F3}">
      <dgm:prSet/>
      <dgm:spPr/>
      <dgm:t>
        <a:bodyPr/>
        <a:lstStyle/>
        <a:p>
          <a:endParaRPr lang="en-US"/>
        </a:p>
      </dgm:t>
    </dgm:pt>
    <dgm:pt modelId="{03B9E9A3-327A-4B17-944E-AD643A72E839}" type="parTrans" cxnId="{FBFF470E-92A7-4A62-8B21-DB6DD66007F3}">
      <dgm:prSet/>
      <dgm:spPr/>
      <dgm:t>
        <a:bodyPr/>
        <a:lstStyle/>
        <a:p>
          <a:endParaRPr lang="en-US"/>
        </a:p>
      </dgm:t>
    </dgm:pt>
    <dgm:pt modelId="{2482A021-8190-4CF4-A30E-561CE3431E4F}">
      <dgm:prSet phldrT="[Text]" custT="1"/>
      <dgm:spPr/>
      <dgm:t>
        <a:bodyPr/>
        <a:lstStyle/>
        <a:p>
          <a:r>
            <a:rPr lang="en-US" sz="1500" dirty="0" smtClean="0"/>
            <a:t>No PFM/FM Close-loop tests</a:t>
          </a:r>
          <a:endParaRPr lang="en-US" sz="1500" dirty="0"/>
        </a:p>
      </dgm:t>
    </dgm:pt>
    <dgm:pt modelId="{1036D64B-7A75-4A35-A852-DA8BD726DA50}" type="parTrans" cxnId="{E6003EDA-EFB2-495E-9903-1D30D16E9041}">
      <dgm:prSet/>
      <dgm:spPr/>
      <dgm:t>
        <a:bodyPr/>
        <a:lstStyle/>
        <a:p>
          <a:endParaRPr lang="en-US"/>
        </a:p>
      </dgm:t>
    </dgm:pt>
    <dgm:pt modelId="{E3376F62-EABC-4D30-9C94-BD31BE4586CA}" type="sibTrans" cxnId="{E6003EDA-EFB2-495E-9903-1D30D16E9041}">
      <dgm:prSet/>
      <dgm:spPr/>
      <dgm:t>
        <a:bodyPr/>
        <a:lstStyle/>
        <a:p>
          <a:endParaRPr lang="en-US"/>
        </a:p>
      </dgm:t>
    </dgm:pt>
    <dgm:pt modelId="{124A144D-8F21-4664-A884-5E12D38C9883}">
      <dgm:prSet phldrT="[Text]" custT="1"/>
      <dgm:spPr/>
      <dgm:t>
        <a:bodyPr/>
        <a:lstStyle/>
        <a:p>
          <a:r>
            <a:rPr lang="en-US" sz="1500" dirty="0" smtClean="0"/>
            <a:t>Absence of SVF</a:t>
          </a:r>
          <a:endParaRPr lang="en-US" sz="1500" dirty="0"/>
        </a:p>
      </dgm:t>
    </dgm:pt>
    <dgm:pt modelId="{6C70FD96-669F-4309-94A1-689625DBD13A}" type="parTrans" cxnId="{10C16115-90BD-4E21-8DBF-603D8A165F76}">
      <dgm:prSet/>
      <dgm:spPr/>
      <dgm:t>
        <a:bodyPr/>
        <a:lstStyle/>
        <a:p>
          <a:endParaRPr lang="en-US"/>
        </a:p>
      </dgm:t>
    </dgm:pt>
    <dgm:pt modelId="{9DD50BBB-FBB8-408D-8E03-386C883113C3}" type="sibTrans" cxnId="{10C16115-90BD-4E21-8DBF-603D8A165F76}">
      <dgm:prSet/>
      <dgm:spPr/>
      <dgm:t>
        <a:bodyPr/>
        <a:lstStyle/>
        <a:p>
          <a:endParaRPr lang="en-US"/>
        </a:p>
      </dgm:t>
    </dgm:pt>
    <dgm:pt modelId="{F651C8BF-807D-4A5B-9B81-81A568F6D529}">
      <dgm:prSet phldrT="[Text]" custT="1"/>
      <dgm:spPr/>
      <dgm:t>
        <a:bodyPr/>
        <a:lstStyle/>
        <a:p>
          <a:r>
            <a:rPr lang="en-US" sz="1500" dirty="0" smtClean="0">
              <a:solidFill>
                <a:schemeClr val="accent4">
                  <a:lumMod val="75000"/>
                </a:schemeClr>
              </a:solidFill>
            </a:rPr>
            <a:t>“reduced” </a:t>
          </a:r>
          <a:r>
            <a:rPr lang="en-US" sz="1500" dirty="0" smtClean="0">
              <a:solidFill>
                <a:schemeClr val="tx1"/>
              </a:solidFill>
            </a:rPr>
            <a:t>or </a:t>
          </a:r>
          <a:r>
            <a:rPr lang="en-US" sz="1500" dirty="0" smtClean="0">
              <a:solidFill>
                <a:schemeClr val="accent3">
                  <a:lumMod val="50000"/>
                </a:schemeClr>
              </a:solidFill>
            </a:rPr>
            <a:t>No</a:t>
          </a:r>
          <a:r>
            <a:rPr lang="en-US" sz="15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500" dirty="0" smtClean="0">
              <a:solidFill>
                <a:schemeClr val="tx1"/>
              </a:solidFill>
            </a:rPr>
            <a:t>ATB HIL close-loop test capability</a:t>
          </a:r>
          <a:endParaRPr lang="en-US" sz="1500" dirty="0">
            <a:solidFill>
              <a:schemeClr val="tx1"/>
            </a:solidFill>
          </a:endParaRPr>
        </a:p>
      </dgm:t>
    </dgm:pt>
    <dgm:pt modelId="{81117700-01E6-48C2-B557-FC0F2C249194}" type="parTrans" cxnId="{EB08450B-67AA-4630-8983-B60CD54F422C}">
      <dgm:prSet/>
      <dgm:spPr/>
      <dgm:t>
        <a:bodyPr/>
        <a:lstStyle/>
        <a:p>
          <a:endParaRPr lang="en-US"/>
        </a:p>
      </dgm:t>
    </dgm:pt>
    <dgm:pt modelId="{300D2A4E-4C10-4908-90D6-A967962D4E0F}" type="sibTrans" cxnId="{EB08450B-67AA-4630-8983-B60CD54F422C}">
      <dgm:prSet/>
      <dgm:spPr/>
      <dgm:t>
        <a:bodyPr/>
        <a:lstStyle/>
        <a:p>
          <a:endParaRPr lang="en-US"/>
        </a:p>
      </dgm:t>
    </dgm:pt>
    <dgm:pt modelId="{1772F069-A1B2-4CF7-BF6F-D81125BCA749}" type="pres">
      <dgm:prSet presAssocID="{AD924D9B-BDA4-4999-83F3-7B17E729C76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EB411F-8B8E-422F-8179-A8197928D629}" type="pres">
      <dgm:prSet presAssocID="{BF44225D-628F-401F-AF4C-D2001D034E20}" presName="centerShape" presStyleLbl="node0" presStyleIdx="0" presStyleCnt="1" custScaleX="110498" custScaleY="112815"/>
      <dgm:spPr/>
      <dgm:t>
        <a:bodyPr/>
        <a:lstStyle/>
        <a:p>
          <a:endParaRPr lang="en-US"/>
        </a:p>
      </dgm:t>
    </dgm:pt>
    <dgm:pt modelId="{3562D904-9C81-461B-AA82-52503BBF12FD}" type="pres">
      <dgm:prSet presAssocID="{03B9E9A3-327A-4B17-944E-AD643A72E839}" presName="parTrans" presStyleLbl="sibTrans2D1" presStyleIdx="0" presStyleCnt="4"/>
      <dgm:spPr/>
      <dgm:t>
        <a:bodyPr/>
        <a:lstStyle/>
        <a:p>
          <a:endParaRPr lang="en-US"/>
        </a:p>
      </dgm:t>
    </dgm:pt>
    <dgm:pt modelId="{64BDD932-7A39-4E3A-8180-344F907BDA00}" type="pres">
      <dgm:prSet presAssocID="{03B9E9A3-327A-4B17-944E-AD643A72E83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8F5071D-2A0C-4C72-A5AB-665A81BD5D57}" type="pres">
      <dgm:prSet presAssocID="{AF269B4A-06D6-405D-BF51-0D6011FC8AA6}" presName="node" presStyleLbl="node1" presStyleIdx="0" presStyleCnt="4" custScaleX="10737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1206A1B-BEDA-42C1-B821-0B61E24C921F}" type="pres">
      <dgm:prSet presAssocID="{6C70FD96-669F-4309-94A1-689625DBD13A}" presName="parTrans" presStyleLbl="sibTrans2D1" presStyleIdx="1" presStyleCnt="4"/>
      <dgm:spPr/>
      <dgm:t>
        <a:bodyPr/>
        <a:lstStyle/>
        <a:p>
          <a:endParaRPr lang="en-US"/>
        </a:p>
      </dgm:t>
    </dgm:pt>
    <dgm:pt modelId="{29E22B25-E27F-429D-9B18-AC42661BF617}" type="pres">
      <dgm:prSet presAssocID="{6C70FD96-669F-4309-94A1-689625DBD13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7591546-1FB0-46F7-8949-156C8152F66B}" type="pres">
      <dgm:prSet presAssocID="{124A144D-8F21-4664-A884-5E12D38C9883}" presName="node" presStyleLbl="node1" presStyleIdx="1" presStyleCnt="4" custScaleY="101827" custRadScaleRad="101043" custRadScaleInc="-43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D9F29B4-661C-4B08-ADC7-2096FF3CE618}" type="pres">
      <dgm:prSet presAssocID="{81117700-01E6-48C2-B557-FC0F2C249194}" presName="parTrans" presStyleLbl="sibTrans2D1" presStyleIdx="2" presStyleCnt="4"/>
      <dgm:spPr/>
      <dgm:t>
        <a:bodyPr/>
        <a:lstStyle/>
        <a:p>
          <a:endParaRPr lang="en-US"/>
        </a:p>
      </dgm:t>
    </dgm:pt>
    <dgm:pt modelId="{AFFC6590-773E-4B96-B09A-D0B1FFC2A049}" type="pres">
      <dgm:prSet presAssocID="{81117700-01E6-48C2-B557-FC0F2C24919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4F71848-A54E-4F6D-A108-F37FD8B87FFF}" type="pres">
      <dgm:prSet presAssocID="{F651C8BF-807D-4A5B-9B81-81A568F6D529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F914117-CBD2-4017-A1BD-8F25C945F3B5}" type="pres">
      <dgm:prSet presAssocID="{1036D64B-7A75-4A35-A852-DA8BD726DA50}" presName="parTrans" presStyleLbl="sibTrans2D1" presStyleIdx="3" presStyleCnt="4"/>
      <dgm:spPr/>
      <dgm:t>
        <a:bodyPr/>
        <a:lstStyle/>
        <a:p>
          <a:endParaRPr lang="en-US"/>
        </a:p>
      </dgm:t>
    </dgm:pt>
    <dgm:pt modelId="{B80BCF3A-5FED-4047-B6BA-B4B21D93E62E}" type="pres">
      <dgm:prSet presAssocID="{1036D64B-7A75-4A35-A852-DA8BD726DA5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B47CAD7C-2B69-4C21-AB11-085FF6A45E3B}" type="pres">
      <dgm:prSet presAssocID="{2482A021-8190-4CF4-A30E-561CE3431E4F}" presName="node" presStyleLbl="node1" presStyleIdx="3" presStyleCnt="4" custScaleX="100651" custScaleY="8910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FBFF470E-92A7-4A62-8B21-DB6DD66007F3}" srcId="{BF44225D-628F-401F-AF4C-D2001D034E20}" destId="{AF269B4A-06D6-405D-BF51-0D6011FC8AA6}" srcOrd="0" destOrd="0" parTransId="{03B9E9A3-327A-4B17-944E-AD643A72E839}" sibTransId="{D194D2A1-C99E-433E-BCD1-1A3B0A629298}"/>
    <dgm:cxn modelId="{13208752-C3CA-4D82-88C6-E8A7AF638F7D}" type="presOf" srcId="{BF44225D-628F-401F-AF4C-D2001D034E20}" destId="{49EB411F-8B8E-422F-8179-A8197928D629}" srcOrd="0" destOrd="0" presId="urn:microsoft.com/office/officeart/2005/8/layout/radial5"/>
    <dgm:cxn modelId="{EB08450B-67AA-4630-8983-B60CD54F422C}" srcId="{BF44225D-628F-401F-AF4C-D2001D034E20}" destId="{F651C8BF-807D-4A5B-9B81-81A568F6D529}" srcOrd="2" destOrd="0" parTransId="{81117700-01E6-48C2-B557-FC0F2C249194}" sibTransId="{300D2A4E-4C10-4908-90D6-A967962D4E0F}"/>
    <dgm:cxn modelId="{CF031996-ECF5-4672-AABC-E12B5D458BB3}" type="presOf" srcId="{2482A021-8190-4CF4-A30E-561CE3431E4F}" destId="{B47CAD7C-2B69-4C21-AB11-085FF6A45E3B}" srcOrd="0" destOrd="0" presId="urn:microsoft.com/office/officeart/2005/8/layout/radial5"/>
    <dgm:cxn modelId="{E75639D6-539E-4CD8-BD54-5CB10E1741ED}" srcId="{AD924D9B-BDA4-4999-83F3-7B17E729C76E}" destId="{BF44225D-628F-401F-AF4C-D2001D034E20}" srcOrd="0" destOrd="0" parTransId="{B4FD4D04-3A85-46C4-B2C6-E73711E9E957}" sibTransId="{C9023ED2-5118-4914-9422-921EB160290F}"/>
    <dgm:cxn modelId="{E6003EDA-EFB2-495E-9903-1D30D16E9041}" srcId="{BF44225D-628F-401F-AF4C-D2001D034E20}" destId="{2482A021-8190-4CF4-A30E-561CE3431E4F}" srcOrd="3" destOrd="0" parTransId="{1036D64B-7A75-4A35-A852-DA8BD726DA50}" sibTransId="{E3376F62-EABC-4D30-9C94-BD31BE4586CA}"/>
    <dgm:cxn modelId="{3570315D-B621-4183-BF5D-EF1C90B30539}" type="presOf" srcId="{124A144D-8F21-4664-A884-5E12D38C9883}" destId="{B7591546-1FB0-46F7-8949-156C8152F66B}" srcOrd="0" destOrd="0" presId="urn:microsoft.com/office/officeart/2005/8/layout/radial5"/>
    <dgm:cxn modelId="{99E36190-F40C-4937-84FF-701E922C64A6}" type="presOf" srcId="{81117700-01E6-48C2-B557-FC0F2C249194}" destId="{3D9F29B4-661C-4B08-ADC7-2096FF3CE618}" srcOrd="0" destOrd="0" presId="urn:microsoft.com/office/officeart/2005/8/layout/radial5"/>
    <dgm:cxn modelId="{3C3D09ED-86B1-472F-87B3-A9685CAD45F3}" type="presOf" srcId="{1036D64B-7A75-4A35-A852-DA8BD726DA50}" destId="{B80BCF3A-5FED-4047-B6BA-B4B21D93E62E}" srcOrd="1" destOrd="0" presId="urn:microsoft.com/office/officeart/2005/8/layout/radial5"/>
    <dgm:cxn modelId="{9B4E8B73-8FFD-48B6-B988-097FF256E954}" type="presOf" srcId="{AF269B4A-06D6-405D-BF51-0D6011FC8AA6}" destId="{88F5071D-2A0C-4C72-A5AB-665A81BD5D57}" srcOrd="0" destOrd="0" presId="urn:microsoft.com/office/officeart/2005/8/layout/radial5"/>
    <dgm:cxn modelId="{C04F4101-8A0D-4E42-935E-1CAF78D0C889}" type="presOf" srcId="{6C70FD96-669F-4309-94A1-689625DBD13A}" destId="{01206A1B-BEDA-42C1-B821-0B61E24C921F}" srcOrd="0" destOrd="0" presId="urn:microsoft.com/office/officeart/2005/8/layout/radial5"/>
    <dgm:cxn modelId="{8F890F35-2101-4DBC-82CA-3714EF732489}" type="presOf" srcId="{81117700-01E6-48C2-B557-FC0F2C249194}" destId="{AFFC6590-773E-4B96-B09A-D0B1FFC2A049}" srcOrd="1" destOrd="0" presId="urn:microsoft.com/office/officeart/2005/8/layout/radial5"/>
    <dgm:cxn modelId="{FA31F22C-CDF1-4421-8FA3-CE913FD0EF91}" type="presOf" srcId="{03B9E9A3-327A-4B17-944E-AD643A72E839}" destId="{64BDD932-7A39-4E3A-8180-344F907BDA00}" srcOrd="1" destOrd="0" presId="urn:microsoft.com/office/officeart/2005/8/layout/radial5"/>
    <dgm:cxn modelId="{9F70CD6C-B9C0-48B9-BC0E-DB6B0415057E}" type="presOf" srcId="{AD924D9B-BDA4-4999-83F3-7B17E729C76E}" destId="{1772F069-A1B2-4CF7-BF6F-D81125BCA749}" srcOrd="0" destOrd="0" presId="urn:microsoft.com/office/officeart/2005/8/layout/radial5"/>
    <dgm:cxn modelId="{CFCF9B8E-5085-46A4-B3C7-A3295E7B6926}" type="presOf" srcId="{F651C8BF-807D-4A5B-9B81-81A568F6D529}" destId="{44F71848-A54E-4F6D-A108-F37FD8B87FFF}" srcOrd="0" destOrd="0" presId="urn:microsoft.com/office/officeart/2005/8/layout/radial5"/>
    <dgm:cxn modelId="{3EE54D9E-1473-47BC-B556-CEB2C6E385BE}" type="presOf" srcId="{6C70FD96-669F-4309-94A1-689625DBD13A}" destId="{29E22B25-E27F-429D-9B18-AC42661BF617}" srcOrd="1" destOrd="0" presId="urn:microsoft.com/office/officeart/2005/8/layout/radial5"/>
    <dgm:cxn modelId="{94FF732D-CB1A-4FFD-80F2-792CD1871CA0}" type="presOf" srcId="{1036D64B-7A75-4A35-A852-DA8BD726DA50}" destId="{0F914117-CBD2-4017-A1BD-8F25C945F3B5}" srcOrd="0" destOrd="0" presId="urn:microsoft.com/office/officeart/2005/8/layout/radial5"/>
    <dgm:cxn modelId="{A4928F96-AD90-4918-BBD3-B25F15B02A75}" type="presOf" srcId="{03B9E9A3-327A-4B17-944E-AD643A72E839}" destId="{3562D904-9C81-461B-AA82-52503BBF12FD}" srcOrd="0" destOrd="0" presId="urn:microsoft.com/office/officeart/2005/8/layout/radial5"/>
    <dgm:cxn modelId="{10C16115-90BD-4E21-8DBF-603D8A165F76}" srcId="{BF44225D-628F-401F-AF4C-D2001D034E20}" destId="{124A144D-8F21-4664-A884-5E12D38C9883}" srcOrd="1" destOrd="0" parTransId="{6C70FD96-669F-4309-94A1-689625DBD13A}" sibTransId="{9DD50BBB-FBB8-408D-8E03-386C883113C3}"/>
    <dgm:cxn modelId="{B9133F52-C9F0-4AF1-ADB6-24663016418B}" type="presParOf" srcId="{1772F069-A1B2-4CF7-BF6F-D81125BCA749}" destId="{49EB411F-8B8E-422F-8179-A8197928D629}" srcOrd="0" destOrd="0" presId="urn:microsoft.com/office/officeart/2005/8/layout/radial5"/>
    <dgm:cxn modelId="{8C83A83E-B1DF-406E-87E7-18CA48BD8550}" type="presParOf" srcId="{1772F069-A1B2-4CF7-BF6F-D81125BCA749}" destId="{3562D904-9C81-461B-AA82-52503BBF12FD}" srcOrd="1" destOrd="0" presId="urn:microsoft.com/office/officeart/2005/8/layout/radial5"/>
    <dgm:cxn modelId="{F40AED5D-178B-47DE-A665-714DF5599A1B}" type="presParOf" srcId="{3562D904-9C81-461B-AA82-52503BBF12FD}" destId="{64BDD932-7A39-4E3A-8180-344F907BDA00}" srcOrd="0" destOrd="0" presId="urn:microsoft.com/office/officeart/2005/8/layout/radial5"/>
    <dgm:cxn modelId="{9526AD45-4B09-4C0F-BD73-168F2C5D01CB}" type="presParOf" srcId="{1772F069-A1B2-4CF7-BF6F-D81125BCA749}" destId="{88F5071D-2A0C-4C72-A5AB-665A81BD5D57}" srcOrd="2" destOrd="0" presId="urn:microsoft.com/office/officeart/2005/8/layout/radial5"/>
    <dgm:cxn modelId="{D28799AB-F11E-4B02-958B-1C9A389C3FA3}" type="presParOf" srcId="{1772F069-A1B2-4CF7-BF6F-D81125BCA749}" destId="{01206A1B-BEDA-42C1-B821-0B61E24C921F}" srcOrd="3" destOrd="0" presId="urn:microsoft.com/office/officeart/2005/8/layout/radial5"/>
    <dgm:cxn modelId="{F835BE8E-9187-4F82-B8F8-2F6C76CFBCD3}" type="presParOf" srcId="{01206A1B-BEDA-42C1-B821-0B61E24C921F}" destId="{29E22B25-E27F-429D-9B18-AC42661BF617}" srcOrd="0" destOrd="0" presId="urn:microsoft.com/office/officeart/2005/8/layout/radial5"/>
    <dgm:cxn modelId="{8097C72B-7FC9-43CE-A22E-B63AC13CC7C0}" type="presParOf" srcId="{1772F069-A1B2-4CF7-BF6F-D81125BCA749}" destId="{B7591546-1FB0-46F7-8949-156C8152F66B}" srcOrd="4" destOrd="0" presId="urn:microsoft.com/office/officeart/2005/8/layout/radial5"/>
    <dgm:cxn modelId="{073B77B1-60D1-4982-B2FA-21986090705E}" type="presParOf" srcId="{1772F069-A1B2-4CF7-BF6F-D81125BCA749}" destId="{3D9F29B4-661C-4B08-ADC7-2096FF3CE618}" srcOrd="5" destOrd="0" presId="urn:microsoft.com/office/officeart/2005/8/layout/radial5"/>
    <dgm:cxn modelId="{2A3C0D72-5D37-41FB-8A64-2411B5E4D68F}" type="presParOf" srcId="{3D9F29B4-661C-4B08-ADC7-2096FF3CE618}" destId="{AFFC6590-773E-4B96-B09A-D0B1FFC2A049}" srcOrd="0" destOrd="0" presId="urn:microsoft.com/office/officeart/2005/8/layout/radial5"/>
    <dgm:cxn modelId="{AC97594C-918C-4FFA-A9B8-7C7E0B3D4010}" type="presParOf" srcId="{1772F069-A1B2-4CF7-BF6F-D81125BCA749}" destId="{44F71848-A54E-4F6D-A108-F37FD8B87FFF}" srcOrd="6" destOrd="0" presId="urn:microsoft.com/office/officeart/2005/8/layout/radial5"/>
    <dgm:cxn modelId="{488C4089-C825-42BF-8E95-3D519942080D}" type="presParOf" srcId="{1772F069-A1B2-4CF7-BF6F-D81125BCA749}" destId="{0F914117-CBD2-4017-A1BD-8F25C945F3B5}" srcOrd="7" destOrd="0" presId="urn:microsoft.com/office/officeart/2005/8/layout/radial5"/>
    <dgm:cxn modelId="{97C1EA61-63A4-4069-AE5E-1EEB788B5AC3}" type="presParOf" srcId="{0F914117-CBD2-4017-A1BD-8F25C945F3B5}" destId="{B80BCF3A-5FED-4047-B6BA-B4B21D93E62E}" srcOrd="0" destOrd="0" presId="urn:microsoft.com/office/officeart/2005/8/layout/radial5"/>
    <dgm:cxn modelId="{702C2108-D77E-4ECE-9476-1B41EBAA4C79}" type="presParOf" srcId="{1772F069-A1B2-4CF7-BF6F-D81125BCA749}" destId="{B47CAD7C-2B69-4C21-AB11-085FF6A45E3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924D9B-BDA4-4999-83F3-7B17E729C76E}" type="doc">
      <dgm:prSet loTypeId="urn:microsoft.com/office/officeart/2005/8/layout/radial5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F44225D-628F-401F-AF4C-D2001D034E20}">
      <dgm:prSet phldrT="[Text]"/>
      <dgm:spPr/>
      <dgm:t>
        <a:bodyPr/>
        <a:lstStyle/>
        <a:p>
          <a:r>
            <a:rPr lang="en-US" b="1" dirty="0" smtClean="0"/>
            <a:t>V&amp;V process</a:t>
          </a:r>
          <a:endParaRPr lang="en-US" b="1" dirty="0"/>
        </a:p>
      </dgm:t>
    </dgm:pt>
    <dgm:pt modelId="{B4FD4D04-3A85-46C4-B2C6-E73711E9E957}" type="parTrans" cxnId="{E75639D6-539E-4CD8-BD54-5CB10E1741ED}">
      <dgm:prSet/>
      <dgm:spPr/>
      <dgm:t>
        <a:bodyPr/>
        <a:lstStyle/>
        <a:p>
          <a:endParaRPr lang="en-US"/>
        </a:p>
      </dgm:t>
    </dgm:pt>
    <dgm:pt modelId="{C9023ED2-5118-4914-9422-921EB160290F}" type="sibTrans" cxnId="{E75639D6-539E-4CD8-BD54-5CB10E1741ED}">
      <dgm:prSet/>
      <dgm:spPr/>
      <dgm:t>
        <a:bodyPr/>
        <a:lstStyle/>
        <a:p>
          <a:endParaRPr lang="en-US"/>
        </a:p>
      </dgm:t>
    </dgm:pt>
    <dgm:pt modelId="{E6DAA2BF-E48B-4675-9D93-00CC88E5F957}">
      <dgm:prSet phldrT="[Text]" custT="1"/>
      <dgm:spPr/>
      <dgm:t>
        <a:bodyPr/>
        <a:lstStyle/>
        <a:p>
          <a:r>
            <a:rPr lang="en-US" sz="1500" i="0" dirty="0" smtClean="0"/>
            <a:t>Verification approach defined while designing for the “first time”</a:t>
          </a:r>
          <a:endParaRPr lang="en-US" sz="1500" i="0" dirty="0"/>
        </a:p>
      </dgm:t>
    </dgm:pt>
    <dgm:pt modelId="{94E8233B-3817-4BF2-86D1-DEE54F00B3FF}" type="parTrans" cxnId="{4022BE15-3EF3-4589-8D0A-51F186F2CCFA}">
      <dgm:prSet/>
      <dgm:spPr/>
      <dgm:t>
        <a:bodyPr/>
        <a:lstStyle/>
        <a:p>
          <a:endParaRPr lang="en-US"/>
        </a:p>
      </dgm:t>
    </dgm:pt>
    <dgm:pt modelId="{2AA3FE06-D035-48FC-A561-182957E2B335}" type="sibTrans" cxnId="{4022BE15-3EF3-4589-8D0A-51F186F2CCFA}">
      <dgm:prSet/>
      <dgm:spPr/>
      <dgm:t>
        <a:bodyPr/>
        <a:lstStyle/>
        <a:p>
          <a:endParaRPr lang="en-US"/>
        </a:p>
      </dgm:t>
    </dgm:pt>
    <dgm:pt modelId="{AF269B4A-06D6-405D-BF51-0D6011FC8AA6}">
      <dgm:prSet phldrT="[Text]" custT="1"/>
      <dgm:spPr/>
      <dgm:t>
        <a:bodyPr/>
        <a:lstStyle/>
        <a:p>
          <a:r>
            <a:rPr lang="en-US" sz="1500" dirty="0" smtClean="0"/>
            <a:t>No or Limited experience at System / AIV/ Testing Level</a:t>
          </a:r>
          <a:endParaRPr lang="en-US" sz="1500" dirty="0"/>
        </a:p>
      </dgm:t>
    </dgm:pt>
    <dgm:pt modelId="{D194D2A1-C99E-433E-BCD1-1A3B0A629298}" type="sibTrans" cxnId="{FBFF470E-92A7-4A62-8B21-DB6DD66007F3}">
      <dgm:prSet/>
      <dgm:spPr/>
      <dgm:t>
        <a:bodyPr/>
        <a:lstStyle/>
        <a:p>
          <a:endParaRPr lang="en-US"/>
        </a:p>
      </dgm:t>
    </dgm:pt>
    <dgm:pt modelId="{03B9E9A3-327A-4B17-944E-AD643A72E839}" type="parTrans" cxnId="{FBFF470E-92A7-4A62-8B21-DB6DD66007F3}">
      <dgm:prSet/>
      <dgm:spPr/>
      <dgm:t>
        <a:bodyPr/>
        <a:lstStyle/>
        <a:p>
          <a:endParaRPr lang="en-US"/>
        </a:p>
      </dgm:t>
    </dgm:pt>
    <dgm:pt modelId="{2482A021-8190-4CF4-A30E-561CE3431E4F}">
      <dgm:prSet phldrT="[Text]" custT="1"/>
      <dgm:spPr/>
      <dgm:t>
        <a:bodyPr/>
        <a:lstStyle/>
        <a:p>
          <a:r>
            <a:rPr lang="en-US" sz="1500" dirty="0" smtClean="0"/>
            <a:t>FDIR testing</a:t>
          </a:r>
        </a:p>
        <a:p>
          <a:r>
            <a:rPr lang="en-US" sz="1500" dirty="0" smtClean="0"/>
            <a:t>underestimated </a:t>
          </a:r>
          <a:endParaRPr lang="en-US" sz="1500" dirty="0"/>
        </a:p>
      </dgm:t>
    </dgm:pt>
    <dgm:pt modelId="{1036D64B-7A75-4A35-A852-DA8BD726DA50}" type="parTrans" cxnId="{E6003EDA-EFB2-495E-9903-1D30D16E9041}">
      <dgm:prSet/>
      <dgm:spPr/>
      <dgm:t>
        <a:bodyPr/>
        <a:lstStyle/>
        <a:p>
          <a:endParaRPr lang="en-US"/>
        </a:p>
      </dgm:t>
    </dgm:pt>
    <dgm:pt modelId="{E3376F62-EABC-4D30-9C94-BD31BE4586CA}" type="sibTrans" cxnId="{E6003EDA-EFB2-495E-9903-1D30D16E9041}">
      <dgm:prSet/>
      <dgm:spPr/>
      <dgm:t>
        <a:bodyPr/>
        <a:lstStyle/>
        <a:p>
          <a:endParaRPr lang="en-US"/>
        </a:p>
      </dgm:t>
    </dgm:pt>
    <dgm:pt modelId="{8E0BBD8B-E925-44CF-91C2-385E5C4881E9}">
      <dgm:prSet phldrT="[Text]" custT="1"/>
      <dgm:spPr/>
      <dgm:t>
        <a:bodyPr/>
        <a:lstStyle/>
        <a:p>
          <a:r>
            <a:rPr lang="en-US" sz="1500" dirty="0" smtClean="0"/>
            <a:t>Less testing due to schedule /budget constraints</a:t>
          </a:r>
          <a:endParaRPr lang="en-US" sz="1500" dirty="0"/>
        </a:p>
      </dgm:t>
    </dgm:pt>
    <dgm:pt modelId="{2C6B4F35-BABB-4D74-B5AA-474948A0570F}" type="parTrans" cxnId="{8E93B56B-C5F3-43AC-980B-DE35656F6C61}">
      <dgm:prSet/>
      <dgm:spPr/>
      <dgm:t>
        <a:bodyPr/>
        <a:lstStyle/>
        <a:p>
          <a:endParaRPr lang="en-US"/>
        </a:p>
      </dgm:t>
    </dgm:pt>
    <dgm:pt modelId="{E9A62E1A-54EB-413E-AE18-A9A3042E7180}" type="sibTrans" cxnId="{8E93B56B-C5F3-43AC-980B-DE35656F6C61}">
      <dgm:prSet/>
      <dgm:spPr/>
      <dgm:t>
        <a:bodyPr/>
        <a:lstStyle/>
        <a:p>
          <a:endParaRPr lang="en-US"/>
        </a:p>
      </dgm:t>
    </dgm:pt>
    <dgm:pt modelId="{BB072650-FF8B-4CE0-8A16-9454132BB0EE}">
      <dgm:prSet phldrT="[Text]" custT="1"/>
      <dgm:spPr/>
      <dgm:t>
        <a:bodyPr/>
        <a:lstStyle/>
        <a:p>
          <a:r>
            <a:rPr lang="en-US" sz="1500" dirty="0" smtClean="0"/>
            <a:t>Continuity between verification facilities not always ensured</a:t>
          </a:r>
        </a:p>
      </dgm:t>
    </dgm:pt>
    <dgm:pt modelId="{89824043-C402-4F1D-900A-C172F210E7EE}" type="parTrans" cxnId="{48114087-9E19-40A5-88B2-C3B8D81B3198}">
      <dgm:prSet/>
      <dgm:spPr/>
      <dgm:t>
        <a:bodyPr/>
        <a:lstStyle/>
        <a:p>
          <a:endParaRPr lang="en-US"/>
        </a:p>
      </dgm:t>
    </dgm:pt>
    <dgm:pt modelId="{B390DAC4-4D96-491A-99C4-7A68644CF085}" type="sibTrans" cxnId="{48114087-9E19-40A5-88B2-C3B8D81B3198}">
      <dgm:prSet/>
      <dgm:spPr/>
      <dgm:t>
        <a:bodyPr/>
        <a:lstStyle/>
        <a:p>
          <a:endParaRPr lang="en-US"/>
        </a:p>
      </dgm:t>
    </dgm:pt>
    <dgm:pt modelId="{1772F069-A1B2-4CF7-BF6F-D81125BCA749}" type="pres">
      <dgm:prSet presAssocID="{AD924D9B-BDA4-4999-83F3-7B17E729C76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EB411F-8B8E-422F-8179-A8197928D629}" type="pres">
      <dgm:prSet presAssocID="{BF44225D-628F-401F-AF4C-D2001D034E20}" presName="centerShape" presStyleLbl="node0" presStyleIdx="0" presStyleCnt="1" custScaleX="108158" custScaleY="110284"/>
      <dgm:spPr/>
      <dgm:t>
        <a:bodyPr/>
        <a:lstStyle/>
        <a:p>
          <a:endParaRPr lang="en-US"/>
        </a:p>
      </dgm:t>
    </dgm:pt>
    <dgm:pt modelId="{3562D904-9C81-461B-AA82-52503BBF12FD}" type="pres">
      <dgm:prSet presAssocID="{03B9E9A3-327A-4B17-944E-AD643A72E839}" presName="parTrans" presStyleLbl="sibTrans2D1" presStyleIdx="0" presStyleCnt="5"/>
      <dgm:spPr/>
      <dgm:t>
        <a:bodyPr/>
        <a:lstStyle/>
        <a:p>
          <a:endParaRPr lang="en-US"/>
        </a:p>
      </dgm:t>
    </dgm:pt>
    <dgm:pt modelId="{64BDD932-7A39-4E3A-8180-344F907BDA00}" type="pres">
      <dgm:prSet presAssocID="{03B9E9A3-327A-4B17-944E-AD643A72E83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88F5071D-2A0C-4C72-A5AB-665A81BD5D57}" type="pres">
      <dgm:prSet presAssocID="{AF269B4A-06D6-405D-BF51-0D6011FC8AA6}" presName="node" presStyleLbl="node1" presStyleIdx="0" presStyleCnt="5" custRadScaleRad="100005" custRadScaleInc="165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7B09885-B95E-4CFA-B2D0-799A14CBB7DE}" type="pres">
      <dgm:prSet presAssocID="{94E8233B-3817-4BF2-86D1-DEE54F00B3FF}" presName="parTrans" presStyleLbl="sibTrans2D1" presStyleIdx="1" presStyleCnt="5"/>
      <dgm:spPr/>
      <dgm:t>
        <a:bodyPr/>
        <a:lstStyle/>
        <a:p>
          <a:endParaRPr lang="en-US"/>
        </a:p>
      </dgm:t>
    </dgm:pt>
    <dgm:pt modelId="{11DEC38E-5B0A-4801-975B-F69674069E61}" type="pres">
      <dgm:prSet presAssocID="{94E8233B-3817-4BF2-86D1-DEE54F00B3F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C1F5D6C-BC28-4963-8568-45857EC2C2CE}" type="pres">
      <dgm:prSet presAssocID="{E6DAA2BF-E48B-4675-9D93-00CC88E5F957}" presName="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F914117-CBD2-4017-A1BD-8F25C945F3B5}" type="pres">
      <dgm:prSet presAssocID="{1036D64B-7A75-4A35-A852-DA8BD726DA50}" presName="parTrans" presStyleLbl="sibTrans2D1" presStyleIdx="2" presStyleCnt="5"/>
      <dgm:spPr/>
      <dgm:t>
        <a:bodyPr/>
        <a:lstStyle/>
        <a:p>
          <a:endParaRPr lang="en-US"/>
        </a:p>
      </dgm:t>
    </dgm:pt>
    <dgm:pt modelId="{B80BCF3A-5FED-4047-B6BA-B4B21D93E62E}" type="pres">
      <dgm:prSet presAssocID="{1036D64B-7A75-4A35-A852-DA8BD726DA5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47CAD7C-2B69-4C21-AB11-085FF6A45E3B}" type="pres">
      <dgm:prSet presAssocID="{2482A021-8190-4CF4-A30E-561CE3431E4F}" presName="node" presStyleLbl="node1" presStyleIdx="2" presStyleCnt="5" custScaleX="120458" custScaleY="86496" custRadScaleRad="107051" custRadScaleInc="-886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46C8B70-35E6-484F-A1C3-4081FD500EF0}" type="pres">
      <dgm:prSet presAssocID="{2C6B4F35-BABB-4D74-B5AA-474948A0570F}" presName="parTrans" presStyleLbl="sibTrans2D1" presStyleIdx="3" presStyleCnt="5"/>
      <dgm:spPr/>
      <dgm:t>
        <a:bodyPr/>
        <a:lstStyle/>
        <a:p>
          <a:endParaRPr lang="en-US"/>
        </a:p>
      </dgm:t>
    </dgm:pt>
    <dgm:pt modelId="{6006B4EA-A1E6-4355-8F4F-F78314E636F8}" type="pres">
      <dgm:prSet presAssocID="{2C6B4F35-BABB-4D74-B5AA-474948A0570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0B8BBEBF-DCE5-45B8-B8EF-B9091C0E87F3}" type="pres">
      <dgm:prSet presAssocID="{8E0BBD8B-E925-44CF-91C2-385E5C4881E9}" presName="node" presStyleLbl="node1" presStyleIdx="3" presStyleCnt="5" custScaleX="125291" custScaleY="82612" custRadScaleRad="98771" custRadScaleInc="-1606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7BABF19-049B-4FCA-823A-6E5ACE68510E}" type="pres">
      <dgm:prSet presAssocID="{89824043-C402-4F1D-900A-C172F210E7E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AAED6212-2AE6-4283-9DDD-B1CE9127CBBE}" type="pres">
      <dgm:prSet presAssocID="{89824043-C402-4F1D-900A-C172F210E7E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9845008-DF7D-4006-9010-540990D4635A}" type="pres">
      <dgm:prSet presAssocID="{BB072650-FF8B-4CE0-8A16-9454132BB0EE}" presName="node" presStyleLbl="node1" presStyleIdx="4" presStyleCnt="5" custScaleY="87484" custRadScaleRad="99509" custRadScaleInc="-255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6540D348-3A5B-41F4-BB91-4F2693B2E453}" type="presOf" srcId="{89824043-C402-4F1D-900A-C172F210E7EE}" destId="{A7BABF19-049B-4FCA-823A-6E5ACE68510E}" srcOrd="0" destOrd="0" presId="urn:microsoft.com/office/officeart/2005/8/layout/radial5"/>
    <dgm:cxn modelId="{FBFF470E-92A7-4A62-8B21-DB6DD66007F3}" srcId="{BF44225D-628F-401F-AF4C-D2001D034E20}" destId="{AF269B4A-06D6-405D-BF51-0D6011FC8AA6}" srcOrd="0" destOrd="0" parTransId="{03B9E9A3-327A-4B17-944E-AD643A72E839}" sibTransId="{D194D2A1-C99E-433E-BCD1-1A3B0A629298}"/>
    <dgm:cxn modelId="{13208752-C3CA-4D82-88C6-E8A7AF638F7D}" type="presOf" srcId="{BF44225D-628F-401F-AF4C-D2001D034E20}" destId="{49EB411F-8B8E-422F-8179-A8197928D629}" srcOrd="0" destOrd="0" presId="urn:microsoft.com/office/officeart/2005/8/layout/radial5"/>
    <dgm:cxn modelId="{CF031996-ECF5-4672-AABC-E12B5D458BB3}" type="presOf" srcId="{2482A021-8190-4CF4-A30E-561CE3431E4F}" destId="{B47CAD7C-2B69-4C21-AB11-085FF6A45E3B}" srcOrd="0" destOrd="0" presId="urn:microsoft.com/office/officeart/2005/8/layout/radial5"/>
    <dgm:cxn modelId="{B5BBFC09-CEF8-426B-BE85-F398211D2273}" type="presOf" srcId="{E6DAA2BF-E48B-4675-9D93-00CC88E5F957}" destId="{AC1F5D6C-BC28-4963-8568-45857EC2C2CE}" srcOrd="0" destOrd="0" presId="urn:microsoft.com/office/officeart/2005/8/layout/radial5"/>
    <dgm:cxn modelId="{8E93B56B-C5F3-43AC-980B-DE35656F6C61}" srcId="{BF44225D-628F-401F-AF4C-D2001D034E20}" destId="{8E0BBD8B-E925-44CF-91C2-385E5C4881E9}" srcOrd="3" destOrd="0" parTransId="{2C6B4F35-BABB-4D74-B5AA-474948A0570F}" sibTransId="{E9A62E1A-54EB-413E-AE18-A9A3042E7180}"/>
    <dgm:cxn modelId="{E75639D6-539E-4CD8-BD54-5CB10E1741ED}" srcId="{AD924D9B-BDA4-4999-83F3-7B17E729C76E}" destId="{BF44225D-628F-401F-AF4C-D2001D034E20}" srcOrd="0" destOrd="0" parTransId="{B4FD4D04-3A85-46C4-B2C6-E73711E9E957}" sibTransId="{C9023ED2-5118-4914-9422-921EB160290F}"/>
    <dgm:cxn modelId="{48114087-9E19-40A5-88B2-C3B8D81B3198}" srcId="{BF44225D-628F-401F-AF4C-D2001D034E20}" destId="{BB072650-FF8B-4CE0-8A16-9454132BB0EE}" srcOrd="4" destOrd="0" parTransId="{89824043-C402-4F1D-900A-C172F210E7EE}" sibTransId="{B390DAC4-4D96-491A-99C4-7A68644CF085}"/>
    <dgm:cxn modelId="{E6003EDA-EFB2-495E-9903-1D30D16E9041}" srcId="{BF44225D-628F-401F-AF4C-D2001D034E20}" destId="{2482A021-8190-4CF4-A30E-561CE3431E4F}" srcOrd="2" destOrd="0" parTransId="{1036D64B-7A75-4A35-A852-DA8BD726DA50}" sibTransId="{E3376F62-EABC-4D30-9C94-BD31BE4586CA}"/>
    <dgm:cxn modelId="{059285DD-6A27-46F1-A3EB-7F0A3A03D532}" type="presOf" srcId="{8E0BBD8B-E925-44CF-91C2-385E5C4881E9}" destId="{0B8BBEBF-DCE5-45B8-B8EF-B9091C0E87F3}" srcOrd="0" destOrd="0" presId="urn:microsoft.com/office/officeart/2005/8/layout/radial5"/>
    <dgm:cxn modelId="{3C3D09ED-86B1-472F-87B3-A9685CAD45F3}" type="presOf" srcId="{1036D64B-7A75-4A35-A852-DA8BD726DA50}" destId="{B80BCF3A-5FED-4047-B6BA-B4B21D93E62E}" srcOrd="1" destOrd="0" presId="urn:microsoft.com/office/officeart/2005/8/layout/radial5"/>
    <dgm:cxn modelId="{9B4E8B73-8FFD-48B6-B988-097FF256E954}" type="presOf" srcId="{AF269B4A-06D6-405D-BF51-0D6011FC8AA6}" destId="{88F5071D-2A0C-4C72-A5AB-665A81BD5D57}" srcOrd="0" destOrd="0" presId="urn:microsoft.com/office/officeart/2005/8/layout/radial5"/>
    <dgm:cxn modelId="{F2CA5175-4191-47F3-8AB4-70FF18E72CFF}" type="presOf" srcId="{89824043-C402-4F1D-900A-C172F210E7EE}" destId="{AAED6212-2AE6-4283-9DDD-B1CE9127CBBE}" srcOrd="1" destOrd="0" presId="urn:microsoft.com/office/officeart/2005/8/layout/radial5"/>
    <dgm:cxn modelId="{42AEAE52-DCA1-4569-A70F-CD348CB2E237}" type="presOf" srcId="{2C6B4F35-BABB-4D74-B5AA-474948A0570F}" destId="{6006B4EA-A1E6-4355-8F4F-F78314E636F8}" srcOrd="1" destOrd="0" presId="urn:microsoft.com/office/officeart/2005/8/layout/radial5"/>
    <dgm:cxn modelId="{B3A9069D-241A-46EA-86BD-99188DB6F167}" type="presOf" srcId="{94E8233B-3817-4BF2-86D1-DEE54F00B3FF}" destId="{11DEC38E-5B0A-4801-975B-F69674069E61}" srcOrd="1" destOrd="0" presId="urn:microsoft.com/office/officeart/2005/8/layout/radial5"/>
    <dgm:cxn modelId="{FA31F22C-CDF1-4421-8FA3-CE913FD0EF91}" type="presOf" srcId="{03B9E9A3-327A-4B17-944E-AD643A72E839}" destId="{64BDD932-7A39-4E3A-8180-344F907BDA00}" srcOrd="1" destOrd="0" presId="urn:microsoft.com/office/officeart/2005/8/layout/radial5"/>
    <dgm:cxn modelId="{9F70CD6C-B9C0-48B9-BC0E-DB6B0415057E}" type="presOf" srcId="{AD924D9B-BDA4-4999-83F3-7B17E729C76E}" destId="{1772F069-A1B2-4CF7-BF6F-D81125BCA749}" srcOrd="0" destOrd="0" presId="urn:microsoft.com/office/officeart/2005/8/layout/radial5"/>
    <dgm:cxn modelId="{51B670B4-2C34-49ED-8174-34BA387915C4}" type="presOf" srcId="{2C6B4F35-BABB-4D74-B5AA-474948A0570F}" destId="{846C8B70-35E6-484F-A1C3-4081FD500EF0}" srcOrd="0" destOrd="0" presId="urn:microsoft.com/office/officeart/2005/8/layout/radial5"/>
    <dgm:cxn modelId="{94FF732D-CB1A-4FFD-80F2-792CD1871CA0}" type="presOf" srcId="{1036D64B-7A75-4A35-A852-DA8BD726DA50}" destId="{0F914117-CBD2-4017-A1BD-8F25C945F3B5}" srcOrd="0" destOrd="0" presId="urn:microsoft.com/office/officeart/2005/8/layout/radial5"/>
    <dgm:cxn modelId="{A4928F96-AD90-4918-BBD3-B25F15B02A75}" type="presOf" srcId="{03B9E9A3-327A-4B17-944E-AD643A72E839}" destId="{3562D904-9C81-461B-AA82-52503BBF12FD}" srcOrd="0" destOrd="0" presId="urn:microsoft.com/office/officeart/2005/8/layout/radial5"/>
    <dgm:cxn modelId="{4022BE15-3EF3-4589-8D0A-51F186F2CCFA}" srcId="{BF44225D-628F-401F-AF4C-D2001D034E20}" destId="{E6DAA2BF-E48B-4675-9D93-00CC88E5F957}" srcOrd="1" destOrd="0" parTransId="{94E8233B-3817-4BF2-86D1-DEE54F00B3FF}" sibTransId="{2AA3FE06-D035-48FC-A561-182957E2B335}"/>
    <dgm:cxn modelId="{F1F74B8E-6D15-4389-8B8F-E15DDE5D5718}" type="presOf" srcId="{94E8233B-3817-4BF2-86D1-DEE54F00B3FF}" destId="{B7B09885-B95E-4CFA-B2D0-799A14CBB7DE}" srcOrd="0" destOrd="0" presId="urn:microsoft.com/office/officeart/2005/8/layout/radial5"/>
    <dgm:cxn modelId="{21E7F250-D267-442A-92FE-2F12F72F7B4F}" type="presOf" srcId="{BB072650-FF8B-4CE0-8A16-9454132BB0EE}" destId="{D9845008-DF7D-4006-9010-540990D4635A}" srcOrd="0" destOrd="0" presId="urn:microsoft.com/office/officeart/2005/8/layout/radial5"/>
    <dgm:cxn modelId="{B9133F52-C9F0-4AF1-ADB6-24663016418B}" type="presParOf" srcId="{1772F069-A1B2-4CF7-BF6F-D81125BCA749}" destId="{49EB411F-8B8E-422F-8179-A8197928D629}" srcOrd="0" destOrd="0" presId="urn:microsoft.com/office/officeart/2005/8/layout/radial5"/>
    <dgm:cxn modelId="{8C83A83E-B1DF-406E-87E7-18CA48BD8550}" type="presParOf" srcId="{1772F069-A1B2-4CF7-BF6F-D81125BCA749}" destId="{3562D904-9C81-461B-AA82-52503BBF12FD}" srcOrd="1" destOrd="0" presId="urn:microsoft.com/office/officeart/2005/8/layout/radial5"/>
    <dgm:cxn modelId="{F40AED5D-178B-47DE-A665-714DF5599A1B}" type="presParOf" srcId="{3562D904-9C81-461B-AA82-52503BBF12FD}" destId="{64BDD932-7A39-4E3A-8180-344F907BDA00}" srcOrd="0" destOrd="0" presId="urn:microsoft.com/office/officeart/2005/8/layout/radial5"/>
    <dgm:cxn modelId="{9526AD45-4B09-4C0F-BD73-168F2C5D01CB}" type="presParOf" srcId="{1772F069-A1B2-4CF7-BF6F-D81125BCA749}" destId="{88F5071D-2A0C-4C72-A5AB-665A81BD5D57}" srcOrd="2" destOrd="0" presId="urn:microsoft.com/office/officeart/2005/8/layout/radial5"/>
    <dgm:cxn modelId="{513A7E3C-AAC4-47D8-B8EA-B84A141F2BCC}" type="presParOf" srcId="{1772F069-A1B2-4CF7-BF6F-D81125BCA749}" destId="{B7B09885-B95E-4CFA-B2D0-799A14CBB7DE}" srcOrd="3" destOrd="0" presId="urn:microsoft.com/office/officeart/2005/8/layout/radial5"/>
    <dgm:cxn modelId="{5A494E5F-D374-4C3C-BE10-A7FB1175EC99}" type="presParOf" srcId="{B7B09885-B95E-4CFA-B2D0-799A14CBB7DE}" destId="{11DEC38E-5B0A-4801-975B-F69674069E61}" srcOrd="0" destOrd="0" presId="urn:microsoft.com/office/officeart/2005/8/layout/radial5"/>
    <dgm:cxn modelId="{F8055A7B-0A7B-44B6-9F1A-C891C2A8D4F6}" type="presParOf" srcId="{1772F069-A1B2-4CF7-BF6F-D81125BCA749}" destId="{AC1F5D6C-BC28-4963-8568-45857EC2C2CE}" srcOrd="4" destOrd="0" presId="urn:microsoft.com/office/officeart/2005/8/layout/radial5"/>
    <dgm:cxn modelId="{488C4089-C825-42BF-8E95-3D519942080D}" type="presParOf" srcId="{1772F069-A1B2-4CF7-BF6F-D81125BCA749}" destId="{0F914117-CBD2-4017-A1BD-8F25C945F3B5}" srcOrd="5" destOrd="0" presId="urn:microsoft.com/office/officeart/2005/8/layout/radial5"/>
    <dgm:cxn modelId="{97C1EA61-63A4-4069-AE5E-1EEB788B5AC3}" type="presParOf" srcId="{0F914117-CBD2-4017-A1BD-8F25C945F3B5}" destId="{B80BCF3A-5FED-4047-B6BA-B4B21D93E62E}" srcOrd="0" destOrd="0" presId="urn:microsoft.com/office/officeart/2005/8/layout/radial5"/>
    <dgm:cxn modelId="{702C2108-D77E-4ECE-9476-1B41EBAA4C79}" type="presParOf" srcId="{1772F069-A1B2-4CF7-BF6F-D81125BCA749}" destId="{B47CAD7C-2B69-4C21-AB11-085FF6A45E3B}" srcOrd="6" destOrd="0" presId="urn:microsoft.com/office/officeart/2005/8/layout/radial5"/>
    <dgm:cxn modelId="{E928803E-53C4-422A-991A-D6F31C108BFA}" type="presParOf" srcId="{1772F069-A1B2-4CF7-BF6F-D81125BCA749}" destId="{846C8B70-35E6-484F-A1C3-4081FD500EF0}" srcOrd="7" destOrd="0" presId="urn:microsoft.com/office/officeart/2005/8/layout/radial5"/>
    <dgm:cxn modelId="{BBC0EF92-6868-419B-92C5-0EE92D6781CF}" type="presParOf" srcId="{846C8B70-35E6-484F-A1C3-4081FD500EF0}" destId="{6006B4EA-A1E6-4355-8F4F-F78314E636F8}" srcOrd="0" destOrd="0" presId="urn:microsoft.com/office/officeart/2005/8/layout/radial5"/>
    <dgm:cxn modelId="{2483B87C-5D20-480B-8BC2-7E49A439AEA9}" type="presParOf" srcId="{1772F069-A1B2-4CF7-BF6F-D81125BCA749}" destId="{0B8BBEBF-DCE5-45B8-B8EF-B9091C0E87F3}" srcOrd="8" destOrd="0" presId="urn:microsoft.com/office/officeart/2005/8/layout/radial5"/>
    <dgm:cxn modelId="{79CC2D52-B56B-469A-9320-1DBAA2B55EEC}" type="presParOf" srcId="{1772F069-A1B2-4CF7-BF6F-D81125BCA749}" destId="{A7BABF19-049B-4FCA-823A-6E5ACE68510E}" srcOrd="9" destOrd="0" presId="urn:microsoft.com/office/officeart/2005/8/layout/radial5"/>
    <dgm:cxn modelId="{53A5C734-337C-43E6-AF78-29321FB5BEA8}" type="presParOf" srcId="{A7BABF19-049B-4FCA-823A-6E5ACE68510E}" destId="{AAED6212-2AE6-4283-9DDD-B1CE9127CBBE}" srcOrd="0" destOrd="0" presId="urn:microsoft.com/office/officeart/2005/8/layout/radial5"/>
    <dgm:cxn modelId="{172DECF7-4884-4A92-A32F-EE2EA2756216}" type="presParOf" srcId="{1772F069-A1B2-4CF7-BF6F-D81125BCA749}" destId="{D9845008-DF7D-4006-9010-540990D4635A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CC3D6-8A6B-4D1A-826E-9BFC09FA723D}">
      <dsp:nvSpPr>
        <dsp:cNvPr id="0" name=""/>
        <dsp:cNvSpPr/>
      </dsp:nvSpPr>
      <dsp:spPr>
        <a:xfrm>
          <a:off x="-4753856" y="-728659"/>
          <a:ext cx="5662314" cy="5662314"/>
        </a:xfrm>
        <a:prstGeom prst="blockArc">
          <a:avLst>
            <a:gd name="adj1" fmla="val 18900000"/>
            <a:gd name="adj2" fmla="val 2700000"/>
            <a:gd name="adj3" fmla="val 381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3ED1A-4601-40AE-8939-0DB60B16087A}">
      <dsp:nvSpPr>
        <dsp:cNvPr id="0" name=""/>
        <dsp:cNvSpPr/>
      </dsp:nvSpPr>
      <dsp:spPr>
        <a:xfrm>
          <a:off x="475780" y="323280"/>
          <a:ext cx="9108438" cy="646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347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600" kern="1200" dirty="0" smtClean="0">
              <a:solidFill>
                <a:schemeClr val="tx1"/>
              </a:solidFill>
            </a:rPr>
            <a:t>Functional Verification of  ESA CubeSat and </a:t>
          </a:r>
          <a:r>
            <a:rPr lang="en-GB" altLang="en-US" sz="1600" kern="1200" dirty="0" err="1" smtClean="0">
              <a:solidFill>
                <a:schemeClr val="tx1"/>
              </a:solidFill>
            </a:rPr>
            <a:t>SmallSat</a:t>
          </a:r>
          <a:r>
            <a:rPr lang="en-GB" altLang="en-US" sz="1600" kern="1200" dirty="0" smtClean="0">
              <a:solidFill>
                <a:schemeClr val="tx1"/>
              </a:solidFill>
            </a:rPr>
            <a:t> projects</a:t>
          </a:r>
          <a:endParaRPr lang="en-US" sz="1600" kern="1200" dirty="0"/>
        </a:p>
      </dsp:txBody>
      <dsp:txXfrm>
        <a:off x="475780" y="323280"/>
        <a:ext cx="9108438" cy="646896"/>
      </dsp:txXfrm>
    </dsp:sp>
    <dsp:sp modelId="{1FCC4D32-E98C-4782-A9D9-07321B73AA87}">
      <dsp:nvSpPr>
        <dsp:cNvPr id="0" name=""/>
        <dsp:cNvSpPr/>
      </dsp:nvSpPr>
      <dsp:spPr>
        <a:xfrm>
          <a:off x="71469" y="242418"/>
          <a:ext cx="808620" cy="808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38D22-143C-41E6-A567-08EE9023CE51}">
      <dsp:nvSpPr>
        <dsp:cNvPr id="0" name=""/>
        <dsp:cNvSpPr/>
      </dsp:nvSpPr>
      <dsp:spPr>
        <a:xfrm>
          <a:off x="846660" y="1293793"/>
          <a:ext cx="8737557" cy="646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347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600" kern="1200" dirty="0" smtClean="0">
              <a:solidFill>
                <a:schemeClr val="tx1"/>
              </a:solidFill>
            </a:rPr>
            <a:t>Lessons Learned from ESA IOD CubeSat Projects relevant to Functional Verification</a:t>
          </a:r>
          <a:endParaRPr lang="en-US" sz="1600" kern="1200" dirty="0"/>
        </a:p>
      </dsp:txBody>
      <dsp:txXfrm>
        <a:off x="846660" y="1293793"/>
        <a:ext cx="8737557" cy="646896"/>
      </dsp:txXfrm>
    </dsp:sp>
    <dsp:sp modelId="{801004DC-0823-44D4-A057-7CECE2549CAF}">
      <dsp:nvSpPr>
        <dsp:cNvPr id="0" name=""/>
        <dsp:cNvSpPr/>
      </dsp:nvSpPr>
      <dsp:spPr>
        <a:xfrm>
          <a:off x="442350" y="1212931"/>
          <a:ext cx="808620" cy="808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1E4BA-4916-420D-AE69-34EC7ABA1F91}">
      <dsp:nvSpPr>
        <dsp:cNvPr id="0" name=""/>
        <dsp:cNvSpPr/>
      </dsp:nvSpPr>
      <dsp:spPr>
        <a:xfrm>
          <a:off x="846660" y="2264306"/>
          <a:ext cx="8737557" cy="646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347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600" kern="1200" dirty="0" smtClean="0">
              <a:solidFill>
                <a:schemeClr val="tx1"/>
              </a:solidFill>
            </a:rPr>
            <a:t>Lessons Learned from ESA CubeSat AOCS Functional Verification</a:t>
          </a:r>
          <a:endParaRPr lang="en-US" sz="1600" kern="1200" dirty="0"/>
        </a:p>
      </dsp:txBody>
      <dsp:txXfrm>
        <a:off x="846660" y="2264306"/>
        <a:ext cx="8737557" cy="646896"/>
      </dsp:txXfrm>
    </dsp:sp>
    <dsp:sp modelId="{2D747F76-787F-4D26-BDCB-84867086F817}">
      <dsp:nvSpPr>
        <dsp:cNvPr id="0" name=""/>
        <dsp:cNvSpPr/>
      </dsp:nvSpPr>
      <dsp:spPr>
        <a:xfrm>
          <a:off x="442350" y="2172333"/>
          <a:ext cx="808620" cy="808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BC3E3-931B-4926-AA3B-E443790381DD}">
      <dsp:nvSpPr>
        <dsp:cNvPr id="0" name=""/>
        <dsp:cNvSpPr/>
      </dsp:nvSpPr>
      <dsp:spPr>
        <a:xfrm>
          <a:off x="475780" y="3234819"/>
          <a:ext cx="9108438" cy="646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347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600" kern="1200" smtClean="0">
              <a:solidFill>
                <a:schemeClr val="tx1"/>
              </a:solidFill>
            </a:rPr>
            <a:t>ESA ESTEC Avionic Systems Lab</a:t>
          </a:r>
          <a:endParaRPr lang="en-US" sz="1600" kern="1200" dirty="0"/>
        </a:p>
      </dsp:txBody>
      <dsp:txXfrm>
        <a:off x="475780" y="3234819"/>
        <a:ext cx="9108438" cy="646896"/>
      </dsp:txXfrm>
    </dsp:sp>
    <dsp:sp modelId="{A37F537D-B16B-4A51-9154-552290ED7CAD}">
      <dsp:nvSpPr>
        <dsp:cNvPr id="0" name=""/>
        <dsp:cNvSpPr/>
      </dsp:nvSpPr>
      <dsp:spPr>
        <a:xfrm>
          <a:off x="71469" y="3153957"/>
          <a:ext cx="808620" cy="808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8E6CE-A18D-4C77-9936-4AEFBB41E6EF}">
      <dsp:nvSpPr>
        <dsp:cNvPr id="0" name=""/>
        <dsp:cNvSpPr/>
      </dsp:nvSpPr>
      <dsp:spPr>
        <a:xfrm>
          <a:off x="0" y="240042"/>
          <a:ext cx="6019724" cy="3762327"/>
        </a:xfrm>
        <a:prstGeom prst="swooshArrow">
          <a:avLst>
            <a:gd name="adj1" fmla="val 25000"/>
            <a:gd name="adj2" fmla="val 2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F54D3-7572-4DF6-87AC-2103C418A17C}">
      <dsp:nvSpPr>
        <dsp:cNvPr id="0" name=""/>
        <dsp:cNvSpPr/>
      </dsp:nvSpPr>
      <dsp:spPr>
        <a:xfrm>
          <a:off x="592942" y="3020778"/>
          <a:ext cx="138453" cy="1384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1D2970-A8D0-48ED-B751-EA5FB78FF072}">
      <dsp:nvSpPr>
        <dsp:cNvPr id="0" name=""/>
        <dsp:cNvSpPr/>
      </dsp:nvSpPr>
      <dsp:spPr>
        <a:xfrm>
          <a:off x="662169" y="3090005"/>
          <a:ext cx="788583" cy="895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64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Nanosats (&lt;10kg)</a:t>
          </a:r>
          <a:endParaRPr lang="en-US" sz="1300" kern="1200" dirty="0"/>
        </a:p>
      </dsp:txBody>
      <dsp:txXfrm>
        <a:off x="662169" y="3090005"/>
        <a:ext cx="788583" cy="895433"/>
      </dsp:txXfrm>
    </dsp:sp>
    <dsp:sp modelId="{A2D7AC38-71C1-41F8-92DE-C2152AD97878}">
      <dsp:nvSpPr>
        <dsp:cNvPr id="0" name=""/>
        <dsp:cNvSpPr/>
      </dsp:nvSpPr>
      <dsp:spPr>
        <a:xfrm>
          <a:off x="1342398" y="2300668"/>
          <a:ext cx="216710" cy="21671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3CFB4-66A3-48C1-9CC3-5F64D2767332}">
      <dsp:nvSpPr>
        <dsp:cNvPr id="0" name=""/>
        <dsp:cNvSpPr/>
      </dsp:nvSpPr>
      <dsp:spPr>
        <a:xfrm>
          <a:off x="1450753" y="2409024"/>
          <a:ext cx="999274" cy="1576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30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Microsats</a:t>
          </a:r>
          <a:r>
            <a:rPr lang="en-US" sz="1300" kern="1200" dirty="0" smtClean="0"/>
            <a:t> (10-100kg)</a:t>
          </a:r>
          <a:endParaRPr lang="en-US" sz="1300" kern="1200" dirty="0"/>
        </a:p>
      </dsp:txBody>
      <dsp:txXfrm>
        <a:off x="1450753" y="2409024"/>
        <a:ext cx="999274" cy="1576415"/>
      </dsp:txXfrm>
    </dsp:sp>
    <dsp:sp modelId="{ABE2D45C-28C8-4E78-A2BF-91F43DE9410D}">
      <dsp:nvSpPr>
        <dsp:cNvPr id="0" name=""/>
        <dsp:cNvSpPr/>
      </dsp:nvSpPr>
      <dsp:spPr>
        <a:xfrm>
          <a:off x="2305554" y="1726537"/>
          <a:ext cx="288946" cy="2889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28704-DAE5-4D93-A967-50A9487FF94B}">
      <dsp:nvSpPr>
        <dsp:cNvPr id="0" name=""/>
        <dsp:cNvSpPr/>
      </dsp:nvSpPr>
      <dsp:spPr>
        <a:xfrm>
          <a:off x="2450027" y="1871011"/>
          <a:ext cx="1161806" cy="2114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107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Smallsats</a:t>
          </a:r>
          <a:r>
            <a:rPr lang="en-US" sz="1300" kern="1200" dirty="0" smtClean="0"/>
            <a:t>  (100-500 kg)</a:t>
          </a:r>
          <a:endParaRPr lang="en-US" sz="1300" kern="1200" dirty="0"/>
        </a:p>
      </dsp:txBody>
      <dsp:txXfrm>
        <a:off x="2450027" y="1871011"/>
        <a:ext cx="1161806" cy="2114428"/>
      </dsp:txXfrm>
    </dsp:sp>
    <dsp:sp modelId="{D02C3607-EB62-464C-BAA3-52E9355C4687}">
      <dsp:nvSpPr>
        <dsp:cNvPr id="0" name=""/>
        <dsp:cNvSpPr/>
      </dsp:nvSpPr>
      <dsp:spPr>
        <a:xfrm>
          <a:off x="3968430" y="1160372"/>
          <a:ext cx="373222" cy="37322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AD7CD-1817-4228-9DAE-0ADEB2651A42}">
      <dsp:nvSpPr>
        <dsp:cNvPr id="0" name=""/>
        <dsp:cNvSpPr/>
      </dsp:nvSpPr>
      <dsp:spPr>
        <a:xfrm>
          <a:off x="3742937" y="1578845"/>
          <a:ext cx="1682765" cy="898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763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Medium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(500 - 1000 kg)</a:t>
          </a:r>
          <a:endParaRPr lang="en-US" sz="1300" kern="1200" dirty="0"/>
        </a:p>
      </dsp:txBody>
      <dsp:txXfrm>
        <a:off x="3742937" y="1578845"/>
        <a:ext cx="1682765" cy="898196"/>
      </dsp:txXfrm>
    </dsp:sp>
    <dsp:sp modelId="{9C10F6B9-A5D6-4BB9-B86B-CADE2868548F}">
      <dsp:nvSpPr>
        <dsp:cNvPr id="0" name=""/>
        <dsp:cNvSpPr/>
      </dsp:nvSpPr>
      <dsp:spPr>
        <a:xfrm>
          <a:off x="5021619" y="815622"/>
          <a:ext cx="475558" cy="47555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F95F9-6F57-407B-AF71-8AF40ACC447E}">
      <dsp:nvSpPr>
        <dsp:cNvPr id="0" name=""/>
        <dsp:cNvSpPr/>
      </dsp:nvSpPr>
      <dsp:spPr>
        <a:xfrm>
          <a:off x="4815779" y="1289594"/>
          <a:ext cx="1203944" cy="1786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988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Large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(&gt;1000kg)</a:t>
          </a:r>
          <a:endParaRPr lang="en-US" sz="1300" kern="1200" dirty="0"/>
        </a:p>
      </dsp:txBody>
      <dsp:txXfrm>
        <a:off x="4815779" y="1289594"/>
        <a:ext cx="1203944" cy="17862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B411F-8B8E-422F-8179-A8197928D629}">
      <dsp:nvSpPr>
        <dsp:cNvPr id="0" name=""/>
        <dsp:cNvSpPr/>
      </dsp:nvSpPr>
      <dsp:spPr>
        <a:xfrm>
          <a:off x="2779201" y="1877150"/>
          <a:ext cx="1190339" cy="12152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V&amp;V facilities</a:t>
          </a:r>
          <a:endParaRPr lang="en-US" sz="1500" b="1" kern="1200" dirty="0"/>
        </a:p>
      </dsp:txBody>
      <dsp:txXfrm>
        <a:off x="2953522" y="2055126"/>
        <a:ext cx="841697" cy="859347"/>
      </dsp:txXfrm>
    </dsp:sp>
    <dsp:sp modelId="{3562D904-9C81-461B-AA82-52503BBF12FD}">
      <dsp:nvSpPr>
        <dsp:cNvPr id="0" name=""/>
        <dsp:cNvSpPr/>
      </dsp:nvSpPr>
      <dsp:spPr>
        <a:xfrm rot="16200000">
          <a:off x="3224078" y="1380106"/>
          <a:ext cx="300586" cy="4439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269166" y="1513985"/>
        <a:ext cx="210410" cy="266375"/>
      </dsp:txXfrm>
    </dsp:sp>
    <dsp:sp modelId="{88F5071D-2A0C-4C72-A5AB-665A81BD5D57}">
      <dsp:nvSpPr>
        <dsp:cNvPr id="0" name=""/>
        <dsp:cNvSpPr/>
      </dsp:nvSpPr>
      <dsp:spPr>
        <a:xfrm>
          <a:off x="2673349" y="4248"/>
          <a:ext cx="1402044" cy="130575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Poor Validation of Simulation Environment</a:t>
          </a:r>
        </a:p>
      </dsp:txBody>
      <dsp:txXfrm>
        <a:off x="2737091" y="67990"/>
        <a:ext cx="1274560" cy="1178273"/>
      </dsp:txXfrm>
    </dsp:sp>
    <dsp:sp modelId="{01206A1B-BEDA-42C1-B821-0B61E24C921F}">
      <dsp:nvSpPr>
        <dsp:cNvPr id="0" name=""/>
        <dsp:cNvSpPr/>
      </dsp:nvSpPr>
      <dsp:spPr>
        <a:xfrm rot="21588174">
          <a:off x="4101247" y="2259774"/>
          <a:ext cx="317304" cy="4439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101247" y="2348729"/>
        <a:ext cx="222113" cy="266375"/>
      </dsp:txXfrm>
    </dsp:sp>
    <dsp:sp modelId="{B7591546-1FB0-46F7-8949-156C8152F66B}">
      <dsp:nvSpPr>
        <dsp:cNvPr id="0" name=""/>
        <dsp:cNvSpPr/>
      </dsp:nvSpPr>
      <dsp:spPr>
        <a:xfrm>
          <a:off x="4568217" y="1813640"/>
          <a:ext cx="1305757" cy="13296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Absence of SVF</a:t>
          </a:r>
          <a:endParaRPr lang="en-US" sz="1500" kern="1200" dirty="0"/>
        </a:p>
      </dsp:txBody>
      <dsp:txXfrm>
        <a:off x="4631959" y="1877382"/>
        <a:ext cx="1178273" cy="1202129"/>
      </dsp:txXfrm>
    </dsp:sp>
    <dsp:sp modelId="{3D9F29B4-661C-4B08-ADC7-2096FF3CE618}">
      <dsp:nvSpPr>
        <dsp:cNvPr id="0" name=""/>
        <dsp:cNvSpPr/>
      </dsp:nvSpPr>
      <dsp:spPr>
        <a:xfrm rot="5400000">
          <a:off x="3224078" y="3145536"/>
          <a:ext cx="300586" cy="4439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269166" y="3189239"/>
        <a:ext cx="210410" cy="266375"/>
      </dsp:txXfrm>
    </dsp:sp>
    <dsp:sp modelId="{44F71848-A54E-4F6D-A108-F37FD8B87FFF}">
      <dsp:nvSpPr>
        <dsp:cNvPr id="0" name=""/>
        <dsp:cNvSpPr/>
      </dsp:nvSpPr>
      <dsp:spPr>
        <a:xfrm>
          <a:off x="2721492" y="3659594"/>
          <a:ext cx="1305757" cy="130575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accent4">
                  <a:lumMod val="75000"/>
                </a:schemeClr>
              </a:solidFill>
            </a:rPr>
            <a:t>“reduced” </a:t>
          </a:r>
          <a:r>
            <a:rPr lang="en-US" sz="1500" kern="1200" dirty="0" smtClean="0">
              <a:solidFill>
                <a:schemeClr val="tx1"/>
              </a:solidFill>
            </a:rPr>
            <a:t>or </a:t>
          </a:r>
          <a:r>
            <a:rPr lang="en-US" sz="1500" kern="1200" dirty="0" smtClean="0">
              <a:solidFill>
                <a:schemeClr val="accent3">
                  <a:lumMod val="50000"/>
                </a:schemeClr>
              </a:solidFill>
            </a:rPr>
            <a:t>No</a:t>
          </a:r>
          <a:r>
            <a:rPr lang="en-US" sz="1500" kern="12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500" kern="1200" dirty="0" smtClean="0">
              <a:solidFill>
                <a:schemeClr val="tx1"/>
              </a:solidFill>
            </a:rPr>
            <a:t>ATB HIL close-loop test capability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785234" y="3723336"/>
        <a:ext cx="1178273" cy="1178273"/>
      </dsp:txXfrm>
    </dsp:sp>
    <dsp:sp modelId="{0F914117-CBD2-4017-A1BD-8F25C945F3B5}">
      <dsp:nvSpPr>
        <dsp:cNvPr id="0" name=""/>
        <dsp:cNvSpPr/>
      </dsp:nvSpPr>
      <dsp:spPr>
        <a:xfrm rot="10800000">
          <a:off x="2347671" y="2262821"/>
          <a:ext cx="304948" cy="4439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439155" y="2351612"/>
        <a:ext cx="213464" cy="266375"/>
      </dsp:txXfrm>
    </dsp:sp>
    <dsp:sp modelId="{B47CAD7C-2B69-4C21-AB11-085FF6A45E3B}">
      <dsp:nvSpPr>
        <dsp:cNvPr id="0" name=""/>
        <dsp:cNvSpPr/>
      </dsp:nvSpPr>
      <dsp:spPr>
        <a:xfrm>
          <a:off x="889569" y="1903045"/>
          <a:ext cx="1314258" cy="11635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No PFM/FM Close-loop tests</a:t>
          </a:r>
          <a:endParaRPr lang="en-US" sz="1500" kern="1200" dirty="0"/>
        </a:p>
      </dsp:txBody>
      <dsp:txXfrm>
        <a:off x="946367" y="1959843"/>
        <a:ext cx="1200662" cy="10499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B411F-8B8E-422F-8179-A8197928D629}">
      <dsp:nvSpPr>
        <dsp:cNvPr id="0" name=""/>
        <dsp:cNvSpPr/>
      </dsp:nvSpPr>
      <dsp:spPr>
        <a:xfrm>
          <a:off x="2654661" y="2054178"/>
          <a:ext cx="1288327" cy="13136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V&amp;V process</a:t>
          </a:r>
          <a:endParaRPr lang="en-US" sz="1700" b="1" kern="1200" dirty="0"/>
        </a:p>
      </dsp:txBody>
      <dsp:txXfrm>
        <a:off x="2843332" y="2246558"/>
        <a:ext cx="910985" cy="928891"/>
      </dsp:txXfrm>
    </dsp:sp>
    <dsp:sp modelId="{3562D904-9C81-461B-AA82-52503BBF12FD}">
      <dsp:nvSpPr>
        <dsp:cNvPr id="0" name=""/>
        <dsp:cNvSpPr/>
      </dsp:nvSpPr>
      <dsp:spPr>
        <a:xfrm rot="16235640">
          <a:off x="3148892" y="1523584"/>
          <a:ext cx="319547" cy="476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196327" y="1666805"/>
        <a:ext cx="223683" cy="285877"/>
      </dsp:txXfrm>
    </dsp:sp>
    <dsp:sp modelId="{88F5071D-2A0C-4C72-A5AB-665A81BD5D57}">
      <dsp:nvSpPr>
        <dsp:cNvPr id="0" name=""/>
        <dsp:cNvSpPr/>
      </dsp:nvSpPr>
      <dsp:spPr>
        <a:xfrm>
          <a:off x="2618470" y="50009"/>
          <a:ext cx="1401356" cy="14013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No or Limited experience at System / AIV/ Testing Level</a:t>
          </a:r>
          <a:endParaRPr lang="en-US" sz="1500" kern="1200" dirty="0"/>
        </a:p>
      </dsp:txBody>
      <dsp:txXfrm>
        <a:off x="2686879" y="118418"/>
        <a:ext cx="1264538" cy="1264538"/>
      </dsp:txXfrm>
    </dsp:sp>
    <dsp:sp modelId="{B7B09885-B95E-4CFA-B2D0-799A14CBB7DE}">
      <dsp:nvSpPr>
        <dsp:cNvPr id="0" name=""/>
        <dsp:cNvSpPr/>
      </dsp:nvSpPr>
      <dsp:spPr>
        <a:xfrm rot="20520000">
          <a:off x="4033145" y="2181284"/>
          <a:ext cx="325581" cy="476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035535" y="2291667"/>
        <a:ext cx="227907" cy="285877"/>
      </dsp:txXfrm>
    </dsp:sp>
    <dsp:sp modelId="{AC1F5D6C-BC28-4963-8568-45857EC2C2CE}">
      <dsp:nvSpPr>
        <dsp:cNvPr id="0" name=""/>
        <dsp:cNvSpPr/>
      </dsp:nvSpPr>
      <dsp:spPr>
        <a:xfrm>
          <a:off x="4462525" y="1404552"/>
          <a:ext cx="1401356" cy="14013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i="0" kern="1200" dirty="0" smtClean="0"/>
            <a:t>Verification approach defined while designing for the “first time”</a:t>
          </a:r>
          <a:endParaRPr lang="en-US" sz="1500" i="0" kern="1200" dirty="0"/>
        </a:p>
      </dsp:txBody>
      <dsp:txXfrm>
        <a:off x="4530934" y="1472961"/>
        <a:ext cx="1264538" cy="1264538"/>
      </dsp:txXfrm>
    </dsp:sp>
    <dsp:sp modelId="{0F914117-CBD2-4017-A1BD-8F25C945F3B5}">
      <dsp:nvSpPr>
        <dsp:cNvPr id="0" name=""/>
        <dsp:cNvSpPr/>
      </dsp:nvSpPr>
      <dsp:spPr>
        <a:xfrm rot="3048494">
          <a:off x="3742657" y="3268052"/>
          <a:ext cx="409180" cy="476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765249" y="3315775"/>
        <a:ext cx="286426" cy="285877"/>
      </dsp:txXfrm>
    </dsp:sp>
    <dsp:sp modelId="{B47CAD7C-2B69-4C21-AB11-085FF6A45E3B}">
      <dsp:nvSpPr>
        <dsp:cNvPr id="0" name=""/>
        <dsp:cNvSpPr/>
      </dsp:nvSpPr>
      <dsp:spPr>
        <a:xfrm>
          <a:off x="3780911" y="3731393"/>
          <a:ext cx="1688045" cy="12121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FDIR testing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underestimated </a:t>
          </a:r>
          <a:endParaRPr lang="en-US" sz="1500" kern="1200" dirty="0"/>
        </a:p>
      </dsp:txBody>
      <dsp:txXfrm>
        <a:off x="3840082" y="3790564"/>
        <a:ext cx="1569703" cy="1093775"/>
      </dsp:txXfrm>
    </dsp:sp>
    <dsp:sp modelId="{846C8B70-35E6-484F-A1C3-4081FD500EF0}">
      <dsp:nvSpPr>
        <dsp:cNvPr id="0" name=""/>
        <dsp:cNvSpPr/>
      </dsp:nvSpPr>
      <dsp:spPr>
        <a:xfrm rot="7222006">
          <a:off x="2637707" y="3307914"/>
          <a:ext cx="343588" cy="476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715299" y="3358739"/>
        <a:ext cx="240512" cy="285877"/>
      </dsp:txXfrm>
    </dsp:sp>
    <dsp:sp modelId="{0B8BBEBF-DCE5-45B8-B8EF-B9091C0E87F3}">
      <dsp:nvSpPr>
        <dsp:cNvPr id="0" name=""/>
        <dsp:cNvSpPr/>
      </dsp:nvSpPr>
      <dsp:spPr>
        <a:xfrm>
          <a:off x="1446469" y="3795311"/>
          <a:ext cx="1755773" cy="11576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Less testing due to schedule /budget constraints</a:t>
          </a:r>
          <a:endParaRPr lang="en-US" sz="1500" kern="1200" dirty="0"/>
        </a:p>
      </dsp:txBody>
      <dsp:txXfrm>
        <a:off x="1502983" y="3851825"/>
        <a:ext cx="1642745" cy="1044660"/>
      </dsp:txXfrm>
    </dsp:sp>
    <dsp:sp modelId="{A7BABF19-049B-4FCA-823A-6E5ACE68510E}">
      <dsp:nvSpPr>
        <dsp:cNvPr id="0" name=""/>
        <dsp:cNvSpPr/>
      </dsp:nvSpPr>
      <dsp:spPr>
        <a:xfrm rot="11824769">
          <a:off x="2234774" y="2195828"/>
          <a:ext cx="325355" cy="476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330228" y="2305453"/>
        <a:ext cx="227749" cy="285877"/>
      </dsp:txXfrm>
    </dsp:sp>
    <dsp:sp modelId="{D9845008-DF7D-4006-9010-540990D4635A}">
      <dsp:nvSpPr>
        <dsp:cNvPr id="0" name=""/>
        <dsp:cNvSpPr/>
      </dsp:nvSpPr>
      <dsp:spPr>
        <a:xfrm>
          <a:off x="733477" y="1525106"/>
          <a:ext cx="1401356" cy="12259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Continuity between verification facilities not always ensured</a:t>
          </a:r>
        </a:p>
      </dsp:txBody>
      <dsp:txXfrm>
        <a:off x="793324" y="1584953"/>
        <a:ext cx="1281662" cy="1106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10/27/2022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18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68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48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412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514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0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2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1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9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0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3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5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4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0" y="-1"/>
            <a:ext cx="12225338" cy="6858001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Limited Distribution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B321021-5660-EB47-8BA6-304C79272C6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6705C573-7F21-B342-A090-1A6C26CD7B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6E5EA9CB-46C1-1244-9266-8C00B92AB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AB9EB0F2-8599-8F46-BDBF-50594130B1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E84CCD7E-CD19-5C40-8499-A9A2BF933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64F9DD03-F825-A14A-8939-41CEA1D3F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686C5F97-EE26-D545-972E-35E1947B8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CAAFFB4A-3C75-C945-A251-BEE3805219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98635036-B69D-3742-9E37-5ED8FDB996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10D8C8F8-E354-894F-A153-41AC96F6CD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5A9BF6FD-8270-9D43-B521-8581BC3948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14B6B9B8-9CB9-C54F-AE18-37B7E06A5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768B3063-BAAD-1340-A865-830B2616D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C50D5B27-F700-0E4D-ABAC-8E7F478234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EEE21768-4FCC-884A-B1AE-22B6652D9A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F3A8536C-BDE0-404F-837A-2693906048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C2AC4DB9-ABEE-C04F-B4C3-09C4682EFF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1583F378-AC2C-D048-A473-AB1BFE7EA3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DF5F68D2-8406-374A-AD83-A239F54559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E6725D2E-4FF2-9248-8333-05CFA18C7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74AB8C92-E6A7-C144-B537-72B3915DD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C48E0D8F-2BC8-F14C-9362-9E8607F5C1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E5508957-8372-AF44-9157-4F8AF0056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E77BB0-CCCB-184C-8A71-2856CDD78E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7D4A6225-A6BA-474B-9F8F-B55FD8A87B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02C75BE4-D548-4049-B4EA-FE8098E239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 descr="si.png">
              <a:extLst>
                <a:ext uri="{FF2B5EF4-FFF2-40B4-BE49-F238E27FC236}">
                  <a16:creationId xmlns:a16="http://schemas.microsoft.com/office/drawing/2014/main" id="{28548056-32EB-4547-A1E8-C49E5B256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093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9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>
            <a:extLst>
              <a:ext uri="{FF2B5EF4-FFF2-40B4-BE49-F238E27FC236}">
                <a16:creationId xmlns:a16="http://schemas.microsoft.com/office/drawing/2014/main" id="{DE2B681B-3E4B-354E-896C-9E7F61EBC6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95" b="79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118" name="Picture 117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29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FB321021-5660-EB47-8BA6-304C79272C6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6705C573-7F21-B342-A090-1A6C26CD7B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6E5EA9CB-46C1-1244-9266-8C00B92AB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AB9EB0F2-8599-8F46-BDBF-50594130B1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E84CCD7E-CD19-5C40-8499-A9A2BF933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64F9DD03-F825-A14A-8939-41CEA1D3F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686C5F97-EE26-D545-972E-35E1947B8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CAAFFB4A-3C75-C945-A251-BEE3805219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98635036-B69D-3742-9E37-5ED8FDB996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10D8C8F8-E354-894F-A153-41AC96F6CD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5A9BF6FD-8270-9D43-B521-8581BC3948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14B6B9B8-9CB9-C54F-AE18-37B7E06A5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768B3063-BAAD-1340-A865-830B2616D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C50D5B27-F700-0E4D-ABAC-8E7F478234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EEE21768-4FCC-884A-B1AE-22B6652D9A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F3A8536C-BDE0-404F-837A-2693906048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C2AC4DB9-ABEE-C04F-B4C3-09C4682EFF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1583F378-AC2C-D048-A473-AB1BFE7EA3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DF5F68D2-8406-374A-AD83-A239F54559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E6725D2E-4FF2-9248-8333-05CFA18C7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74AB8C92-E6A7-C144-B537-72B3915DD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C48E0D8F-2BC8-F14C-9362-9E8607F5C1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E5508957-8372-AF44-9157-4F8AF0056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3E77BB0-CCCB-184C-8A71-2856CDD78E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7D4A6225-A6BA-474B-9F8F-B55FD8A87B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9" name="Picture 98" descr="ca.png">
              <a:extLst>
                <a:ext uri="{FF2B5EF4-FFF2-40B4-BE49-F238E27FC236}">
                  <a16:creationId xmlns:a16="http://schemas.microsoft.com/office/drawing/2014/main" id="{02C75BE4-D548-4049-B4EA-FE8098E239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99" descr="si.png">
              <a:extLst>
                <a:ext uri="{FF2B5EF4-FFF2-40B4-BE49-F238E27FC236}">
                  <a16:creationId xmlns:a16="http://schemas.microsoft.com/office/drawing/2014/main" id="{28548056-32EB-4547-A1E8-C49E5B256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id="{0CCE86EE-FAF5-8242-9AAA-84B411A46D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5" name="Picture 64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9545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aration Comet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04" y="3246933"/>
            <a:ext cx="10108800" cy="830997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974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id="{AE1A4AD3-76D1-0746-83B3-49CBFBCC3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13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5" name="Picture 64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6.png"/><Relationship Id="rId39" Type="http://schemas.openxmlformats.org/officeDocument/2006/relationships/image" Target="../media/image19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34" Type="http://schemas.openxmlformats.org/officeDocument/2006/relationships/image" Target="../media/image14.png"/><Relationship Id="rId42" Type="http://schemas.openxmlformats.org/officeDocument/2006/relationships/image" Target="../media/image22.png"/><Relationship Id="rId47" Type="http://schemas.openxmlformats.org/officeDocument/2006/relationships/image" Target="../media/image2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38" Type="http://schemas.openxmlformats.org/officeDocument/2006/relationships/image" Target="../media/image18.png"/><Relationship Id="rId46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29" Type="http://schemas.openxmlformats.org/officeDocument/2006/relationships/image" Target="../media/image9.png"/><Relationship Id="rId41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40" Type="http://schemas.openxmlformats.org/officeDocument/2006/relationships/image" Target="../media/image20.png"/><Relationship Id="rId45" Type="http://schemas.openxmlformats.org/officeDocument/2006/relationships/image" Target="../media/image2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49" Type="http://schemas.openxmlformats.org/officeDocument/2006/relationships/image" Target="../media/image29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1.png"/><Relationship Id="rId44" Type="http://schemas.openxmlformats.org/officeDocument/2006/relationships/image" Target="../media/image2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Relationship Id="rId43" Type="http://schemas.openxmlformats.org/officeDocument/2006/relationships/image" Target="../media/image23.png"/><Relationship Id="rId48" Type="http://schemas.openxmlformats.org/officeDocument/2006/relationships/image" Target="../media/image28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6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theme" Target="../theme/them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image" Target="../media/image4.png"/><Relationship Id="rId26" Type="http://schemas.openxmlformats.org/officeDocument/2006/relationships/image" Target="../media/image12.png"/><Relationship Id="rId39" Type="http://schemas.openxmlformats.org/officeDocument/2006/relationships/image" Target="../media/image25.png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7.png"/><Relationship Id="rId34" Type="http://schemas.openxmlformats.org/officeDocument/2006/relationships/image" Target="../media/image20.png"/><Relationship Id="rId42" Type="http://schemas.openxmlformats.org/officeDocument/2006/relationships/image" Target="../media/image28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image" Target="../media/image3.png"/><Relationship Id="rId25" Type="http://schemas.openxmlformats.org/officeDocument/2006/relationships/image" Target="../media/image11.png"/><Relationship Id="rId33" Type="http://schemas.openxmlformats.org/officeDocument/2006/relationships/image" Target="../media/image19.png"/><Relationship Id="rId38" Type="http://schemas.openxmlformats.org/officeDocument/2006/relationships/image" Target="../media/image24.png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38.png"/><Relationship Id="rId20" Type="http://schemas.openxmlformats.org/officeDocument/2006/relationships/image" Target="../media/image6.png"/><Relationship Id="rId29" Type="http://schemas.openxmlformats.org/officeDocument/2006/relationships/image" Target="../media/image15.png"/><Relationship Id="rId41" Type="http://schemas.openxmlformats.org/officeDocument/2006/relationships/image" Target="../media/image27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image" Target="../media/image10.png"/><Relationship Id="rId32" Type="http://schemas.openxmlformats.org/officeDocument/2006/relationships/image" Target="../media/image18.png"/><Relationship Id="rId37" Type="http://schemas.openxmlformats.org/officeDocument/2006/relationships/image" Target="../media/image23.png"/><Relationship Id="rId40" Type="http://schemas.openxmlformats.org/officeDocument/2006/relationships/image" Target="../media/image26.emf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37.png"/><Relationship Id="rId23" Type="http://schemas.openxmlformats.org/officeDocument/2006/relationships/image" Target="../media/image9.png"/><Relationship Id="rId28" Type="http://schemas.openxmlformats.org/officeDocument/2006/relationships/image" Target="../media/image14.png"/><Relationship Id="rId36" Type="http://schemas.openxmlformats.org/officeDocument/2006/relationships/image" Target="../media/image22.png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5.png"/><Relationship Id="rId31" Type="http://schemas.openxmlformats.org/officeDocument/2006/relationships/image" Target="../media/image17.pn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Relationship Id="rId22" Type="http://schemas.openxmlformats.org/officeDocument/2006/relationships/image" Target="../media/image8.png"/><Relationship Id="rId27" Type="http://schemas.openxmlformats.org/officeDocument/2006/relationships/image" Target="../media/image13.png"/><Relationship Id="rId30" Type="http://schemas.openxmlformats.org/officeDocument/2006/relationships/image" Target="../media/image16.png"/><Relationship Id="rId35" Type="http://schemas.openxmlformats.org/officeDocument/2006/relationships/image" Target="../media/image2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6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theme" Target="../theme/theme4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37.png"/><Relationship Id="rId4" Type="http://schemas.openxmlformats.org/officeDocument/2006/relationships/image" Target="../media/image38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1" name="Picture 40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  <p:sldLayoutId id="2147483978" r:id="rId18"/>
    <p:sldLayoutId id="2147483979" r:id="rId1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65"/>
          <p:cNvPicPr>
            <a:picLocks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A98235A-908E-9E4D-97CE-A7BE035FCD9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9E72F4FA-AA84-3845-A45E-1DF449D7C0F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70" name="Picture 69" descr="de.png">
              <a:extLst>
                <a:ext uri="{FF2B5EF4-FFF2-40B4-BE49-F238E27FC236}">
                  <a16:creationId xmlns:a16="http://schemas.microsoft.com/office/drawing/2014/main" id="{E044A2EC-38AD-874D-8B46-906925A670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at.png">
              <a:extLst>
                <a:ext uri="{FF2B5EF4-FFF2-40B4-BE49-F238E27FC236}">
                  <a16:creationId xmlns:a16="http://schemas.microsoft.com/office/drawing/2014/main" id="{C56C0BB1-C835-034A-8033-0886C0CAD1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be.png">
              <a:extLst>
                <a:ext uri="{FF2B5EF4-FFF2-40B4-BE49-F238E27FC236}">
                  <a16:creationId xmlns:a16="http://schemas.microsoft.com/office/drawing/2014/main" id="{0C76739E-E31E-2641-8E97-919E0DEBA2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dk.png">
              <a:extLst>
                <a:ext uri="{FF2B5EF4-FFF2-40B4-BE49-F238E27FC236}">
                  <a16:creationId xmlns:a16="http://schemas.microsoft.com/office/drawing/2014/main" id="{9CA97FFC-CDBE-244D-A003-136FE16507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>
              <a:extLst>
                <a:ext uri="{FF2B5EF4-FFF2-40B4-BE49-F238E27FC236}">
                  <a16:creationId xmlns:a16="http://schemas.microsoft.com/office/drawing/2014/main" id="{B17730C2-E184-364B-A859-505111F77C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ee.png">
              <a:extLst>
                <a:ext uri="{FF2B5EF4-FFF2-40B4-BE49-F238E27FC236}">
                  <a16:creationId xmlns:a16="http://schemas.microsoft.com/office/drawing/2014/main" id="{CBEEBDC9-F82C-C542-968E-0699D48E99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i.png">
              <a:extLst>
                <a:ext uri="{FF2B5EF4-FFF2-40B4-BE49-F238E27FC236}">
                  <a16:creationId xmlns:a16="http://schemas.microsoft.com/office/drawing/2014/main" id="{656AADB3-0160-E246-91E9-6F14C35E3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fr.png">
              <a:extLst>
                <a:ext uri="{FF2B5EF4-FFF2-40B4-BE49-F238E27FC236}">
                  <a16:creationId xmlns:a16="http://schemas.microsoft.com/office/drawing/2014/main" id="{95815962-FBFF-4E43-90AF-A55521206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gr.png">
              <a:extLst>
                <a:ext uri="{FF2B5EF4-FFF2-40B4-BE49-F238E27FC236}">
                  <a16:creationId xmlns:a16="http://schemas.microsoft.com/office/drawing/2014/main" id="{21E1ADE8-7FBD-0646-A61B-CB9767EF32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hu.png">
              <a:extLst>
                <a:ext uri="{FF2B5EF4-FFF2-40B4-BE49-F238E27FC236}">
                  <a16:creationId xmlns:a16="http://schemas.microsoft.com/office/drawing/2014/main" id="{D8155EAB-1225-4049-8904-31D87A6B3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e.png">
              <a:extLst>
                <a:ext uri="{FF2B5EF4-FFF2-40B4-BE49-F238E27FC236}">
                  <a16:creationId xmlns:a16="http://schemas.microsoft.com/office/drawing/2014/main" id="{EF04B81C-2531-C14D-A87E-D44A15F473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it.png">
              <a:extLst>
                <a:ext uri="{FF2B5EF4-FFF2-40B4-BE49-F238E27FC236}">
                  <a16:creationId xmlns:a16="http://schemas.microsoft.com/office/drawing/2014/main" id="{95328A20-A885-4C43-A058-B369E1ADDA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lu.png">
              <a:extLst>
                <a:ext uri="{FF2B5EF4-FFF2-40B4-BE49-F238E27FC236}">
                  <a16:creationId xmlns:a16="http://schemas.microsoft.com/office/drawing/2014/main" id="{D3E97139-4C26-4E4D-A683-341E663982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>
              <a:extLst>
                <a:ext uri="{FF2B5EF4-FFF2-40B4-BE49-F238E27FC236}">
                  <a16:creationId xmlns:a16="http://schemas.microsoft.com/office/drawing/2014/main" id="{324D22DC-D816-1243-B082-8865DB1962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nl.png">
              <a:extLst>
                <a:ext uri="{FF2B5EF4-FFF2-40B4-BE49-F238E27FC236}">
                  <a16:creationId xmlns:a16="http://schemas.microsoft.com/office/drawing/2014/main" id="{3D07C25D-2917-F84E-A8AC-12F4CD4668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l.png">
              <a:extLst>
                <a:ext uri="{FF2B5EF4-FFF2-40B4-BE49-F238E27FC236}">
                  <a16:creationId xmlns:a16="http://schemas.microsoft.com/office/drawing/2014/main" id="{B33D011E-EDFE-6C47-90B7-8E838D0A59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pt.png">
              <a:extLst>
                <a:ext uri="{FF2B5EF4-FFF2-40B4-BE49-F238E27FC236}">
                  <a16:creationId xmlns:a16="http://schemas.microsoft.com/office/drawing/2014/main" id="{E26A8BCE-FE5B-0B4B-97B7-B953C77F0F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z.png">
              <a:extLst>
                <a:ext uri="{FF2B5EF4-FFF2-40B4-BE49-F238E27FC236}">
                  <a16:creationId xmlns:a16="http://schemas.microsoft.com/office/drawing/2014/main" id="{EA3C71A0-92F6-5449-B7A5-EE98B2C610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ro.png">
              <a:extLst>
                <a:ext uri="{FF2B5EF4-FFF2-40B4-BE49-F238E27FC236}">
                  <a16:creationId xmlns:a16="http://schemas.microsoft.com/office/drawing/2014/main" id="{4B9F4E5B-7A64-F841-A279-D97A9EDF1F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e.png">
              <a:extLst>
                <a:ext uri="{FF2B5EF4-FFF2-40B4-BE49-F238E27FC236}">
                  <a16:creationId xmlns:a16="http://schemas.microsoft.com/office/drawing/2014/main" id="{DDB1648C-F873-6749-A640-4082AF751D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ch.png">
              <a:extLst>
                <a:ext uri="{FF2B5EF4-FFF2-40B4-BE49-F238E27FC236}">
                  <a16:creationId xmlns:a16="http://schemas.microsoft.com/office/drawing/2014/main" id="{CDF58799-0634-5441-BED0-EA59E1AB37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uk.png">
              <a:extLst>
                <a:ext uri="{FF2B5EF4-FFF2-40B4-BE49-F238E27FC236}">
                  <a16:creationId xmlns:a16="http://schemas.microsoft.com/office/drawing/2014/main" id="{98203A33-83F3-EF48-9824-219DF5D693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5AF3F362-335A-2842-8023-E7A6D384C6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4C4F2EF4-11EA-364F-BAF7-246B7CF1C8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4" name="Picture 93" descr="ca.png">
              <a:extLst>
                <a:ext uri="{FF2B5EF4-FFF2-40B4-BE49-F238E27FC236}">
                  <a16:creationId xmlns:a16="http://schemas.microsoft.com/office/drawing/2014/main" id="{DED3E4FD-F737-FA46-85D9-21C9604F0B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 descr="si.png">
              <a:extLst>
                <a:ext uri="{FF2B5EF4-FFF2-40B4-BE49-F238E27FC236}">
                  <a16:creationId xmlns:a16="http://schemas.microsoft.com/office/drawing/2014/main" id="{23F56142-1525-C14D-B747-95D034DF0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  <p:sldLayoutId id="2147483980" r:id="rId12"/>
    <p:sldLayoutId id="2147483983" r:id="rId13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4A98235A-908E-9E4D-97CE-A7BE035FCD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9E72F4FA-AA84-3845-A45E-1DF449D7C0F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E044A2EC-38AD-874D-8B46-906925A670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C56C0BB1-C835-034A-8033-0886C0CAD1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0C76739E-E31E-2641-8E97-919E0DEBA2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9CA97FFC-CDBE-244D-A003-136FE16507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B17730C2-E184-364B-A859-505111F77C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CBEEBDC9-F82C-C542-968E-0699D48E99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656AADB3-0160-E246-91E9-6F14C35E3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95815962-FBFF-4E43-90AF-A55521206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21E1ADE8-7FBD-0646-A61B-CB9767EF32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D8155EAB-1225-4049-8904-31D87A6B3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EF04B81C-2531-C14D-A87E-D44A15F473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95328A20-A885-4C43-A058-B369E1ADDA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D3E97139-4C26-4E4D-A683-341E663982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324D22DC-D816-1243-B082-8865DB1962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3D07C25D-2917-F84E-A8AC-12F4CD4668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B33D011E-EDFE-6C47-90B7-8E838D0A59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E26A8BCE-FE5B-0B4B-97B7-B953C77F0F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EA3C71A0-92F6-5449-B7A5-EE98B2C610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4B9F4E5B-7A64-F841-A279-D97A9EDF1F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DDB1648C-F873-6749-A640-4082AF751D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CDF58799-0634-5441-BED0-EA59E1AB37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98203A33-83F3-EF48-9824-219DF5D693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5AF3F362-335A-2842-8023-E7A6D384C6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4C4F2EF4-11EA-364F-BAF7-246B7CF1C8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DED3E4FD-F737-FA46-85D9-21C9604F0B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23F56142-1525-C14D-B747-95D034DF0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/>
          <p:cNvPicPr>
            <a:picLocks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1.png"/><Relationship Id="rId4" Type="http://schemas.openxmlformats.org/officeDocument/2006/relationships/image" Target="../media/image50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36885" y="2806062"/>
            <a:ext cx="11793857" cy="132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ESA Lessons </a:t>
            </a: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Learned </a:t>
            </a:r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&amp; Guidelines on Nano - </a:t>
            </a:r>
            <a:r>
              <a:rPr lang="en-GB" sz="4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SmallSat</a:t>
            </a:r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Functional </a:t>
            </a: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Verification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27-Oct-2022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ESA ESTEC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9740" y="5885467"/>
            <a:ext cx="328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For ESA Internal Use Only</a:t>
            </a:r>
            <a:endParaRPr lang="en-GB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926841" y="4379167"/>
            <a:ext cx="11112560" cy="1133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Contributions:</a:t>
            </a:r>
          </a:p>
          <a:p>
            <a:pPr algn="r"/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Blommestjin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TEC-SWG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R. Walker, C. 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Pirat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TEC-SPC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I.Cantiello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Hyslop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TEC-SAA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en-GB" sz="1200" dirty="0" err="1" smtClean="0"/>
              <a:t>Szewczyk</a:t>
            </a:r>
            <a:r>
              <a:rPr lang="en-GB" sz="1200" dirty="0" smtClean="0"/>
              <a:t> -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TEC-EDD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2820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allAtOnce"/>
      <p:bldP spid="2" grpId="0" build="allAtOnce"/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" y="191179"/>
            <a:ext cx="10108800" cy="492443"/>
          </a:xfrm>
        </p:spPr>
        <p:txBody>
          <a:bodyPr/>
          <a:lstStyle/>
          <a:p>
            <a:r>
              <a:rPr lang="en-GB" sz="2600" dirty="0" smtClean="0"/>
              <a:t>Further Recommendations and Way forward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6173"/>
            <a:ext cx="12241732" cy="4493370"/>
          </a:xfrm>
          <a:ln>
            <a:solidFill>
              <a:srgbClr val="8197A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altLang="en-US" b="1" dirty="0"/>
              <a:t>Some </a:t>
            </a:r>
            <a:r>
              <a:rPr lang="en-GB" altLang="en-US" b="1" dirty="0" smtClean="0"/>
              <a:t>guidelines:</a:t>
            </a:r>
            <a:endParaRPr lang="en-GB" altLang="en-US" dirty="0" smtClean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Ensure 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 </a:t>
            </a: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mapping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between “Item to be tested vs Available Verification Bench” is available/agreed </a:t>
            </a: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early 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Reduced 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Montecarlo for AOCS perf. Validation may be 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accepted (esp. for </a:t>
            </a:r>
            <a:r>
              <a:rPr lang="en-GB" altLang="en-US" dirty="0" err="1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Cubesats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), 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provided the right </a:t>
            </a: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edge cases 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are simulated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If adopted, </a:t>
            </a:r>
            <a:r>
              <a:rPr lang="en-GB" altLang="en-US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Autocoding</a:t>
            </a: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for AOCS SW development (w/ ESA HB guidelines) can </a:t>
            </a: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streamline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the V&amp;V process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Pay attention to </a:t>
            </a: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SW versioning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especially in “fast-paced” design developments (with no clear baselines..)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HIL </a:t>
            </a: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Close-loop tests 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with at least Real OBC and I/F boards with Avionics equipment 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are highly </a:t>
            </a:r>
            <a:r>
              <a:rPr lang="en-GB" alt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recommended</a:t>
            </a:r>
            <a:endParaRPr lang="en-GB" altLang="en-US" b="1" dirty="0">
              <a:solidFill>
                <a:schemeClr val="tx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Given that AOCS HW used in CL not always possible, validation of </a:t>
            </a: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HW emulators 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(incl. delays) is </a:t>
            </a: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crucial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Ensure 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that a minimum amount of </a:t>
            </a:r>
            <a:r>
              <a:rPr lang="en-GB" alt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Regression </a:t>
            </a: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Tests 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(e.g. on mission critical functionalities) are planned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FDIR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tests 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(esp. for </a:t>
            </a:r>
            <a:r>
              <a:rPr lang="en-GB" altLang="en-US" dirty="0" err="1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Smallsats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) may 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be run at just one Verification stage 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(in CL if available) 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to </a:t>
            </a: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reduce testing effort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Dedicated Functional Avionics V&amp;V</a:t>
            </a: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workshops 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between Prime and ESA are </a:t>
            </a: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encouraged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(as early as possible)</a:t>
            </a:r>
          </a:p>
          <a:p>
            <a:endParaRPr lang="en-GB" dirty="0" smtClean="0"/>
          </a:p>
        </p:txBody>
      </p:sp>
      <p:sp>
        <p:nvSpPr>
          <p:cNvPr id="6" name="Rectangle 5"/>
          <p:cNvSpPr/>
          <p:nvPr/>
        </p:nvSpPr>
        <p:spPr>
          <a:xfrm>
            <a:off x="142631" y="940978"/>
            <a:ext cx="11705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kern="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Limitations with V&amp;V facilities are difficult to overcome, but </a:t>
            </a:r>
            <a:r>
              <a:rPr lang="en-GB" altLang="en-US" b="1" kern="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improvements</a:t>
            </a:r>
            <a:r>
              <a:rPr lang="en-GB" altLang="en-US" kern="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to the overall </a:t>
            </a:r>
            <a:r>
              <a:rPr lang="en-GB" altLang="en-US" kern="0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process </a:t>
            </a:r>
            <a:r>
              <a:rPr lang="en-GB" altLang="en-US" kern="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are </a:t>
            </a:r>
            <a:r>
              <a:rPr lang="en-GB" altLang="en-US" u="sng" kern="0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possible</a:t>
            </a:r>
            <a:endParaRPr lang="en-GB" altLang="en-US" u="sng" kern="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1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36885" y="2806062"/>
            <a:ext cx="11793857" cy="132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Lessons Learned from ESA IOD CubeSat Projects relevant to Functional Verification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5706" y="5168963"/>
            <a:ext cx="51236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CubeSat Systems Unit, Directorate of Technology, Engineering &amp; Quality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27-Oct-2022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ESA ESTEC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9740" y="5885467"/>
            <a:ext cx="328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For ESA Internal Use Only</a:t>
            </a:r>
            <a:endParaRPr lang="en-GB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8" grpId="0" build="allAtOnce"/>
      <p:bldP spid="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000" y="160401"/>
            <a:ext cx="10294982" cy="553998"/>
          </a:xfrm>
        </p:spPr>
        <p:txBody>
          <a:bodyPr/>
          <a:lstStyle/>
          <a:p>
            <a:r>
              <a:rPr lang="en-US" dirty="0"/>
              <a:t>EM </a:t>
            </a:r>
            <a:r>
              <a:rPr lang="en-US" dirty="0" err="1"/>
              <a:t>Flatsat</a:t>
            </a:r>
            <a:r>
              <a:rPr lang="en-US" dirty="0"/>
              <a:t> Model Philosophy &amp; Testing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600" y="877455"/>
            <a:ext cx="11764800" cy="555105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Issues: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Engineering Model not flight representative for critical environmental tests, test results not relevant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EM </a:t>
            </a:r>
            <a:r>
              <a:rPr lang="en-US" sz="1400" dirty="0" err="1">
                <a:solidFill>
                  <a:schemeClr val="tx1"/>
                </a:solidFill>
              </a:rPr>
              <a:t>flatsat</a:t>
            </a:r>
            <a:r>
              <a:rPr lang="en-US" sz="1400" dirty="0">
                <a:solidFill>
                  <a:schemeClr val="tx1"/>
                </a:solidFill>
              </a:rPr>
              <a:t> found to highly beneficial for system-level functional verification during OBSW development, AIT and operations, but was incomplete in terms of EM units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Lack of an EM </a:t>
            </a:r>
            <a:r>
              <a:rPr lang="en-US" sz="1400" dirty="0" err="1">
                <a:solidFill>
                  <a:schemeClr val="tx1"/>
                </a:solidFill>
              </a:rPr>
              <a:t>flatsat</a:t>
            </a:r>
            <a:r>
              <a:rPr lang="en-US" sz="1400" dirty="0">
                <a:solidFill>
                  <a:schemeClr val="tx1"/>
                </a:solidFill>
              </a:rPr>
              <a:t> prior CDR, leading to high number of NCRs during AIT related to electrical &amp; software interfaces with the payloads/payload computer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Unrepresentative </a:t>
            </a:r>
            <a:r>
              <a:rPr lang="en-US" sz="1400" dirty="0" err="1">
                <a:solidFill>
                  <a:schemeClr val="tx1"/>
                </a:solidFill>
              </a:rPr>
              <a:t>flatsat</a:t>
            </a:r>
            <a:r>
              <a:rPr lang="en-US" sz="1400" dirty="0">
                <a:solidFill>
                  <a:schemeClr val="tx1"/>
                </a:solidFill>
              </a:rPr>
              <a:t> with anomalous system behavior not present in flight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Lack of EM for payloads, leading to major NCR on EMI between two P/L PFMs preventing their concurrent operation in flight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Impacts: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Schedule delays &amp; cost impacts prior CDR due to the need to repeat EM environmental tests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Incomplete system-level functional verification on ground &amp; difficulties/delays to complete commissioning/maintenance activities during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Process Improvements: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In </a:t>
            </a:r>
            <a:r>
              <a:rPr lang="en-US" sz="1400" dirty="0" err="1">
                <a:solidFill>
                  <a:schemeClr val="tx1"/>
                </a:solidFill>
              </a:rPr>
              <a:t>SoW</a:t>
            </a:r>
            <a:r>
              <a:rPr lang="en-US" sz="1400" dirty="0">
                <a:solidFill>
                  <a:schemeClr val="tx1"/>
                </a:solidFill>
              </a:rPr>
              <a:t>: for EM environmental tests, require EM be flight representative and test setup representing flight conditions 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In </a:t>
            </a:r>
            <a:r>
              <a:rPr lang="en-US" sz="1400" dirty="0" err="1">
                <a:solidFill>
                  <a:schemeClr val="tx1"/>
                </a:solidFill>
              </a:rPr>
              <a:t>SoW</a:t>
            </a:r>
            <a:r>
              <a:rPr lang="en-US" sz="1400" dirty="0">
                <a:solidFill>
                  <a:schemeClr val="tx1"/>
                </a:solidFill>
              </a:rPr>
              <a:t>: require complete flight representative EM </a:t>
            </a:r>
            <a:r>
              <a:rPr lang="en-US" sz="1400" dirty="0" err="1">
                <a:solidFill>
                  <a:schemeClr val="tx1"/>
                </a:solidFill>
              </a:rPr>
              <a:t>flatsat</a:t>
            </a:r>
            <a:r>
              <a:rPr lang="en-US" sz="1400" dirty="0">
                <a:solidFill>
                  <a:schemeClr val="tx1"/>
                </a:solidFill>
              </a:rPr>
              <a:t> &amp; testing prior CDR, including EMs for all subsystems/payloads, require EM </a:t>
            </a:r>
            <a:r>
              <a:rPr lang="en-US" sz="1400" dirty="0" smtClean="0">
                <a:solidFill>
                  <a:schemeClr val="tx1"/>
                </a:solidFill>
              </a:rPr>
              <a:t>auto-compatibility </a:t>
            </a:r>
            <a:r>
              <a:rPr lang="en-US" sz="1400" dirty="0">
                <a:solidFill>
                  <a:schemeClr val="tx1"/>
                </a:solidFill>
              </a:rPr>
              <a:t>test to identify any EMC issues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Ensure sufficient allocation/margin in project schedule for EM development &amp; testing prior to CDR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7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System-level Testing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600" y="882193"/>
            <a:ext cx="11764800" cy="55370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Issues: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Incomplete system-level &amp; ground segment verification prior to QAR, leading to issues during LEOP/commissioning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Ground station functions not tested simultaneously, interference between UHF &amp; S-band during LEOP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No E2E RF performance test before/after environmental testing in anechoic chamber and due to no antenna re-</a:t>
            </a:r>
            <a:r>
              <a:rPr lang="en-US" sz="1400" dirty="0" err="1">
                <a:solidFill>
                  <a:schemeClr val="tx1"/>
                </a:solidFill>
              </a:rPr>
              <a:t>stowability</a:t>
            </a:r>
            <a:endParaRPr lang="en-US" sz="1400" dirty="0">
              <a:solidFill>
                <a:schemeClr val="tx1"/>
              </a:solidFill>
            </a:endParaRP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No end-to-end polarity check on ADCS sensors &amp; actuators, leading to corrective HW/SW measures during AIT &amp; in flight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Solar Panels in +Y face were wrongly connected to EPS during AIT, no time to correct, 20-25% power reduction from panel in flight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SW instability in P/L interface &amp; redundant OBC not identified in ground tests due to short test duration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Impacts: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Risks to communicate with the satellite, provide sufficient power &amp; </a:t>
            </a:r>
            <a:r>
              <a:rPr lang="en-US" sz="1400" dirty="0" err="1">
                <a:solidFill>
                  <a:schemeClr val="tx1"/>
                </a:solidFill>
              </a:rPr>
              <a:t>detumble</a:t>
            </a:r>
            <a:r>
              <a:rPr lang="en-US" sz="1400" dirty="0">
                <a:solidFill>
                  <a:schemeClr val="tx1"/>
                </a:solidFill>
              </a:rPr>
              <a:t>, control/monitor payload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Schedule delays during LEOP/commissioning to troubleshoot &amp; rectify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Process Improvements: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In </a:t>
            </a:r>
            <a:r>
              <a:rPr lang="en-US" sz="1400" dirty="0" err="1">
                <a:solidFill>
                  <a:schemeClr val="tx1"/>
                </a:solidFill>
              </a:rPr>
              <a:t>SoW</a:t>
            </a:r>
            <a:r>
              <a:rPr lang="en-US" sz="1400" dirty="0">
                <a:solidFill>
                  <a:schemeClr val="tx1"/>
                </a:solidFill>
              </a:rPr>
              <a:t>: require day-in-the-life E2E testing at system level to cover operational scenarios, E2E RF test in anechoic chamber in all S/C configurations; specify ground segment acceptance tests, MPPT verification via flasher test, long duration SW stability test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In Engineering Guidelines: detail procedures of DITL testing, recommend test setups for E2E RF, EMC, GS acceptance, MPPT tests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Require re-stowage of antennas and other mechanisms after integration in S/C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In Engineering Guidelines: recommended to perform a suspended polarity test (satellite PFM suspended on cable or air bearing table to check RW torque against gyro measurements</a:t>
            </a:r>
            <a:r>
              <a:rPr lang="en-US" sz="1400" dirty="0" smtClean="0">
                <a:solidFill>
                  <a:schemeClr val="tx1"/>
                </a:solidFill>
              </a:rPr>
              <a:t>), </a:t>
            </a:r>
            <a:r>
              <a:rPr lang="en-GB" sz="1400" dirty="0">
                <a:solidFill>
                  <a:schemeClr val="tx1"/>
                </a:solidFill>
              </a:rPr>
              <a:t>recommend that all functional control chain polarities be tested in single shot end-to-end tests involving sensor stimulus and observation of actuator physical effect (e.g. hanging or air bearing table)</a:t>
            </a:r>
            <a:endParaRPr lang="en-US" altLang="en-US" dirty="0">
              <a:solidFill>
                <a:schemeClr val="tx1"/>
              </a:solidFill>
            </a:endParaRPr>
          </a:p>
          <a:p>
            <a:pPr marL="1067076" lvl="1" indent="-285750">
              <a:buFont typeface="Courier New" panose="02070309020205020404" pitchFamily="49" charset="0"/>
              <a:buChar char="o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5795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SW/FW Reconfigurability in flight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600" y="979055"/>
            <a:ext cx="11764800" cy="53755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Issues: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Capability to reconfigure or implement completely new images of OBSW found to be beneficial during operations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Implementation of Direct Spread Spectrum scheme in Software-Defined Radio (SDR) of the Inter-Satellite Link during flight to overcome ITU PFD limitations and extend ISL range to 4500 km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New ADCS SW image uploaded to correct error in Momentum dumping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New ADCS SW image uploaded to improve functionality for tuning &amp; enhance performance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Star tracker FW patched to correct for memory block corruption, recovered functionality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New ADS-B payload SW image uploaded to correct bug on geographical location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New OBC &amp; COM FW images uploaded to correct bugs causing periodic resets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Impacts: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SW </a:t>
            </a:r>
            <a:r>
              <a:rPr lang="en-US" sz="1400" dirty="0" smtClean="0">
                <a:solidFill>
                  <a:schemeClr val="tx1"/>
                </a:solidFill>
              </a:rPr>
              <a:t>re-configurability </a:t>
            </a:r>
            <a:r>
              <a:rPr lang="en-US" sz="1400" dirty="0">
                <a:solidFill>
                  <a:schemeClr val="tx1"/>
                </a:solidFill>
              </a:rPr>
              <a:t>ensures possibility to resolve bugs and implement new functions in flight, conduct IOD experiments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With usage of SDRs, even new waveforms for Rx/</a:t>
            </a:r>
            <a:r>
              <a:rPr lang="en-US" sz="1400" dirty="0" err="1">
                <a:solidFill>
                  <a:schemeClr val="tx1"/>
                </a:solidFill>
              </a:rPr>
              <a:t>Tx</a:t>
            </a:r>
            <a:r>
              <a:rPr lang="en-US" sz="1400" dirty="0">
                <a:solidFill>
                  <a:schemeClr val="tx1"/>
                </a:solidFill>
              </a:rPr>
              <a:t> (</a:t>
            </a:r>
            <a:r>
              <a:rPr lang="en-US" sz="1400" dirty="0" err="1">
                <a:solidFill>
                  <a:schemeClr val="tx1"/>
                </a:solidFill>
              </a:rPr>
              <a:t>modcods</a:t>
            </a:r>
            <a:r>
              <a:rPr lang="en-US" sz="1400" dirty="0">
                <a:solidFill>
                  <a:schemeClr val="tx1"/>
                </a:solidFill>
              </a:rPr>
              <a:t>, spread spectrum, hopping) can be implemented during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Process Improvements: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In PA/QA Requirements: reinforce </a:t>
            </a:r>
            <a:r>
              <a:rPr lang="en-US" sz="1400" dirty="0" err="1">
                <a:solidFill>
                  <a:schemeClr val="tx1"/>
                </a:solidFill>
              </a:rPr>
              <a:t>reqt</a:t>
            </a:r>
            <a:r>
              <a:rPr lang="en-US" sz="1400" dirty="0">
                <a:solidFill>
                  <a:schemeClr val="tx1"/>
                </a:solidFill>
              </a:rPr>
              <a:t> that critical SW and FW is updateable in flight (patch/full image) and verified on ground on EM  </a:t>
            </a:r>
            <a:r>
              <a:rPr lang="en-US" sz="1400" dirty="0" err="1">
                <a:solidFill>
                  <a:schemeClr val="tx1"/>
                </a:solidFill>
              </a:rPr>
              <a:t>flatsat</a:t>
            </a:r>
            <a:r>
              <a:rPr lang="en-US" sz="1400" dirty="0">
                <a:solidFill>
                  <a:schemeClr val="tx1"/>
                </a:solidFill>
              </a:rPr>
              <a:t> prior to upload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In Engineering Guidelines: recommend SW </a:t>
            </a:r>
            <a:r>
              <a:rPr lang="en-US" sz="1400" dirty="0" smtClean="0">
                <a:solidFill>
                  <a:schemeClr val="tx1"/>
                </a:solidFill>
              </a:rPr>
              <a:t>re-configurability </a:t>
            </a:r>
            <a:r>
              <a:rPr lang="en-US" sz="1400" dirty="0">
                <a:solidFill>
                  <a:schemeClr val="tx1"/>
                </a:solidFill>
              </a:rPr>
              <a:t>methods, usage of SDR where appropriate/feasible to have </a:t>
            </a:r>
            <a:r>
              <a:rPr lang="en-US" sz="1400" dirty="0" err="1">
                <a:solidFill>
                  <a:schemeClr val="tx1"/>
                </a:solidFill>
              </a:rPr>
              <a:t>reconfigurability</a:t>
            </a:r>
            <a:r>
              <a:rPr lang="en-US" sz="1400" dirty="0">
                <a:solidFill>
                  <a:schemeClr val="tx1"/>
                </a:solidFill>
              </a:rPr>
              <a:t> in flight (whilst ensuring mission safety)</a:t>
            </a:r>
            <a:endParaRPr lang="en-GB" sz="1400" dirty="0">
              <a:solidFill>
                <a:schemeClr val="tx1"/>
              </a:solidFill>
            </a:endParaRPr>
          </a:p>
          <a:p>
            <a:pPr marL="1067076" lvl="1" indent="-285750">
              <a:buFont typeface="Courier New" panose="02070309020205020404" pitchFamily="49" charset="0"/>
              <a:buChar char="o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874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36885" y="2806062"/>
            <a:ext cx="11793857" cy="132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Lessons Learned from </a:t>
            </a:r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CubeSat AOCS Functional </a:t>
            </a: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Verification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27-Oct-2022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ESA ESTEC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9740" y="5885467"/>
            <a:ext cx="328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For ESA Internal Use Only</a:t>
            </a:r>
            <a:endParaRPr lang="en-GB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19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allAtOnce"/>
      <p:bldP spid="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000" y="160401"/>
            <a:ext cx="10108800" cy="553998"/>
          </a:xfrm>
        </p:spPr>
        <p:txBody>
          <a:bodyPr/>
          <a:lstStyle/>
          <a:p>
            <a:r>
              <a:rPr lang="en-US" dirty="0" smtClean="0"/>
              <a:t>Optimistic pointing claims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8660" y="821233"/>
            <a:ext cx="11764800" cy="597580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Issues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 err="1" smtClean="0">
                <a:solidFill>
                  <a:schemeClr val="tx1"/>
                </a:solidFill>
              </a:rPr>
              <a:t>Cubesat</a:t>
            </a:r>
            <a:r>
              <a:rPr lang="en-US" sz="1400" dirty="0" smtClean="0">
                <a:solidFill>
                  <a:schemeClr val="tx1"/>
                </a:solidFill>
              </a:rPr>
              <a:t> AOCS suppliers typically claim pointing performance of</a:t>
            </a:r>
          </a:p>
          <a:p>
            <a:pPr marL="1643521" lvl="2" indent="-285750"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tx1"/>
                </a:solidFill>
              </a:rPr>
              <a:t>&lt;1 </a:t>
            </a:r>
            <a:r>
              <a:rPr lang="en-US" sz="1400" dirty="0" err="1" smtClean="0">
                <a:solidFill>
                  <a:schemeClr val="tx1"/>
                </a:solidFill>
              </a:rPr>
              <a:t>deg</a:t>
            </a:r>
            <a:r>
              <a:rPr lang="en-US" sz="1400" dirty="0" smtClean="0">
                <a:solidFill>
                  <a:schemeClr val="tx1"/>
                </a:solidFill>
              </a:rPr>
              <a:t> with magnetometer, gyro and sun sensors</a:t>
            </a:r>
          </a:p>
          <a:p>
            <a:pPr marL="2219966" lvl="3" indent="-285750"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tx1"/>
                </a:solidFill>
              </a:rPr>
              <a:t>possible with stationary white noise assumptions, or over some favorable periods in the orbit, but pointing is significantly affected by:</a:t>
            </a:r>
          </a:p>
          <a:p>
            <a:pPr marL="2796411" lvl="4" indent="-285750"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tx1"/>
                </a:solidFill>
              </a:rPr>
              <a:t>Earth albedo impact on Sun sensor</a:t>
            </a:r>
          </a:p>
          <a:p>
            <a:pPr marL="2796411" lvl="4" indent="-285750"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tx1"/>
                </a:solidFill>
              </a:rPr>
              <a:t>Satellite magnetic fields impact on magnetometer</a:t>
            </a:r>
          </a:p>
          <a:p>
            <a:pPr marL="2796411" lvl="4" indent="-285750"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tx1"/>
                </a:solidFill>
              </a:rPr>
              <a:t>Gyro bias thermal dependency</a:t>
            </a:r>
          </a:p>
          <a:p>
            <a:pPr marL="2796411" lvl="4" indent="-285750"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tx1"/>
                </a:solidFill>
              </a:rPr>
              <a:t>Communications issues (delay, missing packets, etc.)</a:t>
            </a:r>
          </a:p>
          <a:p>
            <a:pPr marL="1643521" lvl="2" indent="-285750"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tx1"/>
                </a:solidFill>
              </a:rPr>
              <a:t>&lt;0.1 </a:t>
            </a:r>
            <a:r>
              <a:rPr lang="en-US" sz="1400" dirty="0" err="1" smtClean="0">
                <a:solidFill>
                  <a:schemeClr val="tx1"/>
                </a:solidFill>
              </a:rPr>
              <a:t>deg</a:t>
            </a:r>
            <a:r>
              <a:rPr lang="en-US" sz="1400" dirty="0" smtClean="0">
                <a:solidFill>
                  <a:schemeClr val="tx1"/>
                </a:solidFill>
              </a:rPr>
              <a:t> with star tracker</a:t>
            </a:r>
          </a:p>
          <a:p>
            <a:pPr marL="2219966" lvl="3" indent="-285750"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tx1"/>
                </a:solidFill>
              </a:rPr>
              <a:t>often only achievable in eclipse or when angular rates are 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Impacts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tx1"/>
                </a:solidFill>
              </a:rPr>
              <a:t>Extreme prolonging of commissioning phases to identify issues with pointing and attempt calibration where possible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tx1"/>
                </a:solidFill>
              </a:rPr>
              <a:t>Mission objectives not 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Process Improvements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tx1"/>
                </a:solidFill>
              </a:rPr>
              <a:t>Star tracker sensitivities demand that there is a prelude low angular rate mode to initiate star tracker measurements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tx1"/>
                </a:solidFill>
              </a:rPr>
              <a:t>Albedo, magnetic, thermal effects should be designed for</a:t>
            </a:r>
            <a:r>
              <a:rPr lang="en-US" sz="1400" b="1" dirty="0" smtClean="0">
                <a:solidFill>
                  <a:schemeClr val="tx1"/>
                </a:solidFill>
              </a:rPr>
              <a:t> and well calibrated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b="1" dirty="0" smtClean="0">
                <a:solidFill>
                  <a:schemeClr val="tx1"/>
                </a:solidFill>
              </a:rPr>
              <a:t>Characterize sensor data carefully in terms of delay, missing packets, etc.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tx1"/>
                </a:solidFill>
              </a:rPr>
              <a:t>AOCS simulators require higher fidelity </a:t>
            </a:r>
            <a:r>
              <a:rPr lang="en-US" sz="1400" b="1" dirty="0" smtClean="0">
                <a:solidFill>
                  <a:schemeClr val="tx1"/>
                </a:solidFill>
              </a:rPr>
              <a:t>modelling for verification of performance requirements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8" y="160401"/>
            <a:ext cx="10544365" cy="553998"/>
          </a:xfrm>
        </p:spPr>
        <p:txBody>
          <a:bodyPr/>
          <a:lstStyle/>
          <a:p>
            <a:r>
              <a:rPr lang="en-US" dirty="0"/>
              <a:t>Optimistic pointing claims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21603" y="1709002"/>
          <a:ext cx="11334968" cy="3095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033">
                  <a:extLst>
                    <a:ext uri="{9D8B030D-6E8A-4147-A177-3AD203B41FA5}">
                      <a16:colId xmlns:a16="http://schemas.microsoft.com/office/drawing/2014/main" val="2583434954"/>
                    </a:ext>
                  </a:extLst>
                </a:gridCol>
                <a:gridCol w="7475151">
                  <a:extLst>
                    <a:ext uri="{9D8B030D-6E8A-4147-A177-3AD203B41FA5}">
                      <a16:colId xmlns:a16="http://schemas.microsoft.com/office/drawing/2014/main" val="1519709079"/>
                    </a:ext>
                  </a:extLst>
                </a:gridCol>
                <a:gridCol w="1884784">
                  <a:extLst>
                    <a:ext uri="{9D8B030D-6E8A-4147-A177-3AD203B41FA5}">
                      <a16:colId xmlns:a16="http://schemas.microsoft.com/office/drawing/2014/main" val="1414351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Pointing APE 3</a:t>
                      </a:r>
                      <a:r>
                        <a:rPr lang="el-GR" dirty="0" smtClean="0"/>
                        <a:t>σ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Sensors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Actuators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527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20° - 30°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Magnetometer without on-orbit calibration, fine/coarse sun sensors affected by LEO albedo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Magnetorquers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392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15°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36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above,</a:t>
                      </a:r>
                      <a:r>
                        <a:rPr lang="en-GB" sz="1736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but with </a:t>
                      </a:r>
                      <a:r>
                        <a:rPr lang="en-GB" sz="1736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gyro</a:t>
                      </a:r>
                      <a:endParaRPr lang="en-GB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en-GB" dirty="0" smtClean="0"/>
                        <a:t>Reaction wheels &amp; </a:t>
                      </a:r>
                      <a:r>
                        <a:rPr lang="en-GB" dirty="0" err="1" smtClean="0"/>
                        <a:t>magnetorquers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888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10°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36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above, but avoiding albedo on sun sensors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069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5°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As above,</a:t>
                      </a:r>
                      <a:r>
                        <a:rPr lang="en-GB" baseline="0" dirty="0" smtClean="0"/>
                        <a:t> but with on-orbit calibration of magnetometer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602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36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External (or multiple internal) magnetometer, fine (or multiple coarse) sun sensor &amp; fine (or multiple coarse)</a:t>
                      </a:r>
                      <a:r>
                        <a:rPr lang="en-GB" sz="1736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736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gyro (&amp; GNSS receiver if Earth pointed)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417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0.1°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36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Reliable </a:t>
                      </a:r>
                      <a:r>
                        <a:rPr lang="en-GB" sz="1736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 tracker (&amp; GNSS receiver if Earth pointed)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155562"/>
                  </a:ext>
                </a:extLst>
              </a:tr>
            </a:tbl>
          </a:graphicData>
        </a:graphic>
      </p:graphicFrame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219600" y="882192"/>
            <a:ext cx="11764800" cy="597580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ESA’s experience:</a:t>
            </a:r>
          </a:p>
        </p:txBody>
      </p:sp>
    </p:spTree>
    <p:extLst>
      <p:ext uri="{BB962C8B-B14F-4D97-AF65-F5344CB8AC3E}">
        <p14:creationId xmlns:p14="http://schemas.microsoft.com/office/powerpoint/2010/main" val="31539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000" y="160401"/>
            <a:ext cx="10108800" cy="553998"/>
          </a:xfrm>
        </p:spPr>
        <p:txBody>
          <a:bodyPr/>
          <a:lstStyle/>
          <a:p>
            <a:r>
              <a:rPr lang="en-US" dirty="0" smtClean="0"/>
              <a:t>Magnetic residual dipole is underestimated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99" y="882192"/>
            <a:ext cx="9708692" cy="597580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Issues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500" dirty="0" smtClean="0">
                <a:solidFill>
                  <a:schemeClr val="tx1"/>
                </a:solidFill>
              </a:rPr>
              <a:t>Magnetic residual dipole underestimated and actuation can be insufficient to counteract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500" dirty="0" smtClean="0">
                <a:solidFill>
                  <a:schemeClr val="tx1"/>
                </a:solidFill>
              </a:rPr>
              <a:t>Spin-up during periods of non-actuation is possible and can potentially be attributed to solar-fixed magnetic dipoles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Impacts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500" dirty="0" smtClean="0">
                <a:solidFill>
                  <a:schemeClr val="tx1"/>
                </a:solidFill>
              </a:rPr>
              <a:t>Loss of pointing in parts of the orbit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500" dirty="0" smtClean="0">
                <a:solidFill>
                  <a:schemeClr val="tx1"/>
                </a:solidFill>
              </a:rPr>
              <a:t>Potentially unbounded spin-up if control disabled for long periods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Process Improvements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GB" sz="1500" dirty="0" smtClean="0">
                <a:solidFill>
                  <a:schemeClr val="tx1"/>
                </a:solidFill>
              </a:rPr>
              <a:t>Estimate </a:t>
            </a:r>
            <a:r>
              <a:rPr lang="en-GB" sz="1500" dirty="0">
                <a:solidFill>
                  <a:schemeClr val="tx1"/>
                </a:solidFill>
              </a:rPr>
              <a:t>using NASA standard SP-8018 Class III mass-based formula; 0.01 Am2/kg (upper bound)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GB" sz="1500" dirty="0">
                <a:solidFill>
                  <a:schemeClr val="tx1"/>
                </a:solidFill>
              </a:rPr>
              <a:t>Ensure </a:t>
            </a:r>
            <a:r>
              <a:rPr lang="en-GB" sz="1500" dirty="0" err="1">
                <a:solidFill>
                  <a:schemeClr val="tx1"/>
                </a:solidFill>
              </a:rPr>
              <a:t>magnetorquers</a:t>
            </a:r>
            <a:r>
              <a:rPr lang="en-GB" sz="1500" dirty="0">
                <a:solidFill>
                  <a:schemeClr val="tx1"/>
                </a:solidFill>
              </a:rPr>
              <a:t> are sufficiently sized to counteract residual dipole and other torques with margin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GB" sz="1500" dirty="0">
                <a:solidFill>
                  <a:schemeClr val="tx1"/>
                </a:solidFill>
              </a:rPr>
              <a:t>Keep track during design via budgeting </a:t>
            </a:r>
            <a:r>
              <a:rPr lang="en-GB" sz="1500" dirty="0" smtClean="0">
                <a:solidFill>
                  <a:schemeClr val="tx1"/>
                </a:solidFill>
              </a:rPr>
              <a:t>approach if possible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GB" sz="1500" dirty="0">
                <a:solidFill>
                  <a:schemeClr val="tx1"/>
                </a:solidFill>
              </a:rPr>
              <a:t>Ensure solar array current loops are designed to balance out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GB" sz="1500" dirty="0">
                <a:solidFill>
                  <a:schemeClr val="tx1"/>
                </a:solidFill>
              </a:rPr>
              <a:t>Never allow a </a:t>
            </a:r>
            <a:r>
              <a:rPr lang="en-GB" sz="1500" dirty="0" err="1">
                <a:solidFill>
                  <a:schemeClr val="tx1"/>
                </a:solidFill>
              </a:rPr>
              <a:t>cubesat</a:t>
            </a:r>
            <a:r>
              <a:rPr lang="en-GB" sz="1500" dirty="0">
                <a:solidFill>
                  <a:schemeClr val="tx1"/>
                </a:solidFill>
              </a:rPr>
              <a:t> to remain uncontrolled for more than a couple of days since small unbalanced solar array currents can hypothetically lead to spin-up and </a:t>
            </a:r>
            <a:r>
              <a:rPr lang="en-GB" sz="1500" dirty="0" err="1">
                <a:solidFill>
                  <a:schemeClr val="tx1"/>
                </a:solidFill>
              </a:rPr>
              <a:t>comms</a:t>
            </a:r>
            <a:r>
              <a:rPr lang="en-GB" sz="1500" dirty="0">
                <a:solidFill>
                  <a:schemeClr val="tx1"/>
                </a:solidFill>
              </a:rPr>
              <a:t> </a:t>
            </a:r>
            <a:r>
              <a:rPr lang="en-GB" sz="1500" dirty="0" smtClean="0">
                <a:solidFill>
                  <a:schemeClr val="tx1"/>
                </a:solidFill>
              </a:rPr>
              <a:t>loss</a:t>
            </a:r>
            <a:endParaRPr lang="en-GB" sz="1500" dirty="0">
              <a:solidFill>
                <a:schemeClr val="tx1"/>
              </a:solidFill>
            </a:endParaRP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GB" sz="1500" b="1" dirty="0">
                <a:solidFill>
                  <a:schemeClr val="tx1"/>
                </a:solidFill>
              </a:rPr>
              <a:t>Measure units </a:t>
            </a:r>
            <a:r>
              <a:rPr lang="en-GB" sz="1500" b="1" dirty="0" smtClean="0">
                <a:solidFill>
                  <a:schemeClr val="tx1"/>
                </a:solidFill>
              </a:rPr>
              <a:t>and/or </a:t>
            </a:r>
            <a:r>
              <a:rPr lang="en-GB" sz="1500" b="1" dirty="0">
                <a:solidFill>
                  <a:schemeClr val="tx1"/>
                </a:solidFill>
              </a:rPr>
              <a:t>integrated </a:t>
            </a:r>
            <a:r>
              <a:rPr lang="en-GB" sz="1500" b="1" dirty="0" err="1">
                <a:solidFill>
                  <a:schemeClr val="tx1"/>
                </a:solidFill>
              </a:rPr>
              <a:t>cubesat</a:t>
            </a:r>
            <a:r>
              <a:rPr lang="en-GB" sz="1500" b="1" dirty="0">
                <a:solidFill>
                  <a:schemeClr val="tx1"/>
                </a:solidFill>
              </a:rPr>
              <a:t> in Helmholtz cage (e.g. at ESTEC or universities or </a:t>
            </a:r>
            <a:r>
              <a:rPr lang="en-GB" sz="1500" b="1" dirty="0" err="1">
                <a:solidFill>
                  <a:schemeClr val="tx1"/>
                </a:solidFill>
              </a:rPr>
              <a:t>cubesat</a:t>
            </a:r>
            <a:r>
              <a:rPr lang="en-GB" sz="1500" b="1" dirty="0">
                <a:solidFill>
                  <a:schemeClr val="tx1"/>
                </a:solidFill>
              </a:rPr>
              <a:t> primes)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GB" sz="1500" b="1" dirty="0">
                <a:solidFill>
                  <a:schemeClr val="tx1"/>
                </a:solidFill>
              </a:rPr>
              <a:t>Perform de-perm </a:t>
            </a:r>
            <a:r>
              <a:rPr lang="en-GB" sz="1500" b="1" dirty="0" smtClean="0">
                <a:solidFill>
                  <a:schemeClr val="tx1"/>
                </a:solidFill>
              </a:rPr>
              <a:t>as standard process prior to flight</a:t>
            </a:r>
            <a:endParaRPr lang="en-GB" sz="15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146" y="4294866"/>
            <a:ext cx="2013391" cy="1774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91" y="1296537"/>
            <a:ext cx="2021246" cy="269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6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000" y="160401"/>
            <a:ext cx="10108800" cy="553998"/>
          </a:xfrm>
        </p:spPr>
        <p:txBody>
          <a:bodyPr/>
          <a:lstStyle/>
          <a:p>
            <a:r>
              <a:rPr lang="en-US" dirty="0" err="1" smtClean="0"/>
              <a:t>Cubesat</a:t>
            </a:r>
            <a:r>
              <a:rPr lang="en-US" dirty="0" smtClean="0"/>
              <a:t> star trackers are less robust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98" y="882192"/>
            <a:ext cx="11760907" cy="597580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Issues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GB" sz="1500" dirty="0" err="1" smtClean="0">
                <a:solidFill>
                  <a:schemeClr val="tx1"/>
                </a:solidFill>
              </a:rPr>
              <a:t>Cubesat</a:t>
            </a:r>
            <a:r>
              <a:rPr lang="en-GB" sz="1500" dirty="0" smtClean="0">
                <a:solidFill>
                  <a:schemeClr val="tx1"/>
                </a:solidFill>
              </a:rPr>
              <a:t> star trackers experience frequent outages due to:</a:t>
            </a:r>
            <a:endParaRPr lang="en-GB" sz="1500" dirty="0">
              <a:solidFill>
                <a:schemeClr val="tx1"/>
              </a:solidFill>
            </a:endParaRPr>
          </a:p>
          <a:p>
            <a:pPr marL="1643521" lvl="2" indent="-285750">
              <a:buFont typeface="Courier New" panose="02070309020205020404" pitchFamily="49" charset="0"/>
              <a:buChar char="o"/>
            </a:pPr>
            <a:r>
              <a:rPr lang="en-GB" sz="1500" dirty="0" err="1">
                <a:solidFill>
                  <a:schemeClr val="tx1"/>
                </a:solidFill>
              </a:rPr>
              <a:t>Straylight</a:t>
            </a:r>
            <a:r>
              <a:rPr lang="en-GB" sz="1500" dirty="0">
                <a:solidFill>
                  <a:schemeClr val="tx1"/>
                </a:solidFill>
              </a:rPr>
              <a:t> (poor baffle </a:t>
            </a:r>
            <a:r>
              <a:rPr lang="en-GB" sz="1500" dirty="0" smtClean="0">
                <a:solidFill>
                  <a:schemeClr val="tx1"/>
                </a:solidFill>
              </a:rPr>
              <a:t>design, baffle volume constraints, </a:t>
            </a:r>
            <a:r>
              <a:rPr lang="en-GB" sz="1500" dirty="0">
                <a:solidFill>
                  <a:schemeClr val="tx1"/>
                </a:solidFill>
              </a:rPr>
              <a:t>albedo from s/c)</a:t>
            </a:r>
          </a:p>
          <a:p>
            <a:pPr marL="1643521" lvl="2" indent="-285750">
              <a:buFont typeface="Courier New" panose="02070309020205020404" pitchFamily="49" charset="0"/>
              <a:buChar char="o"/>
            </a:pPr>
            <a:r>
              <a:rPr lang="en-GB" sz="1500" dirty="0" smtClean="0">
                <a:solidFill>
                  <a:schemeClr val="tx1"/>
                </a:solidFill>
              </a:rPr>
              <a:t>Poor software </a:t>
            </a:r>
            <a:r>
              <a:rPr lang="en-GB" sz="1500" dirty="0">
                <a:solidFill>
                  <a:schemeClr val="tx1"/>
                </a:solidFill>
              </a:rPr>
              <a:t>robustness (incl. robustness to false stars, changes in background)</a:t>
            </a:r>
          </a:p>
          <a:p>
            <a:pPr marL="1643521" lvl="2" indent="-285750">
              <a:buFont typeface="Courier New" panose="02070309020205020404" pitchFamily="49" charset="0"/>
              <a:buChar char="o"/>
            </a:pPr>
            <a:r>
              <a:rPr lang="en-GB" sz="1500" dirty="0">
                <a:solidFill>
                  <a:schemeClr val="tx1"/>
                </a:solidFill>
              </a:rPr>
              <a:t>Optics darkening due to use of COTS (decreases SNR)</a:t>
            </a:r>
          </a:p>
          <a:p>
            <a:pPr marL="1643521" lvl="2" indent="-285750">
              <a:buFont typeface="Courier New" panose="02070309020205020404" pitchFamily="49" charset="0"/>
              <a:buChar char="o"/>
            </a:pPr>
            <a:r>
              <a:rPr lang="en-GB" sz="1500" dirty="0">
                <a:solidFill>
                  <a:schemeClr val="tx1"/>
                </a:solidFill>
              </a:rPr>
              <a:t>H</a:t>
            </a:r>
            <a:r>
              <a:rPr lang="en-GB" sz="1500" dirty="0" smtClean="0">
                <a:solidFill>
                  <a:schemeClr val="tx1"/>
                </a:solidFill>
              </a:rPr>
              <a:t>igh </a:t>
            </a:r>
            <a:r>
              <a:rPr lang="en-GB" sz="1500" dirty="0">
                <a:solidFill>
                  <a:schemeClr val="tx1"/>
                </a:solidFill>
              </a:rPr>
              <a:t>sensitivity to angular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Impacts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500" dirty="0" smtClean="0">
                <a:solidFill>
                  <a:schemeClr val="tx1"/>
                </a:solidFill>
              </a:rPr>
              <a:t>Loss of pointing in parts of the orbit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500" dirty="0" smtClean="0">
                <a:solidFill>
                  <a:schemeClr val="tx1"/>
                </a:solidFill>
              </a:rPr>
              <a:t>Failure of mission objectives, when stable star-tracker-based pointing cannot be achieved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Process Improvements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GB" sz="1500" dirty="0" smtClean="0">
                <a:solidFill>
                  <a:schemeClr val="tx1"/>
                </a:solidFill>
              </a:rPr>
              <a:t>Investigate heritage by contacting past customers of star tracker suppliers</a:t>
            </a:r>
            <a:endParaRPr lang="en-GB" sz="1500" dirty="0">
              <a:solidFill>
                <a:schemeClr val="tx1"/>
              </a:solidFill>
            </a:endParaRP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GB" sz="1500" dirty="0">
                <a:solidFill>
                  <a:schemeClr val="tx1"/>
                </a:solidFill>
              </a:rPr>
              <a:t>Check what radiation testing has been done on the </a:t>
            </a:r>
            <a:r>
              <a:rPr lang="en-GB" sz="1500" dirty="0" smtClean="0">
                <a:solidFill>
                  <a:schemeClr val="tx1"/>
                </a:solidFill>
              </a:rPr>
              <a:t>unit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GB" sz="1500" dirty="0" err="1">
                <a:solidFill>
                  <a:schemeClr val="tx1"/>
                </a:solidFill>
              </a:rPr>
              <a:t>Robustify</a:t>
            </a:r>
            <a:r>
              <a:rPr lang="en-GB" sz="1500" dirty="0">
                <a:solidFill>
                  <a:schemeClr val="tx1"/>
                </a:solidFill>
              </a:rPr>
              <a:t> AOCS (e.g. low-rate 3-axis pointing mode, FDIR) / operations as safeguard against outages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GB" sz="1500" dirty="0">
                <a:solidFill>
                  <a:schemeClr val="tx1"/>
                </a:solidFill>
              </a:rPr>
              <a:t>Perform detailed accommodation analysis for shadowing/</a:t>
            </a:r>
            <a:r>
              <a:rPr lang="en-GB" sz="1500" dirty="0" err="1">
                <a:solidFill>
                  <a:schemeClr val="tx1"/>
                </a:solidFill>
              </a:rPr>
              <a:t>straylight</a:t>
            </a:r>
            <a:r>
              <a:rPr lang="en-GB" sz="1500" dirty="0">
                <a:solidFill>
                  <a:schemeClr val="tx1"/>
                </a:solidFill>
              </a:rPr>
              <a:t> from s/c into </a:t>
            </a:r>
            <a:r>
              <a:rPr lang="en-GB" sz="1500" dirty="0" smtClean="0">
                <a:solidFill>
                  <a:schemeClr val="tx1"/>
                </a:solidFill>
              </a:rPr>
              <a:t>sensors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GB" sz="1500" b="1" dirty="0" smtClean="0">
                <a:solidFill>
                  <a:schemeClr val="tx1"/>
                </a:solidFill>
              </a:rPr>
              <a:t>Perform </a:t>
            </a:r>
            <a:r>
              <a:rPr lang="en-GB" sz="1500" b="1" dirty="0">
                <a:solidFill>
                  <a:schemeClr val="tx1"/>
                </a:solidFill>
              </a:rPr>
              <a:t>dedicated </a:t>
            </a:r>
            <a:r>
              <a:rPr lang="en-GB" sz="1500" b="1" dirty="0" smtClean="0">
                <a:solidFill>
                  <a:schemeClr val="tx1"/>
                </a:solidFill>
              </a:rPr>
              <a:t>star tracker </a:t>
            </a:r>
            <a:r>
              <a:rPr lang="en-GB" sz="1500" b="1" dirty="0">
                <a:solidFill>
                  <a:schemeClr val="tx1"/>
                </a:solidFill>
              </a:rPr>
              <a:t>verification </a:t>
            </a:r>
            <a:r>
              <a:rPr lang="en-GB" sz="1500" b="1" dirty="0" smtClean="0">
                <a:solidFill>
                  <a:schemeClr val="tx1"/>
                </a:solidFill>
              </a:rPr>
              <a:t>if possible</a:t>
            </a:r>
          </a:p>
          <a:p>
            <a:pPr marL="1643521" lvl="2" indent="-285750">
              <a:buFont typeface="Courier New" panose="02070309020205020404" pitchFamily="49" charset="0"/>
              <a:buChar char="o"/>
            </a:pPr>
            <a:r>
              <a:rPr lang="en-GB" sz="1500" dirty="0">
                <a:solidFill>
                  <a:schemeClr val="tx1"/>
                </a:solidFill>
              </a:rPr>
              <a:t>Characterise optics on ground (not just </a:t>
            </a:r>
            <a:r>
              <a:rPr lang="en-GB" sz="1500" dirty="0" err="1">
                <a:solidFill>
                  <a:schemeClr val="tx1"/>
                </a:solidFill>
              </a:rPr>
              <a:t>centering</a:t>
            </a:r>
            <a:r>
              <a:rPr lang="en-GB" sz="1500" dirty="0">
                <a:solidFill>
                  <a:schemeClr val="tx1"/>
                </a:solidFill>
              </a:rPr>
              <a:t> but also focal length / aberration</a:t>
            </a:r>
            <a:r>
              <a:rPr lang="en-GB" sz="1500" dirty="0" smtClean="0">
                <a:solidFill>
                  <a:schemeClr val="tx1"/>
                </a:solidFill>
              </a:rPr>
              <a:t>)</a:t>
            </a:r>
          </a:p>
          <a:p>
            <a:pPr marL="1643521" lvl="2" indent="-285750">
              <a:buFont typeface="Courier New" panose="02070309020205020404" pitchFamily="49" charset="0"/>
              <a:buChar char="o"/>
            </a:pPr>
            <a:r>
              <a:rPr lang="en-GB" sz="1500" dirty="0" smtClean="0">
                <a:solidFill>
                  <a:schemeClr val="tx1"/>
                </a:solidFill>
              </a:rPr>
              <a:t>Night </a:t>
            </a:r>
            <a:r>
              <a:rPr lang="en-GB" sz="1500" dirty="0">
                <a:solidFill>
                  <a:schemeClr val="tx1"/>
                </a:solidFill>
              </a:rPr>
              <a:t>sky testing of star trackers with physically emulated slew rates is a useful robustness </a:t>
            </a:r>
            <a:r>
              <a:rPr lang="en-GB" sz="1500" dirty="0" smtClean="0">
                <a:solidFill>
                  <a:schemeClr val="tx1"/>
                </a:solidFill>
              </a:rPr>
              <a:t>test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615" y="1202940"/>
            <a:ext cx="2500291" cy="387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1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000" y="160401"/>
            <a:ext cx="10294982" cy="553998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600" y="877455"/>
            <a:ext cx="11764800" cy="5551054"/>
          </a:xfrm>
        </p:spPr>
        <p:txBody>
          <a:bodyPr/>
          <a:lstStyle/>
          <a:p>
            <a:endParaRPr lang="en-GB" alt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4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04801" y="1032588"/>
          <a:ext cx="9641632" cy="4204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703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077" y="3647828"/>
            <a:ext cx="4396905" cy="264936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000" y="160401"/>
            <a:ext cx="10108800" cy="553998"/>
          </a:xfrm>
        </p:spPr>
        <p:txBody>
          <a:bodyPr/>
          <a:lstStyle/>
          <a:p>
            <a:r>
              <a:rPr lang="en-US" dirty="0" smtClean="0"/>
              <a:t>Sun sensors can have issues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98" y="882192"/>
            <a:ext cx="7319537" cy="550927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Issues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GB" sz="1600" dirty="0" err="1" smtClean="0">
                <a:solidFill>
                  <a:schemeClr val="tx1"/>
                </a:solidFill>
              </a:rPr>
              <a:t>Cubesat</a:t>
            </a:r>
            <a:r>
              <a:rPr lang="en-GB" sz="1600" dirty="0" smtClean="0">
                <a:solidFill>
                  <a:schemeClr val="tx1"/>
                </a:solidFill>
              </a:rPr>
              <a:t> sun sensors may be simple but they can still cause significant problems due to:</a:t>
            </a:r>
            <a:endParaRPr lang="en-GB" sz="1600" dirty="0">
              <a:solidFill>
                <a:schemeClr val="tx1"/>
              </a:solidFill>
            </a:endParaRPr>
          </a:p>
          <a:p>
            <a:pPr marL="1643521" lvl="2" indent="-285750"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chemeClr val="tx1"/>
                </a:solidFill>
              </a:rPr>
              <a:t>Calibration in non-representative facility</a:t>
            </a:r>
            <a:endParaRPr lang="en-GB" sz="1600" dirty="0">
              <a:solidFill>
                <a:schemeClr val="tx1"/>
              </a:solidFill>
            </a:endParaRPr>
          </a:p>
          <a:p>
            <a:pPr marL="1643521" lvl="2" indent="-285750"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chemeClr val="tx1"/>
                </a:solidFill>
              </a:rPr>
              <a:t>Earth Albedo effect (up to 15º additional error)</a:t>
            </a:r>
            <a:endParaRPr lang="en-GB" sz="1600" dirty="0">
              <a:solidFill>
                <a:schemeClr val="tx1"/>
              </a:solidFill>
            </a:endParaRPr>
          </a:p>
          <a:p>
            <a:pPr marL="1643521" lvl="2" indent="-285750"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chemeClr val="tx1"/>
                </a:solidFill>
              </a:rPr>
              <a:t>Shading from or visibility of appendages</a:t>
            </a: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Impacts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Significantly degraded pointing in parts of the orbit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Process Improvements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Avoid albedo by ignoring sensors with Earth view factor or tilt sensors away from </a:t>
            </a:r>
            <a:r>
              <a:rPr lang="en-GB" sz="1600" dirty="0" smtClean="0">
                <a:solidFill>
                  <a:schemeClr val="tx1"/>
                </a:solidFill>
              </a:rPr>
              <a:t>Earth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Ensure appendages visibility/shading of sensors is considered and impact mitigated if </a:t>
            </a:r>
            <a:r>
              <a:rPr lang="en-GB" sz="1600" dirty="0" smtClean="0">
                <a:solidFill>
                  <a:schemeClr val="tx1"/>
                </a:solidFill>
              </a:rPr>
              <a:t>unavoidable</a:t>
            </a:r>
            <a:endParaRPr lang="en-GB" sz="1600" dirty="0">
              <a:solidFill>
                <a:schemeClr val="tx1"/>
              </a:solidFill>
            </a:endParaRP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GB" sz="1600" b="1" dirty="0">
                <a:solidFill>
                  <a:schemeClr val="tx1"/>
                </a:solidFill>
              </a:rPr>
              <a:t>Ensure sensor has been tested in a facility (or outdoors) with 1 solar constant if it contains active </a:t>
            </a:r>
            <a:r>
              <a:rPr lang="en-GB" sz="1600" b="1" dirty="0" smtClean="0">
                <a:solidFill>
                  <a:schemeClr val="tx1"/>
                </a:solidFill>
              </a:rPr>
              <a:t>electronics</a:t>
            </a:r>
            <a:endParaRPr lang="en-GB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2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000" y="160401"/>
            <a:ext cx="10108800" cy="553998"/>
          </a:xfrm>
        </p:spPr>
        <p:txBody>
          <a:bodyPr/>
          <a:lstStyle/>
          <a:p>
            <a:r>
              <a:rPr lang="en-US" dirty="0" smtClean="0"/>
              <a:t>Magnetometer Interference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98" y="882192"/>
            <a:ext cx="11714255" cy="597580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Issues</a:t>
            </a:r>
            <a:endParaRPr lang="en-GB" sz="1500" dirty="0" smtClean="0">
              <a:solidFill>
                <a:schemeClr val="tx1"/>
              </a:solidFill>
            </a:endParaRP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tx1"/>
                </a:solidFill>
              </a:rPr>
              <a:t>Magnetometer (MAG) measurement </a:t>
            </a:r>
            <a:r>
              <a:rPr lang="en-GB" sz="1500" dirty="0">
                <a:solidFill>
                  <a:schemeClr val="tx1"/>
                </a:solidFill>
              </a:rPr>
              <a:t>accuracy is entirely dominated by interference from on-board units, which is worse in </a:t>
            </a:r>
            <a:r>
              <a:rPr lang="en-GB" sz="1500" dirty="0" err="1">
                <a:solidFill>
                  <a:schemeClr val="tx1"/>
                </a:solidFill>
              </a:rPr>
              <a:t>cubesats</a:t>
            </a:r>
            <a:r>
              <a:rPr lang="en-GB" sz="1500" dirty="0">
                <a:solidFill>
                  <a:schemeClr val="tx1"/>
                </a:solidFill>
              </a:rPr>
              <a:t> due to tight volume </a:t>
            </a:r>
            <a:r>
              <a:rPr lang="en-GB" sz="1500" dirty="0" smtClean="0">
                <a:solidFill>
                  <a:schemeClr val="tx1"/>
                </a:solidFill>
              </a:rPr>
              <a:t>constraints</a:t>
            </a:r>
            <a:endParaRPr lang="en-GB" sz="1500" dirty="0">
              <a:solidFill>
                <a:schemeClr val="tx1"/>
              </a:solidFill>
            </a:endParaRP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</a:rPr>
              <a:t>Bias offset due to s/c residual dipole;  e.g. a 2 </a:t>
            </a:r>
            <a:r>
              <a:rPr lang="en-GB" sz="1500" dirty="0" err="1">
                <a:solidFill>
                  <a:schemeClr val="tx1"/>
                </a:solidFill>
              </a:rPr>
              <a:t>uT</a:t>
            </a:r>
            <a:r>
              <a:rPr lang="en-GB" sz="1500" dirty="0">
                <a:solidFill>
                  <a:schemeClr val="tx1"/>
                </a:solidFill>
              </a:rPr>
              <a:t> bias can lead to 6º attitude knowledge </a:t>
            </a:r>
            <a:r>
              <a:rPr lang="en-GB" sz="1500" dirty="0" smtClean="0">
                <a:solidFill>
                  <a:schemeClr val="tx1"/>
                </a:solidFill>
              </a:rPr>
              <a:t>error!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GB" sz="1500" dirty="0" err="1" smtClean="0">
                <a:solidFill>
                  <a:schemeClr val="tx1"/>
                </a:solidFill>
              </a:rPr>
              <a:t>Magnetorquer</a:t>
            </a:r>
            <a:r>
              <a:rPr lang="en-GB" sz="1500" dirty="0" smtClean="0">
                <a:solidFill>
                  <a:schemeClr val="tx1"/>
                </a:solidFill>
              </a:rPr>
              <a:t> (MTQ)</a:t>
            </a:r>
            <a:endParaRPr lang="en-GB" sz="1500" dirty="0">
              <a:solidFill>
                <a:schemeClr val="tx1"/>
              </a:solidFill>
            </a:endParaRPr>
          </a:p>
          <a:p>
            <a:pPr marL="2219966" lvl="3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</a:rPr>
              <a:t>insufficient OFF time before sampling </a:t>
            </a:r>
            <a:r>
              <a:rPr lang="en-GB" sz="1500" dirty="0" smtClean="0">
                <a:solidFill>
                  <a:schemeClr val="tx1"/>
                </a:solidFill>
              </a:rPr>
              <a:t>magnetometer</a:t>
            </a:r>
            <a:endParaRPr lang="en-GB" sz="1500" dirty="0">
              <a:solidFill>
                <a:schemeClr val="tx1"/>
              </a:solidFill>
            </a:endParaRPr>
          </a:p>
          <a:p>
            <a:pPr marL="2219966" lvl="3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</a:rPr>
              <a:t>magnetization of </a:t>
            </a:r>
            <a:r>
              <a:rPr lang="en-GB" sz="1500" dirty="0" smtClean="0">
                <a:solidFill>
                  <a:schemeClr val="tx1"/>
                </a:solidFill>
              </a:rPr>
              <a:t>magnetometer</a:t>
            </a:r>
            <a:endParaRPr lang="en-GB" sz="1500" dirty="0">
              <a:solidFill>
                <a:schemeClr val="tx1"/>
              </a:solidFill>
            </a:endParaRP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</a:rPr>
              <a:t>Noise from reaction </a:t>
            </a:r>
            <a:r>
              <a:rPr lang="en-GB" sz="1500" dirty="0" smtClean="0">
                <a:solidFill>
                  <a:schemeClr val="tx1"/>
                </a:solidFill>
              </a:rPr>
              <a:t>wheels</a:t>
            </a:r>
            <a:endParaRPr lang="en-GB" sz="15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Impacts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500" dirty="0" smtClean="0">
                <a:solidFill>
                  <a:schemeClr val="tx1"/>
                </a:solidFill>
              </a:rPr>
              <a:t>Significantly degraded pointing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tx1"/>
                </a:solidFill>
              </a:rPr>
              <a:t>Failure of mission objectives, </a:t>
            </a:r>
            <a:r>
              <a:rPr lang="en-US" sz="1500" dirty="0" smtClean="0">
                <a:solidFill>
                  <a:schemeClr val="tx1"/>
                </a:solidFill>
              </a:rPr>
              <a:t>if magnetometer interference is too great and cannot be ‘calibrated-out’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Process Improvements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GB" sz="1500" dirty="0" smtClean="0">
                <a:solidFill>
                  <a:schemeClr val="tx1"/>
                </a:solidFill>
              </a:rPr>
              <a:t>Check </a:t>
            </a:r>
            <a:r>
              <a:rPr lang="en-GB" sz="1500" dirty="0">
                <a:solidFill>
                  <a:schemeClr val="tx1"/>
                </a:solidFill>
              </a:rPr>
              <a:t>magnetometer detector type (ask supplier) for any limits on maximum field it can safely handle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GB" sz="1500" dirty="0">
                <a:solidFill>
                  <a:schemeClr val="tx1"/>
                </a:solidFill>
              </a:rPr>
              <a:t>Place magnetometer on external boom </a:t>
            </a:r>
            <a:r>
              <a:rPr lang="en-GB" sz="1500" dirty="0" smtClean="0">
                <a:solidFill>
                  <a:schemeClr val="tx1"/>
                </a:solidFill>
              </a:rPr>
              <a:t>or </a:t>
            </a:r>
            <a:r>
              <a:rPr lang="en-GB" sz="1500" dirty="0">
                <a:solidFill>
                  <a:schemeClr val="tx1"/>
                </a:solidFill>
              </a:rPr>
              <a:t>outside main </a:t>
            </a:r>
            <a:r>
              <a:rPr lang="en-GB" sz="1500" dirty="0" smtClean="0">
                <a:solidFill>
                  <a:schemeClr val="tx1"/>
                </a:solidFill>
              </a:rPr>
              <a:t>box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GB" sz="1500" dirty="0">
                <a:solidFill>
                  <a:schemeClr val="tx1"/>
                </a:solidFill>
              </a:rPr>
              <a:t>Averaging over multiple non co-located magnetometers can help reduce measurement </a:t>
            </a:r>
            <a:r>
              <a:rPr lang="en-GB" sz="1500" dirty="0" smtClean="0">
                <a:solidFill>
                  <a:schemeClr val="tx1"/>
                </a:solidFill>
              </a:rPr>
              <a:t>bias</a:t>
            </a:r>
            <a:endParaRPr lang="en-GB" sz="1500" dirty="0">
              <a:solidFill>
                <a:schemeClr val="tx1"/>
              </a:solidFill>
            </a:endParaRP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GB" sz="1500" b="1" dirty="0">
                <a:solidFill>
                  <a:schemeClr val="tx1"/>
                </a:solidFill>
              </a:rPr>
              <a:t>Test non-interference between MTQ and MAG (via </a:t>
            </a:r>
            <a:r>
              <a:rPr lang="en-GB" sz="1500" b="1" dirty="0" err="1">
                <a:solidFill>
                  <a:schemeClr val="tx1"/>
                </a:solidFill>
              </a:rPr>
              <a:t>telem</a:t>
            </a:r>
            <a:r>
              <a:rPr lang="en-GB" sz="1500" b="1" dirty="0">
                <a:solidFill>
                  <a:schemeClr val="tx1"/>
                </a:solidFill>
              </a:rPr>
              <a:t> check), with periods of max duty cycle </a:t>
            </a:r>
            <a:r>
              <a:rPr lang="en-GB" sz="1500" b="1" dirty="0" smtClean="0">
                <a:solidFill>
                  <a:schemeClr val="tx1"/>
                </a:solidFill>
              </a:rPr>
              <a:t>commanding</a:t>
            </a:r>
            <a:endParaRPr lang="en-GB" sz="1500" dirty="0" smtClean="0">
              <a:solidFill>
                <a:schemeClr val="tx1"/>
              </a:solidFill>
            </a:endParaRP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GB" sz="1500" b="1" dirty="0" smtClean="0">
                <a:solidFill>
                  <a:schemeClr val="tx1"/>
                </a:solidFill>
              </a:rPr>
              <a:t>Calibrate mag. </a:t>
            </a:r>
            <a:r>
              <a:rPr lang="en-GB" sz="1500" b="1" dirty="0">
                <a:solidFill>
                  <a:schemeClr val="tx1"/>
                </a:solidFill>
              </a:rPr>
              <a:t>bias, scale factor and orthogonality in a Helmholtz cage </a:t>
            </a:r>
            <a:r>
              <a:rPr lang="en-GB" sz="1500" b="1" dirty="0" smtClean="0">
                <a:solidFill>
                  <a:schemeClr val="tx1"/>
                </a:solidFill>
              </a:rPr>
              <a:t>or </a:t>
            </a:r>
            <a:r>
              <a:rPr lang="en-GB" sz="1500" b="1" dirty="0">
                <a:solidFill>
                  <a:schemeClr val="tx1"/>
                </a:solidFill>
              </a:rPr>
              <a:t>at least on-orbit (against IGRF norm</a:t>
            </a:r>
            <a:r>
              <a:rPr lang="en-GB" sz="1500" b="1" dirty="0" smtClean="0">
                <a:solidFill>
                  <a:schemeClr val="tx1"/>
                </a:solidFill>
              </a:rPr>
              <a:t>)</a:t>
            </a:r>
            <a:endParaRPr lang="en-GB" sz="15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622" y="2296916"/>
            <a:ext cx="2343933" cy="157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000" y="160401"/>
            <a:ext cx="10108800" cy="553998"/>
          </a:xfrm>
        </p:spPr>
        <p:txBody>
          <a:bodyPr/>
          <a:lstStyle/>
          <a:p>
            <a:r>
              <a:rPr lang="en-US" dirty="0" smtClean="0"/>
              <a:t>Controller delays neglected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99" y="882192"/>
            <a:ext cx="8286727" cy="597580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Issues</a:t>
            </a:r>
            <a:endParaRPr lang="en-GB" sz="1600" dirty="0" smtClean="0">
              <a:solidFill>
                <a:schemeClr val="tx1"/>
              </a:solidFill>
            </a:endParaRP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Control systems have delays due to sensors, actuators and on-board processing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Some sources are not properly identified/handled in the design and can easily lead to a full AOCS cycle of delay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i.e. depending on order of data acquisition and sending commands </a:t>
            </a:r>
            <a:r>
              <a:rPr lang="en-GB" sz="1600" dirty="0" err="1">
                <a:solidFill>
                  <a:schemeClr val="tx1"/>
                </a:solidFill>
              </a:rPr>
              <a:t>etc</a:t>
            </a:r>
            <a:r>
              <a:rPr lang="en-GB" sz="1600" dirty="0">
                <a:solidFill>
                  <a:schemeClr val="tx1"/>
                </a:solidFill>
              </a:rPr>
              <a:t> and interaction with intermediate avionics </a:t>
            </a:r>
            <a:r>
              <a:rPr lang="en-GB" sz="1600" dirty="0" smtClean="0">
                <a:solidFill>
                  <a:schemeClr val="tx1"/>
                </a:solidFill>
              </a:rPr>
              <a:t>boards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Delays can lead to instability, particularly for </a:t>
            </a:r>
            <a:r>
              <a:rPr lang="en-GB" sz="1600" dirty="0" err="1" smtClean="0">
                <a:solidFill>
                  <a:schemeClr val="tx1"/>
                </a:solidFill>
              </a:rPr>
              <a:t>Bdot</a:t>
            </a:r>
            <a:r>
              <a:rPr lang="en-GB" sz="1600" dirty="0" smtClean="0">
                <a:solidFill>
                  <a:schemeClr val="tx1"/>
                </a:solidFill>
              </a:rPr>
              <a:t> control at high angular rates</a:t>
            </a: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Impacts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Failure to damp angular rates after separation if higher than some threshold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Spin-up can occur and lead to communications loss, and loss of mission.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Process Improvements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GB" sz="1600" b="1" dirty="0" smtClean="0">
                <a:solidFill>
                  <a:schemeClr val="tx1"/>
                </a:solidFill>
              </a:rPr>
              <a:t>Verify timing </a:t>
            </a:r>
            <a:r>
              <a:rPr lang="en-GB" sz="1600" b="1" dirty="0">
                <a:solidFill>
                  <a:schemeClr val="tx1"/>
                </a:solidFill>
              </a:rPr>
              <a:t>(via avionics / s/c real-time tests) assumed in </a:t>
            </a:r>
            <a:r>
              <a:rPr lang="en-GB" sz="1600" b="1" dirty="0" smtClean="0">
                <a:solidFill>
                  <a:schemeClr val="tx1"/>
                </a:solidFill>
              </a:rPr>
              <a:t>the AOCS </a:t>
            </a:r>
            <a:r>
              <a:rPr lang="en-GB" sz="1600" b="1" dirty="0">
                <a:solidFill>
                  <a:schemeClr val="tx1"/>
                </a:solidFill>
              </a:rPr>
              <a:t>simulator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GB" sz="1600" b="1" dirty="0">
                <a:solidFill>
                  <a:schemeClr val="tx1"/>
                </a:solidFill>
              </a:rPr>
              <a:t>Include artificial full cycles of delay in discrete blocks in simulators/stability analysis for </a:t>
            </a:r>
            <a:r>
              <a:rPr lang="en-GB" sz="1600" b="1" dirty="0" smtClean="0">
                <a:solidFill>
                  <a:schemeClr val="tx1"/>
                </a:solidFill>
              </a:rPr>
              <a:t>robustness</a:t>
            </a:r>
            <a:endParaRPr lang="en-GB" sz="16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643" y="1604656"/>
            <a:ext cx="2933700" cy="1466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769643" y="4503854"/>
            <a:ext cx="2933700" cy="14349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14936" y="3961763"/>
            <a:ext cx="1852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00" dirty="0" err="1" smtClean="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rPr>
              <a:t>Bdot</a:t>
            </a:r>
            <a:r>
              <a:rPr lang="en-GB" sz="1800" dirty="0" smtClean="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rPr>
              <a:t> measured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04057" y="1050658"/>
            <a:ext cx="1852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00" dirty="0" err="1" smtClean="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rPr>
              <a:t>Bdot</a:t>
            </a:r>
            <a:endParaRPr lang="en-GB" sz="1800" dirty="0" smtClean="0">
              <a:solidFill>
                <a:srgbClr val="8197A6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3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000" y="160401"/>
            <a:ext cx="10108800" cy="553998"/>
          </a:xfrm>
        </p:spPr>
        <p:txBody>
          <a:bodyPr/>
          <a:lstStyle/>
          <a:p>
            <a:r>
              <a:rPr lang="en-US" dirty="0" smtClean="0"/>
              <a:t>Polarity verification is often incomplete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99" y="882192"/>
            <a:ext cx="11791426" cy="597580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Issues</a:t>
            </a:r>
            <a:endParaRPr lang="en-GB" sz="1400" dirty="0" smtClean="0">
              <a:solidFill>
                <a:schemeClr val="tx1"/>
              </a:solidFill>
            </a:endParaRP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Sign/polarity </a:t>
            </a:r>
            <a:r>
              <a:rPr lang="en-GB" sz="1400" dirty="0">
                <a:solidFill>
                  <a:schemeClr val="tx1"/>
                </a:solidFill>
              </a:rPr>
              <a:t>errors have often led to near loss of </a:t>
            </a:r>
            <a:r>
              <a:rPr lang="en-GB" sz="1400" dirty="0" smtClean="0">
                <a:solidFill>
                  <a:schemeClr val="tx1"/>
                </a:solidFill>
              </a:rPr>
              <a:t>mission, due to e.g.:</a:t>
            </a:r>
            <a:endParaRPr lang="en-GB" sz="1400" dirty="0">
              <a:solidFill>
                <a:schemeClr val="tx1"/>
              </a:solidFill>
            </a:endParaRP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GB" sz="1400" dirty="0" err="1" smtClean="0">
                <a:solidFill>
                  <a:schemeClr val="tx1"/>
                </a:solidFill>
              </a:rPr>
              <a:t>magnetorquer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polarity checked on A side but not B side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wrong </a:t>
            </a:r>
            <a:r>
              <a:rPr lang="en-GB" sz="1400" dirty="0">
                <a:solidFill>
                  <a:schemeClr val="tx1"/>
                </a:solidFill>
              </a:rPr>
              <a:t>test </a:t>
            </a:r>
            <a:r>
              <a:rPr lang="en-GB" sz="1400" dirty="0" smtClean="0">
                <a:solidFill>
                  <a:schemeClr val="tx1"/>
                </a:solidFill>
              </a:rPr>
              <a:t>conclusions</a:t>
            </a:r>
            <a:endParaRPr lang="en-GB" sz="1400" dirty="0">
              <a:solidFill>
                <a:schemeClr val="tx1"/>
              </a:solidFill>
            </a:endParaRP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wheel </a:t>
            </a:r>
            <a:r>
              <a:rPr lang="en-GB" sz="1400" dirty="0">
                <a:solidFill>
                  <a:schemeClr val="tx1"/>
                </a:solidFill>
              </a:rPr>
              <a:t>alignment matrix not inspected in final SW version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magnetometer </a:t>
            </a:r>
            <a:r>
              <a:rPr lang="en-GB" sz="1400" dirty="0">
                <a:solidFill>
                  <a:schemeClr val="tx1"/>
                </a:solidFill>
              </a:rPr>
              <a:t>polarity tested at unit level but not with AOCS </a:t>
            </a:r>
            <a:r>
              <a:rPr lang="en-GB" sz="1400" dirty="0" smtClean="0">
                <a:solidFill>
                  <a:schemeClr val="tx1"/>
                </a:solidFill>
              </a:rPr>
              <a:t>SW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Impacts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tx1"/>
                </a:solidFill>
              </a:rPr>
              <a:t>Loss of mission, if not corrected in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Process Improvements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tx1"/>
                </a:solidFill>
              </a:rPr>
              <a:t>Ensure polarity can be corrected </a:t>
            </a:r>
            <a:r>
              <a:rPr lang="en-GB" sz="1400" dirty="0" smtClean="0">
                <a:solidFill>
                  <a:schemeClr val="tx1"/>
                </a:solidFill>
              </a:rPr>
              <a:t>in-flight</a:t>
            </a:r>
            <a:endParaRPr lang="en-GB" sz="1400" b="1" dirty="0" smtClean="0">
              <a:solidFill>
                <a:schemeClr val="tx1"/>
              </a:solidFill>
            </a:endParaRP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GB" sz="1400" b="1" dirty="0" smtClean="0">
                <a:solidFill>
                  <a:schemeClr val="tx1"/>
                </a:solidFill>
              </a:rPr>
              <a:t>Produce </a:t>
            </a:r>
            <a:r>
              <a:rPr lang="en-GB" sz="1400" b="1" dirty="0">
                <a:solidFill>
                  <a:schemeClr val="tx1"/>
                </a:solidFill>
              </a:rPr>
              <a:t>a table clearly demonstrating how each functional control chain combination is tested (each mode, each sensor-to-actuator, each avionics board / OBC path) </a:t>
            </a:r>
          </a:p>
          <a:p>
            <a:pPr marL="1643521" lvl="2" indent="-285750">
              <a:buFont typeface="Courier New" panose="02070309020205020404" pitchFamily="49" charset="0"/>
              <a:buChar char="o"/>
            </a:pPr>
            <a:r>
              <a:rPr lang="en-GB" sz="1400" b="1" dirty="0" smtClean="0">
                <a:solidFill>
                  <a:schemeClr val="tx1"/>
                </a:solidFill>
              </a:rPr>
              <a:t>Perform single-shot physical-stimulus-to-actuator-command tests where possible (at least for safe modes)</a:t>
            </a:r>
          </a:p>
          <a:p>
            <a:pPr marL="2219966" lvl="3" indent="-285750">
              <a:buFont typeface="Courier New" panose="02070309020205020404" pitchFamily="49" charset="0"/>
              <a:buChar char="o"/>
            </a:pPr>
            <a:r>
              <a:rPr lang="en-GB" sz="1400" dirty="0" err="1" smtClean="0">
                <a:solidFill>
                  <a:schemeClr val="tx1"/>
                </a:solidFill>
              </a:rPr>
              <a:t>Cubesat</a:t>
            </a:r>
            <a:r>
              <a:rPr lang="en-GB" sz="1400" dirty="0" smtClean="0">
                <a:solidFill>
                  <a:schemeClr val="tx1"/>
                </a:solidFill>
              </a:rPr>
              <a:t> small </a:t>
            </a:r>
            <a:r>
              <a:rPr lang="en-GB" sz="1400" dirty="0" err="1" smtClean="0">
                <a:solidFill>
                  <a:schemeClr val="tx1"/>
                </a:solidFill>
              </a:rPr>
              <a:t>formfactor</a:t>
            </a:r>
            <a:r>
              <a:rPr lang="en-GB" sz="1400" dirty="0" smtClean="0">
                <a:solidFill>
                  <a:schemeClr val="tx1"/>
                </a:solidFill>
              </a:rPr>
              <a:t> makes this easier (e.g</a:t>
            </a:r>
            <a:r>
              <a:rPr lang="en-GB" sz="1400" dirty="0">
                <a:solidFill>
                  <a:schemeClr val="tx1"/>
                </a:solidFill>
              </a:rPr>
              <a:t>. for spinning, </a:t>
            </a:r>
            <a:r>
              <a:rPr lang="en-GB" sz="1400" dirty="0" smtClean="0">
                <a:solidFill>
                  <a:schemeClr val="tx1"/>
                </a:solidFill>
              </a:rPr>
              <a:t>hanging </a:t>
            </a:r>
            <a:r>
              <a:rPr lang="en-GB" sz="1400" dirty="0">
                <a:solidFill>
                  <a:schemeClr val="tx1"/>
                </a:solidFill>
              </a:rPr>
              <a:t>or use of </a:t>
            </a:r>
            <a:r>
              <a:rPr lang="en-GB" sz="1400" dirty="0" err="1">
                <a:solidFill>
                  <a:schemeClr val="tx1"/>
                </a:solidFill>
              </a:rPr>
              <a:t>airbearing</a:t>
            </a:r>
            <a:r>
              <a:rPr lang="en-GB" sz="1400" dirty="0">
                <a:solidFill>
                  <a:schemeClr val="tx1"/>
                </a:solidFill>
              </a:rPr>
              <a:t> table / Helmholtz </a:t>
            </a:r>
            <a:r>
              <a:rPr lang="en-GB" sz="1400" dirty="0" smtClean="0">
                <a:solidFill>
                  <a:schemeClr val="tx1"/>
                </a:solidFill>
              </a:rPr>
              <a:t>cage)</a:t>
            </a:r>
          </a:p>
          <a:p>
            <a:pPr marL="1643521" lvl="2" indent="-285750">
              <a:buFont typeface="Courier New" panose="02070309020205020404" pitchFamily="49" charset="0"/>
              <a:buChar char="o"/>
            </a:pPr>
            <a:r>
              <a:rPr lang="en-GB" sz="1400" dirty="0" smtClean="0">
                <a:solidFill>
                  <a:schemeClr val="tx1"/>
                </a:solidFill>
              </a:rPr>
              <a:t>For </a:t>
            </a:r>
            <a:r>
              <a:rPr lang="en-GB" sz="1400" dirty="0">
                <a:solidFill>
                  <a:schemeClr val="tx1"/>
                </a:solidFill>
              </a:rPr>
              <a:t>split tests (unit HW polarities tested separately to SW), </a:t>
            </a:r>
            <a:r>
              <a:rPr lang="en-GB" sz="1400" dirty="0" smtClean="0">
                <a:solidFill>
                  <a:schemeClr val="tx1"/>
                </a:solidFill>
              </a:rPr>
              <a:t>TM </a:t>
            </a:r>
            <a:r>
              <a:rPr lang="en-GB" sz="1400" dirty="0">
                <a:solidFill>
                  <a:schemeClr val="tx1"/>
                </a:solidFill>
              </a:rPr>
              <a:t>parameter </a:t>
            </a:r>
            <a:r>
              <a:rPr lang="en-GB" sz="1400" dirty="0" smtClean="0">
                <a:solidFill>
                  <a:schemeClr val="tx1"/>
                </a:solidFill>
              </a:rPr>
              <a:t>overlap must be </a:t>
            </a:r>
            <a:r>
              <a:rPr lang="en-GB" sz="1400" dirty="0">
                <a:solidFill>
                  <a:schemeClr val="tx1"/>
                </a:solidFill>
              </a:rPr>
              <a:t>demonstrated in test </a:t>
            </a:r>
            <a:r>
              <a:rPr lang="en-GB" sz="1400" dirty="0" smtClean="0">
                <a:solidFill>
                  <a:schemeClr val="tx1"/>
                </a:solidFill>
              </a:rPr>
              <a:t>report</a:t>
            </a:r>
            <a:endParaRPr lang="en-GB" sz="1400" dirty="0">
              <a:solidFill>
                <a:schemeClr val="tx1"/>
              </a:solidFill>
            </a:endParaRPr>
          </a:p>
          <a:p>
            <a:pPr marL="1643521" lvl="2" indent="-285750"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tx1"/>
                </a:solidFill>
              </a:rPr>
              <a:t>Position placement of compass crucial in </a:t>
            </a:r>
            <a:r>
              <a:rPr lang="en-GB" sz="1400" dirty="0" err="1" smtClean="0">
                <a:solidFill>
                  <a:schemeClr val="tx1"/>
                </a:solidFill>
              </a:rPr>
              <a:t>magnetorquer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polarity tests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GB" sz="1400" b="1" dirty="0">
                <a:solidFill>
                  <a:schemeClr val="tx1"/>
                </a:solidFill>
              </a:rPr>
              <a:t>Take complete set of photos of wiring &amp; integration (with unit and satellite frame illustrated in photo) </a:t>
            </a:r>
          </a:p>
          <a:p>
            <a:pPr marL="1067076" lvl="1" indent="-285750">
              <a:buFont typeface="Courier New" panose="02070309020205020404" pitchFamily="49" charset="0"/>
              <a:buChar char="o"/>
            </a:pPr>
            <a:r>
              <a:rPr lang="en-GB" sz="1400" b="1" dirty="0">
                <a:solidFill>
                  <a:schemeClr val="tx1"/>
                </a:solidFill>
              </a:rPr>
              <a:t>Tests </a:t>
            </a:r>
            <a:r>
              <a:rPr lang="en-GB" sz="1400" b="1" dirty="0" smtClean="0">
                <a:solidFill>
                  <a:schemeClr val="tx1"/>
                </a:solidFill>
              </a:rPr>
              <a:t>should </a:t>
            </a:r>
            <a:r>
              <a:rPr lang="en-GB" sz="1400" b="1" dirty="0">
                <a:solidFill>
                  <a:schemeClr val="tx1"/>
                </a:solidFill>
              </a:rPr>
              <a:t>be done </a:t>
            </a:r>
            <a:r>
              <a:rPr lang="en-GB" sz="1400" b="1" dirty="0" smtClean="0">
                <a:solidFill>
                  <a:schemeClr val="tx1"/>
                </a:solidFill>
              </a:rPr>
              <a:t>with final SW version; </a:t>
            </a:r>
            <a:r>
              <a:rPr lang="en-GB" sz="1400" b="1" dirty="0">
                <a:solidFill>
                  <a:schemeClr val="tx1"/>
                </a:solidFill>
              </a:rPr>
              <a:t>any </a:t>
            </a:r>
            <a:r>
              <a:rPr lang="en-GB" sz="1400" b="1" dirty="0" smtClean="0">
                <a:solidFill>
                  <a:schemeClr val="tx1"/>
                </a:solidFill>
              </a:rPr>
              <a:t>SW </a:t>
            </a:r>
            <a:r>
              <a:rPr lang="en-GB" sz="1400" b="1" dirty="0">
                <a:solidFill>
                  <a:schemeClr val="tx1"/>
                </a:solidFill>
              </a:rPr>
              <a:t>changes </a:t>
            </a:r>
            <a:r>
              <a:rPr lang="en-GB" sz="1400" b="1" dirty="0" smtClean="0">
                <a:solidFill>
                  <a:schemeClr val="tx1"/>
                </a:solidFill>
              </a:rPr>
              <a:t>since test shall </a:t>
            </a:r>
            <a:r>
              <a:rPr lang="en-GB" sz="1400" b="1" dirty="0">
                <a:solidFill>
                  <a:schemeClr val="tx1"/>
                </a:solidFill>
              </a:rPr>
              <a:t>be assessed for </a:t>
            </a:r>
            <a:r>
              <a:rPr lang="en-GB" sz="1400" b="1" dirty="0" smtClean="0">
                <a:solidFill>
                  <a:schemeClr val="tx1"/>
                </a:solidFill>
              </a:rPr>
              <a:t>impact / regression tested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72426" y="1819275"/>
            <a:ext cx="88582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1800" dirty="0" smtClean="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rPr>
              <a:t>sensor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34476" y="1819275"/>
            <a:ext cx="55244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1800" dirty="0" smtClean="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rPr>
              <a:t>SW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44102" y="1819275"/>
            <a:ext cx="101917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rPr>
              <a:t>actuator</a:t>
            </a:r>
            <a:endParaRPr lang="en-GB" sz="1800" dirty="0" smtClean="0">
              <a:solidFill>
                <a:srgbClr val="8197A6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581900" y="2019300"/>
            <a:ext cx="390526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3"/>
          </p:cNvCxnSpPr>
          <p:nvPr/>
        </p:nvCxnSpPr>
        <p:spPr>
          <a:xfrm>
            <a:off x="8858250" y="2003941"/>
            <a:ext cx="2762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686925" y="2019300"/>
            <a:ext cx="2762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0963277" y="2019300"/>
            <a:ext cx="390526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Sun 26"/>
          <p:cNvSpPr/>
          <p:nvPr/>
        </p:nvSpPr>
        <p:spPr>
          <a:xfrm>
            <a:off x="7086602" y="1674257"/>
            <a:ext cx="502442" cy="514350"/>
          </a:xfrm>
          <a:prstGeom prst="su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Curved Left Arrow 27"/>
          <p:cNvSpPr/>
          <p:nvPr/>
        </p:nvSpPr>
        <p:spPr>
          <a:xfrm>
            <a:off x="11353803" y="1674257"/>
            <a:ext cx="457197" cy="895350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0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36885" y="2806062"/>
            <a:ext cx="11793857" cy="132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ESA ESTEC</a:t>
            </a:r>
          </a:p>
          <a:p>
            <a:pPr defTabSz="882030">
              <a:defRPr/>
            </a:pPr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Avionic Systems Lab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27-Oct-2022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ESA ESTEC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9740" y="5885467"/>
            <a:ext cx="328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For ESA Internal Use Only</a:t>
            </a:r>
            <a:endParaRPr lang="en-GB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63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allAtOnce"/>
      <p:bldP spid="2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000" y="160401"/>
            <a:ext cx="10108800" cy="553998"/>
          </a:xfrm>
        </p:spPr>
        <p:txBody>
          <a:bodyPr/>
          <a:lstStyle/>
          <a:p>
            <a:r>
              <a:rPr lang="en-US" dirty="0" smtClean="0"/>
              <a:t>Avionic Systems Lab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99" y="882192"/>
            <a:ext cx="6008401" cy="5975808"/>
          </a:xfrm>
        </p:spPr>
        <p:txBody>
          <a:bodyPr/>
          <a:lstStyle/>
          <a:p>
            <a:pPr eaLnBrk="1" hangingPunct="1">
              <a:lnSpc>
                <a:spcPct val="99000"/>
              </a:lnSpc>
            </a:pPr>
            <a:r>
              <a:rPr lang="en-GB" altLang="en-US" sz="1600" dirty="0">
                <a:solidFill>
                  <a:schemeClr val="tx1"/>
                </a:solidFill>
              </a:rPr>
              <a:t>Three labs are closely working together: </a:t>
            </a:r>
            <a:r>
              <a:rPr lang="en-GB" altLang="en-US" sz="1600" b="1" dirty="0">
                <a:solidFill>
                  <a:schemeClr val="tx1"/>
                </a:solidFill>
              </a:rPr>
              <a:t>Avionic </a:t>
            </a:r>
            <a:r>
              <a:rPr lang="en-GB" altLang="en-US" sz="1600" b="1" dirty="0" smtClean="0">
                <a:solidFill>
                  <a:schemeClr val="tx1"/>
                </a:solidFill>
              </a:rPr>
              <a:t>Systems </a:t>
            </a:r>
            <a:r>
              <a:rPr lang="en-GB" altLang="en-US" sz="1600" b="1" dirty="0">
                <a:solidFill>
                  <a:schemeClr val="tx1"/>
                </a:solidFill>
              </a:rPr>
              <a:t>Lab</a:t>
            </a:r>
          </a:p>
          <a:p>
            <a:pPr eaLnBrk="1" hangingPunct="1">
              <a:lnSpc>
                <a:spcPct val="99000"/>
              </a:lnSpc>
            </a:pPr>
            <a:endParaRPr lang="en-US" altLang="en-US" sz="16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99000"/>
              </a:lnSpc>
            </a:pPr>
            <a:r>
              <a:rPr lang="en-US" altLang="en-US" sz="1600" b="1" dirty="0">
                <a:solidFill>
                  <a:schemeClr val="tx1"/>
                </a:solidFill>
              </a:rPr>
              <a:t>Data Systems </a:t>
            </a:r>
            <a:r>
              <a:rPr lang="en-US" altLang="en-US" sz="1600" b="1" dirty="0" smtClean="0">
                <a:solidFill>
                  <a:schemeClr val="tx1"/>
                </a:solidFill>
              </a:rPr>
              <a:t>Lab (TEC-EDD)</a:t>
            </a:r>
            <a:endParaRPr lang="en-GB" altLang="en-US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99000"/>
              </a:lnSpc>
              <a:buFont typeface="Verdana" panose="020B0604030504040204" pitchFamily="34" charset="0"/>
              <a:buChar char="–"/>
            </a:pPr>
            <a:r>
              <a:rPr lang="en-US" altLang="en-US" sz="1600" dirty="0">
                <a:solidFill>
                  <a:schemeClr val="tx1"/>
                </a:solidFill>
              </a:rPr>
              <a:t>Micro-electronics</a:t>
            </a:r>
          </a:p>
          <a:p>
            <a:pPr eaLnBrk="1" hangingPunct="1">
              <a:lnSpc>
                <a:spcPct val="99000"/>
              </a:lnSpc>
              <a:buFont typeface="Verdana" panose="020B0604030504040204" pitchFamily="34" charset="0"/>
              <a:buChar char="–"/>
            </a:pPr>
            <a:r>
              <a:rPr lang="en-US" altLang="en-US" sz="1600" dirty="0">
                <a:solidFill>
                  <a:schemeClr val="tx1"/>
                </a:solidFill>
              </a:rPr>
              <a:t>Payload Data Processing</a:t>
            </a:r>
            <a:endParaRPr lang="en-GB" altLang="en-US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99000"/>
              </a:lnSpc>
              <a:buFont typeface="Verdana" panose="020B0604030504040204" pitchFamily="34" charset="0"/>
              <a:buChar char="–"/>
            </a:pPr>
            <a:r>
              <a:rPr lang="en-US" altLang="en-US" sz="1600" dirty="0">
                <a:solidFill>
                  <a:schemeClr val="tx1"/>
                </a:solidFill>
              </a:rPr>
              <a:t>Onboard Computers &amp; Data handling</a:t>
            </a:r>
          </a:p>
          <a:p>
            <a:pPr eaLnBrk="1" hangingPunct="1">
              <a:lnSpc>
                <a:spcPct val="99000"/>
              </a:lnSpc>
            </a:pPr>
            <a:endParaRPr lang="en-GB" altLang="en-US" sz="16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99000"/>
              </a:lnSpc>
            </a:pPr>
            <a:r>
              <a:rPr lang="en-US" altLang="en-US" sz="1600" b="1" dirty="0">
                <a:solidFill>
                  <a:schemeClr val="tx1"/>
                </a:solidFill>
              </a:rPr>
              <a:t>Control Systems </a:t>
            </a:r>
            <a:r>
              <a:rPr lang="en-US" altLang="en-US" sz="1600" b="1" dirty="0" smtClean="0">
                <a:solidFill>
                  <a:schemeClr val="tx1"/>
                </a:solidFill>
              </a:rPr>
              <a:t>Lab </a:t>
            </a:r>
            <a:r>
              <a:rPr lang="en-US" altLang="en-US" sz="1600" b="1" dirty="0">
                <a:solidFill>
                  <a:schemeClr val="tx1"/>
                </a:solidFill>
              </a:rPr>
              <a:t>(TEC-SA)</a:t>
            </a:r>
            <a:endParaRPr lang="en-US" altLang="en-US" sz="16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9000"/>
              </a:lnSpc>
            </a:pPr>
            <a:r>
              <a:rPr lang="en-US" altLang="en-US" sz="1600" b="1" dirty="0" smtClean="0">
                <a:solidFill>
                  <a:schemeClr val="tx1"/>
                </a:solidFill>
              </a:rPr>
              <a:t>(aka AOCS and Pointing Systems Lab)</a:t>
            </a:r>
          </a:p>
          <a:p>
            <a:pPr eaLnBrk="1" hangingPunct="1">
              <a:lnSpc>
                <a:spcPct val="99000"/>
              </a:lnSpc>
              <a:buFont typeface="Verdana" panose="020B0604030504040204" pitchFamily="34" charset="0"/>
              <a:buChar char="–"/>
            </a:pPr>
            <a:r>
              <a:rPr lang="en-US" altLang="en-US" sz="1600" dirty="0" smtClean="0">
                <a:solidFill>
                  <a:schemeClr val="tx1"/>
                </a:solidFill>
              </a:rPr>
              <a:t>Sensors</a:t>
            </a:r>
          </a:p>
          <a:p>
            <a:pPr eaLnBrk="1" hangingPunct="1">
              <a:lnSpc>
                <a:spcPct val="99000"/>
              </a:lnSpc>
              <a:buFont typeface="Verdana" panose="020B0604030504040204" pitchFamily="34" charset="0"/>
              <a:buChar char="–"/>
            </a:pPr>
            <a:r>
              <a:rPr lang="en-US" altLang="en-US" sz="1600" dirty="0" smtClean="0">
                <a:solidFill>
                  <a:schemeClr val="tx1"/>
                </a:solidFill>
              </a:rPr>
              <a:t>Actuators</a:t>
            </a:r>
            <a:endParaRPr lang="en-US" altLang="en-US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99000"/>
              </a:lnSpc>
              <a:buFont typeface="Verdana" panose="020B0604030504040204" pitchFamily="34" charset="0"/>
              <a:buChar char="–"/>
            </a:pPr>
            <a:r>
              <a:rPr lang="en-US" altLang="en-US" sz="1600" dirty="0">
                <a:solidFill>
                  <a:schemeClr val="tx1"/>
                </a:solidFill>
              </a:rPr>
              <a:t>AOCS Models and </a:t>
            </a:r>
            <a:r>
              <a:rPr lang="en-US" altLang="en-US" sz="1600" dirty="0" smtClean="0">
                <a:solidFill>
                  <a:schemeClr val="tx1"/>
                </a:solidFill>
              </a:rPr>
              <a:t>Algorithms</a:t>
            </a:r>
          </a:p>
          <a:p>
            <a:pPr eaLnBrk="1" hangingPunct="1">
              <a:lnSpc>
                <a:spcPct val="99000"/>
              </a:lnSpc>
              <a:buFont typeface="Verdana" panose="020B0604030504040204" pitchFamily="34" charset="0"/>
              <a:buChar char="–"/>
            </a:pPr>
            <a:r>
              <a:rPr lang="en-GB" altLang="en-US" sz="1600" dirty="0" smtClean="0">
                <a:solidFill>
                  <a:schemeClr val="tx1"/>
                </a:solidFill>
              </a:rPr>
              <a:t>AOCS Verification</a:t>
            </a:r>
            <a:endParaRPr lang="en-US" altLang="en-US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99000"/>
              </a:lnSpc>
            </a:pPr>
            <a:endParaRPr lang="en-GB" altLang="en-US" sz="16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99000"/>
              </a:lnSpc>
            </a:pPr>
            <a:r>
              <a:rPr lang="en-US" altLang="en-US" sz="1600" b="1" dirty="0">
                <a:solidFill>
                  <a:schemeClr val="tx1"/>
                </a:solidFill>
              </a:rPr>
              <a:t>Software Systems </a:t>
            </a:r>
            <a:r>
              <a:rPr lang="en-US" altLang="en-US" sz="1600" b="1" dirty="0" smtClean="0">
                <a:solidFill>
                  <a:schemeClr val="tx1"/>
                </a:solidFill>
              </a:rPr>
              <a:t>Lab (TEC-SW)</a:t>
            </a:r>
            <a:endParaRPr lang="en-US" altLang="en-US" sz="16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99000"/>
              </a:lnSpc>
              <a:buFont typeface="Verdana" panose="020B0604030504040204" pitchFamily="34" charset="0"/>
              <a:buChar char="–"/>
            </a:pPr>
            <a:r>
              <a:rPr lang="en-GB" altLang="en-US" sz="1600" dirty="0">
                <a:solidFill>
                  <a:schemeClr val="tx1"/>
                </a:solidFill>
              </a:rPr>
              <a:t>On-board and Ground Software</a:t>
            </a:r>
          </a:p>
          <a:p>
            <a:pPr eaLnBrk="1" hangingPunct="1">
              <a:lnSpc>
                <a:spcPct val="99000"/>
              </a:lnSpc>
              <a:buFont typeface="Verdana" panose="020B0604030504040204" pitchFamily="34" charset="0"/>
              <a:buChar char="–"/>
            </a:pPr>
            <a:r>
              <a:rPr lang="en-US" altLang="en-US" sz="1600" dirty="0">
                <a:solidFill>
                  <a:schemeClr val="tx1"/>
                </a:solidFill>
              </a:rPr>
              <a:t>Simulators, Functional Verification Facilities and EGSE</a:t>
            </a:r>
          </a:p>
          <a:p>
            <a:pPr eaLnBrk="1" hangingPunct="1">
              <a:lnSpc>
                <a:spcPct val="99000"/>
              </a:lnSpc>
              <a:buFont typeface="Verdana" panose="020B0604030504040204" pitchFamily="34" charset="0"/>
              <a:buChar char="–"/>
            </a:pPr>
            <a:r>
              <a:rPr lang="en-US" altLang="en-US" sz="1600" dirty="0">
                <a:solidFill>
                  <a:schemeClr val="tx1"/>
                </a:solidFill>
              </a:rPr>
              <a:t>Simulation/Visualization/Virtual Reality</a:t>
            </a:r>
          </a:p>
          <a:p>
            <a:pPr eaLnBrk="1" hangingPunct="1">
              <a:lnSpc>
                <a:spcPct val="99000"/>
              </a:lnSpc>
              <a:buFont typeface="Verdana" panose="020B0604030504040204" pitchFamily="34" charset="0"/>
              <a:buChar char="–"/>
            </a:pPr>
            <a:r>
              <a:rPr lang="en-US" altLang="en-US" sz="1600" dirty="0">
                <a:solidFill>
                  <a:schemeClr val="tx1"/>
                </a:solidFill>
              </a:rPr>
              <a:t>System Software Co-Engineering</a:t>
            </a:r>
            <a:endParaRPr lang="en-GB" alt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/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727" y="1129551"/>
            <a:ext cx="6968611" cy="521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0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281" y="260464"/>
            <a:ext cx="10036069" cy="461665"/>
          </a:xfrm>
        </p:spPr>
        <p:txBody>
          <a:bodyPr/>
          <a:lstStyle/>
          <a:p>
            <a:r>
              <a:rPr lang="en-GB" sz="2400" dirty="0" smtClean="0"/>
              <a:t>ESA AOCS verification lab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2116" y="906795"/>
            <a:ext cx="77157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500" b="1" dirty="0" smtClean="0">
                <a:latin typeface="+mj-lt"/>
              </a:rPr>
              <a:t>ESTEC is </a:t>
            </a:r>
            <a:r>
              <a:rPr lang="en-GB" sz="1500" b="1" dirty="0">
                <a:latin typeface="+mj-lt"/>
              </a:rPr>
              <a:t>developing </a:t>
            </a:r>
            <a:r>
              <a:rPr lang="en-GB" sz="1500" b="1" dirty="0" smtClean="0">
                <a:latin typeface="+mj-lt"/>
              </a:rPr>
              <a:t>an AOCS verification lab</a:t>
            </a:r>
          </a:p>
          <a:p>
            <a:pPr marL="991626" lvl="1" indent="-38099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+mj-lt"/>
              </a:rPr>
              <a:t>This will allow testing of algorithms, SW &amp; HW at </a:t>
            </a:r>
            <a:r>
              <a:rPr lang="en-GB" sz="1500" u="sng" dirty="0" smtClean="0">
                <a:latin typeface="+mj-lt"/>
              </a:rPr>
              <a:t>subsystem level </a:t>
            </a:r>
            <a:r>
              <a:rPr lang="en-GB" sz="1500" dirty="0" smtClean="0">
                <a:latin typeface="+mj-lt"/>
              </a:rPr>
              <a:t>to complement ESTEC’s existing AOCS/GNC sensor characterisation lab and </a:t>
            </a:r>
            <a:r>
              <a:rPr lang="en-GB" sz="1500" dirty="0" err="1" smtClean="0">
                <a:latin typeface="+mj-lt"/>
              </a:rPr>
              <a:t>cubesat</a:t>
            </a:r>
            <a:r>
              <a:rPr lang="en-GB" sz="1500" dirty="0" smtClean="0">
                <a:latin typeface="+mj-lt"/>
              </a:rPr>
              <a:t> avionics lab.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sz="1500" b="1" dirty="0" smtClean="0">
              <a:latin typeface="+mj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500" b="1" dirty="0" smtClean="0">
                <a:latin typeface="+mj-lt"/>
              </a:rPr>
              <a:t>Rationale:</a:t>
            </a:r>
            <a:r>
              <a:rPr lang="en-GB" sz="1500" dirty="0" smtClean="0">
                <a:latin typeface="+mj-lt"/>
              </a:rPr>
              <a:t> meet an identified need for more thorough verification of integrated </a:t>
            </a:r>
            <a:r>
              <a:rPr lang="en-GB" sz="1500" dirty="0" err="1" smtClean="0">
                <a:latin typeface="+mj-lt"/>
              </a:rPr>
              <a:t>cubesat</a:t>
            </a:r>
            <a:r>
              <a:rPr lang="en-GB" sz="1500" dirty="0" smtClean="0">
                <a:latin typeface="+mj-lt"/>
              </a:rPr>
              <a:t> AOCS</a:t>
            </a:r>
          </a:p>
          <a:p>
            <a:pPr marL="991626" lvl="1" indent="-38099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+mj-lt"/>
              </a:rPr>
              <a:t>Gaps/mistakes in verification campaigns have led to on-orbit issues </a:t>
            </a:r>
          </a:p>
          <a:p>
            <a:pPr lvl="2"/>
            <a:r>
              <a:rPr lang="en-GB" sz="1500" dirty="0" smtClean="0">
                <a:latin typeface="+mj-lt"/>
                <a:sym typeface="Wingdings" panose="05000000000000000000" pitchFamily="2" charset="2"/>
              </a:rPr>
              <a:t> prolonged commissioning</a:t>
            </a:r>
          </a:p>
          <a:p>
            <a:pPr lvl="2"/>
            <a:r>
              <a:rPr lang="en-GB" sz="1500" dirty="0" smtClean="0">
                <a:latin typeface="+mj-lt"/>
                <a:sym typeface="Wingdings" panose="05000000000000000000" pitchFamily="2" charset="2"/>
              </a:rPr>
              <a:t> degraded mission performance</a:t>
            </a:r>
            <a:endParaRPr lang="en-GB" sz="1500" dirty="0" smtClean="0">
              <a:latin typeface="+mj-lt"/>
            </a:endParaRPr>
          </a:p>
          <a:p>
            <a:endParaRPr lang="en-GB" sz="1500" b="1" dirty="0">
              <a:latin typeface="+mj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500" b="1" dirty="0" smtClean="0">
                <a:latin typeface="+mj-lt"/>
              </a:rPr>
              <a:t>Lab Objective:</a:t>
            </a:r>
            <a:r>
              <a:rPr lang="en-GB" sz="1500" dirty="0" smtClean="0">
                <a:latin typeface="+mj-lt"/>
              </a:rPr>
              <a:t> enable open-loop and </a:t>
            </a:r>
            <a:r>
              <a:rPr lang="en-GB" sz="1500" dirty="0">
                <a:latin typeface="+mj-lt"/>
              </a:rPr>
              <a:t>test-as-you-fly </a:t>
            </a:r>
            <a:r>
              <a:rPr lang="en-GB" sz="1500" dirty="0" smtClean="0">
                <a:latin typeface="+mj-lt"/>
              </a:rPr>
              <a:t>closed-loop testing of </a:t>
            </a:r>
            <a:r>
              <a:rPr lang="en-GB" sz="1500" dirty="0" err="1" smtClean="0">
                <a:latin typeface="+mj-lt"/>
              </a:rPr>
              <a:t>cubesat</a:t>
            </a:r>
            <a:r>
              <a:rPr lang="en-GB" sz="1500" dirty="0" smtClean="0">
                <a:latin typeface="+mj-lt"/>
              </a:rPr>
              <a:t> AOCS</a:t>
            </a:r>
          </a:p>
          <a:p>
            <a:pPr lvl="1"/>
            <a:endParaRPr lang="en-GB" sz="1500" dirty="0">
              <a:latin typeface="+mj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500" b="1" dirty="0">
                <a:latin typeface="+mj-lt"/>
              </a:rPr>
              <a:t>Planned operational date:</a:t>
            </a:r>
            <a:r>
              <a:rPr lang="en-GB" sz="1500" dirty="0">
                <a:latin typeface="+mj-lt"/>
              </a:rPr>
              <a:t> late </a:t>
            </a:r>
            <a:r>
              <a:rPr lang="en-GB" sz="1500" dirty="0" smtClean="0">
                <a:latin typeface="+mj-lt"/>
              </a:rPr>
              <a:t>2023</a:t>
            </a:r>
            <a:endParaRPr lang="en-GB" sz="1500" dirty="0">
              <a:latin typeface="+mj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sz="1500" dirty="0">
              <a:latin typeface="+mj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500" b="1" dirty="0" smtClean="0">
                <a:latin typeface="+mj-lt"/>
              </a:rPr>
              <a:t>Envisaged project use cases:</a:t>
            </a:r>
          </a:p>
          <a:p>
            <a:pPr marL="991626" lvl="1" indent="-38099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+mj-lt"/>
              </a:rPr>
              <a:t>Open loop polarity testing</a:t>
            </a:r>
          </a:p>
          <a:p>
            <a:pPr marL="991626" lvl="1" indent="-380990">
              <a:buFont typeface="Arial" panose="020B0604020202020204" pitchFamily="34" charset="0"/>
              <a:buChar char="•"/>
            </a:pPr>
            <a:r>
              <a:rPr lang="en-GB" sz="1500" dirty="0">
                <a:latin typeface="+mj-lt"/>
              </a:rPr>
              <a:t>Auto-compatibility checks with Sun and magnetic </a:t>
            </a:r>
            <a:r>
              <a:rPr lang="en-GB" sz="1500" dirty="0" smtClean="0">
                <a:latin typeface="+mj-lt"/>
              </a:rPr>
              <a:t>stimulus</a:t>
            </a:r>
          </a:p>
          <a:p>
            <a:pPr marL="991626" lvl="1" indent="-38099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+mj-lt"/>
              </a:rPr>
              <a:t>Satellite magnetic characterisation in Helmholtz cage</a:t>
            </a:r>
          </a:p>
          <a:p>
            <a:pPr marL="991626" lvl="1" indent="-38099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+mj-lt"/>
              </a:rPr>
              <a:t>Sensor/estimator performance</a:t>
            </a:r>
          </a:p>
          <a:p>
            <a:pPr marL="991626" lvl="1" indent="-38099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+mj-lt"/>
              </a:rPr>
              <a:t>Closed-loop pointing performance</a:t>
            </a:r>
          </a:p>
          <a:p>
            <a:pPr marL="991626" lvl="1" indent="-38099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+mj-lt"/>
              </a:rPr>
              <a:t>Algorithm testing</a:t>
            </a:r>
          </a:p>
          <a:p>
            <a:pPr lvl="2"/>
            <a:r>
              <a:rPr lang="en-GB" sz="1500" dirty="0" smtClean="0">
                <a:latin typeface="+mj-lt"/>
              </a:rPr>
              <a:t>(on Space Inventor </a:t>
            </a:r>
            <a:r>
              <a:rPr lang="en-GB" sz="1500" dirty="0" err="1" smtClean="0">
                <a:latin typeface="+mj-lt"/>
              </a:rPr>
              <a:t>cubesat</a:t>
            </a:r>
            <a:r>
              <a:rPr lang="en-GB" sz="1500" dirty="0" smtClean="0">
                <a:latin typeface="+mj-lt"/>
              </a:rPr>
              <a:t> HW)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077" y="906795"/>
            <a:ext cx="3891014" cy="5175424"/>
          </a:xfrm>
          <a:prstGeom prst="rect">
            <a:avLst/>
          </a:prstGeom>
        </p:spPr>
      </p:pic>
      <p:pic>
        <p:nvPicPr>
          <p:cNvPr id="5" name="ESA-AOC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02315" y="5679310"/>
            <a:ext cx="1432565" cy="80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8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281" y="75798"/>
            <a:ext cx="10036069" cy="830997"/>
          </a:xfrm>
        </p:spPr>
        <p:txBody>
          <a:bodyPr/>
          <a:lstStyle/>
          <a:p>
            <a:r>
              <a:rPr lang="en-GB" sz="2400" dirty="0" smtClean="0"/>
              <a:t>ESA AOCS verification lab – 3dof attitude control air bearing facility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2116" y="812557"/>
            <a:ext cx="75694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+mj-lt"/>
              </a:rPr>
              <a:t>Key ingredient:</a:t>
            </a:r>
            <a:r>
              <a:rPr lang="en-GB" sz="1600" dirty="0" smtClean="0">
                <a:latin typeface="+mj-lt"/>
              </a:rPr>
              <a:t> 3 </a:t>
            </a:r>
            <a:r>
              <a:rPr lang="en-GB" sz="1600" dirty="0" err="1" smtClean="0">
                <a:latin typeface="+mj-lt"/>
              </a:rPr>
              <a:t>d.o.f</a:t>
            </a:r>
            <a:r>
              <a:rPr lang="en-GB" sz="1600" dirty="0" smtClean="0">
                <a:latin typeface="+mj-lt"/>
              </a:rPr>
              <a:t>. attitude control air bearing facility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sz="1600" dirty="0" smtClean="0">
              <a:latin typeface="+mj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j-lt"/>
              </a:rPr>
              <a:t>Spherical </a:t>
            </a:r>
            <a:r>
              <a:rPr lang="en-GB" sz="1600" dirty="0">
                <a:latin typeface="+mj-lt"/>
              </a:rPr>
              <a:t>(roll, pitch, yaw) air bearing table </a:t>
            </a:r>
            <a:r>
              <a:rPr lang="en-GB" sz="1600" dirty="0" smtClean="0">
                <a:latin typeface="+mj-lt"/>
              </a:rPr>
              <a:t>– to be developed by University </a:t>
            </a:r>
            <a:r>
              <a:rPr lang="en-GB" sz="1600" dirty="0">
                <a:latin typeface="+mj-lt"/>
              </a:rPr>
              <a:t>of </a:t>
            </a:r>
            <a:r>
              <a:rPr lang="en-GB" sz="1600" dirty="0" smtClean="0">
                <a:latin typeface="+mj-lt"/>
              </a:rPr>
              <a:t>Bologna / Nautilus</a:t>
            </a:r>
            <a:endParaRPr lang="en-GB" sz="1600" dirty="0">
              <a:latin typeface="+mj-lt"/>
            </a:endParaRP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j-lt"/>
              </a:rPr>
              <a:t>1.3 </a:t>
            </a:r>
            <a:r>
              <a:rPr lang="en-GB" sz="1600" dirty="0">
                <a:latin typeface="+mj-lt"/>
              </a:rPr>
              <a:t>m</a:t>
            </a:r>
            <a:r>
              <a:rPr lang="en-GB" sz="1600" dirty="0" smtClean="0">
                <a:latin typeface="+mj-lt"/>
              </a:rPr>
              <a:t> Helmholtz </a:t>
            </a:r>
            <a:r>
              <a:rPr lang="en-GB" sz="1600" dirty="0">
                <a:latin typeface="+mj-lt"/>
              </a:rPr>
              <a:t>cage </a:t>
            </a:r>
            <a:r>
              <a:rPr lang="en-GB" sz="1600" dirty="0" smtClean="0">
                <a:latin typeface="+mj-lt"/>
              </a:rPr>
              <a:t>for magnetometer/</a:t>
            </a:r>
            <a:r>
              <a:rPr lang="en-GB" sz="1600" dirty="0" err="1" smtClean="0">
                <a:latin typeface="+mj-lt"/>
              </a:rPr>
              <a:t>magnetorquer</a:t>
            </a:r>
            <a:r>
              <a:rPr lang="en-GB" sz="1600" dirty="0" smtClean="0">
                <a:latin typeface="+mj-lt"/>
              </a:rPr>
              <a:t> stimulus (field can be </a:t>
            </a:r>
            <a:r>
              <a:rPr lang="en-GB" sz="1600" dirty="0" err="1" smtClean="0">
                <a:latin typeface="+mj-lt"/>
              </a:rPr>
              <a:t>upscaled</a:t>
            </a:r>
            <a:r>
              <a:rPr lang="en-GB" sz="1600" dirty="0" smtClean="0">
                <a:latin typeface="+mj-lt"/>
              </a:rPr>
              <a:t> to help </a:t>
            </a:r>
            <a:r>
              <a:rPr lang="en-GB" sz="1600" dirty="0" err="1" smtClean="0">
                <a:latin typeface="+mj-lt"/>
              </a:rPr>
              <a:t>magnetorquer</a:t>
            </a:r>
            <a:r>
              <a:rPr lang="en-GB" sz="1600" dirty="0" smtClean="0">
                <a:latin typeface="+mj-lt"/>
              </a:rPr>
              <a:t> overcome lab disturbances)</a:t>
            </a:r>
            <a:endParaRPr lang="en-GB" sz="1600" dirty="0">
              <a:latin typeface="+mj-lt"/>
            </a:endParaRP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j-lt"/>
              </a:rPr>
              <a:t>1 Solar constant Sun </a:t>
            </a:r>
            <a:r>
              <a:rPr lang="en-GB" sz="1600" dirty="0">
                <a:latin typeface="+mj-lt"/>
              </a:rPr>
              <a:t>lamp </a:t>
            </a:r>
            <a:r>
              <a:rPr lang="en-GB" sz="1600" dirty="0" smtClean="0">
                <a:latin typeface="+mj-lt"/>
              </a:rPr>
              <a:t>on rail </a:t>
            </a:r>
            <a:r>
              <a:rPr lang="en-GB" sz="1600" dirty="0">
                <a:latin typeface="+mj-lt"/>
              </a:rPr>
              <a:t>for Sun sensor stimulus in different </a:t>
            </a:r>
            <a:r>
              <a:rPr lang="en-GB" sz="1600" dirty="0" smtClean="0">
                <a:latin typeface="+mj-lt"/>
              </a:rPr>
              <a:t>orbits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j-lt"/>
              </a:rPr>
              <a:t>Albedo stimulus lamp</a:t>
            </a:r>
            <a:endParaRPr lang="en-GB" sz="1600" dirty="0">
              <a:latin typeface="+mj-lt"/>
            </a:endParaRP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j-lt"/>
              </a:rPr>
              <a:t>0.01° Truth </a:t>
            </a:r>
            <a:r>
              <a:rPr lang="en-GB" sz="1600" dirty="0">
                <a:latin typeface="+mj-lt"/>
              </a:rPr>
              <a:t>attitude (via </a:t>
            </a:r>
            <a:r>
              <a:rPr lang="en-GB" sz="1600" dirty="0" smtClean="0">
                <a:latin typeface="+mj-lt"/>
              </a:rPr>
              <a:t>independent stereo cameras)</a:t>
            </a:r>
          </a:p>
          <a:p>
            <a:pPr marL="1601212" lvl="2" indent="-38099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j-lt"/>
              </a:rPr>
              <a:t>Available to platform</a:t>
            </a:r>
          </a:p>
          <a:p>
            <a:pPr marL="1220222" lvl="2"/>
            <a:r>
              <a:rPr lang="en-GB" sz="1600" dirty="0">
                <a:latin typeface="+mj-lt"/>
              </a:rPr>
              <a:t>	</a:t>
            </a:r>
            <a:r>
              <a:rPr lang="en-GB" sz="1600" dirty="0" smtClean="0">
                <a:latin typeface="+mj-lt"/>
              </a:rPr>
              <a:t>(with optional star tracker noise/delay model)</a:t>
            </a:r>
            <a:endParaRPr lang="en-GB" sz="1600" dirty="0">
              <a:latin typeface="+mj-lt"/>
            </a:endParaRP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Platform for mounting </a:t>
            </a:r>
            <a:r>
              <a:rPr lang="en-GB" sz="1600" dirty="0" smtClean="0">
                <a:latin typeface="+mj-lt"/>
              </a:rPr>
              <a:t>1U - 12U </a:t>
            </a:r>
            <a:r>
              <a:rPr lang="en-GB" sz="1600" dirty="0" err="1" smtClean="0">
                <a:latin typeface="+mj-lt"/>
              </a:rPr>
              <a:t>cubesats</a:t>
            </a:r>
            <a:endParaRPr lang="en-GB" sz="1600" dirty="0">
              <a:latin typeface="+mj-lt"/>
            </a:endParaRP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j-lt"/>
              </a:rPr>
              <a:t>Automated </a:t>
            </a:r>
            <a:r>
              <a:rPr lang="en-GB" sz="1600" dirty="0">
                <a:latin typeface="+mj-lt"/>
              </a:rPr>
              <a:t>mass balancing</a:t>
            </a:r>
          </a:p>
          <a:p>
            <a:pPr marL="609585" lvl="1"/>
            <a:endParaRPr lang="en-GB" sz="1600" i="1" dirty="0" smtClean="0">
              <a:latin typeface="+mj-lt"/>
            </a:endParaRPr>
          </a:p>
          <a:p>
            <a:pPr marL="379939" indent="-38099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j-lt"/>
              </a:rPr>
              <a:t>To be housed in ISO8 clean tent to allow testing of flight hardware</a:t>
            </a:r>
            <a:endParaRPr lang="en-GB" sz="1600" dirty="0">
              <a:latin typeface="+mj-lt"/>
            </a:endParaRPr>
          </a:p>
          <a:p>
            <a:endParaRPr lang="en-GB" sz="1600" dirty="0">
              <a:latin typeface="+mj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Support Equipment: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j-lt"/>
              </a:rPr>
              <a:t>Battery </a:t>
            </a:r>
            <a:r>
              <a:rPr lang="en-GB" sz="1600" dirty="0">
                <a:latin typeface="+mj-lt"/>
              </a:rPr>
              <a:t>pack for autonomous </a:t>
            </a:r>
            <a:r>
              <a:rPr lang="en-GB" sz="1600" dirty="0" err="1" smtClean="0">
                <a:latin typeface="+mj-lt"/>
              </a:rPr>
              <a:t>cubesat</a:t>
            </a:r>
            <a:endParaRPr lang="en-GB" sz="1600" dirty="0" smtClean="0">
              <a:latin typeface="+mj-lt"/>
            </a:endParaRP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j-lt"/>
              </a:rPr>
              <a:t>Wireless unit for transferring truth attitude and/or TM/TC between ground station and </a:t>
            </a:r>
            <a:r>
              <a:rPr lang="en-GB" sz="1600" dirty="0" err="1" smtClean="0">
                <a:latin typeface="+mj-lt"/>
              </a:rPr>
              <a:t>cubesat</a:t>
            </a:r>
            <a:r>
              <a:rPr lang="en-GB" sz="1600" dirty="0" smtClean="0">
                <a:latin typeface="+mj-lt"/>
              </a:rPr>
              <a:t> (CAN or I2C)</a:t>
            </a:r>
            <a:endParaRPr lang="en-GB" sz="16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077" y="906795"/>
            <a:ext cx="3891014" cy="517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/>
          <p:cNvSpPr txBox="1"/>
          <p:nvPr/>
        </p:nvSpPr>
        <p:spPr>
          <a:xfrm>
            <a:off x="315266" y="5433689"/>
            <a:ext cx="11950594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GB" sz="1600" b="1" dirty="0">
                <a:latin typeface="+mj-lt"/>
                <a:sym typeface="Wingdings" panose="05000000000000000000" pitchFamily="2" charset="2"/>
              </a:rPr>
              <a:t>Sensors: </a:t>
            </a:r>
            <a:r>
              <a:rPr lang="en-GB" sz="1600" dirty="0">
                <a:latin typeface="+mj-lt"/>
                <a:sym typeface="Wingdings" panose="05000000000000000000" pitchFamily="2" charset="2"/>
              </a:rPr>
              <a:t>physically stimulated </a:t>
            </a:r>
            <a:r>
              <a:rPr lang="en-GB" sz="1600" dirty="0" smtClean="0">
                <a:latin typeface="+mj-lt"/>
                <a:sym typeface="Wingdings" panose="05000000000000000000" pitchFamily="2" charset="2"/>
              </a:rPr>
              <a:t>(Sun </a:t>
            </a:r>
            <a:r>
              <a:rPr lang="en-GB" sz="1600" dirty="0">
                <a:latin typeface="+mj-lt"/>
                <a:sym typeface="Wingdings" panose="05000000000000000000" pitchFamily="2" charset="2"/>
              </a:rPr>
              <a:t>lamp, Helmholtz </a:t>
            </a:r>
            <a:r>
              <a:rPr lang="en-GB" sz="1600" dirty="0" smtClean="0">
                <a:latin typeface="+mj-lt"/>
                <a:sym typeface="Wingdings" panose="05000000000000000000" pitchFamily="2" charset="2"/>
              </a:rPr>
              <a:t>cage, </a:t>
            </a:r>
            <a:r>
              <a:rPr lang="en-GB" sz="1600" dirty="0">
                <a:latin typeface="+mj-lt"/>
                <a:sym typeface="Wingdings" panose="05000000000000000000" pitchFamily="2" charset="2"/>
              </a:rPr>
              <a:t>s</a:t>
            </a:r>
            <a:r>
              <a:rPr lang="en-GB" sz="1600" dirty="0" smtClean="0">
                <a:latin typeface="+mj-lt"/>
                <a:sym typeface="Wingdings" panose="05000000000000000000" pitchFamily="2" charset="2"/>
              </a:rPr>
              <a:t>tar </a:t>
            </a:r>
            <a:r>
              <a:rPr lang="en-GB" sz="1600" dirty="0">
                <a:latin typeface="+mj-lt"/>
                <a:sym typeface="Wingdings" panose="05000000000000000000" pitchFamily="2" charset="2"/>
              </a:rPr>
              <a:t>tracker </a:t>
            </a:r>
            <a:r>
              <a:rPr lang="en-GB" sz="1600" dirty="0" smtClean="0">
                <a:latin typeface="+mj-lt"/>
                <a:sym typeface="Wingdings" panose="05000000000000000000" pitchFamily="2" charset="2"/>
              </a:rPr>
              <a:t>meas. replaced by independent camera)</a:t>
            </a:r>
            <a:endParaRPr lang="en-GB" sz="1600" dirty="0">
              <a:latin typeface="+mj-lt"/>
              <a:sym typeface="Wingdings" panose="05000000000000000000" pitchFamily="2" charset="2"/>
            </a:endParaRPr>
          </a:p>
          <a:p>
            <a:pPr>
              <a:spcAft>
                <a:spcPts val="400"/>
              </a:spcAft>
            </a:pPr>
            <a:r>
              <a:rPr lang="en-GB" sz="1600" b="1" dirty="0">
                <a:latin typeface="+mj-lt"/>
                <a:sym typeface="Wingdings" panose="05000000000000000000" pitchFamily="2" charset="2"/>
              </a:rPr>
              <a:t>Actuators: </a:t>
            </a:r>
            <a:r>
              <a:rPr lang="en-GB" sz="1600" dirty="0">
                <a:latin typeface="+mj-lt"/>
                <a:sym typeface="Wingdings" panose="05000000000000000000" pitchFamily="2" charset="2"/>
              </a:rPr>
              <a:t>physical effect rotates the satellite on the air bearing </a:t>
            </a:r>
            <a:r>
              <a:rPr lang="en-GB" sz="1600" dirty="0" smtClean="0">
                <a:latin typeface="+mj-lt"/>
                <a:sym typeface="Wingdings" panose="05000000000000000000" pitchFamily="2" charset="2"/>
              </a:rPr>
              <a:t>table</a:t>
            </a:r>
          </a:p>
          <a:p>
            <a:pPr>
              <a:spcAft>
                <a:spcPts val="400"/>
              </a:spcAft>
            </a:pPr>
            <a:r>
              <a:rPr lang="en-GB" sz="1600" b="1" dirty="0" smtClean="0">
                <a:latin typeface="+mj-lt"/>
                <a:sym typeface="Wingdings" panose="05000000000000000000" pitchFamily="2" charset="2"/>
              </a:rPr>
              <a:t>Disturbances:</a:t>
            </a:r>
            <a:r>
              <a:rPr lang="en-GB" sz="1600" dirty="0" smtClean="0">
                <a:latin typeface="+mj-lt"/>
                <a:sym typeface="Wingdings" panose="05000000000000000000" pitchFamily="2" charset="2"/>
              </a:rPr>
              <a:t> dominated by mass imbalance residual, &lt;5e-5 Nm depending on </a:t>
            </a:r>
            <a:r>
              <a:rPr lang="en-GB" sz="1600" dirty="0" err="1" smtClean="0">
                <a:latin typeface="+mj-lt"/>
                <a:sym typeface="Wingdings" panose="05000000000000000000" pitchFamily="2" charset="2"/>
              </a:rPr>
              <a:t>cubesat</a:t>
            </a:r>
            <a:r>
              <a:rPr lang="en-GB" sz="1600" dirty="0" smtClean="0">
                <a:latin typeface="+mj-lt"/>
                <a:sym typeface="Wingdings" panose="05000000000000000000" pitchFamily="2" charset="2"/>
              </a:rPr>
              <a:t> size</a:t>
            </a:r>
            <a:endParaRPr lang="en-GB" sz="1600" dirty="0"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50" y="1069364"/>
            <a:ext cx="4735107" cy="42017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124" y="2237390"/>
            <a:ext cx="1094562" cy="976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6686" y="2237390"/>
            <a:ext cx="2008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GB" sz="1600" i="1" dirty="0" smtClean="0">
                <a:sym typeface="Wingdings" panose="05000000000000000000" pitchFamily="2" charset="2"/>
              </a:rPr>
              <a:t>Any 1U to 12U nanosat with own GSE</a:t>
            </a:r>
            <a:endParaRPr lang="en-GB" sz="1600" i="1" dirty="0">
              <a:sym typeface="Wingdings" panose="05000000000000000000" pitchFamily="2" charset="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092176" y="2769563"/>
            <a:ext cx="1669948" cy="11222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4281" y="75798"/>
            <a:ext cx="10036069" cy="830997"/>
          </a:xfrm>
        </p:spPr>
        <p:txBody>
          <a:bodyPr/>
          <a:lstStyle/>
          <a:p>
            <a:r>
              <a:rPr lang="en-GB" sz="2400" dirty="0" smtClean="0"/>
              <a:t>ESA AOCS verification lab – 3dof attitude control air bearing facility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0778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281" y="260464"/>
            <a:ext cx="10036069" cy="461665"/>
          </a:xfrm>
        </p:spPr>
        <p:txBody>
          <a:bodyPr/>
          <a:lstStyle/>
          <a:p>
            <a:r>
              <a:rPr lang="en-GB" sz="2400" dirty="0" smtClean="0"/>
              <a:t>ESA AOCS Sensors Lab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4281" y="1015075"/>
            <a:ext cx="112516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j-lt"/>
              </a:rPr>
              <a:t>AOCS </a:t>
            </a:r>
            <a:r>
              <a:rPr lang="en-GB" sz="1600" dirty="0">
                <a:latin typeface="+mj-lt"/>
              </a:rPr>
              <a:t>Sensors Lab is </a:t>
            </a:r>
            <a:r>
              <a:rPr lang="en-GB" sz="1600" dirty="0" smtClean="0">
                <a:latin typeface="+mj-lt"/>
              </a:rPr>
              <a:t>designed </a:t>
            </a:r>
            <a:r>
              <a:rPr lang="en-GB" sz="1600" dirty="0">
                <a:latin typeface="+mj-lt"/>
              </a:rPr>
              <a:t>as a laboratory mostly for internal use (independent characterization</a:t>
            </a:r>
            <a:r>
              <a:rPr lang="en-GB" sz="1600" dirty="0" smtClean="0">
                <a:latin typeface="+mj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j-lt"/>
              </a:rPr>
              <a:t>It includes:</a:t>
            </a:r>
            <a:endParaRPr lang="en-GB" sz="1600" dirty="0">
              <a:latin typeface="+mj-lt"/>
            </a:endParaRPr>
          </a:p>
          <a:p>
            <a:pPr marL="896386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S</a:t>
            </a:r>
            <a:r>
              <a:rPr lang="en-GB" sz="1600" dirty="0" smtClean="0">
                <a:latin typeface="+mj-lt"/>
              </a:rPr>
              <a:t>ingle </a:t>
            </a:r>
            <a:r>
              <a:rPr lang="en-GB" sz="1600" dirty="0">
                <a:latin typeface="+mj-lt"/>
              </a:rPr>
              <a:t>star simulator with </a:t>
            </a:r>
            <a:r>
              <a:rPr lang="en-GB" sz="1600" dirty="0" smtClean="0">
                <a:latin typeface="+mj-lt"/>
              </a:rPr>
              <a:t>precision </a:t>
            </a:r>
            <a:r>
              <a:rPr lang="en-GB" sz="1600" dirty="0">
                <a:latin typeface="+mj-lt"/>
              </a:rPr>
              <a:t>2-axis table </a:t>
            </a:r>
            <a:r>
              <a:rPr lang="en-GB" sz="1600" dirty="0" smtClean="0">
                <a:latin typeface="+mj-lt"/>
              </a:rPr>
              <a:t>for </a:t>
            </a:r>
            <a:r>
              <a:rPr lang="en-GB" sz="1600" dirty="0">
                <a:latin typeface="+mj-lt"/>
              </a:rPr>
              <a:t>distortion estimation (and compensation), as well as PSF verification and S-curve </a:t>
            </a:r>
            <a:r>
              <a:rPr lang="en-GB" sz="1600" dirty="0" smtClean="0">
                <a:latin typeface="+mj-lt"/>
              </a:rPr>
              <a:t>measurement</a:t>
            </a:r>
            <a:endParaRPr lang="en-GB" sz="1600" dirty="0">
              <a:latin typeface="+mj-lt"/>
            </a:endParaRPr>
          </a:p>
          <a:p>
            <a:pPr marL="896386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j-lt"/>
              </a:rPr>
              <a:t>Sun emulator (Xenon or bright halogen lamp) with precision 2-axis table for </a:t>
            </a:r>
            <a:r>
              <a:rPr lang="en-GB" sz="1600" dirty="0">
                <a:latin typeface="+mj-lt"/>
              </a:rPr>
              <a:t>Sun Sensor testing and </a:t>
            </a:r>
            <a:r>
              <a:rPr lang="en-GB" sz="1600" dirty="0" smtClean="0">
                <a:latin typeface="+mj-lt"/>
              </a:rPr>
              <a:t>UV-testing </a:t>
            </a:r>
            <a:r>
              <a:rPr lang="en-GB" sz="1600" dirty="0">
                <a:latin typeface="+mj-lt"/>
              </a:rPr>
              <a:t>of Star Trackers with detectors using </a:t>
            </a:r>
            <a:r>
              <a:rPr lang="en-GB" sz="1600" dirty="0" smtClean="0">
                <a:latin typeface="+mj-lt"/>
              </a:rPr>
              <a:t>micro-lenses</a:t>
            </a:r>
            <a:endParaRPr lang="en-GB" sz="1600" dirty="0">
              <a:latin typeface="+mj-lt"/>
            </a:endParaRPr>
          </a:p>
          <a:p>
            <a:pPr marL="896386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j-lt"/>
              </a:rPr>
              <a:t>Gyroscope characterisation via </a:t>
            </a:r>
            <a:r>
              <a:rPr lang="en-GB" sz="1600" dirty="0">
                <a:latin typeface="+mj-lt"/>
              </a:rPr>
              <a:t>single-axis rate table in a thermal chamber (ambient pressure</a:t>
            </a:r>
            <a:r>
              <a:rPr lang="en-GB" sz="1600" dirty="0" smtClean="0">
                <a:latin typeface="+mj-lt"/>
              </a:rPr>
              <a:t>)</a:t>
            </a:r>
            <a:r>
              <a:rPr lang="en-GB" sz="1600" dirty="0">
                <a:latin typeface="+mj-lt"/>
              </a:rPr>
              <a:t/>
            </a:r>
            <a:br>
              <a:rPr lang="en-GB" sz="1600" dirty="0">
                <a:latin typeface="+mj-lt"/>
              </a:rPr>
            </a:br>
            <a:endParaRPr lang="en-GB" sz="1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+mj-lt"/>
              </a:rPr>
              <a:t>Plans for external use facilities:</a:t>
            </a:r>
            <a:endParaRPr lang="en-GB" sz="1600" dirty="0">
              <a:latin typeface="+mj-lt"/>
            </a:endParaRPr>
          </a:p>
          <a:p>
            <a:pPr marL="896386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j-lt"/>
              </a:rPr>
              <a:t>Medium-accuracy </a:t>
            </a:r>
            <a:r>
              <a:rPr lang="en-GB" sz="1600" dirty="0" err="1">
                <a:latin typeface="+mj-lt"/>
              </a:rPr>
              <a:t>Straylight</a:t>
            </a:r>
            <a:r>
              <a:rPr lang="en-GB" sz="1600" dirty="0">
                <a:latin typeface="+mj-lt"/>
              </a:rPr>
              <a:t> measurement bench for Star </a:t>
            </a:r>
            <a:r>
              <a:rPr lang="en-GB" sz="1600" dirty="0" smtClean="0">
                <a:latin typeface="+mj-lt"/>
              </a:rPr>
              <a:t>Trackers </a:t>
            </a:r>
            <a:r>
              <a:rPr lang="en-GB" sz="1600" dirty="0">
                <a:latin typeface="+mj-lt"/>
              </a:rPr>
              <a:t>to support characterisation of </a:t>
            </a:r>
            <a:r>
              <a:rPr lang="en-GB" sz="1600" dirty="0" err="1">
                <a:latin typeface="+mj-lt"/>
              </a:rPr>
              <a:t>cubesat</a:t>
            </a:r>
            <a:r>
              <a:rPr lang="en-GB" sz="1600" dirty="0">
                <a:latin typeface="+mj-lt"/>
              </a:rPr>
              <a:t>/</a:t>
            </a:r>
            <a:r>
              <a:rPr lang="en-GB" sz="1600" dirty="0" err="1">
                <a:latin typeface="+mj-lt"/>
              </a:rPr>
              <a:t>smallsat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 smtClean="0">
                <a:latin typeface="+mj-lt"/>
              </a:rPr>
              <a:t>STRs</a:t>
            </a:r>
          </a:p>
          <a:p>
            <a:pPr marL="896386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j-lt"/>
              </a:rPr>
              <a:t>Planned operational date: 2023</a:t>
            </a:r>
            <a:endParaRPr lang="en-GB" sz="1600" dirty="0">
              <a:latin typeface="+mj-lt"/>
            </a:endParaRPr>
          </a:p>
          <a:p>
            <a:pPr marL="896386" lvl="1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5066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000" y="160401"/>
            <a:ext cx="10294982" cy="553998"/>
          </a:xfrm>
        </p:spPr>
        <p:txBody>
          <a:bodyPr/>
          <a:lstStyle/>
          <a:p>
            <a:r>
              <a:rPr lang="en-US" dirty="0" smtClean="0"/>
              <a:t>Focus/Context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600" y="877455"/>
            <a:ext cx="10647453" cy="2164325"/>
          </a:xfrm>
        </p:spPr>
        <p:txBody>
          <a:bodyPr/>
          <a:lstStyle/>
          <a:p>
            <a:r>
              <a:rPr lang="en-GB" altLang="en-US" sz="1600" dirty="0" smtClean="0">
                <a:solidFill>
                  <a:schemeClr val="tx1"/>
                </a:solidFill>
              </a:rPr>
              <a:t>Focus: Lessons Learned &amp; Guidelines on </a:t>
            </a:r>
            <a:r>
              <a:rPr lang="en-GB" altLang="en-US" sz="1600" dirty="0" err="1" smtClean="0">
                <a:solidFill>
                  <a:schemeClr val="tx1"/>
                </a:solidFill>
              </a:rPr>
              <a:t>NanoSat</a:t>
            </a:r>
            <a:r>
              <a:rPr lang="en-GB" altLang="en-US" sz="1600" dirty="0" smtClean="0">
                <a:solidFill>
                  <a:schemeClr val="tx1"/>
                </a:solidFill>
              </a:rPr>
              <a:t> – </a:t>
            </a:r>
            <a:r>
              <a:rPr lang="en-GB" altLang="en-US" sz="1600" dirty="0" err="1" smtClean="0">
                <a:solidFill>
                  <a:schemeClr val="tx1"/>
                </a:solidFill>
              </a:rPr>
              <a:t>SmallSat</a:t>
            </a:r>
            <a:r>
              <a:rPr lang="en-GB" altLang="en-US" sz="1600" dirty="0" smtClean="0">
                <a:solidFill>
                  <a:schemeClr val="tx1"/>
                </a:solidFill>
              </a:rPr>
              <a:t> platforms Avionics Functional Verification</a:t>
            </a:r>
          </a:p>
          <a:p>
            <a:endParaRPr lang="en-GB" alt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chemeClr val="tx1"/>
                </a:solidFill>
              </a:rPr>
              <a:t>CubeSat – </a:t>
            </a:r>
            <a:r>
              <a:rPr lang="en-GB" altLang="en-US" sz="1600" dirty="0" err="1" smtClean="0">
                <a:solidFill>
                  <a:schemeClr val="tx1"/>
                </a:solidFill>
              </a:rPr>
              <a:t>SmallSat</a:t>
            </a:r>
            <a:endParaRPr lang="en-GB" alt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Typically </a:t>
            </a:r>
            <a:r>
              <a:rPr lang="en-GB" sz="1600" dirty="0">
                <a:solidFill>
                  <a:schemeClr val="tx1"/>
                </a:solidFill>
              </a:rPr>
              <a:t>the larger the S/C, the higher the </a:t>
            </a:r>
            <a:r>
              <a:rPr lang="en-GB" sz="1600" b="1" dirty="0">
                <a:solidFill>
                  <a:schemeClr val="tx1"/>
                </a:solidFill>
              </a:rPr>
              <a:t>complexity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b="1" dirty="0">
                <a:solidFill>
                  <a:schemeClr val="tx1"/>
                </a:solidFill>
              </a:rPr>
              <a:t>cost</a:t>
            </a:r>
            <a:r>
              <a:rPr lang="en-GB" sz="1600" dirty="0">
                <a:solidFill>
                  <a:schemeClr val="tx1"/>
                </a:solidFill>
              </a:rPr>
              <a:t>, with longer </a:t>
            </a:r>
            <a:r>
              <a:rPr lang="en-GB" sz="1600" b="1" dirty="0">
                <a:solidFill>
                  <a:schemeClr val="tx1"/>
                </a:solidFill>
              </a:rPr>
              <a:t>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chemeClr val="tx1"/>
                </a:solidFill>
              </a:rPr>
              <a:t>Although….For a given S/C size/mass, the specific Cost vs Risk-Acceptance combination of the mission flows down into a certain Design/ Implementation/ Verification/Operations </a:t>
            </a:r>
            <a:r>
              <a:rPr lang="en-GB" altLang="en-US" sz="1600" dirty="0" smtClean="0">
                <a:solidFill>
                  <a:schemeClr val="tx1"/>
                </a:solidFill>
              </a:rPr>
              <a:t>complexity</a:t>
            </a:r>
          </a:p>
          <a:p>
            <a:endParaRPr lang="en-GB" sz="16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4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5872346" y="2219958"/>
          <a:ext cx="6019724" cy="420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val 1"/>
          <p:cNvSpPr/>
          <p:nvPr/>
        </p:nvSpPr>
        <p:spPr>
          <a:xfrm>
            <a:off x="6111089" y="571099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33948" y="5648069"/>
            <a:ext cx="90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smtClean="0">
                <a:latin typeface="+mn-lt"/>
              </a:rPr>
              <a:t>Picosats </a:t>
            </a:r>
            <a:r>
              <a:rPr lang="en-US" sz="1200" dirty="0">
                <a:latin typeface="+mn-lt"/>
              </a:rPr>
              <a:t>(&lt;</a:t>
            </a:r>
            <a:r>
              <a:rPr lang="en-US" sz="1200" dirty="0" smtClean="0">
                <a:latin typeface="+mn-lt"/>
              </a:rPr>
              <a:t>1kg</a:t>
            </a:r>
            <a:r>
              <a:rPr lang="en-US" sz="1200" dirty="0">
                <a:latin typeface="+mn-lt"/>
              </a:rPr>
              <a:t>)</a:t>
            </a:r>
          </a:p>
        </p:txBody>
      </p:sp>
      <p:sp>
        <p:nvSpPr>
          <p:cNvPr id="3" name="Oval 2"/>
          <p:cNvSpPr/>
          <p:nvPr/>
        </p:nvSpPr>
        <p:spPr>
          <a:xfrm>
            <a:off x="5429099" y="4198620"/>
            <a:ext cx="2869081" cy="234418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8106" y="5793162"/>
            <a:ext cx="5641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200" i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Notes: </a:t>
            </a:r>
          </a:p>
          <a:p>
            <a:r>
              <a:rPr lang="en-GB" altLang="en-US" sz="1200" i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1)Classification </a:t>
            </a:r>
            <a:r>
              <a:rPr lang="en-GB" altLang="en-US" sz="1200" i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by mass is only indicative and not universally accepted!</a:t>
            </a:r>
          </a:p>
          <a:p>
            <a:r>
              <a:rPr lang="en-GB" altLang="en-US" sz="1200" i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2)CubeSat </a:t>
            </a:r>
            <a:r>
              <a:rPr lang="en-GB" altLang="en-US" sz="1200" i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have standardized dimensions launched inside container</a:t>
            </a:r>
          </a:p>
        </p:txBody>
      </p:sp>
      <p:sp>
        <p:nvSpPr>
          <p:cNvPr id="9" name="Oval 8"/>
          <p:cNvSpPr/>
          <p:nvPr/>
        </p:nvSpPr>
        <p:spPr>
          <a:xfrm>
            <a:off x="7083239" y="3200400"/>
            <a:ext cx="2869081" cy="234418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0074653">
            <a:off x="5437111" y="3536076"/>
            <a:ext cx="1128547" cy="397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54073" y="3739458"/>
            <a:ext cx="48288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Overall Functional Avionics Verification effort tends to increase</a:t>
            </a:r>
          </a:p>
        </p:txBody>
      </p:sp>
      <p:sp>
        <p:nvSpPr>
          <p:cNvPr id="12" name="Rectangle 11"/>
          <p:cNvSpPr/>
          <p:nvPr/>
        </p:nvSpPr>
        <p:spPr>
          <a:xfrm rot="19296511">
            <a:off x="7163069" y="5902911"/>
            <a:ext cx="10113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200" i="1" dirty="0" err="1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cubesats</a:t>
            </a:r>
            <a:endParaRPr lang="en-GB" altLang="en-US" sz="1200" i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1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281" y="260464"/>
            <a:ext cx="10036069" cy="461665"/>
          </a:xfrm>
        </p:spPr>
        <p:txBody>
          <a:bodyPr/>
          <a:lstStyle/>
          <a:p>
            <a:r>
              <a:rPr lang="en-GB" sz="2400" dirty="0" smtClean="0"/>
              <a:t>ESA ESTEC CubeSat </a:t>
            </a:r>
            <a:r>
              <a:rPr lang="en-GB" sz="2400" dirty="0" err="1" smtClean="0"/>
              <a:t>FlatSat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06795"/>
            <a:ext cx="121322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500" b="1" dirty="0" smtClean="0">
                <a:latin typeface="+mj-lt"/>
              </a:rPr>
              <a:t>CubeSat </a:t>
            </a:r>
            <a:r>
              <a:rPr lang="en-GB" sz="1500" b="1" dirty="0" err="1" smtClean="0">
                <a:latin typeface="+mj-lt"/>
              </a:rPr>
              <a:t>FlatSat</a:t>
            </a:r>
            <a:r>
              <a:rPr lang="en-GB" sz="1500" b="1" dirty="0" smtClean="0">
                <a:latin typeface="+mj-lt"/>
              </a:rPr>
              <a:t> is located in TEC-EDD</a:t>
            </a:r>
          </a:p>
          <a:p>
            <a:pPr marL="991626" lvl="1" indent="-38099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+mj-lt"/>
              </a:rPr>
              <a:t>Representative set-up with all the core subsystems available on CubeSat (OBC/TT&amp;C/PCDU/AOCS/Battery/MPPT/Payload OBC/S-Band)</a:t>
            </a:r>
          </a:p>
          <a:p>
            <a:pPr marL="991626" lvl="1" indent="-38099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+mj-lt"/>
              </a:rPr>
              <a:t>A number of slots left for other subsystems/payloads to be integrated in the future</a:t>
            </a:r>
          </a:p>
          <a:p>
            <a:pPr marL="991626" lvl="1" indent="-380990">
              <a:buFont typeface="Arial" panose="020B0604020202020204" pitchFamily="34" charset="0"/>
              <a:buChar char="•"/>
            </a:pPr>
            <a:r>
              <a:rPr lang="en-US" sz="1500" dirty="0" err="1" smtClean="0">
                <a:latin typeface="+mj-lt"/>
              </a:rPr>
              <a:t>FlatSat</a:t>
            </a:r>
            <a:r>
              <a:rPr lang="en-US" sz="1500" dirty="0" smtClean="0">
                <a:latin typeface="+mj-lt"/>
              </a:rPr>
              <a:t> implements “good engineering practices” i.e.: CAN Bus, CubeSat Space Protocol, redundant subsystems</a:t>
            </a:r>
          </a:p>
          <a:p>
            <a:pPr marL="991626" lvl="1" indent="-38099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+mj-lt"/>
              </a:rPr>
              <a:t>Operational since December 2020</a:t>
            </a:r>
            <a:endParaRPr lang="en-GB" sz="1500" dirty="0" smtClean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678" y="2472624"/>
            <a:ext cx="5760720" cy="36083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475652"/>
            <a:ext cx="64506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500" b="1" dirty="0">
                <a:latin typeface="+mj-lt"/>
              </a:rPr>
              <a:t>Number of activities were already </a:t>
            </a:r>
            <a:r>
              <a:rPr lang="en-GB" sz="1500" b="1" dirty="0" smtClean="0">
                <a:latin typeface="+mj-lt"/>
              </a:rPr>
              <a:t>carried </a:t>
            </a:r>
            <a:r>
              <a:rPr lang="en-GB" sz="1500" b="1" dirty="0">
                <a:latin typeface="+mj-lt"/>
              </a:rPr>
              <a:t>out:</a:t>
            </a:r>
          </a:p>
          <a:p>
            <a:pPr marL="991626" lvl="1" indent="-380990">
              <a:buFont typeface="Arial" panose="020B0604020202020204" pitchFamily="34" charset="0"/>
              <a:buChar char="•"/>
            </a:pPr>
            <a:r>
              <a:rPr lang="en-US" sz="1500" dirty="0">
                <a:latin typeface="+mj-lt"/>
              </a:rPr>
              <a:t>Baseline for </a:t>
            </a:r>
            <a:r>
              <a:rPr lang="en-US" sz="1500" dirty="0" smtClean="0">
                <a:latin typeface="+mj-lt"/>
              </a:rPr>
              <a:t>two master </a:t>
            </a:r>
            <a:r>
              <a:rPr lang="en-US" sz="1500" dirty="0">
                <a:latin typeface="+mj-lt"/>
              </a:rPr>
              <a:t>thesis (FDIR algorithm, radiation payload integration)</a:t>
            </a:r>
          </a:p>
          <a:p>
            <a:pPr marL="991626" lvl="1" indent="-380990">
              <a:buFont typeface="Arial" panose="020B0604020202020204" pitchFamily="34" charset="0"/>
              <a:buChar char="•"/>
            </a:pPr>
            <a:r>
              <a:rPr lang="en-US" sz="1500" dirty="0">
                <a:latin typeface="+mj-lt"/>
              </a:rPr>
              <a:t>Internal trainee activities (AI experiment, </a:t>
            </a:r>
            <a:r>
              <a:rPr lang="en-US" sz="1500" dirty="0" err="1">
                <a:latin typeface="+mj-lt"/>
              </a:rPr>
              <a:t>TM&amp;Ground</a:t>
            </a:r>
            <a:r>
              <a:rPr lang="en-US" sz="1500" dirty="0">
                <a:latin typeface="+mj-lt"/>
              </a:rPr>
              <a:t> Station integration)</a:t>
            </a:r>
          </a:p>
          <a:p>
            <a:pPr marL="991626" lvl="1" indent="-380990">
              <a:buFont typeface="Arial" panose="020B0604020202020204" pitchFamily="34" charset="0"/>
              <a:buChar char="•"/>
            </a:pPr>
            <a:r>
              <a:rPr lang="en-US" sz="1500" dirty="0">
                <a:latin typeface="+mj-lt"/>
              </a:rPr>
              <a:t>Basic verification of 3</a:t>
            </a:r>
            <a:r>
              <a:rPr lang="en-US" sz="1500" baseline="30000" dirty="0">
                <a:latin typeface="+mj-lt"/>
              </a:rPr>
              <a:t>rd</a:t>
            </a:r>
            <a:r>
              <a:rPr lang="en-US" sz="1500" dirty="0">
                <a:latin typeface="+mj-lt"/>
              </a:rPr>
              <a:t> party SDR Payload</a:t>
            </a:r>
          </a:p>
          <a:p>
            <a:pPr marL="991626" lvl="1" indent="-380990">
              <a:buFont typeface="Arial" panose="020B0604020202020204" pitchFamily="34" charset="0"/>
              <a:buChar char="•"/>
            </a:pPr>
            <a:r>
              <a:rPr lang="en-US" sz="1500" dirty="0">
                <a:latin typeface="+mj-lt"/>
              </a:rPr>
              <a:t>In preparation: </a:t>
            </a:r>
            <a:r>
              <a:rPr lang="en-US" sz="1500" dirty="0" smtClean="0">
                <a:latin typeface="+mj-lt"/>
              </a:rPr>
              <a:t>testbed </a:t>
            </a:r>
            <a:r>
              <a:rPr lang="en-US" sz="1500" dirty="0">
                <a:latin typeface="+mj-lt"/>
              </a:rPr>
              <a:t>for EGSE </a:t>
            </a:r>
            <a:r>
              <a:rPr lang="en-US" sz="1500" dirty="0" smtClean="0">
                <a:latin typeface="+mj-lt"/>
              </a:rPr>
              <a:t>tools development</a:t>
            </a:r>
            <a:endParaRPr lang="en-US" sz="1500" dirty="0">
              <a:latin typeface="+mj-lt"/>
            </a:endParaRPr>
          </a:p>
          <a:p>
            <a:pPr marL="991626" lvl="1" indent="-380990">
              <a:buFont typeface="Arial" panose="020B0604020202020204" pitchFamily="34" charset="0"/>
              <a:buChar char="•"/>
            </a:pPr>
            <a:endParaRPr lang="en-GB" sz="1500" dirty="0">
              <a:latin typeface="+mj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500" b="1" dirty="0" smtClean="0">
                <a:latin typeface="+mj-lt"/>
              </a:rPr>
              <a:t>Future possibilities:</a:t>
            </a:r>
            <a:endParaRPr lang="en-GB" sz="1500" b="1" dirty="0">
              <a:latin typeface="+mj-lt"/>
            </a:endParaRPr>
          </a:p>
          <a:p>
            <a:pPr marL="991626" lvl="1" indent="-38099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+mj-lt"/>
              </a:rPr>
              <a:t>Test-Bed for 3</a:t>
            </a:r>
            <a:r>
              <a:rPr lang="en-US" sz="1500" baseline="30000" dirty="0" smtClean="0">
                <a:latin typeface="+mj-lt"/>
              </a:rPr>
              <a:t>rd</a:t>
            </a:r>
            <a:r>
              <a:rPr lang="en-US" sz="1500" dirty="0" smtClean="0">
                <a:latin typeface="+mj-lt"/>
              </a:rPr>
              <a:t> party developments</a:t>
            </a:r>
          </a:p>
          <a:p>
            <a:pPr marL="991626" lvl="1" indent="-38099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+mj-lt"/>
              </a:rPr>
              <a:t>Validation </a:t>
            </a:r>
            <a:r>
              <a:rPr lang="en-US" sz="1500" dirty="0">
                <a:latin typeface="+mj-lt"/>
              </a:rPr>
              <a:t>of various Data-Handling concepts (i.e. FDIR algorithms, implementation of SAVOIR </a:t>
            </a:r>
            <a:r>
              <a:rPr lang="en-US" sz="1500" dirty="0" smtClean="0">
                <a:latin typeface="+mj-lt"/>
              </a:rPr>
              <a:t>functionality </a:t>
            </a:r>
            <a:r>
              <a:rPr lang="en-US" sz="1500" dirty="0">
                <a:latin typeface="+mj-lt"/>
              </a:rPr>
              <a:t>etc.)</a:t>
            </a:r>
            <a:endParaRPr lang="en-US" sz="1500" dirty="0" smtClean="0">
              <a:latin typeface="+mj-lt"/>
            </a:endParaRPr>
          </a:p>
          <a:p>
            <a:pPr marL="991626" lvl="1" indent="-38099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+mj-lt"/>
              </a:rPr>
              <a:t>Validation </a:t>
            </a:r>
            <a:r>
              <a:rPr lang="en-US" sz="1500" dirty="0">
                <a:latin typeface="+mj-lt"/>
              </a:rPr>
              <a:t>of newly developed payloads/subsystems in representative functional </a:t>
            </a:r>
            <a:r>
              <a:rPr lang="en-US" sz="1500" dirty="0" smtClean="0">
                <a:latin typeface="+mj-lt"/>
              </a:rPr>
              <a:t>environment</a:t>
            </a:r>
          </a:p>
          <a:p>
            <a:pPr marL="991626" lvl="1" indent="-38099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+mj-lt"/>
              </a:rPr>
              <a:t>End-to-End mission testing</a:t>
            </a:r>
          </a:p>
          <a:p>
            <a:pPr marL="991626" lvl="1" indent="-380990"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991626" lvl="1" indent="-380990"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991626" lvl="1" indent="-380990">
              <a:buFont typeface="Arial" panose="020B0604020202020204" pitchFamily="34" charset="0"/>
              <a:buChar char="•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5960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888" y="1064260"/>
            <a:ext cx="708506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000" y="160401"/>
            <a:ext cx="10108800" cy="553998"/>
          </a:xfrm>
        </p:spPr>
        <p:txBody>
          <a:bodyPr/>
          <a:lstStyle/>
          <a:p>
            <a:r>
              <a:rPr lang="en-US" dirty="0" smtClean="0"/>
              <a:t>Software Systems Lab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99" y="882192"/>
            <a:ext cx="6094801" cy="5975808"/>
          </a:xfrm>
        </p:spPr>
        <p:txBody>
          <a:bodyPr/>
          <a:lstStyle/>
          <a:p>
            <a:pPr eaLnBrk="1" hangingPunct="1">
              <a:lnSpc>
                <a:spcPct val="99000"/>
              </a:lnSpc>
            </a:pPr>
            <a:r>
              <a:rPr lang="en-GB" altLang="en-US" sz="1600" dirty="0" smtClean="0">
                <a:solidFill>
                  <a:schemeClr val="tx1"/>
                </a:solidFill>
              </a:rPr>
              <a:t>ESTEC (Software Systems Division) has a lab (&gt; 15 years) for: </a:t>
            </a:r>
            <a:endParaRPr lang="en-US" altLang="en-US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9000"/>
              </a:lnSpc>
            </a:pPr>
            <a:r>
              <a:rPr lang="en-US" altLang="en-US" sz="1600" b="1" dirty="0" smtClean="0">
                <a:solidFill>
                  <a:schemeClr val="tx1"/>
                </a:solidFill>
              </a:rPr>
              <a:t>Project </a:t>
            </a:r>
            <a:r>
              <a:rPr lang="en-US" altLang="en-US" sz="1600" b="1" dirty="0">
                <a:solidFill>
                  <a:schemeClr val="tx1"/>
                </a:solidFill>
              </a:rPr>
              <a:t>Support: </a:t>
            </a:r>
            <a:endParaRPr lang="en-GB" altLang="en-US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99000"/>
              </a:lnSpc>
              <a:buFont typeface="Verdana" panose="020B0604030504040204" pitchFamily="34" charset="0"/>
              <a:buChar char="–"/>
            </a:pPr>
            <a:r>
              <a:rPr lang="en-GB" altLang="en-US" sz="1600" dirty="0" smtClean="0">
                <a:solidFill>
                  <a:schemeClr val="tx1"/>
                </a:solidFill>
              </a:rPr>
              <a:t>CDF simulation support</a:t>
            </a:r>
            <a:endParaRPr lang="en-US" altLang="en-US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9000"/>
              </a:lnSpc>
              <a:buFont typeface="Verdana" panose="020B0604030504040204" pitchFamily="34" charset="0"/>
              <a:buChar char="–"/>
            </a:pPr>
            <a:r>
              <a:rPr lang="en-US" altLang="en-US" sz="1600" dirty="0" smtClean="0">
                <a:solidFill>
                  <a:schemeClr val="tx1"/>
                </a:solidFill>
              </a:rPr>
              <a:t>JUICE </a:t>
            </a:r>
            <a:r>
              <a:rPr lang="en-US" altLang="en-US" sz="1600" dirty="0">
                <a:solidFill>
                  <a:schemeClr val="tx1"/>
                </a:solidFill>
              </a:rPr>
              <a:t>&amp; Euclid Payload Algorithms</a:t>
            </a:r>
          </a:p>
          <a:p>
            <a:pPr eaLnBrk="1" hangingPunct="1">
              <a:lnSpc>
                <a:spcPct val="99000"/>
              </a:lnSpc>
              <a:buFont typeface="Verdana" panose="020B0604030504040204" pitchFamily="34" charset="0"/>
              <a:buChar char="–"/>
            </a:pPr>
            <a:r>
              <a:rPr lang="en-US" altLang="en-US" sz="1600" dirty="0">
                <a:solidFill>
                  <a:schemeClr val="tx1"/>
                </a:solidFill>
              </a:rPr>
              <a:t>Rosetta, SGEO, Galileo </a:t>
            </a:r>
            <a:r>
              <a:rPr lang="en-US" altLang="en-US" sz="1600" dirty="0" smtClean="0">
                <a:solidFill>
                  <a:schemeClr val="tx1"/>
                </a:solidFill>
              </a:rPr>
              <a:t>SVF, ….</a:t>
            </a:r>
            <a:endParaRPr lang="en-US" altLang="en-US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99000"/>
              </a:lnSpc>
            </a:pPr>
            <a:endParaRPr lang="en-GB" altLang="en-US" sz="16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99000"/>
              </a:lnSpc>
            </a:pPr>
            <a:r>
              <a:rPr lang="en-US" altLang="en-US" sz="1600" b="1" dirty="0">
                <a:solidFill>
                  <a:schemeClr val="tx1"/>
                </a:solidFill>
              </a:rPr>
              <a:t>Tools &amp; Facilities</a:t>
            </a:r>
          </a:p>
          <a:p>
            <a:pPr eaLnBrk="1" hangingPunct="1">
              <a:lnSpc>
                <a:spcPct val="99000"/>
              </a:lnSpc>
              <a:buFont typeface="Verdana" panose="020B0604030504040204" pitchFamily="34" charset="0"/>
              <a:buChar char="–"/>
            </a:pPr>
            <a:r>
              <a:rPr lang="en-US" altLang="en-US" sz="1600" dirty="0" smtClean="0">
                <a:solidFill>
                  <a:schemeClr val="tx1"/>
                </a:solidFill>
              </a:rPr>
              <a:t>Collaborative Software Development Environment (C-SDE),</a:t>
            </a:r>
          </a:p>
          <a:p>
            <a:pPr eaLnBrk="1" hangingPunct="1">
              <a:lnSpc>
                <a:spcPct val="99000"/>
              </a:lnSpc>
              <a:buFont typeface="Verdana" panose="020B0604030504040204" pitchFamily="34" charset="0"/>
              <a:buChar char="–"/>
            </a:pPr>
            <a:r>
              <a:rPr lang="en-GB" altLang="en-US" sz="1600" dirty="0">
                <a:solidFill>
                  <a:schemeClr val="tx1"/>
                </a:solidFill>
              </a:rPr>
              <a:t>AR/VR applications</a:t>
            </a:r>
          </a:p>
          <a:p>
            <a:pPr eaLnBrk="1" hangingPunct="1">
              <a:lnSpc>
                <a:spcPct val="99000"/>
              </a:lnSpc>
              <a:buFont typeface="Verdana" panose="020B0604030504040204" pitchFamily="34" charset="0"/>
              <a:buChar char="–"/>
            </a:pPr>
            <a:r>
              <a:rPr lang="en-US" altLang="en-US" sz="1600" dirty="0" smtClean="0">
                <a:solidFill>
                  <a:schemeClr val="tx1"/>
                </a:solidFill>
              </a:rPr>
              <a:t>Simulation </a:t>
            </a:r>
            <a:r>
              <a:rPr lang="en-US" altLang="en-US" sz="1600" dirty="0">
                <a:solidFill>
                  <a:schemeClr val="tx1"/>
                </a:solidFill>
              </a:rPr>
              <a:t>&amp; 3D Visualization (Open-IGS)</a:t>
            </a:r>
          </a:p>
          <a:p>
            <a:pPr eaLnBrk="1" hangingPunct="1">
              <a:lnSpc>
                <a:spcPct val="99000"/>
              </a:lnSpc>
              <a:buFont typeface="Verdana" panose="020B0604030504040204" pitchFamily="34" charset="0"/>
              <a:buChar char="–"/>
            </a:pPr>
            <a:r>
              <a:rPr lang="en-US" altLang="en-US" sz="1600" dirty="0">
                <a:solidFill>
                  <a:schemeClr val="tx1"/>
                </a:solidFill>
              </a:rPr>
              <a:t>Avionic Test Bench (ATB)</a:t>
            </a:r>
          </a:p>
          <a:p>
            <a:pPr eaLnBrk="1" hangingPunct="1">
              <a:lnSpc>
                <a:spcPct val="99000"/>
              </a:lnSpc>
              <a:buFont typeface="Verdana" panose="020B0604030504040204" pitchFamily="34" charset="0"/>
              <a:buChar char="–"/>
            </a:pPr>
            <a:r>
              <a:rPr lang="en-US" altLang="en-US" sz="1600" dirty="0" smtClean="0">
                <a:solidFill>
                  <a:schemeClr val="tx1"/>
                </a:solidFill>
              </a:rPr>
              <a:t>European Ground System Common Core (EGS-CC)</a:t>
            </a:r>
            <a:endParaRPr lang="en-US" altLang="en-US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99000"/>
              </a:lnSpc>
              <a:buFont typeface="Verdana" panose="020B0604030504040204" pitchFamily="34" charset="0"/>
              <a:buChar char="–"/>
            </a:pPr>
            <a:r>
              <a:rPr lang="en-US" altLang="en-US" sz="1600" dirty="0" smtClean="0">
                <a:solidFill>
                  <a:schemeClr val="tx1"/>
                </a:solidFill>
              </a:rPr>
              <a:t>European </a:t>
            </a:r>
            <a:r>
              <a:rPr lang="en-US" altLang="en-US" sz="1600" dirty="0">
                <a:solidFill>
                  <a:schemeClr val="tx1"/>
                </a:solidFill>
              </a:rPr>
              <a:t>Space Software Repository (ESSR)</a:t>
            </a:r>
          </a:p>
          <a:p>
            <a:pPr eaLnBrk="1" hangingPunct="1">
              <a:lnSpc>
                <a:spcPct val="99000"/>
              </a:lnSpc>
            </a:pPr>
            <a:endParaRPr lang="en-GB" altLang="en-US" sz="16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99000"/>
              </a:lnSpc>
            </a:pPr>
            <a:r>
              <a:rPr lang="en-US" altLang="en-US" sz="1600" b="1" dirty="0">
                <a:solidFill>
                  <a:schemeClr val="tx1"/>
                </a:solidFill>
              </a:rPr>
              <a:t>R&amp;D: </a:t>
            </a:r>
            <a:r>
              <a:rPr lang="en-US" altLang="en-US" sz="1600" dirty="0">
                <a:solidFill>
                  <a:schemeClr val="tx1"/>
                </a:solidFill>
              </a:rPr>
              <a:t>prototype new concepts</a:t>
            </a:r>
            <a:endParaRPr lang="en-US" altLang="en-US" sz="16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99000"/>
              </a:lnSpc>
              <a:buFont typeface="Verdana" panose="020B0604030504040204" pitchFamily="34" charset="0"/>
              <a:buChar char="–"/>
            </a:pPr>
            <a:r>
              <a:rPr lang="en-GB" altLang="en-US" sz="1600" dirty="0">
                <a:solidFill>
                  <a:schemeClr val="tx1"/>
                </a:solidFill>
              </a:rPr>
              <a:t>SAVOIR</a:t>
            </a:r>
          </a:p>
          <a:p>
            <a:pPr eaLnBrk="1" hangingPunct="1">
              <a:lnSpc>
                <a:spcPct val="99000"/>
              </a:lnSpc>
              <a:buFont typeface="Verdana" panose="020B0604030504040204" pitchFamily="34" charset="0"/>
              <a:buChar char="–"/>
            </a:pPr>
            <a:r>
              <a:rPr lang="en-US" altLang="en-US" sz="1600" dirty="0" smtClean="0">
                <a:solidFill>
                  <a:schemeClr val="tx1"/>
                </a:solidFill>
              </a:rPr>
              <a:t>TASTE</a:t>
            </a:r>
            <a:endParaRPr lang="en-GB" altLang="en-US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99000"/>
              </a:lnSpc>
              <a:buFont typeface="Verdana" panose="020B0604030504040204" pitchFamily="34" charset="0"/>
              <a:buChar char="–"/>
            </a:pPr>
            <a:r>
              <a:rPr lang="en-GB" altLang="en-US" sz="1600" dirty="0" smtClean="0">
                <a:solidFill>
                  <a:schemeClr val="tx1"/>
                </a:solidFill>
              </a:rPr>
              <a:t>…….</a:t>
            </a:r>
            <a:endParaRPr lang="en-US" altLang="en-US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99000"/>
              </a:lnSpc>
            </a:pPr>
            <a:r>
              <a:rPr lang="en-US" altLang="en-US" sz="1600" b="1" dirty="0">
                <a:solidFill>
                  <a:schemeClr val="tx1"/>
                </a:solidFill>
              </a:rPr>
              <a:t>Expertise: </a:t>
            </a:r>
            <a:r>
              <a:rPr lang="en-US" altLang="en-US" sz="1600" dirty="0">
                <a:solidFill>
                  <a:schemeClr val="tx1"/>
                </a:solidFill>
              </a:rPr>
              <a:t>maintain skills of technical </a:t>
            </a:r>
            <a:r>
              <a:rPr lang="en-US" altLang="en-US" sz="1600" dirty="0" smtClean="0">
                <a:solidFill>
                  <a:schemeClr val="tx1"/>
                </a:solidFill>
              </a:rPr>
              <a:t>staff</a:t>
            </a:r>
            <a:endParaRPr lang="en-US" alt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65675" y="4644748"/>
            <a:ext cx="911144" cy="1389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711310" y="4644748"/>
            <a:ext cx="144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b="1" dirty="0" smtClean="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rPr>
              <a:t>e</a:t>
            </a:r>
            <a:r>
              <a:rPr lang="en-GB" sz="1800" b="1" dirty="0" smtClean="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rPr>
              <a:t>ssr.esa.int</a:t>
            </a:r>
            <a:endParaRPr lang="en-US" sz="1800" b="1" dirty="0" smtClean="0">
              <a:solidFill>
                <a:srgbClr val="8197A6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4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669" y="6201697"/>
            <a:ext cx="12225338" cy="656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000" y="160401"/>
            <a:ext cx="10108800" cy="553998"/>
          </a:xfrm>
        </p:spPr>
        <p:txBody>
          <a:bodyPr/>
          <a:lstStyle/>
          <a:p>
            <a:r>
              <a:rPr lang="en-US" dirty="0" smtClean="0"/>
              <a:t>Software Systems Lab: </a:t>
            </a:r>
            <a:r>
              <a:rPr lang="en-US" dirty="0" err="1" smtClean="0"/>
              <a:t>CubeSats</a:t>
            </a:r>
            <a:r>
              <a:rPr lang="en-US" dirty="0" smtClean="0"/>
              <a:t>/</a:t>
            </a:r>
            <a:r>
              <a:rPr lang="en-US" dirty="0" err="1" smtClean="0"/>
              <a:t>SmallSats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99" y="882192"/>
            <a:ext cx="11791426" cy="5975808"/>
          </a:xfrm>
        </p:spPr>
        <p:txBody>
          <a:bodyPr/>
          <a:lstStyle/>
          <a:p>
            <a:pPr eaLnBrk="1" hangingPunct="1">
              <a:lnSpc>
                <a:spcPct val="99000"/>
              </a:lnSpc>
            </a:pPr>
            <a:endParaRPr lang="en-US" alt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4765675" y="4644748"/>
            <a:ext cx="911144" cy="1389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216000" y="881868"/>
            <a:ext cx="11764800" cy="555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8132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35777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93421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51066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35661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1600" u="sng" kern="0" dirty="0">
                <a:solidFill>
                  <a:schemeClr val="tx1"/>
                </a:solidFill>
              </a:rPr>
              <a:t>Observations</a:t>
            </a:r>
            <a:r>
              <a:rPr lang="en-GB" sz="1600" kern="0" dirty="0">
                <a:solidFill>
                  <a:schemeClr val="tx1"/>
                </a:solidFill>
              </a:rPr>
              <a:t> (see CubeSat WS 2018, SEPS 2017/2019, Stakeholder questionnaire)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kern="0" dirty="0">
                <a:solidFill>
                  <a:schemeClr val="tx1"/>
                </a:solidFill>
              </a:rPr>
              <a:t>Functional Verification of OBSW and equipment is still underrated,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kern="0" dirty="0">
                <a:solidFill>
                  <a:schemeClr val="tx1"/>
                </a:solidFill>
              </a:rPr>
              <a:t>Heavy cost of developing these facilities in the traditional way is not affordable nor justified,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kern="0" dirty="0">
                <a:solidFill>
                  <a:schemeClr val="tx1"/>
                </a:solidFill>
              </a:rPr>
              <a:t>Also from “time-constraint perspective” the traditional approach is not “the way”,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kern="0" dirty="0" smtClean="0">
                <a:solidFill>
                  <a:schemeClr val="tx1"/>
                </a:solidFill>
              </a:rPr>
              <a:t>OBC </a:t>
            </a:r>
            <a:r>
              <a:rPr lang="en-GB" sz="1600" kern="0" dirty="0">
                <a:solidFill>
                  <a:schemeClr val="tx1"/>
                </a:solidFill>
              </a:rPr>
              <a:t>emulator </a:t>
            </a:r>
            <a:r>
              <a:rPr lang="en-GB" sz="1600" kern="0" dirty="0" smtClean="0">
                <a:solidFill>
                  <a:schemeClr val="tx1"/>
                </a:solidFill>
              </a:rPr>
              <a:t>traditionally </a:t>
            </a:r>
            <a:r>
              <a:rPr lang="en-GB" sz="1600" kern="0" dirty="0">
                <a:solidFill>
                  <a:schemeClr val="tx1"/>
                </a:solidFill>
              </a:rPr>
              <a:t>seen as difficult area, however </a:t>
            </a:r>
            <a:r>
              <a:rPr lang="en-GB" sz="1600" kern="0" dirty="0" smtClean="0">
                <a:solidFill>
                  <a:schemeClr val="tx1"/>
                </a:solidFill>
              </a:rPr>
              <a:t>cheaper </a:t>
            </a:r>
            <a:r>
              <a:rPr lang="en-GB" sz="1600" kern="0" dirty="0">
                <a:solidFill>
                  <a:schemeClr val="tx1"/>
                </a:solidFill>
              </a:rPr>
              <a:t>/ availability of </a:t>
            </a:r>
            <a:r>
              <a:rPr lang="en-GB" sz="1600" kern="0" dirty="0" smtClean="0">
                <a:solidFill>
                  <a:schemeClr val="tx1"/>
                </a:solidFill>
              </a:rPr>
              <a:t>OBC </a:t>
            </a:r>
            <a:r>
              <a:rPr lang="en-GB" sz="1600" kern="0" dirty="0">
                <a:solidFill>
                  <a:schemeClr val="tx1"/>
                </a:solidFill>
              </a:rPr>
              <a:t>hardware is seen as a solution </a:t>
            </a:r>
          </a:p>
          <a:p>
            <a:r>
              <a:rPr lang="en-GB" sz="1600" u="sng" kern="0" dirty="0" smtClean="0">
                <a:solidFill>
                  <a:schemeClr val="tx1"/>
                </a:solidFill>
              </a:rPr>
              <a:t>Objectives</a:t>
            </a:r>
            <a:r>
              <a:rPr lang="en-GB" sz="1600" kern="0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kern="0" dirty="0" smtClean="0">
                <a:solidFill>
                  <a:schemeClr val="tx1"/>
                </a:solidFill>
              </a:rPr>
              <a:t>Development</a:t>
            </a:r>
            <a:r>
              <a:rPr lang="en-GB" sz="1600" kern="0" dirty="0" smtClean="0">
                <a:solidFill>
                  <a:schemeClr val="tx1"/>
                </a:solidFill>
              </a:rPr>
              <a:t> of a CubeSat Reference Testing Facility, to recurrently support CubeSat projects [target 2023]</a:t>
            </a:r>
          </a:p>
          <a:p>
            <a:pPr marL="627063" lvl="1" indent="-273050">
              <a:buFont typeface="Wingdings" panose="05000000000000000000" pitchFamily="2" charset="2"/>
              <a:buChar char="q"/>
            </a:pPr>
            <a:r>
              <a:rPr lang="en-GB" sz="1600" kern="0" dirty="0" smtClean="0">
                <a:solidFill>
                  <a:schemeClr val="tx1"/>
                </a:solidFill>
              </a:rPr>
              <a:t>Based </a:t>
            </a:r>
            <a:r>
              <a:rPr lang="en-GB" sz="1600" kern="0" dirty="0">
                <a:solidFill>
                  <a:schemeClr val="tx1"/>
                </a:solidFill>
              </a:rPr>
              <a:t>on existing building block (i.e. </a:t>
            </a:r>
            <a:r>
              <a:rPr lang="en-GB" sz="1600" kern="0" dirty="0" smtClean="0">
                <a:solidFill>
                  <a:schemeClr val="tx1"/>
                </a:solidFill>
              </a:rPr>
              <a:t>ATB/EGS-CC), tailored for CubeSat projects, tested with </a:t>
            </a:r>
            <a:r>
              <a:rPr lang="en-GB" sz="1600" kern="0" dirty="0" err="1" smtClean="0">
                <a:solidFill>
                  <a:schemeClr val="tx1"/>
                </a:solidFill>
              </a:rPr>
              <a:t>EagleEye</a:t>
            </a:r>
            <a:endParaRPr lang="en-GB" sz="1600" kern="0" dirty="0" smtClean="0">
              <a:solidFill>
                <a:schemeClr val="tx1"/>
              </a:solidFill>
            </a:endParaRPr>
          </a:p>
          <a:p>
            <a:pPr marL="627063" lvl="1" indent="-273050">
              <a:buFont typeface="Wingdings" panose="05000000000000000000" pitchFamily="2" charset="2"/>
              <a:buChar char="q"/>
            </a:pPr>
            <a:r>
              <a:rPr lang="en-GB" sz="1600" kern="0" dirty="0" smtClean="0">
                <a:solidFill>
                  <a:schemeClr val="tx1"/>
                </a:solidFill>
              </a:rPr>
              <a:t>Multiple instantiations outside ESTEC, “suitable”  license (e.g. ESA Software Community License)</a:t>
            </a:r>
          </a:p>
          <a:p>
            <a:pPr marL="627063" lvl="1" indent="-273050">
              <a:buFont typeface="Wingdings" panose="05000000000000000000" pitchFamily="2" charset="2"/>
              <a:buChar char="q"/>
            </a:pPr>
            <a:r>
              <a:rPr lang="en-GB" sz="1600" kern="0" dirty="0" smtClean="0">
                <a:solidFill>
                  <a:schemeClr val="tx1"/>
                </a:solidFill>
              </a:rPr>
              <a:t>Remotely accessible, “ tele-testing” </a:t>
            </a:r>
          </a:p>
          <a:p>
            <a:pPr marL="627063" lvl="1" indent="-273050">
              <a:buFont typeface="Wingdings" panose="05000000000000000000" pitchFamily="2" charset="2"/>
              <a:buChar char="q"/>
            </a:pPr>
            <a:r>
              <a:rPr lang="en-GB" sz="1600" kern="0" dirty="0" smtClean="0">
                <a:solidFill>
                  <a:schemeClr val="tx1"/>
                </a:solidFill>
              </a:rPr>
              <a:t>Adaptability: easy configurable, tailoring support, designed for extension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kern="0" dirty="0" smtClean="0">
                <a:solidFill>
                  <a:schemeClr val="tx1"/>
                </a:solidFill>
              </a:rPr>
              <a:t>Use in </a:t>
            </a:r>
            <a:r>
              <a:rPr lang="en-GB" sz="1600" kern="0" dirty="0" smtClean="0">
                <a:solidFill>
                  <a:schemeClr val="tx1"/>
                </a:solidFill>
              </a:rPr>
              <a:t>pilot project (e.g. </a:t>
            </a:r>
            <a:r>
              <a:rPr lang="en-GB" sz="1600" kern="0" dirty="0" err="1" smtClean="0">
                <a:solidFill>
                  <a:schemeClr val="tx1"/>
                </a:solidFill>
              </a:rPr>
              <a:t>CubeSpec</a:t>
            </a:r>
            <a:r>
              <a:rPr lang="en-GB" sz="1600" kern="0" dirty="0" smtClean="0">
                <a:solidFill>
                  <a:schemeClr val="tx1"/>
                </a:solidFill>
              </a:rPr>
              <a:t>) in shadow mode, for independent verification, regression or additional testing demonstrating feasibility and added value [target 2023/2024]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kern="0" dirty="0" smtClean="0">
                <a:solidFill>
                  <a:schemeClr val="tx1"/>
                </a:solidFill>
              </a:rPr>
              <a:t>Use of </a:t>
            </a:r>
            <a:r>
              <a:rPr lang="en-GB" sz="1600" kern="0" dirty="0" smtClean="0">
                <a:solidFill>
                  <a:schemeClr val="tx1"/>
                </a:solidFill>
              </a:rPr>
              <a:t>European </a:t>
            </a:r>
            <a:r>
              <a:rPr lang="en-GB" sz="1600" kern="0" dirty="0">
                <a:solidFill>
                  <a:schemeClr val="tx1"/>
                </a:solidFill>
              </a:rPr>
              <a:t>Ground System Common Core (EGS-CC</a:t>
            </a:r>
            <a:r>
              <a:rPr lang="en-GB" sz="1600" kern="0" dirty="0" smtClean="0">
                <a:solidFill>
                  <a:schemeClr val="tx1"/>
                </a:solidFill>
              </a:rPr>
              <a:t>) in </a:t>
            </a:r>
            <a:r>
              <a:rPr lang="en-GB" sz="1600" kern="0" dirty="0" err="1" smtClean="0">
                <a:solidFill>
                  <a:schemeClr val="tx1"/>
                </a:solidFill>
              </a:rPr>
              <a:t>SmallSat</a:t>
            </a:r>
            <a:r>
              <a:rPr lang="en-GB" sz="1600" kern="0" dirty="0" smtClean="0">
                <a:solidFill>
                  <a:schemeClr val="tx1"/>
                </a:solidFill>
              </a:rPr>
              <a:t> pilot project (e.g. ALTIUS) [target 2023/2024]</a:t>
            </a:r>
            <a:endParaRPr lang="en-GB" sz="1600" b="1" kern="0" dirty="0" smtClean="0">
              <a:solidFill>
                <a:schemeClr val="tx1"/>
              </a:solidFill>
            </a:endParaRPr>
          </a:p>
          <a:p>
            <a:r>
              <a:rPr lang="en-GB" sz="1600" u="sng" kern="0" dirty="0" smtClean="0">
                <a:solidFill>
                  <a:schemeClr val="tx1"/>
                </a:solidFill>
              </a:rPr>
              <a:t>In parallel</a:t>
            </a:r>
            <a:r>
              <a:rPr lang="en-GB" sz="1600" kern="0" dirty="0" smtClean="0">
                <a:solidFill>
                  <a:schemeClr val="tx1"/>
                </a:solidFill>
              </a:rPr>
              <a:t>, </a:t>
            </a:r>
            <a:r>
              <a:rPr lang="en-GB" sz="1600" b="1" kern="0" dirty="0" smtClean="0">
                <a:solidFill>
                  <a:schemeClr val="tx1"/>
                </a:solidFill>
              </a:rPr>
              <a:t>modernization</a:t>
            </a:r>
            <a:r>
              <a:rPr lang="en-GB" sz="1600" kern="0" dirty="0" smtClean="0">
                <a:solidFill>
                  <a:schemeClr val="tx1"/>
                </a:solidFill>
              </a:rPr>
              <a:t> of existing infrastructure: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kern="0" dirty="0" smtClean="0">
                <a:solidFill>
                  <a:schemeClr val="tx1"/>
                </a:solidFill>
              </a:rPr>
              <a:t>Integration, maintenance and evolution of European Ground System Common Core (EGS-CC) [ongoing]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kern="0" dirty="0" smtClean="0">
                <a:solidFill>
                  <a:schemeClr val="tx1"/>
                </a:solidFill>
              </a:rPr>
              <a:t>Use of System Reference Database (SRDB)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kern="0" dirty="0"/>
          </a:p>
        </p:txBody>
      </p:sp>
    </p:spTree>
    <p:extLst>
      <p:ext uri="{BB962C8B-B14F-4D97-AF65-F5344CB8AC3E}">
        <p14:creationId xmlns:p14="http://schemas.microsoft.com/office/powerpoint/2010/main" val="109621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000" y="160401"/>
            <a:ext cx="10108800" cy="553998"/>
          </a:xfrm>
        </p:spPr>
        <p:txBody>
          <a:bodyPr/>
          <a:lstStyle/>
          <a:p>
            <a:r>
              <a:rPr lang="en-US" dirty="0" smtClean="0"/>
              <a:t>Software Systems Lab: CubeSat Use cases/Facilities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99" y="882192"/>
            <a:ext cx="11791426" cy="5975808"/>
          </a:xfrm>
        </p:spPr>
        <p:txBody>
          <a:bodyPr/>
          <a:lstStyle/>
          <a:p>
            <a:pPr eaLnBrk="1" hangingPunct="1">
              <a:lnSpc>
                <a:spcPct val="99000"/>
              </a:lnSpc>
            </a:pPr>
            <a:endParaRPr lang="en-US" alt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4765675" y="4644748"/>
            <a:ext cx="911144" cy="1389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216000" y="882192"/>
            <a:ext cx="11764800" cy="555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8132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35777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93421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51066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35661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1600" kern="0" dirty="0" smtClean="0">
                <a:solidFill>
                  <a:schemeClr val="tx1"/>
                </a:solidFill>
              </a:rPr>
              <a:t>Targeting Functional Verification for CubeSat, following use cases selected: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kern="0" dirty="0" smtClean="0">
                <a:solidFill>
                  <a:schemeClr val="tx1"/>
                </a:solidFill>
              </a:rPr>
              <a:t>OBSW </a:t>
            </a:r>
            <a:r>
              <a:rPr lang="en-GB" sz="1600" kern="0" dirty="0">
                <a:solidFill>
                  <a:schemeClr val="tx1"/>
                </a:solidFill>
              </a:rPr>
              <a:t>Verification and Validation at System Level,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kern="0" dirty="0">
                <a:solidFill>
                  <a:schemeClr val="tx1"/>
                </a:solidFill>
              </a:rPr>
              <a:t>Failure Detection, Isolation and Recovery (FDIR) Verification in context,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kern="0" dirty="0" err="1">
                <a:solidFill>
                  <a:schemeClr val="tx1"/>
                </a:solidFill>
              </a:rPr>
              <a:t>Onboard</a:t>
            </a:r>
            <a:r>
              <a:rPr lang="en-GB" sz="1600" kern="0" dirty="0">
                <a:solidFill>
                  <a:schemeClr val="tx1"/>
                </a:solidFill>
              </a:rPr>
              <a:t> Data Handling (OBDH) Verification in context,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kern="0" dirty="0" err="1">
                <a:solidFill>
                  <a:schemeClr val="tx1"/>
                </a:solidFill>
              </a:rPr>
              <a:t>Onboard</a:t>
            </a:r>
            <a:r>
              <a:rPr lang="en-GB" sz="1600" kern="0" dirty="0">
                <a:solidFill>
                  <a:schemeClr val="tx1"/>
                </a:solidFill>
              </a:rPr>
              <a:t> Software (OBSW) Modes transition verification in context,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kern="0" dirty="0">
                <a:solidFill>
                  <a:schemeClr val="tx1"/>
                </a:solidFill>
              </a:rPr>
              <a:t>Data Management </a:t>
            </a:r>
            <a:r>
              <a:rPr lang="en-GB" sz="1600" kern="0" dirty="0" smtClean="0">
                <a:solidFill>
                  <a:schemeClr val="tx1"/>
                </a:solidFill>
              </a:rPr>
              <a:t>Verification</a:t>
            </a:r>
          </a:p>
          <a:p>
            <a:endParaRPr lang="en-GB" sz="1600" kern="0" dirty="0" smtClean="0">
              <a:solidFill>
                <a:schemeClr val="tx1"/>
              </a:solidFill>
            </a:endParaRPr>
          </a:p>
          <a:p>
            <a:r>
              <a:rPr lang="en-GB" sz="1600" kern="0" dirty="0" smtClean="0">
                <a:solidFill>
                  <a:schemeClr val="tx1"/>
                </a:solidFill>
              </a:rPr>
              <a:t>And following facilities selected for use:</a:t>
            </a:r>
          </a:p>
          <a:p>
            <a:endParaRPr lang="en-GB" sz="1600" kern="0" dirty="0">
              <a:solidFill>
                <a:schemeClr val="tx1"/>
              </a:solidFill>
            </a:endParaRPr>
          </a:p>
          <a:p>
            <a:endParaRPr lang="en-GB" sz="1600" kern="0" dirty="0" smtClean="0">
              <a:solidFill>
                <a:schemeClr val="tx1"/>
              </a:solidFill>
            </a:endParaRPr>
          </a:p>
          <a:p>
            <a:endParaRPr lang="en-GB" sz="1600" kern="0" dirty="0">
              <a:solidFill>
                <a:schemeClr val="tx1"/>
              </a:solidFill>
            </a:endParaRPr>
          </a:p>
          <a:p>
            <a:endParaRPr lang="en-GB" sz="1600" kern="0" dirty="0" smtClean="0">
              <a:solidFill>
                <a:schemeClr val="tx1"/>
              </a:solidFill>
            </a:endParaRPr>
          </a:p>
          <a:p>
            <a:endParaRPr lang="en-GB" sz="1600" kern="0" dirty="0">
              <a:solidFill>
                <a:schemeClr val="tx1"/>
              </a:solidFill>
            </a:endParaRPr>
          </a:p>
          <a:p>
            <a:endParaRPr lang="en-GB" sz="1600" kern="0" dirty="0" smtClean="0">
              <a:solidFill>
                <a:schemeClr val="tx1"/>
              </a:solidFill>
            </a:endParaRPr>
          </a:p>
          <a:p>
            <a:endParaRPr lang="en-GB" sz="1600" kern="0" dirty="0">
              <a:solidFill>
                <a:schemeClr val="tx1"/>
              </a:solidFill>
            </a:endParaRPr>
          </a:p>
          <a:p>
            <a:r>
              <a:rPr lang="en-GB" sz="1600" kern="0" dirty="0" smtClean="0">
                <a:solidFill>
                  <a:schemeClr val="tx1"/>
                </a:solidFill>
              </a:rPr>
              <a:t>Two parallel Industry contracts/activities to support this initiative !</a:t>
            </a:r>
          </a:p>
          <a:p>
            <a:endParaRPr lang="en-GB" sz="1600" kern="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kern="0" dirty="0"/>
          </a:p>
        </p:txBody>
      </p:sp>
      <p:pic>
        <p:nvPicPr>
          <p:cNvPr id="6" name="Picture 4" descr="atb_over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458" y="961820"/>
            <a:ext cx="3626568" cy="272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8384458" y="3721857"/>
            <a:ext cx="3626567" cy="2612575"/>
            <a:chOff x="133349" y="1333498"/>
            <a:chExt cx="6181725" cy="4095752"/>
          </a:xfrm>
        </p:grpSpPr>
        <p:pic>
          <p:nvPicPr>
            <p:cNvPr id="16" name="Picture 3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49" y="1333498"/>
              <a:ext cx="6181725" cy="409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ight Arrow 16"/>
            <p:cNvSpPr/>
            <p:nvPr/>
          </p:nvSpPr>
          <p:spPr bwMode="auto">
            <a:xfrm rot="3823966">
              <a:off x="1136397" y="2617609"/>
              <a:ext cx="535893" cy="283493"/>
            </a:xfrm>
            <a:prstGeom prst="rightArrow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" name="Right Arrow 17"/>
            <p:cNvSpPr/>
            <p:nvPr/>
          </p:nvSpPr>
          <p:spPr bwMode="auto">
            <a:xfrm rot="3823966">
              <a:off x="1542738" y="3478866"/>
              <a:ext cx="535893" cy="283493"/>
            </a:xfrm>
            <a:prstGeom prst="rightArrow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" name="Right Arrow 18"/>
            <p:cNvSpPr/>
            <p:nvPr/>
          </p:nvSpPr>
          <p:spPr bwMode="auto">
            <a:xfrm rot="3823966">
              <a:off x="2064728" y="4512373"/>
              <a:ext cx="427438" cy="283493"/>
            </a:xfrm>
            <a:prstGeom prst="rightArrow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99" y="3573891"/>
            <a:ext cx="4950474" cy="221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32" y="5315878"/>
            <a:ext cx="10108800" cy="83099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Thank you for your attention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35818" y="2612814"/>
            <a:ext cx="5454649" cy="7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 eaLnBrk="0" hangingPunct="0">
              <a:defRPr sz="2400">
                <a:solidFill>
                  <a:schemeClr val="tx1"/>
                </a:solidFill>
                <a:latin typeface="NotesEsa" pitchFamily="2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otesEsa" pitchFamily="2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otesEsa" pitchFamily="2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otesEsa" pitchFamily="2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otesEsa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otesEsa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otesEsa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otesEsa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otesEsa" pitchFamily="2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it-IT" altLang="en-US" sz="3200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88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36885" y="2806062"/>
            <a:ext cx="11793857" cy="132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Functional Verification of  ESA CubeSat and </a:t>
            </a:r>
            <a:r>
              <a:rPr lang="en-GB" sz="40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SmallSat</a:t>
            </a: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projects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27-Oct-2022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ESA ESTEC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9740" y="5885467"/>
            <a:ext cx="328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For ESA Internal Use Only</a:t>
            </a:r>
            <a:endParaRPr lang="en-GB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65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allAtOnce"/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" y="175790"/>
            <a:ext cx="11061600" cy="523220"/>
          </a:xfrm>
        </p:spPr>
        <p:txBody>
          <a:bodyPr/>
          <a:lstStyle/>
          <a:p>
            <a:r>
              <a:rPr lang="en-GB" sz="2800" dirty="0" smtClean="0"/>
              <a:t>Trend and Considerations on V&amp;V for </a:t>
            </a:r>
            <a:r>
              <a:rPr lang="en-GB" sz="2800" dirty="0" err="1" smtClean="0"/>
              <a:t>SmallSat</a:t>
            </a:r>
            <a:r>
              <a:rPr lang="en-GB" sz="2800" dirty="0" smtClean="0"/>
              <a:t>/CubeSat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698" y="882194"/>
            <a:ext cx="11734152" cy="32792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Growing interest for “</a:t>
            </a:r>
            <a:r>
              <a:rPr lang="en-GB" b="1" dirty="0" smtClean="0">
                <a:solidFill>
                  <a:schemeClr val="tx1"/>
                </a:solidFill>
              </a:rPr>
              <a:t>Faster, Smaller, Cheaper</a:t>
            </a:r>
            <a:r>
              <a:rPr lang="en-GB" dirty="0" smtClean="0">
                <a:solidFill>
                  <a:schemeClr val="tx1"/>
                </a:solidFill>
              </a:rPr>
              <a:t>” Spacecraft for wide range of missions (but mainly commercial)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94% </a:t>
            </a:r>
            <a:r>
              <a:rPr lang="en-GB" dirty="0" smtClean="0">
                <a:solidFill>
                  <a:schemeClr val="tx1"/>
                </a:solidFill>
              </a:rPr>
              <a:t>of S/C launched in 2021 are &lt;600 kg according to Bryce </a:t>
            </a:r>
            <a:r>
              <a:rPr lang="en-GB" dirty="0">
                <a:solidFill>
                  <a:schemeClr val="tx1"/>
                </a:solidFill>
              </a:rPr>
              <a:t>Tech </a:t>
            </a:r>
            <a:r>
              <a:rPr lang="en-GB" dirty="0" smtClean="0">
                <a:solidFill>
                  <a:schemeClr val="tx1"/>
                </a:solidFill>
              </a:rPr>
              <a:t>Report </a:t>
            </a:r>
            <a:r>
              <a:rPr lang="en-GB" sz="1600" dirty="0" smtClean="0">
                <a:solidFill>
                  <a:schemeClr val="tx1"/>
                </a:solidFill>
              </a:rPr>
              <a:t>(</a:t>
            </a:r>
            <a:r>
              <a:rPr lang="en-GB" sz="1600" u="sng" dirty="0" smtClean="0">
                <a:solidFill>
                  <a:schemeClr val="tx1"/>
                </a:solidFill>
              </a:rPr>
              <a:t>https</a:t>
            </a:r>
            <a:r>
              <a:rPr lang="en-GB" sz="1600" u="sng" dirty="0">
                <a:solidFill>
                  <a:schemeClr val="tx1"/>
                </a:solidFill>
              </a:rPr>
              <a:t>://</a:t>
            </a:r>
            <a:r>
              <a:rPr lang="en-GB" sz="1600" u="sng" dirty="0" smtClean="0">
                <a:solidFill>
                  <a:schemeClr val="tx1"/>
                </a:solidFill>
              </a:rPr>
              <a:t>brycetech.com/reports</a:t>
            </a:r>
            <a:r>
              <a:rPr lang="en-GB" sz="16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Evolution from higher risk IOD missions to Operational/Commercial/Institutional and Science missions with more stringent Reliability and Availability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Demand for higher performance and capabilities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Avionics Architecture &amp; Design increased complexity (closer to larger S/C)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     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      Call for a more </a:t>
            </a:r>
            <a:r>
              <a:rPr lang="en-GB" sz="2000" b="1" dirty="0" smtClean="0">
                <a:solidFill>
                  <a:schemeClr val="tx1"/>
                </a:solidFill>
              </a:rPr>
              <a:t>rigorous </a:t>
            </a:r>
            <a:r>
              <a:rPr lang="en-GB" sz="2000" dirty="0" smtClean="0">
                <a:solidFill>
                  <a:schemeClr val="tx1"/>
                </a:solidFill>
              </a:rPr>
              <a:t>and </a:t>
            </a:r>
            <a:r>
              <a:rPr lang="en-GB" sz="2000" b="1" dirty="0" smtClean="0">
                <a:solidFill>
                  <a:schemeClr val="tx1"/>
                </a:solidFill>
              </a:rPr>
              <a:t>reliable </a:t>
            </a:r>
            <a:r>
              <a:rPr lang="en-GB" sz="2000" dirty="0" smtClean="0">
                <a:solidFill>
                  <a:schemeClr val="tx1"/>
                </a:solidFill>
              </a:rPr>
              <a:t>Verification process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b="1" dirty="0" smtClean="0"/>
          </a:p>
          <a:p>
            <a:r>
              <a:rPr lang="en-GB" b="1" dirty="0" smtClean="0">
                <a:solidFill>
                  <a:schemeClr val="tx1"/>
                </a:solidFill>
              </a:rPr>
              <a:t>Which actors?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from more experienced companies &amp; SME to </a:t>
            </a:r>
            <a:r>
              <a:rPr lang="en-GB" b="1" dirty="0" smtClean="0">
                <a:solidFill>
                  <a:schemeClr val="tx1"/>
                </a:solidFill>
              </a:rPr>
              <a:t>newcomers</a:t>
            </a:r>
            <a:r>
              <a:rPr lang="en-GB" dirty="0" smtClean="0">
                <a:solidFill>
                  <a:schemeClr val="tx1"/>
                </a:solidFill>
              </a:rPr>
              <a:t> in the space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3483290" y="3118982"/>
            <a:ext cx="368298" cy="4743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137928" y="5054344"/>
            <a:ext cx="292359" cy="386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520374" y="5031828"/>
            <a:ext cx="396720" cy="448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3838" y="5440352"/>
            <a:ext cx="4789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latin typeface="Arial" charset="0"/>
                <a:ea typeface="MS PGothic" pitchFamily="34" charset="-128"/>
                <a:cs typeface="Arial" charset="0"/>
              </a:rPr>
              <a:t>Good expertise in S/C design (flight heritage)</a:t>
            </a:r>
          </a:p>
          <a:p>
            <a:pPr algn="l"/>
            <a:r>
              <a:rPr lang="en-GB" dirty="0">
                <a:latin typeface="Arial" charset="0"/>
                <a:ea typeface="MS PGothic" pitchFamily="34" charset="-128"/>
                <a:cs typeface="Arial" charset="0"/>
              </a:rPr>
              <a:t>W</a:t>
            </a:r>
            <a:r>
              <a:rPr lang="en-GB" dirty="0" smtClean="0">
                <a:latin typeface="Arial" charset="0"/>
                <a:ea typeface="MS PGothic" pitchFamily="34" charset="-128"/>
                <a:cs typeface="Arial" charset="0"/>
              </a:rPr>
              <a:t>ell established V&amp;V process</a:t>
            </a:r>
          </a:p>
          <a:p>
            <a:pPr algn="l"/>
            <a:r>
              <a:rPr lang="en-GB" dirty="0" smtClean="0">
                <a:latin typeface="Arial" charset="0"/>
                <a:ea typeface="MS PGothic" pitchFamily="34" charset="-128"/>
                <a:cs typeface="Arial" charset="0"/>
              </a:rPr>
              <a:t>More “adherent” to tailored ECSS</a:t>
            </a:r>
          </a:p>
          <a:p>
            <a:pPr algn="l"/>
            <a:r>
              <a:rPr lang="en-GB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endParaRPr lang="en-GB" sz="1800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7435" y="5480522"/>
            <a:ext cx="4149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latin typeface="Arial" charset="0"/>
                <a:ea typeface="MS PGothic" pitchFamily="34" charset="-128"/>
                <a:cs typeface="Arial" charset="0"/>
              </a:rPr>
              <a:t>Limited expertise in S/C design  </a:t>
            </a:r>
          </a:p>
          <a:p>
            <a:pPr algn="l"/>
            <a:r>
              <a:rPr lang="en-GB" dirty="0" smtClean="0">
                <a:latin typeface="Arial" charset="0"/>
                <a:ea typeface="MS PGothic" pitchFamily="34" charset="-128"/>
                <a:cs typeface="Arial" charset="0"/>
              </a:rPr>
              <a:t>V&amp;V process less mature</a:t>
            </a:r>
          </a:p>
          <a:p>
            <a:pPr algn="l"/>
            <a:r>
              <a:rPr lang="en-GB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endParaRPr lang="en-GB" sz="1800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658" y="2142410"/>
            <a:ext cx="3033192" cy="27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050" y="219267"/>
            <a:ext cx="10108800" cy="461665"/>
          </a:xfrm>
        </p:spPr>
        <p:txBody>
          <a:bodyPr/>
          <a:lstStyle/>
          <a:p>
            <a:r>
              <a:rPr lang="en-GB" sz="2400" dirty="0" smtClean="0"/>
              <a:t>Issues / limitations encountered with (some) </a:t>
            </a:r>
            <a:r>
              <a:rPr lang="en-GB" sz="2400" dirty="0" err="1" smtClean="0">
                <a:solidFill>
                  <a:schemeClr val="tx1"/>
                </a:solidFill>
              </a:rPr>
              <a:t>Smallsats</a:t>
            </a:r>
            <a:r>
              <a:rPr lang="en-GB" sz="2400" dirty="0" smtClean="0">
                <a:solidFill>
                  <a:schemeClr val="tx1"/>
                </a:solidFill>
              </a:rPr>
              <a:t>/</a:t>
            </a:r>
            <a:r>
              <a:rPr lang="en-GB" sz="2400" dirty="0" err="1" smtClean="0">
                <a:solidFill>
                  <a:schemeClr val="tx1"/>
                </a:solidFill>
              </a:rPr>
              <a:t>Cubesats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2590007" y="1162050"/>
          <a:ext cx="6744493" cy="496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Line Callout 1 (Accent Bar) 7"/>
          <p:cNvSpPr/>
          <p:nvPr/>
        </p:nvSpPr>
        <p:spPr>
          <a:xfrm>
            <a:off x="7543800" y="970156"/>
            <a:ext cx="4438650" cy="979294"/>
          </a:xfrm>
          <a:prstGeom prst="accentCallout1">
            <a:avLst>
              <a:gd name="adj1" fmla="val 52212"/>
              <a:gd name="adj2" fmla="val -2821"/>
              <a:gd name="adj3" fmla="val 88037"/>
              <a:gd name="adj4" fmla="val -2006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dk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dk1"/>
                </a:solidFill>
              </a:rPr>
              <a:t>Simulator Validation often missing or not adequate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dk1"/>
                </a:solidFill>
              </a:rPr>
              <a:t>AOCS units </a:t>
            </a:r>
            <a:r>
              <a:rPr lang="en-GB" sz="1400" dirty="0" smtClean="0">
                <a:solidFill>
                  <a:schemeClr val="dk1"/>
                </a:solidFill>
              </a:rPr>
              <a:t>errors modelling just </a:t>
            </a:r>
            <a:r>
              <a:rPr lang="en-GB" sz="1400" dirty="0">
                <a:solidFill>
                  <a:schemeClr val="dk1"/>
                </a:solidFill>
              </a:rPr>
              <a:t>based on </a:t>
            </a:r>
            <a:r>
              <a:rPr lang="en-GB" sz="1400" dirty="0" smtClean="0">
                <a:solidFill>
                  <a:schemeClr val="dk1"/>
                </a:solidFill>
              </a:rPr>
              <a:t>datasheet (for </a:t>
            </a:r>
            <a:r>
              <a:rPr lang="en-GB" sz="1400" dirty="0" err="1" smtClean="0">
                <a:solidFill>
                  <a:schemeClr val="dk1"/>
                </a:solidFill>
              </a:rPr>
              <a:t>NewSpace</a:t>
            </a:r>
            <a:r>
              <a:rPr lang="en-GB" sz="1400" dirty="0" smtClean="0">
                <a:solidFill>
                  <a:schemeClr val="dk1"/>
                </a:solidFill>
              </a:rPr>
              <a:t>/ COTS HW often optimistic)</a:t>
            </a:r>
            <a:endParaRPr lang="en-GB" sz="1200" dirty="0" smtClean="0">
              <a:solidFill>
                <a:schemeClr val="dk1"/>
              </a:solidFill>
            </a:endParaRPr>
          </a:p>
          <a:p>
            <a:pPr algn="ctr"/>
            <a:endParaRPr lang="en-GB" sz="1200" dirty="0" smtClean="0">
              <a:solidFill>
                <a:schemeClr val="dk1"/>
              </a:solidFill>
            </a:endParaRPr>
          </a:p>
        </p:txBody>
      </p:sp>
      <p:sp>
        <p:nvSpPr>
          <p:cNvPr id="9" name="Line Callout 1 (Accent Bar) 8"/>
          <p:cNvSpPr/>
          <p:nvPr/>
        </p:nvSpPr>
        <p:spPr>
          <a:xfrm>
            <a:off x="7543800" y="4764450"/>
            <a:ext cx="4438650" cy="850900"/>
          </a:xfrm>
          <a:prstGeom prst="accentCallout1">
            <a:avLst>
              <a:gd name="adj1" fmla="val -3074"/>
              <a:gd name="adj2" fmla="val -2044"/>
              <a:gd name="adj3" fmla="val -54164"/>
              <a:gd name="adj4" fmla="val 5866"/>
            </a:avLst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First “Real-time” tests on ATB HIL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Impacts on OBSW Verification, “moved” to ATB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AOCS-SW integration with OBSW directly on HIL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SW bugs discovered “late” during HIL tests</a:t>
            </a:r>
          </a:p>
        </p:txBody>
      </p:sp>
      <p:sp>
        <p:nvSpPr>
          <p:cNvPr id="10" name="Line Callout 1 (Accent Bar) 9"/>
          <p:cNvSpPr/>
          <p:nvPr/>
        </p:nvSpPr>
        <p:spPr>
          <a:xfrm flipH="1">
            <a:off x="345689" y="4764450"/>
            <a:ext cx="4550161" cy="1051119"/>
          </a:xfrm>
          <a:prstGeom prst="accentCallout1">
            <a:avLst>
              <a:gd name="adj1" fmla="val 47108"/>
              <a:gd name="adj2" fmla="val -3009"/>
              <a:gd name="adj3" fmla="val 64739"/>
              <a:gd name="adj4" fmla="val -8759"/>
            </a:avLst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3">
                    <a:lumMod val="50000"/>
                  </a:schemeClr>
                </a:solidFill>
                <a:latin typeface="Arial" charset="0"/>
                <a:ea typeface="MS PGothic" pitchFamily="34" charset="-128"/>
                <a:cs typeface="Arial" charset="0"/>
              </a:rPr>
              <a:t>Only System functional </a:t>
            </a:r>
            <a:r>
              <a:rPr lang="en-GB" sz="14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ea typeface="MS PGothic" pitchFamily="34" charset="-128"/>
                <a:cs typeface="Arial" charset="0"/>
              </a:rPr>
              <a:t>&amp; I/F </a:t>
            </a:r>
            <a:r>
              <a:rPr lang="en-GB" sz="1400" dirty="0">
                <a:solidFill>
                  <a:schemeClr val="accent3">
                    <a:lumMod val="50000"/>
                  </a:schemeClr>
                </a:solidFill>
                <a:latin typeface="Arial" charset="0"/>
                <a:ea typeface="MS PGothic" pitchFamily="34" charset="-128"/>
                <a:cs typeface="Arial" charset="0"/>
              </a:rPr>
              <a:t>tests on </a:t>
            </a:r>
            <a:r>
              <a:rPr lang="en-GB" sz="14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ea typeface="MS PGothic" pitchFamily="34" charset="-128"/>
                <a:cs typeface="Arial" charset="0"/>
              </a:rPr>
              <a:t>ATB (OL)</a:t>
            </a:r>
            <a:endParaRPr lang="en-GB" sz="1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Some AOCS EM HW cannot be used in closed-loop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Validation of AOCS HW emulator (incl. delays) is key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“Hybrid” ATB between HIL &amp; PIL, reduced confidence</a:t>
            </a:r>
          </a:p>
        </p:txBody>
      </p:sp>
      <p:sp>
        <p:nvSpPr>
          <p:cNvPr id="11" name="Line Callout 1 (Accent Bar) 10"/>
          <p:cNvSpPr/>
          <p:nvPr/>
        </p:nvSpPr>
        <p:spPr>
          <a:xfrm flipH="1">
            <a:off x="345686" y="1774825"/>
            <a:ext cx="3033134" cy="957224"/>
          </a:xfrm>
          <a:prstGeom prst="accentCallout1">
            <a:avLst>
              <a:gd name="adj1" fmla="val 48601"/>
              <a:gd name="adj2" fmla="val -3069"/>
              <a:gd name="adj3" fmla="val 132817"/>
              <a:gd name="adj4" fmla="val -21176"/>
            </a:avLst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EGSE not available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Only Open Loop tests on PFM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ATB becomes the “reference” for closed-loop testing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9803363" y="2664935"/>
            <a:ext cx="217908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1200" b="1" u="sng" dirty="0" smtClean="0">
                <a:latin typeface="Arial" charset="0"/>
                <a:ea typeface="MS PGothic" pitchFamily="34" charset="-128"/>
                <a:cs typeface="Arial" charset="0"/>
              </a:rPr>
              <a:t>Applicability (colour code)</a:t>
            </a:r>
          </a:p>
          <a:p>
            <a:pPr algn="l"/>
            <a:r>
              <a:rPr lang="en-GB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MS PGothic" pitchFamily="34" charset="-128"/>
                <a:cs typeface="Arial" charset="0"/>
              </a:rPr>
              <a:t>Smallsats</a:t>
            </a: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MS PGothic" pitchFamily="34" charset="-128"/>
                <a:cs typeface="Arial" charset="0"/>
              </a:rPr>
              <a:t> only</a:t>
            </a:r>
          </a:p>
          <a:p>
            <a:pPr algn="l"/>
            <a:r>
              <a:rPr lang="en-GB" sz="1200" dirty="0" err="1" smtClean="0">
                <a:solidFill>
                  <a:schemeClr val="accent3">
                    <a:lumMod val="50000"/>
                  </a:schemeClr>
                </a:solidFill>
                <a:latin typeface="Arial" charset="0"/>
                <a:ea typeface="MS PGothic" pitchFamily="34" charset="-128"/>
                <a:cs typeface="Arial" charset="0"/>
              </a:rPr>
              <a:t>Cubesats</a:t>
            </a:r>
            <a:r>
              <a:rPr lang="en-GB" sz="12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ea typeface="MS PGothic" pitchFamily="34" charset="-128"/>
                <a:cs typeface="Arial" charset="0"/>
              </a:rPr>
              <a:t> only</a:t>
            </a:r>
          </a:p>
          <a:p>
            <a:pPr algn="l"/>
            <a:r>
              <a:rPr lang="en-GB" sz="1200" dirty="0" err="1" smtClean="0">
                <a:latin typeface="Arial" charset="0"/>
                <a:ea typeface="MS PGothic" pitchFamily="34" charset="-128"/>
                <a:cs typeface="Arial" charset="0"/>
              </a:rPr>
              <a:t>Cubesats</a:t>
            </a:r>
            <a:r>
              <a:rPr lang="en-GB" sz="1200" dirty="0" smtClean="0">
                <a:latin typeface="Arial" charset="0"/>
                <a:ea typeface="MS PGothic" pitchFamily="34" charset="-128"/>
                <a:cs typeface="Arial" charset="0"/>
              </a:rPr>
              <a:t> and </a:t>
            </a:r>
            <a:r>
              <a:rPr lang="en-GB" sz="1200" dirty="0" err="1" smtClean="0">
                <a:latin typeface="Arial" charset="0"/>
                <a:ea typeface="MS PGothic" pitchFamily="34" charset="-128"/>
                <a:cs typeface="Arial" charset="0"/>
              </a:rPr>
              <a:t>smallsats</a:t>
            </a:r>
            <a:endParaRPr lang="en-GB" sz="1200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 algn="l"/>
            <a:endParaRPr lang="en-GB" sz="1200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26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EB411F-8B8E-422F-8179-A8197928D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62D904-9C81-461B-AA82-52503BBF1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F5071D-2A0C-4C72-A5AB-665A81BD5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206A1B-BEDA-42C1-B821-0B61E24C9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591546-1FB0-46F7-8949-156C8152F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9F29B4-661C-4B08-ADC7-2096FF3C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F71848-A54E-4F6D-A108-F37FD8B87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914117-CBD2-4017-A1BD-8F25C945F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7CAD7C-2B69-4C21-AB11-085FF6A45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24814792"/>
              </p:ext>
            </p:extLst>
          </p:nvPr>
        </p:nvGraphicFramePr>
        <p:xfrm>
          <a:off x="2299970" y="1079500"/>
          <a:ext cx="659765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ine Callout 1 (Accent Bar) 4"/>
          <p:cNvSpPr/>
          <p:nvPr/>
        </p:nvSpPr>
        <p:spPr>
          <a:xfrm>
            <a:off x="8666480" y="2422502"/>
            <a:ext cx="3413760" cy="1725751"/>
          </a:xfrm>
          <a:prstGeom prst="accentCallout1">
            <a:avLst>
              <a:gd name="adj1" fmla="val 48601"/>
              <a:gd name="adj2" fmla="val -2312"/>
              <a:gd name="adj3" fmla="val 42473"/>
              <a:gd name="adj4" fmla="val -14918"/>
            </a:avLst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Design doesn’t often takes into account Verification effort</a:t>
            </a:r>
            <a:endParaRPr lang="en-GB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Verification plan not defined (or clear) only until later stage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Wrong Verification Method for Requirements</a:t>
            </a:r>
            <a:endParaRPr lang="en-GB" sz="1400" dirty="0"/>
          </a:p>
        </p:txBody>
      </p:sp>
      <p:sp>
        <p:nvSpPr>
          <p:cNvPr id="8" name="Line Callout 1 (Accent Bar) 7"/>
          <p:cNvSpPr/>
          <p:nvPr/>
        </p:nvSpPr>
        <p:spPr>
          <a:xfrm>
            <a:off x="8531798" y="4884806"/>
            <a:ext cx="3175000" cy="958850"/>
          </a:xfrm>
          <a:prstGeom prst="accentCallout1">
            <a:avLst>
              <a:gd name="adj1" fmla="val 48601"/>
              <a:gd name="adj2" fmla="val -2312"/>
              <a:gd name="adj3" fmla="val 56722"/>
              <a:gd name="adj4" fmla="val -24323"/>
            </a:avLst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FDIR can be complex, still not properly tested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Applicable to any bench (both simulation and HW)</a:t>
            </a:r>
          </a:p>
        </p:txBody>
      </p:sp>
      <p:sp>
        <p:nvSpPr>
          <p:cNvPr id="9" name="Line Callout 1 (Accent Bar) 8"/>
          <p:cNvSpPr/>
          <p:nvPr/>
        </p:nvSpPr>
        <p:spPr>
          <a:xfrm flipH="1">
            <a:off x="220344" y="1295400"/>
            <a:ext cx="3674744" cy="962003"/>
          </a:xfrm>
          <a:prstGeom prst="accentCallout1">
            <a:avLst>
              <a:gd name="adj1" fmla="val 100087"/>
              <a:gd name="adj2" fmla="val -2307"/>
              <a:gd name="adj3" fmla="val 135273"/>
              <a:gd name="adj4" fmla="val 5431"/>
            </a:avLst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Reference Cases not clearly defined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Regression tests overlooked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SW versioning not always under </a:t>
            </a:r>
            <a:r>
              <a:rPr lang="en-GB" sz="1400" dirty="0" smtClean="0"/>
              <a:t>control </a:t>
            </a:r>
            <a:endParaRPr lang="en-GB" sz="1400" dirty="0"/>
          </a:p>
        </p:txBody>
      </p:sp>
      <p:sp>
        <p:nvSpPr>
          <p:cNvPr id="10" name="Line Callout 1 (Accent Bar) 9"/>
          <p:cNvSpPr/>
          <p:nvPr/>
        </p:nvSpPr>
        <p:spPr>
          <a:xfrm>
            <a:off x="6904989" y="1295400"/>
            <a:ext cx="2997293" cy="647700"/>
          </a:xfrm>
          <a:prstGeom prst="accentCallout1">
            <a:avLst>
              <a:gd name="adj1" fmla="val 48601"/>
              <a:gd name="adj2" fmla="val -2312"/>
              <a:gd name="adj3" fmla="val 76005"/>
              <a:gd name="adj4" fmla="val -19647"/>
            </a:avLst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Less mature V&amp;V process at company level</a:t>
            </a:r>
            <a:endParaRPr lang="en-GB" sz="1400" dirty="0"/>
          </a:p>
        </p:txBody>
      </p:sp>
      <p:sp>
        <p:nvSpPr>
          <p:cNvPr id="11" name="Line Callout 1 (Accent Bar) 10"/>
          <p:cNvSpPr/>
          <p:nvPr/>
        </p:nvSpPr>
        <p:spPr>
          <a:xfrm flipH="1">
            <a:off x="172454" y="4028860"/>
            <a:ext cx="3402643" cy="1084314"/>
          </a:xfrm>
          <a:prstGeom prst="accentCallout1">
            <a:avLst>
              <a:gd name="adj1" fmla="val 50131"/>
              <a:gd name="adj2" fmla="val -2669"/>
              <a:gd name="adj3" fmla="val 77296"/>
              <a:gd name="adj4" fmla="val -30770"/>
            </a:avLst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3">
                    <a:lumMod val="50000"/>
                  </a:schemeClr>
                </a:solidFill>
              </a:rPr>
              <a:t>No/Reduced </a:t>
            </a:r>
            <a:r>
              <a:rPr lang="en-GB" sz="1400" dirty="0" smtClean="0">
                <a:solidFill>
                  <a:schemeClr val="accent3">
                    <a:lumMod val="50000"/>
                  </a:schemeClr>
                </a:solidFill>
              </a:rPr>
              <a:t>Montecarlo Campaign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Polarity test not </a:t>
            </a:r>
            <a:r>
              <a:rPr lang="en-GB" sz="1400" dirty="0" smtClean="0"/>
              <a:t>correct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Accepting the risk that issues might be discovered at later stages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In flight verification to “fill the gap”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Issues / limitations encountered with (some) </a:t>
            </a:r>
            <a:r>
              <a:rPr lang="en-GB" sz="2400" dirty="0" err="1" smtClean="0">
                <a:solidFill>
                  <a:schemeClr val="tx1"/>
                </a:solidFill>
              </a:rPr>
              <a:t>Smallsats</a:t>
            </a:r>
            <a:r>
              <a:rPr lang="en-GB" sz="2400" dirty="0" smtClean="0">
                <a:solidFill>
                  <a:schemeClr val="tx1"/>
                </a:solidFill>
              </a:rPr>
              <a:t>/</a:t>
            </a:r>
            <a:r>
              <a:rPr lang="en-GB" sz="2400" dirty="0" err="1" smtClean="0">
                <a:solidFill>
                  <a:schemeClr val="tx1"/>
                </a:solidFill>
              </a:rPr>
              <a:t>Cubesats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7958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EB411F-8B8E-422F-8179-A8197928D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62D904-9C81-461B-AA82-52503BBF1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F5071D-2A0C-4C72-A5AB-665A81BD5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B09885-B95E-4CFA-B2D0-799A14CBB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1F5D6C-BC28-4963-8568-45857EC2C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914117-CBD2-4017-A1BD-8F25C945F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7CAD7C-2B69-4C21-AB11-085FF6A45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6C8B70-35E6-484F-A1C3-4081FD500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8BBEBF-DCE5-45B8-B8EF-B9091C0E8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BABF19-049B-4FCA-823A-6E5ACE685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845008-DF7D-4006-9010-540990D46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97" y="293563"/>
            <a:ext cx="11093350" cy="523220"/>
          </a:xfrm>
        </p:spPr>
        <p:txBody>
          <a:bodyPr/>
          <a:lstStyle/>
          <a:p>
            <a:r>
              <a:rPr lang="en-GB" sz="2800" dirty="0" smtClean="0"/>
              <a:t>Flaws and limitations on the verification testing flow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4860186" y="1902981"/>
            <a:ext cx="1992773" cy="32059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GB" sz="1600" b="1" dirty="0" smtClean="0">
                <a:solidFill>
                  <a:schemeClr val="tx1"/>
                </a:solidFill>
              </a:rPr>
              <a:t>ATB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1406" y="1905749"/>
            <a:ext cx="4706613" cy="32625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GB" b="1" dirty="0" smtClean="0">
                <a:solidFill>
                  <a:schemeClr val="tx1"/>
                </a:solidFill>
              </a:rPr>
              <a:t>PFM/FM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6880" y="5532599"/>
            <a:ext cx="1945640" cy="815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AOCS Performance Validation</a:t>
            </a:r>
            <a:endParaRPr lang="en-GB" sz="1400" dirty="0"/>
          </a:p>
        </p:txBody>
      </p:sp>
      <p:sp>
        <p:nvSpPr>
          <p:cNvPr id="7" name="Content Placeholder 6"/>
          <p:cNvSpPr txBox="1">
            <a:spLocks/>
          </p:cNvSpPr>
          <p:nvPr/>
        </p:nvSpPr>
        <p:spPr bwMode="auto">
          <a:xfrm>
            <a:off x="4836372" y="5513142"/>
            <a:ext cx="1977391" cy="81534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US" altLang="en-US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8132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5777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3421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1066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altLang="en-US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35661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763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3864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67966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kern="0" dirty="0" smtClean="0"/>
              <a:t>AOCS HW-SW Validation</a:t>
            </a:r>
            <a:endParaRPr lang="en-GB" sz="1400" kern="0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7806248" y="5434096"/>
            <a:ext cx="2037081" cy="88392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US" altLang="en-US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8132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5777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3421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1066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altLang="en-US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35661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763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3864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67966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kern="0" dirty="0" smtClean="0"/>
              <a:t>AOCS HW Integration onto  S/C validation</a:t>
            </a:r>
            <a:endParaRPr lang="en-GB" sz="1400" kern="0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10328268" y="5406227"/>
            <a:ext cx="1610995" cy="79742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US" altLang="en-US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8132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5777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3421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1066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altLang="en-US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35661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763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3864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67966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kern="0" dirty="0" smtClean="0"/>
              <a:t>AOCS Verified for Flight</a:t>
            </a:r>
            <a:endParaRPr lang="en-GB" sz="1400" kern="0" dirty="0"/>
          </a:p>
        </p:txBody>
      </p:sp>
      <p:sp>
        <p:nvSpPr>
          <p:cNvPr id="10" name="Rectangle 9"/>
          <p:cNvSpPr/>
          <p:nvPr/>
        </p:nvSpPr>
        <p:spPr>
          <a:xfrm>
            <a:off x="505341" y="1902980"/>
            <a:ext cx="1966556" cy="25513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5049" y="3353388"/>
            <a:ext cx="1489427" cy="83439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Test Campaign on Hi-Fi Simulator (FES or FVB)</a:t>
            </a:r>
          </a:p>
          <a:p>
            <a:pPr algn="ctr"/>
            <a:r>
              <a:rPr lang="en-GB" sz="1200" dirty="0"/>
              <a:t>MIL or SIL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5049" y="2359064"/>
            <a:ext cx="1515814" cy="4509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Analysis/Simulation in </a:t>
            </a:r>
            <a:r>
              <a:rPr lang="en-GB" sz="1200" dirty="0" err="1"/>
              <a:t>Matlab</a:t>
            </a:r>
            <a:r>
              <a:rPr lang="en-GB" sz="1200" dirty="0"/>
              <a:t>/Simulink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01673" y="2198670"/>
            <a:ext cx="1040130" cy="75590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Open Loop</a:t>
            </a:r>
          </a:p>
          <a:p>
            <a:pPr algn="ctr"/>
            <a:r>
              <a:rPr lang="en-GB" sz="1200" dirty="0" smtClean="0"/>
              <a:t>AOCS Tests</a:t>
            </a:r>
          </a:p>
          <a:p>
            <a:pPr algn="ctr"/>
            <a:r>
              <a:rPr lang="en-GB" sz="1200" dirty="0" smtClean="0"/>
              <a:t>(EM HW)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726679" y="2405482"/>
            <a:ext cx="1040130" cy="7239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Open Loop</a:t>
            </a:r>
          </a:p>
          <a:p>
            <a:pPr algn="ctr"/>
            <a:r>
              <a:rPr lang="en-GB" sz="1200" dirty="0" smtClean="0"/>
              <a:t>AOCS Tests</a:t>
            </a:r>
          </a:p>
          <a:p>
            <a:pPr algn="ctr"/>
            <a:r>
              <a:rPr lang="en-GB" sz="1200" dirty="0" smtClean="0"/>
              <a:t>(FM HW)</a:t>
            </a:r>
            <a:endParaRPr lang="en-GB" sz="1200" dirty="0"/>
          </a:p>
        </p:txBody>
      </p:sp>
      <p:sp>
        <p:nvSpPr>
          <p:cNvPr id="20" name="Rectangle 19"/>
          <p:cNvSpPr/>
          <p:nvPr/>
        </p:nvSpPr>
        <p:spPr>
          <a:xfrm>
            <a:off x="7726679" y="3394346"/>
            <a:ext cx="1040130" cy="75420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Closed  Loop</a:t>
            </a:r>
          </a:p>
          <a:p>
            <a:pPr algn="ctr"/>
            <a:r>
              <a:rPr lang="en-GB" sz="1200" dirty="0" smtClean="0"/>
              <a:t>AOCS Tests</a:t>
            </a:r>
          </a:p>
          <a:p>
            <a:pPr algn="ctr"/>
            <a:r>
              <a:rPr lang="en-GB" sz="1200" dirty="0" smtClean="0"/>
              <a:t>(FM HW)</a:t>
            </a:r>
            <a:endParaRPr lang="en-GB" sz="1200" dirty="0"/>
          </a:p>
        </p:txBody>
      </p:sp>
      <p:cxnSp>
        <p:nvCxnSpPr>
          <p:cNvPr id="21" name="Straight Arrow Connector 20"/>
          <p:cNvCxnSpPr>
            <a:stCxn id="19" idx="2"/>
            <a:endCxn id="20" idx="0"/>
          </p:cNvCxnSpPr>
          <p:nvPr/>
        </p:nvCxnSpPr>
        <p:spPr>
          <a:xfrm>
            <a:off x="8246744" y="3129382"/>
            <a:ext cx="0" cy="2649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122719" y="3407046"/>
            <a:ext cx="1040130" cy="7239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System Functional tests on S/C</a:t>
            </a:r>
            <a:endParaRPr lang="en-GB" sz="1200" dirty="0"/>
          </a:p>
        </p:txBody>
      </p:sp>
      <p:sp>
        <p:nvSpPr>
          <p:cNvPr id="23" name="Rectangle 22"/>
          <p:cNvSpPr/>
          <p:nvPr/>
        </p:nvSpPr>
        <p:spPr>
          <a:xfrm>
            <a:off x="10625828" y="3407046"/>
            <a:ext cx="1040130" cy="7239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Polarity Test on S/C</a:t>
            </a:r>
            <a:endParaRPr lang="en-GB" sz="1200" dirty="0"/>
          </a:p>
        </p:txBody>
      </p:sp>
      <p:cxnSp>
        <p:nvCxnSpPr>
          <p:cNvPr id="24" name="Straight Arrow Connector 23"/>
          <p:cNvCxnSpPr>
            <a:stCxn id="10" idx="2"/>
            <a:endCxn id="6" idx="0"/>
          </p:cNvCxnSpPr>
          <p:nvPr/>
        </p:nvCxnSpPr>
        <p:spPr>
          <a:xfrm>
            <a:off x="1467157" y="4454367"/>
            <a:ext cx="12543" cy="10782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7" idx="0"/>
          </p:cNvCxnSpPr>
          <p:nvPr/>
        </p:nvCxnSpPr>
        <p:spPr>
          <a:xfrm>
            <a:off x="5811177" y="5120140"/>
            <a:ext cx="13891" cy="3930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2"/>
          </p:cNvCxnSpPr>
          <p:nvPr/>
        </p:nvCxnSpPr>
        <p:spPr>
          <a:xfrm>
            <a:off x="11145893" y="4130946"/>
            <a:ext cx="0" cy="12943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3"/>
            <a:endCxn id="23" idx="1"/>
          </p:cNvCxnSpPr>
          <p:nvPr/>
        </p:nvCxnSpPr>
        <p:spPr>
          <a:xfrm>
            <a:off x="10162849" y="3768996"/>
            <a:ext cx="46297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2"/>
          </p:cNvCxnSpPr>
          <p:nvPr/>
        </p:nvCxnSpPr>
        <p:spPr>
          <a:xfrm flipH="1">
            <a:off x="9642414" y="4130946"/>
            <a:ext cx="370" cy="12752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9" idx="1"/>
            <a:endCxn id="8" idx="1"/>
          </p:cNvCxnSpPr>
          <p:nvPr/>
        </p:nvCxnSpPr>
        <p:spPr>
          <a:xfrm rot="10800000" flipH="1" flipV="1">
            <a:off x="7726678" y="2767432"/>
            <a:ext cx="79569" cy="3108624"/>
          </a:xfrm>
          <a:prstGeom prst="bentConnector3">
            <a:avLst>
              <a:gd name="adj1" fmla="val -287298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0" idx="2"/>
            <a:endCxn id="8" idx="0"/>
          </p:cNvCxnSpPr>
          <p:nvPr/>
        </p:nvCxnSpPr>
        <p:spPr>
          <a:xfrm rot="16200000" flipH="1">
            <a:off x="7892994" y="4502300"/>
            <a:ext cx="1285545" cy="57804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6" idx="3"/>
            <a:endCxn id="20" idx="1"/>
          </p:cNvCxnSpPr>
          <p:nvPr/>
        </p:nvCxnSpPr>
        <p:spPr>
          <a:xfrm>
            <a:off x="6496050" y="3763799"/>
            <a:ext cx="1230629" cy="7650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0" idx="3"/>
            <a:endCxn id="22" idx="1"/>
          </p:cNvCxnSpPr>
          <p:nvPr/>
        </p:nvCxnSpPr>
        <p:spPr>
          <a:xfrm flipV="1">
            <a:off x="8766809" y="3768996"/>
            <a:ext cx="355910" cy="24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2"/>
            <a:endCxn id="66" idx="0"/>
          </p:cNvCxnSpPr>
          <p:nvPr/>
        </p:nvCxnSpPr>
        <p:spPr>
          <a:xfrm flipH="1">
            <a:off x="5814358" y="2954575"/>
            <a:ext cx="7380" cy="3629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62533" y="1933663"/>
            <a:ext cx="16433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200" b="1" dirty="0" smtClean="0"/>
              <a:t>AOCS Simulators</a:t>
            </a:r>
            <a:endParaRPr lang="en-GB" sz="1200" b="1" dirty="0"/>
          </a:p>
        </p:txBody>
      </p:sp>
      <p:sp>
        <p:nvSpPr>
          <p:cNvPr id="38" name="Rectangle 37"/>
          <p:cNvSpPr/>
          <p:nvPr/>
        </p:nvSpPr>
        <p:spPr>
          <a:xfrm>
            <a:off x="5280952" y="4402080"/>
            <a:ext cx="1060450" cy="62026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System Functional Tests</a:t>
            </a:r>
          </a:p>
        </p:txBody>
      </p:sp>
      <p:cxnSp>
        <p:nvCxnSpPr>
          <p:cNvPr id="39" name="Straight Arrow Connector 38"/>
          <p:cNvCxnSpPr>
            <a:stCxn id="15" idx="2"/>
            <a:endCxn id="38" idx="0"/>
          </p:cNvCxnSpPr>
          <p:nvPr/>
        </p:nvCxnSpPr>
        <p:spPr>
          <a:xfrm flipH="1">
            <a:off x="5811177" y="4163193"/>
            <a:ext cx="6252" cy="2388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2" idx="2"/>
            <a:endCxn id="11" idx="0"/>
          </p:cNvCxnSpPr>
          <p:nvPr/>
        </p:nvCxnSpPr>
        <p:spPr>
          <a:xfrm>
            <a:off x="1542956" y="2810003"/>
            <a:ext cx="0" cy="5433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 rot="10800000" flipV="1">
            <a:off x="461795" y="1038231"/>
            <a:ext cx="1997075" cy="40017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AOCS Performance / Functional campaign</a:t>
            </a:r>
            <a:endParaRPr lang="en-GB" sz="1200" dirty="0"/>
          </a:p>
        </p:txBody>
      </p:sp>
      <p:sp>
        <p:nvSpPr>
          <p:cNvPr id="61" name="Rectangle 60"/>
          <p:cNvSpPr/>
          <p:nvPr/>
        </p:nvSpPr>
        <p:spPr>
          <a:xfrm>
            <a:off x="2794098" y="1902981"/>
            <a:ext cx="1694346" cy="25513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GB" sz="1600" b="1" dirty="0" smtClean="0">
                <a:solidFill>
                  <a:schemeClr val="tx1"/>
                </a:solidFill>
              </a:rPr>
              <a:t>SVF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011115" y="3214906"/>
            <a:ext cx="1279582" cy="11012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Closed Loop AOCS tests</a:t>
            </a:r>
          </a:p>
          <a:p>
            <a:pPr algn="ctr"/>
            <a:r>
              <a:rPr lang="en-GB" sz="1200" dirty="0" smtClean="0"/>
              <a:t>(w/ Real or Emulated OBC)</a:t>
            </a:r>
          </a:p>
        </p:txBody>
      </p:sp>
      <p:sp>
        <p:nvSpPr>
          <p:cNvPr id="85" name="Rectangle 84"/>
          <p:cNvSpPr/>
          <p:nvPr/>
        </p:nvSpPr>
        <p:spPr>
          <a:xfrm rot="10800000" flipV="1">
            <a:off x="2775248" y="1065601"/>
            <a:ext cx="1700246" cy="37887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OBSW Verificatio</a:t>
            </a:r>
            <a:r>
              <a:rPr lang="en-GB" sz="1200" dirty="0"/>
              <a:t>n</a:t>
            </a:r>
            <a:r>
              <a:rPr lang="en-GB" sz="1200" dirty="0" smtClean="0"/>
              <a:t> campaign</a:t>
            </a:r>
            <a:endParaRPr lang="en-GB" sz="1200" dirty="0"/>
          </a:p>
        </p:txBody>
      </p:sp>
      <p:sp>
        <p:nvSpPr>
          <p:cNvPr id="97" name="Rectangle 96"/>
          <p:cNvSpPr/>
          <p:nvPr/>
        </p:nvSpPr>
        <p:spPr>
          <a:xfrm rot="10800000" flipV="1">
            <a:off x="4791870" y="1065030"/>
            <a:ext cx="2061088" cy="37887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Functional Verification Campaign</a:t>
            </a:r>
            <a:endParaRPr lang="en-GB" sz="1200" dirty="0"/>
          </a:p>
        </p:txBody>
      </p:sp>
      <p:sp>
        <p:nvSpPr>
          <p:cNvPr id="98" name="Rectangle 97"/>
          <p:cNvSpPr/>
          <p:nvPr/>
        </p:nvSpPr>
        <p:spPr>
          <a:xfrm rot="10800000" flipV="1">
            <a:off x="7169334" y="1065029"/>
            <a:ext cx="4796732" cy="37887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AIT Campaign</a:t>
            </a:r>
            <a:endParaRPr lang="en-GB" sz="1200" dirty="0"/>
          </a:p>
        </p:txBody>
      </p:sp>
      <p:sp>
        <p:nvSpPr>
          <p:cNvPr id="100" name="Rectangle 99"/>
          <p:cNvSpPr/>
          <p:nvPr/>
        </p:nvSpPr>
        <p:spPr>
          <a:xfrm>
            <a:off x="3044706" y="2307537"/>
            <a:ext cx="1213156" cy="6262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SW Unit  &amp; Integration Tests </a:t>
            </a:r>
          </a:p>
        </p:txBody>
      </p:sp>
      <p:cxnSp>
        <p:nvCxnSpPr>
          <p:cNvPr id="102" name="Straight Arrow Connector 101"/>
          <p:cNvCxnSpPr>
            <a:stCxn id="100" idx="2"/>
            <a:endCxn id="67" idx="0"/>
          </p:cNvCxnSpPr>
          <p:nvPr/>
        </p:nvCxnSpPr>
        <p:spPr>
          <a:xfrm flipH="1">
            <a:off x="3650906" y="2933787"/>
            <a:ext cx="378" cy="2811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Elbow Connector 116"/>
          <p:cNvCxnSpPr>
            <a:stCxn id="61" idx="2"/>
            <a:endCxn id="147" idx="0"/>
          </p:cNvCxnSpPr>
          <p:nvPr/>
        </p:nvCxnSpPr>
        <p:spPr>
          <a:xfrm rot="16200000" flipH="1">
            <a:off x="3105330" y="4990308"/>
            <a:ext cx="1078232" cy="635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endCxn id="61" idx="0"/>
          </p:cNvCxnSpPr>
          <p:nvPr/>
        </p:nvCxnSpPr>
        <p:spPr>
          <a:xfrm>
            <a:off x="3130844" y="1625579"/>
            <a:ext cx="510427" cy="277402"/>
          </a:xfrm>
          <a:prstGeom prst="bentConnector2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7" name="Elbow Connector 136"/>
          <p:cNvCxnSpPr>
            <a:endCxn id="4" idx="0"/>
          </p:cNvCxnSpPr>
          <p:nvPr/>
        </p:nvCxnSpPr>
        <p:spPr>
          <a:xfrm>
            <a:off x="5106585" y="1682789"/>
            <a:ext cx="749988" cy="220192"/>
          </a:xfrm>
          <a:prstGeom prst="bentConnector2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0" name="Elbow Connector 139"/>
          <p:cNvCxnSpPr/>
          <p:nvPr/>
        </p:nvCxnSpPr>
        <p:spPr>
          <a:xfrm>
            <a:off x="8535766" y="1667773"/>
            <a:ext cx="1070856" cy="235207"/>
          </a:xfrm>
          <a:prstGeom prst="bentConnector3">
            <a:avLst>
              <a:gd name="adj1" fmla="val 98032"/>
            </a:avLst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7" name="Rectangle 146"/>
          <p:cNvSpPr/>
          <p:nvPr/>
        </p:nvSpPr>
        <p:spPr>
          <a:xfrm>
            <a:off x="2811684" y="5532599"/>
            <a:ext cx="1671873" cy="815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OBSW Validation</a:t>
            </a:r>
          </a:p>
          <a:p>
            <a:pPr algn="ctr"/>
            <a:r>
              <a:rPr lang="en-GB" sz="1400" dirty="0" smtClean="0"/>
              <a:t>On SVF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211725" y="4495227"/>
            <a:ext cx="1051099" cy="461665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Reference </a:t>
            </a:r>
          </a:p>
          <a:p>
            <a:r>
              <a:rPr lang="en-GB" sz="1200" b="1" dirty="0" smtClean="0"/>
              <a:t>cases</a:t>
            </a:r>
            <a:endParaRPr lang="en-GB" sz="1200" b="1" dirty="0"/>
          </a:p>
        </p:txBody>
      </p:sp>
      <p:sp>
        <p:nvSpPr>
          <p:cNvPr id="160" name="TextBox 159"/>
          <p:cNvSpPr txBox="1"/>
          <p:nvPr/>
        </p:nvSpPr>
        <p:spPr>
          <a:xfrm>
            <a:off x="395746" y="1474307"/>
            <a:ext cx="2919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</a:rPr>
              <a:t>Verified SW from previous bench</a:t>
            </a:r>
            <a:endParaRPr lang="en-GB" sz="1200" dirty="0">
              <a:solidFill>
                <a:srgbClr val="00B050"/>
              </a:solidFill>
            </a:endParaRPr>
          </a:p>
        </p:txBody>
      </p:sp>
      <p:cxnSp>
        <p:nvCxnSpPr>
          <p:cNvPr id="13" name="Straight Arrow Connector 12"/>
          <p:cNvCxnSpPr>
            <a:stCxn id="11" idx="3"/>
            <a:endCxn id="67" idx="1"/>
          </p:cNvCxnSpPr>
          <p:nvPr/>
        </p:nvCxnSpPr>
        <p:spPr>
          <a:xfrm flipV="1">
            <a:off x="2274476" y="3765525"/>
            <a:ext cx="736639" cy="5058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stCxn id="67" idx="3"/>
            <a:endCxn id="66" idx="1"/>
          </p:cNvCxnSpPr>
          <p:nvPr/>
        </p:nvCxnSpPr>
        <p:spPr>
          <a:xfrm flipV="1">
            <a:off x="4290697" y="3763799"/>
            <a:ext cx="841968" cy="1726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/>
          <p:nvPr/>
        </p:nvCxnSpPr>
        <p:spPr>
          <a:xfrm flipV="1">
            <a:off x="6869368" y="2405482"/>
            <a:ext cx="365642" cy="751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>
            <a:off x="4475494" y="2385715"/>
            <a:ext cx="368283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/>
          <p:nvPr/>
        </p:nvCxnSpPr>
        <p:spPr>
          <a:xfrm flipV="1">
            <a:off x="2450435" y="2385715"/>
            <a:ext cx="348549" cy="751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Multiply 16"/>
          <p:cNvSpPr/>
          <p:nvPr/>
        </p:nvSpPr>
        <p:spPr>
          <a:xfrm>
            <a:off x="2876666" y="825333"/>
            <a:ext cx="1498581" cy="6360385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Multiply 54"/>
          <p:cNvSpPr/>
          <p:nvPr/>
        </p:nvSpPr>
        <p:spPr>
          <a:xfrm>
            <a:off x="7822835" y="3135579"/>
            <a:ext cx="912921" cy="125989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Explosion 1 224"/>
          <p:cNvSpPr/>
          <p:nvPr/>
        </p:nvSpPr>
        <p:spPr>
          <a:xfrm>
            <a:off x="488753" y="2999026"/>
            <a:ext cx="1969887" cy="1496200"/>
          </a:xfrm>
          <a:prstGeom prst="irregularSeal1">
            <a:avLst/>
          </a:prstGeom>
          <a:noFill/>
          <a:ln>
            <a:solidFill>
              <a:srgbClr val="F16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Explosion 1 62"/>
          <p:cNvSpPr/>
          <p:nvPr/>
        </p:nvSpPr>
        <p:spPr>
          <a:xfrm>
            <a:off x="2362222" y="2237342"/>
            <a:ext cx="541551" cy="336280"/>
          </a:xfrm>
          <a:prstGeom prst="irregularSeal1">
            <a:avLst/>
          </a:prstGeom>
          <a:noFill/>
          <a:ln>
            <a:solidFill>
              <a:srgbClr val="F16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5132665" y="3317547"/>
            <a:ext cx="1363385" cy="8925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HIL Closed Loop AOCS tests</a:t>
            </a:r>
          </a:p>
          <a:p>
            <a:pPr algn="ctr"/>
            <a:r>
              <a:rPr lang="en-GB" sz="1200" dirty="0" smtClean="0"/>
              <a:t>(Real OBC. EM HW)</a:t>
            </a:r>
          </a:p>
        </p:txBody>
      </p:sp>
      <p:sp>
        <p:nvSpPr>
          <p:cNvPr id="64" name="Explosion 1 63"/>
          <p:cNvSpPr/>
          <p:nvPr/>
        </p:nvSpPr>
        <p:spPr>
          <a:xfrm>
            <a:off x="4395975" y="2229751"/>
            <a:ext cx="541551" cy="332253"/>
          </a:xfrm>
          <a:prstGeom prst="irregularSeal1">
            <a:avLst/>
          </a:prstGeom>
          <a:noFill/>
          <a:ln>
            <a:solidFill>
              <a:srgbClr val="F16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Explosion 1 64"/>
          <p:cNvSpPr/>
          <p:nvPr/>
        </p:nvSpPr>
        <p:spPr>
          <a:xfrm>
            <a:off x="6803052" y="2242173"/>
            <a:ext cx="541551" cy="332253"/>
          </a:xfrm>
          <a:prstGeom prst="irregularSeal1">
            <a:avLst/>
          </a:prstGeom>
          <a:noFill/>
          <a:ln>
            <a:solidFill>
              <a:srgbClr val="F16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Explosion 1 61"/>
          <p:cNvSpPr/>
          <p:nvPr/>
        </p:nvSpPr>
        <p:spPr>
          <a:xfrm>
            <a:off x="4851417" y="3037958"/>
            <a:ext cx="1969887" cy="1496200"/>
          </a:xfrm>
          <a:prstGeom prst="irregularSeal1">
            <a:avLst/>
          </a:prstGeom>
          <a:noFill/>
          <a:ln>
            <a:solidFill>
              <a:srgbClr val="F16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Explosion 1 59"/>
          <p:cNvSpPr/>
          <p:nvPr/>
        </p:nvSpPr>
        <p:spPr>
          <a:xfrm>
            <a:off x="-58156" y="1472189"/>
            <a:ext cx="541551" cy="336280"/>
          </a:xfrm>
          <a:prstGeom prst="irregularSeal1">
            <a:avLst/>
          </a:prstGeom>
          <a:noFill/>
          <a:ln>
            <a:solidFill>
              <a:srgbClr val="F16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Explosion 1 67"/>
          <p:cNvSpPr/>
          <p:nvPr/>
        </p:nvSpPr>
        <p:spPr>
          <a:xfrm>
            <a:off x="10462727" y="3214906"/>
            <a:ext cx="1418253" cy="1180563"/>
          </a:xfrm>
          <a:prstGeom prst="irregularSeal1">
            <a:avLst/>
          </a:prstGeom>
          <a:noFill/>
          <a:ln>
            <a:solidFill>
              <a:srgbClr val="F16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85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5" grpId="0" animBg="1"/>
      <p:bldP spid="225" grpId="0" animBg="1"/>
      <p:bldP spid="63" grpId="0" animBg="1"/>
      <p:bldP spid="64" grpId="0" animBg="1"/>
      <p:bldP spid="65" grpId="0" animBg="1"/>
      <p:bldP spid="62" grpId="0" animBg="1"/>
      <p:bldP spid="60" grpId="0" animBg="1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128" y="351885"/>
            <a:ext cx="11093350" cy="523220"/>
          </a:xfrm>
        </p:spPr>
        <p:txBody>
          <a:bodyPr/>
          <a:lstStyle/>
          <a:p>
            <a:r>
              <a:rPr lang="en-GB" sz="2800" dirty="0" smtClean="0"/>
              <a:t>Example of Verification Testing flow for </a:t>
            </a:r>
            <a:r>
              <a:rPr lang="en-GB" sz="2800" dirty="0" err="1" smtClean="0"/>
              <a:t>Smallsats</a:t>
            </a:r>
            <a:r>
              <a:rPr lang="en-GB" sz="2800" dirty="0" smtClean="0"/>
              <a:t>/</a:t>
            </a:r>
            <a:r>
              <a:rPr lang="en-GB" sz="2800" dirty="0" err="1" smtClean="0"/>
              <a:t>cubesats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859320" y="1902981"/>
            <a:ext cx="1992773" cy="32059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GB" sz="1600" b="1" dirty="0" smtClean="0">
                <a:solidFill>
                  <a:schemeClr val="tx1"/>
                </a:solidFill>
              </a:rPr>
              <a:t>ATB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17876" y="1892144"/>
            <a:ext cx="4706613" cy="32061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GB" b="1" dirty="0" smtClean="0">
                <a:solidFill>
                  <a:schemeClr val="tx1"/>
                </a:solidFill>
              </a:rPr>
              <a:t>PFM/FM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9914" y="5532599"/>
            <a:ext cx="1945640" cy="815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AOCS Performance Validation</a:t>
            </a:r>
            <a:endParaRPr lang="en-GB" sz="1400" dirty="0"/>
          </a:p>
        </p:txBody>
      </p:sp>
      <p:sp>
        <p:nvSpPr>
          <p:cNvPr id="7" name="Content Placeholder 6"/>
          <p:cNvSpPr txBox="1">
            <a:spLocks/>
          </p:cNvSpPr>
          <p:nvPr/>
        </p:nvSpPr>
        <p:spPr bwMode="auto">
          <a:xfrm>
            <a:off x="3931512" y="5502946"/>
            <a:ext cx="1036063" cy="81534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US" altLang="en-US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8132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5777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3421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1066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altLang="en-US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35661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763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3864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67966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kern="0" dirty="0" smtClean="0"/>
              <a:t>AOCS HW-SW Validation</a:t>
            </a:r>
            <a:endParaRPr lang="en-GB" sz="1400" kern="0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5809691" y="5487119"/>
            <a:ext cx="2037081" cy="88392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US" altLang="en-US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8132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5777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3421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1066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altLang="en-US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35661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763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3864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67966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kern="0" dirty="0" smtClean="0"/>
              <a:t>AOCS HW Integration onto  S/C validation</a:t>
            </a:r>
            <a:endParaRPr lang="en-GB" sz="1400" kern="0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8331711" y="5466216"/>
            <a:ext cx="1610995" cy="79742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US" altLang="en-US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8132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5777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3421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1066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altLang="en-US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35661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763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3864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67966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kern="0" dirty="0" smtClean="0"/>
              <a:t>AOCS Verified for Flight</a:t>
            </a:r>
            <a:endParaRPr lang="en-GB" sz="1400" kern="0" dirty="0"/>
          </a:p>
        </p:txBody>
      </p:sp>
      <p:sp>
        <p:nvSpPr>
          <p:cNvPr id="10" name="Rectangle 9"/>
          <p:cNvSpPr/>
          <p:nvPr/>
        </p:nvSpPr>
        <p:spPr>
          <a:xfrm>
            <a:off x="498375" y="1902980"/>
            <a:ext cx="1966556" cy="25513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8083" y="3353388"/>
            <a:ext cx="1489427" cy="83439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Test Campaign on Hi-Fi Simulator (FES or FVB)</a:t>
            </a:r>
          </a:p>
          <a:p>
            <a:pPr algn="ctr"/>
            <a:r>
              <a:rPr lang="en-GB" sz="1200" dirty="0"/>
              <a:t>MIL or SIL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8083" y="2359064"/>
            <a:ext cx="1515814" cy="4509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Analysis/Simulation in </a:t>
            </a:r>
            <a:r>
              <a:rPr lang="en-GB" sz="1200" dirty="0" err="1"/>
              <a:t>Matlab</a:t>
            </a:r>
            <a:r>
              <a:rPr lang="en-GB" sz="1200" dirty="0"/>
              <a:t>/Simulink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86338" y="3205530"/>
            <a:ext cx="1060450" cy="9576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Closed Loop AOCS tests</a:t>
            </a:r>
          </a:p>
          <a:p>
            <a:pPr algn="ctr"/>
            <a:r>
              <a:rPr lang="en-GB" sz="1200" dirty="0" smtClean="0"/>
              <a:t>(HIL </a:t>
            </a:r>
            <a:r>
              <a:rPr lang="en-GB" sz="1200" dirty="0" smtClean="0">
                <a:solidFill>
                  <a:srgbClr val="C00000"/>
                </a:solidFill>
              </a:rPr>
              <a:t>/ PIL </a:t>
            </a:r>
            <a:r>
              <a:rPr lang="en-GB" sz="1200" dirty="0" smtClean="0"/>
              <a:t>EM HW </a:t>
            </a:r>
            <a:r>
              <a:rPr lang="en-GB" sz="1200" dirty="0" smtClean="0">
                <a:solidFill>
                  <a:srgbClr val="C00000"/>
                </a:solidFill>
              </a:rPr>
              <a:t>or emulated</a:t>
            </a:r>
            <a:r>
              <a:rPr lang="en-GB" sz="1200" dirty="0" smtClean="0"/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61470" y="2195492"/>
            <a:ext cx="1300266" cy="75590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C00000"/>
                </a:solidFill>
              </a:rPr>
              <a:t>SW &amp; HW/SW </a:t>
            </a:r>
          </a:p>
          <a:p>
            <a:pPr algn="ctr"/>
            <a:r>
              <a:rPr lang="en-GB" sz="1200" dirty="0" smtClean="0">
                <a:solidFill>
                  <a:srgbClr val="C00000"/>
                </a:solidFill>
              </a:rPr>
              <a:t>Integration Tests</a:t>
            </a:r>
            <a:r>
              <a:rPr lang="en-GB" sz="1200" dirty="0" smtClean="0"/>
              <a:t> </a:t>
            </a:r>
          </a:p>
          <a:p>
            <a:pPr algn="ctr"/>
            <a:r>
              <a:rPr lang="en-GB" sz="1200" dirty="0" smtClean="0"/>
              <a:t>OL AOCS Tests</a:t>
            </a:r>
          </a:p>
          <a:p>
            <a:pPr algn="ctr"/>
            <a:r>
              <a:rPr lang="en-GB" sz="1200" dirty="0" smtClean="0"/>
              <a:t>(EM HW)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30122" y="3422585"/>
            <a:ext cx="1040130" cy="75420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C00000"/>
                </a:solidFill>
              </a:rPr>
              <a:t>Open Loop</a:t>
            </a:r>
          </a:p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AOCS Tests</a:t>
            </a:r>
          </a:p>
          <a:p>
            <a:pPr algn="ctr"/>
            <a:r>
              <a:rPr lang="en-GB" sz="1200" dirty="0" smtClean="0"/>
              <a:t>(FM HW)</a:t>
            </a:r>
            <a:endParaRPr lang="en-GB" sz="1200" dirty="0"/>
          </a:p>
        </p:txBody>
      </p:sp>
      <p:sp>
        <p:nvSpPr>
          <p:cNvPr id="22" name="Rectangle 21"/>
          <p:cNvSpPr/>
          <p:nvPr/>
        </p:nvSpPr>
        <p:spPr>
          <a:xfrm>
            <a:off x="7126162" y="3435285"/>
            <a:ext cx="1040130" cy="7239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System Functional tests on S/C</a:t>
            </a:r>
            <a:endParaRPr lang="en-GB" sz="1200" dirty="0"/>
          </a:p>
        </p:txBody>
      </p:sp>
      <p:sp>
        <p:nvSpPr>
          <p:cNvPr id="23" name="Rectangle 22"/>
          <p:cNvSpPr/>
          <p:nvPr/>
        </p:nvSpPr>
        <p:spPr>
          <a:xfrm>
            <a:off x="8629271" y="3435285"/>
            <a:ext cx="1040130" cy="7239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Polarity Test on S/C</a:t>
            </a:r>
            <a:endParaRPr lang="en-GB" sz="1200" dirty="0"/>
          </a:p>
        </p:txBody>
      </p:sp>
      <p:cxnSp>
        <p:nvCxnSpPr>
          <p:cNvPr id="24" name="Straight Arrow Connector 23"/>
          <p:cNvCxnSpPr>
            <a:stCxn id="10" idx="2"/>
            <a:endCxn id="6" idx="0"/>
          </p:cNvCxnSpPr>
          <p:nvPr/>
        </p:nvCxnSpPr>
        <p:spPr>
          <a:xfrm>
            <a:off x="1460191" y="4454367"/>
            <a:ext cx="12543" cy="10782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2"/>
          </p:cNvCxnSpPr>
          <p:nvPr/>
        </p:nvCxnSpPr>
        <p:spPr>
          <a:xfrm>
            <a:off x="9149336" y="4159185"/>
            <a:ext cx="0" cy="12943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3"/>
            <a:endCxn id="23" idx="1"/>
          </p:cNvCxnSpPr>
          <p:nvPr/>
        </p:nvCxnSpPr>
        <p:spPr>
          <a:xfrm>
            <a:off x="8166292" y="3797235"/>
            <a:ext cx="46297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610065" y="4176788"/>
            <a:ext cx="0" cy="13103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0" idx="2"/>
            <a:endCxn id="8" idx="0"/>
          </p:cNvCxnSpPr>
          <p:nvPr/>
        </p:nvCxnSpPr>
        <p:spPr>
          <a:xfrm rot="16200000" flipH="1">
            <a:off x="5896437" y="4530539"/>
            <a:ext cx="1285545" cy="57804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0" idx="1"/>
          </p:cNvCxnSpPr>
          <p:nvPr/>
        </p:nvCxnSpPr>
        <p:spPr>
          <a:xfrm flipV="1">
            <a:off x="4351097" y="3799688"/>
            <a:ext cx="1379025" cy="6676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0" idx="3"/>
            <a:endCxn id="22" idx="1"/>
          </p:cNvCxnSpPr>
          <p:nvPr/>
        </p:nvCxnSpPr>
        <p:spPr>
          <a:xfrm flipV="1">
            <a:off x="6770252" y="3797235"/>
            <a:ext cx="355910" cy="24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2"/>
            <a:endCxn id="15" idx="0"/>
          </p:cNvCxnSpPr>
          <p:nvPr/>
        </p:nvCxnSpPr>
        <p:spPr>
          <a:xfrm>
            <a:off x="3811603" y="2951397"/>
            <a:ext cx="4960" cy="2541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55567" y="1933663"/>
            <a:ext cx="16433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200" b="1" dirty="0" smtClean="0"/>
              <a:t>AOCS Simulators</a:t>
            </a:r>
            <a:endParaRPr lang="en-GB" sz="1200" b="1" dirty="0"/>
          </a:p>
        </p:txBody>
      </p:sp>
      <p:sp>
        <p:nvSpPr>
          <p:cNvPr id="38" name="Rectangle 37"/>
          <p:cNvSpPr/>
          <p:nvPr/>
        </p:nvSpPr>
        <p:spPr>
          <a:xfrm>
            <a:off x="3280086" y="4402080"/>
            <a:ext cx="1060450" cy="62026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System Functional Tests</a:t>
            </a:r>
          </a:p>
        </p:txBody>
      </p:sp>
      <p:cxnSp>
        <p:nvCxnSpPr>
          <p:cNvPr id="39" name="Straight Arrow Connector 38"/>
          <p:cNvCxnSpPr>
            <a:stCxn id="15" idx="2"/>
            <a:endCxn id="38" idx="0"/>
          </p:cNvCxnSpPr>
          <p:nvPr/>
        </p:nvCxnSpPr>
        <p:spPr>
          <a:xfrm flipH="1">
            <a:off x="3810311" y="4163193"/>
            <a:ext cx="6252" cy="2388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2" idx="2"/>
            <a:endCxn id="11" idx="0"/>
          </p:cNvCxnSpPr>
          <p:nvPr/>
        </p:nvCxnSpPr>
        <p:spPr>
          <a:xfrm>
            <a:off x="1535990" y="2810003"/>
            <a:ext cx="0" cy="5433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 rot="10800000" flipV="1">
            <a:off x="480229" y="1038231"/>
            <a:ext cx="1997075" cy="40017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AOCS Performance / Functional campaign</a:t>
            </a:r>
            <a:endParaRPr lang="en-GB" sz="1200" dirty="0"/>
          </a:p>
        </p:txBody>
      </p:sp>
      <p:sp>
        <p:nvSpPr>
          <p:cNvPr id="97" name="Rectangle 96"/>
          <p:cNvSpPr/>
          <p:nvPr/>
        </p:nvSpPr>
        <p:spPr>
          <a:xfrm rot="10800000" flipV="1">
            <a:off x="2839940" y="1058191"/>
            <a:ext cx="2061088" cy="37887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Functional Avionics Verification Campaign</a:t>
            </a:r>
            <a:endParaRPr lang="en-GB" sz="1200" dirty="0"/>
          </a:p>
        </p:txBody>
      </p:sp>
      <p:sp>
        <p:nvSpPr>
          <p:cNvPr id="98" name="Rectangle 97"/>
          <p:cNvSpPr/>
          <p:nvPr/>
        </p:nvSpPr>
        <p:spPr>
          <a:xfrm rot="10800000" flipV="1">
            <a:off x="5172777" y="1093268"/>
            <a:ext cx="4796732" cy="37887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AIT Campaign</a:t>
            </a:r>
            <a:endParaRPr lang="en-GB" sz="1200" dirty="0"/>
          </a:p>
        </p:txBody>
      </p:sp>
      <p:cxnSp>
        <p:nvCxnSpPr>
          <p:cNvPr id="117" name="Elbow Connector 116"/>
          <p:cNvCxnSpPr>
            <a:stCxn id="4" idx="2"/>
            <a:endCxn id="7" idx="0"/>
          </p:cNvCxnSpPr>
          <p:nvPr/>
        </p:nvCxnSpPr>
        <p:spPr>
          <a:xfrm rot="16200000" flipH="1">
            <a:off x="3955610" y="5009011"/>
            <a:ext cx="394031" cy="59383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1" name="Elbow Connector 120"/>
          <p:cNvCxnSpPr/>
          <p:nvPr/>
        </p:nvCxnSpPr>
        <p:spPr>
          <a:xfrm>
            <a:off x="3149278" y="1625579"/>
            <a:ext cx="510427" cy="277402"/>
          </a:xfrm>
          <a:prstGeom prst="bentConnector2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0" name="Elbow Connector 139"/>
          <p:cNvCxnSpPr>
            <a:endCxn id="5" idx="0"/>
          </p:cNvCxnSpPr>
          <p:nvPr/>
        </p:nvCxnSpPr>
        <p:spPr>
          <a:xfrm>
            <a:off x="6539209" y="1696012"/>
            <a:ext cx="1031974" cy="196132"/>
          </a:xfrm>
          <a:prstGeom prst="bentConnector2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7" name="Rectangle 146"/>
          <p:cNvSpPr/>
          <p:nvPr/>
        </p:nvSpPr>
        <p:spPr>
          <a:xfrm>
            <a:off x="2788084" y="5487119"/>
            <a:ext cx="1032788" cy="830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0000"/>
                </a:solidFill>
              </a:rPr>
              <a:t>OBSW Validation</a:t>
            </a:r>
          </a:p>
          <a:p>
            <a:pPr algn="ctr"/>
            <a:r>
              <a:rPr lang="en-GB" sz="1400" dirty="0" smtClean="0">
                <a:solidFill>
                  <a:srgbClr val="FF0000"/>
                </a:solidFill>
              </a:rPr>
              <a:t>On ATB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8987" y="3895163"/>
            <a:ext cx="1051099" cy="461665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Reference </a:t>
            </a:r>
          </a:p>
          <a:p>
            <a:r>
              <a:rPr lang="en-GB" sz="1200" b="1" dirty="0" smtClean="0"/>
              <a:t>cases</a:t>
            </a:r>
            <a:endParaRPr lang="en-GB" sz="1200" b="1" dirty="0"/>
          </a:p>
        </p:txBody>
      </p:sp>
      <p:sp>
        <p:nvSpPr>
          <p:cNvPr id="160" name="TextBox 159"/>
          <p:cNvSpPr txBox="1"/>
          <p:nvPr/>
        </p:nvSpPr>
        <p:spPr>
          <a:xfrm>
            <a:off x="484824" y="1472140"/>
            <a:ext cx="291964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</a:rPr>
              <a:t>Verified SW from previous bench</a:t>
            </a:r>
            <a:endParaRPr lang="en-GB" sz="1200" dirty="0">
              <a:solidFill>
                <a:srgbClr val="00B050"/>
              </a:solidFill>
            </a:endParaRPr>
          </a:p>
        </p:txBody>
      </p:sp>
      <p:cxnSp>
        <p:nvCxnSpPr>
          <p:cNvPr id="180" name="Straight Arrow Connector 179"/>
          <p:cNvCxnSpPr>
            <a:endCxn id="15" idx="1"/>
          </p:cNvCxnSpPr>
          <p:nvPr/>
        </p:nvCxnSpPr>
        <p:spPr>
          <a:xfrm>
            <a:off x="2289831" y="3765525"/>
            <a:ext cx="996507" cy="12600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/>
          <p:nvPr/>
        </p:nvCxnSpPr>
        <p:spPr>
          <a:xfrm flipV="1">
            <a:off x="4855877" y="2433721"/>
            <a:ext cx="365642" cy="751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>
            <a:off x="2464931" y="2301914"/>
            <a:ext cx="368283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endCxn id="147" idx="0"/>
          </p:cNvCxnSpPr>
          <p:nvPr/>
        </p:nvCxnSpPr>
        <p:spPr>
          <a:xfrm rot="10800000" flipV="1">
            <a:off x="3304479" y="5311139"/>
            <a:ext cx="551229" cy="17597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4336628" y="2183090"/>
            <a:ext cx="5323084" cy="1282823"/>
            <a:chOff x="3683731" y="2203652"/>
            <a:chExt cx="5323084" cy="1282823"/>
          </a:xfrm>
        </p:grpSpPr>
        <p:cxnSp>
          <p:nvCxnSpPr>
            <p:cNvPr id="41" name="Elbow Connector 40"/>
            <p:cNvCxnSpPr>
              <a:stCxn id="20" idx="0"/>
            </p:cNvCxnSpPr>
            <p:nvPr/>
          </p:nvCxnSpPr>
          <p:spPr>
            <a:xfrm rot="16200000" flipH="1" flipV="1">
              <a:off x="4607988" y="2498327"/>
              <a:ext cx="63891" cy="1912406"/>
            </a:xfrm>
            <a:prstGeom prst="bentConnector4">
              <a:avLst>
                <a:gd name="adj1" fmla="val -1053516"/>
                <a:gd name="adj2" fmla="val 63597"/>
              </a:avLst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Line Callout 2 (Accent Bar) 47"/>
            <p:cNvSpPr/>
            <p:nvPr/>
          </p:nvSpPr>
          <p:spPr>
            <a:xfrm>
              <a:off x="5812090" y="2203652"/>
              <a:ext cx="3194725" cy="577884"/>
            </a:xfrm>
            <a:prstGeom prst="accentCallout2">
              <a:avLst>
                <a:gd name="adj1" fmla="val 18750"/>
                <a:gd name="adj2" fmla="val 1229"/>
                <a:gd name="adj3" fmla="val 18750"/>
                <a:gd name="adj4" fmla="val -16667"/>
                <a:gd name="adj5" fmla="val 97302"/>
                <a:gd name="adj6" fmla="val -22381"/>
              </a:avLst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 smtClean="0">
                  <a:solidFill>
                    <a:srgbClr val="C00000"/>
                  </a:solidFill>
                </a:rPr>
                <a:t>Final SW re-run on ATB in Closed-loop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 smtClean="0">
                  <a:solidFill>
                    <a:srgbClr val="C00000"/>
                  </a:solidFill>
                </a:rPr>
                <a:t>OL test Results with Final SW compared with same tests on ATB (static output)</a:t>
              </a:r>
              <a:endParaRPr lang="en-GB" sz="1200" dirty="0">
                <a:solidFill>
                  <a:srgbClr val="C00000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575164" y="2953279"/>
              <a:ext cx="96160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C00000"/>
                  </a:solidFill>
                </a:rPr>
                <a:t>Final SW</a:t>
              </a:r>
              <a:endParaRPr lang="en-GB" sz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0058400" y="1931219"/>
            <a:ext cx="20527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 smtClean="0">
                <a:latin typeface="Arial" charset="0"/>
                <a:ea typeface="MS PGothic" pitchFamily="34" charset="-128"/>
                <a:cs typeface="Arial" charset="0"/>
              </a:rPr>
              <a:t>Note:</a:t>
            </a:r>
          </a:p>
          <a:p>
            <a:pPr marL="285750" indent="-285750" algn="l">
              <a:buFontTx/>
              <a:buChar char="-"/>
            </a:pPr>
            <a:r>
              <a:rPr lang="en-GB" sz="1600" dirty="0" smtClean="0">
                <a:latin typeface="Arial" charset="0"/>
                <a:ea typeface="MS PGothic" pitchFamily="34" charset="-128"/>
                <a:cs typeface="Arial" charset="0"/>
              </a:rPr>
              <a:t>Closed loop (CL) tests could be done either on ATB or PFM</a:t>
            </a:r>
          </a:p>
          <a:p>
            <a:pPr marL="285750" indent="-285750" algn="l">
              <a:buFontTx/>
              <a:buChar char="-"/>
            </a:pPr>
            <a:endParaRPr lang="en-GB" sz="1600" dirty="0">
              <a:latin typeface="Arial" charset="0"/>
              <a:ea typeface="MS PGothic" pitchFamily="34" charset="-128"/>
              <a:cs typeface="Arial" charset="0"/>
            </a:endParaRPr>
          </a:p>
          <a:p>
            <a:pPr marL="285750" indent="-285750" algn="l">
              <a:buFontTx/>
              <a:buChar char="-"/>
            </a:pPr>
            <a:r>
              <a:rPr lang="en-GB" sz="1600" dirty="0" smtClean="0">
                <a:latin typeface="Arial" charset="0"/>
                <a:ea typeface="MS PGothic" pitchFamily="34" charset="-128"/>
                <a:cs typeface="Arial" charset="0"/>
              </a:rPr>
              <a:t>For </a:t>
            </a:r>
            <a:r>
              <a:rPr lang="en-GB" sz="1600" dirty="0" err="1" smtClean="0">
                <a:latin typeface="Arial" charset="0"/>
                <a:ea typeface="MS PGothic" pitchFamily="34" charset="-128"/>
                <a:cs typeface="Arial" charset="0"/>
              </a:rPr>
              <a:t>cubesats</a:t>
            </a:r>
            <a:r>
              <a:rPr lang="en-GB" sz="1600" dirty="0" smtClean="0">
                <a:latin typeface="Arial" charset="0"/>
                <a:ea typeface="MS PGothic" pitchFamily="34" charset="-128"/>
                <a:cs typeface="Arial" charset="0"/>
              </a:rPr>
              <a:t>, </a:t>
            </a:r>
            <a:r>
              <a:rPr lang="en-GB" sz="1600" dirty="0" smtClean="0">
                <a:latin typeface="Arial" charset="0"/>
                <a:ea typeface="MS PGothic" pitchFamily="34" charset="-128"/>
                <a:cs typeface="Arial" charset="0"/>
              </a:rPr>
              <a:t>typically Hi-Fi </a:t>
            </a:r>
            <a:r>
              <a:rPr lang="en-GB" sz="1600" dirty="0" smtClean="0">
                <a:latin typeface="Arial" charset="0"/>
                <a:ea typeface="MS PGothic" pitchFamily="34" charset="-128"/>
                <a:cs typeface="Arial" charset="0"/>
              </a:rPr>
              <a:t>simulator not available</a:t>
            </a:r>
          </a:p>
        </p:txBody>
      </p:sp>
    </p:spTree>
    <p:extLst>
      <p:ext uri="{BB962C8B-B14F-4D97-AF65-F5344CB8AC3E}">
        <p14:creationId xmlns:p14="http://schemas.microsoft.com/office/powerpoint/2010/main" val="82263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DDC3091B-8D36-4AEA-9916-759F75F0EEFB}" vid="{F811E502-E3D8-47AA-BA1B-F8A475B28363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DDC3091B-8D36-4AEA-9916-759F75F0EEFB}" vid="{75119C28-C2B5-41E4-AD90-DB127FF79F00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 smtClean="0">
            <a:solidFill>
              <a:srgbClr val="8197A6"/>
            </a:solidFill>
            <a:latin typeface="Arial" charset="0"/>
            <a:ea typeface="MS PGothic" pitchFamily="34" charset="-128"/>
            <a:cs typeface="Arial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DDC3091B-8D36-4AEA-9916-759F75F0EEFB}" vid="{CA078FB4-4310-46A5-9F00-BB6AC0913C03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DDC3091B-8D36-4AEA-9916-759F75F0EEFB}" vid="{8BDAEA13-A01D-4BD6-BC16-9DAF9F5F5E81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657F75DB1CB74ABE5B51BA625A72EB" ma:contentTypeVersion="16" ma:contentTypeDescription="Create a new document." ma:contentTypeScope="" ma:versionID="09c0932e75ae3f32a1024bc54c1b714b">
  <xsd:schema xmlns:xsd="http://www.w3.org/2001/XMLSchema" xmlns:xs="http://www.w3.org/2001/XMLSchema" xmlns:p="http://schemas.microsoft.com/office/2006/metadata/properties" xmlns:ns1="http://schemas.microsoft.com/sharepoint/v3" xmlns:ns3="6861b5c6-1ee3-49a0-9796-5c4e2364db42" xmlns:ns4="b0e5d167-4aaf-475c-9ac3-cc5f6c5f878c" targetNamespace="http://schemas.microsoft.com/office/2006/metadata/properties" ma:root="true" ma:fieldsID="8ab00bd78493928534dd2b5f88d727ac" ns1:_="" ns3:_="" ns4:_="">
    <xsd:import namespace="http://schemas.microsoft.com/sharepoint/v3"/>
    <xsd:import namespace="6861b5c6-1ee3-49a0-9796-5c4e2364db42"/>
    <xsd:import namespace="b0e5d167-4aaf-475c-9ac3-cc5f6c5f878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1b5c6-1ee3-49a0-9796-5c4e2364db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e5d167-4aaf-475c-9ac3-cc5f6c5f878c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schemas.microsoft.com/sharepoint/v3"/>
    <ds:schemaRef ds:uri="b0e5d167-4aaf-475c-9ac3-cc5f6c5f878c"/>
    <ds:schemaRef ds:uri="http://purl.org/dc/terms/"/>
    <ds:schemaRef ds:uri="http://schemas.microsoft.com/office/2006/documentManagement/types"/>
    <ds:schemaRef ds:uri="6861b5c6-1ee3-49a0-9796-5c4e2364db42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6FA04A-42EA-4BE2-BF82-FCC864B5C1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1b5c6-1ee3-49a0-9796-5c4e2364db42"/>
    <ds:schemaRef ds:uri="b0e5d167-4aaf-475c-9ac3-cc5f6c5f87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ESA_Presentation</Template>
  <TotalTime>0</TotalTime>
  <Words>4210</Words>
  <Application>Microsoft Office PowerPoint</Application>
  <PresentationFormat>Custom</PresentationFormat>
  <Paragraphs>544</Paragraphs>
  <Slides>34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MS PGothic</vt:lpstr>
      <vt:lpstr>Arial</vt:lpstr>
      <vt:lpstr>Calibri</vt:lpstr>
      <vt:lpstr>Courier New</vt:lpstr>
      <vt:lpstr>Verdana</vt:lpstr>
      <vt:lpstr>Wingdings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Agenda</vt:lpstr>
      <vt:lpstr>Focus/Context</vt:lpstr>
      <vt:lpstr>PowerPoint Presentation</vt:lpstr>
      <vt:lpstr>Trend and Considerations on V&amp;V for SmallSat/CubeSat</vt:lpstr>
      <vt:lpstr>Issues / limitations encountered with (some) Smallsats/Cubesats </vt:lpstr>
      <vt:lpstr>Issues / limitations encountered with (some) Smallsats/Cubesats </vt:lpstr>
      <vt:lpstr>Flaws and limitations on the verification testing flow</vt:lpstr>
      <vt:lpstr>Example of Verification Testing flow for Smallsats/cubesats</vt:lpstr>
      <vt:lpstr>Further Recommendations and Way forward</vt:lpstr>
      <vt:lpstr>PowerPoint Presentation</vt:lpstr>
      <vt:lpstr>EM Flatsat Model Philosophy &amp; Testing</vt:lpstr>
      <vt:lpstr>System-level Testing</vt:lpstr>
      <vt:lpstr>SW/FW Reconfigurability in flight</vt:lpstr>
      <vt:lpstr>PowerPoint Presentation</vt:lpstr>
      <vt:lpstr>Optimistic pointing claims</vt:lpstr>
      <vt:lpstr>Optimistic pointing claims</vt:lpstr>
      <vt:lpstr>Magnetic residual dipole is underestimated</vt:lpstr>
      <vt:lpstr>Cubesat star trackers are less robust</vt:lpstr>
      <vt:lpstr>Sun sensors can have issues</vt:lpstr>
      <vt:lpstr>Magnetometer Interference</vt:lpstr>
      <vt:lpstr>Controller delays neglected</vt:lpstr>
      <vt:lpstr>Polarity verification is often incomplete</vt:lpstr>
      <vt:lpstr>PowerPoint Presentation</vt:lpstr>
      <vt:lpstr>Avionic Systems Lab</vt:lpstr>
      <vt:lpstr>ESA AOCS verification lab</vt:lpstr>
      <vt:lpstr>ESA AOCS verification lab – 3dof attitude control air bearing facility</vt:lpstr>
      <vt:lpstr>ESA AOCS verification lab – 3dof attitude control air bearing facility</vt:lpstr>
      <vt:lpstr>ESA AOCS Sensors Lab</vt:lpstr>
      <vt:lpstr>ESA ESTEC CubeSat FlatSat</vt:lpstr>
      <vt:lpstr>Software Systems Lab</vt:lpstr>
      <vt:lpstr>Software Systems Lab: CubeSats/SmallSats</vt:lpstr>
      <vt:lpstr>Software Systems Lab: CubeSat Use cases/Facilities</vt:lpstr>
      <vt:lpstr>Thank you for your attention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Learned from ESA IOD CubeSat Projects relevant to Functional Verification</dc:title>
  <dc:subject>Lessons Learned from ESA IOD CubeSat Projects relevant to Functional Verification</dc:subject>
  <dc:creator>CubeSat Systems Unit, Directorate of Technology, Engineering &amp; Quality</dc:creator>
  <cp:keywords/>
  <dc:description/>
  <cp:lastModifiedBy>Ilario Cantiello</cp:lastModifiedBy>
  <cp:revision>240</cp:revision>
  <cp:lastPrinted>2008-08-26T16:26:23Z</cp:lastPrinted>
  <dcterms:created xsi:type="dcterms:W3CDTF">2021-11-10T09:56:07Z</dcterms:created>
  <dcterms:modified xsi:type="dcterms:W3CDTF">2022-10-27T08:50:09Z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CubeSat Systems Unit, Directorate of Technology, Engineering &amp; Quality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0x01010054657F75DB1CB74ABE5B51BA625A72EB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Limited Distribution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>ESA ESTEC</vt:lpwstr>
  </property>
  <property fmtid="{D5CDD505-2E9C-101B-9397-08002B2CF9AE}" pid="21" name="Originating Organisation">
    <vt:lpwstr>TEC-SPC</vt:lpwstr>
  </property>
  <property fmtid="{D5CDD505-2E9C-101B-9397-08002B2CF9AE}" pid="22" name="Distribution">
    <vt:lpwstr/>
  </property>
  <property fmtid="{D5CDD505-2E9C-101B-9397-08002B2CF9AE}" pid="23" name="bmsSitename2">
    <vt:lpwstr>ESA ESTEC</vt:lpwstr>
  </property>
  <property fmtid="{D5CDD505-2E9C-101B-9397-08002B2CF9AE}" pid="24" name="bmsAddress">
    <vt:lpwstr>Keplerlaan 1 - 2201 AZ Noordwijk - The Netherlands</vt:lpwstr>
  </property>
  <property fmtid="{D5CDD505-2E9C-101B-9397-08002B2CF9AE}" pid="25" name="bmsPlace">
    <vt:lpwstr>Noordwijk</vt:lpwstr>
  </property>
  <property fmtid="{D5CDD505-2E9C-101B-9397-08002B2CF9AE}" pid="26" name="bmsPhoneFax">
    <vt:lpwstr/>
  </property>
  <property fmtid="{D5CDD505-2E9C-101B-9397-08002B2CF9AE}" pid="27" name="Issue">
    <vt:i4>1</vt:i4>
  </property>
  <property fmtid="{D5CDD505-2E9C-101B-9397-08002B2CF9AE}" pid="28" name="Revision">
    <vt:i4>0</vt:i4>
  </property>
  <property fmtid="{D5CDD505-2E9C-101B-9397-08002B2CF9AE}" pid="29" name="Issue Date">
    <vt:filetime>2022-10-13T22:00:00Z</vt:filetime>
  </property>
  <property fmtid="{D5CDD505-2E9C-101B-9397-08002B2CF9AE}" pid="30" name="Organisational_x0020_entity">
    <vt:lpwstr>TEC-SPC</vt:lpwstr>
  </property>
  <property fmtid="{D5CDD505-2E9C-101B-9397-08002B2CF9AE}" pid="31" name="_dlc_DocIdItemGuid">
    <vt:lpwstr>9d36ad26-c4c2-44b3-9145-582895d752c1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PKKMWAM5UKCP-1108600927-1254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  <property fmtid="{D5CDD505-2E9C-101B-9397-08002B2CF9AE}" pid="42" name="Unified Compliance Policy UI Action">
    <vt:lpwstr/>
  </property>
  <property fmtid="{D5CDD505-2E9C-101B-9397-08002B2CF9AE}" pid="43" name="Unified Compliance Policy Properties">
    <vt:lpwstr/>
  </property>
</Properties>
</file>