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03" r:id="rId1"/>
    <p:sldMasterId id="2147487131" r:id="rId2"/>
    <p:sldMasterId id="2147483928" r:id="rId3"/>
    <p:sldMasterId id="2147487132" r:id="rId4"/>
  </p:sldMasterIdLst>
  <p:notesMasterIdLst>
    <p:notesMasterId r:id="rId20"/>
  </p:notesMasterIdLst>
  <p:handoutMasterIdLst>
    <p:handoutMasterId r:id="rId21"/>
  </p:handoutMasterIdLst>
  <p:sldIdLst>
    <p:sldId id="256" r:id="rId5"/>
    <p:sldId id="387" r:id="rId6"/>
    <p:sldId id="389" r:id="rId7"/>
    <p:sldId id="408" r:id="rId8"/>
    <p:sldId id="411" r:id="rId9"/>
    <p:sldId id="401" r:id="rId10"/>
    <p:sldId id="405" r:id="rId11"/>
    <p:sldId id="403" r:id="rId12"/>
    <p:sldId id="407" r:id="rId13"/>
    <p:sldId id="388" r:id="rId14"/>
    <p:sldId id="400" r:id="rId15"/>
    <p:sldId id="409" r:id="rId16"/>
    <p:sldId id="397" r:id="rId17"/>
    <p:sldId id="393" r:id="rId18"/>
    <p:sldId id="410" r:id="rId19"/>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ian Van Oosterhout" initials="KVO" lastIdx="4" clrIdx="0">
    <p:extLst>
      <p:ext uri="{19B8F6BF-5375-455C-9EA6-DF929625EA0E}">
        <p15:presenceInfo xmlns:p15="http://schemas.microsoft.com/office/powerpoint/2012/main" userId="Kylian Van Oosterhou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CCFF99"/>
    <a:srgbClr val="99FF66"/>
    <a:srgbClr val="009999"/>
    <a:srgbClr val="FFFFCC"/>
    <a:srgbClr val="A3FFF6"/>
    <a:srgbClr val="FFA800"/>
    <a:srgbClr val="002D42"/>
    <a:srgbClr val="335E6F"/>
    <a:srgbClr val="E9EBE6"/>
    <a:srgbClr val="8582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8" autoAdjust="0"/>
    <p:restoredTop sz="91859" autoAdjust="0"/>
  </p:normalViewPr>
  <p:slideViewPr>
    <p:cSldViewPr snapToGrid="0">
      <p:cViewPr varScale="1">
        <p:scale>
          <a:sx n="91" d="100"/>
          <a:sy n="91" d="100"/>
        </p:scale>
        <p:origin x="66" y="204"/>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3" d="2"/>
        <a:sy n="3" d="2"/>
      </p:scale>
      <p:origin x="0" y="0"/>
    </p:cViewPr>
  </p:notesTextViewPr>
  <p:sorterViewPr>
    <p:cViewPr>
      <p:scale>
        <a:sx n="100" d="100"/>
        <a:sy n="100" d="100"/>
      </p:scale>
      <p:origin x="0" y="-23092"/>
    </p:cViewPr>
  </p:sorterViewPr>
  <p:notesViewPr>
    <p:cSldViewPr snapToGrid="0">
      <p:cViewPr varScale="1">
        <p:scale>
          <a:sx n="109" d="100"/>
          <a:sy n="109" d="100"/>
        </p:scale>
        <p:origin x="278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10/24/2022</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Additional Notes</a:t>
            </a:r>
            <a:endParaRPr lang="en-GB" dirty="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a:t>
            </a:fld>
            <a:endParaRPr lang="en-US" altLang="x-none"/>
          </a:p>
        </p:txBody>
      </p:sp>
    </p:spTree>
    <p:extLst>
      <p:ext uri="{BB962C8B-B14F-4D97-AF65-F5344CB8AC3E}">
        <p14:creationId xmlns:p14="http://schemas.microsoft.com/office/powerpoint/2010/main" val="1111050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10</a:t>
            </a:fld>
            <a:endParaRPr lang="en-US" altLang="x-none"/>
          </a:p>
        </p:txBody>
      </p:sp>
    </p:spTree>
    <p:extLst>
      <p:ext uri="{BB962C8B-B14F-4D97-AF65-F5344CB8AC3E}">
        <p14:creationId xmlns:p14="http://schemas.microsoft.com/office/powerpoint/2010/main" val="312673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11</a:t>
            </a:fld>
            <a:endParaRPr lang="en-US" altLang="x-none"/>
          </a:p>
        </p:txBody>
      </p:sp>
    </p:spTree>
    <p:extLst>
      <p:ext uri="{BB962C8B-B14F-4D97-AF65-F5344CB8AC3E}">
        <p14:creationId xmlns:p14="http://schemas.microsoft.com/office/powerpoint/2010/main" val="1703227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12</a:t>
            </a:fld>
            <a:endParaRPr lang="en-US" altLang="x-none"/>
          </a:p>
        </p:txBody>
      </p:sp>
    </p:spTree>
    <p:extLst>
      <p:ext uri="{BB962C8B-B14F-4D97-AF65-F5344CB8AC3E}">
        <p14:creationId xmlns:p14="http://schemas.microsoft.com/office/powerpoint/2010/main" val="15716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13</a:t>
            </a:fld>
            <a:endParaRPr lang="en-US" altLang="x-none"/>
          </a:p>
        </p:txBody>
      </p:sp>
    </p:spTree>
    <p:extLst>
      <p:ext uri="{BB962C8B-B14F-4D97-AF65-F5344CB8AC3E}">
        <p14:creationId xmlns:p14="http://schemas.microsoft.com/office/powerpoint/2010/main" val="133543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14</a:t>
            </a:fld>
            <a:endParaRPr lang="en-US" altLang="x-none"/>
          </a:p>
        </p:txBody>
      </p:sp>
    </p:spTree>
    <p:extLst>
      <p:ext uri="{BB962C8B-B14F-4D97-AF65-F5344CB8AC3E}">
        <p14:creationId xmlns:p14="http://schemas.microsoft.com/office/powerpoint/2010/main" val="4006745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Calibri" pitchFamily="34" charset="0"/>
                <a:ea typeface="MS PGothic" pitchFamily="34" charset="-128"/>
                <a:cs typeface="MS PGothic" charset="0"/>
              </a:rPr>
              <a:t>Additional</a:t>
            </a:r>
            <a:r>
              <a:rPr lang="en-GB" sz="1200" b="1" kern="1200" baseline="0" dirty="0" smtClean="0">
                <a:solidFill>
                  <a:schemeClr val="tx1"/>
                </a:solidFill>
                <a:effectLst/>
                <a:latin typeface="Calibri" pitchFamily="34" charset="0"/>
                <a:ea typeface="MS PGothic" pitchFamily="34" charset="-128"/>
                <a:cs typeface="MS PGothic" charset="0"/>
              </a:rPr>
              <a:t> Notes</a:t>
            </a:r>
            <a:endParaRPr lang="en-GB" sz="1200" b="1" kern="1200" dirty="0" smtClean="0">
              <a:solidFill>
                <a:schemeClr val="tx1"/>
              </a:solidFill>
              <a:effectLst/>
              <a:latin typeface="Calibri" pitchFamily="34" charset="0"/>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15</a:t>
            </a:fld>
            <a:endParaRPr lang="en-US" altLang="x-none"/>
          </a:p>
        </p:txBody>
      </p:sp>
    </p:spTree>
    <p:extLst>
      <p:ext uri="{BB962C8B-B14F-4D97-AF65-F5344CB8AC3E}">
        <p14:creationId xmlns:p14="http://schemas.microsoft.com/office/powerpoint/2010/main" val="337773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2</a:t>
            </a:fld>
            <a:endParaRPr lang="en-US" altLang="x-none"/>
          </a:p>
        </p:txBody>
      </p:sp>
    </p:spTree>
    <p:extLst>
      <p:ext uri="{BB962C8B-B14F-4D97-AF65-F5344CB8AC3E}">
        <p14:creationId xmlns:p14="http://schemas.microsoft.com/office/powerpoint/2010/main" val="362734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3</a:t>
            </a:fld>
            <a:endParaRPr lang="en-US" altLang="x-none"/>
          </a:p>
        </p:txBody>
      </p:sp>
    </p:spTree>
    <p:extLst>
      <p:ext uri="{BB962C8B-B14F-4D97-AF65-F5344CB8AC3E}">
        <p14:creationId xmlns:p14="http://schemas.microsoft.com/office/powerpoint/2010/main" val="75536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4</a:t>
            </a:fld>
            <a:endParaRPr lang="en-US" altLang="x-none"/>
          </a:p>
        </p:txBody>
      </p:sp>
    </p:spTree>
    <p:extLst>
      <p:ext uri="{BB962C8B-B14F-4D97-AF65-F5344CB8AC3E}">
        <p14:creationId xmlns:p14="http://schemas.microsoft.com/office/powerpoint/2010/main" val="1459085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5</a:t>
            </a:fld>
            <a:endParaRPr lang="en-US" altLang="x-none"/>
          </a:p>
        </p:txBody>
      </p:sp>
    </p:spTree>
    <p:extLst>
      <p:ext uri="{BB962C8B-B14F-4D97-AF65-F5344CB8AC3E}">
        <p14:creationId xmlns:p14="http://schemas.microsoft.com/office/powerpoint/2010/main" val="195761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6</a:t>
            </a:fld>
            <a:endParaRPr lang="en-US" altLang="x-none"/>
          </a:p>
        </p:txBody>
      </p:sp>
    </p:spTree>
    <p:extLst>
      <p:ext uri="{BB962C8B-B14F-4D97-AF65-F5344CB8AC3E}">
        <p14:creationId xmlns:p14="http://schemas.microsoft.com/office/powerpoint/2010/main" val="3073395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7</a:t>
            </a:fld>
            <a:endParaRPr lang="en-US" altLang="x-none"/>
          </a:p>
        </p:txBody>
      </p:sp>
    </p:spTree>
    <p:extLst>
      <p:ext uri="{BB962C8B-B14F-4D97-AF65-F5344CB8AC3E}">
        <p14:creationId xmlns:p14="http://schemas.microsoft.com/office/powerpoint/2010/main" val="288696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8</a:t>
            </a:fld>
            <a:endParaRPr lang="en-US" altLang="x-none"/>
          </a:p>
        </p:txBody>
      </p:sp>
    </p:spTree>
    <p:extLst>
      <p:ext uri="{BB962C8B-B14F-4D97-AF65-F5344CB8AC3E}">
        <p14:creationId xmlns:p14="http://schemas.microsoft.com/office/powerpoint/2010/main" val="1842899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Notes</a:t>
            </a:r>
            <a:endParaRPr lang="en-GB" b="0" dirty="0" smtClean="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9</a:t>
            </a:fld>
            <a:endParaRPr lang="en-US" altLang="x-none"/>
          </a:p>
        </p:txBody>
      </p:sp>
    </p:spTree>
    <p:extLst>
      <p:ext uri="{BB962C8B-B14F-4D97-AF65-F5344CB8AC3E}">
        <p14:creationId xmlns:p14="http://schemas.microsoft.com/office/powerpoint/2010/main" val="323349627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9.jp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9.jp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a:t>
            </a:r>
            <a:r>
              <a:rPr lang="en-GB" sz="800" dirty="0" smtClean="0">
                <a:solidFill>
                  <a:schemeClr val="accent5"/>
                </a:solidFill>
                <a:latin typeface="Arial" panose="020B0604020202020204" pitchFamily="34" charset="0"/>
                <a:cs typeface="Arial" panose="020B0604020202020204" pitchFamily="34" charset="0"/>
              </a:rPr>
              <a:t>– For ESA </a:t>
            </a:r>
            <a:r>
              <a:rPr lang="en-GB" sz="800" dirty="0">
                <a:solidFill>
                  <a:schemeClr val="accent5"/>
                </a:solidFill>
                <a:latin typeface="Arial" panose="020B0604020202020204" pitchFamily="34" charset="0"/>
                <a:cs typeface="Arial" panose="020B0604020202020204" pitchFamily="34" charset="0"/>
              </a:rPr>
              <a:t>Official Use Only </a:t>
            </a:r>
          </a:p>
        </p:txBody>
      </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131211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3536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009066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613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65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052076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21326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79320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960001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65711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534812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7701449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5867568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048106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6330806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8733807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4202851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3397517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4162813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Tree>
    <p:extLst>
      <p:ext uri="{BB962C8B-B14F-4D97-AF65-F5344CB8AC3E}">
        <p14:creationId xmlns:p14="http://schemas.microsoft.com/office/powerpoint/2010/main" val="40624688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2213551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a:t>
            </a:r>
            <a:r>
              <a:rPr lang="en-GB" sz="800" dirty="0" smtClean="0">
                <a:solidFill>
                  <a:schemeClr val="accent5"/>
                </a:solidFill>
                <a:latin typeface="Arial" panose="020B0604020202020204" pitchFamily="34" charset="0"/>
                <a:cs typeface="Arial" panose="020B0604020202020204" pitchFamily="34" charset="0"/>
              </a:rPr>
              <a:t>– For ESA </a:t>
            </a:r>
            <a:r>
              <a:rPr lang="en-GB" sz="800" dirty="0">
                <a:solidFill>
                  <a:schemeClr val="accent5"/>
                </a:solidFill>
                <a:latin typeface="Arial" panose="020B0604020202020204" pitchFamily="34" charset="0"/>
                <a:cs typeface="Arial" panose="020B0604020202020204" pitchFamily="34" charset="0"/>
              </a:rPr>
              <a:t>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5881854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459796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294640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2496202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7942936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434545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44417052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778463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a:t>
            </a:r>
            <a:r>
              <a:rPr lang="en-GB" altLang="en-US" noProof="0" dirty="0" smtClean="0"/>
              <a:t>MASTER </a:t>
            </a:r>
            <a:r>
              <a:rPr lang="en-GB" altLang="en-US" noProof="0" dirty="0"/>
              <a:t>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878295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2933139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690539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0.png"/><Relationship Id="rId21" Type="http://schemas.openxmlformats.org/officeDocument/2006/relationships/slideLayout" Target="../slideLayouts/slideLayout21.xml"/><Relationship Id="rId34" Type="http://schemas.openxmlformats.org/officeDocument/2006/relationships/image" Target="../media/image5.png"/><Relationship Id="rId42" Type="http://schemas.openxmlformats.org/officeDocument/2006/relationships/image" Target="../media/image13.png"/><Relationship Id="rId47" Type="http://schemas.openxmlformats.org/officeDocument/2006/relationships/image" Target="../media/image18.png"/><Relationship Id="rId50" Type="http://schemas.openxmlformats.org/officeDocument/2006/relationships/image" Target="../media/image21.png"/><Relationship Id="rId55" Type="http://schemas.openxmlformats.org/officeDocument/2006/relationships/image" Target="../media/image2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38" Type="http://schemas.openxmlformats.org/officeDocument/2006/relationships/image" Target="../media/image9.png"/><Relationship Id="rId46" Type="http://schemas.openxmlformats.org/officeDocument/2006/relationships/image" Target="../media/image17.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41" Type="http://schemas.openxmlformats.org/officeDocument/2006/relationships/image" Target="../media/image12.png"/><Relationship Id="rId54"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37" Type="http://schemas.openxmlformats.org/officeDocument/2006/relationships/image" Target="../media/image8.png"/><Relationship Id="rId40" Type="http://schemas.openxmlformats.org/officeDocument/2006/relationships/image" Target="../media/image11.png"/><Relationship Id="rId45" Type="http://schemas.openxmlformats.org/officeDocument/2006/relationships/image" Target="../media/image16.png"/><Relationship Id="rId53" Type="http://schemas.openxmlformats.org/officeDocument/2006/relationships/image" Target="../media/image2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7.png"/><Relationship Id="rId49" Type="http://schemas.openxmlformats.org/officeDocument/2006/relationships/image" Target="../media/image20.png"/><Relationship Id="rId57" Type="http://schemas.openxmlformats.org/officeDocument/2006/relationships/image" Target="../media/image28.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4" Type="http://schemas.openxmlformats.org/officeDocument/2006/relationships/image" Target="../media/image15.png"/><Relationship Id="rId52" Type="http://schemas.openxmlformats.org/officeDocument/2006/relationships/image" Target="../media/image2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35" Type="http://schemas.openxmlformats.org/officeDocument/2006/relationships/image" Target="../media/image6.png"/><Relationship Id="rId43" Type="http://schemas.openxmlformats.org/officeDocument/2006/relationships/image" Target="../media/image14.png"/><Relationship Id="rId48" Type="http://schemas.openxmlformats.org/officeDocument/2006/relationships/image" Target="../media/image19.png"/><Relationship Id="rId56" Type="http://schemas.openxmlformats.org/officeDocument/2006/relationships/image" Target="../media/image27.png"/><Relationship Id="rId8" Type="http://schemas.openxmlformats.org/officeDocument/2006/relationships/slideLayout" Target="../slideLayouts/slideLayout8.xml"/><Relationship Id="rId51" Type="http://schemas.openxmlformats.org/officeDocument/2006/relationships/image" Target="../media/image22.png"/><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4.png"/><Relationship Id="rId26" Type="http://schemas.openxmlformats.org/officeDocument/2006/relationships/image" Target="../media/image12.png"/><Relationship Id="rId39" Type="http://schemas.openxmlformats.org/officeDocument/2006/relationships/image" Target="../media/image25.png"/><Relationship Id="rId3" Type="http://schemas.openxmlformats.org/officeDocument/2006/relationships/slideLayout" Target="../slideLayouts/slideLayout32.xml"/><Relationship Id="rId21" Type="http://schemas.openxmlformats.org/officeDocument/2006/relationships/image" Target="../media/image7.png"/><Relationship Id="rId34" Type="http://schemas.openxmlformats.org/officeDocument/2006/relationships/image" Target="../media/image20.png"/><Relationship Id="rId42" Type="http://schemas.openxmlformats.org/officeDocument/2006/relationships/image" Target="../media/image28.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33.png"/><Relationship Id="rId25" Type="http://schemas.openxmlformats.org/officeDocument/2006/relationships/image" Target="../media/image11.png"/><Relationship Id="rId33" Type="http://schemas.openxmlformats.org/officeDocument/2006/relationships/image" Target="../media/image19.png"/><Relationship Id="rId38" Type="http://schemas.openxmlformats.org/officeDocument/2006/relationships/image" Target="../media/image24.png"/><Relationship Id="rId2" Type="http://schemas.openxmlformats.org/officeDocument/2006/relationships/slideLayout" Target="../slideLayouts/slideLayout31.xml"/><Relationship Id="rId16" Type="http://schemas.openxmlformats.org/officeDocument/2006/relationships/image" Target="../media/image32.png"/><Relationship Id="rId20" Type="http://schemas.openxmlformats.org/officeDocument/2006/relationships/image" Target="../media/image6.png"/><Relationship Id="rId29" Type="http://schemas.openxmlformats.org/officeDocument/2006/relationships/image" Target="../media/image15.png"/><Relationship Id="rId41" Type="http://schemas.openxmlformats.org/officeDocument/2006/relationships/image" Target="../media/image27.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10.png"/><Relationship Id="rId32" Type="http://schemas.openxmlformats.org/officeDocument/2006/relationships/image" Target="../media/image18.png"/><Relationship Id="rId37" Type="http://schemas.openxmlformats.org/officeDocument/2006/relationships/image" Target="../media/image23.png"/><Relationship Id="rId40" Type="http://schemas.openxmlformats.org/officeDocument/2006/relationships/image" Target="../media/image26.png"/><Relationship Id="rId5" Type="http://schemas.openxmlformats.org/officeDocument/2006/relationships/slideLayout" Target="../slideLayouts/slideLayout34.xml"/><Relationship Id="rId15" Type="http://schemas.openxmlformats.org/officeDocument/2006/relationships/image" Target="../media/image2.png"/><Relationship Id="rId23" Type="http://schemas.openxmlformats.org/officeDocument/2006/relationships/image" Target="../media/image9.png"/><Relationship Id="rId28" Type="http://schemas.openxmlformats.org/officeDocument/2006/relationships/image" Target="../media/image14.png"/><Relationship Id="rId36" Type="http://schemas.openxmlformats.org/officeDocument/2006/relationships/image" Target="../media/image22.png"/><Relationship Id="rId10" Type="http://schemas.openxmlformats.org/officeDocument/2006/relationships/slideLayout" Target="../slideLayouts/slideLayout39.xml"/><Relationship Id="rId19" Type="http://schemas.openxmlformats.org/officeDocument/2006/relationships/image" Target="../media/image5.png"/><Relationship Id="rId31" Type="http://schemas.openxmlformats.org/officeDocument/2006/relationships/image" Target="../media/image17.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 Id="rId22" Type="http://schemas.openxmlformats.org/officeDocument/2006/relationships/image" Target="../media/image8.png"/><Relationship Id="rId27" Type="http://schemas.openxmlformats.org/officeDocument/2006/relationships/image" Target="../media/image13.png"/><Relationship Id="rId30" Type="http://schemas.openxmlformats.org/officeDocument/2006/relationships/image" Target="../media/image16.png"/><Relationship Id="rId35" Type="http://schemas.openxmlformats.org/officeDocument/2006/relationships/image" Target="../media/image2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4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30"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56"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43" r:id="rId3"/>
    <p:sldLayoutId id="2147487144" r:id="rId4"/>
    <p:sldLayoutId id="2147487145" r:id="rId5"/>
    <p:sldLayoutId id="2147487106" r:id="rId6"/>
    <p:sldLayoutId id="2147487149" r:id="rId7"/>
    <p:sldLayoutId id="2147487151" r:id="rId8"/>
    <p:sldLayoutId id="2147487148" r:id="rId9"/>
    <p:sldLayoutId id="2147487150" r:id="rId10"/>
    <p:sldLayoutId id="2147487107" r:id="rId11"/>
    <p:sldLayoutId id="2147487108" r:id="rId12"/>
    <p:sldLayoutId id="2147487109" r:id="rId13"/>
    <p:sldLayoutId id="2147487110" r:id="rId14"/>
    <p:sldLayoutId id="2147487111" r:id="rId15"/>
    <p:sldLayoutId id="2147487114" r:id="rId16"/>
    <p:sldLayoutId id="2147487116" r:id="rId17"/>
    <p:sldLayoutId id="2147487117" r:id="rId18"/>
    <p:sldLayoutId id="2147487118" r:id="rId19"/>
    <p:sldLayoutId id="2147487119" r:id="rId20"/>
    <p:sldLayoutId id="2147487120" r:id="rId21"/>
    <p:sldLayoutId id="2147487139" r:id="rId22"/>
    <p:sldLayoutId id="2147487121" r:id="rId23"/>
    <p:sldLayoutId id="2147487141" r:id="rId24"/>
    <p:sldLayoutId id="2147487122" r:id="rId25"/>
    <p:sldLayoutId id="2147487142" r:id="rId26"/>
    <p:sldLayoutId id="2147487123" r:id="rId27"/>
    <p:sldLayoutId id="2147487140" r:id="rId28"/>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FD7AE56-FAF9-F14D-B94F-89B3ACEDEE1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5596931"/>
      </p:ext>
    </p:extLst>
  </p:cSld>
  <p:clrMap bg1="lt1" tx1="dk1" bg2="lt2" tx2="dk2" accent1="accent1" accent2="accent2" accent3="accent3" accent4="accent4" accent5="accent5" accent6="accent6" hlink="hlink" folHlink="folHlink"/>
  <p:sldLayoutIdLst>
    <p:sldLayoutId id="2147487133" r:id="rId1"/>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6"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41"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26" r:id="rId8"/>
    <p:sldLayoutId id="2147487127" r:id="rId9"/>
    <p:sldLayoutId id="2147487146" r:id="rId10"/>
    <p:sldLayoutId id="2147487128" r:id="rId11"/>
    <p:sldLayoutId id="2147487147" r:id="rId12"/>
    <p:sldLayoutId id="2147487135" r:id="rId13"/>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jp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67.jpg"/><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216425" y="3531502"/>
            <a:ext cx="11741010" cy="563779"/>
          </a:xfrm>
        </p:spPr>
        <p:txBody>
          <a:bodyPr/>
          <a:lstStyle/>
          <a:p>
            <a:r>
              <a:rPr lang="en-GB" sz="3600" dirty="0" smtClean="0"/>
              <a:t>Model-based Avionics</a:t>
            </a:r>
            <a:endParaRPr lang="en-GB" sz="3600" dirty="0"/>
          </a:p>
        </p:txBody>
      </p:sp>
      <p:sp>
        <p:nvSpPr>
          <p:cNvPr id="5" name="Text Placeholder 2">
            <a:extLst>
              <a:ext uri="{FF2B5EF4-FFF2-40B4-BE49-F238E27FC236}">
                <a16:creationId xmlns:a16="http://schemas.microsoft.com/office/drawing/2014/main" id="{4EA6F978-949D-1140-97B1-417FBE445B11}"/>
              </a:ext>
            </a:extLst>
          </p:cNvPr>
          <p:cNvSpPr>
            <a:spLocks noGrp="1"/>
          </p:cNvSpPr>
          <p:nvPr>
            <p:ph type="body" sz="quarter" idx="4294967295"/>
          </p:nvPr>
        </p:nvSpPr>
        <p:spPr>
          <a:xfrm>
            <a:off x="4721772" y="4095281"/>
            <a:ext cx="7235663" cy="2181533"/>
          </a:xfrm>
        </p:spPr>
        <p:txBody>
          <a:bodyPr/>
          <a:lstStyle/>
          <a:p>
            <a:pPr algn="r" defTabSz="1219170"/>
            <a:r>
              <a:rPr lang="en-US" sz="2400" dirty="0" smtClean="0">
                <a:solidFill>
                  <a:schemeClr val="bg1"/>
                </a:solidFill>
              </a:rPr>
              <a:t>SAVOIR </a:t>
            </a:r>
            <a:r>
              <a:rPr lang="en-US" sz="2400" dirty="0" err="1" smtClean="0">
                <a:solidFill>
                  <a:schemeClr val="bg1"/>
                </a:solidFill>
              </a:rPr>
              <a:t>CubeSats</a:t>
            </a:r>
            <a:r>
              <a:rPr lang="en-US" sz="2400" dirty="0" smtClean="0">
                <a:solidFill>
                  <a:schemeClr val="bg1"/>
                </a:solidFill>
              </a:rPr>
              <a:t> Workshop</a:t>
            </a:r>
          </a:p>
          <a:p>
            <a:pPr algn="r" defTabSz="1219170"/>
            <a:r>
              <a:rPr lang="en-US" dirty="0" smtClean="0">
                <a:solidFill>
                  <a:schemeClr val="bg1"/>
                </a:solidFill>
              </a:rPr>
              <a:t>24</a:t>
            </a:r>
            <a:r>
              <a:rPr lang="en-US" sz="1800" dirty="0" smtClean="0">
                <a:solidFill>
                  <a:schemeClr val="bg1"/>
                </a:solidFill>
              </a:rPr>
              <a:t> October 2022</a:t>
            </a:r>
          </a:p>
          <a:p>
            <a:pPr algn="r" defTabSz="1219170"/>
            <a:endParaRPr lang="en-US" dirty="0">
              <a:solidFill>
                <a:schemeClr val="accent3">
                  <a:lumMod val="20000"/>
                  <a:lumOff val="80000"/>
                </a:schemeClr>
              </a:solidFill>
            </a:endParaRPr>
          </a:p>
          <a:p>
            <a:pPr algn="r" defTabSz="1219170"/>
            <a:r>
              <a:rPr lang="en-US" sz="1800" dirty="0" smtClean="0">
                <a:solidFill>
                  <a:schemeClr val="accent3">
                    <a:lumMod val="20000"/>
                    <a:lumOff val="80000"/>
                  </a:schemeClr>
                </a:solidFill>
              </a:rPr>
              <a:t>David Peña Hidalgo</a:t>
            </a:r>
          </a:p>
          <a:p>
            <a:pPr algn="r" defTabSz="1219170"/>
            <a:r>
              <a:rPr lang="en-US" dirty="0" smtClean="0">
                <a:solidFill>
                  <a:schemeClr val="accent3">
                    <a:lumMod val="20000"/>
                    <a:lumOff val="80000"/>
                  </a:schemeClr>
                </a:solidFill>
              </a:rPr>
              <a:t>TEC-SW</a:t>
            </a:r>
          </a:p>
          <a:p>
            <a:pPr algn="r" defTabSz="1219170"/>
            <a:endParaRPr lang="en-GB" sz="1800" dirty="0">
              <a:solidFill>
                <a:schemeClr val="accent3">
                  <a:lumMod val="20000"/>
                  <a:lumOff val="80000"/>
                </a:schemeClr>
              </a:solidFill>
            </a:endParaRPr>
          </a:p>
        </p:txBody>
      </p:sp>
    </p:spTree>
    <p:extLst>
      <p:ext uri="{BB962C8B-B14F-4D97-AF65-F5344CB8AC3E}">
        <p14:creationId xmlns:p14="http://schemas.microsoft.com/office/powerpoint/2010/main" val="574419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0" dirty="0"/>
              <a:t>SAVOIR </a:t>
            </a:r>
            <a:r>
              <a:rPr lang="en-GB" sz="2400" b="0" dirty="0" err="1"/>
              <a:t>CubeSats</a:t>
            </a:r>
            <a:r>
              <a:rPr lang="en-GB" sz="2400" b="0" dirty="0"/>
              <a:t> Workshop: model-based avionics</a:t>
            </a:r>
          </a:p>
        </p:txBody>
      </p:sp>
      <p:sp>
        <p:nvSpPr>
          <p:cNvPr id="5" name="Text Box 5"/>
          <p:cNvSpPr txBox="1">
            <a:spLocks noChangeArrowheads="1"/>
          </p:cNvSpPr>
          <p:nvPr/>
        </p:nvSpPr>
        <p:spPr bwMode="auto">
          <a:xfrm>
            <a:off x="21133" y="672041"/>
            <a:ext cx="6654685"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3"/>
            </a:pPr>
            <a:r>
              <a:rPr lang="en-GB" altLang="en-US" dirty="0" smtClean="0">
                <a:solidFill>
                  <a:schemeClr val="accent3">
                    <a:lumMod val="20000"/>
                    <a:lumOff val="80000"/>
                  </a:schemeClr>
                </a:solidFill>
                <a:latin typeface="Arial" charset="0"/>
              </a:rPr>
              <a:t> PLATO model:</a:t>
            </a:r>
            <a:endParaRPr lang="en-GB" altLang="en-US" sz="18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r>
              <a:rPr lang="en-GB" altLang="en-US" sz="1600" dirty="0">
                <a:solidFill>
                  <a:schemeClr val="tx1">
                    <a:lumMod val="50000"/>
                    <a:lumOff val="50000"/>
                  </a:schemeClr>
                </a:solidFill>
                <a:latin typeface="Arial" charset="0"/>
              </a:rPr>
              <a:t>Enterprise Architect </a:t>
            </a:r>
            <a:r>
              <a:rPr lang="en-GB" altLang="en-US" sz="1600" dirty="0">
                <a:solidFill>
                  <a:schemeClr val="accent3">
                    <a:lumMod val="20000"/>
                    <a:lumOff val="80000"/>
                  </a:schemeClr>
                </a:solidFill>
                <a:latin typeface="Arial" charset="0"/>
              </a:rPr>
              <a:t>as tool</a:t>
            </a:r>
          </a:p>
          <a:p>
            <a:pPr marL="1085850" lvl="1" indent="-342900" eaLnBrk="1" hangingPunct="1">
              <a:spcAft>
                <a:spcPts val="600"/>
              </a:spcAft>
              <a:buClr>
                <a:srgbClr val="009BDB"/>
              </a:buClr>
              <a:buSzPct val="75000"/>
              <a:buFont typeface="Arial" panose="020B0604020202020204" pitchFamily="34" charset="0"/>
              <a:buChar char="•"/>
            </a:pPr>
            <a:r>
              <a:rPr lang="en-GB" altLang="en-US" sz="1600" dirty="0" err="1" smtClean="0">
                <a:solidFill>
                  <a:schemeClr val="tx1">
                    <a:lumMod val="50000"/>
                    <a:lumOff val="50000"/>
                  </a:schemeClr>
                </a:solidFill>
                <a:latin typeface="Arial" charset="0"/>
              </a:rPr>
              <a:t>SysML</a:t>
            </a:r>
            <a:r>
              <a:rPr lang="en-GB" altLang="en-US" sz="1600" dirty="0" smtClean="0">
                <a:solidFill>
                  <a:schemeClr val="tx1">
                    <a:lumMod val="50000"/>
                    <a:lumOff val="50000"/>
                  </a:schemeClr>
                </a:solidFill>
                <a:latin typeface="Arial" charset="0"/>
              </a:rPr>
              <a:t> </a:t>
            </a:r>
            <a:r>
              <a:rPr lang="en-GB" altLang="en-US" sz="1600" dirty="0" smtClean="0">
                <a:solidFill>
                  <a:schemeClr val="accent3">
                    <a:lumMod val="20000"/>
                    <a:lumOff val="80000"/>
                  </a:schemeClr>
                </a:solidFill>
                <a:latin typeface="Arial" charset="0"/>
              </a:rPr>
              <a:t>as language</a:t>
            </a:r>
          </a:p>
          <a:p>
            <a:pPr marL="1085850" lvl="1" indent="-342900" eaLnBrk="1" hangingPunct="1">
              <a:spcAft>
                <a:spcPts val="600"/>
              </a:spcAft>
              <a:buClr>
                <a:srgbClr val="009BDB"/>
              </a:buClr>
              <a:buSzPct val="75000"/>
              <a:buFont typeface="Arial" panose="020B0604020202020204" pitchFamily="34" charset="0"/>
              <a:buChar char="•"/>
            </a:pPr>
            <a:r>
              <a:rPr lang="en-GB" altLang="en-US" sz="1600" dirty="0" smtClean="0">
                <a:solidFill>
                  <a:schemeClr val="tx1">
                    <a:lumMod val="50000"/>
                    <a:lumOff val="50000"/>
                  </a:schemeClr>
                </a:solidFill>
                <a:latin typeface="Arial" charset="0"/>
              </a:rPr>
              <a:t>ESA </a:t>
            </a:r>
            <a:r>
              <a:rPr lang="en-GB" altLang="en-US" sz="1600" dirty="0" err="1">
                <a:solidFill>
                  <a:schemeClr val="tx1">
                    <a:lumMod val="50000"/>
                    <a:lumOff val="50000"/>
                  </a:schemeClr>
                </a:solidFill>
                <a:latin typeface="Arial" charset="0"/>
              </a:rPr>
              <a:t>SysML</a:t>
            </a:r>
            <a:r>
              <a:rPr lang="en-GB" altLang="en-US" sz="1600" dirty="0">
                <a:solidFill>
                  <a:schemeClr val="tx1">
                    <a:lumMod val="50000"/>
                    <a:lumOff val="50000"/>
                  </a:schemeClr>
                </a:solidFill>
                <a:latin typeface="Arial" charset="0"/>
              </a:rPr>
              <a:t> </a:t>
            </a:r>
            <a:r>
              <a:rPr lang="en-GB" altLang="en-US" sz="1600" dirty="0" smtClean="0">
                <a:solidFill>
                  <a:schemeClr val="tx1">
                    <a:lumMod val="50000"/>
                    <a:lumOff val="50000"/>
                  </a:schemeClr>
                </a:solidFill>
                <a:latin typeface="Arial" charset="0"/>
              </a:rPr>
              <a:t>Profile/Toolbox</a:t>
            </a:r>
            <a:r>
              <a:rPr lang="en-GB" altLang="en-US" sz="1600" dirty="0" smtClean="0">
                <a:solidFill>
                  <a:schemeClr val="accent1">
                    <a:lumMod val="20000"/>
                    <a:lumOff val="80000"/>
                  </a:schemeClr>
                </a:solidFill>
                <a:latin typeface="Arial" charset="0"/>
              </a:rPr>
              <a:t> </a:t>
            </a:r>
            <a:r>
              <a:rPr lang="en-GB" altLang="en-US" sz="1600" dirty="0" smtClean="0">
                <a:solidFill>
                  <a:schemeClr val="accent3">
                    <a:lumMod val="20000"/>
                    <a:lumOff val="80000"/>
                  </a:schemeClr>
                </a:solidFill>
                <a:latin typeface="Arial" charset="0"/>
              </a:rPr>
              <a:t>for EA</a:t>
            </a: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lvl="1" indent="0" eaLnBrk="1" hangingPunct="1">
              <a:spcAft>
                <a:spcPts val="600"/>
              </a:spcAft>
              <a:buClr>
                <a:srgbClr val="009BDB"/>
              </a:buClr>
              <a:buSzPct val="75000"/>
            </a:pPr>
            <a:endParaRPr lang="en-GB" altLang="en-US" sz="1600" dirty="0" smtClean="0">
              <a:solidFill>
                <a:schemeClr val="accent2">
                  <a:lumMod val="40000"/>
                  <a:lumOff val="60000"/>
                </a:schemeClr>
              </a:solidFill>
              <a:latin typeface="Arial" charset="0"/>
            </a:endParaRPr>
          </a:p>
          <a:p>
            <a:pPr lvl="1" indent="0" eaLnBrk="1" hangingPunct="1">
              <a:spcAft>
                <a:spcPts val="600"/>
              </a:spcAft>
              <a:buClr>
                <a:srgbClr val="009BDB"/>
              </a:buClr>
              <a:buSzPct val="75000"/>
            </a:pPr>
            <a:endParaRPr lang="en-GB" altLang="en-US" sz="1600" dirty="0">
              <a:solidFill>
                <a:schemeClr val="accent2">
                  <a:lumMod val="40000"/>
                  <a:lumOff val="60000"/>
                </a:schemeClr>
              </a:solidFill>
              <a:latin typeface="Arial" charset="0"/>
            </a:endParaRPr>
          </a:p>
          <a:p>
            <a:pPr lvl="1" indent="0" eaLnBrk="1" hangingPunct="1">
              <a:spcAft>
                <a:spcPts val="600"/>
              </a:spcAft>
              <a:buClr>
                <a:srgbClr val="009BDB"/>
              </a:buClr>
              <a:buSzPct val="75000"/>
            </a:pPr>
            <a:endParaRPr lang="en-GB" altLang="en-US" dirty="0" smtClean="0">
              <a:solidFill>
                <a:schemeClr val="accent3">
                  <a:lumMod val="20000"/>
                  <a:lumOff val="80000"/>
                </a:schemeClr>
              </a:solidFill>
              <a:latin typeface="Arial" charset="0"/>
            </a:endParaRPr>
          </a:p>
          <a:p>
            <a:pPr lvl="1" indent="0" eaLnBrk="1" hangingPunct="1">
              <a:spcAft>
                <a:spcPts val="600"/>
              </a:spcAft>
              <a:buClr>
                <a:srgbClr val="009BDB"/>
              </a:buClr>
              <a:buSzPct val="75000"/>
            </a:pPr>
            <a:r>
              <a:rPr lang="en-GB" altLang="en-US" dirty="0" smtClean="0">
                <a:solidFill>
                  <a:schemeClr val="accent3">
                    <a:lumMod val="20000"/>
                    <a:lumOff val="80000"/>
                  </a:schemeClr>
                </a:solidFill>
                <a:latin typeface="Arial" charset="0"/>
              </a:rPr>
              <a:t>Requirement management:</a:t>
            </a:r>
          </a:p>
          <a:p>
            <a:pPr marL="1028700" lvl="1" eaLnBrk="1" hangingPunct="1">
              <a:spcAft>
                <a:spcPts val="600"/>
              </a:spcAft>
              <a:buClr>
                <a:srgbClr val="009BDB"/>
              </a:buClr>
              <a:buSzPct val="75000"/>
              <a:buFont typeface="Arial" panose="020B0604020202020204" pitchFamily="34" charset="0"/>
              <a:buChar char="•"/>
            </a:pPr>
            <a:r>
              <a:rPr lang="en-GB" altLang="en-US" sz="1600" dirty="0" smtClean="0">
                <a:solidFill>
                  <a:schemeClr val="accent3">
                    <a:lumMod val="20000"/>
                    <a:lumOff val="80000"/>
                  </a:schemeClr>
                </a:solidFill>
                <a:latin typeface="Arial" charset="0"/>
              </a:rPr>
              <a:t>Import: from docs to excel &gt; from excel to EA model</a:t>
            </a:r>
          </a:p>
          <a:p>
            <a:pPr marL="1028700" lvl="1" eaLnBrk="1" hangingPunct="1">
              <a:spcAft>
                <a:spcPts val="600"/>
              </a:spcAft>
              <a:buClr>
                <a:srgbClr val="009BDB"/>
              </a:buClr>
              <a:buSzPct val="75000"/>
              <a:buFont typeface="Arial" panose="020B0604020202020204" pitchFamily="34" charset="0"/>
              <a:buChar char="•"/>
            </a:pPr>
            <a:r>
              <a:rPr lang="en-GB" altLang="en-US" sz="1600" dirty="0">
                <a:solidFill>
                  <a:schemeClr val="accent3">
                    <a:lumMod val="20000"/>
                    <a:lumOff val="80000"/>
                  </a:schemeClr>
                </a:solidFill>
                <a:latin typeface="Arial" charset="0"/>
              </a:rPr>
              <a:t>Requirements are objects</a:t>
            </a:r>
            <a:r>
              <a:rPr lang="en-GB" altLang="en-US" sz="1600" dirty="0" smtClean="0">
                <a:solidFill>
                  <a:schemeClr val="accent3">
                    <a:lumMod val="20000"/>
                    <a:lumOff val="80000"/>
                  </a:schemeClr>
                </a:solidFill>
                <a:latin typeface="Arial" charset="0"/>
              </a:rPr>
              <a:t>:</a:t>
            </a:r>
            <a:endParaRPr lang="en-GB" altLang="en-US" sz="1600" dirty="0">
              <a:solidFill>
                <a:schemeClr val="accent3">
                  <a:lumMod val="20000"/>
                  <a:lumOff val="80000"/>
                </a:schemeClr>
              </a:solidFill>
              <a:latin typeface="Arial" charset="0"/>
            </a:endParaRPr>
          </a:p>
          <a:p>
            <a:pPr marL="1485900" lvl="2" indent="-285750" eaLnBrk="1" hangingPunct="1">
              <a:spcAft>
                <a:spcPts val="600"/>
              </a:spcAft>
              <a:buClr>
                <a:srgbClr val="009BDB"/>
              </a:buClr>
              <a:buSzPct val="75000"/>
              <a:buFont typeface="Courier New" panose="02070309020205020404" pitchFamily="49" charset="0"/>
              <a:buChar char="o"/>
            </a:pPr>
            <a:r>
              <a:rPr lang="en-GB" altLang="en-US" sz="1600" dirty="0" smtClean="0">
                <a:solidFill>
                  <a:schemeClr val="accent3">
                    <a:lumMod val="20000"/>
                    <a:lumOff val="80000"/>
                  </a:schemeClr>
                </a:solidFill>
                <a:latin typeface="Arial" charset="0"/>
              </a:rPr>
              <a:t>Definition of attributes</a:t>
            </a:r>
          </a:p>
          <a:p>
            <a:pPr marL="1485900" lvl="2" indent="-285750" eaLnBrk="1" hangingPunct="1">
              <a:spcAft>
                <a:spcPts val="600"/>
              </a:spcAft>
              <a:buClr>
                <a:srgbClr val="009BDB"/>
              </a:buClr>
              <a:buSzPct val="75000"/>
              <a:buFont typeface="Courier New" panose="02070309020205020404" pitchFamily="49" charset="0"/>
              <a:buChar char="o"/>
            </a:pPr>
            <a:r>
              <a:rPr lang="en-GB" altLang="en-US" sz="1600" dirty="0">
                <a:solidFill>
                  <a:schemeClr val="accent3">
                    <a:lumMod val="20000"/>
                    <a:lumOff val="80000"/>
                  </a:schemeClr>
                </a:solidFill>
                <a:latin typeface="Arial" charset="0"/>
              </a:rPr>
              <a:t>Definition of </a:t>
            </a:r>
            <a:r>
              <a:rPr lang="en-GB" altLang="en-US" sz="1600" dirty="0" smtClean="0">
                <a:solidFill>
                  <a:schemeClr val="accent3">
                    <a:lumMod val="20000"/>
                    <a:lumOff val="80000"/>
                  </a:schemeClr>
                </a:solidFill>
                <a:latin typeface="Arial" charset="0"/>
              </a:rPr>
              <a:t>relations</a:t>
            </a:r>
          </a:p>
          <a:p>
            <a:pPr marL="1485900" lvl="2" indent="-285750" eaLnBrk="1" hangingPunct="1">
              <a:spcAft>
                <a:spcPts val="600"/>
              </a:spcAft>
              <a:buClr>
                <a:srgbClr val="009BDB"/>
              </a:buClr>
              <a:buSzPct val="75000"/>
              <a:buFont typeface="Wingdings" panose="05000000000000000000" pitchFamily="2" charset="2"/>
              <a:buChar char="ü"/>
            </a:pPr>
            <a:r>
              <a:rPr lang="en-GB" altLang="en-US" sz="1600" dirty="0">
                <a:solidFill>
                  <a:srgbClr val="00B050"/>
                </a:solidFill>
                <a:latin typeface="Arial" charset="0"/>
              </a:rPr>
              <a:t>automatic </a:t>
            </a:r>
            <a:r>
              <a:rPr lang="en-GB" altLang="en-US" sz="1600" dirty="0" smtClean="0">
                <a:solidFill>
                  <a:srgbClr val="00B050"/>
                </a:solidFill>
                <a:latin typeface="Arial" charset="0"/>
              </a:rPr>
              <a:t>verification checks</a:t>
            </a:r>
            <a:endParaRPr lang="en-GB" altLang="en-US" sz="1600" dirty="0">
              <a:solidFill>
                <a:srgbClr val="00B050"/>
              </a:solidFill>
              <a:latin typeface="Arial" charset="0"/>
            </a:endParaRPr>
          </a:p>
          <a:p>
            <a:pPr marL="1028700" lvl="1" eaLnBrk="1" hangingPunct="1">
              <a:spcAft>
                <a:spcPts val="600"/>
              </a:spcAft>
              <a:buClr>
                <a:srgbClr val="009BDB"/>
              </a:buClr>
              <a:buSzPct val="75000"/>
              <a:buFont typeface="Arial" panose="020B0604020202020204" pitchFamily="34" charset="0"/>
              <a:buChar char="•"/>
            </a:pPr>
            <a:r>
              <a:rPr lang="en-GB" altLang="en-US" sz="1600" dirty="0" smtClean="0">
                <a:solidFill>
                  <a:schemeClr val="accent3">
                    <a:lumMod val="20000"/>
                    <a:lumOff val="80000"/>
                  </a:schemeClr>
                </a:solidFill>
                <a:latin typeface="Arial" charset="0"/>
              </a:rPr>
              <a:t>Export to documentation </a:t>
            </a:r>
            <a:endParaRPr lang="en-GB" altLang="en-US" sz="1600" dirty="0">
              <a:solidFill>
                <a:schemeClr val="accent3">
                  <a:lumMod val="20000"/>
                  <a:lumOff val="80000"/>
                </a:schemeClr>
              </a:solidFill>
              <a:latin typeface="Arial" charset="0"/>
            </a:endParaRPr>
          </a:p>
          <a:p>
            <a:pPr marL="1485900" lvl="2" indent="-342900" eaLnBrk="1" hangingPunct="1">
              <a:spcAft>
                <a:spcPts val="600"/>
              </a:spcAft>
              <a:buClr>
                <a:srgbClr val="009BDB"/>
              </a:buClr>
              <a:buSzPct val="75000"/>
              <a:buFont typeface="Wingdings" panose="05000000000000000000" pitchFamily="2" charset="2"/>
              <a:buChar char="ü"/>
            </a:pPr>
            <a:endParaRPr lang="en-GB" altLang="en-US" sz="1600" dirty="0">
              <a:solidFill>
                <a:schemeClr val="accent3">
                  <a:lumMod val="20000"/>
                  <a:lumOff val="80000"/>
                </a:schemeClr>
              </a:solidFill>
              <a:latin typeface="Arial" charset="0"/>
            </a:endParaRPr>
          </a:p>
          <a:p>
            <a:pPr marL="1485900" lvl="2" indent="-342900" eaLnBrk="1" hangingPunct="1">
              <a:spcAft>
                <a:spcPts val="600"/>
              </a:spcAft>
              <a:buClr>
                <a:srgbClr val="009BDB"/>
              </a:buClr>
              <a:buSzPct val="75000"/>
              <a:buFont typeface="Wingdings" panose="05000000000000000000" pitchFamily="2" charset="2"/>
              <a:buChar char="ü"/>
            </a:pPr>
            <a:endParaRPr lang="en-GB" altLang="en-US" sz="1600" dirty="0" smtClean="0">
              <a:solidFill>
                <a:schemeClr val="accent3">
                  <a:lumMod val="20000"/>
                  <a:lumOff val="80000"/>
                </a:schemeClr>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360" y="1287431"/>
            <a:ext cx="5911244" cy="4717130"/>
          </a:xfrm>
          <a:prstGeom prst="rect">
            <a:avLst/>
          </a:prstGeom>
        </p:spPr>
      </p:pic>
    </p:spTree>
    <p:extLst>
      <p:ext uri="{BB962C8B-B14F-4D97-AF65-F5344CB8AC3E}">
        <p14:creationId xmlns:p14="http://schemas.microsoft.com/office/powerpoint/2010/main" val="1810038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0" dirty="0"/>
              <a:t>SAVOIR </a:t>
            </a:r>
            <a:r>
              <a:rPr lang="en-GB" sz="2400" b="0" dirty="0" err="1"/>
              <a:t>CubeSats</a:t>
            </a:r>
            <a:r>
              <a:rPr lang="en-GB" sz="2400" b="0" dirty="0"/>
              <a:t> Workshop: model-based avionics</a:t>
            </a:r>
          </a:p>
        </p:txBody>
      </p:sp>
      <p:pic>
        <p:nvPicPr>
          <p:cNvPr id="3" name="Picture 2"/>
          <p:cNvPicPr>
            <a:picLocks noChangeAspect="1"/>
          </p:cNvPicPr>
          <p:nvPr/>
        </p:nvPicPr>
        <p:blipFill>
          <a:blip r:embed="rId3"/>
          <a:stretch>
            <a:fillRect/>
          </a:stretch>
        </p:blipFill>
        <p:spPr>
          <a:xfrm>
            <a:off x="8781016" y="1128130"/>
            <a:ext cx="2151096" cy="1642231"/>
          </a:xfrm>
          <a:prstGeom prst="rect">
            <a:avLst/>
          </a:prstGeom>
        </p:spPr>
      </p:pic>
      <p:sp>
        <p:nvSpPr>
          <p:cNvPr id="16" name="Rectangular Callout 15"/>
          <p:cNvSpPr/>
          <p:nvPr/>
        </p:nvSpPr>
        <p:spPr>
          <a:xfrm>
            <a:off x="7278297" y="1300962"/>
            <a:ext cx="1282569" cy="412699"/>
          </a:xfrm>
          <a:prstGeom prst="wedgeRectCallout">
            <a:avLst>
              <a:gd name="adj1" fmla="val 92453"/>
              <a:gd name="adj2" fmla="val 49879"/>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GB" sz="1400" b="1" dirty="0" smtClean="0">
                <a:solidFill>
                  <a:srgbClr val="FF0000"/>
                </a:solidFill>
                <a:latin typeface="Comic Sans MS" panose="030F0702030302020204" pitchFamily="66" charset="0"/>
              </a:rPr>
              <a:t>I’M BETTY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297" y="2954893"/>
            <a:ext cx="2151096" cy="1642231"/>
          </a:xfrm>
          <a:prstGeom prst="rect">
            <a:avLst/>
          </a:prstGeom>
        </p:spPr>
      </p:pic>
      <p:sp>
        <p:nvSpPr>
          <p:cNvPr id="6" name="Rectangular Callout 5"/>
          <p:cNvSpPr/>
          <p:nvPr/>
        </p:nvSpPr>
        <p:spPr>
          <a:xfrm>
            <a:off x="9648241" y="3473547"/>
            <a:ext cx="1283871" cy="463325"/>
          </a:xfrm>
          <a:prstGeom prst="wedgeRectCallout">
            <a:avLst>
              <a:gd name="adj1" fmla="val -83153"/>
              <a:gd name="adj2" fmla="val -36081"/>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GB" sz="1400" b="1" dirty="0" smtClean="0">
                <a:solidFill>
                  <a:srgbClr val="FF0000"/>
                </a:solidFill>
                <a:latin typeface="Comic Sans MS" panose="030F0702030302020204" pitchFamily="66" charset="0"/>
              </a:rPr>
              <a:t>I’M BETTY !</a:t>
            </a:r>
          </a:p>
        </p:txBody>
      </p:sp>
      <p:sp>
        <p:nvSpPr>
          <p:cNvPr id="8" name="Text Box 5"/>
          <p:cNvSpPr txBox="1">
            <a:spLocks noChangeArrowheads="1"/>
          </p:cNvSpPr>
          <p:nvPr/>
        </p:nvSpPr>
        <p:spPr bwMode="auto">
          <a:xfrm>
            <a:off x="83287" y="706116"/>
            <a:ext cx="6654685"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3"/>
            </a:pPr>
            <a:r>
              <a:rPr lang="en-GB" altLang="en-US" dirty="0" smtClean="0">
                <a:solidFill>
                  <a:schemeClr val="accent3">
                    <a:lumMod val="20000"/>
                    <a:lumOff val="80000"/>
                  </a:schemeClr>
                </a:solidFill>
                <a:latin typeface="Arial" charset="0"/>
              </a:rPr>
              <a:t> PLATO </a:t>
            </a:r>
            <a:r>
              <a:rPr lang="en-GB" altLang="en-US" dirty="0">
                <a:solidFill>
                  <a:schemeClr val="accent3">
                    <a:lumMod val="20000"/>
                    <a:lumOff val="80000"/>
                  </a:schemeClr>
                </a:solidFill>
                <a:latin typeface="Arial" charset="0"/>
              </a:rPr>
              <a:t>model: </a:t>
            </a:r>
            <a:r>
              <a:rPr lang="en-GB" altLang="en-US" sz="1800" dirty="0" smtClean="0">
                <a:solidFill>
                  <a:schemeClr val="accent3">
                    <a:lumMod val="20000"/>
                    <a:lumOff val="80000"/>
                  </a:schemeClr>
                </a:solidFill>
                <a:latin typeface="Arial" charset="0"/>
              </a:rPr>
              <a:t>one </a:t>
            </a:r>
            <a:r>
              <a:rPr lang="en-GB" altLang="en-US" sz="1800" dirty="0">
                <a:solidFill>
                  <a:schemeClr val="accent3">
                    <a:lumMod val="20000"/>
                    <a:lumOff val="80000"/>
                  </a:schemeClr>
                </a:solidFill>
                <a:latin typeface="Arial" charset="0"/>
              </a:rPr>
              <a:t>model, several </a:t>
            </a:r>
            <a:r>
              <a:rPr lang="en-GB" altLang="en-US" sz="1800" dirty="0" smtClean="0">
                <a:solidFill>
                  <a:schemeClr val="accent3">
                    <a:lumMod val="20000"/>
                    <a:lumOff val="80000"/>
                  </a:schemeClr>
                </a:solidFill>
                <a:latin typeface="Arial" charset="0"/>
              </a:rPr>
              <a:t>views!!!</a:t>
            </a:r>
          </a:p>
          <a:p>
            <a:pPr marL="1085850" lvl="1" indent="-342900" eaLnBrk="1" hangingPunct="1">
              <a:spcAft>
                <a:spcPts val="600"/>
              </a:spcAft>
              <a:buClr>
                <a:srgbClr val="009BDB"/>
              </a:buClr>
              <a:buSzPct val="75000"/>
              <a:buFont typeface="Arial" panose="020B0604020202020204" pitchFamily="34" charset="0"/>
              <a:buChar char="•"/>
            </a:pPr>
            <a:r>
              <a:rPr lang="en-GB" altLang="en-US" sz="1600" dirty="0" smtClean="0">
                <a:solidFill>
                  <a:schemeClr val="accent3">
                    <a:lumMod val="20000"/>
                    <a:lumOff val="80000"/>
                  </a:schemeClr>
                </a:solidFill>
                <a:latin typeface="Arial" charset="0"/>
              </a:rPr>
              <a:t>Different </a:t>
            </a:r>
            <a:r>
              <a:rPr lang="en-GB" altLang="en-US" sz="1600" dirty="0">
                <a:solidFill>
                  <a:schemeClr val="accent3">
                    <a:lumMod val="20000"/>
                    <a:lumOff val="80000"/>
                  </a:schemeClr>
                </a:solidFill>
                <a:latin typeface="Arial" charset="0"/>
              </a:rPr>
              <a:t>perspectives/views of the same </a:t>
            </a:r>
            <a:r>
              <a:rPr lang="en-GB" altLang="en-US" sz="1600" dirty="0" smtClean="0">
                <a:solidFill>
                  <a:schemeClr val="accent3">
                    <a:lumMod val="20000"/>
                    <a:lumOff val="80000"/>
                  </a:schemeClr>
                </a:solidFill>
                <a:latin typeface="Arial" charset="0"/>
              </a:rPr>
              <a:t>element</a:t>
            </a:r>
          </a:p>
          <a:p>
            <a:pPr marL="1085850" lvl="1" indent="-342900" eaLnBrk="1" hangingPunct="1">
              <a:spcAft>
                <a:spcPts val="600"/>
              </a:spcAft>
              <a:buClr>
                <a:srgbClr val="009BDB"/>
              </a:buClr>
              <a:buSzPct val="75000"/>
              <a:buFont typeface="Arial" panose="020B0604020202020204" pitchFamily="34" charset="0"/>
              <a:buChar char="•"/>
            </a:pPr>
            <a:r>
              <a:rPr lang="en-GB" altLang="en-US" sz="1600" dirty="0" smtClean="0">
                <a:solidFill>
                  <a:schemeClr val="accent3">
                    <a:lumMod val="20000"/>
                    <a:lumOff val="80000"/>
                  </a:schemeClr>
                </a:solidFill>
                <a:latin typeface="Arial" charset="0"/>
              </a:rPr>
              <a:t>Single Source of Truth (SSOT): improve consistency between data from different technical disciplines</a:t>
            </a:r>
            <a:endParaRPr lang="en-GB" altLang="en-US" sz="1600" dirty="0">
              <a:solidFill>
                <a:schemeClr val="accent3">
                  <a:lumMod val="20000"/>
                  <a:lumOff val="80000"/>
                </a:schemeClr>
              </a:solidFill>
              <a:latin typeface="Arial" charset="0"/>
            </a:endParaRPr>
          </a:p>
          <a:p>
            <a:pPr marL="1485900" lvl="2" indent="-342900" eaLnBrk="1" hangingPunct="1">
              <a:spcAft>
                <a:spcPts val="600"/>
              </a:spcAft>
              <a:buClr>
                <a:srgbClr val="009BDB"/>
              </a:buClr>
              <a:buSzPct val="75000"/>
              <a:buFont typeface="Wingdings" panose="05000000000000000000" pitchFamily="2" charset="2"/>
              <a:buChar char="ü"/>
            </a:pPr>
            <a:endParaRPr lang="en-GB" altLang="en-US" sz="1600" dirty="0" smtClean="0">
              <a:solidFill>
                <a:schemeClr val="accent3">
                  <a:lumMod val="20000"/>
                  <a:lumOff val="80000"/>
                </a:schemeClr>
              </a:solidFill>
              <a:latin typeface="Arial" charset="0"/>
            </a:endParaRPr>
          </a:p>
        </p:txBody>
      </p:sp>
      <p:pic>
        <p:nvPicPr>
          <p:cNvPr id="4" name="Picture 3"/>
          <p:cNvPicPr>
            <a:picLocks noChangeAspect="1"/>
          </p:cNvPicPr>
          <p:nvPr/>
        </p:nvPicPr>
        <p:blipFill>
          <a:blip r:embed="rId5"/>
          <a:stretch>
            <a:fillRect/>
          </a:stretch>
        </p:blipFill>
        <p:spPr>
          <a:xfrm>
            <a:off x="451578" y="3705210"/>
            <a:ext cx="2441860" cy="2345724"/>
          </a:xfrm>
          <a:prstGeom prst="rect">
            <a:avLst/>
          </a:prstGeom>
        </p:spPr>
      </p:pic>
      <p:sp>
        <p:nvSpPr>
          <p:cNvPr id="13" name="Rectangular Callout 12"/>
          <p:cNvSpPr/>
          <p:nvPr/>
        </p:nvSpPr>
        <p:spPr>
          <a:xfrm>
            <a:off x="3715383" y="4597124"/>
            <a:ext cx="2248537" cy="797836"/>
          </a:xfrm>
          <a:prstGeom prst="wedgeRectCallout">
            <a:avLst>
              <a:gd name="adj1" fmla="val -106745"/>
              <a:gd name="adj2" fmla="val -4807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400" b="1" dirty="0" smtClean="0">
                <a:solidFill>
                  <a:schemeClr val="tx1">
                    <a:lumMod val="90000"/>
                    <a:lumOff val="10000"/>
                  </a:schemeClr>
                </a:solidFill>
                <a:latin typeface="Arial" charset="0"/>
              </a:rPr>
              <a:t>Units as </a:t>
            </a:r>
            <a:r>
              <a:rPr lang="en-GB" altLang="en-US" sz="1400" b="1" dirty="0">
                <a:solidFill>
                  <a:schemeClr val="tx1">
                    <a:lumMod val="90000"/>
                    <a:lumOff val="10000"/>
                  </a:schemeClr>
                </a:solidFill>
                <a:latin typeface="Arial" charset="0"/>
              </a:rPr>
              <a:t>i</a:t>
            </a:r>
            <a:r>
              <a:rPr lang="en-GB" altLang="en-US" sz="1400" b="1" dirty="0" smtClean="0">
                <a:solidFill>
                  <a:schemeClr val="tx1">
                    <a:lumMod val="90000"/>
                    <a:lumOff val="10000"/>
                  </a:schemeClr>
                </a:solidFill>
                <a:latin typeface="Arial" charset="0"/>
              </a:rPr>
              <a:t>nstantiations of Equipment</a:t>
            </a:r>
            <a:endParaRPr lang="en-GB" sz="1400" b="1" dirty="0" smtClean="0">
              <a:solidFill>
                <a:srgbClr val="FF0000"/>
              </a:solidFill>
            </a:endParaRPr>
          </a:p>
        </p:txBody>
      </p:sp>
      <p:pic>
        <p:nvPicPr>
          <p:cNvPr id="9" name="Picture 8"/>
          <p:cNvPicPr>
            <a:picLocks noChangeAspect="1"/>
          </p:cNvPicPr>
          <p:nvPr/>
        </p:nvPicPr>
        <p:blipFill>
          <a:blip r:embed="rId6"/>
          <a:stretch>
            <a:fillRect/>
          </a:stretch>
        </p:blipFill>
        <p:spPr>
          <a:xfrm>
            <a:off x="451578" y="2407324"/>
            <a:ext cx="3697113" cy="1203076"/>
          </a:xfrm>
          <a:prstGeom prst="rect">
            <a:avLst/>
          </a:prstGeom>
        </p:spPr>
      </p:pic>
    </p:spTree>
    <p:extLst>
      <p:ext uri="{BB962C8B-B14F-4D97-AF65-F5344CB8AC3E}">
        <p14:creationId xmlns:p14="http://schemas.microsoft.com/office/powerpoint/2010/main" val="3967886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0" dirty="0"/>
              <a:t>SAVOIR </a:t>
            </a:r>
            <a:r>
              <a:rPr lang="en-GB" sz="2400" b="0" dirty="0" err="1"/>
              <a:t>CubeSats</a:t>
            </a:r>
            <a:r>
              <a:rPr lang="en-GB" sz="2400" b="0" dirty="0"/>
              <a:t> Workshop: model-based avionics</a:t>
            </a:r>
          </a:p>
        </p:txBody>
      </p:sp>
      <p:sp>
        <p:nvSpPr>
          <p:cNvPr id="5" name="Text Box 5"/>
          <p:cNvSpPr txBox="1">
            <a:spLocks noChangeArrowheads="1"/>
          </p:cNvSpPr>
          <p:nvPr/>
        </p:nvSpPr>
        <p:spPr bwMode="auto">
          <a:xfrm>
            <a:off x="151847" y="677484"/>
            <a:ext cx="11373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3"/>
            </a:pPr>
            <a:r>
              <a:rPr lang="en-GB" altLang="en-US" dirty="0" smtClean="0">
                <a:solidFill>
                  <a:schemeClr val="accent3">
                    <a:lumMod val="20000"/>
                    <a:lumOff val="80000"/>
                  </a:schemeClr>
                </a:solidFill>
                <a:latin typeface="Arial" charset="0"/>
              </a:rPr>
              <a:t>PLATO model: </a:t>
            </a:r>
            <a:r>
              <a:rPr lang="en-GB" altLang="en-US" sz="1800" dirty="0" err="1">
                <a:solidFill>
                  <a:schemeClr val="accent3">
                    <a:lumMod val="20000"/>
                    <a:lumOff val="80000"/>
                  </a:schemeClr>
                </a:solidFill>
                <a:latin typeface="Arial" charset="0"/>
              </a:rPr>
              <a:t>SysML</a:t>
            </a:r>
            <a:r>
              <a:rPr lang="en-GB" altLang="en-US" sz="1800" dirty="0">
                <a:solidFill>
                  <a:schemeClr val="accent3">
                    <a:lumMod val="20000"/>
                    <a:lumOff val="80000"/>
                  </a:schemeClr>
                </a:solidFill>
                <a:latin typeface="Arial" charset="0"/>
              </a:rPr>
              <a:t> </a:t>
            </a:r>
            <a:r>
              <a:rPr lang="en-GB" altLang="en-US" sz="1800" dirty="0" smtClean="0">
                <a:solidFill>
                  <a:schemeClr val="accent3">
                    <a:lumMod val="20000"/>
                    <a:lumOff val="80000"/>
                  </a:schemeClr>
                </a:solidFill>
                <a:latin typeface="Arial" charset="0"/>
              </a:rPr>
              <a:t>[</a:t>
            </a:r>
            <a:r>
              <a:rPr lang="en-GB" altLang="en-US" sz="1800" dirty="0">
                <a:solidFill>
                  <a:schemeClr val="accent3">
                    <a:lumMod val="20000"/>
                    <a:lumOff val="80000"/>
                  </a:schemeClr>
                </a:solidFill>
                <a:latin typeface="Arial" charset="0"/>
              </a:rPr>
              <a:t>IBD] diagrams </a:t>
            </a:r>
            <a:r>
              <a:rPr lang="en-GB" altLang="en-US" sz="1800" dirty="0" smtClean="0">
                <a:solidFill>
                  <a:schemeClr val="accent3">
                    <a:lumMod val="20000"/>
                    <a:lumOff val="80000"/>
                  </a:schemeClr>
                </a:solidFill>
                <a:latin typeface="Arial" charset="0"/>
              </a:rPr>
              <a:t>to </a:t>
            </a:r>
            <a:r>
              <a:rPr lang="en-GB" altLang="en-US" sz="1800" dirty="0">
                <a:solidFill>
                  <a:schemeClr val="accent3">
                    <a:lumMod val="20000"/>
                    <a:lumOff val="80000"/>
                  </a:schemeClr>
                </a:solidFill>
                <a:latin typeface="Arial" charset="0"/>
              </a:rPr>
              <a:t>maintain avionics architecture</a:t>
            </a:r>
            <a:r>
              <a:rPr lang="en-GB" altLang="en-US" dirty="0" smtClean="0">
                <a:solidFill>
                  <a:schemeClr val="accent3">
                    <a:lumMod val="20000"/>
                    <a:lumOff val="80000"/>
                  </a:schemeClr>
                </a:solidFill>
                <a:latin typeface="Arial" charset="0"/>
              </a:rPr>
              <a:t> </a:t>
            </a:r>
          </a:p>
        </p:txBody>
      </p:sp>
      <p:pic>
        <p:nvPicPr>
          <p:cNvPr id="13" name="Picture 12"/>
          <p:cNvPicPr>
            <a:picLocks noChangeAspect="1"/>
          </p:cNvPicPr>
          <p:nvPr/>
        </p:nvPicPr>
        <p:blipFill>
          <a:blip r:embed="rId3"/>
          <a:stretch>
            <a:fillRect/>
          </a:stretch>
        </p:blipFill>
        <p:spPr>
          <a:xfrm>
            <a:off x="9009901" y="5297263"/>
            <a:ext cx="2515610" cy="790575"/>
          </a:xfrm>
          <a:prstGeom prst="rect">
            <a:avLst/>
          </a:prstGeom>
        </p:spPr>
      </p:pic>
      <p:sp>
        <p:nvSpPr>
          <p:cNvPr id="6" name="Rectangular Callout 5"/>
          <p:cNvSpPr/>
          <p:nvPr/>
        </p:nvSpPr>
        <p:spPr>
          <a:xfrm>
            <a:off x="6218155" y="5390533"/>
            <a:ext cx="2614075" cy="592914"/>
          </a:xfrm>
          <a:prstGeom prst="wedgeRectCallout">
            <a:avLst>
              <a:gd name="adj1" fmla="val 56779"/>
              <a:gd name="adj2" fmla="val 24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400" b="1" dirty="0" smtClean="0">
                <a:solidFill>
                  <a:schemeClr val="tx1">
                    <a:lumMod val="90000"/>
                    <a:lumOff val="10000"/>
                  </a:schemeClr>
                </a:solidFill>
                <a:latin typeface="Arial" charset="0"/>
              </a:rPr>
              <a:t>Generation </a:t>
            </a:r>
            <a:r>
              <a:rPr lang="en-GB" altLang="en-US" sz="1400" b="1" dirty="0">
                <a:solidFill>
                  <a:schemeClr val="tx1">
                    <a:lumMod val="90000"/>
                    <a:lumOff val="10000"/>
                  </a:schemeClr>
                </a:solidFill>
                <a:latin typeface="Arial" charset="0"/>
              </a:rPr>
              <a:t>of </a:t>
            </a:r>
            <a:r>
              <a:rPr lang="en-GB" altLang="en-US" sz="1400" b="1" dirty="0" smtClean="0">
                <a:solidFill>
                  <a:schemeClr val="tx1">
                    <a:lumMod val="90000"/>
                    <a:lumOff val="10000"/>
                  </a:schemeClr>
                </a:solidFill>
                <a:latin typeface="Arial" charset="0"/>
              </a:rPr>
              <a:t>machine readable IFs from diagrams</a:t>
            </a:r>
            <a:endParaRPr lang="en-GB" sz="1400" b="1" dirty="0" smtClean="0">
              <a:solidFill>
                <a:schemeClr val="tx1">
                  <a:lumMod val="90000"/>
                  <a:lumOff val="10000"/>
                </a:schemeClr>
              </a:solidFill>
            </a:endParaRPr>
          </a:p>
        </p:txBody>
      </p:sp>
      <p:sp>
        <p:nvSpPr>
          <p:cNvPr id="15" name="Rectangular Callout 14"/>
          <p:cNvSpPr/>
          <p:nvPr/>
        </p:nvSpPr>
        <p:spPr>
          <a:xfrm>
            <a:off x="216425" y="1324567"/>
            <a:ext cx="3784264" cy="321322"/>
          </a:xfrm>
          <a:prstGeom prst="wedgeRectCallout">
            <a:avLst>
              <a:gd name="adj1" fmla="val 4615"/>
              <a:gd name="adj2" fmla="val 134369"/>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400" b="1" dirty="0" smtClean="0">
                <a:solidFill>
                  <a:schemeClr val="tx1">
                    <a:lumMod val="90000"/>
                    <a:lumOff val="10000"/>
                  </a:schemeClr>
                </a:solidFill>
                <a:latin typeface="Arial" charset="0"/>
              </a:rPr>
              <a:t>Communications (1553 Data Bus)</a:t>
            </a:r>
            <a:endParaRPr lang="en-GB" sz="1400" b="1" dirty="0" smtClean="0">
              <a:solidFill>
                <a:schemeClr val="tx1">
                  <a:lumMod val="90000"/>
                  <a:lumOff val="10000"/>
                </a:schemeClr>
              </a:solidFill>
            </a:endParaRPr>
          </a:p>
        </p:txBody>
      </p:sp>
      <p:grpSp>
        <p:nvGrpSpPr>
          <p:cNvPr id="19" name="Group 18"/>
          <p:cNvGrpSpPr/>
          <p:nvPr/>
        </p:nvGrpSpPr>
        <p:grpSpPr>
          <a:xfrm>
            <a:off x="6218155" y="1931627"/>
            <a:ext cx="5307356" cy="3329795"/>
            <a:chOff x="6464531" y="3001751"/>
            <a:chExt cx="5307356" cy="3329795"/>
          </a:xfrm>
        </p:grpSpPr>
        <p:pic>
          <p:nvPicPr>
            <p:cNvPr id="10" name="Picture 9"/>
            <p:cNvPicPr>
              <a:picLocks noChangeAspect="1"/>
            </p:cNvPicPr>
            <p:nvPr/>
          </p:nvPicPr>
          <p:blipFill>
            <a:blip r:embed="rId4"/>
            <a:stretch>
              <a:fillRect/>
            </a:stretch>
          </p:blipFill>
          <p:spPr>
            <a:xfrm>
              <a:off x="6464531" y="3037592"/>
              <a:ext cx="5307356" cy="3293954"/>
            </a:xfrm>
            <a:prstGeom prst="rect">
              <a:avLst/>
            </a:prstGeom>
          </p:spPr>
        </p:pic>
        <p:sp>
          <p:nvSpPr>
            <p:cNvPr id="16" name="Oval 15"/>
            <p:cNvSpPr/>
            <p:nvPr/>
          </p:nvSpPr>
          <p:spPr>
            <a:xfrm>
              <a:off x="8027011" y="3001751"/>
              <a:ext cx="2256224" cy="8718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108302" y="5098555"/>
              <a:ext cx="1341451" cy="358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151847" y="1962432"/>
            <a:ext cx="3629025" cy="1753032"/>
            <a:chOff x="151847" y="1962432"/>
            <a:chExt cx="3629025" cy="1753032"/>
          </a:xfrm>
        </p:grpSpPr>
        <p:pic>
          <p:nvPicPr>
            <p:cNvPr id="7" name="Picture 6"/>
            <p:cNvPicPr>
              <a:picLocks noChangeAspect="1"/>
            </p:cNvPicPr>
            <p:nvPr/>
          </p:nvPicPr>
          <p:blipFill>
            <a:blip r:embed="rId5"/>
            <a:stretch>
              <a:fillRect/>
            </a:stretch>
          </p:blipFill>
          <p:spPr>
            <a:xfrm>
              <a:off x="151847" y="1962864"/>
              <a:ext cx="3629025" cy="1752600"/>
            </a:xfrm>
            <a:prstGeom prst="rect">
              <a:avLst/>
            </a:prstGeom>
          </p:spPr>
        </p:pic>
        <p:sp>
          <p:nvSpPr>
            <p:cNvPr id="4" name="Oval 3"/>
            <p:cNvSpPr/>
            <p:nvPr/>
          </p:nvSpPr>
          <p:spPr>
            <a:xfrm>
              <a:off x="1811249" y="1962432"/>
              <a:ext cx="1563903" cy="9809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53995" y="2718219"/>
              <a:ext cx="1125545" cy="4904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ular Callout 11"/>
          <p:cNvSpPr/>
          <p:nvPr/>
        </p:nvSpPr>
        <p:spPr>
          <a:xfrm>
            <a:off x="6201490" y="1328907"/>
            <a:ext cx="4283630" cy="464479"/>
          </a:xfrm>
          <a:prstGeom prst="wedgeRectCallout">
            <a:avLst>
              <a:gd name="adj1" fmla="val -423"/>
              <a:gd name="adj2" fmla="val 9508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400" b="1" dirty="0" smtClean="0">
                <a:solidFill>
                  <a:schemeClr val="tx1">
                    <a:lumMod val="90000"/>
                    <a:lumOff val="10000"/>
                  </a:schemeClr>
                </a:solidFill>
                <a:latin typeface="Arial" charset="0"/>
              </a:rPr>
              <a:t>Power Bus </a:t>
            </a:r>
          </a:p>
          <a:p>
            <a:r>
              <a:rPr lang="en-GB" altLang="en-US" sz="1400" b="1" dirty="0" smtClean="0">
                <a:solidFill>
                  <a:schemeClr val="tx1">
                    <a:lumMod val="90000"/>
                    <a:lumOff val="10000"/>
                  </a:schemeClr>
                </a:solidFill>
                <a:latin typeface="Arial" charset="0"/>
              </a:rPr>
              <a:t>(LCL allocation from Spacecraft Electrical ICD)</a:t>
            </a:r>
            <a:endParaRPr lang="en-GB" sz="1400" b="1" dirty="0" smtClean="0">
              <a:solidFill>
                <a:schemeClr val="tx1">
                  <a:lumMod val="90000"/>
                  <a:lumOff val="10000"/>
                </a:schemeClr>
              </a:solidFill>
            </a:endParaRPr>
          </a:p>
        </p:txBody>
      </p:sp>
      <p:grpSp>
        <p:nvGrpSpPr>
          <p:cNvPr id="22" name="Group 21"/>
          <p:cNvGrpSpPr/>
          <p:nvPr/>
        </p:nvGrpSpPr>
        <p:grpSpPr>
          <a:xfrm>
            <a:off x="147337" y="4740562"/>
            <a:ext cx="5389944" cy="1532127"/>
            <a:chOff x="216425" y="4740562"/>
            <a:chExt cx="5389944" cy="1532127"/>
          </a:xfrm>
        </p:grpSpPr>
        <p:pic>
          <p:nvPicPr>
            <p:cNvPr id="3" name="Picture 2"/>
            <p:cNvPicPr>
              <a:picLocks noChangeAspect="1"/>
            </p:cNvPicPr>
            <p:nvPr/>
          </p:nvPicPr>
          <p:blipFill>
            <a:blip r:embed="rId6"/>
            <a:stretch>
              <a:fillRect/>
            </a:stretch>
          </p:blipFill>
          <p:spPr>
            <a:xfrm>
              <a:off x="216425" y="4740562"/>
              <a:ext cx="5389944" cy="1532127"/>
            </a:xfrm>
            <a:prstGeom prst="rect">
              <a:avLst/>
            </a:prstGeom>
          </p:spPr>
        </p:pic>
        <p:sp>
          <p:nvSpPr>
            <p:cNvPr id="20" name="Oval 19"/>
            <p:cNvSpPr/>
            <p:nvPr/>
          </p:nvSpPr>
          <p:spPr>
            <a:xfrm>
              <a:off x="944880" y="5648960"/>
              <a:ext cx="895085" cy="579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941967" y="5627130"/>
              <a:ext cx="1254113" cy="579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ular Callout 13"/>
          <p:cNvSpPr/>
          <p:nvPr/>
        </p:nvSpPr>
        <p:spPr>
          <a:xfrm>
            <a:off x="147337" y="4173579"/>
            <a:ext cx="2401884" cy="332210"/>
          </a:xfrm>
          <a:prstGeom prst="wedgeRectCallout">
            <a:avLst>
              <a:gd name="adj1" fmla="val -599"/>
              <a:gd name="adj2" fmla="val 15467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400" b="1" dirty="0" smtClean="0">
                <a:solidFill>
                  <a:schemeClr val="tx1">
                    <a:lumMod val="90000"/>
                    <a:lumOff val="10000"/>
                  </a:schemeClr>
                </a:solidFill>
                <a:latin typeface="Arial" charset="0"/>
              </a:rPr>
              <a:t>AOCS Interface (IRD/IDS)</a:t>
            </a:r>
            <a:endParaRPr lang="en-GB" sz="1400" b="1" dirty="0" smtClean="0">
              <a:solidFill>
                <a:schemeClr val="tx1">
                  <a:lumMod val="90000"/>
                  <a:lumOff val="10000"/>
                </a:schemeClr>
              </a:solidFill>
            </a:endParaRPr>
          </a:p>
        </p:txBody>
      </p:sp>
      <p:pic>
        <p:nvPicPr>
          <p:cNvPr id="24" name="Picture 23"/>
          <p:cNvPicPr>
            <a:picLocks noChangeAspect="1"/>
          </p:cNvPicPr>
          <p:nvPr/>
        </p:nvPicPr>
        <p:blipFill>
          <a:blip r:embed="rId7"/>
          <a:stretch>
            <a:fillRect/>
          </a:stretch>
        </p:blipFill>
        <p:spPr>
          <a:xfrm>
            <a:off x="1614096" y="4846225"/>
            <a:ext cx="1415564" cy="802153"/>
          </a:xfrm>
          <a:prstGeom prst="rect">
            <a:avLst/>
          </a:prstGeom>
        </p:spPr>
      </p:pic>
    </p:spTree>
    <p:extLst>
      <p:ext uri="{BB962C8B-B14F-4D97-AF65-F5344CB8AC3E}">
        <p14:creationId xmlns:p14="http://schemas.microsoft.com/office/powerpoint/2010/main" val="1439852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0" dirty="0"/>
              <a:t>SAVOIR </a:t>
            </a:r>
            <a:r>
              <a:rPr lang="en-GB" sz="2400" b="0" dirty="0" err="1"/>
              <a:t>CubeSats</a:t>
            </a:r>
            <a:r>
              <a:rPr lang="en-GB" sz="2400" b="0" dirty="0"/>
              <a:t> Workshop: model-based avionics</a:t>
            </a:r>
          </a:p>
        </p:txBody>
      </p:sp>
      <p:sp>
        <p:nvSpPr>
          <p:cNvPr id="12" name="Text Box 5"/>
          <p:cNvSpPr txBox="1">
            <a:spLocks noChangeArrowheads="1"/>
          </p:cNvSpPr>
          <p:nvPr/>
        </p:nvSpPr>
        <p:spPr bwMode="auto">
          <a:xfrm>
            <a:off x="3796888" y="1288837"/>
            <a:ext cx="73587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lvl="1" indent="0" eaLnBrk="1" hangingPunct="1">
              <a:spcAft>
                <a:spcPts val="600"/>
              </a:spcAft>
              <a:buClr>
                <a:srgbClr val="009BDB"/>
              </a:buClr>
              <a:buSzPct val="75000"/>
            </a:pPr>
            <a:r>
              <a:rPr lang="en-GB" altLang="en-US" sz="1600" dirty="0">
                <a:solidFill>
                  <a:schemeClr val="accent3">
                    <a:lumMod val="20000"/>
                    <a:lumOff val="80000"/>
                  </a:schemeClr>
                </a:solidFill>
                <a:latin typeface="Arial" charset="0"/>
              </a:rPr>
              <a:t>State Diagrams for Spacecraft Operational </a:t>
            </a:r>
            <a:r>
              <a:rPr lang="en-GB" altLang="en-US" sz="1600" dirty="0" smtClean="0">
                <a:solidFill>
                  <a:schemeClr val="accent3">
                    <a:lumMod val="20000"/>
                    <a:lumOff val="80000"/>
                  </a:schemeClr>
                </a:solidFill>
                <a:latin typeface="Arial" charset="0"/>
              </a:rPr>
              <a:t>Modes and </a:t>
            </a:r>
            <a:r>
              <a:rPr lang="en-GB" altLang="en-US" sz="1600" dirty="0">
                <a:solidFill>
                  <a:schemeClr val="accent3">
                    <a:lumMod val="20000"/>
                    <a:lumOff val="80000"/>
                  </a:schemeClr>
                </a:solidFill>
                <a:latin typeface="Arial" charset="0"/>
              </a:rPr>
              <a:t>AOCS </a:t>
            </a:r>
            <a:r>
              <a:rPr lang="en-GB" altLang="en-US" sz="1600" dirty="0" smtClean="0">
                <a:solidFill>
                  <a:schemeClr val="accent3">
                    <a:lumMod val="20000"/>
                    <a:lumOff val="80000"/>
                  </a:schemeClr>
                </a:solidFill>
                <a:latin typeface="Arial" charset="0"/>
              </a:rPr>
              <a:t>modes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573" y="1606693"/>
            <a:ext cx="3731172" cy="3911240"/>
          </a:xfrm>
          <a:prstGeom prst="rect">
            <a:avLst/>
          </a:prstGeom>
        </p:spPr>
      </p:pic>
      <p:sp>
        <p:nvSpPr>
          <p:cNvPr id="9" name="Text Box 5"/>
          <p:cNvSpPr txBox="1">
            <a:spLocks noChangeArrowheads="1"/>
          </p:cNvSpPr>
          <p:nvPr/>
        </p:nvSpPr>
        <p:spPr bwMode="auto">
          <a:xfrm>
            <a:off x="151847" y="677484"/>
            <a:ext cx="11373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3"/>
            </a:pPr>
            <a:r>
              <a:rPr lang="en-GB" altLang="en-US" dirty="0" smtClean="0">
                <a:solidFill>
                  <a:schemeClr val="accent3">
                    <a:lumMod val="20000"/>
                    <a:lumOff val="80000"/>
                  </a:schemeClr>
                </a:solidFill>
                <a:latin typeface="Arial" charset="0"/>
              </a:rPr>
              <a:t>PLATO model: </a:t>
            </a:r>
            <a:r>
              <a:rPr lang="en-GB" altLang="en-US" sz="1800" dirty="0" err="1" smtClean="0">
                <a:solidFill>
                  <a:schemeClr val="accent3">
                    <a:lumMod val="20000"/>
                    <a:lumOff val="80000"/>
                  </a:schemeClr>
                </a:solidFill>
                <a:latin typeface="Arial" charset="0"/>
              </a:rPr>
              <a:t>SysML</a:t>
            </a:r>
            <a:r>
              <a:rPr lang="en-GB" altLang="en-US" sz="1800" dirty="0" smtClean="0">
                <a:solidFill>
                  <a:schemeClr val="accent3">
                    <a:lumMod val="20000"/>
                    <a:lumOff val="80000"/>
                  </a:schemeClr>
                </a:solidFill>
                <a:latin typeface="Arial" charset="0"/>
              </a:rPr>
              <a:t> diagrams to support co-engineering</a:t>
            </a:r>
            <a:endParaRPr lang="en-GB" altLang="en-US" dirty="0" smtClean="0">
              <a:solidFill>
                <a:schemeClr val="accent3">
                  <a:lumMod val="20000"/>
                  <a:lumOff val="80000"/>
                </a:schemeClr>
              </a:solidFill>
              <a:latin typeface="Arial" charset="0"/>
            </a:endParaRPr>
          </a:p>
        </p:txBody>
      </p:sp>
      <p:sp>
        <p:nvSpPr>
          <p:cNvPr id="10" name="Text Box 5"/>
          <p:cNvSpPr txBox="1">
            <a:spLocks noChangeArrowheads="1"/>
          </p:cNvSpPr>
          <p:nvPr/>
        </p:nvSpPr>
        <p:spPr bwMode="auto">
          <a:xfrm>
            <a:off x="-694135" y="1288837"/>
            <a:ext cx="488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lvl="1" indent="0" eaLnBrk="1" hangingPunct="1">
              <a:spcAft>
                <a:spcPts val="600"/>
              </a:spcAft>
              <a:buClr>
                <a:srgbClr val="009BDB"/>
              </a:buClr>
              <a:buSzPct val="75000"/>
            </a:pPr>
            <a:r>
              <a:rPr lang="en-GB" altLang="en-US" sz="1600" dirty="0" err="1" smtClean="0">
                <a:solidFill>
                  <a:schemeClr val="accent3">
                    <a:lumMod val="20000"/>
                    <a:lumOff val="80000"/>
                  </a:schemeClr>
                </a:solidFill>
                <a:latin typeface="Arial" charset="0"/>
              </a:rPr>
              <a:t>SequenceDiagram</a:t>
            </a:r>
            <a:r>
              <a:rPr lang="en-GB" altLang="en-US" sz="1600" dirty="0">
                <a:solidFill>
                  <a:schemeClr val="accent3">
                    <a:lumMod val="20000"/>
                    <a:lumOff val="80000"/>
                  </a:schemeClr>
                </a:solidFill>
                <a:latin typeface="Arial" charset="0"/>
              </a:rPr>
              <a:t> for </a:t>
            </a:r>
            <a:r>
              <a:rPr lang="en-GB" altLang="en-US" sz="1600" dirty="0" smtClean="0">
                <a:solidFill>
                  <a:schemeClr val="accent3">
                    <a:lumMod val="20000"/>
                    <a:lumOff val="80000"/>
                  </a:schemeClr>
                </a:solidFill>
                <a:latin typeface="Arial" charset="0"/>
              </a:rPr>
              <a:t>payload handshakes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47" y="1606692"/>
            <a:ext cx="4065478" cy="468900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0318" y="1606692"/>
            <a:ext cx="3647090" cy="3911240"/>
          </a:xfrm>
          <a:prstGeom prst="rect">
            <a:avLst/>
          </a:prstGeom>
        </p:spPr>
      </p:pic>
    </p:spTree>
    <p:extLst>
      <p:ext uri="{BB962C8B-B14F-4D97-AF65-F5344CB8AC3E}">
        <p14:creationId xmlns:p14="http://schemas.microsoft.com/office/powerpoint/2010/main" val="38951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0" dirty="0"/>
              <a:t>SAVOIR </a:t>
            </a:r>
            <a:r>
              <a:rPr lang="en-GB" sz="2400" b="0" dirty="0" err="1"/>
              <a:t>CubeSats</a:t>
            </a:r>
            <a:r>
              <a:rPr lang="en-GB" sz="2400" b="0" dirty="0"/>
              <a:t> Workshop: model-based avionics</a:t>
            </a:r>
          </a:p>
        </p:txBody>
      </p:sp>
      <p:sp>
        <p:nvSpPr>
          <p:cNvPr id="4" name="Text Box 5"/>
          <p:cNvSpPr txBox="1">
            <a:spLocks noChangeArrowheads="1"/>
          </p:cNvSpPr>
          <p:nvPr/>
        </p:nvSpPr>
        <p:spPr bwMode="auto">
          <a:xfrm>
            <a:off x="216425" y="830722"/>
            <a:ext cx="11051015"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4"/>
            </a:pPr>
            <a:r>
              <a:rPr lang="en-GB" altLang="en-US" dirty="0" smtClean="0">
                <a:solidFill>
                  <a:schemeClr val="accent3">
                    <a:lumMod val="20000"/>
                    <a:lumOff val="80000"/>
                  </a:schemeClr>
                </a:solidFill>
                <a:latin typeface="Arial" charset="0"/>
              </a:rPr>
              <a:t>Conclusions &amp; Roadmap</a:t>
            </a:r>
          </a:p>
          <a:p>
            <a:pPr eaLnBrk="1" hangingPunct="1">
              <a:spcAft>
                <a:spcPts val="600"/>
              </a:spcAft>
              <a:buClr>
                <a:srgbClr val="009BDB"/>
              </a:buClr>
              <a:buSzPct val="75000"/>
            </a:pPr>
            <a:endParaRPr lang="en-GB" altLang="en-US" sz="1600" dirty="0">
              <a:solidFill>
                <a:schemeClr val="accent3">
                  <a:lumMod val="75000"/>
                </a:schemeClr>
              </a:solidFill>
              <a:latin typeface="Arial" charset="0"/>
            </a:endParaRPr>
          </a:p>
          <a:p>
            <a:pPr marL="457200" indent="-457200" eaLnBrk="1" hangingPunct="1">
              <a:spcAft>
                <a:spcPts val="600"/>
              </a:spcAft>
              <a:buClr>
                <a:srgbClr val="009BDB"/>
              </a:buClr>
              <a:buSzPct val="75000"/>
              <a:buFont typeface="Wingdings" panose="05000000000000000000" pitchFamily="2" charset="2"/>
              <a:buChar char="ü"/>
            </a:pPr>
            <a:r>
              <a:rPr lang="en-GB" altLang="en-US" sz="1600" dirty="0" smtClean="0">
                <a:solidFill>
                  <a:schemeClr val="accent3">
                    <a:lumMod val="20000"/>
                    <a:lumOff val="80000"/>
                  </a:schemeClr>
                </a:solidFill>
                <a:latin typeface="Arial" charset="0"/>
              </a:rPr>
              <a:t>Functional requirements traced to Logical Functions improves specification maintainability</a:t>
            </a:r>
            <a:endParaRPr lang="en-GB" altLang="en-US" sz="1600" dirty="0">
              <a:solidFill>
                <a:schemeClr val="accent3">
                  <a:lumMod val="20000"/>
                  <a:lumOff val="80000"/>
                </a:schemeClr>
              </a:solidFill>
              <a:latin typeface="Arial" charset="0"/>
            </a:endParaRPr>
          </a:p>
          <a:p>
            <a:pPr marL="457200" indent="-457200" eaLnBrk="1" hangingPunct="1">
              <a:spcAft>
                <a:spcPts val="600"/>
              </a:spcAft>
              <a:buClr>
                <a:srgbClr val="009BDB"/>
              </a:buClr>
              <a:buSzPct val="75000"/>
              <a:buFont typeface="Wingdings" panose="05000000000000000000" pitchFamily="2" charset="2"/>
              <a:buChar char="ü"/>
            </a:pPr>
            <a:r>
              <a:rPr lang="en-GB" altLang="en-US" sz="1600" dirty="0" smtClean="0">
                <a:solidFill>
                  <a:schemeClr val="accent3">
                    <a:lumMod val="20000"/>
                    <a:lumOff val="80000"/>
                  </a:schemeClr>
                </a:solidFill>
                <a:latin typeface="Arial" charset="0"/>
              </a:rPr>
              <a:t>Logical layer deployed in +1 physical layers to support design trade-offs at early phases</a:t>
            </a:r>
            <a:endParaRPr lang="en-GB" altLang="en-US" sz="1600" dirty="0">
              <a:solidFill>
                <a:schemeClr val="accent3">
                  <a:lumMod val="20000"/>
                  <a:lumOff val="80000"/>
                </a:schemeClr>
              </a:solidFill>
              <a:latin typeface="Arial" charset="0"/>
            </a:endParaRPr>
          </a:p>
          <a:p>
            <a:pPr marL="457200" indent="-457200" eaLnBrk="1" hangingPunct="1">
              <a:spcAft>
                <a:spcPts val="600"/>
              </a:spcAft>
              <a:buClr>
                <a:srgbClr val="009BDB"/>
              </a:buClr>
              <a:buSzPct val="75000"/>
              <a:buFont typeface="Wingdings" panose="05000000000000000000" pitchFamily="2" charset="2"/>
              <a:buChar char="ü"/>
            </a:pPr>
            <a:r>
              <a:rPr lang="en-GB" altLang="en-US" sz="1600" dirty="0" smtClean="0">
                <a:solidFill>
                  <a:schemeClr val="accent3">
                    <a:lumMod val="20000"/>
                    <a:lumOff val="80000"/>
                  </a:schemeClr>
                </a:solidFill>
                <a:latin typeface="Arial" charset="0"/>
              </a:rPr>
              <a:t>MBSE put into practice in a real use case under development (PLATO) among other ESA projects</a:t>
            </a:r>
          </a:p>
          <a:p>
            <a:pPr marL="457200" indent="-457200" eaLnBrk="1" hangingPunct="1">
              <a:spcAft>
                <a:spcPts val="600"/>
              </a:spcAft>
              <a:buClr>
                <a:srgbClr val="009BDB"/>
              </a:buClr>
              <a:buSzPct val="75000"/>
              <a:buFont typeface="Wingdings" panose="05000000000000000000" pitchFamily="2" charset="2"/>
              <a:buChar char="ü"/>
            </a:pPr>
            <a:r>
              <a:rPr lang="en-GB" altLang="en-US" sz="1600" dirty="0" smtClean="0">
                <a:solidFill>
                  <a:schemeClr val="accent3">
                    <a:lumMod val="20000"/>
                    <a:lumOff val="80000"/>
                  </a:schemeClr>
                </a:solidFill>
                <a:latin typeface="Arial" charset="0"/>
              </a:rPr>
              <a:t>Concepts applicable to CubeSat development (short) life cycle from concept definition to integration and testing</a:t>
            </a:r>
          </a:p>
          <a:p>
            <a:pPr marL="457200" indent="-457200" eaLnBrk="1" hangingPunct="1">
              <a:spcAft>
                <a:spcPts val="600"/>
              </a:spcAft>
              <a:buClr>
                <a:srgbClr val="009BDB"/>
              </a:buClr>
              <a:buSzPct val="75000"/>
              <a:buFont typeface="Wingdings" panose="05000000000000000000" pitchFamily="2" charset="2"/>
              <a:buChar char="ü"/>
            </a:pPr>
            <a:r>
              <a:rPr lang="en-GB" altLang="en-US" sz="1600" dirty="0" smtClean="0">
                <a:solidFill>
                  <a:schemeClr val="accent2">
                    <a:lumMod val="40000"/>
                    <a:lumOff val="60000"/>
                  </a:schemeClr>
                </a:solidFill>
                <a:latin typeface="Arial" charset="0"/>
              </a:rPr>
              <a:t>Learning curve on </a:t>
            </a:r>
            <a:r>
              <a:rPr lang="en-GB" altLang="en-US" sz="1600" dirty="0">
                <a:solidFill>
                  <a:schemeClr val="accent2">
                    <a:lumMod val="40000"/>
                    <a:lumOff val="60000"/>
                  </a:schemeClr>
                </a:solidFill>
                <a:latin typeface="Arial" charset="0"/>
              </a:rPr>
              <a:t>methodology, tool, </a:t>
            </a:r>
            <a:r>
              <a:rPr lang="en-GB" altLang="en-US" sz="1600" dirty="0" smtClean="0">
                <a:solidFill>
                  <a:schemeClr val="accent2">
                    <a:lumMod val="40000"/>
                    <a:lumOff val="60000"/>
                  </a:schemeClr>
                </a:solidFill>
                <a:latin typeface="Arial" charset="0"/>
              </a:rPr>
              <a:t>language &amp; data model but… </a:t>
            </a:r>
            <a:r>
              <a:rPr lang="en-GB" altLang="en-US" sz="1600" dirty="0" smtClean="0">
                <a:solidFill>
                  <a:srgbClr val="00B050"/>
                </a:solidFill>
                <a:latin typeface="Arial" charset="0"/>
              </a:rPr>
              <a:t>Return </a:t>
            </a:r>
            <a:r>
              <a:rPr lang="en-GB" altLang="en-US" sz="1600" dirty="0">
                <a:solidFill>
                  <a:srgbClr val="00B050"/>
                </a:solidFill>
                <a:latin typeface="Arial" charset="0"/>
              </a:rPr>
              <a:t>on </a:t>
            </a:r>
            <a:r>
              <a:rPr lang="en-GB" altLang="en-US" sz="1600" dirty="0" smtClean="0">
                <a:solidFill>
                  <a:srgbClr val="00B050"/>
                </a:solidFill>
                <a:latin typeface="Arial" charset="0"/>
              </a:rPr>
              <a:t>Investment!</a:t>
            </a:r>
          </a:p>
          <a:p>
            <a:pPr marL="457200" indent="-457200" eaLnBrk="1" hangingPunct="1">
              <a:spcAft>
                <a:spcPts val="600"/>
              </a:spcAft>
              <a:buClr>
                <a:srgbClr val="009BDB"/>
              </a:buClr>
              <a:buSzPct val="75000"/>
              <a:buFont typeface="Wingdings" panose="05000000000000000000" pitchFamily="2" charset="2"/>
              <a:buChar char="ü"/>
            </a:pPr>
            <a:endParaRPr lang="en-GB" altLang="en-US" sz="1600" dirty="0">
              <a:solidFill>
                <a:schemeClr val="accent3">
                  <a:lumMod val="20000"/>
                  <a:lumOff val="80000"/>
                </a:schemeClr>
              </a:solidFill>
              <a:latin typeface="Arial" charset="0"/>
            </a:endParaRPr>
          </a:p>
        </p:txBody>
      </p:sp>
      <p:pic>
        <p:nvPicPr>
          <p:cNvPr id="5" name="Picture 4"/>
          <p:cNvPicPr>
            <a:picLocks noChangeAspect="1"/>
          </p:cNvPicPr>
          <p:nvPr/>
        </p:nvPicPr>
        <p:blipFill>
          <a:blip r:embed="rId3"/>
          <a:stretch>
            <a:fillRect/>
          </a:stretch>
        </p:blipFill>
        <p:spPr>
          <a:xfrm>
            <a:off x="4090643" y="4300223"/>
            <a:ext cx="3336317" cy="1120173"/>
          </a:xfrm>
          <a:prstGeom prst="rect">
            <a:avLst/>
          </a:prstGeom>
        </p:spPr>
      </p:pic>
    </p:spTree>
    <p:extLst>
      <p:ext uri="{BB962C8B-B14F-4D97-AF65-F5344CB8AC3E}">
        <p14:creationId xmlns:p14="http://schemas.microsoft.com/office/powerpoint/2010/main" val="1892291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70228" y="2952977"/>
            <a:ext cx="6107290" cy="554037"/>
          </a:xfrm>
        </p:spPr>
        <p:txBody>
          <a:bodyPr/>
          <a:lstStyle/>
          <a:p>
            <a:r>
              <a:rPr lang="en-GB" dirty="0" smtClean="0">
                <a:solidFill>
                  <a:schemeClr val="accent3">
                    <a:lumMod val="20000"/>
                    <a:lumOff val="80000"/>
                  </a:schemeClr>
                </a:solidFill>
              </a:rPr>
              <a:t>Questions?</a:t>
            </a:r>
            <a:endParaRPr lang="en-GB" dirty="0">
              <a:solidFill>
                <a:schemeClr val="accent3">
                  <a:lumMod val="20000"/>
                  <a:lumOff val="80000"/>
                </a:schemeClr>
              </a:solidFill>
            </a:endParaRPr>
          </a:p>
        </p:txBody>
      </p:sp>
      <p:sp>
        <p:nvSpPr>
          <p:cNvPr id="10" name="Title 1"/>
          <p:cNvSpPr txBox="1">
            <a:spLocks/>
          </p:cNvSpPr>
          <p:nvPr/>
        </p:nvSpPr>
        <p:spPr>
          <a:xfrm>
            <a:off x="168800" y="204007"/>
            <a:ext cx="10108850" cy="563779"/>
          </a:xfrm>
          <a:prstGeom prst="rect">
            <a:avLst/>
          </a:prstGeom>
        </p:spPr>
        <p:txBody>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sz="2400" b="0" dirty="0"/>
              <a:t>SAVOIR </a:t>
            </a:r>
            <a:r>
              <a:rPr lang="en-GB" sz="2400" b="0" dirty="0" err="1"/>
              <a:t>CubeSats</a:t>
            </a:r>
            <a:r>
              <a:rPr lang="en-GB" sz="2400" b="0" dirty="0"/>
              <a:t> Workshop: model-based avionics</a:t>
            </a:r>
            <a:endParaRPr lang="en-GB" sz="2400" b="0" kern="0" dirty="0"/>
          </a:p>
        </p:txBody>
      </p:sp>
    </p:spTree>
    <p:extLst>
      <p:ext uri="{BB962C8B-B14F-4D97-AF65-F5344CB8AC3E}">
        <p14:creationId xmlns:p14="http://schemas.microsoft.com/office/powerpoint/2010/main" val="4135268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0" dirty="0" smtClean="0"/>
              <a:t>SAVOIR </a:t>
            </a:r>
            <a:r>
              <a:rPr lang="en-GB" sz="2400" b="0" dirty="0" err="1" smtClean="0"/>
              <a:t>CubeSats</a:t>
            </a:r>
            <a:r>
              <a:rPr lang="en-GB" sz="2400" b="0" dirty="0" smtClean="0"/>
              <a:t> Workshop: </a:t>
            </a:r>
            <a:r>
              <a:rPr lang="en-GB" sz="2400" b="0" dirty="0"/>
              <a:t>m</a:t>
            </a:r>
            <a:r>
              <a:rPr lang="en-GB" sz="2400" b="0" dirty="0" smtClean="0"/>
              <a:t>odel-based avionics</a:t>
            </a:r>
            <a:endParaRPr lang="en-GB" sz="2400" b="0" dirty="0"/>
          </a:p>
        </p:txBody>
      </p:sp>
      <p:sp>
        <p:nvSpPr>
          <p:cNvPr id="4" name="Text Box 5"/>
          <p:cNvSpPr txBox="1">
            <a:spLocks noChangeArrowheads="1"/>
          </p:cNvSpPr>
          <p:nvPr/>
        </p:nvSpPr>
        <p:spPr bwMode="auto">
          <a:xfrm>
            <a:off x="218261" y="1720255"/>
            <a:ext cx="11825056"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a:pPr>
            <a:r>
              <a:rPr lang="en-GB" altLang="en-US" dirty="0" smtClean="0">
                <a:solidFill>
                  <a:schemeClr val="accent3">
                    <a:lumMod val="20000"/>
                    <a:lumOff val="80000"/>
                  </a:schemeClr>
                </a:solidFill>
                <a:latin typeface="Arial" charset="0"/>
              </a:rPr>
              <a:t>MBSE objectives</a:t>
            </a:r>
            <a:endParaRPr lang="en-GB" altLang="en-US" sz="1600" dirty="0" smtClean="0">
              <a:solidFill>
                <a:schemeClr val="accent3">
                  <a:lumMod val="20000"/>
                  <a:lumOff val="80000"/>
                </a:schemeClr>
              </a:solidFill>
              <a:latin typeface="Arial" charset="0"/>
            </a:endParaRPr>
          </a:p>
          <a:p>
            <a:pPr eaLnBrk="1" hangingPunct="1">
              <a:spcAft>
                <a:spcPts val="600"/>
              </a:spcAft>
              <a:buClr>
                <a:srgbClr val="009BDB"/>
              </a:buClr>
              <a:buSzPct val="75000"/>
            </a:pPr>
            <a:endParaRPr lang="en-GB" altLang="en-US" dirty="0" smtClean="0">
              <a:solidFill>
                <a:schemeClr val="accent3">
                  <a:lumMod val="20000"/>
                  <a:lumOff val="80000"/>
                </a:schemeClr>
              </a:solidFill>
              <a:latin typeface="Arial" charset="0"/>
            </a:endParaRPr>
          </a:p>
          <a:p>
            <a:pPr marL="457200" indent="-457200" eaLnBrk="1" hangingPunct="1">
              <a:spcAft>
                <a:spcPts val="600"/>
              </a:spcAft>
              <a:buClr>
                <a:srgbClr val="009BDB"/>
              </a:buClr>
              <a:buSzPct val="75000"/>
              <a:buFont typeface="+mj-lt"/>
              <a:buAutoNum type="arabicPeriod" startAt="2"/>
            </a:pPr>
            <a:r>
              <a:rPr lang="en-GB" altLang="en-US" dirty="0">
                <a:solidFill>
                  <a:schemeClr val="accent3">
                    <a:lumMod val="20000"/>
                    <a:lumOff val="80000"/>
                  </a:schemeClr>
                </a:solidFill>
                <a:latin typeface="Arial" charset="0"/>
              </a:rPr>
              <a:t>Model-Based Avionics </a:t>
            </a:r>
            <a:r>
              <a:rPr lang="en-GB" altLang="en-US" dirty="0" smtClean="0">
                <a:solidFill>
                  <a:schemeClr val="accent3">
                    <a:lumMod val="20000"/>
                    <a:lumOff val="80000"/>
                  </a:schemeClr>
                </a:solidFill>
                <a:latin typeface="Arial" charset="0"/>
              </a:rPr>
              <a:t>for preliminary </a:t>
            </a:r>
            <a:r>
              <a:rPr lang="en-GB" altLang="en-US" dirty="0">
                <a:solidFill>
                  <a:schemeClr val="accent3">
                    <a:lumMod val="20000"/>
                    <a:lumOff val="80000"/>
                  </a:schemeClr>
                </a:solidFill>
                <a:latin typeface="Arial" charset="0"/>
              </a:rPr>
              <a:t>definition: MBA </a:t>
            </a:r>
            <a:r>
              <a:rPr lang="en-GB" altLang="en-US" dirty="0" smtClean="0">
                <a:solidFill>
                  <a:schemeClr val="accent3">
                    <a:lumMod val="20000"/>
                    <a:lumOff val="80000"/>
                  </a:schemeClr>
                </a:solidFill>
                <a:latin typeface="Arial" charset="0"/>
              </a:rPr>
              <a:t>ETD </a:t>
            </a:r>
          </a:p>
          <a:p>
            <a:pPr marL="285750" indent="-285750" eaLnBrk="1" hangingPunct="1">
              <a:spcAft>
                <a:spcPts val="600"/>
              </a:spcAft>
              <a:buClr>
                <a:srgbClr val="009BDB"/>
              </a:buClr>
              <a:buSzPct val="75000"/>
              <a:buFont typeface="Wingdings" charset="2"/>
              <a:buChar char="§"/>
            </a:pPr>
            <a:endParaRPr lang="en-GB" altLang="en-US" dirty="0" smtClean="0">
              <a:solidFill>
                <a:schemeClr val="accent3">
                  <a:lumMod val="20000"/>
                  <a:lumOff val="80000"/>
                </a:schemeClr>
              </a:solidFill>
              <a:latin typeface="Arial" charset="0"/>
            </a:endParaRPr>
          </a:p>
          <a:p>
            <a:pPr marL="457200" indent="-457200" eaLnBrk="1" hangingPunct="1">
              <a:spcAft>
                <a:spcPts val="600"/>
              </a:spcAft>
              <a:buClr>
                <a:srgbClr val="009BDB"/>
              </a:buClr>
              <a:buSzPct val="75000"/>
              <a:buFont typeface="+mj-lt"/>
              <a:buAutoNum type="arabicPeriod" startAt="3"/>
            </a:pPr>
            <a:r>
              <a:rPr lang="en-GB" altLang="en-US" dirty="0">
                <a:solidFill>
                  <a:schemeClr val="accent3">
                    <a:lumMod val="20000"/>
                    <a:lumOff val="80000"/>
                  </a:schemeClr>
                </a:solidFill>
                <a:latin typeface="Arial" charset="0"/>
              </a:rPr>
              <a:t>Model-Based </a:t>
            </a:r>
            <a:r>
              <a:rPr lang="en-GB" altLang="en-US" dirty="0" smtClean="0">
                <a:solidFill>
                  <a:schemeClr val="accent3">
                    <a:lumMod val="20000"/>
                    <a:lumOff val="80000"/>
                  </a:schemeClr>
                </a:solidFill>
                <a:latin typeface="Arial" charset="0"/>
              </a:rPr>
              <a:t>Avionics for detailed </a:t>
            </a:r>
            <a:r>
              <a:rPr lang="en-GB" altLang="en-US" dirty="0">
                <a:solidFill>
                  <a:schemeClr val="accent3">
                    <a:lumMod val="20000"/>
                    <a:lumOff val="80000"/>
                  </a:schemeClr>
                </a:solidFill>
                <a:latin typeface="Arial" charset="0"/>
              </a:rPr>
              <a:t>definition, production, </a:t>
            </a:r>
            <a:r>
              <a:rPr lang="en-GB" altLang="en-US" dirty="0" smtClean="0">
                <a:solidFill>
                  <a:schemeClr val="accent3">
                    <a:lumMod val="20000"/>
                    <a:lumOff val="80000"/>
                  </a:schemeClr>
                </a:solidFill>
                <a:latin typeface="Arial" charset="0"/>
              </a:rPr>
              <a:t>validation &amp; verification: PLATO model</a:t>
            </a:r>
          </a:p>
          <a:p>
            <a:pPr marL="457200" indent="-457200" eaLnBrk="1" hangingPunct="1">
              <a:spcAft>
                <a:spcPts val="600"/>
              </a:spcAft>
              <a:buClr>
                <a:srgbClr val="009BDB"/>
              </a:buClr>
              <a:buSzPct val="75000"/>
              <a:buFont typeface="+mj-lt"/>
              <a:buAutoNum type="arabicPeriod" startAt="3"/>
            </a:pPr>
            <a:endParaRPr lang="en-GB" altLang="en-US" dirty="0">
              <a:solidFill>
                <a:schemeClr val="accent3">
                  <a:lumMod val="20000"/>
                  <a:lumOff val="80000"/>
                </a:schemeClr>
              </a:solidFill>
              <a:latin typeface="Arial" charset="0"/>
            </a:endParaRPr>
          </a:p>
          <a:p>
            <a:pPr marL="457200" indent="-457200" eaLnBrk="1" hangingPunct="1">
              <a:spcAft>
                <a:spcPts val="600"/>
              </a:spcAft>
              <a:buClr>
                <a:srgbClr val="009BDB"/>
              </a:buClr>
              <a:buSzPct val="75000"/>
              <a:buFont typeface="+mj-lt"/>
              <a:buAutoNum type="arabicPeriod" startAt="3"/>
            </a:pPr>
            <a:r>
              <a:rPr lang="en-GB" altLang="en-US" dirty="0" smtClean="0">
                <a:solidFill>
                  <a:schemeClr val="accent3">
                    <a:lumMod val="20000"/>
                    <a:lumOff val="80000"/>
                  </a:schemeClr>
                </a:solidFill>
                <a:latin typeface="Arial" charset="0"/>
              </a:rPr>
              <a:t>Conclusions &amp; Roadmap</a:t>
            </a:r>
          </a:p>
          <a:p>
            <a:pPr marL="285750" indent="-285750" eaLnBrk="1" hangingPunct="1">
              <a:spcAft>
                <a:spcPts val="600"/>
              </a:spcAft>
              <a:buClr>
                <a:srgbClr val="009BDB"/>
              </a:buClr>
              <a:buSzPct val="75000"/>
              <a:buFont typeface="Wingdings" charset="2"/>
              <a:buChar char="§"/>
            </a:pPr>
            <a:endParaRPr lang="en-GB" altLang="en-US" dirty="0">
              <a:solidFill>
                <a:schemeClr val="accent3">
                  <a:lumMod val="20000"/>
                  <a:lumOff val="80000"/>
                </a:schemeClr>
              </a:solidFill>
              <a:latin typeface="Arial" charset="0"/>
            </a:endParaRPr>
          </a:p>
        </p:txBody>
      </p:sp>
    </p:spTree>
    <p:extLst>
      <p:ext uri="{BB962C8B-B14F-4D97-AF65-F5344CB8AC3E}">
        <p14:creationId xmlns:p14="http://schemas.microsoft.com/office/powerpoint/2010/main" val="599723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0" dirty="0"/>
              <a:t>SAVOIR </a:t>
            </a:r>
            <a:r>
              <a:rPr lang="en-GB" sz="2400" b="0" dirty="0" err="1"/>
              <a:t>CubeSats</a:t>
            </a:r>
            <a:r>
              <a:rPr lang="en-GB" sz="2400" b="0" dirty="0"/>
              <a:t> Workshop: model-based avionics</a:t>
            </a:r>
          </a:p>
        </p:txBody>
      </p:sp>
      <p:sp>
        <p:nvSpPr>
          <p:cNvPr id="4" name="Text Box 5"/>
          <p:cNvSpPr txBox="1">
            <a:spLocks noChangeArrowheads="1"/>
          </p:cNvSpPr>
          <p:nvPr/>
        </p:nvSpPr>
        <p:spPr bwMode="auto">
          <a:xfrm>
            <a:off x="218261" y="833416"/>
            <a:ext cx="871553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a:pPr>
            <a:r>
              <a:rPr lang="en-GB" altLang="en-US" dirty="0" smtClean="0">
                <a:solidFill>
                  <a:schemeClr val="accent3">
                    <a:lumMod val="20000"/>
                    <a:lumOff val="80000"/>
                  </a:schemeClr>
                </a:solidFill>
                <a:latin typeface="Arial" charset="0"/>
              </a:rPr>
              <a:t>MBSE: objectives</a:t>
            </a: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p:txBody>
      </p:sp>
      <p:sp>
        <p:nvSpPr>
          <p:cNvPr id="3" name="Rectangle 2"/>
          <p:cNvSpPr/>
          <p:nvPr/>
        </p:nvSpPr>
        <p:spPr>
          <a:xfrm>
            <a:off x="433970" y="4587433"/>
            <a:ext cx="11636110" cy="923330"/>
          </a:xfrm>
          <a:prstGeom prst="rect">
            <a:avLst/>
          </a:prstGeom>
        </p:spPr>
        <p:txBody>
          <a:bodyPr wrap="square">
            <a:spAutoFit/>
          </a:bodyPr>
          <a:lstStyle/>
          <a:p>
            <a:r>
              <a:rPr lang="en-GB" sz="1800" i="1" dirty="0">
                <a:solidFill>
                  <a:schemeClr val="bg1">
                    <a:lumMod val="75000"/>
                  </a:schemeClr>
                </a:solidFill>
                <a:latin typeface="Arial" panose="020B0604020202020204" pitchFamily="34" charset="0"/>
              </a:rPr>
              <a:t>“ESA projects are characterised by heavy engineering efforts from geographically dispersed teams in ESA and industry. Digital continuity throughout the life cycle of projects allows the substantial reduction of cost and errors, and will shorten schedules</a:t>
            </a:r>
            <a:r>
              <a:rPr lang="en-GB" sz="1800" i="1" dirty="0" smtClean="0">
                <a:solidFill>
                  <a:schemeClr val="bg1">
                    <a:lumMod val="75000"/>
                  </a:schemeClr>
                </a:solidFill>
                <a:latin typeface="Arial" panose="020B0604020202020204" pitchFamily="34" charset="0"/>
              </a:rPr>
              <a:t>.” </a:t>
            </a:r>
            <a:endParaRPr lang="en-GB" sz="1800" dirty="0">
              <a:solidFill>
                <a:schemeClr val="bg1">
                  <a:lumMod val="75000"/>
                </a:schemeClr>
              </a:solidFill>
            </a:endParaRPr>
          </a:p>
        </p:txBody>
      </p:sp>
      <p:sp>
        <p:nvSpPr>
          <p:cNvPr id="6" name="Rectangle 5"/>
          <p:cNvSpPr/>
          <p:nvPr/>
        </p:nvSpPr>
        <p:spPr>
          <a:xfrm>
            <a:off x="444130" y="5587371"/>
            <a:ext cx="10779760" cy="276999"/>
          </a:xfrm>
          <a:prstGeom prst="rect">
            <a:avLst/>
          </a:prstGeom>
        </p:spPr>
        <p:txBody>
          <a:bodyPr wrap="square">
            <a:spAutoFit/>
          </a:bodyPr>
          <a:lstStyle/>
          <a:p>
            <a:r>
              <a:rPr lang="en-GB" sz="1200" dirty="0" smtClean="0">
                <a:solidFill>
                  <a:schemeClr val="bg1">
                    <a:lumMod val="75000"/>
                  </a:schemeClr>
                </a:solidFill>
              </a:rPr>
              <a:t>ESA Agenda 2025</a:t>
            </a:r>
            <a:endParaRPr lang="en-GB" sz="1200" dirty="0">
              <a:solidFill>
                <a:schemeClr val="bg1">
                  <a:lumMod val="75000"/>
                </a:schemeClr>
              </a:solidFill>
            </a:endParaRPr>
          </a:p>
        </p:txBody>
      </p:sp>
      <p:sp>
        <p:nvSpPr>
          <p:cNvPr id="8" name="Rectangle 7"/>
          <p:cNvSpPr/>
          <p:nvPr/>
        </p:nvSpPr>
        <p:spPr>
          <a:xfrm>
            <a:off x="216425" y="1362322"/>
            <a:ext cx="7068295" cy="3293209"/>
          </a:xfrm>
          <a:prstGeom prst="rect">
            <a:avLst/>
          </a:prstGeom>
        </p:spPr>
        <p:txBody>
          <a:bodyPr wrap="square">
            <a:spAutoFit/>
          </a:bodyPr>
          <a:lstStyle/>
          <a:p>
            <a:pPr marL="285750" indent="-285750">
              <a:buFont typeface="Arial" panose="020B0604020202020204" pitchFamily="34" charset="0"/>
              <a:buChar char="•"/>
            </a:pPr>
            <a:r>
              <a:rPr lang="en-GB" sz="1600" dirty="0" smtClean="0">
                <a:solidFill>
                  <a:schemeClr val="bg1"/>
                </a:solidFill>
                <a:latin typeface="+mj-lt"/>
              </a:rPr>
              <a:t>Model:</a:t>
            </a:r>
            <a:r>
              <a:rPr lang="en-GB" sz="1600" i="1" dirty="0" smtClean="0">
                <a:solidFill>
                  <a:schemeClr val="bg1"/>
                </a:solidFill>
                <a:latin typeface="+mj-lt"/>
              </a:rPr>
              <a:t> </a:t>
            </a:r>
            <a:r>
              <a:rPr lang="en-GB" sz="1600" dirty="0" smtClean="0">
                <a:solidFill>
                  <a:schemeClr val="bg1"/>
                </a:solidFill>
                <a:latin typeface="+mj-lt"/>
              </a:rPr>
              <a:t>abstract </a:t>
            </a:r>
            <a:r>
              <a:rPr lang="en-GB" sz="1600" dirty="0">
                <a:solidFill>
                  <a:schemeClr val="bg1"/>
                </a:solidFill>
                <a:latin typeface="+mj-lt"/>
              </a:rPr>
              <a:t>representation of </a:t>
            </a:r>
            <a:r>
              <a:rPr lang="en-GB" sz="1600" dirty="0" smtClean="0">
                <a:solidFill>
                  <a:schemeClr val="bg1"/>
                </a:solidFill>
                <a:latin typeface="+mj-lt"/>
              </a:rPr>
              <a:t>a reality (</a:t>
            </a:r>
            <a:r>
              <a:rPr lang="en-GB" sz="1600" dirty="0">
                <a:solidFill>
                  <a:schemeClr val="bg1"/>
                </a:solidFill>
                <a:latin typeface="+mj-lt"/>
              </a:rPr>
              <a:t>existing </a:t>
            </a:r>
            <a:r>
              <a:rPr lang="en-GB" sz="1600" dirty="0" smtClean="0">
                <a:solidFill>
                  <a:schemeClr val="bg1"/>
                </a:solidFill>
                <a:latin typeface="+mj-lt"/>
              </a:rPr>
              <a:t>or to be created)</a:t>
            </a:r>
          </a:p>
          <a:p>
            <a:pPr marL="285750" indent="-285750">
              <a:buFont typeface="Arial" panose="020B0604020202020204" pitchFamily="34" charset="0"/>
              <a:buChar char="•"/>
            </a:pPr>
            <a:endParaRPr lang="en-GB" sz="1600" dirty="0" smtClean="0">
              <a:solidFill>
                <a:schemeClr val="bg2"/>
              </a:solidFill>
              <a:latin typeface="+mj-lt"/>
            </a:endParaRPr>
          </a:p>
          <a:p>
            <a:pPr marL="285750" indent="-285750">
              <a:buFont typeface="Arial" panose="020B0604020202020204" pitchFamily="34" charset="0"/>
              <a:buChar char="•"/>
            </a:pPr>
            <a:r>
              <a:rPr lang="en-GB" sz="1600" dirty="0" smtClean="0">
                <a:solidFill>
                  <a:schemeClr val="bg2"/>
                </a:solidFill>
                <a:latin typeface="+mj-lt"/>
              </a:rPr>
              <a:t>Model-Based System Engineering </a:t>
            </a:r>
            <a:r>
              <a:rPr lang="en-GB" sz="1600" dirty="0">
                <a:solidFill>
                  <a:schemeClr val="bg2"/>
                </a:solidFill>
                <a:latin typeface="+mj-lt"/>
              </a:rPr>
              <a:t>builds a </a:t>
            </a:r>
            <a:r>
              <a:rPr lang="en-GB" sz="1600" dirty="0" smtClean="0">
                <a:solidFill>
                  <a:schemeClr val="bg2"/>
                </a:solidFill>
                <a:latin typeface="+mj-lt"/>
              </a:rPr>
              <a:t>system </a:t>
            </a:r>
            <a:r>
              <a:rPr lang="en-GB" sz="1600" dirty="0">
                <a:solidFill>
                  <a:schemeClr val="bg2"/>
                </a:solidFill>
                <a:latin typeface="+mj-lt"/>
              </a:rPr>
              <a:t>using </a:t>
            </a:r>
            <a:r>
              <a:rPr lang="en-GB" sz="1600" dirty="0" smtClean="0">
                <a:solidFill>
                  <a:schemeClr val="bg2"/>
                </a:solidFill>
                <a:latin typeface="+mj-lt"/>
              </a:rPr>
              <a:t>models </a:t>
            </a:r>
            <a:r>
              <a:rPr lang="en-GB" sz="1600" dirty="0">
                <a:solidFill>
                  <a:schemeClr val="bg2"/>
                </a:solidFill>
                <a:latin typeface="+mj-lt"/>
              </a:rPr>
              <a:t>to describe all the </a:t>
            </a:r>
            <a:r>
              <a:rPr lang="en-GB" sz="1600" dirty="0" smtClean="0">
                <a:solidFill>
                  <a:schemeClr val="bg2"/>
                </a:solidFill>
                <a:latin typeface="+mj-lt"/>
              </a:rPr>
              <a:t>system components and the relations between them in a hierarchical manner. </a:t>
            </a:r>
            <a:r>
              <a:rPr lang="en-GB" sz="1600" dirty="0">
                <a:solidFill>
                  <a:schemeClr val="bg2"/>
                </a:solidFill>
                <a:latin typeface="+mj-lt"/>
              </a:rPr>
              <a:t>Information </a:t>
            </a:r>
            <a:r>
              <a:rPr lang="en-GB" sz="1600" dirty="0" smtClean="0">
                <a:solidFill>
                  <a:schemeClr val="bg2"/>
                </a:solidFill>
                <a:latin typeface="+mj-lt"/>
              </a:rPr>
              <a:t>usually included </a:t>
            </a:r>
            <a:r>
              <a:rPr lang="en-GB" sz="1600" dirty="0">
                <a:solidFill>
                  <a:schemeClr val="bg2"/>
                </a:solidFill>
                <a:latin typeface="+mj-lt"/>
              </a:rPr>
              <a:t>in </a:t>
            </a:r>
            <a:r>
              <a:rPr lang="en-GB" sz="1600" dirty="0" smtClean="0">
                <a:solidFill>
                  <a:schemeClr val="bg2"/>
                </a:solidFill>
                <a:latin typeface="+mj-lt"/>
              </a:rPr>
              <a:t>documents </a:t>
            </a:r>
            <a:r>
              <a:rPr lang="en-GB" sz="1600" dirty="0">
                <a:solidFill>
                  <a:schemeClr val="bg2"/>
                </a:solidFill>
                <a:latin typeface="+mj-lt"/>
              </a:rPr>
              <a:t>is </a:t>
            </a:r>
            <a:r>
              <a:rPr lang="en-GB" sz="1600" dirty="0" smtClean="0">
                <a:solidFill>
                  <a:schemeClr val="bg2"/>
                </a:solidFill>
                <a:latin typeface="+mj-lt"/>
              </a:rPr>
              <a:t>maintained in </a:t>
            </a:r>
            <a:r>
              <a:rPr lang="en-GB" sz="1600" dirty="0">
                <a:solidFill>
                  <a:schemeClr val="bg2"/>
                </a:solidFill>
                <a:latin typeface="+mj-lt"/>
              </a:rPr>
              <a:t>a </a:t>
            </a:r>
            <a:r>
              <a:rPr lang="en-GB" sz="1600" dirty="0" smtClean="0">
                <a:solidFill>
                  <a:schemeClr val="bg2"/>
                </a:solidFill>
                <a:latin typeface="+mj-lt"/>
              </a:rPr>
              <a:t>model repository, then allowing processing by software </a:t>
            </a:r>
            <a:r>
              <a:rPr lang="en-GB" sz="1600" dirty="0">
                <a:solidFill>
                  <a:schemeClr val="bg2"/>
                </a:solidFill>
                <a:latin typeface="+mj-lt"/>
              </a:rPr>
              <a:t>tools</a:t>
            </a:r>
            <a:r>
              <a:rPr lang="en-GB" sz="1600" dirty="0" smtClean="0">
                <a:solidFill>
                  <a:schemeClr val="bg2"/>
                </a:solidFill>
                <a:latin typeface="+mj-lt"/>
              </a:rPr>
              <a:t>.</a:t>
            </a:r>
          </a:p>
          <a:p>
            <a:pPr marL="285750" indent="-285750">
              <a:buFont typeface="Arial" panose="020B0604020202020204" pitchFamily="34" charset="0"/>
              <a:buChar char="•"/>
            </a:pPr>
            <a:endParaRPr lang="en-GB" sz="1600" dirty="0">
              <a:solidFill>
                <a:schemeClr val="bg2"/>
              </a:solidFill>
              <a:latin typeface="+mj-lt"/>
            </a:endParaRPr>
          </a:p>
          <a:p>
            <a:pPr marL="285750" indent="-285750">
              <a:buFont typeface="Arial" panose="020B0604020202020204" pitchFamily="34" charset="0"/>
              <a:buChar char="•"/>
            </a:pPr>
            <a:r>
              <a:rPr lang="en-GB" sz="1600" dirty="0">
                <a:solidFill>
                  <a:schemeClr val="bg2"/>
                </a:solidFill>
                <a:latin typeface="+mj-lt"/>
              </a:rPr>
              <a:t>Model-based system </a:t>
            </a:r>
            <a:r>
              <a:rPr lang="en-GB" sz="1600" dirty="0" smtClean="0">
                <a:solidFill>
                  <a:schemeClr val="bg2"/>
                </a:solidFill>
                <a:latin typeface="+mj-lt"/>
              </a:rPr>
              <a:t>engineering supports requirement management, </a:t>
            </a:r>
            <a:r>
              <a:rPr lang="en-GB" sz="1600" dirty="0">
                <a:solidFill>
                  <a:schemeClr val="bg2"/>
                </a:solidFill>
                <a:latin typeface="+mj-lt"/>
              </a:rPr>
              <a:t>analysis, </a:t>
            </a:r>
            <a:r>
              <a:rPr lang="en-GB" sz="1600" dirty="0" smtClean="0">
                <a:solidFill>
                  <a:schemeClr val="bg2"/>
                </a:solidFill>
                <a:latin typeface="+mj-lt"/>
              </a:rPr>
              <a:t>design, </a:t>
            </a:r>
            <a:r>
              <a:rPr lang="en-GB" sz="1600" dirty="0" err="1" smtClean="0">
                <a:solidFill>
                  <a:schemeClr val="bg2"/>
                </a:solidFill>
                <a:latin typeface="+mj-lt"/>
              </a:rPr>
              <a:t>verification&amp;validation</a:t>
            </a:r>
            <a:r>
              <a:rPr lang="en-GB" sz="1600" dirty="0" smtClean="0">
                <a:solidFill>
                  <a:schemeClr val="bg2"/>
                </a:solidFill>
                <a:latin typeface="+mj-lt"/>
              </a:rPr>
              <a:t> </a:t>
            </a:r>
            <a:r>
              <a:rPr lang="en-GB" sz="1600" dirty="0" err="1" smtClean="0">
                <a:solidFill>
                  <a:schemeClr val="bg2"/>
                </a:solidFill>
                <a:latin typeface="+mj-lt"/>
              </a:rPr>
              <a:t>enhacing</a:t>
            </a:r>
            <a:r>
              <a:rPr lang="en-GB" sz="1600" dirty="0" smtClean="0">
                <a:solidFill>
                  <a:schemeClr val="bg2"/>
                </a:solidFill>
                <a:latin typeface="+mj-lt"/>
              </a:rPr>
              <a:t> consistency and traceability</a:t>
            </a:r>
            <a:endParaRPr lang="en-GB" sz="1600" dirty="0">
              <a:solidFill>
                <a:schemeClr val="bg2"/>
              </a:solidFill>
              <a:latin typeface="+mj-lt"/>
            </a:endParaRPr>
          </a:p>
          <a:p>
            <a:endParaRPr lang="en-GB" sz="1600" dirty="0" smtClean="0">
              <a:solidFill>
                <a:schemeClr val="bg1"/>
              </a:solidFill>
              <a:latin typeface="+mj-lt"/>
            </a:endParaRPr>
          </a:p>
          <a:p>
            <a:pPr marL="285750" indent="-285750">
              <a:buFont typeface="Arial" panose="020B0604020202020204" pitchFamily="34" charset="0"/>
              <a:buChar char="•"/>
            </a:pPr>
            <a:endParaRPr lang="en-GB" sz="1600" dirty="0">
              <a:solidFill>
                <a:schemeClr val="bg1"/>
              </a:solidFill>
              <a:latin typeface="+mj-lt"/>
            </a:endParaRPr>
          </a:p>
        </p:txBody>
      </p:sp>
      <p:pic>
        <p:nvPicPr>
          <p:cNvPr id="9" name="Picture 8"/>
          <p:cNvPicPr>
            <a:picLocks noChangeAspect="1"/>
          </p:cNvPicPr>
          <p:nvPr/>
        </p:nvPicPr>
        <p:blipFill>
          <a:blip r:embed="rId3"/>
          <a:stretch>
            <a:fillRect/>
          </a:stretch>
        </p:blipFill>
        <p:spPr>
          <a:xfrm>
            <a:off x="7132320" y="1635759"/>
            <a:ext cx="4947920" cy="2192863"/>
          </a:xfrm>
          <a:prstGeom prst="rect">
            <a:avLst/>
          </a:prstGeom>
        </p:spPr>
      </p:pic>
      <p:sp>
        <p:nvSpPr>
          <p:cNvPr id="12" name="Flèche droite 3"/>
          <p:cNvSpPr/>
          <p:nvPr/>
        </p:nvSpPr>
        <p:spPr>
          <a:xfrm>
            <a:off x="9453827" y="2241831"/>
            <a:ext cx="309933" cy="237079"/>
          </a:xfrm>
          <a:prstGeom prst="rightArrow">
            <a:avLst/>
          </a:prstGeom>
          <a:solidFill>
            <a:srgbClr val="CC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74239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0" dirty="0"/>
              <a:t>SAVOIR </a:t>
            </a:r>
            <a:r>
              <a:rPr lang="en-GB" sz="2400" b="0" dirty="0" err="1"/>
              <a:t>CubeSats</a:t>
            </a:r>
            <a:r>
              <a:rPr lang="en-GB" sz="2400" b="0" dirty="0"/>
              <a:t> Workshop: model-based avionics</a:t>
            </a:r>
          </a:p>
        </p:txBody>
      </p:sp>
      <p:sp>
        <p:nvSpPr>
          <p:cNvPr id="4" name="Text Box 5"/>
          <p:cNvSpPr txBox="1">
            <a:spLocks noChangeArrowheads="1"/>
          </p:cNvSpPr>
          <p:nvPr/>
        </p:nvSpPr>
        <p:spPr bwMode="auto">
          <a:xfrm>
            <a:off x="158532" y="765488"/>
            <a:ext cx="1050989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2"/>
            </a:pPr>
            <a:r>
              <a:rPr lang="en-GB" altLang="en-US" dirty="0">
                <a:solidFill>
                  <a:schemeClr val="accent3">
                    <a:lumMod val="20000"/>
                    <a:lumOff val="80000"/>
                  </a:schemeClr>
                </a:solidFill>
                <a:latin typeface="Arial" charset="0"/>
              </a:rPr>
              <a:t>MBA </a:t>
            </a:r>
            <a:r>
              <a:rPr lang="en-GB" altLang="en-US" dirty="0" smtClean="0">
                <a:solidFill>
                  <a:schemeClr val="accent3">
                    <a:lumMod val="20000"/>
                    <a:lumOff val="80000"/>
                  </a:schemeClr>
                </a:solidFill>
                <a:latin typeface="Arial" charset="0"/>
              </a:rPr>
              <a:t>ETD: </a:t>
            </a:r>
            <a:r>
              <a:rPr lang="en-US" altLang="en-US" sz="1800" kern="0" dirty="0">
                <a:solidFill>
                  <a:schemeClr val="accent3">
                    <a:lumMod val="40000"/>
                    <a:lumOff val="60000"/>
                  </a:schemeClr>
                </a:solidFill>
              </a:rPr>
              <a:t>a</a:t>
            </a:r>
            <a:r>
              <a:rPr lang="en-US" sz="1800" kern="0" dirty="0" smtClean="0">
                <a:solidFill>
                  <a:schemeClr val="accent3">
                    <a:lumMod val="40000"/>
                    <a:lumOff val="60000"/>
                  </a:schemeClr>
                </a:solidFill>
              </a:rPr>
              <a:t>vionics model from a </a:t>
            </a:r>
            <a:r>
              <a:rPr lang="en-US" sz="1800" kern="0" dirty="0">
                <a:solidFill>
                  <a:schemeClr val="accent3">
                    <a:lumMod val="40000"/>
                    <a:lumOff val="60000"/>
                  </a:schemeClr>
                </a:solidFill>
              </a:rPr>
              <a:t>functional chain </a:t>
            </a:r>
            <a:r>
              <a:rPr lang="en-US" sz="1800" kern="0" dirty="0" smtClean="0">
                <a:solidFill>
                  <a:schemeClr val="accent3">
                    <a:lumMod val="40000"/>
                    <a:lumOff val="60000"/>
                  </a:schemeClr>
                </a:solidFill>
              </a:rPr>
              <a:t>viewpoint</a:t>
            </a:r>
            <a:endParaRPr lang="en-GB" altLang="en-US" sz="18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p:txBody>
      </p:sp>
      <p:pic>
        <p:nvPicPr>
          <p:cNvPr id="3" name="Picture 2"/>
          <p:cNvPicPr>
            <a:picLocks noChangeAspect="1"/>
          </p:cNvPicPr>
          <p:nvPr/>
        </p:nvPicPr>
        <p:blipFill>
          <a:blip r:embed="rId3"/>
          <a:stretch>
            <a:fillRect/>
          </a:stretch>
        </p:blipFill>
        <p:spPr>
          <a:xfrm>
            <a:off x="6921435" y="1481068"/>
            <a:ext cx="5043668" cy="4298730"/>
          </a:xfrm>
          <a:prstGeom prst="rect">
            <a:avLst/>
          </a:prstGeom>
        </p:spPr>
      </p:pic>
      <p:sp>
        <p:nvSpPr>
          <p:cNvPr id="11" name="Rectangular Callout 10"/>
          <p:cNvSpPr/>
          <p:nvPr/>
        </p:nvSpPr>
        <p:spPr>
          <a:xfrm>
            <a:off x="4286807" y="2215921"/>
            <a:ext cx="2253343" cy="499967"/>
          </a:xfrm>
          <a:prstGeom prst="wedgeRectCallout">
            <a:avLst>
              <a:gd name="adj1" fmla="val 60043"/>
              <a:gd name="adj2" fmla="val -421"/>
            </a:avLst>
          </a:prstGeom>
          <a:solidFill>
            <a:schemeClr val="accent3">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lumMod val="75000"/>
                    <a:lumOff val="25000"/>
                  </a:schemeClr>
                </a:solidFill>
              </a:rPr>
              <a:t>ARCADIA/CAPELLA</a:t>
            </a:r>
          </a:p>
        </p:txBody>
      </p:sp>
      <p:sp>
        <p:nvSpPr>
          <p:cNvPr id="7" name="Espace réservé du texte 7"/>
          <p:cNvSpPr txBox="1">
            <a:spLocks/>
          </p:cNvSpPr>
          <p:nvPr/>
        </p:nvSpPr>
        <p:spPr>
          <a:xfrm>
            <a:off x="337233" y="1284727"/>
            <a:ext cx="6069461" cy="1323747"/>
          </a:xfrm>
          <a:prstGeom prst="rect">
            <a:avLst/>
          </a:prstGeom>
        </p:spPr>
        <p:txBody>
          <a:bodyPr vert="horz" lIns="91440" tIns="45720" rIns="91440" bIns="45720" rtlCol="0">
            <a:normAutofit fontScale="62500" lnSpcReduction="20000"/>
          </a:bodyPr>
          <a:lstStyle>
            <a:lvl1pPr marL="171442" indent="-171442" algn="l" defTabSz="685766" rtl="0" eaLnBrk="1" latinLnBrk="0" hangingPunct="1">
              <a:lnSpc>
                <a:spcPct val="100000"/>
              </a:lnSpc>
              <a:spcBef>
                <a:spcPts val="750"/>
              </a:spcBef>
              <a:spcAft>
                <a:spcPts val="400"/>
              </a:spcAft>
              <a:buFontTx/>
              <a:buBlip>
                <a:blip r:embed="rId4"/>
              </a:buBlip>
              <a:defRPr sz="1400" kern="1200" cap="none" baseline="0">
                <a:solidFill>
                  <a:schemeClr val="bg2"/>
                </a:solidFill>
                <a:latin typeface="+mn-lt"/>
                <a:ea typeface="+mn-ea"/>
                <a:cs typeface="+mn-cs"/>
              </a:defRPr>
            </a:lvl1pPr>
            <a:lvl2pPr marL="133350" indent="-128588" algn="l" defTabSz="685766" rtl="0" eaLnBrk="1" latinLnBrk="0" hangingPunct="1">
              <a:lnSpc>
                <a:spcPct val="100000"/>
              </a:lnSpc>
              <a:spcBef>
                <a:spcPts val="500"/>
              </a:spcBef>
              <a:spcAft>
                <a:spcPts val="0"/>
              </a:spcAft>
              <a:buFontTx/>
              <a:buBlip>
                <a:blip r:embed="rId5"/>
              </a:buBlip>
              <a:tabLst/>
              <a:defRPr sz="1000" b="1" kern="1200" cap="all" baseline="0">
                <a:solidFill>
                  <a:schemeClr val="bg2"/>
                </a:solidFill>
                <a:latin typeface="+mn-lt"/>
                <a:ea typeface="+mn-ea"/>
                <a:cs typeface="+mn-cs"/>
              </a:defRPr>
            </a:lvl2pPr>
            <a:lvl3pPr marL="268288" indent="-134938" algn="l" defTabSz="685766" rtl="0" eaLnBrk="1" latinLnBrk="0" hangingPunct="1">
              <a:lnSpc>
                <a:spcPct val="100000"/>
              </a:lnSpc>
              <a:spcBef>
                <a:spcPts val="0"/>
              </a:spcBef>
              <a:buClr>
                <a:schemeClr val="tx1"/>
              </a:buClr>
              <a:buFont typeface="Wingdings" pitchFamily="2" charset="2"/>
              <a:buChar char="§"/>
              <a:tabLst/>
              <a:defRPr sz="1000" b="0" kern="1200" cap="none" baseline="0">
                <a:solidFill>
                  <a:schemeClr val="accent4">
                    <a:lumMod val="50000"/>
                  </a:schemeClr>
                </a:solidFill>
                <a:latin typeface="+mn-lt"/>
                <a:ea typeface="+mn-ea"/>
                <a:cs typeface="+mn-cs"/>
              </a:defRPr>
            </a:lvl3pPr>
            <a:lvl4pPr marL="400050" indent="-131763" algn="l" defTabSz="685766" rtl="0" eaLnBrk="1" latinLnBrk="0" hangingPunct="1">
              <a:lnSpc>
                <a:spcPct val="100000"/>
              </a:lnSpc>
              <a:spcBef>
                <a:spcPts val="200"/>
              </a:spcBef>
              <a:buClr>
                <a:schemeClr val="tx1"/>
              </a:buClr>
              <a:buFont typeface="Wingdings" pitchFamily="2" charset="2"/>
              <a:buChar char="§"/>
              <a:tabLst/>
              <a:defRPr sz="1000" kern="1200">
                <a:solidFill>
                  <a:schemeClr val="accent4">
                    <a:lumMod val="50000"/>
                  </a:schemeClr>
                </a:solidFill>
                <a:latin typeface="+mn-lt"/>
                <a:ea typeface="+mn-ea"/>
                <a:cs typeface="+mn-cs"/>
              </a:defRPr>
            </a:lvl4pPr>
            <a:lvl5pPr marL="536575" indent="-136525" algn="l" defTabSz="685766" rtl="0" eaLnBrk="1" latinLnBrk="0" hangingPunct="1">
              <a:lnSpc>
                <a:spcPct val="90000"/>
              </a:lnSpc>
              <a:spcBef>
                <a:spcPts val="375"/>
              </a:spcBef>
              <a:buClr>
                <a:schemeClr val="tx1"/>
              </a:buClr>
              <a:buFont typeface="Wingdings" pitchFamily="2" charset="2"/>
              <a:buChar char="§"/>
              <a:tabLst/>
              <a:defRPr lang="fr-FR" sz="1000" kern="1200" dirty="0">
                <a:solidFill>
                  <a:schemeClr val="accent4">
                    <a:lumMod val="50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200" dirty="0" smtClean="0"/>
              <a:t>Revisit avionics architecture from a functional point of view instead of physical (blocks/units) as it was historically done</a:t>
            </a:r>
          </a:p>
          <a:p>
            <a:pPr algn="just"/>
            <a:r>
              <a:rPr lang="en-US" sz="2200" dirty="0" smtClean="0"/>
              <a:t>Driven by the fact that technology pushes towards integration of functionalities</a:t>
            </a:r>
          </a:p>
          <a:p>
            <a:pPr algn="just"/>
            <a:r>
              <a:rPr lang="en-US" sz="2200" dirty="0" smtClean="0"/>
              <a:t>Arcadia/Capella: notion of functional chains</a:t>
            </a:r>
          </a:p>
          <a:p>
            <a:pPr marL="0" indent="0" algn="just">
              <a:buNone/>
            </a:pPr>
            <a:endParaRPr lang="en-US" sz="1200" dirty="0" smtClean="0"/>
          </a:p>
        </p:txBody>
      </p:sp>
      <p:pic>
        <p:nvPicPr>
          <p:cNvPr id="5" name="Picture 4"/>
          <p:cNvPicPr>
            <a:picLocks noChangeAspect="1"/>
          </p:cNvPicPr>
          <p:nvPr/>
        </p:nvPicPr>
        <p:blipFill>
          <a:blip r:embed="rId6"/>
          <a:stretch>
            <a:fillRect/>
          </a:stretch>
        </p:blipFill>
        <p:spPr>
          <a:xfrm>
            <a:off x="630095" y="3203180"/>
            <a:ext cx="5910055" cy="2868298"/>
          </a:xfrm>
          <a:prstGeom prst="rect">
            <a:avLst/>
          </a:prstGeom>
        </p:spPr>
      </p:pic>
    </p:spTree>
    <p:extLst>
      <p:ext uri="{BB962C8B-B14F-4D97-AF65-F5344CB8AC3E}">
        <p14:creationId xmlns:p14="http://schemas.microsoft.com/office/powerpoint/2010/main" val="3616113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
          <p:cNvPicPr>
            <a:picLocks noChangeAspect="1"/>
          </p:cNvPicPr>
          <p:nvPr/>
        </p:nvPicPr>
        <p:blipFill>
          <a:blip r:embed="rId3"/>
          <a:stretch>
            <a:fillRect/>
          </a:stretch>
        </p:blipFill>
        <p:spPr>
          <a:xfrm>
            <a:off x="216425" y="3078447"/>
            <a:ext cx="3583845" cy="2419102"/>
          </a:xfrm>
          <a:prstGeom prst="rect">
            <a:avLst/>
          </a:prstGeom>
        </p:spPr>
      </p:pic>
      <p:pic>
        <p:nvPicPr>
          <p:cNvPr id="16" name="Picture 15"/>
          <p:cNvPicPr>
            <a:picLocks noChangeAspect="1"/>
          </p:cNvPicPr>
          <p:nvPr/>
        </p:nvPicPr>
        <p:blipFill>
          <a:blip r:embed="rId4"/>
          <a:stretch>
            <a:fillRect/>
          </a:stretch>
        </p:blipFill>
        <p:spPr>
          <a:xfrm>
            <a:off x="4231291" y="2499361"/>
            <a:ext cx="7564470" cy="3862452"/>
          </a:xfrm>
          <a:prstGeom prst="rect">
            <a:avLst/>
          </a:prstGeom>
        </p:spPr>
      </p:pic>
      <p:sp>
        <p:nvSpPr>
          <p:cNvPr id="2" name="Title 1"/>
          <p:cNvSpPr>
            <a:spLocks noGrp="1"/>
          </p:cNvSpPr>
          <p:nvPr>
            <p:ph type="title"/>
          </p:nvPr>
        </p:nvSpPr>
        <p:spPr/>
        <p:txBody>
          <a:bodyPr/>
          <a:lstStyle/>
          <a:p>
            <a:r>
              <a:rPr lang="en-GB" sz="2400" b="0" dirty="0"/>
              <a:t>SAVOIR </a:t>
            </a:r>
            <a:r>
              <a:rPr lang="en-GB" sz="2400" b="0" dirty="0" err="1"/>
              <a:t>CubeSats</a:t>
            </a:r>
            <a:r>
              <a:rPr lang="en-GB" sz="2400" b="0" dirty="0"/>
              <a:t> Workshop: model-based avionics</a:t>
            </a:r>
          </a:p>
        </p:txBody>
      </p:sp>
      <p:sp>
        <p:nvSpPr>
          <p:cNvPr id="4" name="Text Box 5"/>
          <p:cNvSpPr txBox="1">
            <a:spLocks noChangeArrowheads="1"/>
          </p:cNvSpPr>
          <p:nvPr/>
        </p:nvSpPr>
        <p:spPr bwMode="auto">
          <a:xfrm>
            <a:off x="218261" y="833416"/>
            <a:ext cx="1050989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2"/>
            </a:pPr>
            <a:r>
              <a:rPr lang="en-GB" altLang="en-US" dirty="0">
                <a:solidFill>
                  <a:schemeClr val="accent3">
                    <a:lumMod val="20000"/>
                    <a:lumOff val="80000"/>
                  </a:schemeClr>
                </a:solidFill>
                <a:latin typeface="Arial" charset="0"/>
              </a:rPr>
              <a:t>MBA </a:t>
            </a:r>
            <a:r>
              <a:rPr lang="en-GB" altLang="en-US" dirty="0" smtClean="0">
                <a:solidFill>
                  <a:schemeClr val="accent3">
                    <a:lumMod val="20000"/>
                    <a:lumOff val="80000"/>
                  </a:schemeClr>
                </a:solidFill>
                <a:latin typeface="Arial" charset="0"/>
              </a:rPr>
              <a:t>ETD: </a:t>
            </a:r>
            <a:r>
              <a:rPr lang="en-US" altLang="en-US" sz="1800" kern="0" dirty="0">
                <a:solidFill>
                  <a:schemeClr val="accent3">
                    <a:lumMod val="40000"/>
                    <a:lumOff val="60000"/>
                  </a:schemeClr>
                </a:solidFill>
              </a:rPr>
              <a:t>a</a:t>
            </a:r>
            <a:r>
              <a:rPr lang="en-US" sz="1800" kern="0" dirty="0" smtClean="0">
                <a:solidFill>
                  <a:schemeClr val="accent3">
                    <a:lumMod val="40000"/>
                    <a:lumOff val="60000"/>
                  </a:schemeClr>
                </a:solidFill>
              </a:rPr>
              <a:t>vionics model from a </a:t>
            </a:r>
            <a:r>
              <a:rPr lang="en-US" sz="1800" kern="0" dirty="0">
                <a:solidFill>
                  <a:schemeClr val="accent3">
                    <a:lumMod val="40000"/>
                    <a:lumOff val="60000"/>
                  </a:schemeClr>
                </a:solidFill>
              </a:rPr>
              <a:t>functional chain </a:t>
            </a:r>
            <a:r>
              <a:rPr lang="en-US" sz="1800" kern="0" dirty="0" smtClean="0">
                <a:solidFill>
                  <a:schemeClr val="accent3">
                    <a:lumMod val="40000"/>
                    <a:lumOff val="60000"/>
                  </a:schemeClr>
                </a:solidFill>
              </a:rPr>
              <a:t>viewpoint</a:t>
            </a:r>
            <a:endParaRPr lang="en-GB" altLang="en-US" sz="18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p:txBody>
      </p:sp>
      <p:sp>
        <p:nvSpPr>
          <p:cNvPr id="6" name="Espace réservé du texte 7"/>
          <p:cNvSpPr txBox="1">
            <a:spLocks/>
          </p:cNvSpPr>
          <p:nvPr/>
        </p:nvSpPr>
        <p:spPr>
          <a:xfrm>
            <a:off x="458042" y="1267136"/>
            <a:ext cx="7525004" cy="1171965"/>
          </a:xfrm>
          <a:prstGeom prst="rect">
            <a:avLst/>
          </a:prstGeom>
        </p:spPr>
        <p:txBody>
          <a:bodyPr vert="horz" lIns="91440" tIns="45720" rIns="91440" bIns="45720" rtlCol="0">
            <a:normAutofit/>
          </a:bodyPr>
          <a:lstStyle>
            <a:lvl1pPr marL="171442" indent="-171442" algn="l" defTabSz="685766" rtl="0" eaLnBrk="1" latinLnBrk="0" hangingPunct="1">
              <a:lnSpc>
                <a:spcPct val="100000"/>
              </a:lnSpc>
              <a:spcBef>
                <a:spcPts val="750"/>
              </a:spcBef>
              <a:spcAft>
                <a:spcPts val="400"/>
              </a:spcAft>
              <a:buFontTx/>
              <a:buBlip>
                <a:blip r:embed="rId5"/>
              </a:buBlip>
              <a:defRPr sz="1400" kern="1200" cap="none" baseline="0">
                <a:solidFill>
                  <a:schemeClr val="bg2"/>
                </a:solidFill>
                <a:latin typeface="+mn-lt"/>
                <a:ea typeface="+mn-ea"/>
                <a:cs typeface="+mn-cs"/>
              </a:defRPr>
            </a:lvl1pPr>
            <a:lvl2pPr marL="133350" indent="-128588" algn="l" defTabSz="685766" rtl="0" eaLnBrk="1" latinLnBrk="0" hangingPunct="1">
              <a:lnSpc>
                <a:spcPct val="100000"/>
              </a:lnSpc>
              <a:spcBef>
                <a:spcPts val="500"/>
              </a:spcBef>
              <a:spcAft>
                <a:spcPts val="0"/>
              </a:spcAft>
              <a:buFontTx/>
              <a:buBlip>
                <a:blip r:embed="rId6"/>
              </a:buBlip>
              <a:tabLst/>
              <a:defRPr sz="1000" b="1" kern="1200" cap="all" baseline="0">
                <a:solidFill>
                  <a:schemeClr val="bg2"/>
                </a:solidFill>
                <a:latin typeface="+mn-lt"/>
                <a:ea typeface="+mn-ea"/>
                <a:cs typeface="+mn-cs"/>
              </a:defRPr>
            </a:lvl2pPr>
            <a:lvl3pPr marL="268288" indent="-134938" algn="l" defTabSz="685766" rtl="0" eaLnBrk="1" latinLnBrk="0" hangingPunct="1">
              <a:lnSpc>
                <a:spcPct val="100000"/>
              </a:lnSpc>
              <a:spcBef>
                <a:spcPts val="0"/>
              </a:spcBef>
              <a:buClr>
                <a:schemeClr val="tx1"/>
              </a:buClr>
              <a:buFont typeface="Wingdings" pitchFamily="2" charset="2"/>
              <a:buChar char="§"/>
              <a:tabLst/>
              <a:defRPr sz="1000" b="0" kern="1200" cap="none" baseline="0">
                <a:solidFill>
                  <a:schemeClr val="accent4">
                    <a:lumMod val="50000"/>
                  </a:schemeClr>
                </a:solidFill>
                <a:latin typeface="+mn-lt"/>
                <a:ea typeface="+mn-ea"/>
                <a:cs typeface="+mn-cs"/>
              </a:defRPr>
            </a:lvl3pPr>
            <a:lvl4pPr marL="400050" indent="-131763" algn="l" defTabSz="685766" rtl="0" eaLnBrk="1" latinLnBrk="0" hangingPunct="1">
              <a:lnSpc>
                <a:spcPct val="100000"/>
              </a:lnSpc>
              <a:spcBef>
                <a:spcPts val="200"/>
              </a:spcBef>
              <a:buClr>
                <a:schemeClr val="tx1"/>
              </a:buClr>
              <a:buFont typeface="Wingdings" pitchFamily="2" charset="2"/>
              <a:buChar char="§"/>
              <a:tabLst/>
              <a:defRPr sz="1000" kern="1200">
                <a:solidFill>
                  <a:schemeClr val="accent4">
                    <a:lumMod val="50000"/>
                  </a:schemeClr>
                </a:solidFill>
                <a:latin typeface="+mn-lt"/>
                <a:ea typeface="+mn-ea"/>
                <a:cs typeface="+mn-cs"/>
              </a:defRPr>
            </a:lvl4pPr>
            <a:lvl5pPr marL="536575" indent="-136525" algn="l" defTabSz="685766" rtl="0" eaLnBrk="1" latinLnBrk="0" hangingPunct="1">
              <a:lnSpc>
                <a:spcPct val="90000"/>
              </a:lnSpc>
              <a:spcBef>
                <a:spcPts val="375"/>
              </a:spcBef>
              <a:buClr>
                <a:schemeClr val="tx1"/>
              </a:buClr>
              <a:buFont typeface="Wingdings" pitchFamily="2" charset="2"/>
              <a:buChar char="§"/>
              <a:tabLst/>
              <a:defRPr lang="fr-FR" sz="1000" kern="1200" dirty="0">
                <a:solidFill>
                  <a:schemeClr val="accent4">
                    <a:lumMod val="50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dirty="0" smtClean="0"/>
              <a:t>SAVOIR Functional Reference Architecture as a basis</a:t>
            </a:r>
          </a:p>
          <a:p>
            <a:pPr algn="just"/>
            <a:r>
              <a:rPr lang="en-US" dirty="0" smtClean="0"/>
              <a:t>Map SAVOIR requirements into the different elements of the model: </a:t>
            </a:r>
            <a:r>
              <a:rPr lang="en-US" dirty="0"/>
              <a:t>logical functions &amp; functional </a:t>
            </a:r>
            <a:r>
              <a:rPr lang="en-US" dirty="0" smtClean="0"/>
              <a:t>exchanges</a:t>
            </a:r>
            <a:endParaRPr lang="en-US" dirty="0"/>
          </a:p>
          <a:p>
            <a:pPr algn="just"/>
            <a:endParaRPr lang="en-US" dirty="0" smtClean="0"/>
          </a:p>
        </p:txBody>
      </p:sp>
      <p:sp>
        <p:nvSpPr>
          <p:cNvPr id="8" name="Rectangular Callout 7"/>
          <p:cNvSpPr/>
          <p:nvPr/>
        </p:nvSpPr>
        <p:spPr>
          <a:xfrm>
            <a:off x="8693713" y="1658234"/>
            <a:ext cx="3263123" cy="669735"/>
          </a:xfrm>
          <a:prstGeom prst="wedgeRectCallout">
            <a:avLst>
              <a:gd name="adj1" fmla="val -71202"/>
              <a:gd name="adj2" fmla="val -2372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solidFill>
                  <a:schemeClr val="accent1">
                    <a:lumMod val="75000"/>
                  </a:schemeClr>
                </a:solidFill>
              </a:rPr>
              <a:t>SAVOIR-GS-001: Generic OBC </a:t>
            </a:r>
            <a:r>
              <a:rPr lang="en-GB" sz="1200" b="1" dirty="0" err="1" smtClean="0">
                <a:solidFill>
                  <a:schemeClr val="accent1">
                    <a:lumMod val="75000"/>
                  </a:schemeClr>
                </a:solidFill>
              </a:rPr>
              <a:t>Func</a:t>
            </a:r>
            <a:r>
              <a:rPr lang="en-GB" sz="1200" b="1" dirty="0" smtClean="0">
                <a:solidFill>
                  <a:schemeClr val="accent1">
                    <a:lumMod val="75000"/>
                  </a:schemeClr>
                </a:solidFill>
              </a:rPr>
              <a:t> Spec</a:t>
            </a:r>
          </a:p>
          <a:p>
            <a:endParaRPr lang="en-GB" sz="1200" b="1" dirty="0">
              <a:solidFill>
                <a:schemeClr val="accent1">
                  <a:lumMod val="75000"/>
                </a:schemeClr>
              </a:solidFill>
            </a:endParaRPr>
          </a:p>
          <a:p>
            <a:r>
              <a:rPr lang="en-GB" sz="1200" b="1" dirty="0" smtClean="0">
                <a:solidFill>
                  <a:schemeClr val="accent1">
                    <a:lumMod val="75000"/>
                  </a:schemeClr>
                </a:solidFill>
              </a:rPr>
              <a:t>SAVOIR-GS-003: RTU </a:t>
            </a:r>
            <a:r>
              <a:rPr lang="en-GB" sz="1200" b="1" dirty="0" err="1" smtClean="0">
                <a:solidFill>
                  <a:schemeClr val="accent1">
                    <a:lumMod val="75000"/>
                  </a:schemeClr>
                </a:solidFill>
              </a:rPr>
              <a:t>Func</a:t>
            </a:r>
            <a:r>
              <a:rPr lang="en-GB" sz="1200" b="1" dirty="0" smtClean="0">
                <a:solidFill>
                  <a:schemeClr val="accent1">
                    <a:lumMod val="75000"/>
                  </a:schemeClr>
                </a:solidFill>
              </a:rPr>
              <a:t> &amp; Ops </a:t>
            </a:r>
            <a:r>
              <a:rPr lang="en-GB" sz="1200" b="1" dirty="0" err="1" smtClean="0">
                <a:solidFill>
                  <a:schemeClr val="accent1">
                    <a:lumMod val="75000"/>
                  </a:schemeClr>
                </a:solidFill>
              </a:rPr>
              <a:t>Reqs</a:t>
            </a:r>
            <a:endParaRPr lang="en-GB" sz="1200" b="1" dirty="0" smtClean="0">
              <a:solidFill>
                <a:schemeClr val="accent1">
                  <a:lumMod val="75000"/>
                </a:schemeClr>
              </a:solidFill>
            </a:endParaRPr>
          </a:p>
        </p:txBody>
      </p:sp>
      <p:sp>
        <p:nvSpPr>
          <p:cNvPr id="15" name="Rectangular Callout 14"/>
          <p:cNvSpPr/>
          <p:nvPr/>
        </p:nvSpPr>
        <p:spPr>
          <a:xfrm>
            <a:off x="8222827" y="1014768"/>
            <a:ext cx="2745109" cy="494160"/>
          </a:xfrm>
          <a:prstGeom prst="wedgeRectCallout">
            <a:avLst>
              <a:gd name="adj1" fmla="val -163470"/>
              <a:gd name="adj2" fmla="val 3174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solidFill>
                  <a:schemeClr val="accent1">
                    <a:lumMod val="75000"/>
                  </a:schemeClr>
                </a:solidFill>
              </a:rPr>
              <a:t>SAVOIR-TN-001: </a:t>
            </a:r>
          </a:p>
          <a:p>
            <a:r>
              <a:rPr lang="en-GB" sz="1200" b="1" dirty="0" smtClean="0">
                <a:solidFill>
                  <a:schemeClr val="accent1">
                    <a:lumMod val="75000"/>
                  </a:schemeClr>
                </a:solidFill>
              </a:rPr>
              <a:t>Functional Reference Architecture</a:t>
            </a:r>
          </a:p>
        </p:txBody>
      </p:sp>
      <p:sp>
        <p:nvSpPr>
          <p:cNvPr id="9" name="Line Callout 2 8"/>
          <p:cNvSpPr/>
          <p:nvPr/>
        </p:nvSpPr>
        <p:spPr>
          <a:xfrm>
            <a:off x="4309690" y="4970218"/>
            <a:ext cx="3422069" cy="993702"/>
          </a:xfrm>
          <a:prstGeom prst="borderCallout2">
            <a:avLst>
              <a:gd name="adj1" fmla="val 38925"/>
              <a:gd name="adj2" fmla="val -439"/>
              <a:gd name="adj3" fmla="val 23844"/>
              <a:gd name="adj4" fmla="val -9176"/>
              <a:gd name="adj5" fmla="val 11403"/>
              <a:gd name="adj6" fmla="val -21864"/>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75000"/>
                </a:schemeClr>
              </a:solidFill>
            </a:endParaRPr>
          </a:p>
        </p:txBody>
      </p:sp>
      <p:sp>
        <p:nvSpPr>
          <p:cNvPr id="11" name="Rectangular Callout 10"/>
          <p:cNvSpPr/>
          <p:nvPr/>
        </p:nvSpPr>
        <p:spPr>
          <a:xfrm>
            <a:off x="1650076" y="5838760"/>
            <a:ext cx="2496296" cy="389320"/>
          </a:xfrm>
          <a:prstGeom prst="wedgeRectCallout">
            <a:avLst>
              <a:gd name="adj1" fmla="val 41233"/>
              <a:gd name="adj2" fmla="val -204458"/>
            </a:avLst>
          </a:prstGeom>
          <a:solidFill>
            <a:schemeClr val="bg1">
              <a:lumMod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solidFill>
                  <a:schemeClr val="tx1">
                    <a:lumMod val="75000"/>
                    <a:lumOff val="25000"/>
                  </a:schemeClr>
                </a:solidFill>
              </a:rPr>
              <a:t>Focus on processing functions </a:t>
            </a:r>
          </a:p>
        </p:txBody>
      </p:sp>
    </p:spTree>
    <p:extLst>
      <p:ext uri="{BB962C8B-B14F-4D97-AF65-F5344CB8AC3E}">
        <p14:creationId xmlns:p14="http://schemas.microsoft.com/office/powerpoint/2010/main" val="3057732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0" dirty="0"/>
              <a:t>SAVOIR </a:t>
            </a:r>
            <a:r>
              <a:rPr lang="en-GB" sz="2400" b="0" dirty="0" err="1"/>
              <a:t>CubeSats</a:t>
            </a:r>
            <a:r>
              <a:rPr lang="en-GB" sz="2400" b="0" dirty="0"/>
              <a:t> Workshop: model-based avionics</a:t>
            </a:r>
          </a:p>
        </p:txBody>
      </p:sp>
      <p:sp>
        <p:nvSpPr>
          <p:cNvPr id="4" name="Text Box 5"/>
          <p:cNvSpPr txBox="1">
            <a:spLocks noChangeArrowheads="1"/>
          </p:cNvSpPr>
          <p:nvPr/>
        </p:nvSpPr>
        <p:spPr bwMode="auto">
          <a:xfrm>
            <a:off x="218261" y="720162"/>
            <a:ext cx="8403225"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2"/>
            </a:pPr>
            <a:r>
              <a:rPr lang="en-GB" altLang="en-US" dirty="0">
                <a:solidFill>
                  <a:schemeClr val="accent3">
                    <a:lumMod val="20000"/>
                    <a:lumOff val="80000"/>
                  </a:schemeClr>
                </a:solidFill>
                <a:latin typeface="Arial" charset="0"/>
              </a:rPr>
              <a:t>MBA </a:t>
            </a:r>
            <a:r>
              <a:rPr lang="en-GB" altLang="en-US" dirty="0" smtClean="0">
                <a:solidFill>
                  <a:schemeClr val="accent3">
                    <a:lumMod val="20000"/>
                    <a:lumOff val="80000"/>
                  </a:schemeClr>
                </a:solidFill>
                <a:latin typeface="Arial" charset="0"/>
              </a:rPr>
              <a:t>ETD: requirement management </a:t>
            </a: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p:txBody>
      </p:sp>
      <p:sp>
        <p:nvSpPr>
          <p:cNvPr id="11" name="Espace réservé du contenu 3"/>
          <p:cNvSpPr txBox="1">
            <a:spLocks/>
          </p:cNvSpPr>
          <p:nvPr/>
        </p:nvSpPr>
        <p:spPr>
          <a:xfrm>
            <a:off x="216425" y="1175567"/>
            <a:ext cx="11556828" cy="473578"/>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Arial" panose="020B0604020202020204" pitchFamily="34" charset="0"/>
              <a:buChar char="•"/>
            </a:pPr>
            <a:r>
              <a:rPr lang="en-US" kern="0" dirty="0" smtClean="0"/>
              <a:t>   </a:t>
            </a:r>
            <a:r>
              <a:rPr lang="en-US" sz="1600" kern="0" dirty="0" smtClean="0">
                <a:solidFill>
                  <a:schemeClr val="accent3">
                    <a:lumMod val="40000"/>
                    <a:lumOff val="60000"/>
                  </a:schemeClr>
                </a:solidFill>
              </a:rPr>
              <a:t>Requirements from SAVOIR OBC &amp; RTU Specs imported in the model and </a:t>
            </a:r>
            <a:r>
              <a:rPr lang="en-US" sz="1600" u="sng" kern="0" dirty="0" smtClean="0">
                <a:solidFill>
                  <a:schemeClr val="accent3">
                    <a:lumMod val="40000"/>
                    <a:lumOff val="60000"/>
                  </a:schemeClr>
                </a:solidFill>
              </a:rPr>
              <a:t>allocated to functions (Logical Layer)</a:t>
            </a:r>
          </a:p>
          <a:p>
            <a:pPr>
              <a:buFont typeface="Arial" panose="020B0604020202020204" pitchFamily="34" charset="0"/>
              <a:buChar char="•"/>
            </a:pPr>
            <a:r>
              <a:rPr lang="en-US" sz="1600" dirty="0" smtClean="0"/>
              <a:t>    </a:t>
            </a:r>
            <a:r>
              <a:rPr lang="en-US" sz="1600" dirty="0" smtClean="0">
                <a:solidFill>
                  <a:schemeClr val="accent3">
                    <a:lumMod val="40000"/>
                    <a:lumOff val="60000"/>
                  </a:schemeClr>
                </a:solidFill>
              </a:rPr>
              <a:t>Analysis of requirements </a:t>
            </a:r>
            <a:r>
              <a:rPr lang="en-US" sz="1600" u="sng" dirty="0" smtClean="0">
                <a:solidFill>
                  <a:schemeClr val="accent3">
                    <a:lumMod val="40000"/>
                    <a:lumOff val="60000"/>
                  </a:schemeClr>
                </a:solidFill>
              </a:rPr>
              <a:t>1 by 1</a:t>
            </a:r>
            <a:r>
              <a:rPr lang="en-US" sz="1600" dirty="0" smtClean="0">
                <a:solidFill>
                  <a:schemeClr val="accent3">
                    <a:lumMod val="40000"/>
                    <a:lumOff val="60000"/>
                  </a:schemeClr>
                </a:solidFill>
              </a:rPr>
              <a:t> and mapping into a logical functions</a:t>
            </a:r>
            <a:endParaRPr lang="en-US" sz="1600" dirty="0">
              <a:solidFill>
                <a:schemeClr val="accent3">
                  <a:lumMod val="40000"/>
                  <a:lumOff val="60000"/>
                </a:schemeClr>
              </a:solidFill>
            </a:endParaRPr>
          </a:p>
          <a:p>
            <a:endParaRPr lang="en-US" sz="1600" u="sng" kern="0" dirty="0" smtClean="0">
              <a:solidFill>
                <a:schemeClr val="accent3">
                  <a:lumMod val="40000"/>
                  <a:lumOff val="60000"/>
                </a:schemeClr>
              </a:solidFill>
            </a:endParaRPr>
          </a:p>
          <a:p>
            <a:endParaRPr lang="en-US" u="sng" kern="0" dirty="0" smtClean="0">
              <a:solidFill>
                <a:schemeClr val="accent3">
                  <a:lumMod val="40000"/>
                  <a:lumOff val="60000"/>
                </a:schemeClr>
              </a:solidFill>
            </a:endParaRPr>
          </a:p>
          <a:p>
            <a:endParaRPr lang="en-US" u="sng" kern="0" dirty="0">
              <a:solidFill>
                <a:schemeClr val="accent3">
                  <a:lumMod val="40000"/>
                  <a:lumOff val="60000"/>
                </a:schemeClr>
              </a:solidFill>
            </a:endParaRPr>
          </a:p>
        </p:txBody>
      </p:sp>
      <p:pic>
        <p:nvPicPr>
          <p:cNvPr id="13" name="Picture 12"/>
          <p:cNvPicPr>
            <a:picLocks noChangeAspect="1"/>
          </p:cNvPicPr>
          <p:nvPr/>
        </p:nvPicPr>
        <p:blipFill>
          <a:blip r:embed="rId3"/>
          <a:stretch>
            <a:fillRect/>
          </a:stretch>
        </p:blipFill>
        <p:spPr>
          <a:xfrm>
            <a:off x="278547" y="2339097"/>
            <a:ext cx="5112091" cy="3361314"/>
          </a:xfrm>
          <a:prstGeom prst="rect">
            <a:avLst/>
          </a:prstGeom>
        </p:spPr>
      </p:pic>
      <p:pic>
        <p:nvPicPr>
          <p:cNvPr id="10" name="Image 7"/>
          <p:cNvPicPr>
            <a:picLocks noChangeAspect="1"/>
          </p:cNvPicPr>
          <p:nvPr/>
        </p:nvPicPr>
        <p:blipFill>
          <a:blip r:embed="rId4"/>
          <a:stretch>
            <a:fillRect/>
          </a:stretch>
        </p:blipFill>
        <p:spPr>
          <a:xfrm>
            <a:off x="8464796" y="2339097"/>
            <a:ext cx="3617476" cy="2145292"/>
          </a:xfrm>
          <a:prstGeom prst="rect">
            <a:avLst/>
          </a:prstGeom>
        </p:spPr>
      </p:pic>
      <p:pic>
        <p:nvPicPr>
          <p:cNvPr id="12" name="Image 6"/>
          <p:cNvPicPr>
            <a:picLocks noChangeAspect="1"/>
          </p:cNvPicPr>
          <p:nvPr/>
        </p:nvPicPr>
        <p:blipFill>
          <a:blip r:embed="rId5"/>
          <a:stretch>
            <a:fillRect/>
          </a:stretch>
        </p:blipFill>
        <p:spPr>
          <a:xfrm>
            <a:off x="5840625" y="2339097"/>
            <a:ext cx="2174184" cy="3361314"/>
          </a:xfrm>
          <a:prstGeom prst="rect">
            <a:avLst/>
          </a:prstGeom>
        </p:spPr>
      </p:pic>
      <p:sp>
        <p:nvSpPr>
          <p:cNvPr id="14" name="Flèche droite 3"/>
          <p:cNvSpPr/>
          <p:nvPr/>
        </p:nvSpPr>
        <p:spPr>
          <a:xfrm>
            <a:off x="5024901" y="3150737"/>
            <a:ext cx="958458" cy="400328"/>
          </a:xfrm>
          <a:prstGeom prst="right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3"/>
          <p:cNvSpPr/>
          <p:nvPr/>
        </p:nvSpPr>
        <p:spPr>
          <a:xfrm>
            <a:off x="7705006" y="2906897"/>
            <a:ext cx="759790" cy="400328"/>
          </a:xfrm>
          <a:prstGeom prst="right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8303686" y="4684748"/>
            <a:ext cx="3574671" cy="1015663"/>
          </a:xfrm>
          <a:prstGeom prst="rect">
            <a:avLst/>
          </a:prstGeom>
        </p:spPr>
        <p:txBody>
          <a:bodyPr wrap="square">
            <a:spAutoFit/>
          </a:bodyPr>
          <a:lstStyle/>
          <a:p>
            <a:pPr marL="342900" indent="-342900">
              <a:buFont typeface="Wingdings" panose="05000000000000000000" pitchFamily="2" charset="2"/>
              <a:buChar char="ü"/>
            </a:pPr>
            <a:r>
              <a:rPr lang="en-GB" altLang="en-US" sz="2000" dirty="0" smtClean="0">
                <a:solidFill>
                  <a:srgbClr val="99FF66"/>
                </a:solidFill>
                <a:latin typeface="Arial" charset="0"/>
              </a:rPr>
              <a:t>Traceability of Requirements </a:t>
            </a:r>
            <a:r>
              <a:rPr lang="en-GB" altLang="en-US" sz="2000" dirty="0">
                <a:solidFill>
                  <a:srgbClr val="99FF66"/>
                </a:solidFill>
                <a:latin typeface="Arial" charset="0"/>
              </a:rPr>
              <a:t>to </a:t>
            </a:r>
            <a:endParaRPr lang="en-GB" altLang="en-US" sz="2000" dirty="0" smtClean="0">
              <a:solidFill>
                <a:srgbClr val="99FF66"/>
              </a:solidFill>
              <a:latin typeface="Arial" charset="0"/>
            </a:endParaRPr>
          </a:p>
          <a:p>
            <a:r>
              <a:rPr lang="en-GB" altLang="en-US" sz="2000" dirty="0">
                <a:solidFill>
                  <a:srgbClr val="99FF66"/>
                </a:solidFill>
                <a:latin typeface="Arial" charset="0"/>
              </a:rPr>
              <a:t> </a:t>
            </a:r>
            <a:r>
              <a:rPr lang="en-GB" altLang="en-US" sz="2000" dirty="0" smtClean="0">
                <a:solidFill>
                  <a:srgbClr val="99FF66"/>
                </a:solidFill>
                <a:latin typeface="Arial" charset="0"/>
              </a:rPr>
              <a:t>    Logical Functions</a:t>
            </a:r>
          </a:p>
        </p:txBody>
      </p:sp>
    </p:spTree>
    <p:extLst>
      <p:ext uri="{BB962C8B-B14F-4D97-AF65-F5344CB8AC3E}">
        <p14:creationId xmlns:p14="http://schemas.microsoft.com/office/powerpoint/2010/main" val="237164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0" dirty="0"/>
              <a:t>SAVOIR </a:t>
            </a:r>
            <a:r>
              <a:rPr lang="en-GB" sz="2400" b="0" dirty="0" err="1"/>
              <a:t>CubeSats</a:t>
            </a:r>
            <a:r>
              <a:rPr lang="en-GB" sz="2400" b="0" dirty="0"/>
              <a:t> Workshop: model-based avionics</a:t>
            </a:r>
          </a:p>
        </p:txBody>
      </p:sp>
      <p:sp>
        <p:nvSpPr>
          <p:cNvPr id="11" name="Espace réservé du contenu 3"/>
          <p:cNvSpPr txBox="1">
            <a:spLocks/>
          </p:cNvSpPr>
          <p:nvPr/>
        </p:nvSpPr>
        <p:spPr>
          <a:xfrm>
            <a:off x="326153" y="1655392"/>
            <a:ext cx="4952983" cy="2480448"/>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endParaRPr lang="en-US" kern="0" dirty="0" smtClean="0">
              <a:solidFill>
                <a:schemeClr val="accent3">
                  <a:lumMod val="40000"/>
                  <a:lumOff val="60000"/>
                </a:schemeClr>
              </a:solidFill>
            </a:endParaRPr>
          </a:p>
        </p:txBody>
      </p:sp>
      <p:sp>
        <p:nvSpPr>
          <p:cNvPr id="4" name="Text Box 5"/>
          <p:cNvSpPr txBox="1">
            <a:spLocks noChangeArrowheads="1"/>
          </p:cNvSpPr>
          <p:nvPr/>
        </p:nvSpPr>
        <p:spPr bwMode="auto">
          <a:xfrm>
            <a:off x="114947" y="912599"/>
            <a:ext cx="945039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2"/>
            </a:pPr>
            <a:r>
              <a:rPr lang="en-GB" altLang="en-US" dirty="0">
                <a:solidFill>
                  <a:schemeClr val="accent3">
                    <a:lumMod val="20000"/>
                    <a:lumOff val="80000"/>
                  </a:schemeClr>
                </a:solidFill>
                <a:latin typeface="Arial" charset="0"/>
              </a:rPr>
              <a:t>MBA </a:t>
            </a:r>
            <a:r>
              <a:rPr lang="en-GB" altLang="en-US" dirty="0" smtClean="0">
                <a:solidFill>
                  <a:schemeClr val="accent3">
                    <a:lumMod val="20000"/>
                    <a:lumOff val="80000"/>
                  </a:schemeClr>
                </a:solidFill>
                <a:latin typeface="Arial" charset="0"/>
              </a:rPr>
              <a:t>ETD: logical modelling</a:t>
            </a:r>
          </a:p>
          <a:p>
            <a:pPr marL="1200150" lvl="1" indent="-457200" eaLnBrk="1" hangingPunct="1">
              <a:spcAft>
                <a:spcPts val="600"/>
              </a:spcAft>
              <a:buClr>
                <a:srgbClr val="009BDB"/>
              </a:buClr>
              <a:buSzPct val="75000"/>
              <a:buFont typeface="Arial" panose="020B0604020202020204" pitchFamily="34" charset="0"/>
              <a:buChar char="•"/>
            </a:pPr>
            <a:r>
              <a:rPr lang="en-GB" sz="1600" kern="0" dirty="0">
                <a:solidFill>
                  <a:schemeClr val="accent3">
                    <a:lumMod val="40000"/>
                    <a:lumOff val="60000"/>
                  </a:schemeClr>
                </a:solidFill>
                <a:latin typeface="+mj-lt"/>
              </a:rPr>
              <a:t>M</a:t>
            </a:r>
            <a:r>
              <a:rPr lang="en-US" sz="1600" kern="0" dirty="0" err="1">
                <a:solidFill>
                  <a:schemeClr val="accent3">
                    <a:lumMod val="40000"/>
                    <a:lumOff val="60000"/>
                  </a:schemeClr>
                </a:solidFill>
                <a:latin typeface="+mj-lt"/>
              </a:rPr>
              <a:t>odelling</a:t>
            </a:r>
            <a:r>
              <a:rPr lang="en-US" sz="1600" kern="0" dirty="0">
                <a:solidFill>
                  <a:schemeClr val="accent3">
                    <a:lumMod val="40000"/>
                    <a:lumOff val="60000"/>
                  </a:schemeClr>
                </a:solidFill>
                <a:latin typeface="+mj-lt"/>
              </a:rPr>
              <a:t> at Logical </a:t>
            </a:r>
            <a:r>
              <a:rPr lang="en-US" sz="1600" kern="0" dirty="0" smtClean="0">
                <a:solidFill>
                  <a:schemeClr val="accent3">
                    <a:lumMod val="40000"/>
                    <a:lumOff val="60000"/>
                  </a:schemeClr>
                </a:solidFill>
                <a:latin typeface="+mj-lt"/>
              </a:rPr>
              <a:t>Layer, hierarchically</a:t>
            </a:r>
          </a:p>
          <a:p>
            <a:pPr marL="1200150" lvl="1" indent="-457200" eaLnBrk="1" hangingPunct="1">
              <a:spcAft>
                <a:spcPts val="600"/>
              </a:spcAft>
              <a:buClr>
                <a:srgbClr val="009BDB"/>
              </a:buClr>
              <a:buSzPct val="75000"/>
              <a:buFont typeface="Arial" panose="020B0604020202020204" pitchFamily="34" charset="0"/>
              <a:buChar char="•"/>
            </a:pPr>
            <a:r>
              <a:rPr lang="en-US" sz="1600" kern="0" dirty="0" smtClean="0">
                <a:solidFill>
                  <a:schemeClr val="accent3">
                    <a:lumMod val="40000"/>
                    <a:lumOff val="60000"/>
                  </a:schemeClr>
                </a:solidFill>
                <a:latin typeface="+mj-lt"/>
              </a:rPr>
              <a:t>Functional Chains: one for each Avionics function</a:t>
            </a:r>
          </a:p>
          <a:p>
            <a:pPr marL="1200150" lvl="1" indent="-457200" eaLnBrk="1" hangingPunct="1">
              <a:spcAft>
                <a:spcPts val="600"/>
              </a:spcAft>
              <a:buClr>
                <a:srgbClr val="009BDB"/>
              </a:buClr>
              <a:buSzPct val="75000"/>
              <a:buFont typeface="Arial" panose="020B0604020202020204" pitchFamily="34" charset="0"/>
              <a:buChar char="•"/>
            </a:pPr>
            <a:r>
              <a:rPr lang="en-US" sz="1600" kern="0" dirty="0" smtClean="0">
                <a:solidFill>
                  <a:schemeClr val="accent3">
                    <a:lumMod val="40000"/>
                    <a:lumOff val="60000"/>
                  </a:schemeClr>
                </a:solidFill>
                <a:latin typeface="+mj-lt"/>
              </a:rPr>
              <a:t>Examples:</a:t>
            </a:r>
            <a:endParaRPr lang="en-US" sz="1600" kern="0" dirty="0">
              <a:solidFill>
                <a:schemeClr val="accent3">
                  <a:lumMod val="40000"/>
                  <a:lumOff val="60000"/>
                </a:schemeClr>
              </a:solidFill>
              <a:latin typeface="+mj-lt"/>
            </a:endParaRPr>
          </a:p>
          <a:p>
            <a:pPr marL="457200" indent="-457200" eaLnBrk="1" hangingPunct="1">
              <a:spcAft>
                <a:spcPts val="600"/>
              </a:spcAft>
              <a:buClr>
                <a:srgbClr val="009BDB"/>
              </a:buClr>
              <a:buSzPct val="75000"/>
              <a:buFont typeface="+mj-lt"/>
              <a:buAutoNum type="arabicPeriod" startAt="2"/>
            </a:pPr>
            <a:endParaRPr lang="en-GB" altLang="en-US" sz="1600" dirty="0" smtClean="0">
              <a:solidFill>
                <a:schemeClr val="accent3">
                  <a:lumMod val="20000"/>
                  <a:lumOff val="80000"/>
                </a:schemeClr>
              </a:solidFill>
              <a:latin typeface="Arial" charset="0"/>
            </a:endParaRPr>
          </a:p>
        </p:txBody>
      </p:sp>
      <p:pic>
        <p:nvPicPr>
          <p:cNvPr id="7" name="Image 12"/>
          <p:cNvPicPr>
            <a:picLocks noChangeAspect="1"/>
          </p:cNvPicPr>
          <p:nvPr/>
        </p:nvPicPr>
        <p:blipFill>
          <a:blip r:embed="rId3"/>
          <a:stretch>
            <a:fillRect/>
          </a:stretch>
        </p:blipFill>
        <p:spPr>
          <a:xfrm>
            <a:off x="216425" y="2620823"/>
            <a:ext cx="5706731" cy="3661684"/>
          </a:xfrm>
          <a:prstGeom prst="rect">
            <a:avLst/>
          </a:prstGeom>
        </p:spPr>
      </p:pic>
      <p:pic>
        <p:nvPicPr>
          <p:cNvPr id="8" name="Image 1"/>
          <p:cNvPicPr>
            <a:picLocks noChangeAspect="1"/>
          </p:cNvPicPr>
          <p:nvPr/>
        </p:nvPicPr>
        <p:blipFill>
          <a:blip r:embed="rId4"/>
          <a:stretch>
            <a:fillRect/>
          </a:stretch>
        </p:blipFill>
        <p:spPr>
          <a:xfrm>
            <a:off x="5994154" y="2624607"/>
            <a:ext cx="5775327" cy="3639702"/>
          </a:xfrm>
          <a:prstGeom prst="rect">
            <a:avLst/>
          </a:prstGeom>
        </p:spPr>
      </p:pic>
      <p:pic>
        <p:nvPicPr>
          <p:cNvPr id="3" name="Picture 2"/>
          <p:cNvPicPr>
            <a:picLocks noChangeAspect="1"/>
          </p:cNvPicPr>
          <p:nvPr/>
        </p:nvPicPr>
        <p:blipFill>
          <a:blip r:embed="rId5"/>
          <a:stretch>
            <a:fillRect/>
          </a:stretch>
        </p:blipFill>
        <p:spPr>
          <a:xfrm>
            <a:off x="9483455" y="1031504"/>
            <a:ext cx="1847850" cy="1247775"/>
          </a:xfrm>
          <a:prstGeom prst="rect">
            <a:avLst/>
          </a:prstGeom>
        </p:spPr>
      </p:pic>
      <p:sp>
        <p:nvSpPr>
          <p:cNvPr id="9" name="Rectangular Callout 8"/>
          <p:cNvSpPr/>
          <p:nvPr/>
        </p:nvSpPr>
        <p:spPr>
          <a:xfrm>
            <a:off x="3898393" y="2154115"/>
            <a:ext cx="1639370" cy="375903"/>
          </a:xfrm>
          <a:prstGeom prst="wedgeRectCallout">
            <a:avLst>
              <a:gd name="adj1" fmla="val -35697"/>
              <a:gd name="adj2" fmla="val 8851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smtClean="0">
                <a:solidFill>
                  <a:schemeClr val="accent1">
                    <a:lumMod val="75000"/>
                  </a:schemeClr>
                </a:solidFill>
              </a:rPr>
              <a:t>Alarm Detection</a:t>
            </a:r>
          </a:p>
        </p:txBody>
      </p:sp>
      <p:sp>
        <p:nvSpPr>
          <p:cNvPr id="10" name="Rectangular Callout 9"/>
          <p:cNvSpPr/>
          <p:nvPr/>
        </p:nvSpPr>
        <p:spPr>
          <a:xfrm>
            <a:off x="5975148" y="2138726"/>
            <a:ext cx="2589732" cy="403032"/>
          </a:xfrm>
          <a:prstGeom prst="wedgeRectCallout">
            <a:avLst>
              <a:gd name="adj1" fmla="val 33003"/>
              <a:gd name="adj2" fmla="val 8367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smtClean="0">
                <a:solidFill>
                  <a:schemeClr val="accent1">
                    <a:lumMod val="75000"/>
                  </a:schemeClr>
                </a:solidFill>
              </a:rPr>
              <a:t>Reconfiguration Sequence</a:t>
            </a:r>
          </a:p>
        </p:txBody>
      </p:sp>
    </p:spTree>
    <p:extLst>
      <p:ext uri="{BB962C8B-B14F-4D97-AF65-F5344CB8AC3E}">
        <p14:creationId xmlns:p14="http://schemas.microsoft.com/office/powerpoint/2010/main" val="2440623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0" dirty="0"/>
              <a:t>SAVOIR </a:t>
            </a:r>
            <a:r>
              <a:rPr lang="en-GB" sz="2400" b="0" dirty="0" err="1"/>
              <a:t>CubeSats</a:t>
            </a:r>
            <a:r>
              <a:rPr lang="en-GB" sz="2400" b="0" dirty="0"/>
              <a:t> Workshop: model-based avionics</a:t>
            </a:r>
          </a:p>
        </p:txBody>
      </p:sp>
      <p:sp>
        <p:nvSpPr>
          <p:cNvPr id="4" name="Text Box 5"/>
          <p:cNvSpPr txBox="1">
            <a:spLocks noChangeArrowheads="1"/>
          </p:cNvSpPr>
          <p:nvPr/>
        </p:nvSpPr>
        <p:spPr bwMode="auto">
          <a:xfrm>
            <a:off x="218261" y="1150408"/>
            <a:ext cx="930369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2"/>
            </a:pPr>
            <a:r>
              <a:rPr lang="en-GB" altLang="en-US" dirty="0">
                <a:solidFill>
                  <a:schemeClr val="accent3">
                    <a:lumMod val="20000"/>
                    <a:lumOff val="80000"/>
                  </a:schemeClr>
                </a:solidFill>
                <a:latin typeface="Arial" charset="0"/>
              </a:rPr>
              <a:t>MBA </a:t>
            </a:r>
            <a:r>
              <a:rPr lang="en-GB" altLang="en-US" dirty="0" smtClean="0">
                <a:solidFill>
                  <a:schemeClr val="accent3">
                    <a:lumMod val="20000"/>
                    <a:lumOff val="80000"/>
                  </a:schemeClr>
                </a:solidFill>
                <a:latin typeface="Arial" charset="0"/>
              </a:rPr>
              <a:t>ETD: from logical to physical modelling </a:t>
            </a: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p:txBody>
      </p:sp>
      <p:sp>
        <p:nvSpPr>
          <p:cNvPr id="11" name="Espace réservé du contenu 3"/>
          <p:cNvSpPr txBox="1">
            <a:spLocks/>
          </p:cNvSpPr>
          <p:nvPr/>
        </p:nvSpPr>
        <p:spPr>
          <a:xfrm>
            <a:off x="262355" y="1551202"/>
            <a:ext cx="11670775" cy="2830904"/>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Arial" panose="020B0604020202020204" pitchFamily="34" charset="0"/>
              <a:buChar char="•"/>
            </a:pPr>
            <a:r>
              <a:rPr lang="en-US" kern="0" dirty="0" smtClean="0">
                <a:solidFill>
                  <a:schemeClr val="accent3">
                    <a:lumMod val="40000"/>
                    <a:lumOff val="60000"/>
                  </a:schemeClr>
                </a:solidFill>
              </a:rPr>
              <a:t>Transition from Logical Functions to Physical Functions</a:t>
            </a:r>
          </a:p>
          <a:p>
            <a:pPr>
              <a:buFont typeface="Arial" panose="020B0604020202020204" pitchFamily="34" charset="0"/>
              <a:buChar char="•"/>
            </a:pPr>
            <a:r>
              <a:rPr lang="en-GB" kern="0" dirty="0">
                <a:solidFill>
                  <a:schemeClr val="accent3">
                    <a:lumMod val="40000"/>
                    <a:lumOff val="60000"/>
                  </a:schemeClr>
                </a:solidFill>
              </a:rPr>
              <a:t>M</a:t>
            </a:r>
            <a:r>
              <a:rPr lang="en-US" kern="0" dirty="0" err="1">
                <a:solidFill>
                  <a:schemeClr val="accent3">
                    <a:lumMod val="40000"/>
                    <a:lumOff val="60000"/>
                  </a:schemeClr>
                </a:solidFill>
              </a:rPr>
              <a:t>odelling</a:t>
            </a:r>
            <a:r>
              <a:rPr lang="en-US" kern="0" dirty="0">
                <a:solidFill>
                  <a:schemeClr val="accent3">
                    <a:lumMod val="40000"/>
                    <a:lumOff val="60000"/>
                  </a:schemeClr>
                </a:solidFill>
              </a:rPr>
              <a:t> at Physic</a:t>
            </a:r>
            <a:r>
              <a:rPr lang="en-GB" kern="0" dirty="0">
                <a:solidFill>
                  <a:schemeClr val="accent3">
                    <a:lumMod val="40000"/>
                    <a:lumOff val="60000"/>
                  </a:schemeClr>
                </a:solidFill>
              </a:rPr>
              <a:t>al </a:t>
            </a:r>
            <a:r>
              <a:rPr lang="en-US" kern="0" dirty="0" smtClean="0">
                <a:solidFill>
                  <a:schemeClr val="accent3">
                    <a:lumMod val="40000"/>
                    <a:lumOff val="60000"/>
                  </a:schemeClr>
                </a:solidFill>
              </a:rPr>
              <a:t>Layer:</a:t>
            </a:r>
            <a:endParaRPr lang="en-US" kern="0" dirty="0">
              <a:solidFill>
                <a:schemeClr val="accent3">
                  <a:lumMod val="40000"/>
                  <a:lumOff val="60000"/>
                </a:schemeClr>
              </a:solidFill>
            </a:endParaRPr>
          </a:p>
          <a:p>
            <a:pPr marL="1063625" lvl="2" indent="0"/>
            <a:r>
              <a:rPr lang="en-US" kern="0" dirty="0" smtClean="0">
                <a:solidFill>
                  <a:schemeClr val="accent3">
                    <a:lumMod val="40000"/>
                    <a:lumOff val="60000"/>
                  </a:schemeClr>
                </a:solidFill>
              </a:rPr>
              <a:t>1</a:t>
            </a:r>
            <a:r>
              <a:rPr lang="en-US" kern="0" dirty="0">
                <a:solidFill>
                  <a:schemeClr val="accent3">
                    <a:lumMod val="40000"/>
                    <a:lumOff val="60000"/>
                  </a:schemeClr>
                </a:solidFill>
              </a:rPr>
              <a:t>) Logical Functions </a:t>
            </a:r>
            <a:r>
              <a:rPr lang="en-US" kern="0" dirty="0" smtClean="0">
                <a:solidFill>
                  <a:schemeClr val="accent3">
                    <a:lumMod val="40000"/>
                    <a:lumOff val="60000"/>
                  </a:schemeClr>
                </a:solidFill>
              </a:rPr>
              <a:t>deployed into Physical Functions</a:t>
            </a:r>
          </a:p>
          <a:p>
            <a:pPr marL="1063625" lvl="2" indent="0"/>
            <a:r>
              <a:rPr lang="en-US" kern="0" dirty="0" smtClean="0">
                <a:solidFill>
                  <a:schemeClr val="accent3">
                    <a:lumMod val="40000"/>
                    <a:lumOff val="60000"/>
                  </a:schemeClr>
                </a:solidFill>
              </a:rPr>
              <a:t>2) usage </a:t>
            </a:r>
            <a:r>
              <a:rPr lang="en-US" kern="0" dirty="0">
                <a:solidFill>
                  <a:schemeClr val="accent3">
                    <a:lumMod val="40000"/>
                    <a:lumOff val="60000"/>
                  </a:schemeClr>
                </a:solidFill>
              </a:rPr>
              <a:t>of </a:t>
            </a:r>
            <a:r>
              <a:rPr lang="en-GB" altLang="en-US" dirty="0">
                <a:solidFill>
                  <a:schemeClr val="accent3">
                    <a:lumMod val="20000"/>
                    <a:lumOff val="80000"/>
                  </a:schemeClr>
                </a:solidFill>
              </a:rPr>
              <a:t>Replicable Elements </a:t>
            </a:r>
            <a:r>
              <a:rPr lang="en-GB" altLang="en-US" dirty="0" smtClean="0">
                <a:solidFill>
                  <a:schemeClr val="accent3">
                    <a:lumMod val="20000"/>
                    <a:lumOff val="80000"/>
                  </a:schemeClr>
                </a:solidFill>
              </a:rPr>
              <a:t>Collection [REC] (</a:t>
            </a:r>
            <a:r>
              <a:rPr lang="en-US" kern="0" dirty="0" smtClean="0">
                <a:solidFill>
                  <a:schemeClr val="accent3">
                    <a:lumMod val="40000"/>
                    <a:lumOff val="60000"/>
                  </a:schemeClr>
                </a:solidFill>
              </a:rPr>
              <a:t>Capella concept)</a:t>
            </a:r>
            <a:endParaRPr lang="en-US" kern="0" dirty="0">
              <a:solidFill>
                <a:schemeClr val="accent3">
                  <a:lumMod val="40000"/>
                  <a:lumOff val="60000"/>
                </a:schemeClr>
              </a:solidFill>
            </a:endParaRPr>
          </a:p>
          <a:p>
            <a:pPr marL="1063625" lvl="2" indent="0"/>
            <a:r>
              <a:rPr lang="en-US" kern="0" dirty="0" smtClean="0">
                <a:solidFill>
                  <a:schemeClr val="accent3">
                    <a:lumMod val="40000"/>
                    <a:lumOff val="60000"/>
                  </a:schemeClr>
                </a:solidFill>
              </a:rPr>
              <a:t>3) allocate Physical Functions to Physical Nodes</a:t>
            </a:r>
          </a:p>
          <a:p>
            <a:pPr marL="0" indent="0"/>
            <a:endParaRPr lang="en-US" kern="0" dirty="0" smtClean="0">
              <a:solidFill>
                <a:schemeClr val="accent3">
                  <a:lumMod val="40000"/>
                  <a:lumOff val="60000"/>
                </a:schemeClr>
              </a:solidFill>
            </a:endParaRPr>
          </a:p>
          <a:p>
            <a:pPr>
              <a:buFont typeface="Arial" panose="020B0604020202020204" pitchFamily="34" charset="0"/>
              <a:buChar char="•"/>
            </a:pPr>
            <a:r>
              <a:rPr lang="en-US" kern="0" dirty="0" smtClean="0">
                <a:solidFill>
                  <a:schemeClr val="accent3">
                    <a:lumMod val="40000"/>
                    <a:lumOff val="60000"/>
                  </a:schemeClr>
                </a:solidFill>
              </a:rPr>
              <a:t>Example</a:t>
            </a:r>
            <a:r>
              <a:rPr lang="en-US" kern="0" dirty="0">
                <a:solidFill>
                  <a:schemeClr val="accent3">
                    <a:lumMod val="40000"/>
                    <a:lumOff val="60000"/>
                  </a:schemeClr>
                </a:solidFill>
              </a:rPr>
              <a:t>: </a:t>
            </a:r>
            <a:r>
              <a:rPr lang="en-US" kern="0" dirty="0" smtClean="0">
                <a:solidFill>
                  <a:schemeClr val="accent3">
                    <a:lumMod val="40000"/>
                    <a:lumOff val="60000"/>
                  </a:schemeClr>
                </a:solidFill>
              </a:rPr>
              <a:t>TC Decoder LF deployed into 2 different PNs</a:t>
            </a:r>
            <a:endParaRPr lang="en-US" kern="0" dirty="0">
              <a:solidFill>
                <a:schemeClr val="accent3">
                  <a:lumMod val="40000"/>
                  <a:lumOff val="60000"/>
                </a:schemeClr>
              </a:solidFill>
            </a:endParaRPr>
          </a:p>
          <a:p>
            <a:pPr marL="0" indent="0"/>
            <a:r>
              <a:rPr lang="en-US" kern="0" dirty="0" smtClean="0">
                <a:solidFill>
                  <a:schemeClr val="accent3">
                    <a:lumMod val="40000"/>
                    <a:lumOff val="60000"/>
                  </a:schemeClr>
                </a:solidFill>
              </a:rPr>
              <a:t> </a:t>
            </a:r>
          </a:p>
          <a:p>
            <a:endParaRPr lang="en-US" kern="0" dirty="0" smtClean="0">
              <a:solidFill>
                <a:schemeClr val="accent3">
                  <a:lumMod val="40000"/>
                  <a:lumOff val="60000"/>
                </a:schemeClr>
              </a:solidFill>
            </a:endParaRPr>
          </a:p>
          <a:p>
            <a:endParaRPr lang="en-US" kern="0" dirty="0" smtClean="0">
              <a:solidFill>
                <a:schemeClr val="accent3">
                  <a:lumMod val="40000"/>
                  <a:lumOff val="60000"/>
                </a:schemeClr>
              </a:solidFill>
            </a:endParaRPr>
          </a:p>
          <a:p>
            <a:endParaRPr lang="en-US" kern="0" dirty="0">
              <a:solidFill>
                <a:schemeClr val="accent3">
                  <a:lumMod val="40000"/>
                  <a:lumOff val="60000"/>
                </a:schemeClr>
              </a:solidFill>
            </a:endParaRPr>
          </a:p>
        </p:txBody>
      </p:sp>
      <p:pic>
        <p:nvPicPr>
          <p:cNvPr id="12" name="Picture 11"/>
          <p:cNvPicPr>
            <a:picLocks noChangeAspect="1"/>
          </p:cNvPicPr>
          <p:nvPr/>
        </p:nvPicPr>
        <p:blipFill>
          <a:blip r:embed="rId3"/>
          <a:stretch>
            <a:fillRect/>
          </a:stretch>
        </p:blipFill>
        <p:spPr>
          <a:xfrm>
            <a:off x="2349604" y="4663236"/>
            <a:ext cx="1776436" cy="344939"/>
          </a:xfrm>
          <a:prstGeom prst="rect">
            <a:avLst/>
          </a:prstGeom>
        </p:spPr>
      </p:pic>
      <p:pic>
        <p:nvPicPr>
          <p:cNvPr id="14" name="Picture 13"/>
          <p:cNvPicPr>
            <a:picLocks noChangeAspect="1"/>
          </p:cNvPicPr>
          <p:nvPr/>
        </p:nvPicPr>
        <p:blipFill>
          <a:blip r:embed="rId4"/>
          <a:stretch>
            <a:fillRect/>
          </a:stretch>
        </p:blipFill>
        <p:spPr>
          <a:xfrm>
            <a:off x="5445157" y="4663236"/>
            <a:ext cx="2424733" cy="363710"/>
          </a:xfrm>
          <a:prstGeom prst="rect">
            <a:avLst/>
          </a:prstGeom>
        </p:spPr>
      </p:pic>
      <p:sp>
        <p:nvSpPr>
          <p:cNvPr id="17" name="Flèche droite 3"/>
          <p:cNvSpPr/>
          <p:nvPr/>
        </p:nvSpPr>
        <p:spPr>
          <a:xfrm>
            <a:off x="4356312" y="4717165"/>
            <a:ext cx="858573" cy="237079"/>
          </a:xfrm>
          <a:prstGeom prst="rightArrow">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3"/>
          <p:cNvSpPr/>
          <p:nvPr/>
        </p:nvSpPr>
        <p:spPr>
          <a:xfrm rot="20611396">
            <a:off x="8023983" y="4360392"/>
            <a:ext cx="858573" cy="237079"/>
          </a:xfrm>
          <a:prstGeom prst="rightArrow">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3"/>
          <p:cNvSpPr/>
          <p:nvPr/>
        </p:nvSpPr>
        <p:spPr>
          <a:xfrm rot="1036981">
            <a:off x="8024143" y="5076430"/>
            <a:ext cx="858573" cy="237079"/>
          </a:xfrm>
          <a:prstGeom prst="rightArrow">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ure 26"/>
          <p:cNvPicPr>
            <a:picLocks noChangeAspect="1"/>
          </p:cNvPicPr>
          <p:nvPr/>
        </p:nvPicPr>
        <p:blipFill>
          <a:blip r:embed="rId5"/>
          <a:stretch>
            <a:fillRect/>
          </a:stretch>
        </p:blipFill>
        <p:spPr>
          <a:xfrm>
            <a:off x="8950111" y="3849941"/>
            <a:ext cx="2095500" cy="752475"/>
          </a:xfrm>
          <a:prstGeom prst="rect">
            <a:avLst/>
          </a:prstGeom>
        </p:spPr>
      </p:pic>
      <p:pic>
        <p:nvPicPr>
          <p:cNvPr id="28" name="Picture 27"/>
          <p:cNvPicPr>
            <a:picLocks noChangeAspect="1"/>
          </p:cNvPicPr>
          <p:nvPr/>
        </p:nvPicPr>
        <p:blipFill>
          <a:blip r:embed="rId6"/>
          <a:stretch>
            <a:fillRect/>
          </a:stretch>
        </p:blipFill>
        <p:spPr>
          <a:xfrm>
            <a:off x="8950111" y="5058677"/>
            <a:ext cx="2152650" cy="762000"/>
          </a:xfrm>
          <a:prstGeom prst="rect">
            <a:avLst/>
          </a:prstGeom>
        </p:spPr>
      </p:pic>
    </p:spTree>
    <p:extLst>
      <p:ext uri="{BB962C8B-B14F-4D97-AF65-F5344CB8AC3E}">
        <p14:creationId xmlns:p14="http://schemas.microsoft.com/office/powerpoint/2010/main" val="3865114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0" dirty="0"/>
              <a:t>SAVOIR </a:t>
            </a:r>
            <a:r>
              <a:rPr lang="en-GB" sz="2400" b="0" dirty="0" err="1"/>
              <a:t>CubeSats</a:t>
            </a:r>
            <a:r>
              <a:rPr lang="en-GB" sz="2400" b="0" dirty="0"/>
              <a:t> Workshop: model-based avionics</a:t>
            </a:r>
          </a:p>
        </p:txBody>
      </p:sp>
      <p:sp>
        <p:nvSpPr>
          <p:cNvPr id="4" name="Text Box 5"/>
          <p:cNvSpPr txBox="1">
            <a:spLocks noChangeArrowheads="1"/>
          </p:cNvSpPr>
          <p:nvPr/>
        </p:nvSpPr>
        <p:spPr bwMode="auto">
          <a:xfrm>
            <a:off x="99462" y="681412"/>
            <a:ext cx="930369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457200" indent="-457200" eaLnBrk="1" hangingPunct="1">
              <a:spcAft>
                <a:spcPts val="600"/>
              </a:spcAft>
              <a:buClr>
                <a:srgbClr val="009BDB"/>
              </a:buClr>
              <a:buSzPct val="75000"/>
              <a:buFont typeface="+mj-lt"/>
              <a:buAutoNum type="arabicPeriod" startAt="2"/>
            </a:pPr>
            <a:r>
              <a:rPr lang="en-GB" altLang="en-US" dirty="0">
                <a:solidFill>
                  <a:schemeClr val="accent3">
                    <a:lumMod val="20000"/>
                    <a:lumOff val="80000"/>
                  </a:schemeClr>
                </a:solidFill>
                <a:latin typeface="Arial" charset="0"/>
              </a:rPr>
              <a:t>MBA </a:t>
            </a:r>
            <a:r>
              <a:rPr lang="en-GB" altLang="en-US" dirty="0" smtClean="0">
                <a:solidFill>
                  <a:schemeClr val="accent3">
                    <a:lumMod val="20000"/>
                    <a:lumOff val="80000"/>
                  </a:schemeClr>
                </a:solidFill>
                <a:latin typeface="Arial" charset="0"/>
              </a:rPr>
              <a:t>ETD: physical </a:t>
            </a:r>
            <a:r>
              <a:rPr lang="en-GB" altLang="en-US" dirty="0">
                <a:solidFill>
                  <a:schemeClr val="accent3">
                    <a:lumMod val="20000"/>
                    <a:lumOff val="80000"/>
                  </a:schemeClr>
                </a:solidFill>
                <a:latin typeface="Arial" charset="0"/>
              </a:rPr>
              <a:t>modelling</a:t>
            </a:r>
            <a:endParaRPr lang="en-GB" altLang="en-US"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smtClean="0">
              <a:solidFill>
                <a:schemeClr val="accent3">
                  <a:lumMod val="20000"/>
                  <a:lumOff val="80000"/>
                </a:schemeClr>
              </a:solidFill>
              <a:latin typeface="Arial" charset="0"/>
            </a:endParaRPr>
          </a:p>
          <a:p>
            <a:pPr marL="1085850" lvl="1" indent="-342900" eaLnBrk="1" hangingPunct="1">
              <a:spcAft>
                <a:spcPts val="600"/>
              </a:spcAft>
              <a:buClr>
                <a:srgbClr val="009BDB"/>
              </a:buClr>
              <a:buSzPct val="75000"/>
              <a:buFont typeface="Arial" panose="020B0604020202020204" pitchFamily="34" charset="0"/>
              <a:buChar char="•"/>
            </a:pPr>
            <a:endParaRPr lang="en-GB" altLang="en-US" sz="1600" dirty="0">
              <a:solidFill>
                <a:schemeClr val="accent3">
                  <a:lumMod val="20000"/>
                  <a:lumOff val="80000"/>
                </a:schemeClr>
              </a:solidFill>
              <a:latin typeface="Arial" charset="0"/>
            </a:endParaRPr>
          </a:p>
        </p:txBody>
      </p:sp>
      <p:sp>
        <p:nvSpPr>
          <p:cNvPr id="11" name="Espace réservé du contenu 3"/>
          <p:cNvSpPr txBox="1">
            <a:spLocks/>
          </p:cNvSpPr>
          <p:nvPr/>
        </p:nvSpPr>
        <p:spPr>
          <a:xfrm>
            <a:off x="283498" y="1092758"/>
            <a:ext cx="11670775" cy="1766024"/>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Arial" panose="020B0604020202020204" pitchFamily="34" charset="0"/>
              <a:buChar char="•"/>
            </a:pPr>
            <a:r>
              <a:rPr lang="en-US" kern="0" dirty="0" smtClean="0">
                <a:solidFill>
                  <a:schemeClr val="accent3">
                    <a:lumMod val="40000"/>
                    <a:lumOff val="60000"/>
                  </a:schemeClr>
                </a:solidFill>
              </a:rPr>
              <a:t>Allocation of </a:t>
            </a:r>
            <a:r>
              <a:rPr lang="en-US" kern="0" dirty="0">
                <a:solidFill>
                  <a:schemeClr val="accent3">
                    <a:lumMod val="40000"/>
                    <a:lumOff val="60000"/>
                  </a:schemeClr>
                </a:solidFill>
              </a:rPr>
              <a:t>Physical Functions to Physical </a:t>
            </a:r>
            <a:r>
              <a:rPr lang="en-US" kern="0" dirty="0" smtClean="0">
                <a:solidFill>
                  <a:schemeClr val="accent3">
                    <a:lumMod val="40000"/>
                    <a:lumOff val="60000"/>
                  </a:schemeClr>
                </a:solidFill>
              </a:rPr>
              <a:t>Nodes</a:t>
            </a:r>
          </a:p>
          <a:p>
            <a:pPr>
              <a:buFont typeface="Arial" panose="020B0604020202020204" pitchFamily="34" charset="0"/>
              <a:buChar char="•"/>
            </a:pPr>
            <a:r>
              <a:rPr lang="en-US" kern="0" dirty="0" smtClean="0">
                <a:solidFill>
                  <a:schemeClr val="accent3">
                    <a:lumMod val="40000"/>
                    <a:lumOff val="60000"/>
                  </a:schemeClr>
                </a:solidFill>
              </a:rPr>
              <a:t>Physical Nodes: 2 different products from the same Logical Model, same Behavioral components</a:t>
            </a:r>
          </a:p>
          <a:p>
            <a:endParaRPr lang="en-US" kern="0" dirty="0" smtClean="0">
              <a:solidFill>
                <a:schemeClr val="accent3">
                  <a:lumMod val="40000"/>
                  <a:lumOff val="60000"/>
                </a:schemeClr>
              </a:solidFill>
            </a:endParaRPr>
          </a:p>
          <a:p>
            <a:endParaRPr lang="en-US" kern="0" dirty="0" smtClean="0">
              <a:solidFill>
                <a:schemeClr val="accent3">
                  <a:lumMod val="40000"/>
                  <a:lumOff val="60000"/>
                </a:schemeClr>
              </a:solidFill>
            </a:endParaRPr>
          </a:p>
          <a:p>
            <a:endParaRPr lang="en-US" kern="0" dirty="0">
              <a:solidFill>
                <a:schemeClr val="accent3">
                  <a:lumMod val="40000"/>
                  <a:lumOff val="60000"/>
                </a:schemeClr>
              </a:solidFill>
            </a:endParaRPr>
          </a:p>
        </p:txBody>
      </p:sp>
      <p:pic>
        <p:nvPicPr>
          <p:cNvPr id="13" name="Image 6"/>
          <p:cNvPicPr>
            <a:picLocks noChangeAspect="1"/>
          </p:cNvPicPr>
          <p:nvPr/>
        </p:nvPicPr>
        <p:blipFill>
          <a:blip r:embed="rId3"/>
          <a:stretch>
            <a:fillRect/>
          </a:stretch>
        </p:blipFill>
        <p:spPr>
          <a:xfrm>
            <a:off x="211576" y="3853853"/>
            <a:ext cx="2976911" cy="2290727"/>
          </a:xfrm>
          <a:prstGeom prst="rect">
            <a:avLst/>
          </a:prstGeom>
        </p:spPr>
      </p:pic>
      <p:pic>
        <p:nvPicPr>
          <p:cNvPr id="14" name="Image 7"/>
          <p:cNvPicPr>
            <a:picLocks noChangeAspect="1"/>
          </p:cNvPicPr>
          <p:nvPr/>
        </p:nvPicPr>
        <p:blipFill>
          <a:blip r:embed="rId4"/>
          <a:stretch>
            <a:fillRect/>
          </a:stretch>
        </p:blipFill>
        <p:spPr>
          <a:xfrm>
            <a:off x="7796218" y="3834725"/>
            <a:ext cx="2345747" cy="2309855"/>
          </a:xfrm>
          <a:prstGeom prst="rect">
            <a:avLst/>
          </a:prstGeom>
        </p:spPr>
      </p:pic>
      <p:pic>
        <p:nvPicPr>
          <p:cNvPr id="3" name="Picture 2"/>
          <p:cNvPicPr>
            <a:picLocks noChangeAspect="1"/>
          </p:cNvPicPr>
          <p:nvPr/>
        </p:nvPicPr>
        <p:blipFill>
          <a:blip r:embed="rId5"/>
          <a:stretch>
            <a:fillRect/>
          </a:stretch>
        </p:blipFill>
        <p:spPr>
          <a:xfrm>
            <a:off x="3728320" y="2638310"/>
            <a:ext cx="3515006" cy="1122439"/>
          </a:xfrm>
          <a:prstGeom prst="rect">
            <a:avLst/>
          </a:prstGeom>
        </p:spPr>
      </p:pic>
      <p:sp>
        <p:nvSpPr>
          <p:cNvPr id="16" name="Rectangle 15"/>
          <p:cNvSpPr/>
          <p:nvPr/>
        </p:nvSpPr>
        <p:spPr>
          <a:xfrm>
            <a:off x="712931" y="3430034"/>
            <a:ext cx="2258952" cy="369332"/>
          </a:xfrm>
          <a:prstGeom prst="rect">
            <a:avLst/>
          </a:prstGeom>
        </p:spPr>
        <p:txBody>
          <a:bodyPr wrap="none">
            <a:spAutoFit/>
          </a:bodyPr>
          <a:lstStyle/>
          <a:p>
            <a:r>
              <a:rPr lang="en-US" sz="1800" kern="0" dirty="0" smtClean="0">
                <a:solidFill>
                  <a:schemeClr val="accent2">
                    <a:lumMod val="40000"/>
                    <a:lumOff val="60000"/>
                  </a:schemeClr>
                </a:solidFill>
              </a:rPr>
              <a:t>Processor + FPGA</a:t>
            </a:r>
            <a:endParaRPr lang="en-US" sz="1800" kern="0" dirty="0">
              <a:solidFill>
                <a:schemeClr val="accent2">
                  <a:lumMod val="40000"/>
                  <a:lumOff val="60000"/>
                </a:schemeClr>
              </a:solidFill>
            </a:endParaRPr>
          </a:p>
        </p:txBody>
      </p:sp>
      <p:sp>
        <p:nvSpPr>
          <p:cNvPr id="17" name="Rectangle 16"/>
          <p:cNvSpPr/>
          <p:nvPr/>
        </p:nvSpPr>
        <p:spPr>
          <a:xfrm>
            <a:off x="7692259" y="3411737"/>
            <a:ext cx="2592376" cy="369332"/>
          </a:xfrm>
          <a:prstGeom prst="rect">
            <a:avLst/>
          </a:prstGeom>
        </p:spPr>
        <p:txBody>
          <a:bodyPr wrap="none">
            <a:spAutoFit/>
          </a:bodyPr>
          <a:lstStyle/>
          <a:p>
            <a:r>
              <a:rPr lang="en-US" sz="1800" kern="0" dirty="0" err="1" smtClean="0">
                <a:solidFill>
                  <a:schemeClr val="tx1">
                    <a:lumMod val="50000"/>
                    <a:lumOff val="50000"/>
                  </a:schemeClr>
                </a:solidFill>
              </a:rPr>
              <a:t>SoC</a:t>
            </a:r>
            <a:r>
              <a:rPr lang="en-US" sz="1800" kern="0" dirty="0" smtClean="0">
                <a:solidFill>
                  <a:schemeClr val="tx1">
                    <a:lumMod val="50000"/>
                    <a:lumOff val="50000"/>
                  </a:schemeClr>
                </a:solidFill>
              </a:rPr>
              <a:t> based computer</a:t>
            </a:r>
            <a:endParaRPr lang="en-US" sz="1800" kern="0" dirty="0">
              <a:solidFill>
                <a:schemeClr val="tx1">
                  <a:lumMod val="50000"/>
                  <a:lumOff val="50000"/>
                </a:schemeClr>
              </a:solidFill>
            </a:endParaRPr>
          </a:p>
        </p:txBody>
      </p:sp>
      <p:pic>
        <p:nvPicPr>
          <p:cNvPr id="15" name="Image 8"/>
          <p:cNvPicPr>
            <a:picLocks noChangeAspect="1"/>
          </p:cNvPicPr>
          <p:nvPr/>
        </p:nvPicPr>
        <p:blipFill>
          <a:blip r:embed="rId6"/>
          <a:stretch>
            <a:fillRect/>
          </a:stretch>
        </p:blipFill>
        <p:spPr>
          <a:xfrm>
            <a:off x="4636896" y="3581283"/>
            <a:ext cx="1996413" cy="2467669"/>
          </a:xfrm>
          <a:prstGeom prst="rect">
            <a:avLst/>
          </a:prstGeom>
        </p:spPr>
      </p:pic>
      <p:sp>
        <p:nvSpPr>
          <p:cNvPr id="20" name="Line Callout 2 19"/>
          <p:cNvSpPr/>
          <p:nvPr/>
        </p:nvSpPr>
        <p:spPr>
          <a:xfrm>
            <a:off x="4799394" y="3424186"/>
            <a:ext cx="1782159" cy="1509295"/>
          </a:xfrm>
          <a:prstGeom prst="borderCallout2">
            <a:avLst>
              <a:gd name="adj1" fmla="val 37437"/>
              <a:gd name="adj2" fmla="val 100813"/>
              <a:gd name="adj3" fmla="val 22586"/>
              <a:gd name="adj4" fmla="val 167473"/>
              <a:gd name="adj5" fmla="val 21699"/>
              <a:gd name="adj6" fmla="val 30352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Line Callout 2 20"/>
          <p:cNvSpPr/>
          <p:nvPr/>
        </p:nvSpPr>
        <p:spPr>
          <a:xfrm>
            <a:off x="4799394" y="4963961"/>
            <a:ext cx="1782159" cy="1073889"/>
          </a:xfrm>
          <a:prstGeom prst="borderCallout2">
            <a:avLst>
              <a:gd name="adj1" fmla="val 25545"/>
              <a:gd name="adj2" fmla="val 813"/>
              <a:gd name="adj3" fmla="val -111444"/>
              <a:gd name="adj4" fmla="val -84383"/>
              <a:gd name="adj5" fmla="val -110803"/>
              <a:gd name="adj6" fmla="val -226214"/>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1399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ESA Presentation</Template>
  <TotalTime>0</TotalTime>
  <Words>788</Words>
  <Application>Microsoft Office PowerPoint</Application>
  <PresentationFormat>Widescreen</PresentationFormat>
  <Paragraphs>165</Paragraphs>
  <Slides>15</Slides>
  <Notes>15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MS PGothic</vt:lpstr>
      <vt:lpstr>Arial</vt:lpstr>
      <vt:lpstr>Calibri</vt:lpstr>
      <vt:lpstr>Comic Sans MS</vt:lpstr>
      <vt:lpstr>Courier New</vt:lpstr>
      <vt:lpstr>Verdana</vt:lpstr>
      <vt:lpstr>Wingdings</vt:lpstr>
      <vt:lpstr>ESA_Presentation_DARK</vt:lpstr>
      <vt:lpstr>ESA_Presentation_DARK_BG</vt:lpstr>
      <vt:lpstr>ESA_Presentation_CLEAR</vt:lpstr>
      <vt:lpstr>ESA_Presentation_CLEAR_BG</vt:lpstr>
      <vt:lpstr>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SAVOIR CubeSats Workshop: model-based avionics</vt:lpstr>
      <vt:lpstr>Questions?</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Name Surname</dc:creator>
  <cp:lastModifiedBy>David Pena Hidalgo</cp:lastModifiedBy>
  <cp:revision>1899</cp:revision>
  <cp:lastPrinted>2019-04-05T12:22:34Z</cp:lastPrinted>
  <dcterms:created xsi:type="dcterms:W3CDTF">2015-07-01T15:01:13Z</dcterms:created>
  <dcterms:modified xsi:type="dcterms:W3CDTF">2022-10-24T08:44:04Z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