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 autoCompressPictures="0">
  <p:sldMasterIdLst>
    <p:sldMasterId id="2147483648" r:id="rId4"/>
  </p:sldMasterIdLst>
  <p:notesMasterIdLst>
    <p:notesMasterId r:id="rId52"/>
  </p:notesMasterIdLst>
  <p:sldIdLst>
    <p:sldId id="2128" r:id="rId5"/>
    <p:sldId id="2035" r:id="rId6"/>
    <p:sldId id="2103812987" r:id="rId7"/>
    <p:sldId id="2099" r:id="rId8"/>
    <p:sldId id="2147308526" r:id="rId9"/>
    <p:sldId id="2416" r:id="rId10"/>
    <p:sldId id="2147308522" r:id="rId11"/>
    <p:sldId id="2113417085" r:id="rId12"/>
    <p:sldId id="2103812765" r:id="rId13"/>
    <p:sldId id="2103812988" r:id="rId14"/>
    <p:sldId id="2403" r:id="rId15"/>
    <p:sldId id="2030" r:id="rId16"/>
    <p:sldId id="2636" r:id="rId17"/>
    <p:sldId id="2637" r:id="rId18"/>
    <p:sldId id="2409" r:id="rId19"/>
    <p:sldId id="1988" r:id="rId20"/>
    <p:sldId id="256" r:id="rId21"/>
    <p:sldId id="2103812173" r:id="rId22"/>
    <p:sldId id="257" r:id="rId23"/>
    <p:sldId id="1976" r:id="rId24"/>
    <p:sldId id="2103812174" r:id="rId25"/>
    <p:sldId id="259" r:id="rId26"/>
    <p:sldId id="37599" r:id="rId27"/>
    <p:sldId id="405" r:id="rId28"/>
    <p:sldId id="2147308517" r:id="rId29"/>
    <p:sldId id="1980" r:id="rId30"/>
    <p:sldId id="2147308515" r:id="rId31"/>
    <p:sldId id="1979" r:id="rId32"/>
    <p:sldId id="1965" r:id="rId33"/>
    <p:sldId id="1974" r:id="rId34"/>
    <p:sldId id="2103812175" r:id="rId35"/>
    <p:sldId id="1978" r:id="rId36"/>
    <p:sldId id="2113417395" r:id="rId37"/>
    <p:sldId id="2147308519" r:id="rId38"/>
    <p:sldId id="2147308520" r:id="rId39"/>
    <p:sldId id="1970" r:id="rId40"/>
    <p:sldId id="2103812036" r:id="rId41"/>
    <p:sldId id="2147308521" r:id="rId42"/>
    <p:sldId id="2113417412" r:id="rId43"/>
    <p:sldId id="2147308512" r:id="rId44"/>
    <p:sldId id="2147308513" r:id="rId45"/>
    <p:sldId id="2113417321" r:id="rId46"/>
    <p:sldId id="2147308492" r:id="rId47"/>
    <p:sldId id="2113417349" r:id="rId48"/>
    <p:sldId id="2147308510" r:id="rId49"/>
    <p:sldId id="2147308516" r:id="rId50"/>
    <p:sldId id="2147308518" r:id="rId51"/>
  </p:sldIdLst>
  <p:sldSz cx="12188825" cy="6858000"/>
  <p:notesSz cx="6858000" cy="9144000"/>
  <p:defaultTextStyle>
    <a:defPPr>
      <a:defRPr lang="en-US"/>
    </a:defPPr>
    <a:lvl1pPr marL="0" algn="l" defTabSz="60944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43" algn="l" defTabSz="60944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885" algn="l" defTabSz="60944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328" algn="l" defTabSz="60944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771" algn="l" defTabSz="60944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213" algn="l" defTabSz="60944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656" algn="l" defTabSz="60944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097" algn="l" defTabSz="60944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541" algn="l" defTabSz="60944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0">
          <p15:clr>
            <a:srgbClr val="A4A3A4"/>
          </p15:clr>
        </p15:guide>
        <p15:guide id="2" pos="24">
          <p15:clr>
            <a:srgbClr val="A4A3A4"/>
          </p15:clr>
        </p15:guide>
        <p15:guide id="3" orient="horz" pos="80">
          <p15:clr>
            <a:srgbClr val="A4A3A4"/>
          </p15:clr>
        </p15:guide>
        <p15:guide id="4" pos="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470559-5049-16FB-2ABE-384ED0C039B3}" name="Diane Tosetti - C33996" initials="DC" userId="S::diane.tosetti@microchip.com::6b22ce33-717f-4313-af1f-0842f4a884e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m Morin - C32855" initials="TMC" lastIdx="1" clrIdx="0">
    <p:extLst>
      <p:ext uri="{19B8F6BF-5375-455C-9EA6-DF929625EA0E}">
        <p15:presenceInfo xmlns:p15="http://schemas.microsoft.com/office/powerpoint/2012/main" userId="S::Tim.Morin@microchip.com::c0a3f2fd-d1fc-4622-9633-323ab5696f9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6" autoAdjust="0"/>
    <p:restoredTop sz="75377" autoAdjust="0"/>
  </p:normalViewPr>
  <p:slideViewPr>
    <p:cSldViewPr snapToGrid="0">
      <p:cViewPr varScale="1">
        <p:scale>
          <a:sx n="120" d="100"/>
          <a:sy n="120" d="100"/>
        </p:scale>
        <p:origin x="1860" y="114"/>
      </p:cViewPr>
      <p:guideLst>
        <p:guide orient="horz" pos="60"/>
        <p:guide pos="24"/>
        <p:guide orient="horz" pos="80"/>
        <p:guide pos="3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commentAuthors" Target="commentAuthors.xml"/><Relationship Id="rId58" Type="http://schemas.microsoft.com/office/2018/10/relationships/authors" Target="author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4823203740157499E-2"/>
          <c:y val="0.106787092789872"/>
          <c:w val="0.92017679625984306"/>
          <c:h val="0.7786918812320450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CoreMarks/Mhz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8.3333333333333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805-4659-9AD8-B3DD7D4F2655}"/>
                </c:ext>
              </c:extLst>
            </c:dLbl>
            <c:dLbl>
              <c:idx val="1"/>
              <c:layout>
                <c:manualLayout>
                  <c:x val="-5.7291004836089995E-17"/>
                  <c:y val="6.61764705882352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805-4659-9AD8-B3DD7D4F2655}"/>
                </c:ext>
              </c:extLst>
            </c:dLbl>
            <c:dLbl>
              <c:idx val="2"/>
              <c:layout>
                <c:manualLayout>
                  <c:x val="-1.1458200967217999E-16"/>
                  <c:y val="6.86274509803920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805-4659-9AD8-B3DD7D4F2655}"/>
                </c:ext>
              </c:extLst>
            </c:dLbl>
            <c:dLbl>
              <c:idx val="3"/>
              <c:layout>
                <c:manualLayout>
                  <c:x val="0"/>
                  <c:y val="5.88235294117646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805-4659-9AD8-B3DD7D4F26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Mi-V_RV32IMC</c:v>
                </c:pt>
                <c:pt idx="1">
                  <c:v>NIOS II/EF</c:v>
                </c:pt>
                <c:pt idx="2">
                  <c:v>MicroBlaze</c:v>
                </c:pt>
                <c:pt idx="3">
                  <c:v>Cortex-M1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2.77</c:v>
                </c:pt>
                <c:pt idx="1">
                  <c:v>1.87</c:v>
                </c:pt>
                <c:pt idx="2">
                  <c:v>1.9</c:v>
                </c:pt>
                <c:pt idx="3">
                  <c:v>1.57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17-4C4B-9DF8-0BB60C1346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2437888"/>
        <c:axId val="132435928"/>
        <c:axId val="0"/>
      </c:bar3DChart>
      <c:catAx>
        <c:axId val="132437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435928"/>
        <c:crosses val="autoZero"/>
        <c:auto val="1"/>
        <c:lblAlgn val="ctr"/>
        <c:lblOffset val="100"/>
        <c:noMultiLvlLbl val="0"/>
      </c:catAx>
      <c:valAx>
        <c:axId val="132435928"/>
        <c:scaling>
          <c:orientation val="minMax"/>
          <c:min val="1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437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3917076771654"/>
          <c:y val="0.95491464600578002"/>
          <c:w val="0.28670422933660245"/>
          <c:h val="4.50852580533182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sv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140.svg"/><Relationship Id="rId1" Type="http://schemas.openxmlformats.org/officeDocument/2006/relationships/image" Target="../media/image139.png"/><Relationship Id="rId6" Type="http://schemas.openxmlformats.org/officeDocument/2006/relationships/image" Target="../media/image144.svg"/><Relationship Id="rId5" Type="http://schemas.openxmlformats.org/officeDocument/2006/relationships/image" Target="../media/image143.png"/><Relationship Id="rId10" Type="http://schemas.openxmlformats.org/officeDocument/2006/relationships/image" Target="../media/image148.svg"/><Relationship Id="rId4" Type="http://schemas.openxmlformats.org/officeDocument/2006/relationships/image" Target="../media/image142.svg"/><Relationship Id="rId9" Type="http://schemas.openxmlformats.org/officeDocument/2006/relationships/image" Target="../media/image147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sv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140.svg"/><Relationship Id="rId1" Type="http://schemas.openxmlformats.org/officeDocument/2006/relationships/image" Target="../media/image139.png"/><Relationship Id="rId6" Type="http://schemas.openxmlformats.org/officeDocument/2006/relationships/image" Target="../media/image144.svg"/><Relationship Id="rId5" Type="http://schemas.openxmlformats.org/officeDocument/2006/relationships/image" Target="../media/image143.png"/><Relationship Id="rId10" Type="http://schemas.openxmlformats.org/officeDocument/2006/relationships/image" Target="../media/image148.svg"/><Relationship Id="rId4" Type="http://schemas.openxmlformats.org/officeDocument/2006/relationships/image" Target="../media/image142.svg"/><Relationship Id="rId9" Type="http://schemas.openxmlformats.org/officeDocument/2006/relationships/image" Target="../media/image14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7D3168-CE71-4706-A657-B1D698525CE9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E6480F-DA39-4C85-99D9-9ECF85CB091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 Opportunity</a:t>
          </a:r>
        </a:p>
      </dgm:t>
    </dgm:pt>
    <dgm:pt modelId="{80B4ABFD-E03A-4198-BC28-DF324D026CCD}" type="parTrans" cxnId="{B2174DBA-8501-4BEB-B898-E404396685A7}">
      <dgm:prSet/>
      <dgm:spPr/>
      <dgm:t>
        <a:bodyPr/>
        <a:lstStyle/>
        <a:p>
          <a:endParaRPr lang="en-US"/>
        </a:p>
      </dgm:t>
    </dgm:pt>
    <dgm:pt modelId="{AFE430D5-9F22-4B10-877C-7A162254B84F}" type="sibTrans" cxnId="{B2174DBA-8501-4BEB-B898-E404396685A7}">
      <dgm:prSet/>
      <dgm:spPr/>
      <dgm:t>
        <a:bodyPr/>
        <a:lstStyle/>
        <a:p>
          <a:endParaRPr lang="en-US"/>
        </a:p>
      </dgm:t>
    </dgm:pt>
    <dgm:pt modelId="{3E7AA42E-5CFC-4CD2-A475-91F34CEC2B8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When you come to a fork in the road take it</a:t>
          </a:r>
        </a:p>
      </dgm:t>
    </dgm:pt>
    <dgm:pt modelId="{2FC6E5BE-6F1B-45FB-A7FC-4298546C05FD}" type="parTrans" cxnId="{164175F1-17E7-4036-B16E-0366CE65CE3B}">
      <dgm:prSet/>
      <dgm:spPr/>
      <dgm:t>
        <a:bodyPr/>
        <a:lstStyle/>
        <a:p>
          <a:endParaRPr lang="en-US"/>
        </a:p>
      </dgm:t>
    </dgm:pt>
    <dgm:pt modelId="{F67377C4-EDBB-4114-A9B6-E5F52DE5FC31}" type="sibTrans" cxnId="{164175F1-17E7-4036-B16E-0366CE65CE3B}">
      <dgm:prSet/>
      <dgm:spPr/>
      <dgm:t>
        <a:bodyPr/>
        <a:lstStyle/>
        <a:p>
          <a:endParaRPr lang="en-US"/>
        </a:p>
      </dgm:t>
    </dgm:pt>
    <dgm:pt modelId="{83D60608-1835-48CE-8D5B-406A694BEB6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The Road Trip</a:t>
          </a:r>
        </a:p>
      </dgm:t>
    </dgm:pt>
    <dgm:pt modelId="{AAF73097-DB10-41D8-9A37-D68D88C4DF95}" type="parTrans" cxnId="{752FEFEB-1108-4338-A9FE-CD854F51B77A}">
      <dgm:prSet/>
      <dgm:spPr/>
      <dgm:t>
        <a:bodyPr/>
        <a:lstStyle/>
        <a:p>
          <a:endParaRPr lang="en-US"/>
        </a:p>
      </dgm:t>
    </dgm:pt>
    <dgm:pt modelId="{76C4D129-0C6E-4325-BB1D-2239C3F54E5D}" type="sibTrans" cxnId="{752FEFEB-1108-4338-A9FE-CD854F51B77A}">
      <dgm:prSet/>
      <dgm:spPr/>
      <dgm:t>
        <a:bodyPr/>
        <a:lstStyle/>
        <a:p>
          <a:endParaRPr lang="en-US"/>
        </a:p>
      </dgm:t>
    </dgm:pt>
    <dgm:pt modelId="{A57E963C-6487-4279-AAEE-532C0F87E79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 Decision</a:t>
          </a:r>
        </a:p>
      </dgm:t>
    </dgm:pt>
    <dgm:pt modelId="{C1D60A29-BC64-43CC-AC09-03356FB306D6}" type="parTrans" cxnId="{A9F0921C-9435-422E-9697-B60E36639802}">
      <dgm:prSet/>
      <dgm:spPr/>
      <dgm:t>
        <a:bodyPr/>
        <a:lstStyle/>
        <a:p>
          <a:endParaRPr lang="en-US"/>
        </a:p>
      </dgm:t>
    </dgm:pt>
    <dgm:pt modelId="{1D2DD984-15BF-43DB-A146-3C913100D51D}" type="sibTrans" cxnId="{A9F0921C-9435-422E-9697-B60E36639802}">
      <dgm:prSet/>
      <dgm:spPr/>
      <dgm:t>
        <a:bodyPr/>
        <a:lstStyle/>
        <a:p>
          <a:endParaRPr lang="en-US"/>
        </a:p>
      </dgm:t>
    </dgm:pt>
    <dgm:pt modelId="{5C285CD7-0C6D-4295-8B02-D007931D253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What's around the corner?</a:t>
          </a:r>
        </a:p>
      </dgm:t>
    </dgm:pt>
    <dgm:pt modelId="{BA21B218-43D7-4F66-8DB2-235CAA880E24}" type="parTrans" cxnId="{6A26A504-2996-4319-BE3C-A1F5AD399CA0}">
      <dgm:prSet/>
      <dgm:spPr/>
      <dgm:t>
        <a:bodyPr/>
        <a:lstStyle/>
        <a:p>
          <a:endParaRPr lang="en-US"/>
        </a:p>
      </dgm:t>
    </dgm:pt>
    <dgm:pt modelId="{B5C53EF0-D051-4582-84F4-4FE391C9CFC1}" type="sibTrans" cxnId="{6A26A504-2996-4319-BE3C-A1F5AD399CA0}">
      <dgm:prSet/>
      <dgm:spPr/>
      <dgm:t>
        <a:bodyPr/>
        <a:lstStyle/>
        <a:p>
          <a:endParaRPr lang="en-US"/>
        </a:p>
      </dgm:t>
    </dgm:pt>
    <dgm:pt modelId="{B9D2C256-B554-4738-A7A0-80A7FEF20908}" type="pres">
      <dgm:prSet presAssocID="{257D3168-CE71-4706-A657-B1D698525CE9}" presName="root" presStyleCnt="0">
        <dgm:presLayoutVars>
          <dgm:dir/>
          <dgm:resizeHandles val="exact"/>
        </dgm:presLayoutVars>
      </dgm:prSet>
      <dgm:spPr/>
    </dgm:pt>
    <dgm:pt modelId="{50313E08-3454-4E2A-A793-4012D198E6C9}" type="pres">
      <dgm:prSet presAssocID="{E3E6480F-DA39-4C85-99D9-9ECF85CB091D}" presName="compNode" presStyleCnt="0"/>
      <dgm:spPr/>
    </dgm:pt>
    <dgm:pt modelId="{1E0EF4B9-CFE6-4CC8-A21C-1A58595C4B66}" type="pres">
      <dgm:prSet presAssocID="{E3E6480F-DA39-4C85-99D9-9ECF85CB091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86908522-F56F-471A-AEBA-52A6EF5CBFE6}" type="pres">
      <dgm:prSet presAssocID="{E3E6480F-DA39-4C85-99D9-9ECF85CB091D}" presName="spaceRect" presStyleCnt="0"/>
      <dgm:spPr/>
    </dgm:pt>
    <dgm:pt modelId="{B39B5E9A-CC19-41BF-82C8-4134459DD709}" type="pres">
      <dgm:prSet presAssocID="{E3E6480F-DA39-4C85-99D9-9ECF85CB091D}" presName="textRect" presStyleLbl="revTx" presStyleIdx="0" presStyleCnt="5">
        <dgm:presLayoutVars>
          <dgm:chMax val="1"/>
          <dgm:chPref val="1"/>
        </dgm:presLayoutVars>
      </dgm:prSet>
      <dgm:spPr/>
    </dgm:pt>
    <dgm:pt modelId="{3420C018-9B08-454D-A386-BA34C4DC3B7E}" type="pres">
      <dgm:prSet presAssocID="{AFE430D5-9F22-4B10-877C-7A162254B84F}" presName="sibTrans" presStyleCnt="0"/>
      <dgm:spPr/>
    </dgm:pt>
    <dgm:pt modelId="{83E13E09-29A6-4E7E-BE14-E256B1C0A6C3}" type="pres">
      <dgm:prSet presAssocID="{3E7AA42E-5CFC-4CD2-A475-91F34CEC2B8A}" presName="compNode" presStyleCnt="0"/>
      <dgm:spPr/>
    </dgm:pt>
    <dgm:pt modelId="{AFC58DD4-6C32-4F3A-9752-08BECBA651C5}" type="pres">
      <dgm:prSet presAssocID="{3E7AA42E-5CFC-4CD2-A475-91F34CEC2B8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ork In Road with solid fill"/>
        </a:ext>
      </dgm:extLst>
    </dgm:pt>
    <dgm:pt modelId="{44E92BF5-C89B-48D0-997B-9A41265063BA}" type="pres">
      <dgm:prSet presAssocID="{3E7AA42E-5CFC-4CD2-A475-91F34CEC2B8A}" presName="spaceRect" presStyleCnt="0"/>
      <dgm:spPr/>
    </dgm:pt>
    <dgm:pt modelId="{3CE1B775-DA17-4E45-87CF-A9B82610A169}" type="pres">
      <dgm:prSet presAssocID="{3E7AA42E-5CFC-4CD2-A475-91F34CEC2B8A}" presName="textRect" presStyleLbl="revTx" presStyleIdx="1" presStyleCnt="5">
        <dgm:presLayoutVars>
          <dgm:chMax val="1"/>
          <dgm:chPref val="1"/>
        </dgm:presLayoutVars>
      </dgm:prSet>
      <dgm:spPr/>
    </dgm:pt>
    <dgm:pt modelId="{2DF84289-9A42-4D89-9431-B2D07A0D7E58}" type="pres">
      <dgm:prSet presAssocID="{F67377C4-EDBB-4114-A9B6-E5F52DE5FC31}" presName="sibTrans" presStyleCnt="0"/>
      <dgm:spPr/>
    </dgm:pt>
    <dgm:pt modelId="{B113EC9D-8DDA-4BAD-B409-52B5E68AC218}" type="pres">
      <dgm:prSet presAssocID="{83D60608-1835-48CE-8D5B-406A694BEB6D}" presName="compNode" presStyleCnt="0"/>
      <dgm:spPr/>
    </dgm:pt>
    <dgm:pt modelId="{5FEB6C07-44B5-486D-8306-E7C4BA72A012}" type="pres">
      <dgm:prSet presAssocID="{83D60608-1835-48CE-8D5B-406A694BEB6D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irplane"/>
        </a:ext>
      </dgm:extLst>
    </dgm:pt>
    <dgm:pt modelId="{92E296F1-46F9-4D31-87E5-8F199A5533B4}" type="pres">
      <dgm:prSet presAssocID="{83D60608-1835-48CE-8D5B-406A694BEB6D}" presName="spaceRect" presStyleCnt="0"/>
      <dgm:spPr/>
    </dgm:pt>
    <dgm:pt modelId="{51A3C17B-02CD-44EB-A784-4C9EA8358A44}" type="pres">
      <dgm:prSet presAssocID="{83D60608-1835-48CE-8D5B-406A694BEB6D}" presName="textRect" presStyleLbl="revTx" presStyleIdx="2" presStyleCnt="5">
        <dgm:presLayoutVars>
          <dgm:chMax val="1"/>
          <dgm:chPref val="1"/>
        </dgm:presLayoutVars>
      </dgm:prSet>
      <dgm:spPr/>
    </dgm:pt>
    <dgm:pt modelId="{65FAD5DB-24B9-4261-BAC9-1F5149CA4159}" type="pres">
      <dgm:prSet presAssocID="{76C4D129-0C6E-4325-BB1D-2239C3F54E5D}" presName="sibTrans" presStyleCnt="0"/>
      <dgm:spPr/>
    </dgm:pt>
    <dgm:pt modelId="{9132A704-CAEF-4511-BFC2-A1E88084FD83}" type="pres">
      <dgm:prSet presAssocID="{A57E963C-6487-4279-AAEE-532C0F87E79C}" presName="compNode" presStyleCnt="0"/>
      <dgm:spPr/>
    </dgm:pt>
    <dgm:pt modelId="{47907940-AEFD-407F-9761-444F02B8E88D}" type="pres">
      <dgm:prSet presAssocID="{A57E963C-6487-4279-AAEE-532C0F87E79C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F182E05E-2437-4C7C-8511-ECCEC7B25F86}" type="pres">
      <dgm:prSet presAssocID="{A57E963C-6487-4279-AAEE-532C0F87E79C}" presName="spaceRect" presStyleCnt="0"/>
      <dgm:spPr/>
    </dgm:pt>
    <dgm:pt modelId="{8607201C-28A2-44D9-AF3C-B5373ABF291D}" type="pres">
      <dgm:prSet presAssocID="{A57E963C-6487-4279-AAEE-532C0F87E79C}" presName="textRect" presStyleLbl="revTx" presStyleIdx="3" presStyleCnt="5">
        <dgm:presLayoutVars>
          <dgm:chMax val="1"/>
          <dgm:chPref val="1"/>
        </dgm:presLayoutVars>
      </dgm:prSet>
      <dgm:spPr/>
    </dgm:pt>
    <dgm:pt modelId="{0AEAB688-0DF5-4CAE-9C20-0B369F09116A}" type="pres">
      <dgm:prSet presAssocID="{1D2DD984-15BF-43DB-A146-3C913100D51D}" presName="sibTrans" presStyleCnt="0"/>
      <dgm:spPr/>
    </dgm:pt>
    <dgm:pt modelId="{9541FF31-B3D0-4511-851F-7E6871953144}" type="pres">
      <dgm:prSet presAssocID="{5C285CD7-0C6D-4295-8B02-D007931D253B}" presName="compNode" presStyleCnt="0"/>
      <dgm:spPr/>
    </dgm:pt>
    <dgm:pt modelId="{A0CB007C-9FF2-4F93-AB49-81663802B583}" type="pres">
      <dgm:prSet presAssocID="{5C285CD7-0C6D-4295-8B02-D007931D253B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ne arrow: Counter-clockwise curve with solid fill"/>
        </a:ext>
      </dgm:extLst>
    </dgm:pt>
    <dgm:pt modelId="{13749CF3-F423-4722-B5D9-DAF0358273FD}" type="pres">
      <dgm:prSet presAssocID="{5C285CD7-0C6D-4295-8B02-D007931D253B}" presName="spaceRect" presStyleCnt="0"/>
      <dgm:spPr/>
    </dgm:pt>
    <dgm:pt modelId="{84400539-FE55-4BFC-A3CD-ADC71A47F2E0}" type="pres">
      <dgm:prSet presAssocID="{5C285CD7-0C6D-4295-8B02-D007931D253B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6A26A504-2996-4319-BE3C-A1F5AD399CA0}" srcId="{257D3168-CE71-4706-A657-B1D698525CE9}" destId="{5C285CD7-0C6D-4295-8B02-D007931D253B}" srcOrd="4" destOrd="0" parTransId="{BA21B218-43D7-4F66-8DB2-235CAA880E24}" sibTransId="{B5C53EF0-D051-4582-84F4-4FE391C9CFC1}"/>
    <dgm:cxn modelId="{A9F0921C-9435-422E-9697-B60E36639802}" srcId="{257D3168-CE71-4706-A657-B1D698525CE9}" destId="{A57E963C-6487-4279-AAEE-532C0F87E79C}" srcOrd="3" destOrd="0" parTransId="{C1D60A29-BC64-43CC-AC09-03356FB306D6}" sibTransId="{1D2DD984-15BF-43DB-A146-3C913100D51D}"/>
    <dgm:cxn modelId="{9177EA2A-B2E2-450D-BECF-7907BEDF88BE}" type="presOf" srcId="{5C285CD7-0C6D-4295-8B02-D007931D253B}" destId="{84400539-FE55-4BFC-A3CD-ADC71A47F2E0}" srcOrd="0" destOrd="0" presId="urn:microsoft.com/office/officeart/2018/2/layout/IconLabelList"/>
    <dgm:cxn modelId="{55231C2F-ED19-43FD-A30A-576378F29503}" type="presOf" srcId="{E3E6480F-DA39-4C85-99D9-9ECF85CB091D}" destId="{B39B5E9A-CC19-41BF-82C8-4134459DD709}" srcOrd="0" destOrd="0" presId="urn:microsoft.com/office/officeart/2018/2/layout/IconLabelList"/>
    <dgm:cxn modelId="{D76BD44D-9029-4613-B681-5F2A432A6856}" type="presOf" srcId="{3E7AA42E-5CFC-4CD2-A475-91F34CEC2B8A}" destId="{3CE1B775-DA17-4E45-87CF-A9B82610A169}" srcOrd="0" destOrd="0" presId="urn:microsoft.com/office/officeart/2018/2/layout/IconLabelList"/>
    <dgm:cxn modelId="{8AEA26B0-4AFE-4AEF-9523-4ABB3FE30242}" type="presOf" srcId="{257D3168-CE71-4706-A657-B1D698525CE9}" destId="{B9D2C256-B554-4738-A7A0-80A7FEF20908}" srcOrd="0" destOrd="0" presId="urn:microsoft.com/office/officeart/2018/2/layout/IconLabelList"/>
    <dgm:cxn modelId="{B2174DBA-8501-4BEB-B898-E404396685A7}" srcId="{257D3168-CE71-4706-A657-B1D698525CE9}" destId="{E3E6480F-DA39-4C85-99D9-9ECF85CB091D}" srcOrd="0" destOrd="0" parTransId="{80B4ABFD-E03A-4198-BC28-DF324D026CCD}" sibTransId="{AFE430D5-9F22-4B10-877C-7A162254B84F}"/>
    <dgm:cxn modelId="{72EF7DC6-9FED-4FF8-9524-69904799C288}" type="presOf" srcId="{A57E963C-6487-4279-AAEE-532C0F87E79C}" destId="{8607201C-28A2-44D9-AF3C-B5373ABF291D}" srcOrd="0" destOrd="0" presId="urn:microsoft.com/office/officeart/2018/2/layout/IconLabelList"/>
    <dgm:cxn modelId="{D66BCEE6-FF17-4199-B6F8-2E51AA1A7ECC}" type="presOf" srcId="{83D60608-1835-48CE-8D5B-406A694BEB6D}" destId="{51A3C17B-02CD-44EB-A784-4C9EA8358A44}" srcOrd="0" destOrd="0" presId="urn:microsoft.com/office/officeart/2018/2/layout/IconLabelList"/>
    <dgm:cxn modelId="{752FEFEB-1108-4338-A9FE-CD854F51B77A}" srcId="{257D3168-CE71-4706-A657-B1D698525CE9}" destId="{83D60608-1835-48CE-8D5B-406A694BEB6D}" srcOrd="2" destOrd="0" parTransId="{AAF73097-DB10-41D8-9A37-D68D88C4DF95}" sibTransId="{76C4D129-0C6E-4325-BB1D-2239C3F54E5D}"/>
    <dgm:cxn modelId="{164175F1-17E7-4036-B16E-0366CE65CE3B}" srcId="{257D3168-CE71-4706-A657-B1D698525CE9}" destId="{3E7AA42E-5CFC-4CD2-A475-91F34CEC2B8A}" srcOrd="1" destOrd="0" parTransId="{2FC6E5BE-6F1B-45FB-A7FC-4298546C05FD}" sibTransId="{F67377C4-EDBB-4114-A9B6-E5F52DE5FC31}"/>
    <dgm:cxn modelId="{9C6E8035-F21A-43FB-A316-29EAD551471D}" type="presParOf" srcId="{B9D2C256-B554-4738-A7A0-80A7FEF20908}" destId="{50313E08-3454-4E2A-A793-4012D198E6C9}" srcOrd="0" destOrd="0" presId="urn:microsoft.com/office/officeart/2018/2/layout/IconLabelList"/>
    <dgm:cxn modelId="{2985F76B-AE95-4831-86DF-491353094EBE}" type="presParOf" srcId="{50313E08-3454-4E2A-A793-4012D198E6C9}" destId="{1E0EF4B9-CFE6-4CC8-A21C-1A58595C4B66}" srcOrd="0" destOrd="0" presId="urn:microsoft.com/office/officeart/2018/2/layout/IconLabelList"/>
    <dgm:cxn modelId="{111BA9A4-48BA-47A3-8045-ED8B51470C25}" type="presParOf" srcId="{50313E08-3454-4E2A-A793-4012D198E6C9}" destId="{86908522-F56F-471A-AEBA-52A6EF5CBFE6}" srcOrd="1" destOrd="0" presId="urn:microsoft.com/office/officeart/2018/2/layout/IconLabelList"/>
    <dgm:cxn modelId="{A7D5EF5A-408A-4194-A2A2-16DFCF55A526}" type="presParOf" srcId="{50313E08-3454-4E2A-A793-4012D198E6C9}" destId="{B39B5E9A-CC19-41BF-82C8-4134459DD709}" srcOrd="2" destOrd="0" presId="urn:microsoft.com/office/officeart/2018/2/layout/IconLabelList"/>
    <dgm:cxn modelId="{3FCCAC71-B582-4465-8A68-1E53E40681A0}" type="presParOf" srcId="{B9D2C256-B554-4738-A7A0-80A7FEF20908}" destId="{3420C018-9B08-454D-A386-BA34C4DC3B7E}" srcOrd="1" destOrd="0" presId="urn:microsoft.com/office/officeart/2018/2/layout/IconLabelList"/>
    <dgm:cxn modelId="{461951AD-15C5-4DE5-9AB6-307A8944986E}" type="presParOf" srcId="{B9D2C256-B554-4738-A7A0-80A7FEF20908}" destId="{83E13E09-29A6-4E7E-BE14-E256B1C0A6C3}" srcOrd="2" destOrd="0" presId="urn:microsoft.com/office/officeart/2018/2/layout/IconLabelList"/>
    <dgm:cxn modelId="{F291698F-72E0-45B4-8602-33C5B70FF0DA}" type="presParOf" srcId="{83E13E09-29A6-4E7E-BE14-E256B1C0A6C3}" destId="{AFC58DD4-6C32-4F3A-9752-08BECBA651C5}" srcOrd="0" destOrd="0" presId="urn:microsoft.com/office/officeart/2018/2/layout/IconLabelList"/>
    <dgm:cxn modelId="{E5C66DED-DDAA-4F90-BF93-C014A4D3099C}" type="presParOf" srcId="{83E13E09-29A6-4E7E-BE14-E256B1C0A6C3}" destId="{44E92BF5-C89B-48D0-997B-9A41265063BA}" srcOrd="1" destOrd="0" presId="urn:microsoft.com/office/officeart/2018/2/layout/IconLabelList"/>
    <dgm:cxn modelId="{1202C5BC-7FCF-4F65-96D3-257FF3D3F09F}" type="presParOf" srcId="{83E13E09-29A6-4E7E-BE14-E256B1C0A6C3}" destId="{3CE1B775-DA17-4E45-87CF-A9B82610A169}" srcOrd="2" destOrd="0" presId="urn:microsoft.com/office/officeart/2018/2/layout/IconLabelList"/>
    <dgm:cxn modelId="{DCAEDC54-DE15-4337-9703-B0FC3ED525EC}" type="presParOf" srcId="{B9D2C256-B554-4738-A7A0-80A7FEF20908}" destId="{2DF84289-9A42-4D89-9431-B2D07A0D7E58}" srcOrd="3" destOrd="0" presId="urn:microsoft.com/office/officeart/2018/2/layout/IconLabelList"/>
    <dgm:cxn modelId="{E1F2465C-72B0-47A2-8C08-E71F118BA844}" type="presParOf" srcId="{B9D2C256-B554-4738-A7A0-80A7FEF20908}" destId="{B113EC9D-8DDA-4BAD-B409-52B5E68AC218}" srcOrd="4" destOrd="0" presId="urn:microsoft.com/office/officeart/2018/2/layout/IconLabelList"/>
    <dgm:cxn modelId="{1355C441-D214-4244-B868-29225C3558F0}" type="presParOf" srcId="{B113EC9D-8DDA-4BAD-B409-52B5E68AC218}" destId="{5FEB6C07-44B5-486D-8306-E7C4BA72A012}" srcOrd="0" destOrd="0" presId="urn:microsoft.com/office/officeart/2018/2/layout/IconLabelList"/>
    <dgm:cxn modelId="{8E9BAC5E-98E9-45FD-A6AC-8404F079FB93}" type="presParOf" srcId="{B113EC9D-8DDA-4BAD-B409-52B5E68AC218}" destId="{92E296F1-46F9-4D31-87E5-8F199A5533B4}" srcOrd="1" destOrd="0" presId="urn:microsoft.com/office/officeart/2018/2/layout/IconLabelList"/>
    <dgm:cxn modelId="{F7C18C8A-8B52-46A8-B78A-42A9E5012C98}" type="presParOf" srcId="{B113EC9D-8DDA-4BAD-B409-52B5E68AC218}" destId="{51A3C17B-02CD-44EB-A784-4C9EA8358A44}" srcOrd="2" destOrd="0" presId="urn:microsoft.com/office/officeart/2018/2/layout/IconLabelList"/>
    <dgm:cxn modelId="{9924FEE3-B7D1-4057-89DF-1BA1D1D4E9DD}" type="presParOf" srcId="{B9D2C256-B554-4738-A7A0-80A7FEF20908}" destId="{65FAD5DB-24B9-4261-BAC9-1F5149CA4159}" srcOrd="5" destOrd="0" presId="urn:microsoft.com/office/officeart/2018/2/layout/IconLabelList"/>
    <dgm:cxn modelId="{8EFA9663-4AA1-4396-8D6E-2586F092CC88}" type="presParOf" srcId="{B9D2C256-B554-4738-A7A0-80A7FEF20908}" destId="{9132A704-CAEF-4511-BFC2-A1E88084FD83}" srcOrd="6" destOrd="0" presId="urn:microsoft.com/office/officeart/2018/2/layout/IconLabelList"/>
    <dgm:cxn modelId="{07865B57-B04F-46F7-8C18-A5EA249899E2}" type="presParOf" srcId="{9132A704-CAEF-4511-BFC2-A1E88084FD83}" destId="{47907940-AEFD-407F-9761-444F02B8E88D}" srcOrd="0" destOrd="0" presId="urn:microsoft.com/office/officeart/2018/2/layout/IconLabelList"/>
    <dgm:cxn modelId="{8DB5A50E-CA40-4678-8E09-527664FFA506}" type="presParOf" srcId="{9132A704-CAEF-4511-BFC2-A1E88084FD83}" destId="{F182E05E-2437-4C7C-8511-ECCEC7B25F86}" srcOrd="1" destOrd="0" presId="urn:microsoft.com/office/officeart/2018/2/layout/IconLabelList"/>
    <dgm:cxn modelId="{89E25AFA-A242-455A-8E9E-AD6073A73F5B}" type="presParOf" srcId="{9132A704-CAEF-4511-BFC2-A1E88084FD83}" destId="{8607201C-28A2-44D9-AF3C-B5373ABF291D}" srcOrd="2" destOrd="0" presId="urn:microsoft.com/office/officeart/2018/2/layout/IconLabelList"/>
    <dgm:cxn modelId="{9B4C7596-06ED-4040-89DB-5CB705803AAA}" type="presParOf" srcId="{B9D2C256-B554-4738-A7A0-80A7FEF20908}" destId="{0AEAB688-0DF5-4CAE-9C20-0B369F09116A}" srcOrd="7" destOrd="0" presId="urn:microsoft.com/office/officeart/2018/2/layout/IconLabelList"/>
    <dgm:cxn modelId="{F3451C70-1C77-4585-9901-F89972F06FAC}" type="presParOf" srcId="{B9D2C256-B554-4738-A7A0-80A7FEF20908}" destId="{9541FF31-B3D0-4511-851F-7E6871953144}" srcOrd="8" destOrd="0" presId="urn:microsoft.com/office/officeart/2018/2/layout/IconLabelList"/>
    <dgm:cxn modelId="{F6A0D6E3-AC15-427F-B9DC-B8F28C65D6F5}" type="presParOf" srcId="{9541FF31-B3D0-4511-851F-7E6871953144}" destId="{A0CB007C-9FF2-4F93-AB49-81663802B583}" srcOrd="0" destOrd="0" presId="urn:microsoft.com/office/officeart/2018/2/layout/IconLabelList"/>
    <dgm:cxn modelId="{DA5C43A3-4A36-444D-BFBA-497047063AC6}" type="presParOf" srcId="{9541FF31-B3D0-4511-851F-7E6871953144}" destId="{13749CF3-F423-4722-B5D9-DAF0358273FD}" srcOrd="1" destOrd="0" presId="urn:microsoft.com/office/officeart/2018/2/layout/IconLabelList"/>
    <dgm:cxn modelId="{21FDC534-B75B-4161-8787-9519129680FF}" type="presParOf" srcId="{9541FF31-B3D0-4511-851F-7E6871953144}" destId="{84400539-FE55-4BFC-A3CD-ADC71A47F2E0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F48142-4983-40B7-97F7-F928FB5CA95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30EE0DC-FBDA-4102-A6FD-2C4DAD4FF375}">
      <dgm:prSet phldrT="[Text]"/>
      <dgm:spPr/>
      <dgm:t>
        <a:bodyPr/>
        <a:lstStyle/>
        <a:p>
          <a:r>
            <a:rPr lang="en-US" dirty="0"/>
            <a:t>Collateral Available</a:t>
          </a:r>
          <a:br>
            <a:rPr lang="en-US" dirty="0"/>
          </a:br>
          <a:r>
            <a:rPr lang="en-US" b="1" dirty="0">
              <a:solidFill>
                <a:schemeClr val="accent6"/>
              </a:solidFill>
            </a:rPr>
            <a:t>2023</a:t>
          </a:r>
        </a:p>
      </dgm:t>
    </dgm:pt>
    <dgm:pt modelId="{C3F60471-C817-4B1A-9F4C-B09BD1B2304E}" type="parTrans" cxnId="{BE7E60CA-A43E-42CB-8223-51411FD9FF7B}">
      <dgm:prSet/>
      <dgm:spPr/>
      <dgm:t>
        <a:bodyPr/>
        <a:lstStyle/>
        <a:p>
          <a:endParaRPr lang="en-US"/>
        </a:p>
      </dgm:t>
    </dgm:pt>
    <dgm:pt modelId="{52DBBF70-8726-428B-8B8A-224F87A7D45E}" type="sibTrans" cxnId="{BE7E60CA-A43E-42CB-8223-51411FD9FF7B}">
      <dgm:prSet/>
      <dgm:spPr/>
      <dgm:t>
        <a:bodyPr/>
        <a:lstStyle/>
        <a:p>
          <a:endParaRPr lang="en-US"/>
        </a:p>
      </dgm:t>
    </dgm:pt>
    <dgm:pt modelId="{8F9C4F19-2C3B-4FDD-8979-ADA57CECFBE3}">
      <dgm:prSet phldrT="[Text]"/>
      <dgm:spPr/>
      <dgm:t>
        <a:bodyPr/>
        <a:lstStyle/>
        <a:p>
          <a:r>
            <a:rPr lang="en-US" dirty="0"/>
            <a:t>First Silicon Available</a:t>
          </a:r>
          <a:br>
            <a:rPr lang="en-US" dirty="0"/>
          </a:br>
          <a:r>
            <a:rPr lang="en-US" b="1" dirty="0">
              <a:solidFill>
                <a:schemeClr val="accent6"/>
              </a:solidFill>
            </a:rPr>
            <a:t>2024</a:t>
          </a:r>
          <a:r>
            <a:rPr lang="en-US" dirty="0"/>
            <a:t> </a:t>
          </a:r>
        </a:p>
      </dgm:t>
    </dgm:pt>
    <dgm:pt modelId="{EB84896B-20A3-4EA7-A82A-5737B09FB0A2}" type="parTrans" cxnId="{D4D4319F-BC20-4F76-9C14-BB4EC7DF3F0E}">
      <dgm:prSet/>
      <dgm:spPr/>
      <dgm:t>
        <a:bodyPr/>
        <a:lstStyle/>
        <a:p>
          <a:endParaRPr lang="en-US"/>
        </a:p>
      </dgm:t>
    </dgm:pt>
    <dgm:pt modelId="{10F78EF0-9C77-412E-8400-1BC2A3B0A394}" type="sibTrans" cxnId="{D4D4319F-BC20-4F76-9C14-BB4EC7DF3F0E}">
      <dgm:prSet/>
      <dgm:spPr/>
      <dgm:t>
        <a:bodyPr/>
        <a:lstStyle/>
        <a:p>
          <a:endParaRPr lang="en-US"/>
        </a:p>
      </dgm:t>
    </dgm:pt>
    <dgm:pt modelId="{B7A0F9CB-FC67-49C5-805C-15A774C9294C}">
      <dgm:prSet phldrT="[Text]"/>
      <dgm:spPr/>
      <dgm:t>
        <a:bodyPr/>
        <a:lstStyle/>
        <a:p>
          <a:r>
            <a:rPr lang="en-US" dirty="0"/>
            <a:t>Flight-Ready Production </a:t>
          </a:r>
          <a:r>
            <a:rPr lang="en-US" b="1" dirty="0">
              <a:solidFill>
                <a:schemeClr val="accent6"/>
              </a:solidFill>
            </a:rPr>
            <a:t>2025</a:t>
          </a:r>
        </a:p>
      </dgm:t>
    </dgm:pt>
    <dgm:pt modelId="{9B275C89-6492-4C84-8B8E-F00F81831118}" type="parTrans" cxnId="{022AFB86-03DF-409D-A152-F856D07C80F0}">
      <dgm:prSet/>
      <dgm:spPr/>
      <dgm:t>
        <a:bodyPr/>
        <a:lstStyle/>
        <a:p>
          <a:endParaRPr lang="en-US"/>
        </a:p>
      </dgm:t>
    </dgm:pt>
    <dgm:pt modelId="{61B53F25-5FE8-41F0-BEA6-54825B4FA206}" type="sibTrans" cxnId="{022AFB86-03DF-409D-A152-F856D07C80F0}">
      <dgm:prSet/>
      <dgm:spPr/>
      <dgm:t>
        <a:bodyPr/>
        <a:lstStyle/>
        <a:p>
          <a:endParaRPr lang="en-US"/>
        </a:p>
      </dgm:t>
    </dgm:pt>
    <dgm:pt modelId="{3ED90531-CC14-4A01-BE2D-2DD5C380BD11}" type="pres">
      <dgm:prSet presAssocID="{D0F48142-4983-40B7-97F7-F928FB5CA957}" presName="Name0" presStyleCnt="0">
        <dgm:presLayoutVars>
          <dgm:dir/>
          <dgm:animLvl val="lvl"/>
          <dgm:resizeHandles val="exact"/>
        </dgm:presLayoutVars>
      </dgm:prSet>
      <dgm:spPr/>
    </dgm:pt>
    <dgm:pt modelId="{DCB2BE4A-CF38-49DC-966E-CB24ED825E40}" type="pres">
      <dgm:prSet presAssocID="{930EE0DC-FBDA-4102-A6FD-2C4DAD4FF375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E88C413-332C-493D-B8B4-E3FE60C879D7}" type="pres">
      <dgm:prSet presAssocID="{52DBBF70-8726-428B-8B8A-224F87A7D45E}" presName="parTxOnlySpace" presStyleCnt="0"/>
      <dgm:spPr/>
    </dgm:pt>
    <dgm:pt modelId="{A7BD5B14-41D1-4E39-892E-24353401E668}" type="pres">
      <dgm:prSet presAssocID="{8F9C4F19-2C3B-4FDD-8979-ADA57CECFBE3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D2C5035F-6457-4560-B0D1-3DBA099603A9}" type="pres">
      <dgm:prSet presAssocID="{10F78EF0-9C77-412E-8400-1BC2A3B0A394}" presName="parTxOnlySpace" presStyleCnt="0"/>
      <dgm:spPr/>
    </dgm:pt>
    <dgm:pt modelId="{F555F717-14FD-48F3-9343-5918765BE56E}" type="pres">
      <dgm:prSet presAssocID="{B7A0F9CB-FC67-49C5-805C-15A774C9294C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2B792101-6EC6-4A85-A4E3-E18309F97008}" type="presOf" srcId="{8F9C4F19-2C3B-4FDD-8979-ADA57CECFBE3}" destId="{A7BD5B14-41D1-4E39-892E-24353401E668}" srcOrd="0" destOrd="0" presId="urn:microsoft.com/office/officeart/2005/8/layout/chevron1"/>
    <dgm:cxn modelId="{92ECDA68-6C9B-4C8B-9707-20E77E97CA53}" type="presOf" srcId="{D0F48142-4983-40B7-97F7-F928FB5CA957}" destId="{3ED90531-CC14-4A01-BE2D-2DD5C380BD11}" srcOrd="0" destOrd="0" presId="urn:microsoft.com/office/officeart/2005/8/layout/chevron1"/>
    <dgm:cxn modelId="{DEC3544C-5323-4547-AED7-DB68E53C37BF}" type="presOf" srcId="{930EE0DC-FBDA-4102-A6FD-2C4DAD4FF375}" destId="{DCB2BE4A-CF38-49DC-966E-CB24ED825E40}" srcOrd="0" destOrd="0" presId="urn:microsoft.com/office/officeart/2005/8/layout/chevron1"/>
    <dgm:cxn modelId="{DB4FA157-4454-488E-B160-A7244FF407B1}" type="presOf" srcId="{B7A0F9CB-FC67-49C5-805C-15A774C9294C}" destId="{F555F717-14FD-48F3-9343-5918765BE56E}" srcOrd="0" destOrd="0" presId="urn:microsoft.com/office/officeart/2005/8/layout/chevron1"/>
    <dgm:cxn modelId="{022AFB86-03DF-409D-A152-F856D07C80F0}" srcId="{D0F48142-4983-40B7-97F7-F928FB5CA957}" destId="{B7A0F9CB-FC67-49C5-805C-15A774C9294C}" srcOrd="2" destOrd="0" parTransId="{9B275C89-6492-4C84-8B8E-F00F81831118}" sibTransId="{61B53F25-5FE8-41F0-BEA6-54825B4FA206}"/>
    <dgm:cxn modelId="{D4D4319F-BC20-4F76-9C14-BB4EC7DF3F0E}" srcId="{D0F48142-4983-40B7-97F7-F928FB5CA957}" destId="{8F9C4F19-2C3B-4FDD-8979-ADA57CECFBE3}" srcOrd="1" destOrd="0" parTransId="{EB84896B-20A3-4EA7-A82A-5737B09FB0A2}" sibTransId="{10F78EF0-9C77-412E-8400-1BC2A3B0A394}"/>
    <dgm:cxn modelId="{BE7E60CA-A43E-42CB-8223-51411FD9FF7B}" srcId="{D0F48142-4983-40B7-97F7-F928FB5CA957}" destId="{930EE0DC-FBDA-4102-A6FD-2C4DAD4FF375}" srcOrd="0" destOrd="0" parTransId="{C3F60471-C817-4B1A-9F4C-B09BD1B2304E}" sibTransId="{52DBBF70-8726-428B-8B8A-224F87A7D45E}"/>
    <dgm:cxn modelId="{876733CC-4EDB-427D-AE11-31C68B88FBC1}" type="presParOf" srcId="{3ED90531-CC14-4A01-BE2D-2DD5C380BD11}" destId="{DCB2BE4A-CF38-49DC-966E-CB24ED825E40}" srcOrd="0" destOrd="0" presId="urn:microsoft.com/office/officeart/2005/8/layout/chevron1"/>
    <dgm:cxn modelId="{F6872022-74DC-49B1-862C-78EBC98007FE}" type="presParOf" srcId="{3ED90531-CC14-4A01-BE2D-2DD5C380BD11}" destId="{7E88C413-332C-493D-B8B4-E3FE60C879D7}" srcOrd="1" destOrd="0" presId="urn:microsoft.com/office/officeart/2005/8/layout/chevron1"/>
    <dgm:cxn modelId="{48F3892F-C699-4A81-AFC1-9D03491327DE}" type="presParOf" srcId="{3ED90531-CC14-4A01-BE2D-2DD5C380BD11}" destId="{A7BD5B14-41D1-4E39-892E-24353401E668}" srcOrd="2" destOrd="0" presId="urn:microsoft.com/office/officeart/2005/8/layout/chevron1"/>
    <dgm:cxn modelId="{DB212F12-B54D-4B91-8B4E-7F14A7E61995}" type="presParOf" srcId="{3ED90531-CC14-4A01-BE2D-2DD5C380BD11}" destId="{D2C5035F-6457-4560-B0D1-3DBA099603A9}" srcOrd="3" destOrd="0" presId="urn:microsoft.com/office/officeart/2005/8/layout/chevron1"/>
    <dgm:cxn modelId="{F8B1FC9A-7D5A-4BF1-9030-DF26C0D875DA}" type="presParOf" srcId="{3ED90531-CC14-4A01-BE2D-2DD5C380BD11}" destId="{F555F717-14FD-48F3-9343-5918765BE56E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3D0926-CFC3-4DF9-8FD4-DDF975FB336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19D60D2-9C92-4D75-A612-C1CB21140D2A}">
      <dgm:prSet/>
      <dgm:spPr/>
      <dgm:t>
        <a:bodyPr/>
        <a:lstStyle/>
        <a:p>
          <a:r>
            <a:rPr lang="en-US" b="1"/>
            <a:t>RISC-V breathes new life into the semiconductor industry</a:t>
          </a:r>
          <a:endParaRPr lang="en-US"/>
        </a:p>
      </dgm:t>
    </dgm:pt>
    <dgm:pt modelId="{85A96FF4-405D-4E49-882E-FE53F49A7381}" type="parTrans" cxnId="{6675D948-7C5F-4D98-9475-C4B6E86544A6}">
      <dgm:prSet/>
      <dgm:spPr/>
      <dgm:t>
        <a:bodyPr/>
        <a:lstStyle/>
        <a:p>
          <a:endParaRPr lang="en-US"/>
        </a:p>
      </dgm:t>
    </dgm:pt>
    <dgm:pt modelId="{FA5E8351-8F83-4BB2-ABB1-F726C97CEDCA}" type="sibTrans" cxnId="{6675D948-7C5F-4D98-9475-C4B6E86544A6}">
      <dgm:prSet/>
      <dgm:spPr/>
      <dgm:t>
        <a:bodyPr/>
        <a:lstStyle/>
        <a:p>
          <a:endParaRPr lang="en-US"/>
        </a:p>
      </dgm:t>
    </dgm:pt>
    <dgm:pt modelId="{52354E02-2182-4AF4-B1C5-A1683C722D4C}">
      <dgm:prSet/>
      <dgm:spPr/>
      <dgm:t>
        <a:bodyPr/>
        <a:lstStyle/>
        <a:p>
          <a:r>
            <a:rPr lang="en-US" b="1"/>
            <a:t>CPU Architectural licenses are free</a:t>
          </a:r>
          <a:endParaRPr lang="en-US"/>
        </a:p>
      </dgm:t>
    </dgm:pt>
    <dgm:pt modelId="{DDAD4838-6B47-4A44-9982-5D99A3B7CA72}" type="parTrans" cxnId="{D396861B-41C1-47A1-896D-0D2EA8652A99}">
      <dgm:prSet/>
      <dgm:spPr/>
      <dgm:t>
        <a:bodyPr/>
        <a:lstStyle/>
        <a:p>
          <a:endParaRPr lang="en-US"/>
        </a:p>
      </dgm:t>
    </dgm:pt>
    <dgm:pt modelId="{F4DB0F7C-6685-4D35-8C5D-814690113066}" type="sibTrans" cxnId="{D396861B-41C1-47A1-896D-0D2EA8652A99}">
      <dgm:prSet/>
      <dgm:spPr/>
      <dgm:t>
        <a:bodyPr/>
        <a:lstStyle/>
        <a:p>
          <a:endParaRPr lang="en-US"/>
        </a:p>
      </dgm:t>
    </dgm:pt>
    <dgm:pt modelId="{52176F06-7E9C-4680-B445-DD17E556BEFA}">
      <dgm:prSet/>
      <dgm:spPr/>
      <dgm:t>
        <a:bodyPr/>
        <a:lstStyle/>
        <a:p>
          <a:r>
            <a:rPr lang="en-US" b="1"/>
            <a:t>Leading to more diverse compute solutions for OEMs</a:t>
          </a:r>
          <a:endParaRPr lang="en-US"/>
        </a:p>
      </dgm:t>
    </dgm:pt>
    <dgm:pt modelId="{07ADC2B2-0E51-497D-ADE5-E78884CE83FC}" type="parTrans" cxnId="{E8BD9825-7341-4B81-B0A5-6ED57458C460}">
      <dgm:prSet/>
      <dgm:spPr/>
      <dgm:t>
        <a:bodyPr/>
        <a:lstStyle/>
        <a:p>
          <a:endParaRPr lang="en-US"/>
        </a:p>
      </dgm:t>
    </dgm:pt>
    <dgm:pt modelId="{DEEF9466-A89C-49F6-BCB2-826A273CCC4F}" type="sibTrans" cxnId="{E8BD9825-7341-4B81-B0A5-6ED57458C460}">
      <dgm:prSet/>
      <dgm:spPr/>
      <dgm:t>
        <a:bodyPr/>
        <a:lstStyle/>
        <a:p>
          <a:endParaRPr lang="en-US"/>
        </a:p>
      </dgm:t>
    </dgm:pt>
    <dgm:pt modelId="{1DAA0F21-426D-4EA0-9E0F-7D36CDE02513}">
      <dgm:prSet/>
      <dgm:spPr/>
      <dgm:t>
        <a:bodyPr/>
        <a:lstStyle/>
        <a:p>
          <a:r>
            <a:rPr lang="en-US" b="1"/>
            <a:t>Microchip has been a pioneer in this effort</a:t>
          </a:r>
          <a:endParaRPr lang="en-US"/>
        </a:p>
      </dgm:t>
    </dgm:pt>
    <dgm:pt modelId="{1D5BB364-6BB2-4A47-A5EC-3BA11729DCD4}" type="parTrans" cxnId="{0476DBC0-C19D-404B-A81B-52AA8B21C29B}">
      <dgm:prSet/>
      <dgm:spPr/>
      <dgm:t>
        <a:bodyPr/>
        <a:lstStyle/>
        <a:p>
          <a:endParaRPr lang="en-US"/>
        </a:p>
      </dgm:t>
    </dgm:pt>
    <dgm:pt modelId="{6FF4FF41-61D5-4648-AC64-DC01FBFA44D3}" type="sibTrans" cxnId="{0476DBC0-C19D-404B-A81B-52AA8B21C29B}">
      <dgm:prSet/>
      <dgm:spPr/>
      <dgm:t>
        <a:bodyPr/>
        <a:lstStyle/>
        <a:p>
          <a:endParaRPr lang="en-US"/>
        </a:p>
      </dgm:t>
    </dgm:pt>
    <dgm:pt modelId="{37203355-367B-4734-B571-0B3419D1B04D}">
      <dgm:prSet/>
      <dgm:spPr/>
      <dgm:t>
        <a:bodyPr/>
        <a:lstStyle/>
        <a:p>
          <a:r>
            <a:rPr lang="en-US" b="1" dirty="0"/>
            <a:t>The future is very bright for RISC-V and space-based computing.</a:t>
          </a:r>
          <a:endParaRPr lang="en-US" dirty="0"/>
        </a:p>
      </dgm:t>
    </dgm:pt>
    <dgm:pt modelId="{12742E4F-F9EE-4FD6-975C-1F502BD8BBA0}" type="parTrans" cxnId="{DFE492D3-CCBB-49A0-BF14-55B81B300B5D}">
      <dgm:prSet/>
      <dgm:spPr/>
      <dgm:t>
        <a:bodyPr/>
        <a:lstStyle/>
        <a:p>
          <a:endParaRPr lang="en-US"/>
        </a:p>
      </dgm:t>
    </dgm:pt>
    <dgm:pt modelId="{D17EEB67-EFA4-45B5-85C9-94DEAEADDE90}" type="sibTrans" cxnId="{DFE492D3-CCBB-49A0-BF14-55B81B300B5D}">
      <dgm:prSet/>
      <dgm:spPr/>
      <dgm:t>
        <a:bodyPr/>
        <a:lstStyle/>
        <a:p>
          <a:endParaRPr lang="en-US"/>
        </a:p>
      </dgm:t>
    </dgm:pt>
    <dgm:pt modelId="{5563DED3-149C-4385-A529-F75E7AC22F28}" type="pres">
      <dgm:prSet presAssocID="{F03D0926-CFC3-4DF9-8FD4-DDF975FB336F}" presName="root" presStyleCnt="0">
        <dgm:presLayoutVars>
          <dgm:dir/>
          <dgm:resizeHandles val="exact"/>
        </dgm:presLayoutVars>
      </dgm:prSet>
      <dgm:spPr/>
    </dgm:pt>
    <dgm:pt modelId="{ADB63C70-AC48-47A9-8F03-E41D5CC3F039}" type="pres">
      <dgm:prSet presAssocID="{A19D60D2-9C92-4D75-A612-C1CB21140D2A}" presName="compNode" presStyleCnt="0"/>
      <dgm:spPr/>
    </dgm:pt>
    <dgm:pt modelId="{B6753F0C-1981-410B-B344-BFFFAE032334}" type="pres">
      <dgm:prSet presAssocID="{A19D60D2-9C92-4D75-A612-C1CB21140D2A}" presName="bgRect" presStyleLbl="bgShp" presStyleIdx="0" presStyleCnt="5"/>
      <dgm:spPr>
        <a:solidFill>
          <a:schemeClr val="accent3"/>
        </a:solidFill>
      </dgm:spPr>
    </dgm:pt>
    <dgm:pt modelId="{15CFF1A1-9E7C-4DC0-B133-E8097CCB189B}" type="pres">
      <dgm:prSet presAssocID="{A19D60D2-9C92-4D75-A612-C1CB21140D2A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tom"/>
        </a:ext>
      </dgm:extLst>
    </dgm:pt>
    <dgm:pt modelId="{3BE4D0AD-3C1F-4A41-A7BD-8640D77BD97A}" type="pres">
      <dgm:prSet presAssocID="{A19D60D2-9C92-4D75-A612-C1CB21140D2A}" presName="spaceRect" presStyleCnt="0"/>
      <dgm:spPr/>
    </dgm:pt>
    <dgm:pt modelId="{36B05786-57C2-47DB-8599-6EC69ED3EBC8}" type="pres">
      <dgm:prSet presAssocID="{A19D60D2-9C92-4D75-A612-C1CB21140D2A}" presName="parTx" presStyleLbl="revTx" presStyleIdx="0" presStyleCnt="5">
        <dgm:presLayoutVars>
          <dgm:chMax val="0"/>
          <dgm:chPref val="0"/>
        </dgm:presLayoutVars>
      </dgm:prSet>
      <dgm:spPr/>
    </dgm:pt>
    <dgm:pt modelId="{2DA4F518-6405-48FF-92B8-17F641968030}" type="pres">
      <dgm:prSet presAssocID="{FA5E8351-8F83-4BB2-ABB1-F726C97CEDCA}" presName="sibTrans" presStyleCnt="0"/>
      <dgm:spPr/>
    </dgm:pt>
    <dgm:pt modelId="{6FE6B89A-44DD-4706-95B8-A867BC9D57D5}" type="pres">
      <dgm:prSet presAssocID="{52354E02-2182-4AF4-B1C5-A1683C722D4C}" presName="compNode" presStyleCnt="0"/>
      <dgm:spPr/>
    </dgm:pt>
    <dgm:pt modelId="{150ACE1F-969D-4B84-BA03-39458718804D}" type="pres">
      <dgm:prSet presAssocID="{52354E02-2182-4AF4-B1C5-A1683C722D4C}" presName="bgRect" presStyleLbl="bgShp" presStyleIdx="1" presStyleCnt="5"/>
      <dgm:spPr>
        <a:solidFill>
          <a:schemeClr val="accent3"/>
        </a:solidFill>
      </dgm:spPr>
    </dgm:pt>
    <dgm:pt modelId="{32954218-D391-488F-B480-6EA1FDAA0FD6}" type="pres">
      <dgm:prSet presAssocID="{52354E02-2182-4AF4-B1C5-A1683C722D4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15FCAB3D-3B19-4634-8712-463C3624FE47}" type="pres">
      <dgm:prSet presAssocID="{52354E02-2182-4AF4-B1C5-A1683C722D4C}" presName="spaceRect" presStyleCnt="0"/>
      <dgm:spPr/>
    </dgm:pt>
    <dgm:pt modelId="{B8BE8D0D-18A6-4545-9BD6-2AAF39390237}" type="pres">
      <dgm:prSet presAssocID="{52354E02-2182-4AF4-B1C5-A1683C722D4C}" presName="parTx" presStyleLbl="revTx" presStyleIdx="1" presStyleCnt="5">
        <dgm:presLayoutVars>
          <dgm:chMax val="0"/>
          <dgm:chPref val="0"/>
        </dgm:presLayoutVars>
      </dgm:prSet>
      <dgm:spPr/>
    </dgm:pt>
    <dgm:pt modelId="{5217B2CC-0A67-417C-B4B1-676D0FEDA960}" type="pres">
      <dgm:prSet presAssocID="{F4DB0F7C-6685-4D35-8C5D-814690113066}" presName="sibTrans" presStyleCnt="0"/>
      <dgm:spPr/>
    </dgm:pt>
    <dgm:pt modelId="{309A0D9C-D14E-48FC-9825-439D75110E81}" type="pres">
      <dgm:prSet presAssocID="{52176F06-7E9C-4680-B445-DD17E556BEFA}" presName="compNode" presStyleCnt="0"/>
      <dgm:spPr/>
    </dgm:pt>
    <dgm:pt modelId="{D0613A43-DA4A-41C4-BACD-E2A168A06BC8}" type="pres">
      <dgm:prSet presAssocID="{52176F06-7E9C-4680-B445-DD17E556BEFA}" presName="bgRect" presStyleLbl="bgShp" presStyleIdx="2" presStyleCnt="5"/>
      <dgm:spPr>
        <a:solidFill>
          <a:schemeClr val="accent3"/>
        </a:solidFill>
      </dgm:spPr>
    </dgm:pt>
    <dgm:pt modelId="{2AD6D6A9-E703-4466-B3CF-EFF61D6BF99F}" type="pres">
      <dgm:prSet presAssocID="{52176F06-7E9C-4680-B445-DD17E556BEF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6045262-EE18-4322-A6B1-4805E72CC27D}" type="pres">
      <dgm:prSet presAssocID="{52176F06-7E9C-4680-B445-DD17E556BEFA}" presName="spaceRect" presStyleCnt="0"/>
      <dgm:spPr/>
    </dgm:pt>
    <dgm:pt modelId="{D5D0CF5F-7435-4A65-937F-5D232C65FA01}" type="pres">
      <dgm:prSet presAssocID="{52176F06-7E9C-4680-B445-DD17E556BEFA}" presName="parTx" presStyleLbl="revTx" presStyleIdx="2" presStyleCnt="5">
        <dgm:presLayoutVars>
          <dgm:chMax val="0"/>
          <dgm:chPref val="0"/>
        </dgm:presLayoutVars>
      </dgm:prSet>
      <dgm:spPr/>
    </dgm:pt>
    <dgm:pt modelId="{594CD546-CEE0-43FC-950A-7CC4DC04F1ED}" type="pres">
      <dgm:prSet presAssocID="{DEEF9466-A89C-49F6-BCB2-826A273CCC4F}" presName="sibTrans" presStyleCnt="0"/>
      <dgm:spPr/>
    </dgm:pt>
    <dgm:pt modelId="{CFACC572-4954-4EBD-843E-8CE96991F613}" type="pres">
      <dgm:prSet presAssocID="{1DAA0F21-426D-4EA0-9E0F-7D36CDE02513}" presName="compNode" presStyleCnt="0"/>
      <dgm:spPr/>
    </dgm:pt>
    <dgm:pt modelId="{9B9E79AF-C2B1-40B0-A335-AB1FCAA5B316}" type="pres">
      <dgm:prSet presAssocID="{1DAA0F21-426D-4EA0-9E0F-7D36CDE02513}" presName="bgRect" presStyleLbl="bgShp" presStyleIdx="3" presStyleCnt="5"/>
      <dgm:spPr>
        <a:solidFill>
          <a:schemeClr val="accent3"/>
        </a:solidFill>
      </dgm:spPr>
    </dgm:pt>
    <dgm:pt modelId="{A096A28A-6F8F-4725-A50A-969472D6D91E}" type="pres">
      <dgm:prSet presAssocID="{1DAA0F21-426D-4EA0-9E0F-7D36CDE02513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989A23EA-0678-4815-B78E-05419D4C2A9F}" type="pres">
      <dgm:prSet presAssocID="{1DAA0F21-426D-4EA0-9E0F-7D36CDE02513}" presName="spaceRect" presStyleCnt="0"/>
      <dgm:spPr/>
    </dgm:pt>
    <dgm:pt modelId="{866735B0-DAC5-4CC2-B7C6-A6FAF47C1C00}" type="pres">
      <dgm:prSet presAssocID="{1DAA0F21-426D-4EA0-9E0F-7D36CDE02513}" presName="parTx" presStyleLbl="revTx" presStyleIdx="3" presStyleCnt="5">
        <dgm:presLayoutVars>
          <dgm:chMax val="0"/>
          <dgm:chPref val="0"/>
        </dgm:presLayoutVars>
      </dgm:prSet>
      <dgm:spPr/>
    </dgm:pt>
    <dgm:pt modelId="{F1056942-F630-4154-8FB7-48DC7313062A}" type="pres">
      <dgm:prSet presAssocID="{6FF4FF41-61D5-4648-AC64-DC01FBFA44D3}" presName="sibTrans" presStyleCnt="0"/>
      <dgm:spPr/>
    </dgm:pt>
    <dgm:pt modelId="{EC8FD9ED-72C7-4ED5-8358-8F79229B31CD}" type="pres">
      <dgm:prSet presAssocID="{37203355-367B-4734-B571-0B3419D1B04D}" presName="compNode" presStyleCnt="0"/>
      <dgm:spPr/>
    </dgm:pt>
    <dgm:pt modelId="{786D32FD-1F43-4F58-A979-2817C750CB1F}" type="pres">
      <dgm:prSet presAssocID="{37203355-367B-4734-B571-0B3419D1B04D}" presName="bgRect" presStyleLbl="bgShp" presStyleIdx="4" presStyleCnt="5"/>
      <dgm:spPr>
        <a:solidFill>
          <a:schemeClr val="accent3"/>
        </a:solidFill>
      </dgm:spPr>
    </dgm:pt>
    <dgm:pt modelId="{035A8E03-BC7C-4462-97C9-0EA038E2B322}" type="pres">
      <dgm:prSet presAssocID="{37203355-367B-4734-B571-0B3419D1B04D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stronaut"/>
        </a:ext>
      </dgm:extLst>
    </dgm:pt>
    <dgm:pt modelId="{C767900A-729E-4157-A0E2-DD12A0FB64EF}" type="pres">
      <dgm:prSet presAssocID="{37203355-367B-4734-B571-0B3419D1B04D}" presName="spaceRect" presStyleCnt="0"/>
      <dgm:spPr/>
    </dgm:pt>
    <dgm:pt modelId="{AE9DD6BA-0A3B-4087-9D9C-C418C37B56C9}" type="pres">
      <dgm:prSet presAssocID="{37203355-367B-4734-B571-0B3419D1B04D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82C0E601-526B-44D9-906C-229F9AEB8679}" type="presOf" srcId="{1DAA0F21-426D-4EA0-9E0F-7D36CDE02513}" destId="{866735B0-DAC5-4CC2-B7C6-A6FAF47C1C00}" srcOrd="0" destOrd="0" presId="urn:microsoft.com/office/officeart/2018/2/layout/IconVerticalSolidList"/>
    <dgm:cxn modelId="{8F934019-501B-4F32-A0DD-4D79B658A059}" type="presOf" srcId="{37203355-367B-4734-B571-0B3419D1B04D}" destId="{AE9DD6BA-0A3B-4087-9D9C-C418C37B56C9}" srcOrd="0" destOrd="0" presId="urn:microsoft.com/office/officeart/2018/2/layout/IconVerticalSolidList"/>
    <dgm:cxn modelId="{D396861B-41C1-47A1-896D-0D2EA8652A99}" srcId="{F03D0926-CFC3-4DF9-8FD4-DDF975FB336F}" destId="{52354E02-2182-4AF4-B1C5-A1683C722D4C}" srcOrd="1" destOrd="0" parTransId="{DDAD4838-6B47-4A44-9982-5D99A3B7CA72}" sibTransId="{F4DB0F7C-6685-4D35-8C5D-814690113066}"/>
    <dgm:cxn modelId="{E8BD9825-7341-4B81-B0A5-6ED57458C460}" srcId="{F03D0926-CFC3-4DF9-8FD4-DDF975FB336F}" destId="{52176F06-7E9C-4680-B445-DD17E556BEFA}" srcOrd="2" destOrd="0" parTransId="{07ADC2B2-0E51-497D-ADE5-E78884CE83FC}" sibTransId="{DEEF9466-A89C-49F6-BCB2-826A273CCC4F}"/>
    <dgm:cxn modelId="{6675D948-7C5F-4D98-9475-C4B6E86544A6}" srcId="{F03D0926-CFC3-4DF9-8FD4-DDF975FB336F}" destId="{A19D60D2-9C92-4D75-A612-C1CB21140D2A}" srcOrd="0" destOrd="0" parTransId="{85A96FF4-405D-4E49-882E-FE53F49A7381}" sibTransId="{FA5E8351-8F83-4BB2-ABB1-F726C97CEDCA}"/>
    <dgm:cxn modelId="{9D5BDC79-226F-455A-B241-90560E72673A}" type="presOf" srcId="{A19D60D2-9C92-4D75-A612-C1CB21140D2A}" destId="{36B05786-57C2-47DB-8599-6EC69ED3EBC8}" srcOrd="0" destOrd="0" presId="urn:microsoft.com/office/officeart/2018/2/layout/IconVerticalSolidList"/>
    <dgm:cxn modelId="{0476DBC0-C19D-404B-A81B-52AA8B21C29B}" srcId="{F03D0926-CFC3-4DF9-8FD4-DDF975FB336F}" destId="{1DAA0F21-426D-4EA0-9E0F-7D36CDE02513}" srcOrd="3" destOrd="0" parTransId="{1D5BB364-6BB2-4A47-A5EC-3BA11729DCD4}" sibTransId="{6FF4FF41-61D5-4648-AC64-DC01FBFA44D3}"/>
    <dgm:cxn modelId="{18F572C2-8335-44AF-9E72-1F58A8B066C3}" type="presOf" srcId="{52176F06-7E9C-4680-B445-DD17E556BEFA}" destId="{D5D0CF5F-7435-4A65-937F-5D232C65FA01}" srcOrd="0" destOrd="0" presId="urn:microsoft.com/office/officeart/2018/2/layout/IconVerticalSolidList"/>
    <dgm:cxn modelId="{DFE492D3-CCBB-49A0-BF14-55B81B300B5D}" srcId="{F03D0926-CFC3-4DF9-8FD4-DDF975FB336F}" destId="{37203355-367B-4734-B571-0B3419D1B04D}" srcOrd="4" destOrd="0" parTransId="{12742E4F-F9EE-4FD6-975C-1F502BD8BBA0}" sibTransId="{D17EEB67-EFA4-45B5-85C9-94DEAEADDE90}"/>
    <dgm:cxn modelId="{FEDDF1D7-EC6C-4068-9C0A-B9BE96382C13}" type="presOf" srcId="{F03D0926-CFC3-4DF9-8FD4-DDF975FB336F}" destId="{5563DED3-149C-4385-A529-F75E7AC22F28}" srcOrd="0" destOrd="0" presId="urn:microsoft.com/office/officeart/2018/2/layout/IconVerticalSolidList"/>
    <dgm:cxn modelId="{52B6BCEA-2780-4498-8D68-36B8E67DF1DC}" type="presOf" srcId="{52354E02-2182-4AF4-B1C5-A1683C722D4C}" destId="{B8BE8D0D-18A6-4545-9BD6-2AAF39390237}" srcOrd="0" destOrd="0" presId="urn:microsoft.com/office/officeart/2018/2/layout/IconVerticalSolidList"/>
    <dgm:cxn modelId="{CF34DE33-E9C9-4260-8414-1A9041C139D0}" type="presParOf" srcId="{5563DED3-149C-4385-A529-F75E7AC22F28}" destId="{ADB63C70-AC48-47A9-8F03-E41D5CC3F039}" srcOrd="0" destOrd="0" presId="urn:microsoft.com/office/officeart/2018/2/layout/IconVerticalSolidList"/>
    <dgm:cxn modelId="{D35AE7FB-8B07-41BA-9A03-4C6DCD465ECB}" type="presParOf" srcId="{ADB63C70-AC48-47A9-8F03-E41D5CC3F039}" destId="{B6753F0C-1981-410B-B344-BFFFAE032334}" srcOrd="0" destOrd="0" presId="urn:microsoft.com/office/officeart/2018/2/layout/IconVerticalSolidList"/>
    <dgm:cxn modelId="{5A11F48E-F093-48FA-8F75-E8EBC4A5313C}" type="presParOf" srcId="{ADB63C70-AC48-47A9-8F03-E41D5CC3F039}" destId="{15CFF1A1-9E7C-4DC0-B133-E8097CCB189B}" srcOrd="1" destOrd="0" presId="urn:microsoft.com/office/officeart/2018/2/layout/IconVerticalSolidList"/>
    <dgm:cxn modelId="{CA26B7C6-31B0-4666-B498-5CF95CB023F4}" type="presParOf" srcId="{ADB63C70-AC48-47A9-8F03-E41D5CC3F039}" destId="{3BE4D0AD-3C1F-4A41-A7BD-8640D77BD97A}" srcOrd="2" destOrd="0" presId="urn:microsoft.com/office/officeart/2018/2/layout/IconVerticalSolidList"/>
    <dgm:cxn modelId="{16FC9DF4-E50A-4777-BB47-BAFFA82F5250}" type="presParOf" srcId="{ADB63C70-AC48-47A9-8F03-E41D5CC3F039}" destId="{36B05786-57C2-47DB-8599-6EC69ED3EBC8}" srcOrd="3" destOrd="0" presId="urn:microsoft.com/office/officeart/2018/2/layout/IconVerticalSolidList"/>
    <dgm:cxn modelId="{A9CEEEA0-2E35-4B91-885B-9533469510E2}" type="presParOf" srcId="{5563DED3-149C-4385-A529-F75E7AC22F28}" destId="{2DA4F518-6405-48FF-92B8-17F641968030}" srcOrd="1" destOrd="0" presId="urn:microsoft.com/office/officeart/2018/2/layout/IconVerticalSolidList"/>
    <dgm:cxn modelId="{3A9E051E-C399-4A19-AD00-AE1353738872}" type="presParOf" srcId="{5563DED3-149C-4385-A529-F75E7AC22F28}" destId="{6FE6B89A-44DD-4706-95B8-A867BC9D57D5}" srcOrd="2" destOrd="0" presId="urn:microsoft.com/office/officeart/2018/2/layout/IconVerticalSolidList"/>
    <dgm:cxn modelId="{95F41930-49CF-4AC9-889D-279CB2B2DB05}" type="presParOf" srcId="{6FE6B89A-44DD-4706-95B8-A867BC9D57D5}" destId="{150ACE1F-969D-4B84-BA03-39458718804D}" srcOrd="0" destOrd="0" presId="urn:microsoft.com/office/officeart/2018/2/layout/IconVerticalSolidList"/>
    <dgm:cxn modelId="{C6966619-E575-42BA-B7AF-D1BE437FB582}" type="presParOf" srcId="{6FE6B89A-44DD-4706-95B8-A867BC9D57D5}" destId="{32954218-D391-488F-B480-6EA1FDAA0FD6}" srcOrd="1" destOrd="0" presId="urn:microsoft.com/office/officeart/2018/2/layout/IconVerticalSolidList"/>
    <dgm:cxn modelId="{7F82F380-6266-4BAC-95DE-1CE5A2B6B040}" type="presParOf" srcId="{6FE6B89A-44DD-4706-95B8-A867BC9D57D5}" destId="{15FCAB3D-3B19-4634-8712-463C3624FE47}" srcOrd="2" destOrd="0" presId="urn:microsoft.com/office/officeart/2018/2/layout/IconVerticalSolidList"/>
    <dgm:cxn modelId="{D47F4B10-E612-4390-8A5B-E27422B3DFBE}" type="presParOf" srcId="{6FE6B89A-44DD-4706-95B8-A867BC9D57D5}" destId="{B8BE8D0D-18A6-4545-9BD6-2AAF39390237}" srcOrd="3" destOrd="0" presId="urn:microsoft.com/office/officeart/2018/2/layout/IconVerticalSolidList"/>
    <dgm:cxn modelId="{3167DD4B-CC91-4D97-86D4-DC73709E65C0}" type="presParOf" srcId="{5563DED3-149C-4385-A529-F75E7AC22F28}" destId="{5217B2CC-0A67-417C-B4B1-676D0FEDA960}" srcOrd="3" destOrd="0" presId="urn:microsoft.com/office/officeart/2018/2/layout/IconVerticalSolidList"/>
    <dgm:cxn modelId="{BAD01195-F31E-4D29-91D8-8D2DD8A00EFA}" type="presParOf" srcId="{5563DED3-149C-4385-A529-F75E7AC22F28}" destId="{309A0D9C-D14E-48FC-9825-439D75110E81}" srcOrd="4" destOrd="0" presId="urn:microsoft.com/office/officeart/2018/2/layout/IconVerticalSolidList"/>
    <dgm:cxn modelId="{84483FFA-0651-434E-B98D-A04B41306AD8}" type="presParOf" srcId="{309A0D9C-D14E-48FC-9825-439D75110E81}" destId="{D0613A43-DA4A-41C4-BACD-E2A168A06BC8}" srcOrd="0" destOrd="0" presId="urn:microsoft.com/office/officeart/2018/2/layout/IconVerticalSolidList"/>
    <dgm:cxn modelId="{73B8DA83-48BA-4B42-9D11-91CE0059D133}" type="presParOf" srcId="{309A0D9C-D14E-48FC-9825-439D75110E81}" destId="{2AD6D6A9-E703-4466-B3CF-EFF61D6BF99F}" srcOrd="1" destOrd="0" presId="urn:microsoft.com/office/officeart/2018/2/layout/IconVerticalSolidList"/>
    <dgm:cxn modelId="{DADA5068-976C-49A9-A04B-100DF11E28B1}" type="presParOf" srcId="{309A0D9C-D14E-48FC-9825-439D75110E81}" destId="{B6045262-EE18-4322-A6B1-4805E72CC27D}" srcOrd="2" destOrd="0" presId="urn:microsoft.com/office/officeart/2018/2/layout/IconVerticalSolidList"/>
    <dgm:cxn modelId="{539C9A50-17DA-4579-9A61-2CC2B8BA1722}" type="presParOf" srcId="{309A0D9C-D14E-48FC-9825-439D75110E81}" destId="{D5D0CF5F-7435-4A65-937F-5D232C65FA01}" srcOrd="3" destOrd="0" presId="urn:microsoft.com/office/officeart/2018/2/layout/IconVerticalSolidList"/>
    <dgm:cxn modelId="{BAA5FC04-DAD0-42A7-A66B-8D8D174A7279}" type="presParOf" srcId="{5563DED3-149C-4385-A529-F75E7AC22F28}" destId="{594CD546-CEE0-43FC-950A-7CC4DC04F1ED}" srcOrd="5" destOrd="0" presId="urn:microsoft.com/office/officeart/2018/2/layout/IconVerticalSolidList"/>
    <dgm:cxn modelId="{1A12B9D1-D37E-4CDB-9143-A15590C6BD11}" type="presParOf" srcId="{5563DED3-149C-4385-A529-F75E7AC22F28}" destId="{CFACC572-4954-4EBD-843E-8CE96991F613}" srcOrd="6" destOrd="0" presId="urn:microsoft.com/office/officeart/2018/2/layout/IconVerticalSolidList"/>
    <dgm:cxn modelId="{F5989244-CFBE-4BDB-AC57-06FA72131313}" type="presParOf" srcId="{CFACC572-4954-4EBD-843E-8CE96991F613}" destId="{9B9E79AF-C2B1-40B0-A335-AB1FCAA5B316}" srcOrd="0" destOrd="0" presId="urn:microsoft.com/office/officeart/2018/2/layout/IconVerticalSolidList"/>
    <dgm:cxn modelId="{184F9387-1E0F-40F8-AA28-D5D1E496550C}" type="presParOf" srcId="{CFACC572-4954-4EBD-843E-8CE96991F613}" destId="{A096A28A-6F8F-4725-A50A-969472D6D91E}" srcOrd="1" destOrd="0" presId="urn:microsoft.com/office/officeart/2018/2/layout/IconVerticalSolidList"/>
    <dgm:cxn modelId="{68F4F333-764D-410B-B68D-06DB174EBEE2}" type="presParOf" srcId="{CFACC572-4954-4EBD-843E-8CE96991F613}" destId="{989A23EA-0678-4815-B78E-05419D4C2A9F}" srcOrd="2" destOrd="0" presId="urn:microsoft.com/office/officeart/2018/2/layout/IconVerticalSolidList"/>
    <dgm:cxn modelId="{8B6FED09-1899-4776-96BA-8AB00912FC2B}" type="presParOf" srcId="{CFACC572-4954-4EBD-843E-8CE96991F613}" destId="{866735B0-DAC5-4CC2-B7C6-A6FAF47C1C00}" srcOrd="3" destOrd="0" presId="urn:microsoft.com/office/officeart/2018/2/layout/IconVerticalSolidList"/>
    <dgm:cxn modelId="{5ABCCDEB-7A0E-4FB0-B194-ADC3D57129CD}" type="presParOf" srcId="{5563DED3-149C-4385-A529-F75E7AC22F28}" destId="{F1056942-F630-4154-8FB7-48DC7313062A}" srcOrd="7" destOrd="0" presId="urn:microsoft.com/office/officeart/2018/2/layout/IconVerticalSolidList"/>
    <dgm:cxn modelId="{AC5E1BD9-2DE4-44FB-9E82-3A6FE1C4E0F1}" type="presParOf" srcId="{5563DED3-149C-4385-A529-F75E7AC22F28}" destId="{EC8FD9ED-72C7-4ED5-8358-8F79229B31CD}" srcOrd="8" destOrd="0" presId="urn:microsoft.com/office/officeart/2018/2/layout/IconVerticalSolidList"/>
    <dgm:cxn modelId="{0FD27853-E2A5-4782-8965-A2308A31754B}" type="presParOf" srcId="{EC8FD9ED-72C7-4ED5-8358-8F79229B31CD}" destId="{786D32FD-1F43-4F58-A979-2817C750CB1F}" srcOrd="0" destOrd="0" presId="urn:microsoft.com/office/officeart/2018/2/layout/IconVerticalSolidList"/>
    <dgm:cxn modelId="{2F588002-5B24-4A9D-979F-913AE4A536E0}" type="presParOf" srcId="{EC8FD9ED-72C7-4ED5-8358-8F79229B31CD}" destId="{035A8E03-BC7C-4462-97C9-0EA038E2B322}" srcOrd="1" destOrd="0" presId="urn:microsoft.com/office/officeart/2018/2/layout/IconVerticalSolidList"/>
    <dgm:cxn modelId="{26813181-40DE-4AD4-A74D-035169B6FEC6}" type="presParOf" srcId="{EC8FD9ED-72C7-4ED5-8358-8F79229B31CD}" destId="{C767900A-729E-4157-A0E2-DD12A0FB64EF}" srcOrd="2" destOrd="0" presId="urn:microsoft.com/office/officeart/2018/2/layout/IconVerticalSolidList"/>
    <dgm:cxn modelId="{309689E8-A05D-473F-A954-3652BA9E657F}" type="presParOf" srcId="{EC8FD9ED-72C7-4ED5-8358-8F79229B31CD}" destId="{AE9DD6BA-0A3B-4087-9D9C-C418C37B56C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0EF4B9-CFE6-4CC8-A21C-1A58595C4B66}">
      <dsp:nvSpPr>
        <dsp:cNvPr id="0" name=""/>
        <dsp:cNvSpPr/>
      </dsp:nvSpPr>
      <dsp:spPr>
        <a:xfrm>
          <a:off x="1065712" y="1766601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9B5E9A-CC19-41BF-82C8-4134459DD709}">
      <dsp:nvSpPr>
        <dsp:cNvPr id="0" name=""/>
        <dsp:cNvSpPr/>
      </dsp:nvSpPr>
      <dsp:spPr>
        <a:xfrm>
          <a:off x="570712" y="2899785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The Opportunity</a:t>
          </a:r>
        </a:p>
      </dsp:txBody>
      <dsp:txXfrm>
        <a:off x="570712" y="2899785"/>
        <a:ext cx="1800000" cy="720000"/>
      </dsp:txXfrm>
    </dsp:sp>
    <dsp:sp modelId="{AFC58DD4-6C32-4F3A-9752-08BECBA651C5}">
      <dsp:nvSpPr>
        <dsp:cNvPr id="0" name=""/>
        <dsp:cNvSpPr/>
      </dsp:nvSpPr>
      <dsp:spPr>
        <a:xfrm>
          <a:off x="3180712" y="1766601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E1B775-DA17-4E45-87CF-A9B82610A169}">
      <dsp:nvSpPr>
        <dsp:cNvPr id="0" name=""/>
        <dsp:cNvSpPr/>
      </dsp:nvSpPr>
      <dsp:spPr>
        <a:xfrm>
          <a:off x="2685712" y="2899785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When you come to a fork in the road take it</a:t>
          </a:r>
        </a:p>
      </dsp:txBody>
      <dsp:txXfrm>
        <a:off x="2685712" y="2899785"/>
        <a:ext cx="1800000" cy="720000"/>
      </dsp:txXfrm>
    </dsp:sp>
    <dsp:sp modelId="{5FEB6C07-44B5-486D-8306-E7C4BA72A012}">
      <dsp:nvSpPr>
        <dsp:cNvPr id="0" name=""/>
        <dsp:cNvSpPr/>
      </dsp:nvSpPr>
      <dsp:spPr>
        <a:xfrm>
          <a:off x="5295712" y="1766601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A3C17B-02CD-44EB-A784-4C9EA8358A44}">
      <dsp:nvSpPr>
        <dsp:cNvPr id="0" name=""/>
        <dsp:cNvSpPr/>
      </dsp:nvSpPr>
      <dsp:spPr>
        <a:xfrm>
          <a:off x="4800712" y="2899785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The Road Trip</a:t>
          </a:r>
        </a:p>
      </dsp:txBody>
      <dsp:txXfrm>
        <a:off x="4800712" y="2899785"/>
        <a:ext cx="1800000" cy="720000"/>
      </dsp:txXfrm>
    </dsp:sp>
    <dsp:sp modelId="{47907940-AEFD-407F-9761-444F02B8E88D}">
      <dsp:nvSpPr>
        <dsp:cNvPr id="0" name=""/>
        <dsp:cNvSpPr/>
      </dsp:nvSpPr>
      <dsp:spPr>
        <a:xfrm>
          <a:off x="7410712" y="1766601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07201C-28A2-44D9-AF3C-B5373ABF291D}">
      <dsp:nvSpPr>
        <dsp:cNvPr id="0" name=""/>
        <dsp:cNvSpPr/>
      </dsp:nvSpPr>
      <dsp:spPr>
        <a:xfrm>
          <a:off x="6915712" y="2899785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The Decision</a:t>
          </a:r>
        </a:p>
      </dsp:txBody>
      <dsp:txXfrm>
        <a:off x="6915712" y="2899785"/>
        <a:ext cx="1800000" cy="720000"/>
      </dsp:txXfrm>
    </dsp:sp>
    <dsp:sp modelId="{A0CB007C-9FF2-4F93-AB49-81663802B583}">
      <dsp:nvSpPr>
        <dsp:cNvPr id="0" name=""/>
        <dsp:cNvSpPr/>
      </dsp:nvSpPr>
      <dsp:spPr>
        <a:xfrm>
          <a:off x="9525712" y="1766601"/>
          <a:ext cx="810000" cy="81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400539-FE55-4BFC-A3CD-ADC71A47F2E0}">
      <dsp:nvSpPr>
        <dsp:cNvPr id="0" name=""/>
        <dsp:cNvSpPr/>
      </dsp:nvSpPr>
      <dsp:spPr>
        <a:xfrm>
          <a:off x="9030712" y="2899785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What's around the corner?</a:t>
          </a:r>
        </a:p>
      </dsp:txBody>
      <dsp:txXfrm>
        <a:off x="9030712" y="2899785"/>
        <a:ext cx="1800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B2BE4A-CF38-49DC-966E-CB24ED825E40}">
      <dsp:nvSpPr>
        <dsp:cNvPr id="0" name=""/>
        <dsp:cNvSpPr/>
      </dsp:nvSpPr>
      <dsp:spPr>
        <a:xfrm>
          <a:off x="2944" y="636793"/>
          <a:ext cx="3587601" cy="14350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016" tIns="41339" rIns="41339" bIns="41339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Collateral Available</a:t>
          </a:r>
          <a:br>
            <a:rPr lang="en-US" sz="3100" kern="1200" dirty="0"/>
          </a:br>
          <a:r>
            <a:rPr lang="en-US" sz="3100" b="1" kern="1200" dirty="0">
              <a:solidFill>
                <a:schemeClr val="accent6"/>
              </a:solidFill>
            </a:rPr>
            <a:t>2023</a:t>
          </a:r>
        </a:p>
      </dsp:txBody>
      <dsp:txXfrm>
        <a:off x="720464" y="636793"/>
        <a:ext cx="2152561" cy="1435040"/>
      </dsp:txXfrm>
    </dsp:sp>
    <dsp:sp modelId="{A7BD5B14-41D1-4E39-892E-24353401E668}">
      <dsp:nvSpPr>
        <dsp:cNvPr id="0" name=""/>
        <dsp:cNvSpPr/>
      </dsp:nvSpPr>
      <dsp:spPr>
        <a:xfrm>
          <a:off x="3231786" y="636793"/>
          <a:ext cx="3587601" cy="14350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016" tIns="41339" rIns="41339" bIns="41339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First Silicon Available</a:t>
          </a:r>
          <a:br>
            <a:rPr lang="en-US" sz="3100" kern="1200" dirty="0"/>
          </a:br>
          <a:r>
            <a:rPr lang="en-US" sz="3100" b="1" kern="1200" dirty="0">
              <a:solidFill>
                <a:schemeClr val="accent6"/>
              </a:solidFill>
            </a:rPr>
            <a:t>2024</a:t>
          </a:r>
          <a:r>
            <a:rPr lang="en-US" sz="3100" kern="1200" dirty="0"/>
            <a:t> </a:t>
          </a:r>
        </a:p>
      </dsp:txBody>
      <dsp:txXfrm>
        <a:off x="3949306" y="636793"/>
        <a:ext cx="2152561" cy="1435040"/>
      </dsp:txXfrm>
    </dsp:sp>
    <dsp:sp modelId="{F555F717-14FD-48F3-9343-5918765BE56E}">
      <dsp:nvSpPr>
        <dsp:cNvPr id="0" name=""/>
        <dsp:cNvSpPr/>
      </dsp:nvSpPr>
      <dsp:spPr>
        <a:xfrm>
          <a:off x="6460627" y="636793"/>
          <a:ext cx="3587601" cy="14350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016" tIns="41339" rIns="41339" bIns="41339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Flight-Ready Production </a:t>
          </a:r>
          <a:r>
            <a:rPr lang="en-US" sz="3100" b="1" kern="1200" dirty="0">
              <a:solidFill>
                <a:schemeClr val="accent6"/>
              </a:solidFill>
            </a:rPr>
            <a:t>2025</a:t>
          </a:r>
        </a:p>
      </dsp:txBody>
      <dsp:txXfrm>
        <a:off x="7178147" y="636793"/>
        <a:ext cx="2152561" cy="14350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753F0C-1981-410B-B344-BFFFAE032334}">
      <dsp:nvSpPr>
        <dsp:cNvPr id="0" name=""/>
        <dsp:cNvSpPr/>
      </dsp:nvSpPr>
      <dsp:spPr>
        <a:xfrm>
          <a:off x="0" y="4207"/>
          <a:ext cx="11400660" cy="896257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CFF1A1-9E7C-4DC0-B133-E8097CCB189B}">
      <dsp:nvSpPr>
        <dsp:cNvPr id="0" name=""/>
        <dsp:cNvSpPr/>
      </dsp:nvSpPr>
      <dsp:spPr>
        <a:xfrm>
          <a:off x="271118" y="205865"/>
          <a:ext cx="492941" cy="49294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B05786-57C2-47DB-8599-6EC69ED3EBC8}">
      <dsp:nvSpPr>
        <dsp:cNvPr id="0" name=""/>
        <dsp:cNvSpPr/>
      </dsp:nvSpPr>
      <dsp:spPr>
        <a:xfrm>
          <a:off x="1035177" y="4207"/>
          <a:ext cx="10365482" cy="896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854" tIns="94854" rIns="94854" bIns="9485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RISC-V breathes new life into the semiconductor industry</a:t>
          </a:r>
          <a:endParaRPr lang="en-US" sz="1900" kern="1200"/>
        </a:p>
      </dsp:txBody>
      <dsp:txXfrm>
        <a:off x="1035177" y="4207"/>
        <a:ext cx="10365482" cy="896257"/>
      </dsp:txXfrm>
    </dsp:sp>
    <dsp:sp modelId="{150ACE1F-969D-4B84-BA03-39458718804D}">
      <dsp:nvSpPr>
        <dsp:cNvPr id="0" name=""/>
        <dsp:cNvSpPr/>
      </dsp:nvSpPr>
      <dsp:spPr>
        <a:xfrm>
          <a:off x="0" y="1124530"/>
          <a:ext cx="11400660" cy="896257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954218-D391-488F-B480-6EA1FDAA0FD6}">
      <dsp:nvSpPr>
        <dsp:cNvPr id="0" name=""/>
        <dsp:cNvSpPr/>
      </dsp:nvSpPr>
      <dsp:spPr>
        <a:xfrm>
          <a:off x="271118" y="1326188"/>
          <a:ext cx="492941" cy="49294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BE8D0D-18A6-4545-9BD6-2AAF39390237}">
      <dsp:nvSpPr>
        <dsp:cNvPr id="0" name=""/>
        <dsp:cNvSpPr/>
      </dsp:nvSpPr>
      <dsp:spPr>
        <a:xfrm>
          <a:off x="1035177" y="1124530"/>
          <a:ext cx="10365482" cy="896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854" tIns="94854" rIns="94854" bIns="9485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CPU Architectural licenses are free</a:t>
          </a:r>
          <a:endParaRPr lang="en-US" sz="1900" kern="1200"/>
        </a:p>
      </dsp:txBody>
      <dsp:txXfrm>
        <a:off x="1035177" y="1124530"/>
        <a:ext cx="10365482" cy="896257"/>
      </dsp:txXfrm>
    </dsp:sp>
    <dsp:sp modelId="{D0613A43-DA4A-41C4-BACD-E2A168A06BC8}">
      <dsp:nvSpPr>
        <dsp:cNvPr id="0" name=""/>
        <dsp:cNvSpPr/>
      </dsp:nvSpPr>
      <dsp:spPr>
        <a:xfrm>
          <a:off x="0" y="2244852"/>
          <a:ext cx="11400660" cy="896257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D6D6A9-E703-4466-B3CF-EFF61D6BF99F}">
      <dsp:nvSpPr>
        <dsp:cNvPr id="0" name=""/>
        <dsp:cNvSpPr/>
      </dsp:nvSpPr>
      <dsp:spPr>
        <a:xfrm>
          <a:off x="271118" y="2446510"/>
          <a:ext cx="492941" cy="49294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D0CF5F-7435-4A65-937F-5D232C65FA01}">
      <dsp:nvSpPr>
        <dsp:cNvPr id="0" name=""/>
        <dsp:cNvSpPr/>
      </dsp:nvSpPr>
      <dsp:spPr>
        <a:xfrm>
          <a:off x="1035177" y="2244852"/>
          <a:ext cx="10365482" cy="896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854" tIns="94854" rIns="94854" bIns="9485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Leading to more diverse compute solutions for OEMs</a:t>
          </a:r>
          <a:endParaRPr lang="en-US" sz="1900" kern="1200"/>
        </a:p>
      </dsp:txBody>
      <dsp:txXfrm>
        <a:off x="1035177" y="2244852"/>
        <a:ext cx="10365482" cy="896257"/>
      </dsp:txXfrm>
    </dsp:sp>
    <dsp:sp modelId="{9B9E79AF-C2B1-40B0-A335-AB1FCAA5B316}">
      <dsp:nvSpPr>
        <dsp:cNvPr id="0" name=""/>
        <dsp:cNvSpPr/>
      </dsp:nvSpPr>
      <dsp:spPr>
        <a:xfrm>
          <a:off x="0" y="3365174"/>
          <a:ext cx="11400660" cy="896257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96A28A-6F8F-4725-A50A-969472D6D91E}">
      <dsp:nvSpPr>
        <dsp:cNvPr id="0" name=""/>
        <dsp:cNvSpPr/>
      </dsp:nvSpPr>
      <dsp:spPr>
        <a:xfrm>
          <a:off x="271118" y="3566832"/>
          <a:ext cx="492941" cy="49294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6735B0-DAC5-4CC2-B7C6-A6FAF47C1C00}">
      <dsp:nvSpPr>
        <dsp:cNvPr id="0" name=""/>
        <dsp:cNvSpPr/>
      </dsp:nvSpPr>
      <dsp:spPr>
        <a:xfrm>
          <a:off x="1035177" y="3365174"/>
          <a:ext cx="10365482" cy="896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854" tIns="94854" rIns="94854" bIns="9485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Microchip has been a pioneer in this effort</a:t>
          </a:r>
          <a:endParaRPr lang="en-US" sz="1900" kern="1200"/>
        </a:p>
      </dsp:txBody>
      <dsp:txXfrm>
        <a:off x="1035177" y="3365174"/>
        <a:ext cx="10365482" cy="896257"/>
      </dsp:txXfrm>
    </dsp:sp>
    <dsp:sp modelId="{786D32FD-1F43-4F58-A979-2817C750CB1F}">
      <dsp:nvSpPr>
        <dsp:cNvPr id="0" name=""/>
        <dsp:cNvSpPr/>
      </dsp:nvSpPr>
      <dsp:spPr>
        <a:xfrm>
          <a:off x="0" y="4485497"/>
          <a:ext cx="11400660" cy="896257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5A8E03-BC7C-4462-97C9-0EA038E2B322}">
      <dsp:nvSpPr>
        <dsp:cNvPr id="0" name=""/>
        <dsp:cNvSpPr/>
      </dsp:nvSpPr>
      <dsp:spPr>
        <a:xfrm>
          <a:off x="271118" y="4687155"/>
          <a:ext cx="492941" cy="49294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9DD6BA-0A3B-4087-9D9C-C418C37B56C9}">
      <dsp:nvSpPr>
        <dsp:cNvPr id="0" name=""/>
        <dsp:cNvSpPr/>
      </dsp:nvSpPr>
      <dsp:spPr>
        <a:xfrm>
          <a:off x="1035177" y="4485497"/>
          <a:ext cx="10365482" cy="896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854" tIns="94854" rIns="94854" bIns="9485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The future is very bright for RISC-V and space-based computing.</a:t>
          </a:r>
          <a:endParaRPr lang="en-US" sz="1900" kern="1200" dirty="0"/>
        </a:p>
      </dsp:txBody>
      <dsp:txXfrm>
        <a:off x="1035177" y="4485497"/>
        <a:ext cx="10365482" cy="8962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ECEE7-2276-4F6C-BD19-6EFB90A73A87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FD0D0E-A948-4480-B343-37DF5BC47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345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8CB49-A7FB-5E4A-B599-DE211813512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94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CB0CA0-F189-49A1-B4FB-9A61A61313B1}" type="slidenum">
              <a:rPr lang="en-US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7988" y="696913"/>
            <a:ext cx="61944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2953" y="4129261"/>
            <a:ext cx="5293768" cy="39139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18354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5F90B-B761-4E2B-AD7A-0CBBC1E0E62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02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5F90B-B761-4E2B-AD7A-0CBBC1E0E62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23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8CB49-A7FB-5E4A-B599-DE2118135120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640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8CB49-A7FB-5E4A-B599-DE2118135120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6843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8CB49-A7FB-5E4A-B599-DE2118135120}" type="slidenum">
              <a:rPr lang="en-US" smtClean="0"/>
              <a:t>37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F4DE561-6F14-42F7-AB66-4286CBDD76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045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8CB49-A7FB-5E4A-B599-DE2118135120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4803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8CB49-A7FB-5E4A-B599-DE2118135120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809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8CB49-A7FB-5E4A-B599-DE211813512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623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8CB49-A7FB-5E4A-B599-DE21181351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4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791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EB6DD-C8BE-4520-8782-4C594166EC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88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8CB49-A7FB-5E4A-B599-DE21181351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62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8CB49-A7FB-5E4A-B599-DE21181351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46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8CB49-A7FB-5E4A-B599-DE21181351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989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8CB49-A7FB-5E4A-B599-DE211813512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013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8CB49-A7FB-5E4A-B599-DE211813512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31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33388" y="708025"/>
            <a:ext cx="6299200" cy="35448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24FB11-8238-4665-8454-34B3E97B88E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228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8CB49-A7FB-5E4A-B599-DE211813512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28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80165" y="2474260"/>
            <a:ext cx="6437455" cy="996522"/>
          </a:xfrm>
          <a:ln>
            <a:noFill/>
          </a:ln>
        </p:spPr>
        <p:txBody>
          <a:bodyPr anchor="b" anchorCtr="0"/>
          <a:lstStyle>
            <a:lvl1pPr algn="r">
              <a:defRPr sz="3800">
                <a:solidFill>
                  <a:srgbClr val="0E3689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1D45AC-B80D-4805-BA4C-8776489E8022}"/>
              </a:ext>
            </a:extLst>
          </p:cNvPr>
          <p:cNvSpPr/>
          <p:nvPr/>
        </p:nvSpPr>
        <p:spPr>
          <a:xfrm>
            <a:off x="9411530" y="6331942"/>
            <a:ext cx="2777297" cy="5260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CBDA27-1F54-4C50-8D76-28815B58BDC3}"/>
              </a:ext>
            </a:extLst>
          </p:cNvPr>
          <p:cNvCxnSpPr/>
          <p:nvPr/>
        </p:nvCxnSpPr>
        <p:spPr>
          <a:xfrm>
            <a:off x="7552849" y="2666723"/>
            <a:ext cx="0" cy="835152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EB7A8E4-4917-4A3E-8E2F-D070BB4D10DE}"/>
              </a:ext>
            </a:extLst>
          </p:cNvPr>
          <p:cNvSpPr txBox="1"/>
          <p:nvPr/>
        </p:nvSpPr>
        <p:spPr>
          <a:xfrm>
            <a:off x="4067363" y="3799832"/>
            <a:ext cx="7411397" cy="387772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algn="r"/>
            <a:r>
              <a:rPr lang="en-US" sz="1720" dirty="0">
                <a:solidFill>
                  <a:srgbClr val="1D9CE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Leading Provider of Smart, Connected and Secure Embedded Control Solutions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ACBDA27-1F54-4C50-8D76-28815B58BDC3}"/>
              </a:ext>
            </a:extLst>
          </p:cNvPr>
          <p:cNvCxnSpPr/>
          <p:nvPr/>
        </p:nvCxnSpPr>
        <p:spPr>
          <a:xfrm flipH="1">
            <a:off x="3410606" y="3724987"/>
            <a:ext cx="7909168" cy="0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99BB76E-0E67-7C41-9AEC-8C75006E44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35143" y="6123667"/>
            <a:ext cx="6419850" cy="252110"/>
          </a:xfrm>
          <a:prstGeom prst="rect">
            <a:avLst/>
          </a:prstGeom>
        </p:spPr>
        <p:txBody>
          <a:bodyPr lIns="182880" tIns="0" rIns="0" anchor="t" anchorCtr="0">
            <a:noAutofit/>
          </a:bodyPr>
          <a:lstStyle>
            <a:lvl1pPr marL="0" indent="0" algn="r">
              <a:buNone/>
              <a:defRPr sz="2200" b="0">
                <a:solidFill>
                  <a:srgbClr val="1D9CE4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B2D92EAD-7B52-0549-B90C-8F01DFF1E6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35142" y="5763412"/>
            <a:ext cx="6420245" cy="314325"/>
          </a:xfrm>
          <a:prstGeom prst="rect">
            <a:avLst/>
          </a:prstGeom>
        </p:spPr>
        <p:txBody>
          <a:bodyPr rIns="0" bIns="0" anchor="b" anchorCtr="0">
            <a:noAutofit/>
          </a:bodyPr>
          <a:lstStyle>
            <a:lvl1pPr marL="0" indent="0" algn="r">
              <a:lnSpc>
                <a:spcPts val="2340"/>
              </a:lnSpc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Presented by</a:t>
            </a:r>
          </a:p>
        </p:txBody>
      </p:sp>
      <p:pic>
        <p:nvPicPr>
          <p:cNvPr id="10" name="Picture 9" descr="SCS-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55" y="5139766"/>
            <a:ext cx="1630420" cy="1630420"/>
          </a:xfrm>
          <a:prstGeom prst="rect">
            <a:avLst/>
          </a:prstGeom>
        </p:spPr>
      </p:pic>
      <p:pic>
        <p:nvPicPr>
          <p:cNvPr id="12" name="Picture 11" descr="MCHP-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621" y="2635935"/>
            <a:ext cx="3584711" cy="90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375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B3394856-2C64-DE43-BBDF-953266084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09" y="96296"/>
            <a:ext cx="11400661" cy="1600406"/>
          </a:xfrm>
          <a:prstGeom prst="rect">
            <a:avLst/>
          </a:prstGeom>
        </p:spPr>
        <p:txBody>
          <a:bodyPr vert="horz" lIns="121888" tIns="60944" rIns="121888" bIns="60944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D18F9-37A4-E647-9A00-D6F3C9AE24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5733" y="6413761"/>
            <a:ext cx="541052" cy="365125"/>
          </a:xfrm>
          <a:prstGeom prst="rect">
            <a:avLst/>
          </a:prstGeom>
        </p:spPr>
        <p:txBody>
          <a:bodyPr/>
          <a:lstStyle/>
          <a:p>
            <a:pPr algn="r"/>
            <a:fld id="{8C966FB5-52B7-6949-B0A0-AF71D5B5D070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DE56F0-37A2-F74C-BB25-DF51CEB5F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4514" y="6479339"/>
            <a:ext cx="3859795" cy="233968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120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E966262-8B36-DB45-BCFF-E847EDF91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09" y="96295"/>
            <a:ext cx="11400661" cy="777240"/>
          </a:xfrm>
        </p:spPr>
        <p:txBody>
          <a:bodyPr/>
          <a:lstStyle>
            <a:lvl1pPr>
              <a:defRPr>
                <a:solidFill>
                  <a:srgbClr val="0E368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F614E39-BA14-7D4B-8328-2FB5286D32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8603" y="855575"/>
            <a:ext cx="11400661" cy="4286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b="1" kern="0" dirty="0">
                <a:solidFill>
                  <a:srgbClr val="45A8C4"/>
                </a:solidFill>
                <a:latin typeface="+mn-lt"/>
                <a:cs typeface="Calibri"/>
              </a:rPr>
              <a:t>Subtitle</a:t>
            </a: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E1AF5FC-F2FA-394E-84C1-01EAD8B919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5733" y="6413761"/>
            <a:ext cx="541052" cy="365125"/>
          </a:xfrm>
          <a:prstGeom prst="rect">
            <a:avLst/>
          </a:prstGeom>
        </p:spPr>
        <p:txBody>
          <a:bodyPr/>
          <a:lstStyle/>
          <a:p>
            <a:pPr algn="r"/>
            <a:fld id="{8C966FB5-52B7-6949-B0A0-AF71D5B5D070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06521-0BA2-7C48-8CAD-8B9AFEEF6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4514" y="6479339"/>
            <a:ext cx="3859795" cy="233968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327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DBD7D4D-E3CC-2145-A67B-6547F34D94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5733" y="6413761"/>
            <a:ext cx="541052" cy="365125"/>
          </a:xfrm>
          <a:prstGeom prst="rect">
            <a:avLst/>
          </a:prstGeom>
        </p:spPr>
        <p:txBody>
          <a:bodyPr/>
          <a:lstStyle/>
          <a:p>
            <a:pPr algn="r"/>
            <a:fld id="{8C966FB5-52B7-6949-B0A0-AF71D5B5D070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EDE752C-4DF4-1741-BE5B-60F47530E2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4514" y="6479339"/>
            <a:ext cx="3859795" cy="233968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931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21" y="1143000"/>
            <a:ext cx="11579384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2031471" y="6096000"/>
            <a:ext cx="8227457" cy="304800"/>
          </a:xfrm>
        </p:spPr>
        <p:txBody>
          <a:bodyPr>
            <a:normAutofit/>
          </a:bodyPr>
          <a:lstStyle>
            <a:lvl1pPr marL="0" indent="0" algn="ctr">
              <a:buNone/>
              <a:defRPr sz="1600" b="1" i="1">
                <a:solidFill>
                  <a:schemeClr val="accent1"/>
                </a:solidFill>
              </a:defRPr>
            </a:lvl1pPr>
            <a:lvl2pPr marL="457086" indent="0">
              <a:buNone/>
              <a:defRPr sz="1200"/>
            </a:lvl2pPr>
            <a:lvl3pPr marL="914171" indent="0">
              <a:buNone/>
              <a:defRPr sz="1000"/>
            </a:lvl3pPr>
            <a:lvl4pPr marL="1371257" indent="0">
              <a:buNone/>
              <a:defRPr sz="900"/>
            </a:lvl4pPr>
            <a:lvl5pPr marL="1828343" indent="0">
              <a:buNone/>
              <a:defRPr sz="900"/>
            </a:lvl5pPr>
            <a:lvl6pPr marL="2285429" indent="0">
              <a:buNone/>
              <a:defRPr sz="900"/>
            </a:lvl6pPr>
            <a:lvl7pPr marL="2742514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3267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3758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304721" y="1143000"/>
            <a:ext cx="5688118" cy="5334000"/>
          </a:xfrm>
        </p:spPr>
        <p:txBody>
          <a:bodyPr>
            <a:normAutofit/>
          </a:bodyPr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95986" y="1143000"/>
            <a:ext cx="5688118" cy="5334000"/>
          </a:xfrm>
        </p:spPr>
        <p:txBody>
          <a:bodyPr>
            <a:normAutofit/>
          </a:bodyPr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168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AEC6540-64C7-9747-877E-6D8504F5D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09" y="96296"/>
            <a:ext cx="11400661" cy="777240"/>
          </a:xfrm>
          <a:prstGeom prst="rect">
            <a:avLst/>
          </a:prstGeom>
        </p:spPr>
        <p:txBody>
          <a:bodyPr vert="horz" lIns="121888" tIns="60944" rIns="121888" bIns="60944" rtlCol="0" anchor="t" anchorCtr="0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FE2EE71-3E16-456F-A199-B3D3F3F83F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4515" y="6609600"/>
            <a:ext cx="3859795" cy="233968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171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086" indent="-457086">
              <a:buFont typeface="Wingdings" panose="05000000000000000000" pitchFamily="2" charset="2"/>
              <a:buChar char="l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E1CF9FF-8FE8-4D2A-8C81-9A09C830BE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4514" y="6479339"/>
            <a:ext cx="3859795" cy="233968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Microchip Corporate Presentation Details Rev 31-3 November 2022</a:t>
            </a:r>
          </a:p>
        </p:txBody>
      </p:sp>
    </p:spTree>
    <p:extLst>
      <p:ext uri="{BB962C8B-B14F-4D97-AF65-F5344CB8AC3E}">
        <p14:creationId xmlns:p14="http://schemas.microsoft.com/office/powerpoint/2010/main" val="1570054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10606" y="2034289"/>
            <a:ext cx="7909168" cy="1591386"/>
          </a:xfrm>
        </p:spPr>
        <p:txBody>
          <a:bodyPr anchor="b" anchorCtr="0"/>
          <a:lstStyle>
            <a:lvl1pPr algn="r">
              <a:defRPr sz="5300" b="1" cap="none" baseline="0">
                <a:solidFill>
                  <a:srgbClr val="0E3689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410606" y="3824300"/>
            <a:ext cx="7909168" cy="101862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r">
              <a:buNone/>
              <a:defRPr sz="2700" b="0">
                <a:solidFill>
                  <a:srgbClr val="1D9CE4"/>
                </a:solidFill>
              </a:defRPr>
            </a:lvl1pPr>
            <a:lvl2pPr marL="60944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8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3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2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6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0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1D51101-8690-2A4A-89F5-D13814AF99A1}"/>
              </a:ext>
            </a:extLst>
          </p:cNvPr>
          <p:cNvCxnSpPr/>
          <p:nvPr/>
        </p:nvCxnSpPr>
        <p:spPr>
          <a:xfrm flipH="1">
            <a:off x="3410606" y="3724987"/>
            <a:ext cx="7909168" cy="0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882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AEC6540-64C7-9747-877E-6D8504F5D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09" y="96296"/>
            <a:ext cx="11400661" cy="777240"/>
          </a:xfrm>
          <a:prstGeom prst="rect">
            <a:avLst/>
          </a:prstGeom>
        </p:spPr>
        <p:txBody>
          <a:bodyPr vert="horz" lIns="121888" tIns="60944" rIns="121888" bIns="60944" rtlCol="0" anchor="t" anchorCtr="0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86DAD2F-D448-354C-9ACF-03ED78E9AF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4778" y="923073"/>
            <a:ext cx="11400660" cy="5385963"/>
          </a:xfrm>
          <a:prstGeom prst="rect">
            <a:avLst/>
          </a:prstGeom>
        </p:spPr>
        <p:txBody>
          <a:bodyPr/>
          <a:lstStyle>
            <a:lvl1pPr marL="274201" indent="-274201">
              <a:defRPr sz="3200"/>
            </a:lvl1pPr>
            <a:lvl2pPr marL="576072" indent="-274320">
              <a:defRPr sz="2800"/>
            </a:lvl2pPr>
            <a:lvl3pPr marL="868680" indent="-274320">
              <a:defRPr sz="2400"/>
            </a:lvl3pPr>
            <a:lvl4pPr marL="1143000" indent="-274320">
              <a:defRPr sz="2000"/>
            </a:lvl4pPr>
            <a:lvl5pPr marL="1435608" indent="-274320"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CFBB8E9-F63F-2849-8D93-515C0E381C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5733" y="6413761"/>
            <a:ext cx="541052" cy="365125"/>
          </a:xfrm>
          <a:prstGeom prst="rect">
            <a:avLst/>
          </a:prstGeom>
        </p:spPr>
        <p:txBody>
          <a:bodyPr/>
          <a:lstStyle/>
          <a:p>
            <a:pPr algn="r"/>
            <a:fld id="{8C966FB5-52B7-6949-B0A0-AF71D5B5D070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8344651-9BC3-804A-ABEF-ABD80FF3CE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4514" y="6479339"/>
            <a:ext cx="3859795" cy="233968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30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B9BB9-8088-1B4E-AA38-17BC94EF1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09" y="96295"/>
            <a:ext cx="11400661" cy="7772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5F3DB77-FEA1-E44C-9C5F-88B2D4B5D2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8603" y="851831"/>
            <a:ext cx="11400661" cy="4286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>
                <a:solidFill>
                  <a:srgbClr val="1D9CE4"/>
                </a:solidFill>
              </a:defRPr>
            </a:lvl1pPr>
          </a:lstStyle>
          <a:p>
            <a:pPr lvl="0"/>
            <a:r>
              <a:rPr lang="en-US" b="1" kern="0" dirty="0">
                <a:solidFill>
                  <a:srgbClr val="45A8C4"/>
                </a:solidFill>
                <a:latin typeface="+mn-lt"/>
                <a:cs typeface="Calibri"/>
              </a:rPr>
              <a:t>Subtitle</a:t>
            </a:r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955162B4-304F-5841-8C1A-37D23DCFC92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55509" y="1403852"/>
            <a:ext cx="11400660" cy="4905184"/>
          </a:xfrm>
          <a:prstGeom prst="rect">
            <a:avLst/>
          </a:prstGeom>
        </p:spPr>
        <p:txBody>
          <a:bodyPr/>
          <a:lstStyle>
            <a:lvl1pPr marL="274201" indent="-274201">
              <a:defRPr/>
            </a:lvl1pPr>
            <a:lvl2pPr marL="576072" indent="-274320">
              <a:defRPr/>
            </a:lvl2pPr>
            <a:lvl3pPr marL="868680" indent="-274320">
              <a:defRPr/>
            </a:lvl3pPr>
            <a:lvl4pPr marL="1143000" indent="-274320">
              <a:defRPr/>
            </a:lvl4pPr>
            <a:lvl5pPr marL="1435608" indent="-27432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D84620E5-7604-BF40-AA2A-68D1E97B5A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5733" y="6413761"/>
            <a:ext cx="541052" cy="365125"/>
          </a:xfrm>
          <a:prstGeom prst="rect">
            <a:avLst/>
          </a:prstGeom>
        </p:spPr>
        <p:txBody>
          <a:bodyPr/>
          <a:lstStyle/>
          <a:p>
            <a:pPr algn="r"/>
            <a:fld id="{8C966FB5-52B7-6949-B0A0-AF71D5B5D070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C4207E9-C13E-1647-9F09-C187007808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4514" y="6479339"/>
            <a:ext cx="3859795" cy="233968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774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955162B4-304F-5841-8C1A-37D23DCFC92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55509" y="1626375"/>
            <a:ext cx="11400660" cy="4664076"/>
          </a:xfrm>
          <a:prstGeom prst="rect">
            <a:avLst/>
          </a:prstGeom>
        </p:spPr>
        <p:txBody>
          <a:bodyPr/>
          <a:lstStyle>
            <a:lvl1pPr marL="274201" indent="-274201">
              <a:defRPr/>
            </a:lvl1pPr>
            <a:lvl2pPr marL="576072" indent="-274320">
              <a:defRPr/>
            </a:lvl2pPr>
            <a:lvl3pPr marL="868680" indent="-274320">
              <a:defRPr/>
            </a:lvl3pPr>
            <a:lvl4pPr marL="1143000" indent="-274320">
              <a:defRPr/>
            </a:lvl4pPr>
            <a:lvl5pPr marL="1435608" indent="-27432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D84620E5-7604-BF40-AA2A-68D1E97B5A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5733" y="6413761"/>
            <a:ext cx="541052" cy="365125"/>
          </a:xfrm>
          <a:prstGeom prst="rect">
            <a:avLst/>
          </a:prstGeom>
        </p:spPr>
        <p:txBody>
          <a:bodyPr/>
          <a:lstStyle/>
          <a:p>
            <a:pPr algn="r"/>
            <a:fld id="{8C966FB5-52B7-6949-B0A0-AF71D5B5D070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098AAA9D-2041-3B4F-8508-758963B79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09" y="96296"/>
            <a:ext cx="11400661" cy="1489280"/>
          </a:xfrm>
          <a:prstGeom prst="rect">
            <a:avLst/>
          </a:prstGeom>
        </p:spPr>
        <p:txBody>
          <a:bodyPr vert="horz" lIns="121888" tIns="60944" rIns="121888" bIns="60944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A6C8C-5670-1242-B987-55F42BAD9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4514" y="6479339"/>
            <a:ext cx="3859795" cy="233968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715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14ABC63-0F02-3D4C-B5A8-224D9EF04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09" y="96297"/>
            <a:ext cx="11400661" cy="7772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2EFF8C43-59A6-4644-B04E-6AE187BD55D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55509" y="929269"/>
            <a:ext cx="5505846" cy="5374679"/>
          </a:xfrm>
          <a:prstGeom prst="rect">
            <a:avLst/>
          </a:prstGeom>
        </p:spPr>
        <p:txBody>
          <a:bodyPr/>
          <a:lstStyle>
            <a:lvl1pPr marL="274201" indent="-274201">
              <a:defRPr/>
            </a:lvl1pPr>
            <a:lvl2pPr marL="576072" indent="-274320">
              <a:defRPr/>
            </a:lvl2pPr>
            <a:lvl3pPr marL="868680" indent="-274320">
              <a:defRPr/>
            </a:lvl3pPr>
            <a:lvl4pPr marL="1143000" indent="-274320">
              <a:defRPr/>
            </a:lvl4pPr>
            <a:lvl5pPr marL="1435608" indent="-27432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12">
            <a:extLst>
              <a:ext uri="{FF2B5EF4-FFF2-40B4-BE49-F238E27FC236}">
                <a16:creationId xmlns:a16="http://schemas.microsoft.com/office/drawing/2014/main" id="{69F5C3FF-72D2-604B-A6AF-63E081CA68F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50324" y="929270"/>
            <a:ext cx="5505846" cy="5374678"/>
          </a:xfrm>
          <a:prstGeom prst="rect">
            <a:avLst/>
          </a:prstGeom>
        </p:spPr>
        <p:txBody>
          <a:bodyPr/>
          <a:lstStyle>
            <a:lvl1pPr marL="274201" indent="-274201">
              <a:defRPr/>
            </a:lvl1pPr>
            <a:lvl2pPr marL="576072" indent="-274320">
              <a:defRPr/>
            </a:lvl2pPr>
            <a:lvl3pPr marL="868680" indent="-274320">
              <a:defRPr/>
            </a:lvl3pPr>
            <a:lvl4pPr marL="1143000" indent="-274320">
              <a:defRPr/>
            </a:lvl4pPr>
            <a:lvl5pPr marL="1435608" indent="-27432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E207374-1933-8943-A74C-3F7383DA9D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5733" y="6413761"/>
            <a:ext cx="541052" cy="365125"/>
          </a:xfrm>
          <a:prstGeom prst="rect">
            <a:avLst/>
          </a:prstGeom>
        </p:spPr>
        <p:txBody>
          <a:bodyPr/>
          <a:lstStyle/>
          <a:p>
            <a:pPr algn="r"/>
            <a:fld id="{8C966FB5-52B7-6949-B0A0-AF71D5B5D070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872A14E-E83F-9541-B766-352B85366E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4514" y="6479339"/>
            <a:ext cx="3859795" cy="233968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26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14ABC63-0F02-3D4C-B5A8-224D9EF04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09" y="96297"/>
            <a:ext cx="11400661" cy="77724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F0C5114-81F0-6D40-9DA2-1EA66CC7C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8603" y="851831"/>
            <a:ext cx="11400661" cy="4286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>
                <a:solidFill>
                  <a:srgbClr val="1D9CE4"/>
                </a:solidFill>
              </a:defRPr>
            </a:lvl1pPr>
          </a:lstStyle>
          <a:p>
            <a:pPr lvl="0"/>
            <a:r>
              <a:rPr lang="en-US" b="1" kern="0" dirty="0">
                <a:solidFill>
                  <a:srgbClr val="45A8C4"/>
                </a:solidFill>
                <a:latin typeface="+mn-lt"/>
                <a:cs typeface="Calibri"/>
              </a:rPr>
              <a:t>Subtitle</a:t>
            </a:r>
            <a:endParaRPr lang="en-US" dirty="0"/>
          </a:p>
        </p:txBody>
      </p:sp>
      <p:sp>
        <p:nvSpPr>
          <p:cNvPr id="10" name="Content Placeholder 12">
            <a:extLst>
              <a:ext uri="{FF2B5EF4-FFF2-40B4-BE49-F238E27FC236}">
                <a16:creationId xmlns:a16="http://schemas.microsoft.com/office/drawing/2014/main" id="{4354C555-752C-5946-99B7-1752C8A6C9F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52454" y="1408545"/>
            <a:ext cx="5505846" cy="4907794"/>
          </a:xfrm>
          <a:prstGeom prst="rect">
            <a:avLst/>
          </a:prstGeom>
        </p:spPr>
        <p:txBody>
          <a:bodyPr/>
          <a:lstStyle>
            <a:lvl1pPr marL="274201" indent="-274201">
              <a:defRPr/>
            </a:lvl1pPr>
            <a:lvl2pPr marL="576072" indent="-274320">
              <a:defRPr/>
            </a:lvl2pPr>
            <a:lvl3pPr marL="868680" indent="-274320">
              <a:defRPr/>
            </a:lvl3pPr>
            <a:lvl4pPr marL="1143000" indent="-274320">
              <a:defRPr/>
            </a:lvl4pPr>
            <a:lvl5pPr marL="1435608" indent="-27432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B1B5C683-E8CE-5447-B10F-1FA96B9838C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50324" y="1408546"/>
            <a:ext cx="5505846" cy="4907794"/>
          </a:xfrm>
          <a:prstGeom prst="rect">
            <a:avLst/>
          </a:prstGeom>
        </p:spPr>
        <p:txBody>
          <a:bodyPr/>
          <a:lstStyle>
            <a:lvl1pPr marL="274201" indent="-274201">
              <a:defRPr/>
            </a:lvl1pPr>
            <a:lvl2pPr marL="576072" indent="-274320">
              <a:defRPr/>
            </a:lvl2pPr>
            <a:lvl3pPr marL="868680" indent="-274320">
              <a:defRPr/>
            </a:lvl3pPr>
            <a:lvl4pPr marL="1143000" indent="-274320">
              <a:defRPr/>
            </a:lvl4pPr>
            <a:lvl5pPr marL="1435608" indent="-27432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BEDC3A6-F00E-AA48-99C4-75A500F53A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5733" y="6413761"/>
            <a:ext cx="541052" cy="365125"/>
          </a:xfrm>
          <a:prstGeom prst="rect">
            <a:avLst/>
          </a:prstGeom>
        </p:spPr>
        <p:txBody>
          <a:bodyPr/>
          <a:lstStyle/>
          <a:p>
            <a:pPr algn="r"/>
            <a:fld id="{8C966FB5-52B7-6949-B0A0-AF71D5B5D070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9F735E5-BB03-E141-8FE5-6E137A04C7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4514" y="6479339"/>
            <a:ext cx="3859795" cy="233968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959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5507" y="923075"/>
            <a:ext cx="5474569" cy="5677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 u="sng">
                <a:solidFill>
                  <a:schemeClr val="accent1"/>
                </a:solidFill>
              </a:defRPr>
            </a:lvl1pPr>
            <a:lvl2pPr marL="609443" indent="0">
              <a:buNone/>
              <a:defRPr sz="2700" b="1"/>
            </a:lvl2pPr>
            <a:lvl3pPr marL="1218885" indent="0">
              <a:buNone/>
              <a:defRPr sz="2400" b="1"/>
            </a:lvl3pPr>
            <a:lvl4pPr marL="1828328" indent="0">
              <a:buNone/>
              <a:defRPr sz="2100" b="1"/>
            </a:lvl4pPr>
            <a:lvl5pPr marL="2437771" indent="0">
              <a:buNone/>
              <a:defRPr sz="2100" b="1"/>
            </a:lvl5pPr>
            <a:lvl6pPr marL="3047213" indent="0">
              <a:buNone/>
              <a:defRPr sz="2100" b="1"/>
            </a:lvl6pPr>
            <a:lvl7pPr marL="3656656" indent="0">
              <a:buNone/>
              <a:defRPr sz="2100" b="1"/>
            </a:lvl7pPr>
            <a:lvl8pPr marL="4266097" indent="0">
              <a:buNone/>
              <a:defRPr sz="2100" b="1"/>
            </a:lvl8pPr>
            <a:lvl9pPr marL="487554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85192" y="941660"/>
            <a:ext cx="5387630" cy="56771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u="sng">
                <a:solidFill>
                  <a:schemeClr val="accent1"/>
                </a:solidFill>
              </a:defRPr>
            </a:lvl1pPr>
            <a:lvl2pPr marL="609443" indent="0">
              <a:buNone/>
              <a:defRPr sz="2700" b="1"/>
            </a:lvl2pPr>
            <a:lvl3pPr marL="1218885" indent="0">
              <a:buNone/>
              <a:defRPr sz="2400" b="1"/>
            </a:lvl3pPr>
            <a:lvl4pPr marL="1828328" indent="0">
              <a:buNone/>
              <a:defRPr sz="2100" b="1"/>
            </a:lvl4pPr>
            <a:lvl5pPr marL="2437771" indent="0">
              <a:buNone/>
              <a:defRPr sz="2100" b="1"/>
            </a:lvl5pPr>
            <a:lvl6pPr marL="3047213" indent="0">
              <a:buNone/>
              <a:defRPr sz="2100" b="1"/>
            </a:lvl6pPr>
            <a:lvl7pPr marL="3656656" indent="0">
              <a:buNone/>
              <a:defRPr sz="2100" b="1"/>
            </a:lvl7pPr>
            <a:lvl8pPr marL="4266097" indent="0">
              <a:buNone/>
              <a:defRPr sz="2100" b="1"/>
            </a:lvl8pPr>
            <a:lvl9pPr marL="4875541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0898E04-A14A-8140-993E-87174E0C2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09" y="96297"/>
            <a:ext cx="11400661" cy="7772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5170BFA0-6B7E-2944-A49D-35B39ABC44C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55509" y="1561175"/>
            <a:ext cx="5474567" cy="4795020"/>
          </a:xfrm>
          <a:prstGeom prst="rect">
            <a:avLst/>
          </a:prstGeom>
        </p:spPr>
        <p:txBody>
          <a:bodyPr/>
          <a:lstStyle>
            <a:lvl1pPr marL="274201" indent="-274201">
              <a:defRPr/>
            </a:lvl1pPr>
            <a:lvl2pPr marL="576072" indent="-274320">
              <a:defRPr/>
            </a:lvl2pPr>
            <a:lvl3pPr marL="868680" indent="-274320">
              <a:defRPr/>
            </a:lvl3pPr>
            <a:lvl4pPr marL="1143000" indent="-274320">
              <a:defRPr/>
            </a:lvl4pPr>
            <a:lvl5pPr marL="1435608" indent="-27432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C883CD4E-1B81-AF4E-B076-F6C9C7DA169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85193" y="1561175"/>
            <a:ext cx="5387630" cy="4795019"/>
          </a:xfrm>
          <a:prstGeom prst="rect">
            <a:avLst/>
          </a:prstGeom>
        </p:spPr>
        <p:txBody>
          <a:bodyPr/>
          <a:lstStyle>
            <a:lvl1pPr marL="274201" indent="-274201">
              <a:defRPr/>
            </a:lvl1pPr>
            <a:lvl2pPr marL="576072" indent="-274320">
              <a:defRPr/>
            </a:lvl2pPr>
            <a:lvl3pPr marL="868680" indent="-274320">
              <a:defRPr/>
            </a:lvl3pPr>
            <a:lvl4pPr marL="1143000" indent="-274320">
              <a:defRPr/>
            </a:lvl4pPr>
            <a:lvl5pPr marL="1435608" indent="-27432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9CE0440D-3370-E243-B5FE-5489B4AA25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5733" y="6413761"/>
            <a:ext cx="541052" cy="365125"/>
          </a:xfrm>
          <a:prstGeom prst="rect">
            <a:avLst/>
          </a:prstGeom>
        </p:spPr>
        <p:txBody>
          <a:bodyPr/>
          <a:lstStyle/>
          <a:p>
            <a:pPr algn="r"/>
            <a:fld id="{8C966FB5-52B7-6949-B0A0-AF71D5B5D070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2902E3F-7B87-844B-A375-55F0B513465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164514" y="6479339"/>
            <a:ext cx="3859795" cy="233968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102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5509" y="1381004"/>
            <a:ext cx="5474569" cy="58060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u="sng">
                <a:solidFill>
                  <a:schemeClr val="accent1"/>
                </a:solidFill>
              </a:defRPr>
            </a:lvl1pPr>
            <a:lvl2pPr marL="609443" indent="0">
              <a:buNone/>
              <a:defRPr sz="2700" b="1"/>
            </a:lvl2pPr>
            <a:lvl3pPr marL="1218885" indent="0">
              <a:buNone/>
              <a:defRPr sz="2400" b="1"/>
            </a:lvl3pPr>
            <a:lvl4pPr marL="1828328" indent="0">
              <a:buNone/>
              <a:defRPr sz="2100" b="1"/>
            </a:lvl4pPr>
            <a:lvl5pPr marL="2437771" indent="0">
              <a:buNone/>
              <a:defRPr sz="2100" b="1"/>
            </a:lvl5pPr>
            <a:lvl6pPr marL="3047213" indent="0">
              <a:buNone/>
              <a:defRPr sz="2100" b="1"/>
            </a:lvl6pPr>
            <a:lvl7pPr marL="3656656" indent="0">
              <a:buNone/>
              <a:defRPr sz="2100" b="1"/>
            </a:lvl7pPr>
            <a:lvl8pPr marL="4266097" indent="0">
              <a:buNone/>
              <a:defRPr sz="2100" b="1"/>
            </a:lvl8pPr>
            <a:lvl9pPr marL="487554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5192" y="1381003"/>
            <a:ext cx="5387630" cy="58060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u="sng">
                <a:solidFill>
                  <a:schemeClr val="accent1"/>
                </a:solidFill>
              </a:defRPr>
            </a:lvl1pPr>
            <a:lvl2pPr marL="609443" indent="0">
              <a:buNone/>
              <a:defRPr sz="2700" b="1"/>
            </a:lvl2pPr>
            <a:lvl3pPr marL="1218885" indent="0">
              <a:buNone/>
              <a:defRPr sz="2400" b="1"/>
            </a:lvl3pPr>
            <a:lvl4pPr marL="1828328" indent="0">
              <a:buNone/>
              <a:defRPr sz="2100" b="1"/>
            </a:lvl4pPr>
            <a:lvl5pPr marL="2437771" indent="0">
              <a:buNone/>
              <a:defRPr sz="2100" b="1"/>
            </a:lvl5pPr>
            <a:lvl6pPr marL="3047213" indent="0">
              <a:buNone/>
              <a:defRPr sz="2100" b="1"/>
            </a:lvl6pPr>
            <a:lvl7pPr marL="3656656" indent="0">
              <a:buNone/>
              <a:defRPr sz="2100" b="1"/>
            </a:lvl7pPr>
            <a:lvl8pPr marL="4266097" indent="0">
              <a:buNone/>
              <a:defRPr sz="2100" b="1"/>
            </a:lvl8pPr>
            <a:lvl9pPr marL="487554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22C09BD-60A2-D244-8F4B-695A12274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09" y="96297"/>
            <a:ext cx="11400661" cy="7772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1D56C46-C13D-6843-8D78-E9DE559D36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8603" y="851831"/>
            <a:ext cx="11400661" cy="4286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b="1" kern="0" dirty="0">
                <a:solidFill>
                  <a:srgbClr val="45A8C4"/>
                </a:solidFill>
                <a:latin typeface="+mn-lt"/>
                <a:cs typeface="Calibri"/>
              </a:rPr>
              <a:t>Subtitle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8E56A8-D17E-8848-8C5B-EC8D2FC7921A}"/>
              </a:ext>
            </a:extLst>
          </p:cNvPr>
          <p:cNvSpPr/>
          <p:nvPr/>
        </p:nvSpPr>
        <p:spPr>
          <a:xfrm>
            <a:off x="10436087" y="6490880"/>
            <a:ext cx="129209" cy="1981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61902A9B-4EBD-9042-9417-398D31C80DB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55509" y="1988634"/>
            <a:ext cx="5474567" cy="4327704"/>
          </a:xfrm>
          <a:prstGeom prst="rect">
            <a:avLst/>
          </a:prstGeom>
        </p:spPr>
        <p:txBody>
          <a:bodyPr/>
          <a:lstStyle>
            <a:lvl1pPr marL="274201" indent="-274201">
              <a:defRPr/>
            </a:lvl1pPr>
            <a:lvl2pPr marL="576072" indent="-274320">
              <a:defRPr/>
            </a:lvl2pPr>
            <a:lvl3pPr marL="868680" indent="-274320">
              <a:defRPr/>
            </a:lvl3pPr>
            <a:lvl4pPr marL="1143000" indent="-274320">
              <a:defRPr/>
            </a:lvl4pPr>
            <a:lvl5pPr marL="1435608" indent="-27432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326E65A8-182F-624C-B231-E6CD084CC09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85193" y="1988634"/>
            <a:ext cx="5387630" cy="4327704"/>
          </a:xfrm>
          <a:prstGeom prst="rect">
            <a:avLst/>
          </a:prstGeom>
        </p:spPr>
        <p:txBody>
          <a:bodyPr/>
          <a:lstStyle>
            <a:lvl1pPr marL="274201" indent="-274201">
              <a:defRPr/>
            </a:lvl1pPr>
            <a:lvl2pPr marL="576072" indent="-274320">
              <a:defRPr/>
            </a:lvl2pPr>
            <a:lvl3pPr marL="868680" indent="-274320">
              <a:defRPr/>
            </a:lvl3pPr>
            <a:lvl4pPr marL="1143000" indent="-274320">
              <a:defRPr/>
            </a:lvl4pPr>
            <a:lvl5pPr marL="1435608" indent="-27432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EC84BCC1-19CF-B943-832F-E67188616C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5733" y="6413761"/>
            <a:ext cx="541052" cy="365125"/>
          </a:xfrm>
          <a:prstGeom prst="rect">
            <a:avLst/>
          </a:prstGeom>
        </p:spPr>
        <p:txBody>
          <a:bodyPr/>
          <a:lstStyle/>
          <a:p>
            <a:pPr algn="r"/>
            <a:fld id="{8C966FB5-52B7-6949-B0A0-AF71D5B5D070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985913B-9067-5E4F-BEB8-B40B0526CDD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164514" y="6479339"/>
            <a:ext cx="3859795" cy="233968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312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CHP-logo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436" y="6396138"/>
            <a:ext cx="1447127" cy="36444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5509" y="96296"/>
            <a:ext cx="11400661" cy="942795"/>
          </a:xfrm>
          <a:prstGeom prst="rect">
            <a:avLst/>
          </a:prstGeom>
        </p:spPr>
        <p:txBody>
          <a:bodyPr vert="horz" lIns="121888" tIns="60944" rIns="121888" bIns="60944" rtlCol="0" anchor="t" anchorCtr="0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5509" y="1039091"/>
            <a:ext cx="11400661" cy="5412311"/>
          </a:xfrm>
          <a:prstGeom prst="rect">
            <a:avLst/>
          </a:prstGeom>
        </p:spPr>
        <p:txBody>
          <a:bodyPr vert="horz" lIns="121888" tIns="60944" rIns="121888" bIns="6094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733" y="6490880"/>
            <a:ext cx="541052" cy="365125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66FB5-52B7-6949-B0A0-AF71D5B5D07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2589C74-EF87-2646-A562-5428C2FBE5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4514" y="6479339"/>
            <a:ext cx="3859795" cy="233968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979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6" r:id="rId4"/>
    <p:sldLayoutId id="2147483660" r:id="rId5"/>
    <p:sldLayoutId id="2147483652" r:id="rId6"/>
    <p:sldLayoutId id="2147483657" r:id="rId7"/>
    <p:sldLayoutId id="2147483653" r:id="rId8"/>
    <p:sldLayoutId id="2147483658" r:id="rId9"/>
    <p:sldLayoutId id="2147483654" r:id="rId10"/>
    <p:sldLayoutId id="2147483659" r:id="rId11"/>
    <p:sldLayoutId id="2147483655" r:id="rId12"/>
    <p:sldLayoutId id="2147483662" r:id="rId13"/>
    <p:sldLayoutId id="2147483663" r:id="rId14"/>
    <p:sldLayoutId id="2147483664" r:id="rId15"/>
    <p:sldLayoutId id="2147483665" r:id="rId16"/>
    <p:sldLayoutId id="2147483666" r:id="rId17"/>
  </p:sldLayoutIdLst>
  <p:hf sldNum="0" hdr="0" ftr="0" dt="0"/>
  <p:txStyles>
    <p:titleStyle>
      <a:lvl1pPr algn="l" defTabSz="609443" rtl="0" eaLnBrk="1" latinLnBrk="0" hangingPunct="1">
        <a:lnSpc>
          <a:spcPct val="100000"/>
        </a:lnSpc>
        <a:spcBef>
          <a:spcPct val="0"/>
        </a:spcBef>
        <a:buNone/>
        <a:defRPr sz="4400" b="1" kern="1200" normalizeH="0" baseline="0">
          <a:solidFill>
            <a:srgbClr val="0E3689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609443" rtl="0" eaLnBrk="1" latinLnBrk="0" hangingPunct="1">
        <a:spcBef>
          <a:spcPts val="300"/>
        </a:spcBef>
        <a:buClr>
          <a:srgbClr val="0E3689"/>
        </a:buClr>
        <a:buFont typeface="Arial"/>
        <a:buChar char="•"/>
        <a:defRPr sz="3200" b="1" kern="1200">
          <a:solidFill>
            <a:srgbClr val="070707"/>
          </a:solidFill>
          <a:latin typeface="+mn-lt"/>
          <a:ea typeface="+mn-ea"/>
          <a:cs typeface="+mn-cs"/>
        </a:defRPr>
      </a:lvl1pPr>
      <a:lvl2pPr marL="576072" indent="-274320" algn="l" defTabSz="609443" rtl="0" eaLnBrk="1" latinLnBrk="0" hangingPunct="1">
        <a:spcBef>
          <a:spcPts val="300"/>
        </a:spcBef>
        <a:buClr>
          <a:srgbClr val="1D9CE4"/>
        </a:buClr>
        <a:buFont typeface="Arial" panose="020B0604020202020204" pitchFamily="34" charset="0"/>
        <a:buChar char="•"/>
        <a:defRPr sz="2800" kern="1200">
          <a:solidFill>
            <a:srgbClr val="070707"/>
          </a:solidFill>
          <a:latin typeface="+mn-lt"/>
          <a:ea typeface="+mn-ea"/>
          <a:cs typeface="+mn-cs"/>
        </a:defRPr>
      </a:lvl2pPr>
      <a:lvl3pPr marL="868680" indent="-274320" algn="l" defTabSz="609443" rtl="0" eaLnBrk="1" latinLnBrk="0" hangingPunct="1">
        <a:spcBef>
          <a:spcPts val="300"/>
        </a:spcBef>
        <a:buClr>
          <a:srgbClr val="1D9CE4"/>
        </a:buClr>
        <a:buFont typeface="Arial"/>
        <a:buChar char="•"/>
        <a:defRPr sz="2400" kern="1200">
          <a:solidFill>
            <a:srgbClr val="070707"/>
          </a:solidFill>
          <a:latin typeface="+mn-lt"/>
          <a:ea typeface="+mn-ea"/>
          <a:cs typeface="+mn-cs"/>
        </a:defRPr>
      </a:lvl3pPr>
      <a:lvl4pPr marL="1143000" indent="-274320" algn="l" defTabSz="609443" rtl="0" eaLnBrk="1" latinLnBrk="0" hangingPunct="1">
        <a:spcBef>
          <a:spcPts val="300"/>
        </a:spcBef>
        <a:buClr>
          <a:srgbClr val="1D9CE4"/>
        </a:buClr>
        <a:buFont typeface="Arial" panose="020B0604020202020204" pitchFamily="34" charset="0"/>
        <a:buChar char="•"/>
        <a:defRPr sz="2000" kern="1200">
          <a:solidFill>
            <a:srgbClr val="070707"/>
          </a:solidFill>
          <a:latin typeface="+mn-lt"/>
          <a:ea typeface="+mn-ea"/>
          <a:cs typeface="+mn-cs"/>
        </a:defRPr>
      </a:lvl4pPr>
      <a:lvl5pPr marL="1435608" indent="-274320" algn="l" defTabSz="609443" rtl="0" eaLnBrk="1" latinLnBrk="0" hangingPunct="1">
        <a:spcBef>
          <a:spcPts val="300"/>
        </a:spcBef>
        <a:buClr>
          <a:srgbClr val="1D9CE4"/>
        </a:buClr>
        <a:buFont typeface="Arial" panose="020B0604020202020204" pitchFamily="34" charset="0"/>
        <a:buChar char="•"/>
        <a:defRPr sz="2000" kern="1200">
          <a:solidFill>
            <a:srgbClr val="070707"/>
          </a:solidFill>
          <a:latin typeface="+mn-lt"/>
          <a:ea typeface="+mn-ea"/>
          <a:cs typeface="+mn-cs"/>
        </a:defRPr>
      </a:lvl5pPr>
      <a:lvl6pPr marL="3351933" indent="-304723" algn="l" defTabSz="60944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376" indent="-304723" algn="l" defTabSz="60944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19" indent="-304723" algn="l" defTabSz="60944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261" indent="-304723" algn="l" defTabSz="60944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6094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85" algn="l" defTabSz="6094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28" algn="l" defTabSz="6094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71" algn="l" defTabSz="6094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13" algn="l" defTabSz="6094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56" algn="l" defTabSz="6094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097" algn="l" defTabSz="6094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41" algn="l" defTabSz="6094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59">
          <p15:clr>
            <a:srgbClr val="F26B43"/>
          </p15:clr>
        </p15:guide>
        <p15:guide id="2" pos="16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hyperlink" Target="https://www.microchip.com/en-us/products/fpgas-and-plds/radiation-tolerant-fpgas/rtg4-radiation-tolerant-fpgas" TargetMode="Externa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icrochip.com/product-change-notifications/?type=notifidocnumber&amp;filter=SC164305#/18619/JAON-26GOCS315" TargetMode="Externa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chip.com/en-us/about/events/space-forum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openxmlformats.org/officeDocument/2006/relationships/image" Target="../media/image11.JPG"/><Relationship Id="rId4" Type="http://schemas.openxmlformats.org/officeDocument/2006/relationships/hyperlink" Target="https://page.microchip.com/download-space-brief.html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emi.com/document-portal/doc_download/1243781-mi-v-rv32imaf-l1-axi-handbook" TargetMode="External"/><Relationship Id="rId2" Type="http://schemas.openxmlformats.org/officeDocument/2006/relationships/hyperlink" Target="https://www.microsemi.com/document-portal/doc_download/1244850-mi-vrv32imc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microsemi.com/document-portal/doc_download/1243780-mi-v-rv32ima-l1-axi-handbook" TargetMode="External"/><Relationship Id="rId4" Type="http://schemas.openxmlformats.org/officeDocument/2006/relationships/hyperlink" Target="https://www.microsemi.com/document-portal/doc_download/1243779-mi-v-rv32ima-l1-ahb-handbook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7C6mo1R8xU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7.png"/><Relationship Id="rId21" Type="http://schemas.openxmlformats.org/officeDocument/2006/relationships/image" Target="../media/image52.png"/><Relationship Id="rId34" Type="http://schemas.openxmlformats.org/officeDocument/2006/relationships/image" Target="../media/image65.png"/><Relationship Id="rId42" Type="http://schemas.openxmlformats.org/officeDocument/2006/relationships/image" Target="../media/image73.png"/><Relationship Id="rId47" Type="http://schemas.openxmlformats.org/officeDocument/2006/relationships/image" Target="../media/image78.png"/><Relationship Id="rId50" Type="http://schemas.openxmlformats.org/officeDocument/2006/relationships/image" Target="../media/image81.png"/><Relationship Id="rId55" Type="http://schemas.openxmlformats.org/officeDocument/2006/relationships/image" Target="../media/image86.jpeg"/><Relationship Id="rId63" Type="http://schemas.openxmlformats.org/officeDocument/2006/relationships/image" Target="../media/image94.png"/><Relationship Id="rId68" Type="http://schemas.openxmlformats.org/officeDocument/2006/relationships/hyperlink" Target="http://mi-v.org/" TargetMode="External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7.jpeg"/><Relationship Id="rId29" Type="http://schemas.openxmlformats.org/officeDocument/2006/relationships/image" Target="../media/image60.png"/><Relationship Id="rId11" Type="http://schemas.openxmlformats.org/officeDocument/2006/relationships/image" Target="../media/image42.png"/><Relationship Id="rId24" Type="http://schemas.openxmlformats.org/officeDocument/2006/relationships/image" Target="../media/image55.png"/><Relationship Id="rId32" Type="http://schemas.openxmlformats.org/officeDocument/2006/relationships/image" Target="../media/image63.png"/><Relationship Id="rId37" Type="http://schemas.openxmlformats.org/officeDocument/2006/relationships/image" Target="../media/image68.png"/><Relationship Id="rId40" Type="http://schemas.openxmlformats.org/officeDocument/2006/relationships/image" Target="../media/image71.png"/><Relationship Id="rId45" Type="http://schemas.openxmlformats.org/officeDocument/2006/relationships/image" Target="../media/image76.jpeg"/><Relationship Id="rId53" Type="http://schemas.openxmlformats.org/officeDocument/2006/relationships/image" Target="../media/image84.png"/><Relationship Id="rId58" Type="http://schemas.openxmlformats.org/officeDocument/2006/relationships/image" Target="../media/image89.jpeg"/><Relationship Id="rId66" Type="http://schemas.openxmlformats.org/officeDocument/2006/relationships/image" Target="../media/image97.gif"/><Relationship Id="rId5" Type="http://schemas.openxmlformats.org/officeDocument/2006/relationships/image" Target="../media/image36.jpeg"/><Relationship Id="rId61" Type="http://schemas.openxmlformats.org/officeDocument/2006/relationships/image" Target="../media/image92.png"/><Relationship Id="rId19" Type="http://schemas.openxmlformats.org/officeDocument/2006/relationships/image" Target="../media/image50.gif"/><Relationship Id="rId14" Type="http://schemas.openxmlformats.org/officeDocument/2006/relationships/image" Target="../media/image45.png"/><Relationship Id="rId22" Type="http://schemas.openxmlformats.org/officeDocument/2006/relationships/image" Target="../media/image53.png"/><Relationship Id="rId27" Type="http://schemas.openxmlformats.org/officeDocument/2006/relationships/image" Target="../media/image58.png"/><Relationship Id="rId30" Type="http://schemas.openxmlformats.org/officeDocument/2006/relationships/image" Target="../media/image61.svg"/><Relationship Id="rId35" Type="http://schemas.openxmlformats.org/officeDocument/2006/relationships/image" Target="../media/image66.png"/><Relationship Id="rId43" Type="http://schemas.openxmlformats.org/officeDocument/2006/relationships/image" Target="../media/image74.png"/><Relationship Id="rId48" Type="http://schemas.openxmlformats.org/officeDocument/2006/relationships/image" Target="../media/image79.png"/><Relationship Id="rId56" Type="http://schemas.openxmlformats.org/officeDocument/2006/relationships/image" Target="../media/image87.jpeg"/><Relationship Id="rId64" Type="http://schemas.openxmlformats.org/officeDocument/2006/relationships/image" Target="../media/image95.png"/><Relationship Id="rId8" Type="http://schemas.openxmlformats.org/officeDocument/2006/relationships/image" Target="../media/image39.jpeg"/><Relationship Id="rId51" Type="http://schemas.openxmlformats.org/officeDocument/2006/relationships/image" Target="../media/image82.png"/><Relationship Id="rId3" Type="http://schemas.openxmlformats.org/officeDocument/2006/relationships/image" Target="../media/image34.png"/><Relationship Id="rId12" Type="http://schemas.openxmlformats.org/officeDocument/2006/relationships/image" Target="../media/image43.jpeg"/><Relationship Id="rId17" Type="http://schemas.openxmlformats.org/officeDocument/2006/relationships/image" Target="../media/image48.png"/><Relationship Id="rId25" Type="http://schemas.openxmlformats.org/officeDocument/2006/relationships/image" Target="../media/image56.png"/><Relationship Id="rId33" Type="http://schemas.openxmlformats.org/officeDocument/2006/relationships/image" Target="../media/image64.png"/><Relationship Id="rId38" Type="http://schemas.openxmlformats.org/officeDocument/2006/relationships/image" Target="../media/image69.png"/><Relationship Id="rId46" Type="http://schemas.openxmlformats.org/officeDocument/2006/relationships/image" Target="../media/image77.jpeg"/><Relationship Id="rId59" Type="http://schemas.openxmlformats.org/officeDocument/2006/relationships/image" Target="../media/image90.png"/><Relationship Id="rId67" Type="http://schemas.openxmlformats.org/officeDocument/2006/relationships/image" Target="../media/image98.png"/><Relationship Id="rId20" Type="http://schemas.openxmlformats.org/officeDocument/2006/relationships/image" Target="../media/image51.png"/><Relationship Id="rId41" Type="http://schemas.openxmlformats.org/officeDocument/2006/relationships/image" Target="../media/image72.jpeg"/><Relationship Id="rId54" Type="http://schemas.openxmlformats.org/officeDocument/2006/relationships/image" Target="../media/image85.jpeg"/><Relationship Id="rId62" Type="http://schemas.openxmlformats.org/officeDocument/2006/relationships/image" Target="../media/image9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15" Type="http://schemas.openxmlformats.org/officeDocument/2006/relationships/image" Target="../media/image46.jpeg"/><Relationship Id="rId23" Type="http://schemas.openxmlformats.org/officeDocument/2006/relationships/image" Target="../media/image54.png"/><Relationship Id="rId28" Type="http://schemas.openxmlformats.org/officeDocument/2006/relationships/image" Target="../media/image59.png"/><Relationship Id="rId36" Type="http://schemas.openxmlformats.org/officeDocument/2006/relationships/image" Target="../media/image67.png"/><Relationship Id="rId49" Type="http://schemas.openxmlformats.org/officeDocument/2006/relationships/image" Target="../media/image80.png"/><Relationship Id="rId57" Type="http://schemas.openxmlformats.org/officeDocument/2006/relationships/image" Target="../media/image88.jpeg"/><Relationship Id="rId10" Type="http://schemas.openxmlformats.org/officeDocument/2006/relationships/image" Target="../media/image41.png"/><Relationship Id="rId31" Type="http://schemas.openxmlformats.org/officeDocument/2006/relationships/image" Target="../media/image62.png"/><Relationship Id="rId44" Type="http://schemas.openxmlformats.org/officeDocument/2006/relationships/image" Target="../media/image75.png"/><Relationship Id="rId52" Type="http://schemas.openxmlformats.org/officeDocument/2006/relationships/image" Target="../media/image83.svg"/><Relationship Id="rId60" Type="http://schemas.openxmlformats.org/officeDocument/2006/relationships/image" Target="../media/image91.png"/><Relationship Id="rId65" Type="http://schemas.openxmlformats.org/officeDocument/2006/relationships/image" Target="../media/image96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Relationship Id="rId13" Type="http://schemas.openxmlformats.org/officeDocument/2006/relationships/image" Target="../media/image44.jpeg"/><Relationship Id="rId18" Type="http://schemas.openxmlformats.org/officeDocument/2006/relationships/image" Target="../media/image49.svg"/><Relationship Id="rId39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3" Type="http://schemas.openxmlformats.org/officeDocument/2006/relationships/image" Target="../media/image111.jpeg"/><Relationship Id="rId7" Type="http://schemas.openxmlformats.org/officeDocument/2006/relationships/image" Target="../media/image115.png"/><Relationship Id="rId12" Type="http://schemas.openxmlformats.org/officeDocument/2006/relationships/image" Target="../media/image1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jpeg"/><Relationship Id="rId10" Type="http://schemas.openxmlformats.org/officeDocument/2006/relationships/image" Target="../media/image118.jpe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emf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5.png"/><Relationship Id="rId11" Type="http://schemas.openxmlformats.org/officeDocument/2006/relationships/image" Target="../media/image130.emf"/><Relationship Id="rId5" Type="http://schemas.openxmlformats.org/officeDocument/2006/relationships/image" Target="../media/image124.png"/><Relationship Id="rId10" Type="http://schemas.openxmlformats.org/officeDocument/2006/relationships/image" Target="../media/image129.emf"/><Relationship Id="rId4" Type="http://schemas.openxmlformats.org/officeDocument/2006/relationships/image" Target="../media/image123.png"/><Relationship Id="rId9" Type="http://schemas.openxmlformats.org/officeDocument/2006/relationships/image" Target="../media/image128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chip.com/en-us/development-tool/RTPF-DEV-KI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1.microchip.com/downloads/aemDocuments/documents/FPGA/ProductDocuments/DataSheets/RT+PolarFire+LBNL+060521+Heavy+Ion+Report+2021-12-03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1.microchip.com/downloads/aemDocuments/documents/FPGA/ApplicationNotes/ApplicationNotes/microchip_rt_polarfire_tmr_and_spatial_seperation_for_higher_reliability_va.pdf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DA06AE9-43FA-4C10-A286-897801B32D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345" y="2474260"/>
            <a:ext cx="6973455" cy="996522"/>
          </a:xfrm>
        </p:spPr>
        <p:txBody>
          <a:bodyPr/>
          <a:lstStyle/>
          <a:p>
            <a:r>
              <a:rPr lang="en-US" dirty="0"/>
              <a:t>Microchip Radiation Tolerant FPGAs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EE243E-9081-4A1A-B3E4-C20DDB3C50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March 15, 2023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BE8A9F-565C-482A-A0F9-0A1069365D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Tim Morin</a:t>
            </a:r>
          </a:p>
        </p:txBody>
      </p:sp>
    </p:spTree>
    <p:extLst>
      <p:ext uri="{BB962C8B-B14F-4D97-AF65-F5344CB8AC3E}">
        <p14:creationId xmlns:p14="http://schemas.microsoft.com/office/powerpoint/2010/main" val="3897275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C8AB89-8673-63DB-653C-8BC1D9EFC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RTG4</a:t>
            </a:r>
            <a:r>
              <a:rPr lang="en-US" sz="5400" baseline="30000" dirty="0"/>
              <a:t>™ </a:t>
            </a:r>
            <a:r>
              <a:rPr lang="en-US" dirty="0"/>
              <a:t>FPGA</a:t>
            </a:r>
          </a:p>
        </p:txBody>
      </p:sp>
    </p:spTree>
    <p:extLst>
      <p:ext uri="{BB962C8B-B14F-4D97-AF65-F5344CB8AC3E}">
        <p14:creationId xmlns:p14="http://schemas.microsoft.com/office/powerpoint/2010/main" val="2563005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757" y="5081681"/>
            <a:ext cx="2387231" cy="1568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48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5"/>
              </a:rPr>
              <a:t>RTG4</a:t>
            </a:r>
            <a:r>
              <a:rPr lang="en-US" baseline="30000" dirty="0">
                <a:hlinkClick r:id="rId5"/>
              </a:rPr>
              <a:t>™</a:t>
            </a:r>
            <a:r>
              <a:rPr lang="en-US" dirty="0">
                <a:hlinkClick r:id="rId5"/>
              </a:rPr>
              <a:t> FPGA</a:t>
            </a:r>
            <a:r>
              <a:rPr lang="en-US" dirty="0"/>
              <a:t> Qualification and Availability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39291BE-256A-4901-B06A-974CE5B80D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5058" y="5232919"/>
            <a:ext cx="1401661" cy="1329866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07969AC-63E3-4E04-8798-63104F9E0DC9}"/>
              </a:ext>
            </a:extLst>
          </p:cNvPr>
          <p:cNvGraphicFramePr>
            <a:graphicFrameLocks noGrp="1"/>
          </p:cNvGraphicFramePr>
          <p:nvPr/>
        </p:nvGraphicFramePr>
        <p:xfrm>
          <a:off x="511626" y="969485"/>
          <a:ext cx="10892356" cy="3787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5720">
                  <a:extLst>
                    <a:ext uri="{9D8B030D-6E8A-4147-A177-3AD203B41FA5}">
                      <a16:colId xmlns:a16="http://schemas.microsoft.com/office/drawing/2014/main" val="4123419672"/>
                    </a:ext>
                  </a:extLst>
                </a:gridCol>
                <a:gridCol w="1732156">
                  <a:extLst>
                    <a:ext uri="{9D8B030D-6E8A-4147-A177-3AD203B41FA5}">
                      <a16:colId xmlns:a16="http://schemas.microsoft.com/office/drawing/2014/main" val="3276859795"/>
                    </a:ext>
                  </a:extLst>
                </a:gridCol>
                <a:gridCol w="1747025">
                  <a:extLst>
                    <a:ext uri="{9D8B030D-6E8A-4147-A177-3AD203B41FA5}">
                      <a16:colId xmlns:a16="http://schemas.microsoft.com/office/drawing/2014/main" val="2997045347"/>
                    </a:ext>
                  </a:extLst>
                </a:gridCol>
                <a:gridCol w="1769327">
                  <a:extLst>
                    <a:ext uri="{9D8B030D-6E8A-4147-A177-3AD203B41FA5}">
                      <a16:colId xmlns:a16="http://schemas.microsoft.com/office/drawing/2014/main" val="1562236753"/>
                    </a:ext>
                  </a:extLst>
                </a:gridCol>
                <a:gridCol w="1702419">
                  <a:extLst>
                    <a:ext uri="{9D8B030D-6E8A-4147-A177-3AD203B41FA5}">
                      <a16:colId xmlns:a16="http://schemas.microsoft.com/office/drawing/2014/main" val="438134291"/>
                    </a:ext>
                  </a:extLst>
                </a:gridCol>
                <a:gridCol w="1895709">
                  <a:extLst>
                    <a:ext uri="{9D8B030D-6E8A-4147-A177-3AD203B41FA5}">
                      <a16:colId xmlns:a16="http://schemas.microsoft.com/office/drawing/2014/main" val="1070113280"/>
                    </a:ext>
                  </a:extLst>
                </a:gridCol>
              </a:tblGrid>
              <a:tr h="551903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RT4G150-</a:t>
                      </a:r>
                      <a:br>
                        <a:rPr lang="en-US" sz="14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</a:br>
                      <a:r>
                        <a:rPr lang="en-US" sz="14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LG1657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RT4G150-</a:t>
                      </a:r>
                      <a:br>
                        <a:rPr lang="en-US" sz="14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</a:br>
                      <a:r>
                        <a:rPr lang="en-US" sz="14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CB1657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RT4G150-</a:t>
                      </a:r>
                      <a:br>
                        <a:rPr lang="en-US" sz="14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</a:br>
                      <a:r>
                        <a:rPr lang="en-US" sz="14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CG1657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RT4G150-</a:t>
                      </a:r>
                      <a:br>
                        <a:rPr lang="en-US" sz="14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</a:br>
                      <a:r>
                        <a:rPr lang="en-US" sz="14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CQ352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RT4G150-</a:t>
                      </a:r>
                      <a:br>
                        <a:rPr lang="en-US" sz="14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</a:br>
                      <a:r>
                        <a:rPr lang="en-US" sz="14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FC1657, FCG1657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11815"/>
                  </a:ext>
                </a:extLst>
              </a:tr>
              <a:tr h="551903">
                <a:tc>
                  <a:txBody>
                    <a:bodyPr/>
                    <a:lstStyle/>
                    <a:p>
                      <a:pPr marL="0" marR="0" lvl="0" indent="0" algn="l" defTabSz="6094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Package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Ceramic Land </a:t>
                      </a:r>
                      <a:b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</a:b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Grid 1657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Ceramic Ball </a:t>
                      </a:r>
                      <a:b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</a:b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Grid 1657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Ceramic Column </a:t>
                      </a:r>
                      <a:b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</a:b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Grid 1657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Ceramic Quad </a:t>
                      </a:r>
                      <a:b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</a:b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Flat Pack 352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Plastic Ball </a:t>
                      </a:r>
                      <a:b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</a:b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Grid 1657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839607"/>
                  </a:ext>
                </a:extLst>
              </a:tr>
              <a:tr h="394990">
                <a:tc>
                  <a:txBody>
                    <a:bodyPr/>
                    <a:lstStyle/>
                    <a:p>
                      <a:pPr marL="0" marR="0" lvl="0" indent="0" algn="l" defTabSz="6094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Development Kit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Available Today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Available Today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637467"/>
                  </a:ext>
                </a:extLst>
              </a:tr>
              <a:tr h="394990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Daisy Chain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094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094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Available Today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094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094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Available Today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9805443"/>
                  </a:ext>
                </a:extLst>
              </a:tr>
              <a:tr h="394990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Mechanical Sample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Available Today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532629"/>
                  </a:ext>
                </a:extLst>
              </a:tr>
              <a:tr h="394990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PROTO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Available Today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094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Available Today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094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Available Today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094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Available Today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094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Available Today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0604173"/>
                  </a:ext>
                </a:extLst>
              </a:tr>
              <a:tr h="551903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Flight Units – QML Q and V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Available Today</a:t>
                      </a:r>
                      <a:b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</a:b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SMD Published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Available Today</a:t>
                      </a:r>
                      <a:b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</a:b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SMD Published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Available Today</a:t>
                      </a:r>
                      <a:b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</a:b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SMD Published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6917140"/>
                  </a:ext>
                </a:extLst>
              </a:tr>
              <a:tr h="551903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Flight Units – Sub-QML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Available Today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Available Today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Available Today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Available Today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966215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3835BD2C-B17A-46B1-90A9-210561D677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7366" y="5165489"/>
            <a:ext cx="1334706" cy="14013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9D4677-78BD-47D5-BF65-C1A21517B7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7096" y="5285678"/>
            <a:ext cx="1552937" cy="12811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394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>
            <a:extLst>
              <a:ext uri="{FF2B5EF4-FFF2-40B4-BE49-F238E27FC236}">
                <a16:creationId xmlns:a16="http://schemas.microsoft.com/office/drawing/2014/main" id="{FFC7AD6F-D947-4240-AF99-1127A14E659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81991" y="1262956"/>
            <a:ext cx="11147696" cy="5127347"/>
            <a:chOff x="246" y="662"/>
            <a:chExt cx="5268" cy="2423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BA7715A7-C51C-4C16-8EB7-B0BACC86D8C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6" y="667"/>
              <a:ext cx="5263" cy="2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3199"/>
            </a:p>
          </p:txBody>
        </p:sp>
        <p:grpSp>
          <p:nvGrpSpPr>
            <p:cNvPr id="8" name="Group 205">
              <a:extLst>
                <a:ext uri="{FF2B5EF4-FFF2-40B4-BE49-F238E27FC236}">
                  <a16:creationId xmlns:a16="http://schemas.microsoft.com/office/drawing/2014/main" id="{F0AFA10E-02D9-4751-A0AE-E59A4533F7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662"/>
              <a:ext cx="5268" cy="2423"/>
              <a:chOff x="246" y="662"/>
              <a:chExt cx="5268" cy="2423"/>
            </a:xfrm>
          </p:grpSpPr>
          <p:sp>
            <p:nvSpPr>
              <p:cNvPr id="21" name="Rectangle 5">
                <a:extLst>
                  <a:ext uri="{FF2B5EF4-FFF2-40B4-BE49-F238E27FC236}">
                    <a16:creationId xmlns:a16="http://schemas.microsoft.com/office/drawing/2014/main" id="{6B764F26-1B42-4454-908F-C94623EF18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" y="667"/>
                <a:ext cx="5258" cy="335"/>
              </a:xfrm>
              <a:prstGeom prst="rect">
                <a:avLst/>
              </a:prstGeom>
              <a:solidFill>
                <a:srgbClr val="3054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22" name="Rectangle 6">
                <a:extLst>
                  <a:ext uri="{FF2B5EF4-FFF2-40B4-BE49-F238E27FC236}">
                    <a16:creationId xmlns:a16="http://schemas.microsoft.com/office/drawing/2014/main" id="{74524AB0-AD34-422A-82ED-F2199954C9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" y="998"/>
                <a:ext cx="1452" cy="264"/>
              </a:xfrm>
              <a:prstGeom prst="rect">
                <a:avLst/>
              </a:prstGeom>
              <a:solidFill>
                <a:srgbClr val="E7E9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23" name="Rectangle 7">
                <a:extLst>
                  <a:ext uri="{FF2B5EF4-FFF2-40B4-BE49-F238E27FC236}">
                    <a16:creationId xmlns:a16="http://schemas.microsoft.com/office/drawing/2014/main" id="{089F747E-D482-40EA-ACF7-365DE45990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9" y="998"/>
                <a:ext cx="3810" cy="264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24" name="Rectangle 8">
                <a:extLst>
                  <a:ext uri="{FF2B5EF4-FFF2-40B4-BE49-F238E27FC236}">
                    <a16:creationId xmlns:a16="http://schemas.microsoft.com/office/drawing/2014/main" id="{5730C772-1027-4714-A148-E9F81BE4D6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" y="1257"/>
                <a:ext cx="1452" cy="265"/>
              </a:xfrm>
              <a:prstGeom prst="rect">
                <a:avLst/>
              </a:prstGeom>
              <a:solidFill>
                <a:srgbClr val="CCCF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25" name="Rectangle 9">
                <a:extLst>
                  <a:ext uri="{FF2B5EF4-FFF2-40B4-BE49-F238E27FC236}">
                    <a16:creationId xmlns:a16="http://schemas.microsoft.com/office/drawing/2014/main" id="{AD79DD6F-E04F-43E8-8E2B-40AB8A5B24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9" y="1257"/>
                <a:ext cx="2678" cy="26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26" name="Rectangle 10">
                <a:extLst>
                  <a:ext uri="{FF2B5EF4-FFF2-40B4-BE49-F238E27FC236}">
                    <a16:creationId xmlns:a16="http://schemas.microsoft.com/office/drawing/2014/main" id="{ECEE1A4B-CE63-47AD-8F1C-0973E11219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3" y="1257"/>
                <a:ext cx="1136" cy="265"/>
              </a:xfrm>
              <a:prstGeom prst="rect">
                <a:avLst/>
              </a:prstGeom>
              <a:solidFill>
                <a:srgbClr val="65FF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27" name="Rectangle 11">
                <a:extLst>
                  <a:ext uri="{FF2B5EF4-FFF2-40B4-BE49-F238E27FC236}">
                    <a16:creationId xmlns:a16="http://schemas.microsoft.com/office/drawing/2014/main" id="{EBD800F8-7FBA-4783-AC9E-CC5EF6A366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" y="1517"/>
                <a:ext cx="1452" cy="264"/>
              </a:xfrm>
              <a:prstGeom prst="rect">
                <a:avLst/>
              </a:prstGeom>
              <a:solidFill>
                <a:srgbClr val="E7E9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28" name="Rectangle 12">
                <a:extLst>
                  <a:ext uri="{FF2B5EF4-FFF2-40B4-BE49-F238E27FC236}">
                    <a16:creationId xmlns:a16="http://schemas.microsoft.com/office/drawing/2014/main" id="{2C2655D0-5C57-4FE4-9493-19AE5F0BFF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9" y="1517"/>
                <a:ext cx="900" cy="264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29" name="Rectangle 13">
                <a:extLst>
                  <a:ext uri="{FF2B5EF4-FFF2-40B4-BE49-F238E27FC236}">
                    <a16:creationId xmlns:a16="http://schemas.microsoft.com/office/drawing/2014/main" id="{D345E5A6-4143-4768-8D23-15C5D38A86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1517"/>
                <a:ext cx="1216" cy="264"/>
              </a:xfrm>
              <a:prstGeom prst="rect">
                <a:avLst/>
              </a:prstGeom>
              <a:solidFill>
                <a:srgbClr val="65FF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30" name="Rectangle 14">
                <a:extLst>
                  <a:ext uri="{FF2B5EF4-FFF2-40B4-BE49-F238E27FC236}">
                    <a16:creationId xmlns:a16="http://schemas.microsoft.com/office/drawing/2014/main" id="{66B3CA4D-AF9E-4A22-A491-792E97C343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7" y="1517"/>
                <a:ext cx="570" cy="264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31" name="Rectangle 15">
                <a:extLst>
                  <a:ext uri="{FF2B5EF4-FFF2-40B4-BE49-F238E27FC236}">
                    <a16:creationId xmlns:a16="http://schemas.microsoft.com/office/drawing/2014/main" id="{6679E477-C425-42CC-B1D4-0A49F4D750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3" y="1517"/>
                <a:ext cx="570" cy="264"/>
              </a:xfrm>
              <a:prstGeom prst="rect">
                <a:avLst/>
              </a:prstGeom>
              <a:solidFill>
                <a:srgbClr val="65FF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 dirty="0"/>
              </a:p>
            </p:txBody>
          </p:sp>
          <p:sp>
            <p:nvSpPr>
              <p:cNvPr id="32" name="Rectangle 16">
                <a:extLst>
                  <a:ext uri="{FF2B5EF4-FFF2-40B4-BE49-F238E27FC236}">
                    <a16:creationId xmlns:a16="http://schemas.microsoft.com/office/drawing/2014/main" id="{750BAD20-1C5B-4CE5-BFA9-0591DCD04E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8" y="1517"/>
                <a:ext cx="571" cy="26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33" name="Rectangle 17">
                <a:extLst>
                  <a:ext uri="{FF2B5EF4-FFF2-40B4-BE49-F238E27FC236}">
                    <a16:creationId xmlns:a16="http://schemas.microsoft.com/office/drawing/2014/main" id="{F7DA7A54-6D32-4C39-9B7A-9BD54B1E19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" y="1777"/>
                <a:ext cx="1452" cy="264"/>
              </a:xfrm>
              <a:prstGeom prst="rect">
                <a:avLst/>
              </a:prstGeom>
              <a:solidFill>
                <a:srgbClr val="CCCF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34" name="Rectangle 18">
                <a:extLst>
                  <a:ext uri="{FF2B5EF4-FFF2-40B4-BE49-F238E27FC236}">
                    <a16:creationId xmlns:a16="http://schemas.microsoft.com/office/drawing/2014/main" id="{EE0B7C60-48C1-46C0-98C6-57FFD72A19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9" y="1777"/>
                <a:ext cx="900" cy="264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35" name="Rectangle 19">
                <a:extLst>
                  <a:ext uri="{FF2B5EF4-FFF2-40B4-BE49-F238E27FC236}">
                    <a16:creationId xmlns:a16="http://schemas.microsoft.com/office/drawing/2014/main" id="{6AD84DD2-BF64-4A1D-A260-1D4A3EED62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1777"/>
                <a:ext cx="1216" cy="264"/>
              </a:xfrm>
              <a:prstGeom prst="rect">
                <a:avLst/>
              </a:prstGeom>
              <a:solidFill>
                <a:srgbClr val="65FF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36" name="Rectangle 20">
                <a:extLst>
                  <a:ext uri="{FF2B5EF4-FFF2-40B4-BE49-F238E27FC236}">
                    <a16:creationId xmlns:a16="http://schemas.microsoft.com/office/drawing/2014/main" id="{6F6F7121-755F-43E0-BDBB-136BC2FA43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7" y="1777"/>
                <a:ext cx="570" cy="264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37" name="Rectangle 21">
                <a:extLst>
                  <a:ext uri="{FF2B5EF4-FFF2-40B4-BE49-F238E27FC236}">
                    <a16:creationId xmlns:a16="http://schemas.microsoft.com/office/drawing/2014/main" id="{EB51419E-FF6B-4D86-883A-1685B221B6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3" y="1777"/>
                <a:ext cx="1136" cy="26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38" name="Rectangle 22">
                <a:extLst>
                  <a:ext uri="{FF2B5EF4-FFF2-40B4-BE49-F238E27FC236}">
                    <a16:creationId xmlns:a16="http://schemas.microsoft.com/office/drawing/2014/main" id="{4A26E167-67AA-4939-922C-B806465DD2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" y="2036"/>
                <a:ext cx="1452" cy="265"/>
              </a:xfrm>
              <a:prstGeom prst="rect">
                <a:avLst/>
              </a:prstGeom>
              <a:solidFill>
                <a:srgbClr val="E7E9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39" name="Rectangle 23">
                <a:extLst>
                  <a:ext uri="{FF2B5EF4-FFF2-40B4-BE49-F238E27FC236}">
                    <a16:creationId xmlns:a16="http://schemas.microsoft.com/office/drawing/2014/main" id="{6CD65DB0-2F18-4DE7-BBA7-6D75888ED8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9" y="2036"/>
                <a:ext cx="900" cy="26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40" name="Rectangle 24">
                <a:extLst>
                  <a:ext uri="{FF2B5EF4-FFF2-40B4-BE49-F238E27FC236}">
                    <a16:creationId xmlns:a16="http://schemas.microsoft.com/office/drawing/2014/main" id="{960A63AE-3135-46B5-B4C6-06D465BD22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2036"/>
                <a:ext cx="1216" cy="265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41" name="Rectangle 25">
                <a:extLst>
                  <a:ext uri="{FF2B5EF4-FFF2-40B4-BE49-F238E27FC236}">
                    <a16:creationId xmlns:a16="http://schemas.microsoft.com/office/drawing/2014/main" id="{5A338923-EDBA-472F-AD9F-3F392CCBE8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7" y="2036"/>
                <a:ext cx="570" cy="26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42" name="Rectangle 26">
                <a:extLst>
                  <a:ext uri="{FF2B5EF4-FFF2-40B4-BE49-F238E27FC236}">
                    <a16:creationId xmlns:a16="http://schemas.microsoft.com/office/drawing/2014/main" id="{5F03B965-BBCC-4B68-AF8D-C1E88A2C49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3" y="2036"/>
                <a:ext cx="1136" cy="265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43" name="Rectangle 27">
                <a:extLst>
                  <a:ext uri="{FF2B5EF4-FFF2-40B4-BE49-F238E27FC236}">
                    <a16:creationId xmlns:a16="http://schemas.microsoft.com/office/drawing/2014/main" id="{04F14310-0CB4-4E78-90A6-525D20E341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" y="2296"/>
                <a:ext cx="1452" cy="265"/>
              </a:xfrm>
              <a:prstGeom prst="rect">
                <a:avLst/>
              </a:prstGeom>
              <a:solidFill>
                <a:srgbClr val="CCCF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44" name="Rectangle 28">
                <a:extLst>
                  <a:ext uri="{FF2B5EF4-FFF2-40B4-BE49-F238E27FC236}">
                    <a16:creationId xmlns:a16="http://schemas.microsoft.com/office/drawing/2014/main" id="{6A55DFF8-7B51-471F-B81D-16F2B50470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9" y="2296"/>
                <a:ext cx="2112" cy="265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45" name="Rectangle 29">
                <a:extLst>
                  <a:ext uri="{FF2B5EF4-FFF2-40B4-BE49-F238E27FC236}">
                    <a16:creationId xmlns:a16="http://schemas.microsoft.com/office/drawing/2014/main" id="{645B5873-C8ED-42D7-A5CC-1E8C9B6D15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7" y="2296"/>
                <a:ext cx="570" cy="26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46" name="Rectangle 30">
                <a:extLst>
                  <a:ext uri="{FF2B5EF4-FFF2-40B4-BE49-F238E27FC236}">
                    <a16:creationId xmlns:a16="http://schemas.microsoft.com/office/drawing/2014/main" id="{C5583261-FCB7-4227-A5FD-70E6961633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3" y="2296"/>
                <a:ext cx="1136" cy="265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47" name="Rectangle 31">
                <a:extLst>
                  <a:ext uri="{FF2B5EF4-FFF2-40B4-BE49-F238E27FC236}">
                    <a16:creationId xmlns:a16="http://schemas.microsoft.com/office/drawing/2014/main" id="{8D303A24-A6C5-44C0-886C-AEE1BDCA3C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" y="2556"/>
                <a:ext cx="1452" cy="353"/>
              </a:xfrm>
              <a:prstGeom prst="rect">
                <a:avLst/>
              </a:prstGeom>
              <a:solidFill>
                <a:srgbClr val="E7E9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48" name="Rectangle 32">
                <a:extLst>
                  <a:ext uri="{FF2B5EF4-FFF2-40B4-BE49-F238E27FC236}">
                    <a16:creationId xmlns:a16="http://schemas.microsoft.com/office/drawing/2014/main" id="{85CF08BB-E3C4-41A9-B50A-F5FB887F8D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9" y="2556"/>
                <a:ext cx="2112" cy="35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49" name="Rectangle 33">
                <a:extLst>
                  <a:ext uri="{FF2B5EF4-FFF2-40B4-BE49-F238E27FC236}">
                    <a16:creationId xmlns:a16="http://schemas.microsoft.com/office/drawing/2014/main" id="{01C8E35F-71EC-4663-8EE7-E9FEA37377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7" y="2556"/>
                <a:ext cx="570" cy="358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50" name="Rectangle 34">
                <a:extLst>
                  <a:ext uri="{FF2B5EF4-FFF2-40B4-BE49-F238E27FC236}">
                    <a16:creationId xmlns:a16="http://schemas.microsoft.com/office/drawing/2014/main" id="{F7D228FF-DB51-48DD-B24E-616FEF5844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3" y="2556"/>
                <a:ext cx="1136" cy="35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53" name="Rectangle 37">
                <a:extLst>
                  <a:ext uri="{FF2B5EF4-FFF2-40B4-BE49-F238E27FC236}">
                    <a16:creationId xmlns:a16="http://schemas.microsoft.com/office/drawing/2014/main" id="{7550EC5D-24ED-40CD-AFCC-8A22FEA64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3" y="865"/>
                <a:ext cx="31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 b="1">
                    <a:solidFill>
                      <a:srgbClr val="FFFFFF"/>
                    </a:solidFill>
                  </a:rPr>
                  <a:t>Burn-In</a:t>
                </a:r>
                <a:endParaRPr lang="en-US" altLang="en-US" sz="2399"/>
              </a:p>
            </p:txBody>
          </p:sp>
          <p:sp>
            <p:nvSpPr>
              <p:cNvPr id="54" name="Rectangle 38">
                <a:extLst>
                  <a:ext uri="{FF2B5EF4-FFF2-40B4-BE49-F238E27FC236}">
                    <a16:creationId xmlns:a16="http://schemas.microsoft.com/office/drawing/2014/main" id="{1EE69D88-62E5-4E29-96E9-80AB4A8056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9" y="865"/>
                <a:ext cx="43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 b="1">
                    <a:solidFill>
                      <a:srgbClr val="FFFFFF"/>
                    </a:solidFill>
                  </a:rPr>
                  <a:t>Temp Test</a:t>
                </a:r>
                <a:endParaRPr lang="en-US" altLang="en-US" sz="2399"/>
              </a:p>
            </p:txBody>
          </p:sp>
          <p:sp>
            <p:nvSpPr>
              <p:cNvPr id="55" name="Rectangle 39">
                <a:extLst>
                  <a:ext uri="{FF2B5EF4-FFF2-40B4-BE49-F238E27FC236}">
                    <a16:creationId xmlns:a16="http://schemas.microsoft.com/office/drawing/2014/main" id="{97528A2C-C6A9-4042-A568-2C3DB8A6A2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7" y="865"/>
                <a:ext cx="359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 b="1">
                    <a:solidFill>
                      <a:srgbClr val="FFFFFF"/>
                    </a:solidFill>
                  </a:rPr>
                  <a:t>Life Test</a:t>
                </a:r>
                <a:endParaRPr lang="en-US" altLang="en-US" sz="2399"/>
              </a:p>
            </p:txBody>
          </p:sp>
          <p:sp>
            <p:nvSpPr>
              <p:cNvPr id="56" name="Rectangle 40">
                <a:extLst>
                  <a:ext uri="{FF2B5EF4-FFF2-40B4-BE49-F238E27FC236}">
                    <a16:creationId xmlns:a16="http://schemas.microsoft.com/office/drawing/2014/main" id="{15F360B4-7499-4F96-916A-CBC4EB651B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" y="865"/>
                <a:ext cx="18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 b="1">
                    <a:solidFill>
                      <a:srgbClr val="FFFFFF"/>
                    </a:solidFill>
                  </a:rPr>
                  <a:t>DPA</a:t>
                </a:r>
                <a:endParaRPr lang="en-US" altLang="en-US" sz="2399"/>
              </a:p>
            </p:txBody>
          </p:sp>
          <p:sp>
            <p:nvSpPr>
              <p:cNvPr id="57" name="Rectangle 41">
                <a:extLst>
                  <a:ext uri="{FF2B5EF4-FFF2-40B4-BE49-F238E27FC236}">
                    <a16:creationId xmlns:a16="http://schemas.microsoft.com/office/drawing/2014/main" id="{BD6EDA2F-A229-44D0-9599-D9830565EF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" y="1078"/>
                <a:ext cx="59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 b="1">
                    <a:solidFill>
                      <a:srgbClr val="0C499C"/>
                    </a:solidFill>
                  </a:rPr>
                  <a:t>V</a:t>
                </a:r>
                <a:endParaRPr lang="en-US" altLang="en-US" sz="2399"/>
              </a:p>
            </p:txBody>
          </p:sp>
          <p:sp>
            <p:nvSpPr>
              <p:cNvPr id="58" name="Rectangle 42">
                <a:extLst>
                  <a:ext uri="{FF2B5EF4-FFF2-40B4-BE49-F238E27FC236}">
                    <a16:creationId xmlns:a16="http://schemas.microsoft.com/office/drawing/2014/main" id="{8CD8E52A-BBFA-442E-BE7E-FF1CE5AB36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" y="1078"/>
                <a:ext cx="76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NSS, NASA Class1</a:t>
                </a:r>
                <a:endParaRPr lang="en-US" altLang="en-US" sz="2399"/>
              </a:p>
            </p:txBody>
          </p:sp>
          <p:sp>
            <p:nvSpPr>
              <p:cNvPr id="59" name="Rectangle 43">
                <a:extLst>
                  <a:ext uri="{FF2B5EF4-FFF2-40B4-BE49-F238E27FC236}">
                    <a16:creationId xmlns:a16="http://schemas.microsoft.com/office/drawing/2014/main" id="{84C8603D-BA39-489A-9124-CD84E5993C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8" y="1078"/>
                <a:ext cx="71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Hermetic Ceramic</a:t>
                </a:r>
                <a:endParaRPr lang="en-US" altLang="en-US" sz="2399"/>
              </a:p>
            </p:txBody>
          </p:sp>
          <p:sp>
            <p:nvSpPr>
              <p:cNvPr id="60" name="Rectangle 44">
                <a:extLst>
                  <a:ext uri="{FF2B5EF4-FFF2-40B4-BE49-F238E27FC236}">
                    <a16:creationId xmlns:a16="http://schemas.microsoft.com/office/drawing/2014/main" id="{985D51DC-72AF-466D-BCA2-7F8E9E0599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1078"/>
                <a:ext cx="28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QML-V</a:t>
                </a:r>
                <a:endParaRPr lang="en-US" altLang="en-US" sz="2399"/>
              </a:p>
            </p:txBody>
          </p:sp>
          <p:sp>
            <p:nvSpPr>
              <p:cNvPr id="61" name="Rectangle 45">
                <a:extLst>
                  <a:ext uri="{FF2B5EF4-FFF2-40B4-BE49-F238E27FC236}">
                    <a16:creationId xmlns:a16="http://schemas.microsoft.com/office/drawing/2014/main" id="{44C0743F-AD2E-4D0C-86BD-6665E48C7E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5" y="1021"/>
                <a:ext cx="223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Static</a:t>
                </a:r>
                <a:endParaRPr lang="en-US" altLang="en-US" sz="2399"/>
              </a:p>
            </p:txBody>
          </p:sp>
          <p:sp>
            <p:nvSpPr>
              <p:cNvPr id="62" name="Rectangle 46">
                <a:extLst>
                  <a:ext uri="{FF2B5EF4-FFF2-40B4-BE49-F238E27FC236}">
                    <a16:creationId xmlns:a16="http://schemas.microsoft.com/office/drawing/2014/main" id="{1762699B-F7FB-4E89-9DB7-0E7D1B11B9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4" y="1135"/>
                <a:ext cx="34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Dynamic</a:t>
                </a:r>
                <a:endParaRPr lang="en-US" altLang="en-US" sz="2399"/>
              </a:p>
            </p:txBody>
          </p:sp>
          <p:sp>
            <p:nvSpPr>
              <p:cNvPr id="63" name="Rectangle 47">
                <a:extLst>
                  <a:ext uri="{FF2B5EF4-FFF2-40B4-BE49-F238E27FC236}">
                    <a16:creationId xmlns:a16="http://schemas.microsoft.com/office/drawing/2014/main" id="{9FD16D4C-87FE-4139-A697-92369452F9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4" y="1021"/>
                <a:ext cx="32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-55°C – </a:t>
                </a:r>
                <a:endParaRPr lang="en-US" altLang="en-US" sz="2399"/>
              </a:p>
            </p:txBody>
          </p:sp>
          <p:sp>
            <p:nvSpPr>
              <p:cNvPr id="64" name="Rectangle 48">
                <a:extLst>
                  <a:ext uri="{FF2B5EF4-FFF2-40B4-BE49-F238E27FC236}">
                    <a16:creationId xmlns:a16="http://schemas.microsoft.com/office/drawing/2014/main" id="{8DC92CAA-47B1-4DF8-A755-46458B28AD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2" y="1135"/>
                <a:ext cx="24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125°C</a:t>
                </a:r>
                <a:endParaRPr lang="en-US" altLang="en-US" sz="2399"/>
              </a:p>
            </p:txBody>
          </p:sp>
          <p:sp>
            <p:nvSpPr>
              <p:cNvPr id="65" name="Rectangle 49">
                <a:extLst>
                  <a:ext uri="{FF2B5EF4-FFF2-40B4-BE49-F238E27FC236}">
                    <a16:creationId xmlns:a16="http://schemas.microsoft.com/office/drawing/2014/main" id="{929B3240-E737-4E94-9D56-B052A47432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7" y="1078"/>
                <a:ext cx="38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Wafer-Lot</a:t>
                </a:r>
                <a:endParaRPr lang="en-US" altLang="en-US" sz="2399"/>
              </a:p>
            </p:txBody>
          </p:sp>
          <p:sp>
            <p:nvSpPr>
              <p:cNvPr id="66" name="Rectangle 50">
                <a:extLst>
                  <a:ext uri="{FF2B5EF4-FFF2-40B4-BE49-F238E27FC236}">
                    <a16:creationId xmlns:a16="http://schemas.microsoft.com/office/drawing/2014/main" id="{F8CF6E52-ABE7-4345-B962-60C8AF6FF9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7" y="1078"/>
                <a:ext cx="34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Assy Lot</a:t>
                </a:r>
                <a:endParaRPr lang="en-US" altLang="en-US" sz="2399"/>
              </a:p>
            </p:txBody>
          </p:sp>
          <p:sp>
            <p:nvSpPr>
              <p:cNvPr id="67" name="Rectangle 51">
                <a:extLst>
                  <a:ext uri="{FF2B5EF4-FFF2-40B4-BE49-F238E27FC236}">
                    <a16:creationId xmlns:a16="http://schemas.microsoft.com/office/drawing/2014/main" id="{DD89D19C-8742-4EFA-970A-82974E1932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" y="1338"/>
                <a:ext cx="59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 b="1">
                    <a:solidFill>
                      <a:srgbClr val="0C499C"/>
                    </a:solidFill>
                  </a:rPr>
                  <a:t>E</a:t>
                </a:r>
                <a:endParaRPr lang="en-US" altLang="en-US" sz="2399"/>
              </a:p>
            </p:txBody>
          </p:sp>
          <p:sp>
            <p:nvSpPr>
              <p:cNvPr id="68" name="Rectangle 52">
                <a:extLst>
                  <a:ext uri="{FF2B5EF4-FFF2-40B4-BE49-F238E27FC236}">
                    <a16:creationId xmlns:a16="http://schemas.microsoft.com/office/drawing/2014/main" id="{EFB66B9A-6BB7-4908-ACCE-926CFE244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" y="1281"/>
                <a:ext cx="42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Advanced </a:t>
                </a:r>
                <a:endParaRPr lang="en-US" altLang="en-US" sz="2399"/>
              </a:p>
            </p:txBody>
          </p:sp>
          <p:sp>
            <p:nvSpPr>
              <p:cNvPr id="69" name="Rectangle 53">
                <a:extLst>
                  <a:ext uri="{FF2B5EF4-FFF2-40B4-BE49-F238E27FC236}">
                    <a16:creationId xmlns:a16="http://schemas.microsoft.com/office/drawing/2014/main" id="{A1FF1D8E-7BD2-4AB8-8D9D-55AA5143D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" y="1394"/>
                <a:ext cx="68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Traditional Space</a:t>
                </a:r>
                <a:endParaRPr lang="en-US" altLang="en-US" sz="2399"/>
              </a:p>
            </p:txBody>
          </p:sp>
          <p:sp>
            <p:nvSpPr>
              <p:cNvPr id="70" name="Rectangle 54">
                <a:extLst>
                  <a:ext uri="{FF2B5EF4-FFF2-40B4-BE49-F238E27FC236}">
                    <a16:creationId xmlns:a16="http://schemas.microsoft.com/office/drawing/2014/main" id="{43622AE0-64D7-4968-B6F0-59565415DC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8" y="1338"/>
                <a:ext cx="71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Hermetic Ceramic</a:t>
                </a:r>
                <a:endParaRPr lang="en-US" altLang="en-US" sz="2399"/>
              </a:p>
            </p:txBody>
          </p:sp>
          <p:sp>
            <p:nvSpPr>
              <p:cNvPr id="71" name="Rectangle 55">
                <a:extLst>
                  <a:ext uri="{FF2B5EF4-FFF2-40B4-BE49-F238E27FC236}">
                    <a16:creationId xmlns:a16="http://schemas.microsoft.com/office/drawing/2014/main" id="{29A88CB4-97BF-4A99-8F56-947E9A0901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1338"/>
                <a:ext cx="29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QML-Q</a:t>
                </a:r>
                <a:endParaRPr lang="en-US" altLang="en-US" sz="2399"/>
              </a:p>
            </p:txBody>
          </p:sp>
          <p:sp>
            <p:nvSpPr>
              <p:cNvPr id="72" name="Rectangle 56">
                <a:extLst>
                  <a:ext uri="{FF2B5EF4-FFF2-40B4-BE49-F238E27FC236}">
                    <a16:creationId xmlns:a16="http://schemas.microsoft.com/office/drawing/2014/main" id="{8AF3C231-68F4-4D71-8FF7-89F2F2A7E8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5" y="1281"/>
                <a:ext cx="223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Static</a:t>
                </a:r>
                <a:endParaRPr lang="en-US" altLang="en-US" sz="2399"/>
              </a:p>
            </p:txBody>
          </p:sp>
          <p:sp>
            <p:nvSpPr>
              <p:cNvPr id="73" name="Rectangle 57">
                <a:extLst>
                  <a:ext uri="{FF2B5EF4-FFF2-40B4-BE49-F238E27FC236}">
                    <a16:creationId xmlns:a16="http://schemas.microsoft.com/office/drawing/2014/main" id="{2339CA6A-B4A6-479D-8A5E-176C1ECF5C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4" y="1394"/>
                <a:ext cx="34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Dynamic</a:t>
                </a:r>
                <a:endParaRPr lang="en-US" altLang="en-US" sz="2399"/>
              </a:p>
            </p:txBody>
          </p:sp>
          <p:sp>
            <p:nvSpPr>
              <p:cNvPr id="74" name="Rectangle 58">
                <a:extLst>
                  <a:ext uri="{FF2B5EF4-FFF2-40B4-BE49-F238E27FC236}">
                    <a16:creationId xmlns:a16="http://schemas.microsoft.com/office/drawing/2014/main" id="{EBA64A6F-7B19-4E6C-A51B-EA76FB66A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4" y="1281"/>
                <a:ext cx="32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-55°C – </a:t>
                </a:r>
                <a:endParaRPr lang="en-US" altLang="en-US" sz="2399"/>
              </a:p>
            </p:txBody>
          </p:sp>
          <p:sp>
            <p:nvSpPr>
              <p:cNvPr id="75" name="Rectangle 59">
                <a:extLst>
                  <a:ext uri="{FF2B5EF4-FFF2-40B4-BE49-F238E27FC236}">
                    <a16:creationId xmlns:a16="http://schemas.microsoft.com/office/drawing/2014/main" id="{C88949DF-B9AC-4783-97B2-6AC6CFBAD5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2" y="1394"/>
                <a:ext cx="24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125°C</a:t>
                </a:r>
                <a:endParaRPr lang="en-US" altLang="en-US" sz="2399"/>
              </a:p>
            </p:txBody>
          </p:sp>
          <p:sp>
            <p:nvSpPr>
              <p:cNvPr id="76" name="Rectangle 60">
                <a:extLst>
                  <a:ext uri="{FF2B5EF4-FFF2-40B4-BE49-F238E27FC236}">
                    <a16:creationId xmlns:a16="http://schemas.microsoft.com/office/drawing/2014/main" id="{70662800-AC41-423C-80CC-06724DEAC7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0" y="1281"/>
                <a:ext cx="33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Generic </a:t>
                </a:r>
                <a:endParaRPr lang="en-US" altLang="en-US" sz="2399"/>
              </a:p>
            </p:txBody>
          </p:sp>
          <p:sp>
            <p:nvSpPr>
              <p:cNvPr id="77" name="Rectangle 61">
                <a:extLst>
                  <a:ext uri="{FF2B5EF4-FFF2-40B4-BE49-F238E27FC236}">
                    <a16:creationId xmlns:a16="http://schemas.microsoft.com/office/drawing/2014/main" id="{DDD48486-0BAC-4E6A-95F6-FFC1736946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6" y="1394"/>
                <a:ext cx="33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Group C</a:t>
                </a:r>
                <a:endParaRPr lang="en-US" altLang="en-US" sz="2399"/>
              </a:p>
            </p:txBody>
          </p:sp>
          <p:sp>
            <p:nvSpPr>
              <p:cNvPr id="78" name="Rectangle 62">
                <a:extLst>
                  <a:ext uri="{FF2B5EF4-FFF2-40B4-BE49-F238E27FC236}">
                    <a16:creationId xmlns:a16="http://schemas.microsoft.com/office/drawing/2014/main" id="{EDC66169-21B8-4F86-A8DB-7C3DAF99CD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6" y="1338"/>
                <a:ext cx="33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Optional</a:t>
                </a:r>
                <a:endParaRPr lang="en-US" altLang="en-US" sz="2399"/>
              </a:p>
            </p:txBody>
          </p:sp>
          <p:sp>
            <p:nvSpPr>
              <p:cNvPr id="79" name="Rectangle 63">
                <a:extLst>
                  <a:ext uri="{FF2B5EF4-FFF2-40B4-BE49-F238E27FC236}">
                    <a16:creationId xmlns:a16="http://schemas.microsoft.com/office/drawing/2014/main" id="{E7F22787-21C6-482A-BEA4-F1821C98F8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" y="1597"/>
                <a:ext cx="6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 b="1">
                    <a:solidFill>
                      <a:srgbClr val="0C499C"/>
                    </a:solidFill>
                  </a:rPr>
                  <a:t>B</a:t>
                </a:r>
                <a:endParaRPr lang="en-US" altLang="en-US" sz="2399"/>
              </a:p>
            </p:txBody>
          </p:sp>
          <p:sp>
            <p:nvSpPr>
              <p:cNvPr id="80" name="Rectangle 64">
                <a:extLst>
                  <a:ext uri="{FF2B5EF4-FFF2-40B4-BE49-F238E27FC236}">
                    <a16:creationId xmlns:a16="http://schemas.microsoft.com/office/drawing/2014/main" id="{4AD34BFB-4F95-49E5-B2A0-9136B849E9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" y="1541"/>
                <a:ext cx="47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Entry Level </a:t>
                </a:r>
                <a:endParaRPr lang="en-US" altLang="en-US" sz="2399"/>
              </a:p>
            </p:txBody>
          </p:sp>
          <p:sp>
            <p:nvSpPr>
              <p:cNvPr id="81" name="Rectangle 65">
                <a:extLst>
                  <a:ext uri="{FF2B5EF4-FFF2-40B4-BE49-F238E27FC236}">
                    <a16:creationId xmlns:a16="http://schemas.microsoft.com/office/drawing/2014/main" id="{DEF452F2-3073-47DE-9535-635EC5CA8D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" y="1654"/>
                <a:ext cx="68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Traditional Space</a:t>
                </a:r>
                <a:endParaRPr lang="en-US" altLang="en-US" sz="2399"/>
              </a:p>
            </p:txBody>
          </p:sp>
          <p:sp>
            <p:nvSpPr>
              <p:cNvPr id="82" name="Rectangle 66">
                <a:extLst>
                  <a:ext uri="{FF2B5EF4-FFF2-40B4-BE49-F238E27FC236}">
                    <a16:creationId xmlns:a16="http://schemas.microsoft.com/office/drawing/2014/main" id="{15E8F902-3A95-49E6-B48F-D61291C12E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8" y="1597"/>
                <a:ext cx="71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Hermetic Ceramic</a:t>
                </a:r>
                <a:endParaRPr lang="en-US" altLang="en-US" sz="2399"/>
              </a:p>
            </p:txBody>
          </p:sp>
          <p:sp>
            <p:nvSpPr>
              <p:cNvPr id="83" name="Rectangle 67">
                <a:extLst>
                  <a:ext uri="{FF2B5EF4-FFF2-40B4-BE49-F238E27FC236}">
                    <a16:creationId xmlns:a16="http://schemas.microsoft.com/office/drawing/2014/main" id="{BE69EB3F-CCCA-4491-8E50-88C1DFB237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1597"/>
                <a:ext cx="29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QML-Q</a:t>
                </a:r>
                <a:endParaRPr lang="en-US" altLang="en-US" sz="2399"/>
              </a:p>
            </p:txBody>
          </p:sp>
          <p:sp>
            <p:nvSpPr>
              <p:cNvPr id="84" name="Rectangle 68">
                <a:extLst>
                  <a:ext uri="{FF2B5EF4-FFF2-40B4-BE49-F238E27FC236}">
                    <a16:creationId xmlns:a16="http://schemas.microsoft.com/office/drawing/2014/main" id="{D1FA69C2-43D0-4E6A-8A7D-30F1B28FB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4" y="1597"/>
                <a:ext cx="34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Dynamic</a:t>
                </a:r>
                <a:endParaRPr lang="en-US" altLang="en-US" sz="2399"/>
              </a:p>
            </p:txBody>
          </p:sp>
          <p:sp>
            <p:nvSpPr>
              <p:cNvPr id="85" name="Rectangle 69">
                <a:extLst>
                  <a:ext uri="{FF2B5EF4-FFF2-40B4-BE49-F238E27FC236}">
                    <a16:creationId xmlns:a16="http://schemas.microsoft.com/office/drawing/2014/main" id="{53308E08-1DD4-4F13-A354-18F2C51C30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4" y="1541"/>
                <a:ext cx="32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-55°C – </a:t>
                </a:r>
                <a:endParaRPr lang="en-US" altLang="en-US" sz="2399"/>
              </a:p>
            </p:txBody>
          </p:sp>
          <p:sp>
            <p:nvSpPr>
              <p:cNvPr id="86" name="Rectangle 70">
                <a:extLst>
                  <a:ext uri="{FF2B5EF4-FFF2-40B4-BE49-F238E27FC236}">
                    <a16:creationId xmlns:a16="http://schemas.microsoft.com/office/drawing/2014/main" id="{43CF5D60-F609-4455-965E-86133D2D26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2" y="1654"/>
                <a:ext cx="24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 dirty="0">
                    <a:solidFill>
                      <a:srgbClr val="333333"/>
                    </a:solidFill>
                  </a:rPr>
                  <a:t>125°C</a:t>
                </a:r>
                <a:endParaRPr lang="en-US" altLang="en-US" sz="2399" dirty="0"/>
              </a:p>
            </p:txBody>
          </p:sp>
          <p:sp>
            <p:nvSpPr>
              <p:cNvPr id="87" name="Rectangle 71">
                <a:extLst>
                  <a:ext uri="{FF2B5EF4-FFF2-40B4-BE49-F238E27FC236}">
                    <a16:creationId xmlns:a16="http://schemas.microsoft.com/office/drawing/2014/main" id="{48AEF4A3-9119-4B0E-8254-8695661D29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0" y="1541"/>
                <a:ext cx="33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Generic </a:t>
                </a:r>
                <a:endParaRPr lang="en-US" altLang="en-US" sz="2399"/>
              </a:p>
            </p:txBody>
          </p:sp>
          <p:sp>
            <p:nvSpPr>
              <p:cNvPr id="88" name="Rectangle 72">
                <a:extLst>
                  <a:ext uri="{FF2B5EF4-FFF2-40B4-BE49-F238E27FC236}">
                    <a16:creationId xmlns:a16="http://schemas.microsoft.com/office/drawing/2014/main" id="{A628C888-C345-4D4F-AA42-E58AB2FA30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6" y="1654"/>
                <a:ext cx="33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Group C</a:t>
                </a:r>
                <a:endParaRPr lang="en-US" altLang="en-US" sz="2399"/>
              </a:p>
            </p:txBody>
          </p:sp>
          <p:sp>
            <p:nvSpPr>
              <p:cNvPr id="89" name="Rectangle 73">
                <a:extLst>
                  <a:ext uri="{FF2B5EF4-FFF2-40B4-BE49-F238E27FC236}">
                    <a16:creationId xmlns:a16="http://schemas.microsoft.com/office/drawing/2014/main" id="{D9FCA66E-E250-4970-B60D-30D7128D78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" y="1597"/>
                <a:ext cx="21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None</a:t>
                </a:r>
                <a:endParaRPr lang="en-US" altLang="en-US" sz="2399"/>
              </a:p>
            </p:txBody>
          </p:sp>
          <p:sp>
            <p:nvSpPr>
              <p:cNvPr id="90" name="Rectangle 74">
                <a:extLst>
                  <a:ext uri="{FF2B5EF4-FFF2-40B4-BE49-F238E27FC236}">
                    <a16:creationId xmlns:a16="http://schemas.microsoft.com/office/drawing/2014/main" id="{B8F4B0A6-ED3D-42FC-ADBD-30F3CB252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" y="1857"/>
                <a:ext cx="6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 b="1">
                    <a:solidFill>
                      <a:srgbClr val="0C499C"/>
                    </a:solidFill>
                  </a:rPr>
                  <a:t>R</a:t>
                </a:r>
                <a:endParaRPr lang="en-US" altLang="en-US" sz="2399"/>
              </a:p>
            </p:txBody>
          </p:sp>
          <p:sp>
            <p:nvSpPr>
              <p:cNvPr id="91" name="Rectangle 75">
                <a:extLst>
                  <a:ext uri="{FF2B5EF4-FFF2-40B4-BE49-F238E27FC236}">
                    <a16:creationId xmlns:a16="http://schemas.microsoft.com/office/drawing/2014/main" id="{7023EC49-7915-4223-9AD5-C27CA6BF72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" y="1800"/>
                <a:ext cx="50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New Space, </a:t>
                </a:r>
                <a:endParaRPr lang="en-US" altLang="en-US" sz="2399"/>
              </a:p>
            </p:txBody>
          </p:sp>
          <p:sp>
            <p:nvSpPr>
              <p:cNvPr id="92" name="Rectangle 76">
                <a:extLst>
                  <a:ext uri="{FF2B5EF4-FFF2-40B4-BE49-F238E27FC236}">
                    <a16:creationId xmlns:a16="http://schemas.microsoft.com/office/drawing/2014/main" id="{9A9D4F54-736D-4D8E-9D86-F1FED3FE8D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" y="1914"/>
                <a:ext cx="76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Strategic Programs</a:t>
                </a:r>
                <a:endParaRPr lang="en-US" altLang="en-US" sz="2399"/>
              </a:p>
            </p:txBody>
          </p:sp>
          <p:sp>
            <p:nvSpPr>
              <p:cNvPr id="93" name="Rectangle 77">
                <a:extLst>
                  <a:ext uri="{FF2B5EF4-FFF2-40B4-BE49-F238E27FC236}">
                    <a16:creationId xmlns:a16="http://schemas.microsoft.com/office/drawing/2014/main" id="{383E09B7-9006-4EED-BDCE-6AED0D685C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8" y="1857"/>
                <a:ext cx="71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Hermetic Ceramic</a:t>
                </a:r>
                <a:endParaRPr lang="en-US" altLang="en-US" sz="2399"/>
              </a:p>
            </p:txBody>
          </p:sp>
          <p:sp>
            <p:nvSpPr>
              <p:cNvPr id="94" name="Rectangle 78">
                <a:extLst>
                  <a:ext uri="{FF2B5EF4-FFF2-40B4-BE49-F238E27FC236}">
                    <a16:creationId xmlns:a16="http://schemas.microsoft.com/office/drawing/2014/main" id="{788A27D4-E9C7-4FDE-9843-9C3EB95DE7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1800"/>
                <a:ext cx="55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MIL-STD-883 </a:t>
                </a:r>
                <a:endParaRPr lang="en-US" altLang="en-US" sz="2399"/>
              </a:p>
            </p:txBody>
          </p:sp>
          <p:sp>
            <p:nvSpPr>
              <p:cNvPr id="95" name="Rectangle 79">
                <a:extLst>
                  <a:ext uri="{FF2B5EF4-FFF2-40B4-BE49-F238E27FC236}">
                    <a16:creationId xmlns:a16="http://schemas.microsoft.com/office/drawing/2014/main" id="{C9D63723-6E94-4FA8-B16F-D7AEB878DC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1914"/>
                <a:ext cx="30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Class B</a:t>
                </a:r>
                <a:endParaRPr lang="en-US" altLang="en-US" sz="2399"/>
              </a:p>
            </p:txBody>
          </p:sp>
          <p:sp>
            <p:nvSpPr>
              <p:cNvPr id="96" name="Rectangle 80">
                <a:extLst>
                  <a:ext uri="{FF2B5EF4-FFF2-40B4-BE49-F238E27FC236}">
                    <a16:creationId xmlns:a16="http://schemas.microsoft.com/office/drawing/2014/main" id="{BFA6770B-B75C-4793-A4D8-0FE0BB7950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4" y="1857"/>
                <a:ext cx="34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Dynamic</a:t>
                </a:r>
                <a:endParaRPr lang="en-US" altLang="en-US" sz="2399"/>
              </a:p>
            </p:txBody>
          </p:sp>
          <p:sp>
            <p:nvSpPr>
              <p:cNvPr id="97" name="Rectangle 81">
                <a:extLst>
                  <a:ext uri="{FF2B5EF4-FFF2-40B4-BE49-F238E27FC236}">
                    <a16:creationId xmlns:a16="http://schemas.microsoft.com/office/drawing/2014/main" id="{0BE468BD-E981-4D38-AE49-008848EDB5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4" y="1800"/>
                <a:ext cx="32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-55°C – </a:t>
                </a:r>
                <a:endParaRPr lang="en-US" altLang="en-US" sz="2399"/>
              </a:p>
            </p:txBody>
          </p:sp>
          <p:sp>
            <p:nvSpPr>
              <p:cNvPr id="98" name="Rectangle 82">
                <a:extLst>
                  <a:ext uri="{FF2B5EF4-FFF2-40B4-BE49-F238E27FC236}">
                    <a16:creationId xmlns:a16="http://schemas.microsoft.com/office/drawing/2014/main" id="{7D8EE0FF-7C1E-48FB-92F8-71CE2D7FC3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2" y="1914"/>
                <a:ext cx="24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125°C</a:t>
                </a:r>
                <a:endParaRPr lang="en-US" altLang="en-US" sz="2399"/>
              </a:p>
            </p:txBody>
          </p:sp>
          <p:sp>
            <p:nvSpPr>
              <p:cNvPr id="99" name="Rectangle 83">
                <a:extLst>
                  <a:ext uri="{FF2B5EF4-FFF2-40B4-BE49-F238E27FC236}">
                    <a16:creationId xmlns:a16="http://schemas.microsoft.com/office/drawing/2014/main" id="{CF1BBEE3-F3FB-4C01-BEBA-9C92F538C5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2" y="1857"/>
                <a:ext cx="21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None</a:t>
                </a:r>
                <a:endParaRPr lang="en-US" altLang="en-US" sz="2399"/>
              </a:p>
            </p:txBody>
          </p:sp>
          <p:sp>
            <p:nvSpPr>
              <p:cNvPr id="100" name="Rectangle 84">
                <a:extLst>
                  <a:ext uri="{FF2B5EF4-FFF2-40B4-BE49-F238E27FC236}">
                    <a16:creationId xmlns:a16="http://schemas.microsoft.com/office/drawing/2014/main" id="{FCD86B8C-0DE2-4F92-B2E5-71E67D0140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" y="1857"/>
                <a:ext cx="21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None</a:t>
                </a:r>
                <a:endParaRPr lang="en-US" altLang="en-US" sz="2399"/>
              </a:p>
            </p:txBody>
          </p:sp>
          <p:sp>
            <p:nvSpPr>
              <p:cNvPr id="101" name="Rectangle 85">
                <a:extLst>
                  <a:ext uri="{FF2B5EF4-FFF2-40B4-BE49-F238E27FC236}">
                    <a16:creationId xmlns:a16="http://schemas.microsoft.com/office/drawing/2014/main" id="{93DD27E2-7D5B-4293-BFE0-41755D9AC0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" y="2060"/>
                <a:ext cx="149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 b="1">
                    <a:solidFill>
                      <a:srgbClr val="0C499C"/>
                    </a:solidFill>
                  </a:rPr>
                  <a:t>Mil </a:t>
                </a:r>
                <a:endParaRPr lang="en-US" altLang="en-US" sz="2399"/>
              </a:p>
            </p:txBody>
          </p:sp>
          <p:sp>
            <p:nvSpPr>
              <p:cNvPr id="102" name="Rectangle 86">
                <a:extLst>
                  <a:ext uri="{FF2B5EF4-FFF2-40B4-BE49-F238E27FC236}">
                    <a16:creationId xmlns:a16="http://schemas.microsoft.com/office/drawing/2014/main" id="{B99C4237-4A0A-4FBB-A78F-1319CF0C1E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" y="2173"/>
                <a:ext cx="35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 b="1">
                    <a:solidFill>
                      <a:srgbClr val="0C499C"/>
                    </a:solidFill>
                  </a:rPr>
                  <a:t>Ceramic</a:t>
                </a:r>
                <a:endParaRPr lang="en-US" altLang="en-US" sz="2399"/>
              </a:p>
            </p:txBody>
          </p:sp>
          <p:sp>
            <p:nvSpPr>
              <p:cNvPr id="103" name="Rectangle 87">
                <a:extLst>
                  <a:ext uri="{FF2B5EF4-FFF2-40B4-BE49-F238E27FC236}">
                    <a16:creationId xmlns:a16="http://schemas.microsoft.com/office/drawing/2014/main" id="{1EF0251D-667D-4E55-A162-E567F5A752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" y="2060"/>
                <a:ext cx="50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 dirty="0">
                    <a:solidFill>
                      <a:srgbClr val="333333"/>
                    </a:solidFill>
                  </a:rPr>
                  <a:t>New Space, </a:t>
                </a:r>
                <a:endParaRPr lang="en-US" altLang="en-US" sz="2399" dirty="0"/>
              </a:p>
            </p:txBody>
          </p:sp>
          <p:sp>
            <p:nvSpPr>
              <p:cNvPr id="104" name="Rectangle 88">
                <a:extLst>
                  <a:ext uri="{FF2B5EF4-FFF2-40B4-BE49-F238E27FC236}">
                    <a16:creationId xmlns:a16="http://schemas.microsoft.com/office/drawing/2014/main" id="{9EAA9565-AD44-4A7A-802B-59857B4D99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" y="2173"/>
                <a:ext cx="76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 dirty="0">
                    <a:solidFill>
                      <a:srgbClr val="333333"/>
                    </a:solidFill>
                  </a:rPr>
                  <a:t>Strategic Programs</a:t>
                </a:r>
                <a:endParaRPr lang="en-US" altLang="en-US" sz="2399" dirty="0"/>
              </a:p>
            </p:txBody>
          </p:sp>
          <p:sp>
            <p:nvSpPr>
              <p:cNvPr id="105" name="Rectangle 89">
                <a:extLst>
                  <a:ext uri="{FF2B5EF4-FFF2-40B4-BE49-F238E27FC236}">
                    <a16:creationId xmlns:a16="http://schemas.microsoft.com/office/drawing/2014/main" id="{F2C9EDA9-EA5D-4421-BA96-EC2433EADE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8" y="2117"/>
                <a:ext cx="71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Hermetic Ceramic</a:t>
                </a:r>
                <a:endParaRPr lang="en-US" altLang="en-US" sz="2399"/>
              </a:p>
            </p:txBody>
          </p:sp>
          <p:sp>
            <p:nvSpPr>
              <p:cNvPr id="106" name="Rectangle 90">
                <a:extLst>
                  <a:ext uri="{FF2B5EF4-FFF2-40B4-BE49-F238E27FC236}">
                    <a16:creationId xmlns:a16="http://schemas.microsoft.com/office/drawing/2014/main" id="{4DDFC828-DA60-4D09-B30E-EBD5D6C591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2060"/>
                <a:ext cx="55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MIL-STD-883 </a:t>
                </a:r>
                <a:endParaRPr lang="en-US" altLang="en-US" sz="2399"/>
              </a:p>
            </p:txBody>
          </p:sp>
          <p:sp>
            <p:nvSpPr>
              <p:cNvPr id="107" name="Rectangle 91">
                <a:extLst>
                  <a:ext uri="{FF2B5EF4-FFF2-40B4-BE49-F238E27FC236}">
                    <a16:creationId xmlns:a16="http://schemas.microsoft.com/office/drawing/2014/main" id="{EDFC704B-0F78-48F6-998B-B21BDD67E0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2173"/>
                <a:ext cx="30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Class B</a:t>
                </a:r>
                <a:endParaRPr lang="en-US" altLang="en-US" sz="2399"/>
              </a:p>
            </p:txBody>
          </p:sp>
          <p:sp>
            <p:nvSpPr>
              <p:cNvPr id="108" name="Rectangle 92">
                <a:extLst>
                  <a:ext uri="{FF2B5EF4-FFF2-40B4-BE49-F238E27FC236}">
                    <a16:creationId xmlns:a16="http://schemas.microsoft.com/office/drawing/2014/main" id="{1E6C36B5-E3B2-43D8-B5B3-48A596E95C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117"/>
                <a:ext cx="21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None</a:t>
                </a:r>
                <a:endParaRPr lang="en-US" altLang="en-US" sz="2399"/>
              </a:p>
            </p:txBody>
          </p:sp>
          <p:sp>
            <p:nvSpPr>
              <p:cNvPr id="109" name="Rectangle 93">
                <a:extLst>
                  <a:ext uri="{FF2B5EF4-FFF2-40B4-BE49-F238E27FC236}">
                    <a16:creationId xmlns:a16="http://schemas.microsoft.com/office/drawing/2014/main" id="{8B03A274-BC9A-48A6-A7A7-E2350AABC5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4" y="2060"/>
                <a:ext cx="32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-55°C – </a:t>
                </a:r>
                <a:endParaRPr lang="en-US" altLang="en-US" sz="2399"/>
              </a:p>
            </p:txBody>
          </p:sp>
          <p:sp>
            <p:nvSpPr>
              <p:cNvPr id="110" name="Rectangle 94">
                <a:extLst>
                  <a:ext uri="{FF2B5EF4-FFF2-40B4-BE49-F238E27FC236}">
                    <a16:creationId xmlns:a16="http://schemas.microsoft.com/office/drawing/2014/main" id="{F4D97BC4-8F7C-4E0D-B04D-FBED17387B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2" y="2173"/>
                <a:ext cx="24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125°C</a:t>
                </a:r>
                <a:endParaRPr lang="en-US" altLang="en-US" sz="2399"/>
              </a:p>
            </p:txBody>
          </p:sp>
          <p:sp>
            <p:nvSpPr>
              <p:cNvPr id="111" name="Rectangle 95">
                <a:extLst>
                  <a:ext uri="{FF2B5EF4-FFF2-40B4-BE49-F238E27FC236}">
                    <a16:creationId xmlns:a16="http://schemas.microsoft.com/office/drawing/2014/main" id="{996ECF65-DDD0-4903-96E2-CD9BE2B3BC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2" y="2117"/>
                <a:ext cx="21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None</a:t>
                </a:r>
                <a:endParaRPr lang="en-US" altLang="en-US" sz="2399"/>
              </a:p>
            </p:txBody>
          </p:sp>
          <p:sp>
            <p:nvSpPr>
              <p:cNvPr id="112" name="Rectangle 96">
                <a:extLst>
                  <a:ext uri="{FF2B5EF4-FFF2-40B4-BE49-F238E27FC236}">
                    <a16:creationId xmlns:a16="http://schemas.microsoft.com/office/drawing/2014/main" id="{079F2BE7-9BA5-4381-925E-C771376A72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" y="2117"/>
                <a:ext cx="21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None</a:t>
                </a:r>
                <a:endParaRPr lang="en-US" altLang="en-US" sz="2399"/>
              </a:p>
            </p:txBody>
          </p:sp>
          <p:sp>
            <p:nvSpPr>
              <p:cNvPr id="113" name="Rectangle 97">
                <a:extLst>
                  <a:ext uri="{FF2B5EF4-FFF2-40B4-BE49-F238E27FC236}">
                    <a16:creationId xmlns:a16="http://schemas.microsoft.com/office/drawing/2014/main" id="{44A8024D-A717-42F4-9612-A739A3C16E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" y="2643"/>
                <a:ext cx="31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 b="1" dirty="0">
                    <a:solidFill>
                      <a:srgbClr val="0C499C"/>
                    </a:solidFill>
                  </a:rPr>
                  <a:t>PROTO</a:t>
                </a:r>
                <a:endParaRPr lang="en-US" altLang="en-US" sz="2399" dirty="0"/>
              </a:p>
            </p:txBody>
          </p:sp>
          <p:sp>
            <p:nvSpPr>
              <p:cNvPr id="114" name="Rectangle 98">
                <a:extLst>
                  <a:ext uri="{FF2B5EF4-FFF2-40B4-BE49-F238E27FC236}">
                    <a16:creationId xmlns:a16="http://schemas.microsoft.com/office/drawing/2014/main" id="{7C75846F-4286-459E-A207-6B8FEDC93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" y="2636"/>
                <a:ext cx="449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 dirty="0">
                    <a:solidFill>
                      <a:srgbClr val="333333"/>
                    </a:solidFill>
                  </a:rPr>
                  <a:t>Prototyping</a:t>
                </a:r>
                <a:endParaRPr lang="en-US" altLang="en-US" sz="2399" dirty="0"/>
              </a:p>
            </p:txBody>
          </p:sp>
          <p:sp>
            <p:nvSpPr>
              <p:cNvPr id="115" name="Rectangle 99">
                <a:extLst>
                  <a:ext uri="{FF2B5EF4-FFF2-40B4-BE49-F238E27FC236}">
                    <a16:creationId xmlns:a16="http://schemas.microsoft.com/office/drawing/2014/main" id="{23B3CC47-38CB-42C1-8EF5-CF14456588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3" y="2586"/>
                <a:ext cx="46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 dirty="0">
                    <a:solidFill>
                      <a:srgbClr val="333333"/>
                    </a:solidFill>
                  </a:rPr>
                  <a:t>Plastic and </a:t>
                </a:r>
                <a:endParaRPr lang="en-US" altLang="en-US" sz="2399" dirty="0"/>
              </a:p>
            </p:txBody>
          </p:sp>
          <p:sp>
            <p:nvSpPr>
              <p:cNvPr id="116" name="Rectangle 100">
                <a:extLst>
                  <a:ext uri="{FF2B5EF4-FFF2-40B4-BE49-F238E27FC236}">
                    <a16:creationId xmlns:a16="http://schemas.microsoft.com/office/drawing/2014/main" id="{05FBED4E-83DA-4DFD-87BC-FB2C2CFD1E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2681"/>
                <a:ext cx="83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 dirty="0">
                    <a:solidFill>
                      <a:srgbClr val="333333"/>
                    </a:solidFill>
                  </a:rPr>
                  <a:t>Ceramic (Hermeticity</a:t>
                </a:r>
                <a:endParaRPr lang="en-US" altLang="en-US" sz="2399" dirty="0"/>
              </a:p>
            </p:txBody>
          </p:sp>
          <p:sp>
            <p:nvSpPr>
              <p:cNvPr id="119" name="Rectangle 103">
                <a:extLst>
                  <a:ext uri="{FF2B5EF4-FFF2-40B4-BE49-F238E27FC236}">
                    <a16:creationId xmlns:a16="http://schemas.microsoft.com/office/drawing/2014/main" id="{AB5EB302-9DAC-4405-8C1C-01F55FE60A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376"/>
                <a:ext cx="21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None</a:t>
                </a:r>
                <a:endParaRPr lang="en-US" altLang="en-US" sz="2399"/>
              </a:p>
            </p:txBody>
          </p:sp>
          <p:sp>
            <p:nvSpPr>
              <p:cNvPr id="120" name="Rectangle 104">
                <a:extLst>
                  <a:ext uri="{FF2B5EF4-FFF2-40B4-BE49-F238E27FC236}">
                    <a16:creationId xmlns:a16="http://schemas.microsoft.com/office/drawing/2014/main" id="{17531A0D-D2D9-4A41-BE3F-43486E2165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4" y="2320"/>
                <a:ext cx="32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-55°C – </a:t>
                </a:r>
                <a:endParaRPr lang="en-US" altLang="en-US" sz="2399"/>
              </a:p>
            </p:txBody>
          </p:sp>
          <p:sp>
            <p:nvSpPr>
              <p:cNvPr id="121" name="Rectangle 105">
                <a:extLst>
                  <a:ext uri="{FF2B5EF4-FFF2-40B4-BE49-F238E27FC236}">
                    <a16:creationId xmlns:a16="http://schemas.microsoft.com/office/drawing/2014/main" id="{94425CB6-BCC1-4098-926A-94CF581EFF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2" y="2433"/>
                <a:ext cx="24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125°C</a:t>
                </a:r>
                <a:endParaRPr lang="en-US" altLang="en-US" sz="2399"/>
              </a:p>
            </p:txBody>
          </p:sp>
          <p:sp>
            <p:nvSpPr>
              <p:cNvPr id="122" name="Rectangle 106">
                <a:extLst>
                  <a:ext uri="{FF2B5EF4-FFF2-40B4-BE49-F238E27FC236}">
                    <a16:creationId xmlns:a16="http://schemas.microsoft.com/office/drawing/2014/main" id="{8A89FAFE-7759-4EBA-9BC2-09899271CF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2" y="2376"/>
                <a:ext cx="21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None</a:t>
                </a:r>
                <a:endParaRPr lang="en-US" altLang="en-US" sz="2399"/>
              </a:p>
            </p:txBody>
          </p:sp>
          <p:sp>
            <p:nvSpPr>
              <p:cNvPr id="123" name="Rectangle 107">
                <a:extLst>
                  <a:ext uri="{FF2B5EF4-FFF2-40B4-BE49-F238E27FC236}">
                    <a16:creationId xmlns:a16="http://schemas.microsoft.com/office/drawing/2014/main" id="{A502CDBD-80DD-4EFD-8B50-8061F1C4ED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" y="2376"/>
                <a:ext cx="21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None</a:t>
                </a:r>
                <a:endParaRPr lang="en-US" altLang="en-US" sz="2399"/>
              </a:p>
            </p:txBody>
          </p:sp>
          <p:sp>
            <p:nvSpPr>
              <p:cNvPr id="124" name="Rectangle 108">
                <a:extLst>
                  <a:ext uri="{FF2B5EF4-FFF2-40B4-BE49-F238E27FC236}">
                    <a16:creationId xmlns:a16="http://schemas.microsoft.com/office/drawing/2014/main" id="{0097F491-B390-43FC-9502-42F956898F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" y="2329"/>
                <a:ext cx="12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 b="1" dirty="0">
                    <a:solidFill>
                      <a:srgbClr val="0C499C"/>
                    </a:solidFill>
                  </a:rPr>
                  <a:t>Mil</a:t>
                </a:r>
                <a:endParaRPr lang="en-US" altLang="en-US" sz="2399" dirty="0"/>
              </a:p>
            </p:txBody>
          </p:sp>
          <p:sp>
            <p:nvSpPr>
              <p:cNvPr id="125" name="Rectangle 109">
                <a:extLst>
                  <a:ext uri="{FF2B5EF4-FFF2-40B4-BE49-F238E27FC236}">
                    <a16:creationId xmlns:a16="http://schemas.microsoft.com/office/drawing/2014/main" id="{905A0646-53C3-444D-8032-79AE21E0F9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" y="2434"/>
                <a:ext cx="28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 b="1" dirty="0">
                    <a:solidFill>
                      <a:srgbClr val="0C499C"/>
                    </a:solidFill>
                  </a:rPr>
                  <a:t>Plastic</a:t>
                </a:r>
                <a:endParaRPr lang="en-US" altLang="en-US" sz="2399" dirty="0"/>
              </a:p>
            </p:txBody>
          </p:sp>
          <p:sp>
            <p:nvSpPr>
              <p:cNvPr id="126" name="Rectangle 110">
                <a:extLst>
                  <a:ext uri="{FF2B5EF4-FFF2-40B4-BE49-F238E27FC236}">
                    <a16:creationId xmlns:a16="http://schemas.microsoft.com/office/drawing/2014/main" id="{00A631BB-9828-4ECC-8766-88097560A3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" y="2317"/>
                <a:ext cx="50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 dirty="0">
                    <a:solidFill>
                      <a:srgbClr val="333333"/>
                    </a:solidFill>
                  </a:rPr>
                  <a:t>New Space, </a:t>
                </a:r>
                <a:endParaRPr lang="en-US" altLang="en-US" sz="2399" dirty="0"/>
              </a:p>
            </p:txBody>
          </p:sp>
          <p:sp>
            <p:nvSpPr>
              <p:cNvPr id="127" name="Rectangle 111">
                <a:extLst>
                  <a:ext uri="{FF2B5EF4-FFF2-40B4-BE49-F238E27FC236}">
                    <a16:creationId xmlns:a16="http://schemas.microsoft.com/office/drawing/2014/main" id="{9D17EC79-91AE-4556-9507-CE3507F387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8" y="2427"/>
                <a:ext cx="761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 dirty="0">
                    <a:solidFill>
                      <a:srgbClr val="333333"/>
                    </a:solidFill>
                  </a:rPr>
                  <a:t>Strategic Programs</a:t>
                </a:r>
                <a:endParaRPr lang="en-US" altLang="en-US" sz="2399" dirty="0"/>
              </a:p>
            </p:txBody>
          </p:sp>
          <p:sp>
            <p:nvSpPr>
              <p:cNvPr id="128" name="Rectangle 112">
                <a:extLst>
                  <a:ext uri="{FF2B5EF4-FFF2-40B4-BE49-F238E27FC236}">
                    <a16:creationId xmlns:a16="http://schemas.microsoft.com/office/drawing/2014/main" id="{24BF89C7-CB2F-4B5A-9BF3-A51E0D1CF7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2322"/>
                <a:ext cx="26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 dirty="0">
                    <a:solidFill>
                      <a:srgbClr val="333333"/>
                    </a:solidFill>
                  </a:rPr>
                  <a:t>Plastic</a:t>
                </a:r>
                <a:endParaRPr lang="en-US" altLang="en-US" sz="2399" dirty="0"/>
              </a:p>
            </p:txBody>
          </p:sp>
          <p:sp>
            <p:nvSpPr>
              <p:cNvPr id="129" name="Rectangle 113">
                <a:extLst>
                  <a:ext uri="{FF2B5EF4-FFF2-40B4-BE49-F238E27FC236}">
                    <a16:creationId xmlns:a16="http://schemas.microsoft.com/office/drawing/2014/main" id="{37063CA1-4DA5-4FC7-9E67-3B489F0FEE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2423"/>
                <a:ext cx="54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 dirty="0">
                    <a:solidFill>
                      <a:srgbClr val="333333"/>
                    </a:solidFill>
                  </a:rPr>
                  <a:t>Non-Hermetic</a:t>
                </a:r>
                <a:endParaRPr lang="en-US" altLang="en-US" sz="2399" dirty="0"/>
              </a:p>
            </p:txBody>
          </p:sp>
          <p:sp>
            <p:nvSpPr>
              <p:cNvPr id="130" name="Rectangle 114">
                <a:extLst>
                  <a:ext uri="{FF2B5EF4-FFF2-40B4-BE49-F238E27FC236}">
                    <a16:creationId xmlns:a16="http://schemas.microsoft.com/office/drawing/2014/main" id="{36636D01-98D7-4151-BE71-AD664F1016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7" y="2367"/>
                <a:ext cx="29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 dirty="0">
                    <a:solidFill>
                      <a:srgbClr val="333333"/>
                    </a:solidFill>
                  </a:rPr>
                  <a:t>JEDEC</a:t>
                </a:r>
                <a:endParaRPr lang="en-US" altLang="en-US" sz="2399" dirty="0"/>
              </a:p>
            </p:txBody>
          </p:sp>
          <p:sp>
            <p:nvSpPr>
              <p:cNvPr id="131" name="Rectangle 115">
                <a:extLst>
                  <a:ext uri="{FF2B5EF4-FFF2-40B4-BE49-F238E27FC236}">
                    <a16:creationId xmlns:a16="http://schemas.microsoft.com/office/drawing/2014/main" id="{3BFFE215-8594-414C-BA17-9CCFDB9BDF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36"/>
                <a:ext cx="21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 dirty="0">
                    <a:solidFill>
                      <a:srgbClr val="333333"/>
                    </a:solidFill>
                  </a:rPr>
                  <a:t>None</a:t>
                </a:r>
                <a:endParaRPr lang="en-US" altLang="en-US" sz="2399" dirty="0"/>
              </a:p>
            </p:txBody>
          </p:sp>
          <p:sp>
            <p:nvSpPr>
              <p:cNvPr id="132" name="Rectangle 116">
                <a:extLst>
                  <a:ext uri="{FF2B5EF4-FFF2-40B4-BE49-F238E27FC236}">
                    <a16:creationId xmlns:a16="http://schemas.microsoft.com/office/drawing/2014/main" id="{20C7035B-F97C-4762-BF79-6664743C0A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4" y="2580"/>
                <a:ext cx="32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-55°C – </a:t>
                </a:r>
                <a:endParaRPr lang="en-US" altLang="en-US" sz="2399"/>
              </a:p>
            </p:txBody>
          </p:sp>
          <p:sp>
            <p:nvSpPr>
              <p:cNvPr id="133" name="Rectangle 117">
                <a:extLst>
                  <a:ext uri="{FF2B5EF4-FFF2-40B4-BE49-F238E27FC236}">
                    <a16:creationId xmlns:a16="http://schemas.microsoft.com/office/drawing/2014/main" id="{AC771AC8-B74F-4EB5-9BA6-FAE7FF3105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2" y="2693"/>
                <a:ext cx="248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125°C</a:t>
                </a:r>
                <a:endParaRPr lang="en-US" altLang="en-US" sz="2399"/>
              </a:p>
            </p:txBody>
          </p:sp>
          <p:sp>
            <p:nvSpPr>
              <p:cNvPr id="134" name="Rectangle 118">
                <a:extLst>
                  <a:ext uri="{FF2B5EF4-FFF2-40B4-BE49-F238E27FC236}">
                    <a16:creationId xmlns:a16="http://schemas.microsoft.com/office/drawing/2014/main" id="{9EADB46D-B394-4AB0-8BD9-D0C971EA5E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2" y="2636"/>
                <a:ext cx="21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None</a:t>
                </a:r>
                <a:endParaRPr lang="en-US" altLang="en-US" sz="2399"/>
              </a:p>
            </p:txBody>
          </p:sp>
          <p:sp>
            <p:nvSpPr>
              <p:cNvPr id="135" name="Rectangle 119">
                <a:extLst>
                  <a:ext uri="{FF2B5EF4-FFF2-40B4-BE49-F238E27FC236}">
                    <a16:creationId xmlns:a16="http://schemas.microsoft.com/office/drawing/2014/main" id="{01BA5B02-468F-40F3-B8A2-30D7AB2BA9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" y="2636"/>
                <a:ext cx="21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>
                    <a:solidFill>
                      <a:srgbClr val="333333"/>
                    </a:solidFill>
                  </a:rPr>
                  <a:t>None</a:t>
                </a:r>
                <a:endParaRPr lang="en-US" altLang="en-US" sz="2399"/>
              </a:p>
            </p:txBody>
          </p:sp>
          <p:sp>
            <p:nvSpPr>
              <p:cNvPr id="148" name="Rectangle 132">
                <a:extLst>
                  <a:ext uri="{FF2B5EF4-FFF2-40B4-BE49-F238E27FC236}">
                    <a16:creationId xmlns:a16="http://schemas.microsoft.com/office/drawing/2014/main" id="{7D8ADB73-DD0E-4162-8F5B-174C1D8BB4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9" y="681"/>
                <a:ext cx="546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866" b="1">
                    <a:solidFill>
                      <a:srgbClr val="FFFFFF"/>
                    </a:solidFill>
                  </a:rPr>
                  <a:t>Screening</a:t>
                </a:r>
                <a:endParaRPr lang="en-US" altLang="en-US" sz="2399"/>
              </a:p>
            </p:txBody>
          </p:sp>
          <p:sp>
            <p:nvSpPr>
              <p:cNvPr id="149" name="Rectangle 133">
                <a:extLst>
                  <a:ext uri="{FF2B5EF4-FFF2-40B4-BE49-F238E27FC236}">
                    <a16:creationId xmlns:a16="http://schemas.microsoft.com/office/drawing/2014/main" id="{25AA230B-F2A1-4CAD-8C7D-08B5C0C98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" y="780"/>
                <a:ext cx="203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 b="1" dirty="0">
                    <a:solidFill>
                      <a:srgbClr val="FFFFFF"/>
                    </a:solidFill>
                  </a:rPr>
                  <a:t>Flow</a:t>
                </a:r>
                <a:endParaRPr lang="en-US" altLang="en-US" sz="2399" dirty="0"/>
              </a:p>
            </p:txBody>
          </p:sp>
          <p:sp>
            <p:nvSpPr>
              <p:cNvPr id="150" name="Rectangle 134">
                <a:extLst>
                  <a:ext uri="{FF2B5EF4-FFF2-40B4-BE49-F238E27FC236}">
                    <a16:creationId xmlns:a16="http://schemas.microsoft.com/office/drawing/2014/main" id="{91B467AC-69E7-4118-A0FB-93ABCFB75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4" y="780"/>
                <a:ext cx="35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 b="1">
                    <a:solidFill>
                      <a:srgbClr val="FFFFFF"/>
                    </a:solidFill>
                  </a:rPr>
                  <a:t>Purpose</a:t>
                </a:r>
                <a:endParaRPr lang="en-US" altLang="en-US" sz="2399"/>
              </a:p>
            </p:txBody>
          </p:sp>
          <p:sp>
            <p:nvSpPr>
              <p:cNvPr id="151" name="Rectangle 135">
                <a:extLst>
                  <a:ext uri="{FF2B5EF4-FFF2-40B4-BE49-F238E27FC236}">
                    <a16:creationId xmlns:a16="http://schemas.microsoft.com/office/drawing/2014/main" id="{F9179320-59BF-4DFA-90C8-A7DF7EDB25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8" y="780"/>
                <a:ext cx="360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 b="1">
                    <a:solidFill>
                      <a:srgbClr val="FFFFFF"/>
                    </a:solidFill>
                  </a:rPr>
                  <a:t>Package</a:t>
                </a:r>
                <a:endParaRPr lang="en-US" altLang="en-US" sz="2399"/>
              </a:p>
            </p:txBody>
          </p:sp>
          <p:sp>
            <p:nvSpPr>
              <p:cNvPr id="152" name="Rectangle 136">
                <a:extLst>
                  <a:ext uri="{FF2B5EF4-FFF2-40B4-BE49-F238E27FC236}">
                    <a16:creationId xmlns:a16="http://schemas.microsoft.com/office/drawing/2014/main" id="{D18951B4-483E-46B5-AB9C-0FA92156FD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7" y="780"/>
                <a:ext cx="539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889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66" b="1">
                    <a:solidFill>
                      <a:srgbClr val="FFFFFF"/>
                    </a:solidFill>
                  </a:rPr>
                  <a:t>Qualification</a:t>
                </a:r>
                <a:endParaRPr lang="en-US" altLang="en-US" sz="2399"/>
              </a:p>
            </p:txBody>
          </p:sp>
          <p:sp>
            <p:nvSpPr>
              <p:cNvPr id="153" name="Rectangle 137">
                <a:extLst>
                  <a:ext uri="{FF2B5EF4-FFF2-40B4-BE49-F238E27FC236}">
                    <a16:creationId xmlns:a16="http://schemas.microsoft.com/office/drawing/2014/main" id="{1D5A3FF8-9A22-4F39-9833-3565C1D372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662"/>
                <a:ext cx="2999" cy="1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54" name="Rectangle 138">
                <a:extLst>
                  <a:ext uri="{FF2B5EF4-FFF2-40B4-BE49-F238E27FC236}">
                    <a16:creationId xmlns:a16="http://schemas.microsoft.com/office/drawing/2014/main" id="{FCEC2887-1365-46DB-AC0A-DFC0E71090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5" y="662"/>
                <a:ext cx="2264" cy="1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55" name="Line 139">
                <a:extLst>
                  <a:ext uri="{FF2B5EF4-FFF2-40B4-BE49-F238E27FC236}">
                    <a16:creationId xmlns:a16="http://schemas.microsoft.com/office/drawing/2014/main" id="{9EFFBF26-0ABA-4FED-82BB-19EF01494E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504" y="667"/>
                <a:ext cx="1" cy="1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56" name="Rectangle 140">
                <a:extLst>
                  <a:ext uri="{FF2B5EF4-FFF2-40B4-BE49-F238E27FC236}">
                    <a16:creationId xmlns:a16="http://schemas.microsoft.com/office/drawing/2014/main" id="{C4ED9B10-F5A1-473A-84B2-A2887454B9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4" y="662"/>
                <a:ext cx="5" cy="5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57" name="Line 141">
                <a:extLst>
                  <a:ext uri="{FF2B5EF4-FFF2-40B4-BE49-F238E27FC236}">
                    <a16:creationId xmlns:a16="http://schemas.microsoft.com/office/drawing/2014/main" id="{3DCA4F6C-545B-4547-BCFB-68FCF3B185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1" y="667"/>
                <a:ext cx="1" cy="1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58" name="Rectangle 142">
                <a:extLst>
                  <a:ext uri="{FF2B5EF4-FFF2-40B4-BE49-F238E27FC236}">
                    <a16:creationId xmlns:a16="http://schemas.microsoft.com/office/drawing/2014/main" id="{9F06DFA8-EA61-400F-96EE-003380A6AB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" y="662"/>
                <a:ext cx="5" cy="5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59" name="Line 143">
                <a:extLst>
                  <a:ext uri="{FF2B5EF4-FFF2-40B4-BE49-F238E27FC236}">
                    <a16:creationId xmlns:a16="http://schemas.microsoft.com/office/drawing/2014/main" id="{9F948C05-D3A6-4213-90BC-D32939E2F3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23" y="667"/>
                <a:ext cx="1" cy="1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60" name="Rectangle 144">
                <a:extLst>
                  <a:ext uri="{FF2B5EF4-FFF2-40B4-BE49-F238E27FC236}">
                    <a16:creationId xmlns:a16="http://schemas.microsoft.com/office/drawing/2014/main" id="{C4E5CA72-B1A5-45AD-8270-99901C34FF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" y="662"/>
                <a:ext cx="4" cy="5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61" name="Line 145">
                <a:extLst>
                  <a:ext uri="{FF2B5EF4-FFF2-40B4-BE49-F238E27FC236}">
                    <a16:creationId xmlns:a16="http://schemas.microsoft.com/office/drawing/2014/main" id="{6CAE3B89-7E89-4492-8E67-9E47698DA8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99" y="667"/>
                <a:ext cx="1" cy="1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62" name="Rectangle 146">
                <a:extLst>
                  <a:ext uri="{FF2B5EF4-FFF2-40B4-BE49-F238E27FC236}">
                    <a16:creationId xmlns:a16="http://schemas.microsoft.com/office/drawing/2014/main" id="{7DBFFC20-7F0C-4150-AF94-8DC82AAFE6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9" y="662"/>
                <a:ext cx="4" cy="5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63" name="Line 147">
                <a:extLst>
                  <a:ext uri="{FF2B5EF4-FFF2-40B4-BE49-F238E27FC236}">
                    <a16:creationId xmlns:a16="http://schemas.microsoft.com/office/drawing/2014/main" id="{1B4EA3EC-A561-4615-AE0D-30A6C84723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95" y="667"/>
                <a:ext cx="1" cy="1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64" name="Rectangle 148">
                <a:extLst>
                  <a:ext uri="{FF2B5EF4-FFF2-40B4-BE49-F238E27FC236}">
                    <a16:creationId xmlns:a16="http://schemas.microsoft.com/office/drawing/2014/main" id="{CC0F4055-2E05-410B-A45C-1DFDEC910F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662"/>
                <a:ext cx="4" cy="5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65" name="Line 149">
                <a:extLst>
                  <a:ext uri="{FF2B5EF4-FFF2-40B4-BE49-F238E27FC236}">
                    <a16:creationId xmlns:a16="http://schemas.microsoft.com/office/drawing/2014/main" id="{1D36CD40-7FC9-408E-916D-66FB7C98C9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41" y="667"/>
                <a:ext cx="1" cy="1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66" name="Rectangle 150">
                <a:extLst>
                  <a:ext uri="{FF2B5EF4-FFF2-40B4-BE49-F238E27FC236}">
                    <a16:creationId xmlns:a16="http://schemas.microsoft.com/office/drawing/2014/main" id="{CE9F9783-B580-4F41-B6AC-D283842CF0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1" y="662"/>
                <a:ext cx="4" cy="5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67" name="Rectangle 151">
                <a:extLst>
                  <a:ext uri="{FF2B5EF4-FFF2-40B4-BE49-F238E27FC236}">
                    <a16:creationId xmlns:a16="http://schemas.microsoft.com/office/drawing/2014/main" id="{A4219E6B-847D-49B3-8A41-E23DF34821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6" y="828"/>
                <a:ext cx="2273" cy="1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68" name="Rectangle 152">
                <a:extLst>
                  <a:ext uri="{FF2B5EF4-FFF2-40B4-BE49-F238E27FC236}">
                    <a16:creationId xmlns:a16="http://schemas.microsoft.com/office/drawing/2014/main" id="{BE3BEDCB-7F63-41DA-B276-B9B6B907A7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6" y="676"/>
                <a:ext cx="9" cy="15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69" name="Line 153">
                <a:extLst>
                  <a:ext uri="{FF2B5EF4-FFF2-40B4-BE49-F238E27FC236}">
                    <a16:creationId xmlns:a16="http://schemas.microsoft.com/office/drawing/2014/main" id="{FC319FC0-2F55-4E89-89C6-08B70F425A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07" y="667"/>
                <a:ext cx="1" cy="1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70" name="Rectangle 154">
                <a:extLst>
                  <a:ext uri="{FF2B5EF4-FFF2-40B4-BE49-F238E27FC236}">
                    <a16:creationId xmlns:a16="http://schemas.microsoft.com/office/drawing/2014/main" id="{6959300A-C7F2-48D4-9002-EA64E25DA2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7" y="662"/>
                <a:ext cx="4" cy="5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71" name="Line 155">
                <a:extLst>
                  <a:ext uri="{FF2B5EF4-FFF2-40B4-BE49-F238E27FC236}">
                    <a16:creationId xmlns:a16="http://schemas.microsoft.com/office/drawing/2014/main" id="{8C363E57-8CEA-4D31-845D-97629C48C5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73" y="667"/>
                <a:ext cx="1" cy="1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72" name="Rectangle 156">
                <a:extLst>
                  <a:ext uri="{FF2B5EF4-FFF2-40B4-BE49-F238E27FC236}">
                    <a16:creationId xmlns:a16="http://schemas.microsoft.com/office/drawing/2014/main" id="{79DB1082-6CF7-4923-B5C0-DC25FCB4EA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3" y="662"/>
                <a:ext cx="4" cy="5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73" name="Line 157">
                <a:extLst>
                  <a:ext uri="{FF2B5EF4-FFF2-40B4-BE49-F238E27FC236}">
                    <a16:creationId xmlns:a16="http://schemas.microsoft.com/office/drawing/2014/main" id="{C5598C46-3654-4061-BF15-4EEDD41688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38" y="667"/>
                <a:ext cx="1" cy="1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74" name="Rectangle 158">
                <a:extLst>
                  <a:ext uri="{FF2B5EF4-FFF2-40B4-BE49-F238E27FC236}">
                    <a16:creationId xmlns:a16="http://schemas.microsoft.com/office/drawing/2014/main" id="{3D39DD2D-0081-4C45-ACC9-276C5536C0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8" y="662"/>
                <a:ext cx="5" cy="5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75" name="Rectangle 159">
                <a:extLst>
                  <a:ext uri="{FF2B5EF4-FFF2-40B4-BE49-F238E27FC236}">
                    <a16:creationId xmlns:a16="http://schemas.microsoft.com/office/drawing/2014/main" id="{34B4F0D6-704A-4286-82B5-FFB95AFA6C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" y="993"/>
                <a:ext cx="5253" cy="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76" name="Rectangle 160">
                <a:extLst>
                  <a:ext uri="{FF2B5EF4-FFF2-40B4-BE49-F238E27FC236}">
                    <a16:creationId xmlns:a16="http://schemas.microsoft.com/office/drawing/2014/main" id="{620D57A0-7438-444C-9DB5-6EAAAA208F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0" y="672"/>
                <a:ext cx="9" cy="1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77" name="Rectangle 161">
                <a:extLst>
                  <a:ext uri="{FF2B5EF4-FFF2-40B4-BE49-F238E27FC236}">
                    <a16:creationId xmlns:a16="http://schemas.microsoft.com/office/drawing/2014/main" id="{506A8096-7F80-498E-B6C7-4BD300C814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" y="1253"/>
                <a:ext cx="5253" cy="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78" name="Rectangle 162">
                <a:extLst>
                  <a:ext uri="{FF2B5EF4-FFF2-40B4-BE49-F238E27FC236}">
                    <a16:creationId xmlns:a16="http://schemas.microsoft.com/office/drawing/2014/main" id="{375B6B7E-F619-4A8C-B841-5E8F04DF67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" y="1512"/>
                <a:ext cx="5253" cy="1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79" name="Rectangle 163">
                <a:extLst>
                  <a:ext uri="{FF2B5EF4-FFF2-40B4-BE49-F238E27FC236}">
                    <a16:creationId xmlns:a16="http://schemas.microsoft.com/office/drawing/2014/main" id="{C3D53889-82D4-4E3D-BBD5-4DA799E65C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" y="1772"/>
                <a:ext cx="5253" cy="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80" name="Rectangle 164">
                <a:extLst>
                  <a:ext uri="{FF2B5EF4-FFF2-40B4-BE49-F238E27FC236}">
                    <a16:creationId xmlns:a16="http://schemas.microsoft.com/office/drawing/2014/main" id="{1C659D8E-676F-4AF8-857D-E5CC59CAD9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" y="2032"/>
                <a:ext cx="5253" cy="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81" name="Rectangle 165">
                <a:extLst>
                  <a:ext uri="{FF2B5EF4-FFF2-40B4-BE49-F238E27FC236}">
                    <a16:creationId xmlns:a16="http://schemas.microsoft.com/office/drawing/2014/main" id="{A3A58175-6AD3-4985-AC1A-D0378258F9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" y="2291"/>
                <a:ext cx="5253" cy="1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82" name="Rectangle 166">
                <a:extLst>
                  <a:ext uri="{FF2B5EF4-FFF2-40B4-BE49-F238E27FC236}">
                    <a16:creationId xmlns:a16="http://schemas.microsoft.com/office/drawing/2014/main" id="{E2E3729C-9C2F-42CA-A855-81E3BB7646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" y="2551"/>
                <a:ext cx="5253" cy="1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84" name="Rectangle 168">
                <a:extLst>
                  <a:ext uri="{FF2B5EF4-FFF2-40B4-BE49-F238E27FC236}">
                    <a16:creationId xmlns:a16="http://schemas.microsoft.com/office/drawing/2014/main" id="{1C90EEB4-CE55-4EFB-A11E-04595090C7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676"/>
                <a:ext cx="10" cy="240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85" name="Rectangle 169">
                <a:extLst>
                  <a:ext uri="{FF2B5EF4-FFF2-40B4-BE49-F238E27FC236}">
                    <a16:creationId xmlns:a16="http://schemas.microsoft.com/office/drawing/2014/main" id="{3BFF1162-4D74-4E32-89CF-A15BB514EF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8" y="676"/>
                <a:ext cx="9" cy="240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86" name="Rectangle 170">
                <a:extLst>
                  <a:ext uri="{FF2B5EF4-FFF2-40B4-BE49-F238E27FC236}">
                    <a16:creationId xmlns:a16="http://schemas.microsoft.com/office/drawing/2014/main" id="{2FCBA154-E6B1-4B1B-81D1-F18DF2D35D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4" y="676"/>
                <a:ext cx="9" cy="240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87" name="Rectangle 171">
                <a:extLst>
                  <a:ext uri="{FF2B5EF4-FFF2-40B4-BE49-F238E27FC236}">
                    <a16:creationId xmlns:a16="http://schemas.microsoft.com/office/drawing/2014/main" id="{F55C1FF2-109A-42AF-98A4-2BBDCC40EE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" y="676"/>
                <a:ext cx="9" cy="240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88" name="Rectangle 172">
                <a:extLst>
                  <a:ext uri="{FF2B5EF4-FFF2-40B4-BE49-F238E27FC236}">
                    <a16:creationId xmlns:a16="http://schemas.microsoft.com/office/drawing/2014/main" id="{02D42837-0E98-4A4B-BAB6-91892C6128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6" y="842"/>
                <a:ext cx="9" cy="22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89" name="Rectangle 173">
                <a:extLst>
                  <a:ext uri="{FF2B5EF4-FFF2-40B4-BE49-F238E27FC236}">
                    <a16:creationId xmlns:a16="http://schemas.microsoft.com/office/drawing/2014/main" id="{FE9853FE-7655-4C29-B9D2-068C8BF0EC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2" y="842"/>
                <a:ext cx="9" cy="22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90" name="Rectangle 174">
                <a:extLst>
                  <a:ext uri="{FF2B5EF4-FFF2-40B4-BE49-F238E27FC236}">
                    <a16:creationId xmlns:a16="http://schemas.microsoft.com/office/drawing/2014/main" id="{F6C543CC-729D-4D72-ABDC-61C86B7934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8" y="842"/>
                <a:ext cx="9" cy="22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91" name="Rectangle 175">
                <a:extLst>
                  <a:ext uri="{FF2B5EF4-FFF2-40B4-BE49-F238E27FC236}">
                    <a16:creationId xmlns:a16="http://schemas.microsoft.com/office/drawing/2014/main" id="{D821396A-2BF0-4538-A9CB-C89E559288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4" y="842"/>
                <a:ext cx="9" cy="22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92" name="Rectangle 176">
                <a:extLst>
                  <a:ext uri="{FF2B5EF4-FFF2-40B4-BE49-F238E27FC236}">
                    <a16:creationId xmlns:a16="http://schemas.microsoft.com/office/drawing/2014/main" id="{E7436882-F450-4FC8-988E-9164093611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0" y="842"/>
                <a:ext cx="9" cy="22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93" name="Line 177">
                <a:extLst>
                  <a:ext uri="{FF2B5EF4-FFF2-40B4-BE49-F238E27FC236}">
                    <a16:creationId xmlns:a16="http://schemas.microsoft.com/office/drawing/2014/main" id="{75D58D1E-D0D9-4013-A9CF-5546F3F1E1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1" y="3080"/>
                <a:ext cx="1" cy="1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94" name="Rectangle 178">
                <a:extLst>
                  <a:ext uri="{FF2B5EF4-FFF2-40B4-BE49-F238E27FC236}">
                    <a16:creationId xmlns:a16="http://schemas.microsoft.com/office/drawing/2014/main" id="{2F37574C-F7C7-4548-A2BD-12C91A8907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" y="3080"/>
                <a:ext cx="5" cy="5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95" name="Line 179">
                <a:extLst>
                  <a:ext uri="{FF2B5EF4-FFF2-40B4-BE49-F238E27FC236}">
                    <a16:creationId xmlns:a16="http://schemas.microsoft.com/office/drawing/2014/main" id="{DA7BAFD4-EB0F-489F-9D33-55B4141A42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3" y="3080"/>
                <a:ext cx="1" cy="1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96" name="Rectangle 180">
                <a:extLst>
                  <a:ext uri="{FF2B5EF4-FFF2-40B4-BE49-F238E27FC236}">
                    <a16:creationId xmlns:a16="http://schemas.microsoft.com/office/drawing/2014/main" id="{72669E7F-A570-49F1-A798-EFFB31BF55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" y="3080"/>
                <a:ext cx="4" cy="5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97" name="Line 181">
                <a:extLst>
                  <a:ext uri="{FF2B5EF4-FFF2-40B4-BE49-F238E27FC236}">
                    <a16:creationId xmlns:a16="http://schemas.microsoft.com/office/drawing/2014/main" id="{009C074B-6570-4AF0-B2EB-54B5599025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9" y="3080"/>
                <a:ext cx="1" cy="1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98" name="Rectangle 182">
                <a:extLst>
                  <a:ext uri="{FF2B5EF4-FFF2-40B4-BE49-F238E27FC236}">
                    <a16:creationId xmlns:a16="http://schemas.microsoft.com/office/drawing/2014/main" id="{CFD7473C-8DA4-46E4-9226-100E4D1ADB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9" y="3080"/>
                <a:ext cx="4" cy="5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199" name="Line 183">
                <a:extLst>
                  <a:ext uri="{FF2B5EF4-FFF2-40B4-BE49-F238E27FC236}">
                    <a16:creationId xmlns:a16="http://schemas.microsoft.com/office/drawing/2014/main" id="{56C0D0F2-60DD-423D-9D2E-AE4AF264C6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5" y="3080"/>
                <a:ext cx="1" cy="1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200" name="Rectangle 184">
                <a:extLst>
                  <a:ext uri="{FF2B5EF4-FFF2-40B4-BE49-F238E27FC236}">
                    <a16:creationId xmlns:a16="http://schemas.microsoft.com/office/drawing/2014/main" id="{B5BCC328-A583-4AB1-A3D1-697168034A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3080"/>
                <a:ext cx="4" cy="5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201" name="Line 185">
                <a:extLst>
                  <a:ext uri="{FF2B5EF4-FFF2-40B4-BE49-F238E27FC236}">
                    <a16:creationId xmlns:a16="http://schemas.microsoft.com/office/drawing/2014/main" id="{4F6E26EA-83E9-4FA3-84D9-1C076DE889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1" y="3080"/>
                <a:ext cx="1" cy="1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202" name="Rectangle 186">
                <a:extLst>
                  <a:ext uri="{FF2B5EF4-FFF2-40B4-BE49-F238E27FC236}">
                    <a16:creationId xmlns:a16="http://schemas.microsoft.com/office/drawing/2014/main" id="{92AD8CD2-953F-4C13-8C83-F31DD1BA11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1" y="3080"/>
                <a:ext cx="4" cy="5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203" name="Line 187">
                <a:extLst>
                  <a:ext uri="{FF2B5EF4-FFF2-40B4-BE49-F238E27FC236}">
                    <a16:creationId xmlns:a16="http://schemas.microsoft.com/office/drawing/2014/main" id="{DDA5ECE6-05BC-4DA8-BDA4-3194AB93C1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07" y="3080"/>
                <a:ext cx="1" cy="1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204" name="Rectangle 188">
                <a:extLst>
                  <a:ext uri="{FF2B5EF4-FFF2-40B4-BE49-F238E27FC236}">
                    <a16:creationId xmlns:a16="http://schemas.microsoft.com/office/drawing/2014/main" id="{703C21FA-EB04-450C-921B-DE8C66CF58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7" y="3080"/>
                <a:ext cx="4" cy="5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205" name="Line 189">
                <a:extLst>
                  <a:ext uri="{FF2B5EF4-FFF2-40B4-BE49-F238E27FC236}">
                    <a16:creationId xmlns:a16="http://schemas.microsoft.com/office/drawing/2014/main" id="{9BE8CDF7-5F62-474A-876E-DD6118C3AE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73" y="3080"/>
                <a:ext cx="1" cy="1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206" name="Rectangle 190">
                <a:extLst>
                  <a:ext uri="{FF2B5EF4-FFF2-40B4-BE49-F238E27FC236}">
                    <a16:creationId xmlns:a16="http://schemas.microsoft.com/office/drawing/2014/main" id="{EE6646DD-DB11-424F-83A6-B571C96428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3" y="3080"/>
                <a:ext cx="4" cy="5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207" name="Line 191">
                <a:extLst>
                  <a:ext uri="{FF2B5EF4-FFF2-40B4-BE49-F238E27FC236}">
                    <a16:creationId xmlns:a16="http://schemas.microsoft.com/office/drawing/2014/main" id="{920E84CF-651E-48E1-BB95-833A7337AB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38" y="3080"/>
                <a:ext cx="1" cy="1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208" name="Rectangle 192">
                <a:extLst>
                  <a:ext uri="{FF2B5EF4-FFF2-40B4-BE49-F238E27FC236}">
                    <a16:creationId xmlns:a16="http://schemas.microsoft.com/office/drawing/2014/main" id="{DF1B0291-033C-4889-B3F7-1908204CB8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8" y="3080"/>
                <a:ext cx="5" cy="5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209" name="Line 193">
                <a:extLst>
                  <a:ext uri="{FF2B5EF4-FFF2-40B4-BE49-F238E27FC236}">
                    <a16:creationId xmlns:a16="http://schemas.microsoft.com/office/drawing/2014/main" id="{07BD15C1-BA9A-42F5-A3C1-DA8CE55351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04" y="3080"/>
                <a:ext cx="1" cy="1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210" name="Rectangle 194">
                <a:extLst>
                  <a:ext uri="{FF2B5EF4-FFF2-40B4-BE49-F238E27FC236}">
                    <a16:creationId xmlns:a16="http://schemas.microsoft.com/office/drawing/2014/main" id="{43C2BE39-61CF-4F85-A28B-A7FBEC5EFE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4" y="3080"/>
                <a:ext cx="5" cy="5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211" name="Line 195">
                <a:extLst>
                  <a:ext uri="{FF2B5EF4-FFF2-40B4-BE49-F238E27FC236}">
                    <a16:creationId xmlns:a16="http://schemas.microsoft.com/office/drawing/2014/main" id="{1553A60B-8872-468C-87DD-9F30BFD833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09" y="667"/>
                <a:ext cx="1" cy="1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212" name="Rectangle 196">
                <a:extLst>
                  <a:ext uri="{FF2B5EF4-FFF2-40B4-BE49-F238E27FC236}">
                    <a16:creationId xmlns:a16="http://schemas.microsoft.com/office/drawing/2014/main" id="{6756A1AB-ABA9-4B0A-908A-7F2BB1AA7C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9" y="667"/>
                <a:ext cx="5" cy="5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213" name="Line 197">
                <a:extLst>
                  <a:ext uri="{FF2B5EF4-FFF2-40B4-BE49-F238E27FC236}">
                    <a16:creationId xmlns:a16="http://schemas.microsoft.com/office/drawing/2014/main" id="{DBD366EE-AA3E-43AE-8041-89931847FD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09" y="832"/>
                <a:ext cx="1" cy="1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214" name="Rectangle 198">
                <a:extLst>
                  <a:ext uri="{FF2B5EF4-FFF2-40B4-BE49-F238E27FC236}">
                    <a16:creationId xmlns:a16="http://schemas.microsoft.com/office/drawing/2014/main" id="{5033A614-4F17-4758-AA5A-9CEE0A9205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9" y="832"/>
                <a:ext cx="5" cy="5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215" name="Line 199">
                <a:extLst>
                  <a:ext uri="{FF2B5EF4-FFF2-40B4-BE49-F238E27FC236}">
                    <a16:creationId xmlns:a16="http://schemas.microsoft.com/office/drawing/2014/main" id="{C2835EAF-A1A7-43C6-8F92-18163698B0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09" y="998"/>
                <a:ext cx="1" cy="1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216" name="Rectangle 200">
                <a:extLst>
                  <a:ext uri="{FF2B5EF4-FFF2-40B4-BE49-F238E27FC236}">
                    <a16:creationId xmlns:a16="http://schemas.microsoft.com/office/drawing/2014/main" id="{5BEA12A6-B2CE-4D33-BA80-2445526554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9" y="998"/>
                <a:ext cx="5" cy="4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217" name="Line 201">
                <a:extLst>
                  <a:ext uri="{FF2B5EF4-FFF2-40B4-BE49-F238E27FC236}">
                    <a16:creationId xmlns:a16="http://schemas.microsoft.com/office/drawing/2014/main" id="{1D0CA251-C6CE-4D0C-BDFE-6BDFC6D2A8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09" y="1257"/>
                <a:ext cx="1" cy="1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218" name="Rectangle 202">
                <a:extLst>
                  <a:ext uri="{FF2B5EF4-FFF2-40B4-BE49-F238E27FC236}">
                    <a16:creationId xmlns:a16="http://schemas.microsoft.com/office/drawing/2014/main" id="{3DC69E8F-591A-4258-A68F-592145206C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9" y="1257"/>
                <a:ext cx="5" cy="5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219" name="Line 203">
                <a:extLst>
                  <a:ext uri="{FF2B5EF4-FFF2-40B4-BE49-F238E27FC236}">
                    <a16:creationId xmlns:a16="http://schemas.microsoft.com/office/drawing/2014/main" id="{EFDD7DBC-7A10-41D7-B03A-3C67273E1B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09" y="1517"/>
                <a:ext cx="1" cy="1"/>
              </a:xfrm>
              <a:prstGeom prst="line">
                <a:avLst/>
              </a:prstGeom>
              <a:noFill/>
              <a:ln w="0">
                <a:solidFill>
                  <a:srgbClr val="D4D4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  <p:sp>
            <p:nvSpPr>
              <p:cNvPr id="220" name="Rectangle 204">
                <a:extLst>
                  <a:ext uri="{FF2B5EF4-FFF2-40B4-BE49-F238E27FC236}">
                    <a16:creationId xmlns:a16="http://schemas.microsoft.com/office/drawing/2014/main" id="{E755DECF-A7CF-490F-8B93-7F2AE9AFBF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9" y="1517"/>
                <a:ext cx="5" cy="5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199"/>
              </a:p>
            </p:txBody>
          </p:sp>
        </p:grpSp>
        <p:sp>
          <p:nvSpPr>
            <p:cNvPr id="9" name="Line 206">
              <a:extLst>
                <a:ext uri="{FF2B5EF4-FFF2-40B4-BE49-F238E27FC236}">
                  <a16:creationId xmlns:a16="http://schemas.microsoft.com/office/drawing/2014/main" id="{873A674E-8C35-4CA1-BA6B-EEE354A04A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09" y="1777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3199"/>
            </a:p>
          </p:txBody>
        </p:sp>
        <p:sp>
          <p:nvSpPr>
            <p:cNvPr id="10" name="Rectangle 207">
              <a:extLst>
                <a:ext uri="{FF2B5EF4-FFF2-40B4-BE49-F238E27FC236}">
                  <a16:creationId xmlns:a16="http://schemas.microsoft.com/office/drawing/2014/main" id="{E6E4B76F-AFFF-4350-94E6-6FF78ED33E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9" y="1777"/>
              <a:ext cx="5" cy="4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3199"/>
            </a:p>
          </p:txBody>
        </p:sp>
        <p:sp>
          <p:nvSpPr>
            <p:cNvPr id="11" name="Line 208">
              <a:extLst>
                <a:ext uri="{FF2B5EF4-FFF2-40B4-BE49-F238E27FC236}">
                  <a16:creationId xmlns:a16="http://schemas.microsoft.com/office/drawing/2014/main" id="{2A9BFE62-EE00-45DA-8D53-7394B6F585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09" y="2036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3199"/>
            </a:p>
          </p:txBody>
        </p:sp>
        <p:sp>
          <p:nvSpPr>
            <p:cNvPr id="12" name="Rectangle 209">
              <a:extLst>
                <a:ext uri="{FF2B5EF4-FFF2-40B4-BE49-F238E27FC236}">
                  <a16:creationId xmlns:a16="http://schemas.microsoft.com/office/drawing/2014/main" id="{9D91EC9D-8810-41BE-B104-81F931D31B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9" y="2036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3199"/>
            </a:p>
          </p:txBody>
        </p:sp>
        <p:sp>
          <p:nvSpPr>
            <p:cNvPr id="13" name="Line 210">
              <a:extLst>
                <a:ext uri="{FF2B5EF4-FFF2-40B4-BE49-F238E27FC236}">
                  <a16:creationId xmlns:a16="http://schemas.microsoft.com/office/drawing/2014/main" id="{ACA5F32D-D156-4F53-ABA9-0B05025F35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09" y="2296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3199"/>
            </a:p>
          </p:txBody>
        </p:sp>
        <p:sp>
          <p:nvSpPr>
            <p:cNvPr id="14" name="Rectangle 211">
              <a:extLst>
                <a:ext uri="{FF2B5EF4-FFF2-40B4-BE49-F238E27FC236}">
                  <a16:creationId xmlns:a16="http://schemas.microsoft.com/office/drawing/2014/main" id="{C7BE4E5C-4CCE-4DB1-94F1-0497C4B7A9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9" y="2296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3199"/>
            </a:p>
          </p:txBody>
        </p:sp>
        <p:sp>
          <p:nvSpPr>
            <p:cNvPr id="15" name="Line 212">
              <a:extLst>
                <a:ext uri="{FF2B5EF4-FFF2-40B4-BE49-F238E27FC236}">
                  <a16:creationId xmlns:a16="http://schemas.microsoft.com/office/drawing/2014/main" id="{E91088FC-7B52-4F05-9E5C-A4F28FBD5E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09" y="2556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3199"/>
            </a:p>
          </p:txBody>
        </p:sp>
        <p:sp>
          <p:nvSpPr>
            <p:cNvPr id="16" name="Rectangle 213">
              <a:extLst>
                <a:ext uri="{FF2B5EF4-FFF2-40B4-BE49-F238E27FC236}">
                  <a16:creationId xmlns:a16="http://schemas.microsoft.com/office/drawing/2014/main" id="{178A96A2-65C4-47DE-B3BB-3D28AADB78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9" y="2556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3199"/>
            </a:p>
          </p:txBody>
        </p:sp>
        <p:sp>
          <p:nvSpPr>
            <p:cNvPr id="17" name="Line 214">
              <a:extLst>
                <a:ext uri="{FF2B5EF4-FFF2-40B4-BE49-F238E27FC236}">
                  <a16:creationId xmlns:a16="http://schemas.microsoft.com/office/drawing/2014/main" id="{D3D3611F-6620-4B10-B523-D225540AAE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09" y="2816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3199"/>
            </a:p>
          </p:txBody>
        </p:sp>
        <p:sp>
          <p:nvSpPr>
            <p:cNvPr id="18" name="Rectangle 215">
              <a:extLst>
                <a:ext uri="{FF2B5EF4-FFF2-40B4-BE49-F238E27FC236}">
                  <a16:creationId xmlns:a16="http://schemas.microsoft.com/office/drawing/2014/main" id="{9D626D54-FDFA-4513-A73E-8937841DE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9" y="2816"/>
              <a:ext cx="5" cy="4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3199"/>
            </a:p>
          </p:txBody>
        </p:sp>
        <p:sp>
          <p:nvSpPr>
            <p:cNvPr id="19" name="Line 216">
              <a:extLst>
                <a:ext uri="{FF2B5EF4-FFF2-40B4-BE49-F238E27FC236}">
                  <a16:creationId xmlns:a16="http://schemas.microsoft.com/office/drawing/2014/main" id="{C0D71121-63E2-464A-94B2-F45AC39938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09" y="3075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3199"/>
            </a:p>
          </p:txBody>
        </p:sp>
        <p:sp>
          <p:nvSpPr>
            <p:cNvPr id="20" name="Rectangle 217">
              <a:extLst>
                <a:ext uri="{FF2B5EF4-FFF2-40B4-BE49-F238E27FC236}">
                  <a16:creationId xmlns:a16="http://schemas.microsoft.com/office/drawing/2014/main" id="{A3CE9BF1-5E69-4DB4-A114-D157D916A6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9" y="3075"/>
              <a:ext cx="5" cy="5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3199"/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RTG4</a:t>
            </a:r>
            <a:r>
              <a:rPr lang="en-US" sz="4400" baseline="30000" dirty="0"/>
              <a:t>™</a:t>
            </a:r>
            <a:r>
              <a:rPr lang="en-US" dirty="0"/>
              <a:t> FPGA Screening Flows</a:t>
            </a:r>
          </a:p>
        </p:txBody>
      </p:sp>
      <p:sp>
        <p:nvSpPr>
          <p:cNvPr id="221" name="Rectangle 100">
            <a:extLst>
              <a:ext uri="{FF2B5EF4-FFF2-40B4-BE49-F238E27FC236}">
                <a16:creationId xmlns:a16="http://schemas.microsoft.com/office/drawing/2014/main" id="{9250BDAD-A250-41AD-854B-31F48BCD5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6913" y="5735790"/>
            <a:ext cx="1325684" cy="2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8895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66" dirty="0">
                <a:solidFill>
                  <a:srgbClr val="333333"/>
                </a:solidFill>
              </a:rPr>
              <a:t>not guaranteed)</a:t>
            </a:r>
            <a:endParaRPr lang="en-US" altLang="en-US" sz="2399" dirty="0"/>
          </a:p>
        </p:txBody>
      </p:sp>
      <p:sp>
        <p:nvSpPr>
          <p:cNvPr id="222" name="Rectangle 115">
            <a:extLst>
              <a:ext uri="{FF2B5EF4-FFF2-40B4-BE49-F238E27FC236}">
                <a16:creationId xmlns:a16="http://schemas.microsoft.com/office/drawing/2014/main" id="{69972BDF-E80A-41E7-80E3-F19343290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8552" y="5421548"/>
            <a:ext cx="448616" cy="22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8895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66" dirty="0">
                <a:solidFill>
                  <a:srgbClr val="333333"/>
                </a:solidFill>
              </a:rPr>
              <a:t>None</a:t>
            </a:r>
            <a:endParaRPr lang="en-US" altLang="en-US" sz="2399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3888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2EB436-E2EA-4243-A72A-C04A72A1E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Background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Leaded flip-chip bump material was discontinued by Microchip vendor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Impacting all RTG4 in ceramic packages (CG1657 and CQ352) in all screening flows</a:t>
            </a:r>
          </a:p>
          <a:p>
            <a:pPr lvl="2"/>
            <a:r>
              <a:rPr lang="en-US" sz="1600" dirty="0">
                <a:solidFill>
                  <a:schemeClr val="tx1"/>
                </a:solidFill>
              </a:rPr>
              <a:t>RTG4 in plastic package and RT </a:t>
            </a:r>
            <a:r>
              <a:rPr lang="en-US" sz="1600" dirty="0" err="1">
                <a:solidFill>
                  <a:schemeClr val="tx1"/>
                </a:solidFill>
              </a:rPr>
              <a:t>PolarFire</a:t>
            </a:r>
            <a:r>
              <a:rPr lang="en-US" sz="1600" dirty="0">
                <a:solidFill>
                  <a:schemeClr val="tx1"/>
                </a:solidFill>
              </a:rPr>
              <a:t> are NOT impacted.  They always use lead-free bump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Plans</a:t>
            </a:r>
          </a:p>
          <a:p>
            <a:pPr marL="644652" lvl="1" indent="-342900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Issued RTG4 flip-chip bump customer notification </a:t>
            </a:r>
          </a:p>
          <a:p>
            <a:pPr marL="644652" lvl="1" indent="-342900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Qualifying RTG4 lead-free bump parts</a:t>
            </a:r>
          </a:p>
          <a:p>
            <a:pPr lvl="2"/>
            <a:r>
              <a:rPr lang="en-US" sz="1600" dirty="0">
                <a:solidFill>
                  <a:schemeClr val="tx1"/>
                </a:solidFill>
              </a:rPr>
              <a:t>Mil-Std-883B qualification – expected 2H 2023</a:t>
            </a:r>
          </a:p>
          <a:p>
            <a:pPr lvl="2"/>
            <a:r>
              <a:rPr lang="en-US" sz="1600" dirty="0">
                <a:solidFill>
                  <a:schemeClr val="tx1"/>
                </a:solidFill>
              </a:rPr>
              <a:t>QML-Q qualification – expected 2H 2023</a:t>
            </a:r>
          </a:p>
          <a:p>
            <a:pPr lvl="2"/>
            <a:r>
              <a:rPr lang="en-US" sz="1600" dirty="0">
                <a:solidFill>
                  <a:schemeClr val="tx1"/>
                </a:solidFill>
              </a:rPr>
              <a:t>QML-V qualification – expected 1H 2024</a:t>
            </a:r>
            <a:endParaRPr lang="en-US" sz="1600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1174C4-8A3B-460E-B519-A1AA753E8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RTG4™ FPGA Flip-chip Bump Change (1)</a:t>
            </a:r>
            <a:endParaRPr lang="en-US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11367A-BA1E-43B8-3B4C-D33DB8107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212" y="2743200"/>
            <a:ext cx="4657981" cy="191228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347016-C320-44B7-3CD5-DD86BCEE6605}"/>
              </a:ext>
            </a:extLst>
          </p:cNvPr>
          <p:cNvSpPr/>
          <p:nvPr/>
        </p:nvSpPr>
        <p:spPr>
          <a:xfrm>
            <a:off x="4418012" y="2458064"/>
            <a:ext cx="2514600" cy="2286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Flip-chip bump inside package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A24C706-C6BA-5C4E-85E3-BE0A638467AD}"/>
              </a:ext>
            </a:extLst>
          </p:cNvPr>
          <p:cNvCxnSpPr/>
          <p:nvPr/>
        </p:nvCxnSpPr>
        <p:spPr>
          <a:xfrm flipH="1">
            <a:off x="5484812" y="2667000"/>
            <a:ext cx="152400" cy="762000"/>
          </a:xfrm>
          <a:prstGeom prst="straightConnector1">
            <a:avLst/>
          </a:prstGeom>
          <a:ln>
            <a:solidFill>
              <a:schemeClr val="bg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704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1D141A6-9C44-7C36-5743-2E6B3BDA3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600" dirty="0">
                <a:solidFill>
                  <a:schemeClr val="tx1"/>
                </a:solidFill>
              </a:rPr>
              <a:t>Customer notification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Microchip PCN </a:t>
            </a:r>
            <a:r>
              <a:rPr lang="en-US" sz="2200" dirty="0">
                <a:solidFill>
                  <a:schemeClr val="tx1"/>
                </a:solidFill>
                <a:hlinkClick r:id="rId2"/>
              </a:rPr>
              <a:t>JAON-26GOCS315</a:t>
            </a:r>
            <a:r>
              <a:rPr lang="en-US" sz="2200" dirty="0">
                <a:solidFill>
                  <a:schemeClr val="tx1"/>
                </a:solidFill>
              </a:rPr>
              <a:t> released in November 2022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GIDEP SC7-C-23-0001 acknowledged</a:t>
            </a:r>
          </a:p>
          <a:p>
            <a:endParaRPr lang="en-US" sz="2600" dirty="0">
              <a:solidFill>
                <a:schemeClr val="tx1"/>
              </a:solidFill>
            </a:endParaRPr>
          </a:p>
          <a:p>
            <a:r>
              <a:rPr lang="en-US" sz="2600" dirty="0">
                <a:solidFill>
                  <a:schemeClr val="tx1"/>
                </a:solidFill>
              </a:rPr>
              <a:t>Important timelines for leaded-bump RTG4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Last Time Buy (LTB): April 2023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Last Time Ship (LTS): April 2024</a:t>
            </a:r>
          </a:p>
          <a:p>
            <a:endParaRPr lang="en-US" sz="2600" dirty="0">
              <a:solidFill>
                <a:schemeClr val="tx1"/>
              </a:solidFill>
            </a:endParaRPr>
          </a:p>
          <a:p>
            <a:r>
              <a:rPr lang="en-US" sz="2600" dirty="0">
                <a:solidFill>
                  <a:schemeClr val="tx1"/>
                </a:solidFill>
              </a:rPr>
              <a:t>Replacement parts with lead-free bump 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All standard RT4G150 parts in CG1657 and CQ352 have equivalent replacement lead-free bump part</a:t>
            </a:r>
          </a:p>
          <a:p>
            <a:pPr lvl="2"/>
            <a:r>
              <a:rPr lang="en-US" sz="1900" dirty="0">
                <a:solidFill>
                  <a:schemeClr val="tx1"/>
                </a:solidFill>
              </a:rPr>
              <a:t>Ex: RT4G150-CG</a:t>
            </a:r>
            <a:r>
              <a:rPr lang="en-US" sz="1900" b="1" dirty="0">
                <a:solidFill>
                  <a:srgbClr val="0000FF"/>
                </a:solidFill>
              </a:rPr>
              <a:t>G</a:t>
            </a:r>
            <a:r>
              <a:rPr lang="en-US" sz="1900" dirty="0">
                <a:solidFill>
                  <a:schemeClr val="tx1"/>
                </a:solidFill>
              </a:rPr>
              <a:t>1657B, RT4G150-CQ</a:t>
            </a:r>
            <a:r>
              <a:rPr lang="en-US" sz="1900" b="1" dirty="0">
                <a:solidFill>
                  <a:srgbClr val="0000FF"/>
                </a:solidFill>
              </a:rPr>
              <a:t>G</a:t>
            </a:r>
            <a:r>
              <a:rPr lang="en-US" sz="1900" dirty="0">
                <a:solidFill>
                  <a:schemeClr val="tx1"/>
                </a:solidFill>
              </a:rPr>
              <a:t>352B</a:t>
            </a:r>
          </a:p>
          <a:p>
            <a:pPr lvl="2"/>
            <a:r>
              <a:rPr lang="en-US" sz="1900" b="1" dirty="0">
                <a:solidFill>
                  <a:srgbClr val="0000FF"/>
                </a:solidFill>
              </a:rPr>
              <a:t>G</a:t>
            </a:r>
            <a:r>
              <a:rPr lang="en-US" sz="1900" dirty="0">
                <a:solidFill>
                  <a:schemeClr val="tx1"/>
                </a:solidFill>
              </a:rPr>
              <a:t> references lead-free flip-chip bump for RTG4 FPGA family</a:t>
            </a:r>
          </a:p>
          <a:p>
            <a:pPr lvl="3"/>
            <a:r>
              <a:rPr lang="en-US" sz="1500" dirty="0">
                <a:solidFill>
                  <a:schemeClr val="tx1"/>
                </a:solidFill>
              </a:rPr>
              <a:t>No change to the Six Sigma columns which have lead content  </a:t>
            </a:r>
          </a:p>
          <a:p>
            <a:endParaRPr lang="en-US" sz="2600" dirty="0">
              <a:solidFill>
                <a:schemeClr val="tx1"/>
              </a:solidFill>
            </a:endParaRPr>
          </a:p>
          <a:p>
            <a:r>
              <a:rPr lang="en-US" sz="2600" dirty="0">
                <a:solidFill>
                  <a:schemeClr val="tx1"/>
                </a:solidFill>
              </a:rPr>
              <a:t>No design impact when migrating to replacement parts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No change in board design, reflow profile, board assembly flow or software setting</a:t>
            </a:r>
          </a:p>
          <a:p>
            <a:pPr marL="301752" lvl="1" indent="0">
              <a:buNone/>
            </a:pPr>
            <a:endParaRPr lang="en-US" sz="22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7C159F-BE9A-EA61-E8CE-CFD973ED4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RTG4™ FPGA Flip-chip Bump Change 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012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5">
            <a:extLst>
              <a:ext uri="{FF2B5EF4-FFF2-40B4-BE49-F238E27FC236}">
                <a16:creationId xmlns:a16="http://schemas.microsoft.com/office/drawing/2014/main" id="{B9F96506-CB63-4520-8C0E-73F68B51D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9530" y="1761066"/>
            <a:ext cx="1628398" cy="120252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279400">
              <a:srgbClr val="26A846"/>
            </a:glow>
          </a:effectLst>
        </p:spPr>
        <p:txBody>
          <a:bodyPr wrap="none" anchor="ctr"/>
          <a:lstStyle/>
          <a:p>
            <a:pPr>
              <a:defRPr/>
            </a:pPr>
            <a:endParaRPr lang="en-US" sz="3199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" name="Rectangle 33">
            <a:extLst>
              <a:ext uri="{FF2B5EF4-FFF2-40B4-BE49-F238E27FC236}">
                <a16:creationId xmlns:a16="http://schemas.microsoft.com/office/drawing/2014/main" id="{AD496BC4-93BF-4174-A261-BEDEFCE1A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3595" y="3580608"/>
            <a:ext cx="1640351" cy="106891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199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6" name="Rectangle 3">
            <a:extLst>
              <a:ext uri="{FF2B5EF4-FFF2-40B4-BE49-F238E27FC236}">
                <a16:creationId xmlns:a16="http://schemas.microsoft.com/office/drawing/2014/main" id="{631AD04D-ADEB-4E78-BBDE-D357956BE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9317" y="3582801"/>
            <a:ext cx="1640999" cy="106891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228600">
              <a:srgbClr val="26A846"/>
            </a:glow>
          </a:effectLst>
        </p:spPr>
        <p:txBody>
          <a:bodyPr wrap="none" anchor="ctr"/>
          <a:lstStyle/>
          <a:p>
            <a:pPr>
              <a:defRPr/>
            </a:pPr>
            <a:endParaRPr lang="en-US" sz="3199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" name="Rectangle 5">
            <a:extLst>
              <a:ext uri="{FF2B5EF4-FFF2-40B4-BE49-F238E27FC236}">
                <a16:creationId xmlns:a16="http://schemas.microsoft.com/office/drawing/2014/main" id="{16C8DB0E-96BA-4E72-AB1F-6BAD5DE91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1880" y="3582801"/>
            <a:ext cx="1640352" cy="106891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199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" name="Rectangle 6">
            <a:extLst>
              <a:ext uri="{FF2B5EF4-FFF2-40B4-BE49-F238E27FC236}">
                <a16:creationId xmlns:a16="http://schemas.microsoft.com/office/drawing/2014/main" id="{B5FA9A59-DEDA-44D6-B519-7D6213F3A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659" y="3578040"/>
            <a:ext cx="1641829" cy="107367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228600">
              <a:srgbClr val="26A846"/>
            </a:glow>
          </a:effectLst>
        </p:spPr>
        <p:txBody>
          <a:bodyPr wrap="none" anchor="ctr"/>
          <a:lstStyle/>
          <a:p>
            <a:pPr>
              <a:defRPr/>
            </a:pPr>
            <a:endParaRPr lang="en-US" sz="3199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9" name="Rectangle 10">
            <a:extLst>
              <a:ext uri="{FF2B5EF4-FFF2-40B4-BE49-F238E27FC236}">
                <a16:creationId xmlns:a16="http://schemas.microsoft.com/office/drawing/2014/main" id="{D5B00101-5AC5-462A-B4BB-EF6B1E4CF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4455" y="3578813"/>
            <a:ext cx="1642476" cy="106891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199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18211" name="Rectangle 3"/>
          <p:cNvSpPr>
            <a:spLocks noChangeArrowheads="1"/>
          </p:cNvSpPr>
          <p:nvPr/>
        </p:nvSpPr>
        <p:spPr bwMode="auto">
          <a:xfrm>
            <a:off x="2737606" y="1761065"/>
            <a:ext cx="1640999" cy="120252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279400">
              <a:srgbClr val="26A846"/>
            </a:glow>
          </a:effectLst>
        </p:spPr>
        <p:txBody>
          <a:bodyPr wrap="none" anchor="ctr"/>
          <a:lstStyle/>
          <a:p>
            <a:pPr>
              <a:defRPr/>
            </a:pPr>
            <a:endParaRPr lang="en-US" sz="3199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18213" name="Rectangle 5"/>
          <p:cNvSpPr>
            <a:spLocks noChangeArrowheads="1"/>
          </p:cNvSpPr>
          <p:nvPr/>
        </p:nvSpPr>
        <p:spPr bwMode="auto">
          <a:xfrm>
            <a:off x="5040168" y="1761065"/>
            <a:ext cx="1640149" cy="120252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279400">
              <a:srgbClr val="26A846"/>
            </a:glow>
          </a:effectLst>
        </p:spPr>
        <p:txBody>
          <a:bodyPr wrap="none" anchor="ctr"/>
          <a:lstStyle/>
          <a:p>
            <a:pPr>
              <a:defRPr/>
            </a:pPr>
            <a:endParaRPr lang="en-US" sz="3199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18214" name="Rectangle 6"/>
          <p:cNvSpPr>
            <a:spLocks noChangeArrowheads="1"/>
          </p:cNvSpPr>
          <p:nvPr/>
        </p:nvSpPr>
        <p:spPr bwMode="auto">
          <a:xfrm>
            <a:off x="433948" y="1756305"/>
            <a:ext cx="1641829" cy="120728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279400">
              <a:srgbClr val="26A846"/>
            </a:glow>
          </a:effectLst>
        </p:spPr>
        <p:txBody>
          <a:bodyPr wrap="none" anchor="ctr"/>
          <a:lstStyle/>
          <a:p>
            <a:pPr>
              <a:defRPr/>
            </a:pPr>
            <a:endParaRPr lang="en-US" sz="3199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18218" name="Rectangle 10"/>
          <p:cNvSpPr>
            <a:spLocks noChangeArrowheads="1"/>
          </p:cNvSpPr>
          <p:nvPr/>
        </p:nvSpPr>
        <p:spPr bwMode="auto">
          <a:xfrm>
            <a:off x="9643594" y="1756304"/>
            <a:ext cx="1641626" cy="120729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279400">
              <a:srgbClr val="26A846"/>
            </a:glow>
          </a:effectLst>
        </p:spPr>
        <p:txBody>
          <a:bodyPr wrap="none" anchor="ctr"/>
          <a:lstStyle/>
          <a:p>
            <a:pPr>
              <a:defRPr/>
            </a:pPr>
            <a:endParaRPr lang="en-US" sz="3199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851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en-US" dirty="0"/>
              <a:t>RTG4</a:t>
            </a:r>
            <a:r>
              <a:rPr lang="en-US" altLang="en-US" baseline="30000" dirty="0"/>
              <a:t>™</a:t>
            </a:r>
            <a:r>
              <a:rPr lang="en-US" altLang="en-US" dirty="0"/>
              <a:t> FPGA Flight Heritage</a:t>
            </a:r>
            <a:endParaRPr altLang="en-US" dirty="0"/>
          </a:p>
        </p:txBody>
      </p:sp>
      <p:sp>
        <p:nvSpPr>
          <p:cNvPr id="35853" name="Text Box 17"/>
          <p:cNvSpPr txBox="1">
            <a:spLocks noChangeArrowheads="1"/>
          </p:cNvSpPr>
          <p:nvPr/>
        </p:nvSpPr>
        <p:spPr bwMode="auto">
          <a:xfrm>
            <a:off x="7337164" y="1761065"/>
            <a:ext cx="16407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 dirty="0">
                <a:latin typeface="Arial Black" pitchFamily="34" charset="0"/>
              </a:rPr>
              <a:t>Landsat 9</a:t>
            </a:r>
            <a:br>
              <a:rPr lang="en-US" altLang="en-US" sz="1200" dirty="0">
                <a:latin typeface="Arial Black" pitchFamily="34" charset="0"/>
              </a:rPr>
            </a:br>
            <a:r>
              <a:rPr lang="en-US" altLang="en-US" sz="1200" dirty="0">
                <a:latin typeface="Arial Black" pitchFamily="34" charset="0"/>
              </a:rPr>
              <a:t>(NASA)</a:t>
            </a:r>
            <a:br>
              <a:rPr lang="en-US" altLang="en-US" sz="1200" dirty="0">
                <a:latin typeface="Arial Black" pitchFamily="34" charset="0"/>
              </a:rPr>
            </a:br>
            <a:endParaRPr lang="en-US" altLang="en-US" sz="1200" dirty="0">
              <a:latin typeface="Arial Black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1200" dirty="0">
                <a:latin typeface="Arial Black" pitchFamily="34" charset="0"/>
              </a:rPr>
              <a:t>Launched 2021</a:t>
            </a:r>
          </a:p>
        </p:txBody>
      </p:sp>
      <p:sp>
        <p:nvSpPr>
          <p:cNvPr id="35860" name="Text Box 28"/>
          <p:cNvSpPr txBox="1">
            <a:spLocks noChangeArrowheads="1"/>
          </p:cNvSpPr>
          <p:nvPr/>
        </p:nvSpPr>
        <p:spPr bwMode="auto">
          <a:xfrm>
            <a:off x="5043193" y="1872543"/>
            <a:ext cx="164035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 dirty="0">
                <a:latin typeface="Arial Black" pitchFamily="34" charset="0"/>
              </a:rPr>
              <a:t>CAS-500</a:t>
            </a:r>
            <a:br>
              <a:rPr lang="en-US" altLang="en-US" sz="1200" dirty="0">
                <a:latin typeface="Arial Black" pitchFamily="34" charset="0"/>
              </a:rPr>
            </a:br>
            <a:endParaRPr lang="en-US" altLang="en-US" sz="1200" dirty="0">
              <a:latin typeface="Arial Black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1200" dirty="0">
                <a:latin typeface="Arial Black" pitchFamily="34" charset="0"/>
              </a:rPr>
              <a:t>Launched 2021</a:t>
            </a:r>
          </a:p>
        </p:txBody>
      </p:sp>
      <p:sp>
        <p:nvSpPr>
          <p:cNvPr id="35861" name="Text Box 29"/>
          <p:cNvSpPr txBox="1">
            <a:spLocks noChangeArrowheads="1"/>
          </p:cNvSpPr>
          <p:nvPr/>
        </p:nvSpPr>
        <p:spPr bwMode="auto">
          <a:xfrm>
            <a:off x="7358108" y="3588162"/>
            <a:ext cx="163153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 dirty="0">
                <a:latin typeface="Arial Black" pitchFamily="34" charset="0"/>
              </a:rPr>
              <a:t>JUICE</a:t>
            </a:r>
            <a:br>
              <a:rPr lang="en-US" altLang="en-US" sz="1200" dirty="0">
                <a:latin typeface="Arial Black" pitchFamily="34" charset="0"/>
              </a:rPr>
            </a:br>
            <a:r>
              <a:rPr lang="en-US" altLang="en-US" sz="1200" dirty="0">
                <a:latin typeface="Arial Black" pitchFamily="34" charset="0"/>
              </a:rPr>
              <a:t>(ESA)</a:t>
            </a:r>
            <a:br>
              <a:rPr lang="en-US" altLang="en-US" sz="1200" dirty="0">
                <a:latin typeface="Arial Black" pitchFamily="34" charset="0"/>
              </a:rPr>
            </a:br>
            <a:endParaRPr lang="en-US" altLang="en-US" sz="1200" dirty="0">
              <a:latin typeface="Arial Black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1200" dirty="0">
                <a:latin typeface="Arial Black" pitchFamily="34" charset="0"/>
              </a:rPr>
              <a:t>Launch 2023</a:t>
            </a:r>
          </a:p>
        </p:txBody>
      </p:sp>
      <p:sp>
        <p:nvSpPr>
          <p:cNvPr id="35862" name="Text Box 30"/>
          <p:cNvSpPr txBox="1">
            <a:spLocks noChangeArrowheads="1"/>
          </p:cNvSpPr>
          <p:nvPr/>
        </p:nvSpPr>
        <p:spPr bwMode="auto">
          <a:xfrm>
            <a:off x="428848" y="3613267"/>
            <a:ext cx="170082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 dirty="0">
                <a:latin typeface="Arial Black" pitchFamily="34" charset="0"/>
              </a:rPr>
              <a:t>AIDA DART</a:t>
            </a:r>
            <a:br>
              <a:rPr lang="en-US" altLang="en-US" sz="1200" dirty="0">
                <a:latin typeface="Arial Black" pitchFamily="34" charset="0"/>
              </a:rPr>
            </a:br>
            <a:r>
              <a:rPr lang="en-US" altLang="en-US" sz="1200" dirty="0">
                <a:latin typeface="Arial Black" pitchFamily="34" charset="0"/>
              </a:rPr>
              <a:t>(NASA) </a:t>
            </a:r>
            <a:br>
              <a:rPr lang="en-US" altLang="en-US" sz="1200" dirty="0">
                <a:latin typeface="Arial Black" pitchFamily="34" charset="0"/>
              </a:rPr>
            </a:br>
            <a:endParaRPr lang="en-US" altLang="en-US" sz="1200" dirty="0">
              <a:latin typeface="Arial Black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1200" dirty="0">
                <a:latin typeface="Arial Black" pitchFamily="34" charset="0"/>
              </a:rPr>
              <a:t>Launched 2021</a:t>
            </a:r>
          </a:p>
        </p:txBody>
      </p:sp>
      <p:sp>
        <p:nvSpPr>
          <p:cNvPr id="35865" name="Text Box 34"/>
          <p:cNvSpPr txBox="1">
            <a:spLocks noChangeArrowheads="1"/>
          </p:cNvSpPr>
          <p:nvPr/>
        </p:nvSpPr>
        <p:spPr bwMode="auto">
          <a:xfrm>
            <a:off x="355509" y="1740737"/>
            <a:ext cx="178669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 dirty="0">
                <a:latin typeface="Arial Black" pitchFamily="34" charset="0"/>
              </a:rPr>
              <a:t>Mission Extension</a:t>
            </a:r>
            <a:br>
              <a:rPr lang="en-US" altLang="en-US" sz="1200" dirty="0">
                <a:latin typeface="Arial Black" pitchFamily="34" charset="0"/>
              </a:rPr>
            </a:br>
            <a:r>
              <a:rPr lang="en-US" altLang="en-US" sz="1200" dirty="0">
                <a:latin typeface="Arial Black" pitchFamily="34" charset="0"/>
              </a:rPr>
              <a:t>Vehicle 1 and 2</a:t>
            </a:r>
            <a:br>
              <a:rPr lang="en-US" altLang="en-US" sz="1200" dirty="0">
                <a:latin typeface="Arial Black" pitchFamily="34" charset="0"/>
              </a:rPr>
            </a:br>
            <a:endParaRPr lang="en-US" altLang="en-US" sz="1200" dirty="0">
              <a:latin typeface="Arial Black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1200" dirty="0">
                <a:latin typeface="Arial Black" pitchFamily="34" charset="0"/>
              </a:rPr>
              <a:t>Launched </a:t>
            </a:r>
            <a:br>
              <a:rPr lang="en-US" altLang="en-US" sz="1200" dirty="0">
                <a:latin typeface="Arial Black" pitchFamily="34" charset="0"/>
              </a:rPr>
            </a:br>
            <a:r>
              <a:rPr lang="en-US" altLang="en-US" sz="1200" dirty="0">
                <a:latin typeface="Arial Black" pitchFamily="34" charset="0"/>
              </a:rPr>
              <a:t>2019, 2020</a:t>
            </a:r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9655305" y="3597336"/>
            <a:ext cx="164461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 dirty="0">
                <a:latin typeface="Arial Black" pitchFamily="34" charset="0"/>
              </a:rPr>
              <a:t>SLIM</a:t>
            </a:r>
            <a:br>
              <a:rPr lang="en-US" altLang="en-US" sz="1200" dirty="0">
                <a:latin typeface="Arial Black" pitchFamily="34" charset="0"/>
              </a:rPr>
            </a:br>
            <a:r>
              <a:rPr lang="en-US" altLang="en-US" sz="1200" dirty="0">
                <a:latin typeface="Arial Black" pitchFamily="34" charset="0"/>
              </a:rPr>
              <a:t>(JAXA)</a:t>
            </a:r>
            <a:br>
              <a:rPr lang="en-US" altLang="en-US" sz="1200" dirty="0">
                <a:latin typeface="Arial Black" pitchFamily="34" charset="0"/>
              </a:rPr>
            </a:br>
            <a:endParaRPr lang="en-US" altLang="en-US" sz="1200" dirty="0">
              <a:latin typeface="Arial Black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1200" dirty="0">
                <a:latin typeface="Arial Black" pitchFamily="34" charset="0"/>
              </a:rPr>
              <a:t>Launch 2023</a:t>
            </a:r>
          </a:p>
        </p:txBody>
      </p:sp>
      <p:sp>
        <p:nvSpPr>
          <p:cNvPr id="50" name="Text Box 28">
            <a:extLst>
              <a:ext uri="{FF2B5EF4-FFF2-40B4-BE49-F238E27FC236}">
                <a16:creationId xmlns:a16="http://schemas.microsoft.com/office/drawing/2014/main" id="{26C2F6FA-5BCB-4F16-B778-C1926D642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9711" y="3595232"/>
            <a:ext cx="164204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 dirty="0">
                <a:latin typeface="Arial Black" pitchFamily="34" charset="0"/>
              </a:rPr>
              <a:t>Worldview</a:t>
            </a:r>
            <a:br>
              <a:rPr lang="en-US" altLang="en-US" sz="1200" dirty="0">
                <a:latin typeface="Arial Black" pitchFamily="34" charset="0"/>
              </a:rPr>
            </a:br>
            <a:r>
              <a:rPr lang="en-US" altLang="en-US" sz="1200" dirty="0">
                <a:latin typeface="Arial Black" pitchFamily="34" charset="0"/>
              </a:rPr>
              <a:t>Legion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1200" dirty="0">
              <a:latin typeface="Arial Black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1200" dirty="0">
                <a:latin typeface="Arial Black" pitchFamily="34" charset="0"/>
              </a:rPr>
              <a:t>Launch 2023</a:t>
            </a:r>
          </a:p>
        </p:txBody>
      </p:sp>
      <p:sp>
        <p:nvSpPr>
          <p:cNvPr id="52" name="Text Box 28">
            <a:extLst>
              <a:ext uri="{FF2B5EF4-FFF2-40B4-BE49-F238E27FC236}">
                <a16:creationId xmlns:a16="http://schemas.microsoft.com/office/drawing/2014/main" id="{72559D27-77D4-4012-85A7-61B4ABDB8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0540" y="1765005"/>
            <a:ext cx="17201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 dirty="0">
                <a:latin typeface="Arial Black" pitchFamily="34" charset="0"/>
              </a:rPr>
              <a:t>Lucy</a:t>
            </a:r>
            <a:br>
              <a:rPr lang="en-US" altLang="en-US" sz="1200" dirty="0">
                <a:latin typeface="Arial Black" pitchFamily="34" charset="0"/>
              </a:rPr>
            </a:br>
            <a:r>
              <a:rPr lang="en-US" altLang="en-US" sz="1200" dirty="0">
                <a:latin typeface="Arial Black" pitchFamily="34" charset="0"/>
              </a:rPr>
              <a:t>(NASA)</a:t>
            </a:r>
            <a:br>
              <a:rPr lang="en-US" altLang="en-US" sz="1200" dirty="0">
                <a:latin typeface="Arial Black" pitchFamily="34" charset="0"/>
              </a:rPr>
            </a:br>
            <a:endParaRPr lang="en-US" altLang="en-US" sz="1200" dirty="0">
              <a:latin typeface="Arial Black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1200" dirty="0">
                <a:latin typeface="Arial Black" pitchFamily="34" charset="0"/>
              </a:rPr>
              <a:t>Launched 2021</a:t>
            </a:r>
          </a:p>
        </p:txBody>
      </p:sp>
      <p:sp>
        <p:nvSpPr>
          <p:cNvPr id="34" name="Text Box 17">
            <a:extLst>
              <a:ext uri="{FF2B5EF4-FFF2-40B4-BE49-F238E27FC236}">
                <a16:creationId xmlns:a16="http://schemas.microsoft.com/office/drawing/2014/main" id="{F071F993-40E7-47F8-ACEB-0FC4FFA71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5082" y="1773706"/>
            <a:ext cx="163290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 dirty="0">
                <a:latin typeface="Arial Black" pitchFamily="34" charset="0"/>
              </a:rPr>
              <a:t>US National Programs</a:t>
            </a:r>
            <a:br>
              <a:rPr lang="en-US" altLang="en-US" sz="1200" dirty="0">
                <a:latin typeface="Arial Black" pitchFamily="34" charset="0"/>
              </a:rPr>
            </a:br>
            <a:endParaRPr lang="en-US" altLang="en-US" sz="1200" dirty="0">
              <a:latin typeface="Arial Black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1200" dirty="0">
                <a:latin typeface="Arial Black" pitchFamily="34" charset="0"/>
              </a:rPr>
              <a:t>Launched 2020</a:t>
            </a:r>
          </a:p>
        </p:txBody>
      </p:sp>
      <p:sp>
        <p:nvSpPr>
          <p:cNvPr id="41" name="Text Box 29">
            <a:extLst>
              <a:ext uri="{FF2B5EF4-FFF2-40B4-BE49-F238E27FC236}">
                <a16:creationId xmlns:a16="http://schemas.microsoft.com/office/drawing/2014/main" id="{88E16409-0CDB-4C28-B917-792897FEC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8704" y="3588162"/>
            <a:ext cx="1643325" cy="923330"/>
          </a:xfrm>
          <a:prstGeom prst="rect">
            <a:avLst/>
          </a:prstGeom>
          <a:noFill/>
          <a:ln>
            <a:noFill/>
          </a:ln>
          <a:effectLst>
            <a:glow rad="228600">
              <a:srgbClr val="26A846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 dirty="0">
                <a:latin typeface="Arial Black" pitchFamily="34" charset="0"/>
              </a:rPr>
              <a:t>Artemis-1</a:t>
            </a:r>
            <a:br>
              <a:rPr lang="en-US" altLang="en-US" sz="1200" dirty="0">
                <a:latin typeface="Arial Black" pitchFamily="34" charset="0"/>
              </a:rPr>
            </a:br>
            <a:r>
              <a:rPr lang="en-US" altLang="en-US" sz="1200" dirty="0">
                <a:latin typeface="Arial Black" pitchFamily="34" charset="0"/>
              </a:rPr>
              <a:t>(NASA)</a:t>
            </a:r>
            <a:br>
              <a:rPr lang="en-US" altLang="en-US" sz="1200" dirty="0">
                <a:latin typeface="Arial Black" pitchFamily="34" charset="0"/>
              </a:rPr>
            </a:br>
            <a:endParaRPr lang="en-US" altLang="en-US" sz="1200" dirty="0">
              <a:latin typeface="Arial Black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1200" dirty="0">
                <a:latin typeface="Arial Black" pitchFamily="34" charset="0"/>
              </a:rPr>
              <a:t>Launched 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295545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D156C-886D-4ABE-BA66-83565832F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 Update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88E76-34AA-4417-9090-5E38DC54C1A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4777" y="923073"/>
            <a:ext cx="11473283" cy="538596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RT PolarFire® FPGAs </a:t>
            </a:r>
          </a:p>
          <a:p>
            <a:pPr lvl="1"/>
            <a:r>
              <a:rPr lang="en-US" dirty="0"/>
              <a:t>MIL-STD-883B qualification for RTPF500T completed</a:t>
            </a:r>
          </a:p>
          <a:p>
            <a:pPr lvl="1"/>
            <a:r>
              <a:rPr lang="en-US" dirty="0"/>
              <a:t>RTPF500ZT has improved radiation performance, added system services and a path to QML-V qualification</a:t>
            </a:r>
          </a:p>
          <a:p>
            <a:endParaRPr lang="en-US" dirty="0"/>
          </a:p>
          <a:p>
            <a:r>
              <a:rPr lang="en-US" dirty="0"/>
              <a:t>RTG4™ FPGAs</a:t>
            </a:r>
          </a:p>
          <a:p>
            <a:pPr lvl="1"/>
            <a:r>
              <a:rPr lang="en-US" dirty="0"/>
              <a:t>Leaded bump last-time-buy is April 2023</a:t>
            </a:r>
          </a:p>
          <a:p>
            <a:pPr lvl="1"/>
            <a:r>
              <a:rPr lang="en-US" dirty="0"/>
              <a:t>Ongoing lead-free bump qualification, anticipating MIL-STD-883B and QML-Q in 2023 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Microchip Space Forum</a:t>
            </a:r>
            <a:endParaRPr lang="en-US" dirty="0"/>
          </a:p>
          <a:p>
            <a:pPr lvl="1"/>
            <a:r>
              <a:rPr lang="en-US" dirty="0"/>
              <a:t>Free virtual on-demand presentations available now</a:t>
            </a:r>
          </a:p>
          <a:p>
            <a:pPr lvl="1"/>
            <a:endParaRPr lang="en-US" dirty="0"/>
          </a:p>
          <a:p>
            <a:r>
              <a:rPr lang="en-US" dirty="0">
                <a:hlinkClick r:id="rId4"/>
              </a:rPr>
              <a:t>Sign up for Microchip Space Brief</a:t>
            </a:r>
            <a:r>
              <a:rPr lang="en-US" dirty="0"/>
              <a:t> </a:t>
            </a:r>
            <a:r>
              <a:rPr lang="en-US" b="0" dirty="0"/>
              <a:t>newsletter to receive quarterly updates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10D54-880D-4975-A34F-279E3327B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2179" y="4260090"/>
            <a:ext cx="2938429" cy="1023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3399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27218-F3D7-4DE7-B199-8A14EAC7CF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Microchip RISC-V Road Trip</a:t>
            </a:r>
            <a:br>
              <a:rPr lang="en-US" dirty="0"/>
            </a:br>
            <a:r>
              <a:rPr lang="en-US" dirty="0"/>
              <a:t>or The Road Less Traveled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817DF-0D7D-492E-A41C-85C4B94782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883A29-A2A1-4C24-BA49-FCF02676B6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Tim Morin</a:t>
            </a:r>
          </a:p>
        </p:txBody>
      </p:sp>
    </p:spTree>
    <p:extLst>
      <p:ext uri="{BB962C8B-B14F-4D97-AF65-F5344CB8AC3E}">
        <p14:creationId xmlns:p14="http://schemas.microsoft.com/office/powerpoint/2010/main" val="3807353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93775BB-EAA4-4006-8399-EAFC7AA4B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000DB2-71F3-451F-9AC3-FDE102DDAE0F}"/>
              </a:ext>
            </a:extLst>
          </p:cNvPr>
          <p:cNvSpPr txBox="1"/>
          <p:nvPr/>
        </p:nvSpPr>
        <p:spPr>
          <a:xfrm>
            <a:off x="3394538" y="86628"/>
            <a:ext cx="5399748" cy="230832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June 2015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2</a:t>
            </a:r>
            <a:r>
              <a:rPr lang="en-US" sz="4800" baseline="30000" dirty="0">
                <a:solidFill>
                  <a:schemeClr val="bg1"/>
                </a:solidFill>
              </a:rPr>
              <a:t>nd</a:t>
            </a:r>
            <a:r>
              <a:rPr lang="en-US" sz="4800" dirty="0">
                <a:solidFill>
                  <a:schemeClr val="bg1"/>
                </a:solidFill>
              </a:rPr>
              <a:t> RISC-V Workshop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Berkeley California</a:t>
            </a:r>
          </a:p>
        </p:txBody>
      </p:sp>
    </p:spTree>
    <p:extLst>
      <p:ext uri="{BB962C8B-B14F-4D97-AF65-F5344CB8AC3E}">
        <p14:creationId xmlns:p14="http://schemas.microsoft.com/office/powerpoint/2010/main" val="2069614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E318DB-9FFA-408C-8A46-31E8BE7DD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Road Trip</a:t>
            </a:r>
          </a:p>
        </p:txBody>
      </p:sp>
      <p:graphicFrame>
        <p:nvGraphicFramePr>
          <p:cNvPr id="19" name="Content Placeholder 4">
            <a:extLst>
              <a:ext uri="{FF2B5EF4-FFF2-40B4-BE49-F238E27FC236}">
                <a16:creationId xmlns:a16="http://schemas.microsoft.com/office/drawing/2014/main" id="{3E71D37A-5765-4B57-BF04-95AD4618301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983983617"/>
              </p:ext>
            </p:extLst>
          </p:nvPr>
        </p:nvGraphicFramePr>
        <p:xfrm>
          <a:off x="354013" y="922338"/>
          <a:ext cx="11401425" cy="5386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49651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869060-C639-45C4-825C-C7E2C5F3C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5E5EDB-7470-45D8-9E83-69A91BDA7A7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Quick Product Update</a:t>
            </a:r>
          </a:p>
          <a:p>
            <a:pPr lvl="1"/>
            <a:r>
              <a:rPr lang="en-US" dirty="0"/>
              <a:t>RT PolarFire® FPGA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RTG4</a:t>
            </a:r>
            <a:r>
              <a:rPr lang="en-US" baseline="30000" dirty="0">
                <a:solidFill>
                  <a:schemeClr val="tx1"/>
                </a:solidFill>
              </a:rPr>
              <a:t>™</a:t>
            </a:r>
            <a:r>
              <a:rPr lang="en-US" dirty="0">
                <a:solidFill>
                  <a:schemeClr val="tx1"/>
                </a:solidFill>
              </a:rPr>
              <a:t> FPGA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Microchip and RISC-V – The Road Less Traveled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068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11C37-E517-45E4-A14C-D233A22A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Opportunity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CFF23-7C2A-4538-A4AD-B3102164955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A&amp;D client building an assembly for a strategic platform</a:t>
            </a:r>
          </a:p>
          <a:p>
            <a:r>
              <a:rPr lang="en-US" dirty="0"/>
              <a:t>Needs a soft CPU with Cache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Hydrogen Fuel Cell Vehicle Distraction">
            <a:extLst>
              <a:ext uri="{FF2B5EF4-FFF2-40B4-BE49-F238E27FC236}">
                <a16:creationId xmlns:a16="http://schemas.microsoft.com/office/drawing/2014/main" id="{CEAD5814-1300-436B-8B7D-07050F656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792" y="1810399"/>
            <a:ext cx="5189194" cy="305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qr code&#10;&#10;Description automatically generated">
            <a:extLst>
              <a:ext uri="{FF2B5EF4-FFF2-40B4-BE49-F238E27FC236}">
                <a16:creationId xmlns:a16="http://schemas.microsoft.com/office/drawing/2014/main" id="{4C1250A9-06D9-4036-8091-F95A77EEF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702" y="3214147"/>
            <a:ext cx="3305492" cy="33054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B1EFB1-BDD5-4C59-8B1C-9A4ED3DB57AB}"/>
              </a:ext>
            </a:extLst>
          </p:cNvPr>
          <p:cNvSpPr txBox="1"/>
          <p:nvPr/>
        </p:nvSpPr>
        <p:spPr>
          <a:xfrm>
            <a:off x="6221133" y="5537175"/>
            <a:ext cx="394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What could go wrong?</a:t>
            </a:r>
          </a:p>
        </p:txBody>
      </p:sp>
    </p:spTree>
    <p:extLst>
      <p:ext uri="{BB962C8B-B14F-4D97-AF65-F5344CB8AC3E}">
        <p14:creationId xmlns:p14="http://schemas.microsoft.com/office/powerpoint/2010/main" val="282019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3E8642-288B-FE70-57E7-C2928214F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742" y="1481690"/>
            <a:ext cx="7279340" cy="47657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6BB67-5A2E-7425-91E5-71A783EDD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ARM Cortex-M1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DD19E-DBBB-7324-9E5F-714B5215EC5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4778" y="923073"/>
            <a:ext cx="11400660" cy="700757"/>
          </a:xfrm>
        </p:spPr>
        <p:txBody>
          <a:bodyPr/>
          <a:lstStyle/>
          <a:p>
            <a:r>
              <a:rPr lang="en-US" dirty="0"/>
              <a:t>Jointly developed between </a:t>
            </a:r>
            <a:r>
              <a:rPr lang="en-US" dirty="0" err="1"/>
              <a:t>Actel</a:t>
            </a:r>
            <a:r>
              <a:rPr lang="en-US" dirty="0"/>
              <a:t> and ARM in 2006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6D09E9-30B6-7D3A-657E-D5907A0C7D75}"/>
              </a:ext>
            </a:extLst>
          </p:cNvPr>
          <p:cNvSpPr txBox="1"/>
          <p:nvPr/>
        </p:nvSpPr>
        <p:spPr>
          <a:xfrm>
            <a:off x="4491024" y="6247432"/>
            <a:ext cx="3206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Unfortunately, no Cache</a:t>
            </a:r>
          </a:p>
        </p:txBody>
      </p:sp>
    </p:spTree>
    <p:extLst>
      <p:ext uri="{BB962C8B-B14F-4D97-AF65-F5344CB8AC3E}">
        <p14:creationId xmlns:p14="http://schemas.microsoft.com/office/powerpoint/2010/main" val="237132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BA39D-BF62-4368-88FF-EEAD092C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get into the Soft RISC-V Business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AEE5A-AB01-4176-95C4-2B73AF426C6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4778" y="923073"/>
            <a:ext cx="8884846" cy="5385963"/>
          </a:xfrm>
        </p:spPr>
        <p:txBody>
          <a:bodyPr/>
          <a:lstStyle/>
          <a:p>
            <a:r>
              <a:rPr lang="en-US" dirty="0"/>
              <a:t>1-page requirements document</a:t>
            </a:r>
          </a:p>
          <a:p>
            <a:r>
              <a:rPr lang="en-US" dirty="0"/>
              <a:t>$ was exchanged</a:t>
            </a:r>
          </a:p>
          <a:p>
            <a:r>
              <a:rPr lang="en-US" dirty="0"/>
              <a:t>3 months later the client was up and running with some basic code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9C8088-576F-4C23-9180-E88DB9C1B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223" y="3252407"/>
            <a:ext cx="6185042" cy="24692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93B762-BC95-4622-9AFC-E63757B25131}"/>
              </a:ext>
            </a:extLst>
          </p:cNvPr>
          <p:cNvSpPr txBox="1"/>
          <p:nvPr/>
        </p:nvSpPr>
        <p:spPr>
          <a:xfrm>
            <a:off x="2292321" y="5934927"/>
            <a:ext cx="6819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RISC-V is about business innovation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236AAD-1147-3481-4391-7BBA29EFC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1083" y="1058507"/>
            <a:ext cx="3759652" cy="488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2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1E381-6890-4B06-8AE7-EC9B0E7D7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Mi-V RISC-V Soft CPUs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57A3A4A-1D1F-42CD-891A-D7962DED122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633175676"/>
              </p:ext>
            </p:extLst>
          </p:nvPr>
        </p:nvGraphicFramePr>
        <p:xfrm>
          <a:off x="355507" y="922991"/>
          <a:ext cx="11400040" cy="5304122"/>
        </p:xfrm>
        <a:graphic>
          <a:graphicData uri="http://schemas.openxmlformats.org/drawingml/2006/table">
            <a:tbl>
              <a:tblPr firstRow="1" firstCol="1">
                <a:tableStyleId>{073A0DAA-6AF3-43AB-8588-CEC1D06C72B9}</a:tableStyleId>
              </a:tblPr>
              <a:tblGrid>
                <a:gridCol w="2280008">
                  <a:extLst>
                    <a:ext uri="{9D8B030D-6E8A-4147-A177-3AD203B41FA5}">
                      <a16:colId xmlns:a16="http://schemas.microsoft.com/office/drawing/2014/main" val="648690889"/>
                    </a:ext>
                  </a:extLst>
                </a:gridCol>
                <a:gridCol w="2280008">
                  <a:extLst>
                    <a:ext uri="{9D8B030D-6E8A-4147-A177-3AD203B41FA5}">
                      <a16:colId xmlns:a16="http://schemas.microsoft.com/office/drawing/2014/main" val="2116348885"/>
                    </a:ext>
                  </a:extLst>
                </a:gridCol>
                <a:gridCol w="2280008">
                  <a:extLst>
                    <a:ext uri="{9D8B030D-6E8A-4147-A177-3AD203B41FA5}">
                      <a16:colId xmlns:a16="http://schemas.microsoft.com/office/drawing/2014/main" val="3837961725"/>
                    </a:ext>
                  </a:extLst>
                </a:gridCol>
                <a:gridCol w="2280008">
                  <a:extLst>
                    <a:ext uri="{9D8B030D-6E8A-4147-A177-3AD203B41FA5}">
                      <a16:colId xmlns:a16="http://schemas.microsoft.com/office/drawing/2014/main" val="4269544966"/>
                    </a:ext>
                  </a:extLst>
                </a:gridCol>
                <a:gridCol w="2280008">
                  <a:extLst>
                    <a:ext uri="{9D8B030D-6E8A-4147-A177-3AD203B41FA5}">
                      <a16:colId xmlns:a16="http://schemas.microsoft.com/office/drawing/2014/main" val="3423948243"/>
                    </a:ext>
                  </a:extLst>
                </a:gridCol>
              </a:tblGrid>
              <a:tr h="370246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FFFFFF"/>
                          </a:solidFill>
                          <a:effectLst/>
                        </a:rPr>
                        <a:t>RISC-V Soft CPU</a:t>
                      </a:r>
                    </a:p>
                  </a:txBody>
                  <a:tcPr marL="2035" marR="2035" marT="2035" marB="2035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 </a:t>
                      </a:r>
                      <a:r>
                        <a:rPr lang="en-US" sz="1600" u="none" strike="noStrike">
                          <a:solidFill>
                            <a:srgbClr val="2E5291"/>
                          </a:solidFill>
                          <a:effectLst/>
                          <a:hlinkClick r:id="rId2"/>
                        </a:rPr>
                        <a:t>MiV_RV32</a:t>
                      </a:r>
                      <a:endParaRPr lang="en-US" sz="1600">
                        <a:solidFill>
                          <a:srgbClr val="555555"/>
                        </a:solidFill>
                        <a:effectLst/>
                      </a:endParaRPr>
                    </a:p>
                  </a:txBody>
                  <a:tcPr marL="3054" marR="3054" marT="3054" marB="3054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solidFill>
                            <a:srgbClr val="2E5291"/>
                          </a:solidFill>
                          <a:effectLst/>
                          <a:hlinkClick r:id="rId3"/>
                        </a:rPr>
                        <a:t>Mi-V_RV32IMAF_L1_AHB</a:t>
                      </a:r>
                      <a:endParaRPr lang="en-US" sz="1600">
                        <a:solidFill>
                          <a:srgbClr val="555555"/>
                        </a:solidFill>
                        <a:effectLst/>
                      </a:endParaRPr>
                    </a:p>
                  </a:txBody>
                  <a:tcPr marL="3054" marR="3054" marT="3054" marB="3054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solidFill>
                            <a:srgbClr val="2E5291"/>
                          </a:solidFill>
                          <a:effectLst/>
                          <a:hlinkClick r:id="rId4"/>
                        </a:rPr>
                        <a:t>Mi-V_RV32IMA_L1_AHB</a:t>
                      </a:r>
                      <a:endParaRPr lang="en-US" sz="1600">
                        <a:solidFill>
                          <a:srgbClr val="555555"/>
                        </a:solidFill>
                        <a:effectLst/>
                      </a:endParaRPr>
                    </a:p>
                  </a:txBody>
                  <a:tcPr marL="3054" marR="3054" marT="3054" marB="3054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solidFill>
                            <a:srgbClr val="2E5291"/>
                          </a:solidFill>
                          <a:effectLst/>
                          <a:hlinkClick r:id="rId5"/>
                        </a:rPr>
                        <a:t>Mi-V_RV32IMA_L1_AXI</a:t>
                      </a:r>
                      <a:endParaRPr lang="en-US" sz="1600" dirty="0">
                        <a:solidFill>
                          <a:srgbClr val="555555"/>
                        </a:solidFill>
                        <a:effectLst/>
                      </a:endParaRPr>
                    </a:p>
                  </a:txBody>
                  <a:tcPr marL="3054" marR="3054" marT="3054" marB="3054" anchor="ctr"/>
                </a:tc>
                <a:extLst>
                  <a:ext uri="{0D108BD9-81ED-4DB2-BD59-A6C34878D82A}">
                    <a16:rowId xmlns:a16="http://schemas.microsoft.com/office/drawing/2014/main" val="2481892954"/>
                  </a:ext>
                </a:extLst>
              </a:tr>
              <a:tr h="370246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FFFFFF"/>
                          </a:solidFill>
                          <a:effectLst/>
                        </a:rPr>
                        <a:t>LEs</a:t>
                      </a:r>
                    </a:p>
                  </a:txBody>
                  <a:tcPr marL="2035" marR="2035" marT="2035" marB="2035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 4k-10k</a:t>
                      </a:r>
                    </a:p>
                  </a:txBody>
                  <a:tcPr marL="3054" marR="3054" marT="3054" marB="3054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26k</a:t>
                      </a:r>
                    </a:p>
                  </a:txBody>
                  <a:tcPr marL="3054" marR="3054" marT="3054" marB="3054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10k</a:t>
                      </a:r>
                    </a:p>
                  </a:txBody>
                  <a:tcPr marL="3054" marR="3054" marT="3054" marB="3054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10k</a:t>
                      </a:r>
                    </a:p>
                  </a:txBody>
                  <a:tcPr marL="3054" marR="3054" marT="3054" marB="3054" anchor="ctr"/>
                </a:tc>
                <a:extLst>
                  <a:ext uri="{0D108BD9-81ED-4DB2-BD59-A6C34878D82A}">
                    <a16:rowId xmlns:a16="http://schemas.microsoft.com/office/drawing/2014/main" val="1524102896"/>
                  </a:ext>
                </a:extLst>
              </a:tr>
              <a:tr h="370246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FFFFFF"/>
                          </a:solidFill>
                          <a:effectLst/>
                        </a:rPr>
                        <a:t>Coremark Score</a:t>
                      </a:r>
                    </a:p>
                  </a:txBody>
                  <a:tcPr marL="2035" marR="2035" marT="2035" marB="2035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 0.177-2.77</a:t>
                      </a:r>
                    </a:p>
                  </a:txBody>
                  <a:tcPr marL="3054" marR="3054" marT="3054" marB="3054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2.01</a:t>
                      </a:r>
                    </a:p>
                  </a:txBody>
                  <a:tcPr marL="3054" marR="3054" marT="3054" marB="3054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2.01</a:t>
                      </a:r>
                    </a:p>
                  </a:txBody>
                  <a:tcPr marL="3054" marR="3054" marT="3054" marB="3054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2.01</a:t>
                      </a:r>
                    </a:p>
                  </a:txBody>
                  <a:tcPr marL="3054" marR="3054" marT="3054" marB="3054" anchor="ctr"/>
                </a:tc>
                <a:extLst>
                  <a:ext uri="{0D108BD9-81ED-4DB2-BD59-A6C34878D82A}">
                    <a16:rowId xmlns:a16="http://schemas.microsoft.com/office/drawing/2014/main" val="3394859210"/>
                  </a:ext>
                </a:extLst>
              </a:tr>
              <a:tr h="370246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FFFFFF"/>
                          </a:solidFill>
                          <a:effectLst/>
                        </a:rPr>
                        <a:t>Cache Size</a:t>
                      </a:r>
                    </a:p>
                  </a:txBody>
                  <a:tcPr marL="2035" marR="2035" marT="2035" marB="2035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solidFill>
                            <a:srgbClr val="555555"/>
                          </a:solidFill>
                          <a:effectLst/>
                        </a:rPr>
                        <a:t>Libero 2023.01</a:t>
                      </a:r>
                    </a:p>
                  </a:txBody>
                  <a:tcPr marL="3054" marR="3054" marT="3054" marB="3054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solidFill>
                            <a:srgbClr val="555555"/>
                          </a:solidFill>
                          <a:effectLst/>
                        </a:rPr>
                        <a:t>8KB I/D</a:t>
                      </a:r>
                    </a:p>
                  </a:txBody>
                  <a:tcPr marL="3054" marR="3054" marT="3054" marB="3054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8KB I/D</a:t>
                      </a:r>
                    </a:p>
                  </a:txBody>
                  <a:tcPr marL="3054" marR="3054" marT="3054" marB="3054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8KB I/D</a:t>
                      </a:r>
                    </a:p>
                  </a:txBody>
                  <a:tcPr marL="3054" marR="3054" marT="3054" marB="3054" anchor="ctr"/>
                </a:tc>
                <a:extLst>
                  <a:ext uri="{0D108BD9-81ED-4DB2-BD59-A6C34878D82A}">
                    <a16:rowId xmlns:a16="http://schemas.microsoft.com/office/drawing/2014/main" val="456260129"/>
                  </a:ext>
                </a:extLst>
              </a:tr>
              <a:tr h="493661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FFFFFF"/>
                          </a:solidFill>
                          <a:effectLst/>
                        </a:rPr>
                        <a:t>Tightly Coupled Memory (TCM)</a:t>
                      </a:r>
                    </a:p>
                  </a:txBody>
                  <a:tcPr marL="2035" marR="2035" marT="2035" marB="2035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 Yes-configurable depth to 256Kb</a:t>
                      </a:r>
                    </a:p>
                  </a:txBody>
                  <a:tcPr marL="3054" marR="3054" marT="3054" marB="3054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N/A</a:t>
                      </a:r>
                    </a:p>
                  </a:txBody>
                  <a:tcPr marL="3054" marR="3054" marT="3054" marB="3054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N/A</a:t>
                      </a:r>
                    </a:p>
                  </a:txBody>
                  <a:tcPr marL="3054" marR="3054" marT="3054" marB="3054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N/A</a:t>
                      </a:r>
                    </a:p>
                  </a:txBody>
                  <a:tcPr marL="3054" marR="3054" marT="3054" marB="3054" anchor="ctr"/>
                </a:tc>
                <a:extLst>
                  <a:ext uri="{0D108BD9-81ED-4DB2-BD59-A6C34878D82A}">
                    <a16:rowId xmlns:a16="http://schemas.microsoft.com/office/drawing/2014/main" val="343848738"/>
                  </a:ext>
                </a:extLst>
              </a:tr>
              <a:tr h="370246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FFFFFF"/>
                          </a:solidFill>
                          <a:effectLst/>
                        </a:rPr>
                        <a:t>Compressed</a:t>
                      </a:r>
                    </a:p>
                  </a:txBody>
                  <a:tcPr marL="2035" marR="2035" marT="2035" marB="2035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 optional</a:t>
                      </a:r>
                    </a:p>
                  </a:txBody>
                  <a:tcPr marL="3054" marR="3054" marT="3054" marB="3054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N/A</a:t>
                      </a:r>
                    </a:p>
                  </a:txBody>
                  <a:tcPr marL="3054" marR="3054" marT="3054" marB="3054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N/A</a:t>
                      </a:r>
                    </a:p>
                  </a:txBody>
                  <a:tcPr marL="3054" marR="3054" marT="3054" marB="3054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N/A</a:t>
                      </a:r>
                    </a:p>
                  </a:txBody>
                  <a:tcPr marL="3054" marR="3054" marT="3054" marB="3054" anchor="ctr"/>
                </a:tc>
                <a:extLst>
                  <a:ext uri="{0D108BD9-81ED-4DB2-BD59-A6C34878D82A}">
                    <a16:rowId xmlns:a16="http://schemas.microsoft.com/office/drawing/2014/main" val="888772312"/>
                  </a:ext>
                </a:extLst>
              </a:tr>
              <a:tr h="737438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FFFFFF"/>
                          </a:solidFill>
                          <a:effectLst/>
                        </a:rPr>
                        <a:t>Mul/Div</a:t>
                      </a:r>
                    </a:p>
                  </a:txBody>
                  <a:tcPr marL="2035" marR="2035" marT="2035" marB="203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>
                          <a:solidFill>
                            <a:srgbClr val="555555"/>
                          </a:solidFill>
                          <a:effectLst/>
                        </a:rPr>
                        <a:t> Optional, MACC,</a:t>
                      </a:r>
                      <a:br>
                        <a:rPr lang="en-US" sz="1600" dirty="0">
                          <a:solidFill>
                            <a:srgbClr val="555555"/>
                          </a:solidFill>
                          <a:effectLst/>
                        </a:rPr>
                      </a:br>
                      <a:r>
                        <a:rPr lang="en-US" sz="1600" dirty="0">
                          <a:solidFill>
                            <a:srgbClr val="555555"/>
                          </a:solidFill>
                          <a:effectLst/>
                        </a:rPr>
                        <a:t>Pipelined-MACC,</a:t>
                      </a:r>
                      <a:br>
                        <a:rPr lang="en-US" sz="1600" dirty="0">
                          <a:solidFill>
                            <a:srgbClr val="555555"/>
                          </a:solidFill>
                          <a:effectLst/>
                        </a:rPr>
                      </a:br>
                      <a:r>
                        <a:rPr lang="en-US" sz="1600" dirty="0">
                          <a:solidFill>
                            <a:srgbClr val="555555"/>
                          </a:solidFill>
                          <a:effectLst/>
                        </a:rPr>
                        <a:t>or 32 cycle fabric (LEs)</a:t>
                      </a:r>
                    </a:p>
                  </a:txBody>
                  <a:tcPr marL="3054" marR="3054" marT="3054" marB="30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Yes</a:t>
                      </a:r>
                    </a:p>
                  </a:txBody>
                  <a:tcPr marL="3054" marR="3054" marT="3054" marB="30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Yes</a:t>
                      </a:r>
                    </a:p>
                  </a:txBody>
                  <a:tcPr marL="3054" marR="3054" marT="3054" marB="305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Yes</a:t>
                      </a:r>
                    </a:p>
                  </a:txBody>
                  <a:tcPr marL="3054" marR="3054" marT="3054" marB="3054" anchor="ctr"/>
                </a:tc>
                <a:extLst>
                  <a:ext uri="{0D108BD9-81ED-4DB2-BD59-A6C34878D82A}">
                    <a16:rowId xmlns:a16="http://schemas.microsoft.com/office/drawing/2014/main" val="627123118"/>
                  </a:ext>
                </a:extLst>
              </a:tr>
              <a:tr h="370246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FFFFFF"/>
                          </a:solidFill>
                          <a:effectLst/>
                        </a:rPr>
                        <a:t>Atomics</a:t>
                      </a:r>
                    </a:p>
                  </a:txBody>
                  <a:tcPr marL="2035" marR="2035" marT="2035" marB="2035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 N/A</a:t>
                      </a:r>
                    </a:p>
                  </a:txBody>
                  <a:tcPr marL="3054" marR="3054" marT="3054" marB="3054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Yes</a:t>
                      </a:r>
                    </a:p>
                  </a:txBody>
                  <a:tcPr marL="3054" marR="3054" marT="3054" marB="3054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Yes</a:t>
                      </a:r>
                    </a:p>
                  </a:txBody>
                  <a:tcPr marL="3054" marR="3054" marT="3054" marB="3054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Yes</a:t>
                      </a:r>
                    </a:p>
                  </a:txBody>
                  <a:tcPr marL="3054" marR="3054" marT="3054" marB="3054" anchor="ctr"/>
                </a:tc>
                <a:extLst>
                  <a:ext uri="{0D108BD9-81ED-4DB2-BD59-A6C34878D82A}">
                    <a16:rowId xmlns:a16="http://schemas.microsoft.com/office/drawing/2014/main" val="2584807680"/>
                  </a:ext>
                </a:extLst>
              </a:tr>
              <a:tr h="370246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FFFFFF"/>
                          </a:solidFill>
                          <a:effectLst/>
                        </a:rPr>
                        <a:t>Floating Point</a:t>
                      </a:r>
                    </a:p>
                  </a:txBody>
                  <a:tcPr marL="2035" marR="2035" marT="2035" marB="2035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solidFill>
                            <a:srgbClr val="555555"/>
                          </a:solidFill>
                          <a:effectLst/>
                        </a:rPr>
                        <a:t> Libero 2023.01</a:t>
                      </a:r>
                    </a:p>
                  </a:txBody>
                  <a:tcPr marL="3054" marR="3054" marT="3054" marB="3054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Single Precision</a:t>
                      </a:r>
                    </a:p>
                  </a:txBody>
                  <a:tcPr marL="3054" marR="3054" marT="3054" marB="3054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N/A</a:t>
                      </a:r>
                    </a:p>
                  </a:txBody>
                  <a:tcPr marL="3054" marR="3054" marT="3054" marB="3054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N/A</a:t>
                      </a:r>
                    </a:p>
                  </a:txBody>
                  <a:tcPr marL="3054" marR="3054" marT="3054" marB="3054" anchor="ctr"/>
                </a:tc>
                <a:extLst>
                  <a:ext uri="{0D108BD9-81ED-4DB2-BD59-A6C34878D82A}">
                    <a16:rowId xmlns:a16="http://schemas.microsoft.com/office/drawing/2014/main" val="2892343365"/>
                  </a:ext>
                </a:extLst>
              </a:tr>
              <a:tr h="370246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FFFFFF"/>
                          </a:solidFill>
                          <a:effectLst/>
                        </a:rPr>
                        <a:t>Interface(s)</a:t>
                      </a:r>
                    </a:p>
                  </a:txBody>
                  <a:tcPr marL="2035" marR="2035" marT="2035" marB="2035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 </a:t>
                      </a:r>
                      <a:r>
                        <a:rPr lang="en-US" sz="1600">
                          <a:solidFill>
                            <a:srgbClr val="646464"/>
                          </a:solidFill>
                          <a:effectLst/>
                        </a:rPr>
                        <a:t>APB3/AHB/AXI</a:t>
                      </a:r>
                    </a:p>
                  </a:txBody>
                  <a:tcPr marL="3054" marR="3054" marT="3054" marB="3054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AHB</a:t>
                      </a:r>
                    </a:p>
                  </a:txBody>
                  <a:tcPr marL="3054" marR="3054" marT="3054" marB="3054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AHB</a:t>
                      </a:r>
                    </a:p>
                  </a:txBody>
                  <a:tcPr marL="3054" marR="3054" marT="3054" marB="3054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AXI</a:t>
                      </a:r>
                    </a:p>
                  </a:txBody>
                  <a:tcPr marL="3054" marR="3054" marT="3054" marB="3054" anchor="ctr"/>
                </a:tc>
                <a:extLst>
                  <a:ext uri="{0D108BD9-81ED-4DB2-BD59-A6C34878D82A}">
                    <a16:rowId xmlns:a16="http://schemas.microsoft.com/office/drawing/2014/main" val="2271869550"/>
                  </a:ext>
                </a:extLst>
              </a:tr>
              <a:tr h="370246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FFFFFF"/>
                          </a:solidFill>
                          <a:effectLst/>
                        </a:rPr>
                        <a:t>Debug</a:t>
                      </a:r>
                    </a:p>
                  </a:txBody>
                  <a:tcPr marL="2035" marR="2035" marT="2035" marB="2035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 Optional</a:t>
                      </a:r>
                    </a:p>
                  </a:txBody>
                  <a:tcPr marL="3054" marR="3054" marT="3054" marB="3054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Yes</a:t>
                      </a:r>
                    </a:p>
                  </a:txBody>
                  <a:tcPr marL="3054" marR="3054" marT="3054" marB="3054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Yes</a:t>
                      </a:r>
                    </a:p>
                  </a:txBody>
                  <a:tcPr marL="3054" marR="3054" marT="3054" marB="3054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Yes</a:t>
                      </a:r>
                    </a:p>
                  </a:txBody>
                  <a:tcPr marL="3054" marR="3054" marT="3054" marB="3054" anchor="ctr"/>
                </a:tc>
                <a:extLst>
                  <a:ext uri="{0D108BD9-81ED-4DB2-BD59-A6C34878D82A}">
                    <a16:rowId xmlns:a16="http://schemas.microsoft.com/office/drawing/2014/main" val="3876610745"/>
                  </a:ext>
                </a:extLst>
              </a:tr>
              <a:tr h="370246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FFFFFF"/>
                          </a:solidFill>
                          <a:effectLst/>
                        </a:rPr>
                        <a:t>SECDED</a:t>
                      </a:r>
                    </a:p>
                  </a:txBody>
                  <a:tcPr marL="2035" marR="2035" marT="2035" marB="2035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 Optional</a:t>
                      </a:r>
                    </a:p>
                  </a:txBody>
                  <a:tcPr marL="3054" marR="3054" marT="3054" marB="3054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Optional</a:t>
                      </a:r>
                    </a:p>
                  </a:txBody>
                  <a:tcPr marL="3054" marR="3054" marT="3054" marB="3054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Optional</a:t>
                      </a:r>
                    </a:p>
                  </a:txBody>
                  <a:tcPr marL="3054" marR="3054" marT="3054" marB="3054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N/A</a:t>
                      </a:r>
                    </a:p>
                  </a:txBody>
                  <a:tcPr marL="3054" marR="3054" marT="3054" marB="3054" anchor="ctr"/>
                </a:tc>
                <a:extLst>
                  <a:ext uri="{0D108BD9-81ED-4DB2-BD59-A6C34878D82A}">
                    <a16:rowId xmlns:a16="http://schemas.microsoft.com/office/drawing/2014/main" val="1765153979"/>
                  </a:ext>
                </a:extLst>
              </a:tr>
              <a:tr h="370246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FFFFFF"/>
                          </a:solidFill>
                          <a:effectLst/>
                        </a:rPr>
                        <a:t>Availability</a:t>
                      </a:r>
                    </a:p>
                  </a:txBody>
                  <a:tcPr marL="2035" marR="2035" marT="2035" marB="2035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 Now</a:t>
                      </a:r>
                    </a:p>
                  </a:txBody>
                  <a:tcPr marL="3054" marR="3054" marT="3054" marB="3054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Now</a:t>
                      </a:r>
                    </a:p>
                  </a:txBody>
                  <a:tcPr marL="3054" marR="3054" marT="3054" marB="3054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>
                          <a:solidFill>
                            <a:srgbClr val="555555"/>
                          </a:solidFill>
                          <a:effectLst/>
                        </a:rPr>
                        <a:t>Now</a:t>
                      </a:r>
                    </a:p>
                  </a:txBody>
                  <a:tcPr marL="3054" marR="3054" marT="3054" marB="3054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solidFill>
                            <a:srgbClr val="555555"/>
                          </a:solidFill>
                          <a:effectLst/>
                        </a:rPr>
                        <a:t>Now</a:t>
                      </a:r>
                    </a:p>
                  </a:txBody>
                  <a:tcPr marL="3054" marR="3054" marT="3054" marB="3054" anchor="ctr"/>
                </a:tc>
                <a:extLst>
                  <a:ext uri="{0D108BD9-81ED-4DB2-BD59-A6C34878D82A}">
                    <a16:rowId xmlns:a16="http://schemas.microsoft.com/office/drawing/2014/main" val="12741963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6224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1F5728-C689-4B9C-AE59-8A94B5448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Benchmarks: Soft CPUs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E527D64-5EB7-4B7D-B764-147C25765F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066430"/>
              </p:ext>
            </p:extLst>
          </p:nvPr>
        </p:nvGraphicFramePr>
        <p:xfrm>
          <a:off x="1853716" y="1118202"/>
          <a:ext cx="8481391" cy="4621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562670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8B1382-1619-38CC-F1C2-DFF3E272B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" y="0"/>
            <a:ext cx="1218848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D8DE51-9F3B-E168-02B2-AFA739CA22F1}"/>
              </a:ext>
            </a:extLst>
          </p:cNvPr>
          <p:cNvSpPr txBox="1"/>
          <p:nvPr/>
        </p:nvSpPr>
        <p:spPr>
          <a:xfrm>
            <a:off x="121877" y="5248367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2015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65A7B1D-CD21-9923-1E8A-798DF21CFEEC}"/>
              </a:ext>
            </a:extLst>
          </p:cNvPr>
          <p:cNvSpPr/>
          <p:nvPr/>
        </p:nvSpPr>
        <p:spPr>
          <a:xfrm>
            <a:off x="1936376" y="3538071"/>
            <a:ext cx="1834777" cy="612648"/>
          </a:xfrm>
          <a:prstGeom prst="wedgeRoundRectCallout">
            <a:avLst>
              <a:gd name="adj1" fmla="val -132098"/>
              <a:gd name="adj2" fmla="val 241136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/>
              <a:t>First RISC-V PO</a:t>
            </a:r>
          </a:p>
        </p:txBody>
      </p:sp>
    </p:spTree>
    <p:extLst>
      <p:ext uri="{BB962C8B-B14F-4D97-AF65-F5344CB8AC3E}">
        <p14:creationId xmlns:p14="http://schemas.microsoft.com/office/powerpoint/2010/main" val="120666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7 Great Yogi Berra Quotes">
            <a:extLst>
              <a:ext uri="{FF2B5EF4-FFF2-40B4-BE49-F238E27FC236}">
                <a16:creationId xmlns:a16="http://schemas.microsoft.com/office/drawing/2014/main" id="{8983BDED-2F3E-4C40-B55C-E5DBD1855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32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068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823BC-38B5-4992-803C-C84CC1055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next SoC FPGA platform needs to run Linux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B92062-BCE2-4F16-8638-AB851091F9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ARM or RISC-V?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CBF70-710F-4C36-B0C3-F4911D11E468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Marketing : We’re already in the RISC-V business</a:t>
            </a:r>
          </a:p>
          <a:p>
            <a:r>
              <a:rPr lang="en-US" dirty="0"/>
              <a:t>Management : But the </a:t>
            </a:r>
            <a:r>
              <a:rPr lang="en-US" dirty="0" err="1"/>
              <a:t>the</a:t>
            </a:r>
            <a:r>
              <a:rPr lang="en-US" dirty="0"/>
              <a:t> world is ARM based!</a:t>
            </a:r>
          </a:p>
          <a:p>
            <a:r>
              <a:rPr lang="en-US" dirty="0"/>
              <a:t>Marketing : Doesn’t matter, OSs exist to abstract the underlying hardware away</a:t>
            </a:r>
          </a:p>
          <a:p>
            <a:r>
              <a:rPr lang="en-US" dirty="0"/>
              <a:t>Management : Prove 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953015-EF78-7F75-FFF7-A0DB0EE14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887" y="914400"/>
            <a:ext cx="892492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0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6FBEE17-1197-44D4-83A4-20CF5754D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Road Trip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4D4327-5F00-4BDB-84F7-911E304863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Mission : bring back client validation to green light the next project</a:t>
            </a:r>
          </a:p>
        </p:txBody>
      </p:sp>
    </p:spTree>
    <p:extLst>
      <p:ext uri="{BB962C8B-B14F-4D97-AF65-F5344CB8AC3E}">
        <p14:creationId xmlns:p14="http://schemas.microsoft.com/office/powerpoint/2010/main" val="33550737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 new free and open ISA developed at UC Berkeley</a:t>
            </a:r>
          </a:p>
          <a:p>
            <a:pPr lvl="1"/>
            <a:r>
              <a:rPr lang="en-US" dirty="0"/>
              <a:t>Via a permissible BSD license</a:t>
            </a:r>
          </a:p>
          <a:p>
            <a:pPr lvl="1"/>
            <a:endParaRPr lang="en-US" dirty="0"/>
          </a:p>
          <a:p>
            <a:r>
              <a:rPr lang="en-US" dirty="0"/>
              <a:t>ISA designed for</a:t>
            </a:r>
          </a:p>
          <a:p>
            <a:pPr lvl="1"/>
            <a:r>
              <a:rPr lang="en-US" dirty="0"/>
              <a:t>Simplicity - &lt; 50 instructions required to run Linux</a:t>
            </a:r>
          </a:p>
          <a:p>
            <a:pPr lvl="1"/>
            <a:r>
              <a:rPr lang="en-US" dirty="0"/>
              <a:t>Longevity – standardized instructions are fixed, your code runs forever</a:t>
            </a:r>
          </a:p>
          <a:p>
            <a:pPr lvl="1"/>
            <a:endParaRPr lang="en-US" dirty="0"/>
          </a:p>
          <a:p>
            <a:r>
              <a:rPr lang="en-US" dirty="0"/>
              <a:t>RISC-V foundation setup to</a:t>
            </a:r>
          </a:p>
          <a:p>
            <a:pPr lvl="1"/>
            <a:r>
              <a:rPr lang="en-US" dirty="0"/>
              <a:t>Protect the ISA</a:t>
            </a:r>
          </a:p>
          <a:p>
            <a:pPr lvl="1"/>
            <a:r>
              <a:rPr lang="en-US" dirty="0"/>
              <a:t>Foster adoption</a:t>
            </a:r>
          </a:p>
          <a:p>
            <a:endParaRPr lang="en-US" dirty="0"/>
          </a:p>
          <a:p>
            <a:r>
              <a:rPr lang="en-US" dirty="0"/>
              <a:t>RISC-V is not an open-source processor</a:t>
            </a:r>
          </a:p>
          <a:p>
            <a:pPr lvl="1"/>
            <a:r>
              <a:rPr lang="en-US" dirty="0"/>
              <a:t>Although open-source implementations will exist</a:t>
            </a:r>
          </a:p>
          <a:p>
            <a:pPr lvl="1"/>
            <a:r>
              <a:rPr lang="en-US" dirty="0"/>
              <a:t>Provides everyone an “architectural” license to innovate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Have you heard of RISC-V?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D96BF5-DE11-4668-A512-4FF055031C21}"/>
              </a:ext>
            </a:extLst>
          </p:cNvPr>
          <p:cNvSpPr txBox="1">
            <a:spLocks/>
          </p:cNvSpPr>
          <p:nvPr/>
        </p:nvSpPr>
        <p:spPr>
          <a:xfrm>
            <a:off x="4164514" y="6479339"/>
            <a:ext cx="3859795" cy="23396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0944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43" algn="l" defTabSz="60944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885" algn="l" defTabSz="60944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328" algn="l" defTabSz="60944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771" algn="l" defTabSz="60944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213" algn="l" defTabSz="60944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656" algn="l" defTabSz="60944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097" algn="l" defTabSz="60944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541" algn="l" defTabSz="60944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Microchip Confidential and Proprietary</a:t>
            </a:r>
            <a:endParaRPr lang="en-US" sz="1000" dirty="0">
              <a:solidFill>
                <a:schemeClr val="tx2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A0C547-D3FE-42CA-A962-AB4EF1B0B4D4}"/>
              </a:ext>
            </a:extLst>
          </p:cNvPr>
          <p:cNvSpPr txBox="1"/>
          <p:nvPr/>
        </p:nvSpPr>
        <p:spPr>
          <a:xfrm>
            <a:off x="432655" y="760061"/>
            <a:ext cx="9903137" cy="60016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600" b="1" dirty="0">
              <a:solidFill>
                <a:schemeClr val="bg2"/>
              </a:solidFill>
            </a:endParaRPr>
          </a:p>
          <a:p>
            <a:r>
              <a:rPr lang="en-US" sz="9600" b="1" dirty="0">
                <a:solidFill>
                  <a:schemeClr val="bg2"/>
                </a:solidFill>
              </a:rPr>
              <a:t>But we use ARM!         </a:t>
            </a:r>
          </a:p>
          <a:p>
            <a:endParaRPr lang="en-US" sz="9600" b="1" dirty="0">
              <a:solidFill>
                <a:schemeClr val="bg2"/>
              </a:solidFill>
            </a:endParaRPr>
          </a:p>
          <a:p>
            <a:endParaRPr lang="en-US" sz="9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33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413181F-AF5F-4875-8C89-A10506F464A8}"/>
              </a:ext>
            </a:extLst>
          </p:cNvPr>
          <p:cNvSpPr/>
          <p:nvPr/>
        </p:nvSpPr>
        <p:spPr>
          <a:xfrm>
            <a:off x="862519" y="1095983"/>
            <a:ext cx="10084341" cy="126459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2654" y="1039091"/>
            <a:ext cx="10893651" cy="541231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dirty="0"/>
              <a:t>To enable innovation by offering the </a:t>
            </a:r>
            <a:br>
              <a:rPr lang="en-US" sz="4000" dirty="0"/>
            </a:br>
            <a:r>
              <a:rPr lang="en-US" sz="4000" dirty="0">
                <a:solidFill>
                  <a:schemeClr val="bg2"/>
                </a:solidFill>
              </a:rPr>
              <a:t>most power-efficient programmable solutions</a:t>
            </a:r>
          </a:p>
          <a:p>
            <a:pPr marL="0" indent="0" algn="ctr">
              <a:buNone/>
            </a:pPr>
            <a:endParaRPr lang="en-US" sz="1200" dirty="0">
              <a:solidFill>
                <a:schemeClr val="bg2"/>
              </a:solidFill>
            </a:endParaRPr>
          </a:p>
          <a:p>
            <a:pPr algn="ctr"/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Microchip FPGA Vision and Differentiation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1185000-58A5-EE01-2DF4-DA1AE2F2C29F}"/>
              </a:ext>
            </a:extLst>
          </p:cNvPr>
          <p:cNvGrpSpPr/>
          <p:nvPr/>
        </p:nvGrpSpPr>
        <p:grpSpPr>
          <a:xfrm>
            <a:off x="432654" y="2639764"/>
            <a:ext cx="10985735" cy="3350983"/>
            <a:chOff x="432654" y="2639764"/>
            <a:chExt cx="10985735" cy="335098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B425EAF-09EB-F56E-A3BD-1C461AA0C508}"/>
                </a:ext>
              </a:extLst>
            </p:cNvPr>
            <p:cNvGrpSpPr/>
            <p:nvPr/>
          </p:nvGrpSpPr>
          <p:grpSpPr>
            <a:xfrm>
              <a:off x="432654" y="2639764"/>
              <a:ext cx="10985735" cy="3350983"/>
              <a:chOff x="477881" y="1882608"/>
              <a:chExt cx="10985735" cy="335098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9A113508-2D09-057C-8024-D81F50CD2144}"/>
                  </a:ext>
                </a:extLst>
              </p:cNvPr>
              <p:cNvGrpSpPr/>
              <p:nvPr/>
            </p:nvGrpSpPr>
            <p:grpSpPr>
              <a:xfrm>
                <a:off x="477881" y="1882608"/>
                <a:ext cx="10985735" cy="3350983"/>
                <a:chOff x="569622" y="3037974"/>
                <a:chExt cx="10377238" cy="2804573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C7270539-9D3D-4DF1-59FB-BC42B615B1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69623" y="3037974"/>
                  <a:ext cx="10377237" cy="2677026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>
                  <a:bevelB prst="convex"/>
                </a:sp3d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F41B76D2-9564-A4EE-F93D-2E9ED7069B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69622" y="5690147"/>
                  <a:ext cx="10377237" cy="152400"/>
                </a:xfrm>
                <a:prstGeom prst="rect">
                  <a:avLst/>
                </a:prstGeom>
              </p:spPr>
            </p:pic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DA32CA8-2422-6818-DD22-B74D10D36900}"/>
                  </a:ext>
                </a:extLst>
              </p:cNvPr>
              <p:cNvSpPr txBox="1"/>
              <p:nvPr/>
            </p:nvSpPr>
            <p:spPr>
              <a:xfrm>
                <a:off x="1122391" y="4063459"/>
                <a:ext cx="2954318" cy="95410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0E3689"/>
                    </a:solidFill>
                  </a:rPr>
                  <a:t>2x</a:t>
                </a:r>
              </a:p>
              <a:p>
                <a:pPr algn="ctr"/>
                <a:r>
                  <a:rPr lang="en-US" b="1" dirty="0">
                    <a:solidFill>
                      <a:schemeClr val="accent3"/>
                    </a:solidFill>
                  </a:rPr>
                  <a:t>Power Efficiency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12C621D-631D-A2EC-F99D-883EC50EB1D6}"/>
                  </a:ext>
                </a:extLst>
              </p:cNvPr>
              <p:cNvSpPr txBox="1"/>
              <p:nvPr/>
            </p:nvSpPr>
            <p:spPr>
              <a:xfrm>
                <a:off x="4478978" y="4126519"/>
                <a:ext cx="3158763" cy="861774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E3689"/>
                    </a:solidFill>
                  </a:rPr>
                  <a:t>Exceptional Reliability</a:t>
                </a:r>
              </a:p>
              <a:p>
                <a:pPr algn="ctr"/>
                <a:endParaRPr lang="en-US" sz="600" b="1" dirty="0"/>
              </a:p>
              <a:p>
                <a:pPr algn="ctr"/>
                <a:r>
                  <a:rPr lang="en-US" sz="2000" b="1" dirty="0">
                    <a:solidFill>
                      <a:schemeClr val="accent3"/>
                    </a:solidFill>
                  </a:rPr>
                  <a:t>Zero Configuration Upsets</a:t>
                </a: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4D683A68-9F26-AE2B-3B96-25E4983630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7126" y="4606948"/>
                <a:ext cx="255440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BE74BC3-6EFB-C22B-5CB4-165487C7B32B}"/>
                  </a:ext>
                </a:extLst>
              </p:cNvPr>
              <p:cNvSpPr txBox="1"/>
              <p:nvPr/>
            </p:nvSpPr>
            <p:spPr>
              <a:xfrm>
                <a:off x="7947970" y="4126519"/>
                <a:ext cx="3158763" cy="931024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50" b="1" dirty="0">
                    <a:solidFill>
                      <a:srgbClr val="0E3689"/>
                    </a:solidFill>
                  </a:rPr>
                  <a:t>Military-Grade Security</a:t>
                </a:r>
              </a:p>
              <a:p>
                <a:pPr algn="ctr"/>
                <a:endParaRPr lang="en-US" sz="800" b="1" dirty="0"/>
              </a:p>
              <a:p>
                <a:pPr algn="ctr"/>
                <a:r>
                  <a:rPr lang="en-US" sz="1500" b="1" dirty="0">
                    <a:solidFill>
                      <a:schemeClr val="accent3"/>
                    </a:solidFill>
                  </a:rPr>
                  <a:t>Best Anti-Tamper and Cybersecurity</a:t>
                </a:r>
              </a:p>
              <a:p>
                <a:pPr algn="ctr"/>
                <a:endParaRPr lang="en-US" sz="800" b="1" dirty="0">
                  <a:solidFill>
                    <a:schemeClr val="accent3"/>
                  </a:solidFill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2C66C509-7FD8-AAD4-1FEE-AFB20C5BF1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34037" y="4596438"/>
                <a:ext cx="255440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8901134-BDE8-3EBD-7A1B-D4D59D90A4F8}"/>
                </a:ext>
              </a:extLst>
            </p:cNvPr>
            <p:cNvCxnSpPr/>
            <p:nvPr/>
          </p:nvCxnSpPr>
          <p:spPr>
            <a:xfrm>
              <a:off x="1464236" y="5364104"/>
              <a:ext cx="216348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0098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Embedded Linux Adoption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16C76D-A722-433A-B88C-D1C2E7458E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8063" y="5776848"/>
            <a:ext cx="11646041" cy="62317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Platform fragmentation in the ARM ecosystem and inexpensive compute fuels Linux (OS) adoption.</a:t>
            </a:r>
          </a:p>
          <a:p>
            <a:r>
              <a:rPr lang="en-US" dirty="0"/>
              <a:t>The ISA doesn’t matter! Just ask </a:t>
            </a:r>
            <a:r>
              <a:rPr lang="en-US" dirty="0">
                <a:hlinkClick r:id="rId3"/>
              </a:rPr>
              <a:t>Linus Torvalds</a:t>
            </a:r>
            <a:r>
              <a:rPr lang="en-US" dirty="0"/>
              <a:t>!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8265E14-5215-470D-9198-2C95E8183170}"/>
              </a:ext>
            </a:extLst>
          </p:cNvPr>
          <p:cNvGrpSpPr/>
          <p:nvPr/>
        </p:nvGrpSpPr>
        <p:grpSpPr>
          <a:xfrm>
            <a:off x="9480535" y="1330634"/>
            <a:ext cx="1702723" cy="2833177"/>
            <a:chOff x="9483003" y="1330088"/>
            <a:chExt cx="1703167" cy="2833914"/>
          </a:xfrm>
        </p:grpSpPr>
        <p:sp>
          <p:nvSpPr>
            <p:cNvPr id="104" name="TextBox 103"/>
            <p:cNvSpPr txBox="1"/>
            <p:nvPr/>
          </p:nvSpPr>
          <p:spPr>
            <a:xfrm>
              <a:off x="9483003" y="1330088"/>
              <a:ext cx="1703167" cy="831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OS (Linux) abstracts the Computer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F334DDA-FCFC-4BC8-A776-1EFB9B190449}"/>
                </a:ext>
              </a:extLst>
            </p:cNvPr>
            <p:cNvGrpSpPr/>
            <p:nvPr/>
          </p:nvGrpSpPr>
          <p:grpSpPr>
            <a:xfrm>
              <a:off x="9875199" y="2171043"/>
              <a:ext cx="918774" cy="1992959"/>
              <a:chOff x="9987171" y="2193245"/>
              <a:chExt cx="918774" cy="1992959"/>
            </a:xfrm>
          </p:grpSpPr>
          <p:sp>
            <p:nvSpPr>
              <p:cNvPr id="107" name="Rectangle 106"/>
              <p:cNvSpPr/>
              <p:nvPr/>
            </p:nvSpPr>
            <p:spPr>
              <a:xfrm>
                <a:off x="9987172" y="2193245"/>
                <a:ext cx="918773" cy="64770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600"/>
                  <a:t>CPU</a:t>
                </a: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9987172" y="2890804"/>
                <a:ext cx="918773" cy="64770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600"/>
                  <a:t>IO</a:t>
                </a: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9987171" y="3538504"/>
                <a:ext cx="918773" cy="64770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600"/>
                  <a:t>Memory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EFA071-7F09-48D0-8D03-8B5E078E808E}"/>
              </a:ext>
            </a:extLst>
          </p:cNvPr>
          <p:cNvGrpSpPr/>
          <p:nvPr/>
        </p:nvGrpSpPr>
        <p:grpSpPr>
          <a:xfrm>
            <a:off x="937706" y="1487756"/>
            <a:ext cx="1705576" cy="2676055"/>
            <a:chOff x="937951" y="1487251"/>
            <a:chExt cx="1706020" cy="267675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B2DC015-5686-480F-99E1-9DBD67471CCA}"/>
                </a:ext>
              </a:extLst>
            </p:cNvPr>
            <p:cNvGrpSpPr/>
            <p:nvPr/>
          </p:nvGrpSpPr>
          <p:grpSpPr>
            <a:xfrm>
              <a:off x="1302397" y="2171043"/>
              <a:ext cx="918774" cy="1992959"/>
              <a:chOff x="1302397" y="2192579"/>
              <a:chExt cx="918774" cy="1992959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302398" y="2192579"/>
                <a:ext cx="918773" cy="64770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600"/>
                  <a:t>CPU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302398" y="2890138"/>
                <a:ext cx="918773" cy="64770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600"/>
                  <a:t>IO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302397" y="3537838"/>
                <a:ext cx="918773" cy="64770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600"/>
                  <a:t>Memory</a:t>
                </a: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937951" y="1487251"/>
              <a:ext cx="1668780" cy="584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Abstract Computer</a:t>
              </a:r>
            </a:p>
          </p:txBody>
        </p:sp>
        <p:sp>
          <p:nvSpPr>
            <p:cNvPr id="110" name="Right Arrow 109"/>
            <p:cNvSpPr/>
            <p:nvPr/>
          </p:nvSpPr>
          <p:spPr>
            <a:xfrm>
              <a:off x="2343091" y="2759359"/>
              <a:ext cx="300880" cy="971550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99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A8C8045-350C-4CD9-AF20-8ABC0FF3FC81}"/>
              </a:ext>
            </a:extLst>
          </p:cNvPr>
          <p:cNvGrpSpPr/>
          <p:nvPr/>
        </p:nvGrpSpPr>
        <p:grpSpPr>
          <a:xfrm>
            <a:off x="4853452" y="1512505"/>
            <a:ext cx="2966698" cy="4105140"/>
            <a:chOff x="4854714" y="1492953"/>
            <a:chExt cx="2967470" cy="410621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AAA8926-53CC-4448-B7A3-DB2376A2A737}"/>
                </a:ext>
              </a:extLst>
            </p:cNvPr>
            <p:cNvGrpSpPr/>
            <p:nvPr/>
          </p:nvGrpSpPr>
          <p:grpSpPr>
            <a:xfrm>
              <a:off x="5002296" y="2171043"/>
              <a:ext cx="1743554" cy="2773680"/>
              <a:chOff x="5002296" y="2178663"/>
              <a:chExt cx="1743554" cy="277368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5002296" y="2178663"/>
                <a:ext cx="1221681" cy="2133600"/>
                <a:chOff x="1905000" y="1905000"/>
                <a:chExt cx="1371600" cy="2133600"/>
              </a:xfrm>
            </p:grpSpPr>
            <p:sp>
              <p:nvSpPr>
                <p:cNvPr id="46" name="Rectangle 45"/>
                <p:cNvSpPr/>
                <p:nvPr/>
              </p:nvSpPr>
              <p:spPr>
                <a:xfrm>
                  <a:off x="1905000" y="1905000"/>
                  <a:ext cx="1371600" cy="4572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400"/>
                    <a:t>ARM A53 - ISA</a:t>
                  </a:r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1905000" y="3276600"/>
                  <a:ext cx="1371600" cy="381000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400"/>
                    <a:t>IO</a:t>
                  </a:r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1905000" y="3657600"/>
                  <a:ext cx="1371600" cy="381000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400"/>
                    <a:t>Memory</a:t>
                  </a: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1905000" y="2362200"/>
                  <a:ext cx="1371600" cy="4572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400"/>
                    <a:t>ARM - Arch</a:t>
                  </a: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1905000" y="2819400"/>
                  <a:ext cx="1371600" cy="457200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400"/>
                    <a:t>Interconnect</a:t>
                  </a:r>
                </a:p>
              </p:txBody>
            </p:sp>
          </p:grpSp>
          <p:grpSp>
            <p:nvGrpSpPr>
              <p:cNvPr id="51" name="Group 50"/>
              <p:cNvGrpSpPr/>
              <p:nvPr/>
            </p:nvGrpSpPr>
            <p:grpSpPr>
              <a:xfrm>
                <a:off x="5524169" y="2818743"/>
                <a:ext cx="1221681" cy="2133600"/>
                <a:chOff x="3276600" y="1905000"/>
                <a:chExt cx="1371600" cy="2133600"/>
              </a:xfrm>
            </p:grpSpPr>
            <p:sp>
              <p:nvSpPr>
                <p:cNvPr id="52" name="Rectangle 51"/>
                <p:cNvSpPr/>
                <p:nvPr/>
              </p:nvSpPr>
              <p:spPr>
                <a:xfrm>
                  <a:off x="3276600" y="3276600"/>
                  <a:ext cx="1371600" cy="381000"/>
                </a:xfrm>
                <a:prstGeom prst="rect">
                  <a:avLst/>
                </a:prstGeom>
                <a:solidFill>
                  <a:srgbClr val="92D050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400"/>
                    <a:t>IO</a:t>
                  </a:r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3276600" y="3657600"/>
                  <a:ext cx="1371600" cy="381000"/>
                </a:xfrm>
                <a:prstGeom prst="rect">
                  <a:avLst/>
                </a:prstGeom>
                <a:solidFill>
                  <a:srgbClr val="92D050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400"/>
                    <a:t>Memory</a:t>
                  </a: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3276600" y="1905000"/>
                  <a:ext cx="1371600" cy="4572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400"/>
                    <a:t>ARM A53 - ISA</a:t>
                  </a:r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3276600" y="2362200"/>
                  <a:ext cx="1371600" cy="4572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400"/>
                    <a:t>ARM - Arch</a:t>
                  </a:r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3276600" y="2819400"/>
                  <a:ext cx="1371600" cy="457200"/>
                </a:xfrm>
                <a:prstGeom prst="rect">
                  <a:avLst/>
                </a:prstGeom>
                <a:solidFill>
                  <a:srgbClr val="92D050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1400"/>
                    <a:t>Interconnect</a:t>
                  </a:r>
                </a:p>
              </p:txBody>
            </p:sp>
          </p:grpSp>
        </p:grpSp>
        <p:sp>
          <p:nvSpPr>
            <p:cNvPr id="63" name="TextBox 62"/>
            <p:cNvSpPr txBox="1"/>
            <p:nvPr/>
          </p:nvSpPr>
          <p:spPr>
            <a:xfrm>
              <a:off x="6008687" y="1492953"/>
              <a:ext cx="1813497" cy="584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SoC Implementations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7BE6695-E88A-4656-A71A-63B6578FDB41}"/>
                </a:ext>
              </a:extLst>
            </p:cNvPr>
            <p:cNvSpPr txBox="1"/>
            <p:nvPr/>
          </p:nvSpPr>
          <p:spPr>
            <a:xfrm>
              <a:off x="4854714" y="5137379"/>
              <a:ext cx="1950273" cy="461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No two ARM chips have the </a:t>
              </a:r>
            </a:p>
            <a:p>
              <a:pPr algn="ctr"/>
              <a:r>
                <a:rPr lang="en-US" sz="1200" dirty="0"/>
                <a:t>same memory map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364558A-61BE-4A2D-84BB-D34953DB3ED0}"/>
              </a:ext>
            </a:extLst>
          </p:cNvPr>
          <p:cNvGrpSpPr/>
          <p:nvPr/>
        </p:nvGrpSpPr>
        <p:grpSpPr>
          <a:xfrm>
            <a:off x="7242742" y="2171371"/>
            <a:ext cx="2136464" cy="3433446"/>
            <a:chOff x="7244628" y="2171043"/>
            <a:chExt cx="2137020" cy="3434341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483AD2F-FE48-4FAB-A64F-F3577B5D4FE2}"/>
                </a:ext>
              </a:extLst>
            </p:cNvPr>
            <p:cNvSpPr txBox="1"/>
            <p:nvPr/>
          </p:nvSpPr>
          <p:spPr>
            <a:xfrm>
              <a:off x="7244628" y="5143599"/>
              <a:ext cx="2052891" cy="461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No two RISC-V chips have the </a:t>
              </a:r>
            </a:p>
            <a:p>
              <a:pPr algn="ctr"/>
              <a:r>
                <a:rPr lang="en-US" sz="1200" dirty="0"/>
                <a:t>same memory map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AAB7154-5374-4B70-8138-BF8E178C5EAA}"/>
                </a:ext>
              </a:extLst>
            </p:cNvPr>
            <p:cNvGrpSpPr/>
            <p:nvPr/>
          </p:nvGrpSpPr>
          <p:grpSpPr>
            <a:xfrm>
              <a:off x="7318915" y="2171043"/>
              <a:ext cx="2062733" cy="2743200"/>
              <a:chOff x="7318915" y="2171043"/>
              <a:chExt cx="2062733" cy="274320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6FF76AC-76F2-47C4-A1B5-32A0D612F439}"/>
                  </a:ext>
                </a:extLst>
              </p:cNvPr>
              <p:cNvGrpSpPr/>
              <p:nvPr/>
            </p:nvGrpSpPr>
            <p:grpSpPr>
              <a:xfrm>
                <a:off x="7318915" y="2171043"/>
                <a:ext cx="1642207" cy="2743200"/>
                <a:chOff x="7318915" y="2171043"/>
                <a:chExt cx="1642207" cy="2743200"/>
              </a:xfrm>
            </p:grpSpPr>
            <p:grpSp>
              <p:nvGrpSpPr>
                <p:cNvPr id="39" name="Group 38"/>
                <p:cNvGrpSpPr/>
                <p:nvPr/>
              </p:nvGrpSpPr>
              <p:grpSpPr>
                <a:xfrm>
                  <a:off x="7318915" y="2171043"/>
                  <a:ext cx="1221681" cy="2133600"/>
                  <a:chOff x="4648200" y="1905000"/>
                  <a:chExt cx="1371600" cy="2133600"/>
                </a:xfrm>
              </p:grpSpPr>
              <p:sp>
                <p:nvSpPr>
                  <p:cNvPr id="40" name="Rectangle 39"/>
                  <p:cNvSpPr/>
                  <p:nvPr/>
                </p:nvSpPr>
                <p:spPr>
                  <a:xfrm>
                    <a:off x="4648200" y="1905000"/>
                    <a:ext cx="1371600" cy="45720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1400"/>
                      <a:t>RISCV - ISA</a:t>
                    </a:r>
                  </a:p>
                </p:txBody>
              </p:sp>
              <p:sp>
                <p:nvSpPr>
                  <p:cNvPr id="41" name="Rectangle 40"/>
                  <p:cNvSpPr/>
                  <p:nvPr/>
                </p:nvSpPr>
                <p:spPr>
                  <a:xfrm>
                    <a:off x="4648200" y="3276600"/>
                    <a:ext cx="1371600" cy="381000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1400"/>
                      <a:t>IO</a:t>
                    </a:r>
                  </a:p>
                </p:txBody>
              </p:sp>
              <p:sp>
                <p:nvSpPr>
                  <p:cNvPr id="42" name="Rectangle 41"/>
                  <p:cNvSpPr/>
                  <p:nvPr/>
                </p:nvSpPr>
                <p:spPr>
                  <a:xfrm>
                    <a:off x="4648200" y="3657600"/>
                    <a:ext cx="1371600" cy="381000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1400"/>
                      <a:t>Memory</a:t>
                    </a:r>
                  </a:p>
                </p:txBody>
              </p:sp>
              <p:sp>
                <p:nvSpPr>
                  <p:cNvPr id="43" name="Rectangle 42"/>
                  <p:cNvSpPr/>
                  <p:nvPr/>
                </p:nvSpPr>
                <p:spPr>
                  <a:xfrm>
                    <a:off x="4648200" y="2362200"/>
                    <a:ext cx="1371600" cy="457200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1200"/>
                      <a:t>RISCV - Arch</a:t>
                    </a:r>
                  </a:p>
                </p:txBody>
              </p:sp>
              <p:sp>
                <p:nvSpPr>
                  <p:cNvPr id="44" name="Rectangle 43"/>
                  <p:cNvSpPr/>
                  <p:nvPr/>
                </p:nvSpPr>
                <p:spPr>
                  <a:xfrm>
                    <a:off x="4648200" y="2819400"/>
                    <a:ext cx="1371600" cy="457200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1400"/>
                      <a:t>Interconnect</a:t>
                    </a:r>
                  </a:p>
                </p:txBody>
              </p:sp>
            </p:grpSp>
            <p:grpSp>
              <p:nvGrpSpPr>
                <p:cNvPr id="57" name="Group 56"/>
                <p:cNvGrpSpPr/>
                <p:nvPr/>
              </p:nvGrpSpPr>
              <p:grpSpPr>
                <a:xfrm>
                  <a:off x="7739441" y="2780643"/>
                  <a:ext cx="1221681" cy="2133600"/>
                  <a:chOff x="6019800" y="1905000"/>
                  <a:chExt cx="1371600" cy="2133600"/>
                </a:xfrm>
              </p:grpSpPr>
              <p:sp>
                <p:nvSpPr>
                  <p:cNvPr id="58" name="Rectangle 57"/>
                  <p:cNvSpPr/>
                  <p:nvPr/>
                </p:nvSpPr>
                <p:spPr>
                  <a:xfrm>
                    <a:off x="6019800" y="3276600"/>
                    <a:ext cx="1371600" cy="38100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1400"/>
                      <a:t>IO</a:t>
                    </a:r>
                  </a:p>
                </p:txBody>
              </p:sp>
              <p:sp>
                <p:nvSpPr>
                  <p:cNvPr id="59" name="Rectangle 58"/>
                  <p:cNvSpPr/>
                  <p:nvPr/>
                </p:nvSpPr>
                <p:spPr>
                  <a:xfrm>
                    <a:off x="6019800" y="3657600"/>
                    <a:ext cx="1371600" cy="38100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1400"/>
                      <a:t>Memory</a:t>
                    </a:r>
                  </a:p>
                </p:txBody>
              </p:sp>
              <p:sp>
                <p:nvSpPr>
                  <p:cNvPr id="60" name="Rectangle 59"/>
                  <p:cNvSpPr/>
                  <p:nvPr/>
                </p:nvSpPr>
                <p:spPr>
                  <a:xfrm>
                    <a:off x="6019800" y="1905000"/>
                    <a:ext cx="1371600" cy="45720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1400"/>
                      <a:t>RISCV - ISA</a:t>
                    </a:r>
                  </a:p>
                </p:txBody>
              </p:sp>
              <p:sp>
                <p:nvSpPr>
                  <p:cNvPr id="61" name="Rectangle 60"/>
                  <p:cNvSpPr/>
                  <p:nvPr/>
                </p:nvSpPr>
                <p:spPr>
                  <a:xfrm>
                    <a:off x="6019800" y="2362200"/>
                    <a:ext cx="1371600" cy="45720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1200"/>
                      <a:t>RISCV - Arch</a:t>
                    </a:r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6019800" y="2819400"/>
                    <a:ext cx="1371600" cy="45720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1400"/>
                      <a:t>Interconnect</a:t>
                    </a:r>
                  </a:p>
                </p:txBody>
              </p:sp>
            </p:grpSp>
          </p:grpSp>
          <p:sp>
            <p:nvSpPr>
              <p:cNvPr id="66" name="Right Arrow 109">
                <a:extLst>
                  <a:ext uri="{FF2B5EF4-FFF2-40B4-BE49-F238E27FC236}">
                    <a16:creationId xmlns:a16="http://schemas.microsoft.com/office/drawing/2014/main" id="{AD420295-F722-4510-B1EF-DB2079AE68CB}"/>
                  </a:ext>
                </a:extLst>
              </p:cNvPr>
              <p:cNvSpPr/>
              <p:nvPr/>
            </p:nvSpPr>
            <p:spPr>
              <a:xfrm>
                <a:off x="9080768" y="2793729"/>
                <a:ext cx="300880" cy="971550"/>
              </a:xfrm>
              <a:prstGeom prst="right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3199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B77B441-9F6C-4B93-B1CA-C1517C30779D}"/>
              </a:ext>
            </a:extLst>
          </p:cNvPr>
          <p:cNvGrpSpPr/>
          <p:nvPr/>
        </p:nvGrpSpPr>
        <p:grpSpPr>
          <a:xfrm>
            <a:off x="2802342" y="1493459"/>
            <a:ext cx="1969147" cy="3382636"/>
            <a:chOff x="2803072" y="1492955"/>
            <a:chExt cx="1969660" cy="3383517"/>
          </a:xfrm>
        </p:grpSpPr>
        <p:sp>
          <p:nvSpPr>
            <p:cNvPr id="10" name="Rectangle 9"/>
            <p:cNvSpPr/>
            <p:nvPr/>
          </p:nvSpPr>
          <p:spPr>
            <a:xfrm>
              <a:off x="2976269" y="2613003"/>
              <a:ext cx="1371600" cy="44469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/>
                <a:t>Micro Architecture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976269" y="3540643"/>
              <a:ext cx="1371600" cy="85047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/>
                <a:t>Ethernet</a:t>
              </a:r>
            </a:p>
            <a:p>
              <a:pPr algn="ctr"/>
              <a:r>
                <a:rPr lang="en-US" sz="1400"/>
                <a:t>PCIe</a:t>
              </a:r>
            </a:p>
            <a:p>
              <a:pPr algn="ctr"/>
              <a:r>
                <a:rPr lang="en-US" sz="1400"/>
                <a:t>SD/</a:t>
              </a:r>
              <a:r>
                <a:rPr lang="en-US" sz="1400" err="1"/>
                <a:t>WiFi</a:t>
              </a:r>
              <a:endParaRPr lang="en-US" sz="14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76269" y="4394665"/>
              <a:ext cx="1371600" cy="48180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/>
                <a:t>DDR</a:t>
              </a:r>
            </a:p>
            <a:p>
              <a:pPr algn="ctr"/>
              <a:r>
                <a:rPr lang="en-US" sz="1400" dirty="0"/>
                <a:t>Flash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976269" y="2171043"/>
              <a:ext cx="1371600" cy="44469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/>
                <a:t>ISA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803072" y="1492955"/>
              <a:ext cx="1668780" cy="584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Abstract Implementation</a:t>
              </a:r>
            </a:p>
          </p:txBody>
        </p:sp>
        <p:sp>
          <p:nvSpPr>
            <p:cNvPr id="65" name="Right Arrow 109">
              <a:extLst>
                <a:ext uri="{FF2B5EF4-FFF2-40B4-BE49-F238E27FC236}">
                  <a16:creationId xmlns:a16="http://schemas.microsoft.com/office/drawing/2014/main" id="{F3BB9ED4-B8CD-455C-9D35-2A1D24D48261}"/>
                </a:ext>
              </a:extLst>
            </p:cNvPr>
            <p:cNvSpPr/>
            <p:nvPr/>
          </p:nvSpPr>
          <p:spPr>
            <a:xfrm>
              <a:off x="4471852" y="2728213"/>
              <a:ext cx="300880" cy="971550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99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E5F8D60-4387-4E77-AD2D-49B310BD11D2}"/>
                </a:ext>
              </a:extLst>
            </p:cNvPr>
            <p:cNvSpPr/>
            <p:nvPr/>
          </p:nvSpPr>
          <p:spPr>
            <a:xfrm>
              <a:off x="2976269" y="3060836"/>
              <a:ext cx="1371600" cy="48180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/>
                <a:t>Interconnect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534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CDFB483-CF88-1EB9-83D9-90076F6C8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"/>
            <a:ext cx="12188825" cy="68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550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7B59D8F-2C69-4C2F-8A5B-BC07E407C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Decision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E090FB-40A1-4428-991E-9042EAD78D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2" descr="7 Great Yogi Berra Quotes">
            <a:extLst>
              <a:ext uri="{FF2B5EF4-FFF2-40B4-BE49-F238E27FC236}">
                <a16:creationId xmlns:a16="http://schemas.microsoft.com/office/drawing/2014/main" id="{BF6C43B9-9AFA-27C9-C976-B5A679800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797" y="3824300"/>
            <a:ext cx="4577977" cy="257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9628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3A999-959E-4396-B489-E3E72374F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09" y="226920"/>
            <a:ext cx="11642902" cy="523220"/>
          </a:xfrm>
        </p:spPr>
        <p:txBody>
          <a:bodyPr/>
          <a:lstStyle/>
          <a:p>
            <a:r>
              <a:rPr lang="en-US" dirty="0"/>
              <a:t>Enjoy Absolute Freedom to Innovate…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68D46F-44A7-FCD4-8978-FB2DFC3BA9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69"/>
          <a:stretch/>
        </p:blipFill>
        <p:spPr>
          <a:xfrm>
            <a:off x="586188" y="1283765"/>
            <a:ext cx="5370757" cy="4535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64B0E5-9CF2-57BE-847A-994BC76CA44F}"/>
              </a:ext>
            </a:extLst>
          </p:cNvPr>
          <p:cNvSpPr txBox="1"/>
          <p:nvPr/>
        </p:nvSpPr>
        <p:spPr>
          <a:xfrm>
            <a:off x="6460792" y="1520336"/>
            <a:ext cx="5141845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E3689"/>
                </a:solidFill>
              </a:rPr>
              <a:t>Asymmetric </a:t>
            </a:r>
            <a:r>
              <a:rPr lang="en-US" dirty="0">
                <a:solidFill>
                  <a:srgbClr val="0E3689"/>
                </a:solidFill>
              </a:rPr>
              <a:t>p</a:t>
            </a:r>
            <a:r>
              <a:rPr lang="en-US" b="0" dirty="0">
                <a:solidFill>
                  <a:srgbClr val="0E3689"/>
                </a:solidFill>
              </a:rPr>
              <a:t>rocessing with 2X power </a:t>
            </a:r>
            <a:r>
              <a:rPr lang="en-US" dirty="0">
                <a:solidFill>
                  <a:srgbClr val="0E3689"/>
                </a:solidFill>
              </a:rPr>
              <a:t>e</a:t>
            </a:r>
            <a:r>
              <a:rPr lang="en-US" b="0" dirty="0">
                <a:solidFill>
                  <a:srgbClr val="0E3689"/>
                </a:solidFill>
              </a:rPr>
              <a:t>fficiency</a:t>
            </a:r>
          </a:p>
          <a:p>
            <a:pPr lvl="1"/>
            <a:r>
              <a:rPr lang="en-US" sz="2000" b="0" dirty="0">
                <a:solidFill>
                  <a:srgbClr val="1D9CE4"/>
                </a:solidFill>
              </a:rPr>
              <a:t>Quad-core 64-bit RISC-V processors</a:t>
            </a:r>
          </a:p>
          <a:p>
            <a:pPr lvl="1"/>
            <a:endParaRPr lang="en-US" sz="200" b="0" dirty="0">
              <a:solidFill>
                <a:srgbClr val="1D9CE4"/>
              </a:solidFill>
            </a:endParaRPr>
          </a:p>
          <a:p>
            <a:pPr lvl="1"/>
            <a:r>
              <a:rPr lang="en-US" sz="2000" b="0" dirty="0">
                <a:solidFill>
                  <a:srgbClr val="1D9CE4"/>
                </a:solidFill>
              </a:rPr>
              <a:t>Linux® and Real-time </a:t>
            </a:r>
            <a:r>
              <a:rPr lang="en-US" sz="2000" dirty="0">
                <a:solidFill>
                  <a:srgbClr val="1D9CE4"/>
                </a:solidFill>
              </a:rPr>
              <a:t>o</a:t>
            </a:r>
            <a:r>
              <a:rPr lang="en-US" sz="2000" b="0" dirty="0">
                <a:solidFill>
                  <a:srgbClr val="1D9CE4"/>
                </a:solidFill>
              </a:rPr>
              <a:t>perating </a:t>
            </a:r>
            <a:r>
              <a:rPr lang="en-US" sz="2000" dirty="0">
                <a:solidFill>
                  <a:srgbClr val="1D9CE4"/>
                </a:solidFill>
              </a:rPr>
              <a:t>s</a:t>
            </a:r>
            <a:r>
              <a:rPr lang="en-US" sz="2000" b="0" dirty="0">
                <a:solidFill>
                  <a:srgbClr val="1D9CE4"/>
                </a:solidFill>
              </a:rPr>
              <a:t>ystems</a:t>
            </a:r>
          </a:p>
          <a:p>
            <a:endParaRPr lang="en-US" sz="1000" b="0" dirty="0">
              <a:solidFill>
                <a:srgbClr val="0E3689"/>
              </a:solidFill>
            </a:endParaRPr>
          </a:p>
          <a:p>
            <a:r>
              <a:rPr lang="en-US" b="0" dirty="0">
                <a:solidFill>
                  <a:srgbClr val="0E3689"/>
                </a:solidFill>
              </a:rPr>
              <a:t>Highly </a:t>
            </a:r>
            <a:r>
              <a:rPr lang="en-US" dirty="0">
                <a:solidFill>
                  <a:srgbClr val="0E3689"/>
                </a:solidFill>
              </a:rPr>
              <a:t>f</a:t>
            </a:r>
            <a:r>
              <a:rPr lang="en-US" b="0" dirty="0">
                <a:solidFill>
                  <a:srgbClr val="0E3689"/>
                </a:solidFill>
              </a:rPr>
              <a:t>lexible 2MB L2 </a:t>
            </a:r>
            <a:r>
              <a:rPr lang="en-US" dirty="0">
                <a:solidFill>
                  <a:srgbClr val="0E3689"/>
                </a:solidFill>
              </a:rPr>
              <a:t>c</a:t>
            </a:r>
            <a:r>
              <a:rPr lang="en-US" b="0" dirty="0">
                <a:solidFill>
                  <a:srgbClr val="0E3689"/>
                </a:solidFill>
              </a:rPr>
              <a:t>ache</a:t>
            </a:r>
          </a:p>
          <a:p>
            <a:endParaRPr lang="en-US" sz="1000" dirty="0">
              <a:solidFill>
                <a:srgbClr val="0E3689"/>
              </a:solidFill>
            </a:endParaRPr>
          </a:p>
          <a:p>
            <a:r>
              <a:rPr lang="en-US" b="0" i="1" dirty="0">
                <a:solidFill>
                  <a:srgbClr val="0E3689"/>
                </a:solidFill>
              </a:rPr>
              <a:t>With the most </a:t>
            </a:r>
            <a:r>
              <a:rPr lang="en-US" i="1" dirty="0">
                <a:solidFill>
                  <a:srgbClr val="0E3689"/>
                </a:solidFill>
              </a:rPr>
              <a:t>c</a:t>
            </a:r>
            <a:r>
              <a:rPr lang="en-US" b="0" i="1" dirty="0">
                <a:solidFill>
                  <a:srgbClr val="0E3689"/>
                </a:solidFill>
              </a:rPr>
              <a:t>omprehensive </a:t>
            </a:r>
            <a:r>
              <a:rPr lang="en-US" i="1" dirty="0">
                <a:solidFill>
                  <a:srgbClr val="0E3689"/>
                </a:solidFill>
              </a:rPr>
              <a:t>RISC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-V</a:t>
            </a:r>
            <a:r>
              <a:rPr lang="en-US" b="1" i="1" dirty="0">
                <a:solidFill>
                  <a:srgbClr val="FFD53A"/>
                </a:solidFill>
              </a:rPr>
              <a:t> </a:t>
            </a:r>
            <a:r>
              <a:rPr lang="en-US" i="1" dirty="0">
                <a:solidFill>
                  <a:srgbClr val="0E3689"/>
                </a:solidFill>
              </a:rPr>
              <a:t>d</a:t>
            </a:r>
            <a:r>
              <a:rPr lang="en-US" b="0" i="1" dirty="0">
                <a:solidFill>
                  <a:srgbClr val="0E3689"/>
                </a:solidFill>
              </a:rPr>
              <a:t>evelopment </a:t>
            </a:r>
            <a:r>
              <a:rPr lang="en-US" i="1" dirty="0">
                <a:solidFill>
                  <a:srgbClr val="0E3689"/>
                </a:solidFill>
              </a:rPr>
              <a:t>e</a:t>
            </a:r>
            <a:r>
              <a:rPr lang="en-US" b="0" i="1" dirty="0">
                <a:solidFill>
                  <a:srgbClr val="0E3689"/>
                </a:solidFill>
              </a:rPr>
              <a:t>cosystem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1AEB2E-E950-22B8-BA9F-638ED60EA915}"/>
              </a:ext>
            </a:extLst>
          </p:cNvPr>
          <p:cNvSpPr txBox="1"/>
          <p:nvPr/>
        </p:nvSpPr>
        <p:spPr>
          <a:xfrm>
            <a:off x="639196" y="2438400"/>
            <a:ext cx="1950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3B9B"/>
                </a:solidFill>
              </a:rPr>
              <a:t>PolarFire® SoC</a:t>
            </a:r>
          </a:p>
        </p:txBody>
      </p:sp>
    </p:spTree>
    <p:extLst>
      <p:ext uri="{BB962C8B-B14F-4D97-AF65-F5344CB8AC3E}">
        <p14:creationId xmlns:p14="http://schemas.microsoft.com/office/powerpoint/2010/main" val="34072500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D27B3-35CB-408B-B613-9F37BDE16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PolarFire SoC has a 6K CoreMark head start!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792232-7B78-AE01-245F-D0B38FE97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029" y="616952"/>
            <a:ext cx="8656765" cy="562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9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C0373-89A4-1B1F-872A-13F2164C3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09" y="280488"/>
            <a:ext cx="11638017" cy="942795"/>
          </a:xfrm>
        </p:spPr>
        <p:txBody>
          <a:bodyPr/>
          <a:lstStyle/>
          <a:p>
            <a:r>
              <a:rPr lang="en-US" sz="3600" dirty="0"/>
              <a:t>The Most Complete RISC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-V</a:t>
            </a:r>
            <a:r>
              <a:rPr lang="en-US" sz="3600" dirty="0"/>
              <a:t> Development Ecosystem</a:t>
            </a: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C163AC62-342A-4647-60C6-5733D1BF765F}"/>
              </a:ext>
            </a:extLst>
          </p:cNvPr>
          <p:cNvGrpSpPr/>
          <p:nvPr/>
        </p:nvGrpSpPr>
        <p:grpSpPr>
          <a:xfrm>
            <a:off x="239798" y="950123"/>
            <a:ext cx="11297539" cy="5756164"/>
            <a:chOff x="231446" y="972113"/>
            <a:chExt cx="11297539" cy="5756164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2AC81B6F-C4FC-9C39-F74A-EABBE93E9096}"/>
                </a:ext>
              </a:extLst>
            </p:cNvPr>
            <p:cNvGrpSpPr/>
            <p:nvPr/>
          </p:nvGrpSpPr>
          <p:grpSpPr>
            <a:xfrm>
              <a:off x="231446" y="972113"/>
              <a:ext cx="11297539" cy="5756164"/>
              <a:chOff x="549556" y="1005041"/>
              <a:chExt cx="11297539" cy="5756164"/>
            </a:xfrm>
          </p:grpSpPr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D26D5E89-F677-B2FA-F687-08C171BF6AFB}"/>
                  </a:ext>
                </a:extLst>
              </p:cNvPr>
              <p:cNvGrpSpPr/>
              <p:nvPr/>
            </p:nvGrpSpPr>
            <p:grpSpPr>
              <a:xfrm>
                <a:off x="549556" y="1005041"/>
                <a:ext cx="11297539" cy="4492684"/>
                <a:chOff x="743552" y="1019811"/>
                <a:chExt cx="11297539" cy="4492684"/>
              </a:xfrm>
            </p:grpSpPr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EAB1D89E-75AF-95F4-9700-176987BAF4AC}"/>
                    </a:ext>
                  </a:extLst>
                </p:cNvPr>
                <p:cNvGrpSpPr/>
                <p:nvPr/>
              </p:nvGrpSpPr>
              <p:grpSpPr>
                <a:xfrm>
                  <a:off x="743552" y="1019811"/>
                  <a:ext cx="11297539" cy="4492684"/>
                  <a:chOff x="743552" y="867411"/>
                  <a:chExt cx="11297539" cy="4492684"/>
                </a:xfrm>
              </p:grpSpPr>
              <p:grpSp>
                <p:nvGrpSpPr>
                  <p:cNvPr id="76" name="Group 75">
                    <a:extLst>
                      <a:ext uri="{FF2B5EF4-FFF2-40B4-BE49-F238E27FC236}">
                        <a16:creationId xmlns:a16="http://schemas.microsoft.com/office/drawing/2014/main" id="{7FA29942-87DD-0834-553E-C47E29396D6F}"/>
                      </a:ext>
                    </a:extLst>
                  </p:cNvPr>
                  <p:cNvGrpSpPr/>
                  <p:nvPr/>
                </p:nvGrpSpPr>
                <p:grpSpPr>
                  <a:xfrm>
                    <a:off x="743552" y="1499446"/>
                    <a:ext cx="6949099" cy="3860649"/>
                    <a:chOff x="743552" y="1103206"/>
                    <a:chExt cx="6949099" cy="3860649"/>
                  </a:xfrm>
                </p:grpSpPr>
                <p:grpSp>
                  <p:nvGrpSpPr>
                    <p:cNvPr id="53" name="Group 52">
                      <a:extLst>
                        <a:ext uri="{FF2B5EF4-FFF2-40B4-BE49-F238E27FC236}">
                          <a16:creationId xmlns:a16="http://schemas.microsoft.com/office/drawing/2014/main" id="{86931DF6-249E-5705-6A42-957346A415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96172" y="1894145"/>
                      <a:ext cx="3196479" cy="3069710"/>
                      <a:chOff x="4496172" y="1894145"/>
                      <a:chExt cx="3196479" cy="3069710"/>
                    </a:xfrm>
                  </p:grpSpPr>
                  <p:pic>
                    <p:nvPicPr>
                      <p:cNvPr id="8" name="Picture 7">
                        <a:extLst>
                          <a:ext uri="{FF2B5EF4-FFF2-40B4-BE49-F238E27FC236}">
                            <a16:creationId xmlns:a16="http://schemas.microsoft.com/office/drawing/2014/main" id="{3158F633-123C-E1F1-4F17-FBF4A6A62622}"/>
                          </a:ext>
                        </a:extLst>
                      </p:cNvPr>
                      <p:cNvPicPr preferRelativeResize="0">
                        <a:picLocks noChangeAspect="1"/>
                      </p:cNvPicPr>
                      <p:nvPr/>
                    </p:nvPicPr>
                    <p:blipFill>
                      <a:blip r:embed="rId3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tretch>
                        <a:fillRect/>
                      </a:stretch>
                    </p:blipFill>
                    <p:spPr>
                      <a:xfrm>
                        <a:off x="4496172" y="1894145"/>
                        <a:ext cx="3196479" cy="306971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46" name="TextBox 45">
                        <a:extLst>
                          <a:ext uri="{FF2B5EF4-FFF2-40B4-BE49-F238E27FC236}">
                            <a16:creationId xmlns:a16="http://schemas.microsoft.com/office/drawing/2014/main" id="{12F2E1DB-8EF1-6164-8591-5E9478E940A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795082" y="2607098"/>
                        <a:ext cx="797013" cy="553998"/>
                      </a:xfrm>
                      <a:prstGeom prst="rect">
                        <a:avLst/>
                      </a:prstGeom>
                      <a:solidFill>
                        <a:srgbClr val="003FA6"/>
                      </a:solidFill>
                      <a:ln>
                        <a:noFill/>
                      </a:ln>
                      <a:effectLst>
                        <a:softEdge rad="63500"/>
                      </a:effectLst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dirty="0">
                            <a:solidFill>
                              <a:schemeClr val="bg1"/>
                            </a:solidFill>
                          </a:rPr>
                          <a:t>Intellectual </a:t>
                        </a:r>
                      </a:p>
                      <a:p>
                        <a:pPr algn="ctr"/>
                        <a:r>
                          <a:rPr lang="en-US" sz="1000" dirty="0">
                            <a:solidFill>
                              <a:schemeClr val="bg1"/>
                            </a:solidFill>
                          </a:rPr>
                          <a:t>Property /</a:t>
                        </a:r>
                      </a:p>
                      <a:p>
                        <a:pPr algn="ctr"/>
                        <a:r>
                          <a:rPr lang="en-US" sz="1000" dirty="0">
                            <a:solidFill>
                              <a:schemeClr val="bg1"/>
                            </a:solidFill>
                          </a:rPr>
                          <a:t> Soft CPU</a:t>
                        </a:r>
                      </a:p>
                    </p:txBody>
                  </p:sp>
                  <p:sp>
                    <p:nvSpPr>
                      <p:cNvPr id="47" name="TextBox 46">
                        <a:extLst>
                          <a:ext uri="{FF2B5EF4-FFF2-40B4-BE49-F238E27FC236}">
                            <a16:creationId xmlns:a16="http://schemas.microsoft.com/office/drawing/2014/main" id="{8734BDE9-E06A-3DD4-8DDD-F6C35EE6429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831950" y="3808559"/>
                        <a:ext cx="723275" cy="253916"/>
                      </a:xfrm>
                      <a:prstGeom prst="rect">
                        <a:avLst/>
                      </a:prstGeom>
                      <a:solidFill>
                        <a:srgbClr val="003FA6"/>
                      </a:solidFill>
                      <a:ln>
                        <a:noFill/>
                      </a:ln>
                      <a:effectLst>
                        <a:softEdge rad="63500"/>
                      </a:effectLst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dirty="0">
                            <a:solidFill>
                              <a:schemeClr val="bg1"/>
                            </a:solidFill>
                          </a:rPr>
                          <a:t>Hardware</a:t>
                        </a:r>
                      </a:p>
                    </p:txBody>
                  </p:sp>
                  <p:sp>
                    <p:nvSpPr>
                      <p:cNvPr id="48" name="TextBox 47">
                        <a:extLst>
                          <a:ext uri="{FF2B5EF4-FFF2-40B4-BE49-F238E27FC236}">
                            <a16:creationId xmlns:a16="http://schemas.microsoft.com/office/drawing/2014/main" id="{273768AA-8773-416E-F15D-1FB5E2A0E59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855403" y="2090617"/>
                        <a:ext cx="478016" cy="400110"/>
                      </a:xfrm>
                      <a:prstGeom prst="rect">
                        <a:avLst/>
                      </a:prstGeom>
                      <a:solidFill>
                        <a:srgbClr val="003C9D"/>
                      </a:solidFill>
                      <a:ln>
                        <a:noFill/>
                      </a:ln>
                      <a:effectLst>
                        <a:softEdge rad="63500"/>
                      </a:effectLst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dirty="0">
                            <a:solidFill>
                              <a:schemeClr val="bg1"/>
                            </a:solidFill>
                          </a:rPr>
                          <a:t>Dev</a:t>
                        </a:r>
                      </a:p>
                      <a:p>
                        <a:pPr algn="ctr"/>
                        <a:r>
                          <a:rPr lang="en-US" sz="1000" dirty="0">
                            <a:solidFill>
                              <a:schemeClr val="bg1"/>
                            </a:solidFill>
                          </a:rPr>
                          <a:t>Tools</a:t>
                        </a:r>
                      </a:p>
                    </p:txBody>
                  </p:sp>
                  <p:sp>
                    <p:nvSpPr>
                      <p:cNvPr id="50" name="TextBox 49">
                        <a:extLst>
                          <a:ext uri="{FF2B5EF4-FFF2-40B4-BE49-F238E27FC236}">
                            <a16:creationId xmlns:a16="http://schemas.microsoft.com/office/drawing/2014/main" id="{27D6CE37-6B73-887C-9076-E26AEB85701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790481" y="4275737"/>
                        <a:ext cx="607859" cy="400110"/>
                      </a:xfrm>
                      <a:prstGeom prst="rect">
                        <a:avLst/>
                      </a:prstGeom>
                      <a:solidFill>
                        <a:srgbClr val="003FA6"/>
                      </a:solidFill>
                      <a:ln>
                        <a:noFill/>
                      </a:ln>
                      <a:effectLst>
                        <a:softEdge rad="63500"/>
                      </a:effectLst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dirty="0">
                            <a:solidFill>
                              <a:schemeClr val="bg1"/>
                            </a:solidFill>
                          </a:rPr>
                          <a:t>Design</a:t>
                        </a:r>
                      </a:p>
                      <a:p>
                        <a:pPr algn="ctr"/>
                        <a:r>
                          <a:rPr lang="en-US" sz="1000" dirty="0">
                            <a:solidFill>
                              <a:schemeClr val="bg1"/>
                            </a:solidFill>
                          </a:rPr>
                          <a:t>Services</a:t>
                        </a:r>
                      </a:p>
                    </p:txBody>
                  </p:sp>
                  <p:sp>
                    <p:nvSpPr>
                      <p:cNvPr id="51" name="TextBox 50">
                        <a:extLst>
                          <a:ext uri="{FF2B5EF4-FFF2-40B4-BE49-F238E27FC236}">
                            <a16:creationId xmlns:a16="http://schemas.microsoft.com/office/drawing/2014/main" id="{BB441D08-1DCB-776F-0475-892EF6C9997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595145" y="3808559"/>
                        <a:ext cx="811441" cy="246221"/>
                      </a:xfrm>
                      <a:prstGeom prst="rect">
                        <a:avLst/>
                      </a:prstGeom>
                      <a:solidFill>
                        <a:srgbClr val="003FA6"/>
                      </a:solidFill>
                      <a:ln>
                        <a:noFill/>
                      </a:ln>
                      <a:effectLst>
                        <a:softEdge rad="63500"/>
                      </a:effectLst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dirty="0">
                            <a:solidFill>
                              <a:schemeClr val="bg1"/>
                            </a:solidFill>
                          </a:rPr>
                          <a:t>Middleware</a:t>
                        </a:r>
                      </a:p>
                    </p:txBody>
                  </p:sp>
                  <p:sp>
                    <p:nvSpPr>
                      <p:cNvPr id="52" name="TextBox 51">
                        <a:extLst>
                          <a:ext uri="{FF2B5EF4-FFF2-40B4-BE49-F238E27FC236}">
                            <a16:creationId xmlns:a16="http://schemas.microsoft.com/office/drawing/2014/main" id="{A8ABA588-A137-A5DA-784C-C35A3F4D9F6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647244" y="2601039"/>
                        <a:ext cx="707245" cy="553998"/>
                      </a:xfrm>
                      <a:prstGeom prst="rect">
                        <a:avLst/>
                      </a:prstGeom>
                      <a:solidFill>
                        <a:srgbClr val="00348A"/>
                      </a:solidFill>
                      <a:ln>
                        <a:noFill/>
                      </a:ln>
                      <a:effectLst>
                        <a:softEdge rad="63500"/>
                      </a:effectLst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dirty="0">
                            <a:solidFill>
                              <a:schemeClr val="bg1"/>
                            </a:solidFill>
                          </a:rPr>
                          <a:t>Operating</a:t>
                        </a:r>
                      </a:p>
                      <a:p>
                        <a:pPr algn="ctr"/>
                        <a:r>
                          <a:rPr lang="en-US" sz="1000" dirty="0">
                            <a:solidFill>
                              <a:schemeClr val="bg1"/>
                            </a:solidFill>
                          </a:rPr>
                          <a:t>System / </a:t>
                        </a:r>
                      </a:p>
                      <a:p>
                        <a:pPr algn="ctr"/>
                        <a:r>
                          <a:rPr lang="en-US" sz="1000" dirty="0">
                            <a:solidFill>
                              <a:schemeClr val="bg1"/>
                            </a:solidFill>
                          </a:rPr>
                          <a:t>RTOS</a:t>
                        </a:r>
                      </a:p>
                    </p:txBody>
                  </p:sp>
                </p:grpSp>
                <p:pic>
                  <p:nvPicPr>
                    <p:cNvPr id="54" name="Picture 53">
                      <a:extLst>
                        <a:ext uri="{FF2B5EF4-FFF2-40B4-BE49-F238E27FC236}">
                          <a16:creationId xmlns:a16="http://schemas.microsoft.com/office/drawing/2014/main" id="{07746492-9DFC-D929-7F42-508E534BEB2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3506828" y="2360326"/>
                      <a:ext cx="1163407" cy="445704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pic>
                  <p:nvPicPr>
                    <p:cNvPr id="55" name="Picture 54">
                      <a:extLst>
                        <a:ext uri="{FF2B5EF4-FFF2-40B4-BE49-F238E27FC236}">
                          <a16:creationId xmlns:a16="http://schemas.microsoft.com/office/drawing/2014/main" id="{672B2749-B75B-691A-D25B-7DDB3281AF6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429852" y="1623557"/>
                      <a:ext cx="1095905" cy="466758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pic>
                  <p:nvPicPr>
                    <p:cNvPr id="58" name="Picture 2">
                      <a:extLst>
                        <a:ext uri="{FF2B5EF4-FFF2-40B4-BE49-F238E27FC236}">
                          <a16:creationId xmlns:a16="http://schemas.microsoft.com/office/drawing/2014/main" id="{F3126194-8771-C8C1-6ED6-87F65934FCA8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43552" y="2092608"/>
                      <a:ext cx="1213902" cy="56413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59" name="Picture 4">
                      <a:extLst>
                        <a:ext uri="{FF2B5EF4-FFF2-40B4-BE49-F238E27FC236}">
                          <a16:creationId xmlns:a16="http://schemas.microsoft.com/office/drawing/2014/main" id="{B919C74C-AFEB-76F9-0012-27B9F2544B0D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766421" y="1633856"/>
                      <a:ext cx="1458029" cy="46076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60" name="Picture 59">
                      <a:extLst>
                        <a:ext uri="{FF2B5EF4-FFF2-40B4-BE49-F238E27FC236}">
                          <a16:creationId xmlns:a16="http://schemas.microsoft.com/office/drawing/2014/main" id="{70101C49-F53C-DCE7-9D33-389EFE279F4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36825" y="1103206"/>
                      <a:ext cx="1247159" cy="38021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pic>
                  <p:nvPicPr>
                    <p:cNvPr id="61" name="Picture 16" descr="SandLogic - Enterprise AI Frameworks">
                      <a:extLst>
                        <a:ext uri="{FF2B5EF4-FFF2-40B4-BE49-F238E27FC236}">
                          <a16:creationId xmlns:a16="http://schemas.microsoft.com/office/drawing/2014/main" id="{950E3E38-1D12-A43F-D99D-D88FA728EEAB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490147" y="2691995"/>
                      <a:ext cx="1524479" cy="61759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62" name="Picture 2" descr="LogicTronix - Crunchbase Company Profile &amp; Funding">
                      <a:extLst>
                        <a:ext uri="{FF2B5EF4-FFF2-40B4-BE49-F238E27FC236}">
                          <a16:creationId xmlns:a16="http://schemas.microsoft.com/office/drawing/2014/main" id="{827FBD0A-5951-6179-D580-2888583FC40A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10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t="34663" b="33143"/>
                    <a:stretch/>
                  </p:blipFill>
                  <p:spPr bwMode="auto">
                    <a:xfrm>
                      <a:off x="2142076" y="2192217"/>
                      <a:ext cx="1332434" cy="428975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grpSp>
                  <p:nvGrpSpPr>
                    <p:cNvPr id="64" name="Group 63">
                      <a:extLst>
                        <a:ext uri="{FF2B5EF4-FFF2-40B4-BE49-F238E27FC236}">
                          <a16:creationId xmlns:a16="http://schemas.microsoft.com/office/drawing/2014/main" id="{0487BC61-4372-1AE0-8F85-1B81AA483C6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28790" y="2908632"/>
                      <a:ext cx="1403262" cy="491040"/>
                      <a:chOff x="1777096" y="4518478"/>
                      <a:chExt cx="1403262" cy="491040"/>
                    </a:xfrm>
                  </p:grpSpPr>
                  <p:pic>
                    <p:nvPicPr>
                      <p:cNvPr id="56" name="Picture 8" descr="https://www.microsemi.com/images/soc/products/ip/DirectCoreLogo_r2.png">
                        <a:extLst>
                          <a:ext uri="{FF2B5EF4-FFF2-40B4-BE49-F238E27FC236}">
                            <a16:creationId xmlns:a16="http://schemas.microsoft.com/office/drawing/2014/main" id="{18779AF8-66BC-19D6-8547-B671C3BD022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11" cstate="print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 t="49567"/>
                      <a:stretch/>
                    </p:blipFill>
                    <p:spPr bwMode="auto">
                      <a:xfrm>
                        <a:off x="1912544" y="4774120"/>
                        <a:ext cx="1267814" cy="2353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63" name="Picture 4" descr="Microchip Technology Distributor | Authorized Partner | Arrow.com">
                        <a:extLst>
                          <a:ext uri="{FF2B5EF4-FFF2-40B4-BE49-F238E27FC236}">
                            <a16:creationId xmlns:a16="http://schemas.microsoft.com/office/drawing/2014/main" id="{05BE9B62-A8C6-4DC5-23FB-87B1AD6D8A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12" cstate="print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/>
                    </p:blipFill>
                    <p:spPr bwMode="auto">
                      <a:xfrm>
                        <a:off x="1777096" y="4518478"/>
                        <a:ext cx="1307337" cy="343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grpSp>
              </p:grpSp>
              <p:pic>
                <p:nvPicPr>
                  <p:cNvPr id="65" name="Picture 2" descr="63d6447f-3456-4046-a385-128916c1e600@namprd11">
                    <a:extLst>
                      <a:ext uri="{FF2B5EF4-FFF2-40B4-BE49-F238E27FC236}">
                        <a16:creationId xmlns:a16="http://schemas.microsoft.com/office/drawing/2014/main" id="{4511858E-15D4-38E9-7F52-30252B05044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834540" y="1029056"/>
                    <a:ext cx="835365" cy="25926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6" name="Picture 65" descr="A close up of a clock&#10;&#10;Description automatically generated">
                    <a:extLst>
                      <a:ext uri="{FF2B5EF4-FFF2-40B4-BE49-F238E27FC236}">
                        <a16:creationId xmlns:a16="http://schemas.microsoft.com/office/drawing/2014/main" id="{49D39A5E-E241-0B01-472C-B478DEBEF83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519199" y="2140087"/>
                    <a:ext cx="1220749" cy="466757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pic>
                <p:nvPicPr>
                  <p:cNvPr id="67" name="Picture 4" descr="Getting started with Libero SoC - EPSGlobal">
                    <a:extLst>
                      <a:ext uri="{FF2B5EF4-FFF2-40B4-BE49-F238E27FC236}">
                        <a16:creationId xmlns:a16="http://schemas.microsoft.com/office/drawing/2014/main" id="{6A3461E3-E178-8523-10FE-73731E49C24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8054613" y="958091"/>
                    <a:ext cx="892229" cy="44825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8" name="Picture 6" descr="SoftConsole">
                    <a:extLst>
                      <a:ext uri="{FF2B5EF4-FFF2-40B4-BE49-F238E27FC236}">
                        <a16:creationId xmlns:a16="http://schemas.microsoft.com/office/drawing/2014/main" id="{25FEDDCC-982B-EA55-9A81-674A48E1B34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6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849014" y="1540509"/>
                    <a:ext cx="1605993" cy="19827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9" name="Graphic 68">
                    <a:extLst>
                      <a:ext uri="{FF2B5EF4-FFF2-40B4-BE49-F238E27FC236}">
                        <a16:creationId xmlns:a16="http://schemas.microsoft.com/office/drawing/2014/main" id="{E848033E-6C8C-B0DF-4ABF-6D56AA0C022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951799" y="867411"/>
                    <a:ext cx="1561260" cy="317862"/>
                  </a:xfrm>
                  <a:prstGeom prst="rect">
                    <a:avLst/>
                  </a:prstGeom>
                </p:spPr>
              </p:pic>
              <p:pic>
                <p:nvPicPr>
                  <p:cNvPr id="70" name="Picture 69" descr="A picture containing clipart&#10;&#10;Description automatically generated">
                    <a:extLst>
                      <a:ext uri="{FF2B5EF4-FFF2-40B4-BE49-F238E27FC236}">
                        <a16:creationId xmlns:a16="http://schemas.microsoft.com/office/drawing/2014/main" id="{898A5F86-BFA3-C7A5-1840-DE7B14395B1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771233" y="1107342"/>
                    <a:ext cx="747097" cy="448259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pic>
                <p:nvPicPr>
                  <p:cNvPr id="71" name="Picture 6" descr="MPSI">
                    <a:extLst>
                      <a:ext uri="{FF2B5EF4-FFF2-40B4-BE49-F238E27FC236}">
                        <a16:creationId xmlns:a16="http://schemas.microsoft.com/office/drawing/2014/main" id="{9BB18763-5134-2EDB-253C-4DF9D0446DF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0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24783" t="-12672" b="-1"/>
                  <a:stretch/>
                </p:blipFill>
                <p:spPr bwMode="auto">
                  <a:xfrm>
                    <a:off x="6814060" y="988542"/>
                    <a:ext cx="747097" cy="26299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72" name="Picture 2" descr="Download Lauterbach Logo in SVG Vector or PNG File Format - Logo.wine">
                    <a:extLst>
                      <a:ext uri="{FF2B5EF4-FFF2-40B4-BE49-F238E27FC236}">
                        <a16:creationId xmlns:a16="http://schemas.microsoft.com/office/drawing/2014/main" id="{DF3CE316-998C-0103-5B80-F56187FB41B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1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11015" t="34788" r="10588" b="34766"/>
                  <a:stretch/>
                </p:blipFill>
                <p:spPr bwMode="auto">
                  <a:xfrm>
                    <a:off x="4147573" y="1301780"/>
                    <a:ext cx="1365486" cy="3535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73" name="Picture 72" descr="Logo, icon&#10;&#10;Description automatically generated">
                    <a:extLst>
                      <a:ext uri="{FF2B5EF4-FFF2-40B4-BE49-F238E27FC236}">
                        <a16:creationId xmlns:a16="http://schemas.microsoft.com/office/drawing/2014/main" id="{631FC28B-A695-25CF-F24C-33318CBB464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46037" y="1802761"/>
                    <a:ext cx="1205210" cy="191758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pic>
                <p:nvPicPr>
                  <p:cNvPr id="74" name="Picture 4" descr="Ashling">
                    <a:extLst>
                      <a:ext uri="{FF2B5EF4-FFF2-40B4-BE49-F238E27FC236}">
                        <a16:creationId xmlns:a16="http://schemas.microsoft.com/office/drawing/2014/main" id="{F113FC64-95E8-FDBA-83CF-CD935C1C0A1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3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396662" y="1972353"/>
                    <a:ext cx="1451187" cy="3011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75" name="Picture 6">
                    <a:extLst>
                      <a:ext uri="{FF2B5EF4-FFF2-40B4-BE49-F238E27FC236}">
                        <a16:creationId xmlns:a16="http://schemas.microsoft.com/office/drawing/2014/main" id="{FBC86BE1-1A61-716E-8AEF-0D7BA891856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4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4211" t="13738" r="5514" b="11979"/>
                  <a:stretch/>
                </p:blipFill>
                <p:spPr bwMode="auto">
                  <a:xfrm>
                    <a:off x="2898560" y="1477530"/>
                    <a:ext cx="1014720" cy="46076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77" name="Picture 76" descr="A close up of a sign&#10;&#10;Description automatically generated">
                    <a:extLst>
                      <a:ext uri="{FF2B5EF4-FFF2-40B4-BE49-F238E27FC236}">
                        <a16:creationId xmlns:a16="http://schemas.microsoft.com/office/drawing/2014/main" id="{9BA8ACD8-AC96-4533-630E-3AED39B1469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088454" y="2323437"/>
                    <a:ext cx="608112" cy="44351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pic>
                <p:nvPicPr>
                  <p:cNvPr id="78" name="Picture 77">
                    <a:extLst>
                      <a:ext uri="{FF2B5EF4-FFF2-40B4-BE49-F238E27FC236}">
                        <a16:creationId xmlns:a16="http://schemas.microsoft.com/office/drawing/2014/main" id="{685A2375-7216-21BA-1682-3D1A80B7F6E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6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53800" t="50994" r="2005"/>
                  <a:stretch/>
                </p:blipFill>
                <p:spPr>
                  <a:xfrm>
                    <a:off x="9818763" y="1652728"/>
                    <a:ext cx="992022" cy="618106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pic>
                <p:nvPicPr>
                  <p:cNvPr id="79" name="Picture 6" descr="Home | OpenBSD Handbook">
                    <a:extLst>
                      <a:ext uri="{FF2B5EF4-FFF2-40B4-BE49-F238E27FC236}">
                        <a16:creationId xmlns:a16="http://schemas.microsoft.com/office/drawing/2014/main" id="{BF3F72B1-9763-F6F2-E61B-65BF69324F8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7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26996" r="27334"/>
                  <a:stretch/>
                </p:blipFill>
                <p:spPr bwMode="auto">
                  <a:xfrm>
                    <a:off x="8937083" y="2104649"/>
                    <a:ext cx="584009" cy="4865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80" name="Picture 2" descr="Nucleus RTOS (Real-time Operating System) - Mentor Graphics">
                    <a:extLst>
                      <a:ext uri="{FF2B5EF4-FFF2-40B4-BE49-F238E27FC236}">
                        <a16:creationId xmlns:a16="http://schemas.microsoft.com/office/drawing/2014/main" id="{89C172CE-5FA3-5244-2011-916ABEC1309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698294" y="2739814"/>
                    <a:ext cx="1295077" cy="20659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81" name="Graphic 80">
                    <a:extLst>
                      <a:ext uri="{FF2B5EF4-FFF2-40B4-BE49-F238E27FC236}">
                        <a16:creationId xmlns:a16="http://schemas.microsoft.com/office/drawing/2014/main" id="{B1C938A9-5200-03EA-713D-2425B549166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9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96DAC541-7B7A-43D3-8B79-37D633B846F1}">
                        <asvg:svgBlip xmlns:asvg="http://schemas.microsoft.com/office/drawing/2016/SVG/main" r:embed="rId3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981384" y="1799601"/>
                    <a:ext cx="894001" cy="447001"/>
                  </a:xfrm>
                  <a:prstGeom prst="rect">
                    <a:avLst/>
                  </a:prstGeom>
                </p:spPr>
              </p:pic>
              <p:pic>
                <p:nvPicPr>
                  <p:cNvPr id="82" name="Picture 81" descr="Logo, company name&#10;&#10;Description automatically generated">
                    <a:extLst>
                      <a:ext uri="{FF2B5EF4-FFF2-40B4-BE49-F238E27FC236}">
                        <a16:creationId xmlns:a16="http://schemas.microsoft.com/office/drawing/2014/main" id="{2A895C9A-F6B2-0583-CF44-16F4405F484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1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10053" y="956021"/>
                    <a:ext cx="715301" cy="542728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pic>
                <p:nvPicPr>
                  <p:cNvPr id="83" name="Picture 4" descr="RIOT - The friendly Operating System for the Internet of ...">
                    <a:extLst>
                      <a:ext uri="{FF2B5EF4-FFF2-40B4-BE49-F238E27FC236}">
                        <a16:creationId xmlns:a16="http://schemas.microsoft.com/office/drawing/2014/main" id="{E4F23997-7329-E732-5F44-7CE418D17D4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1005176" y="1880982"/>
                    <a:ext cx="821895" cy="36930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84" name="Picture 2">
                    <a:extLst>
                      <a:ext uri="{FF2B5EF4-FFF2-40B4-BE49-F238E27FC236}">
                        <a16:creationId xmlns:a16="http://schemas.microsoft.com/office/drawing/2014/main" id="{ACC829E7-53C1-3DA6-1393-C6A35FAA5D6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3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10185" y="2766947"/>
                    <a:ext cx="1455564" cy="20659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85" name="Picture 4">
                    <a:extLst>
                      <a:ext uri="{FF2B5EF4-FFF2-40B4-BE49-F238E27FC236}">
                        <a16:creationId xmlns:a16="http://schemas.microsoft.com/office/drawing/2014/main" id="{D3C3CEE7-C339-B01C-BA4F-1A4F4D658E5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4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1599212" y="1113921"/>
                    <a:ext cx="441879" cy="5363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86" name="Picture 85" descr="Logo&#10;&#10;Description automatically generated">
                    <a:extLst>
                      <a:ext uri="{FF2B5EF4-FFF2-40B4-BE49-F238E27FC236}">
                        <a16:creationId xmlns:a16="http://schemas.microsoft.com/office/drawing/2014/main" id="{C03414A6-0E64-FE18-0044-13D6448E656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867910" y="2353826"/>
                    <a:ext cx="1053457" cy="284363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pic>
                <p:nvPicPr>
                  <p:cNvPr id="87" name="Picture 86">
                    <a:extLst>
                      <a:ext uri="{FF2B5EF4-FFF2-40B4-BE49-F238E27FC236}">
                        <a16:creationId xmlns:a16="http://schemas.microsoft.com/office/drawing/2014/main" id="{79B6318C-9F05-D302-EA5C-52B0789E6BA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6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268731" y="1047180"/>
                    <a:ext cx="357176" cy="334675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pic>
                <p:nvPicPr>
                  <p:cNvPr id="88" name="Picture 87">
                    <a:extLst>
                      <a:ext uri="{FF2B5EF4-FFF2-40B4-BE49-F238E27FC236}">
                        <a16:creationId xmlns:a16="http://schemas.microsoft.com/office/drawing/2014/main" id="{6E9F89D2-7DA2-BB6E-26E4-1273417308C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7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36069" t="9156" r="35363" b="31660"/>
                  <a:stretch/>
                </p:blipFill>
                <p:spPr>
                  <a:xfrm>
                    <a:off x="7984759" y="2324119"/>
                    <a:ext cx="460719" cy="620463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pic>
                <p:nvPicPr>
                  <p:cNvPr id="89" name="Picture 88">
                    <a:extLst>
                      <a:ext uri="{FF2B5EF4-FFF2-40B4-BE49-F238E27FC236}">
                        <a16:creationId xmlns:a16="http://schemas.microsoft.com/office/drawing/2014/main" id="{83901ADD-FC14-F422-0E41-EF38C491006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875089" y="1526387"/>
                    <a:ext cx="832691" cy="437767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pic>
                <p:nvPicPr>
                  <p:cNvPr id="90" name="Picture 89" descr="Graphical user interface&#10;&#10;Description automatically generated">
                    <a:extLst>
                      <a:ext uri="{FF2B5EF4-FFF2-40B4-BE49-F238E27FC236}">
                        <a16:creationId xmlns:a16="http://schemas.microsoft.com/office/drawing/2014/main" id="{D2DECDD4-30CA-E35C-FF25-315A2D24505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8538971" y="3136560"/>
                    <a:ext cx="1504926" cy="221041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pic>
                <p:nvPicPr>
                  <p:cNvPr id="91" name="Picture 2" descr="Ubuntu logo">
                    <a:extLst>
                      <a:ext uri="{FF2B5EF4-FFF2-40B4-BE49-F238E27FC236}">
                        <a16:creationId xmlns:a16="http://schemas.microsoft.com/office/drawing/2014/main" id="{64EA3528-4D08-5FA9-67C1-FC8FD393BD5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0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723726" y="1219197"/>
                    <a:ext cx="626154" cy="49883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2" name="Picture 6" descr="How to install ROS 2 Crystal Clemmys from source on Ubuntu 18.04 for N |  Forecr.io">
                    <a:extLst>
                      <a:ext uri="{FF2B5EF4-FFF2-40B4-BE49-F238E27FC236}">
                        <a16:creationId xmlns:a16="http://schemas.microsoft.com/office/drawing/2014/main" id="{D15BD297-EAED-6583-C711-CC1FE4165F8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1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7571648" y="3050671"/>
                    <a:ext cx="780854" cy="21588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94" name="Picture 93">
                  <a:extLst>
                    <a:ext uri="{FF2B5EF4-FFF2-40B4-BE49-F238E27FC236}">
                      <a16:creationId xmlns:a16="http://schemas.microsoft.com/office/drawing/2014/main" id="{1144A5A4-F2F2-8E93-0E7F-804D8C2B5F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88275" y="4280237"/>
                  <a:ext cx="1703184" cy="282489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95" name="Picture 94">
                  <a:extLst>
                    <a:ext uri="{FF2B5EF4-FFF2-40B4-BE49-F238E27FC236}">
                      <a16:creationId xmlns:a16="http://schemas.microsoft.com/office/drawing/2014/main" id="{FECB428E-9E0E-658D-B610-1817BE15EF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22467" y="3382153"/>
                  <a:ext cx="748729" cy="748729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96" name="Picture 2" descr="https://www.wolfssl.com/wordpress/wp-content/uploads/2019/01/wolfssl_logo-branding-1.png">
                  <a:extLst>
                    <a:ext uri="{FF2B5EF4-FFF2-40B4-BE49-F238E27FC236}">
                      <a16:creationId xmlns:a16="http://schemas.microsoft.com/office/drawing/2014/main" id="{0B35EA47-7DB7-D3F5-5457-768381B0BD7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053047" y="4362990"/>
                  <a:ext cx="707601" cy="5483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7" name="Picture 2">
                  <a:extLst>
                    <a:ext uri="{FF2B5EF4-FFF2-40B4-BE49-F238E27FC236}">
                      <a16:creationId xmlns:a16="http://schemas.microsoft.com/office/drawing/2014/main" id="{7021878B-A86E-D687-00C0-BAB7594C9D4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263132" y="4772276"/>
                  <a:ext cx="880587" cy="2615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8" name="Picture 97">
                  <a:extLst>
                    <a:ext uri="{FF2B5EF4-FFF2-40B4-BE49-F238E27FC236}">
                      <a16:creationId xmlns:a16="http://schemas.microsoft.com/office/drawing/2014/main" id="{2B383AEA-4EC9-E60B-CE7D-03F326598B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74861" y="3734639"/>
                  <a:ext cx="1196360" cy="331624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99" name="Picture 6" descr="Home">
                  <a:extLst>
                    <a:ext uri="{FF2B5EF4-FFF2-40B4-BE49-F238E27FC236}">
                      <a16:creationId xmlns:a16="http://schemas.microsoft.com/office/drawing/2014/main" id="{05CF5F4E-C92A-0E1E-5B9A-5C1120BFACB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b="17887"/>
                <a:stretch/>
              </p:blipFill>
              <p:spPr bwMode="auto">
                <a:xfrm>
                  <a:off x="8901546" y="3663249"/>
                  <a:ext cx="859102" cy="7054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0" name="Picture 2" descr="libopenblas for AMD x86.64 Zen, for Win64. – Astralivious home sweeties">
                  <a:extLst>
                    <a:ext uri="{FF2B5EF4-FFF2-40B4-BE49-F238E27FC236}">
                      <a16:creationId xmlns:a16="http://schemas.microsoft.com/office/drawing/2014/main" id="{5001BC1C-7401-62FD-C2C6-CB4824410CB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9990117" y="3590642"/>
                  <a:ext cx="865325" cy="4229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1" name="Picture 100" descr="A close up of a sign&#10;&#10;Description automatically generated">
                  <a:extLst>
                    <a:ext uri="{FF2B5EF4-FFF2-40B4-BE49-F238E27FC236}">
                      <a16:creationId xmlns:a16="http://schemas.microsoft.com/office/drawing/2014/main" id="{7D89B59C-CBF6-216A-6B98-21C16D3098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11476" y="4230817"/>
                  <a:ext cx="1185114" cy="376905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02" name="Picture 4" descr="Golioth — Zetta Venture Partners">
                  <a:extLst>
                    <a:ext uri="{FF2B5EF4-FFF2-40B4-BE49-F238E27FC236}">
                      <a16:creationId xmlns:a16="http://schemas.microsoft.com/office/drawing/2014/main" id="{F4BCA6AA-FC77-DA2B-18EA-34DAE6B6A1E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16989" y="4772276"/>
                  <a:ext cx="1266055" cy="3072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04" name="Graphic 103">
                <a:extLst>
                  <a:ext uri="{FF2B5EF4-FFF2-40B4-BE49-F238E27FC236}">
                    <a16:creationId xmlns:a16="http://schemas.microsoft.com/office/drawing/2014/main" id="{E4533923-7925-F7ED-5BAD-63DCF225A0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2"/>
                  </a:ext>
                </a:extLst>
              </a:blip>
              <a:stretch>
                <a:fillRect/>
              </a:stretch>
            </p:blipFill>
            <p:spPr>
              <a:xfrm>
                <a:off x="3312832" y="6370059"/>
                <a:ext cx="1633166" cy="391146"/>
              </a:xfrm>
              <a:prstGeom prst="rect">
                <a:avLst/>
              </a:prstGeom>
            </p:spPr>
          </p:pic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7A38002D-47EA-86C9-8165-CD83C0A653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16978" y="5093420"/>
                <a:ext cx="982267" cy="40011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08" name="Picture 107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B2DD88B5-356D-EF03-4917-BA6934E1F1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55371" y="5479730"/>
                <a:ext cx="1584103" cy="449885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id="{5420FBFB-C417-30D9-F6D4-0BC7BD72EB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893858" y="5141415"/>
                <a:ext cx="747788" cy="625352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6B34DDA7-81E1-6AAC-F5C7-9275EA3C4D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26601" y="5951639"/>
                <a:ext cx="1272394" cy="303591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11" name="Picture 110" descr="Logo&#10;&#10;Description automatically generated">
                <a:extLst>
                  <a:ext uri="{FF2B5EF4-FFF2-40B4-BE49-F238E27FC236}">
                    <a16:creationId xmlns:a16="http://schemas.microsoft.com/office/drawing/2014/main" id="{1B21C38A-8450-967B-71EC-7D104506A0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04300" y="5652398"/>
                <a:ext cx="686021" cy="534693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13" name="Picture 8" descr="REFLEX CES - Sarsen Technology">
                <a:extLst>
                  <a:ext uri="{FF2B5EF4-FFF2-40B4-BE49-F238E27FC236}">
                    <a16:creationId xmlns:a16="http://schemas.microsoft.com/office/drawing/2014/main" id="{AD60A3BE-8577-96B5-C7A3-C8C6E56E4F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61787" y="5737815"/>
                <a:ext cx="1302128" cy="2733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79106043-C108-8343-8648-73742FED38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362426" y="5228146"/>
                <a:ext cx="1289309" cy="26099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15" name="Picture 2" descr="Leading Edge RapidIO Switch and EndpointIP | Praesum Communications">
                <a:extLst>
                  <a:ext uri="{FF2B5EF4-FFF2-40B4-BE49-F238E27FC236}">
                    <a16:creationId xmlns:a16="http://schemas.microsoft.com/office/drawing/2014/main" id="{03A03B66-82C4-4F1B-2065-082EF963BE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38186" y="6188237"/>
                <a:ext cx="885813" cy="3520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6D273972-DEFF-05CD-85A9-5AAC2DAFF4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73625" y="6241211"/>
                <a:ext cx="1144965" cy="261853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17" name="Picture 14" descr="CodeThink Ltd">
                <a:extLst>
                  <a:ext uri="{FF2B5EF4-FFF2-40B4-BE49-F238E27FC236}">
                    <a16:creationId xmlns:a16="http://schemas.microsoft.com/office/drawing/2014/main" id="{E0406306-A91D-14D7-84CC-2E10165284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15852" y="5172663"/>
                <a:ext cx="1004624" cy="266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2" name="Picture 121" descr="A close up of a logo&#10;&#10;Description automatically generated">
              <a:extLst>
                <a:ext uri="{FF2B5EF4-FFF2-40B4-BE49-F238E27FC236}">
                  <a16:creationId xmlns:a16="http://schemas.microsoft.com/office/drawing/2014/main" id="{E67957FC-E733-BD3B-760E-C363A17303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78016" y="5690550"/>
              <a:ext cx="752440" cy="58503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4" name="Picture 2" descr="https://www.aldec.com/files/file/Aldec_Crescent_rgb_sm.png">
              <a:extLst>
                <a:ext uri="{FF2B5EF4-FFF2-40B4-BE49-F238E27FC236}">
                  <a16:creationId xmlns:a16="http://schemas.microsoft.com/office/drawing/2014/main" id="{E2189352-D55D-AEDF-EF77-A3723E716F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692" y="4080135"/>
              <a:ext cx="1121626" cy="42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" name="Picture 125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993E2EC3-B924-E49F-7D85-9C185B999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1796" y="4437442"/>
              <a:ext cx="920648" cy="1969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56034A55-8FA2-AB03-4640-E04E74504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50658" y="4821737"/>
              <a:ext cx="1315564" cy="26630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97B1E423-2695-9EBF-988B-3902442EF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2292" y="3861990"/>
              <a:ext cx="1219955" cy="28363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0" name="Picture 10" descr="Numato Lab | FPGA &amp; Automation Solutions">
              <a:extLst>
                <a:ext uri="{FF2B5EF4-FFF2-40B4-BE49-F238E27FC236}">
                  <a16:creationId xmlns:a16="http://schemas.microsoft.com/office/drawing/2014/main" id="{734C44C7-C514-E9B7-F640-4EFC637BA9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4315" y="5226911"/>
              <a:ext cx="1534154" cy="178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BED6843-088B-FDA7-53AC-A7929495F18B}"/>
              </a:ext>
            </a:extLst>
          </p:cNvPr>
          <p:cNvSpPr txBox="1"/>
          <p:nvPr/>
        </p:nvSpPr>
        <p:spPr>
          <a:xfrm>
            <a:off x="4911053" y="5483506"/>
            <a:ext cx="14391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  <a:r>
              <a:rPr lang="en-US" b="0" i="0" dirty="0">
                <a:solidFill>
                  <a:schemeClr val="accent1"/>
                </a:solidFill>
                <a:effectLst/>
                <a:latin typeface="Helvetica" pitchFamily="2" charset="0"/>
                <a:hlinkClick r:id="rId6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Mi-V.org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4788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099" y="133635"/>
            <a:ext cx="11657818" cy="777240"/>
          </a:xfrm>
        </p:spPr>
        <p:txBody>
          <a:bodyPr/>
          <a:lstStyle/>
          <a:p>
            <a:r>
              <a:rPr lang="en-US" altLang="en-US" sz="3800" dirty="0"/>
              <a:t>Part of Microchip’s Commitment to Total System Design</a:t>
            </a:r>
            <a:endParaRPr lang="en-US" sz="3800" dirty="0"/>
          </a:p>
        </p:txBody>
      </p:sp>
      <p:pic>
        <p:nvPicPr>
          <p:cNvPr id="65" name="Picture 64" descr="Diagram&#10;&#10;Description automatically generated">
            <a:extLst>
              <a:ext uri="{FF2B5EF4-FFF2-40B4-BE49-F238E27FC236}">
                <a16:creationId xmlns:a16="http://schemas.microsoft.com/office/drawing/2014/main" id="{FAD8EA39-7E15-9037-A42A-E8D7A8BD3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29" y="1047176"/>
            <a:ext cx="8717652" cy="5172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5C8BADAD-0CA3-2EE6-2BD1-49FB9D506191}"/>
              </a:ext>
            </a:extLst>
          </p:cNvPr>
          <p:cNvSpPr txBox="1"/>
          <p:nvPr/>
        </p:nvSpPr>
        <p:spPr>
          <a:xfrm>
            <a:off x="9472814" y="973607"/>
            <a:ext cx="2285968" cy="5172038"/>
          </a:xfrm>
          <a:prstGeom prst="rect">
            <a:avLst/>
          </a:prstGeom>
          <a:noFill/>
        </p:spPr>
        <p:txBody>
          <a:bodyPr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chemeClr val="accent1"/>
                </a:solidFill>
              </a:rPr>
              <a:t>Devices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chemeClr val="accent1"/>
                </a:solidFill>
              </a:rPr>
              <a:t>Firmware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chemeClr val="accent1"/>
                </a:solidFill>
              </a:rPr>
              <a:t>Software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chemeClr val="accent1"/>
                </a:solidFill>
              </a:rPr>
              <a:t>Tools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chemeClr val="accent1"/>
                </a:solidFill>
              </a:rPr>
              <a:t>Support</a:t>
            </a:r>
            <a:endParaRPr lang="en-US" sz="3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816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364245D-E49A-41B0-A3CD-3923CAD72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What's around the corner?</a:t>
            </a:r>
            <a:endParaRPr lang="en-US"/>
          </a:p>
        </p:txBody>
      </p:sp>
      <p:pic>
        <p:nvPicPr>
          <p:cNvPr id="5122" name="Picture 2" descr="What lies around the corner? | Country roads, Random photos, North carolina mountains">
            <a:extLst>
              <a:ext uri="{FF2B5EF4-FFF2-40B4-BE49-F238E27FC236}">
                <a16:creationId xmlns:a16="http://schemas.microsoft.com/office/drawing/2014/main" id="{6450BCCE-FECB-4DEC-AE01-D486248101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2" r="1" b="10533"/>
          <a:stretch/>
        </p:blipFill>
        <p:spPr bwMode="auto">
          <a:xfrm>
            <a:off x="354778" y="923073"/>
            <a:ext cx="11400660" cy="538596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6851955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3CD175F1-6A2B-FA28-D50A-82EE092B1E1B}"/>
              </a:ext>
            </a:extLst>
          </p:cNvPr>
          <p:cNvGrpSpPr/>
          <p:nvPr/>
        </p:nvGrpSpPr>
        <p:grpSpPr>
          <a:xfrm>
            <a:off x="313419" y="1170863"/>
            <a:ext cx="4599080" cy="5195434"/>
            <a:chOff x="313419" y="1170863"/>
            <a:chExt cx="4599080" cy="5195434"/>
          </a:xfrm>
        </p:grpSpPr>
        <p:sp>
          <p:nvSpPr>
            <p:cNvPr id="24" name="Arrow: Up 33">
              <a:extLst>
                <a:ext uri="{FF2B5EF4-FFF2-40B4-BE49-F238E27FC236}">
                  <a16:creationId xmlns:a16="http://schemas.microsoft.com/office/drawing/2014/main" id="{B3C10016-C5F4-BAA3-CE77-E1C3C07CDC96}"/>
                </a:ext>
              </a:extLst>
            </p:cNvPr>
            <p:cNvSpPr/>
            <p:nvPr/>
          </p:nvSpPr>
          <p:spPr>
            <a:xfrm>
              <a:off x="1993911" y="4014080"/>
              <a:ext cx="1480019" cy="1625886"/>
            </a:xfrm>
            <a:prstGeom prst="upArrow">
              <a:avLst>
                <a:gd name="adj1" fmla="val 61628"/>
                <a:gd name="adj2" fmla="val 50000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chemeClr val="accent1"/>
                  </a:solidFill>
                </a:rPr>
                <a:t>3x</a:t>
              </a:r>
            </a:p>
          </p:txBody>
        </p:sp>
        <p:sp>
          <p:nvSpPr>
            <p:cNvPr id="25" name="Arrow: Up 34">
              <a:extLst>
                <a:ext uri="{FF2B5EF4-FFF2-40B4-BE49-F238E27FC236}">
                  <a16:creationId xmlns:a16="http://schemas.microsoft.com/office/drawing/2014/main" id="{AC6ACF56-522D-5C2C-70BC-CA3372E285E9}"/>
                </a:ext>
              </a:extLst>
            </p:cNvPr>
            <p:cNvSpPr/>
            <p:nvPr/>
          </p:nvSpPr>
          <p:spPr>
            <a:xfrm>
              <a:off x="3432480" y="1170863"/>
              <a:ext cx="1480019" cy="4469103"/>
            </a:xfrm>
            <a:prstGeom prst="upArrow">
              <a:avLst>
                <a:gd name="adj1" fmla="val 61628"/>
                <a:gd name="adj2" fmla="val 50000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chemeClr val="accent1"/>
                  </a:solidFill>
                </a:rPr>
                <a:t>15x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FCD74F6-1B66-EE38-E147-7106BD996772}"/>
                </a:ext>
              </a:extLst>
            </p:cNvPr>
            <p:cNvSpPr txBox="1"/>
            <p:nvPr/>
          </p:nvSpPr>
          <p:spPr>
            <a:xfrm>
              <a:off x="1960387" y="5698893"/>
              <a:ext cx="14621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1"/>
                  </a:solidFill>
                </a:rPr>
                <a:t>CoreMark® Score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607B66E-189B-B331-70B5-0B56D96DD518}"/>
                </a:ext>
              </a:extLst>
            </p:cNvPr>
            <p:cNvSpPr txBox="1"/>
            <p:nvPr/>
          </p:nvSpPr>
          <p:spPr>
            <a:xfrm>
              <a:off x="3852241" y="5698893"/>
              <a:ext cx="6404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1"/>
                  </a:solidFill>
                </a:rPr>
                <a:t>TOP/S</a:t>
              </a:r>
            </a:p>
          </p:txBody>
        </p:sp>
        <p:pic>
          <p:nvPicPr>
            <p:cNvPr id="33" name="Picture 32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0BFDE823-617C-9C71-ED2B-D76F0C543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8607" y="6012354"/>
              <a:ext cx="993926" cy="353943"/>
            </a:xfrm>
            <a:prstGeom prst="rect">
              <a:avLst/>
            </a:prstGeom>
          </p:spPr>
        </p:pic>
        <p:sp>
          <p:nvSpPr>
            <p:cNvPr id="35" name="Arrow: Up 26">
              <a:extLst>
                <a:ext uri="{FF2B5EF4-FFF2-40B4-BE49-F238E27FC236}">
                  <a16:creationId xmlns:a16="http://schemas.microsoft.com/office/drawing/2014/main" id="{1E9361FF-C4E5-DEDD-CD04-5335BEDC8D88}"/>
                </a:ext>
              </a:extLst>
            </p:cNvPr>
            <p:cNvSpPr/>
            <p:nvPr/>
          </p:nvSpPr>
          <p:spPr>
            <a:xfrm>
              <a:off x="390423" y="4499145"/>
              <a:ext cx="1480019" cy="1140821"/>
            </a:xfrm>
            <a:prstGeom prst="upArrow">
              <a:avLst>
                <a:gd name="adj1" fmla="val 61628"/>
                <a:gd name="adj2" fmla="val 50000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chemeClr val="accent1"/>
                  </a:solidFill>
                </a:rPr>
                <a:t>2x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2D87003-3916-A024-B740-EE0C3B903BAC}"/>
                </a:ext>
              </a:extLst>
            </p:cNvPr>
            <p:cNvSpPr txBox="1"/>
            <p:nvPr/>
          </p:nvSpPr>
          <p:spPr>
            <a:xfrm>
              <a:off x="517762" y="5669034"/>
              <a:ext cx="11755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1"/>
                  </a:solidFill>
                </a:rPr>
                <a:t>Power Efficiency </a:t>
              </a:r>
            </a:p>
          </p:txBody>
        </p:sp>
        <p:pic>
          <p:nvPicPr>
            <p:cNvPr id="38" name="Picture 3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70263B21-E778-7450-D3B5-522A43F8D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73091" y="6006670"/>
              <a:ext cx="993926" cy="35394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3C38882-5DEB-AAE9-1101-05AF919E864E}"/>
                </a:ext>
              </a:extLst>
            </p:cNvPr>
            <p:cNvSpPr txBox="1"/>
            <p:nvPr/>
          </p:nvSpPr>
          <p:spPr>
            <a:xfrm>
              <a:off x="313419" y="3572936"/>
              <a:ext cx="16187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E3689"/>
                  </a:solidFill>
                </a:rPr>
                <a:t>Total 4X gain with PolarFire® 2 FPGA 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BE3A999-959E-4396-B489-E3E72374F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72" y="242749"/>
            <a:ext cx="11802808" cy="749710"/>
          </a:xfrm>
        </p:spPr>
        <p:txBody>
          <a:bodyPr/>
          <a:lstStyle/>
          <a:p>
            <a:r>
              <a:rPr lang="en-US" dirty="0"/>
              <a:t>Next: The Second Generation of PolarFire® FPGAs 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D2F698-9A99-0670-4B2F-1AC75C4E9527}"/>
              </a:ext>
            </a:extLst>
          </p:cNvPr>
          <p:cNvSpPr txBox="1"/>
          <p:nvPr/>
        </p:nvSpPr>
        <p:spPr>
          <a:xfrm>
            <a:off x="5399344" y="4280692"/>
            <a:ext cx="3309753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cs typeface="Calibri"/>
              </a:rPr>
              <a:t>Abstracted C/C++ and RTL flows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Complete SoC creation with C/C++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Hardware/software partitioning and co-design</a:t>
            </a:r>
            <a:endParaRPr lang="en-US" sz="1600" dirty="0">
              <a:solidFill>
                <a:schemeClr val="accent1"/>
              </a:solidFill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Full SoC debug to speed bring-up</a:t>
            </a:r>
            <a:endParaRPr lang="en-US" sz="1600" dirty="0">
              <a:solidFill>
                <a:schemeClr val="accent1"/>
              </a:solidFill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Pre-silicon software development </a:t>
            </a:r>
            <a:endParaRPr lang="en-US" sz="1600" dirty="0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BFC047-CCA5-D7D8-AE09-15A848233F94}"/>
              </a:ext>
            </a:extLst>
          </p:cNvPr>
          <p:cNvSpPr txBox="1"/>
          <p:nvPr/>
        </p:nvSpPr>
        <p:spPr>
          <a:xfrm>
            <a:off x="8605381" y="4994655"/>
            <a:ext cx="3604168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Modern and intuitive UI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Fast timing closure</a:t>
            </a:r>
            <a:endParaRPr lang="en-US" sz="1600" dirty="0">
              <a:solidFill>
                <a:schemeClr val="accent1"/>
              </a:solidFill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Adaptive design flows</a:t>
            </a:r>
            <a:endParaRPr lang="en-US" sz="1600" dirty="0">
              <a:solidFill>
                <a:schemeClr val="accent1"/>
              </a:solidFill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Better IP handling and delivery</a:t>
            </a:r>
            <a:endParaRPr lang="en-US" sz="1600" dirty="0">
              <a:solidFill>
                <a:schemeClr val="accent1"/>
              </a:solidFill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Faster simulation and expanded debug</a:t>
            </a:r>
            <a:endParaRPr lang="en-US" sz="1600" dirty="0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E4005A-986C-13B9-C65B-21A889B1F255}"/>
              </a:ext>
            </a:extLst>
          </p:cNvPr>
          <p:cNvSpPr txBox="1"/>
          <p:nvPr/>
        </p:nvSpPr>
        <p:spPr>
          <a:xfrm>
            <a:off x="6474537" y="1306910"/>
            <a:ext cx="5042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System-Level Design Gets Its Own Suite</a:t>
            </a:r>
          </a:p>
        </p:txBody>
      </p:sp>
      <p:pic>
        <p:nvPicPr>
          <p:cNvPr id="14" name="Picture 4" descr="image">
            <a:extLst>
              <a:ext uri="{FF2B5EF4-FFF2-40B4-BE49-F238E27FC236}">
                <a16:creationId xmlns:a16="http://schemas.microsoft.com/office/drawing/2014/main" id="{878B0E21-2E1D-6685-3CB3-AC8F0B05B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192" y="1972632"/>
            <a:ext cx="3434650" cy="1721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5928A95-53C5-1122-04C2-94EF822D87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50906" y="2714179"/>
            <a:ext cx="3434650" cy="1702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404E9BA-E5C6-A89D-DD2E-DB07462FAB29}"/>
              </a:ext>
            </a:extLst>
          </p:cNvPr>
          <p:cNvSpPr txBox="1"/>
          <p:nvPr/>
        </p:nvSpPr>
        <p:spPr>
          <a:xfrm>
            <a:off x="5688239" y="3859548"/>
            <a:ext cx="1977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800" dirty="0">
                <a:solidFill>
                  <a:schemeClr val="bg2"/>
                </a:solidFill>
              </a:rPr>
              <a:t>System Designer</a:t>
            </a:r>
            <a:endParaRPr lang="en-US" sz="1800" b="0" dirty="0">
              <a:solidFill>
                <a:schemeClr val="bg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5E1892-4BDB-1778-E057-99D00DDBF9AD}"/>
              </a:ext>
            </a:extLst>
          </p:cNvPr>
          <p:cNvSpPr txBox="1"/>
          <p:nvPr/>
        </p:nvSpPr>
        <p:spPr>
          <a:xfrm>
            <a:off x="9179479" y="4626478"/>
            <a:ext cx="1977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800" dirty="0">
                <a:solidFill>
                  <a:schemeClr val="bg2"/>
                </a:solidFill>
              </a:rPr>
              <a:t>FPGA Designer</a:t>
            </a:r>
            <a:endParaRPr lang="en-US" sz="1800" b="0" dirty="0">
              <a:solidFill>
                <a:schemeClr val="bg2"/>
              </a:solidFill>
            </a:endParaRPr>
          </a:p>
        </p:txBody>
      </p:sp>
      <p:pic>
        <p:nvPicPr>
          <p:cNvPr id="19" name="Picture 8" descr="Text&#10;&#10;Description automatically generated">
            <a:extLst>
              <a:ext uri="{FF2B5EF4-FFF2-40B4-BE49-F238E27FC236}">
                <a16:creationId xmlns:a16="http://schemas.microsoft.com/office/drawing/2014/main" id="{29880B6B-0B6D-AD2A-0E01-782B9EC27F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903" y="1889458"/>
            <a:ext cx="1517539" cy="149224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B149998-42E3-8E1B-886F-EA973BC52F22}"/>
              </a:ext>
            </a:extLst>
          </p:cNvPr>
          <p:cNvSpPr txBox="1"/>
          <p:nvPr/>
        </p:nvSpPr>
        <p:spPr>
          <a:xfrm>
            <a:off x="1955766" y="1913275"/>
            <a:ext cx="361831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chemeClr val="accent1"/>
                </a:solidFill>
              </a:rPr>
              <a:t>PLUS…</a:t>
            </a:r>
          </a:p>
          <a:p>
            <a:pPr algn="ctr"/>
            <a:r>
              <a:rPr lang="en-US" sz="1600" dirty="0">
                <a:solidFill>
                  <a:schemeClr val="accent1"/>
                </a:solidFill>
              </a:rPr>
              <a:t>Deterministic, asymmetric processing</a:t>
            </a:r>
          </a:p>
          <a:p>
            <a:pPr algn="ctr"/>
            <a:endParaRPr lang="en-US" sz="400" dirty="0">
              <a:solidFill>
                <a:schemeClr val="accent1"/>
              </a:solidFill>
            </a:endParaRPr>
          </a:p>
          <a:p>
            <a:pPr algn="ctr"/>
            <a:r>
              <a:rPr lang="en-US" sz="1600" dirty="0">
                <a:solidFill>
                  <a:schemeClr val="accent1"/>
                </a:solidFill>
              </a:rPr>
              <a:t>HPSC-compatible core complex</a:t>
            </a:r>
          </a:p>
          <a:p>
            <a:pPr algn="ctr"/>
            <a:endParaRPr lang="en-US" sz="400" dirty="0">
              <a:solidFill>
                <a:schemeClr val="accent1"/>
              </a:solidFill>
            </a:endParaRPr>
          </a:p>
          <a:p>
            <a:pPr algn="ctr"/>
            <a:r>
              <a:rPr lang="en-US" sz="1600" dirty="0">
                <a:solidFill>
                  <a:schemeClr val="accent1"/>
                </a:solidFill>
              </a:rPr>
              <a:t>Mil-grade anti-tamper and cybersecurity</a:t>
            </a:r>
          </a:p>
          <a:p>
            <a:pPr algn="ctr"/>
            <a:endParaRPr lang="en-US" sz="400" dirty="0">
              <a:solidFill>
                <a:schemeClr val="accent1"/>
              </a:solidFill>
            </a:endParaRPr>
          </a:p>
          <a:p>
            <a:pPr algn="ctr"/>
            <a:r>
              <a:rPr lang="en-US" sz="1600" dirty="0">
                <a:solidFill>
                  <a:schemeClr val="accent1"/>
                </a:solidFill>
              </a:rPr>
              <a:t>Immune to single event upsets (SEU)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948A4AF-6F73-2188-DC45-8A00253A7B3E}"/>
              </a:ext>
            </a:extLst>
          </p:cNvPr>
          <p:cNvCxnSpPr>
            <a:cxnSpLocks/>
          </p:cNvCxnSpPr>
          <p:nvPr/>
        </p:nvCxnSpPr>
        <p:spPr>
          <a:xfrm>
            <a:off x="477439" y="5617664"/>
            <a:ext cx="4387685" cy="36214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ADE8FB1-2523-800E-9385-CB78DD42F213}"/>
              </a:ext>
            </a:extLst>
          </p:cNvPr>
          <p:cNvSpPr txBox="1"/>
          <p:nvPr/>
        </p:nvSpPr>
        <p:spPr>
          <a:xfrm>
            <a:off x="354778" y="1306911"/>
            <a:ext cx="5391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We’re Doubling Power Efficiency… </a:t>
            </a:r>
            <a:r>
              <a:rPr lang="en-US" i="1" dirty="0">
                <a:solidFill>
                  <a:schemeClr val="accent1"/>
                </a:solidFill>
              </a:rPr>
              <a:t>Again!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587CC5-C7EF-5D79-68EB-C084C9FC47F0}"/>
              </a:ext>
            </a:extLst>
          </p:cNvPr>
          <p:cNvSpPr txBox="1"/>
          <p:nvPr/>
        </p:nvSpPr>
        <p:spPr>
          <a:xfrm>
            <a:off x="4380537" y="5645209"/>
            <a:ext cx="1127215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100" b="1" dirty="0">
                <a:solidFill>
                  <a:schemeClr val="accent3"/>
                </a:solidFill>
              </a:rPr>
              <a:t>PolarFire® SoC</a:t>
            </a:r>
          </a:p>
        </p:txBody>
      </p:sp>
    </p:spTree>
    <p:extLst>
      <p:ext uri="{BB962C8B-B14F-4D97-AF65-F5344CB8AC3E}">
        <p14:creationId xmlns:p14="http://schemas.microsoft.com/office/powerpoint/2010/main" val="24726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6" grpId="0"/>
      <p:bldP spid="17" grpId="0"/>
      <p:bldP spid="3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9D77685-E6AB-2B23-9198-55DB694C8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09" y="96296"/>
            <a:ext cx="11745447" cy="777240"/>
          </a:xfrm>
        </p:spPr>
        <p:txBody>
          <a:bodyPr/>
          <a:lstStyle/>
          <a:p>
            <a:r>
              <a:rPr lang="en-US" dirty="0"/>
              <a:t>Tuned for Power-Hungry 100G Edge Technologies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D5100FE-897B-2899-FAC8-B6D1DBEC7287}"/>
              </a:ext>
            </a:extLst>
          </p:cNvPr>
          <p:cNvGrpSpPr>
            <a:grpSpLocks noChangeAspect="1"/>
          </p:cNvGrpSpPr>
          <p:nvPr/>
        </p:nvGrpSpPr>
        <p:grpSpPr>
          <a:xfrm>
            <a:off x="1832711" y="1227341"/>
            <a:ext cx="4110872" cy="2390543"/>
            <a:chOff x="357341" y="1549879"/>
            <a:chExt cx="4438192" cy="258088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B7B5D9A-3861-FE1C-9B8A-6ED7351E5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341" y="1549879"/>
              <a:ext cx="4438192" cy="258088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2" name="TextBox 3">
              <a:extLst>
                <a:ext uri="{FF2B5EF4-FFF2-40B4-BE49-F238E27FC236}">
                  <a16:creationId xmlns:a16="http://schemas.microsoft.com/office/drawing/2014/main" id="{5446FCB3-7601-023D-04FE-0C62CFFF4D6F}"/>
                </a:ext>
              </a:extLst>
            </p:cNvPr>
            <p:cNvSpPr txBox="1"/>
            <p:nvPr/>
          </p:nvSpPr>
          <p:spPr>
            <a:xfrm>
              <a:off x="382313" y="1698775"/>
              <a:ext cx="3396336" cy="398739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609443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43" algn="l" defTabSz="609443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885" algn="l" defTabSz="609443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328" algn="l" defTabSz="609443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771" algn="l" defTabSz="609443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213" algn="l" defTabSz="609443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656" algn="l" defTabSz="609443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097" algn="l" defTabSz="609443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541" algn="l" defTabSz="609443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b="1" dirty="0">
                  <a:solidFill>
                    <a:srgbClr val="FFD53A"/>
                  </a:solidFill>
                  <a:cs typeface="Calibri"/>
                </a:rPr>
                <a:t>AI/ML at the Edge</a:t>
              </a:r>
              <a:endParaRPr lang="en-US" sz="280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7DC4E2B-A92F-9905-1141-089AFA08909F}"/>
              </a:ext>
            </a:extLst>
          </p:cNvPr>
          <p:cNvGrpSpPr>
            <a:grpSpLocks noChangeAspect="1"/>
          </p:cNvGrpSpPr>
          <p:nvPr/>
        </p:nvGrpSpPr>
        <p:grpSpPr>
          <a:xfrm>
            <a:off x="1832637" y="3801539"/>
            <a:ext cx="4106135" cy="2368084"/>
            <a:chOff x="1258491" y="4113955"/>
            <a:chExt cx="4433078" cy="255664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D2DBB44-A6AF-7EA0-68B9-6C74A3DF6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8491" y="4113955"/>
              <a:ext cx="4433078" cy="25566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27" name="TextBox 3">
              <a:extLst>
                <a:ext uri="{FF2B5EF4-FFF2-40B4-BE49-F238E27FC236}">
                  <a16:creationId xmlns:a16="http://schemas.microsoft.com/office/drawing/2014/main" id="{1952958A-C3E2-131F-728F-732A156B49C2}"/>
                </a:ext>
              </a:extLst>
            </p:cNvPr>
            <p:cNvSpPr txBox="1"/>
            <p:nvPr/>
          </p:nvSpPr>
          <p:spPr>
            <a:xfrm>
              <a:off x="1271204" y="4236782"/>
              <a:ext cx="3200096" cy="39874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609443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43" algn="l" defTabSz="609443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885" algn="l" defTabSz="609443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328" algn="l" defTabSz="609443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771" algn="l" defTabSz="609443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213" algn="l" defTabSz="609443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656" algn="l" defTabSz="609443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097" algn="l" defTabSz="609443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541" algn="l" defTabSz="609443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b="1" dirty="0">
                  <a:solidFill>
                    <a:srgbClr val="FFD53A"/>
                  </a:solidFill>
                  <a:cs typeface="Calibri"/>
                </a:rPr>
                <a:t>Smart Embedded Vision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E686445-E214-6DCB-2788-628F18315F7C}"/>
              </a:ext>
            </a:extLst>
          </p:cNvPr>
          <p:cNvGrpSpPr>
            <a:grpSpLocks noChangeAspect="1"/>
          </p:cNvGrpSpPr>
          <p:nvPr/>
        </p:nvGrpSpPr>
        <p:grpSpPr>
          <a:xfrm>
            <a:off x="6192566" y="1227341"/>
            <a:ext cx="4110872" cy="2390537"/>
            <a:chOff x="7331985" y="1264315"/>
            <a:chExt cx="4438192" cy="2580879"/>
          </a:xfrm>
        </p:grpSpPr>
        <p:pic>
          <p:nvPicPr>
            <p:cNvPr id="36" name="Picture 35" descr="A picture containing satellite, transport, night sky&#10;&#10;Description automatically generated">
              <a:extLst>
                <a:ext uri="{FF2B5EF4-FFF2-40B4-BE49-F238E27FC236}">
                  <a16:creationId xmlns:a16="http://schemas.microsoft.com/office/drawing/2014/main" id="{C4135B18-3646-0B8E-F959-B76DA4C87E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184"/>
            <a:stretch/>
          </p:blipFill>
          <p:spPr>
            <a:xfrm>
              <a:off x="7331985" y="1264315"/>
              <a:ext cx="4438192" cy="258087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37" name="TextBox 3">
              <a:extLst>
                <a:ext uri="{FF2B5EF4-FFF2-40B4-BE49-F238E27FC236}">
                  <a16:creationId xmlns:a16="http://schemas.microsoft.com/office/drawing/2014/main" id="{4ED615AE-CD5C-A3BF-A132-CE423109C55F}"/>
                </a:ext>
              </a:extLst>
            </p:cNvPr>
            <p:cNvSpPr txBox="1"/>
            <p:nvPr/>
          </p:nvSpPr>
          <p:spPr>
            <a:xfrm>
              <a:off x="8794726" y="1364234"/>
              <a:ext cx="2955158" cy="398739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609443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43" algn="l" defTabSz="609443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885" algn="l" defTabSz="609443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328" algn="l" defTabSz="609443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771" algn="l" defTabSz="609443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213" algn="l" defTabSz="609443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656" algn="l" defTabSz="609443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097" algn="l" defTabSz="609443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541" algn="l" defTabSz="609443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800" b="1" dirty="0">
                  <a:solidFill>
                    <a:srgbClr val="FFD53A"/>
                  </a:solidFill>
                  <a:cs typeface="Calibri"/>
                </a:rPr>
                <a:t>Zero-Fail Conditions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5F41A2F-7A04-0866-4B11-5614D6FFE7C9}"/>
              </a:ext>
            </a:extLst>
          </p:cNvPr>
          <p:cNvGrpSpPr>
            <a:grpSpLocks noChangeAspect="1"/>
          </p:cNvGrpSpPr>
          <p:nvPr/>
        </p:nvGrpSpPr>
        <p:grpSpPr>
          <a:xfrm>
            <a:off x="6197313" y="3814160"/>
            <a:ext cx="4106125" cy="2357188"/>
            <a:chOff x="6061195" y="4237845"/>
            <a:chExt cx="4433068" cy="2544875"/>
          </a:xfrm>
        </p:grpSpPr>
        <p:pic>
          <p:nvPicPr>
            <p:cNvPr id="42" name="Picture 41" descr="A city skyline at night&#10;&#10;Description automatically generated with medium confidence">
              <a:extLst>
                <a:ext uri="{FF2B5EF4-FFF2-40B4-BE49-F238E27FC236}">
                  <a16:creationId xmlns:a16="http://schemas.microsoft.com/office/drawing/2014/main" id="{A73C8DDB-C256-F1B4-76C1-BC750218B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61195" y="4237845"/>
              <a:ext cx="4433068" cy="25448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43" name="TextBox 3">
              <a:extLst>
                <a:ext uri="{FF2B5EF4-FFF2-40B4-BE49-F238E27FC236}">
                  <a16:creationId xmlns:a16="http://schemas.microsoft.com/office/drawing/2014/main" id="{6E9A7CBC-DF5D-A875-ABA3-9C8AC62AA55C}"/>
                </a:ext>
              </a:extLst>
            </p:cNvPr>
            <p:cNvSpPr txBox="1"/>
            <p:nvPr/>
          </p:nvSpPr>
          <p:spPr>
            <a:xfrm>
              <a:off x="7167645" y="4415771"/>
              <a:ext cx="3305039" cy="69779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609443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43" algn="l" defTabSz="609443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885" algn="l" defTabSz="609443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328" algn="l" defTabSz="609443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771" algn="l" defTabSz="609443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213" algn="l" defTabSz="609443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656" algn="l" defTabSz="609443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097" algn="l" defTabSz="609443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541" algn="l" defTabSz="609443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800" b="1" dirty="0">
                  <a:solidFill>
                    <a:srgbClr val="FFD53A"/>
                  </a:solidFill>
                  <a:cs typeface="Calibri"/>
                </a:rPr>
                <a:t>Low Latency, High Throughput</a:t>
              </a:r>
            </a:p>
            <a:p>
              <a:pPr algn="r"/>
              <a:r>
                <a:rPr lang="en-US" sz="1800" b="1" dirty="0">
                  <a:solidFill>
                    <a:srgbClr val="FFD53A"/>
                  </a:solidFill>
                  <a:cs typeface="Calibri"/>
                </a:rPr>
                <a:t>Secure Communications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5E24136-5CA8-5A4A-30BA-BE0BEF1C4FA4}"/>
              </a:ext>
            </a:extLst>
          </p:cNvPr>
          <p:cNvSpPr>
            <a:spLocks noChangeAspect="1"/>
          </p:cNvSpPr>
          <p:nvPr/>
        </p:nvSpPr>
        <p:spPr>
          <a:xfrm>
            <a:off x="912116" y="2693662"/>
            <a:ext cx="2981822" cy="764746"/>
          </a:xfrm>
          <a:prstGeom prst="rect">
            <a:avLst/>
          </a:prstGeom>
          <a:solidFill>
            <a:srgbClr val="FFD53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sz="1400" dirty="0">
                <a:solidFill>
                  <a:srgbClr val="0E3689"/>
                </a:solidFill>
              </a:rPr>
              <a:t>Multiple Concurrent CNNs </a:t>
            </a:r>
          </a:p>
          <a:p>
            <a:pPr algn="r"/>
            <a:r>
              <a:rPr lang="en-US" sz="1400" dirty="0">
                <a:solidFill>
                  <a:srgbClr val="0E3689"/>
                </a:solidFill>
              </a:rPr>
              <a:t>Multifold CoreMark Performance Increase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E3A913-E4F3-43F8-A2A5-F18093C39645}"/>
              </a:ext>
            </a:extLst>
          </p:cNvPr>
          <p:cNvSpPr>
            <a:spLocks noChangeAspect="1"/>
          </p:cNvSpPr>
          <p:nvPr/>
        </p:nvSpPr>
        <p:spPr>
          <a:xfrm>
            <a:off x="8250375" y="5206314"/>
            <a:ext cx="2985631" cy="721881"/>
          </a:xfrm>
          <a:prstGeom prst="rect">
            <a:avLst/>
          </a:prstGeom>
          <a:solidFill>
            <a:srgbClr val="FFD53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dirty="0">
                <a:solidFill>
                  <a:srgbClr val="0E3689"/>
                </a:solidFill>
              </a:rPr>
              <a:t>100G Processing</a:t>
            </a:r>
          </a:p>
          <a:p>
            <a:r>
              <a:rPr lang="en-US" sz="1400" dirty="0">
                <a:solidFill>
                  <a:srgbClr val="0E3689"/>
                </a:solidFill>
              </a:rPr>
              <a:t>64x64 MIMO Radio</a:t>
            </a:r>
          </a:p>
          <a:p>
            <a:r>
              <a:rPr lang="en-US" sz="1400" dirty="0">
                <a:solidFill>
                  <a:srgbClr val="0E3689"/>
                </a:solidFill>
              </a:rPr>
              <a:t>32G Multiprotocol Transceivers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A8064C-D47D-52D0-03EA-2638EEBF52C5}"/>
              </a:ext>
            </a:extLst>
          </p:cNvPr>
          <p:cNvSpPr>
            <a:spLocks noChangeAspect="1"/>
          </p:cNvSpPr>
          <p:nvPr/>
        </p:nvSpPr>
        <p:spPr>
          <a:xfrm>
            <a:off x="912116" y="5185428"/>
            <a:ext cx="2993305" cy="763652"/>
          </a:xfrm>
          <a:prstGeom prst="rect">
            <a:avLst/>
          </a:prstGeom>
          <a:solidFill>
            <a:srgbClr val="FFD53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sz="1400" dirty="0">
                <a:solidFill>
                  <a:srgbClr val="0E3689"/>
                </a:solidFill>
              </a:rPr>
              <a:t>Up to 8K Video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9199AC3-B1E6-7443-F0A8-909EB969868B}"/>
              </a:ext>
            </a:extLst>
          </p:cNvPr>
          <p:cNvSpPr>
            <a:spLocks noChangeAspect="1"/>
          </p:cNvSpPr>
          <p:nvPr/>
        </p:nvSpPr>
        <p:spPr>
          <a:xfrm>
            <a:off x="8230729" y="2656263"/>
            <a:ext cx="2993304" cy="768204"/>
          </a:xfrm>
          <a:prstGeom prst="rect">
            <a:avLst/>
          </a:prstGeom>
          <a:solidFill>
            <a:srgbClr val="FFD53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dirty="0">
                <a:solidFill>
                  <a:srgbClr val="0E3689"/>
                </a:solidFill>
              </a:rPr>
              <a:t>Immune to Single Event Upsets</a:t>
            </a:r>
          </a:p>
          <a:p>
            <a:r>
              <a:rPr lang="en-US" sz="1400" dirty="0">
                <a:solidFill>
                  <a:srgbClr val="0E3689"/>
                </a:solidFill>
                <a:cs typeface="Calibri"/>
              </a:rPr>
              <a:t>Resists Next Generation Threats</a:t>
            </a:r>
          </a:p>
        </p:txBody>
      </p:sp>
    </p:spTree>
    <p:extLst>
      <p:ext uri="{BB962C8B-B14F-4D97-AF65-F5344CB8AC3E}">
        <p14:creationId xmlns:p14="http://schemas.microsoft.com/office/powerpoint/2010/main" val="130309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9" grpId="0" animBg="1"/>
      <p:bldP spid="17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DB263-4575-41A4-8E9B-547153293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 FPGA Families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48612AE-AFA3-4E44-AE76-D1CE6098A317}"/>
              </a:ext>
            </a:extLst>
          </p:cNvPr>
          <p:cNvSpPr/>
          <p:nvPr/>
        </p:nvSpPr>
        <p:spPr>
          <a:xfrm>
            <a:off x="1828323" y="2006970"/>
            <a:ext cx="8329030" cy="3961368"/>
          </a:xfrm>
          <a:prstGeom prst="roundRect">
            <a:avLst>
              <a:gd name="adj" fmla="val 3746"/>
            </a:avLst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C394E6A-43D8-434A-AAC7-0631C8AEEE24}"/>
              </a:ext>
            </a:extLst>
          </p:cNvPr>
          <p:cNvSpPr/>
          <p:nvPr/>
        </p:nvSpPr>
        <p:spPr>
          <a:xfrm>
            <a:off x="1828323" y="3429000"/>
            <a:ext cx="5688118" cy="2539339"/>
          </a:xfrm>
          <a:prstGeom prst="roundRect">
            <a:avLst>
              <a:gd name="adj" fmla="val 3746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5337154-4D57-4860-B573-248BA8A582B7}"/>
              </a:ext>
            </a:extLst>
          </p:cNvPr>
          <p:cNvSpPr/>
          <p:nvPr/>
        </p:nvSpPr>
        <p:spPr>
          <a:xfrm>
            <a:off x="1828323" y="4444735"/>
            <a:ext cx="3148780" cy="1523603"/>
          </a:xfrm>
          <a:prstGeom prst="roundRect">
            <a:avLst>
              <a:gd name="adj" fmla="val 3746"/>
            </a:avLst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6BDD626-2A9C-4366-B265-F3C17825C785}"/>
              </a:ext>
            </a:extLst>
          </p:cNvPr>
          <p:cNvSpPr/>
          <p:nvPr/>
        </p:nvSpPr>
        <p:spPr>
          <a:xfrm>
            <a:off x="1828323" y="5054177"/>
            <a:ext cx="2945633" cy="914162"/>
          </a:xfrm>
          <a:prstGeom prst="roundRect">
            <a:avLst>
              <a:gd name="adj" fmla="val 3746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4AA2F2A-34E1-4196-A04E-BF4F84EBBA45}"/>
              </a:ext>
            </a:extLst>
          </p:cNvPr>
          <p:cNvSpPr/>
          <p:nvPr/>
        </p:nvSpPr>
        <p:spPr>
          <a:xfrm>
            <a:off x="1828323" y="5562044"/>
            <a:ext cx="1523603" cy="406294"/>
          </a:xfrm>
          <a:prstGeom prst="roundRect">
            <a:avLst>
              <a:gd name="adj" fmla="val 3746"/>
            </a:avLst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4D85455-E7B8-482E-8F26-75213C4B15D5}"/>
              </a:ext>
            </a:extLst>
          </p:cNvPr>
          <p:cNvCxnSpPr>
            <a:cxnSpLocks/>
          </p:cNvCxnSpPr>
          <p:nvPr/>
        </p:nvCxnSpPr>
        <p:spPr>
          <a:xfrm flipV="1">
            <a:off x="1726750" y="1803823"/>
            <a:ext cx="0" cy="4266089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933C944-32D3-4B76-9997-3B57886BD200}"/>
              </a:ext>
            </a:extLst>
          </p:cNvPr>
          <p:cNvCxnSpPr>
            <a:cxnSpLocks/>
          </p:cNvCxnSpPr>
          <p:nvPr/>
        </p:nvCxnSpPr>
        <p:spPr>
          <a:xfrm>
            <a:off x="1726750" y="6069912"/>
            <a:ext cx="8836898" cy="0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B4A7CD6-06A9-4D2C-85EC-796C61176B1E}"/>
              </a:ext>
            </a:extLst>
          </p:cNvPr>
          <p:cNvSpPr txBox="1"/>
          <p:nvPr/>
        </p:nvSpPr>
        <p:spPr>
          <a:xfrm>
            <a:off x="7719589" y="2210117"/>
            <a:ext cx="24377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RT </a:t>
            </a:r>
            <a:r>
              <a:rPr lang="en-US" sz="1600" dirty="0" err="1">
                <a:solidFill>
                  <a:schemeClr val="bg1"/>
                </a:solidFill>
              </a:rPr>
              <a:t>PolarFire</a:t>
            </a:r>
            <a:r>
              <a:rPr lang="en-US" sz="1600" dirty="0">
                <a:solidFill>
                  <a:schemeClr val="bg1"/>
                </a:solidFill>
              </a:rPr>
              <a:t>®</a:t>
            </a:r>
            <a:endParaRPr lang="en-US" sz="1600" baseline="30000" dirty="0">
              <a:solidFill>
                <a:schemeClr val="bg1"/>
              </a:solidFill>
            </a:endParaRPr>
          </a:p>
          <a:p>
            <a:pPr marL="150246" indent="-150246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481 KLE (Not TMR)</a:t>
            </a:r>
          </a:p>
          <a:p>
            <a:pPr marL="150246" indent="-150246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33 </a:t>
            </a:r>
            <a:r>
              <a:rPr lang="en-US" sz="1600" dirty="0" err="1">
                <a:solidFill>
                  <a:schemeClr val="bg1"/>
                </a:solidFill>
              </a:rPr>
              <a:t>Mbits</a:t>
            </a:r>
            <a:r>
              <a:rPr lang="en-US" sz="1600" dirty="0">
                <a:solidFill>
                  <a:schemeClr val="bg1"/>
                </a:solidFill>
              </a:rPr>
              <a:t> SRAM</a:t>
            </a:r>
          </a:p>
          <a:p>
            <a:pPr marL="150246" indent="-150246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1,480 Multipliers</a:t>
            </a:r>
          </a:p>
          <a:p>
            <a:pPr marL="150246" indent="-150246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24 x 12.7 Gb/sec Serdes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D97008-826B-4230-A28D-817EF6103661}"/>
              </a:ext>
            </a:extLst>
          </p:cNvPr>
          <p:cNvSpPr txBox="1"/>
          <p:nvPr/>
        </p:nvSpPr>
        <p:spPr>
          <a:xfrm>
            <a:off x="5281824" y="3530574"/>
            <a:ext cx="21330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RTG4™</a:t>
            </a:r>
            <a:endParaRPr lang="en-US" sz="1600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50246" indent="-150246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150 KLE (TMR)</a:t>
            </a:r>
          </a:p>
          <a:p>
            <a:pPr marL="150246" indent="-150246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Mbits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SRAM</a:t>
            </a:r>
          </a:p>
          <a:p>
            <a:pPr marL="150246" indent="-150246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462 Multipliers</a:t>
            </a:r>
          </a:p>
          <a:p>
            <a:pPr marL="150246" indent="-150246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24 x 3.125 Gb/sec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Serdes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845A03-E2A8-48E3-B1C6-29366F1A7883}"/>
              </a:ext>
            </a:extLst>
          </p:cNvPr>
          <p:cNvSpPr txBox="1"/>
          <p:nvPr/>
        </p:nvSpPr>
        <p:spPr>
          <a:xfrm>
            <a:off x="1828323" y="4546309"/>
            <a:ext cx="3148780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RTAX™ / RTAX-DSP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150CC3-6B73-4BED-A9E8-6AC45B3AD0CF}"/>
              </a:ext>
            </a:extLst>
          </p:cNvPr>
          <p:cNvSpPr txBox="1"/>
          <p:nvPr/>
        </p:nvSpPr>
        <p:spPr>
          <a:xfrm>
            <a:off x="1828323" y="5155750"/>
            <a:ext cx="2945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RT ProASIC</a:t>
            </a:r>
            <a:r>
              <a:rPr lang="en-US" sz="1600" dirty="0"/>
              <a:t>®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D69E98-4E61-4FAB-8E6E-617814C141C2}"/>
              </a:ext>
            </a:extLst>
          </p:cNvPr>
          <p:cNvSpPr txBox="1"/>
          <p:nvPr/>
        </p:nvSpPr>
        <p:spPr>
          <a:xfrm>
            <a:off x="1828323" y="5562044"/>
            <a:ext cx="152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RTSX-SU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E851F6-D54C-420F-BE20-1DDF3A498574}"/>
              </a:ext>
            </a:extLst>
          </p:cNvPr>
          <p:cNvSpPr txBox="1"/>
          <p:nvPr/>
        </p:nvSpPr>
        <p:spPr>
          <a:xfrm>
            <a:off x="304720" y="1397530"/>
            <a:ext cx="1929897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66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Logic Density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831E7A-912F-49DB-9D5E-1509517A0DA4}"/>
              </a:ext>
            </a:extLst>
          </p:cNvPr>
          <p:cNvSpPr txBox="1"/>
          <p:nvPr/>
        </p:nvSpPr>
        <p:spPr>
          <a:xfrm>
            <a:off x="10258927" y="5866766"/>
            <a:ext cx="1929897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66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Performance</a:t>
            </a:r>
          </a:p>
        </p:txBody>
      </p:sp>
      <p:sp>
        <p:nvSpPr>
          <p:cNvPr id="22" name="Arrow: Striped Right 21">
            <a:extLst>
              <a:ext uri="{FF2B5EF4-FFF2-40B4-BE49-F238E27FC236}">
                <a16:creationId xmlns:a16="http://schemas.microsoft.com/office/drawing/2014/main" id="{DBF874BB-3F75-4E5A-BD00-67A1324D0B3E}"/>
              </a:ext>
            </a:extLst>
          </p:cNvPr>
          <p:cNvSpPr/>
          <p:nvPr/>
        </p:nvSpPr>
        <p:spPr>
          <a:xfrm>
            <a:off x="7516440" y="4365097"/>
            <a:ext cx="2552009" cy="674977"/>
          </a:xfrm>
          <a:prstGeom prst="stripedRightArrow">
            <a:avLst>
              <a:gd name="adj1" fmla="val 50000"/>
              <a:gd name="adj2" fmla="val 143263"/>
            </a:avLst>
          </a:prstGeom>
          <a:solidFill>
            <a:srgbClr val="B0E4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981ED6F-198F-4F75-8310-8F5ECB7A919A}"/>
              </a:ext>
            </a:extLst>
          </p:cNvPr>
          <p:cNvSpPr txBox="1"/>
          <p:nvPr/>
        </p:nvSpPr>
        <p:spPr>
          <a:xfrm>
            <a:off x="7690586" y="5043141"/>
            <a:ext cx="1953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B0E4FF"/>
                </a:solidFill>
              </a:rPr>
              <a:t>50% Faster</a:t>
            </a:r>
          </a:p>
        </p:txBody>
      </p:sp>
      <p:sp>
        <p:nvSpPr>
          <p:cNvPr id="24" name="Arrow: Striped Right 23">
            <a:extLst>
              <a:ext uri="{FF2B5EF4-FFF2-40B4-BE49-F238E27FC236}">
                <a16:creationId xmlns:a16="http://schemas.microsoft.com/office/drawing/2014/main" id="{7F258C32-7A37-44A3-9726-C438254BF01D}"/>
              </a:ext>
            </a:extLst>
          </p:cNvPr>
          <p:cNvSpPr/>
          <p:nvPr/>
        </p:nvSpPr>
        <p:spPr>
          <a:xfrm rot="16200000">
            <a:off x="6032599" y="2425948"/>
            <a:ext cx="1272680" cy="674977"/>
          </a:xfrm>
          <a:prstGeom prst="stripedRightArrow">
            <a:avLst>
              <a:gd name="adj1" fmla="val 50000"/>
              <a:gd name="adj2" fmla="val 79092"/>
            </a:avLst>
          </a:prstGeom>
          <a:solidFill>
            <a:srgbClr val="B0E4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6B8BB6-DE33-43BE-B197-6438CBA577CB}"/>
              </a:ext>
            </a:extLst>
          </p:cNvPr>
          <p:cNvSpPr txBox="1"/>
          <p:nvPr/>
        </p:nvSpPr>
        <p:spPr>
          <a:xfrm>
            <a:off x="4607748" y="2127097"/>
            <a:ext cx="1953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B0E4FF"/>
                </a:solidFill>
              </a:rPr>
              <a:t>3X to 6X </a:t>
            </a:r>
            <a:br>
              <a:rPr lang="en-US" i="1" dirty="0">
                <a:solidFill>
                  <a:srgbClr val="B0E4FF"/>
                </a:solidFill>
              </a:rPr>
            </a:br>
            <a:r>
              <a:rPr lang="en-US" i="1" dirty="0">
                <a:solidFill>
                  <a:srgbClr val="B0E4FF"/>
                </a:solidFill>
              </a:rPr>
              <a:t>More Resources</a:t>
            </a:r>
          </a:p>
        </p:txBody>
      </p:sp>
    </p:spTree>
    <p:extLst>
      <p:ext uri="{BB962C8B-B14F-4D97-AF65-F5344CB8AC3E}">
        <p14:creationId xmlns:p14="http://schemas.microsoft.com/office/powerpoint/2010/main" val="36341468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364245D-E49A-41B0-A3CD-3923CAD72BB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96838"/>
            <a:ext cx="11399838" cy="776287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What's around the next corner?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A97E4A-88B2-5BC9-250D-04A5919C7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8" y="704267"/>
            <a:ext cx="12038047" cy="610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928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D53DF89-308D-FF02-9018-16F2B3196FC0}"/>
              </a:ext>
            </a:extLst>
          </p:cNvPr>
          <p:cNvGrpSpPr/>
          <p:nvPr/>
        </p:nvGrpSpPr>
        <p:grpSpPr>
          <a:xfrm>
            <a:off x="0" y="0"/>
            <a:ext cx="12188825" cy="6858000"/>
            <a:chOff x="0" y="0"/>
            <a:chExt cx="12188825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424E84-4240-BDE9-472C-1E971CBA2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88825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8E3363A-60FF-898D-1CE6-999CD36EADA2}"/>
                </a:ext>
              </a:extLst>
            </p:cNvPr>
            <p:cNvSpPr/>
            <p:nvPr/>
          </p:nvSpPr>
          <p:spPr>
            <a:xfrm>
              <a:off x="11926389" y="6577149"/>
              <a:ext cx="215537" cy="233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548436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817B0-DDFC-A436-F7F1-6AC260D1C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HPSC Architecture Highlights</a:t>
            </a:r>
            <a:br>
              <a:rPr lang="en-US"/>
            </a:b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DC82D68-B691-ED1C-B601-D4A3E1B87EF0}"/>
              </a:ext>
            </a:extLst>
          </p:cNvPr>
          <p:cNvSpPr txBox="1">
            <a:spLocks/>
          </p:cNvSpPr>
          <p:nvPr/>
        </p:nvSpPr>
        <p:spPr>
          <a:xfrm>
            <a:off x="11794442" y="6319175"/>
            <a:ext cx="402231" cy="228540"/>
          </a:xfrm>
          <a:prstGeom prst="rect">
            <a:avLst/>
          </a:prstGeom>
        </p:spPr>
        <p:txBody>
          <a:bodyPr vert="horz" wrap="square" lIns="0" tIns="45708" rIns="91416" bIns="45708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609443" rtl="0" eaLnBrk="1" fontAlgn="auto" latinLnBrk="0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063" algn="l" defTabSz="60944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126" algn="l" defTabSz="60944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189" algn="l" defTabSz="60944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251" algn="l" defTabSz="60944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5314" algn="l" defTabSz="914126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2377" algn="l" defTabSz="914126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199440" algn="l" defTabSz="914126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6503" algn="l" defTabSz="914126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 defTabSz="914126">
              <a:defRPr/>
            </a:pPr>
            <a:fld id="{E8CC769F-ADCB-2641-BD2F-4076D1C41918}" type="slidenum">
              <a:rPr lang="uk-UA" sz="800" smtClean="0">
                <a:solidFill>
                  <a:srgbClr val="FFFFFF"/>
                </a:solidFill>
                <a:latin typeface="Arial" charset="0"/>
              </a:rPr>
              <a:pPr defTabSz="914126">
                <a:defRPr/>
              </a:pPr>
              <a:t>43</a:t>
            </a:fld>
            <a:endParaRPr lang="uk-UA">
              <a:solidFill>
                <a:srgbClr val="FFFFFF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E32362F-9A05-836D-76D7-6BF1539CF9AF}"/>
              </a:ext>
            </a:extLst>
          </p:cNvPr>
          <p:cNvGrpSpPr/>
          <p:nvPr/>
        </p:nvGrpSpPr>
        <p:grpSpPr>
          <a:xfrm>
            <a:off x="355509" y="1006463"/>
            <a:ext cx="11558591" cy="5312712"/>
            <a:chOff x="355509" y="1006463"/>
            <a:chExt cx="11558591" cy="531271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2664A5D-1B0E-FFA3-FB8D-F3D41C13ACF6}"/>
                </a:ext>
              </a:extLst>
            </p:cNvPr>
            <p:cNvSpPr/>
            <p:nvPr/>
          </p:nvSpPr>
          <p:spPr>
            <a:xfrm>
              <a:off x="355510" y="1012023"/>
              <a:ext cx="4219575" cy="1136035"/>
            </a:xfrm>
            <a:prstGeom prst="roundRect">
              <a:avLst>
                <a:gd name="adj" fmla="val 6634"/>
              </a:avLst>
            </a:prstGeom>
            <a:solidFill>
              <a:schemeClr val="bg1"/>
            </a:solidFill>
            <a:ln w="190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F04396B-E75B-560C-B22D-8DFD9F932E61}"/>
                </a:ext>
              </a:extLst>
            </p:cNvPr>
            <p:cNvSpPr/>
            <p:nvPr/>
          </p:nvSpPr>
          <p:spPr>
            <a:xfrm>
              <a:off x="355510" y="2326360"/>
              <a:ext cx="2371724" cy="1136035"/>
            </a:xfrm>
            <a:prstGeom prst="roundRect">
              <a:avLst>
                <a:gd name="adj" fmla="val 6634"/>
              </a:avLst>
            </a:prstGeom>
            <a:solidFill>
              <a:schemeClr val="bg1"/>
            </a:solidFill>
            <a:ln w="190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B5FEBB0-13B8-0922-8886-847B4917A905}"/>
                </a:ext>
              </a:extLst>
            </p:cNvPr>
            <p:cNvSpPr/>
            <p:nvPr/>
          </p:nvSpPr>
          <p:spPr>
            <a:xfrm>
              <a:off x="2905364" y="2326360"/>
              <a:ext cx="1669721" cy="1136035"/>
            </a:xfrm>
            <a:prstGeom prst="roundRect">
              <a:avLst>
                <a:gd name="adj" fmla="val 6634"/>
              </a:avLst>
            </a:prstGeom>
            <a:solidFill>
              <a:schemeClr val="bg1"/>
            </a:solidFill>
            <a:ln w="190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13155E5-8121-00B5-1F10-A01B34465ED2}"/>
                </a:ext>
              </a:extLst>
            </p:cNvPr>
            <p:cNvSpPr/>
            <p:nvPr/>
          </p:nvSpPr>
          <p:spPr>
            <a:xfrm>
              <a:off x="355509" y="3640698"/>
              <a:ext cx="4219575" cy="1479840"/>
            </a:xfrm>
            <a:prstGeom prst="roundRect">
              <a:avLst>
                <a:gd name="adj" fmla="val 6634"/>
              </a:avLst>
            </a:prstGeom>
            <a:solidFill>
              <a:schemeClr val="bg1"/>
            </a:solidFill>
            <a:ln w="190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835A119-1DE1-504C-D1DF-C5243E460A56}"/>
                </a:ext>
              </a:extLst>
            </p:cNvPr>
            <p:cNvSpPr/>
            <p:nvPr/>
          </p:nvSpPr>
          <p:spPr>
            <a:xfrm>
              <a:off x="358277" y="5253288"/>
              <a:ext cx="4219575" cy="1065887"/>
            </a:xfrm>
            <a:prstGeom prst="roundRect">
              <a:avLst>
                <a:gd name="adj" fmla="val 6634"/>
              </a:avLst>
            </a:prstGeom>
            <a:solidFill>
              <a:schemeClr val="bg1"/>
            </a:solidFill>
            <a:ln w="190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269B869-9B0A-15E7-CFF2-D9D435288ADE}"/>
                </a:ext>
              </a:extLst>
            </p:cNvPr>
            <p:cNvSpPr/>
            <p:nvPr/>
          </p:nvSpPr>
          <p:spPr>
            <a:xfrm>
              <a:off x="4801044" y="5253288"/>
              <a:ext cx="1575856" cy="1065887"/>
            </a:xfrm>
            <a:prstGeom prst="roundRect">
              <a:avLst>
                <a:gd name="adj" fmla="val 6634"/>
              </a:avLst>
            </a:prstGeom>
            <a:solidFill>
              <a:schemeClr val="bg1"/>
            </a:solidFill>
            <a:ln w="190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5B39E06-929F-BD39-C038-8979DEE2C228}"/>
                </a:ext>
              </a:extLst>
            </p:cNvPr>
            <p:cNvSpPr/>
            <p:nvPr/>
          </p:nvSpPr>
          <p:spPr>
            <a:xfrm>
              <a:off x="6489080" y="5253288"/>
              <a:ext cx="1533253" cy="1065887"/>
            </a:xfrm>
            <a:prstGeom prst="roundRect">
              <a:avLst>
                <a:gd name="adj" fmla="val 6634"/>
              </a:avLst>
            </a:prstGeom>
            <a:solidFill>
              <a:schemeClr val="bg1"/>
            </a:solidFill>
            <a:ln w="190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43384F1-A83F-A2CF-6F39-CFC177BF23F7}"/>
                </a:ext>
              </a:extLst>
            </p:cNvPr>
            <p:cNvSpPr/>
            <p:nvPr/>
          </p:nvSpPr>
          <p:spPr>
            <a:xfrm>
              <a:off x="8245528" y="5253288"/>
              <a:ext cx="3668572" cy="1065887"/>
            </a:xfrm>
            <a:prstGeom prst="roundRect">
              <a:avLst>
                <a:gd name="adj" fmla="val 6634"/>
              </a:avLst>
            </a:prstGeom>
            <a:solidFill>
              <a:schemeClr val="bg1"/>
            </a:solidFill>
            <a:ln w="190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1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6502C07-121F-DD21-B89E-7544D3063B64}"/>
                </a:ext>
              </a:extLst>
            </p:cNvPr>
            <p:cNvSpPr/>
            <p:nvPr/>
          </p:nvSpPr>
          <p:spPr>
            <a:xfrm>
              <a:off x="10059978" y="2960565"/>
              <a:ext cx="1854122" cy="2135034"/>
            </a:xfrm>
            <a:prstGeom prst="roundRect">
              <a:avLst>
                <a:gd name="adj" fmla="val 6634"/>
              </a:avLst>
            </a:prstGeom>
            <a:solidFill>
              <a:schemeClr val="bg1"/>
            </a:solidFill>
            <a:ln w="190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ctr"/>
              <a:endParaRPr lang="en-US" b="1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97CA190-4E5F-EAF3-3D8D-784D1172DDE2}"/>
                </a:ext>
              </a:extLst>
            </p:cNvPr>
            <p:cNvSpPr/>
            <p:nvPr/>
          </p:nvSpPr>
          <p:spPr>
            <a:xfrm>
              <a:off x="4801044" y="1006463"/>
              <a:ext cx="3221290" cy="1136035"/>
            </a:xfrm>
            <a:prstGeom prst="roundRect">
              <a:avLst>
                <a:gd name="adj" fmla="val 6634"/>
              </a:avLst>
            </a:prstGeom>
            <a:solidFill>
              <a:schemeClr val="bg1"/>
            </a:solidFill>
            <a:ln w="190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115D2E0-F3FE-8CC6-D671-CF32C04A20D5}"/>
                </a:ext>
              </a:extLst>
            </p:cNvPr>
            <p:cNvSpPr/>
            <p:nvPr/>
          </p:nvSpPr>
          <p:spPr>
            <a:xfrm>
              <a:off x="8245525" y="1006463"/>
              <a:ext cx="3668573" cy="1750463"/>
            </a:xfrm>
            <a:prstGeom prst="roundRect">
              <a:avLst>
                <a:gd name="adj" fmla="val 6634"/>
              </a:avLst>
            </a:prstGeom>
            <a:solidFill>
              <a:schemeClr val="bg1"/>
            </a:solidFill>
            <a:ln w="190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4ECFFBE-E6F9-9A3F-0554-CA82308A9ECE}"/>
                </a:ext>
              </a:extLst>
            </p:cNvPr>
            <p:cNvSpPr txBox="1"/>
            <p:nvPr/>
          </p:nvSpPr>
          <p:spPr>
            <a:xfrm>
              <a:off x="8502699" y="1224132"/>
              <a:ext cx="2264648" cy="1200329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accent1">
                      <a:lumMod val="75000"/>
                    </a:schemeClr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/>
              <a:r>
                <a:rPr lang="en-US" sz="1800">
                  <a:solidFill>
                    <a:schemeClr val="tx1"/>
                  </a:solidFill>
                </a:rPr>
                <a:t>Multi-Core</a:t>
              </a:r>
            </a:p>
            <a:p>
              <a:pPr algn="l"/>
              <a:r>
                <a:rPr lang="en-US" sz="4400"/>
                <a:t>RISC-V</a:t>
              </a:r>
            </a:p>
            <a:p>
              <a:pPr algn="l"/>
              <a:r>
                <a:rPr lang="en-US" sz="2000"/>
                <a:t>Space Compute</a:t>
              </a:r>
            </a:p>
          </p:txBody>
        </p:sp>
        <p:pic>
          <p:nvPicPr>
            <p:cNvPr id="18" name="Picture 6" descr="77,102 Wafer Stock Photos, Pictures &amp; Royalty-Free Images - iStock">
              <a:extLst>
                <a:ext uri="{FF2B5EF4-FFF2-40B4-BE49-F238E27FC236}">
                  <a16:creationId xmlns:a16="http://schemas.microsoft.com/office/drawing/2014/main" id="{B937BEC7-2B22-9D13-745F-1B1F38DB07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7566" y="1088705"/>
              <a:ext cx="1213446" cy="971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0F48876-43DE-F6EC-D498-93668DCD1F05}"/>
                </a:ext>
              </a:extLst>
            </p:cNvPr>
            <p:cNvSpPr txBox="1"/>
            <p:nvPr/>
          </p:nvSpPr>
          <p:spPr>
            <a:xfrm>
              <a:off x="450637" y="1118679"/>
              <a:ext cx="292818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Advanced</a:t>
              </a:r>
            </a:p>
            <a:p>
              <a:r>
                <a:rPr lang="en-US" sz="4000" b="1">
                  <a:solidFill>
                    <a:srgbClr val="376092"/>
                  </a:solidFill>
                </a:rPr>
                <a:t>FinFET </a:t>
              </a:r>
              <a:r>
                <a:rPr lang="en-US" sz="1600" b="1"/>
                <a:t>Process</a:t>
              </a:r>
              <a:endParaRPr lang="en-US" sz="4000" b="1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pic>
          <p:nvPicPr>
            <p:cNvPr id="20" name="Picture 8" descr="Seamless Redundancy | Industriële communicatie | Siemens Netherlands">
              <a:extLst>
                <a:ext uri="{FF2B5EF4-FFF2-40B4-BE49-F238E27FC236}">
                  <a16:creationId xmlns:a16="http://schemas.microsoft.com/office/drawing/2014/main" id="{0033014F-5453-44F3-8F82-72CC7AECCB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9" t="15044" r="25185" b="15044"/>
            <a:stretch/>
          </p:blipFill>
          <p:spPr bwMode="auto">
            <a:xfrm>
              <a:off x="3617824" y="4081632"/>
              <a:ext cx="749860" cy="600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62783D0-5635-9BA3-A37E-AEE0A0CF0F0A}"/>
                </a:ext>
              </a:extLst>
            </p:cNvPr>
            <p:cNvSpPr txBox="1"/>
            <p:nvPr/>
          </p:nvSpPr>
          <p:spPr>
            <a:xfrm>
              <a:off x="429177" y="3825618"/>
              <a:ext cx="313149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/>
                <a:t>SWaP Optimized Heterogenous</a:t>
              </a:r>
            </a:p>
            <a:p>
              <a:pPr algn="ctr"/>
              <a:r>
                <a:rPr lang="en-US" sz="3400" b="1">
                  <a:solidFill>
                    <a:srgbClr val="376092"/>
                  </a:solidFill>
                </a:rPr>
                <a:t>Fault Tolerant</a:t>
              </a:r>
            </a:p>
            <a:p>
              <a:pPr algn="ctr"/>
              <a:r>
                <a:rPr lang="en-US" sz="1600" b="1"/>
                <a:t>Architecture</a:t>
              </a:r>
              <a:endParaRPr lang="en-US" sz="4000" b="1"/>
            </a:p>
          </p:txBody>
        </p:sp>
        <p:pic>
          <p:nvPicPr>
            <p:cNvPr id="22" name="Picture 10" descr="Ethernet network port icon Royalty Free Vector Image">
              <a:extLst>
                <a:ext uri="{FF2B5EF4-FFF2-40B4-BE49-F238E27FC236}">
                  <a16:creationId xmlns:a16="http://schemas.microsoft.com/office/drawing/2014/main" id="{6E7FADCE-7A3C-8DB3-E9CF-8689ECD11F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75" t="24443" r="22375" b="28751"/>
            <a:stretch/>
          </p:blipFill>
          <p:spPr bwMode="auto">
            <a:xfrm>
              <a:off x="422313" y="2579382"/>
              <a:ext cx="664530" cy="606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73FBE34-112B-B1A8-3D28-546CB1954496}"/>
                </a:ext>
              </a:extLst>
            </p:cNvPr>
            <p:cNvSpPr txBox="1"/>
            <p:nvPr/>
          </p:nvSpPr>
          <p:spPr>
            <a:xfrm>
              <a:off x="942371" y="2394030"/>
              <a:ext cx="1826303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/>
                <a:t>Time Sensitive</a:t>
              </a:r>
            </a:p>
            <a:p>
              <a:pPr algn="ctr"/>
              <a:r>
                <a:rPr lang="en-US" sz="2800" b="1">
                  <a:solidFill>
                    <a:srgbClr val="376092"/>
                  </a:solidFill>
                </a:rPr>
                <a:t>Ethernet</a:t>
              </a:r>
            </a:p>
            <a:p>
              <a:pPr algn="ctr"/>
              <a:r>
                <a:rPr lang="en-US" sz="1600" b="1"/>
                <a:t>Networking</a:t>
              </a:r>
              <a:endParaRPr lang="en-US" sz="1800" b="1"/>
            </a:p>
          </p:txBody>
        </p:sp>
        <p:pic>
          <p:nvPicPr>
            <p:cNvPr id="24" name="Picture 12" descr="Pci Express Logo PNG Vectors Free Download">
              <a:extLst>
                <a:ext uri="{FF2B5EF4-FFF2-40B4-BE49-F238E27FC236}">
                  <a16:creationId xmlns:a16="http://schemas.microsoft.com/office/drawing/2014/main" id="{04345346-4D5A-EE82-BEFE-37D0F2DA6E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22" b="38496"/>
            <a:stretch/>
          </p:blipFill>
          <p:spPr bwMode="auto">
            <a:xfrm>
              <a:off x="3363151" y="2446485"/>
              <a:ext cx="892848" cy="419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805978A-4EEB-C568-F36A-2F362D885214}"/>
                </a:ext>
              </a:extLst>
            </p:cNvPr>
            <p:cNvSpPr txBox="1"/>
            <p:nvPr/>
          </p:nvSpPr>
          <p:spPr>
            <a:xfrm>
              <a:off x="3151099" y="2875914"/>
              <a:ext cx="113163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376092"/>
                  </a:solidFill>
                </a:rPr>
                <a:t>PCIe</a:t>
              </a:r>
              <a:endParaRPr lang="en-US" sz="4400" b="1">
                <a:solidFill>
                  <a:srgbClr val="376092"/>
                </a:solidFill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FE5E757-F059-30D9-1A1C-2F2A8E50904B}"/>
                </a:ext>
              </a:extLst>
            </p:cNvPr>
            <p:cNvCxnSpPr/>
            <p:nvPr/>
          </p:nvCxnSpPr>
          <p:spPr>
            <a:xfrm flipV="1">
              <a:off x="685196" y="5538958"/>
              <a:ext cx="628650" cy="45720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E626B8E-15F8-DA25-167D-29DCA3D02913}"/>
                </a:ext>
              </a:extLst>
            </p:cNvPr>
            <p:cNvSpPr/>
            <p:nvPr/>
          </p:nvSpPr>
          <p:spPr>
            <a:xfrm>
              <a:off x="1271500" y="5484983"/>
              <a:ext cx="95250" cy="95250"/>
            </a:xfrm>
            <a:prstGeom prst="ellipse">
              <a:avLst/>
            </a:prstGeom>
            <a:solidFill>
              <a:schemeClr val="accent4"/>
            </a:solidFill>
            <a:ln w="19050">
              <a:solidFill>
                <a:schemeClr val="bg1"/>
              </a:solidFill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DD6FFB6-32D7-CB43-2A80-1C115210E2A9}"/>
                </a:ext>
              </a:extLst>
            </p:cNvPr>
            <p:cNvSpPr/>
            <p:nvPr/>
          </p:nvSpPr>
          <p:spPr>
            <a:xfrm>
              <a:off x="632292" y="5954883"/>
              <a:ext cx="95250" cy="95250"/>
            </a:xfrm>
            <a:prstGeom prst="ellipse">
              <a:avLst/>
            </a:prstGeom>
            <a:solidFill>
              <a:schemeClr val="accent4"/>
            </a:solidFill>
            <a:ln w="19050">
              <a:solidFill>
                <a:schemeClr val="bg1"/>
              </a:solidFill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8C71893-9FBA-B104-7EAC-2F019C743B93}"/>
                </a:ext>
              </a:extLst>
            </p:cNvPr>
            <p:cNvCxnSpPr>
              <a:cxnSpLocks/>
            </p:cNvCxnSpPr>
            <p:nvPr/>
          </p:nvCxnSpPr>
          <p:spPr>
            <a:xfrm>
              <a:off x="727542" y="6005683"/>
              <a:ext cx="591582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B01E36F-9536-D2AA-64A9-D475EE27B7F7}"/>
                </a:ext>
              </a:extLst>
            </p:cNvPr>
            <p:cNvCxnSpPr>
              <a:cxnSpLocks/>
            </p:cNvCxnSpPr>
            <p:nvPr/>
          </p:nvCxnSpPr>
          <p:spPr>
            <a:xfrm>
              <a:off x="1322299" y="5589758"/>
              <a:ext cx="0" cy="40640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D04959C-CFE1-37CC-B7A5-653861F5746B}"/>
                </a:ext>
              </a:extLst>
            </p:cNvPr>
            <p:cNvSpPr txBox="1"/>
            <p:nvPr/>
          </p:nvSpPr>
          <p:spPr>
            <a:xfrm>
              <a:off x="1417549" y="5547314"/>
              <a:ext cx="30599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376092"/>
                  </a:solidFill>
                </a:rPr>
                <a:t>Vector Engines</a:t>
              </a:r>
              <a:endParaRPr lang="en-US" sz="6000" b="1">
                <a:solidFill>
                  <a:srgbClr val="376092"/>
                </a:solidFill>
              </a:endParaRPr>
            </a:p>
          </p:txBody>
        </p:sp>
        <p:pic>
          <p:nvPicPr>
            <p:cNvPr id="32" name="Picture 14" descr="Neural network - Free networking icons">
              <a:extLst>
                <a:ext uri="{FF2B5EF4-FFF2-40B4-BE49-F238E27FC236}">
                  <a16:creationId xmlns:a16="http://schemas.microsoft.com/office/drawing/2014/main" id="{DFC1B106-2A7F-5569-8D80-1D893EE51F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6625" y="1224132"/>
              <a:ext cx="719823" cy="719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70C0615-E7ED-4450-8CD6-D81C2AD05380}"/>
                </a:ext>
              </a:extLst>
            </p:cNvPr>
            <p:cNvSpPr txBox="1"/>
            <p:nvPr/>
          </p:nvSpPr>
          <p:spPr>
            <a:xfrm>
              <a:off x="4979899" y="1074711"/>
              <a:ext cx="220171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376092"/>
                  </a:solidFill>
                </a:rPr>
                <a:t>Machine</a:t>
              </a:r>
            </a:p>
            <a:p>
              <a:pPr algn="ctr"/>
              <a:r>
                <a:rPr lang="en-US" sz="2800" b="1">
                  <a:solidFill>
                    <a:srgbClr val="376092"/>
                  </a:solidFill>
                </a:rPr>
                <a:t>Learning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5E5B300C-9325-809C-E2D0-1B0B2A71D7CB}"/>
                </a:ext>
              </a:extLst>
            </p:cNvPr>
            <p:cNvSpPr/>
            <p:nvPr/>
          </p:nvSpPr>
          <p:spPr>
            <a:xfrm>
              <a:off x="8245526" y="2960565"/>
              <a:ext cx="1647824" cy="2135034"/>
            </a:xfrm>
            <a:prstGeom prst="roundRect">
              <a:avLst>
                <a:gd name="adj" fmla="val 6634"/>
              </a:avLst>
            </a:prstGeom>
            <a:solidFill>
              <a:schemeClr val="bg1"/>
            </a:solidFill>
            <a:ln w="19050"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ctr"/>
              <a:endParaRPr lang="en-US" b="1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ctr"/>
              <a:endParaRPr lang="en-US" b="1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ctr"/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</a:rPr>
                <a:t>Real-time</a:t>
              </a:r>
              <a:endParaRPr lang="en-US" sz="2300" b="1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ctr"/>
              <a:r>
                <a:rPr lang="en-US" sz="1800" b="1" dirty="0">
                  <a:solidFill>
                    <a:schemeClr val="accent1">
                      <a:lumMod val="75000"/>
                    </a:schemeClr>
                  </a:solidFill>
                </a:rPr>
                <a:t>Processing</a:t>
              </a:r>
            </a:p>
          </p:txBody>
        </p:sp>
        <p:pic>
          <p:nvPicPr>
            <p:cNvPr id="36" name="Picture 16" descr="Realtime Protection Icon">
              <a:extLst>
                <a:ext uri="{FF2B5EF4-FFF2-40B4-BE49-F238E27FC236}">
                  <a16:creationId xmlns:a16="http://schemas.microsoft.com/office/drawing/2014/main" id="{6C8B604B-AD6D-B3A3-C2CC-D66E1FF67C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1122" y="3350316"/>
              <a:ext cx="755052" cy="755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0" descr="What is internet latency? - netBlazr">
              <a:extLst>
                <a:ext uri="{FF2B5EF4-FFF2-40B4-BE49-F238E27FC236}">
                  <a16:creationId xmlns:a16="http://schemas.microsoft.com/office/drawing/2014/main" id="{ED7293D4-3C4D-6692-0540-045D3CE83B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9151" y="4165081"/>
              <a:ext cx="649148" cy="623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6" descr="Digital security icon Royalty Free Vector Image">
              <a:extLst>
                <a:ext uri="{FF2B5EF4-FFF2-40B4-BE49-F238E27FC236}">
                  <a16:creationId xmlns:a16="http://schemas.microsoft.com/office/drawing/2014/main" id="{E2E83B8A-3A95-8F21-1B06-7FD0465D1E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54" t="19444" r="34181" b="26944"/>
            <a:stretch/>
          </p:blipFill>
          <p:spPr bwMode="auto">
            <a:xfrm>
              <a:off x="4894174" y="5491333"/>
              <a:ext cx="311851" cy="577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3049A49-9375-AF99-1A33-54A3C44AA7E0}"/>
                </a:ext>
              </a:extLst>
            </p:cNvPr>
            <p:cNvSpPr txBox="1"/>
            <p:nvPr/>
          </p:nvSpPr>
          <p:spPr>
            <a:xfrm>
              <a:off x="5149048" y="5401494"/>
              <a:ext cx="12121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rgbClr val="376092"/>
                  </a:solidFill>
                </a:rPr>
                <a:t>Secure</a:t>
              </a:r>
            </a:p>
            <a:p>
              <a:pPr algn="ctr"/>
              <a:r>
                <a:rPr lang="en-US" sz="1600" b="1">
                  <a:solidFill>
                    <a:srgbClr val="376092"/>
                  </a:solidFill>
                </a:rPr>
                <a:t>Enclave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A765F0A-39ED-73A3-A344-62A6F9096460}"/>
                </a:ext>
              </a:extLst>
            </p:cNvPr>
            <p:cNvSpPr txBox="1"/>
            <p:nvPr/>
          </p:nvSpPr>
          <p:spPr>
            <a:xfrm>
              <a:off x="6542621" y="5232563"/>
              <a:ext cx="1415772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>
                  <a:solidFill>
                    <a:srgbClr val="376092"/>
                  </a:solidFill>
                  <a:latin typeface="Arial Narrow" panose="020B0606020202030204" pitchFamily="34" charset="0"/>
                </a:rPr>
                <a:t>Co-processor</a:t>
              </a:r>
            </a:p>
            <a:p>
              <a:pPr algn="ctr"/>
              <a:r>
                <a:rPr lang="en-US" sz="1600" b="1">
                  <a:solidFill>
                    <a:srgbClr val="376092"/>
                  </a:solidFill>
                </a:rPr>
                <a:t>Interfaces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20B06CC-F065-CAF1-D008-962C0F30002F}"/>
                </a:ext>
              </a:extLst>
            </p:cNvPr>
            <p:cNvGrpSpPr/>
            <p:nvPr/>
          </p:nvGrpSpPr>
          <p:grpSpPr>
            <a:xfrm>
              <a:off x="6856144" y="5885668"/>
              <a:ext cx="764885" cy="350343"/>
              <a:chOff x="7158697" y="6283325"/>
              <a:chExt cx="347803" cy="350343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A0DF1EE6-1215-E7D6-4AB6-84CFC50007D5}"/>
                  </a:ext>
                </a:extLst>
              </p:cNvPr>
              <p:cNvSpPr/>
              <p:nvPr/>
            </p:nvSpPr>
            <p:spPr>
              <a:xfrm>
                <a:off x="7158697" y="6344285"/>
                <a:ext cx="289383" cy="289383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14675A08-AC63-E5FA-C931-99F598738039}"/>
                  </a:ext>
                </a:extLst>
              </p:cNvPr>
              <p:cNvSpPr/>
              <p:nvPr/>
            </p:nvSpPr>
            <p:spPr>
              <a:xfrm>
                <a:off x="7217117" y="6283325"/>
                <a:ext cx="289383" cy="289383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  <a:alpha val="79000"/>
                </a:schemeClr>
              </a:solidFill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pic>
          <p:nvPicPr>
            <p:cNvPr id="44" name="Picture 28" descr="Performance Icon Vector Art, Icons, and Graphics for Free ...">
              <a:extLst>
                <a:ext uri="{FF2B5EF4-FFF2-40B4-BE49-F238E27FC236}">
                  <a16:creationId xmlns:a16="http://schemas.microsoft.com/office/drawing/2014/main" id="{28E451E4-885A-9EA0-D89A-13EB468577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5295" y="5375150"/>
              <a:ext cx="788857" cy="788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078F5C7-2D9E-DEF8-61A4-8462C23875B8}"/>
                </a:ext>
              </a:extLst>
            </p:cNvPr>
            <p:cNvSpPr txBox="1"/>
            <p:nvPr/>
          </p:nvSpPr>
          <p:spPr>
            <a:xfrm>
              <a:off x="8337149" y="5403725"/>
              <a:ext cx="251015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accent1">
                      <a:lumMod val="75000"/>
                    </a:schemeClr>
                  </a:solidFill>
                </a:rPr>
                <a:t>Extensible Power</a:t>
              </a:r>
            </a:p>
            <a:p>
              <a:pPr algn="ctr"/>
              <a:r>
                <a:rPr lang="en-US" sz="2200" b="1" dirty="0">
                  <a:solidFill>
                    <a:schemeClr val="accent1">
                      <a:lumMod val="75000"/>
                    </a:schemeClr>
                  </a:solidFill>
                </a:rPr>
                <a:t>&amp; Performance</a:t>
              </a:r>
            </a:p>
          </p:txBody>
        </p:sp>
        <p:pic>
          <p:nvPicPr>
            <p:cNvPr id="46" name="Picture 30" descr="Quad core processor linear icon Royalty Free Vector Image">
              <a:extLst>
                <a:ext uri="{FF2B5EF4-FFF2-40B4-BE49-F238E27FC236}">
                  <a16:creationId xmlns:a16="http://schemas.microsoft.com/office/drawing/2014/main" id="{8AB211D8-3DD2-5DF3-78BF-8ECA665B2C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74" t="8473" r="9175" b="14445"/>
            <a:stretch/>
          </p:blipFill>
          <p:spPr bwMode="auto">
            <a:xfrm>
              <a:off x="10752050" y="1309858"/>
              <a:ext cx="939576" cy="942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EB4D618-AF66-6E14-2A95-798CEC6106FC}"/>
                </a:ext>
              </a:extLst>
            </p:cNvPr>
            <p:cNvSpPr txBox="1"/>
            <p:nvPr/>
          </p:nvSpPr>
          <p:spPr>
            <a:xfrm>
              <a:off x="10059978" y="3191455"/>
              <a:ext cx="185412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1">
                      <a:lumMod val="75000"/>
                    </a:schemeClr>
                  </a:solidFill>
                </a:rPr>
                <a:t>Deterministic</a:t>
              </a:r>
            </a:p>
            <a:p>
              <a:pPr algn="ctr"/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</a:rPr>
                <a:t>Latency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ED711AE-8B8E-7F69-5C34-4F9D9AACB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015966" y="2380543"/>
              <a:ext cx="2466372" cy="2466372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perspectiveHeroicExtremeLeftFacing"/>
              <a:lightRig rig="threePt" dir="t"/>
            </a:scene3d>
            <a:sp3d>
              <a:bevelT/>
            </a:sp3d>
          </p:spPr>
        </p:pic>
      </p:grpSp>
    </p:spTree>
    <p:extLst>
      <p:ext uri="{BB962C8B-B14F-4D97-AF65-F5344CB8AC3E}">
        <p14:creationId xmlns:p14="http://schemas.microsoft.com/office/powerpoint/2010/main" val="15791489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D3B370C-91AB-0EFB-CC8E-0177011E6928}"/>
              </a:ext>
            </a:extLst>
          </p:cNvPr>
          <p:cNvSpPr/>
          <p:nvPr/>
        </p:nvSpPr>
        <p:spPr>
          <a:xfrm>
            <a:off x="4303004" y="1920650"/>
            <a:ext cx="3633071" cy="2180277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F7EC3A-5547-FEAA-2442-B68767608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Extensible Space System Solution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55C34E-9DEC-C724-36F8-626C64F61E7B}"/>
              </a:ext>
            </a:extLst>
          </p:cNvPr>
          <p:cNvSpPr txBox="1"/>
          <p:nvPr/>
        </p:nvSpPr>
        <p:spPr>
          <a:xfrm>
            <a:off x="4281742" y="975353"/>
            <a:ext cx="3672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Scalable High Performance On-Board Computer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ED1E7C-5554-605F-8563-9E4E175E35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2727" y="2306398"/>
            <a:ext cx="1177016" cy="11770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A4711C-D9BC-48CF-0072-8C62D99CC4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5424" y="2306398"/>
            <a:ext cx="1177016" cy="1177016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7ADD4C2-B4FB-7157-C090-D8EB9A103DCC}"/>
              </a:ext>
            </a:extLst>
          </p:cNvPr>
          <p:cNvCxnSpPr>
            <a:stCxn id="4" idx="3"/>
            <a:endCxn id="15" idx="1"/>
          </p:cNvCxnSpPr>
          <p:nvPr/>
        </p:nvCxnSpPr>
        <p:spPr>
          <a:xfrm>
            <a:off x="5739743" y="2894906"/>
            <a:ext cx="765681" cy="0"/>
          </a:xfrm>
          <a:prstGeom prst="line">
            <a:avLst/>
          </a:prstGeom>
          <a:ln w="28575">
            <a:prstDash val="dash"/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8AB16E78-14AA-276E-5C8C-5EC6C56C8F61}"/>
              </a:ext>
            </a:extLst>
          </p:cNvPr>
          <p:cNvGrpSpPr/>
          <p:nvPr/>
        </p:nvGrpSpPr>
        <p:grpSpPr>
          <a:xfrm>
            <a:off x="3606574" y="1828800"/>
            <a:ext cx="4895566" cy="2646764"/>
            <a:chOff x="3606574" y="1636060"/>
            <a:chExt cx="4895566" cy="2839504"/>
          </a:xfrm>
          <a:solidFill>
            <a:schemeClr val="bg2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7" name="Arrow: Down 156">
              <a:extLst>
                <a:ext uri="{FF2B5EF4-FFF2-40B4-BE49-F238E27FC236}">
                  <a16:creationId xmlns:a16="http://schemas.microsoft.com/office/drawing/2014/main" id="{F23F357F-0C7C-DAF1-1ED4-E87D2BD02856}"/>
                </a:ext>
              </a:extLst>
            </p:cNvPr>
            <p:cNvSpPr/>
            <p:nvPr/>
          </p:nvSpPr>
          <p:spPr>
            <a:xfrm rot="10800000">
              <a:off x="3606574" y="1652124"/>
              <a:ext cx="547483" cy="2717252"/>
            </a:xfrm>
            <a:prstGeom prst="downArrow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4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Arrow: Down 157">
              <a:extLst>
                <a:ext uri="{FF2B5EF4-FFF2-40B4-BE49-F238E27FC236}">
                  <a16:creationId xmlns:a16="http://schemas.microsoft.com/office/drawing/2014/main" id="{A50C7514-866C-6DF4-B07A-CA701F71AAC6}"/>
                </a:ext>
              </a:extLst>
            </p:cNvPr>
            <p:cNvSpPr/>
            <p:nvPr/>
          </p:nvSpPr>
          <p:spPr>
            <a:xfrm rot="10800000">
              <a:off x="7954657" y="1636060"/>
              <a:ext cx="547483" cy="2717252"/>
            </a:xfrm>
            <a:prstGeom prst="downArrow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4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F9C13DAA-C603-4B99-C73E-9B9A3C68A9FA}"/>
                </a:ext>
              </a:extLst>
            </p:cNvPr>
            <p:cNvSpPr/>
            <p:nvPr/>
          </p:nvSpPr>
          <p:spPr>
            <a:xfrm>
              <a:off x="3743951" y="4222293"/>
              <a:ext cx="4617747" cy="253271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4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Spacecraft Bus</a:t>
              </a:r>
            </a:p>
          </p:txBody>
        </p:sp>
      </p:grp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C335D7D6-96E3-26F3-64D5-61E32E7C15AC}"/>
              </a:ext>
            </a:extLst>
          </p:cNvPr>
          <p:cNvCxnSpPr/>
          <p:nvPr/>
        </p:nvCxnSpPr>
        <p:spPr>
          <a:xfrm>
            <a:off x="5153302" y="3483414"/>
            <a:ext cx="0" cy="738879"/>
          </a:xfrm>
          <a:prstGeom prst="line">
            <a:avLst/>
          </a:prstGeom>
          <a:ln w="38100">
            <a:solidFill>
              <a:srgbClr val="FFC000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5099E61A-0FBD-DC1F-A724-394CEFDC76B1}"/>
              </a:ext>
            </a:extLst>
          </p:cNvPr>
          <p:cNvCxnSpPr/>
          <p:nvPr/>
        </p:nvCxnSpPr>
        <p:spPr>
          <a:xfrm>
            <a:off x="7084168" y="3478444"/>
            <a:ext cx="0" cy="738879"/>
          </a:xfrm>
          <a:prstGeom prst="line">
            <a:avLst/>
          </a:prstGeom>
          <a:ln w="38100">
            <a:solidFill>
              <a:srgbClr val="FFC000"/>
            </a:solidFill>
            <a:prstDash val="sysDash"/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1" name="Rectangle 170">
            <a:extLst>
              <a:ext uri="{FF2B5EF4-FFF2-40B4-BE49-F238E27FC236}">
                <a16:creationId xmlns:a16="http://schemas.microsoft.com/office/drawing/2014/main" id="{0DC4E5A3-9FD6-EA51-1C7C-4E20D3CA4C80}"/>
              </a:ext>
            </a:extLst>
          </p:cNvPr>
          <p:cNvSpPr/>
          <p:nvPr/>
        </p:nvSpPr>
        <p:spPr>
          <a:xfrm>
            <a:off x="800602" y="1904548"/>
            <a:ext cx="2465388" cy="128470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4D485206-3286-6F8F-7808-FC9B1C4ACC19}"/>
              </a:ext>
            </a:extLst>
          </p:cNvPr>
          <p:cNvSpPr/>
          <p:nvPr/>
        </p:nvSpPr>
        <p:spPr>
          <a:xfrm>
            <a:off x="794980" y="3307701"/>
            <a:ext cx="2465388" cy="128470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B26BBE0E-7F45-C00C-3D7B-7B2B27F52F63}"/>
              </a:ext>
            </a:extLst>
          </p:cNvPr>
          <p:cNvSpPr/>
          <p:nvPr/>
        </p:nvSpPr>
        <p:spPr>
          <a:xfrm>
            <a:off x="3762066" y="4720619"/>
            <a:ext cx="2178295" cy="128470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CA216CFE-F694-A99A-056C-85C411748823}"/>
              </a:ext>
            </a:extLst>
          </p:cNvPr>
          <p:cNvSpPr/>
          <p:nvPr/>
        </p:nvSpPr>
        <p:spPr>
          <a:xfrm>
            <a:off x="6183403" y="4728508"/>
            <a:ext cx="2178295" cy="128470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D164E274-4217-0214-BD17-346F72F37113}"/>
              </a:ext>
            </a:extLst>
          </p:cNvPr>
          <p:cNvSpPr/>
          <p:nvPr/>
        </p:nvSpPr>
        <p:spPr>
          <a:xfrm>
            <a:off x="9017652" y="1905923"/>
            <a:ext cx="2465388" cy="128470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A7A3C970-B926-F66F-6A3E-8D4A069CA24B}"/>
              </a:ext>
            </a:extLst>
          </p:cNvPr>
          <p:cNvSpPr/>
          <p:nvPr/>
        </p:nvSpPr>
        <p:spPr>
          <a:xfrm>
            <a:off x="9012030" y="3309076"/>
            <a:ext cx="2465388" cy="1499334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5" name="Picture 184">
            <a:extLst>
              <a:ext uri="{FF2B5EF4-FFF2-40B4-BE49-F238E27FC236}">
                <a16:creationId xmlns:a16="http://schemas.microsoft.com/office/drawing/2014/main" id="{93901D2F-E41B-C084-A743-7282E845AE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2650" y="2150280"/>
            <a:ext cx="789835" cy="7898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7" name="Picture 186">
            <a:extLst>
              <a:ext uri="{FF2B5EF4-FFF2-40B4-BE49-F238E27FC236}">
                <a16:creationId xmlns:a16="http://schemas.microsoft.com/office/drawing/2014/main" id="{DDFD6EB0-ADBA-1253-F347-6574DE6200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6334" y="3561681"/>
            <a:ext cx="789835" cy="7898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9" name="Picture 188">
            <a:extLst>
              <a:ext uri="{FF2B5EF4-FFF2-40B4-BE49-F238E27FC236}">
                <a16:creationId xmlns:a16="http://schemas.microsoft.com/office/drawing/2014/main" id="{08195188-1CF0-1C85-1C73-9DD0AF669C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5200" y="4897399"/>
            <a:ext cx="972025" cy="9720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A959C876-8455-8B5A-D506-17D5DA3E30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9255" y="4896761"/>
            <a:ext cx="972025" cy="9720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5" name="TextBox 194">
            <a:extLst>
              <a:ext uri="{FF2B5EF4-FFF2-40B4-BE49-F238E27FC236}">
                <a16:creationId xmlns:a16="http://schemas.microsoft.com/office/drawing/2014/main" id="{1BD5E64D-0A5F-C25C-0989-EA374A45E7F7}"/>
              </a:ext>
            </a:extLst>
          </p:cNvPr>
          <p:cNvSpPr txBox="1"/>
          <p:nvPr/>
        </p:nvSpPr>
        <p:spPr>
          <a:xfrm>
            <a:off x="3761487" y="5988756"/>
            <a:ext cx="2085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Machine Learning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B58F5B22-E4FE-0444-6F4B-52CE81795BF2}"/>
              </a:ext>
            </a:extLst>
          </p:cNvPr>
          <p:cNvSpPr txBox="1"/>
          <p:nvPr/>
        </p:nvSpPr>
        <p:spPr>
          <a:xfrm>
            <a:off x="5930908" y="5990174"/>
            <a:ext cx="2618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Hardware Acceleration</a:t>
            </a: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25B2EF08-63E5-BF22-E8B4-00CD485E087B}"/>
              </a:ext>
            </a:extLst>
          </p:cNvPr>
          <p:cNvSpPr/>
          <p:nvPr/>
        </p:nvSpPr>
        <p:spPr>
          <a:xfrm>
            <a:off x="1004190" y="2164360"/>
            <a:ext cx="1123793" cy="7382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Cameras/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Sensors</a:t>
            </a: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A90CF95A-C01B-A90A-E9C6-91C23AA09854}"/>
              </a:ext>
            </a:extLst>
          </p:cNvPr>
          <p:cNvSpPr/>
          <p:nvPr/>
        </p:nvSpPr>
        <p:spPr>
          <a:xfrm>
            <a:off x="996487" y="3572896"/>
            <a:ext cx="1123793" cy="7382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</a:t>
            </a:r>
          </a:p>
          <a:p>
            <a:pPr marL="0" marR="0" lvl="0" indent="0" algn="ctr" defTabSz="609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Storage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1E7F2B03-1CD1-5A52-5675-35FB704F9586}"/>
              </a:ext>
            </a:extLst>
          </p:cNvPr>
          <p:cNvSpPr/>
          <p:nvPr/>
        </p:nvSpPr>
        <p:spPr>
          <a:xfrm>
            <a:off x="10220432" y="2164360"/>
            <a:ext cx="1123793" cy="7382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RF</a:t>
            </a: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995086E0-1608-43A3-C9D8-6BE9E56934A3}"/>
              </a:ext>
            </a:extLst>
          </p:cNvPr>
          <p:cNvSpPr/>
          <p:nvPr/>
        </p:nvSpPr>
        <p:spPr>
          <a:xfrm>
            <a:off x="10220432" y="3556858"/>
            <a:ext cx="1123793" cy="10355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Payloads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0AA848A5-BCC4-ED56-4487-294626E64D1D}"/>
              </a:ext>
            </a:extLst>
          </p:cNvPr>
          <p:cNvSpPr txBox="1"/>
          <p:nvPr/>
        </p:nvSpPr>
        <p:spPr>
          <a:xfrm>
            <a:off x="1319319" y="1459803"/>
            <a:ext cx="1271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Expansion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AF3B12E7-5977-95B6-6D32-148531894820}"/>
              </a:ext>
            </a:extLst>
          </p:cNvPr>
          <p:cNvSpPr txBox="1"/>
          <p:nvPr/>
        </p:nvSpPr>
        <p:spPr>
          <a:xfrm>
            <a:off x="9398010" y="4808410"/>
            <a:ext cx="1271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Expansion</a:t>
            </a:r>
          </a:p>
        </p:txBody>
      </p: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47511C14-6C26-2245-58A8-1E3EDE2E3468}"/>
              </a:ext>
            </a:extLst>
          </p:cNvPr>
          <p:cNvCxnSpPr>
            <a:cxnSpLocks/>
          </p:cNvCxnSpPr>
          <p:nvPr/>
        </p:nvCxnSpPr>
        <p:spPr>
          <a:xfrm flipH="1">
            <a:off x="3112485" y="2615546"/>
            <a:ext cx="649002" cy="0"/>
          </a:xfrm>
          <a:prstGeom prst="line">
            <a:avLst/>
          </a:prstGeom>
          <a:ln w="38100">
            <a:solidFill>
              <a:srgbClr val="FFC000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E14AE94D-72CD-EB55-98EE-05AFD30EF363}"/>
              </a:ext>
            </a:extLst>
          </p:cNvPr>
          <p:cNvCxnSpPr>
            <a:cxnSpLocks/>
            <a:endCxn id="187" idx="3"/>
          </p:cNvCxnSpPr>
          <p:nvPr/>
        </p:nvCxnSpPr>
        <p:spPr>
          <a:xfrm flipH="1">
            <a:off x="3106169" y="3956598"/>
            <a:ext cx="642418" cy="1"/>
          </a:xfrm>
          <a:prstGeom prst="line">
            <a:avLst/>
          </a:prstGeom>
          <a:ln w="38100">
            <a:solidFill>
              <a:srgbClr val="FFC000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6664B29E-8CDA-3570-2A07-CD14725F69D5}"/>
              </a:ext>
            </a:extLst>
          </p:cNvPr>
          <p:cNvCxnSpPr>
            <a:cxnSpLocks/>
          </p:cNvCxnSpPr>
          <p:nvPr/>
        </p:nvCxnSpPr>
        <p:spPr>
          <a:xfrm flipH="1">
            <a:off x="8410764" y="3951670"/>
            <a:ext cx="793612" cy="0"/>
          </a:xfrm>
          <a:prstGeom prst="line">
            <a:avLst/>
          </a:prstGeom>
          <a:ln w="38100">
            <a:solidFill>
              <a:srgbClr val="FFC000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906B9A37-B039-0256-9F98-D31D82E27299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8431104" y="2543717"/>
            <a:ext cx="801731" cy="0"/>
          </a:xfrm>
          <a:prstGeom prst="line">
            <a:avLst/>
          </a:prstGeom>
          <a:ln w="38100">
            <a:solidFill>
              <a:srgbClr val="FFC000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1F51615F-3696-0C84-C370-F656D8A808D5}"/>
              </a:ext>
            </a:extLst>
          </p:cNvPr>
          <p:cNvCxnSpPr>
            <a:cxnSpLocks/>
          </p:cNvCxnSpPr>
          <p:nvPr/>
        </p:nvCxnSpPr>
        <p:spPr>
          <a:xfrm>
            <a:off x="4835919" y="4475564"/>
            <a:ext cx="0" cy="457163"/>
          </a:xfrm>
          <a:prstGeom prst="line">
            <a:avLst/>
          </a:prstGeom>
          <a:ln w="38100">
            <a:solidFill>
              <a:srgbClr val="FFC000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72DAB431-3E1D-7508-8615-EF8A45470057}"/>
              </a:ext>
            </a:extLst>
          </p:cNvPr>
          <p:cNvCxnSpPr>
            <a:cxnSpLocks/>
          </p:cNvCxnSpPr>
          <p:nvPr/>
        </p:nvCxnSpPr>
        <p:spPr>
          <a:xfrm>
            <a:off x="7295291" y="4476962"/>
            <a:ext cx="0" cy="457163"/>
          </a:xfrm>
          <a:prstGeom prst="line">
            <a:avLst/>
          </a:prstGeom>
          <a:ln w="38100">
            <a:solidFill>
              <a:srgbClr val="FFC000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10E55A9-93BB-BAA3-2D6A-B5CB05FCF0A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6485" y="3913378"/>
            <a:ext cx="786131" cy="7861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9DCE1-0DB7-2B25-3716-FF5C27F34E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835" y="2148799"/>
            <a:ext cx="789835" cy="7898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C46106-42EA-98F7-C8A5-C8F71399ED9D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5256422" y="3551834"/>
            <a:ext cx="731520" cy="2743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0DF796-C382-9943-A54E-8C11CB9091CC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6041393" y="3546253"/>
            <a:ext cx="731520" cy="2743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9EF865-F0F1-3724-4963-C43DD9BF77A2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6320768" y="3748216"/>
            <a:ext cx="731520" cy="2743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D02E1A-D370-B384-1F2A-CBC92F0CC7EB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5488615" y="3755889"/>
            <a:ext cx="731520" cy="27432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85A96FD-4AAA-288B-FD4B-FDD45F9C017D}"/>
              </a:ext>
            </a:extLst>
          </p:cNvPr>
          <p:cNvSpPr/>
          <p:nvPr/>
        </p:nvSpPr>
        <p:spPr>
          <a:xfrm>
            <a:off x="9372018" y="3913378"/>
            <a:ext cx="768016" cy="764025"/>
          </a:xfrm>
          <a:prstGeom prst="rect">
            <a:avLst/>
          </a:prstGeom>
          <a:noFill/>
          <a:ln w="19050">
            <a:solidFill>
              <a:schemeClr val="bg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1" name="Picture 190">
            <a:extLst>
              <a:ext uri="{FF2B5EF4-FFF2-40B4-BE49-F238E27FC236}">
                <a16:creationId xmlns:a16="http://schemas.microsoft.com/office/drawing/2014/main" id="{5B436FE1-E891-4ED9-76E7-85475B01A5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4376" y="3523710"/>
            <a:ext cx="789835" cy="7898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48066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22A72-EF4E-E5F3-8141-477BC4F95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Enabling HPSC-Based SBC Ecosystem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4860594-A0F7-EFC4-63B3-B433B05785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/>
              <a:t>Single Board Computer (SBC) Partners To Fully Address Customer Development Needs</a:t>
            </a:r>
            <a:endParaRPr lang="en-US" dirty="0"/>
          </a:p>
        </p:txBody>
      </p:sp>
      <p:pic>
        <p:nvPicPr>
          <p:cNvPr id="9" name="Picture 2" descr="VITA - Logos">
            <a:extLst>
              <a:ext uri="{FF2B5EF4-FFF2-40B4-BE49-F238E27FC236}">
                <a16:creationId xmlns:a16="http://schemas.microsoft.com/office/drawing/2014/main" id="{9A5D4E7B-915F-114B-4CF6-155E2540E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685" y="2183572"/>
            <a:ext cx="1925637" cy="52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71D639B-DAFE-E86C-447E-53BCCAA0D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588" y="2877055"/>
            <a:ext cx="1598089" cy="74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E8E55ED-BBA8-77DC-396B-8BDA40B5819B}"/>
              </a:ext>
            </a:extLst>
          </p:cNvPr>
          <p:cNvSpPr/>
          <p:nvPr/>
        </p:nvSpPr>
        <p:spPr>
          <a:xfrm>
            <a:off x="759062" y="1568679"/>
            <a:ext cx="2467523" cy="358877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/>
              <a:t>Open/Interoperable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6EEE2CD-193F-1E67-2EDA-620F4B67CAC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67399" y="3770248"/>
            <a:ext cx="1055914" cy="80393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74A21E9-2B37-8CC6-73C3-1E9ADC9285DC}"/>
              </a:ext>
            </a:extLst>
          </p:cNvPr>
          <p:cNvGrpSpPr/>
          <p:nvPr/>
        </p:nvGrpSpPr>
        <p:grpSpPr>
          <a:xfrm>
            <a:off x="3858818" y="2177168"/>
            <a:ext cx="287440" cy="2616329"/>
            <a:chOff x="3858818" y="2289046"/>
            <a:chExt cx="287440" cy="2616329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0E1AB9C-C86E-0B72-650F-0A0BAC4E74B4}"/>
                </a:ext>
              </a:extLst>
            </p:cNvPr>
            <p:cNvCxnSpPr>
              <a:cxnSpLocks/>
            </p:cNvCxnSpPr>
            <p:nvPr/>
          </p:nvCxnSpPr>
          <p:spPr>
            <a:xfrm>
              <a:off x="3868343" y="2289046"/>
              <a:ext cx="0" cy="2616329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45B32D3E-8FCF-DE16-7606-A2DE21B5558E}"/>
                </a:ext>
              </a:extLst>
            </p:cNvPr>
            <p:cNvSpPr/>
            <p:nvPr/>
          </p:nvSpPr>
          <p:spPr>
            <a:xfrm rot="5400000">
              <a:off x="3825394" y="3433850"/>
              <a:ext cx="354287" cy="28744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09BCACD-8618-287E-5BDA-66D197C25363}"/>
              </a:ext>
            </a:extLst>
          </p:cNvPr>
          <p:cNvSpPr/>
          <p:nvPr/>
        </p:nvSpPr>
        <p:spPr>
          <a:xfrm>
            <a:off x="4423274" y="1568679"/>
            <a:ext cx="2824030" cy="358877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/>
              <a:t>Build vs. Buy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D660D34-FCD0-E27B-9CA0-AC67CDCF45FD}"/>
              </a:ext>
            </a:extLst>
          </p:cNvPr>
          <p:cNvSpPr/>
          <p:nvPr/>
        </p:nvSpPr>
        <p:spPr>
          <a:xfrm>
            <a:off x="8700203" y="1568679"/>
            <a:ext cx="2467523" cy="358877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/>
              <a:t>SBC Partners</a:t>
            </a:r>
          </a:p>
        </p:txBody>
      </p:sp>
      <p:pic>
        <p:nvPicPr>
          <p:cNvPr id="31" name="Picture 16" descr="Symbols of NASA | NASA">
            <a:extLst>
              <a:ext uri="{FF2B5EF4-FFF2-40B4-BE49-F238E27FC236}">
                <a16:creationId xmlns:a16="http://schemas.microsoft.com/office/drawing/2014/main" id="{79F1BAA1-9D2B-6DF8-9853-21F6FF736C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8" r="22560"/>
          <a:stretch/>
        </p:blipFill>
        <p:spPr bwMode="auto">
          <a:xfrm>
            <a:off x="4607511" y="2205129"/>
            <a:ext cx="1117442" cy="100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8" descr="Stacked DOD Logo">
            <a:extLst>
              <a:ext uri="{FF2B5EF4-FFF2-40B4-BE49-F238E27FC236}">
                <a16:creationId xmlns:a16="http://schemas.microsoft.com/office/drawing/2014/main" id="{98F646B1-4BDA-39EA-941A-2CA39CD3C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450" y="2232928"/>
            <a:ext cx="1549842" cy="105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8B772D0E-D8CF-2AB0-0751-9AEC45E146C5}"/>
              </a:ext>
            </a:extLst>
          </p:cNvPr>
          <p:cNvGrpSpPr/>
          <p:nvPr/>
        </p:nvGrpSpPr>
        <p:grpSpPr>
          <a:xfrm>
            <a:off x="7750925" y="2177167"/>
            <a:ext cx="287440" cy="2616329"/>
            <a:chOff x="3858818" y="2289046"/>
            <a:chExt cx="287440" cy="2616329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4E0A100-AA5E-485C-AFD9-3B0FE7E35BB7}"/>
                </a:ext>
              </a:extLst>
            </p:cNvPr>
            <p:cNvCxnSpPr>
              <a:cxnSpLocks/>
            </p:cNvCxnSpPr>
            <p:nvPr/>
          </p:nvCxnSpPr>
          <p:spPr>
            <a:xfrm>
              <a:off x="3868343" y="2289046"/>
              <a:ext cx="0" cy="2616329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72C14876-7A3A-175C-7658-57F3C123DCA3}"/>
                </a:ext>
              </a:extLst>
            </p:cNvPr>
            <p:cNvSpPr/>
            <p:nvPr/>
          </p:nvSpPr>
          <p:spPr>
            <a:xfrm rot="5400000">
              <a:off x="3825394" y="3433850"/>
              <a:ext cx="354287" cy="287440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94233C67-8289-3800-06DB-B7A9B1D7BB17}"/>
              </a:ext>
            </a:extLst>
          </p:cNvPr>
          <p:cNvSpPr txBox="1"/>
          <p:nvPr/>
        </p:nvSpPr>
        <p:spPr>
          <a:xfrm>
            <a:off x="8191500" y="4764922"/>
            <a:ext cx="33583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Target to work with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</a:rPr>
              <a:t>partners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 to develop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</a:rPr>
              <a:t>flight-capable HPSC-based SBCs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in various form factors for different end-markets (Space, ESA, Defense, etc.)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91BD88A-C789-F91B-2322-7C8B1CFCB538}"/>
              </a:ext>
            </a:extLst>
          </p:cNvPr>
          <p:cNvSpPr txBox="1"/>
          <p:nvPr/>
        </p:nvSpPr>
        <p:spPr>
          <a:xfrm>
            <a:off x="590550" y="2268836"/>
            <a:ext cx="851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U.S.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BB8594-262A-69F8-0579-DF52C58856E5}"/>
              </a:ext>
            </a:extLst>
          </p:cNvPr>
          <p:cNvSpPr txBox="1"/>
          <p:nvPr/>
        </p:nvSpPr>
        <p:spPr>
          <a:xfrm>
            <a:off x="580981" y="3088493"/>
            <a:ext cx="851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DoD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C55F39A-E72C-C27B-E188-932F6FCFC5B3}"/>
              </a:ext>
            </a:extLst>
          </p:cNvPr>
          <p:cNvSpPr txBox="1"/>
          <p:nvPr/>
        </p:nvSpPr>
        <p:spPr>
          <a:xfrm>
            <a:off x="490379" y="3867432"/>
            <a:ext cx="1055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ESA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F66C72F-2195-6851-15CE-E92525F48C58}"/>
              </a:ext>
            </a:extLst>
          </p:cNvPr>
          <p:cNvSpPr txBox="1"/>
          <p:nvPr/>
        </p:nvSpPr>
        <p:spPr>
          <a:xfrm>
            <a:off x="4100365" y="4398504"/>
            <a:ext cx="35743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NASA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to only buy </a:t>
            </a:r>
            <a:r>
              <a:rPr lang="en-US" sz="1600" b="1" dirty="0" err="1">
                <a:solidFill>
                  <a:schemeClr val="bg1">
                    <a:lumMod val="50000"/>
                  </a:schemeClr>
                </a:solidFill>
              </a:rPr>
              <a:t>SpaceVPX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SBCs,</a:t>
            </a:r>
          </a:p>
          <a:p>
            <a:pPr algn="ctr"/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DoD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will buy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SOSA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compliant SBCs,</a:t>
            </a:r>
          </a:p>
          <a:p>
            <a:pPr algn="ctr"/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ESA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transitioning to </a:t>
            </a:r>
            <a:r>
              <a:rPr lang="en-US" sz="1600" b="1" dirty="0" err="1">
                <a:solidFill>
                  <a:schemeClr val="bg1">
                    <a:lumMod val="50000"/>
                  </a:schemeClr>
                </a:solidFill>
              </a:rPr>
              <a:t>CompactPCI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 Serial,</a:t>
            </a:r>
          </a:p>
          <a:p>
            <a:pPr algn="ctr"/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Defense Primes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increasingly buy</a:t>
            </a:r>
          </a:p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off-the-shelf SBCs.</a:t>
            </a:r>
            <a:endParaRPr lang="en-US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E55CA9C8-6BE5-76FD-D5AE-D6B229C9219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30139" y="4889655"/>
            <a:ext cx="2327387" cy="14825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C011CF-24F2-19E3-14F8-F8F09EF0FA3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15348" t="26115" r="13485" b="26312"/>
          <a:stretch/>
        </p:blipFill>
        <p:spPr>
          <a:xfrm>
            <a:off x="5118456" y="3373184"/>
            <a:ext cx="1433666" cy="602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9374FC-2569-F7B9-3BD5-3580FC4AB57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810" t="8376" r="10440" b="10710"/>
          <a:stretch/>
        </p:blipFill>
        <p:spPr>
          <a:xfrm>
            <a:off x="8381491" y="2594529"/>
            <a:ext cx="2892704" cy="174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783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BB15A-AC8C-4F85-914A-E85F3E7C7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HPSC Timeline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9CF2F4F-CBA2-69F8-3BBE-C4E8A33A35ED}"/>
              </a:ext>
            </a:extLst>
          </p:cNvPr>
          <p:cNvGraphicFramePr/>
          <p:nvPr/>
        </p:nvGraphicFramePr>
        <p:xfrm>
          <a:off x="1228753" y="2523325"/>
          <a:ext cx="10051174" cy="2708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3781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090EC-4BF3-E33A-0AC4-55DF9F61A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09" y="96296"/>
            <a:ext cx="11400661" cy="77724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RISC-V Take Aways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7A40AB4B-368D-9608-2BD0-BA6F3EEBC06F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282388799"/>
              </p:ext>
            </p:extLst>
          </p:nvPr>
        </p:nvGraphicFramePr>
        <p:xfrm>
          <a:off x="354778" y="923073"/>
          <a:ext cx="11400660" cy="538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1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6753F0C-1981-410B-B344-BFFFAE0323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5CFF1A1-9E7C-4DC0-B133-E8097CCB18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6B05786-57C2-47DB-8599-6EC69ED3EB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2954218-D391-488F-B480-6EA1FDAA0F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50ACE1F-969D-4B84-BA03-3945871880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8BE8D0D-18A6-4545-9BD6-2AAF393902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0613A43-DA4A-41C4-BACD-E2A168A06B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D6D6A9-E703-4466-B3CF-EFF61D6BF9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5D0CF5F-7435-4A65-937F-5D232C65FA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B9E79AF-C2B1-40B0-A335-AB1FCAA5B3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096A28A-6F8F-4725-A50A-969472D6D9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66735B0-DAC5-4CC2-B7C6-A6FAF47C1C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35A8E03-BC7C-4462-97C9-0EA038E2B3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86D32FD-1F43-4F58-A979-2817C750CB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E9DD6BA-0A3B-4087-9D9C-C418C37B56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349A7AA-CCA6-DB0B-F594-E4C9D097BC1C}"/>
              </a:ext>
            </a:extLst>
          </p:cNvPr>
          <p:cNvSpPr txBox="1"/>
          <p:nvPr/>
        </p:nvSpPr>
        <p:spPr>
          <a:xfrm>
            <a:off x="3587837" y="2705725"/>
            <a:ext cx="50131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90579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5B634-F2E5-4FFA-9A19-084F4F01F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 </a:t>
            </a:r>
            <a:r>
              <a:rPr lang="en-US" dirty="0" err="1"/>
              <a:t>PolarFire</a:t>
            </a:r>
            <a:r>
              <a:rPr lang="en-US" baseline="30000" dirty="0"/>
              <a:t>®</a:t>
            </a:r>
            <a:r>
              <a:rPr lang="en-US" dirty="0"/>
              <a:t> FPGA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7C937-2565-4F89-886D-0135E0715C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4778" y="923073"/>
            <a:ext cx="11400660" cy="5622108"/>
          </a:xfrm>
        </p:spPr>
        <p:txBody>
          <a:bodyPr>
            <a:normAutofit fontScale="85000" lnSpcReduction="20000"/>
          </a:bodyPr>
          <a:lstStyle/>
          <a:p>
            <a:r>
              <a:rPr lang="en-US" sz="3000" dirty="0"/>
              <a:t>Two versions</a:t>
            </a:r>
          </a:p>
          <a:p>
            <a:pPr lvl="1"/>
            <a:r>
              <a:rPr lang="en-US" sz="2600" dirty="0"/>
              <a:t>RTPF500T</a:t>
            </a:r>
          </a:p>
          <a:p>
            <a:pPr lvl="1"/>
            <a:r>
              <a:rPr lang="en-US" sz="2600" dirty="0"/>
              <a:t>RTPF500ZT</a:t>
            </a:r>
          </a:p>
          <a:p>
            <a:pPr lvl="1"/>
            <a:endParaRPr lang="en-US" sz="2600" dirty="0"/>
          </a:p>
          <a:p>
            <a:r>
              <a:rPr lang="en-US" sz="3000" dirty="0"/>
              <a:t>Both derived from commercial PolarFire</a:t>
            </a:r>
          </a:p>
          <a:p>
            <a:pPr lvl="1"/>
            <a:r>
              <a:rPr lang="en-US" sz="2600" dirty="0"/>
              <a:t>28 nm SONOS: Non-volatile and reprogrammable</a:t>
            </a:r>
          </a:p>
          <a:p>
            <a:pPr lvl="1"/>
            <a:r>
              <a:rPr lang="en-US" sz="2600" dirty="0"/>
              <a:t>Hermetically sealed, ceramic column grid array package</a:t>
            </a:r>
          </a:p>
          <a:p>
            <a:pPr lvl="2"/>
            <a:r>
              <a:rPr lang="en-US" sz="2200" dirty="0"/>
              <a:t>1509 solder columns (Six Sigma copper spiral columns)</a:t>
            </a:r>
            <a:endParaRPr lang="en-US" sz="1800" dirty="0"/>
          </a:p>
          <a:p>
            <a:pPr lvl="1"/>
            <a:r>
              <a:rPr lang="en-US" sz="2400" dirty="0"/>
              <a:t>Robust TID, 100 </a:t>
            </a:r>
            <a:r>
              <a:rPr lang="en-US" sz="2400" dirty="0" err="1"/>
              <a:t>krad</a:t>
            </a:r>
            <a:endParaRPr lang="en-US" sz="2000" dirty="0"/>
          </a:p>
          <a:p>
            <a:pPr lvl="1"/>
            <a:r>
              <a:rPr lang="en-US" sz="2400" dirty="0"/>
              <a:t>No configuration upsets</a:t>
            </a:r>
          </a:p>
          <a:p>
            <a:pPr lvl="2"/>
            <a:r>
              <a:rPr lang="en-US" sz="2000" dirty="0"/>
              <a:t>LET 80 MeV-cm</a:t>
            </a:r>
            <a:r>
              <a:rPr lang="en-US" sz="2000" baseline="30000" dirty="0"/>
              <a:t>2</a:t>
            </a:r>
            <a:r>
              <a:rPr lang="en-US" sz="2000" dirty="0"/>
              <a:t>/mg, fluence more than 5E</a:t>
            </a:r>
            <a:r>
              <a:rPr lang="en-US" sz="2000" baseline="30000" dirty="0"/>
              <a:t>8</a:t>
            </a:r>
            <a:r>
              <a:rPr lang="en-US" sz="2000" dirty="0"/>
              <a:t> ions/cm</a:t>
            </a:r>
            <a:r>
              <a:rPr lang="en-US" sz="2000" baseline="30000" dirty="0"/>
              <a:t>2</a:t>
            </a:r>
          </a:p>
          <a:p>
            <a:pPr lvl="1"/>
            <a:r>
              <a:rPr lang="en-US" sz="2400" dirty="0"/>
              <a:t>SEFI in reset circuit</a:t>
            </a:r>
          </a:p>
          <a:p>
            <a:pPr lvl="2"/>
            <a:r>
              <a:rPr lang="en-US" sz="2000" dirty="0"/>
              <a:t>1 in 187 years, in GEO solar min</a:t>
            </a:r>
          </a:p>
          <a:p>
            <a:endParaRPr lang="en-US" sz="3000" dirty="0"/>
          </a:p>
          <a:p>
            <a:r>
              <a:rPr lang="en-US" sz="3000" dirty="0"/>
              <a:t>RTPF500ZT has enhanced capabilities</a:t>
            </a:r>
          </a:p>
          <a:p>
            <a:pPr lvl="1"/>
            <a:r>
              <a:rPr lang="en-US" sz="2600" dirty="0"/>
              <a:t>Better SEL GPIO Performance</a:t>
            </a:r>
          </a:p>
          <a:p>
            <a:pPr lvl="1"/>
            <a:r>
              <a:rPr lang="en-US" sz="2600" dirty="0"/>
              <a:t>Better on-orbit programming methodology</a:t>
            </a:r>
          </a:p>
          <a:p>
            <a:pPr lvl="2"/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15D425-2272-4EA6-AE67-E66B382F95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933" y="574077"/>
            <a:ext cx="2718383" cy="285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10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5B634-F2E5-4FFA-9A19-084F4F01F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RTPF500T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7C937-2565-4F89-886D-0135E0715C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4778" y="923073"/>
            <a:ext cx="11400660" cy="5622108"/>
          </a:xfrm>
        </p:spPr>
        <p:txBody>
          <a:bodyPr>
            <a:normAutofit/>
          </a:bodyPr>
          <a:lstStyle/>
          <a:p>
            <a:r>
              <a:rPr lang="en-US" sz="3000" dirty="0"/>
              <a:t>Qualification and availability schedule</a:t>
            </a:r>
          </a:p>
          <a:p>
            <a:pPr lvl="1"/>
            <a:r>
              <a:rPr lang="en-US" sz="2600" dirty="0"/>
              <a:t>Engineering models, </a:t>
            </a:r>
            <a:r>
              <a:rPr lang="en-US" sz="2600" dirty="0" err="1"/>
              <a:t>PolarFire</a:t>
            </a:r>
            <a:r>
              <a:rPr lang="en-US" sz="2600" dirty="0"/>
              <a:t> dev kit – Available NOW</a:t>
            </a:r>
          </a:p>
          <a:p>
            <a:pPr lvl="1"/>
            <a:r>
              <a:rPr lang="en-US" sz="2600" dirty="0">
                <a:hlinkClick r:id="rId3"/>
              </a:rPr>
              <a:t>RT PolarFire dev kit </a:t>
            </a:r>
            <a:r>
              <a:rPr lang="en-US" sz="2600" dirty="0"/>
              <a:t>with RTPF500T – Expected May 2023</a:t>
            </a:r>
          </a:p>
          <a:p>
            <a:pPr lvl="1"/>
            <a:r>
              <a:rPr lang="en-US" sz="2600" dirty="0">
                <a:solidFill>
                  <a:srgbClr val="26A846"/>
                </a:solidFill>
              </a:rPr>
              <a:t>MIL-STD-883B qualification for RTPF500T completed</a:t>
            </a:r>
          </a:p>
          <a:p>
            <a:pPr lvl="2"/>
            <a:r>
              <a:rPr lang="en-US" sz="2200" dirty="0"/>
              <a:t>B-flow and E-flow flight models available to lead times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15D425-2272-4EA6-AE67-E66B382F95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892" y="3618390"/>
            <a:ext cx="2718383" cy="285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24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496FB-6B00-46BE-B484-4F619910E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RTPF500T/RTPF500ZT Radiation Summary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030D053-E6F9-E87A-DED9-FC207C9B50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Fabric Flops / LSRAM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8F827-E890-46F4-B797-C6A1D7AF80E9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hlinkClick r:id="rId3"/>
              </a:rPr>
              <a:t>SEU in flip-flops report</a:t>
            </a:r>
            <a:endParaRPr lang="en-US" sz="28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755418E-66E6-87AB-EAC0-66FB0AF8DD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4199497"/>
              </p:ext>
            </p:extLst>
          </p:nvPr>
        </p:nvGraphicFramePr>
        <p:xfrm>
          <a:off x="1769033" y="2280798"/>
          <a:ext cx="7984567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3389">
                  <a:extLst>
                    <a:ext uri="{9D8B030D-6E8A-4147-A177-3AD203B41FA5}">
                      <a16:colId xmlns:a16="http://schemas.microsoft.com/office/drawing/2014/main" val="2927651957"/>
                    </a:ext>
                  </a:extLst>
                </a:gridCol>
                <a:gridCol w="2647577">
                  <a:extLst>
                    <a:ext uri="{9D8B030D-6E8A-4147-A177-3AD203B41FA5}">
                      <a16:colId xmlns:a16="http://schemas.microsoft.com/office/drawing/2014/main" val="2986351309"/>
                    </a:ext>
                  </a:extLst>
                </a:gridCol>
                <a:gridCol w="2133601">
                  <a:extLst>
                    <a:ext uri="{9D8B030D-6E8A-4147-A177-3AD203B41FA5}">
                      <a16:colId xmlns:a16="http://schemas.microsoft.com/office/drawing/2014/main" val="3713156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6094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SEU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6094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Errors /bit-day, Geo Solar Min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6939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094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Fabric Flip Flops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094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Fabric LSRAM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3775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Unprotected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 1e</a:t>
                      </a:r>
                      <a:r>
                        <a:rPr lang="en-US" baseline="30000" dirty="0"/>
                        <a:t>-7</a:t>
                      </a:r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094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~ 5e</a:t>
                      </a:r>
                      <a:r>
                        <a:rPr lang="en-US" baseline="30000" dirty="0"/>
                        <a:t>-8</a:t>
                      </a:r>
                      <a:endParaRPr lang="en-US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4432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Protected (TMR/EDAC)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094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~ 1e</a:t>
                      </a:r>
                      <a:r>
                        <a:rPr lang="en-US" baseline="30000" dirty="0"/>
                        <a:t>-11</a:t>
                      </a:r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094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~ 5e</a:t>
                      </a:r>
                      <a:r>
                        <a:rPr lang="en-US" baseline="30000" dirty="0"/>
                        <a:t>-15</a:t>
                      </a:r>
                      <a:endParaRPr lang="en-US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045134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5359B51-52EB-4F16-7581-B3E48885B76D}"/>
              </a:ext>
            </a:extLst>
          </p:cNvPr>
          <p:cNvSpPr txBox="1"/>
          <p:nvPr/>
        </p:nvSpPr>
        <p:spPr>
          <a:xfrm>
            <a:off x="1725706" y="4259010"/>
            <a:ext cx="5704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4"/>
              </a:rPr>
              <a:t>Flip Flops : TMR with constrained placement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4952BD-2061-388F-B4F5-2CE3F75DAD46}"/>
              </a:ext>
            </a:extLst>
          </p:cNvPr>
          <p:cNvSpPr txBox="1"/>
          <p:nvPr/>
        </p:nvSpPr>
        <p:spPr>
          <a:xfrm>
            <a:off x="1725706" y="4639254"/>
            <a:ext cx="60930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LSRAM : EDAC (SECDED)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389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C1754-54EB-3C0B-DFC1-FDC76D6AA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RTPF500T/RTPF500ZT Radiation Summary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A25ABE-5C92-B114-E130-DE73AED16A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GPIO SEL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78C106E-72E7-8D40-CB43-DAD81E1042D2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1360649167"/>
              </p:ext>
            </p:extLst>
          </p:nvPr>
        </p:nvGraphicFramePr>
        <p:xfrm>
          <a:off x="355600" y="1403350"/>
          <a:ext cx="11399836" cy="42474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9959">
                  <a:extLst>
                    <a:ext uri="{9D8B030D-6E8A-4147-A177-3AD203B41FA5}">
                      <a16:colId xmlns:a16="http://schemas.microsoft.com/office/drawing/2014/main" val="3372781163"/>
                    </a:ext>
                  </a:extLst>
                </a:gridCol>
                <a:gridCol w="2849959">
                  <a:extLst>
                    <a:ext uri="{9D8B030D-6E8A-4147-A177-3AD203B41FA5}">
                      <a16:colId xmlns:a16="http://schemas.microsoft.com/office/drawing/2014/main" val="3252522936"/>
                    </a:ext>
                  </a:extLst>
                </a:gridCol>
                <a:gridCol w="2849959">
                  <a:extLst>
                    <a:ext uri="{9D8B030D-6E8A-4147-A177-3AD203B41FA5}">
                      <a16:colId xmlns:a16="http://schemas.microsoft.com/office/drawing/2014/main" val="2045304923"/>
                    </a:ext>
                  </a:extLst>
                </a:gridCol>
                <a:gridCol w="2849959">
                  <a:extLst>
                    <a:ext uri="{9D8B030D-6E8A-4147-A177-3AD203B41FA5}">
                      <a16:colId xmlns:a16="http://schemas.microsoft.com/office/drawing/2014/main" val="182990654"/>
                    </a:ext>
                  </a:extLst>
                </a:gridCol>
              </a:tblGrid>
              <a:tr h="864142">
                <a:tc>
                  <a:txBody>
                    <a:bodyPr/>
                    <a:lstStyle/>
                    <a:p>
                      <a:r>
                        <a:rPr lang="en-US" sz="1800" dirty="0"/>
                        <a:t>GPIO V</a:t>
                      </a:r>
                      <a:r>
                        <a:rPr lang="en-US" sz="1800" baseline="-25000" dirty="0"/>
                        <a:t>DDI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GPIO V</a:t>
                      </a:r>
                      <a:r>
                        <a:rPr lang="en-US" sz="1800" baseline="-25000" dirty="0"/>
                        <a:t>DDAUX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RTPF500T </a:t>
                      </a:r>
                    </a:p>
                    <a:p>
                      <a:r>
                        <a:rPr lang="en-US" sz="1800" dirty="0"/>
                        <a:t>SEL LET</a:t>
                      </a:r>
                      <a:r>
                        <a:rPr lang="en-US" sz="1800" baseline="-25000" dirty="0"/>
                        <a:t>TH</a:t>
                      </a:r>
                      <a:r>
                        <a:rPr lang="en-US" sz="1800" dirty="0"/>
                        <a:t> (MeV.cm</a:t>
                      </a:r>
                      <a:r>
                        <a:rPr lang="en-US" sz="1800" baseline="30000" dirty="0"/>
                        <a:t>2</a:t>
                      </a:r>
                      <a:r>
                        <a:rPr lang="en-US" sz="1800" dirty="0"/>
                        <a:t>/mg)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RTPF500ZT </a:t>
                      </a:r>
                    </a:p>
                    <a:p>
                      <a:r>
                        <a:rPr lang="en-US" sz="1800" dirty="0"/>
                        <a:t>SEL LET</a:t>
                      </a:r>
                      <a:r>
                        <a:rPr lang="en-US" sz="1800" baseline="-25000" dirty="0"/>
                        <a:t>TH</a:t>
                      </a:r>
                      <a:r>
                        <a:rPr lang="en-US" sz="1800" dirty="0"/>
                        <a:t> (MeV.cm</a:t>
                      </a:r>
                      <a:r>
                        <a:rPr lang="en-US" sz="1800" baseline="30000" dirty="0"/>
                        <a:t>2</a:t>
                      </a:r>
                      <a:r>
                        <a:rPr lang="en-US" sz="1800" dirty="0"/>
                        <a:t>/mg)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4082427"/>
                  </a:ext>
                </a:extLst>
              </a:tr>
              <a:tr h="350458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3.3V +3%/-5%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3.3V +3%/-5%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094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  25*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    37**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912745"/>
                  </a:ext>
                </a:extLst>
              </a:tr>
              <a:tr h="350458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2.5V +3%/-5%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2.5V +3%/-5%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094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325261"/>
                  </a:ext>
                </a:extLst>
              </a:tr>
              <a:tr h="350458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1.8V ±5%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2.5V +3%/-5%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094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       58***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         80****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1423170"/>
                  </a:ext>
                </a:extLst>
              </a:tr>
              <a:tr h="1641870">
                <a:tc gridSpan="4">
                  <a:txBody>
                    <a:bodyPr/>
                    <a:lstStyle/>
                    <a:p>
                      <a:r>
                        <a:rPr lang="en-US" sz="1800" u="sng" dirty="0"/>
                        <a:t>Notes: </a:t>
                      </a:r>
                    </a:p>
                    <a:p>
                      <a:r>
                        <a:rPr lang="en-US" sz="1800" dirty="0"/>
                        <a:t>*       Destructive SEL observed in RTPF500T 3.3V at LET &gt; 25 MeV.cm</a:t>
                      </a:r>
                      <a:r>
                        <a:rPr lang="en-US" sz="1800" baseline="30000" dirty="0"/>
                        <a:t>2</a:t>
                      </a:r>
                      <a:r>
                        <a:rPr lang="en-US" sz="1800" dirty="0"/>
                        <a:t>/mg</a:t>
                      </a:r>
                    </a:p>
                    <a:p>
                      <a:pPr marL="0" marR="0" lvl="0" indent="0" algn="l" defTabSz="6094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**     Destructive SEL observed in RTPF500ZT 3.3V at LET 68 MeV.cm</a:t>
                      </a:r>
                      <a:r>
                        <a:rPr lang="en-US" sz="1800" baseline="30000" dirty="0"/>
                        <a:t>2</a:t>
                      </a:r>
                      <a:r>
                        <a:rPr lang="en-US" sz="1800" dirty="0"/>
                        <a:t>/mg</a:t>
                      </a:r>
                    </a:p>
                    <a:p>
                      <a:pPr marL="0" marR="0" lvl="0" indent="0" algn="l" defTabSz="6094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***   Tested MPFS250T and saw SEL at LET=66, but since the </a:t>
                      </a:r>
                      <a:r>
                        <a:rPr lang="en-US" sz="1800" dirty="0" err="1"/>
                        <a:t>LET</a:t>
                      </a:r>
                      <a:r>
                        <a:rPr lang="en-US" sz="1800" baseline="-25000" dirty="0" err="1"/>
                        <a:t>th</a:t>
                      </a:r>
                      <a:r>
                        <a:rPr lang="en-US" sz="1800" dirty="0"/>
                        <a:t>=58 at 2.625V, </a:t>
                      </a:r>
                      <a:r>
                        <a:rPr lang="en-US" sz="1800" dirty="0" err="1"/>
                        <a:t>LET</a:t>
                      </a:r>
                      <a:r>
                        <a:rPr lang="en-US" sz="1800" baseline="-25000" dirty="0" err="1"/>
                        <a:t>th</a:t>
                      </a:r>
                      <a:r>
                        <a:rPr lang="en-US" sz="1800" dirty="0"/>
                        <a:t> should be equal or better at 1.89V</a:t>
                      </a:r>
                    </a:p>
                    <a:p>
                      <a:pPr marL="0" marR="0" lvl="0" indent="0" algn="l" defTabSz="6094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**** Not tested, but since we meet LET=80 at 2.625V, we should meet LET=80 at 1.89V</a:t>
                      </a:r>
                    </a:p>
                    <a:p>
                      <a:pPr marL="0" marR="0" lvl="0" indent="0" algn="l" defTabSz="6094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  <a:p>
                      <a:pPr marL="0" marR="0" lvl="0" indent="0" algn="l" defTabSz="6094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No other destructive SEL observed unless board decoupling capacitor requirements are not followed.</a:t>
                      </a:r>
                    </a:p>
                    <a:p>
                      <a:pPr marL="0" marR="0" lvl="0" indent="0" algn="l" defTabSz="6094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No </a:t>
                      </a:r>
                      <a:r>
                        <a:rPr lang="en-US" sz="1800" dirty="0" err="1"/>
                        <a:t>uSEL</a:t>
                      </a:r>
                      <a:r>
                        <a:rPr lang="en-US" sz="1800" dirty="0"/>
                        <a:t> observed on (VDD25/VDDA25) on RTPF500ZT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024840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F751F85-3683-0E16-BD24-4A58A74D5B3E}"/>
              </a:ext>
            </a:extLst>
          </p:cNvPr>
          <p:cNvSpPr txBox="1"/>
          <p:nvPr/>
        </p:nvSpPr>
        <p:spPr>
          <a:xfrm>
            <a:off x="4424724" y="6030259"/>
            <a:ext cx="3339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SEL observed on HSIO</a:t>
            </a:r>
          </a:p>
        </p:txBody>
      </p:sp>
    </p:spTree>
    <p:extLst>
      <p:ext uri="{BB962C8B-B14F-4D97-AF65-F5344CB8AC3E}">
        <p14:creationId xmlns:p14="http://schemas.microsoft.com/office/powerpoint/2010/main" val="2947893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EA0D2-BBFB-74F7-EE64-2811E5450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RTPF500T vs RTPF500ZT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F8A9828-84C1-3E3E-3921-33AA4D1FC4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245599"/>
              </p:ext>
            </p:extLst>
          </p:nvPr>
        </p:nvGraphicFramePr>
        <p:xfrm>
          <a:off x="355508" y="827463"/>
          <a:ext cx="11217060" cy="4150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6038">
                  <a:extLst>
                    <a:ext uri="{9D8B030D-6E8A-4147-A177-3AD203B41FA5}">
                      <a16:colId xmlns:a16="http://schemas.microsoft.com/office/drawing/2014/main" val="4284567305"/>
                    </a:ext>
                  </a:extLst>
                </a:gridCol>
                <a:gridCol w="2929720">
                  <a:extLst>
                    <a:ext uri="{9D8B030D-6E8A-4147-A177-3AD203B41FA5}">
                      <a16:colId xmlns:a16="http://schemas.microsoft.com/office/drawing/2014/main" val="403469915"/>
                    </a:ext>
                  </a:extLst>
                </a:gridCol>
                <a:gridCol w="2793241">
                  <a:extLst>
                    <a:ext uri="{9D8B030D-6E8A-4147-A177-3AD203B41FA5}">
                      <a16:colId xmlns:a16="http://schemas.microsoft.com/office/drawing/2014/main" val="1350575154"/>
                    </a:ext>
                  </a:extLst>
                </a:gridCol>
                <a:gridCol w="3998061">
                  <a:extLst>
                    <a:ext uri="{9D8B030D-6E8A-4147-A177-3AD203B41FA5}">
                      <a16:colId xmlns:a16="http://schemas.microsoft.com/office/drawing/2014/main" val="262569213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RTPF500T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RTPF500</a:t>
                      </a:r>
                      <a:r>
                        <a:rPr lang="en-US" sz="1400" b="1" dirty="0"/>
                        <a:t>Z</a:t>
                      </a:r>
                      <a:r>
                        <a:rPr lang="en-US" sz="1400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59809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sz="1400" b="1" dirty="0"/>
                        <a:t>Part numbers start with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RTPF500T, RTPF500TL, RTPF500TS, RTPF500TLS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RTPF500</a:t>
                      </a:r>
                      <a:r>
                        <a:rPr lang="en-US" sz="1400" b="1" dirty="0"/>
                        <a:t>Z</a:t>
                      </a:r>
                      <a:r>
                        <a:rPr lang="en-US" sz="1400" dirty="0"/>
                        <a:t>T, RTPF500</a:t>
                      </a:r>
                      <a:r>
                        <a:rPr lang="en-US" sz="1400" b="1" dirty="0"/>
                        <a:t>Z</a:t>
                      </a:r>
                      <a:r>
                        <a:rPr lang="en-US" sz="1400" dirty="0"/>
                        <a:t>TL, RTPF500</a:t>
                      </a:r>
                      <a:r>
                        <a:rPr lang="en-US" sz="1400" b="1" dirty="0"/>
                        <a:t>Z</a:t>
                      </a:r>
                      <a:r>
                        <a:rPr lang="en-US" sz="1400" dirty="0"/>
                        <a:t>TS, RTPF500</a:t>
                      </a:r>
                      <a:r>
                        <a:rPr lang="en-US" sz="1400" b="1" dirty="0"/>
                        <a:t>Z</a:t>
                      </a:r>
                      <a:r>
                        <a:rPr lang="en-US" sz="1400" dirty="0"/>
                        <a:t>TLS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8609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Packaging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CG1509, LG1509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Compatible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Compatible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8241390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r>
                        <a:rPr lang="en-US" sz="1400" b="1" dirty="0"/>
                        <a:t>Availability</a:t>
                      </a:r>
                    </a:p>
                    <a:p>
                      <a:r>
                        <a:rPr lang="en-US" sz="1400" b="1" dirty="0"/>
                        <a:t>Qualification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Engineering Models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1H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53732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Mil Std 883 Class B Flight Models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Now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2H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111406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4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QML Class Q Flight Models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1H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2H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01468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QML Class V Flight Models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Not Planned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52092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sz="1400" b="1" dirty="0"/>
                        <a:t>System Services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JTAG and SPI-Target In-Flight Programming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Supported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Supported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78544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SPI-Initiator In-Flight Programming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Not Supported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Support Planned 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66229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System Services on Temporary Exit of System Controller Suspend Mode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Not Supported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Support Planned 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941043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110DF17-DE03-06C6-F116-56EE602F43ED}"/>
              </a:ext>
            </a:extLst>
          </p:cNvPr>
          <p:cNvSpPr txBox="1"/>
          <p:nvPr/>
        </p:nvSpPr>
        <p:spPr>
          <a:xfrm>
            <a:off x="7605430" y="5029882"/>
            <a:ext cx="28036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* Pending testing and validation</a:t>
            </a:r>
          </a:p>
        </p:txBody>
      </p:sp>
    </p:spTree>
    <p:extLst>
      <p:ext uri="{BB962C8B-B14F-4D97-AF65-F5344CB8AC3E}">
        <p14:creationId xmlns:p14="http://schemas.microsoft.com/office/powerpoint/2010/main" val="21784882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9|0.8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23.6"/>
</p:tagLst>
</file>

<file path=ppt/theme/theme1.xml><?xml version="1.0" encoding="utf-8"?>
<a:theme xmlns:a="http://schemas.openxmlformats.org/drawingml/2006/main" name="Default Theme">
  <a:themeElements>
    <a:clrScheme name="03122020a">
      <a:dk1>
        <a:srgbClr val="0A0B0F"/>
      </a:dk1>
      <a:lt1>
        <a:srgbClr val="FFFFFF"/>
      </a:lt1>
      <a:dk2>
        <a:srgbClr val="FFFFFF"/>
      </a:dk2>
      <a:lt2>
        <a:srgbClr val="1D9CE5"/>
      </a:lt2>
      <a:accent1>
        <a:srgbClr val="0E3689"/>
      </a:accent1>
      <a:accent2>
        <a:srgbClr val="FD7F20"/>
      </a:accent2>
      <a:accent3>
        <a:srgbClr val="1D9CE4"/>
      </a:accent3>
      <a:accent4>
        <a:srgbClr val="5EBF33"/>
      </a:accent4>
      <a:accent5>
        <a:srgbClr val="702076"/>
      </a:accent5>
      <a:accent6>
        <a:srgbClr val="FFD53A"/>
      </a:accent6>
      <a:hlink>
        <a:srgbClr val="45A8C4"/>
      </a:hlink>
      <a:folHlink>
        <a:srgbClr val="45A8C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Mod val="60000"/>
            <a:lumOff val="40000"/>
          </a:schemeClr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efault Theme" id="{CD10FD80-E31E-48E3-A2F4-4513AB626238}" vid="{FFAF397F-0042-4635-A825-D6D529CE22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B2CFB69749224FBEF9E5DFBE838912" ma:contentTypeVersion="13" ma:contentTypeDescription="Create a new document." ma:contentTypeScope="" ma:versionID="bf026bb7fc381651a48942445ae21bd4">
  <xsd:schema xmlns:xsd="http://www.w3.org/2001/XMLSchema" xmlns:xs="http://www.w3.org/2001/XMLSchema" xmlns:p="http://schemas.microsoft.com/office/2006/metadata/properties" xmlns:ns2="faeaecc9-b708-499a-98a7-4bee396df194" xmlns:ns3="25606bd4-4484-4e9e-92f0-6d8f115f647a" targetNamespace="http://schemas.microsoft.com/office/2006/metadata/properties" ma:root="true" ma:fieldsID="68cf1b673094545bd21795ab736a371c" ns2:_="" ns3:_="">
    <xsd:import namespace="faeaecc9-b708-499a-98a7-4bee396df194"/>
    <xsd:import namespace="25606bd4-4484-4e9e-92f0-6d8f115f64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eaecc9-b708-499a-98a7-4bee396df1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a05317c1-dc7b-42fe-8bc5-04171b90da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8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606bd4-4484-4e9e-92f0-6d8f115f647a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a884f3fb-b716-4e78-a0c7-c8a37887e5b1}" ma:internalName="TaxCatchAll" ma:showField="CatchAllData" ma:web="25606bd4-4484-4e9e-92f0-6d8f115f64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aeaecc9-b708-499a-98a7-4bee396df194">
      <Terms xmlns="http://schemas.microsoft.com/office/infopath/2007/PartnerControls"/>
    </lcf76f155ced4ddcb4097134ff3c332f>
    <TaxCatchAll xmlns="25606bd4-4484-4e9e-92f0-6d8f115f647a" xsi:nil="true"/>
    <Comments xmlns="faeaecc9-b708-499a-98a7-4bee396df194" xsi:nil="true"/>
  </documentManagement>
</p:properties>
</file>

<file path=customXml/itemProps1.xml><?xml version="1.0" encoding="utf-8"?>
<ds:datastoreItem xmlns:ds="http://schemas.openxmlformats.org/officeDocument/2006/customXml" ds:itemID="{496F33AC-8F4A-4124-82F1-2E88D030A0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eaecc9-b708-499a-98a7-4bee396df194"/>
    <ds:schemaRef ds:uri="25606bd4-4484-4e9e-92f0-6d8f115f64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B453FDD-1AE9-454A-A660-C58513AA29D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AB17AA-6C9F-4738-8050-99819ED74B3F}">
  <ds:schemaRefs>
    <ds:schemaRef ds:uri="25606bd4-4484-4e9e-92f0-6d8f115f647a"/>
    <ds:schemaRef ds:uri="http://purl.org/dc/dcmitype/"/>
    <ds:schemaRef ds:uri="http://schemas.microsoft.com/office/2006/documentManagement/types"/>
    <ds:schemaRef ds:uri="http://purl.org/dc/terms/"/>
    <ds:schemaRef ds:uri="http://www.w3.org/XML/1998/namespace"/>
    <ds:schemaRef ds:uri="faeaecc9-b708-499a-98a7-4bee396df194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4140</TotalTime>
  <Words>2286</Words>
  <Application>Microsoft Office PowerPoint</Application>
  <PresentationFormat>Custom</PresentationFormat>
  <Paragraphs>684</Paragraphs>
  <Slides>47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Arial Black</vt:lpstr>
      <vt:lpstr>Arial Narrow</vt:lpstr>
      <vt:lpstr>Calibri</vt:lpstr>
      <vt:lpstr>Calibri Light</vt:lpstr>
      <vt:lpstr>Helvetica</vt:lpstr>
      <vt:lpstr>Wingdings</vt:lpstr>
      <vt:lpstr>Default Theme</vt:lpstr>
      <vt:lpstr>Microchip Radiation Tolerant FPGAs</vt:lpstr>
      <vt:lpstr>Agenda</vt:lpstr>
      <vt:lpstr>Microchip FPGA Vision and Differentiation</vt:lpstr>
      <vt:lpstr>RT FPGA Families</vt:lpstr>
      <vt:lpstr>RT PolarFire® FPGA Overview</vt:lpstr>
      <vt:lpstr>RTPF500T Status</vt:lpstr>
      <vt:lpstr>RTPF500T/RTPF500ZT Radiation Summary</vt:lpstr>
      <vt:lpstr>RTPF500T/RTPF500ZT Radiation Summary</vt:lpstr>
      <vt:lpstr>RTPF500T vs RTPF500ZT</vt:lpstr>
      <vt:lpstr>RTG4™ FPGA</vt:lpstr>
      <vt:lpstr>RTG4™ FPGA Qualification and Availability</vt:lpstr>
      <vt:lpstr>RTG4™ FPGA Screening Flows</vt:lpstr>
      <vt:lpstr>RTG4™ FPGA Flip-chip Bump Change (1)</vt:lpstr>
      <vt:lpstr>RTG4™ FPGA Flip-chip Bump Change (2)</vt:lpstr>
      <vt:lpstr>RTG4™ FPGA Flight Heritage</vt:lpstr>
      <vt:lpstr>RT Update Conclusion</vt:lpstr>
      <vt:lpstr>Microchip RISC-V Road Trip or The Road Less Traveled</vt:lpstr>
      <vt:lpstr>PowerPoint Presentation</vt:lpstr>
      <vt:lpstr>The Road Trip</vt:lpstr>
      <vt:lpstr>The Opportunity</vt:lpstr>
      <vt:lpstr>ARM Cortex-M1</vt:lpstr>
      <vt:lpstr>We get into the Soft RISC-V Business </vt:lpstr>
      <vt:lpstr>Mi-V RISC-V Soft CPUs</vt:lpstr>
      <vt:lpstr>Benchmarks: Soft CPUs</vt:lpstr>
      <vt:lpstr>PowerPoint Presentation</vt:lpstr>
      <vt:lpstr>PowerPoint Presentation</vt:lpstr>
      <vt:lpstr>Our next SoC FPGA platform needs to run Linux</vt:lpstr>
      <vt:lpstr>The Road Trip</vt:lpstr>
      <vt:lpstr>Have you heard of RISC-V?</vt:lpstr>
      <vt:lpstr>Embedded Linux Adoption</vt:lpstr>
      <vt:lpstr>PowerPoint Presentation</vt:lpstr>
      <vt:lpstr>The Decision</vt:lpstr>
      <vt:lpstr>Enjoy Absolute Freedom to Innovate…</vt:lpstr>
      <vt:lpstr>PolarFire SoC has a 6K CoreMark head start!</vt:lpstr>
      <vt:lpstr>The Most Complete RISC-V Development Ecosystem</vt:lpstr>
      <vt:lpstr>Part of Microchip’s Commitment to Total System Design</vt:lpstr>
      <vt:lpstr>What's around the corner?</vt:lpstr>
      <vt:lpstr>Next: The Second Generation of PolarFire® FPGAs </vt:lpstr>
      <vt:lpstr>Tuned for Power-Hungry 100G Edge Technologies</vt:lpstr>
      <vt:lpstr>What's around the next corner?</vt:lpstr>
      <vt:lpstr>PowerPoint Presentation</vt:lpstr>
      <vt:lpstr>HPSC Architecture Highlights </vt:lpstr>
      <vt:lpstr>Extensible Space System Solution</vt:lpstr>
      <vt:lpstr>Enabling HPSC-Based SBC Ecosystem</vt:lpstr>
      <vt:lpstr>HPSC Timeline</vt:lpstr>
      <vt:lpstr>RISC-V Take Aways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Microchips RISC-V Road Trip</dc:title>
  <dc:creator>Tim Morin - C32855</dc:creator>
  <cp:lastModifiedBy>Tim Morin - C32855</cp:lastModifiedBy>
  <cp:revision>9</cp:revision>
  <dcterms:created xsi:type="dcterms:W3CDTF">2021-08-23T20:13:49Z</dcterms:created>
  <dcterms:modified xsi:type="dcterms:W3CDTF">2023-03-10T14:06:42Z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0x01010087B2CFB69749224FBEF9E5DFBE838912</vt:lpwstr>
  </property>
  <property fmtid="{D5CDD505-2E9C-101B-9397-08002B2CF9AE}" pid="3" name="MediaServiceImageTags">
    <vt:lpwstr/>
  </property>
</Properties>
</file>