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458" r:id="rId2"/>
    <p:sldId id="447" r:id="rId3"/>
    <p:sldId id="459" r:id="rId4"/>
    <p:sldId id="461" r:id="rId5"/>
    <p:sldId id="460" r:id="rId6"/>
    <p:sldId id="583" r:id="rId7"/>
    <p:sldId id="422" r:id="rId8"/>
    <p:sldId id="588" r:id="rId9"/>
    <p:sldId id="462" r:id="rId10"/>
    <p:sldId id="571" r:id="rId11"/>
    <p:sldId id="572" r:id="rId12"/>
    <p:sldId id="573" r:id="rId13"/>
    <p:sldId id="574" r:id="rId14"/>
    <p:sldId id="575" r:id="rId15"/>
    <p:sldId id="576" r:id="rId16"/>
    <p:sldId id="582" r:id="rId17"/>
    <p:sldId id="587" r:id="rId18"/>
    <p:sldId id="466" r:id="rId19"/>
    <p:sldId id="468" r:id="rId20"/>
    <p:sldId id="470" r:id="rId21"/>
    <p:sldId id="577" r:id="rId22"/>
    <p:sldId id="578" r:id="rId23"/>
    <p:sldId id="581" r:id="rId24"/>
    <p:sldId id="463" r:id="rId25"/>
    <p:sldId id="589" r:id="rId26"/>
    <p:sldId id="590" r:id="rId27"/>
    <p:sldId id="464" r:id="rId28"/>
    <p:sldId id="465" r:id="rId29"/>
    <p:sldId id="585" r:id="rId30"/>
    <p:sldId id="45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746F-6132-477D-BAFE-C14333EA4D1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FBB4-AD2B-4564-8C01-2E29E76E3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FBB4-AD2B-4564-8C01-2E29E76E30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EFBB4-AD2B-4564-8C01-2E29E76E30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4920-1793-4711-8ED7-05B6F47A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CD72D-7B1C-466F-B3C2-5D7CB12B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6A6471-009F-406D-A988-A67EB7E77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90" y="584961"/>
            <a:ext cx="4157220" cy="10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4920-1793-4711-8ED7-05B6F47A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CD72D-7B1C-466F-B3C2-5D7CB12B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6A6471-009F-406D-A988-A67EB7E77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90" y="584961"/>
            <a:ext cx="4157220" cy="1074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21DA24-B7EE-4299-B94B-B65AA295698B}"/>
              </a:ext>
            </a:extLst>
          </p:cNvPr>
          <p:cNvSpPr/>
          <p:nvPr userDrawn="1"/>
        </p:nvSpPr>
        <p:spPr>
          <a:xfrm>
            <a:off x="0" y="5618375"/>
            <a:ext cx="12192000" cy="1239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0210-E93B-471C-B43E-ACEBCE32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EE05-0D2F-4FCA-9AF3-56E027A6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DB92-4265-479C-AD46-75D6E0F4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7268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Adiuvo Engineering and Training, Ltd. 2023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201986B-88AD-47BC-84B7-F9B6F1A85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55" y="92732"/>
            <a:ext cx="2431915" cy="62831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B15026-6EE9-4C2D-A53C-B60405E11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CE8A50-B8D0-457B-A77C-B74D45AE2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2DFC413-D260-4F1C-95B0-685D41035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748E98C-FCBA-49C2-952A-7A455C090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7200A2-F245-4502-A4C6-618FA12B8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A1FA66-7641-48D6-BBC1-6399816A9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D927-55C0-484E-A2FD-4DE8A518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85D94-D5F7-45ED-AE4C-8A9CF1C84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Adiuvo Engineering and Training, Ltd.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1D7CC-FA7D-42A8-9BF0-513FAA145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F8EE-D831-41C9-BD8E-49B21FFFF8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047875"/>
            <a:ext cx="5505450" cy="3771900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2400"/>
            </a:lvl1pPr>
            <a:lvl2pPr marL="914400" indent="-457200">
              <a:buClr>
                <a:schemeClr val="tx1"/>
              </a:buClr>
              <a:buFont typeface="Arial" panose="020B0604020202020204" pitchFamily="34" charset="0"/>
              <a:buChar char="»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6BDB92-694C-4F07-A85B-25B5B194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55" y="92732"/>
            <a:ext cx="2431915" cy="6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1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1FA20-F943-4AC2-9FCA-BEB50111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690E-B394-492E-9BA7-17F5DB0F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FC6BB-59CD-436A-901B-B93E8FED1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Adiuvo Engineering and Training, Ltd.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F59B-58B3-4AD0-B4B1-CA6D77BC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9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CE8A50-B8D0-457B-A77C-B74D45AE2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8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@Adiuvoengineering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TaylorCEngFIET/BPS_Rule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E311-A3A8-40DD-8EA7-5DAC9D913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Analysis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86558-ACEF-48C6-B224-40340571B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Adam@Adiuvoengineering.com</a:t>
            </a:r>
            <a:endParaRPr lang="en-US" dirty="0"/>
          </a:p>
          <a:p>
            <a:r>
              <a:rPr lang="en-US" dirty="0"/>
              <a:t>www.adiuvoengineering.com</a:t>
            </a:r>
          </a:p>
        </p:txBody>
      </p:sp>
    </p:spTree>
    <p:extLst>
      <p:ext uri="{BB962C8B-B14F-4D97-AF65-F5344CB8AC3E}">
        <p14:creationId xmlns:p14="http://schemas.microsoft.com/office/powerpoint/2010/main" val="4187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426DD-F14C-06DF-4D7E-38C5039E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BPS Coding Rules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E729C-5273-ABAD-837A-99335B1B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821"/>
            <a:ext cx="10515600" cy="47477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Activity Started in 2020 to identify Set of coding rules which can be applied by ESA to its IP cores</a:t>
            </a:r>
          </a:p>
          <a:p>
            <a:endParaRPr lang="en-US" dirty="0"/>
          </a:p>
          <a:p>
            <a:r>
              <a:rPr lang="en-US" dirty="0"/>
              <a:t>Some challenges – ESA is unique several organizations delivering RTL code</a:t>
            </a:r>
          </a:p>
          <a:p>
            <a:endParaRPr lang="en-US" dirty="0"/>
          </a:p>
          <a:p>
            <a:r>
              <a:rPr lang="en-US" dirty="0"/>
              <a:t>Diverse presentation standards </a:t>
            </a:r>
            <a:r>
              <a:rPr lang="en-US" dirty="0" err="1"/>
              <a:t>e.g</a:t>
            </a:r>
            <a:r>
              <a:rPr lang="en-US" dirty="0"/>
              <a:t> camelCase, </a:t>
            </a:r>
            <a:r>
              <a:rPr lang="en-US" dirty="0" err="1"/>
              <a:t>PascalCase</a:t>
            </a:r>
            <a:r>
              <a:rPr lang="en-US" dirty="0"/>
              <a:t>, </a:t>
            </a:r>
            <a:r>
              <a:rPr lang="en-US" dirty="0" err="1"/>
              <a:t>Snake_Case</a:t>
            </a:r>
            <a:r>
              <a:rPr lang="en-US" dirty="0"/>
              <a:t> etc.</a:t>
            </a:r>
          </a:p>
          <a:p>
            <a:endParaRPr lang="en-US" dirty="0"/>
          </a:p>
          <a:p>
            <a:r>
              <a:rPr lang="en-US" dirty="0"/>
              <a:t>Presentation standards – Not as important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Coding Standards are however important  - These ensure quality of the actual design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0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91D6-367F-D026-E63E-05115F1B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BPS Coding Rules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4BCEE-2113-1E7C-F49B-26234767F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 of coding rules pulled from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</a:rPr>
              <a:t>ECSS-Q-ST-60-02C </a:t>
            </a:r>
            <a:endParaRPr lang="en-US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CNES - DESIGN AND VHDL HANDBOOK FOR VLSI DEVELOPMENT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ESA IP - ESA IP Core Technical Requirements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ESA Model - VHDL Modelling Guidelines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Realtra</a:t>
            </a:r>
            <a:r>
              <a:rPr lang="en-US" dirty="0"/>
              <a:t> Coding Rules</a:t>
            </a:r>
          </a:p>
          <a:p>
            <a:pPr lvl="1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0B0B8-A8AA-21F1-44E2-558438798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1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CABD-3B80-E9B6-3611-6506B2E3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Rules covering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2C40-09FA-FD20-FF34-89113B67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436"/>
            <a:ext cx="10515600" cy="4764956"/>
          </a:xfrm>
        </p:spPr>
        <p:txBody>
          <a:bodyPr/>
          <a:lstStyle/>
          <a:p>
            <a:r>
              <a:rPr lang="en-US" dirty="0"/>
              <a:t>ESA BPS Coding rules cover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FSM Unreachable States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No Initialization statements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Ensuring all Flip Flops are Set / Reset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Input and Output Registers being used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Unconnected and undriven pins and nets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Identifying use of Hard Coded Constraints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Incomplete Sensitivity Lists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CDC Incorrectly performed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Unconstrained INT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Latch Creation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Using RE and FE edges of the clock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6F5-8130-9645-5C1F-2E357FAA4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0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6276-565D-970C-EB1F-80B199EE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Coding Rules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66E-4111-68E1-2088-C5FD9F3C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Collated into a TCL script for use with </a:t>
            </a:r>
            <a:r>
              <a:rPr lang="en-US" dirty="0" err="1"/>
              <a:t>BluePearl</a:t>
            </a:r>
            <a:r>
              <a:rPr lang="en-US" dirty="0"/>
              <a:t> Visual Verification Studio</a:t>
            </a:r>
          </a:p>
          <a:p>
            <a:endParaRPr lang="en-US" dirty="0"/>
          </a:p>
          <a:p>
            <a:r>
              <a:rPr lang="en-US" dirty="0"/>
              <a:t>Available here </a:t>
            </a:r>
            <a:r>
              <a:rPr lang="en-US" dirty="0">
                <a:hlinkClick r:id="rId2"/>
              </a:rPr>
              <a:t>https://github.com/ATaylorCEngFIET/BPS_Rules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Additional information includes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install the BPS Rules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use the Scripts and Batch files to analyse a Project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953B8-A178-C6E5-5A76-22022C6CB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2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5863-B7A5-C097-2D36-07356616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BPS Rules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5F50E7-CB09-9177-2BDB-6613510B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6419"/>
            <a:ext cx="10515600" cy="41097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3656F-C053-D618-565A-3122D037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6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ADBA-2196-E06E-F208-0A926374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Analyzed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5F34-5802-9708-3C94-1AF556FE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1569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2020 Batch Components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FTADR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HurriCAN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SHYLOC 121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SHYLOC 123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SPACE FIBRE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4AD21-FD51-19DA-B836-3EE4664C0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97CEFE-7570-804C-DAB8-B11729A2A65A}"/>
              </a:ext>
            </a:extLst>
          </p:cNvPr>
          <p:cNvSpPr txBox="1">
            <a:spLocks/>
          </p:cNvSpPr>
          <p:nvPr/>
        </p:nvSpPr>
        <p:spPr>
          <a:xfrm>
            <a:off x="6203837" y="1690688"/>
            <a:ext cx="4315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2021 Batch Components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EDAC-07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NoCIP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Pdec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PTCD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SPW RMPA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SPW Node</a:t>
            </a:r>
          </a:p>
        </p:txBody>
      </p:sp>
    </p:spTree>
    <p:extLst>
      <p:ext uri="{BB962C8B-B14F-4D97-AF65-F5344CB8AC3E}">
        <p14:creationId xmlns:p14="http://schemas.microsoft.com/office/powerpoint/2010/main" val="127707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115F9-3236-209C-CBD5-6700B63434B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04307" y="2601119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As would be expected with IP cores already verified no MAJOR issues were found however there were some minor issues.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0F52C-DF07-0030-2BC6-F2C519A5C8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16663"/>
            <a:ext cx="4114800" cy="365125"/>
          </a:xfrm>
        </p:spPr>
        <p:txBody>
          <a:bodyPr/>
          <a:lstStyle/>
          <a:p>
            <a:r>
              <a:rPr lang="en-US" dirty="0"/>
              <a:t>© Adiuvo Engineering and Training, Ltd.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173EB-3D62-6670-DDC1-2D3B4F1825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2CE8A50-B8D0-457B-A77C-B74D45AE23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098B4-885D-4AD2-9980-F1C0639C9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Adiuvo</a:t>
            </a:r>
            <a:r>
              <a:rPr lang="en-US" dirty="0"/>
              <a:t> Engineering and Training, Ltd. 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FCE284-723D-4508-89B0-ABA00B93A64B}"/>
              </a:ext>
            </a:extLst>
          </p:cNvPr>
          <p:cNvSpPr txBox="1">
            <a:spLocks/>
          </p:cNvSpPr>
          <p:nvPr/>
        </p:nvSpPr>
        <p:spPr>
          <a:xfrm>
            <a:off x="407323" y="498129"/>
            <a:ext cx="10799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Main Issues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5DDD6E-5FBB-41A5-97C4-F6DC819EF4DC}"/>
              </a:ext>
            </a:extLst>
          </p:cNvPr>
          <p:cNvSpPr txBox="1">
            <a:spLocks/>
          </p:cNvSpPr>
          <p:nvPr/>
        </p:nvSpPr>
        <p:spPr>
          <a:xfrm>
            <a:off x="450991" y="14704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93613C-9827-4D0D-9B94-059BD4251FAC}"/>
              </a:ext>
            </a:extLst>
          </p:cNvPr>
          <p:cNvSpPr txBox="1">
            <a:spLocks/>
          </p:cNvSpPr>
          <p:nvPr/>
        </p:nvSpPr>
        <p:spPr>
          <a:xfrm>
            <a:off x="603390" y="1622800"/>
            <a:ext cx="9234723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Unbound generics</a:t>
            </a:r>
          </a:p>
          <a:p>
            <a:r>
              <a:rPr lang="en-US" dirty="0"/>
              <a:t>Reset not synchronously de-asserted</a:t>
            </a:r>
          </a:p>
          <a:p>
            <a:r>
              <a:rPr lang="en-US" dirty="0"/>
              <a:t>Arithmetic Overflow Warnings </a:t>
            </a:r>
          </a:p>
          <a:p>
            <a:r>
              <a:rPr lang="en-US" dirty="0"/>
              <a:t>Clock Synchronizer Warnings</a:t>
            </a:r>
          </a:p>
          <a:p>
            <a:r>
              <a:rPr lang="en-US" dirty="0"/>
              <a:t>Combination feedback loop created</a:t>
            </a:r>
          </a:p>
          <a:p>
            <a:r>
              <a:rPr lang="en-US" dirty="0"/>
              <a:t>Missing bit ranges</a:t>
            </a:r>
          </a:p>
          <a:p>
            <a:r>
              <a:rPr lang="en-US" dirty="0"/>
              <a:t>Missing if then else, check no latches are created</a:t>
            </a:r>
          </a:p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 design to include all registers being capable of being reset – this prevents reliance on unknown register states at power up which could lead to undefined behaviour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06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FCE284-723D-4508-89B0-ABA00B93A64B}"/>
              </a:ext>
            </a:extLst>
          </p:cNvPr>
          <p:cNvSpPr txBox="1">
            <a:spLocks/>
          </p:cNvSpPr>
          <p:nvPr/>
        </p:nvSpPr>
        <p:spPr>
          <a:xfrm>
            <a:off x="407323" y="498129"/>
            <a:ext cx="10799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Main Issues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5DDD6E-5FBB-41A5-97C4-F6DC819EF4DC}"/>
              </a:ext>
            </a:extLst>
          </p:cNvPr>
          <p:cNvSpPr txBox="1">
            <a:spLocks/>
          </p:cNvSpPr>
          <p:nvPr/>
        </p:nvSpPr>
        <p:spPr>
          <a:xfrm>
            <a:off x="450991" y="14704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93613C-9827-4D0D-9B94-059BD4251FAC}"/>
              </a:ext>
            </a:extLst>
          </p:cNvPr>
          <p:cNvSpPr txBox="1">
            <a:spLocks/>
          </p:cNvSpPr>
          <p:nvPr/>
        </p:nvSpPr>
        <p:spPr>
          <a:xfrm>
            <a:off x="603390" y="1622800"/>
            <a:ext cx="923472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Update source code to remove hard coded constants from the source files to ensure the code is more readable. </a:t>
            </a:r>
          </a:p>
          <a:p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FSM implementations to behave correctly in SEE environment. </a:t>
            </a:r>
            <a:endParaRPr lang="en-US" dirty="0"/>
          </a:p>
          <a:p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If-then-else statements too deep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Can impact timing </a:t>
            </a:r>
            <a:endParaRPr lang="en-US" dirty="0"/>
          </a:p>
          <a:p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edge clocking – check to ensure no timing issues</a:t>
            </a:r>
          </a:p>
          <a:p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Signals used but no driver – check how these signals are used to ensure this isn’t an issue</a:t>
            </a:r>
          </a:p>
        </p:txBody>
      </p:sp>
    </p:spTree>
    <p:extLst>
      <p:ext uri="{BB962C8B-B14F-4D97-AF65-F5344CB8AC3E}">
        <p14:creationId xmlns:p14="http://schemas.microsoft.com/office/powerpoint/2010/main" val="429142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FCE284-723D-4508-89B0-ABA00B93A64B}"/>
              </a:ext>
            </a:extLst>
          </p:cNvPr>
          <p:cNvSpPr txBox="1">
            <a:spLocks/>
          </p:cNvSpPr>
          <p:nvPr/>
        </p:nvSpPr>
        <p:spPr>
          <a:xfrm>
            <a:off x="407323" y="498129"/>
            <a:ext cx="10799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Example of FSM Issue Found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5DDD6E-5FBB-41A5-97C4-F6DC819EF4DC}"/>
              </a:ext>
            </a:extLst>
          </p:cNvPr>
          <p:cNvSpPr txBox="1">
            <a:spLocks/>
          </p:cNvSpPr>
          <p:nvPr/>
        </p:nvSpPr>
        <p:spPr>
          <a:xfrm>
            <a:off x="450991" y="14704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E228E-ADF6-4C57-9663-3EAD3F0B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71" y="1540069"/>
            <a:ext cx="5697652" cy="47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147D2-BD9F-439E-8473-5B696923E8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2CE8A50-B8D0-457B-A77C-B74D45AE23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4930AA-4359-4D13-B6F8-75ABFDA807B7}"/>
              </a:ext>
            </a:extLst>
          </p:cNvPr>
          <p:cNvSpPr txBox="1">
            <a:spLocks/>
          </p:cNvSpPr>
          <p:nvPr/>
        </p:nvSpPr>
        <p:spPr>
          <a:xfrm>
            <a:off x="838200" y="26187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“FPGAs should be forbidden in space applications until the designers learn how to design with them”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8AA4F-97B6-2DE1-D54B-0FE3F693C286}"/>
              </a:ext>
            </a:extLst>
          </p:cNvPr>
          <p:cNvSpPr txBox="1"/>
          <p:nvPr/>
        </p:nvSpPr>
        <p:spPr>
          <a:xfrm>
            <a:off x="2578608" y="4596322"/>
            <a:ext cx="667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Lessons Learned from FPGA Developments  - 2002 – S </a:t>
            </a:r>
            <a:r>
              <a:rPr lang="en-US" dirty="0" err="1">
                <a:solidFill>
                  <a:schemeClr val="bg1"/>
                </a:solidFill>
              </a:rPr>
              <a:t>Habinc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1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FCE284-723D-4508-89B0-ABA00B93A64B}"/>
              </a:ext>
            </a:extLst>
          </p:cNvPr>
          <p:cNvSpPr txBox="1">
            <a:spLocks/>
          </p:cNvSpPr>
          <p:nvPr/>
        </p:nvSpPr>
        <p:spPr>
          <a:xfrm>
            <a:off x="407323" y="498129"/>
            <a:ext cx="10799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Example of FSM Issue Found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5DDD6E-5FBB-41A5-97C4-F6DC819EF4DC}"/>
              </a:ext>
            </a:extLst>
          </p:cNvPr>
          <p:cNvSpPr txBox="1">
            <a:spLocks/>
          </p:cNvSpPr>
          <p:nvPr/>
        </p:nvSpPr>
        <p:spPr>
          <a:xfrm>
            <a:off x="450991" y="14704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6E197-27B8-44ED-81DD-6EEECB60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405" y="1803586"/>
            <a:ext cx="5731510" cy="3104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C63AE-CE5A-4532-BFE9-554CCC2185D4}"/>
              </a:ext>
            </a:extLst>
          </p:cNvPr>
          <p:cNvSpPr txBox="1"/>
          <p:nvPr/>
        </p:nvSpPr>
        <p:spPr>
          <a:xfrm>
            <a:off x="4447472" y="5175407"/>
            <a:ext cx="329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FSM Only 10 of 16 states covered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9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FF6E-C76B-89F8-152E-23C97B4A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07"/>
            <a:ext cx="10515600" cy="1325563"/>
          </a:xfrm>
        </p:spPr>
        <p:txBody>
          <a:bodyPr/>
          <a:lstStyle/>
          <a:p>
            <a:r>
              <a:rPr lang="en-US" dirty="0"/>
              <a:t>Module Correction Flow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E62E4-F46D-ECDB-DC08-212FEF22F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B19B5C4-4500-7CE7-8137-CF3F45934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132" y="1152441"/>
            <a:ext cx="4749735" cy="5129297"/>
          </a:xfrm>
        </p:spPr>
      </p:pic>
    </p:spTree>
    <p:extLst>
      <p:ext uri="{BB962C8B-B14F-4D97-AF65-F5344CB8AC3E}">
        <p14:creationId xmlns:p14="http://schemas.microsoft.com/office/powerpoint/2010/main" val="308866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F774-846F-F703-638C-461EC413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Flow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AF736-4D5C-0857-B2B9-8002D3882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AC8DC98-AA7F-5C8D-F1C8-E8FCC622C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803" y="1366283"/>
            <a:ext cx="5401125" cy="4862551"/>
          </a:xfrm>
        </p:spPr>
      </p:pic>
    </p:spTree>
    <p:extLst>
      <p:ext uri="{BB962C8B-B14F-4D97-AF65-F5344CB8AC3E}">
        <p14:creationId xmlns:p14="http://schemas.microsoft.com/office/powerpoint/2010/main" val="211099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9C85-A48A-AC08-B531-2BC87DDF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Simulation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AE7-3738-E305-02CF-C6FF19386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7873A-ACE0-575D-3D42-695E791F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13" y="1933627"/>
            <a:ext cx="5312973" cy="43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2FF6-802A-A962-BD68-F0983FE3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Plato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F133-F15F-3093-328D-844A18B2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6892" cy="4351338"/>
          </a:xfrm>
        </p:spPr>
        <p:txBody>
          <a:bodyPr/>
          <a:lstStyle/>
          <a:p>
            <a:r>
              <a:rPr lang="en-US" dirty="0"/>
              <a:t>Adiuvo Design Three FPGA for ESA Plato Mission PLIU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CTRL – Platform Controller - Manages 10,000 Registers and 54 PID Loops  Circa 20K SLOC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RTD – Ultra Low noise FPGA / ADC – Game Changing Accuracy &amp; Stability! Circa 15K SLOC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Heater – Low Noise High Power Heater drive </a:t>
            </a:r>
          </a:p>
          <a:p>
            <a:endParaRPr lang="en-US" dirty="0"/>
          </a:p>
          <a:p>
            <a:r>
              <a:rPr lang="en-US" dirty="0"/>
              <a:t>Static Analysis with agreed ESA rules used across all the modules prior to simulation – Full code coverage and synthesis.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3CB8C-47F2-61E6-6E0E-258493DD6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9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9A4E-A4E9-2A12-A9A5-C65D6341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Plato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BDF9-A30B-3F58-5685-21B413D44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668FE-F678-105F-95AF-EA035A3E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16" y="1572532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949F-1EB7-7D99-8D16-8291C15A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Plato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A49E-5247-F71C-E613-6DE80751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warning removed from code except for some which are waived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Then Else Depth  - Lucky Running at 6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 Clock Warning  - None PLL divide by 2.5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Tri State – Warning on MRAM Interface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 Types used  - I2C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Demonstrates BPS is finding issues as the code is developed and the few warning not corrected are waived after analysis. And presented to ESA in verification plan with justification.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2410-D098-275B-C874-9FE8B4A3E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18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915B-BCFD-A6A1-FFFD-5061E820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Gateway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50D5-A2E4-B966-E822-2391101B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Adiuvo Developing FPGA for ERSA CDHU – Circa 30K lines of RTL </a:t>
            </a:r>
          </a:p>
          <a:p>
            <a:endParaRPr lang="en-US" dirty="0"/>
          </a:p>
          <a:p>
            <a:r>
              <a:rPr lang="en-US" dirty="0"/>
              <a:t>Static Analysis was run on the modules against the ESA coding rules – Integrated as part of the CI Suite </a:t>
            </a:r>
          </a:p>
          <a:p>
            <a:endParaRPr lang="en-US" dirty="0"/>
          </a:p>
          <a:p>
            <a:r>
              <a:rPr lang="en-US" dirty="0"/>
              <a:t>Each evening code in repo checked against results 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37701-490A-7217-4CDA-782FD7F9B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0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7FA5-1FBD-4E62-F465-BAEB3BFF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Model Based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9B22C-65DB-6B4E-2DFA-EA66E994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Adiuvo Recently Pioneered model-based FPGA design targeting MicroChip PolarFire using a newly developed tool.</a:t>
            </a:r>
          </a:p>
          <a:p>
            <a:endParaRPr lang="en-US" dirty="0"/>
          </a:p>
          <a:p>
            <a:r>
              <a:rPr lang="en-US" dirty="0"/>
              <a:t>Developed using model-based flow – SysML to RTL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RTL Generated is vendor independent – Includes AXI Network instantiation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Circa 100K lines of code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Massively reduced development time &amp; right first time – come see demo </a:t>
            </a:r>
          </a:p>
          <a:p>
            <a:endParaRPr lang="en-US" dirty="0"/>
          </a:p>
          <a:p>
            <a:r>
              <a:rPr lang="en-US" dirty="0"/>
              <a:t>Next challenge is to run the ESA Rule set against the output code – Optimistic as we wrote the tool it will work as expected but will report back next year!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18111-65F0-E952-7E09-8CAAAE5E1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9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8EC8-339C-89AD-04E4-E7F4536F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49BF-CD7A-C797-93BD-343DD50E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0961" cy="4351338"/>
          </a:xfrm>
        </p:spPr>
        <p:txBody>
          <a:bodyPr/>
          <a:lstStyle/>
          <a:p>
            <a:r>
              <a:rPr lang="en-US" dirty="0"/>
              <a:t>Static Analysis great tool in the toolbox to help enforce good coding practice.</a:t>
            </a:r>
          </a:p>
          <a:p>
            <a:endParaRPr lang="en-US" dirty="0"/>
          </a:p>
          <a:p>
            <a:r>
              <a:rPr lang="en-US" dirty="0"/>
              <a:t>Enables entry into Simulation with a better code quality </a:t>
            </a:r>
          </a:p>
          <a:p>
            <a:endParaRPr lang="en-US" dirty="0"/>
          </a:p>
          <a:p>
            <a:r>
              <a:rPr lang="en-US" dirty="0"/>
              <a:t>Reduces development time (but hard to quantify) – When implemented in CI flow beneficial as just view reports no need to remember to do it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7D22-03CE-0D9F-E2AA-B9F1E8F38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C3E1F-5F7B-C0C9-9DF3-8117E3A2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87" y="5139348"/>
            <a:ext cx="1408913" cy="145780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BE3C413-810A-9274-ED59-772FAF11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49" y="3813785"/>
            <a:ext cx="411825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ue Pearl Software | LinkedIn">
            <a:extLst>
              <a:ext uri="{FF2B5EF4-FFF2-40B4-BE49-F238E27FC236}">
                <a16:creationId xmlns:a16="http://schemas.microsoft.com/office/drawing/2014/main" id="{E0C24DD7-8F46-EEC1-EF82-870A4AD3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31" y="22527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4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D96F6D-7ECD-01AB-9C6A-CABD0AD7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Pretty Bad at Designing FPGAs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EF9BC9-7521-BEBF-FC78-3D03202C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327784"/>
            <a:ext cx="8260080" cy="4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0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509C545-DAD3-4602-A2B4-919DF10F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191542"/>
            <a:ext cx="6831724" cy="1766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2641B-FB2B-4059-9D2A-DF5C7952FE3C}"/>
              </a:ext>
            </a:extLst>
          </p:cNvPr>
          <p:cNvSpPr txBox="1"/>
          <p:nvPr/>
        </p:nvSpPr>
        <p:spPr>
          <a:xfrm>
            <a:off x="2680138" y="2957810"/>
            <a:ext cx="674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www.adiuvoengineering.com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57C82-0F36-4E01-AD36-6505423F684D}"/>
              </a:ext>
            </a:extLst>
          </p:cNvPr>
          <p:cNvSpPr txBox="1"/>
          <p:nvPr/>
        </p:nvSpPr>
        <p:spPr>
          <a:xfrm>
            <a:off x="2723408" y="5666458"/>
            <a:ext cx="674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adam@adiuvoengineering.com</a:t>
            </a:r>
          </a:p>
        </p:txBody>
      </p:sp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149D25A-4326-4F99-9FDF-D829C735F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 b="9327"/>
          <a:stretch/>
        </p:blipFill>
        <p:spPr>
          <a:xfrm>
            <a:off x="5207233" y="3739641"/>
            <a:ext cx="1777533" cy="177753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3719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2016-3F7B-96B8-EDC2-DD2F0C32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Errors we see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BF934-7FCC-1071-7EFC-866964681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3EA3FD-6C19-43D6-0F91-C820641D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45" y="1802884"/>
            <a:ext cx="7756633" cy="43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3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AAB7-E0CD-1BCA-EC8B-F3B42205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FF8C-457C-A180-2DD7-413A6420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Reasons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Incomplete  / Poor / Fluid Requirement specifications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Project time scales  - We are expected to do more faster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Poor Process – Ill defined process to go from beginning to 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Investment in tools – Reliance on free versions of tools, simulators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are human bugs happen – The key is to find them early, and efficiently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07DA4-9F1E-3D5F-1E12-8654B8919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A67C-92FB-EC77-0E93-CA996131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Static Analysis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FFE6-2407-35EF-719B-4E089A8C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Analyses RTL, to find issues in minutes which might take hours in Synthesis and Simulation.</a:t>
            </a:r>
          </a:p>
          <a:p>
            <a:endParaRPr lang="en-US" dirty="0"/>
          </a:p>
          <a:p>
            <a:r>
              <a:rPr lang="en-US" dirty="0"/>
              <a:t>Done correctly it enables a better quality of code for simulation and synthesis. </a:t>
            </a:r>
          </a:p>
          <a:p>
            <a:endParaRPr lang="en-US" dirty="0"/>
          </a:p>
          <a:p>
            <a:r>
              <a:rPr lang="en-US" dirty="0"/>
              <a:t>Adiuvo uses Blue Pearls – Visual Verification Suite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8EF0-6FB4-3BBA-9CE2-9089C5CA8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1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FCE284-723D-4508-89B0-ABA00B93A64B}"/>
              </a:ext>
            </a:extLst>
          </p:cNvPr>
          <p:cNvSpPr txBox="1">
            <a:spLocks/>
          </p:cNvSpPr>
          <p:nvPr/>
        </p:nvSpPr>
        <p:spPr>
          <a:xfrm>
            <a:off x="407323" y="498129"/>
            <a:ext cx="10799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What </a:t>
            </a:r>
            <a:r>
              <a:rPr lang="en-GB" sz="3600" dirty="0"/>
              <a:t>is Blue Pearl's </a:t>
            </a:r>
            <a:r>
              <a:rPr lang="en-US" sz="3600" dirty="0"/>
              <a:t>Visual Verification </a:t>
            </a:r>
            <a:r>
              <a:rPr lang="en-US" sz="3600" dirty="0" err="1"/>
              <a:t>Suite</a:t>
            </a:r>
            <a:r>
              <a:rPr lang="en-US" sz="3600" baseline="30000" dirty="0" err="1"/>
              <a:t>TM</a:t>
            </a:r>
            <a:r>
              <a:rPr lang="en-US" sz="3600" dirty="0"/>
              <a:t>  </a:t>
            </a:r>
            <a:endParaRPr lang="en-GB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A82B-D6A3-4FC7-B60E-98666DC8171D}"/>
              </a:ext>
            </a:extLst>
          </p:cNvPr>
          <p:cNvSpPr txBox="1">
            <a:spLocks/>
          </p:cNvSpPr>
          <p:nvPr/>
        </p:nvSpPr>
        <p:spPr>
          <a:xfrm>
            <a:off x="450991" y="147040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Analyze RTL™ linting and debug – </a:t>
            </a:r>
          </a:p>
          <a:p>
            <a:pPr lvl="1"/>
            <a:r>
              <a:rPr lang="en-US" dirty="0"/>
              <a:t>This enables us to ensure coding standards are followed, </a:t>
            </a:r>
            <a:r>
              <a:rPr lang="en-US" dirty="0" err="1"/>
              <a:t>analyse</a:t>
            </a:r>
            <a:r>
              <a:rPr lang="en-US" dirty="0"/>
              <a:t> the design for several structural issues, verify the design complies with manufacturer coding standards e.g. Xilinx Ultrafast Methodology, run path analysis and explore finite state machines.</a:t>
            </a:r>
          </a:p>
          <a:p>
            <a:r>
              <a:rPr lang="en-US" dirty="0"/>
              <a:t>Clock Domain Crossing – </a:t>
            </a:r>
          </a:p>
          <a:p>
            <a:pPr lvl="1"/>
            <a:r>
              <a:rPr lang="en-US" dirty="0"/>
              <a:t>Analyze design and clocking structures to ensure CDC is implemented correctly in the design.</a:t>
            </a:r>
          </a:p>
          <a:p>
            <a:r>
              <a:rPr lang="en-US" dirty="0"/>
              <a:t>Automated SDC generation – </a:t>
            </a:r>
          </a:p>
          <a:p>
            <a:pPr lvl="1"/>
            <a:r>
              <a:rPr lang="en-US" dirty="0"/>
              <a:t>Identified false paths and multi-cycle paths in your design and generated the appropriate SDC file.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5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00D87B-F54C-41E2-A53D-69B6513F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4" y="1940249"/>
            <a:ext cx="7766755" cy="41665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9C2244-6392-410E-8126-D9F2881A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92" y="365125"/>
            <a:ext cx="10515600" cy="1325563"/>
          </a:xfrm>
        </p:spPr>
        <p:txBody>
          <a:bodyPr/>
          <a:lstStyle/>
          <a:p>
            <a:r>
              <a:rPr lang="en-GB" dirty="0"/>
              <a:t>VVS Workspace 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49EE30AD-675C-41E3-B975-AB95A1253252}"/>
              </a:ext>
            </a:extLst>
          </p:cNvPr>
          <p:cNvSpPr/>
          <p:nvPr/>
        </p:nvSpPr>
        <p:spPr>
          <a:xfrm>
            <a:off x="4571999" y="662121"/>
            <a:ext cx="1411111" cy="828012"/>
          </a:xfrm>
          <a:prstGeom prst="borderCallout1">
            <a:avLst>
              <a:gd name="adj1" fmla="val 111336"/>
              <a:gd name="adj2" fmla="val 45841"/>
              <a:gd name="adj3" fmla="val 181257"/>
              <a:gd name="adj4" fmla="val -114891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/>
                </a:solidFill>
              </a:rPr>
              <a:t>Design Analysis Settings 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15BB3E3D-1FDB-4407-8573-B0A0C6628E87}"/>
              </a:ext>
            </a:extLst>
          </p:cNvPr>
          <p:cNvSpPr/>
          <p:nvPr/>
        </p:nvSpPr>
        <p:spPr>
          <a:xfrm>
            <a:off x="6561666" y="662121"/>
            <a:ext cx="1591734" cy="828012"/>
          </a:xfrm>
          <a:prstGeom prst="borderCallout1">
            <a:avLst>
              <a:gd name="adj1" fmla="val 111336"/>
              <a:gd name="adj2" fmla="val 45841"/>
              <a:gd name="adj3" fmla="val 179894"/>
              <a:gd name="adj4" fmla="val -139691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Visual Analysis Environments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44796196-1CBB-42C6-8112-04D46E6F08FE}"/>
              </a:ext>
            </a:extLst>
          </p:cNvPr>
          <p:cNvSpPr/>
          <p:nvPr/>
        </p:nvSpPr>
        <p:spPr>
          <a:xfrm>
            <a:off x="8551333" y="662121"/>
            <a:ext cx="1411111" cy="828012"/>
          </a:xfrm>
          <a:prstGeom prst="borderCallout1">
            <a:avLst>
              <a:gd name="adj1" fmla="val 111336"/>
              <a:gd name="adj2" fmla="val 45841"/>
              <a:gd name="adj3" fmla="val 177167"/>
              <a:gd name="adj4" fmla="val 4590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Checked Out Licenses 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FB6B9999-3BCB-444C-BF86-965D757AED55}"/>
              </a:ext>
            </a:extLst>
          </p:cNvPr>
          <p:cNvSpPr/>
          <p:nvPr/>
        </p:nvSpPr>
        <p:spPr>
          <a:xfrm>
            <a:off x="10351910" y="1962945"/>
            <a:ext cx="1411111" cy="828012"/>
          </a:xfrm>
          <a:prstGeom prst="borderCallout1">
            <a:avLst>
              <a:gd name="adj1" fmla="val 111336"/>
              <a:gd name="adj2" fmla="val 45841"/>
              <a:gd name="adj3" fmla="val 179894"/>
              <a:gd name="adj4" fmla="val -74891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3A21FA9C-B8E1-4CBC-A1CA-0A7920654AA5}"/>
              </a:ext>
            </a:extLst>
          </p:cNvPr>
          <p:cNvSpPr/>
          <p:nvPr/>
        </p:nvSpPr>
        <p:spPr>
          <a:xfrm>
            <a:off x="118533" y="1874115"/>
            <a:ext cx="1213556" cy="731570"/>
          </a:xfrm>
          <a:prstGeom prst="borderCallout1">
            <a:avLst>
              <a:gd name="adj1" fmla="val 51155"/>
              <a:gd name="adj2" fmla="val 113748"/>
              <a:gd name="adj3" fmla="val 51127"/>
              <a:gd name="adj4" fmla="val 162765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Tool Menu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059114DF-631D-420C-9AFD-CED2E2D3BFC6}"/>
              </a:ext>
            </a:extLst>
          </p:cNvPr>
          <p:cNvSpPr/>
          <p:nvPr/>
        </p:nvSpPr>
        <p:spPr>
          <a:xfrm>
            <a:off x="118533" y="3063215"/>
            <a:ext cx="1213556" cy="731570"/>
          </a:xfrm>
          <a:prstGeom prst="borderCallout1">
            <a:avLst>
              <a:gd name="adj1" fmla="val 51155"/>
              <a:gd name="adj2" fmla="val 113748"/>
              <a:gd name="adj3" fmla="val 23351"/>
              <a:gd name="adj4" fmla="val 199974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Design Browser</a:t>
            </a:r>
          </a:p>
        </p:txBody>
      </p:sp>
    </p:spTree>
    <p:extLst>
      <p:ext uri="{BB962C8B-B14F-4D97-AF65-F5344CB8AC3E}">
        <p14:creationId xmlns:p14="http://schemas.microsoft.com/office/powerpoint/2010/main" val="33147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58AB-C496-3E40-6A71-CEF743D8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Adiuvo / ESA Project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FD9AF-2F40-918E-A3EA-E44662DC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Multi Year project to analyse IP cores using static analysis tool Blue Pearl Visual Verification Suite.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2020 – Creation of coding rules and analysis circa 50% of IP cores, ESA Training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2021 – Analysis of remaining blocks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2022 – Reflect changes on identified block, rerun verification – training of ESA Engineers in basic and advanced BPS.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8D1E6-05B5-26FE-8600-0977FB02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CE8A50-B8D0-457B-A77C-B74D45AE23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5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568A6"/>
      </a:dk1>
      <a:lt1>
        <a:srgbClr val="FFFFFF"/>
      </a:lt1>
      <a:dk2>
        <a:srgbClr val="0678BF"/>
      </a:dk2>
      <a:lt2>
        <a:srgbClr val="E8E8E8"/>
      </a:lt2>
      <a:accent1>
        <a:srgbClr val="0568A6"/>
      </a:accent1>
      <a:accent2>
        <a:srgbClr val="0678BF"/>
      </a:accent2>
      <a:accent3>
        <a:srgbClr val="079DD9"/>
      </a:accent3>
      <a:accent4>
        <a:srgbClr val="8C8C8C"/>
      </a:accent4>
      <a:accent5>
        <a:srgbClr val="E8E8E8"/>
      </a:accent5>
      <a:accent6>
        <a:srgbClr val="FF9900"/>
      </a:accent6>
      <a:hlink>
        <a:srgbClr val="FF9900"/>
      </a:hlink>
      <a:folHlink>
        <a:srgbClr val="FF9900"/>
      </a:folHlink>
    </a:clrScheme>
    <a:fontScheme name="Custom 1">
      <a:majorFont>
        <a:latin typeface="Open Sans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iuvo Engineering Powerpoint Template" id="{81B758A5-C145-455B-936E-12233C2F9313}" vid="{C58B9158-774E-4681-BD27-1A00DD50C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Adiuvo Engineering Powerpoint Template</Template>
  <TotalTime>1106</TotalTime>
  <Words>1134</Words>
  <Application>Microsoft Office PowerPoint</Application>
  <PresentationFormat>Widescreen</PresentationFormat>
  <Paragraphs>188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Open Sans Semibold</vt:lpstr>
      <vt:lpstr>Office Theme</vt:lpstr>
      <vt:lpstr>Static Analysis </vt:lpstr>
      <vt:lpstr>PowerPoint Presentation</vt:lpstr>
      <vt:lpstr>We are Pretty Bad at Designing FPGAs</vt:lpstr>
      <vt:lpstr>Types of Errors we see </vt:lpstr>
      <vt:lpstr>Why is this </vt:lpstr>
      <vt:lpstr>What is Static Analysis </vt:lpstr>
      <vt:lpstr>PowerPoint Presentation</vt:lpstr>
      <vt:lpstr>VVS Workspace </vt:lpstr>
      <vt:lpstr>Adiuvo / ESA Project </vt:lpstr>
      <vt:lpstr>ESA BPS Coding Rules </vt:lpstr>
      <vt:lpstr>ESA BPS Coding Rules </vt:lpstr>
      <vt:lpstr>Coding Rules covering </vt:lpstr>
      <vt:lpstr>ESA Coding Rules </vt:lpstr>
      <vt:lpstr>BPS Rules</vt:lpstr>
      <vt:lpstr>Modules Analyzed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Correction Flow</vt:lpstr>
      <vt:lpstr>Project Flow</vt:lpstr>
      <vt:lpstr>Configuring the Simulation</vt:lpstr>
      <vt:lpstr>Adiuvo Plato</vt:lpstr>
      <vt:lpstr>Adiuvo Plato</vt:lpstr>
      <vt:lpstr>Adiuvo Plato</vt:lpstr>
      <vt:lpstr>Adiuvo Gateway </vt:lpstr>
      <vt:lpstr>Adiuvo Model Based 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Analysis </dc:title>
  <dc:creator>adam taylor</dc:creator>
  <cp:lastModifiedBy>adam taylor</cp:lastModifiedBy>
  <cp:revision>21</cp:revision>
  <dcterms:created xsi:type="dcterms:W3CDTF">2023-03-08T19:30:14Z</dcterms:created>
  <dcterms:modified xsi:type="dcterms:W3CDTF">2023-03-14T21:47:25Z</dcterms:modified>
</cp:coreProperties>
</file>