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30" r:id="rId2"/>
    <p:sldMasterId id="2147483847" r:id="rId3"/>
    <p:sldMasterId id="214748386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5" r:id="rId6"/>
    <p:sldId id="294" r:id="rId7"/>
    <p:sldId id="270" r:id="rId8"/>
    <p:sldId id="291" r:id="rId9"/>
    <p:sldId id="292" r:id="rId10"/>
    <p:sldId id="296" r:id="rId11"/>
    <p:sldId id="297" r:id="rId12"/>
    <p:sldId id="298" r:id="rId13"/>
    <p:sldId id="299" r:id="rId14"/>
    <p:sldId id="300" r:id="rId15"/>
    <p:sldId id="301" r:id="rId16"/>
    <p:sldId id="293" r:id="rId17"/>
    <p:sldId id="290" r:id="rId18"/>
  </p:sldIdLst>
  <p:sldSz cx="9144000" cy="5143500" type="screen16x9"/>
  <p:notesSz cx="6858000" cy="9144000"/>
  <p:defaultTextStyle>
    <a:defPPr>
      <a:defRPr lang="en-US"/>
    </a:defPPr>
    <a:lvl1pPr marL="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DBD96F8-5039-9340-9163-A06C61605A66}">
          <p14:sldIdLst>
            <p14:sldId id="256"/>
            <p14:sldId id="295"/>
            <p14:sldId id="294"/>
            <p14:sldId id="270"/>
            <p14:sldId id="291"/>
            <p14:sldId id="292"/>
            <p14:sldId id="296"/>
            <p14:sldId id="297"/>
            <p14:sldId id="298"/>
            <p14:sldId id="299"/>
            <p14:sldId id="300"/>
            <p14:sldId id="301"/>
            <p14:sldId id="293"/>
            <p14:sldId id="290"/>
          </p14:sldIdLst>
        </p14:section>
        <p14:section name="Section sans titre" id="{ADA346DD-6B59-5342-A6BA-D79AB670E0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03" userDrawn="1">
          <p15:clr>
            <a:srgbClr val="A4A3A4"/>
          </p15:clr>
        </p15:guide>
        <p15:guide id="2" orient="horz" pos="750" userDrawn="1">
          <p15:clr>
            <a:srgbClr val="A4A3A4"/>
          </p15:clr>
        </p15:guide>
        <p15:guide id="3" orient="horz" pos="1451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orient="horz" pos="1845" userDrawn="1">
          <p15:clr>
            <a:srgbClr val="A4A3A4"/>
          </p15:clr>
        </p15:guide>
        <p15:guide id="6" orient="horz" pos="2515" userDrawn="1">
          <p15:clr>
            <a:srgbClr val="A4A3A4"/>
          </p15:clr>
        </p15:guide>
        <p15:guide id="7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26A3C"/>
    <a:srgbClr val="71BF93"/>
    <a:srgbClr val="16271D"/>
    <a:srgbClr val="686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3979" autoAdjust="0"/>
  </p:normalViewPr>
  <p:slideViewPr>
    <p:cSldViewPr snapToGrid="0" snapToObjects="1">
      <p:cViewPr varScale="1">
        <p:scale>
          <a:sx n="81" d="100"/>
          <a:sy n="81" d="100"/>
        </p:scale>
        <p:origin x="72" y="132"/>
      </p:cViewPr>
      <p:guideLst>
        <p:guide orient="horz" pos="2103"/>
        <p:guide orient="horz" pos="750"/>
        <p:guide orient="horz" pos="1451"/>
        <p:guide orient="horz" pos="1706"/>
        <p:guide orient="horz" pos="1845"/>
        <p:guide orient="horz" pos="25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fiorenm\work\opera\opera_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[opera_analysis.xlsx]Analysis!PivotTable2</c:name>
    <c:fmtId val="1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Reference Design %Utilization on NG-ULTRA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ivotFmts>
      <c:pivotFmt>
        <c:idx val="0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4"/>
            </a:solidFill>
            <a:ln w="9525">
              <a:solidFill>
                <a:schemeClr val="accent4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Analysis!$B$6:$B$7</c:f>
              <c:strCache>
                <c:ptCount val="1"/>
                <c:pt idx="0">
                  <c:v>4-LUTs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Analysis!$A$8:$A$9</c:f>
              <c:strCache>
                <c:ptCount val="2"/>
                <c:pt idx="0">
                  <c:v>NX</c:v>
                </c:pt>
                <c:pt idx="1">
                  <c:v>PRECISION</c:v>
                </c:pt>
              </c:strCache>
            </c:strRef>
          </c:cat>
          <c:val>
            <c:numRef>
              <c:f>Analysis!$B$8:$B$9</c:f>
              <c:numCache>
                <c:formatCode>0.0%</c:formatCode>
                <c:ptCount val="2"/>
                <c:pt idx="0">
                  <c:v>0.45399999999999996</c:v>
                </c:pt>
                <c:pt idx="1">
                  <c:v>0.39700000000000002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9-4D0C-B3E1-09A57E5718E5}"/>
            </c:ext>
          </c:extLst>
        </c:ser>
        <c:ser>
          <c:idx val="1"/>
          <c:order val="1"/>
          <c:tx>
            <c:strRef>
              <c:f>Analysis!$C$6:$C$7</c:f>
              <c:strCache>
                <c:ptCount val="1"/>
                <c:pt idx="0">
                  <c:v>Carry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Analysis!$A$8:$A$9</c:f>
              <c:strCache>
                <c:ptCount val="2"/>
                <c:pt idx="0">
                  <c:v>NX</c:v>
                </c:pt>
                <c:pt idx="1">
                  <c:v>PRECISION</c:v>
                </c:pt>
              </c:strCache>
            </c:strRef>
          </c:cat>
          <c:val>
            <c:numRef>
              <c:f>Analysis!$C$8:$C$9</c:f>
              <c:numCache>
                <c:formatCode>0.0%</c:formatCode>
                <c:ptCount val="2"/>
                <c:pt idx="0">
                  <c:v>0.43099999999999905</c:v>
                </c:pt>
                <c:pt idx="1">
                  <c:v>0.22400000000000003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E9-4D0C-B3E1-09A57E5718E5}"/>
            </c:ext>
          </c:extLst>
        </c:ser>
        <c:ser>
          <c:idx val="2"/>
          <c:order val="2"/>
          <c:tx>
            <c:strRef>
              <c:f>Analysis!$D$6:$D$7</c:f>
              <c:strCache>
                <c:ptCount val="1"/>
                <c:pt idx="0">
                  <c:v>DFFs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Analysis!$A$8:$A$9</c:f>
              <c:strCache>
                <c:ptCount val="2"/>
                <c:pt idx="0">
                  <c:v>NX</c:v>
                </c:pt>
                <c:pt idx="1">
                  <c:v>PRECISION</c:v>
                </c:pt>
              </c:strCache>
            </c:strRef>
          </c:cat>
          <c:val>
            <c:numRef>
              <c:f>Analysis!$D$8:$D$9</c:f>
              <c:numCache>
                <c:formatCode>0.0%</c:formatCode>
                <c:ptCount val="2"/>
                <c:pt idx="0">
                  <c:v>0.28799999999999903</c:v>
                </c:pt>
                <c:pt idx="1">
                  <c:v>0.26300000000000001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E9-4D0C-B3E1-09A57E5718E5}"/>
            </c:ext>
          </c:extLst>
        </c:ser>
        <c:ser>
          <c:idx val="3"/>
          <c:order val="3"/>
          <c:tx>
            <c:strRef>
              <c:f>Analysis!$E$6:$E$7</c:f>
              <c:strCache>
                <c:ptCount val="1"/>
                <c:pt idx="0">
                  <c:v>DSPs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Analysis!$A$8:$A$9</c:f>
              <c:strCache>
                <c:ptCount val="2"/>
                <c:pt idx="0">
                  <c:v>NX</c:v>
                </c:pt>
                <c:pt idx="1">
                  <c:v>PRECISION</c:v>
                </c:pt>
              </c:strCache>
            </c:strRef>
          </c:cat>
          <c:val>
            <c:numRef>
              <c:f>Analysis!$E$8:$E$9</c:f>
              <c:numCache>
                <c:formatCode>0.0%</c:formatCode>
                <c:ptCount val="2"/>
                <c:pt idx="0">
                  <c:v>0.26200000000000001</c:v>
                </c:pt>
                <c:pt idx="1">
                  <c:v>0.90800000000000003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E9-4D0C-B3E1-09A57E5718E5}"/>
            </c:ext>
          </c:extLst>
        </c:ser>
        <c:ser>
          <c:idx val="4"/>
          <c:order val="4"/>
          <c:tx>
            <c:strRef>
              <c:f>Analysis!$F$6:$F$7</c:f>
              <c:strCache>
                <c:ptCount val="1"/>
                <c:pt idx="0">
                  <c:v>RAMs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Analysis!$A$8:$A$9</c:f>
              <c:strCache>
                <c:ptCount val="2"/>
                <c:pt idx="0">
                  <c:v>NX</c:v>
                </c:pt>
                <c:pt idx="1">
                  <c:v>PRECISION</c:v>
                </c:pt>
              </c:strCache>
            </c:strRef>
          </c:cat>
          <c:val>
            <c:numRef>
              <c:f>Analysis!$F$8:$F$9</c:f>
              <c:numCache>
                <c:formatCode>0.0%</c:formatCode>
                <c:ptCount val="2"/>
                <c:pt idx="0">
                  <c:v>0.66300000000000003</c:v>
                </c:pt>
                <c:pt idx="1">
                  <c:v>0.496999999999999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E9-4D0C-B3E1-09A57E5718E5}"/>
            </c:ext>
          </c:extLst>
        </c:ser>
        <c:ser>
          <c:idx val="5"/>
          <c:order val="5"/>
          <c:tx>
            <c:strRef>
              <c:f>Analysis!$G$6:$G$7</c:f>
              <c:strCache>
                <c:ptCount val="1"/>
                <c:pt idx="0">
                  <c:v>RFBs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Analysis!$A$8:$A$9</c:f>
              <c:strCache>
                <c:ptCount val="2"/>
                <c:pt idx="0">
                  <c:v>NX</c:v>
                </c:pt>
                <c:pt idx="1">
                  <c:v>PRECISION</c:v>
                </c:pt>
              </c:strCache>
            </c:strRef>
          </c:cat>
          <c:val>
            <c:numRef>
              <c:f>Analysis!$G$8:$G$9</c:f>
              <c:numCache>
                <c:formatCode>0.0%</c:formatCode>
                <c:ptCount val="2"/>
                <c:pt idx="0">
                  <c:v>0.26600000000000001</c:v>
                </c:pt>
                <c:pt idx="1">
                  <c:v>0.56099999999999905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E9-4D0C-B3E1-09A57E5718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83847192"/>
        <c:axId val="983846208"/>
      </c:barChart>
      <c:catAx>
        <c:axId val="983847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3846208"/>
        <c:crosses val="autoZero"/>
        <c:auto val="1"/>
        <c:lblAlgn val="ctr"/>
        <c:lblOffset val="100"/>
        <c:noMultiLvlLbl val="0"/>
      </c:catAx>
      <c:valAx>
        <c:axId val="983846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83847192"/>
        <c:crosses val="autoZero"/>
        <c:crossBetween val="between"/>
        <c:majorUnit val="0.30000000000000004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F8C321B-3C02-DA4E-84ED-36C54A365C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50FCEC-EA78-5948-9AA1-767CEDC493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3408-F14B-6243-A67C-1A43D216E679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DD97BF-F93D-4F4B-870D-7B4209D2780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C7D33A-92A2-6B48-8A42-B303E68D55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30E5B-A810-2446-8AE1-6E83D60A26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595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AB25A-88E4-CA42-966B-F8834295D2B7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6D44B-BB10-564A-98D3-C3170349BA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3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power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34"/>
            <a:ext cx="9144000" cy="46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893" y="2959895"/>
            <a:ext cx="8524720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smtClean="0"/>
              <a:t>CLIQUEZ POUR AJOUTER UN sous-titre</a:t>
            </a:r>
            <a:endParaRPr lang="en-US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DBCDC0-9366-494B-A426-F2F7C6FD3CFF}"/>
              </a:ext>
            </a:extLst>
          </p:cNvPr>
          <p:cNvCxnSpPr/>
          <p:nvPr userDrawn="1"/>
        </p:nvCxnSpPr>
        <p:spPr>
          <a:xfrm>
            <a:off x="3897923" y="0"/>
            <a:ext cx="0" cy="2080846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CE4C824-7E57-3C41-8B38-BE3896413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D5F2CE03-CC3F-1343-B851-00D6965C6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C705D11E-1D52-CD41-B20A-B38047EC4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CCD8DED5-6A05-4AA2-AC7B-A17C622CCAB2}" type="datetime1">
              <a:rPr lang="fr-FR" smtClean="0"/>
              <a:t>27/03/2023</a:t>
            </a:fld>
            <a:endParaRPr lang="fr-FR" dirty="0"/>
          </a:p>
        </p:txBody>
      </p:sp>
      <p:pic>
        <p:nvPicPr>
          <p:cNvPr id="15" name="Picture 2" descr="D:\Users\lecheva1\Desktop\Communication\Societe\Logo\White version\logo Thales Alenia Space-Leonardo-toutBlanc-01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24238" r="15710" b="21995"/>
          <a:stretch/>
        </p:blipFill>
        <p:spPr bwMode="auto">
          <a:xfrm>
            <a:off x="386684" y="277352"/>
            <a:ext cx="1804394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8400" y="2109600"/>
            <a:ext cx="8533284" cy="805229"/>
          </a:xfrm>
        </p:spPr>
        <p:txBody>
          <a:bodyPr anchor="b" anchorCtr="0"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6051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7E1C80-C94E-5349-A183-CA7658D3BDEE}"/>
              </a:ext>
            </a:extLst>
          </p:cNvPr>
          <p:cNvSpPr/>
          <p:nvPr userDrawn="1"/>
        </p:nvSpPr>
        <p:spPr>
          <a:xfrm>
            <a:off x="2" y="0"/>
            <a:ext cx="5396089" cy="471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50ED728-B670-CB49-8508-0F1F03A34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52493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8D44DF06-6ED0-2D44-9261-1CA105F64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1775177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9" name="Espace réservé pour une image  16">
            <a:extLst>
              <a:ext uri="{FF2B5EF4-FFF2-40B4-BE49-F238E27FC236}">
                <a16:creationId xmlns:a16="http://schemas.microsoft.com/office/drawing/2014/main" id="{278EDDE2-FC82-2E45-A8A7-0754F945FA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000" y="302542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DE95F969-5AB7-514E-A893-789171238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AA1A8D60-40D8-AB47-9E5C-ECCF0B87C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E431D199-7EEE-9F4D-A74B-4A26D97B2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CEF702C3-F0F7-4F33-A1F9-661601353C76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E53D27-4404-5B4C-A4E3-239DAC1B0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329" y="638176"/>
            <a:ext cx="4642920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180975" indent="-176213">
              <a:spcAft>
                <a:spcPts val="300"/>
              </a:spcAft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315913" indent="-127000">
              <a:spcAft>
                <a:spcPts val="300"/>
              </a:spcAft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457200" indent="-141288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630238" indent="-136525">
              <a:spcAft>
                <a:spcPts val="300"/>
              </a:spcAft>
              <a:buClr>
                <a:schemeClr val="bg1"/>
              </a:buClr>
              <a:buFont typeface="Police système"/>
              <a:buChar char="-"/>
              <a:defRPr sz="1000" baseline="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564B56E-FFB1-244B-AD2D-7C764E0C0CE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61348" y="3977590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90EC18A-AD29-064E-A100-485DB10308B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61348" y="1478953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B656A85-52F9-0E43-B742-91EF27CC54A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461348" y="2728271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63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112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90CEFFF-9EE5-3F40-AC1C-4A26C8FCFC5C}"/>
              </a:ext>
            </a:extLst>
          </p:cNvPr>
          <p:cNvSpPr/>
          <p:nvPr userDrawn="1"/>
        </p:nvSpPr>
        <p:spPr>
          <a:xfrm>
            <a:off x="5397337" y="0"/>
            <a:ext cx="3746665" cy="4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50ED728-B670-CB49-8508-0F1F03A34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52493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8D44DF06-6ED0-2D44-9261-1CA105F64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1775177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9" name="Espace réservé pour une image  16">
            <a:extLst>
              <a:ext uri="{FF2B5EF4-FFF2-40B4-BE49-F238E27FC236}">
                <a16:creationId xmlns:a16="http://schemas.microsoft.com/office/drawing/2014/main" id="{278EDDE2-FC82-2E45-A8A7-0754F945FA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000" y="302542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8D8DFB-CA68-914F-8E01-44E48F6A32E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461348" y="2717550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EA64681A-B864-8A4A-9AFA-945872ED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pied de page 3">
            <a:extLst>
              <a:ext uri="{FF2B5EF4-FFF2-40B4-BE49-F238E27FC236}">
                <a16:creationId xmlns:a16="http://schemas.microsoft.com/office/drawing/2014/main" id="{2783D269-A1A1-274F-BADF-47612A78B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F00AB5A6-1DCA-6C46-A9DF-2D5A1E756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10522F57-D840-4935-B690-F433CCEB5CE4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5C1BEA1-2E64-2745-9B20-2AD263378F6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461348" y="1478953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73993B4-6164-A54F-B08E-4C9A2353D03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61348" y="4006023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642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90CEFFF-9EE5-3F40-AC1C-4A26C8FCFC5C}"/>
              </a:ext>
            </a:extLst>
          </p:cNvPr>
          <p:cNvSpPr/>
          <p:nvPr userDrawn="1"/>
        </p:nvSpPr>
        <p:spPr>
          <a:xfrm>
            <a:off x="5397337" y="0"/>
            <a:ext cx="3746665" cy="471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50ED728-B670-CB49-8508-0F1F03A34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52493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8D44DF06-6ED0-2D44-9261-1CA105F64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1775177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9" name="Espace réservé pour une image  16">
            <a:extLst>
              <a:ext uri="{FF2B5EF4-FFF2-40B4-BE49-F238E27FC236}">
                <a16:creationId xmlns:a16="http://schemas.microsoft.com/office/drawing/2014/main" id="{278EDDE2-FC82-2E45-A8A7-0754F945FA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000" y="302542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67CD6D-8D60-4546-B49C-27758CCA0D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461348" y="1484911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8D8DFB-CA68-914F-8E01-44E48F6A32E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461348" y="2718724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D382CAD-23F8-164D-BC70-6764C2F1A0D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61348" y="3977590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D4530CE3-2B5C-A74F-B204-D113B0D0B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pied de page 3">
            <a:extLst>
              <a:ext uri="{FF2B5EF4-FFF2-40B4-BE49-F238E27FC236}">
                <a16:creationId xmlns:a16="http://schemas.microsoft.com/office/drawing/2014/main" id="{F086206A-A934-1740-9DAE-401212089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E15F9576-75E7-F746-A849-BA27D0288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EE6143A-9E87-4B0D-9599-7251E5FB94BE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3006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1BAB69-A90E-FD4B-A478-19FF89C31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56" y="819444"/>
            <a:ext cx="261465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8" name="Espace réservé du graphique 17">
            <a:extLst>
              <a:ext uri="{FF2B5EF4-FFF2-40B4-BE49-F238E27FC236}">
                <a16:creationId xmlns:a16="http://schemas.microsoft.com/office/drawing/2014/main" id="{545E4D9D-2157-C64B-A280-343302FCA8D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13598" y="1484687"/>
            <a:ext cx="2614612" cy="18997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19" name="Espace réservé du graphique 17">
            <a:extLst>
              <a:ext uri="{FF2B5EF4-FFF2-40B4-BE49-F238E27FC236}">
                <a16:creationId xmlns:a16="http://schemas.microsoft.com/office/drawing/2014/main" id="{7C63690E-A42A-6C4C-9ADE-F11883E8511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264675" y="1484687"/>
            <a:ext cx="2614612" cy="18997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20" name="Espace réservé du graphique 17">
            <a:extLst>
              <a:ext uri="{FF2B5EF4-FFF2-40B4-BE49-F238E27FC236}">
                <a16:creationId xmlns:a16="http://schemas.microsoft.com/office/drawing/2014/main" id="{FF0FF8C1-EF99-F346-BB0F-CECE7555EEE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120711" y="1484687"/>
            <a:ext cx="2614612" cy="18997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A524B72D-2EB5-1240-84E9-3BF0FEEA7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8B9480E5-5EC4-0349-9FB2-94D534FA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2F20D00A-079B-E642-BAD7-B9EEED138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9274B5F9-38C1-416B-AC45-2AD0AAD39172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F87B5C1-2AB8-0541-ADC6-9283373BC86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264675" y="819444"/>
            <a:ext cx="261465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373287-86E5-8843-B508-40B57ED9360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27145" y="819444"/>
            <a:ext cx="261465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987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ableau 14">
            <a:extLst>
              <a:ext uri="{FF2B5EF4-FFF2-40B4-BE49-F238E27FC236}">
                <a16:creationId xmlns:a16="http://schemas.microsoft.com/office/drawing/2014/main" id="{667729BD-00AF-124B-9C23-B4DD037200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12790" y="1211264"/>
            <a:ext cx="2517775" cy="29094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 tableau</a:t>
            </a:r>
            <a:endParaRPr lang="fr-FR"/>
          </a:p>
        </p:txBody>
      </p:sp>
      <p:sp>
        <p:nvSpPr>
          <p:cNvPr id="21" name="Espace réservé du tableau 14">
            <a:extLst>
              <a:ext uri="{FF2B5EF4-FFF2-40B4-BE49-F238E27FC236}">
                <a16:creationId xmlns:a16="http://schemas.microsoft.com/office/drawing/2014/main" id="{CE1BD160-A30A-654D-AE6E-B983654EEBE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34268" y="1211264"/>
            <a:ext cx="2517775" cy="29094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 tableau</a:t>
            </a:r>
            <a:endParaRPr lang="fr-FR"/>
          </a:p>
        </p:txBody>
      </p:sp>
      <p:sp>
        <p:nvSpPr>
          <p:cNvPr id="22" name="Espace réservé du tableau 14">
            <a:extLst>
              <a:ext uri="{FF2B5EF4-FFF2-40B4-BE49-F238E27FC236}">
                <a16:creationId xmlns:a16="http://schemas.microsoft.com/office/drawing/2014/main" id="{847F1F63-5540-5A46-A4D2-8AE1B10B640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955745" y="1211264"/>
            <a:ext cx="2517775" cy="29094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 tableau</a:t>
            </a:r>
            <a:endParaRPr lang="fr-FR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7D3D17C0-F9F3-0F43-88AC-ACE6495AB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2EA65DD8-18AF-164F-AC83-293B042D7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E70F5BB2-99E5-E842-986E-50A8DB907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350936C9-2235-40D6-94B5-8E2BF3D28BD8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622327-87BE-314E-921F-C894758CB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55" y="819444"/>
            <a:ext cx="8054191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187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1BF61E-3C82-4D43-9C4A-E2328A98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74" y="2340127"/>
            <a:ext cx="2302230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 cap="all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EDCF372-40A0-C842-996D-287ED25B71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0885" y="2340127"/>
            <a:ext cx="2302230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2ED9D94-342E-E34E-A40A-71D56E6FAFB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43696" y="2340127"/>
            <a:ext cx="2302230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B9CBE07-B342-F14D-891E-B8D06B4C4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9CE5CBEB-A879-EB45-8F35-646DAB24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3E8E1CEB-0FFF-3D49-9B04-6BC860CD1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1603EC86-8A8E-45FE-A7C6-771D9B3BDAA3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32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sat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 9"/>
          <p:cNvSpPr/>
          <p:nvPr userDrawn="1"/>
        </p:nvSpPr>
        <p:spPr>
          <a:xfrm rot="16200000">
            <a:off x="4608694" y="28499"/>
            <a:ext cx="9069143" cy="9069143"/>
          </a:xfrm>
          <a:prstGeom prst="arc">
            <a:avLst/>
          </a:prstGeom>
          <a:ln w="25400">
            <a:solidFill>
              <a:schemeClr val="tx2">
                <a:lumMod val="40000"/>
                <a:lumOff val="6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013" dirty="0"/>
          </a:p>
        </p:txBody>
      </p:sp>
      <p:pic>
        <p:nvPicPr>
          <p:cNvPr id="9" name="Espace réservé pour une image 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154" y="573326"/>
            <a:ext cx="3996812" cy="3996812"/>
          </a:xfrm>
          <a:custGeom>
            <a:avLst/>
            <a:gdLst>
              <a:gd name="connsiteX0" fmla="*/ 1909187 w 1909187"/>
              <a:gd name="connsiteY0" fmla="*/ 0 h 1909187"/>
              <a:gd name="connsiteX1" fmla="*/ 1909187 w 1909187"/>
              <a:gd name="connsiteY1" fmla="*/ 1909187 h 1909187"/>
              <a:gd name="connsiteX2" fmla="*/ 0 w 1909187"/>
              <a:gd name="connsiteY2" fmla="*/ 1909187 h 1909187"/>
              <a:gd name="connsiteX3" fmla="*/ 1909187 w 1909187"/>
              <a:gd name="connsiteY3" fmla="*/ 0 h 190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187" h="1909187">
                <a:moveTo>
                  <a:pt x="1909187" y="0"/>
                </a:moveTo>
                <a:lnTo>
                  <a:pt x="1909187" y="1909187"/>
                </a:lnTo>
                <a:lnTo>
                  <a:pt x="0" y="1909187"/>
                </a:lnTo>
                <a:cubicBezTo>
                  <a:pt x="0" y="854772"/>
                  <a:pt x="854772" y="0"/>
                  <a:pt x="1909187" y="0"/>
                </a:cubicBezTo>
                <a:close/>
              </a:path>
            </a:pathLst>
          </a:custGeom>
        </p:spPr>
      </p:pic>
      <p:sp>
        <p:nvSpPr>
          <p:cNvPr id="11" name="Rectangle 10"/>
          <p:cNvSpPr/>
          <p:nvPr userDrawn="1"/>
        </p:nvSpPr>
        <p:spPr>
          <a:xfrm>
            <a:off x="824222" y="249303"/>
            <a:ext cx="299153" cy="160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24222" y="930720"/>
            <a:ext cx="299153" cy="67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736395" y="55077"/>
            <a:ext cx="7886698" cy="9104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70000"/>
              </a:lnSpc>
              <a:defRPr sz="2700" b="1" baseline="0">
                <a:solidFill>
                  <a:schemeClr val="tx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 smtClean="0"/>
              <a:t>Titre en gras</a:t>
            </a:r>
            <a:br>
              <a:rPr lang="fr-FR" dirty="0" smtClean="0"/>
            </a:br>
            <a:r>
              <a:rPr lang="fr-FR" dirty="0" smtClean="0"/>
              <a:t>Century Gothic 27 </a:t>
            </a:r>
            <a:r>
              <a:rPr lang="mr-IN" dirty="0" smtClean="0"/>
              <a:t>–</a:t>
            </a:r>
            <a:r>
              <a:rPr lang="fr-FR" dirty="0" smtClean="0"/>
              <a:t> RGB 36.54.70</a:t>
            </a:r>
            <a:endParaRPr lang="fr-FR" dirty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2" hasCustomPrompt="1"/>
          </p:nvPr>
        </p:nvSpPr>
        <p:spPr>
          <a:xfrm>
            <a:off x="736393" y="929855"/>
            <a:ext cx="7886700" cy="372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00" baseline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  <a:latin typeface="Bebas" charset="0"/>
                <a:ea typeface="Bebas" charset="0"/>
                <a:cs typeface="Bebas" charset="0"/>
              </a:defRPr>
            </a:lvl5pPr>
          </a:lstStyle>
          <a:p>
            <a:pPr lvl="0"/>
            <a:r>
              <a:rPr lang="fr-FR" dirty="0" smtClean="0"/>
              <a:t>Sous-Titre </a:t>
            </a:r>
            <a:r>
              <a:rPr lang="mr-IN" dirty="0" smtClean="0"/>
              <a:t>–</a:t>
            </a:r>
            <a:r>
              <a:rPr lang="fr-FR" dirty="0" smtClean="0"/>
              <a:t> Century Gothic 10 </a:t>
            </a:r>
            <a:r>
              <a:rPr lang="mr-IN" dirty="0" smtClean="0"/>
              <a:t>–</a:t>
            </a:r>
            <a:r>
              <a:rPr lang="fr-FR" dirty="0" smtClean="0"/>
              <a:t> RGB 0.171.199</a:t>
            </a:r>
          </a:p>
        </p:txBody>
      </p:sp>
    </p:spTree>
    <p:extLst>
      <p:ext uri="{BB962C8B-B14F-4D97-AF65-F5344CB8AC3E}">
        <p14:creationId xmlns:p14="http://schemas.microsoft.com/office/powerpoint/2010/main" val="836160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power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34"/>
            <a:ext cx="9144000" cy="46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893" y="2959895"/>
            <a:ext cx="8524720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smtClean="0"/>
              <a:t>CLIQUEZ POUR AJOUTER UN sous-titre</a:t>
            </a:r>
            <a:endParaRPr lang="en-US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DBCDC0-9366-494B-A426-F2F7C6FD3CFF}"/>
              </a:ext>
            </a:extLst>
          </p:cNvPr>
          <p:cNvCxnSpPr/>
          <p:nvPr userDrawn="1"/>
        </p:nvCxnSpPr>
        <p:spPr>
          <a:xfrm>
            <a:off x="3897923" y="0"/>
            <a:ext cx="0" cy="2080846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CE4C824-7E57-3C41-8B38-BE3896413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D5F2CE03-CC3F-1343-B851-00D6965C6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C705D11E-1D52-CD41-B20A-B38047EC4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1C8BF33-7BDC-4BFE-967B-BAB45A614C6C}" type="datetime1">
              <a:rPr lang="fr-FR" smtClean="0"/>
              <a:t>27/03/2023</a:t>
            </a:fld>
            <a:endParaRPr lang="fr-FR" dirty="0"/>
          </a:p>
        </p:txBody>
      </p:sp>
      <p:pic>
        <p:nvPicPr>
          <p:cNvPr id="15" name="Picture 2" descr="D:\Users\lecheva1\Desktop\Communication\Societe\Logo\White version\logo Thales Alenia Space-Leonardo-toutBlanc-01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24238" r="15710" b="21995"/>
          <a:stretch/>
        </p:blipFill>
        <p:spPr bwMode="auto">
          <a:xfrm>
            <a:off x="386684" y="277352"/>
            <a:ext cx="1804394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368" y="2080846"/>
            <a:ext cx="8300674" cy="915704"/>
          </a:xfrm>
        </p:spPr>
        <p:txBody>
          <a:bodyPr anchor="b"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6051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7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owerpoi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8B40A96F-7B25-1C41-A623-57A881512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7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AD8A5DC-5D6E-314D-BBE0-0130CF0C0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2" y="2110323"/>
            <a:ext cx="8365233" cy="8125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A09CB7B-DF7C-6D41-BA7F-6912A4B9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3" y="2959895"/>
            <a:ext cx="8365232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12E7B19-3C9D-7B43-8288-55194F984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4A8B1ED9-30C3-0B4E-AEFF-2A726B2EA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9D218E1B-BFBD-C04A-8C30-7C7ADFB39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FBB2D0A-7B29-4C62-A54C-D1053D8741D4}" type="datetime1">
              <a:rPr lang="fr-FR" smtClean="0"/>
              <a:t>27/03/2023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BCDC0-9366-494B-A426-F2F7C6FD3CFF}"/>
              </a:ext>
            </a:extLst>
          </p:cNvPr>
          <p:cNvCxnSpPr/>
          <p:nvPr userDrawn="1"/>
        </p:nvCxnSpPr>
        <p:spPr>
          <a:xfrm>
            <a:off x="3897923" y="0"/>
            <a:ext cx="0" cy="2080846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Users\lecheva1\Desktop\Communication\Societe\Logo\White version\logo Thales Alenia Space-Leonardo-toutBlanc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24238" r="15710" b="21995"/>
          <a:stretch/>
        </p:blipFill>
        <p:spPr bwMode="auto">
          <a:xfrm>
            <a:off x="386684" y="277352"/>
            <a:ext cx="1804394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444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ontagne, ciel, extérieur, crépuscule&#10;&#10;&#10;&#10;Description générée automatiquement">
            <a:extLst>
              <a:ext uri="{FF2B5EF4-FFF2-40B4-BE49-F238E27FC236}">
                <a16:creationId xmlns:a16="http://schemas.microsoft.com/office/drawing/2014/main" id="{D8D8BCE7-8ACC-DF4A-870F-D2D9A34DCE25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84" b="13045"/>
          <a:stretch/>
        </p:blipFill>
        <p:spPr>
          <a:xfrm>
            <a:off x="0" y="0"/>
            <a:ext cx="9144000" cy="4716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B7D97CF-4F08-C74E-B918-ACD1AAF7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3" y="2110323"/>
            <a:ext cx="8460926" cy="8125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B3339E-C086-A44B-A6BC-2D7610182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2" y="2959895"/>
            <a:ext cx="8460927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F3F7180-DD24-FF49-9AB1-769F86C95CC7}"/>
              </a:ext>
            </a:extLst>
          </p:cNvPr>
          <p:cNvCxnSpPr/>
          <p:nvPr userDrawn="1"/>
        </p:nvCxnSpPr>
        <p:spPr>
          <a:xfrm>
            <a:off x="2076498" y="-14748"/>
            <a:ext cx="0" cy="2016000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6D08126-076C-8542-BEF8-1A0229DD83C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87397" y="3362903"/>
            <a:ext cx="0" cy="136212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1DEFBB9-8B25-0241-A652-AA98D6245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6276C738-AF82-264D-8B57-29E090FD6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D1187BC7-B273-4440-9CB8-F9168AF39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A41D7C27-1903-49F2-A675-EE3DC4C09A61}" type="datetime1">
              <a:rPr lang="fr-FR" smtClean="0"/>
              <a:t>27/03/2023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138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owerpoi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8B40A96F-7B25-1C41-A623-57A881512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7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AD8A5DC-5D6E-314D-BBE0-0130CF0C0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2" y="2110323"/>
            <a:ext cx="8365233" cy="8125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A09CB7B-DF7C-6D41-BA7F-6912A4B9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3" y="2959895"/>
            <a:ext cx="8365232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12E7B19-3C9D-7B43-8288-55194F984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4A8B1ED9-30C3-0B4E-AEFF-2A726B2EA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9D218E1B-BFBD-C04A-8C30-7C7ADFB39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0EFEBB8-AF22-423C-A1DE-A1E87EE69C2E}" type="datetime1">
              <a:rPr lang="fr-FR" smtClean="0"/>
              <a:t>27/03/2023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BCDC0-9366-494B-A426-F2F7C6FD3CFF}"/>
              </a:ext>
            </a:extLst>
          </p:cNvPr>
          <p:cNvCxnSpPr/>
          <p:nvPr userDrawn="1"/>
        </p:nvCxnSpPr>
        <p:spPr>
          <a:xfrm>
            <a:off x="3897923" y="0"/>
            <a:ext cx="0" cy="2080846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Users\lecheva1\Desktop\Communication\Societe\Logo\White version\logo Thales Alenia Space-Leonardo-toutBlanc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24238" r="15710" b="21995"/>
          <a:stretch/>
        </p:blipFill>
        <p:spPr bwMode="auto">
          <a:xfrm>
            <a:off x="386684" y="277352"/>
            <a:ext cx="1804394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57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8089E82D-A104-1A4F-BED1-A659C17DB3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7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0A313DC-41BF-204D-9861-A9BA835EE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2" y="2110323"/>
            <a:ext cx="8343967" cy="8125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2DAB710-7BCA-1244-A54C-D5E7F156A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2" y="2959895"/>
            <a:ext cx="8333335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3C589DB-D4E4-984E-8420-A2D211D63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8E01617-6E3A-394A-80D5-D69A4491E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58EB5A2E-23E7-2A42-997C-EB75B79D8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415D6D49-FC83-4FE0-B91B-698EC96EFB56}" type="datetime1">
              <a:rPr lang="fr-FR" smtClean="0"/>
              <a:t>27/03/2023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F3F7180-DD24-FF49-9AB1-769F86C95CC7}"/>
              </a:ext>
            </a:extLst>
          </p:cNvPr>
          <p:cNvCxnSpPr/>
          <p:nvPr userDrawn="1"/>
        </p:nvCxnSpPr>
        <p:spPr>
          <a:xfrm>
            <a:off x="2076498" y="-14748"/>
            <a:ext cx="0" cy="2016000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6D08126-076C-8542-BEF8-1A0229DD83C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87397" y="3362903"/>
            <a:ext cx="0" cy="136212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2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3C589DB-D4E4-984E-8420-A2D211D63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8E01617-6E3A-394A-80D5-D69A4491E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58EB5A2E-23E7-2A42-997C-EB75B79D8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D5925C99-7793-406C-9ABE-5494560A1267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98752-6699-BC46-98FD-A5A760C7E2BB}"/>
              </a:ext>
            </a:extLst>
          </p:cNvPr>
          <p:cNvSpPr/>
          <p:nvPr userDrawn="1"/>
        </p:nvSpPr>
        <p:spPr>
          <a:xfrm>
            <a:off x="0" y="0"/>
            <a:ext cx="9144000" cy="47196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00" t="-977" r="-400" b="-650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6FEC107-B454-B346-BF1F-994085114CFC}"/>
              </a:ext>
            </a:extLst>
          </p:cNvPr>
          <p:cNvCxnSpPr>
            <a:cxnSpLocks/>
          </p:cNvCxnSpPr>
          <p:nvPr userDrawn="1"/>
        </p:nvCxnSpPr>
        <p:spPr>
          <a:xfrm>
            <a:off x="1132555" y="0"/>
            <a:ext cx="0" cy="487680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>
            <a:extLst>
              <a:ext uri="{FF2B5EF4-FFF2-40B4-BE49-F238E27FC236}">
                <a16:creationId xmlns:a16="http://schemas.microsoft.com/office/drawing/2014/main" id="{DE94CFF2-2B8A-413D-A48B-5769B4CE0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922" y="671492"/>
            <a:ext cx="4467979" cy="487681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</p:spTree>
    <p:extLst>
      <p:ext uri="{BB962C8B-B14F-4D97-AF65-F5344CB8AC3E}">
        <p14:creationId xmlns:p14="http://schemas.microsoft.com/office/powerpoint/2010/main" val="2427253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9183778-EC11-E745-97D2-D504C1D2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A66D0CD3-9DBB-074D-ABF8-1F0963A26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68F0D93D-1B76-9D4F-87FE-D572FBEBB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5E15A62-91E9-471F-88DA-BBB1D42A3E88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8308975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666626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4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im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409DAD8-0DB0-254B-958F-E20205EB3F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08615" y="0"/>
            <a:ext cx="3735387" cy="47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5022683-08C6-044D-BC24-699776142526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BB093D2B-9C30-2A48-B2F3-080B033D1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F59A12EB-D8FB-034C-A082-0E325DF5D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3273C3C0-2C29-D84B-84A8-B31093BB8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F8D8FAA-C46A-4E6D-AD41-6AB2CBBBD22F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0384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animal, crabe, invertébré&#10;&#10;&#10;&#10;Description générée automatiquement">
            <a:extLst>
              <a:ext uri="{FF2B5EF4-FFF2-40B4-BE49-F238E27FC236}">
                <a16:creationId xmlns:a16="http://schemas.microsoft.com/office/drawing/2014/main" id="{4CEEFB77-F421-3F4B-B8E9-056DFC5CAFE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51" t="432" r="6699" b="432"/>
          <a:stretch/>
        </p:blipFill>
        <p:spPr>
          <a:xfrm>
            <a:off x="5414400" y="0"/>
            <a:ext cx="3729600" cy="4716000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9183778-EC11-E745-97D2-D504C1D2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A66D0CD3-9DBB-074D-ABF8-1F0963A26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68F0D93D-1B76-9D4F-87FE-D572FBEBB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E03873E5-FBB0-4C27-916D-43BF8C209402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87086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4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assis, bleu, table&#10;&#10;&#10;&#10;Description générée automatiquement">
            <a:extLst>
              <a:ext uri="{FF2B5EF4-FFF2-40B4-BE49-F238E27FC236}">
                <a16:creationId xmlns:a16="http://schemas.microsoft.com/office/drawing/2014/main" id="{26B0199C-B202-3E44-B213-990814D4DADA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1" t="1925" r="14161" b="9647"/>
          <a:stretch/>
        </p:blipFill>
        <p:spPr>
          <a:xfrm>
            <a:off x="5403600" y="0"/>
            <a:ext cx="3740400" cy="4716000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5022683-08C6-044D-BC24-699776142526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AE73D90-9BDD-6C4C-B856-8B33994A7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pied de page 3">
            <a:extLst>
              <a:ext uri="{FF2B5EF4-FFF2-40B4-BE49-F238E27FC236}">
                <a16:creationId xmlns:a16="http://schemas.microsoft.com/office/drawing/2014/main" id="{5BA45C43-7C4B-DD48-999C-ADD15D14E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6" name="Espace réservé de la date 4">
            <a:extLst>
              <a:ext uri="{FF2B5EF4-FFF2-40B4-BE49-F238E27FC236}">
                <a16:creationId xmlns:a16="http://schemas.microsoft.com/office/drawing/2014/main" id="{22A788B2-6AE0-1E4B-A747-04D2F0DFD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6CA02A94-DB68-486B-9B01-33569E5ADE61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4121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7E1C80-C94E-5349-A183-CA7658D3BDEE}"/>
              </a:ext>
            </a:extLst>
          </p:cNvPr>
          <p:cNvSpPr/>
          <p:nvPr userDrawn="1"/>
        </p:nvSpPr>
        <p:spPr>
          <a:xfrm>
            <a:off x="2" y="0"/>
            <a:ext cx="5396089" cy="471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50ED728-B670-CB49-8508-0F1F03A34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52493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8D44DF06-6ED0-2D44-9261-1CA105F64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1775177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19" name="Espace réservé pour une image  16">
            <a:extLst>
              <a:ext uri="{FF2B5EF4-FFF2-40B4-BE49-F238E27FC236}">
                <a16:creationId xmlns:a16="http://schemas.microsoft.com/office/drawing/2014/main" id="{278EDDE2-FC82-2E45-A8A7-0754F945FA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000" y="302542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DE95F969-5AB7-514E-A893-789171238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AA1A8D60-40D8-AB47-9E5C-ECCF0B87C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E431D199-7EEE-9F4D-A74B-4A26D97B2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98651DC3-C9A7-4A75-838C-7B53D1B2261E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564B56E-FFB1-244B-AD2D-7C764E0C0CE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61348" y="3977590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90EC18A-AD29-064E-A100-485DB10308B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61348" y="1478953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B656A85-52F9-0E43-B742-91EF27CC54A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461348" y="2728271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DAE53D27-4404-5B4C-A4E3-239DAC1B0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329" y="638176"/>
            <a:ext cx="4642920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180975" indent="-176213">
              <a:spcAft>
                <a:spcPts val="300"/>
              </a:spcAft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315913" indent="-127000">
              <a:spcAft>
                <a:spcPts val="300"/>
              </a:spcAft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457200" indent="-141288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630238" indent="-136525">
              <a:spcAft>
                <a:spcPts val="300"/>
              </a:spcAft>
              <a:buClr>
                <a:schemeClr val="bg1"/>
              </a:buClr>
              <a:buFont typeface="Police système"/>
              <a:buChar char="-"/>
              <a:defRPr sz="1000" baseline="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10489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2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90CEFFF-9EE5-3F40-AC1C-4A26C8FCFC5C}"/>
              </a:ext>
            </a:extLst>
          </p:cNvPr>
          <p:cNvSpPr/>
          <p:nvPr userDrawn="1"/>
        </p:nvSpPr>
        <p:spPr>
          <a:xfrm>
            <a:off x="5397337" y="0"/>
            <a:ext cx="3746665" cy="4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50ED728-B670-CB49-8508-0F1F03A34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52493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8D44DF06-6ED0-2D44-9261-1CA105F64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1775177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19" name="Espace réservé pour une image  16">
            <a:extLst>
              <a:ext uri="{FF2B5EF4-FFF2-40B4-BE49-F238E27FC236}">
                <a16:creationId xmlns:a16="http://schemas.microsoft.com/office/drawing/2014/main" id="{278EDDE2-FC82-2E45-A8A7-0754F945FA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000" y="302542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8D8DFB-CA68-914F-8E01-44E48F6A32E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461348" y="2717550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EA64681A-B864-8A4A-9AFA-945872ED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pied de page 3">
            <a:extLst>
              <a:ext uri="{FF2B5EF4-FFF2-40B4-BE49-F238E27FC236}">
                <a16:creationId xmlns:a16="http://schemas.microsoft.com/office/drawing/2014/main" id="{2783D269-A1A1-274F-BADF-47612A78B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F00AB5A6-1DCA-6C46-A9DF-2D5A1E756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9E826918-880B-42BB-BB1B-3558A8AE962B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5C1BEA1-2E64-2745-9B20-2AD263378F6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461348" y="1478953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73993B4-6164-A54F-B08E-4C9A2353D03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61348" y="4006023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36906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90CEFFF-9EE5-3F40-AC1C-4A26C8FCFC5C}"/>
              </a:ext>
            </a:extLst>
          </p:cNvPr>
          <p:cNvSpPr/>
          <p:nvPr userDrawn="1"/>
        </p:nvSpPr>
        <p:spPr>
          <a:xfrm>
            <a:off x="5397337" y="0"/>
            <a:ext cx="3746665" cy="471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50ED728-B670-CB49-8508-0F1F03A34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52493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8D44DF06-6ED0-2D44-9261-1CA105F64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1775177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9" name="Espace réservé pour une image  16">
            <a:extLst>
              <a:ext uri="{FF2B5EF4-FFF2-40B4-BE49-F238E27FC236}">
                <a16:creationId xmlns:a16="http://schemas.microsoft.com/office/drawing/2014/main" id="{278EDDE2-FC82-2E45-A8A7-0754F945FA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000" y="302542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67CD6D-8D60-4546-B49C-27758CCA0D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461348" y="1484911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8D8DFB-CA68-914F-8E01-44E48F6A32E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461348" y="2718724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D382CAD-23F8-164D-BC70-6764C2F1A0D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61348" y="3977590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D4530CE3-2B5C-A74F-B204-D113B0D0B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pied de page 3">
            <a:extLst>
              <a:ext uri="{FF2B5EF4-FFF2-40B4-BE49-F238E27FC236}">
                <a16:creationId xmlns:a16="http://schemas.microsoft.com/office/drawing/2014/main" id="{F086206A-A934-1740-9DAE-401212089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E15F9576-75E7-F746-A849-BA27D0288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D1FB3361-F7E3-489B-B475-5DDEC4A718BE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79600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1BAB69-A90E-FD4B-A478-19FF89C31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56" y="819444"/>
            <a:ext cx="261465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graphique 17">
            <a:extLst>
              <a:ext uri="{FF2B5EF4-FFF2-40B4-BE49-F238E27FC236}">
                <a16:creationId xmlns:a16="http://schemas.microsoft.com/office/drawing/2014/main" id="{545E4D9D-2157-C64B-A280-343302FCA8D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13598" y="1484687"/>
            <a:ext cx="2614612" cy="18997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19" name="Espace réservé du graphique 17">
            <a:extLst>
              <a:ext uri="{FF2B5EF4-FFF2-40B4-BE49-F238E27FC236}">
                <a16:creationId xmlns:a16="http://schemas.microsoft.com/office/drawing/2014/main" id="{7C63690E-A42A-6C4C-9ADE-F11883E8511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264675" y="1484687"/>
            <a:ext cx="2614612" cy="18997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20" name="Espace réservé du graphique 17">
            <a:extLst>
              <a:ext uri="{FF2B5EF4-FFF2-40B4-BE49-F238E27FC236}">
                <a16:creationId xmlns:a16="http://schemas.microsoft.com/office/drawing/2014/main" id="{FF0FF8C1-EF99-F346-BB0F-CECE7555EEE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120711" y="1484687"/>
            <a:ext cx="2614612" cy="18997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A524B72D-2EB5-1240-84E9-3BF0FEEA7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8B9480E5-5EC4-0349-9FB2-94D534FA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2F20D00A-079B-E642-BAD7-B9EEED138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D78E841F-D120-4462-8AC9-33FE70F1344F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F87B5C1-2AB8-0541-ADC6-9283373BC86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264675" y="819444"/>
            <a:ext cx="261465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373287-86E5-8843-B508-40B57ED9360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27145" y="819444"/>
            <a:ext cx="261465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8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ontagne, ciel, extérieur, crépuscule&#10;&#10;&#10;&#10;Description générée automatiquement">
            <a:extLst>
              <a:ext uri="{FF2B5EF4-FFF2-40B4-BE49-F238E27FC236}">
                <a16:creationId xmlns:a16="http://schemas.microsoft.com/office/drawing/2014/main" id="{D8D8BCE7-8ACC-DF4A-870F-D2D9A34DCE25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84" b="13045"/>
          <a:stretch/>
        </p:blipFill>
        <p:spPr>
          <a:xfrm>
            <a:off x="0" y="0"/>
            <a:ext cx="9144000" cy="4716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B7D97CF-4F08-C74E-B918-ACD1AAF7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3" y="2110323"/>
            <a:ext cx="8460926" cy="8125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B3339E-C086-A44B-A6BC-2D7610182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2" y="2959895"/>
            <a:ext cx="8460927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F3F7180-DD24-FF49-9AB1-769F86C95CC7}"/>
              </a:ext>
            </a:extLst>
          </p:cNvPr>
          <p:cNvCxnSpPr/>
          <p:nvPr userDrawn="1"/>
        </p:nvCxnSpPr>
        <p:spPr>
          <a:xfrm>
            <a:off x="2076498" y="-14748"/>
            <a:ext cx="0" cy="2016000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6D08126-076C-8542-BEF8-1A0229DD83C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87397" y="3362903"/>
            <a:ext cx="0" cy="136212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1DEFBB9-8B25-0241-A652-AA98D6245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6276C738-AF82-264D-8B57-29E090FD6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D1187BC7-B273-4440-9CB8-F9168AF39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7E4A0A4A-F1A8-4BE2-B13B-C7CB0E1465AE}" type="datetime1">
              <a:rPr lang="fr-FR" smtClean="0"/>
              <a:t>27/03/2023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93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ableau 14">
            <a:extLst>
              <a:ext uri="{FF2B5EF4-FFF2-40B4-BE49-F238E27FC236}">
                <a16:creationId xmlns:a16="http://schemas.microsoft.com/office/drawing/2014/main" id="{667729BD-00AF-124B-9C23-B4DD037200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12790" y="1211264"/>
            <a:ext cx="2517775" cy="29094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21" name="Espace réservé du tableau 14">
            <a:extLst>
              <a:ext uri="{FF2B5EF4-FFF2-40B4-BE49-F238E27FC236}">
                <a16:creationId xmlns:a16="http://schemas.microsoft.com/office/drawing/2014/main" id="{CE1BD160-A30A-654D-AE6E-B983654EEBE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34268" y="1211264"/>
            <a:ext cx="2517775" cy="29094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22" name="Espace réservé du tableau 14">
            <a:extLst>
              <a:ext uri="{FF2B5EF4-FFF2-40B4-BE49-F238E27FC236}">
                <a16:creationId xmlns:a16="http://schemas.microsoft.com/office/drawing/2014/main" id="{847F1F63-5540-5A46-A4D2-8AE1B10B640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955745" y="1211264"/>
            <a:ext cx="2517775" cy="29094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7D3D17C0-F9F3-0F43-88AC-ACE6495AB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2EA65DD8-18AF-164F-AC83-293B042D7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E70F5BB2-99E5-E842-986E-50A8DB907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95EB0295-8EF3-405C-85D1-D60364643B52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622327-87BE-314E-921F-C894758CB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55" y="819444"/>
            <a:ext cx="8054191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869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1BF61E-3C82-4D43-9C4A-E2328A98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74" y="2340127"/>
            <a:ext cx="2302230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 cap="all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EDCF372-40A0-C842-996D-287ED25B71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0885" y="2340127"/>
            <a:ext cx="2302230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2ED9D94-342E-E34E-A40A-71D56E6FAFB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43696" y="2340127"/>
            <a:ext cx="2302230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B9CBE07-B342-F14D-891E-B8D06B4C4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9CE5CBEB-A879-EB45-8F35-646DAB24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3E8E1CEB-0FFF-3D49-9B04-6BC860CD1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F392B33-D964-438D-80DB-26357480DF01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479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power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34"/>
            <a:ext cx="9144000" cy="46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893" y="2959895"/>
            <a:ext cx="8524720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smtClean="0"/>
              <a:t>CLIQUEZ POUR AJOUTER UN sous-titre</a:t>
            </a:r>
            <a:endParaRPr lang="en-US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DBCDC0-9366-494B-A426-F2F7C6FD3CFF}"/>
              </a:ext>
            </a:extLst>
          </p:cNvPr>
          <p:cNvCxnSpPr/>
          <p:nvPr userDrawn="1"/>
        </p:nvCxnSpPr>
        <p:spPr>
          <a:xfrm>
            <a:off x="3897923" y="0"/>
            <a:ext cx="0" cy="2080846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CE4C824-7E57-3C41-8B38-BE3896413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D5F2CE03-CC3F-1343-B851-00D6965C6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C705D11E-1D52-CD41-B20A-B38047EC4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DAEA6F04-F85B-483A-966D-62520D284309}" type="datetime1">
              <a:rPr lang="fr-FR" smtClean="0"/>
              <a:t>27/03/2023</a:t>
            </a:fld>
            <a:endParaRPr lang="fr-FR" dirty="0"/>
          </a:p>
        </p:txBody>
      </p:sp>
      <p:pic>
        <p:nvPicPr>
          <p:cNvPr id="15" name="Picture 2" descr="D:\Users\lecheva1\Desktop\Communication\Societe\Logo\White version\logo Thales Alenia Space-Leonardo-toutBlanc-01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24238" r="15710" b="21995"/>
          <a:stretch/>
        </p:blipFill>
        <p:spPr bwMode="auto">
          <a:xfrm>
            <a:off x="386684" y="277352"/>
            <a:ext cx="1804394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367" y="2080846"/>
            <a:ext cx="8534245" cy="914524"/>
          </a:xfrm>
        </p:spPr>
        <p:txBody>
          <a:bodyPr anchor="b" anchorCtr="0"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6051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75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owerpoi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8B40A96F-7B25-1C41-A623-57A881512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7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AD8A5DC-5D6E-314D-BBE0-0130CF0C0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2" y="2110323"/>
            <a:ext cx="8365233" cy="8125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A09CB7B-DF7C-6D41-BA7F-6912A4B9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3" y="2959895"/>
            <a:ext cx="8365232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12E7B19-3C9D-7B43-8288-55194F984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4A8B1ED9-30C3-0B4E-AEFF-2A726B2EA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9D218E1B-BFBD-C04A-8C30-7C7ADFB39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7D6DFC7D-56D5-4CCE-8C24-3E73EF7EA8D2}" type="datetime1">
              <a:rPr lang="fr-FR" smtClean="0"/>
              <a:t>27/03/2023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BCDC0-9366-494B-A426-F2F7C6FD3CFF}"/>
              </a:ext>
            </a:extLst>
          </p:cNvPr>
          <p:cNvCxnSpPr/>
          <p:nvPr userDrawn="1"/>
        </p:nvCxnSpPr>
        <p:spPr>
          <a:xfrm>
            <a:off x="3897923" y="0"/>
            <a:ext cx="0" cy="2080846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Users\lecheva1\Desktop\Communication\Societe\Logo\White version\logo Thales Alenia Space-Leonardo-toutBlanc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24238" r="15710" b="21995"/>
          <a:stretch/>
        </p:blipFill>
        <p:spPr bwMode="auto">
          <a:xfrm>
            <a:off x="386684" y="277352"/>
            <a:ext cx="1804394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57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ontagne, ciel, extérieur, crépuscule&#10;&#10;&#10;&#10;Description générée automatiquement">
            <a:extLst>
              <a:ext uri="{FF2B5EF4-FFF2-40B4-BE49-F238E27FC236}">
                <a16:creationId xmlns:a16="http://schemas.microsoft.com/office/drawing/2014/main" id="{D8D8BCE7-8ACC-DF4A-870F-D2D9A34DCE25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84" b="13045"/>
          <a:stretch/>
        </p:blipFill>
        <p:spPr>
          <a:xfrm>
            <a:off x="0" y="0"/>
            <a:ext cx="9144000" cy="4716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B7D97CF-4F08-C74E-B918-ACD1AAF7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3" y="2110323"/>
            <a:ext cx="8460926" cy="8125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B3339E-C086-A44B-A6BC-2D7610182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2" y="2959895"/>
            <a:ext cx="8460927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F3F7180-DD24-FF49-9AB1-769F86C95CC7}"/>
              </a:ext>
            </a:extLst>
          </p:cNvPr>
          <p:cNvCxnSpPr/>
          <p:nvPr userDrawn="1"/>
        </p:nvCxnSpPr>
        <p:spPr>
          <a:xfrm>
            <a:off x="2076498" y="-14748"/>
            <a:ext cx="0" cy="2016000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6D08126-076C-8542-BEF8-1A0229DD83C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87397" y="3362903"/>
            <a:ext cx="0" cy="136212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1DEFBB9-8B25-0241-A652-AA98D6245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6276C738-AF82-264D-8B57-29E090FD6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D1187BC7-B273-4440-9CB8-F9168AF39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423AEDEA-5EFA-4A80-992E-FBB1F0A152B5}" type="datetime1">
              <a:rPr lang="fr-FR" smtClean="0"/>
              <a:t>27/03/2023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0822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8089E82D-A104-1A4F-BED1-A659C17DB3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7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0A313DC-41BF-204D-9861-A9BA835EE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2" y="2110323"/>
            <a:ext cx="8343967" cy="8125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2DAB710-7BCA-1244-A54C-D5E7F156A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2" y="2959895"/>
            <a:ext cx="8333335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3C589DB-D4E4-984E-8420-A2D211D63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8E01617-6E3A-394A-80D5-D69A4491E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58EB5A2E-23E7-2A42-997C-EB75B79D8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540A500C-14EB-4F87-B588-AE2062DD27E1}" type="datetime1">
              <a:rPr lang="fr-FR" smtClean="0"/>
              <a:t>27/03/2023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F3F7180-DD24-FF49-9AB1-769F86C95CC7}"/>
              </a:ext>
            </a:extLst>
          </p:cNvPr>
          <p:cNvCxnSpPr/>
          <p:nvPr userDrawn="1"/>
        </p:nvCxnSpPr>
        <p:spPr>
          <a:xfrm>
            <a:off x="2076498" y="-14748"/>
            <a:ext cx="0" cy="2016000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6D08126-076C-8542-BEF8-1A0229DD83C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87397" y="3362903"/>
            <a:ext cx="0" cy="136212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68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3C589DB-D4E4-984E-8420-A2D211D63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8E01617-6E3A-394A-80D5-D69A4491E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58EB5A2E-23E7-2A42-997C-EB75B79D8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A86202B7-016E-451B-9C28-2027B6E2F495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98752-6699-BC46-98FD-A5A760C7E2BB}"/>
              </a:ext>
            </a:extLst>
          </p:cNvPr>
          <p:cNvSpPr/>
          <p:nvPr userDrawn="1"/>
        </p:nvSpPr>
        <p:spPr>
          <a:xfrm>
            <a:off x="0" y="0"/>
            <a:ext cx="9144000" cy="47196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00" t="-977" r="-400" b="-650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6FEC107-B454-B346-BF1F-994085114CFC}"/>
              </a:ext>
            </a:extLst>
          </p:cNvPr>
          <p:cNvCxnSpPr>
            <a:cxnSpLocks/>
          </p:cNvCxnSpPr>
          <p:nvPr userDrawn="1"/>
        </p:nvCxnSpPr>
        <p:spPr>
          <a:xfrm>
            <a:off x="1132555" y="0"/>
            <a:ext cx="0" cy="487680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>
            <a:extLst>
              <a:ext uri="{FF2B5EF4-FFF2-40B4-BE49-F238E27FC236}">
                <a16:creationId xmlns:a16="http://schemas.microsoft.com/office/drawing/2014/main" id="{DE94CFF2-2B8A-413D-A48B-5769B4CE0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922" y="671492"/>
            <a:ext cx="4467979" cy="487681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</p:spTree>
    <p:extLst>
      <p:ext uri="{BB962C8B-B14F-4D97-AF65-F5344CB8AC3E}">
        <p14:creationId xmlns:p14="http://schemas.microsoft.com/office/powerpoint/2010/main" val="2266744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9183778-EC11-E745-97D2-D504C1D2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A66D0CD3-9DBB-074D-ABF8-1F0963A26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68F0D93D-1B76-9D4F-87FE-D572FBEBB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085D49D6-0376-4470-8EED-62C9318B244E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8308975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2824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40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im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409DAD8-0DB0-254B-958F-E20205EB3F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08615" y="0"/>
            <a:ext cx="3735387" cy="47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5022683-08C6-044D-BC24-699776142526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BB093D2B-9C30-2A48-B2F3-080B033D1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F59A12EB-D8FB-034C-A082-0E325DF5D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3273C3C0-2C29-D84B-84A8-B31093BB8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D1A12E1-8B08-4F6A-925F-4A25EBC905D1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42592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0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animal, crabe, invertébré&#10;&#10;&#10;&#10;Description générée automatiquement">
            <a:extLst>
              <a:ext uri="{FF2B5EF4-FFF2-40B4-BE49-F238E27FC236}">
                <a16:creationId xmlns:a16="http://schemas.microsoft.com/office/drawing/2014/main" id="{4CEEFB77-F421-3F4B-B8E9-056DFC5CAFE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51" t="432" r="6699" b="432"/>
          <a:stretch/>
        </p:blipFill>
        <p:spPr>
          <a:xfrm>
            <a:off x="5414400" y="0"/>
            <a:ext cx="3729600" cy="4716000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9183778-EC11-E745-97D2-D504C1D2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A66D0CD3-9DBB-074D-ABF8-1F0963A26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68F0D93D-1B76-9D4F-87FE-D572FBEBB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11EDD92-17E2-4C1F-BC71-65A4E2D18245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24946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40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8089E82D-A104-1A4F-BED1-A659C17DB3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7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0A313DC-41BF-204D-9861-A9BA835EE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2" y="2110323"/>
            <a:ext cx="8343967" cy="8125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2DAB710-7BCA-1244-A54C-D5E7F156A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2" y="2959895"/>
            <a:ext cx="8333335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3C589DB-D4E4-984E-8420-A2D211D63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8E01617-6E3A-394A-80D5-D69A4491E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58EB5A2E-23E7-2A42-997C-EB75B79D8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9AFF674B-70BB-4A0B-BB22-AD8023B934AF}" type="datetime1">
              <a:rPr lang="fr-FR" smtClean="0"/>
              <a:t>27/03/2023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F3F7180-DD24-FF49-9AB1-769F86C95CC7}"/>
              </a:ext>
            </a:extLst>
          </p:cNvPr>
          <p:cNvCxnSpPr/>
          <p:nvPr userDrawn="1"/>
        </p:nvCxnSpPr>
        <p:spPr>
          <a:xfrm>
            <a:off x="2076498" y="-14748"/>
            <a:ext cx="0" cy="2016000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6D08126-076C-8542-BEF8-1A0229DD83C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87397" y="3362903"/>
            <a:ext cx="0" cy="136212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94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assis, bleu, table&#10;&#10;&#10;&#10;Description générée automatiquement">
            <a:extLst>
              <a:ext uri="{FF2B5EF4-FFF2-40B4-BE49-F238E27FC236}">
                <a16:creationId xmlns:a16="http://schemas.microsoft.com/office/drawing/2014/main" id="{26B0199C-B202-3E44-B213-990814D4DADA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1" t="1925" r="14161" b="9647"/>
          <a:stretch/>
        </p:blipFill>
        <p:spPr>
          <a:xfrm>
            <a:off x="5403600" y="0"/>
            <a:ext cx="3740400" cy="4716000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5022683-08C6-044D-BC24-699776142526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AE73D90-9BDD-6C4C-B856-8B33994A7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pied de page 3">
            <a:extLst>
              <a:ext uri="{FF2B5EF4-FFF2-40B4-BE49-F238E27FC236}">
                <a16:creationId xmlns:a16="http://schemas.microsoft.com/office/drawing/2014/main" id="{5BA45C43-7C4B-DD48-999C-ADD15D14E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6" name="Espace réservé de la date 4">
            <a:extLst>
              <a:ext uri="{FF2B5EF4-FFF2-40B4-BE49-F238E27FC236}">
                <a16:creationId xmlns:a16="http://schemas.microsoft.com/office/drawing/2014/main" id="{22A788B2-6AE0-1E4B-A747-04D2F0DFD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4B63521A-5246-4443-8248-7C0C14723A80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295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0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7E1C80-C94E-5349-A183-CA7658D3BDEE}"/>
              </a:ext>
            </a:extLst>
          </p:cNvPr>
          <p:cNvSpPr/>
          <p:nvPr userDrawn="1"/>
        </p:nvSpPr>
        <p:spPr>
          <a:xfrm>
            <a:off x="2" y="0"/>
            <a:ext cx="5396089" cy="471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50ED728-B670-CB49-8508-0F1F03A34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52493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8D44DF06-6ED0-2D44-9261-1CA105F64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1775177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19" name="Espace réservé pour une image  16">
            <a:extLst>
              <a:ext uri="{FF2B5EF4-FFF2-40B4-BE49-F238E27FC236}">
                <a16:creationId xmlns:a16="http://schemas.microsoft.com/office/drawing/2014/main" id="{278EDDE2-FC82-2E45-A8A7-0754F945FA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000" y="302542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DE95F969-5AB7-514E-A893-789171238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AA1A8D60-40D8-AB47-9E5C-ECCF0B87C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E431D199-7EEE-9F4D-A74B-4A26D97B2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88DAAC4-3388-48C7-B67D-77DDD9A85F49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564B56E-FFB1-244B-AD2D-7C764E0C0CE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61348" y="3977590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90EC18A-AD29-064E-A100-485DB10308B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61348" y="1478953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B656A85-52F9-0E43-B742-91EF27CC54A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461348" y="2728271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DAE53D27-4404-5B4C-A4E3-239DAC1B0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329" y="638176"/>
            <a:ext cx="4642920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180975" indent="-176213">
              <a:spcAft>
                <a:spcPts val="300"/>
              </a:spcAft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315913" indent="-127000">
              <a:spcAft>
                <a:spcPts val="300"/>
              </a:spcAft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457200" indent="-141288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630238" indent="-136525">
              <a:spcAft>
                <a:spcPts val="300"/>
              </a:spcAft>
              <a:buClr>
                <a:schemeClr val="bg1"/>
              </a:buClr>
              <a:buFont typeface="Police système"/>
              <a:buChar char="-"/>
              <a:defRPr sz="1000" baseline="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601191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2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90CEFFF-9EE5-3F40-AC1C-4A26C8FCFC5C}"/>
              </a:ext>
            </a:extLst>
          </p:cNvPr>
          <p:cNvSpPr/>
          <p:nvPr userDrawn="1"/>
        </p:nvSpPr>
        <p:spPr>
          <a:xfrm>
            <a:off x="5397337" y="0"/>
            <a:ext cx="3746665" cy="4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50ED728-B670-CB49-8508-0F1F03A34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52493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8D44DF06-6ED0-2D44-9261-1CA105F64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1775177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19" name="Espace réservé pour une image  16">
            <a:extLst>
              <a:ext uri="{FF2B5EF4-FFF2-40B4-BE49-F238E27FC236}">
                <a16:creationId xmlns:a16="http://schemas.microsoft.com/office/drawing/2014/main" id="{278EDDE2-FC82-2E45-A8A7-0754F945FA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000" y="302542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8D8DFB-CA68-914F-8E01-44E48F6A32E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461348" y="2717550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EA64681A-B864-8A4A-9AFA-945872ED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pied de page 3">
            <a:extLst>
              <a:ext uri="{FF2B5EF4-FFF2-40B4-BE49-F238E27FC236}">
                <a16:creationId xmlns:a16="http://schemas.microsoft.com/office/drawing/2014/main" id="{2783D269-A1A1-274F-BADF-47612A78B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F00AB5A6-1DCA-6C46-A9DF-2D5A1E756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5C422F7E-0C40-4ABE-A80D-D93E9321F334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5C1BEA1-2E64-2745-9B20-2AD263378F6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461348" y="1478953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73993B4-6164-A54F-B08E-4C9A2353D03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61348" y="4006023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1484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90CEFFF-9EE5-3F40-AC1C-4A26C8FCFC5C}"/>
              </a:ext>
            </a:extLst>
          </p:cNvPr>
          <p:cNvSpPr/>
          <p:nvPr userDrawn="1"/>
        </p:nvSpPr>
        <p:spPr>
          <a:xfrm>
            <a:off x="5397337" y="0"/>
            <a:ext cx="3746665" cy="471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50ED728-B670-CB49-8508-0F1F03A34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52493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8D44DF06-6ED0-2D44-9261-1CA105F64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1775177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9" name="Espace réservé pour une image  16">
            <a:extLst>
              <a:ext uri="{FF2B5EF4-FFF2-40B4-BE49-F238E27FC236}">
                <a16:creationId xmlns:a16="http://schemas.microsoft.com/office/drawing/2014/main" id="{278EDDE2-FC82-2E45-A8A7-0754F945FA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000" y="302542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67CD6D-8D60-4546-B49C-27758CCA0D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461348" y="1484911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8D8DFB-CA68-914F-8E01-44E48F6A32E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461348" y="2718724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D382CAD-23F8-164D-BC70-6764C2F1A0D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61348" y="3977590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D4530CE3-2B5C-A74F-B204-D113B0D0B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pied de page 3">
            <a:extLst>
              <a:ext uri="{FF2B5EF4-FFF2-40B4-BE49-F238E27FC236}">
                <a16:creationId xmlns:a16="http://schemas.microsoft.com/office/drawing/2014/main" id="{F086206A-A934-1740-9DAE-401212089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E15F9576-75E7-F746-A849-BA27D0288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EC264EE4-16E0-4AA1-AB51-1CB8BA29ED73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1839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1BAB69-A90E-FD4B-A478-19FF89C31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56" y="819444"/>
            <a:ext cx="261465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graphique 17">
            <a:extLst>
              <a:ext uri="{FF2B5EF4-FFF2-40B4-BE49-F238E27FC236}">
                <a16:creationId xmlns:a16="http://schemas.microsoft.com/office/drawing/2014/main" id="{545E4D9D-2157-C64B-A280-343302FCA8D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13598" y="1484687"/>
            <a:ext cx="2614612" cy="18997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19" name="Espace réservé du graphique 17">
            <a:extLst>
              <a:ext uri="{FF2B5EF4-FFF2-40B4-BE49-F238E27FC236}">
                <a16:creationId xmlns:a16="http://schemas.microsoft.com/office/drawing/2014/main" id="{7C63690E-A42A-6C4C-9ADE-F11883E8511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264675" y="1484687"/>
            <a:ext cx="2614612" cy="18997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20" name="Espace réservé du graphique 17">
            <a:extLst>
              <a:ext uri="{FF2B5EF4-FFF2-40B4-BE49-F238E27FC236}">
                <a16:creationId xmlns:a16="http://schemas.microsoft.com/office/drawing/2014/main" id="{FF0FF8C1-EF99-F346-BB0F-CECE7555EEE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120711" y="1484687"/>
            <a:ext cx="2614612" cy="18997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A524B72D-2EB5-1240-84E9-3BF0FEEA7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8B9480E5-5EC4-0349-9FB2-94D534FA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2F20D00A-079B-E642-BAD7-B9EEED138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CEFC54B4-5440-4596-B31C-043973ADC38A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F87B5C1-2AB8-0541-ADC6-9283373BC86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264675" y="819444"/>
            <a:ext cx="261465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373287-86E5-8843-B508-40B57ED9360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27145" y="819444"/>
            <a:ext cx="261465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05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ableau 14">
            <a:extLst>
              <a:ext uri="{FF2B5EF4-FFF2-40B4-BE49-F238E27FC236}">
                <a16:creationId xmlns:a16="http://schemas.microsoft.com/office/drawing/2014/main" id="{667729BD-00AF-124B-9C23-B4DD037200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12790" y="1211264"/>
            <a:ext cx="2517775" cy="29094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21" name="Espace réservé du tableau 14">
            <a:extLst>
              <a:ext uri="{FF2B5EF4-FFF2-40B4-BE49-F238E27FC236}">
                <a16:creationId xmlns:a16="http://schemas.microsoft.com/office/drawing/2014/main" id="{CE1BD160-A30A-654D-AE6E-B983654EEBE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34268" y="1211264"/>
            <a:ext cx="2517775" cy="29094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22" name="Espace réservé du tableau 14">
            <a:extLst>
              <a:ext uri="{FF2B5EF4-FFF2-40B4-BE49-F238E27FC236}">
                <a16:creationId xmlns:a16="http://schemas.microsoft.com/office/drawing/2014/main" id="{847F1F63-5540-5A46-A4D2-8AE1B10B640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955745" y="1211264"/>
            <a:ext cx="2517775" cy="29094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7D3D17C0-F9F3-0F43-88AC-ACE6495AB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2EA65DD8-18AF-164F-AC83-293B042D7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E70F5BB2-99E5-E842-986E-50A8DB907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668DBB59-6838-4CB2-B4B7-37CFB962CD84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622327-87BE-314E-921F-C894758CB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55" y="819444"/>
            <a:ext cx="8054191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42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1BF61E-3C82-4D43-9C4A-E2328A98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74" y="2340127"/>
            <a:ext cx="2302230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 cap="all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EDCF372-40A0-C842-996D-287ED25B71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0885" y="2340127"/>
            <a:ext cx="2302230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2ED9D94-342E-E34E-A40A-71D56E6FAFB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43696" y="2340127"/>
            <a:ext cx="2302230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B9CBE07-B342-F14D-891E-B8D06B4C4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9CE5CBEB-A879-EB45-8F35-646DAB24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3E8E1CEB-0FFF-3D49-9B04-6BC860CD1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464CDEA2-B440-44F7-9239-C2BDDC4A5E8D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426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power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34"/>
            <a:ext cx="9144000" cy="46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7893" y="2959895"/>
            <a:ext cx="8524720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smtClean="0"/>
              <a:t>CLIQUEZ POUR AJOUTER UN sous-titre</a:t>
            </a:r>
            <a:endParaRPr lang="en-US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3DBCDC0-9366-494B-A426-F2F7C6FD3CFF}"/>
              </a:ext>
            </a:extLst>
          </p:cNvPr>
          <p:cNvCxnSpPr/>
          <p:nvPr userDrawn="1"/>
        </p:nvCxnSpPr>
        <p:spPr>
          <a:xfrm>
            <a:off x="3897923" y="0"/>
            <a:ext cx="0" cy="2080846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CE4C824-7E57-3C41-8B38-BE3896413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D5F2CE03-CC3F-1343-B851-00D6965C6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C705D11E-1D52-CD41-B20A-B38047EC4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EEEFC9D3-62E3-488A-B91D-2803190E10EA}" type="datetime1">
              <a:rPr lang="fr-FR" smtClean="0"/>
              <a:t>27/03/2023</a:t>
            </a:fld>
            <a:endParaRPr lang="fr-FR" dirty="0"/>
          </a:p>
        </p:txBody>
      </p:sp>
      <p:pic>
        <p:nvPicPr>
          <p:cNvPr id="15" name="Picture 2" descr="D:\Users\lecheva1\Desktop\Communication\Societe\Logo\White version\logo Thales Alenia Space-Leonardo-toutBlanc-01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24238" r="15710" b="21995"/>
          <a:stretch/>
        </p:blipFill>
        <p:spPr bwMode="auto">
          <a:xfrm>
            <a:off x="386684" y="277352"/>
            <a:ext cx="1804394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893" y="2080846"/>
            <a:ext cx="8524720" cy="831891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2600"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36051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975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owerpoi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4">
            <a:extLst>
              <a:ext uri="{FF2B5EF4-FFF2-40B4-BE49-F238E27FC236}">
                <a16:creationId xmlns:a16="http://schemas.microsoft.com/office/drawing/2014/main" id="{8B40A96F-7B25-1C41-A623-57A881512D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7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DAD8A5DC-5D6E-314D-BBE0-0130CF0C0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2" y="2110323"/>
            <a:ext cx="8365233" cy="8125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4A09CB7B-DF7C-6D41-BA7F-6912A4B9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3" y="2959895"/>
            <a:ext cx="8365232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12E7B19-3C9D-7B43-8288-55194F984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4A8B1ED9-30C3-0B4E-AEFF-2A726B2EA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9D218E1B-BFBD-C04A-8C30-7C7ADFB39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D626B5E8-79F3-42E4-A18D-31A2FFFF24BA}" type="datetime1">
              <a:rPr lang="fr-FR" smtClean="0"/>
              <a:t>27/03/2023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3DBCDC0-9366-494B-A426-F2F7C6FD3CFF}"/>
              </a:ext>
            </a:extLst>
          </p:cNvPr>
          <p:cNvCxnSpPr/>
          <p:nvPr userDrawn="1"/>
        </p:nvCxnSpPr>
        <p:spPr>
          <a:xfrm>
            <a:off x="3897923" y="0"/>
            <a:ext cx="0" cy="2080846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Users\lecheva1\Desktop\Communication\Societe\Logo\White version\logo Thales Alenia Space-Leonardo-toutBlanc-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24238" r="15710" b="21995"/>
          <a:stretch/>
        </p:blipFill>
        <p:spPr bwMode="auto">
          <a:xfrm>
            <a:off x="386684" y="277352"/>
            <a:ext cx="1804394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669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montagne, ciel, extérieur, crépuscule&#10;&#10;&#10;&#10;Description générée automatiquement">
            <a:extLst>
              <a:ext uri="{FF2B5EF4-FFF2-40B4-BE49-F238E27FC236}">
                <a16:creationId xmlns:a16="http://schemas.microsoft.com/office/drawing/2014/main" id="{D8D8BCE7-8ACC-DF4A-870F-D2D9A34DCE25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84" b="13045"/>
          <a:stretch/>
        </p:blipFill>
        <p:spPr>
          <a:xfrm>
            <a:off x="0" y="0"/>
            <a:ext cx="9144000" cy="4716000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AB7D97CF-4F08-C74E-B918-ACD1AAF7A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3" y="2110323"/>
            <a:ext cx="8460926" cy="8125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8B3339E-C086-A44B-A6BC-2D7610182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2" y="2959895"/>
            <a:ext cx="8460927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F3F7180-DD24-FF49-9AB1-769F86C95CC7}"/>
              </a:ext>
            </a:extLst>
          </p:cNvPr>
          <p:cNvCxnSpPr/>
          <p:nvPr userDrawn="1"/>
        </p:nvCxnSpPr>
        <p:spPr>
          <a:xfrm>
            <a:off x="2076498" y="-14748"/>
            <a:ext cx="0" cy="2016000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D6D08126-076C-8542-BEF8-1A0229DD83C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87397" y="3362903"/>
            <a:ext cx="0" cy="136212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1DEFBB9-8B25-0241-A652-AA98D6245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6276C738-AF82-264D-8B57-29E090FD6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D1187BC7-B273-4440-9CB8-F9168AF398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4DD572D-13AA-4C5E-A5CF-A71F98CD5172}" type="datetime1">
              <a:rPr lang="fr-FR" smtClean="0"/>
              <a:t>27/03/2023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79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3C589DB-D4E4-984E-8420-A2D211D63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8E01617-6E3A-394A-80D5-D69A4491E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58EB5A2E-23E7-2A42-997C-EB75B79D8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9823CC23-F1E4-4725-A538-F0896F758909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98752-6699-BC46-98FD-A5A760C7E2BB}"/>
              </a:ext>
            </a:extLst>
          </p:cNvPr>
          <p:cNvSpPr/>
          <p:nvPr userDrawn="1"/>
        </p:nvSpPr>
        <p:spPr>
          <a:xfrm>
            <a:off x="0" y="0"/>
            <a:ext cx="9144000" cy="47196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00" t="-977" r="-400" b="-650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6FEC107-B454-B346-BF1F-994085114CFC}"/>
              </a:ext>
            </a:extLst>
          </p:cNvPr>
          <p:cNvCxnSpPr>
            <a:cxnSpLocks/>
          </p:cNvCxnSpPr>
          <p:nvPr userDrawn="1"/>
        </p:nvCxnSpPr>
        <p:spPr>
          <a:xfrm>
            <a:off x="1132555" y="0"/>
            <a:ext cx="0" cy="487680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>
            <a:extLst>
              <a:ext uri="{FF2B5EF4-FFF2-40B4-BE49-F238E27FC236}">
                <a16:creationId xmlns:a16="http://schemas.microsoft.com/office/drawing/2014/main" id="{DE94CFF2-2B8A-413D-A48B-5769B4CE0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922" y="671492"/>
            <a:ext cx="4467979" cy="535531"/>
          </a:xfrm>
        </p:spPr>
        <p:txBody>
          <a:bodyPr/>
          <a:lstStyle>
            <a:lvl1pPr>
              <a:defRPr sz="3200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TITRE DU SOMMAIRE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5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8089E82D-A104-1A4F-BED1-A659C17DB3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47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0A313DC-41BF-204D-9861-A9BA835EE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92" y="2110323"/>
            <a:ext cx="8343967" cy="81253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6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2DAB710-7BCA-1244-A54C-D5E7F156A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892" y="2959895"/>
            <a:ext cx="8333335" cy="535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3C589DB-D4E4-984E-8420-A2D211D63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8E01617-6E3A-394A-80D5-D69A4491E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58EB5A2E-23E7-2A42-997C-EB75B79D8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9E58CBDB-05D6-4AF3-9303-83DF1ECAC6A2}" type="datetime1">
              <a:rPr lang="fr-FR" smtClean="0"/>
              <a:t>27/03/2023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F3F7180-DD24-FF49-9AB1-769F86C95CC7}"/>
              </a:ext>
            </a:extLst>
          </p:cNvPr>
          <p:cNvCxnSpPr/>
          <p:nvPr userDrawn="1"/>
        </p:nvCxnSpPr>
        <p:spPr>
          <a:xfrm>
            <a:off x="2076498" y="-14748"/>
            <a:ext cx="0" cy="2016000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6D08126-076C-8542-BEF8-1A0229DD83CC}"/>
              </a:ext>
            </a:extLst>
          </p:cNvPr>
          <p:cNvCxnSpPr>
            <a:cxnSpLocks/>
          </p:cNvCxnSpPr>
          <p:nvPr userDrawn="1"/>
        </p:nvCxnSpPr>
        <p:spPr>
          <a:xfrm flipV="1">
            <a:off x="5687397" y="3362903"/>
            <a:ext cx="0" cy="136212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5775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3C589DB-D4E4-984E-8420-A2D211D63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28E01617-6E3A-394A-80D5-D69A4491E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4">
            <a:extLst>
              <a:ext uri="{FF2B5EF4-FFF2-40B4-BE49-F238E27FC236}">
                <a16:creationId xmlns:a16="http://schemas.microsoft.com/office/drawing/2014/main" id="{58EB5A2E-23E7-2A42-997C-EB75B79D8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EF8DF1BF-7B24-41ED-BA2F-2EE25D1B1924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98752-6699-BC46-98FD-A5A760C7E2BB}"/>
              </a:ext>
            </a:extLst>
          </p:cNvPr>
          <p:cNvSpPr/>
          <p:nvPr userDrawn="1"/>
        </p:nvSpPr>
        <p:spPr>
          <a:xfrm>
            <a:off x="0" y="0"/>
            <a:ext cx="9144000" cy="47196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400" t="-977" r="-400" b="-650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6FEC107-B454-B346-BF1F-994085114CFC}"/>
              </a:ext>
            </a:extLst>
          </p:cNvPr>
          <p:cNvCxnSpPr>
            <a:cxnSpLocks/>
          </p:cNvCxnSpPr>
          <p:nvPr userDrawn="1"/>
        </p:nvCxnSpPr>
        <p:spPr>
          <a:xfrm>
            <a:off x="1132555" y="0"/>
            <a:ext cx="0" cy="487680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1">
            <a:extLst>
              <a:ext uri="{FF2B5EF4-FFF2-40B4-BE49-F238E27FC236}">
                <a16:creationId xmlns:a16="http://schemas.microsoft.com/office/drawing/2014/main" id="{DE94CFF2-2B8A-413D-A48B-5769B4CE0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922" y="671492"/>
            <a:ext cx="4467979" cy="487681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</p:spTree>
    <p:extLst>
      <p:ext uri="{BB962C8B-B14F-4D97-AF65-F5344CB8AC3E}">
        <p14:creationId xmlns:p14="http://schemas.microsoft.com/office/powerpoint/2010/main" val="1653812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9183778-EC11-E745-97D2-D504C1D2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A66D0CD3-9DBB-074D-ABF8-1F0963A26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68F0D93D-1B76-9D4F-87FE-D572FBEBB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C71F07F-3647-483D-8A9D-0B21438B4510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8308975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76372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4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im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409DAD8-0DB0-254B-958F-E20205EB3F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08615" y="0"/>
            <a:ext cx="3735387" cy="47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5022683-08C6-044D-BC24-699776142526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BB093D2B-9C30-2A48-B2F3-080B033D1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F59A12EB-D8FB-034C-A082-0E325DF5D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3273C3C0-2C29-D84B-84A8-B31093BB8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9A60E2C5-851F-4401-A181-71C83F0B1231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9435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06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animal, crabe, invertébré&#10;&#10;&#10;&#10;Description générée automatiquement">
            <a:extLst>
              <a:ext uri="{FF2B5EF4-FFF2-40B4-BE49-F238E27FC236}">
                <a16:creationId xmlns:a16="http://schemas.microsoft.com/office/drawing/2014/main" id="{4CEEFB77-F421-3F4B-B8E9-056DFC5CAFE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51" t="432" r="6699" b="432"/>
          <a:stretch/>
        </p:blipFill>
        <p:spPr>
          <a:xfrm>
            <a:off x="5414400" y="0"/>
            <a:ext cx="3729600" cy="4716000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9183778-EC11-E745-97D2-D504C1D2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A66D0CD3-9DBB-074D-ABF8-1F0963A26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68F0D93D-1B76-9D4F-87FE-D572FBEBB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F28F978-4761-490B-AD21-517B380042E2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14322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3406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assis, bleu, table&#10;&#10;&#10;&#10;Description générée automatiquement">
            <a:extLst>
              <a:ext uri="{FF2B5EF4-FFF2-40B4-BE49-F238E27FC236}">
                <a16:creationId xmlns:a16="http://schemas.microsoft.com/office/drawing/2014/main" id="{26B0199C-B202-3E44-B213-990814D4DADA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1" t="1925" r="14161" b="9647"/>
          <a:stretch/>
        </p:blipFill>
        <p:spPr>
          <a:xfrm>
            <a:off x="5403600" y="0"/>
            <a:ext cx="3740400" cy="4716000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5022683-08C6-044D-BC24-699776142526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AE73D90-9BDD-6C4C-B856-8B33994A7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pied de page 3">
            <a:extLst>
              <a:ext uri="{FF2B5EF4-FFF2-40B4-BE49-F238E27FC236}">
                <a16:creationId xmlns:a16="http://schemas.microsoft.com/office/drawing/2014/main" id="{5BA45C43-7C4B-DD48-999C-ADD15D14E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6" name="Espace réservé de la date 4">
            <a:extLst>
              <a:ext uri="{FF2B5EF4-FFF2-40B4-BE49-F238E27FC236}">
                <a16:creationId xmlns:a16="http://schemas.microsoft.com/office/drawing/2014/main" id="{22A788B2-6AE0-1E4B-A747-04D2F0DFD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375238DD-0114-42D7-96FD-42E3DF4AD86F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28588"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 marL="400050" indent="-131763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536575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376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06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A7E1C80-C94E-5349-A183-CA7658D3BDEE}"/>
              </a:ext>
            </a:extLst>
          </p:cNvPr>
          <p:cNvSpPr/>
          <p:nvPr userDrawn="1"/>
        </p:nvSpPr>
        <p:spPr>
          <a:xfrm>
            <a:off x="2" y="0"/>
            <a:ext cx="5396089" cy="471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50ED728-B670-CB49-8508-0F1F03A34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52493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8D44DF06-6ED0-2D44-9261-1CA105F64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1775177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19" name="Espace réservé pour une image  16">
            <a:extLst>
              <a:ext uri="{FF2B5EF4-FFF2-40B4-BE49-F238E27FC236}">
                <a16:creationId xmlns:a16="http://schemas.microsoft.com/office/drawing/2014/main" id="{278EDDE2-FC82-2E45-A8A7-0754F945FA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000" y="302542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DE95F969-5AB7-514E-A893-789171238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AA1A8D60-40D8-AB47-9E5C-ECCF0B87C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E431D199-7EEE-9F4D-A74B-4A26D97B2D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28E83E3-8995-4DDC-BBED-E8D951766CDA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564B56E-FFB1-244B-AD2D-7C764E0C0CE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61348" y="3977590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C90EC18A-AD29-064E-A100-485DB10308B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61348" y="1478953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CB656A85-52F9-0E43-B742-91EF27CC54A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5461348" y="2728271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DAE53D27-4404-5B4C-A4E3-239DAC1B0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19329" y="638176"/>
            <a:ext cx="4642920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180975" indent="-176213">
              <a:spcAft>
                <a:spcPts val="300"/>
              </a:spcAft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315913" indent="-127000">
              <a:spcAft>
                <a:spcPts val="300"/>
              </a:spcAft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457200" indent="-141288"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630238" indent="-136525">
              <a:spcAft>
                <a:spcPts val="300"/>
              </a:spcAft>
              <a:buClr>
                <a:schemeClr val="bg1"/>
              </a:buClr>
              <a:buFont typeface="Police système"/>
              <a:buChar char="-"/>
              <a:defRPr sz="1000" baseline="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1485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2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90CEFFF-9EE5-3F40-AC1C-4A26C8FCFC5C}"/>
              </a:ext>
            </a:extLst>
          </p:cNvPr>
          <p:cNvSpPr/>
          <p:nvPr userDrawn="1"/>
        </p:nvSpPr>
        <p:spPr>
          <a:xfrm>
            <a:off x="5397337" y="0"/>
            <a:ext cx="3746665" cy="4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50ED728-B670-CB49-8508-0F1F03A34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52493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8D44DF06-6ED0-2D44-9261-1CA105F64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1775177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19" name="Espace réservé pour une image  16">
            <a:extLst>
              <a:ext uri="{FF2B5EF4-FFF2-40B4-BE49-F238E27FC236}">
                <a16:creationId xmlns:a16="http://schemas.microsoft.com/office/drawing/2014/main" id="{278EDDE2-FC82-2E45-A8A7-0754F945FA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000" y="302542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8D8DFB-CA68-914F-8E01-44E48F6A32E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461348" y="2717550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EA64681A-B864-8A4A-9AFA-945872ED4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pied de page 3">
            <a:extLst>
              <a:ext uri="{FF2B5EF4-FFF2-40B4-BE49-F238E27FC236}">
                <a16:creationId xmlns:a16="http://schemas.microsoft.com/office/drawing/2014/main" id="{2783D269-A1A1-274F-BADF-47612A78B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F00AB5A6-1DCA-6C46-A9DF-2D5A1E756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BA6EEA8C-11E6-42D5-8D8F-9709850337E1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85C1BEA1-2E64-2745-9B20-2AD263378F67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5461348" y="1478953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073993B4-6164-A54F-B08E-4C9A2353D03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61348" y="4006023"/>
            <a:ext cx="809664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3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28588"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 marL="400050" indent="-131763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536575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31663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90CEFFF-9EE5-3F40-AC1C-4A26C8FCFC5C}"/>
              </a:ext>
            </a:extLst>
          </p:cNvPr>
          <p:cNvSpPr/>
          <p:nvPr userDrawn="1"/>
        </p:nvSpPr>
        <p:spPr>
          <a:xfrm>
            <a:off x="5397337" y="0"/>
            <a:ext cx="3746665" cy="471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A50ED728-B670-CB49-8508-0F1F03A343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0" y="52493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8D44DF06-6ED0-2D44-9261-1CA105F64F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000" y="1775177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9" name="Espace réservé pour une image  16">
            <a:extLst>
              <a:ext uri="{FF2B5EF4-FFF2-40B4-BE49-F238E27FC236}">
                <a16:creationId xmlns:a16="http://schemas.microsoft.com/office/drawing/2014/main" id="{278EDDE2-FC82-2E45-A8A7-0754F945FA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0000" y="3025423"/>
            <a:ext cx="1846263" cy="115781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067CD6D-8D60-4546-B49C-27758CCA0D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461348" y="1484911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8D8DFB-CA68-914F-8E01-44E48F6A32E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461348" y="2718724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D382CAD-23F8-164D-BC70-6764C2F1A0D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61348" y="3977590"/>
            <a:ext cx="809664" cy="203133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FontTx/>
              <a:buNone/>
              <a:defRPr sz="80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D4530CE3-2B5C-A74F-B204-D113B0D0B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Espace réservé du pied de page 3">
            <a:extLst>
              <a:ext uri="{FF2B5EF4-FFF2-40B4-BE49-F238E27FC236}">
                <a16:creationId xmlns:a16="http://schemas.microsoft.com/office/drawing/2014/main" id="{F086206A-A934-1740-9DAE-401212089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E15F9576-75E7-F746-A849-BA27D0288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0950752F-DB1A-415E-999E-42A09B320FA4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28588"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 marL="400050" indent="-131763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536575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6949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E1BAB69-A90E-FD4B-A478-19FF89C31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56" y="819444"/>
            <a:ext cx="261465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graphique 17">
            <a:extLst>
              <a:ext uri="{FF2B5EF4-FFF2-40B4-BE49-F238E27FC236}">
                <a16:creationId xmlns:a16="http://schemas.microsoft.com/office/drawing/2014/main" id="{545E4D9D-2157-C64B-A280-343302FCA8D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13598" y="1484687"/>
            <a:ext cx="2614612" cy="18997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19" name="Espace réservé du graphique 17">
            <a:extLst>
              <a:ext uri="{FF2B5EF4-FFF2-40B4-BE49-F238E27FC236}">
                <a16:creationId xmlns:a16="http://schemas.microsoft.com/office/drawing/2014/main" id="{7C63690E-A42A-6C4C-9ADE-F11883E8511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264675" y="1484687"/>
            <a:ext cx="2614612" cy="18997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20" name="Espace réservé du graphique 17">
            <a:extLst>
              <a:ext uri="{FF2B5EF4-FFF2-40B4-BE49-F238E27FC236}">
                <a16:creationId xmlns:a16="http://schemas.microsoft.com/office/drawing/2014/main" id="{FF0FF8C1-EF99-F346-BB0F-CECE7555EEE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120711" y="1484687"/>
            <a:ext cx="2614612" cy="189978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A524B72D-2EB5-1240-84E9-3BF0FEEA7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3">
            <a:extLst>
              <a:ext uri="{FF2B5EF4-FFF2-40B4-BE49-F238E27FC236}">
                <a16:creationId xmlns:a16="http://schemas.microsoft.com/office/drawing/2014/main" id="{8B9480E5-5EC4-0349-9FB2-94D534FA7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2F20D00A-079B-E642-BAD7-B9EEED138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14096C63-F77A-4A41-959F-A96A7856615C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F87B5C1-2AB8-0541-ADC6-9283373BC86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264675" y="819444"/>
            <a:ext cx="261465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373287-86E5-8843-B508-40B57ED9360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127145" y="819444"/>
            <a:ext cx="261465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7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9183778-EC11-E745-97D2-D504C1D2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A66D0CD3-9DBB-074D-ABF8-1F0963A26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68F0D93D-1B76-9D4F-87FE-D572FBEBB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99E0527-A7C5-4A47-89BF-C2519417267A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8308975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66318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3406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ableau 14">
            <a:extLst>
              <a:ext uri="{FF2B5EF4-FFF2-40B4-BE49-F238E27FC236}">
                <a16:creationId xmlns:a16="http://schemas.microsoft.com/office/drawing/2014/main" id="{667729BD-00AF-124B-9C23-B4DD037200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12790" y="1211264"/>
            <a:ext cx="2517775" cy="29094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21" name="Espace réservé du tableau 14">
            <a:extLst>
              <a:ext uri="{FF2B5EF4-FFF2-40B4-BE49-F238E27FC236}">
                <a16:creationId xmlns:a16="http://schemas.microsoft.com/office/drawing/2014/main" id="{CE1BD160-A30A-654D-AE6E-B983654EEBE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34268" y="1211264"/>
            <a:ext cx="2517775" cy="29094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22" name="Espace réservé du tableau 14">
            <a:extLst>
              <a:ext uri="{FF2B5EF4-FFF2-40B4-BE49-F238E27FC236}">
                <a16:creationId xmlns:a16="http://schemas.microsoft.com/office/drawing/2014/main" id="{847F1F63-5540-5A46-A4D2-8AE1B10B640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955745" y="1211264"/>
            <a:ext cx="2517775" cy="290947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endParaRPr lang="fr-FR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7D3D17C0-F9F3-0F43-88AC-ACE6495AB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2EA65DD8-18AF-164F-AC83-293B042D7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E70F5BB2-99E5-E842-986E-50A8DB907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EA22CC78-3472-4AF9-9905-A9451CD46CBD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C622327-87BE-314E-921F-C894758CB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555" y="819444"/>
            <a:ext cx="8054191" cy="27699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FontTx/>
              <a:buNone/>
              <a:defRPr sz="1200" b="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09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BD3B432-CEB1-134B-82F9-73A47F213F1A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1BF61E-3C82-4D43-9C4A-E2328A98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74" y="2340127"/>
            <a:ext cx="2302230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 cap="all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EDCF372-40A0-C842-996D-287ED25B71D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420885" y="2340127"/>
            <a:ext cx="2302230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2ED9D94-342E-E34E-A40A-71D56E6FAFB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043696" y="2340127"/>
            <a:ext cx="2302230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B9CBE07-B342-F14D-891E-B8D06B4C4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9CE5CBEB-A879-EB45-8F35-646DAB24B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3E8E1CEB-0FFF-3D49-9B04-6BC860CD1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8192DB9A-9D4F-4AE2-AC7D-77FE8B79D1B2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80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im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B409DAD8-0DB0-254B-958F-E20205EB3F3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08615" y="0"/>
            <a:ext cx="3735387" cy="47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5022683-08C6-044D-BC24-699776142526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BB093D2B-9C30-2A48-B2F3-080B033D1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F59A12EB-D8FB-034C-A082-0E325DF5D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3273C3C0-2C29-D84B-84A8-B31093BB8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F1A69D50-CE07-4D1F-B534-4160C04BC0CD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415576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0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animal, crabe, invertébré&#10;&#10;&#10;&#10;Description générée automatiquement">
            <a:extLst>
              <a:ext uri="{FF2B5EF4-FFF2-40B4-BE49-F238E27FC236}">
                <a16:creationId xmlns:a16="http://schemas.microsoft.com/office/drawing/2014/main" id="{4CEEFB77-F421-3F4B-B8E9-056DFC5CAFEC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51" t="432" r="6699" b="432"/>
          <a:stretch/>
        </p:blipFill>
        <p:spPr>
          <a:xfrm>
            <a:off x="5414400" y="0"/>
            <a:ext cx="3729600" cy="4716000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9183778-EC11-E745-97D2-D504C1D2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3">
            <a:extLst>
              <a:ext uri="{FF2B5EF4-FFF2-40B4-BE49-F238E27FC236}">
                <a16:creationId xmlns:a16="http://schemas.microsoft.com/office/drawing/2014/main" id="{A66D0CD3-9DBB-074D-ABF8-1F0963A26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68F0D93D-1B76-9D4F-87FE-D572FBEBB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E6DBBCFB-3E99-4AF4-9B87-D0C73D208FFD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84150">
              <a:spcAft>
                <a:spcPts val="300"/>
              </a:spcAft>
              <a:defRPr/>
            </a:lvl2pPr>
            <a:lvl3pPr marL="323850" indent="-142875">
              <a:spcAft>
                <a:spcPts val="300"/>
              </a:spcAft>
              <a:defRPr/>
            </a:lvl3pPr>
            <a:lvl4pPr marL="465138" indent="-141288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/>
            </a:lvl4pPr>
            <a:lvl5pPr marL="630238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dirty="0" smtClean="0"/>
              <a:t>Cliquez </a:t>
            </a:r>
            <a:r>
              <a:rPr lang="fr-FR" dirty="0"/>
              <a:t>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28892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340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assis, bleu, table&#10;&#10;&#10;&#10;Description générée automatiquement">
            <a:extLst>
              <a:ext uri="{FF2B5EF4-FFF2-40B4-BE49-F238E27FC236}">
                <a16:creationId xmlns:a16="http://schemas.microsoft.com/office/drawing/2014/main" id="{26B0199C-B202-3E44-B213-990814D4DADA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1" t="1925" r="14161" b="9647"/>
          <a:stretch/>
        </p:blipFill>
        <p:spPr>
          <a:xfrm>
            <a:off x="5403600" y="0"/>
            <a:ext cx="3740400" cy="4716000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5022683-08C6-044D-BC24-699776142526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AE73D90-9BDD-6C4C-B856-8B33994A7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Espace réservé du pied de page 3">
            <a:extLst>
              <a:ext uri="{FF2B5EF4-FFF2-40B4-BE49-F238E27FC236}">
                <a16:creationId xmlns:a16="http://schemas.microsoft.com/office/drawing/2014/main" id="{5BA45C43-7C4B-DD48-999C-ADD15D14E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6" name="Espace réservé de la date 4">
            <a:extLst>
              <a:ext uri="{FF2B5EF4-FFF2-40B4-BE49-F238E27FC236}">
                <a16:creationId xmlns:a16="http://schemas.microsoft.com/office/drawing/2014/main" id="{22A788B2-6AE0-1E4B-A747-04D2F0DFD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2BA9E756-1977-4980-B47A-FD5CF2055963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09FE7D0-8257-F545-BE5D-5E90419D39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638176"/>
            <a:ext cx="4643151" cy="390525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184150" indent="-128588"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 marL="400050" indent="-131763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536575" indent="-136525">
              <a:spcAft>
                <a:spcPts val="300"/>
              </a:spcAft>
              <a:buClr>
                <a:schemeClr val="tx1"/>
              </a:buClr>
              <a:buFont typeface="Police système"/>
              <a:buChar char="⁃"/>
              <a:defRPr sz="1000" baseline="0"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4657437" cy="36933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78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40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200" y="147600"/>
            <a:ext cx="8308800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6F4F0-B7D1-E141-A59E-3CE8926EB16F}"/>
              </a:ext>
            </a:extLst>
          </p:cNvPr>
          <p:cNvSpPr/>
          <p:nvPr userDrawn="1"/>
        </p:nvSpPr>
        <p:spPr>
          <a:xfrm>
            <a:off x="219" y="4711500"/>
            <a:ext cx="9143782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069238-B92A-3541-9B39-EA21A85DCDDD}"/>
              </a:ext>
            </a:extLst>
          </p:cNvPr>
          <p:cNvSpPr/>
          <p:nvPr userDrawn="1"/>
        </p:nvSpPr>
        <p:spPr>
          <a:xfrm>
            <a:off x="6628961" y="4826931"/>
            <a:ext cx="328149" cy="222350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spAutoFit/>
          </a:bodyPr>
          <a:lstStyle/>
          <a:p>
            <a:pPr marL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500" b="0" kern="120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OPEN</a:t>
            </a:r>
            <a:endParaRPr lang="fr-FR" sz="500" b="0" kern="1200" noProof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B8DDD21-284E-E146-B323-C3FC9287A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D0D6AFD-FE4C-A144-8B88-91668FFFBA80}"/>
              </a:ext>
            </a:extLst>
          </p:cNvPr>
          <p:cNvSpPr txBox="1"/>
          <p:nvPr userDrawn="1"/>
        </p:nvSpPr>
        <p:spPr>
          <a:xfrm>
            <a:off x="2770982" y="4740444"/>
            <a:ext cx="325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PROPRIETARY INFORMATION</a:t>
            </a:r>
          </a:p>
          <a:p>
            <a:r>
              <a:rPr lang="fr-FR" sz="500" dirty="0">
                <a:solidFill>
                  <a:schemeClr val="accent5">
                    <a:lumMod val="50000"/>
                  </a:schemeClr>
                </a:solidFill>
              </a:rPr>
              <a:t>Ce document ne peut être reproduit, modifié, adapté, publié, traduit d’une quelconque façon en tout ou partie,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" dirty="0">
                <a:solidFill>
                  <a:schemeClr val="accent5">
                    <a:lumMod val="50000"/>
                  </a:schemeClr>
                </a:solidFill>
              </a:rPr>
              <a:t>ni divulgué à un tiers sans l’accord préalable et écrit de Thales Alenia </a:t>
            </a:r>
            <a:r>
              <a:rPr lang="fr-FR" sz="500" dirty="0" err="1">
                <a:solidFill>
                  <a:schemeClr val="accent5">
                    <a:lumMod val="50000"/>
                  </a:schemeClr>
                </a:solidFill>
              </a:rPr>
              <a:t>Space</a:t>
            </a:r>
            <a:r>
              <a:rPr lang="fr-FR" sz="5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" dirty="0" smtClean="0">
                <a:solidFill>
                  <a:schemeClr val="accent5">
                    <a:lumMod val="50000"/>
                  </a:schemeClr>
                </a:solidFill>
              </a:rPr>
              <a:t>© 2022 Thales </a:t>
            </a:r>
            <a:r>
              <a:rPr lang="fr-FR" sz="500" dirty="0">
                <a:solidFill>
                  <a:schemeClr val="accent5">
                    <a:lumMod val="50000"/>
                  </a:schemeClr>
                </a:solidFill>
              </a:rPr>
              <a:t>Alenia </a:t>
            </a:r>
            <a:r>
              <a:rPr lang="fr-FR" sz="500" dirty="0" err="1" smtClean="0">
                <a:solidFill>
                  <a:schemeClr val="accent5">
                    <a:lumMod val="50000"/>
                  </a:schemeClr>
                </a:solidFill>
              </a:rPr>
              <a:t>Space</a:t>
            </a:r>
            <a:r>
              <a:rPr lang="fr-FR" sz="500" dirty="0" smtClean="0">
                <a:solidFill>
                  <a:schemeClr val="accent5">
                    <a:lumMod val="50000"/>
                  </a:schemeClr>
                </a:solidFill>
              </a:rPr>
              <a:t> Tous droits réservés</a:t>
            </a:r>
            <a:endParaRPr lang="fr-FR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418B657-D3D9-A541-94ED-38E3765DE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49C3997A-2384-DD42-B1F2-B905265AF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741CCBEA-800F-4B7E-95C5-1EFDB0C738E7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C5C908B-ADBD-524B-A532-B2B0FDF15750}"/>
              </a:ext>
            </a:extLst>
          </p:cNvPr>
          <p:cNvSpPr txBox="1"/>
          <p:nvPr userDrawn="1"/>
        </p:nvSpPr>
        <p:spPr>
          <a:xfrm>
            <a:off x="501632" y="4734539"/>
            <a:ext cx="36099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Date :</a:t>
            </a:r>
            <a:endParaRPr lang="fr-FR" sz="5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D90E5E4-F443-0141-BF55-CE26DCBF94E2}"/>
              </a:ext>
            </a:extLst>
          </p:cNvPr>
          <p:cNvSpPr txBox="1"/>
          <p:nvPr userDrawn="1"/>
        </p:nvSpPr>
        <p:spPr>
          <a:xfrm>
            <a:off x="501635" y="4846885"/>
            <a:ext cx="6076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b="1" dirty="0" err="1">
                <a:solidFill>
                  <a:schemeClr val="accent5">
                    <a:lumMod val="50000"/>
                  </a:schemeClr>
                </a:solidFill>
              </a:rPr>
              <a:t>Ref</a:t>
            </a:r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endParaRPr lang="fr-FR" sz="5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96E3DDA-5DBF-5A4F-8AB4-CD7D5E3BE393}"/>
              </a:ext>
            </a:extLst>
          </p:cNvPr>
          <p:cNvSpPr txBox="1"/>
          <p:nvPr userDrawn="1"/>
        </p:nvSpPr>
        <p:spPr>
          <a:xfrm>
            <a:off x="501634" y="4959232"/>
            <a:ext cx="2276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" b="1" dirty="0" err="1">
                <a:solidFill>
                  <a:schemeClr val="accent5">
                    <a:lumMod val="50000"/>
                  </a:schemeClr>
                </a:solidFill>
              </a:rPr>
              <a:t>Ref</a:t>
            </a:r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500" b="1" dirty="0" err="1">
                <a:solidFill>
                  <a:schemeClr val="accent5">
                    <a:lumMod val="50000"/>
                  </a:schemeClr>
                </a:solidFill>
              </a:rPr>
              <a:t>Modele</a:t>
            </a:r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fr-FR" sz="5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83230347-DOC-TAS-FR-011</a:t>
            </a:r>
            <a:endParaRPr lang="fr-FR" sz="500" kern="1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" descr="D:\Users\lecheva1\Desktop\Communication\Societe\Logo\Blue Version\logo Thales Alenia Space-Leonardo-01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89" y="4571009"/>
            <a:ext cx="1265237" cy="7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2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678" r:id="rId2"/>
    <p:sldLayoutId id="2147483672" r:id="rId3"/>
    <p:sldLayoutId id="2147483724" r:id="rId4"/>
    <p:sldLayoutId id="2147483773" r:id="rId5"/>
    <p:sldLayoutId id="2147483673" r:id="rId6"/>
    <p:sldLayoutId id="2147483680" r:id="rId7"/>
    <p:sldLayoutId id="2147483772" r:id="rId8"/>
    <p:sldLayoutId id="2147483662" r:id="rId9"/>
    <p:sldLayoutId id="2147483666" r:id="rId10"/>
    <p:sldLayoutId id="2147483675" r:id="rId11"/>
    <p:sldLayoutId id="2147483770" r:id="rId12"/>
    <p:sldLayoutId id="2147483674" r:id="rId13"/>
    <p:sldLayoutId id="2147483677" r:id="rId14"/>
    <p:sldLayoutId id="2147483771" r:id="rId15"/>
    <p:sldLayoutId id="2147483885" r:id="rId16"/>
  </p:sldLayoutIdLst>
  <p:timing>
    <p:tnLst>
      <p:par>
        <p:cTn id="1" dur="indefinite" restart="never" nodeType="tmRoot"/>
      </p:par>
    </p:tnLst>
  </p:timing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100000"/>
        </a:lnSpc>
        <a:spcBef>
          <a:spcPts val="750"/>
        </a:spcBef>
        <a:spcAft>
          <a:spcPts val="400"/>
        </a:spcAft>
        <a:buFontTx/>
        <a:buBlip>
          <a:blip r:embed="rId19"/>
        </a:buBlip>
        <a:defRPr sz="1400" kern="1200" cap="none" baseline="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1pPr>
      <a:lvl2pPr marL="133350" marR="0" indent="-128588" algn="l" defTabSz="685766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Blip>
          <a:blip r:embed="rId20"/>
        </a:buBlip>
        <a:tabLst/>
        <a:defRPr sz="1200" b="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268288" marR="0" indent="-134938" algn="l" defTabSz="685766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00BBDD"/>
        </a:buClr>
        <a:buSzTx/>
        <a:buFont typeface="Wingdings" pitchFamily="2" charset="2"/>
        <a:buChar char="§"/>
        <a:tabLst/>
        <a:defRPr sz="1100" b="0" kern="1200" cap="none" baseline="0">
          <a:solidFill>
            <a:srgbClr val="002060"/>
          </a:solidFill>
          <a:latin typeface="+mn-lt"/>
          <a:ea typeface="+mn-ea"/>
          <a:cs typeface="+mn-cs"/>
        </a:defRPr>
      </a:lvl3pPr>
      <a:lvl4pPr marL="400050" marR="0" indent="-131763" algn="l" defTabSz="685766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>
          <a:schemeClr val="tx1"/>
        </a:buClr>
        <a:buSzTx/>
        <a:buFont typeface="Wingdings" pitchFamily="2" charset="2"/>
        <a:buChar char="§"/>
        <a:tabLst/>
        <a:defRPr sz="1000" kern="1200">
          <a:solidFill>
            <a:srgbClr val="002060"/>
          </a:solidFill>
          <a:latin typeface="+mn-lt"/>
          <a:ea typeface="+mn-ea"/>
          <a:cs typeface="+mn-cs"/>
        </a:defRPr>
      </a:lvl4pPr>
      <a:lvl5pPr marL="536575" marR="0" indent="-136525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Wingdings" pitchFamily="2" charset="2"/>
        <a:buChar char="§"/>
        <a:tabLst/>
        <a:defRPr sz="1350" kern="1200">
          <a:solidFill>
            <a:srgbClr val="002060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16F4F0-B7D1-E141-A59E-3CE8926EB16F}"/>
              </a:ext>
            </a:extLst>
          </p:cNvPr>
          <p:cNvSpPr/>
          <p:nvPr userDrawn="1"/>
        </p:nvSpPr>
        <p:spPr>
          <a:xfrm>
            <a:off x="219" y="4711500"/>
            <a:ext cx="9143782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8DDD21-284E-E146-B323-C3FC9287A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200" y="147600"/>
            <a:ext cx="8308800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18B657-D3D9-A541-94ED-38E3765DE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C3997A-2384-DD42-B1F2-B905265AF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56252725-F1F9-42F1-946F-ABEDB3243844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5C908B-ADBD-524B-A532-B2B0FDF15750}"/>
              </a:ext>
            </a:extLst>
          </p:cNvPr>
          <p:cNvSpPr txBox="1"/>
          <p:nvPr userDrawn="1"/>
        </p:nvSpPr>
        <p:spPr>
          <a:xfrm>
            <a:off x="501632" y="4734539"/>
            <a:ext cx="36099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Date :</a:t>
            </a:r>
            <a:endParaRPr lang="fr-FR" sz="5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90E5E4-F443-0141-BF55-CE26DCBF94E2}"/>
              </a:ext>
            </a:extLst>
          </p:cNvPr>
          <p:cNvSpPr txBox="1"/>
          <p:nvPr userDrawn="1"/>
        </p:nvSpPr>
        <p:spPr>
          <a:xfrm>
            <a:off x="501635" y="4846885"/>
            <a:ext cx="6076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b="1" dirty="0" err="1">
                <a:solidFill>
                  <a:schemeClr val="accent5">
                    <a:lumMod val="50000"/>
                  </a:schemeClr>
                </a:solidFill>
              </a:rPr>
              <a:t>Ref</a:t>
            </a:r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endParaRPr lang="fr-FR" sz="5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96E3DDA-5DBF-5A4F-8AB4-CD7D5E3BE393}"/>
              </a:ext>
            </a:extLst>
          </p:cNvPr>
          <p:cNvSpPr txBox="1"/>
          <p:nvPr userDrawn="1"/>
        </p:nvSpPr>
        <p:spPr>
          <a:xfrm>
            <a:off x="501634" y="4959232"/>
            <a:ext cx="2276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" b="1" dirty="0" err="1">
                <a:solidFill>
                  <a:schemeClr val="accent5">
                    <a:lumMod val="50000"/>
                  </a:schemeClr>
                </a:solidFill>
              </a:rPr>
              <a:t>Ref</a:t>
            </a:r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500" b="1" dirty="0" err="1">
                <a:solidFill>
                  <a:schemeClr val="accent5">
                    <a:lumMod val="50000"/>
                  </a:schemeClr>
                </a:solidFill>
              </a:rPr>
              <a:t>Modele</a:t>
            </a:r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fr-FR" sz="5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83230347-DOC-TAS-FR-011</a:t>
            </a:r>
            <a:endParaRPr lang="fr-FR" sz="500" kern="1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38A373C-62AE-5C49-AAFD-6A16AAA360F2}"/>
              </a:ext>
            </a:extLst>
          </p:cNvPr>
          <p:cNvSpPr/>
          <p:nvPr userDrawn="1"/>
        </p:nvSpPr>
        <p:spPr>
          <a:xfrm>
            <a:off x="6253054" y="4826931"/>
            <a:ext cx="1079957" cy="222350"/>
          </a:xfrm>
          <a:prstGeom prst="rect">
            <a:avLst/>
          </a:prstGeom>
          <a:noFill/>
          <a:ln w="63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spAutoFit/>
          </a:bodyPr>
          <a:lstStyle/>
          <a:p>
            <a:pPr algn="ctr"/>
            <a:r>
              <a:rPr lang="fr-FR" sz="500" cap="all" baseline="0" dirty="0">
                <a:solidFill>
                  <a:schemeClr val="accent5">
                    <a:lumMod val="50000"/>
                  </a:schemeClr>
                </a:solidFill>
              </a:rPr>
              <a:t>THALES ALENIA SPACE OPEN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8FBFFA7-E891-D240-B931-9D20E36389FC}"/>
              </a:ext>
            </a:extLst>
          </p:cNvPr>
          <p:cNvSpPr txBox="1"/>
          <p:nvPr userDrawn="1"/>
        </p:nvSpPr>
        <p:spPr>
          <a:xfrm>
            <a:off x="2770982" y="4778548"/>
            <a:ext cx="1585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PROPRIETARY INFORMATION</a:t>
            </a:r>
          </a:p>
          <a:p>
            <a:r>
              <a:rPr lang="fr-FR" sz="500" dirty="0">
                <a:solidFill>
                  <a:schemeClr val="accent5">
                    <a:lumMod val="50000"/>
                  </a:schemeClr>
                </a:solidFill>
              </a:rPr>
              <a:t>© </a:t>
            </a:r>
            <a:r>
              <a:rPr lang="fr-FR" sz="500" dirty="0" smtClean="0">
                <a:solidFill>
                  <a:schemeClr val="accent5">
                    <a:lumMod val="50000"/>
                  </a:schemeClr>
                </a:solidFill>
              </a:rPr>
              <a:t>2022</a:t>
            </a:r>
            <a:r>
              <a:rPr lang="fr-FR" sz="500" baseline="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500" dirty="0" smtClean="0">
                <a:solidFill>
                  <a:schemeClr val="accent5">
                    <a:lumMod val="50000"/>
                  </a:schemeClr>
                </a:solidFill>
              </a:rPr>
              <a:t>Thales Alenia </a:t>
            </a:r>
            <a:r>
              <a:rPr lang="fr-FR" sz="500" dirty="0" err="1" smtClean="0">
                <a:solidFill>
                  <a:schemeClr val="accent5">
                    <a:lumMod val="50000"/>
                  </a:schemeClr>
                </a:solidFill>
              </a:rPr>
              <a:t>Space</a:t>
            </a:r>
            <a:r>
              <a:rPr lang="fr-FR" sz="500" dirty="0" smtClean="0">
                <a:solidFill>
                  <a:schemeClr val="accent5">
                    <a:lumMod val="50000"/>
                  </a:schemeClr>
                </a:solidFill>
              </a:rPr>
              <a:t> Tous droits réservés</a:t>
            </a:r>
            <a:endParaRPr lang="fr-FR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" name="Picture 2" descr="D:\Users\lecheva1\Desktop\Communication\Societe\Logo\Blue Version\logo Thales Alenia Space-Leonardo-01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89" y="4571009"/>
            <a:ext cx="1265237" cy="7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27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100000"/>
        </a:lnSpc>
        <a:spcBef>
          <a:spcPts val="750"/>
        </a:spcBef>
        <a:spcAft>
          <a:spcPts val="300"/>
        </a:spcAft>
        <a:buFontTx/>
        <a:buBlip>
          <a:blip r:embed="rId18"/>
        </a:buBlip>
        <a:defRPr sz="1400" kern="1200" cap="none" baseline="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1pPr>
      <a:lvl2pPr marL="133350" marR="0" indent="-128588" algn="l" defTabSz="685766" rtl="0" eaLnBrk="1" fontAlgn="auto" latinLnBrk="0" hangingPunct="1">
        <a:lnSpc>
          <a:spcPct val="100000"/>
        </a:lnSpc>
        <a:spcBef>
          <a:spcPts val="500"/>
        </a:spcBef>
        <a:spcAft>
          <a:spcPts val="300"/>
        </a:spcAft>
        <a:buClrTx/>
        <a:buSzTx/>
        <a:buFontTx/>
        <a:buBlip>
          <a:blip r:embed="rId19"/>
        </a:buBlip>
        <a:tabLst/>
        <a:defRPr sz="1200" b="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268288" marR="0" indent="-134938" algn="l" defTabSz="685766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BBDD"/>
        </a:buClr>
        <a:buSzTx/>
        <a:buFont typeface="Wingdings" pitchFamily="2" charset="2"/>
        <a:buChar char="§"/>
        <a:tabLst/>
        <a:defRPr sz="1100" b="0" kern="1200" cap="none" baseline="0">
          <a:solidFill>
            <a:srgbClr val="002060"/>
          </a:solidFill>
          <a:latin typeface="+mn-lt"/>
          <a:ea typeface="+mn-ea"/>
          <a:cs typeface="+mn-cs"/>
        </a:defRPr>
      </a:lvl3pPr>
      <a:lvl4pPr marL="400050" marR="0" indent="-131763" algn="l" defTabSz="685766" rtl="0" eaLnBrk="1" fontAlgn="auto" latinLnBrk="0" hangingPunct="1">
        <a:lnSpc>
          <a:spcPct val="100000"/>
        </a:lnSpc>
        <a:spcBef>
          <a:spcPts val="200"/>
        </a:spcBef>
        <a:spcAft>
          <a:spcPts val="300"/>
        </a:spcAft>
        <a:buClr>
          <a:schemeClr val="tx1"/>
        </a:buClr>
        <a:buSzTx/>
        <a:buFont typeface="Wingdings" pitchFamily="2" charset="2"/>
        <a:buChar char="§"/>
        <a:tabLst/>
        <a:defRPr sz="1000" kern="1200">
          <a:solidFill>
            <a:srgbClr val="002060"/>
          </a:solidFill>
          <a:latin typeface="+mn-lt"/>
          <a:ea typeface="+mn-ea"/>
          <a:cs typeface="+mn-cs"/>
        </a:defRPr>
      </a:lvl4pPr>
      <a:lvl5pPr marL="536575" marR="0" indent="-136525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300"/>
        </a:spcAft>
        <a:buClrTx/>
        <a:buSzTx/>
        <a:buFont typeface="Wingdings" pitchFamily="2" charset="2"/>
        <a:buChar char="§"/>
        <a:tabLst/>
        <a:defRPr sz="1350" kern="1200">
          <a:solidFill>
            <a:srgbClr val="002060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16F4F0-B7D1-E141-A59E-3CE8926EB16F}"/>
              </a:ext>
            </a:extLst>
          </p:cNvPr>
          <p:cNvSpPr/>
          <p:nvPr userDrawn="1"/>
        </p:nvSpPr>
        <p:spPr>
          <a:xfrm>
            <a:off x="219" y="4711500"/>
            <a:ext cx="9143782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8DDD21-284E-E146-B323-C3FC9287A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200" y="147600"/>
            <a:ext cx="8308800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18B657-D3D9-A541-94ED-38E3765DE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C3997A-2384-DD42-B1F2-B905265AF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122C89E2-6979-48A9-8EEA-CF4765723071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5C908B-ADBD-524B-A532-B2B0FDF15750}"/>
              </a:ext>
            </a:extLst>
          </p:cNvPr>
          <p:cNvSpPr txBox="1"/>
          <p:nvPr userDrawn="1"/>
        </p:nvSpPr>
        <p:spPr>
          <a:xfrm>
            <a:off x="501632" y="4734539"/>
            <a:ext cx="36099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Date :</a:t>
            </a:r>
            <a:endParaRPr lang="fr-FR" sz="5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90E5E4-F443-0141-BF55-CE26DCBF94E2}"/>
              </a:ext>
            </a:extLst>
          </p:cNvPr>
          <p:cNvSpPr txBox="1"/>
          <p:nvPr userDrawn="1"/>
        </p:nvSpPr>
        <p:spPr>
          <a:xfrm>
            <a:off x="501635" y="4846885"/>
            <a:ext cx="6076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b="1" dirty="0" err="1">
                <a:solidFill>
                  <a:schemeClr val="accent5">
                    <a:lumMod val="50000"/>
                  </a:schemeClr>
                </a:solidFill>
              </a:rPr>
              <a:t>Ref</a:t>
            </a:r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endParaRPr lang="fr-FR" sz="5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96E3DDA-5DBF-5A4F-8AB4-CD7D5E3BE393}"/>
              </a:ext>
            </a:extLst>
          </p:cNvPr>
          <p:cNvSpPr txBox="1"/>
          <p:nvPr userDrawn="1"/>
        </p:nvSpPr>
        <p:spPr>
          <a:xfrm>
            <a:off x="501634" y="4959232"/>
            <a:ext cx="2276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" b="1" dirty="0" err="1">
                <a:solidFill>
                  <a:schemeClr val="accent5">
                    <a:lumMod val="50000"/>
                  </a:schemeClr>
                </a:solidFill>
              </a:rPr>
              <a:t>Ref</a:t>
            </a:r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500" b="1" dirty="0" err="1">
                <a:solidFill>
                  <a:schemeClr val="accent5">
                    <a:lumMod val="50000"/>
                  </a:schemeClr>
                </a:solidFill>
              </a:rPr>
              <a:t>Modele</a:t>
            </a:r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fr-FR" sz="5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83230347-DOC-TAS-FR-011</a:t>
            </a:r>
            <a:endParaRPr lang="fr-FR" sz="500" kern="1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0488468-C5AB-A043-A484-389F541A5211}"/>
              </a:ext>
            </a:extLst>
          </p:cNvPr>
          <p:cNvSpPr/>
          <p:nvPr userDrawn="1"/>
        </p:nvSpPr>
        <p:spPr>
          <a:xfrm>
            <a:off x="6213782" y="4826931"/>
            <a:ext cx="1158505" cy="22235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spAutoFit/>
          </a:bodyPr>
          <a:lstStyle/>
          <a:p>
            <a:pPr algn="ctr"/>
            <a:r>
              <a:rPr lang="fr-FR" sz="500" cap="all" baseline="0" dirty="0">
                <a:solidFill>
                  <a:srgbClr val="FF0000"/>
                </a:solidFill>
              </a:rPr>
              <a:t>THALES ALENIA SPACE SECRET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B44D6BB-F870-914C-A9AF-363F86055A1E}"/>
              </a:ext>
            </a:extLst>
          </p:cNvPr>
          <p:cNvSpPr txBox="1"/>
          <p:nvPr userDrawn="1"/>
        </p:nvSpPr>
        <p:spPr>
          <a:xfrm>
            <a:off x="2770982" y="4735681"/>
            <a:ext cx="325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PROPRIETARY INFORMATION</a:t>
            </a:r>
          </a:p>
          <a:p>
            <a:r>
              <a:rPr lang="fr-FR" sz="500" dirty="0">
                <a:solidFill>
                  <a:schemeClr val="accent5">
                    <a:lumMod val="50000"/>
                  </a:schemeClr>
                </a:solidFill>
              </a:rPr>
              <a:t>Ce document ne peut être reproduit, modifié, adapté, publié, traduit d’une quelconque façon en tout ou partie,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" dirty="0">
                <a:solidFill>
                  <a:schemeClr val="accent5">
                    <a:lumMod val="50000"/>
                  </a:schemeClr>
                </a:solidFill>
              </a:rPr>
              <a:t>ni divulgué à un tiers sans l’accord préalable et écrit de Thales Alenia </a:t>
            </a:r>
            <a:r>
              <a:rPr lang="fr-FR" sz="500" dirty="0" err="1">
                <a:solidFill>
                  <a:schemeClr val="accent5">
                    <a:lumMod val="50000"/>
                  </a:schemeClr>
                </a:solidFill>
              </a:rPr>
              <a:t>Space</a:t>
            </a:r>
            <a:r>
              <a:rPr lang="fr-FR" sz="5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" dirty="0" smtClean="0">
                <a:solidFill>
                  <a:schemeClr val="accent5">
                    <a:lumMod val="50000"/>
                  </a:schemeClr>
                </a:solidFill>
              </a:rPr>
              <a:t>© 2022 Thales Alenia </a:t>
            </a:r>
            <a:r>
              <a:rPr lang="fr-FR" sz="500" dirty="0" err="1" smtClean="0">
                <a:solidFill>
                  <a:schemeClr val="accent5">
                    <a:lumMod val="50000"/>
                  </a:schemeClr>
                </a:solidFill>
              </a:rPr>
              <a:t>Space</a:t>
            </a:r>
            <a:r>
              <a:rPr lang="fr-FR" sz="500" dirty="0" smtClean="0">
                <a:solidFill>
                  <a:schemeClr val="accent5">
                    <a:lumMod val="50000"/>
                  </a:schemeClr>
                </a:solidFill>
              </a:rPr>
              <a:t> Tous droits réservés</a:t>
            </a:r>
            <a:endParaRPr lang="fr-FR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Picture 2" descr="D:\Users\lecheva1\Desktop\Communication\Societe\Logo\Blue Version\logo Thales Alenia Space-Leonardo-01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89" y="4571009"/>
            <a:ext cx="1265237" cy="7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7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100000"/>
        </a:lnSpc>
        <a:spcBef>
          <a:spcPts val="750"/>
        </a:spcBef>
        <a:spcAft>
          <a:spcPts val="300"/>
        </a:spcAft>
        <a:buFontTx/>
        <a:buBlip>
          <a:blip r:embed="rId18"/>
        </a:buBlip>
        <a:defRPr sz="1400" kern="1200" cap="none" baseline="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1pPr>
      <a:lvl2pPr marL="133350" marR="0" indent="-128588" algn="l" defTabSz="685766" rtl="0" eaLnBrk="1" fontAlgn="auto" latinLnBrk="0" hangingPunct="1">
        <a:lnSpc>
          <a:spcPct val="100000"/>
        </a:lnSpc>
        <a:spcBef>
          <a:spcPts val="500"/>
        </a:spcBef>
        <a:spcAft>
          <a:spcPts val="300"/>
        </a:spcAft>
        <a:buClrTx/>
        <a:buSzTx/>
        <a:buFontTx/>
        <a:buBlip>
          <a:blip r:embed="rId19"/>
        </a:buBlip>
        <a:tabLst/>
        <a:defRPr sz="1200" b="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268288" marR="0" indent="-134938" algn="l" defTabSz="685766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BBDD"/>
        </a:buClr>
        <a:buSzTx/>
        <a:buFont typeface="Wingdings" pitchFamily="2" charset="2"/>
        <a:buChar char="§"/>
        <a:tabLst/>
        <a:defRPr sz="1100" b="0" kern="1200" cap="none" baseline="0">
          <a:solidFill>
            <a:srgbClr val="002060"/>
          </a:solidFill>
          <a:latin typeface="+mn-lt"/>
          <a:ea typeface="+mn-ea"/>
          <a:cs typeface="+mn-cs"/>
        </a:defRPr>
      </a:lvl3pPr>
      <a:lvl4pPr marL="358775" marR="0" indent="0" algn="l" defTabSz="685766" rtl="0" eaLnBrk="1" fontAlgn="auto" latinLnBrk="0" hangingPunct="1">
        <a:lnSpc>
          <a:spcPct val="100000"/>
        </a:lnSpc>
        <a:spcBef>
          <a:spcPts val="200"/>
        </a:spcBef>
        <a:spcAft>
          <a:spcPts val="300"/>
        </a:spcAft>
        <a:buClr>
          <a:schemeClr val="tx1"/>
        </a:buClr>
        <a:buSzTx/>
        <a:buFont typeface="Wingdings" pitchFamily="2" charset="2"/>
        <a:buNone/>
        <a:tabLst/>
        <a:defRPr sz="1000" kern="1200">
          <a:solidFill>
            <a:srgbClr val="002060"/>
          </a:solidFill>
          <a:latin typeface="+mn-lt"/>
          <a:ea typeface="+mn-ea"/>
          <a:cs typeface="+mn-cs"/>
        </a:defRPr>
      </a:lvl4pPr>
      <a:lvl5pPr marL="536575" marR="0" indent="-136525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300"/>
        </a:spcAft>
        <a:buClrTx/>
        <a:buSzTx/>
        <a:buFont typeface="Wingdings" pitchFamily="2" charset="2"/>
        <a:buChar char="§"/>
        <a:tabLst/>
        <a:defRPr sz="1350" kern="1200">
          <a:solidFill>
            <a:srgbClr val="002060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16F4F0-B7D1-E141-A59E-3CE8926EB16F}"/>
              </a:ext>
            </a:extLst>
          </p:cNvPr>
          <p:cNvSpPr/>
          <p:nvPr userDrawn="1"/>
        </p:nvSpPr>
        <p:spPr>
          <a:xfrm>
            <a:off x="219" y="4711500"/>
            <a:ext cx="9143782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B8DDD21-284E-E146-B323-C3FC9287A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32" y="4801182"/>
            <a:ext cx="582391" cy="273844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z="900" dirty="0"/>
              <a:t>///</a:t>
            </a:r>
            <a:r>
              <a:rPr lang="fr-FR" dirty="0"/>
              <a:t> </a:t>
            </a:r>
            <a:fld id="{FD7EF743-58F7-B741-A9D7-F50F382F70B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3200" y="147600"/>
            <a:ext cx="8308800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418B657-D3D9-A541-94ED-38E3765DE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9887" y="4847068"/>
            <a:ext cx="2093293" cy="169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C3997A-2384-DD42-B1F2-B905265AF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fld id="{755C3E98-1DFC-4820-AA0B-7F8E8FF8F844}" type="datetime1">
              <a:rPr lang="fr-FR" smtClean="0"/>
              <a:t>27/03/2023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5C908B-ADBD-524B-A532-B2B0FDF15750}"/>
              </a:ext>
            </a:extLst>
          </p:cNvPr>
          <p:cNvSpPr txBox="1"/>
          <p:nvPr userDrawn="1"/>
        </p:nvSpPr>
        <p:spPr>
          <a:xfrm>
            <a:off x="501632" y="4734539"/>
            <a:ext cx="36099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Date :</a:t>
            </a:r>
            <a:endParaRPr lang="fr-FR" sz="5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D90E5E4-F443-0141-BF55-CE26DCBF94E2}"/>
              </a:ext>
            </a:extLst>
          </p:cNvPr>
          <p:cNvSpPr txBox="1"/>
          <p:nvPr userDrawn="1"/>
        </p:nvSpPr>
        <p:spPr>
          <a:xfrm>
            <a:off x="501635" y="4846885"/>
            <a:ext cx="6076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b="1" dirty="0" err="1">
                <a:solidFill>
                  <a:schemeClr val="accent5">
                    <a:lumMod val="50000"/>
                  </a:schemeClr>
                </a:solidFill>
              </a:rPr>
              <a:t>Ref</a:t>
            </a:r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endParaRPr lang="fr-FR" sz="500" b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96E3DDA-5DBF-5A4F-8AB4-CD7D5E3BE393}"/>
              </a:ext>
            </a:extLst>
          </p:cNvPr>
          <p:cNvSpPr txBox="1"/>
          <p:nvPr userDrawn="1"/>
        </p:nvSpPr>
        <p:spPr>
          <a:xfrm>
            <a:off x="501634" y="4959232"/>
            <a:ext cx="227654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" b="1" dirty="0" err="1">
                <a:solidFill>
                  <a:schemeClr val="accent5">
                    <a:lumMod val="50000"/>
                  </a:schemeClr>
                </a:solidFill>
              </a:rPr>
              <a:t>Ref</a:t>
            </a:r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fr-FR" sz="500" b="1" dirty="0" err="1">
                <a:solidFill>
                  <a:schemeClr val="accent5">
                    <a:lumMod val="50000"/>
                  </a:schemeClr>
                </a:solidFill>
              </a:rPr>
              <a:t>Modele</a:t>
            </a:r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fr-FR" sz="500" kern="12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83230347-DOC-TAS-FR-011</a:t>
            </a:r>
            <a:endParaRPr lang="fr-FR" sz="500" kern="1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156A9E9-6EBC-2D4C-B65A-852772E27B15}"/>
              </a:ext>
            </a:extLst>
          </p:cNvPr>
          <p:cNvCxnSpPr>
            <a:cxnSpLocks/>
          </p:cNvCxnSpPr>
          <p:nvPr userDrawn="1"/>
        </p:nvCxnSpPr>
        <p:spPr>
          <a:xfrm>
            <a:off x="383543" y="2"/>
            <a:ext cx="0" cy="418641"/>
          </a:xfrm>
          <a:prstGeom prst="line">
            <a:avLst/>
          </a:prstGeom>
          <a:ln w="12700">
            <a:solidFill>
              <a:schemeClr val="tx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B44D6BB-F870-914C-A9AF-363F86055A1E}"/>
              </a:ext>
            </a:extLst>
          </p:cNvPr>
          <p:cNvSpPr txBox="1"/>
          <p:nvPr userDrawn="1"/>
        </p:nvSpPr>
        <p:spPr>
          <a:xfrm>
            <a:off x="2770982" y="4735681"/>
            <a:ext cx="325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00" b="1" dirty="0">
                <a:solidFill>
                  <a:schemeClr val="accent5">
                    <a:lumMod val="50000"/>
                  </a:schemeClr>
                </a:solidFill>
              </a:rPr>
              <a:t>PROPRIETARY INFORMATION</a:t>
            </a:r>
          </a:p>
          <a:p>
            <a:r>
              <a:rPr lang="fr-FR" sz="500" dirty="0">
                <a:solidFill>
                  <a:schemeClr val="accent5">
                    <a:lumMod val="50000"/>
                  </a:schemeClr>
                </a:solidFill>
              </a:rPr>
              <a:t>Ce document ne peut être reproduit, modifié, adapté, publié, traduit d’une quelconque façon en tout ou partie,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" dirty="0">
                <a:solidFill>
                  <a:schemeClr val="accent5">
                    <a:lumMod val="50000"/>
                  </a:schemeClr>
                </a:solidFill>
              </a:rPr>
              <a:t>ni divulgué à un tiers sans l’accord préalable et écrit de Thales Alenia </a:t>
            </a:r>
            <a:r>
              <a:rPr lang="fr-FR" sz="500" dirty="0" err="1">
                <a:solidFill>
                  <a:schemeClr val="accent5">
                    <a:lumMod val="50000"/>
                  </a:schemeClr>
                </a:solidFill>
              </a:rPr>
              <a:t>Space</a:t>
            </a:r>
            <a:r>
              <a:rPr lang="fr-FR" sz="5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500" dirty="0" smtClean="0">
                <a:solidFill>
                  <a:schemeClr val="accent5">
                    <a:lumMod val="50000"/>
                  </a:schemeClr>
                </a:solidFill>
              </a:rPr>
              <a:t>© 2022 Thales Alenia </a:t>
            </a:r>
            <a:r>
              <a:rPr lang="fr-FR" sz="500" dirty="0" err="1" smtClean="0">
                <a:solidFill>
                  <a:schemeClr val="accent5">
                    <a:lumMod val="50000"/>
                  </a:schemeClr>
                </a:solidFill>
              </a:rPr>
              <a:t>Space</a:t>
            </a:r>
            <a:r>
              <a:rPr lang="fr-FR" sz="500" dirty="0" smtClean="0">
                <a:solidFill>
                  <a:schemeClr val="accent5">
                    <a:lumMod val="50000"/>
                  </a:schemeClr>
                </a:solidFill>
              </a:rPr>
              <a:t> Tous droits réservés</a:t>
            </a:r>
            <a:endParaRPr lang="fr-FR" sz="5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89DFB1-ECDB-8343-A4AD-38A6FDA96880}"/>
              </a:ext>
            </a:extLst>
          </p:cNvPr>
          <p:cNvSpPr/>
          <p:nvPr userDrawn="1"/>
        </p:nvSpPr>
        <p:spPr>
          <a:xfrm>
            <a:off x="6109589" y="4826931"/>
            <a:ext cx="1366895" cy="222350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>
            <a:spAutoFit/>
          </a:bodyPr>
          <a:lstStyle/>
          <a:p>
            <a:pPr algn="ctr"/>
            <a:r>
              <a:rPr lang="fr-FR" sz="500" cap="all" baseline="0" dirty="0">
                <a:solidFill>
                  <a:schemeClr val="accent3"/>
                </a:solidFill>
              </a:rPr>
              <a:t>THALES ALENIA SPACE </a:t>
            </a:r>
            <a:r>
              <a:rPr lang="fr-FR" sz="500" cap="all" baseline="0" dirty="0" err="1">
                <a:solidFill>
                  <a:schemeClr val="accent3"/>
                </a:solidFill>
              </a:rPr>
              <a:t>confidential</a:t>
            </a:r>
            <a:endParaRPr lang="fr-FR" sz="500" cap="all" baseline="0" dirty="0">
              <a:solidFill>
                <a:schemeClr val="accent3"/>
              </a:solidFill>
            </a:endParaRPr>
          </a:p>
        </p:txBody>
      </p:sp>
      <p:pic>
        <p:nvPicPr>
          <p:cNvPr id="17" name="Picture 2" descr="D:\Users\lecheva1\Desktop\Communication\Societe\Logo\Blue Version\logo Thales Alenia Space-Leonardo-01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89" y="4571009"/>
            <a:ext cx="1265237" cy="71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0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100000"/>
        </a:lnSpc>
        <a:spcBef>
          <a:spcPts val="750"/>
        </a:spcBef>
        <a:spcAft>
          <a:spcPts val="300"/>
        </a:spcAft>
        <a:buFontTx/>
        <a:buBlip>
          <a:blip r:embed="rId18"/>
        </a:buBlip>
        <a:defRPr sz="1400" kern="1200" cap="none" baseline="0">
          <a:solidFill>
            <a:schemeClr val="bg2">
              <a:lumMod val="75000"/>
            </a:schemeClr>
          </a:solidFill>
          <a:latin typeface="+mj-lt"/>
          <a:ea typeface="+mn-ea"/>
          <a:cs typeface="+mn-cs"/>
        </a:defRPr>
      </a:lvl1pPr>
      <a:lvl2pPr marL="133350" marR="0" indent="-128588" algn="l" defTabSz="685766" rtl="0" eaLnBrk="1" fontAlgn="auto" latinLnBrk="0" hangingPunct="1">
        <a:lnSpc>
          <a:spcPct val="100000"/>
        </a:lnSpc>
        <a:spcBef>
          <a:spcPts val="500"/>
        </a:spcBef>
        <a:spcAft>
          <a:spcPts val="300"/>
        </a:spcAft>
        <a:buClrTx/>
        <a:buSzTx/>
        <a:buFontTx/>
        <a:buBlip>
          <a:blip r:embed="rId19"/>
        </a:buBlip>
        <a:tabLst/>
        <a:defRPr sz="1200" b="0" kern="1200" cap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268288" marR="0" indent="-134938" algn="l" defTabSz="685766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BBDD"/>
        </a:buClr>
        <a:buSzTx/>
        <a:buFont typeface="Wingdings" pitchFamily="2" charset="2"/>
        <a:buChar char="§"/>
        <a:tabLst/>
        <a:defRPr sz="1100" b="0" kern="1200" cap="none" baseline="0">
          <a:solidFill>
            <a:srgbClr val="002060"/>
          </a:solidFill>
          <a:latin typeface="+mn-lt"/>
          <a:ea typeface="+mn-ea"/>
          <a:cs typeface="+mn-cs"/>
        </a:defRPr>
      </a:lvl3pPr>
      <a:lvl4pPr marL="400050" marR="0" indent="-131763" algn="l" defTabSz="685766" rtl="0" eaLnBrk="1" fontAlgn="auto" latinLnBrk="0" hangingPunct="1">
        <a:lnSpc>
          <a:spcPct val="100000"/>
        </a:lnSpc>
        <a:spcBef>
          <a:spcPts val="200"/>
        </a:spcBef>
        <a:spcAft>
          <a:spcPts val="300"/>
        </a:spcAft>
        <a:buClr>
          <a:schemeClr val="tx1"/>
        </a:buClr>
        <a:buSzTx/>
        <a:buFont typeface="Wingdings" pitchFamily="2" charset="2"/>
        <a:buChar char="§"/>
        <a:tabLst/>
        <a:defRPr sz="1000" kern="1200">
          <a:solidFill>
            <a:srgbClr val="002060"/>
          </a:solidFill>
          <a:latin typeface="+mn-lt"/>
          <a:ea typeface="+mn-ea"/>
          <a:cs typeface="+mn-cs"/>
        </a:defRPr>
      </a:lvl4pPr>
      <a:lvl5pPr marL="536575" marR="0" indent="-136525" algn="l" defTabSz="685766" rtl="0" eaLnBrk="1" fontAlgn="auto" latinLnBrk="0" hangingPunct="1">
        <a:lnSpc>
          <a:spcPct val="90000"/>
        </a:lnSpc>
        <a:spcBef>
          <a:spcPts val="375"/>
        </a:spcBef>
        <a:spcAft>
          <a:spcPts val="300"/>
        </a:spcAft>
        <a:buClrTx/>
        <a:buSzTx/>
        <a:buFont typeface="Wingdings" pitchFamily="2" charset="2"/>
        <a:buChar char="§"/>
        <a:tabLst/>
        <a:defRPr sz="1350" kern="1200">
          <a:solidFill>
            <a:srgbClr val="002060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7893" y="3517513"/>
            <a:ext cx="8524720" cy="328156"/>
          </a:xfrm>
        </p:spPr>
        <p:txBody>
          <a:bodyPr/>
          <a:lstStyle/>
          <a:p>
            <a:pPr algn="r"/>
            <a:r>
              <a:rPr lang="fr-FR" dirty="0" err="1"/>
              <a:t>SpacE</a:t>
            </a:r>
            <a:r>
              <a:rPr lang="fr-FR" dirty="0"/>
              <a:t> FPGA </a:t>
            </a:r>
            <a:r>
              <a:rPr lang="fr-FR" dirty="0" err="1"/>
              <a:t>Users</a:t>
            </a:r>
            <a:r>
              <a:rPr lang="fr-FR" dirty="0"/>
              <a:t> Workshop, 5th </a:t>
            </a:r>
            <a:r>
              <a:rPr lang="fr-FR" dirty="0" smtClean="0"/>
              <a:t>Edition – 15/03/2023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6D51F8-097B-934F-A33D-E5374AAB7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/>
              <a:t>///</a:t>
            </a:r>
            <a:r>
              <a:rPr lang="fr-FR"/>
              <a:t> </a:t>
            </a:r>
            <a:fld id="{FD7EF743-58F7-B741-A9D7-F50F382F70B5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222212-E3BD-3D4D-8536-337B7C438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0699277-6BF6-FA4C-8FF0-5317152254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15/03/2023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8367" y="1612348"/>
            <a:ext cx="8534245" cy="1288952"/>
          </a:xfrm>
        </p:spPr>
        <p:txBody>
          <a:bodyPr/>
          <a:lstStyle/>
          <a:p>
            <a:r>
              <a:rPr lang="fr-FR" dirty="0" smtClean="0"/>
              <a:t>HLS to </a:t>
            </a:r>
            <a:r>
              <a:rPr lang="fr-FR" dirty="0" err="1" smtClean="0"/>
              <a:t>BitstreAM</a:t>
            </a:r>
            <a:r>
              <a:rPr lang="fr-FR" dirty="0" smtClean="0"/>
              <a:t> Design Flow for NG-ULTRA </a:t>
            </a:r>
            <a:r>
              <a:rPr lang="fr-FR" dirty="0" err="1" smtClean="0"/>
              <a:t>using</a:t>
            </a:r>
            <a:r>
              <a:rPr lang="fr-FR" dirty="0" smtClean="0"/>
              <a:t> Siemens EDA &amp; </a:t>
            </a:r>
            <a:r>
              <a:rPr lang="fr-FR" dirty="0" err="1" smtClean="0"/>
              <a:t>NanoXplore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3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Synthesis</a:t>
            </a:r>
            <a:r>
              <a:rPr lang="fr-FR" dirty="0"/>
              <a:t> and P&amp;R performance </a:t>
            </a:r>
            <a:r>
              <a:rPr lang="fr-FR" dirty="0" err="1"/>
              <a:t>optimization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900" smtClean="0"/>
              <a:t>///</a:t>
            </a:r>
            <a:r>
              <a:rPr lang="fr-FR" smtClean="0"/>
              <a:t> </a:t>
            </a:r>
            <a:fld id="{FD7EF743-58F7-B741-A9D7-F50F382F70B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15/03/2023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19100" y="638176"/>
            <a:ext cx="8308975" cy="2770413"/>
          </a:xfrm>
        </p:spPr>
        <p:txBody>
          <a:bodyPr/>
          <a:lstStyle/>
          <a:p>
            <a:r>
              <a:rPr lang="fr-FR" dirty="0" err="1" smtClean="0"/>
              <a:t>Different</a:t>
            </a:r>
            <a:r>
              <a:rPr lang="fr-FR" dirty="0" smtClean="0"/>
              <a:t> performance </a:t>
            </a:r>
            <a:r>
              <a:rPr lang="fr-FR" dirty="0" err="1" smtClean="0"/>
              <a:t>optimization</a:t>
            </a:r>
            <a:r>
              <a:rPr lang="fr-FR" dirty="0" smtClean="0"/>
              <a:t> have been </a:t>
            </a:r>
            <a:r>
              <a:rPr lang="fr-FR" dirty="0" err="1" smtClean="0"/>
              <a:t>tested</a:t>
            </a:r>
            <a:r>
              <a:rPr lang="fr-FR" dirty="0" smtClean="0"/>
              <a:t>:</a:t>
            </a:r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Synthesis</a:t>
            </a:r>
            <a:r>
              <a:rPr lang="fr-FR" dirty="0" smtClean="0"/>
              <a:t> </a:t>
            </a:r>
            <a:r>
              <a:rPr lang="fr-FR" dirty="0"/>
              <a:t>and P&amp;R </a:t>
            </a:r>
            <a:r>
              <a:rPr lang="fr-FR" dirty="0" err="1"/>
              <a:t>parameters</a:t>
            </a:r>
            <a:r>
              <a:rPr lang="fr-FR" dirty="0"/>
              <a:t> </a:t>
            </a:r>
            <a:r>
              <a:rPr lang="fr-FR" dirty="0" err="1"/>
              <a:t>tuning</a:t>
            </a:r>
            <a:r>
              <a:rPr lang="fr-FR" dirty="0"/>
              <a:t>  -&gt; Minimum impact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err="1" smtClean="0"/>
              <a:t>Constraint</a:t>
            </a:r>
            <a:r>
              <a:rPr lang="fr-FR" dirty="0" smtClean="0"/>
              <a:t> Placement </a:t>
            </a:r>
          </a:p>
          <a:p>
            <a:pPr lvl="1"/>
            <a:endParaRPr lang="fr-FR" dirty="0"/>
          </a:p>
          <a:p>
            <a:pPr lvl="2"/>
            <a:r>
              <a:rPr lang="fr-FR" dirty="0" err="1" smtClean="0"/>
              <a:t>constrain</a:t>
            </a:r>
            <a:r>
              <a:rPr lang="fr-FR" dirty="0" smtClean="0"/>
              <a:t> </a:t>
            </a:r>
            <a:r>
              <a:rPr lang="fr-FR" dirty="0"/>
              <a:t>the </a:t>
            </a:r>
            <a:r>
              <a:rPr lang="fr-FR" dirty="0" smtClean="0"/>
              <a:t>design or parts of design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placed</a:t>
            </a:r>
            <a:r>
              <a:rPr lang="fr-FR" dirty="0"/>
              <a:t> and </a:t>
            </a:r>
            <a:r>
              <a:rPr lang="fr-FR" dirty="0" err="1"/>
              <a:t>routed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a </a:t>
            </a:r>
            <a:r>
              <a:rPr lang="fr-FR" dirty="0" err="1"/>
              <a:t>specified</a:t>
            </a:r>
            <a:r>
              <a:rPr lang="fr-FR" dirty="0"/>
              <a:t> </a:t>
            </a:r>
            <a:r>
              <a:rPr lang="fr-FR" dirty="0" err="1"/>
              <a:t>region</a:t>
            </a:r>
            <a:r>
              <a:rPr lang="fr-FR" dirty="0"/>
              <a:t> of the FPGA.</a:t>
            </a:r>
          </a:p>
          <a:p>
            <a:pPr lvl="3"/>
            <a:r>
              <a:rPr lang="fr-FR" dirty="0" smtClean="0"/>
              <a:t>Maximum </a:t>
            </a:r>
            <a:r>
              <a:rPr lang="fr-FR" dirty="0" err="1"/>
              <a:t>frequency</a:t>
            </a:r>
            <a:r>
              <a:rPr lang="fr-FR" dirty="0"/>
              <a:t> post P&amp;R </a:t>
            </a:r>
            <a:r>
              <a:rPr lang="fr-FR" dirty="0" err="1"/>
              <a:t>reached</a:t>
            </a:r>
            <a:r>
              <a:rPr lang="fr-FR" dirty="0"/>
              <a:t> = 103.018 </a:t>
            </a:r>
            <a:r>
              <a:rPr lang="fr-FR" dirty="0" smtClean="0"/>
              <a:t>MHz -&gt; </a:t>
            </a:r>
            <a:r>
              <a:rPr lang="en-US" dirty="0" smtClean="0"/>
              <a:t>twice</a:t>
            </a:r>
            <a:r>
              <a:rPr lang="fr-FR" dirty="0" smtClean="0"/>
              <a:t> the performance of the initial design in RTAX </a:t>
            </a:r>
            <a:r>
              <a:rPr lang="fr-FR" dirty="0" err="1" smtClean="0"/>
              <a:t>technology</a:t>
            </a:r>
            <a:endParaRPr lang="fr-FR" dirty="0"/>
          </a:p>
          <a:p>
            <a:pPr marL="133350" lvl="2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21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NXMAP vs. </a:t>
            </a:r>
            <a:r>
              <a:rPr lang="fr-FR" dirty="0" err="1" smtClean="0"/>
              <a:t>Precision</a:t>
            </a:r>
            <a:r>
              <a:rPr lang="fr-FR" dirty="0" smtClean="0"/>
              <a:t> </a:t>
            </a:r>
            <a:r>
              <a:rPr lang="fr-FR" dirty="0" err="1" smtClean="0"/>
              <a:t>synthesis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900" smtClean="0"/>
              <a:t>///</a:t>
            </a:r>
            <a:r>
              <a:rPr lang="fr-FR" smtClean="0"/>
              <a:t> </a:t>
            </a:r>
            <a:fld id="{FD7EF743-58F7-B741-A9D7-F50F382F70B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15/03/2023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523938"/>
              </p:ext>
            </p:extLst>
          </p:nvPr>
        </p:nvGraphicFramePr>
        <p:xfrm>
          <a:off x="628650" y="1370013"/>
          <a:ext cx="5536368" cy="231508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45456">
                  <a:extLst>
                    <a:ext uri="{9D8B030D-6E8A-4147-A177-3AD203B41FA5}">
                      <a16:colId xmlns:a16="http://schemas.microsoft.com/office/drawing/2014/main" val="124427896"/>
                    </a:ext>
                  </a:extLst>
                </a:gridCol>
                <a:gridCol w="1845456">
                  <a:extLst>
                    <a:ext uri="{9D8B030D-6E8A-4147-A177-3AD203B41FA5}">
                      <a16:colId xmlns:a16="http://schemas.microsoft.com/office/drawing/2014/main" val="940845831"/>
                    </a:ext>
                  </a:extLst>
                </a:gridCol>
                <a:gridCol w="1845456">
                  <a:extLst>
                    <a:ext uri="{9D8B030D-6E8A-4147-A177-3AD203B41FA5}">
                      <a16:colId xmlns:a16="http://schemas.microsoft.com/office/drawing/2014/main" val="1180888962"/>
                    </a:ext>
                  </a:extLst>
                </a:gridCol>
              </a:tblGrid>
              <a:tr h="33072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NxMap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Précision + </a:t>
                      </a:r>
                      <a:r>
                        <a:rPr lang="fr-FR" dirty="0" err="1" smtClean="0"/>
                        <a:t>NxMap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737779"/>
                  </a:ext>
                </a:extLst>
              </a:tr>
              <a:tr h="330727">
                <a:tc>
                  <a:txBody>
                    <a:bodyPr/>
                    <a:lstStyle/>
                    <a:p>
                      <a:r>
                        <a:rPr lang="fr-FR" dirty="0" smtClean="0"/>
                        <a:t>Max. </a:t>
                      </a:r>
                      <a:r>
                        <a:rPr lang="fr-FR" dirty="0" err="1" smtClean="0"/>
                        <a:t>Frequency</a:t>
                      </a:r>
                      <a:r>
                        <a:rPr lang="fr-FR" dirty="0" smtClean="0"/>
                        <a:t>*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155 MHz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139 MHz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51818"/>
                  </a:ext>
                </a:extLst>
              </a:tr>
              <a:tr h="330727">
                <a:tc>
                  <a:txBody>
                    <a:bodyPr/>
                    <a:lstStyle/>
                    <a:p>
                      <a:r>
                        <a:rPr lang="fr-FR" dirty="0" smtClean="0"/>
                        <a:t>DFF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1611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1511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943306"/>
                  </a:ext>
                </a:extLst>
              </a:tr>
              <a:tr h="330727">
                <a:tc>
                  <a:txBody>
                    <a:bodyPr/>
                    <a:lstStyle/>
                    <a:p>
                      <a:r>
                        <a:rPr lang="fr-FR" dirty="0" smtClean="0"/>
                        <a:t>LUT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1734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1811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503666"/>
                  </a:ext>
                </a:extLst>
              </a:tr>
              <a:tr h="330727">
                <a:tc>
                  <a:txBody>
                    <a:bodyPr/>
                    <a:lstStyle/>
                    <a:p>
                      <a:r>
                        <a:rPr lang="fr-FR" dirty="0" smtClean="0"/>
                        <a:t>CARRY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382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235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498838"/>
                  </a:ext>
                </a:extLst>
              </a:tr>
              <a:tr h="330727">
                <a:tc>
                  <a:txBody>
                    <a:bodyPr/>
                    <a:lstStyle/>
                    <a:p>
                      <a:r>
                        <a:rPr lang="fr-FR" dirty="0" smtClean="0"/>
                        <a:t>BRAM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469607"/>
                  </a:ext>
                </a:extLst>
              </a:tr>
              <a:tr h="330727">
                <a:tc>
                  <a:txBody>
                    <a:bodyPr/>
                    <a:lstStyle/>
                    <a:p>
                      <a:r>
                        <a:rPr lang="fr-FR" dirty="0" smtClean="0"/>
                        <a:t>DSP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69947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04882" y="2489369"/>
            <a:ext cx="21757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/>
            <a:r>
              <a:rPr lang="en-US" sz="1100" b="1" dirty="0" smtClean="0"/>
              <a:t>Occupation looks similar, </a:t>
            </a:r>
          </a:p>
          <a:p>
            <a:pPr marL="0" lvl="8"/>
            <a:r>
              <a:rPr lang="en-US" sz="1100" b="1" dirty="0" smtClean="0"/>
              <a:t>except for the CARRYs.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91722" y="3947887"/>
            <a:ext cx="51217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/>
            <a:r>
              <a:rPr lang="fr-FR" sz="1100" b="1" dirty="0" smtClean="0"/>
              <a:t>* </a:t>
            </a:r>
            <a:r>
              <a:rPr lang="fr-FR" sz="1100" b="1" dirty="0" err="1" smtClean="0"/>
              <a:t>Frequency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comparison</a:t>
            </a:r>
            <a:r>
              <a:rPr lang="fr-FR" sz="1100" b="1" dirty="0" smtClean="0"/>
              <a:t> have no </a:t>
            </a:r>
            <a:r>
              <a:rPr lang="fr-FR" sz="1100" b="1" dirty="0" err="1" smtClean="0"/>
              <a:t>sense</a:t>
            </a:r>
            <a:r>
              <a:rPr lang="fr-FR" sz="1100" b="1" dirty="0" smtClean="0"/>
              <a:t> at </a:t>
            </a:r>
            <a:r>
              <a:rPr lang="fr-FR" sz="1100" b="1" dirty="0" err="1" smtClean="0"/>
              <a:t>this</a:t>
            </a:r>
            <a:r>
              <a:rPr lang="fr-FR" sz="1100" b="1" dirty="0" smtClean="0"/>
              <a:t> stage</a:t>
            </a:r>
          </a:p>
        </p:txBody>
      </p:sp>
    </p:spTree>
    <p:extLst>
      <p:ext uri="{BB962C8B-B14F-4D97-AF65-F5344CB8AC3E}">
        <p14:creationId xmlns:p14="http://schemas.microsoft.com/office/powerpoint/2010/main" val="34140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Catapult</a:t>
            </a:r>
            <a:r>
              <a:rPr lang="fr-FR" dirty="0"/>
              <a:t> / </a:t>
            </a:r>
            <a:r>
              <a:rPr lang="fr-FR" dirty="0" err="1"/>
              <a:t>Precision</a:t>
            </a:r>
            <a:r>
              <a:rPr lang="fr-FR" dirty="0"/>
              <a:t> / NXMAP FLOW – Focus on CATAPULT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900" smtClean="0"/>
              <a:t>///</a:t>
            </a:r>
            <a:r>
              <a:rPr lang="fr-FR" smtClean="0"/>
              <a:t> </a:t>
            </a:r>
            <a:fld id="{FD7EF743-58F7-B741-A9D7-F50F382F70B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15/03/2023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300" dirty="0" smtClean="0"/>
              <a:t>Update the files (sources, scripts) to be compatible with the latest version of catapult</a:t>
            </a:r>
          </a:p>
          <a:p>
            <a:pPr marL="0" indent="0">
              <a:buNone/>
            </a:pPr>
            <a:endParaRPr lang="en-US" sz="1300" dirty="0" smtClean="0"/>
          </a:p>
          <a:p>
            <a:r>
              <a:rPr lang="en-US" sz="1300" dirty="0" smtClean="0"/>
              <a:t>Run Catapult on several blocks, </a:t>
            </a:r>
            <a:r>
              <a:rPr lang="en-US" sz="1300" dirty="0" err="1" smtClean="0"/>
              <a:t>targetting</a:t>
            </a:r>
            <a:r>
              <a:rPr lang="en-US" sz="1300" dirty="0" smtClean="0"/>
              <a:t> Xilinx </a:t>
            </a:r>
            <a:r>
              <a:rPr lang="en-US" sz="1300" dirty="0" err="1" smtClean="0"/>
              <a:t>Kintex</a:t>
            </a:r>
            <a:r>
              <a:rPr lang="en-US" sz="1300" dirty="0" smtClean="0"/>
              <a:t> </a:t>
            </a:r>
            <a:r>
              <a:rPr lang="en-US" sz="1300" dirty="0" err="1" smtClean="0"/>
              <a:t>Ultrascale</a:t>
            </a:r>
            <a:r>
              <a:rPr lang="en-US" sz="1300" dirty="0" smtClean="0"/>
              <a:t> FPGAs to verify the validity of the change</a:t>
            </a:r>
          </a:p>
          <a:p>
            <a:pPr marL="50800" lvl="1" indent="0">
              <a:buNone/>
            </a:pPr>
            <a:endParaRPr lang="en-US" dirty="0" smtClean="0"/>
          </a:p>
          <a:p>
            <a:r>
              <a:rPr lang="en-US" dirty="0" smtClean="0"/>
              <a:t>Run Catapult with the same blocks, now </a:t>
            </a:r>
            <a:r>
              <a:rPr lang="en-US" dirty="0" err="1" smtClean="0"/>
              <a:t>targetting</a:t>
            </a:r>
            <a:r>
              <a:rPr lang="en-US" dirty="0" smtClean="0"/>
              <a:t> NG-ULTRA</a:t>
            </a:r>
          </a:p>
          <a:p>
            <a:pPr lvl="1"/>
            <a:r>
              <a:rPr lang="en-US" sz="1100" dirty="0" smtClean="0">
                <a:sym typeface="Wingdings" panose="05000000000000000000" pitchFamily="2" charset="2"/>
              </a:rPr>
              <a:t>First tests done with library that did not contain memories. Memories have been externalized  too many IOs in the design, </a:t>
            </a:r>
            <a:r>
              <a:rPr lang="en-US" sz="1100" dirty="0" err="1" smtClean="0">
                <a:sym typeface="Wingdings" panose="05000000000000000000" pitchFamily="2" charset="2"/>
              </a:rPr>
              <a:t>NxMap</a:t>
            </a:r>
            <a:r>
              <a:rPr lang="en-US" sz="1100" dirty="0" smtClean="0">
                <a:sym typeface="Wingdings" panose="05000000000000000000" pitchFamily="2" charset="2"/>
              </a:rPr>
              <a:t> synthesis fails.</a:t>
            </a:r>
          </a:p>
          <a:p>
            <a:pPr lvl="1"/>
            <a:r>
              <a:rPr lang="en-US" dirty="0" smtClean="0"/>
              <a:t>Tests done with final libraries provided by Siemens, </a:t>
            </a:r>
          </a:p>
          <a:p>
            <a:pPr lvl="2"/>
            <a:r>
              <a:rPr lang="en-US" dirty="0" smtClean="0"/>
              <a:t>the RTL code is successfully generated.</a:t>
            </a:r>
          </a:p>
          <a:p>
            <a:pPr lvl="2"/>
            <a:r>
              <a:rPr lang="en-US" dirty="0" smtClean="0"/>
              <a:t>A performance problem has been detected on floating point operator generation that does not fulfill the initial timing constraint (130 MHz).  Can be a library problem or a technology limitation ?</a:t>
            </a:r>
          </a:p>
          <a:p>
            <a:pPr lvl="2"/>
            <a:r>
              <a:rPr lang="en-US" dirty="0" smtClean="0"/>
              <a:t>Today we cannot </a:t>
            </a:r>
            <a:r>
              <a:rPr lang="en-US" dirty="0" err="1" smtClean="0"/>
              <a:t>guaranted</a:t>
            </a:r>
            <a:r>
              <a:rPr lang="en-US" dirty="0" smtClean="0"/>
              <a:t> that the </a:t>
            </a:r>
            <a:r>
              <a:rPr lang="en-US" dirty="0" err="1" smtClean="0"/>
              <a:t>pefromances</a:t>
            </a:r>
            <a:r>
              <a:rPr lang="en-US" dirty="0" smtClean="0"/>
              <a:t> will be met after synthesis + P&amp;R. Work not yet done.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0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Reference Design Evaluation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900" smtClean="0"/>
              <a:t>///</a:t>
            </a:r>
            <a:r>
              <a:rPr lang="fr-FR" smtClean="0"/>
              <a:t> </a:t>
            </a:r>
            <a:fld id="{FD7EF743-58F7-B741-A9D7-F50F382F70B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15/03/2023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291410" y="621842"/>
            <a:ext cx="3899590" cy="2427519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 smtClean="0"/>
              <a:t>The 5 design are merged to form one design and the complexity is estimated.</a:t>
            </a:r>
            <a:endParaRPr lang="en-US" dirty="0" smtClean="0">
              <a:solidFill>
                <a:schemeClr val="bg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/>
              <a:t>Our </a:t>
            </a:r>
            <a:r>
              <a:rPr lang="en-US" dirty="0" smtClean="0">
                <a:solidFill>
                  <a:schemeClr val="bg2"/>
                </a:solidFill>
              </a:rPr>
              <a:t>complexity evaluation </a:t>
            </a:r>
            <a:r>
              <a:rPr lang="en-US" dirty="0" smtClean="0"/>
              <a:t>is performed </a:t>
            </a:r>
            <a:r>
              <a:rPr lang="en-US" b="1" dirty="0" smtClean="0"/>
              <a:t>post-synthesis</a:t>
            </a:r>
            <a:r>
              <a:rPr lang="en-US" dirty="0" smtClean="0"/>
              <a:t>, using both Precision &amp; </a:t>
            </a:r>
            <a:r>
              <a:rPr lang="en-US" dirty="0" err="1" smtClean="0"/>
              <a:t>NanoXplore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fr-FR" dirty="0" smtClean="0"/>
              <a:t>Observations :</a:t>
            </a:r>
            <a:endParaRPr lang="en-US" dirty="0" smtClean="0"/>
          </a:p>
          <a:p>
            <a:pPr lvl="2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Catapult successfully performs HLS for NG-ULTRA</a:t>
            </a:r>
          </a:p>
          <a:p>
            <a:pPr lvl="2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Both Precision &amp; NX successfully perform logical synthesis, with similar results</a:t>
            </a:r>
            <a:r>
              <a:rPr lang="en-US" b="1" dirty="0" smtClean="0">
                <a:solidFill>
                  <a:schemeClr val="bg2"/>
                </a:solidFill>
              </a:rPr>
              <a:t>*</a:t>
            </a:r>
          </a:p>
          <a:p>
            <a:pPr lvl="2"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NG-ULTRA can fit the reference design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23642"/>
              </p:ext>
            </p:extLst>
          </p:nvPr>
        </p:nvGraphicFramePr>
        <p:xfrm>
          <a:off x="404812" y="3577193"/>
          <a:ext cx="3897949" cy="788109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742285">
                  <a:extLst>
                    <a:ext uri="{9D8B030D-6E8A-4147-A177-3AD203B41FA5}">
                      <a16:colId xmlns:a16="http://schemas.microsoft.com/office/drawing/2014/main" val="1610417423"/>
                    </a:ext>
                  </a:extLst>
                </a:gridCol>
                <a:gridCol w="525944">
                  <a:extLst>
                    <a:ext uri="{9D8B030D-6E8A-4147-A177-3AD203B41FA5}">
                      <a16:colId xmlns:a16="http://schemas.microsoft.com/office/drawing/2014/main" val="886379916"/>
                    </a:ext>
                  </a:extLst>
                </a:gridCol>
                <a:gridCol w="525944">
                  <a:extLst>
                    <a:ext uri="{9D8B030D-6E8A-4147-A177-3AD203B41FA5}">
                      <a16:colId xmlns:a16="http://schemas.microsoft.com/office/drawing/2014/main" val="1933444510"/>
                    </a:ext>
                  </a:extLst>
                </a:gridCol>
                <a:gridCol w="525944">
                  <a:extLst>
                    <a:ext uri="{9D8B030D-6E8A-4147-A177-3AD203B41FA5}">
                      <a16:colId xmlns:a16="http://schemas.microsoft.com/office/drawing/2014/main" val="1176534809"/>
                    </a:ext>
                  </a:extLst>
                </a:gridCol>
                <a:gridCol w="525944">
                  <a:extLst>
                    <a:ext uri="{9D8B030D-6E8A-4147-A177-3AD203B41FA5}">
                      <a16:colId xmlns:a16="http://schemas.microsoft.com/office/drawing/2014/main" val="779708556"/>
                    </a:ext>
                  </a:extLst>
                </a:gridCol>
                <a:gridCol w="525944">
                  <a:extLst>
                    <a:ext uri="{9D8B030D-6E8A-4147-A177-3AD203B41FA5}">
                      <a16:colId xmlns:a16="http://schemas.microsoft.com/office/drawing/2014/main" val="867614999"/>
                    </a:ext>
                  </a:extLst>
                </a:gridCol>
                <a:gridCol w="525944">
                  <a:extLst>
                    <a:ext uri="{9D8B030D-6E8A-4147-A177-3AD203B41FA5}">
                      <a16:colId xmlns:a16="http://schemas.microsoft.com/office/drawing/2014/main" val="2737586588"/>
                    </a:ext>
                  </a:extLst>
                </a:gridCol>
              </a:tblGrid>
              <a:tr h="262703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4-LUTs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Carry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DFFs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DSPs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RAMs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RFBs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1496923"/>
                  </a:ext>
                </a:extLst>
              </a:tr>
              <a:tr h="262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229242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54342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145757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352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446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702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1599094"/>
                  </a:ext>
                </a:extLst>
              </a:tr>
              <a:tr h="2627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PRECISION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194873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7091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133203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1220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1478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9869091"/>
                  </a:ext>
                </a:extLst>
              </a:tr>
            </a:tbl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950715"/>
              </p:ext>
            </p:extLst>
          </p:nvPr>
        </p:nvGraphicFramePr>
        <p:xfrm>
          <a:off x="4084320" y="514996"/>
          <a:ext cx="4678680" cy="385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53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AND PERSPECTIVES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900" smtClean="0"/>
              <a:t>///</a:t>
            </a:r>
            <a:r>
              <a:rPr lang="fr-FR" smtClean="0"/>
              <a:t> </a:t>
            </a:r>
            <a:fld id="{FD7EF743-58F7-B741-A9D7-F50F382F70B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15/03/2023</a:t>
            </a:r>
          </a:p>
        </p:txBody>
      </p:sp>
      <p:pic>
        <p:nvPicPr>
          <p:cNvPr id="7" name="Image 6" descr="DPIC_ASIC_PDR1.pptx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t="13417" r="38528" b="14130"/>
          <a:stretch/>
        </p:blipFill>
        <p:spPr>
          <a:xfrm>
            <a:off x="5400136" y="508956"/>
            <a:ext cx="3743864" cy="3726612"/>
          </a:xfrm>
          <a:prstGeom prst="rect">
            <a:avLst/>
          </a:prstGeom>
        </p:spPr>
      </p:pic>
      <p:sp>
        <p:nvSpPr>
          <p:cNvPr id="8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291410" y="621842"/>
            <a:ext cx="3899590" cy="2329548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Having a high performance HLS flow is essential for TAS future project.</a:t>
            </a:r>
          </a:p>
          <a:p>
            <a:pPr lvl="1">
              <a:spcAft>
                <a:spcPts val="600"/>
              </a:spcAft>
            </a:pPr>
            <a:endParaRPr lang="en-US" dirty="0" smtClean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We need an improvement of 50% in the performance to cover our needs.</a:t>
            </a:r>
          </a:p>
          <a:p>
            <a:pPr lvl="1"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Work with </a:t>
            </a:r>
            <a:r>
              <a:rPr lang="en-US" dirty="0" err="1" smtClean="0">
                <a:solidFill>
                  <a:schemeClr val="tx2"/>
                </a:solidFill>
              </a:rPr>
              <a:t>Nx</a:t>
            </a:r>
            <a:r>
              <a:rPr lang="en-US" dirty="0" smtClean="0">
                <a:solidFill>
                  <a:schemeClr val="tx2"/>
                </a:solidFill>
              </a:rPr>
              <a:t> and Siemens is to be continued.</a:t>
            </a:r>
          </a:p>
          <a:p>
            <a:pPr marL="0" lvl="1" indent="0">
              <a:spcAft>
                <a:spcPts val="600"/>
              </a:spcAft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900" smtClean="0"/>
              <a:t>///</a:t>
            </a:r>
            <a:r>
              <a:rPr lang="fr-FR" smtClean="0"/>
              <a:t> </a:t>
            </a:r>
            <a:fld id="{FD7EF743-58F7-B741-A9D7-F50F382F70B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Non référencé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15/03/2023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 smtClean="0"/>
              <a:t>TAS is supporting </a:t>
            </a:r>
            <a:r>
              <a:rPr lang="en-US" sz="1600" dirty="0" err="1" smtClean="0"/>
              <a:t>NanoXplore</a:t>
            </a:r>
            <a:r>
              <a:rPr lang="en-US" sz="1600" dirty="0" smtClean="0"/>
              <a:t> technology for many years and has participated with ADS in the development of the NG-Ultra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 has selected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NanoXplore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technology in some of our key programs</a:t>
            </a:r>
          </a:p>
          <a:p>
            <a:pPr marL="0" lvl="1" indent="0">
              <a:buNone/>
            </a:pP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TAS needs an efficient design tool chain to achieve sufficient performances </a:t>
            </a:r>
          </a:p>
          <a:p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86" y="2216775"/>
            <a:ext cx="2062773" cy="116031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050331" y="3429051"/>
            <a:ext cx="13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SPACE INSPIRE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0141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OPERA Project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900" smtClean="0"/>
              <a:t>///</a:t>
            </a:r>
            <a:r>
              <a:rPr lang="fr-FR" smtClean="0"/>
              <a:t> </a:t>
            </a:r>
            <a:fld id="{FD7EF743-58F7-B741-A9D7-F50F382F70B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15/03/2023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GB" dirty="0" err="1" smtClean="0"/>
              <a:t>NanoXmap</a:t>
            </a:r>
            <a:r>
              <a:rPr lang="en-GB" dirty="0" smtClean="0"/>
              <a:t> </a:t>
            </a:r>
            <a:r>
              <a:rPr lang="en-GB" dirty="0" err="1"/>
              <a:t>toolsuite</a:t>
            </a:r>
            <a:r>
              <a:rPr lang="en-GB" dirty="0"/>
              <a:t> was oriented to cover NG-MEDIUM &amp; NG-LARGE variant</a:t>
            </a:r>
          </a:p>
          <a:p>
            <a:pPr lvl="1"/>
            <a:r>
              <a:rPr lang="en-GB" dirty="0"/>
              <a:t>NX needed to refine their algorithms for NG-ULTRA with the help of end </a:t>
            </a:r>
            <a:r>
              <a:rPr lang="en-GB" dirty="0" smtClean="0"/>
              <a:t>users</a:t>
            </a:r>
            <a:endParaRPr lang="en-GB" dirty="0"/>
          </a:p>
          <a:p>
            <a:r>
              <a:rPr lang="en-GB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 H2020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0" lvl="1" indent="0">
              <a:buNone/>
            </a:pPr>
            <a:endParaRPr lang="en-GB" dirty="0"/>
          </a:p>
          <a:p>
            <a:pPr marL="180000" lvl="1" indent="0">
              <a:buNone/>
            </a:pPr>
            <a:endParaRPr lang="en-GB" dirty="0"/>
          </a:p>
          <a:p>
            <a:pPr marL="180000" lvl="1" indent="0">
              <a:buNone/>
            </a:pPr>
            <a:endParaRPr lang="en-GB" dirty="0"/>
          </a:p>
          <a:p>
            <a:pPr lvl="1"/>
            <a:endParaRPr lang="en-AU" dirty="0" smtClean="0"/>
          </a:p>
          <a:p>
            <a:pPr lvl="1"/>
            <a:r>
              <a:rPr lang="en-AU" dirty="0" smtClean="0"/>
              <a:t>Objectives </a:t>
            </a:r>
            <a:r>
              <a:rPr lang="en-AU" dirty="0"/>
              <a:t>were</a:t>
            </a:r>
          </a:p>
          <a:p>
            <a:pPr lvl="2"/>
            <a:r>
              <a:rPr lang="en-AU" dirty="0"/>
              <a:t>To assess the performances that can be achieved by some designs in NG-ULTRA technology and compare it with performances achieved in the reference technologies</a:t>
            </a:r>
          </a:p>
          <a:p>
            <a:pPr lvl="2"/>
            <a:r>
              <a:rPr lang="en-AU" dirty="0"/>
              <a:t>Mature the </a:t>
            </a:r>
            <a:r>
              <a:rPr lang="en-AU" dirty="0" err="1"/>
              <a:t>NanoXmap</a:t>
            </a:r>
            <a:r>
              <a:rPr lang="en-AU" dirty="0"/>
              <a:t> </a:t>
            </a:r>
            <a:r>
              <a:rPr lang="en-AU" dirty="0" err="1"/>
              <a:t>toolsuite</a:t>
            </a:r>
            <a:r>
              <a:rPr lang="en-AU" dirty="0"/>
              <a:t> as fast as possible</a:t>
            </a:r>
          </a:p>
          <a:p>
            <a:pPr marL="50800" lvl="1" indent="0">
              <a:buNone/>
            </a:pPr>
            <a:r>
              <a:rPr lang="en-US" dirty="0"/>
              <a:t>    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B8C071A-CB29-407F-8DF7-6D89D8DC0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14" y="1899426"/>
            <a:ext cx="1919015" cy="11006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DC6785-6B0B-4639-B223-302A53D21C1E}"/>
              </a:ext>
            </a:extLst>
          </p:cNvPr>
          <p:cNvSpPr/>
          <p:nvPr/>
        </p:nvSpPr>
        <p:spPr>
          <a:xfrm>
            <a:off x="4763112" y="3000037"/>
            <a:ext cx="31491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Horizon </a:t>
            </a:r>
            <a:r>
              <a:rPr lang="en-US" sz="800" dirty="0"/>
              <a:t>2020 was the EU's research and innovation funding </a:t>
            </a:r>
            <a:r>
              <a:rPr lang="en-US" sz="800" dirty="0" err="1"/>
              <a:t>programme</a:t>
            </a:r>
            <a:r>
              <a:rPr lang="en-US" sz="800" dirty="0"/>
              <a:t> from </a:t>
            </a:r>
            <a:r>
              <a:rPr lang="en-US" sz="800" dirty="0" smtClean="0"/>
              <a:t>2014-2020</a:t>
            </a:r>
            <a:endParaRPr lang="fr-FR" sz="8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166" y="1852179"/>
            <a:ext cx="2716606" cy="865962"/>
          </a:xfrm>
          <a:prstGeom prst="rect">
            <a:avLst/>
          </a:prstGeom>
        </p:spPr>
      </p:pic>
      <p:sp>
        <p:nvSpPr>
          <p:cNvPr id="12" name="Pentagone 11"/>
          <p:cNvSpPr/>
          <p:nvPr/>
        </p:nvSpPr>
        <p:spPr>
          <a:xfrm>
            <a:off x="755165" y="4146242"/>
            <a:ext cx="7958684" cy="538132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spc="300" dirty="0" smtClean="0">
                <a:latin typeface="Arial" panose="020B0604020202020204" pitchFamily="34" charset="0"/>
                <a:ea typeface="linea-basic-10" charset="0"/>
                <a:cs typeface="Arial" panose="020B0604020202020204" pitchFamily="34" charset="0"/>
              </a:rPr>
              <a:t>It </a:t>
            </a:r>
            <a:r>
              <a:rPr lang="fr-FR" sz="1600" spc="300" dirty="0" err="1" smtClean="0">
                <a:latin typeface="Arial" panose="020B0604020202020204" pitchFamily="34" charset="0"/>
                <a:ea typeface="linea-basic-10" charset="0"/>
                <a:cs typeface="Arial" panose="020B0604020202020204" pitchFamily="34" charset="0"/>
              </a:rPr>
              <a:t>allows</a:t>
            </a:r>
            <a:r>
              <a:rPr lang="fr-FR" sz="1600" spc="300" dirty="0" smtClean="0">
                <a:latin typeface="Arial" panose="020B0604020202020204" pitchFamily="34" charset="0"/>
                <a:ea typeface="linea-basic-10" charset="0"/>
                <a:cs typeface="Arial" panose="020B0604020202020204" pitchFamily="34" charset="0"/>
              </a:rPr>
              <a:t> TAS to jump </a:t>
            </a:r>
            <a:r>
              <a:rPr lang="fr-FR" sz="1600" spc="300" dirty="0" err="1" smtClean="0">
                <a:latin typeface="Arial" panose="020B0604020202020204" pitchFamily="34" charset="0"/>
                <a:ea typeface="linea-basic-10" charset="0"/>
                <a:cs typeface="Arial" panose="020B0604020202020204" pitchFamily="34" charset="0"/>
              </a:rPr>
              <a:t>into</a:t>
            </a:r>
            <a:r>
              <a:rPr lang="fr-FR" sz="1600" spc="300" dirty="0" smtClean="0">
                <a:latin typeface="Arial" panose="020B0604020202020204" pitchFamily="34" charset="0"/>
                <a:ea typeface="linea-basic-10" charset="0"/>
                <a:cs typeface="Arial" panose="020B0604020202020204" pitchFamily="34" charset="0"/>
              </a:rPr>
              <a:t> NG-ULTRA </a:t>
            </a:r>
            <a:r>
              <a:rPr lang="fr-FR" sz="1600" spc="300" dirty="0" err="1" smtClean="0">
                <a:latin typeface="Arial" panose="020B0604020202020204" pitchFamily="34" charset="0"/>
                <a:ea typeface="linea-basic-10" charset="0"/>
                <a:cs typeface="Arial" panose="020B0604020202020204" pitchFamily="34" charset="0"/>
              </a:rPr>
              <a:t>technology</a:t>
            </a:r>
            <a:r>
              <a:rPr lang="fr-FR" sz="1600" spc="300" dirty="0" smtClean="0">
                <a:latin typeface="Arial" panose="020B0604020202020204" pitchFamily="34" charset="0"/>
                <a:ea typeface="linea-basic-10" charset="0"/>
                <a:cs typeface="Arial" panose="020B0604020202020204" pitchFamily="34" charset="0"/>
              </a:rPr>
              <a:t> </a:t>
            </a:r>
            <a:r>
              <a:rPr lang="fr-FR" sz="2400" spc="300" dirty="0" smtClean="0">
                <a:latin typeface="Arial" panose="020B0604020202020204" pitchFamily="34" charset="0"/>
                <a:ea typeface="linea-basic-10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215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NG-ULTRA</a:t>
            </a:r>
            <a:endParaRPr lang="fr-FR" dirty="0"/>
          </a:p>
        </p:txBody>
      </p:sp>
      <p:sp>
        <p:nvSpPr>
          <p:cNvPr id="25" name="Espace réservé du numéro de diapositive 6">
            <a:extLst>
              <a:ext uri="{FF2B5EF4-FFF2-40B4-BE49-F238E27FC236}">
                <a16:creationId xmlns:a16="http://schemas.microsoft.com/office/drawing/2014/main" id="{E8C3A92C-0DC5-1848-B73B-ACBD939E8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/>
              <a:t>///</a:t>
            </a:r>
            <a:r>
              <a:rPr lang="fr-FR"/>
              <a:t> </a:t>
            </a:r>
            <a:fld id="{FD7EF743-58F7-B741-A9D7-F50F382F70B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1342A8E0-F682-8341-A053-95C56D977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55EECC8C-E0EC-2149-96DF-267FA48D81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15/03/2023</a:t>
            </a:r>
          </a:p>
        </p:txBody>
      </p:sp>
      <p:pic>
        <p:nvPicPr>
          <p:cNvPr id="3" name="Image 2" descr="NanoXplore_NG-ULTRA_Datasheet_v2.0-1.pdf - Adobe Acrobat Reader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16060" r="19565" b="23915"/>
          <a:stretch/>
        </p:blipFill>
        <p:spPr>
          <a:xfrm>
            <a:off x="1142056" y="993913"/>
            <a:ext cx="6832921" cy="31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TAS DESIGN </a:t>
            </a:r>
            <a:r>
              <a:rPr lang="fr-FR" dirty="0" err="1" smtClean="0"/>
              <a:t>FLOw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900" smtClean="0"/>
              <a:t>///</a:t>
            </a:r>
            <a:r>
              <a:rPr lang="fr-FR" smtClean="0"/>
              <a:t> </a:t>
            </a:r>
            <a:fld id="{FD7EF743-58F7-B741-A9D7-F50F382F70B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15/03/2023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291410" y="822760"/>
            <a:ext cx="3556137" cy="206085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dirty="0" smtClean="0"/>
              <a:t>We use </a:t>
            </a:r>
            <a:r>
              <a:rPr lang="en-US" dirty="0" smtClean="0">
                <a:solidFill>
                  <a:schemeClr val="bg2"/>
                </a:solidFill>
              </a:rPr>
              <a:t>Catapult</a:t>
            </a:r>
            <a:r>
              <a:rPr lang="en-US" dirty="0" smtClean="0"/>
              <a:t> to design complex DSP algorithm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We use </a:t>
            </a:r>
            <a:r>
              <a:rPr lang="en-US" dirty="0" smtClean="0">
                <a:solidFill>
                  <a:schemeClr val="bg2"/>
                </a:solidFill>
              </a:rPr>
              <a:t>Precision</a:t>
            </a:r>
            <a:r>
              <a:rPr lang="en-US" dirty="0" smtClean="0"/>
              <a:t> to perform hardened synthesis targeting multiple FPGA vendors and families (Xilinx, Microchip, …)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tx2"/>
                </a:solidFill>
              </a:rPr>
              <a:t>We have been collaborating since </a:t>
            </a:r>
            <a:r>
              <a:rPr lang="en-US" dirty="0" smtClean="0">
                <a:solidFill>
                  <a:schemeClr val="bg2"/>
                </a:solidFill>
              </a:rPr>
              <a:t>2021</a:t>
            </a:r>
            <a:r>
              <a:rPr lang="en-US" dirty="0" smtClean="0">
                <a:solidFill>
                  <a:schemeClr val="tx2"/>
                </a:solidFill>
              </a:rPr>
              <a:t> with Siemens and </a:t>
            </a:r>
            <a:r>
              <a:rPr lang="en-US" dirty="0" err="1" smtClean="0">
                <a:solidFill>
                  <a:schemeClr val="tx2"/>
                </a:solidFill>
              </a:rPr>
              <a:t>NanoXplore</a:t>
            </a:r>
            <a:r>
              <a:rPr lang="en-US" dirty="0" smtClean="0">
                <a:solidFill>
                  <a:schemeClr val="tx2"/>
                </a:solidFill>
              </a:rPr>
              <a:t> to make Precision and Catapult support </a:t>
            </a:r>
            <a:r>
              <a:rPr lang="en-US" dirty="0" smtClean="0">
                <a:solidFill>
                  <a:schemeClr val="bg2"/>
                </a:solidFill>
              </a:rPr>
              <a:t>NG-Ultra </a:t>
            </a:r>
          </a:p>
        </p:txBody>
      </p:sp>
      <p:pic>
        <p:nvPicPr>
          <p:cNvPr id="9" name="Picture 16" descr="Fichier:Logo Thales Alenia Space-Leonar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28" y="3773430"/>
            <a:ext cx="1183082" cy="47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03" y="2996786"/>
            <a:ext cx="1231698" cy="6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437" y="3082215"/>
            <a:ext cx="755579" cy="518892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1964771" y="3270983"/>
            <a:ext cx="508554" cy="597027"/>
            <a:chOff x="2166701" y="3507613"/>
            <a:chExt cx="508554" cy="597027"/>
          </a:xfrm>
        </p:grpSpPr>
        <p:sp>
          <p:nvSpPr>
            <p:cNvPr id="45" name="Circular Arrow 44"/>
            <p:cNvSpPr/>
            <p:nvPr/>
          </p:nvSpPr>
          <p:spPr>
            <a:xfrm rot="2019596">
              <a:off x="2180036" y="3507613"/>
              <a:ext cx="495219" cy="5588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192511"/>
                <a:gd name="adj5" fmla="val 125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Circular Arrow 45"/>
            <p:cNvSpPr/>
            <p:nvPr/>
          </p:nvSpPr>
          <p:spPr>
            <a:xfrm rot="12279961">
              <a:off x="2166701" y="3545840"/>
              <a:ext cx="495219" cy="558800"/>
            </a:xfrm>
            <a:prstGeom prst="circular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677415"/>
              </p:ext>
            </p:extLst>
          </p:nvPr>
        </p:nvGraphicFramePr>
        <p:xfrm>
          <a:off x="4787931" y="145663"/>
          <a:ext cx="3279109" cy="442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Visio" r:id="rId6" imgW="4816195" imgH="6507533" progId="Visio.Drawing.15">
                  <p:embed/>
                </p:oleObj>
              </mc:Choice>
              <mc:Fallback>
                <p:oleObj name="Visio" r:id="rId6" imgW="4816195" imgH="650753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87931" y="145663"/>
                        <a:ext cx="3279109" cy="442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4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1" y="806092"/>
            <a:ext cx="693711" cy="69371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285" y="3662935"/>
            <a:ext cx="693711" cy="6937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7080" y="167640"/>
            <a:ext cx="416560" cy="16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04814" y="145664"/>
            <a:ext cx="8309035" cy="369332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+mj-lt"/>
              </a:rPr>
              <a:t>Collaboration</a:t>
            </a:r>
            <a:endParaRPr lang="fr-FR" sz="20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7080" y="806092"/>
            <a:ext cx="416560" cy="16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21460" y="600469"/>
            <a:ext cx="2113280" cy="1304813"/>
            <a:chOff x="579872" y="606470"/>
            <a:chExt cx="2113280" cy="1304813"/>
          </a:xfrm>
        </p:grpSpPr>
        <p:pic>
          <p:nvPicPr>
            <p:cNvPr id="13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171" y="606470"/>
              <a:ext cx="1231698" cy="689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lowchart: Terminator 4"/>
            <p:cNvSpPr/>
            <p:nvPr/>
          </p:nvSpPr>
          <p:spPr>
            <a:xfrm>
              <a:off x="579872" y="1088323"/>
              <a:ext cx="2113280" cy="822960"/>
            </a:xfrm>
            <a:prstGeom prst="flowChartTerminato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 smtClean="0"/>
                <a:t>Add</a:t>
              </a:r>
              <a:r>
                <a:rPr lang="fr-FR" sz="1200" dirty="0" smtClean="0"/>
                <a:t> new </a:t>
              </a:r>
              <a:r>
                <a:rPr lang="fr-FR" sz="1200" dirty="0" err="1" smtClean="0"/>
                <a:t>features</a:t>
              </a:r>
              <a:r>
                <a:rPr lang="fr-FR" sz="1200" dirty="0" smtClean="0"/>
                <a:t> to support NG-ULTRA in </a:t>
              </a:r>
              <a:r>
                <a:rPr lang="fr-FR" sz="1200" dirty="0" err="1" smtClean="0">
                  <a:solidFill>
                    <a:schemeClr val="bg2"/>
                  </a:solidFill>
                </a:rPr>
                <a:t>Precision</a:t>
              </a:r>
              <a:r>
                <a:rPr lang="fr-FR" sz="1200" dirty="0" smtClean="0"/>
                <a:t> &amp; </a:t>
              </a:r>
              <a:r>
                <a:rPr lang="fr-FR" sz="1200" dirty="0" err="1" smtClean="0">
                  <a:solidFill>
                    <a:schemeClr val="bg2"/>
                  </a:solidFill>
                </a:rPr>
                <a:t>Catapult</a:t>
              </a:r>
              <a:endParaRPr lang="en-US" sz="12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34740" y="1958451"/>
            <a:ext cx="2855786" cy="822960"/>
            <a:chOff x="2481315" y="1629709"/>
            <a:chExt cx="2855786" cy="8229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1522" y="1781743"/>
              <a:ext cx="755579" cy="518892"/>
            </a:xfrm>
            <a:prstGeom prst="rect">
              <a:avLst/>
            </a:prstGeom>
          </p:spPr>
        </p:pic>
        <p:sp>
          <p:nvSpPr>
            <p:cNvPr id="21" name="Flowchart: Terminator 20"/>
            <p:cNvSpPr/>
            <p:nvPr/>
          </p:nvSpPr>
          <p:spPr>
            <a:xfrm>
              <a:off x="2481315" y="1629709"/>
              <a:ext cx="2113280" cy="822960"/>
            </a:xfrm>
            <a:prstGeom prst="flowChartTerminato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Transfer </a:t>
              </a:r>
              <a:r>
                <a:rPr lang="fr-FR" sz="1200" dirty="0" err="1" smtClean="0">
                  <a:solidFill>
                    <a:schemeClr val="bg2"/>
                  </a:solidFill>
                </a:rPr>
                <a:t>technological</a:t>
              </a:r>
              <a:r>
                <a:rPr lang="fr-FR" sz="1200" dirty="0" smtClean="0">
                  <a:solidFill>
                    <a:schemeClr val="bg2"/>
                  </a:solidFill>
                </a:rPr>
                <a:t> </a:t>
              </a:r>
              <a:r>
                <a:rPr lang="fr-FR" sz="1200" dirty="0">
                  <a:solidFill>
                    <a:schemeClr val="bg2"/>
                  </a:solidFill>
                </a:rPr>
                <a:t>informations</a:t>
              </a:r>
              <a:r>
                <a:rPr lang="fr-FR" sz="1200" dirty="0"/>
                <a:t> </a:t>
              </a:r>
              <a:r>
                <a:rPr lang="fr-FR" sz="1200" dirty="0" err="1" smtClean="0"/>
                <a:t>needed</a:t>
              </a:r>
              <a:r>
                <a:rPr lang="fr-FR" sz="1200" dirty="0" smtClean="0"/>
                <a:t> </a:t>
              </a:r>
              <a:r>
                <a:rPr lang="fr-FR" sz="1200" dirty="0"/>
                <a:t>for </a:t>
              </a:r>
              <a:r>
                <a:rPr lang="fr-FR" sz="1200" dirty="0" err="1"/>
                <a:t>synthesis</a:t>
              </a:r>
              <a:r>
                <a:rPr lang="fr-FR" sz="1200" dirty="0"/>
                <a:t> </a:t>
              </a:r>
              <a:endParaRPr lang="en-US" sz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02968" y="3000312"/>
            <a:ext cx="2245312" cy="1325246"/>
            <a:chOff x="1183640" y="3056800"/>
            <a:chExt cx="2245312" cy="1325246"/>
          </a:xfrm>
        </p:grpSpPr>
        <p:pic>
          <p:nvPicPr>
            <p:cNvPr id="12" name="Picture 16" descr="Fichier:Logo Thales Alenia Space-Leonard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739" y="3902898"/>
              <a:ext cx="1183082" cy="479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lowchart: Terminator 21"/>
            <p:cNvSpPr/>
            <p:nvPr/>
          </p:nvSpPr>
          <p:spPr>
            <a:xfrm>
              <a:off x="1183640" y="3056800"/>
              <a:ext cx="2245312" cy="822960"/>
            </a:xfrm>
            <a:prstGeom prst="flowChartTerminator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 smtClean="0"/>
                <a:t>Evaluate</a:t>
              </a:r>
              <a:r>
                <a:rPr lang="fr-FR" sz="1200" dirty="0" smtClean="0"/>
                <a:t> </a:t>
              </a:r>
              <a:r>
                <a:rPr lang="fr-FR" sz="1200" dirty="0" err="1" smtClean="0">
                  <a:solidFill>
                    <a:schemeClr val="bg2"/>
                  </a:solidFill>
                </a:rPr>
                <a:t>reference</a:t>
              </a:r>
              <a:r>
                <a:rPr lang="fr-FR" sz="1200" dirty="0" smtClean="0">
                  <a:solidFill>
                    <a:schemeClr val="bg2"/>
                  </a:solidFill>
                </a:rPr>
                <a:t> designs </a:t>
              </a:r>
              <a:r>
                <a:rPr lang="fr-FR" sz="1200" dirty="0" err="1" smtClean="0"/>
                <a:t>using</a:t>
              </a:r>
              <a:r>
                <a:rPr lang="fr-FR" sz="1200" dirty="0" smtClean="0"/>
                <a:t> engineering </a:t>
              </a:r>
              <a:r>
                <a:rPr lang="fr-FR" sz="1200" dirty="0" err="1" smtClean="0"/>
                <a:t>builds</a:t>
              </a:r>
              <a:r>
                <a:rPr lang="fr-FR" sz="1200" dirty="0" smtClean="0"/>
                <a:t> of </a:t>
              </a:r>
              <a:r>
                <a:rPr lang="fr-FR" sz="1200" dirty="0" err="1" smtClean="0"/>
                <a:t>Precision</a:t>
              </a:r>
              <a:r>
                <a:rPr lang="fr-FR" sz="1200" dirty="0" smtClean="0"/>
                <a:t> &amp; </a:t>
              </a:r>
              <a:r>
                <a:rPr lang="fr-FR" sz="1200" dirty="0" err="1" smtClean="0"/>
                <a:t>Catapult</a:t>
              </a:r>
              <a:endParaRPr lang="en-US" sz="1200" dirty="0"/>
            </a:p>
          </p:txBody>
        </p:sp>
      </p:grpSp>
      <p:cxnSp>
        <p:nvCxnSpPr>
          <p:cNvPr id="25" name="Curved Connector 24"/>
          <p:cNvCxnSpPr>
            <a:stCxn id="21" idx="2"/>
            <a:endCxn id="22" idx="3"/>
          </p:cNvCxnSpPr>
          <p:nvPr/>
        </p:nvCxnSpPr>
        <p:spPr>
          <a:xfrm rot="5400000">
            <a:off x="2904640" y="2625051"/>
            <a:ext cx="630381" cy="94310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22" idx="1"/>
            <a:endCxn id="5" idx="1"/>
          </p:cNvCxnSpPr>
          <p:nvPr/>
        </p:nvCxnSpPr>
        <p:spPr>
          <a:xfrm rot="10800000" flipH="1">
            <a:off x="502968" y="1493802"/>
            <a:ext cx="18492" cy="1917990"/>
          </a:xfrm>
          <a:prstGeom prst="curvedConnector3">
            <a:avLst>
              <a:gd name="adj1" fmla="val -123621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5" idx="3"/>
            <a:endCxn id="21" idx="0"/>
          </p:cNvCxnSpPr>
          <p:nvPr/>
        </p:nvCxnSpPr>
        <p:spPr>
          <a:xfrm>
            <a:off x="2634740" y="1493802"/>
            <a:ext cx="1056640" cy="46464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Espace réservé de la date 4"/>
          <p:cNvSpPr txBox="1">
            <a:spLocks/>
          </p:cNvSpPr>
          <p:nvPr/>
        </p:nvSpPr>
        <p:spPr>
          <a:xfrm>
            <a:off x="717987" y="4733892"/>
            <a:ext cx="2057400" cy="1692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5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4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4571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500" dirty="0">
                <a:solidFill>
                  <a:schemeClr val="accent5">
                    <a:lumMod val="50000"/>
                  </a:schemeClr>
                </a:solidFill>
              </a:rPr>
              <a:t>15/03/2023</a:t>
            </a:r>
          </a:p>
        </p:txBody>
      </p:sp>
    </p:spTree>
    <p:extLst>
      <p:ext uri="{BB962C8B-B14F-4D97-AF65-F5344CB8AC3E}">
        <p14:creationId xmlns:p14="http://schemas.microsoft.com/office/powerpoint/2010/main" val="40801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 CASE : </a:t>
            </a:r>
            <a:r>
              <a:rPr lang="fr-FR" dirty="0" err="1" smtClean="0"/>
              <a:t>ALtimeter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900" smtClean="0"/>
              <a:t>///</a:t>
            </a:r>
            <a:r>
              <a:rPr lang="fr-FR" smtClean="0"/>
              <a:t> </a:t>
            </a:r>
            <a:fld id="{FD7EF743-58F7-B741-A9D7-F50F382F70B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15/03/2023</a:t>
            </a:r>
            <a:endParaRPr lang="fr-FR" dirty="0"/>
          </a:p>
        </p:txBody>
      </p:sp>
      <p:pic>
        <p:nvPicPr>
          <p:cNvPr id="7" name="Image 6" descr="OPERA - WP1 - Deliverable D1.2 - V1.1.pdf - Adobe Acrobat Reader DC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1347" r="55512" b="47135"/>
          <a:stretch/>
        </p:blipFill>
        <p:spPr>
          <a:xfrm>
            <a:off x="717987" y="1078665"/>
            <a:ext cx="4477588" cy="2736304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2EA972A7-F8BC-4B60-9A2D-10EBAE2A39A4}"/>
              </a:ext>
            </a:extLst>
          </p:cNvPr>
          <p:cNvSpPr txBox="1">
            <a:spLocks/>
          </p:cNvSpPr>
          <p:nvPr/>
        </p:nvSpPr>
        <p:spPr>
          <a:xfrm>
            <a:off x="5076055" y="1430542"/>
            <a:ext cx="3659085" cy="2663633"/>
          </a:xfrm>
        </p:spPr>
        <p:txBody>
          <a:bodyPr/>
          <a:lstStyle>
            <a:lvl1pPr marL="171442" indent="-171442" algn="l" defTabSz="685766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400"/>
              </a:spcAft>
              <a:buFontTx/>
              <a:buBlip>
                <a:blip r:embed="rId3"/>
              </a:buBlip>
              <a:defRPr sz="1400" kern="1200" cap="none" baseline="0">
                <a:solidFill>
                  <a:schemeClr val="bg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133350" marR="0" indent="-128588" algn="l" defTabSz="68576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marR="0" indent="-134938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BDD"/>
              </a:buClr>
              <a:buSzTx/>
              <a:buFont typeface="Wingdings" pitchFamily="2" charset="2"/>
              <a:buChar char="§"/>
              <a:tabLst/>
              <a:defRPr sz="1100" b="0" kern="1200" cap="none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400050" marR="0" indent="-131763" algn="l" defTabSz="68576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 sz="1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536575" marR="0" indent="-136525" algn="l" defTabSz="685766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5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C00000"/>
              </a:buClr>
            </a:pPr>
            <a:r>
              <a:rPr lang="en-US" sz="1400" dirty="0" smtClean="0"/>
              <a:t>Implementation of an altimeter DPU into the NG-Ultra technology (excluding DAC, ADC, RF)</a:t>
            </a:r>
          </a:p>
          <a:p>
            <a:pPr lvl="1">
              <a:buClr>
                <a:srgbClr val="C00000"/>
              </a:buClr>
            </a:pPr>
            <a:endParaRPr lang="en-US" sz="1400" dirty="0" smtClean="0"/>
          </a:p>
          <a:p>
            <a:pPr lvl="1">
              <a:buClr>
                <a:srgbClr val="C00000"/>
              </a:buClr>
            </a:pPr>
            <a:r>
              <a:rPr lang="en-US" sz="1400" dirty="0" smtClean="0"/>
              <a:t>The use case includes a chip generator, an echo receiver, a TM formatter and a sequencer.</a:t>
            </a:r>
          </a:p>
          <a:p>
            <a:pPr>
              <a:buClr>
                <a:srgbClr val="C00000"/>
              </a:buClr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5005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USE CASE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900" smtClean="0"/>
              <a:t>///</a:t>
            </a:r>
            <a:r>
              <a:rPr lang="fr-FR" smtClean="0"/>
              <a:t> </a:t>
            </a:r>
            <a:fld id="{FD7EF743-58F7-B741-A9D7-F50F382F70B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15/03/2023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419100" y="638176"/>
            <a:ext cx="8308975" cy="520529"/>
          </a:xfrm>
        </p:spPr>
        <p:txBody>
          <a:bodyPr/>
          <a:lstStyle/>
          <a:p>
            <a:r>
              <a:rPr lang="en-US" dirty="0" smtClean="0"/>
              <a:t>The use case includes 5 designs that have been initially mapped in ASIC or FPGA technology</a:t>
            </a:r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569084"/>
              </p:ext>
            </p:extLst>
          </p:nvPr>
        </p:nvGraphicFramePr>
        <p:xfrm>
          <a:off x="850918" y="1106064"/>
          <a:ext cx="7416825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365">
                  <a:extLst>
                    <a:ext uri="{9D8B030D-6E8A-4147-A177-3AD203B41FA5}">
                      <a16:colId xmlns:a16="http://schemas.microsoft.com/office/drawing/2014/main" val="912842461"/>
                    </a:ext>
                  </a:extLst>
                </a:gridCol>
                <a:gridCol w="1612981">
                  <a:extLst>
                    <a:ext uri="{9D8B030D-6E8A-4147-A177-3AD203B41FA5}">
                      <a16:colId xmlns:a16="http://schemas.microsoft.com/office/drawing/2014/main" val="91113599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63057504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515225306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11882234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Name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Technology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Complexity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Frequency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Catapult</a:t>
                      </a:r>
                      <a:r>
                        <a:rPr lang="fr-FR" sz="1000" dirty="0" smtClean="0"/>
                        <a:t> blocks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698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Sequencer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RTAX1000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4000 (R+C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aseline="0" dirty="0" err="1" smtClean="0"/>
                        <a:t>Cells</a:t>
                      </a:r>
                      <a:r>
                        <a:rPr lang="fr-FR" sz="1000" baseline="0" dirty="0" smtClean="0"/>
                        <a:t>)</a:t>
                      </a:r>
                    </a:p>
                    <a:p>
                      <a:r>
                        <a:rPr lang="fr-FR" sz="1000" baseline="0" dirty="0" smtClean="0"/>
                        <a:t>4 Kbits RAM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50 MHz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None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64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Digital </a:t>
                      </a:r>
                      <a:r>
                        <a:rPr lang="fr-FR" sz="1000" dirty="0" err="1" smtClean="0"/>
                        <a:t>Waveform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aseline="0" dirty="0" err="1" smtClean="0"/>
                        <a:t>Generator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ATC18RHA</a:t>
                      </a:r>
                      <a:endParaRPr lang="fr-FR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2 </a:t>
                      </a:r>
                      <a:r>
                        <a:rPr lang="fr-FR" sz="1000" dirty="0" err="1" smtClean="0"/>
                        <a:t>Mgates</a:t>
                      </a:r>
                      <a:r>
                        <a:rPr lang="fr-FR" sz="1000" dirty="0" smtClean="0"/>
                        <a:t> – 40 </a:t>
                      </a:r>
                      <a:r>
                        <a:rPr lang="fr-FR" sz="1000" dirty="0" err="1" smtClean="0"/>
                        <a:t>kflip</a:t>
                      </a:r>
                      <a:r>
                        <a:rPr lang="fr-FR" sz="1000" dirty="0" smtClean="0"/>
                        <a:t>-flops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5 Mbits of RAM</a:t>
                      </a:r>
                    </a:p>
                    <a:p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400 Mhz</a:t>
                      </a:r>
                    </a:p>
                    <a:p>
                      <a:r>
                        <a:rPr lang="fr-FR" sz="1000" dirty="0" smtClean="0"/>
                        <a:t>200 Mhz</a:t>
                      </a:r>
                    </a:p>
                    <a:p>
                      <a:r>
                        <a:rPr lang="fr-FR" sz="1000" dirty="0" smtClean="0"/>
                        <a:t>100 Mhz (main)</a:t>
                      </a:r>
                    </a:p>
                    <a:p>
                      <a:r>
                        <a:rPr lang="fr-FR" sz="1000" dirty="0" smtClean="0"/>
                        <a:t>10 Mhz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None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929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Echo </a:t>
                      </a:r>
                      <a:r>
                        <a:rPr lang="fr-FR" sz="1000" dirty="0" err="1" smtClean="0"/>
                        <a:t>Receiver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ATMX150RHA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5.2 </a:t>
                      </a:r>
                      <a:r>
                        <a:rPr lang="fr-FR" sz="1000" dirty="0" err="1" smtClean="0"/>
                        <a:t>Mgates</a:t>
                      </a:r>
                      <a:r>
                        <a:rPr lang="fr-FR" sz="1000" dirty="0" smtClean="0"/>
                        <a:t> – 110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aseline="0" dirty="0" err="1" smtClean="0"/>
                        <a:t>Kfli</a:t>
                      </a:r>
                      <a:r>
                        <a:rPr lang="fr-FR" sz="1000" baseline="0" dirty="0" smtClean="0"/>
                        <a:t>-flops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4 Mbits of RAM</a:t>
                      </a:r>
                    </a:p>
                    <a:p>
                      <a:r>
                        <a:rPr lang="fr-FR" sz="1000" dirty="0" smtClean="0"/>
                        <a:t>1 PLL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100 MHz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fft</a:t>
                      </a:r>
                      <a:endParaRPr lang="fr-FR" sz="1000" dirty="0" smtClean="0"/>
                    </a:p>
                    <a:p>
                      <a:r>
                        <a:rPr lang="fr-FR" sz="1000" dirty="0" err="1" smtClean="0"/>
                        <a:t>ifft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…</a:t>
                      </a:r>
                    </a:p>
                    <a:p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898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Echo </a:t>
                      </a:r>
                      <a:r>
                        <a:rPr lang="fr-FR" sz="1000" dirty="0" err="1" smtClean="0"/>
                        <a:t>preprocessor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ATMX150RHA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2 </a:t>
                      </a:r>
                      <a:r>
                        <a:rPr lang="fr-FR" sz="1000" dirty="0" err="1" smtClean="0"/>
                        <a:t>Mgates</a:t>
                      </a:r>
                      <a:r>
                        <a:rPr lang="fr-FR" sz="1000" dirty="0" smtClean="0"/>
                        <a:t> – 40 </a:t>
                      </a:r>
                      <a:r>
                        <a:rPr lang="fr-FR" sz="1000" dirty="0" err="1" smtClean="0"/>
                        <a:t>kflip</a:t>
                      </a:r>
                      <a:r>
                        <a:rPr lang="fr-FR" sz="1000" dirty="0" smtClean="0"/>
                        <a:t>-flops</a:t>
                      </a:r>
                    </a:p>
                    <a:p>
                      <a:r>
                        <a:rPr lang="fr-FR" sz="1000" dirty="0" smtClean="0"/>
                        <a:t>2.5 Mbits of RAM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100 Mhz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err="1" smtClean="0"/>
                        <a:t>fft</a:t>
                      </a:r>
                      <a:endParaRPr lang="fr-FR" sz="1000" dirty="0" smtClean="0"/>
                    </a:p>
                    <a:p>
                      <a:r>
                        <a:rPr lang="fr-FR" sz="1000" dirty="0" err="1" smtClean="0"/>
                        <a:t>Ifft</a:t>
                      </a:r>
                      <a:endParaRPr lang="fr-FR" sz="1000" dirty="0" smtClean="0"/>
                    </a:p>
                    <a:p>
                      <a:r>
                        <a:rPr lang="fr-FR" sz="1000" dirty="0" smtClean="0"/>
                        <a:t>Signal encoder</a:t>
                      </a:r>
                    </a:p>
                    <a:p>
                      <a:r>
                        <a:rPr lang="fr-FR" sz="1000" dirty="0" smtClean="0"/>
                        <a:t>Signal </a:t>
                      </a:r>
                      <a:r>
                        <a:rPr lang="fr-FR" sz="1000" dirty="0" err="1" smtClean="0"/>
                        <a:t>decoder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398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Output </a:t>
                      </a:r>
                      <a:r>
                        <a:rPr lang="fr-FR" sz="1000" dirty="0" err="1" smtClean="0"/>
                        <a:t>Formatter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/>
                        <a:t>RTAX2000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5000 (R+C</a:t>
                      </a:r>
                      <a:r>
                        <a:rPr lang="fr-FR" sz="1000" baseline="0" dirty="0" smtClean="0"/>
                        <a:t> </a:t>
                      </a:r>
                      <a:r>
                        <a:rPr lang="fr-FR" sz="1000" baseline="0" dirty="0" err="1" smtClean="0"/>
                        <a:t>Cells</a:t>
                      </a:r>
                      <a:r>
                        <a:rPr lang="fr-FR" sz="1000" baseline="0" dirty="0" smtClean="0"/>
                        <a:t>)</a:t>
                      </a:r>
                    </a:p>
                    <a:p>
                      <a:r>
                        <a:rPr lang="fr-FR" sz="1000" baseline="0" dirty="0" smtClean="0"/>
                        <a:t>180 Kbits pf RAM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50 Mhz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None</a:t>
                      </a:r>
                      <a:endParaRPr lang="fr-FR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351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76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Exploring</a:t>
            </a:r>
            <a:r>
              <a:rPr lang="fr-FR" dirty="0"/>
              <a:t> NXMAP </a:t>
            </a:r>
            <a:r>
              <a:rPr lang="fr-FR" dirty="0" err="1" smtClean="0"/>
              <a:t>tooL</a:t>
            </a:r>
            <a:r>
              <a:rPr lang="fr-FR" dirty="0" smtClean="0"/>
              <a:t> PERFORMANCES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 sz="900" smtClean="0"/>
              <a:t>///</a:t>
            </a:r>
            <a:r>
              <a:rPr lang="fr-FR" smtClean="0"/>
              <a:t> </a:t>
            </a:r>
            <a:fld id="{FD7EF743-58F7-B741-A9D7-F50F382F70B5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Non référencé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15/03/2023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Porting the sequencer into the NG-ULTRA</a:t>
            </a:r>
          </a:p>
          <a:p>
            <a:pPr lvl="1"/>
            <a:r>
              <a:rPr lang="en-US" dirty="0" smtClean="0"/>
              <a:t>Sequencer is a simple design with few cells (6K LUTS / 6K DFF) and no « complex » elements (few BRAM / no DSP)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Press-button strategy : Synthesis and Place &amp; Route using </a:t>
            </a:r>
            <a:r>
              <a:rPr lang="en-US" dirty="0" err="1" smtClean="0"/>
              <a:t>NxMap</a:t>
            </a:r>
            <a:endParaRPr lang="en-US" dirty="0" smtClean="0"/>
          </a:p>
          <a:p>
            <a:pPr lvl="1"/>
            <a:r>
              <a:rPr lang="en-US" dirty="0" smtClean="0"/>
              <a:t>Ran with default options. Only constraining the design clock (target frequency).</a:t>
            </a:r>
          </a:p>
          <a:p>
            <a:pPr lvl="1"/>
            <a:r>
              <a:rPr lang="en-US" dirty="0" smtClean="0"/>
              <a:t>Done using the « script » approach, instead of using the GUI.</a:t>
            </a:r>
          </a:p>
          <a:p>
            <a:pPr marL="50800" lvl="1" indent="0">
              <a:buNone/>
            </a:pPr>
            <a:endParaRPr lang="en-US" dirty="0" smtClean="0"/>
          </a:p>
          <a:p>
            <a:r>
              <a:rPr lang="en-US" dirty="0" smtClean="0"/>
              <a:t>Analysis of the synthesis and P&amp;R results :</a:t>
            </a:r>
          </a:p>
          <a:p>
            <a:pPr lvl="1"/>
            <a:r>
              <a:rPr lang="en-US" dirty="0" smtClean="0"/>
              <a:t>post-synthesis maximum frequency : 155 MHz</a:t>
            </a:r>
          </a:p>
          <a:p>
            <a:pPr lvl="1"/>
            <a:r>
              <a:rPr lang="en-US" dirty="0" smtClean="0"/>
              <a:t>Much lower post-P&amp;R maximum frequency : 91.391 MHz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3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S LIMITED DISTRIBUTION">
  <a:themeElements>
    <a:clrScheme name="Palette Thales">
      <a:dk1>
        <a:srgbClr val="1B2A6F"/>
      </a:dk1>
      <a:lt1>
        <a:srgbClr val="FFFFFF"/>
      </a:lt1>
      <a:dk2>
        <a:srgbClr val="242A75"/>
      </a:dk2>
      <a:lt2>
        <a:srgbClr val="0084B4"/>
      </a:lt2>
      <a:accent1>
        <a:srgbClr val="B32473"/>
      </a:accent1>
      <a:accent2>
        <a:srgbClr val="69A3B9"/>
      </a:accent2>
      <a:accent3>
        <a:srgbClr val="FF8800"/>
      </a:accent3>
      <a:accent4>
        <a:srgbClr val="12153B"/>
      </a:accent4>
      <a:accent5>
        <a:srgbClr val="E4E4E8"/>
      </a:accent5>
      <a:accent6>
        <a:srgbClr val="69A3B9"/>
      </a:accent6>
      <a:hlink>
        <a:srgbClr val="00B0F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83230347-DOC-TAS-FR-011_Modèle Powerpoint.pptx" id="{15BEB70F-0243-4ABA-AF68-683051F820E1}" vid="{30FAA933-4037-4ECF-A45E-8FB37CEAF57A}"/>
    </a:ext>
  </a:extLst>
</a:theme>
</file>

<file path=ppt/theme/theme2.xml><?xml version="1.0" encoding="utf-8"?>
<a:theme xmlns:a="http://schemas.openxmlformats.org/drawingml/2006/main" name="2_TAS OPEN">
  <a:themeElements>
    <a:clrScheme name="Palette Thales">
      <a:dk1>
        <a:srgbClr val="1B2A6F"/>
      </a:dk1>
      <a:lt1>
        <a:srgbClr val="FFFFFF"/>
      </a:lt1>
      <a:dk2>
        <a:srgbClr val="242A75"/>
      </a:dk2>
      <a:lt2>
        <a:srgbClr val="0084B4"/>
      </a:lt2>
      <a:accent1>
        <a:srgbClr val="B32473"/>
      </a:accent1>
      <a:accent2>
        <a:srgbClr val="69A3B9"/>
      </a:accent2>
      <a:accent3>
        <a:srgbClr val="FF8800"/>
      </a:accent3>
      <a:accent4>
        <a:srgbClr val="12153B"/>
      </a:accent4>
      <a:accent5>
        <a:srgbClr val="E4E4E8"/>
      </a:accent5>
      <a:accent6>
        <a:srgbClr val="69A3B9"/>
      </a:accent6>
      <a:hlink>
        <a:srgbClr val="00B0F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83230347-DOC-TAS-FR-011_Modèle Powerpoint.pptx" id="{15BEB70F-0243-4ABA-AF68-683051F820E1}" vid="{44DACC4F-67D2-4DE3-AFDE-0977BA6397C6}"/>
    </a:ext>
  </a:extLst>
</a:theme>
</file>

<file path=ppt/theme/theme3.xml><?xml version="1.0" encoding="utf-8"?>
<a:theme xmlns:a="http://schemas.openxmlformats.org/drawingml/2006/main" name="3_TAS SECRET">
  <a:themeElements>
    <a:clrScheme name="Palette Thales">
      <a:dk1>
        <a:srgbClr val="1B2A6F"/>
      </a:dk1>
      <a:lt1>
        <a:srgbClr val="FFFFFF"/>
      </a:lt1>
      <a:dk2>
        <a:srgbClr val="242A75"/>
      </a:dk2>
      <a:lt2>
        <a:srgbClr val="0084B4"/>
      </a:lt2>
      <a:accent1>
        <a:srgbClr val="B32473"/>
      </a:accent1>
      <a:accent2>
        <a:srgbClr val="69A3B9"/>
      </a:accent2>
      <a:accent3>
        <a:srgbClr val="FF8800"/>
      </a:accent3>
      <a:accent4>
        <a:srgbClr val="12153B"/>
      </a:accent4>
      <a:accent5>
        <a:srgbClr val="E4E4E8"/>
      </a:accent5>
      <a:accent6>
        <a:srgbClr val="69A3B9"/>
      </a:accent6>
      <a:hlink>
        <a:srgbClr val="00B0F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83230347-DOC-TAS-FR-011_Modèle Powerpoint.pptx" id="{15BEB70F-0243-4ABA-AF68-683051F820E1}" vid="{E4335701-F4F4-4BCA-B9CB-E04D957439FD}"/>
    </a:ext>
  </a:extLst>
</a:theme>
</file>

<file path=ppt/theme/theme4.xml><?xml version="1.0" encoding="utf-8"?>
<a:theme xmlns:a="http://schemas.openxmlformats.org/drawingml/2006/main" name="4_TAS CONFIDENTIAL">
  <a:themeElements>
    <a:clrScheme name="Palette Thales">
      <a:dk1>
        <a:srgbClr val="1B2A6F"/>
      </a:dk1>
      <a:lt1>
        <a:srgbClr val="FFFFFF"/>
      </a:lt1>
      <a:dk2>
        <a:srgbClr val="242A75"/>
      </a:dk2>
      <a:lt2>
        <a:srgbClr val="0084B4"/>
      </a:lt2>
      <a:accent1>
        <a:srgbClr val="B32473"/>
      </a:accent1>
      <a:accent2>
        <a:srgbClr val="69A3B9"/>
      </a:accent2>
      <a:accent3>
        <a:srgbClr val="FF8800"/>
      </a:accent3>
      <a:accent4>
        <a:srgbClr val="12153B"/>
      </a:accent4>
      <a:accent5>
        <a:srgbClr val="E4E4E8"/>
      </a:accent5>
      <a:accent6>
        <a:srgbClr val="69A3B9"/>
      </a:accent6>
      <a:hlink>
        <a:srgbClr val="00B0F0"/>
      </a:hlink>
      <a:folHlink>
        <a:srgbClr val="00B0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83230347-DOC-TAS-FR-011_Modèle Powerpoint.pptx" id="{15BEB70F-0243-4ABA-AF68-683051F820E1}" vid="{D89CBB00-B410-437E-AD04-868C5FCECEFB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Modèle Powerpoint</Template>
  <TotalTime>0</TotalTime>
  <Words>934</Words>
  <Application>Microsoft Office PowerPoint</Application>
  <PresentationFormat>Affichage à l'écran (16:9)</PresentationFormat>
  <Paragraphs>223</Paragraphs>
  <Slides>14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7" baseType="lpstr">
      <vt:lpstr>Arial</vt:lpstr>
      <vt:lpstr>Bebas</vt:lpstr>
      <vt:lpstr>Calibri</vt:lpstr>
      <vt:lpstr>Calibri Light</vt:lpstr>
      <vt:lpstr>Century Gothic</vt:lpstr>
      <vt:lpstr>linea-basic-10</vt:lpstr>
      <vt:lpstr>Police système</vt:lpstr>
      <vt:lpstr>Wingdings</vt:lpstr>
      <vt:lpstr>TAS LIMITED DISTRIBUTION</vt:lpstr>
      <vt:lpstr>2_TAS OPEN</vt:lpstr>
      <vt:lpstr>3_TAS SECRET</vt:lpstr>
      <vt:lpstr>4_TAS CONFIDENTIAL</vt:lpstr>
      <vt:lpstr>Visio</vt:lpstr>
      <vt:lpstr>HLS to BitstreAM Design Flow for NG-ULTRA using Siemens EDA &amp; NanoXplore</vt:lpstr>
      <vt:lpstr>IntRoduction</vt:lpstr>
      <vt:lpstr>OPERA Project</vt:lpstr>
      <vt:lpstr>NG-ULTRA</vt:lpstr>
      <vt:lpstr>TAS DESIGN FLOw</vt:lpstr>
      <vt:lpstr>Collaboration</vt:lpstr>
      <vt:lpstr>USE CASE : ALtimeter</vt:lpstr>
      <vt:lpstr>USE CASE</vt:lpstr>
      <vt:lpstr>Exploring NXMAP tooL PERFORMANCES</vt:lpstr>
      <vt:lpstr>Synthesis and P&amp;R performance optimization</vt:lpstr>
      <vt:lpstr>NXMAP vs. Precision synthesis</vt:lpstr>
      <vt:lpstr>Catapult / Precision / NXMAP FLOW – Focus on CATAPULT</vt:lpstr>
      <vt:lpstr>Reference Design Evaluation</vt:lpstr>
      <vt:lpstr>Conclusion AND PERSPECTIVES</vt:lpstr>
    </vt:vector>
  </TitlesOfParts>
  <Company>Thales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Catapult &amp; PRECISION Update to support NG-ULTRA Fpga FROM Nanoxplore</dc:title>
  <dc:creator>Mercier Philippe</dc:creator>
  <cp:lastModifiedBy>Mercier Philippe</cp:lastModifiedBy>
  <cp:revision>74</cp:revision>
  <dcterms:created xsi:type="dcterms:W3CDTF">2022-06-02T06:09:22Z</dcterms:created>
  <dcterms:modified xsi:type="dcterms:W3CDTF">2023-03-27T09:19:28Z</dcterms:modified>
</cp:coreProperties>
</file>