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456" r:id="rId2"/>
    <p:sldId id="457" r:id="rId3"/>
    <p:sldId id="459" r:id="rId4"/>
    <p:sldId id="458" r:id="rId5"/>
    <p:sldId id="460" r:id="rId6"/>
    <p:sldId id="461" r:id="rId7"/>
    <p:sldId id="462" r:id="rId8"/>
    <p:sldId id="464" r:id="rId9"/>
    <p:sldId id="465" r:id="rId10"/>
    <p:sldId id="466" r:id="rId11"/>
    <p:sldId id="467" r:id="rId12"/>
    <p:sldId id="468" r:id="rId13"/>
    <p:sldId id="469" r:id="rId14"/>
    <p:sldId id="470" r:id="rId15"/>
    <p:sldId id="471" r:id="rId16"/>
    <p:sldId id="472" r:id="rId17"/>
    <p:sldId id="475" r:id="rId18"/>
    <p:sldId id="476" r:id="rId19"/>
    <p:sldId id="477" r:id="rId20"/>
    <p:sldId id="474" r:id="rId21"/>
    <p:sldId id="478" r:id="rId22"/>
    <p:sldId id="455" r:id="rId23"/>
  </p:sldIdLst>
  <p:sldSz cx="12192000" cy="6858000"/>
  <p:notesSz cx="6781800" cy="99187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" userDrawn="1">
          <p15:clr>
            <a:srgbClr val="A4A3A4"/>
          </p15:clr>
        </p15:guide>
        <p15:guide id="2" pos="73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19">
          <p15:clr>
            <a:srgbClr val="A4A3A4"/>
          </p15:clr>
        </p15:guide>
        <p15:guide id="2" pos="28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C23B"/>
    <a:srgbClr val="843085"/>
    <a:srgbClr val="BA2A67"/>
    <a:srgbClr val="2B6892"/>
    <a:srgbClr val="000000"/>
    <a:srgbClr val="009900"/>
    <a:srgbClr val="CCECFF"/>
    <a:srgbClr val="FF6699"/>
    <a:srgbClr val="FF33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73" autoAdjust="0"/>
    <p:restoredTop sz="94660" autoAdjust="0"/>
  </p:normalViewPr>
  <p:slideViewPr>
    <p:cSldViewPr snapToGrid="0">
      <p:cViewPr varScale="1">
        <p:scale>
          <a:sx n="83" d="100"/>
          <a:sy n="83" d="100"/>
        </p:scale>
        <p:origin x="307" y="72"/>
      </p:cViewPr>
      <p:guideLst>
        <p:guide orient="horz" pos="206"/>
        <p:guide pos="73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3331" y="82"/>
      </p:cViewPr>
      <p:guideLst>
        <p:guide orient="horz" pos="2119"/>
        <p:guide pos="28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468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0113"/>
            <a:ext cx="4970463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5" tIns="47609" rIns="92045" bIns="476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/>
              <a:t>Click to edit Master text styles</a:t>
            </a:r>
          </a:p>
          <a:p>
            <a:pPr lvl="1"/>
            <a:r>
              <a:rPr lang="es-ES_tradnl" noProof="0"/>
              <a:t>Second level</a:t>
            </a:r>
          </a:p>
          <a:p>
            <a:pPr lvl="2"/>
            <a:r>
              <a:rPr lang="es-ES_tradnl" noProof="0"/>
              <a:t>Third level</a:t>
            </a:r>
          </a:p>
          <a:p>
            <a:pPr lvl="3"/>
            <a:r>
              <a:rPr lang="es-ES_tradnl" noProof="0"/>
              <a:t>Fourth level</a:t>
            </a:r>
          </a:p>
          <a:p>
            <a:pPr lvl="4"/>
            <a:r>
              <a:rPr lang="es-ES_tradnl" noProof="0"/>
              <a:t>Fifth level</a:t>
            </a:r>
          </a:p>
        </p:txBody>
      </p:sp>
      <p:sp>
        <p:nvSpPr>
          <p:cNvPr id="12291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54063"/>
            <a:ext cx="6599237" cy="37131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42501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60375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23925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8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44675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54063"/>
            <a:ext cx="6599237" cy="3713162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60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66"/>
          <p:cNvSpPr txBox="1">
            <a:spLocks noChangeArrowheads="1"/>
          </p:cNvSpPr>
          <p:nvPr userDrawn="1"/>
        </p:nvSpPr>
        <p:spPr bwMode="auto">
          <a:xfrm rot="16200000">
            <a:off x="-544703" y="5456387"/>
            <a:ext cx="2031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noProof="0" dirty="0">
                <a:solidFill>
                  <a:srgbClr val="A0CD00"/>
                </a:solidFill>
                <a:latin typeface="Arial Rounded MT Bold" pitchFamily="34" charset="0"/>
              </a:rPr>
              <a:t>cei@upm.es</a:t>
            </a:r>
          </a:p>
        </p:txBody>
      </p:sp>
      <p:sp>
        <p:nvSpPr>
          <p:cNvPr id="6" name="Text Box 324"/>
          <p:cNvSpPr txBox="1">
            <a:spLocks noChangeArrowheads="1"/>
          </p:cNvSpPr>
          <p:nvPr userDrawn="1"/>
        </p:nvSpPr>
        <p:spPr bwMode="auto">
          <a:xfrm>
            <a:off x="3599723" y="5589241"/>
            <a:ext cx="499255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noProof="0" dirty="0">
                <a:solidFill>
                  <a:srgbClr val="7188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34" charset="0"/>
              </a:rPr>
              <a:t>Universidad </a:t>
            </a:r>
            <a:r>
              <a:rPr lang="en-US" sz="1400" noProof="0" dirty="0" err="1">
                <a:solidFill>
                  <a:srgbClr val="7188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34" charset="0"/>
              </a:rPr>
              <a:t>Politécnica</a:t>
            </a:r>
            <a:r>
              <a:rPr lang="en-US" sz="1400" noProof="0" dirty="0">
                <a:solidFill>
                  <a:srgbClr val="7188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34" charset="0"/>
              </a:rPr>
              <a:t> de Madrid</a:t>
            </a: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95467" y="3068960"/>
            <a:ext cx="9793088" cy="707886"/>
          </a:xfrm>
          <a:noFill/>
          <a:ln w="9525" algn="ctr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>
            <a:lvl1pPr marL="0" algn="r" defTabSz="914400" rtl="0" eaLnBrk="1" latinLnBrk="0" hangingPunct="1">
              <a:defRPr lang="es-ES" sz="4000" kern="12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ea typeface="+mn-ea"/>
                <a:cs typeface="+mn-cs"/>
              </a:defRPr>
            </a:lvl1pPr>
          </a:lstStyle>
          <a:p>
            <a:endParaRPr lang="en-US" noProof="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95467" y="4869160"/>
            <a:ext cx="9793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 algn="r" defTabSz="914400" rtl="0" eaLnBrk="1" latinLnBrk="0" hangingPunct="1">
              <a:buNone/>
              <a:defRPr lang="es-ES" sz="1800" kern="1200" smtClean="0">
                <a:solidFill>
                  <a:schemeClr val="tx1"/>
                </a:solidFill>
                <a:latin typeface="Britannic Bold" panose="020B0903060703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noProof="0" dirty="0"/>
          </a:p>
        </p:txBody>
      </p:sp>
      <p:pic>
        <p:nvPicPr>
          <p:cNvPr id="21" name="13 Imagen" descr="Versión-horizonta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09538"/>
            <a:ext cx="4937125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22 Grupo"/>
          <p:cNvGrpSpPr/>
          <p:nvPr userDrawn="1"/>
        </p:nvGrpSpPr>
        <p:grpSpPr>
          <a:xfrm>
            <a:off x="5040952" y="6015143"/>
            <a:ext cx="2110096" cy="130859"/>
            <a:chOff x="-108520" y="2852935"/>
            <a:chExt cx="9289032" cy="576066"/>
          </a:xfrm>
        </p:grpSpPr>
        <p:sp>
          <p:nvSpPr>
            <p:cNvPr id="36" name="23 Rectángulo"/>
            <p:cNvSpPr/>
            <p:nvPr userDrawn="1"/>
          </p:nvSpPr>
          <p:spPr>
            <a:xfrm>
              <a:off x="-108520" y="2852937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24 Rectángulo"/>
            <p:cNvSpPr/>
            <p:nvPr userDrawn="1"/>
          </p:nvSpPr>
          <p:spPr>
            <a:xfrm>
              <a:off x="1475656" y="2852936"/>
              <a:ext cx="576064" cy="576064"/>
            </a:xfrm>
            <a:prstGeom prst="rect">
              <a:avLst/>
            </a:prstGeom>
            <a:solidFill>
              <a:srgbClr val="BA2A67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25 Rectángulo"/>
            <p:cNvSpPr/>
            <p:nvPr userDrawn="1"/>
          </p:nvSpPr>
          <p:spPr>
            <a:xfrm>
              <a:off x="3059833" y="2852937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26 Rectángulo"/>
            <p:cNvSpPr/>
            <p:nvPr userDrawn="1"/>
          </p:nvSpPr>
          <p:spPr>
            <a:xfrm>
              <a:off x="4644008" y="2852936"/>
              <a:ext cx="576063" cy="576064"/>
            </a:xfrm>
            <a:prstGeom prst="rect">
              <a:avLst/>
            </a:prstGeom>
            <a:solidFill>
              <a:srgbClr val="843085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27 Rectángulo"/>
            <p:cNvSpPr/>
            <p:nvPr userDrawn="1"/>
          </p:nvSpPr>
          <p:spPr>
            <a:xfrm>
              <a:off x="5436096" y="2852935"/>
              <a:ext cx="576064" cy="5760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28 Rectángulo"/>
            <p:cNvSpPr/>
            <p:nvPr userDrawn="1"/>
          </p:nvSpPr>
          <p:spPr>
            <a:xfrm>
              <a:off x="7020272" y="2852936"/>
              <a:ext cx="576063" cy="576063"/>
            </a:xfrm>
            <a:prstGeom prst="rect">
              <a:avLst/>
            </a:prstGeom>
            <a:solidFill>
              <a:srgbClr val="7CC23B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29 Rectángulo"/>
            <p:cNvSpPr/>
            <p:nvPr userDrawn="1"/>
          </p:nvSpPr>
          <p:spPr>
            <a:xfrm>
              <a:off x="7812360" y="285293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30 Rectángulo"/>
            <p:cNvSpPr/>
            <p:nvPr userDrawn="1"/>
          </p:nvSpPr>
          <p:spPr>
            <a:xfrm>
              <a:off x="683568" y="2852937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31 Rectángulo"/>
            <p:cNvSpPr/>
            <p:nvPr userDrawn="1"/>
          </p:nvSpPr>
          <p:spPr>
            <a:xfrm>
              <a:off x="2267744" y="2852936"/>
              <a:ext cx="576064" cy="576064"/>
            </a:xfrm>
            <a:prstGeom prst="rect">
              <a:avLst/>
            </a:prstGeom>
            <a:solidFill>
              <a:srgbClr val="BA2A67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32 Rectángulo"/>
            <p:cNvSpPr/>
            <p:nvPr userDrawn="1"/>
          </p:nvSpPr>
          <p:spPr>
            <a:xfrm>
              <a:off x="3851920" y="2852937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33 Rectángulo"/>
            <p:cNvSpPr/>
            <p:nvPr userDrawn="1"/>
          </p:nvSpPr>
          <p:spPr>
            <a:xfrm>
              <a:off x="8604448" y="285293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34 Rectángulo"/>
            <p:cNvSpPr/>
            <p:nvPr userDrawn="1"/>
          </p:nvSpPr>
          <p:spPr>
            <a:xfrm>
              <a:off x="6228184" y="2852935"/>
              <a:ext cx="576064" cy="5760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19" descr="Logo_completo_UPM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1138748" y="6118225"/>
            <a:ext cx="80962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 userDrawn="1"/>
        </p:nvCxnSpPr>
        <p:spPr>
          <a:xfrm>
            <a:off x="335360" y="692696"/>
            <a:ext cx="11521280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623392" y="980727"/>
            <a:ext cx="10945216" cy="5040561"/>
          </a:xfrm>
          <a:prstGeom prst="rect">
            <a:avLst/>
          </a:prstGeom>
        </p:spPr>
        <p:txBody>
          <a:bodyPr/>
          <a:lstStyle>
            <a:lvl1pPr>
              <a:buClr>
                <a:srgbClr val="398BC3"/>
              </a:buClr>
              <a:buSzPct val="150000"/>
              <a:buFont typeface="Tahoma" pitchFamily="34" charset="0"/>
              <a:buChar char="▪"/>
              <a:defRPr lang="es-E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s-E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2000">
                <a:solidFill>
                  <a:schemeClr val="tx1"/>
                </a:solidFill>
                <a:latin typeface="+mn-lt"/>
              </a:defRPr>
            </a:lvl3pPr>
            <a:lvl4pPr>
              <a:defRPr sz="1800">
                <a:solidFill>
                  <a:schemeClr val="tx1"/>
                </a:solidFill>
                <a:latin typeface="+mn-lt"/>
              </a:defRPr>
            </a:lvl4pPr>
            <a:lvl5pPr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noProof="0" dirty="0" err="1"/>
              <a:t>Haga</a:t>
            </a:r>
            <a:r>
              <a:rPr lang="en-US" noProof="0" dirty="0"/>
              <a:t> </a:t>
            </a:r>
            <a:r>
              <a:rPr lang="en-US" noProof="0" dirty="0" err="1"/>
              <a:t>clic</a:t>
            </a:r>
            <a:r>
              <a:rPr lang="en-US" noProof="0" dirty="0"/>
              <a:t> para </a:t>
            </a:r>
            <a:r>
              <a:rPr lang="en-US" noProof="0" dirty="0" err="1"/>
              <a:t>modificar</a:t>
            </a:r>
            <a:r>
              <a:rPr lang="en-US" noProof="0" dirty="0"/>
              <a:t> el </a:t>
            </a:r>
            <a:r>
              <a:rPr lang="en-US" noProof="0" dirty="0" err="1"/>
              <a:t>estilo</a:t>
            </a:r>
            <a:r>
              <a:rPr lang="en-US" noProof="0" dirty="0"/>
              <a:t> de </a:t>
            </a:r>
            <a:r>
              <a:rPr lang="en-US" noProof="0" dirty="0" err="1"/>
              <a:t>texto</a:t>
            </a:r>
            <a:r>
              <a:rPr lang="en-US" noProof="0" dirty="0"/>
              <a:t> del </a:t>
            </a:r>
            <a:r>
              <a:rPr lang="en-US" noProof="0" dirty="0" err="1"/>
              <a:t>patrón</a:t>
            </a:r>
            <a:endParaRPr lang="en-US" noProof="0" dirty="0"/>
          </a:p>
          <a:p>
            <a:pPr lvl="1"/>
            <a:r>
              <a:rPr lang="en-US" noProof="0" dirty="0"/>
              <a:t>Segundo </a:t>
            </a:r>
            <a:r>
              <a:rPr lang="en-US" noProof="0" dirty="0" err="1"/>
              <a:t>nivel</a:t>
            </a:r>
            <a:endParaRPr lang="en-US" noProof="0" dirty="0"/>
          </a:p>
          <a:p>
            <a:pPr lvl="2"/>
            <a:r>
              <a:rPr lang="en-US" noProof="0" dirty="0" err="1"/>
              <a:t>Tercer</a:t>
            </a:r>
            <a:r>
              <a:rPr lang="en-US" noProof="0" dirty="0"/>
              <a:t> </a:t>
            </a:r>
            <a:r>
              <a:rPr lang="en-US" noProof="0" dirty="0" err="1"/>
              <a:t>nivel</a:t>
            </a:r>
            <a:endParaRPr lang="en-US" noProof="0" dirty="0"/>
          </a:p>
          <a:p>
            <a:pPr lvl="3"/>
            <a:r>
              <a:rPr lang="en-US" noProof="0" dirty="0"/>
              <a:t>Cuarto </a:t>
            </a:r>
            <a:r>
              <a:rPr lang="en-US" noProof="0" dirty="0" err="1"/>
              <a:t>nivel</a:t>
            </a:r>
            <a:endParaRPr lang="en-US" noProof="0" dirty="0"/>
          </a:p>
          <a:p>
            <a:pPr lvl="4"/>
            <a:r>
              <a:rPr lang="en-US" noProof="0" dirty="0"/>
              <a:t>Quinto </a:t>
            </a:r>
            <a:r>
              <a:rPr lang="en-US" noProof="0" dirty="0" err="1"/>
              <a:t>nivel</a:t>
            </a:r>
            <a:endParaRPr lang="en-US" noProof="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23392" y="116633"/>
            <a:ext cx="10945216" cy="58477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 userDrawn="1"/>
        </p:nvCxnSpPr>
        <p:spPr>
          <a:xfrm>
            <a:off x="335360" y="692696"/>
            <a:ext cx="11521280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623392" y="116633"/>
            <a:ext cx="10945216" cy="584775"/>
          </a:xfrm>
          <a:noFill/>
        </p:spPr>
        <p:txBody>
          <a:bodyPr/>
          <a:lstStyle>
            <a:lvl1pPr>
              <a:defRPr sz="3200"/>
            </a:lvl1pPr>
          </a:lstStyle>
          <a:p>
            <a:endParaRPr lang="en-US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5360" y="3016696"/>
            <a:ext cx="11521280" cy="707886"/>
          </a:xfrm>
        </p:spPr>
        <p:txBody>
          <a:bodyPr anchor="ctr" anchorCtr="0">
            <a:spAutoFit/>
          </a:bodyPr>
          <a:lstStyle>
            <a:lvl1pPr algn="ctr">
              <a:defRPr sz="4000" b="1" cap="all"/>
            </a:lvl1pPr>
          </a:lstStyle>
          <a:p>
            <a:endParaRPr lang="en-US" noProof="0" dirty="0"/>
          </a:p>
        </p:txBody>
      </p:sp>
      <p:sp>
        <p:nvSpPr>
          <p:cNvPr id="5" name="4 Rectángulo"/>
          <p:cNvSpPr/>
          <p:nvPr userDrawn="1"/>
        </p:nvSpPr>
        <p:spPr>
          <a:xfrm>
            <a:off x="8875363" y="6292312"/>
            <a:ext cx="1973451" cy="511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828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 userDrawn="1"/>
        </p:nvGrpSpPr>
        <p:grpSpPr>
          <a:xfrm>
            <a:off x="5491198" y="6339420"/>
            <a:ext cx="1209600" cy="495815"/>
            <a:chOff x="3967200" y="6339420"/>
            <a:chExt cx="1209600" cy="495815"/>
          </a:xfrm>
        </p:grpSpPr>
        <p:grpSp>
          <p:nvGrpSpPr>
            <p:cNvPr id="26" name="11 Grupo"/>
            <p:cNvGrpSpPr>
              <a:grpSpLocks noChangeAspect="1"/>
            </p:cNvGrpSpPr>
            <p:nvPr userDrawn="1"/>
          </p:nvGrpSpPr>
          <p:grpSpPr>
            <a:xfrm>
              <a:off x="3967200" y="6555600"/>
              <a:ext cx="1209600" cy="75014"/>
              <a:chOff x="-108520" y="2852935"/>
              <a:chExt cx="9289032" cy="576066"/>
            </a:xfrm>
          </p:grpSpPr>
          <p:sp>
            <p:nvSpPr>
              <p:cNvPr id="27" name="13 Rectángulo"/>
              <p:cNvSpPr/>
              <p:nvPr userDrawn="1"/>
            </p:nvSpPr>
            <p:spPr>
              <a:xfrm>
                <a:off x="-108520" y="2852937"/>
                <a:ext cx="576064" cy="57606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14 Rectángulo"/>
              <p:cNvSpPr/>
              <p:nvPr userDrawn="1"/>
            </p:nvSpPr>
            <p:spPr>
              <a:xfrm>
                <a:off x="1475656" y="2852936"/>
                <a:ext cx="576064" cy="576064"/>
              </a:xfrm>
              <a:prstGeom prst="rect">
                <a:avLst/>
              </a:prstGeom>
              <a:solidFill>
                <a:srgbClr val="BA2A67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15 Rectángulo"/>
              <p:cNvSpPr/>
              <p:nvPr userDrawn="1"/>
            </p:nvSpPr>
            <p:spPr>
              <a:xfrm>
                <a:off x="3059833" y="2852937"/>
                <a:ext cx="576064" cy="57606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16 Rectángulo"/>
              <p:cNvSpPr/>
              <p:nvPr userDrawn="1"/>
            </p:nvSpPr>
            <p:spPr>
              <a:xfrm>
                <a:off x="4644008" y="2852936"/>
                <a:ext cx="576063" cy="576064"/>
              </a:xfrm>
              <a:prstGeom prst="rect">
                <a:avLst/>
              </a:prstGeom>
              <a:solidFill>
                <a:srgbClr val="843085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17 Rectángulo"/>
              <p:cNvSpPr/>
              <p:nvPr userDrawn="1"/>
            </p:nvSpPr>
            <p:spPr>
              <a:xfrm>
                <a:off x="5436096" y="2852935"/>
                <a:ext cx="576064" cy="57606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18 Rectángulo"/>
              <p:cNvSpPr/>
              <p:nvPr userDrawn="1"/>
            </p:nvSpPr>
            <p:spPr>
              <a:xfrm>
                <a:off x="7020272" y="2852936"/>
                <a:ext cx="576063" cy="576063"/>
              </a:xfrm>
              <a:prstGeom prst="rect">
                <a:avLst/>
              </a:prstGeom>
              <a:solidFill>
                <a:srgbClr val="7CC23B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19 Rectángulo"/>
              <p:cNvSpPr/>
              <p:nvPr userDrawn="1"/>
            </p:nvSpPr>
            <p:spPr>
              <a:xfrm>
                <a:off x="7812360" y="2852936"/>
                <a:ext cx="576064" cy="57606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20 Rectángulo"/>
              <p:cNvSpPr/>
              <p:nvPr userDrawn="1"/>
            </p:nvSpPr>
            <p:spPr>
              <a:xfrm>
                <a:off x="683568" y="2852937"/>
                <a:ext cx="576064" cy="57606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21 Rectángulo"/>
              <p:cNvSpPr/>
              <p:nvPr userDrawn="1"/>
            </p:nvSpPr>
            <p:spPr>
              <a:xfrm>
                <a:off x="2267744" y="2852936"/>
                <a:ext cx="576064" cy="576064"/>
              </a:xfrm>
              <a:prstGeom prst="rect">
                <a:avLst/>
              </a:prstGeom>
              <a:solidFill>
                <a:srgbClr val="BA2A67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22 Rectángulo"/>
              <p:cNvSpPr/>
              <p:nvPr userDrawn="1"/>
            </p:nvSpPr>
            <p:spPr>
              <a:xfrm>
                <a:off x="3851920" y="2852937"/>
                <a:ext cx="576064" cy="57606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23 Rectángulo"/>
              <p:cNvSpPr/>
              <p:nvPr userDrawn="1"/>
            </p:nvSpPr>
            <p:spPr>
              <a:xfrm>
                <a:off x="8604448" y="2852936"/>
                <a:ext cx="576064" cy="57606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24 Rectángulo"/>
              <p:cNvSpPr/>
              <p:nvPr userDrawn="1"/>
            </p:nvSpPr>
            <p:spPr>
              <a:xfrm>
                <a:off x="6228184" y="2852935"/>
                <a:ext cx="576064" cy="57606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4 Marcador de pie de página"/>
            <p:cNvSpPr txBox="1">
              <a:spLocks/>
            </p:cNvSpPr>
            <p:nvPr userDrawn="1"/>
          </p:nvSpPr>
          <p:spPr bwMode="auto">
            <a:xfrm>
              <a:off x="4247684" y="6339420"/>
              <a:ext cx="648639" cy="184666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noProof="0" dirty="0">
                  <a:solidFill>
                    <a:schemeClr val="tx1"/>
                  </a:solidFill>
                  <a:latin typeface="+mn-lt"/>
                  <a:ea typeface="+mn-ea"/>
                </a:rPr>
                <a:t>SEFUW’23</a:t>
              </a:r>
            </a:p>
          </p:txBody>
        </p:sp>
        <p:sp>
          <p:nvSpPr>
            <p:cNvPr id="43" name="4 Marcador de pie de página"/>
            <p:cNvSpPr txBox="1">
              <a:spLocks noChangeAspect="1"/>
            </p:cNvSpPr>
            <p:nvPr userDrawn="1"/>
          </p:nvSpPr>
          <p:spPr bwMode="auto">
            <a:xfrm>
              <a:off x="4081006" y="6650569"/>
              <a:ext cx="982000" cy="184666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algn="ctr">
                <a:defRPr sz="1200">
                  <a:solidFill>
                    <a:schemeClr val="tx1"/>
                  </a:solidFill>
                </a:defRPr>
              </a:lvl1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noProof="0" dirty="0">
                  <a:solidFill>
                    <a:schemeClr val="tx1"/>
                  </a:solidFill>
                  <a:latin typeface="+mn-lt"/>
                  <a:ea typeface="+mn-ea"/>
                </a:rPr>
                <a:t>March 15, 2023</a:t>
              </a:r>
            </a:p>
          </p:txBody>
        </p:sp>
      </p:grp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23392" y="116633"/>
            <a:ext cx="1094521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noProof="0" dirty="0"/>
          </a:p>
        </p:txBody>
      </p:sp>
      <p:sp>
        <p:nvSpPr>
          <p:cNvPr id="1030" name="11 Marcador de texto"/>
          <p:cNvSpPr>
            <a:spLocks noGrp="1"/>
          </p:cNvSpPr>
          <p:nvPr>
            <p:ph type="body" idx="1"/>
          </p:nvPr>
        </p:nvSpPr>
        <p:spPr bwMode="auto">
          <a:xfrm>
            <a:off x="623392" y="980728"/>
            <a:ext cx="10945216" cy="511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buSzPct val="150000"/>
              <a:buFont typeface="Tahoma" pitchFamily="34" charset="0"/>
              <a:buChar char="▪"/>
            </a:pPr>
            <a:r>
              <a:rPr lang="en-US" noProof="0" dirty="0" err="1"/>
              <a:t>Haga</a:t>
            </a:r>
            <a:r>
              <a:rPr lang="en-US" noProof="0" dirty="0"/>
              <a:t> </a:t>
            </a:r>
            <a:r>
              <a:rPr lang="en-US" noProof="0" dirty="0" err="1"/>
              <a:t>clic</a:t>
            </a:r>
            <a:r>
              <a:rPr lang="en-US" noProof="0" dirty="0"/>
              <a:t> para </a:t>
            </a:r>
            <a:r>
              <a:rPr lang="en-US" noProof="0" dirty="0" err="1"/>
              <a:t>modificar</a:t>
            </a:r>
            <a:r>
              <a:rPr lang="en-US" noProof="0" dirty="0"/>
              <a:t> el </a:t>
            </a:r>
            <a:r>
              <a:rPr lang="en-US" noProof="0" dirty="0" err="1"/>
              <a:t>estilo</a:t>
            </a:r>
            <a:r>
              <a:rPr lang="en-US" noProof="0" dirty="0"/>
              <a:t> de </a:t>
            </a:r>
            <a:r>
              <a:rPr lang="en-US" noProof="0" dirty="0" err="1"/>
              <a:t>texto</a:t>
            </a:r>
            <a:r>
              <a:rPr lang="en-US" noProof="0" dirty="0"/>
              <a:t> del </a:t>
            </a:r>
            <a:r>
              <a:rPr lang="en-US" noProof="0" dirty="0" err="1"/>
              <a:t>patrón</a:t>
            </a:r>
            <a:endParaRPr lang="en-US" noProof="0" dirty="0"/>
          </a:p>
          <a:p>
            <a:pPr lvl="1"/>
            <a:r>
              <a:rPr lang="en-US" noProof="0" dirty="0"/>
              <a:t>Segundo </a:t>
            </a:r>
            <a:r>
              <a:rPr lang="en-US" noProof="0" dirty="0" err="1"/>
              <a:t>nivel</a:t>
            </a:r>
            <a:endParaRPr lang="en-US" noProof="0" dirty="0"/>
          </a:p>
          <a:p>
            <a:pPr lvl="2"/>
            <a:r>
              <a:rPr lang="en-US" noProof="0" dirty="0" err="1"/>
              <a:t>Tercer</a:t>
            </a:r>
            <a:r>
              <a:rPr lang="en-US" noProof="0" dirty="0"/>
              <a:t> </a:t>
            </a:r>
            <a:r>
              <a:rPr lang="en-US" noProof="0" dirty="0" err="1"/>
              <a:t>nivel</a:t>
            </a:r>
            <a:endParaRPr lang="en-US" noProof="0" dirty="0"/>
          </a:p>
          <a:p>
            <a:pPr lvl="3"/>
            <a:r>
              <a:rPr lang="en-US" noProof="0" dirty="0"/>
              <a:t>Cuarto </a:t>
            </a:r>
            <a:r>
              <a:rPr lang="en-US" noProof="0" dirty="0" err="1"/>
              <a:t>nivel</a:t>
            </a:r>
            <a:endParaRPr lang="en-US" noProof="0" dirty="0"/>
          </a:p>
          <a:p>
            <a:pPr lvl="4"/>
            <a:r>
              <a:rPr lang="en-US" noProof="0" dirty="0"/>
              <a:t>Quinto </a:t>
            </a:r>
            <a:r>
              <a:rPr lang="en-US" noProof="0" dirty="0" err="1"/>
              <a:t>nivel</a:t>
            </a:r>
            <a:endParaRPr lang="en-US" noProof="0" dirty="0"/>
          </a:p>
        </p:txBody>
      </p:sp>
      <p:pic>
        <p:nvPicPr>
          <p:cNvPr id="39" name="Picture 19" descr="Logo_completo_UPM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1138748" y="6118225"/>
            <a:ext cx="80962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7 Imagen" descr="Versión-simplificada.jp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211402" y="6105525"/>
            <a:ext cx="119221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4 Marcador de pie de página"/>
          <p:cNvSpPr txBox="1">
            <a:spLocks/>
          </p:cNvSpPr>
          <p:nvPr userDrawn="1"/>
        </p:nvSpPr>
        <p:spPr>
          <a:xfrm>
            <a:off x="9766628" y="6506469"/>
            <a:ext cx="936104" cy="30777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48F1A2F-8D48-444B-9D22-74BD5B268F2F}" type="slidenum">
              <a:rPr lang="en-US" sz="1400" noProof="0" smtClean="0">
                <a:solidFill>
                  <a:schemeClr val="tx1"/>
                </a:solidFill>
                <a:latin typeface="+mn-lt"/>
                <a:ea typeface="+mn-ea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1400" noProof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9" r:id="rId2"/>
    <p:sldLayoutId id="2147483720" r:id="rId3"/>
    <p:sldLayoutId id="2147483717" r:id="rId4"/>
    <p:sldLayoutId id="2147483722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3200" kern="1200" noProof="0" dirty="0">
          <a:solidFill>
            <a:srgbClr val="9C006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9C0063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9C0063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9C0063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9C0063"/>
          </a:solidFill>
          <a:latin typeface="Arial Rounded MT Bol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9C0063"/>
          </a:solidFill>
          <a:latin typeface="Arial Rounded MT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9C0063"/>
          </a:solidFill>
          <a:latin typeface="Arial Rounded MT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9C0063"/>
          </a:solidFill>
          <a:latin typeface="Arial Rounded MT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9C0063"/>
          </a:solidFill>
          <a:latin typeface="Arial Rounded MT Bold" pitchFamily="34" charset="0"/>
        </a:defRPr>
      </a:lvl9pPr>
    </p:titleStyle>
    <p:bodyStyle>
      <a:lvl1pPr marL="268288" indent="-268288" algn="l" rtl="0" eaLnBrk="0" fontAlgn="base" hangingPunct="0">
        <a:spcBef>
          <a:spcPts val="1800"/>
        </a:spcBef>
        <a:spcAft>
          <a:spcPct val="0"/>
        </a:spcAft>
        <a:buClr>
          <a:srgbClr val="398BC3"/>
        </a:buClr>
        <a:buSzPct val="120000"/>
        <a:buFont typeface="Wingdings" charset="2"/>
        <a:buChar char="§"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Clr>
          <a:srgbClr val="398BC3"/>
        </a:buClr>
        <a:buSzPct val="65000"/>
        <a:buFont typeface="Wingdings" charset="2"/>
        <a:buChar char="¢"/>
        <a:defRPr lang="en-US" sz="24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0"/>
        </a:spcBef>
        <a:spcAft>
          <a:spcPct val="0"/>
        </a:spcAft>
        <a:buClr>
          <a:schemeClr val="accent1"/>
        </a:buClr>
        <a:buFont typeface="Arial" charset="0"/>
        <a:buChar char="•"/>
        <a:defRPr lang="en-US" sz="20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0"/>
        </a:spcBef>
        <a:spcAft>
          <a:spcPct val="0"/>
        </a:spcAft>
        <a:buFont typeface="Arial" charset="0"/>
        <a:buChar char="–"/>
        <a:defRPr lang="en-US" sz="1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0"/>
        </a:spcBef>
        <a:spcAft>
          <a:spcPct val="0"/>
        </a:spcAft>
        <a:buFont typeface="Arial" charset="0"/>
        <a:buChar char="»"/>
        <a:defRPr lang="en-US" sz="16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jpeg"/><Relationship Id="rId7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0.emf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isler.com/index.php/downloads/leongrlib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alfonso.rodriguezm@upm.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emf"/><Relationship Id="rId5" Type="http://schemas.openxmlformats.org/officeDocument/2006/relationships/hyperlink" Target="https://github.com/des-cei/artico3" TargetMode="Externa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9513" y="2268742"/>
            <a:ext cx="10755942" cy="2308324"/>
          </a:xfrm>
        </p:spPr>
        <p:txBody>
          <a:bodyPr/>
          <a:lstStyle/>
          <a:p>
            <a:r>
              <a:rPr lang="en-US" sz="3600" noProof="0" dirty="0"/>
              <a:t>Open-source reconfigurable processing system for novel high-performance space applications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95467" y="4398110"/>
            <a:ext cx="9793088" cy="1154162"/>
          </a:xfrm>
        </p:spPr>
        <p:txBody>
          <a:bodyPr/>
          <a:lstStyle/>
          <a:p>
            <a:r>
              <a:rPr lang="en-US" noProof="0" dirty="0"/>
              <a:t>Álvaro Ortega</a:t>
            </a:r>
            <a:r>
              <a:rPr lang="en-US" baseline="30000" noProof="0" dirty="0"/>
              <a:t>1</a:t>
            </a:r>
            <a:r>
              <a:rPr lang="en-US" noProof="0" dirty="0"/>
              <a:t>, </a:t>
            </a:r>
            <a:r>
              <a:rPr lang="en-US" noProof="0" dirty="0">
                <a:solidFill>
                  <a:srgbClr val="C00000"/>
                </a:solidFill>
              </a:rPr>
              <a:t>Alfonso Rodríguez</a:t>
            </a:r>
            <a:r>
              <a:rPr lang="en-US" baseline="30000" noProof="0" dirty="0">
                <a:solidFill>
                  <a:srgbClr val="C00000"/>
                </a:solidFill>
              </a:rPr>
              <a:t>2</a:t>
            </a:r>
            <a:r>
              <a:rPr lang="en-US" noProof="0" dirty="0"/>
              <a:t>, Eduardo de la Torre</a:t>
            </a:r>
            <a:r>
              <a:rPr lang="en-US" baseline="30000" noProof="0" dirty="0"/>
              <a:t>2</a:t>
            </a:r>
            <a:r>
              <a:rPr lang="en-US" noProof="0" dirty="0"/>
              <a:t>, Juan Antonio Ortega</a:t>
            </a:r>
            <a:r>
              <a:rPr lang="en-US" baseline="30000" noProof="0" dirty="0"/>
              <a:t>1</a:t>
            </a:r>
          </a:p>
          <a:p>
            <a:r>
              <a:rPr lang="en-US" baseline="30000" noProof="0" dirty="0"/>
              <a:t>1</a:t>
            </a:r>
            <a:r>
              <a:rPr lang="en-US" noProof="0" dirty="0"/>
              <a:t>AIRBUS CRISA</a:t>
            </a:r>
            <a:br>
              <a:rPr lang="en-US" noProof="0" dirty="0"/>
            </a:br>
            <a:r>
              <a:rPr lang="en-US" baseline="30000" noProof="0" dirty="0"/>
              <a:t>2</a:t>
            </a:r>
            <a:r>
              <a:rPr lang="en-US" noProof="0" dirty="0"/>
              <a:t>Universidad </a:t>
            </a:r>
            <a:r>
              <a:rPr lang="en-US" noProof="0" dirty="0" err="1"/>
              <a:t>Politécnica</a:t>
            </a:r>
            <a:r>
              <a:rPr lang="en-US" noProof="0" dirty="0"/>
              <a:t> de Madrid</a:t>
            </a:r>
          </a:p>
        </p:txBody>
      </p:sp>
    </p:spTree>
    <p:extLst>
      <p:ext uri="{BB962C8B-B14F-4D97-AF65-F5344CB8AC3E}">
        <p14:creationId xmlns:p14="http://schemas.microsoft.com/office/powerpoint/2010/main" val="1241947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E44D5B90-C7A5-FC18-DBFB-5730EF063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3630"/>
            <a:ext cx="9144000" cy="535073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5E8E36F-A2D2-0432-27AC-082EBC665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3630"/>
            <a:ext cx="9144000" cy="535073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A47516D-6C19-96A6-6CAF-6032CD623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53630"/>
            <a:ext cx="9144000" cy="535073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E0737CD-B359-4FF0-F687-2FE944B2A6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53630"/>
            <a:ext cx="9144000" cy="535073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E5D63B-0DCE-2A93-9BDA-B76FC5A0D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ARTICo</a:t>
            </a:r>
            <a:r>
              <a:rPr lang="es-ES" baseline="30000" dirty="0"/>
              <a:t>3</a:t>
            </a:r>
            <a:r>
              <a:rPr lang="es-ES" dirty="0"/>
              <a:t>: Hardware </a:t>
            </a:r>
            <a:r>
              <a:rPr lang="es-ES" dirty="0" err="1"/>
              <a:t>Generation</a:t>
            </a:r>
            <a:endParaRPr lang="es-ES" dirty="0"/>
          </a:p>
        </p:txBody>
      </p:sp>
      <p:pic>
        <p:nvPicPr>
          <p:cNvPr id="5" name="Imagen 4" descr="Esquemático&#10;&#10;Descripción generada automáticamente">
            <a:extLst>
              <a:ext uri="{FF2B5EF4-FFF2-40B4-BE49-F238E27FC236}">
                <a16:creationId xmlns:a16="http://schemas.microsoft.com/office/drawing/2014/main" id="{FC9EFE56-2B6C-1256-BF5A-55EC5D118D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1204633"/>
            <a:ext cx="2582566" cy="255298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0AC101D-619D-B0E6-B44E-AD9111C54D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1165" y="4208623"/>
            <a:ext cx="4872740" cy="206466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665B7DC-47B4-A9A0-33F6-2A7AEA416CA4}"/>
              </a:ext>
            </a:extLst>
          </p:cNvPr>
          <p:cNvSpPr txBox="1"/>
          <p:nvPr/>
        </p:nvSpPr>
        <p:spPr>
          <a:xfrm>
            <a:off x="4866500" y="979036"/>
            <a:ext cx="3960000" cy="10857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84664" tIns="42332" rIns="84664" bIns="42332" rtlCol="0">
            <a:spAutoFit/>
          </a:bodyPr>
          <a:lstStyle/>
          <a:p>
            <a:pPr defTabSz="91429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98BC3"/>
              </a:buClr>
              <a:buSzPct val="65000"/>
            </a:pPr>
            <a:r>
              <a:rPr lang="es-ES" sz="1000" b="1" dirty="0" err="1">
                <a:solidFill>
                  <a:srgbClr val="0070C0"/>
                </a:solidFill>
                <a:latin typeface="Consolas" panose="020B0609020204030204" pitchFamily="49" charset="0"/>
              </a:rPr>
              <a:t>entity</a:t>
            </a:r>
            <a:r>
              <a:rPr lang="es-ES" sz="1000" b="1" dirty="0">
                <a:latin typeface="Consolas" panose="020B0609020204030204" pitchFamily="49" charset="0"/>
              </a:rPr>
              <a:t> </a:t>
            </a:r>
            <a:r>
              <a:rPr lang="es-ES" sz="1000" b="1" dirty="0">
                <a:solidFill>
                  <a:srgbClr val="00B050"/>
                </a:solidFill>
                <a:latin typeface="Consolas" panose="020B0609020204030204" pitchFamily="49" charset="0"/>
              </a:rPr>
              <a:t>&lt;</a:t>
            </a:r>
            <a:r>
              <a:rPr lang="es-ES" sz="10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kernel_name</a:t>
            </a:r>
            <a:r>
              <a:rPr lang="es-ES" sz="1000" b="1" dirty="0">
                <a:solidFill>
                  <a:srgbClr val="00B050"/>
                </a:solidFill>
                <a:latin typeface="Consolas" panose="020B0609020204030204" pitchFamily="49" charset="0"/>
              </a:rPr>
              <a:t>&gt; </a:t>
            </a:r>
            <a:r>
              <a:rPr lang="es-ES" sz="1000" b="1" dirty="0" err="1">
                <a:solidFill>
                  <a:srgbClr val="0070C0"/>
                </a:solidFill>
                <a:latin typeface="Consolas" panose="020B0609020204030204" pitchFamily="49" charset="0"/>
              </a:rPr>
              <a:t>is</a:t>
            </a:r>
            <a:endParaRPr lang="es-ES" sz="1000" b="1" dirty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pPr defTabSz="91429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98BC3"/>
              </a:buClr>
              <a:buSzPct val="65000"/>
            </a:pPr>
            <a:r>
              <a:rPr lang="es-ES" sz="1000" b="1" dirty="0">
                <a:solidFill>
                  <a:srgbClr val="0070C0"/>
                </a:solidFill>
                <a:latin typeface="Consolas" panose="020B0609020204030204" pitchFamily="49" charset="0"/>
              </a:rPr>
              <a:t>    </a:t>
            </a:r>
            <a:r>
              <a:rPr lang="es-ES" sz="1000" b="1" dirty="0" err="1">
                <a:solidFill>
                  <a:srgbClr val="0070C0"/>
                </a:solidFill>
                <a:latin typeface="Consolas" panose="020B0609020204030204" pitchFamily="49" charset="0"/>
              </a:rPr>
              <a:t>port</a:t>
            </a:r>
            <a:r>
              <a:rPr lang="es-ES" sz="1000" b="1" dirty="0">
                <a:latin typeface="Consolas" panose="020B0609020204030204" pitchFamily="49" charset="0"/>
              </a:rPr>
              <a:t> (</a:t>
            </a:r>
          </a:p>
          <a:p>
            <a:pPr defTabSz="91429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98BC3"/>
              </a:buClr>
              <a:buSzPct val="65000"/>
            </a:pPr>
            <a:r>
              <a:rPr lang="es-ES" sz="1000" b="1" dirty="0">
                <a:latin typeface="Consolas" panose="020B0609020204030204" pitchFamily="49" charset="0"/>
              </a:rPr>
              <a:t>        </a:t>
            </a:r>
            <a:r>
              <a:rPr lang="es-ES" sz="10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-- Port </a:t>
            </a:r>
            <a:r>
              <a:rPr lang="es-ES" sz="1000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list</a:t>
            </a:r>
            <a:endParaRPr lang="es-ES" sz="1000" b="1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pPr defTabSz="91429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98BC3"/>
              </a:buClr>
              <a:buSzPct val="65000"/>
            </a:pPr>
            <a:r>
              <a:rPr lang="es-ES" sz="1000" b="1" dirty="0">
                <a:latin typeface="Consolas" panose="020B0609020204030204" pitchFamily="49" charset="0"/>
              </a:rPr>
              <a:t>    );</a:t>
            </a:r>
          </a:p>
          <a:p>
            <a:pPr defTabSz="91429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98BC3"/>
              </a:buClr>
              <a:buSzPct val="65000"/>
            </a:pPr>
            <a:r>
              <a:rPr lang="es-ES" sz="1000" b="1" dirty="0" err="1">
                <a:solidFill>
                  <a:srgbClr val="0070C0"/>
                </a:solidFill>
                <a:latin typeface="Consolas" panose="020B0609020204030204" pitchFamily="49" charset="0"/>
              </a:rPr>
              <a:t>end</a:t>
            </a:r>
            <a:r>
              <a:rPr lang="es-ES" sz="1000" b="1" dirty="0">
                <a:latin typeface="Consolas" panose="020B0609020204030204" pitchFamily="49" charset="0"/>
              </a:rPr>
              <a:t> </a:t>
            </a:r>
            <a:r>
              <a:rPr lang="es-ES" sz="1000" b="1" dirty="0">
                <a:solidFill>
                  <a:srgbClr val="00B050"/>
                </a:solidFill>
                <a:latin typeface="Consolas" panose="020B0609020204030204" pitchFamily="49" charset="0"/>
              </a:rPr>
              <a:t>&lt;</a:t>
            </a:r>
            <a:r>
              <a:rPr lang="es-ES" sz="10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kernel_name</a:t>
            </a:r>
            <a:r>
              <a:rPr lang="es-ES" sz="1000" b="1" dirty="0">
                <a:solidFill>
                  <a:srgbClr val="00B050"/>
                </a:solidFill>
                <a:latin typeface="Consolas" panose="020B0609020204030204" pitchFamily="49" charset="0"/>
              </a:rPr>
              <a:t>&gt;</a:t>
            </a:r>
            <a:r>
              <a:rPr lang="es-ES" sz="1000" b="1" dirty="0"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AAE829-4A72-3348-BDF3-E5E11E182415}"/>
              </a:ext>
            </a:extLst>
          </p:cNvPr>
          <p:cNvSpPr txBox="1"/>
          <p:nvPr/>
        </p:nvSpPr>
        <p:spPr>
          <a:xfrm>
            <a:off x="4866500" y="2297380"/>
            <a:ext cx="3960000" cy="17320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84664" tIns="42332" rIns="84664" bIns="42332" rtlCol="0">
            <a:spAutoFit/>
          </a:bodyPr>
          <a:lstStyle/>
          <a:p>
            <a:pPr defTabSz="91429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98BC3"/>
              </a:buClr>
              <a:buSzPct val="65000"/>
            </a:pPr>
            <a:r>
              <a:rPr lang="fr-FR" sz="1000" b="1" dirty="0">
                <a:solidFill>
                  <a:srgbClr val="C00000"/>
                </a:solidFill>
                <a:latin typeface="Consolas" panose="020B0609020204030204" pitchFamily="49" charset="0"/>
              </a:rPr>
              <a:t>A3_KERNEL</a:t>
            </a:r>
            <a:r>
              <a:rPr lang="fr-FR" sz="1000" b="1" dirty="0">
                <a:latin typeface="Consolas" panose="020B0609020204030204" pitchFamily="49" charset="0"/>
              </a:rPr>
              <a:t>(</a:t>
            </a:r>
            <a:r>
              <a:rPr lang="fr-FR" sz="1000" b="1" dirty="0">
                <a:solidFill>
                  <a:srgbClr val="0070C0"/>
                </a:solidFill>
                <a:latin typeface="Consolas" panose="020B0609020204030204" pitchFamily="49" charset="0"/>
              </a:rPr>
              <a:t>a3reg_t</a:t>
            </a:r>
            <a:r>
              <a:rPr lang="fr-FR" sz="1000" b="1" dirty="0">
                <a:latin typeface="Consolas" panose="020B0609020204030204" pitchFamily="49" charset="0"/>
              </a:rPr>
              <a:t>   </a:t>
            </a:r>
            <a:r>
              <a:rPr lang="fr-FR" sz="1000" b="1" dirty="0">
                <a:solidFill>
                  <a:srgbClr val="00B050"/>
                </a:solidFill>
                <a:latin typeface="Consolas" panose="020B0609020204030204" pitchFamily="49" charset="0"/>
              </a:rPr>
              <a:t>&lt;</a:t>
            </a:r>
            <a:r>
              <a:rPr lang="fr-FR" sz="10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reg_i</a:t>
            </a:r>
            <a:r>
              <a:rPr lang="fr-FR" sz="1000" b="1" dirty="0">
                <a:solidFill>
                  <a:srgbClr val="00B050"/>
                </a:solidFill>
                <a:latin typeface="Consolas" panose="020B0609020204030204" pitchFamily="49" charset="0"/>
              </a:rPr>
              <a:t>&gt;</a:t>
            </a:r>
            <a:r>
              <a:rPr lang="fr-FR" sz="1000" b="1" dirty="0">
                <a:latin typeface="Consolas" panose="020B0609020204030204" pitchFamily="49" charset="0"/>
              </a:rPr>
              <a:t>, </a:t>
            </a:r>
            <a:r>
              <a:rPr lang="fr-FR" sz="10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(...)</a:t>
            </a:r>
            <a:r>
              <a:rPr lang="fr-FR" sz="1000" b="1" dirty="0">
                <a:latin typeface="Consolas" panose="020B0609020204030204" pitchFamily="49" charset="0"/>
              </a:rPr>
              <a:t>,</a:t>
            </a:r>
          </a:p>
          <a:p>
            <a:pPr defTabSz="91429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98BC3"/>
              </a:buClr>
              <a:buSzPct val="65000"/>
            </a:pPr>
            <a:r>
              <a:rPr lang="fr-FR" sz="1000" b="1" dirty="0">
                <a:latin typeface="Consolas" panose="020B0609020204030204" pitchFamily="49" charset="0"/>
              </a:rPr>
              <a:t>          </a:t>
            </a:r>
            <a:r>
              <a:rPr lang="fr-FR" sz="1000" b="1" dirty="0">
                <a:solidFill>
                  <a:srgbClr val="0070C0"/>
                </a:solidFill>
                <a:latin typeface="Consolas" panose="020B0609020204030204" pitchFamily="49" charset="0"/>
              </a:rPr>
              <a:t>a3const_t</a:t>
            </a:r>
            <a:r>
              <a:rPr lang="fr-FR" sz="1000" b="1" dirty="0">
                <a:latin typeface="Consolas" panose="020B0609020204030204" pitchFamily="49" charset="0"/>
              </a:rPr>
              <a:t> </a:t>
            </a:r>
            <a:r>
              <a:rPr lang="fr-FR" sz="1000" b="1" dirty="0">
                <a:solidFill>
                  <a:srgbClr val="00B050"/>
                </a:solidFill>
                <a:latin typeface="Consolas" panose="020B0609020204030204" pitchFamily="49" charset="0"/>
              </a:rPr>
              <a:t>&lt;</a:t>
            </a:r>
            <a:r>
              <a:rPr lang="fr-FR" sz="10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mem_j</a:t>
            </a:r>
            <a:r>
              <a:rPr lang="fr-FR" sz="1000" b="1" dirty="0">
                <a:solidFill>
                  <a:srgbClr val="00B050"/>
                </a:solidFill>
                <a:latin typeface="Consolas" panose="020B0609020204030204" pitchFamily="49" charset="0"/>
              </a:rPr>
              <a:t>&gt;</a:t>
            </a:r>
            <a:r>
              <a:rPr lang="fr-FR" sz="1000" b="1" dirty="0">
                <a:latin typeface="Consolas" panose="020B0609020204030204" pitchFamily="49" charset="0"/>
              </a:rPr>
              <a:t>, </a:t>
            </a:r>
            <a:r>
              <a:rPr lang="fr-FR" sz="10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(...)</a:t>
            </a:r>
            <a:r>
              <a:rPr lang="fr-FR" sz="1000" b="1" dirty="0">
                <a:latin typeface="Consolas" panose="020B0609020204030204" pitchFamily="49" charset="0"/>
              </a:rPr>
              <a:t>,</a:t>
            </a:r>
          </a:p>
          <a:p>
            <a:pPr defTabSz="91429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98BC3"/>
              </a:buClr>
              <a:buSzPct val="65000"/>
            </a:pPr>
            <a:r>
              <a:rPr lang="fr-FR" sz="1000" b="1" dirty="0">
                <a:latin typeface="Consolas" panose="020B0609020204030204" pitchFamily="49" charset="0"/>
              </a:rPr>
              <a:t>          </a:t>
            </a:r>
            <a:r>
              <a:rPr lang="fr-FR" sz="1000" b="1" dirty="0">
                <a:solidFill>
                  <a:srgbClr val="0070C0"/>
                </a:solidFill>
                <a:latin typeface="Consolas" panose="020B0609020204030204" pitchFamily="49" charset="0"/>
              </a:rPr>
              <a:t>a3in_t</a:t>
            </a:r>
            <a:r>
              <a:rPr lang="fr-FR" sz="1000" b="1" dirty="0">
                <a:latin typeface="Consolas" panose="020B0609020204030204" pitchFamily="49" charset="0"/>
              </a:rPr>
              <a:t>    </a:t>
            </a:r>
            <a:r>
              <a:rPr lang="fr-FR" sz="1000" b="1" dirty="0">
                <a:solidFill>
                  <a:srgbClr val="00B050"/>
                </a:solidFill>
                <a:latin typeface="Consolas" panose="020B0609020204030204" pitchFamily="49" charset="0"/>
              </a:rPr>
              <a:t>&lt;</a:t>
            </a:r>
            <a:r>
              <a:rPr lang="fr-FR" sz="10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mem_k</a:t>
            </a:r>
            <a:r>
              <a:rPr lang="fr-FR" sz="1000" b="1" dirty="0">
                <a:solidFill>
                  <a:srgbClr val="00B050"/>
                </a:solidFill>
                <a:latin typeface="Consolas" panose="020B0609020204030204" pitchFamily="49" charset="0"/>
              </a:rPr>
              <a:t>&gt;</a:t>
            </a:r>
            <a:r>
              <a:rPr lang="fr-FR" sz="1000" b="1" dirty="0">
                <a:latin typeface="Consolas" panose="020B0609020204030204" pitchFamily="49" charset="0"/>
              </a:rPr>
              <a:t>, </a:t>
            </a:r>
            <a:r>
              <a:rPr lang="fr-FR" sz="10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(...)</a:t>
            </a:r>
            <a:r>
              <a:rPr lang="fr-FR" sz="1000" b="1" dirty="0">
                <a:latin typeface="Consolas" panose="020B0609020204030204" pitchFamily="49" charset="0"/>
              </a:rPr>
              <a:t>,</a:t>
            </a:r>
          </a:p>
          <a:p>
            <a:pPr defTabSz="91429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98BC3"/>
              </a:buClr>
              <a:buSzPct val="65000"/>
            </a:pPr>
            <a:r>
              <a:rPr lang="fr-FR" sz="1000" b="1" dirty="0">
                <a:latin typeface="Consolas" panose="020B0609020204030204" pitchFamily="49" charset="0"/>
              </a:rPr>
              <a:t>          </a:t>
            </a:r>
            <a:r>
              <a:rPr lang="fr-FR" sz="1000" b="1" dirty="0">
                <a:solidFill>
                  <a:srgbClr val="0070C0"/>
                </a:solidFill>
                <a:latin typeface="Consolas" panose="020B0609020204030204" pitchFamily="49" charset="0"/>
              </a:rPr>
              <a:t>a3inout_t</a:t>
            </a:r>
            <a:r>
              <a:rPr lang="fr-FR" sz="1000" b="1" dirty="0">
                <a:latin typeface="Consolas" panose="020B0609020204030204" pitchFamily="49" charset="0"/>
              </a:rPr>
              <a:t> </a:t>
            </a:r>
            <a:r>
              <a:rPr lang="fr-FR" sz="1000" b="1" dirty="0">
                <a:solidFill>
                  <a:srgbClr val="00B050"/>
                </a:solidFill>
                <a:latin typeface="Consolas" panose="020B0609020204030204" pitchFamily="49" charset="0"/>
              </a:rPr>
              <a:t>&lt;</a:t>
            </a:r>
            <a:r>
              <a:rPr lang="fr-FR" sz="10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mem_l</a:t>
            </a:r>
            <a:r>
              <a:rPr lang="fr-FR" sz="1000" b="1" dirty="0">
                <a:solidFill>
                  <a:srgbClr val="00B050"/>
                </a:solidFill>
                <a:latin typeface="Consolas" panose="020B0609020204030204" pitchFamily="49" charset="0"/>
              </a:rPr>
              <a:t>&gt;</a:t>
            </a:r>
            <a:r>
              <a:rPr lang="fr-FR" sz="1000" b="1" dirty="0">
                <a:latin typeface="Consolas" panose="020B0609020204030204" pitchFamily="49" charset="0"/>
              </a:rPr>
              <a:t>, </a:t>
            </a:r>
            <a:r>
              <a:rPr lang="fr-FR" sz="10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(...)</a:t>
            </a:r>
            <a:r>
              <a:rPr lang="fr-FR" sz="1000" b="1" dirty="0">
                <a:latin typeface="Consolas" panose="020B0609020204030204" pitchFamily="49" charset="0"/>
              </a:rPr>
              <a:t>,</a:t>
            </a:r>
          </a:p>
          <a:p>
            <a:pPr defTabSz="91429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98BC3"/>
              </a:buClr>
              <a:buSzPct val="65000"/>
            </a:pPr>
            <a:r>
              <a:rPr lang="fr-FR" sz="1000" b="1" dirty="0">
                <a:latin typeface="Consolas" panose="020B0609020204030204" pitchFamily="49" charset="0"/>
              </a:rPr>
              <a:t>          </a:t>
            </a:r>
            <a:r>
              <a:rPr lang="fr-FR" sz="1000" b="1" dirty="0">
                <a:solidFill>
                  <a:srgbClr val="0070C0"/>
                </a:solidFill>
                <a:latin typeface="Consolas" panose="020B0609020204030204" pitchFamily="49" charset="0"/>
              </a:rPr>
              <a:t>a3out_t</a:t>
            </a:r>
            <a:r>
              <a:rPr lang="fr-FR" sz="1000" b="1" dirty="0">
                <a:latin typeface="Consolas" panose="020B0609020204030204" pitchFamily="49" charset="0"/>
              </a:rPr>
              <a:t>   </a:t>
            </a:r>
            <a:r>
              <a:rPr lang="fr-FR" sz="1000" b="1" dirty="0">
                <a:solidFill>
                  <a:srgbClr val="00B050"/>
                </a:solidFill>
                <a:latin typeface="Consolas" panose="020B0609020204030204" pitchFamily="49" charset="0"/>
              </a:rPr>
              <a:t>&lt;</a:t>
            </a:r>
            <a:r>
              <a:rPr lang="fr-FR" sz="10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mem_m</a:t>
            </a:r>
            <a:r>
              <a:rPr lang="fr-FR" sz="1000" b="1" dirty="0">
                <a:solidFill>
                  <a:srgbClr val="00B050"/>
                </a:solidFill>
                <a:latin typeface="Consolas" panose="020B0609020204030204" pitchFamily="49" charset="0"/>
              </a:rPr>
              <a:t>&gt;</a:t>
            </a:r>
            <a:r>
              <a:rPr lang="fr-FR" sz="1000" b="1" dirty="0">
                <a:latin typeface="Consolas" panose="020B0609020204030204" pitchFamily="49" charset="0"/>
              </a:rPr>
              <a:t>, </a:t>
            </a:r>
            <a:r>
              <a:rPr lang="fr-FR" sz="10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(...)</a:t>
            </a:r>
            <a:r>
              <a:rPr lang="fr-FR" sz="1000" b="1" dirty="0">
                <a:latin typeface="Consolas" panose="020B0609020204030204" pitchFamily="49" charset="0"/>
              </a:rPr>
              <a:t>) {</a:t>
            </a:r>
          </a:p>
          <a:p>
            <a:pPr defTabSz="91429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98BC3"/>
              </a:buClr>
              <a:buSzPct val="65000"/>
            </a:pPr>
            <a:r>
              <a:rPr lang="fr-FR" sz="1000" b="1" dirty="0">
                <a:latin typeface="Consolas" panose="020B0609020204030204" pitchFamily="49" charset="0"/>
              </a:rPr>
              <a:t>    </a:t>
            </a:r>
            <a:r>
              <a:rPr lang="fr-FR" sz="1000" b="1" dirty="0">
                <a:solidFill>
                  <a:srgbClr val="C00000"/>
                </a:solidFill>
                <a:latin typeface="Consolas" panose="020B0609020204030204" pitchFamily="49" charset="0"/>
              </a:rPr>
              <a:t>a3reg_init</a:t>
            </a:r>
            <a:r>
              <a:rPr lang="fr-FR" sz="1000" b="1" dirty="0">
                <a:latin typeface="Consolas" panose="020B0609020204030204" pitchFamily="49" charset="0"/>
              </a:rPr>
              <a:t>(</a:t>
            </a:r>
            <a:r>
              <a:rPr lang="fr-FR" sz="1000" b="1" dirty="0">
                <a:solidFill>
                  <a:srgbClr val="00B050"/>
                </a:solidFill>
                <a:latin typeface="Consolas" panose="020B0609020204030204" pitchFamily="49" charset="0"/>
              </a:rPr>
              <a:t>&lt;</a:t>
            </a:r>
            <a:r>
              <a:rPr lang="fr-FR" sz="10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reg_i</a:t>
            </a:r>
            <a:r>
              <a:rPr lang="fr-FR" sz="1000" b="1" dirty="0">
                <a:solidFill>
                  <a:srgbClr val="00B050"/>
                </a:solidFill>
                <a:latin typeface="Consolas" panose="020B0609020204030204" pitchFamily="49" charset="0"/>
              </a:rPr>
              <a:t>&gt;</a:t>
            </a:r>
            <a:r>
              <a:rPr lang="fr-FR" sz="1000" b="1" dirty="0">
                <a:latin typeface="Consolas" panose="020B0609020204030204" pitchFamily="49" charset="0"/>
              </a:rPr>
              <a:t>);</a:t>
            </a:r>
          </a:p>
          <a:p>
            <a:pPr defTabSz="91429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98BC3"/>
              </a:buClr>
              <a:buSzPct val="65000"/>
            </a:pPr>
            <a:r>
              <a:rPr lang="fr-FR" sz="1000" b="1" dirty="0">
                <a:latin typeface="Consolas" panose="020B0609020204030204" pitchFamily="49" charset="0"/>
              </a:rPr>
              <a:t>    </a:t>
            </a:r>
            <a:r>
              <a:rPr lang="fr-FR" sz="1000" b="1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(...)</a:t>
            </a:r>
          </a:p>
          <a:p>
            <a:pPr defTabSz="91429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98BC3"/>
              </a:buClr>
              <a:buSzPct val="65000"/>
            </a:pPr>
            <a:r>
              <a:rPr lang="fr-FR" sz="1000" b="1" dirty="0">
                <a:latin typeface="Consolas" panose="020B0609020204030204" pitchFamily="49" charset="0"/>
              </a:rPr>
              <a:t>}</a:t>
            </a:r>
            <a:endParaRPr lang="es-ES" sz="1000" b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80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BA68A5-A3E4-6E86-1C70-770C93526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ARTICo</a:t>
            </a:r>
            <a:r>
              <a:rPr lang="es-ES" baseline="30000" dirty="0"/>
              <a:t>3</a:t>
            </a:r>
            <a:r>
              <a:rPr lang="es-ES" dirty="0"/>
              <a:t> </a:t>
            </a:r>
            <a:r>
              <a:rPr lang="es-ES" dirty="0" err="1"/>
              <a:t>Toolchain</a:t>
            </a:r>
            <a:r>
              <a:rPr lang="es-ES" dirty="0"/>
              <a:t> (Hardware + Software </a:t>
            </a:r>
            <a:r>
              <a:rPr lang="es-ES" dirty="0" err="1"/>
              <a:t>Generation</a:t>
            </a:r>
            <a:r>
              <a:rPr lang="es-ES" dirty="0"/>
              <a:t>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16FFE13-CEB6-79B7-564E-EAE9393C3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53630"/>
            <a:ext cx="9144000" cy="535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18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AC9DAC-4408-C0AB-87AB-3C6F8286B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ARTICo</a:t>
            </a:r>
            <a:r>
              <a:rPr lang="es-ES" baseline="30000" dirty="0"/>
              <a:t>3</a:t>
            </a:r>
            <a:r>
              <a:rPr lang="es-ES" dirty="0"/>
              <a:t> </a:t>
            </a:r>
            <a:r>
              <a:rPr lang="es-ES" dirty="0" err="1"/>
              <a:t>Runtime</a:t>
            </a:r>
            <a:r>
              <a:rPr lang="es-ES" dirty="0"/>
              <a:t> and C API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151D6F5-E2F7-F08D-2059-DA494A868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00" y="914401"/>
            <a:ext cx="6660000" cy="5268249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6E118A88-4B5D-4ECE-F7AF-C547E0B6D58B}"/>
              </a:ext>
            </a:extLst>
          </p:cNvPr>
          <p:cNvGrpSpPr/>
          <p:nvPr/>
        </p:nvGrpSpPr>
        <p:grpSpPr>
          <a:xfrm>
            <a:off x="327600" y="914400"/>
            <a:ext cx="7434456" cy="5268248"/>
            <a:chOff x="1242000" y="914400"/>
            <a:chExt cx="7434456" cy="5268248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28890FA9-27DA-76E6-0566-EDC266728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2000" y="914400"/>
              <a:ext cx="6660000" cy="5268248"/>
            </a:xfrm>
            <a:prstGeom prst="rect">
              <a:avLst/>
            </a:prstGeom>
          </p:spPr>
        </p:pic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A1BD3286-3405-9DC7-5944-BA2C8458FF25}"/>
                </a:ext>
              </a:extLst>
            </p:cNvPr>
            <p:cNvSpPr txBox="1"/>
            <p:nvPr/>
          </p:nvSpPr>
          <p:spPr>
            <a:xfrm>
              <a:off x="7942820" y="5444832"/>
              <a:ext cx="733636" cy="334790"/>
            </a:xfrm>
            <a:prstGeom prst="rect">
              <a:avLst/>
            </a:prstGeom>
          </p:spPr>
          <p:txBody>
            <a:bodyPr wrap="none" lIns="84664" tIns="42332" rIns="84664" bIns="42332" rtlCol="0">
              <a:spAutoFit/>
            </a:bodyPr>
            <a:lstStyle/>
            <a:p>
              <a:pPr algn="ctr" defTabSz="914290" eaLnBrk="1" fontAlgn="auto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398BC3"/>
                </a:buClr>
                <a:buSzPct val="65000"/>
              </a:pPr>
              <a:r>
                <a:rPr lang="es-ES" sz="1800" b="1" dirty="0">
                  <a:solidFill>
                    <a:srgbClr val="C00000"/>
                  </a:solidFill>
                  <a:latin typeface="+mn-lt"/>
                </a:rPr>
                <a:t>1 </a:t>
              </a:r>
              <a:r>
                <a:rPr lang="es-ES" sz="1800" b="1" dirty="0" err="1">
                  <a:solidFill>
                    <a:srgbClr val="C00000"/>
                  </a:solidFill>
                  <a:latin typeface="+mn-lt"/>
                </a:rPr>
                <a:t>Acc</a:t>
              </a:r>
              <a:r>
                <a:rPr lang="es-ES" sz="1800" b="1" dirty="0">
                  <a:solidFill>
                    <a:srgbClr val="C00000"/>
                  </a:solidFill>
                  <a:latin typeface="+mn-lt"/>
                </a:rPr>
                <a:t>.</a:t>
              </a: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6D69C9D4-868E-F136-FCC6-38BA60403980}"/>
              </a:ext>
            </a:extLst>
          </p:cNvPr>
          <p:cNvGrpSpPr/>
          <p:nvPr/>
        </p:nvGrpSpPr>
        <p:grpSpPr>
          <a:xfrm>
            <a:off x="327600" y="914400"/>
            <a:ext cx="7525827" cy="5268248"/>
            <a:chOff x="1242000" y="914400"/>
            <a:chExt cx="7525827" cy="5268248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3D25B10-05B2-47E6-021B-92DAF2050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2000" y="914400"/>
              <a:ext cx="6660000" cy="5268248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92D6F09D-5795-0C96-7CC4-267BD8771F04}"/>
                </a:ext>
              </a:extLst>
            </p:cNvPr>
            <p:cNvSpPr txBox="1"/>
            <p:nvPr/>
          </p:nvSpPr>
          <p:spPr>
            <a:xfrm>
              <a:off x="7942820" y="5444832"/>
              <a:ext cx="733636" cy="334790"/>
            </a:xfrm>
            <a:prstGeom prst="rect">
              <a:avLst/>
            </a:prstGeom>
          </p:spPr>
          <p:txBody>
            <a:bodyPr wrap="none" lIns="84664" tIns="42332" rIns="84664" bIns="42332" rtlCol="0">
              <a:spAutoFit/>
            </a:bodyPr>
            <a:lstStyle/>
            <a:p>
              <a:pPr algn="ctr" defTabSz="914290" eaLnBrk="1" fontAlgn="auto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398BC3"/>
                </a:buClr>
                <a:buSzPct val="65000"/>
              </a:pPr>
              <a:r>
                <a:rPr lang="es-ES" sz="1800" b="1" dirty="0">
                  <a:solidFill>
                    <a:srgbClr val="C00000"/>
                  </a:solidFill>
                  <a:latin typeface="+mn-lt"/>
                </a:rPr>
                <a:t>1 </a:t>
              </a:r>
              <a:r>
                <a:rPr lang="es-ES" sz="1800" b="1" dirty="0" err="1">
                  <a:solidFill>
                    <a:srgbClr val="C00000"/>
                  </a:solidFill>
                  <a:latin typeface="+mn-lt"/>
                </a:rPr>
                <a:t>Acc</a:t>
              </a:r>
              <a:r>
                <a:rPr lang="es-ES" sz="1800" b="1" dirty="0">
                  <a:solidFill>
                    <a:srgbClr val="C00000"/>
                  </a:solidFill>
                  <a:latin typeface="+mn-lt"/>
                </a:rPr>
                <a:t>.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0E716E16-CD2D-6629-052A-6EFAAA60B065}"/>
                </a:ext>
              </a:extLst>
            </p:cNvPr>
            <p:cNvSpPr txBox="1"/>
            <p:nvPr/>
          </p:nvSpPr>
          <p:spPr>
            <a:xfrm>
              <a:off x="7942820" y="4691710"/>
              <a:ext cx="825007" cy="334790"/>
            </a:xfrm>
            <a:prstGeom prst="rect">
              <a:avLst/>
            </a:prstGeom>
          </p:spPr>
          <p:txBody>
            <a:bodyPr wrap="none" lIns="84664" tIns="42332" rIns="84664" bIns="42332" rtlCol="0">
              <a:spAutoFit/>
            </a:bodyPr>
            <a:lstStyle/>
            <a:p>
              <a:pPr algn="ctr" defTabSz="914290" eaLnBrk="1" fontAlgn="auto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398BC3"/>
                </a:buClr>
                <a:buSzPct val="65000"/>
              </a:pPr>
              <a:r>
                <a:rPr lang="es-ES" sz="1800" b="1" dirty="0">
                  <a:solidFill>
                    <a:srgbClr val="C00000"/>
                  </a:solidFill>
                  <a:latin typeface="+mn-lt"/>
                </a:rPr>
                <a:t>2 </a:t>
              </a:r>
              <a:r>
                <a:rPr lang="es-ES" sz="1800" b="1" dirty="0" err="1">
                  <a:solidFill>
                    <a:srgbClr val="C00000"/>
                  </a:solidFill>
                  <a:latin typeface="+mn-lt"/>
                </a:rPr>
                <a:t>Accs</a:t>
              </a:r>
              <a:r>
                <a:rPr lang="es-ES" sz="1800" b="1" dirty="0">
                  <a:solidFill>
                    <a:srgbClr val="C00000"/>
                  </a:solidFill>
                  <a:latin typeface="+mn-lt"/>
                </a:rPr>
                <a:t>.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439975AE-B59A-460F-3FBE-3B3B57F10EE0}"/>
              </a:ext>
            </a:extLst>
          </p:cNvPr>
          <p:cNvGrpSpPr/>
          <p:nvPr/>
        </p:nvGrpSpPr>
        <p:grpSpPr>
          <a:xfrm>
            <a:off x="327600" y="914400"/>
            <a:ext cx="7525827" cy="5268248"/>
            <a:chOff x="1242000" y="914400"/>
            <a:chExt cx="7525827" cy="5268248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E3C3E6C-FF12-5F79-6F64-768C73C52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2000" y="914400"/>
              <a:ext cx="6660000" cy="5268248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CC62DF74-9B21-7EE1-77EF-760DD52A597B}"/>
                </a:ext>
              </a:extLst>
            </p:cNvPr>
            <p:cNvSpPr txBox="1"/>
            <p:nvPr/>
          </p:nvSpPr>
          <p:spPr>
            <a:xfrm>
              <a:off x="7942820" y="5444832"/>
              <a:ext cx="733636" cy="334790"/>
            </a:xfrm>
            <a:prstGeom prst="rect">
              <a:avLst/>
            </a:prstGeom>
          </p:spPr>
          <p:txBody>
            <a:bodyPr wrap="none" lIns="84664" tIns="42332" rIns="84664" bIns="42332" rtlCol="0">
              <a:spAutoFit/>
            </a:bodyPr>
            <a:lstStyle/>
            <a:p>
              <a:pPr algn="ctr" defTabSz="914290" eaLnBrk="1" fontAlgn="auto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398BC3"/>
                </a:buClr>
                <a:buSzPct val="65000"/>
              </a:pPr>
              <a:r>
                <a:rPr lang="es-ES" sz="1800" b="1" dirty="0">
                  <a:solidFill>
                    <a:srgbClr val="C00000"/>
                  </a:solidFill>
                  <a:latin typeface="+mn-lt"/>
                </a:rPr>
                <a:t>1 </a:t>
              </a:r>
              <a:r>
                <a:rPr lang="es-ES" sz="1800" b="1" dirty="0" err="1">
                  <a:solidFill>
                    <a:srgbClr val="C00000"/>
                  </a:solidFill>
                  <a:latin typeface="+mn-lt"/>
                </a:rPr>
                <a:t>Acc</a:t>
              </a:r>
              <a:r>
                <a:rPr lang="es-ES" sz="1800" b="1" dirty="0">
                  <a:solidFill>
                    <a:srgbClr val="C00000"/>
                  </a:solidFill>
                  <a:latin typeface="+mn-lt"/>
                </a:rPr>
                <a:t>.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83D36ED0-5C0B-4620-83C0-26F3C20F0308}"/>
                </a:ext>
              </a:extLst>
            </p:cNvPr>
            <p:cNvSpPr txBox="1"/>
            <p:nvPr/>
          </p:nvSpPr>
          <p:spPr>
            <a:xfrm>
              <a:off x="7942820" y="4691710"/>
              <a:ext cx="825007" cy="334790"/>
            </a:xfrm>
            <a:prstGeom prst="rect">
              <a:avLst/>
            </a:prstGeom>
          </p:spPr>
          <p:txBody>
            <a:bodyPr wrap="none" lIns="84664" tIns="42332" rIns="84664" bIns="42332" rtlCol="0">
              <a:spAutoFit/>
            </a:bodyPr>
            <a:lstStyle/>
            <a:p>
              <a:pPr algn="ctr" defTabSz="914290" eaLnBrk="1" fontAlgn="auto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398BC3"/>
                </a:buClr>
                <a:buSzPct val="65000"/>
              </a:pPr>
              <a:r>
                <a:rPr lang="es-ES" sz="1800" b="1" dirty="0">
                  <a:solidFill>
                    <a:srgbClr val="C00000"/>
                  </a:solidFill>
                  <a:latin typeface="+mn-lt"/>
                </a:rPr>
                <a:t>2 </a:t>
              </a:r>
              <a:r>
                <a:rPr lang="es-ES" sz="1800" b="1" dirty="0" err="1">
                  <a:solidFill>
                    <a:srgbClr val="C00000"/>
                  </a:solidFill>
                  <a:latin typeface="+mn-lt"/>
                </a:rPr>
                <a:t>Accs</a:t>
              </a:r>
              <a:r>
                <a:rPr lang="es-ES" sz="1800" b="1" dirty="0">
                  <a:solidFill>
                    <a:srgbClr val="C00000"/>
                  </a:solidFill>
                  <a:latin typeface="+mn-lt"/>
                </a:rPr>
                <a:t>.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39E8B345-9B42-DED4-B8EF-851DF872B0DF}"/>
                </a:ext>
              </a:extLst>
            </p:cNvPr>
            <p:cNvSpPr txBox="1"/>
            <p:nvPr/>
          </p:nvSpPr>
          <p:spPr>
            <a:xfrm>
              <a:off x="7942820" y="3381129"/>
              <a:ext cx="825007" cy="334790"/>
            </a:xfrm>
            <a:prstGeom prst="rect">
              <a:avLst/>
            </a:prstGeom>
          </p:spPr>
          <p:txBody>
            <a:bodyPr wrap="none" lIns="84664" tIns="42332" rIns="84664" bIns="42332" rtlCol="0">
              <a:spAutoFit/>
            </a:bodyPr>
            <a:lstStyle/>
            <a:p>
              <a:pPr algn="ctr" defTabSz="914290" eaLnBrk="1" fontAlgn="auto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398BC3"/>
                </a:buClr>
                <a:buSzPct val="65000"/>
              </a:pPr>
              <a:r>
                <a:rPr lang="es-ES" sz="1800" b="1" dirty="0">
                  <a:solidFill>
                    <a:srgbClr val="C00000"/>
                  </a:solidFill>
                  <a:latin typeface="+mn-lt"/>
                </a:rPr>
                <a:t>4 </a:t>
              </a:r>
              <a:r>
                <a:rPr lang="es-ES" sz="1800" b="1" dirty="0" err="1">
                  <a:solidFill>
                    <a:srgbClr val="C00000"/>
                  </a:solidFill>
                  <a:latin typeface="+mn-lt"/>
                </a:rPr>
                <a:t>Accs</a:t>
              </a:r>
              <a:r>
                <a:rPr lang="es-ES" sz="1800" b="1" dirty="0">
                  <a:solidFill>
                    <a:srgbClr val="C00000"/>
                  </a:solidFill>
                  <a:latin typeface="+mn-lt"/>
                </a:rPr>
                <a:t>.</a:t>
              </a:r>
            </a:p>
          </p:txBody>
        </p:sp>
      </p:grpSp>
      <p:graphicFrame>
        <p:nvGraphicFramePr>
          <p:cNvPr id="16" name="Tabla 3">
            <a:extLst>
              <a:ext uri="{FF2B5EF4-FFF2-40B4-BE49-F238E27FC236}">
                <a16:creationId xmlns:a16="http://schemas.microsoft.com/office/drawing/2014/main" id="{DCE2FD8A-1674-143D-148B-ABCA13DB3B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292640"/>
              </p:ext>
            </p:extLst>
          </p:nvPr>
        </p:nvGraphicFramePr>
        <p:xfrm>
          <a:off x="7877298" y="914400"/>
          <a:ext cx="3987102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582">
                  <a:extLst>
                    <a:ext uri="{9D8B030D-6E8A-4147-A177-3AD203B41FA5}">
                      <a16:colId xmlns:a16="http://schemas.microsoft.com/office/drawing/2014/main" val="1434020728"/>
                    </a:ext>
                  </a:extLst>
                </a:gridCol>
                <a:gridCol w="3144520">
                  <a:extLst>
                    <a:ext uri="{9D8B030D-6E8A-4147-A177-3AD203B41FA5}">
                      <a16:colId xmlns:a16="http://schemas.microsoft.com/office/drawing/2014/main" val="404966388"/>
                    </a:ext>
                  </a:extLst>
                </a:gridCol>
              </a:tblGrid>
              <a:tr h="203499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Type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Function</a:t>
                      </a:r>
                      <a:endParaRPr lang="es-E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1375854"/>
                  </a:ext>
                </a:extLst>
              </a:tr>
              <a:tr h="203499"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System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Consolas" panose="020B0609020204030204" pitchFamily="49" charset="0"/>
                        </a:rPr>
                        <a:t>artico3_init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9782773"/>
                  </a:ext>
                </a:extLst>
              </a:tr>
              <a:tr h="203499">
                <a:tc v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Consolas" panose="020B0609020204030204" pitchFamily="49" charset="0"/>
                        </a:rPr>
                        <a:t>artico3_exit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5608445"/>
                  </a:ext>
                </a:extLst>
              </a:tr>
              <a:tr h="203499"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Slot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Consolas" panose="020B0609020204030204" pitchFamily="49" charset="0"/>
                        </a:rPr>
                        <a:t>artico3_load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5230084"/>
                  </a:ext>
                </a:extLst>
              </a:tr>
              <a:tr h="203499">
                <a:tc v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Consolas" panose="020B0609020204030204" pitchFamily="49" charset="0"/>
                        </a:rPr>
                        <a:t>artico3_unload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1189141"/>
                  </a:ext>
                </a:extLst>
              </a:tr>
              <a:tr h="203499"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Memory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Consolas" panose="020B0609020204030204" pitchFamily="49" charset="0"/>
                        </a:rPr>
                        <a:t>artico3_alloc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1983968"/>
                  </a:ext>
                </a:extLst>
              </a:tr>
              <a:tr h="203499">
                <a:tc v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Consolas" panose="020B0609020204030204" pitchFamily="49" charset="0"/>
                        </a:rPr>
                        <a:t>artico3_free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336585"/>
                  </a:ext>
                </a:extLst>
              </a:tr>
              <a:tr h="203499">
                <a:tc rowSpan="7"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Kernel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Consolas" panose="020B0609020204030204" pitchFamily="49" charset="0"/>
                        </a:rPr>
                        <a:t>artico3_kernel_create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0053258"/>
                  </a:ext>
                </a:extLst>
              </a:tr>
              <a:tr h="203499">
                <a:tc v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Consolas" panose="020B0609020204030204" pitchFamily="49" charset="0"/>
                        </a:rPr>
                        <a:t>artico3_kernel_release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7731855"/>
                  </a:ext>
                </a:extLst>
              </a:tr>
              <a:tr h="203499">
                <a:tc v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Consolas" panose="020B0609020204030204" pitchFamily="49" charset="0"/>
                        </a:rPr>
                        <a:t>artico3_kernel_execute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754884"/>
                  </a:ext>
                </a:extLst>
              </a:tr>
              <a:tr h="203499">
                <a:tc v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Consolas" panose="020B0609020204030204" pitchFamily="49" charset="0"/>
                        </a:rPr>
                        <a:t>artico3_kernel_wait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9198259"/>
                  </a:ext>
                </a:extLst>
              </a:tr>
              <a:tr h="203499">
                <a:tc v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Consolas" panose="020B0609020204030204" pitchFamily="49" charset="0"/>
                        </a:rPr>
                        <a:t>artico3_kernel_reset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5898553"/>
                  </a:ext>
                </a:extLst>
              </a:tr>
              <a:tr h="203499">
                <a:tc v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Consolas" panose="020B0609020204030204" pitchFamily="49" charset="0"/>
                        </a:rPr>
                        <a:t>artico3_kernel_wcfg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4242571"/>
                  </a:ext>
                </a:extLst>
              </a:tr>
              <a:tr h="203499">
                <a:tc v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Consolas" panose="020B0609020204030204" pitchFamily="49" charset="0"/>
                        </a:rPr>
                        <a:t>artico3_kernel_rcfg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5870822"/>
                  </a:ext>
                </a:extLst>
              </a:tr>
              <a:tr h="203499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Monitor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Consolas" panose="020B0609020204030204" pitchFamily="49" charset="0"/>
                        </a:rPr>
                        <a:t>artico3_hw_get_pmc_&lt;</a:t>
                      </a:r>
                      <a:r>
                        <a:rPr lang="es-ES" sz="1400" dirty="0" err="1">
                          <a:latin typeface="Consolas" panose="020B0609020204030204" pitchFamily="49" charset="0"/>
                        </a:rPr>
                        <a:t>type</a:t>
                      </a:r>
                      <a:r>
                        <a:rPr lang="es-ES" sz="1400" dirty="0">
                          <a:latin typeface="Consolas" panose="020B0609020204030204" pitchFamily="49" charset="0"/>
                        </a:rPr>
                        <a:t>&gt;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2147171"/>
                  </a:ext>
                </a:extLst>
              </a:tr>
              <a:tr h="203499"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Helper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Consolas" panose="020B0609020204030204" pitchFamily="49" charset="0"/>
                        </a:rPr>
                        <a:t>ftoa3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7591307"/>
                  </a:ext>
                </a:extLst>
              </a:tr>
              <a:tr h="203499">
                <a:tc v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Consolas" panose="020B0609020204030204" pitchFamily="49" charset="0"/>
                        </a:rPr>
                        <a:t>a3tof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9046377"/>
                  </a:ext>
                </a:extLst>
              </a:tr>
            </a:tbl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BEF425FF-CD79-8A4A-0489-3E44A7E16DDF}"/>
              </a:ext>
            </a:extLst>
          </p:cNvPr>
          <p:cNvSpPr txBox="1"/>
          <p:nvPr/>
        </p:nvSpPr>
        <p:spPr>
          <a:xfrm>
            <a:off x="8298851" y="1616314"/>
            <a:ext cx="1027305" cy="279390"/>
          </a:xfrm>
          <a:prstGeom prst="rect">
            <a:avLst/>
          </a:prstGeom>
        </p:spPr>
        <p:txBody>
          <a:bodyPr wrap="none" lIns="84664" tIns="42332" rIns="84664" bIns="42332" rtlCol="0">
            <a:spAutoFit/>
          </a:bodyPr>
          <a:lstStyle/>
          <a:p>
            <a:pPr algn="ctr" defTabSz="91429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98BC3"/>
              </a:buClr>
              <a:buSzPct val="65000"/>
            </a:pPr>
            <a:r>
              <a:rPr lang="es-ES" sz="1400" b="1" dirty="0">
                <a:solidFill>
                  <a:srgbClr val="C00000"/>
                </a:solidFill>
                <a:latin typeface="+mn-lt"/>
              </a:rPr>
              <a:t>Full </a:t>
            </a:r>
            <a:r>
              <a:rPr lang="es-ES" sz="1400" b="1" dirty="0" err="1">
                <a:solidFill>
                  <a:srgbClr val="C00000"/>
                </a:solidFill>
                <a:latin typeface="+mn-lt"/>
              </a:rPr>
              <a:t>Reconf</a:t>
            </a:r>
            <a:r>
              <a:rPr lang="es-ES" sz="1400" b="1" dirty="0">
                <a:solidFill>
                  <a:srgbClr val="C00000"/>
                </a:solidFill>
                <a:latin typeface="+mn-lt"/>
              </a:rPr>
              <a:t>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46ECC7D-F448-7F34-40B6-735E89B45085}"/>
              </a:ext>
            </a:extLst>
          </p:cNvPr>
          <p:cNvSpPr txBox="1"/>
          <p:nvPr/>
        </p:nvSpPr>
        <p:spPr>
          <a:xfrm>
            <a:off x="8502143" y="2210910"/>
            <a:ext cx="481964" cy="279390"/>
          </a:xfrm>
          <a:prstGeom prst="rect">
            <a:avLst/>
          </a:prstGeom>
        </p:spPr>
        <p:txBody>
          <a:bodyPr wrap="none" lIns="84664" tIns="42332" rIns="84664" bIns="42332" rtlCol="0">
            <a:spAutoFit/>
          </a:bodyPr>
          <a:lstStyle/>
          <a:p>
            <a:pPr algn="ctr" defTabSz="91429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98BC3"/>
              </a:buClr>
              <a:buSzPct val="65000"/>
            </a:pPr>
            <a:r>
              <a:rPr lang="es-ES" sz="1400" b="1" dirty="0">
                <a:solidFill>
                  <a:srgbClr val="C00000"/>
                </a:solidFill>
                <a:latin typeface="+mn-lt"/>
              </a:rPr>
              <a:t>DPR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CA88BDC-5272-1CBB-23B2-A2112653B55F}"/>
              </a:ext>
            </a:extLst>
          </p:cNvPr>
          <p:cNvSpPr txBox="1"/>
          <p:nvPr/>
        </p:nvSpPr>
        <p:spPr>
          <a:xfrm>
            <a:off x="8160094" y="4691710"/>
            <a:ext cx="1166062" cy="473289"/>
          </a:xfrm>
          <a:prstGeom prst="rect">
            <a:avLst/>
          </a:prstGeom>
        </p:spPr>
        <p:txBody>
          <a:bodyPr wrap="square" lIns="84664" tIns="42332" rIns="84664" bIns="42332" rtlCol="0">
            <a:spAutoFit/>
          </a:bodyPr>
          <a:lstStyle/>
          <a:p>
            <a:pPr algn="ctr" defTabSz="91429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98BC3"/>
              </a:buClr>
              <a:buSzPct val="65000"/>
            </a:pPr>
            <a:r>
              <a:rPr lang="es-ES" sz="1400" b="1" dirty="0">
                <a:solidFill>
                  <a:srgbClr val="C00000"/>
                </a:solidFill>
                <a:latin typeface="+mn-lt"/>
              </a:rPr>
              <a:t>Accelerator</a:t>
            </a:r>
            <a:br>
              <a:rPr lang="es-ES" sz="1400" b="1" dirty="0">
                <a:solidFill>
                  <a:srgbClr val="C00000"/>
                </a:solidFill>
                <a:latin typeface="+mn-lt"/>
              </a:rPr>
            </a:br>
            <a:r>
              <a:rPr lang="es-ES" sz="1400" b="1" dirty="0">
                <a:solidFill>
                  <a:srgbClr val="C00000"/>
                </a:solidFill>
                <a:latin typeface="+mn-lt"/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173178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529D92-D34E-E470-C397-766C31FB4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Run-Time </a:t>
            </a:r>
            <a:r>
              <a:rPr lang="es-ES" dirty="0" err="1"/>
              <a:t>Solution</a:t>
            </a:r>
            <a:r>
              <a:rPr lang="es-ES" dirty="0"/>
              <a:t> </a:t>
            </a:r>
            <a:r>
              <a:rPr lang="es-ES" dirty="0" err="1"/>
              <a:t>Space</a:t>
            </a:r>
            <a:r>
              <a:rPr lang="es-ES" dirty="0"/>
              <a:t> </a:t>
            </a:r>
            <a:r>
              <a:rPr lang="es-ES" dirty="0" err="1"/>
              <a:t>Exploration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ARTICo</a:t>
            </a:r>
            <a:r>
              <a:rPr lang="es-ES" baseline="30000" dirty="0"/>
              <a:t>3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677BDBD-D866-B79C-92BC-CD5576EB7F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34" r="8397"/>
          <a:stretch/>
        </p:blipFill>
        <p:spPr>
          <a:xfrm>
            <a:off x="88155" y="1208740"/>
            <a:ext cx="5072098" cy="437896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AEFECBB-0545-02CC-3D7C-7F41CBB8B82E}"/>
              </a:ext>
            </a:extLst>
          </p:cNvPr>
          <p:cNvSpPr txBox="1"/>
          <p:nvPr/>
        </p:nvSpPr>
        <p:spPr>
          <a:xfrm>
            <a:off x="1879878" y="5619080"/>
            <a:ext cx="1488651" cy="417889"/>
          </a:xfrm>
          <a:prstGeom prst="rect">
            <a:avLst/>
          </a:prstGeom>
        </p:spPr>
        <p:txBody>
          <a:bodyPr wrap="none" lIns="84664" tIns="42332" rIns="84664" bIns="42332" rtlCol="0">
            <a:spAutoFit/>
          </a:bodyPr>
          <a:lstStyle/>
          <a:p>
            <a:pPr algn="ctr" defTabSz="91429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98BC3"/>
              </a:buClr>
              <a:buSzPct val="65000"/>
            </a:pPr>
            <a:r>
              <a:rPr lang="es-ES" sz="1200" b="1" dirty="0">
                <a:solidFill>
                  <a:srgbClr val="C00000"/>
                </a:solidFill>
                <a:latin typeface="+mn-lt"/>
              </a:rPr>
              <a:t>XC7K325T-2FFG900C</a:t>
            </a:r>
            <a:br>
              <a:rPr lang="es-ES" sz="1200" b="1" dirty="0">
                <a:solidFill>
                  <a:srgbClr val="C00000"/>
                </a:solidFill>
                <a:latin typeface="+mn-lt"/>
              </a:rPr>
            </a:br>
            <a:r>
              <a:rPr lang="es-ES" sz="1200" b="1" dirty="0">
                <a:solidFill>
                  <a:srgbClr val="C00000"/>
                </a:solidFill>
                <a:latin typeface="+mn-lt"/>
              </a:rPr>
              <a:t>FPGA @ 100 MHz</a:t>
            </a:r>
          </a:p>
        </p:txBody>
      </p:sp>
      <p:graphicFrame>
        <p:nvGraphicFramePr>
          <p:cNvPr id="5" name="Tabla 3">
            <a:extLst>
              <a:ext uri="{FF2B5EF4-FFF2-40B4-BE49-F238E27FC236}">
                <a16:creationId xmlns:a16="http://schemas.microsoft.com/office/drawing/2014/main" id="{F9DA9B41-AF60-04BD-588D-D554E318D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96601"/>
              </p:ext>
            </p:extLst>
          </p:nvPr>
        </p:nvGraphicFramePr>
        <p:xfrm>
          <a:off x="5187553" y="2947672"/>
          <a:ext cx="6855742" cy="2080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444">
                  <a:extLst>
                    <a:ext uri="{9D8B030D-6E8A-4147-A177-3AD203B41FA5}">
                      <a16:colId xmlns:a16="http://schemas.microsoft.com/office/drawing/2014/main" val="1539546179"/>
                    </a:ext>
                  </a:extLst>
                </a:gridCol>
                <a:gridCol w="932370">
                  <a:extLst>
                    <a:ext uri="{9D8B030D-6E8A-4147-A177-3AD203B41FA5}">
                      <a16:colId xmlns:a16="http://schemas.microsoft.com/office/drawing/2014/main" val="3586433614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2475481429"/>
                    </a:ext>
                  </a:extLst>
                </a:gridCol>
                <a:gridCol w="1599946">
                  <a:extLst>
                    <a:ext uri="{9D8B030D-6E8A-4147-A177-3AD203B41FA5}">
                      <a16:colId xmlns:a16="http://schemas.microsoft.com/office/drawing/2014/main" val="2079492303"/>
                    </a:ext>
                  </a:extLst>
                </a:gridCol>
                <a:gridCol w="1597307">
                  <a:extLst>
                    <a:ext uri="{9D8B030D-6E8A-4147-A177-3AD203B41FA5}">
                      <a16:colId xmlns:a16="http://schemas.microsoft.com/office/drawing/2014/main" val="751675649"/>
                    </a:ext>
                  </a:extLst>
                </a:gridCol>
              </a:tblGrid>
              <a:tr h="556023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Accelerators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Iterations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Theor</a:t>
                      </a:r>
                      <a:r>
                        <a:rPr lang="es-ES" sz="1400" dirty="0"/>
                        <a:t>. </a:t>
                      </a:r>
                      <a:r>
                        <a:rPr lang="es-ES" sz="1400" dirty="0" err="1"/>
                        <a:t>Throughput</a:t>
                      </a:r>
                      <a:br>
                        <a:rPr lang="es-ES" sz="1400" dirty="0"/>
                      </a:br>
                      <a:r>
                        <a:rPr lang="es-ES" sz="1400" dirty="0" err="1"/>
                        <a:t>Msamples</a:t>
                      </a:r>
                      <a:r>
                        <a:rPr lang="es-ES" sz="1400" dirty="0"/>
                        <a:t>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Actual </a:t>
                      </a:r>
                      <a:r>
                        <a:rPr lang="es-ES" sz="1400" dirty="0" err="1"/>
                        <a:t>Throughput</a:t>
                      </a:r>
                      <a:br>
                        <a:rPr lang="es-ES" sz="1400" dirty="0"/>
                      </a:br>
                      <a:r>
                        <a:rPr lang="es-ES" sz="1400" dirty="0" err="1"/>
                        <a:t>Msamples</a:t>
                      </a:r>
                      <a:r>
                        <a:rPr lang="es-ES" sz="1400" dirty="0"/>
                        <a:t>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Energy </a:t>
                      </a:r>
                      <a:r>
                        <a:rPr lang="es-ES" sz="1400" dirty="0" err="1"/>
                        <a:t>Efficiency</a:t>
                      </a:r>
                      <a:br>
                        <a:rPr lang="es-ES" sz="1400" dirty="0"/>
                      </a:br>
                      <a:r>
                        <a:rPr lang="es-ES" sz="1400" dirty="0" err="1"/>
                        <a:t>mW</a:t>
                      </a:r>
                      <a:r>
                        <a:rPr lang="es-ES" sz="1400" dirty="0"/>
                        <a:t>/(</a:t>
                      </a:r>
                      <a:r>
                        <a:rPr lang="es-ES" sz="1400" dirty="0" err="1"/>
                        <a:t>Msamples</a:t>
                      </a:r>
                      <a:r>
                        <a:rPr lang="es-ES" sz="1400" dirty="0"/>
                        <a:t>/s)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1775746"/>
                  </a:ext>
                </a:extLst>
              </a:tr>
              <a:tr h="218224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4096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7.72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6.92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378.18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0422582"/>
                  </a:ext>
                </a:extLst>
              </a:tr>
              <a:tr h="218224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2048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15.45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13.28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197.1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2353456"/>
                  </a:ext>
                </a:extLst>
              </a:tr>
              <a:tr h="218224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30.9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24.52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106.73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5367401"/>
                  </a:ext>
                </a:extLst>
              </a:tr>
              <a:tr h="218224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512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61.81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42.48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61.61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9929071"/>
                  </a:ext>
                </a:extLst>
              </a:tr>
              <a:tr h="218224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123.62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67.04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39.1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3127997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B7976098-F266-77D0-CAAD-06D05B7F5FC9}"/>
              </a:ext>
            </a:extLst>
          </p:cNvPr>
          <p:cNvSpPr txBox="1"/>
          <p:nvPr/>
        </p:nvSpPr>
        <p:spPr>
          <a:xfrm>
            <a:off x="5038848" y="2276495"/>
            <a:ext cx="7153152" cy="605633"/>
          </a:xfrm>
          <a:prstGeom prst="rect">
            <a:avLst/>
          </a:prstGeom>
        </p:spPr>
        <p:txBody>
          <a:bodyPr wrap="square" lIns="84664" tIns="42332" rIns="84664" bIns="42332" rtlCol="0">
            <a:spAutoFit/>
          </a:bodyPr>
          <a:lstStyle/>
          <a:p>
            <a:pPr algn="ctr" defTabSz="91429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98BC3"/>
              </a:buClr>
              <a:buSzPct val="65000"/>
            </a:pPr>
            <a:r>
              <a:rPr lang="es-ES" sz="1600" b="1" dirty="0">
                <a:solidFill>
                  <a:srgbClr val="C00000"/>
                </a:solidFill>
                <a:latin typeface="+mn-lt"/>
              </a:rPr>
              <a:t>ARTICo</a:t>
            </a:r>
            <a:r>
              <a:rPr lang="es-ES" sz="1600" b="1" baseline="30000" dirty="0">
                <a:solidFill>
                  <a:srgbClr val="C00000"/>
                </a:solidFill>
                <a:latin typeface="+mn-lt"/>
              </a:rPr>
              <a:t>3</a:t>
            </a:r>
            <a:r>
              <a:rPr lang="es-ES" sz="1600" b="1" dirty="0">
                <a:solidFill>
                  <a:srgbClr val="C00000"/>
                </a:solidFill>
                <a:latin typeface="+mn-lt"/>
              </a:rPr>
              <a:t>-enabled CCSDS 123 </a:t>
            </a:r>
            <a:r>
              <a:rPr lang="es-ES" sz="1600" b="1" dirty="0" err="1">
                <a:solidFill>
                  <a:srgbClr val="C00000"/>
                </a:solidFill>
                <a:latin typeface="+mn-lt"/>
              </a:rPr>
              <a:t>compressor</a:t>
            </a:r>
            <a:r>
              <a:rPr lang="es-ES" sz="1600" b="1" dirty="0">
                <a:solidFill>
                  <a:srgbClr val="C00000"/>
                </a:solidFill>
                <a:latin typeface="+mn-lt"/>
              </a:rPr>
              <a:t> (</a:t>
            </a:r>
            <a:r>
              <a:rPr lang="es-ES" sz="1600" b="1" dirty="0" err="1">
                <a:solidFill>
                  <a:srgbClr val="C00000"/>
                </a:solidFill>
                <a:latin typeface="+mn-lt"/>
              </a:rPr>
              <a:t>HyLoC</a:t>
            </a:r>
            <a:r>
              <a:rPr lang="es-ES" sz="1600" b="1" dirty="0">
                <a:solidFill>
                  <a:srgbClr val="C00000"/>
                </a:solidFill>
                <a:latin typeface="+mn-lt"/>
              </a:rPr>
              <a:t>)</a:t>
            </a:r>
          </a:p>
          <a:p>
            <a:pPr algn="ctr" defTabSz="91429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98BC3"/>
              </a:buClr>
              <a:buSzPct val="65000"/>
            </a:pPr>
            <a:r>
              <a:rPr lang="es-ES" sz="1600" b="1" dirty="0">
                <a:solidFill>
                  <a:srgbClr val="C00000"/>
                </a:solidFill>
                <a:latin typeface="+mn-lt"/>
              </a:rPr>
              <a:t>Input </a:t>
            </a:r>
            <a:r>
              <a:rPr lang="es-ES" sz="1600" b="1" dirty="0" err="1">
                <a:solidFill>
                  <a:srgbClr val="C00000"/>
                </a:solidFill>
                <a:latin typeface="+mn-lt"/>
              </a:rPr>
              <a:t>Image</a:t>
            </a:r>
            <a:r>
              <a:rPr lang="es-ES" sz="1600" b="1" dirty="0">
                <a:solidFill>
                  <a:srgbClr val="C00000"/>
                </a:solidFill>
                <a:latin typeface="+mn-lt"/>
              </a:rPr>
              <a:t>: AVIRIS (</a:t>
            </a:r>
            <a:r>
              <a:rPr lang="es-ES" sz="1600" b="1" dirty="0" err="1">
                <a:solidFill>
                  <a:srgbClr val="C00000"/>
                </a:solidFill>
                <a:latin typeface="+mn-lt"/>
              </a:rPr>
              <a:t>calibrated</a:t>
            </a:r>
            <a:r>
              <a:rPr lang="es-ES" sz="1600" b="1" dirty="0">
                <a:solidFill>
                  <a:srgbClr val="C00000"/>
                </a:solidFill>
                <a:latin typeface="+mn-lt"/>
              </a:rPr>
              <a:t>) 512 </a:t>
            </a:r>
            <a:r>
              <a:rPr lang="es-ES" sz="1600" b="1" dirty="0" err="1">
                <a:solidFill>
                  <a:srgbClr val="C00000"/>
                </a:solidFill>
                <a:latin typeface="+mn-lt"/>
              </a:rPr>
              <a:t>samples</a:t>
            </a:r>
            <a:r>
              <a:rPr lang="es-ES" sz="1600" b="1" dirty="0">
                <a:solidFill>
                  <a:srgbClr val="C00000"/>
                </a:solidFill>
                <a:latin typeface="+mn-lt"/>
              </a:rPr>
              <a:t>, 512 </a:t>
            </a:r>
            <a:r>
              <a:rPr lang="es-ES" sz="1600" b="1" dirty="0" err="1">
                <a:solidFill>
                  <a:srgbClr val="C00000"/>
                </a:solidFill>
                <a:latin typeface="+mn-lt"/>
              </a:rPr>
              <a:t>lines</a:t>
            </a:r>
            <a:r>
              <a:rPr lang="es-ES" sz="1600" b="1" dirty="0">
                <a:solidFill>
                  <a:srgbClr val="C00000"/>
                </a:solidFill>
                <a:latin typeface="+mn-lt"/>
              </a:rPr>
              <a:t>, 224 </a:t>
            </a:r>
            <a:r>
              <a:rPr lang="es-ES" sz="1600" b="1" dirty="0" err="1">
                <a:solidFill>
                  <a:srgbClr val="C00000"/>
                </a:solidFill>
                <a:latin typeface="+mn-lt"/>
              </a:rPr>
              <a:t>bands</a:t>
            </a:r>
            <a:endParaRPr lang="es-ES" sz="1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1DE11BF-7461-6A59-0070-B706A27F5EC5}"/>
              </a:ext>
            </a:extLst>
          </p:cNvPr>
          <p:cNvSpPr/>
          <p:nvPr/>
        </p:nvSpPr>
        <p:spPr>
          <a:xfrm>
            <a:off x="8847413" y="3502182"/>
            <a:ext cx="1599832" cy="2924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E6420AB-A71B-47AD-CCAA-223F9A9A6F51}"/>
              </a:ext>
            </a:extLst>
          </p:cNvPr>
          <p:cNvSpPr txBox="1"/>
          <p:nvPr/>
        </p:nvSpPr>
        <p:spPr>
          <a:xfrm>
            <a:off x="8495403" y="5027695"/>
            <a:ext cx="704020" cy="334790"/>
          </a:xfrm>
          <a:prstGeom prst="rect">
            <a:avLst/>
          </a:prstGeom>
        </p:spPr>
        <p:txBody>
          <a:bodyPr wrap="square" lIns="84664" tIns="42332" rIns="84664" bIns="42332" rtlCol="0">
            <a:spAutoFit/>
          </a:bodyPr>
          <a:lstStyle/>
          <a:p>
            <a:pPr algn="ctr" defTabSz="91429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98BC3"/>
              </a:buClr>
              <a:buSzPct val="65000"/>
            </a:pPr>
            <a:r>
              <a:rPr lang="es-ES" sz="1800" b="1" dirty="0">
                <a:solidFill>
                  <a:srgbClr val="C00000"/>
                </a:solidFill>
                <a:latin typeface="+mn-lt"/>
              </a:rPr>
              <a:t>9.69x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4532B0A-FF86-6883-0237-6FA5A1C3328B}"/>
              </a:ext>
            </a:extLst>
          </p:cNvPr>
          <p:cNvSpPr/>
          <p:nvPr/>
        </p:nvSpPr>
        <p:spPr>
          <a:xfrm>
            <a:off x="8847413" y="4735233"/>
            <a:ext cx="1599832" cy="2924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8DE3223-0ECF-B8B9-09BD-55DC86F9CEA8}"/>
              </a:ext>
            </a:extLst>
          </p:cNvPr>
          <p:cNvSpPr txBox="1"/>
          <p:nvPr/>
        </p:nvSpPr>
        <p:spPr>
          <a:xfrm>
            <a:off x="8197301" y="5535979"/>
            <a:ext cx="1421324" cy="584089"/>
          </a:xfrm>
          <a:prstGeom prst="rect">
            <a:avLst/>
          </a:prstGeom>
        </p:spPr>
        <p:txBody>
          <a:bodyPr wrap="none" lIns="84664" tIns="42332" rIns="84664" bIns="42332" rtlCol="0">
            <a:spAutoFit/>
          </a:bodyPr>
          <a:lstStyle/>
          <a:p>
            <a:pPr algn="ctr" defTabSz="91429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98BC3"/>
              </a:buClr>
              <a:buSzPct val="65000"/>
            </a:pPr>
            <a:r>
              <a:rPr lang="es-ES" sz="1200" b="1" dirty="0">
                <a:solidFill>
                  <a:srgbClr val="C00000"/>
                </a:solidFill>
                <a:latin typeface="+mn-lt"/>
              </a:rPr>
              <a:t>XC7Z100-2FFG900</a:t>
            </a:r>
            <a:br>
              <a:rPr lang="es-ES" sz="1200" b="1" dirty="0">
                <a:solidFill>
                  <a:srgbClr val="C00000"/>
                </a:solidFill>
                <a:latin typeface="+mn-lt"/>
              </a:rPr>
            </a:br>
            <a:r>
              <a:rPr lang="es-ES" sz="1200" b="1" dirty="0">
                <a:solidFill>
                  <a:srgbClr val="C00000"/>
                </a:solidFill>
                <a:latin typeface="+mn-lt"/>
              </a:rPr>
              <a:t>ARM @666.67 MHz</a:t>
            </a:r>
            <a:br>
              <a:rPr lang="es-ES" sz="1200" b="1" dirty="0">
                <a:solidFill>
                  <a:srgbClr val="C00000"/>
                </a:solidFill>
                <a:latin typeface="+mn-lt"/>
              </a:rPr>
            </a:br>
            <a:r>
              <a:rPr lang="es-ES" sz="1200" b="1" dirty="0">
                <a:solidFill>
                  <a:srgbClr val="C00000"/>
                </a:solidFill>
                <a:latin typeface="+mn-lt"/>
              </a:rPr>
              <a:t>FPGA @ 100 MHz</a:t>
            </a:r>
          </a:p>
        </p:txBody>
      </p:sp>
      <p:pic>
        <p:nvPicPr>
          <p:cNvPr id="11" name="Imagen 10" descr="Texto&#10;&#10;Descripción generada automáticamente">
            <a:extLst>
              <a:ext uri="{FF2B5EF4-FFF2-40B4-BE49-F238E27FC236}">
                <a16:creationId xmlns:a16="http://schemas.microsoft.com/office/drawing/2014/main" id="{38D9F31D-38E1-E687-5AD6-9FCBB3A4F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512" y="1047153"/>
            <a:ext cx="2343823" cy="122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2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7EC1C-056C-4840-6046-F6B97F5AE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16633"/>
            <a:ext cx="10945216" cy="584775"/>
          </a:xfrm>
        </p:spPr>
        <p:txBody>
          <a:bodyPr/>
          <a:lstStyle/>
          <a:p>
            <a:r>
              <a:rPr lang="es-ES" dirty="0" err="1"/>
              <a:t>Hardening</a:t>
            </a:r>
            <a:r>
              <a:rPr lang="es-ES" dirty="0"/>
              <a:t> ARTICo</a:t>
            </a:r>
            <a:r>
              <a:rPr lang="es-ES" baseline="30000" dirty="0"/>
              <a:t>3</a:t>
            </a:r>
            <a:r>
              <a:rPr lang="es-ES" dirty="0"/>
              <a:t> </a:t>
            </a:r>
            <a:r>
              <a:rPr lang="es-ES" dirty="0" err="1"/>
              <a:t>MPSoCs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Space</a:t>
            </a:r>
            <a:r>
              <a:rPr lang="es-ES" dirty="0"/>
              <a:t> </a:t>
            </a:r>
            <a:r>
              <a:rPr lang="es-ES" dirty="0" err="1"/>
              <a:t>Applications</a:t>
            </a:r>
            <a:endParaRPr lang="es-ES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1497786-C0DE-939C-C081-EA4A17D562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913" y="822960"/>
            <a:ext cx="8962174" cy="5212080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C93CD5E1-B6DA-2296-A89C-0CD9D99D6A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200" y="5772560"/>
            <a:ext cx="1884335" cy="69864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633CB00-EE83-9384-9FA3-22295723A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3196" y="919349"/>
            <a:ext cx="1115292" cy="581248"/>
          </a:xfrm>
          <a:prstGeom prst="rect">
            <a:avLst/>
          </a:prstGeom>
        </p:spPr>
      </p:pic>
      <p:pic>
        <p:nvPicPr>
          <p:cNvPr id="24" name="Imagen 23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11A6C2AF-E08E-5091-A866-A2F062ACB1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3779" y="2709313"/>
            <a:ext cx="1219512" cy="597561"/>
          </a:xfrm>
          <a:prstGeom prst="rect">
            <a:avLst/>
          </a:prstGeom>
        </p:spPr>
      </p:pic>
      <p:pic>
        <p:nvPicPr>
          <p:cNvPr id="30" name="Imagen 29" descr="Logotipo&#10;&#10;Descripción generada automáticamente">
            <a:extLst>
              <a:ext uri="{FF2B5EF4-FFF2-40B4-BE49-F238E27FC236}">
                <a16:creationId xmlns:a16="http://schemas.microsoft.com/office/drawing/2014/main" id="{C8DADDFA-AA26-01B5-3BD8-516F0CDD52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5603" y="3251200"/>
            <a:ext cx="1260311" cy="51003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2" name="Imagen 31" descr="Texto&#10;&#10;Descripción generada automáticamente">
            <a:extLst>
              <a:ext uri="{FF2B5EF4-FFF2-40B4-BE49-F238E27FC236}">
                <a16:creationId xmlns:a16="http://schemas.microsoft.com/office/drawing/2014/main" id="{159CFBCA-C783-B6E0-55D5-53E0B58918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89382" y="1370536"/>
            <a:ext cx="1619465" cy="846876"/>
          </a:xfrm>
          <a:prstGeom prst="rect">
            <a:avLst/>
          </a:prstGeom>
        </p:spPr>
      </p:pic>
      <p:pic>
        <p:nvPicPr>
          <p:cNvPr id="34" name="Imagen 33" descr="Un dibujo animado con letras&#10;&#10;Descripción generada automáticamente con confianza media">
            <a:extLst>
              <a:ext uri="{FF2B5EF4-FFF2-40B4-BE49-F238E27FC236}">
                <a16:creationId xmlns:a16="http://schemas.microsoft.com/office/drawing/2014/main" id="{273A41F9-01D7-70B3-D8CF-BED8B3E0DC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64239" y="2764988"/>
            <a:ext cx="1269749" cy="486212"/>
          </a:xfrm>
          <a:prstGeom prst="rect">
            <a:avLst/>
          </a:prstGeom>
        </p:spPr>
      </p:pic>
      <p:pic>
        <p:nvPicPr>
          <p:cNvPr id="36" name="Imagen 35" descr="Imagen que contiene dibujo, señal&#10;&#10;Descripción generada automáticamente">
            <a:extLst>
              <a:ext uri="{FF2B5EF4-FFF2-40B4-BE49-F238E27FC236}">
                <a16:creationId xmlns:a16="http://schemas.microsoft.com/office/drawing/2014/main" id="{B337425D-4CA7-7743-E82F-2A7D78C7EC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5775" y="3882784"/>
            <a:ext cx="919966" cy="51211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E48BA6A3-2076-4E16-ADE8-C307E4E98A71}"/>
              </a:ext>
            </a:extLst>
          </p:cNvPr>
          <p:cNvSpPr txBox="1"/>
          <p:nvPr/>
        </p:nvSpPr>
        <p:spPr>
          <a:xfrm>
            <a:off x="1545775" y="6489677"/>
            <a:ext cx="3491186" cy="251690"/>
          </a:xfrm>
          <a:prstGeom prst="rect">
            <a:avLst/>
          </a:prstGeom>
        </p:spPr>
        <p:txBody>
          <a:bodyPr wrap="none" lIns="84664" tIns="42332" rIns="84664" bIns="42332" rtlCol="0">
            <a:spAutoFit/>
          </a:bodyPr>
          <a:lstStyle/>
          <a:p>
            <a:pPr algn="ctr" defTabSz="91429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98BC3"/>
              </a:buClr>
              <a:buSzPct val="65000"/>
            </a:pPr>
            <a:r>
              <a:rPr lang="es-ES" sz="1200" b="1" dirty="0">
                <a:solidFill>
                  <a:srgbClr val="C00000"/>
                </a:solidFill>
                <a:latin typeface="+mn-lt"/>
              </a:rPr>
              <a:t>H2020-ECSEL-2015-2-IA-two-stage (</a:t>
            </a:r>
            <a:r>
              <a:rPr lang="es-ES" sz="1200" b="1" dirty="0" err="1">
                <a:solidFill>
                  <a:srgbClr val="C00000"/>
                </a:solidFill>
                <a:latin typeface="+mn-lt"/>
              </a:rPr>
              <a:t>grant</a:t>
            </a:r>
            <a:r>
              <a:rPr lang="es-ES" sz="1200" b="1" dirty="0">
                <a:solidFill>
                  <a:srgbClr val="C00000"/>
                </a:solidFill>
                <a:latin typeface="+mn-lt"/>
              </a:rPr>
              <a:t> ID 692455)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4E7C2383-D846-ACC3-5250-3B55E1A5ACD3}"/>
              </a:ext>
            </a:extLst>
          </p:cNvPr>
          <p:cNvSpPr/>
          <p:nvPr/>
        </p:nvSpPr>
        <p:spPr>
          <a:xfrm>
            <a:off x="5949120" y="5626414"/>
            <a:ext cx="5362254" cy="66089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latin typeface="Utopia-Regular"/>
              </a:rPr>
              <a:t>On-board processor for space applications on reconfigurable, non-rad-hard, SRAM-based COTS FPGA</a:t>
            </a:r>
            <a:endParaRPr lang="es-ES" sz="1800" dirty="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C10A22CA-FBD4-4320-7A71-4A0F2107F340}"/>
              </a:ext>
            </a:extLst>
          </p:cNvPr>
          <p:cNvSpPr/>
          <p:nvPr/>
        </p:nvSpPr>
        <p:spPr>
          <a:xfrm>
            <a:off x="8321040" y="4310140"/>
            <a:ext cx="3736684" cy="66089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latin typeface="Utopia-Regular"/>
              </a:rPr>
              <a:t>Single platform that </a:t>
            </a:r>
            <a:r>
              <a:rPr lang="en-US" sz="1800" dirty="0">
                <a:latin typeface="Utopia-Regular"/>
              </a:rPr>
              <a:t>unifies System Under Test (SUT) and Test System (TS)</a:t>
            </a:r>
            <a:endParaRPr lang="es-ES" sz="1800" dirty="0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057C842A-D5A4-7421-5A7F-CA437C7ECAB9}"/>
              </a:ext>
            </a:extLst>
          </p:cNvPr>
          <p:cNvSpPr/>
          <p:nvPr/>
        </p:nvSpPr>
        <p:spPr>
          <a:xfrm>
            <a:off x="220358" y="4932079"/>
            <a:ext cx="3570800" cy="66089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latin typeface="Utopia-Regular"/>
              </a:rPr>
              <a:t>RTEMS ported to Zynq US+ (locked-step execution on Cortex-R5)</a:t>
            </a:r>
            <a:endParaRPr lang="es-ES" sz="1800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FC96308D-7DEA-11BB-8C0C-7D7EDB7E3C0C}"/>
              </a:ext>
            </a:extLst>
          </p:cNvPr>
          <p:cNvSpPr/>
          <p:nvPr/>
        </p:nvSpPr>
        <p:spPr>
          <a:xfrm>
            <a:off x="6455664" y="1596986"/>
            <a:ext cx="2066544" cy="236541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FD9F4084-9AA6-D19F-B642-1EDE0A451D0A}"/>
              </a:ext>
            </a:extLst>
          </p:cNvPr>
          <p:cNvSpPr/>
          <p:nvPr/>
        </p:nvSpPr>
        <p:spPr>
          <a:xfrm>
            <a:off x="4233535" y="1850976"/>
            <a:ext cx="1354465" cy="80266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763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2939372-6980-E287-0444-935C8351A5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s-ES" dirty="0" err="1"/>
              <a:t>Passive</a:t>
            </a:r>
            <a:r>
              <a:rPr lang="es-ES" dirty="0"/>
              <a:t> </a:t>
            </a:r>
            <a:r>
              <a:rPr lang="es-ES" dirty="0" err="1"/>
              <a:t>fault-tolerance</a:t>
            </a:r>
            <a:r>
              <a:rPr lang="es-ES" dirty="0"/>
              <a:t> </a:t>
            </a:r>
            <a:r>
              <a:rPr lang="es-ES" dirty="0" err="1"/>
              <a:t>techniques</a:t>
            </a:r>
            <a:endParaRPr lang="es-ES" dirty="0"/>
          </a:p>
          <a:p>
            <a:pPr lvl="1"/>
            <a:r>
              <a:rPr lang="es-ES" dirty="0"/>
              <a:t>Modular </a:t>
            </a:r>
            <a:r>
              <a:rPr lang="es-ES" dirty="0" err="1"/>
              <a:t>redundancy</a:t>
            </a:r>
            <a:r>
              <a:rPr lang="es-ES" dirty="0"/>
              <a:t> in ARTICo</a:t>
            </a:r>
            <a:r>
              <a:rPr lang="es-ES" baseline="30000" dirty="0"/>
              <a:t>3</a:t>
            </a:r>
            <a:r>
              <a:rPr lang="es-ES" dirty="0"/>
              <a:t> </a:t>
            </a:r>
            <a:r>
              <a:rPr lang="es-ES" dirty="0" err="1"/>
              <a:t>accelerators</a:t>
            </a:r>
            <a:endParaRPr lang="es-ES" dirty="0"/>
          </a:p>
          <a:p>
            <a:pPr lvl="1"/>
            <a:r>
              <a:rPr lang="es-ES" dirty="0" err="1"/>
              <a:t>Locked</a:t>
            </a:r>
            <a:r>
              <a:rPr lang="es-ES" dirty="0"/>
              <a:t>-step </a:t>
            </a:r>
            <a:r>
              <a:rPr lang="es-ES" dirty="0" err="1"/>
              <a:t>execution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Cortex-R5 </a:t>
            </a:r>
            <a:r>
              <a:rPr lang="es-ES" dirty="0" err="1"/>
              <a:t>processors</a:t>
            </a:r>
            <a:endParaRPr lang="es-ES" dirty="0"/>
          </a:p>
          <a:p>
            <a:r>
              <a:rPr lang="es-ES" dirty="0"/>
              <a:t>Adaptive-</a:t>
            </a:r>
            <a:r>
              <a:rPr lang="es-ES" dirty="0" err="1"/>
              <a:t>rate</a:t>
            </a:r>
            <a:r>
              <a:rPr lang="es-ES" dirty="0"/>
              <a:t> active </a:t>
            </a:r>
            <a:r>
              <a:rPr lang="es-ES" dirty="0" err="1"/>
              <a:t>fault-tolerance</a:t>
            </a:r>
            <a:r>
              <a:rPr lang="es-ES" dirty="0"/>
              <a:t> </a:t>
            </a:r>
            <a:r>
              <a:rPr lang="es-ES" dirty="0" err="1"/>
              <a:t>techniques</a:t>
            </a:r>
            <a:endParaRPr lang="es-ES" dirty="0"/>
          </a:p>
          <a:p>
            <a:pPr lvl="1"/>
            <a:r>
              <a:rPr lang="es-ES" dirty="0"/>
              <a:t>[HW] ECC/CRC </a:t>
            </a:r>
            <a:r>
              <a:rPr lang="es-ES" dirty="0" err="1"/>
              <a:t>scrubber</a:t>
            </a:r>
            <a:r>
              <a:rPr lang="es-ES" dirty="0"/>
              <a:t> (SEMIP)</a:t>
            </a:r>
          </a:p>
          <a:p>
            <a:pPr lvl="1"/>
            <a:r>
              <a:rPr lang="es-ES" dirty="0"/>
              <a:t>[SW] </a:t>
            </a:r>
            <a:r>
              <a:rPr lang="es-ES" dirty="0" err="1"/>
              <a:t>Configuration-aware</a:t>
            </a:r>
            <a:r>
              <a:rPr lang="es-ES" dirty="0"/>
              <a:t> </a:t>
            </a:r>
            <a:r>
              <a:rPr lang="es-ES" dirty="0" err="1"/>
              <a:t>scrubber</a:t>
            </a:r>
            <a:endParaRPr lang="es-ES" dirty="0"/>
          </a:p>
          <a:p>
            <a:pPr lvl="1"/>
            <a:r>
              <a:rPr lang="es-ES" dirty="0"/>
              <a:t>[SW] </a:t>
            </a:r>
            <a:r>
              <a:rPr lang="es-ES" dirty="0" err="1"/>
              <a:t>Blind</a:t>
            </a:r>
            <a:r>
              <a:rPr lang="es-ES" dirty="0"/>
              <a:t> </a:t>
            </a:r>
            <a:r>
              <a:rPr lang="es-ES" dirty="0" err="1"/>
              <a:t>scrubber</a:t>
            </a:r>
            <a:endParaRPr lang="es-ES" dirty="0"/>
          </a:p>
          <a:p>
            <a:r>
              <a:rPr lang="es-ES" dirty="0"/>
              <a:t>Performance, error and </a:t>
            </a:r>
            <a:r>
              <a:rPr lang="es-ES" dirty="0" err="1"/>
              <a:t>power</a:t>
            </a:r>
            <a:r>
              <a:rPr lang="es-ES" dirty="0"/>
              <a:t> </a:t>
            </a:r>
            <a:r>
              <a:rPr lang="es-ES" dirty="0" err="1"/>
              <a:t>consumption</a:t>
            </a:r>
            <a:r>
              <a:rPr lang="es-ES" dirty="0"/>
              <a:t> </a:t>
            </a:r>
            <a:r>
              <a:rPr lang="es-ES" dirty="0" err="1"/>
              <a:t>monitors</a:t>
            </a:r>
            <a:r>
              <a:rPr lang="es-ES" dirty="0"/>
              <a:t> (i.e., </a:t>
            </a:r>
            <a:r>
              <a:rPr lang="es-ES" dirty="0" err="1"/>
              <a:t>PMCs</a:t>
            </a:r>
            <a:r>
              <a:rPr lang="es-ES" dirty="0"/>
              <a:t>)</a:t>
            </a:r>
          </a:p>
          <a:p>
            <a:r>
              <a:rPr lang="es-ES" dirty="0" err="1"/>
              <a:t>On-board</a:t>
            </a:r>
            <a:r>
              <a:rPr lang="es-ES" dirty="0"/>
              <a:t> </a:t>
            </a:r>
            <a:r>
              <a:rPr lang="es-ES" dirty="0" err="1"/>
              <a:t>fault</a:t>
            </a:r>
            <a:r>
              <a:rPr lang="es-ES" dirty="0"/>
              <a:t> </a:t>
            </a:r>
            <a:r>
              <a:rPr lang="es-ES" dirty="0" err="1"/>
              <a:t>injection</a:t>
            </a:r>
            <a:r>
              <a:rPr lang="es-ES" dirty="0"/>
              <a:t> </a:t>
            </a:r>
            <a:r>
              <a:rPr lang="es-ES" dirty="0" err="1"/>
              <a:t>support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V&amp;V</a:t>
            </a:r>
          </a:p>
          <a:p>
            <a:r>
              <a:rPr lang="es-ES" dirty="0" err="1"/>
              <a:t>Safe</a:t>
            </a:r>
            <a:r>
              <a:rPr lang="es-ES" dirty="0"/>
              <a:t>, </a:t>
            </a:r>
            <a:r>
              <a:rPr lang="es-ES" dirty="0" err="1"/>
              <a:t>secure</a:t>
            </a:r>
            <a:r>
              <a:rPr lang="es-ES" dirty="0"/>
              <a:t> and </a:t>
            </a:r>
            <a:r>
              <a:rPr lang="es-ES" dirty="0" err="1"/>
              <a:t>predictable</a:t>
            </a:r>
            <a:r>
              <a:rPr lang="es-ES" dirty="0"/>
              <a:t> </a:t>
            </a:r>
            <a:r>
              <a:rPr lang="es-ES" dirty="0" err="1"/>
              <a:t>reconfiguration</a:t>
            </a:r>
            <a:r>
              <a:rPr lang="es-ES" dirty="0"/>
              <a:t> </a:t>
            </a:r>
            <a:r>
              <a:rPr lang="es-ES" dirty="0" err="1"/>
              <a:t>mechanisms</a:t>
            </a:r>
            <a:r>
              <a:rPr lang="es-ES" dirty="0"/>
              <a:t> (i.e., firewall)</a:t>
            </a:r>
          </a:p>
          <a:p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C1279CB-2FA0-C67E-56C1-086CD941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Hardening</a:t>
            </a:r>
            <a:r>
              <a:rPr lang="es-ES" dirty="0"/>
              <a:t> ARTICo</a:t>
            </a:r>
            <a:r>
              <a:rPr lang="es-ES" baseline="30000" dirty="0"/>
              <a:t>3</a:t>
            </a:r>
            <a:r>
              <a:rPr lang="es-ES" dirty="0"/>
              <a:t> </a:t>
            </a:r>
            <a:r>
              <a:rPr lang="es-ES" dirty="0" err="1"/>
              <a:t>MPSoCs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Space</a:t>
            </a:r>
            <a:r>
              <a:rPr lang="es-ES" dirty="0"/>
              <a:t> </a:t>
            </a:r>
            <a:r>
              <a:rPr lang="es-ES" dirty="0" err="1"/>
              <a:t>Applications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CB5242-BC13-84F4-4047-51D8CD14AD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01"/>
          <a:stretch/>
        </p:blipFill>
        <p:spPr>
          <a:xfrm>
            <a:off x="8012169" y="980727"/>
            <a:ext cx="3556439" cy="301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1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CD219F-1383-D0F8-397E-D1E78AAED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Going</a:t>
            </a:r>
            <a:r>
              <a:rPr lang="es-ES" dirty="0"/>
              <a:t> full Open </a:t>
            </a:r>
            <a:r>
              <a:rPr lang="es-ES" dirty="0" err="1"/>
              <a:t>Source</a:t>
            </a:r>
            <a:endParaRPr lang="es-ES" dirty="0"/>
          </a:p>
        </p:txBody>
      </p:sp>
      <p:pic>
        <p:nvPicPr>
          <p:cNvPr id="4" name="Picture 7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42DBA998-FF2E-118D-972B-37EA68031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92" y="1006763"/>
            <a:ext cx="6559743" cy="484447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E3EDE8D1-8DA4-4A29-8D0D-6EEAD14C3E05}"/>
              </a:ext>
            </a:extLst>
          </p:cNvPr>
          <p:cNvSpPr/>
          <p:nvPr/>
        </p:nvSpPr>
        <p:spPr>
          <a:xfrm>
            <a:off x="7609840" y="1852387"/>
            <a:ext cx="3736684" cy="66089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latin typeface="Utopia-Regular"/>
              </a:rPr>
              <a:t>Implementation on reference NOEL-V</a:t>
            </a:r>
            <a:r>
              <a:rPr lang="en-US" sz="1800" b="0" i="0" u="none" strike="noStrike" dirty="0">
                <a:latin typeface="Utopia-Regular"/>
              </a:rPr>
              <a:t> </a:t>
            </a:r>
            <a:r>
              <a:rPr lang="en-US" sz="1800" b="0" i="0" u="none" strike="noStrike" baseline="0" dirty="0">
                <a:latin typeface="Utopia-Regular"/>
              </a:rPr>
              <a:t>design on KC705 (Kintex-7)</a:t>
            </a:r>
            <a:r>
              <a:rPr lang="en-US" sz="1800" dirty="0">
                <a:latin typeface="Utopia-Regular"/>
              </a:rPr>
              <a:t> board</a:t>
            </a:r>
            <a:endParaRPr lang="es-ES" sz="180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E16BA31-E4E9-6ADA-7BBF-2DB0B28B28F6}"/>
              </a:ext>
            </a:extLst>
          </p:cNvPr>
          <p:cNvSpPr/>
          <p:nvPr/>
        </p:nvSpPr>
        <p:spPr>
          <a:xfrm>
            <a:off x="7609840" y="2698011"/>
            <a:ext cx="3736684" cy="66089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Utopia-Regular"/>
              </a:rPr>
              <a:t>Integration of ARTICo</a:t>
            </a:r>
            <a:r>
              <a:rPr lang="en-US" sz="1800" baseline="30000" dirty="0">
                <a:latin typeface="Utopia-Regular"/>
              </a:rPr>
              <a:t>3</a:t>
            </a:r>
            <a:r>
              <a:rPr lang="en-US" sz="1800" dirty="0">
                <a:latin typeface="Utopia-Regular"/>
              </a:rPr>
              <a:t> on NOEL-V subsystem w/ AHB2AXI bridges</a:t>
            </a:r>
            <a:endParaRPr lang="es-ES" sz="1800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73D57A0-13E9-0889-66A9-52DC25CEF7D6}"/>
              </a:ext>
            </a:extLst>
          </p:cNvPr>
          <p:cNvSpPr/>
          <p:nvPr/>
        </p:nvSpPr>
        <p:spPr>
          <a:xfrm>
            <a:off x="7609840" y="3543635"/>
            <a:ext cx="3736684" cy="66089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Utopia-Regular"/>
              </a:rPr>
              <a:t>Integration of HWICAP on NOEL-V subsystem to support reconfiguration</a:t>
            </a:r>
            <a:endParaRPr lang="es-ES" sz="180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12A84F3-FB46-421D-C809-4E234DC114A7}"/>
              </a:ext>
            </a:extLst>
          </p:cNvPr>
          <p:cNvSpPr/>
          <p:nvPr/>
        </p:nvSpPr>
        <p:spPr>
          <a:xfrm>
            <a:off x="7609840" y="4389259"/>
            <a:ext cx="3736684" cy="66089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Utopia-Regular"/>
              </a:rPr>
              <a:t>Integration of scrubber and fault injection mechanisms (SEMIP + SW)</a:t>
            </a:r>
            <a:endParaRPr lang="es-ES" sz="180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8C3EB19-6BE3-D46B-B6B9-6EE7E8620A3D}"/>
              </a:ext>
            </a:extLst>
          </p:cNvPr>
          <p:cNvSpPr/>
          <p:nvPr/>
        </p:nvSpPr>
        <p:spPr>
          <a:xfrm>
            <a:off x="7609840" y="5234883"/>
            <a:ext cx="3736684" cy="66089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Utopia-Regular"/>
              </a:rPr>
              <a:t>Development of low-level drivers (HWICAP, SEMIP and DMA engine)</a:t>
            </a:r>
            <a:endParaRPr lang="es-ES" sz="18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89F8BEA-1B6F-09A1-C981-1571892026F4}"/>
              </a:ext>
            </a:extLst>
          </p:cNvPr>
          <p:cNvSpPr txBox="1"/>
          <p:nvPr/>
        </p:nvSpPr>
        <p:spPr>
          <a:xfrm>
            <a:off x="11449580" y="2015440"/>
            <a:ext cx="526849" cy="334790"/>
          </a:xfrm>
          <a:prstGeom prst="rect">
            <a:avLst/>
          </a:prstGeom>
        </p:spPr>
        <p:txBody>
          <a:bodyPr wrap="none" lIns="84664" tIns="42332" rIns="84664" bIns="42332" rtlCol="0">
            <a:spAutoFit/>
          </a:bodyPr>
          <a:lstStyle/>
          <a:p>
            <a:pPr algn="ctr" defTabSz="91429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98BC3"/>
              </a:buClr>
              <a:buSzPct val="65000"/>
            </a:pPr>
            <a:r>
              <a:rPr lang="es-ES" sz="1800" b="1" dirty="0">
                <a:solidFill>
                  <a:srgbClr val="C00000"/>
                </a:solidFill>
                <a:latin typeface="+mn-lt"/>
              </a:rPr>
              <a:t>HW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CD9D3A2-AE65-207F-DED4-C8A0E43DDE6D}"/>
              </a:ext>
            </a:extLst>
          </p:cNvPr>
          <p:cNvSpPr txBox="1"/>
          <p:nvPr/>
        </p:nvSpPr>
        <p:spPr>
          <a:xfrm>
            <a:off x="11449579" y="2861064"/>
            <a:ext cx="526849" cy="334790"/>
          </a:xfrm>
          <a:prstGeom prst="rect">
            <a:avLst/>
          </a:prstGeom>
        </p:spPr>
        <p:txBody>
          <a:bodyPr wrap="none" lIns="84664" tIns="42332" rIns="84664" bIns="42332" rtlCol="0">
            <a:spAutoFit/>
          </a:bodyPr>
          <a:lstStyle/>
          <a:p>
            <a:pPr algn="ctr" defTabSz="91429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98BC3"/>
              </a:buClr>
              <a:buSzPct val="65000"/>
            </a:pPr>
            <a:r>
              <a:rPr lang="es-ES" sz="1800" b="1" dirty="0">
                <a:solidFill>
                  <a:srgbClr val="C00000"/>
                </a:solidFill>
                <a:latin typeface="+mn-lt"/>
              </a:rPr>
              <a:t>HW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4E56699-43EB-ACE8-B847-5C94DE6F5277}"/>
              </a:ext>
            </a:extLst>
          </p:cNvPr>
          <p:cNvSpPr txBox="1"/>
          <p:nvPr/>
        </p:nvSpPr>
        <p:spPr>
          <a:xfrm>
            <a:off x="11449578" y="3706688"/>
            <a:ext cx="526849" cy="334790"/>
          </a:xfrm>
          <a:prstGeom prst="rect">
            <a:avLst/>
          </a:prstGeom>
        </p:spPr>
        <p:txBody>
          <a:bodyPr wrap="none" lIns="84664" tIns="42332" rIns="84664" bIns="42332" rtlCol="0">
            <a:spAutoFit/>
          </a:bodyPr>
          <a:lstStyle/>
          <a:p>
            <a:pPr algn="ctr" defTabSz="91429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98BC3"/>
              </a:buClr>
              <a:buSzPct val="65000"/>
            </a:pPr>
            <a:r>
              <a:rPr lang="es-ES" sz="1800" b="1" dirty="0">
                <a:solidFill>
                  <a:srgbClr val="C00000"/>
                </a:solidFill>
                <a:latin typeface="+mn-lt"/>
              </a:rPr>
              <a:t>HW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BFA7D72-B671-B4FD-F8AD-785E602B2B07}"/>
              </a:ext>
            </a:extLst>
          </p:cNvPr>
          <p:cNvSpPr txBox="1"/>
          <p:nvPr/>
        </p:nvSpPr>
        <p:spPr>
          <a:xfrm>
            <a:off x="11449578" y="4427662"/>
            <a:ext cx="526848" cy="584089"/>
          </a:xfrm>
          <a:prstGeom prst="rect">
            <a:avLst/>
          </a:prstGeom>
        </p:spPr>
        <p:txBody>
          <a:bodyPr wrap="none" lIns="84664" tIns="42332" rIns="84664" bIns="42332" rtlCol="0">
            <a:spAutoFit/>
          </a:bodyPr>
          <a:lstStyle/>
          <a:p>
            <a:pPr algn="ctr" defTabSz="91429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98BC3"/>
              </a:buClr>
              <a:buSzPct val="65000"/>
            </a:pPr>
            <a:r>
              <a:rPr lang="es-ES" sz="1800" b="1" dirty="0">
                <a:solidFill>
                  <a:srgbClr val="C00000"/>
                </a:solidFill>
                <a:latin typeface="+mn-lt"/>
              </a:rPr>
              <a:t>HW</a:t>
            </a:r>
            <a:br>
              <a:rPr lang="es-ES" sz="1800" b="1" dirty="0">
                <a:solidFill>
                  <a:srgbClr val="C00000"/>
                </a:solidFill>
                <a:latin typeface="+mn-lt"/>
              </a:rPr>
            </a:br>
            <a:r>
              <a:rPr lang="es-ES" sz="1800" b="1" dirty="0">
                <a:solidFill>
                  <a:srgbClr val="C00000"/>
                </a:solidFill>
                <a:latin typeface="+mn-lt"/>
              </a:rPr>
              <a:t>SW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1CAEEB1-D47C-1312-F690-0F9E3311C7A4}"/>
              </a:ext>
            </a:extLst>
          </p:cNvPr>
          <p:cNvSpPr txBox="1"/>
          <p:nvPr/>
        </p:nvSpPr>
        <p:spPr>
          <a:xfrm>
            <a:off x="11468845" y="5397936"/>
            <a:ext cx="488313" cy="334790"/>
          </a:xfrm>
          <a:prstGeom prst="rect">
            <a:avLst/>
          </a:prstGeom>
        </p:spPr>
        <p:txBody>
          <a:bodyPr wrap="none" lIns="84664" tIns="42332" rIns="84664" bIns="42332" rtlCol="0">
            <a:spAutoFit/>
          </a:bodyPr>
          <a:lstStyle/>
          <a:p>
            <a:pPr algn="ctr" defTabSz="91429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98BC3"/>
              </a:buClr>
              <a:buSzPct val="65000"/>
            </a:pPr>
            <a:r>
              <a:rPr lang="es-ES" sz="1800" b="1" dirty="0">
                <a:solidFill>
                  <a:srgbClr val="C00000"/>
                </a:solidFill>
                <a:latin typeface="+mn-lt"/>
              </a:rPr>
              <a:t>SW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71235EC-CA2D-9D1C-392F-20AB6F6F3D3F}"/>
              </a:ext>
            </a:extLst>
          </p:cNvPr>
          <p:cNvSpPr txBox="1"/>
          <p:nvPr/>
        </p:nvSpPr>
        <p:spPr>
          <a:xfrm>
            <a:off x="652063" y="594196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latin typeface="Consolas" panose="020B0609020204030204" pitchFamily="49" charset="0"/>
                <a:hlinkClick r:id="rId3"/>
              </a:rPr>
              <a:t>https://www.gaisler.com/index.php/downloads/leongrlib</a:t>
            </a:r>
            <a:r>
              <a:rPr lang="es-ES" sz="1200" dirty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0FF75826-C51A-A8EA-FC63-B7DC8BF81CD9}"/>
              </a:ext>
            </a:extLst>
          </p:cNvPr>
          <p:cNvSpPr/>
          <p:nvPr/>
        </p:nvSpPr>
        <p:spPr>
          <a:xfrm>
            <a:off x="1287548" y="5495791"/>
            <a:ext cx="2176087" cy="313164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latin typeface="Utopia-Regular"/>
              </a:rPr>
              <a:t>Arbitration HW/SW</a:t>
            </a:r>
            <a:endParaRPr lang="es-ES" sz="18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AFB4A35-D7AC-0424-F803-4522C68A4414}"/>
              </a:ext>
            </a:extLst>
          </p:cNvPr>
          <p:cNvSpPr/>
          <p:nvPr/>
        </p:nvSpPr>
        <p:spPr>
          <a:xfrm>
            <a:off x="7609840" y="1006763"/>
            <a:ext cx="3736684" cy="66089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latin typeface="Utopia-Regular"/>
              </a:rPr>
              <a:t>Migration from</a:t>
            </a:r>
            <a:r>
              <a:rPr lang="en-US" sz="1800" b="0" i="0" u="none" strike="noStrike" dirty="0">
                <a:latin typeface="Utopia-Regular"/>
              </a:rPr>
              <a:t> ARM Cortex-R5 processors to NOEL-V (RISC-V)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42803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2" grpId="0" animBg="1"/>
      <p:bldP spid="13" grpId="0" animBg="1"/>
      <p:bldP spid="14" grpId="0"/>
      <p:bldP spid="17" grpId="0"/>
      <p:bldP spid="18" grpId="0"/>
      <p:bldP spid="19" grpId="0"/>
      <p:bldP spid="20" grpId="0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6B012-35ED-B244-52E4-E8581B57D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Experimental </a:t>
            </a:r>
            <a:r>
              <a:rPr lang="es-ES" dirty="0" err="1"/>
              <a:t>Results</a:t>
            </a:r>
            <a:r>
              <a:rPr lang="es-ES" dirty="0"/>
              <a:t> (I)</a:t>
            </a:r>
          </a:p>
        </p:txBody>
      </p:sp>
      <p:pic>
        <p:nvPicPr>
          <p:cNvPr id="4" name="Imagen 3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85B9BCAE-5B2B-774E-5852-39B5DF62E5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2" r="53201" b="50000"/>
          <a:stretch/>
        </p:blipFill>
        <p:spPr>
          <a:xfrm>
            <a:off x="1519382" y="1604158"/>
            <a:ext cx="4359564" cy="4203866"/>
          </a:xfrm>
          <a:prstGeom prst="rect">
            <a:avLst/>
          </a:prstGeom>
        </p:spPr>
      </p:pic>
      <p:pic>
        <p:nvPicPr>
          <p:cNvPr id="5" name="Imagen 4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C6E7FC4E-A17E-3EFD-1B96-8F66D36AAA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2" t="50707" r="53201" b="2576"/>
          <a:stretch/>
        </p:blipFill>
        <p:spPr>
          <a:xfrm>
            <a:off x="6313054" y="1854732"/>
            <a:ext cx="4359564" cy="392785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73DDE77-3E42-FC1F-3E9B-290073DC38CF}"/>
              </a:ext>
            </a:extLst>
          </p:cNvPr>
          <p:cNvSpPr/>
          <p:nvPr/>
        </p:nvSpPr>
        <p:spPr>
          <a:xfrm>
            <a:off x="1519382" y="1049976"/>
            <a:ext cx="9153236" cy="66089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latin typeface="Utopia-Regular"/>
              </a:rPr>
              <a:t>ARTICo</a:t>
            </a:r>
            <a:r>
              <a:rPr lang="en-US" sz="1800" b="0" i="0" u="none" strike="noStrike" baseline="30000" dirty="0">
                <a:latin typeface="Utopia-Regular"/>
              </a:rPr>
              <a:t>3</a:t>
            </a:r>
            <a:r>
              <a:rPr lang="en-US" sz="1800" b="0" i="0" u="none" strike="noStrike" baseline="0" dirty="0">
                <a:latin typeface="Utopia-Regular"/>
              </a:rPr>
              <a:t> block-based matrix multiplication demo</a:t>
            </a:r>
            <a:endParaRPr lang="es-ES" sz="18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3A0AD8B-624B-4B63-B538-FBFA75EFA103}"/>
              </a:ext>
            </a:extLst>
          </p:cNvPr>
          <p:cNvSpPr/>
          <p:nvPr/>
        </p:nvSpPr>
        <p:spPr>
          <a:xfrm>
            <a:off x="2498437" y="5808024"/>
            <a:ext cx="2198254" cy="66089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latin typeface="Utopia-Regular"/>
              </a:rPr>
              <a:t>Reconfiguration time ~250 </a:t>
            </a:r>
            <a:r>
              <a:rPr lang="en-US" sz="1800" b="0" i="0" u="none" strike="noStrike" baseline="0" dirty="0" err="1">
                <a:latin typeface="Utopia-Regular"/>
              </a:rPr>
              <a:t>ms</a:t>
            </a:r>
            <a:r>
              <a:rPr lang="en-US" sz="1800" dirty="0">
                <a:latin typeface="Utopia-Regular"/>
              </a:rPr>
              <a:t>/acc</a:t>
            </a:r>
            <a:endParaRPr lang="es-ES" sz="18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16AEC52-8FA2-B92F-1FDB-D259F06CC2A0}"/>
              </a:ext>
            </a:extLst>
          </p:cNvPr>
          <p:cNvSpPr/>
          <p:nvPr/>
        </p:nvSpPr>
        <p:spPr>
          <a:xfrm>
            <a:off x="7495310" y="5808024"/>
            <a:ext cx="2198254" cy="66089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latin typeface="Utopia-Regular"/>
              </a:rPr>
              <a:t>Limited speedup due to bus bandwidth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417462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2B425-D52F-2D2C-6BC6-A636518A1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Experimental </a:t>
            </a:r>
            <a:r>
              <a:rPr lang="es-ES" dirty="0" err="1"/>
              <a:t>Results</a:t>
            </a:r>
            <a:r>
              <a:rPr lang="es-ES" dirty="0"/>
              <a:t> (II)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B57B955-9DB3-91DC-E570-52A50E453529}"/>
              </a:ext>
            </a:extLst>
          </p:cNvPr>
          <p:cNvSpPr/>
          <p:nvPr/>
        </p:nvSpPr>
        <p:spPr>
          <a:xfrm>
            <a:off x="1519382" y="1049976"/>
            <a:ext cx="9153236" cy="66089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latin typeface="Utopia-Regular"/>
              </a:rPr>
              <a:t>CCSDS 121 data compression algorithm</a:t>
            </a:r>
            <a:endParaRPr lang="es-ES" sz="18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332C2CA-C67C-BF13-4C48-67F41BB02D91}"/>
              </a:ext>
            </a:extLst>
          </p:cNvPr>
          <p:cNvSpPr/>
          <p:nvPr/>
        </p:nvSpPr>
        <p:spPr>
          <a:xfrm>
            <a:off x="2498437" y="5808024"/>
            <a:ext cx="2198254" cy="66089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latin typeface="Utopia-Regular"/>
              </a:rPr>
              <a:t>Reconfiguration time ~250 </a:t>
            </a:r>
            <a:r>
              <a:rPr lang="en-US" sz="1800" b="0" i="0" u="none" strike="noStrike" baseline="0" dirty="0" err="1">
                <a:latin typeface="Utopia-Regular"/>
              </a:rPr>
              <a:t>ms</a:t>
            </a:r>
            <a:r>
              <a:rPr lang="en-US" sz="1800" dirty="0">
                <a:latin typeface="Utopia-Regular"/>
              </a:rPr>
              <a:t>/acc</a:t>
            </a:r>
            <a:endParaRPr lang="es-ES" sz="1800" dirty="0"/>
          </a:p>
        </p:txBody>
      </p:sp>
      <p:pic>
        <p:nvPicPr>
          <p:cNvPr id="6" name="Imagen 5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95E5E09F-CF07-3D37-4539-C33AF7856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5" t="51044" r="50000" b="3434"/>
          <a:stretch/>
        </p:blipFill>
        <p:spPr>
          <a:xfrm>
            <a:off x="1519382" y="2049448"/>
            <a:ext cx="4330655" cy="3420000"/>
          </a:xfrm>
          <a:prstGeom prst="rect">
            <a:avLst/>
          </a:prstGeom>
        </p:spPr>
      </p:pic>
      <p:pic>
        <p:nvPicPr>
          <p:cNvPr id="8" name="Imagen 7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16975BD2-D9BD-9B5D-CE57-CBAFE1D224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35" t="51044" r="52347" b="3434"/>
          <a:stretch/>
        </p:blipFill>
        <p:spPr>
          <a:xfrm>
            <a:off x="6564566" y="2049448"/>
            <a:ext cx="4108052" cy="3420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4434C24-3791-29DD-D477-CC3DB81A2697}"/>
              </a:ext>
            </a:extLst>
          </p:cNvPr>
          <p:cNvSpPr txBox="1"/>
          <p:nvPr/>
        </p:nvSpPr>
        <p:spPr>
          <a:xfrm>
            <a:off x="3999343" y="2801731"/>
            <a:ext cx="1394696" cy="334790"/>
          </a:xfrm>
          <a:prstGeom prst="rect">
            <a:avLst/>
          </a:prstGeom>
        </p:spPr>
        <p:txBody>
          <a:bodyPr wrap="square" lIns="84664" tIns="42332" rIns="84664" bIns="42332" rtlCol="0">
            <a:spAutoFit/>
          </a:bodyPr>
          <a:lstStyle/>
          <a:p>
            <a:pPr algn="ctr" defTabSz="91429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98BC3"/>
              </a:buClr>
              <a:buSzPct val="65000"/>
            </a:pPr>
            <a:r>
              <a:rPr lang="es-ES" sz="1800" b="1" dirty="0">
                <a:solidFill>
                  <a:srgbClr val="C00000"/>
                </a:solidFill>
                <a:latin typeface="+mn-lt"/>
              </a:rPr>
              <a:t>8-bit data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0B85173-1E0B-44F1-9C57-7434783D0FFB}"/>
              </a:ext>
            </a:extLst>
          </p:cNvPr>
          <p:cNvSpPr txBox="1"/>
          <p:nvPr/>
        </p:nvSpPr>
        <p:spPr>
          <a:xfrm>
            <a:off x="9047015" y="2801731"/>
            <a:ext cx="1394696" cy="334790"/>
          </a:xfrm>
          <a:prstGeom prst="rect">
            <a:avLst/>
          </a:prstGeom>
        </p:spPr>
        <p:txBody>
          <a:bodyPr wrap="square" lIns="84664" tIns="42332" rIns="84664" bIns="42332" rtlCol="0">
            <a:spAutoFit/>
          </a:bodyPr>
          <a:lstStyle/>
          <a:p>
            <a:pPr algn="ctr" defTabSz="91429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98BC3"/>
              </a:buClr>
              <a:buSzPct val="65000"/>
            </a:pPr>
            <a:r>
              <a:rPr lang="es-ES" sz="1800" b="1" dirty="0">
                <a:solidFill>
                  <a:srgbClr val="C00000"/>
                </a:solidFill>
                <a:latin typeface="+mn-lt"/>
              </a:rPr>
              <a:t>16-bit data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4D30664-FE36-1997-30F9-B49A9746D2E0}"/>
              </a:ext>
            </a:extLst>
          </p:cNvPr>
          <p:cNvSpPr/>
          <p:nvPr/>
        </p:nvSpPr>
        <p:spPr>
          <a:xfrm>
            <a:off x="7495310" y="5808024"/>
            <a:ext cx="2198254" cy="66089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latin typeface="Utopia-Regular"/>
              </a:rPr>
              <a:t>Limited speedup due to bus bandwidth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419889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443105-A25C-BEA3-112F-77A2163C9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Experimental </a:t>
            </a:r>
            <a:r>
              <a:rPr lang="es-ES" dirty="0" err="1"/>
              <a:t>Results</a:t>
            </a:r>
            <a:r>
              <a:rPr lang="es-ES" dirty="0"/>
              <a:t> (III)</a:t>
            </a: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9609FF62-CAC9-2607-C1AE-8B7334CB3C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920155"/>
              </p:ext>
            </p:extLst>
          </p:nvPr>
        </p:nvGraphicFramePr>
        <p:xfrm>
          <a:off x="1911889" y="2059441"/>
          <a:ext cx="836822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2926">
                  <a:extLst>
                    <a:ext uri="{9D8B030D-6E8A-4147-A177-3AD203B41FA5}">
                      <a16:colId xmlns:a16="http://schemas.microsoft.com/office/drawing/2014/main" val="2610498012"/>
                    </a:ext>
                  </a:extLst>
                </a:gridCol>
                <a:gridCol w="768668">
                  <a:extLst>
                    <a:ext uri="{9D8B030D-6E8A-4147-A177-3AD203B41FA5}">
                      <a16:colId xmlns:a16="http://schemas.microsoft.com/office/drawing/2014/main" val="2491463176"/>
                    </a:ext>
                  </a:extLst>
                </a:gridCol>
                <a:gridCol w="1668018">
                  <a:extLst>
                    <a:ext uri="{9D8B030D-6E8A-4147-A177-3AD203B41FA5}">
                      <a16:colId xmlns:a16="http://schemas.microsoft.com/office/drawing/2014/main" val="69970625"/>
                    </a:ext>
                  </a:extLst>
                </a:gridCol>
                <a:gridCol w="1317752">
                  <a:extLst>
                    <a:ext uri="{9D8B030D-6E8A-4147-A177-3AD203B41FA5}">
                      <a16:colId xmlns:a16="http://schemas.microsoft.com/office/drawing/2014/main" val="2713661214"/>
                    </a:ext>
                  </a:extLst>
                </a:gridCol>
                <a:gridCol w="1228852">
                  <a:extLst>
                    <a:ext uri="{9D8B030D-6E8A-4147-A177-3AD203B41FA5}">
                      <a16:colId xmlns:a16="http://schemas.microsoft.com/office/drawing/2014/main" val="1411571032"/>
                    </a:ext>
                  </a:extLst>
                </a:gridCol>
                <a:gridCol w="2072005">
                  <a:extLst>
                    <a:ext uri="{9D8B030D-6E8A-4147-A177-3AD203B41FA5}">
                      <a16:colId xmlns:a16="http://schemas.microsoft.com/office/drawing/2014/main" val="30366810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Application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#Accs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Abitration</a:t>
                      </a:r>
                      <a:r>
                        <a:rPr lang="es-ES" dirty="0"/>
                        <a:t> (ms)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Repair</a:t>
                      </a:r>
                      <a:r>
                        <a:rPr lang="es-ES" dirty="0"/>
                        <a:t> (ms)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Reset</a:t>
                      </a:r>
                      <a:r>
                        <a:rPr lang="es-ES" dirty="0"/>
                        <a:t> (ms)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Blind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scrubber</a:t>
                      </a:r>
                      <a:r>
                        <a:rPr lang="es-ES" dirty="0"/>
                        <a:t> (ms)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3978449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s-ES" b="1" dirty="0" err="1"/>
                        <a:t>Matmul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63.88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209.42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70.56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269.34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7546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62.64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218.69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77.38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539.28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441337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64.48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219.84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78.76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1097.27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38246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62.78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224.57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75.13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2199.61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4941649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CCSDS 121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62.21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214.37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76.4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229.11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91298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63.26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214.74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78.94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476.31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18327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63.29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226.36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77.53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782.42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426276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64.63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232.98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77.86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1047.70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8737020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BB00D466-6C00-3AC6-2D50-5AD206DEBD1E}"/>
              </a:ext>
            </a:extLst>
          </p:cNvPr>
          <p:cNvSpPr/>
          <p:nvPr/>
        </p:nvSpPr>
        <p:spPr>
          <a:xfrm>
            <a:off x="1519382" y="1049976"/>
            <a:ext cx="9153236" cy="66089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latin typeface="Utopia-Regular"/>
              </a:rPr>
              <a:t>Fault tolerance metrics for HW- and SW-based scrubbers</a:t>
            </a:r>
            <a:endParaRPr lang="es-ES" sz="18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0EFDBE1-B181-3250-509E-8FB7EAFE202E}"/>
              </a:ext>
            </a:extLst>
          </p:cNvPr>
          <p:cNvSpPr/>
          <p:nvPr/>
        </p:nvSpPr>
        <p:spPr>
          <a:xfrm>
            <a:off x="1727201" y="5808024"/>
            <a:ext cx="3278908" cy="66089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Utopia-Regular"/>
              </a:rPr>
              <a:t>Initialization time (reset) in datasheet for ECC repair: 71 </a:t>
            </a:r>
            <a:r>
              <a:rPr lang="en-US" sz="1800" dirty="0" err="1">
                <a:latin typeface="Utopia-Regular"/>
              </a:rPr>
              <a:t>ms</a:t>
            </a:r>
            <a:endParaRPr lang="es-ES" sz="18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75DFB48-5BE4-03EF-505D-06B326620829}"/>
              </a:ext>
            </a:extLst>
          </p:cNvPr>
          <p:cNvSpPr/>
          <p:nvPr/>
        </p:nvSpPr>
        <p:spPr>
          <a:xfrm>
            <a:off x="7185891" y="5808023"/>
            <a:ext cx="3278908" cy="66089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Utopia-Regular"/>
              </a:rPr>
              <a:t>Blind scrubbing overheads dependent on the #accelerators</a:t>
            </a:r>
            <a:endParaRPr lang="es-ES" sz="18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891AEEA-7BB8-AC2F-E395-7ECFEB425C8F}"/>
              </a:ext>
            </a:extLst>
          </p:cNvPr>
          <p:cNvSpPr/>
          <p:nvPr/>
        </p:nvSpPr>
        <p:spPr>
          <a:xfrm>
            <a:off x="6982137" y="2059441"/>
            <a:ext cx="1219754" cy="33375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E09BB8A-12D1-C577-DFCD-B822E181B567}"/>
              </a:ext>
            </a:extLst>
          </p:cNvPr>
          <p:cNvSpPr/>
          <p:nvPr/>
        </p:nvSpPr>
        <p:spPr>
          <a:xfrm>
            <a:off x="8201891" y="2059136"/>
            <a:ext cx="2078219" cy="33375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38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974A80D-8436-870C-5119-C6F3760A15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Center </a:t>
            </a:r>
            <a:r>
              <a:rPr lang="es-ES" dirty="0" err="1"/>
              <a:t>of</a:t>
            </a:r>
            <a:r>
              <a:rPr lang="es-ES" dirty="0"/>
              <a:t> Industrial </a:t>
            </a:r>
            <a:r>
              <a:rPr lang="es-ES" dirty="0" err="1"/>
              <a:t>Electronics</a:t>
            </a:r>
            <a:r>
              <a:rPr lang="es-ES" dirty="0"/>
              <a:t> (CEI-UPM)</a:t>
            </a:r>
          </a:p>
          <a:p>
            <a:pPr lvl="1"/>
            <a:r>
              <a:rPr lang="es-ES" dirty="0" err="1"/>
              <a:t>Reseach</a:t>
            </a:r>
            <a:r>
              <a:rPr lang="es-ES" dirty="0"/>
              <a:t> center at Universidad Politécnica de Madrid, </a:t>
            </a:r>
            <a:r>
              <a:rPr lang="es-ES" dirty="0" err="1"/>
              <a:t>Spain</a:t>
            </a:r>
            <a:endParaRPr lang="es-ES" dirty="0"/>
          </a:p>
          <a:p>
            <a:pPr lvl="1"/>
            <a:r>
              <a:rPr lang="es-ES" dirty="0" err="1"/>
              <a:t>Research</a:t>
            </a:r>
            <a:r>
              <a:rPr lang="es-ES" dirty="0"/>
              <a:t> </a:t>
            </a:r>
            <a:r>
              <a:rPr lang="es-ES" dirty="0" err="1"/>
              <a:t>lines</a:t>
            </a:r>
            <a:r>
              <a:rPr lang="es-ES" dirty="0"/>
              <a:t>: </a:t>
            </a:r>
            <a:r>
              <a:rPr lang="es-ES" b="1" dirty="0"/>
              <a:t>Digital </a:t>
            </a:r>
            <a:r>
              <a:rPr lang="es-ES" b="1" dirty="0" err="1"/>
              <a:t>Embedded</a:t>
            </a:r>
            <a:r>
              <a:rPr lang="es-ES" b="1" dirty="0"/>
              <a:t> </a:t>
            </a:r>
            <a:r>
              <a:rPr lang="es-ES" b="1" dirty="0" err="1"/>
              <a:t>Systems</a:t>
            </a:r>
            <a:r>
              <a:rPr lang="es-ES" dirty="0"/>
              <a:t>, </a:t>
            </a:r>
            <a:r>
              <a:rPr lang="es-ES" dirty="0" err="1"/>
              <a:t>Power</a:t>
            </a:r>
            <a:r>
              <a:rPr lang="es-ES" dirty="0"/>
              <a:t> </a:t>
            </a:r>
            <a:r>
              <a:rPr lang="es-ES" dirty="0" err="1"/>
              <a:t>Electronics</a:t>
            </a:r>
            <a:endParaRPr lang="es-ES" dirty="0"/>
          </a:p>
          <a:p>
            <a:pPr lvl="1"/>
            <a:r>
              <a:rPr lang="es-ES" dirty="0" err="1"/>
              <a:t>Strong</a:t>
            </a:r>
            <a:r>
              <a:rPr lang="es-ES" dirty="0"/>
              <a:t> </a:t>
            </a:r>
            <a:r>
              <a:rPr lang="es-ES" dirty="0" err="1"/>
              <a:t>relationship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companies</a:t>
            </a:r>
            <a:r>
              <a:rPr lang="es-ES" dirty="0"/>
              <a:t> (</a:t>
            </a:r>
            <a:r>
              <a:rPr lang="es-ES" dirty="0" err="1"/>
              <a:t>e.g</a:t>
            </a:r>
            <a:r>
              <a:rPr lang="es-ES" dirty="0"/>
              <a:t>., Industrial Council)</a:t>
            </a:r>
          </a:p>
          <a:p>
            <a:endParaRPr lang="es-ES" dirty="0"/>
          </a:p>
          <a:p>
            <a:r>
              <a:rPr lang="es-ES" dirty="0"/>
              <a:t>Digital </a:t>
            </a:r>
            <a:r>
              <a:rPr lang="es-ES" dirty="0" err="1"/>
              <a:t>Embedded</a:t>
            </a:r>
            <a:r>
              <a:rPr lang="es-ES" dirty="0"/>
              <a:t> </a:t>
            </a:r>
            <a:r>
              <a:rPr lang="es-ES" dirty="0" err="1"/>
              <a:t>Systems</a:t>
            </a:r>
            <a:r>
              <a:rPr lang="es-ES" dirty="0"/>
              <a:t> @ CEI-UPM</a:t>
            </a:r>
          </a:p>
          <a:p>
            <a:pPr lvl="1"/>
            <a:r>
              <a:rPr lang="es-ES" dirty="0"/>
              <a:t>7 full-time </a:t>
            </a:r>
            <a:r>
              <a:rPr lang="es-ES" dirty="0" err="1"/>
              <a:t>professors</a:t>
            </a:r>
            <a:r>
              <a:rPr lang="es-ES" dirty="0"/>
              <a:t> (1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temporary</a:t>
            </a:r>
            <a:r>
              <a:rPr lang="es-ES" dirty="0"/>
              <a:t> </a:t>
            </a:r>
            <a:r>
              <a:rPr lang="es-ES" dirty="0" err="1"/>
              <a:t>leave</a:t>
            </a:r>
            <a:r>
              <a:rPr lang="es-ES" dirty="0"/>
              <a:t>) + 6 full-time PhD </a:t>
            </a:r>
            <a:r>
              <a:rPr lang="es-ES" dirty="0" err="1"/>
              <a:t>students</a:t>
            </a:r>
            <a:endParaRPr lang="es-ES" dirty="0"/>
          </a:p>
          <a:p>
            <a:pPr lvl="1"/>
            <a:r>
              <a:rPr lang="es-ES" dirty="0" err="1"/>
              <a:t>Research</a:t>
            </a:r>
            <a:r>
              <a:rPr lang="es-ES" dirty="0"/>
              <a:t> </a:t>
            </a:r>
            <a:r>
              <a:rPr lang="es-ES" dirty="0" err="1"/>
              <a:t>lines</a:t>
            </a:r>
            <a:r>
              <a:rPr lang="es-ES" dirty="0"/>
              <a:t>: </a:t>
            </a:r>
            <a:r>
              <a:rPr lang="es-ES" dirty="0" err="1"/>
              <a:t>IoT</a:t>
            </a:r>
            <a:r>
              <a:rPr lang="es-ES" dirty="0"/>
              <a:t> </a:t>
            </a:r>
            <a:r>
              <a:rPr lang="es-ES" dirty="0" err="1"/>
              <a:t>systems</a:t>
            </a:r>
            <a:r>
              <a:rPr lang="es-ES" dirty="0"/>
              <a:t>, </a:t>
            </a:r>
            <a:r>
              <a:rPr lang="es-ES" dirty="0" err="1"/>
              <a:t>post-quantum</a:t>
            </a:r>
            <a:r>
              <a:rPr lang="es-ES" dirty="0"/>
              <a:t> </a:t>
            </a:r>
            <a:r>
              <a:rPr lang="es-ES" dirty="0" err="1"/>
              <a:t>cryptography</a:t>
            </a:r>
            <a:r>
              <a:rPr lang="es-ES" dirty="0"/>
              <a:t>, Edge AI/ML, </a:t>
            </a:r>
            <a:r>
              <a:rPr lang="es-ES" b="1" dirty="0"/>
              <a:t>Reconfigurable HW and </a:t>
            </a:r>
            <a:r>
              <a:rPr lang="es-ES" b="1" dirty="0" err="1"/>
              <a:t>FPGAs</a:t>
            </a:r>
            <a:r>
              <a:rPr lang="es-ES" dirty="0"/>
              <a:t>, adaptive RISC-V </a:t>
            </a:r>
            <a:r>
              <a:rPr lang="es-ES" dirty="0" err="1"/>
              <a:t>processors</a:t>
            </a:r>
            <a:endParaRPr lang="es-ES" dirty="0"/>
          </a:p>
          <a:p>
            <a:pPr lvl="1"/>
            <a:r>
              <a:rPr lang="es-ES" dirty="0" err="1"/>
              <a:t>Strong</a:t>
            </a:r>
            <a:r>
              <a:rPr lang="es-ES" dirty="0"/>
              <a:t> </a:t>
            </a:r>
            <a:r>
              <a:rPr lang="es-ES" dirty="0" err="1"/>
              <a:t>presence</a:t>
            </a:r>
            <a:r>
              <a:rPr lang="es-ES" dirty="0"/>
              <a:t> in competitive </a:t>
            </a:r>
            <a:r>
              <a:rPr lang="es-ES" dirty="0" err="1"/>
              <a:t>project</a:t>
            </a:r>
            <a:r>
              <a:rPr lang="es-ES" dirty="0"/>
              <a:t> </a:t>
            </a:r>
            <a:r>
              <a:rPr lang="es-ES" dirty="0" err="1"/>
              <a:t>calls</a:t>
            </a:r>
            <a:r>
              <a:rPr lang="es-ES" dirty="0"/>
              <a:t> (</a:t>
            </a:r>
            <a:r>
              <a:rPr lang="es-ES" dirty="0" err="1"/>
              <a:t>e.g</a:t>
            </a:r>
            <a:r>
              <a:rPr lang="es-ES" dirty="0"/>
              <a:t>., H2020, KDT JU)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5F40D46-40A1-6D7E-46DC-BC74BF9A6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 bit </a:t>
            </a:r>
            <a:r>
              <a:rPr lang="es-ES" dirty="0" err="1"/>
              <a:t>of</a:t>
            </a:r>
            <a:r>
              <a:rPr lang="es-ES" dirty="0"/>
              <a:t> spam…</a:t>
            </a:r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55170A8B-D691-4ACE-5407-6E8C74B11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8608" y="2102431"/>
            <a:ext cx="1800000" cy="1280775"/>
          </a:xfrm>
          <a:prstGeom prst="rect">
            <a:avLst/>
          </a:prstGeom>
        </p:spPr>
      </p:pic>
      <p:pic>
        <p:nvPicPr>
          <p:cNvPr id="6" name="7 Imagen" descr="Versión-simplificada.jpg">
            <a:extLst>
              <a:ext uri="{FF2B5EF4-FFF2-40B4-BE49-F238E27FC236}">
                <a16:creationId xmlns:a16="http://schemas.microsoft.com/office/drawing/2014/main" id="{821AA4D6-1345-BC6B-1C33-CB52F60B59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68608" y="980727"/>
            <a:ext cx="1800000" cy="112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907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D4376B3-E092-4DF8-AB81-8CE68F1760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err="1"/>
              <a:t>User-accessible</a:t>
            </a:r>
            <a:r>
              <a:rPr lang="es-ES" dirty="0"/>
              <a:t> HW-</a:t>
            </a:r>
            <a:r>
              <a:rPr lang="es-ES" dirty="0" err="1"/>
              <a:t>accelerated</a:t>
            </a:r>
            <a:r>
              <a:rPr lang="es-ES" dirty="0"/>
              <a:t> </a:t>
            </a:r>
            <a:r>
              <a:rPr lang="es-ES" dirty="0" err="1"/>
              <a:t>framework</a:t>
            </a:r>
            <a:endParaRPr lang="es-ES" dirty="0"/>
          </a:p>
          <a:p>
            <a:r>
              <a:rPr lang="es-ES" dirty="0" err="1"/>
              <a:t>Transparent</a:t>
            </a:r>
            <a:r>
              <a:rPr lang="es-ES" dirty="0"/>
              <a:t> FPGA </a:t>
            </a:r>
            <a:r>
              <a:rPr lang="es-ES" dirty="0" err="1"/>
              <a:t>reconfiguration</a:t>
            </a:r>
            <a:r>
              <a:rPr lang="es-ES" dirty="0"/>
              <a:t> </a:t>
            </a:r>
            <a:r>
              <a:rPr lang="es-ES" dirty="0" err="1"/>
              <a:t>support</a:t>
            </a:r>
            <a:endParaRPr lang="es-ES" dirty="0"/>
          </a:p>
          <a:p>
            <a:r>
              <a:rPr lang="es-ES" dirty="0" err="1"/>
              <a:t>Hierarchical</a:t>
            </a:r>
            <a:r>
              <a:rPr lang="es-ES" dirty="0"/>
              <a:t> </a:t>
            </a:r>
            <a:r>
              <a:rPr lang="es-ES" dirty="0" err="1"/>
              <a:t>mixed</a:t>
            </a:r>
            <a:r>
              <a:rPr lang="es-ES" dirty="0"/>
              <a:t> HW/SW </a:t>
            </a:r>
            <a:r>
              <a:rPr lang="es-ES" dirty="0" err="1"/>
              <a:t>fault</a:t>
            </a:r>
            <a:r>
              <a:rPr lang="es-ES" dirty="0"/>
              <a:t> </a:t>
            </a:r>
            <a:r>
              <a:rPr lang="es-ES" dirty="0" err="1"/>
              <a:t>detection</a:t>
            </a:r>
            <a:r>
              <a:rPr lang="es-ES" dirty="0"/>
              <a:t>, </a:t>
            </a:r>
            <a:r>
              <a:rPr lang="es-ES" dirty="0" err="1"/>
              <a:t>recovery</a:t>
            </a:r>
            <a:r>
              <a:rPr lang="es-ES" dirty="0"/>
              <a:t> and </a:t>
            </a:r>
            <a:r>
              <a:rPr lang="es-ES" dirty="0" err="1"/>
              <a:t>mitigation</a:t>
            </a:r>
            <a:endParaRPr lang="es-ES" dirty="0"/>
          </a:p>
          <a:p>
            <a:r>
              <a:rPr lang="es-ES" dirty="0"/>
              <a:t>Full open-</a:t>
            </a:r>
            <a:r>
              <a:rPr lang="es-ES" dirty="0" err="1"/>
              <a:t>source</a:t>
            </a:r>
            <a:r>
              <a:rPr lang="es-ES" dirty="0"/>
              <a:t> </a:t>
            </a:r>
            <a:r>
              <a:rPr lang="es-ES" dirty="0" err="1"/>
              <a:t>computing</a:t>
            </a:r>
            <a:r>
              <a:rPr lang="es-ES" dirty="0"/>
              <a:t> </a:t>
            </a:r>
            <a:r>
              <a:rPr lang="es-ES" dirty="0" err="1"/>
              <a:t>stack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space</a:t>
            </a:r>
            <a:r>
              <a:rPr lang="es-ES" dirty="0"/>
              <a:t> </a:t>
            </a:r>
            <a:r>
              <a:rPr lang="es-ES" dirty="0" err="1"/>
              <a:t>applications</a:t>
            </a:r>
            <a:endParaRPr lang="es-ES" dirty="0"/>
          </a:p>
          <a:p>
            <a:pPr lvl="1"/>
            <a:r>
              <a:rPr lang="es-ES" dirty="0"/>
              <a:t>NOEL-V </a:t>
            </a:r>
            <a:r>
              <a:rPr lang="es-ES" dirty="0" err="1"/>
              <a:t>processor</a:t>
            </a:r>
            <a:endParaRPr lang="es-ES" dirty="0"/>
          </a:p>
          <a:p>
            <a:pPr lvl="1"/>
            <a:r>
              <a:rPr lang="es-ES" dirty="0"/>
              <a:t>RTEMS </a:t>
            </a:r>
            <a:r>
              <a:rPr lang="es-ES" dirty="0" err="1"/>
              <a:t>operating</a:t>
            </a:r>
            <a:r>
              <a:rPr lang="es-ES" dirty="0"/>
              <a:t> </a:t>
            </a:r>
            <a:r>
              <a:rPr lang="es-ES" dirty="0" err="1"/>
              <a:t>system</a:t>
            </a:r>
            <a:endParaRPr lang="es-ES" dirty="0"/>
          </a:p>
          <a:p>
            <a:pPr lvl="1"/>
            <a:r>
              <a:rPr lang="es-ES" dirty="0"/>
              <a:t>ARTICo</a:t>
            </a:r>
            <a:r>
              <a:rPr lang="es-ES" baseline="30000" dirty="0"/>
              <a:t>3</a:t>
            </a:r>
            <a:r>
              <a:rPr lang="es-ES" dirty="0"/>
              <a:t> </a:t>
            </a:r>
            <a:r>
              <a:rPr lang="es-ES" dirty="0" err="1"/>
              <a:t>acceleration</a:t>
            </a:r>
            <a:r>
              <a:rPr lang="es-ES" dirty="0"/>
              <a:t> </a:t>
            </a:r>
            <a:r>
              <a:rPr lang="es-ES" dirty="0" err="1"/>
              <a:t>infrastructure</a:t>
            </a:r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C865F93-C4D3-E8E6-C82F-1B65F760F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Conclusions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833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95BCD84-856B-E505-7552-B86BCA58E4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err="1"/>
              <a:t>Finish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migration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scrubber</a:t>
            </a:r>
            <a:r>
              <a:rPr lang="es-ES" dirty="0"/>
              <a:t> </a:t>
            </a:r>
            <a:r>
              <a:rPr lang="es-ES" dirty="0" err="1"/>
              <a:t>stack</a:t>
            </a:r>
            <a:r>
              <a:rPr lang="es-ES" dirty="0"/>
              <a:t> (i.e., </a:t>
            </a:r>
            <a:r>
              <a:rPr lang="es-ES" dirty="0" err="1"/>
              <a:t>reconfiguration-aware</a:t>
            </a:r>
            <a:r>
              <a:rPr lang="es-ES" dirty="0"/>
              <a:t>)</a:t>
            </a:r>
          </a:p>
          <a:p>
            <a:r>
              <a:rPr lang="es-ES" dirty="0" err="1"/>
              <a:t>Evaluation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multi-FPGA </a:t>
            </a:r>
            <a:r>
              <a:rPr lang="es-ES" dirty="0" err="1"/>
              <a:t>setups</a:t>
            </a:r>
            <a:endParaRPr lang="es-ES" dirty="0"/>
          </a:p>
          <a:p>
            <a:pPr lvl="1"/>
            <a:r>
              <a:rPr lang="es-ES" dirty="0"/>
              <a:t>Supervisor </a:t>
            </a:r>
            <a:r>
              <a:rPr lang="es-ES" dirty="0" err="1"/>
              <a:t>device</a:t>
            </a:r>
            <a:r>
              <a:rPr lang="es-ES" dirty="0"/>
              <a:t>: NOEL-V + RTEMS + SW-</a:t>
            </a:r>
            <a:r>
              <a:rPr lang="es-ES" dirty="0" err="1"/>
              <a:t>based</a:t>
            </a:r>
            <a:r>
              <a:rPr lang="es-ES" dirty="0"/>
              <a:t> </a:t>
            </a:r>
            <a:r>
              <a:rPr lang="es-ES" dirty="0" err="1"/>
              <a:t>support</a:t>
            </a:r>
            <a:r>
              <a:rPr lang="es-ES" dirty="0"/>
              <a:t> </a:t>
            </a:r>
            <a:r>
              <a:rPr lang="es-ES" dirty="0" err="1"/>
              <a:t>stack</a:t>
            </a:r>
            <a:endParaRPr lang="es-ES" dirty="0"/>
          </a:p>
          <a:p>
            <a:pPr lvl="1"/>
            <a:r>
              <a:rPr lang="es-ES" dirty="0"/>
              <a:t>High-performance </a:t>
            </a:r>
            <a:r>
              <a:rPr lang="es-ES" dirty="0" err="1"/>
              <a:t>device</a:t>
            </a:r>
            <a:r>
              <a:rPr lang="es-ES" dirty="0"/>
              <a:t>: DPR-</a:t>
            </a:r>
            <a:r>
              <a:rPr lang="es-ES" dirty="0" err="1"/>
              <a:t>capable</a:t>
            </a:r>
            <a:r>
              <a:rPr lang="es-ES" dirty="0"/>
              <a:t> </a:t>
            </a:r>
            <a:r>
              <a:rPr lang="es-ES" dirty="0" err="1"/>
              <a:t>computing</a:t>
            </a:r>
            <a:r>
              <a:rPr lang="es-ES" dirty="0"/>
              <a:t> </a:t>
            </a:r>
            <a:r>
              <a:rPr lang="es-ES" dirty="0" err="1"/>
              <a:t>substrate</a:t>
            </a:r>
            <a:endParaRPr lang="es-ES" dirty="0"/>
          </a:p>
          <a:p>
            <a:r>
              <a:rPr lang="es-ES" dirty="0" err="1"/>
              <a:t>Evaluation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alternative </a:t>
            </a:r>
            <a:r>
              <a:rPr lang="es-ES" dirty="0" err="1"/>
              <a:t>acceleration</a:t>
            </a:r>
            <a:r>
              <a:rPr lang="es-ES" dirty="0"/>
              <a:t> </a:t>
            </a:r>
            <a:r>
              <a:rPr lang="es-ES" dirty="0" err="1"/>
              <a:t>approaches</a:t>
            </a:r>
            <a:r>
              <a:rPr lang="es-ES" dirty="0"/>
              <a:t> (</a:t>
            </a:r>
            <a:r>
              <a:rPr lang="es-ES" dirty="0" err="1"/>
              <a:t>e.g</a:t>
            </a:r>
            <a:r>
              <a:rPr lang="es-ES" dirty="0"/>
              <a:t>., ISA </a:t>
            </a:r>
            <a:r>
              <a:rPr lang="es-ES" dirty="0" err="1"/>
              <a:t>extensions</a:t>
            </a:r>
            <a:r>
              <a:rPr lang="es-ES" dirty="0"/>
              <a:t>)</a:t>
            </a:r>
          </a:p>
          <a:p>
            <a:r>
              <a:rPr lang="es-ES" dirty="0" err="1"/>
              <a:t>Migration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space</a:t>
            </a:r>
            <a:r>
              <a:rPr lang="es-ES" dirty="0"/>
              <a:t>-grade reconfigurable FPGA </a:t>
            </a:r>
            <a:r>
              <a:rPr lang="es-ES" dirty="0" err="1"/>
              <a:t>families</a:t>
            </a:r>
            <a:r>
              <a:rPr lang="es-ES" dirty="0"/>
              <a:t> (</a:t>
            </a:r>
            <a:r>
              <a:rPr lang="es-ES" dirty="0" err="1"/>
              <a:t>NanoXplore</a:t>
            </a:r>
            <a:r>
              <a:rPr lang="es-ES" dirty="0"/>
              <a:t>)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790C4BD-6A46-8202-165A-5D35D4A9A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Future </a:t>
            </a:r>
            <a:r>
              <a:rPr lang="es-ES" dirty="0" err="1"/>
              <a:t>Activities</a:t>
            </a:r>
            <a:r>
              <a:rPr lang="es-ES" dirty="0"/>
              <a:t> (and </a:t>
            </a:r>
            <a:r>
              <a:rPr lang="es-ES" dirty="0" err="1"/>
              <a:t>Wishlist</a:t>
            </a:r>
            <a:r>
              <a:rPr lang="es-E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7394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75520" y="2708921"/>
            <a:ext cx="8640960" cy="1323439"/>
          </a:xfrm>
        </p:spPr>
        <p:txBody>
          <a:bodyPr/>
          <a:lstStyle/>
          <a:p>
            <a:pPr algn="ctr"/>
            <a:r>
              <a:rPr lang="en-US" noProof="0" dirty="0"/>
              <a:t>THANK YOU FOR</a:t>
            </a:r>
            <a:br>
              <a:rPr lang="en-US" noProof="0" dirty="0"/>
            </a:br>
            <a:r>
              <a:rPr lang="en-US" noProof="0" dirty="0"/>
              <a:t>YOUR ATTENTION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3DA11E3-DB27-2800-444B-3E6EF1D2A69E}"/>
              </a:ext>
            </a:extLst>
          </p:cNvPr>
          <p:cNvSpPr txBox="1"/>
          <p:nvPr/>
        </p:nvSpPr>
        <p:spPr>
          <a:xfrm>
            <a:off x="3801571" y="4470401"/>
            <a:ext cx="4588858" cy="417889"/>
          </a:xfrm>
          <a:prstGeom prst="rect">
            <a:avLst/>
          </a:prstGeom>
        </p:spPr>
        <p:txBody>
          <a:bodyPr wrap="none" lIns="84664" tIns="42332" rIns="84664" bIns="42332" rtlCol="0">
            <a:spAutoFit/>
          </a:bodyPr>
          <a:lstStyle/>
          <a:p>
            <a:pPr defTabSz="91429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98BC3"/>
              </a:buClr>
              <a:buSzPct val="65000"/>
            </a:pPr>
            <a:r>
              <a:rPr lang="es-ES" dirty="0">
                <a:latin typeface="Consolas" panose="020B0609020204030204" pitchFamily="49" charset="0"/>
                <a:hlinkClick r:id="rId3"/>
              </a:rPr>
              <a:t>alfonso.rodriguezm@upm.es</a:t>
            </a:r>
            <a:r>
              <a:rPr lang="es-ES" dirty="0">
                <a:latin typeface="Consolas" panose="020B06090202040302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738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A84B2A9-C059-7E7D-BF30-4638D5F1EC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err="1"/>
              <a:t>NewSpace</a:t>
            </a:r>
            <a:r>
              <a:rPr lang="es-ES" dirty="0"/>
              <a:t> </a:t>
            </a:r>
            <a:r>
              <a:rPr lang="es-ES" dirty="0" err="1"/>
              <a:t>scenarios</a:t>
            </a:r>
            <a:endParaRPr lang="es-ES" dirty="0"/>
          </a:p>
          <a:p>
            <a:pPr lvl="1"/>
            <a:r>
              <a:rPr lang="en-US" dirty="0"/>
              <a:t>Space missions treated as a commercial industry</a:t>
            </a:r>
          </a:p>
          <a:p>
            <a:pPr lvl="1"/>
            <a:r>
              <a:rPr lang="en-US" dirty="0"/>
              <a:t>Higher computational requirements → better devices and processors</a:t>
            </a:r>
          </a:p>
          <a:p>
            <a:pPr lvl="1"/>
            <a:r>
              <a:rPr lang="en-US" dirty="0"/>
              <a:t>Higher competition → reduction in costs, reusability</a:t>
            </a:r>
          </a:p>
          <a:p>
            <a:r>
              <a:rPr lang="en-US" dirty="0"/>
              <a:t>Run-time reconfigurable COTS SRAM-based FPGA devices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Support for time-multiplexed HW resources (same FPGA, larger accelerators)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Support for OTA HW updates (increased system lifetime)</a:t>
            </a:r>
          </a:p>
          <a:p>
            <a:pPr lvl="1"/>
            <a:r>
              <a:rPr lang="es-ES" dirty="0" err="1">
                <a:solidFill>
                  <a:srgbClr val="C00000"/>
                </a:solidFill>
              </a:rPr>
              <a:t>Less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 err="1">
                <a:solidFill>
                  <a:srgbClr val="C00000"/>
                </a:solidFill>
              </a:rPr>
              <a:t>tolerant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 err="1">
                <a:solidFill>
                  <a:srgbClr val="C00000"/>
                </a:solidFill>
              </a:rPr>
              <a:t>to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 err="1">
                <a:solidFill>
                  <a:srgbClr val="C00000"/>
                </a:solidFill>
              </a:rPr>
              <a:t>radiation-related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 err="1">
                <a:solidFill>
                  <a:srgbClr val="C00000"/>
                </a:solidFill>
              </a:rPr>
              <a:t>effects</a:t>
            </a:r>
            <a:r>
              <a:rPr lang="es-ES" dirty="0">
                <a:solidFill>
                  <a:srgbClr val="C00000"/>
                </a:solidFill>
              </a:rPr>
              <a:t> (</a:t>
            </a:r>
            <a:r>
              <a:rPr lang="es-ES" dirty="0" err="1">
                <a:solidFill>
                  <a:srgbClr val="C00000"/>
                </a:solidFill>
              </a:rPr>
              <a:t>additional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 err="1">
                <a:solidFill>
                  <a:srgbClr val="C00000"/>
                </a:solidFill>
              </a:rPr>
              <a:t>fault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 err="1">
                <a:solidFill>
                  <a:srgbClr val="C00000"/>
                </a:solidFill>
              </a:rPr>
              <a:t>detection</a:t>
            </a:r>
            <a:r>
              <a:rPr lang="es-ES" dirty="0">
                <a:solidFill>
                  <a:srgbClr val="C00000"/>
                </a:solidFill>
              </a:rPr>
              <a:t>, </a:t>
            </a:r>
            <a:r>
              <a:rPr lang="es-ES" dirty="0" err="1">
                <a:solidFill>
                  <a:srgbClr val="C00000"/>
                </a:solidFill>
              </a:rPr>
              <a:t>mitigation</a:t>
            </a:r>
            <a:r>
              <a:rPr lang="es-ES" dirty="0">
                <a:solidFill>
                  <a:srgbClr val="C00000"/>
                </a:solidFill>
              </a:rPr>
              <a:t> and </a:t>
            </a:r>
            <a:r>
              <a:rPr lang="es-ES" dirty="0" err="1">
                <a:solidFill>
                  <a:srgbClr val="C00000"/>
                </a:solidFill>
              </a:rPr>
              <a:t>recovery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 err="1">
                <a:solidFill>
                  <a:srgbClr val="C00000"/>
                </a:solidFill>
              </a:rPr>
              <a:t>techniques</a:t>
            </a:r>
            <a:r>
              <a:rPr lang="es-ES" dirty="0">
                <a:solidFill>
                  <a:srgbClr val="C00000"/>
                </a:solidFill>
              </a:rPr>
              <a:t> are </a:t>
            </a:r>
            <a:r>
              <a:rPr lang="es-ES" dirty="0" err="1">
                <a:solidFill>
                  <a:srgbClr val="C00000"/>
                </a:solidFill>
              </a:rPr>
              <a:t>required</a:t>
            </a:r>
            <a:r>
              <a:rPr lang="es-ES" dirty="0">
                <a:solidFill>
                  <a:srgbClr val="C00000"/>
                </a:solidFill>
              </a:rPr>
              <a:t>)</a:t>
            </a:r>
          </a:p>
          <a:p>
            <a:r>
              <a:rPr lang="es-ES" dirty="0"/>
              <a:t>Open-</a:t>
            </a:r>
            <a:r>
              <a:rPr lang="es-ES" dirty="0" err="1"/>
              <a:t>source</a:t>
            </a:r>
            <a:r>
              <a:rPr lang="es-ES" dirty="0"/>
              <a:t> </a:t>
            </a:r>
            <a:r>
              <a:rPr lang="es-ES" dirty="0" err="1"/>
              <a:t>standards</a:t>
            </a:r>
            <a:r>
              <a:rPr lang="es-ES" dirty="0"/>
              <a:t>, </a:t>
            </a:r>
            <a:r>
              <a:rPr lang="es-ES" dirty="0" err="1"/>
              <a:t>computing</a:t>
            </a:r>
            <a:r>
              <a:rPr lang="es-ES" dirty="0"/>
              <a:t> </a:t>
            </a:r>
            <a:r>
              <a:rPr lang="es-ES" dirty="0" err="1"/>
              <a:t>architectures</a:t>
            </a:r>
            <a:r>
              <a:rPr lang="es-ES" dirty="0"/>
              <a:t> and </a:t>
            </a:r>
            <a:r>
              <a:rPr lang="es-ES" dirty="0" err="1"/>
              <a:t>tools</a:t>
            </a:r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4228596-675E-3B8F-2A62-3CA9A70EE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Context</a:t>
            </a:r>
            <a:r>
              <a:rPr lang="es-ES" dirty="0"/>
              <a:t> and </a:t>
            </a:r>
            <a:r>
              <a:rPr lang="es-ES" dirty="0" err="1"/>
              <a:t>Motivation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303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3B8CA-8CC3-5D17-FA93-D2B4C46D3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Main</a:t>
            </a:r>
            <a:r>
              <a:rPr lang="es-ES" dirty="0"/>
              <a:t> Issues in FPGA-</a:t>
            </a:r>
            <a:r>
              <a:rPr lang="es-ES" dirty="0" err="1"/>
              <a:t>Based</a:t>
            </a:r>
            <a:r>
              <a:rPr lang="es-ES" dirty="0"/>
              <a:t> </a:t>
            </a:r>
            <a:r>
              <a:rPr lang="es-ES" dirty="0" err="1"/>
              <a:t>Systems</a:t>
            </a:r>
            <a:endParaRPr lang="es-ES" dirty="0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59CCF02A-5230-79CA-C60E-986FFE9E7D4E}"/>
              </a:ext>
            </a:extLst>
          </p:cNvPr>
          <p:cNvGrpSpPr/>
          <p:nvPr/>
        </p:nvGrpSpPr>
        <p:grpSpPr>
          <a:xfrm>
            <a:off x="2673721" y="5500259"/>
            <a:ext cx="6844557" cy="764953"/>
            <a:chOff x="707924" y="4467829"/>
            <a:chExt cx="6844557" cy="764953"/>
          </a:xfrm>
        </p:grpSpPr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12039253-0B96-FFDC-C861-17C6E8602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7924" y="4467829"/>
              <a:ext cx="764953" cy="764953"/>
            </a:xfrm>
            <a:prstGeom prst="rect">
              <a:avLst/>
            </a:prstGeom>
          </p:spPr>
        </p:pic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E29EB323-2A66-D1FD-1169-F5076F39D716}"/>
                </a:ext>
              </a:extLst>
            </p:cNvPr>
            <p:cNvSpPr txBox="1"/>
            <p:nvPr/>
          </p:nvSpPr>
          <p:spPr>
            <a:xfrm>
              <a:off x="1591519" y="4592116"/>
              <a:ext cx="5960962" cy="516378"/>
            </a:xfrm>
            <a:prstGeom prst="rect">
              <a:avLst/>
            </a:prstGeom>
          </p:spPr>
          <p:txBody>
            <a:bodyPr wrap="square" lIns="84664" tIns="42332" rIns="84664" bIns="42332" rtlCol="0">
              <a:spAutoFit/>
            </a:bodyPr>
            <a:lstStyle/>
            <a:p>
              <a:pPr algn="l"/>
              <a:r>
                <a:rPr lang="en-US" sz="1400" b="0" i="0" u="none" strike="noStrike" baseline="0" dirty="0">
                  <a:latin typeface="Utopia-Regular"/>
                </a:rPr>
                <a:t>D. </a:t>
              </a:r>
              <a:r>
                <a:rPr lang="en-US" sz="1400" b="0" i="0" u="none" strike="noStrike" baseline="0" dirty="0" err="1">
                  <a:latin typeface="Utopia-Regular"/>
                </a:rPr>
                <a:t>Göhringer</a:t>
              </a:r>
              <a:r>
                <a:rPr lang="en-US" sz="1400" b="0" i="0" u="none" strike="noStrike" baseline="0" dirty="0">
                  <a:latin typeface="Utopia-Regular"/>
                </a:rPr>
                <a:t>, “Reconfigurable Multiprocessor Systems: Handling Hydras Heads – A Survey”, in </a:t>
              </a:r>
              <a:r>
                <a:rPr lang="en-US" sz="1400" b="0" i="1" u="none" strike="noStrike" baseline="0" dirty="0">
                  <a:latin typeface="Utopia-Italic"/>
                </a:rPr>
                <a:t>SIGARCH </a:t>
              </a:r>
              <a:r>
                <a:rPr lang="en-US" sz="1400" b="0" i="1" u="none" strike="noStrike" baseline="0" dirty="0" err="1">
                  <a:latin typeface="Utopia-Italic"/>
                </a:rPr>
                <a:t>Comput</a:t>
              </a:r>
              <a:r>
                <a:rPr lang="en-US" sz="1400" b="0" i="1" u="none" strike="noStrike" baseline="0" dirty="0">
                  <a:latin typeface="Utopia-Italic"/>
                </a:rPr>
                <a:t>. Archit. News</a:t>
              </a:r>
              <a:r>
                <a:rPr lang="en-US" sz="1400" b="0" i="0" u="none" strike="noStrike" baseline="0" dirty="0">
                  <a:latin typeface="Utopia-Regular"/>
                </a:rPr>
                <a:t>, vol. 42, no. 4, p. 39–44, Dec. 2014</a:t>
              </a:r>
              <a:r>
                <a:rPr lang="nl-NL" sz="1400" b="0" i="0" u="none" strike="noStrike" baseline="0" dirty="0">
                  <a:latin typeface="Utopia-Regular"/>
                </a:rPr>
                <a:t>.</a:t>
              </a:r>
              <a:endParaRPr lang="es-ES" sz="1400" dirty="0">
                <a:latin typeface="+mn-lt"/>
              </a:endParaRPr>
            </a:p>
          </p:txBody>
        </p:sp>
      </p:grpSp>
      <p:sp>
        <p:nvSpPr>
          <p:cNvPr id="20" name="Rectángulo 19">
            <a:extLst>
              <a:ext uri="{FF2B5EF4-FFF2-40B4-BE49-F238E27FC236}">
                <a16:creationId xmlns:a16="http://schemas.microsoft.com/office/drawing/2014/main" id="{54E788DC-038B-FED8-0EE4-45443C2E41BD}"/>
              </a:ext>
            </a:extLst>
          </p:cNvPr>
          <p:cNvSpPr/>
          <p:nvPr/>
        </p:nvSpPr>
        <p:spPr>
          <a:xfrm>
            <a:off x="1506000" y="963685"/>
            <a:ext cx="9180000" cy="66089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latin typeface="Utopia-Regular"/>
              </a:rPr>
              <a:t>Lack of proper </a:t>
            </a:r>
            <a:r>
              <a:rPr lang="en-US" sz="1800" b="1" i="0" u="none" strike="noStrike" baseline="0" dirty="0">
                <a:latin typeface="Utopia-Regular"/>
              </a:rPr>
              <a:t>hardware architectures </a:t>
            </a:r>
            <a:r>
              <a:rPr lang="en-US" sz="1800" b="0" i="0" u="none" strike="noStrike" baseline="0" dirty="0">
                <a:latin typeface="Utopia-Regular"/>
              </a:rPr>
              <a:t>to deal with highly dynamic scenarios</a:t>
            </a:r>
            <a:endParaRPr lang="es-ES" sz="1800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CC102EFB-F07C-6768-85BA-1E749660C89F}"/>
              </a:ext>
            </a:extLst>
          </p:cNvPr>
          <p:cNvSpPr/>
          <p:nvPr/>
        </p:nvSpPr>
        <p:spPr>
          <a:xfrm>
            <a:off x="1506000" y="2525775"/>
            <a:ext cx="9180000" cy="66089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Utopia-Regular"/>
              </a:rPr>
              <a:t>L</a:t>
            </a:r>
            <a:r>
              <a:rPr lang="en-US" sz="1800" b="0" i="0" u="none" strike="noStrike" baseline="0" dirty="0">
                <a:latin typeface="Utopia-Regular"/>
              </a:rPr>
              <a:t>ack of adequate </a:t>
            </a:r>
            <a:r>
              <a:rPr lang="en-US" sz="1800" b="1" i="0" u="none" strike="noStrike" baseline="0" dirty="0">
                <a:latin typeface="Utopia-Regular"/>
              </a:rPr>
              <a:t>design tools </a:t>
            </a:r>
            <a:r>
              <a:rPr lang="en-US" sz="1800" b="0" i="0" u="none" strike="noStrike" baseline="0" dirty="0">
                <a:latin typeface="Utopia-Regular"/>
              </a:rPr>
              <a:t>to isolate developers from low-level technology details</a:t>
            </a:r>
            <a:endParaRPr lang="es-ES" sz="1800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ECE9E4F5-EAC9-EBE5-0DB9-98A0370DD95A}"/>
              </a:ext>
            </a:extLst>
          </p:cNvPr>
          <p:cNvSpPr/>
          <p:nvPr/>
        </p:nvSpPr>
        <p:spPr>
          <a:xfrm>
            <a:off x="1506000" y="4087865"/>
            <a:ext cx="9180000" cy="66089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Lack of user-friendly </a:t>
            </a:r>
            <a:r>
              <a:rPr lang="en-US" sz="1800" b="1" dirty="0"/>
              <a:t>runtime environments </a:t>
            </a:r>
            <a:r>
              <a:rPr lang="en-US" sz="1800" dirty="0"/>
              <a:t>to manage application execution</a:t>
            </a:r>
            <a:endParaRPr lang="es-ES" sz="1800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BF7D778-7899-4D29-1BED-882B5EB9949E}"/>
              </a:ext>
            </a:extLst>
          </p:cNvPr>
          <p:cNvSpPr/>
          <p:nvPr/>
        </p:nvSpPr>
        <p:spPr>
          <a:xfrm>
            <a:off x="1506000" y="1624582"/>
            <a:ext cx="3060000" cy="66089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/>
              <a:t>Computing Performance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2FAFC1C8-EA4A-B544-D435-6A539124B229}"/>
              </a:ext>
            </a:extLst>
          </p:cNvPr>
          <p:cNvSpPr/>
          <p:nvPr/>
        </p:nvSpPr>
        <p:spPr>
          <a:xfrm>
            <a:off x="4566000" y="1624582"/>
            <a:ext cx="3060000" cy="66089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/>
              <a:t>Energy </a:t>
            </a:r>
            <a:r>
              <a:rPr lang="es-ES" sz="1800" dirty="0" err="1"/>
              <a:t>Efficiency</a:t>
            </a:r>
            <a:endParaRPr lang="es-ES" sz="1800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712E6DAA-7C43-A855-706F-EAFEEA269F13}"/>
              </a:ext>
            </a:extLst>
          </p:cNvPr>
          <p:cNvSpPr/>
          <p:nvPr/>
        </p:nvSpPr>
        <p:spPr>
          <a:xfrm>
            <a:off x="7626000" y="1624582"/>
            <a:ext cx="3060000" cy="66089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err="1"/>
              <a:t>Fault</a:t>
            </a:r>
            <a:r>
              <a:rPr lang="es-ES" sz="1800" dirty="0"/>
              <a:t> </a:t>
            </a:r>
            <a:r>
              <a:rPr lang="es-ES" sz="1800" dirty="0" err="1"/>
              <a:t>Tolerance</a:t>
            </a:r>
            <a:endParaRPr lang="es-ES" sz="1800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C32DDDD4-06E4-81B7-C3E8-4FECCF52BBF4}"/>
              </a:ext>
            </a:extLst>
          </p:cNvPr>
          <p:cNvSpPr/>
          <p:nvPr/>
        </p:nvSpPr>
        <p:spPr>
          <a:xfrm>
            <a:off x="1506000" y="3186672"/>
            <a:ext cx="4590000" cy="66089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err="1"/>
              <a:t>Automated</a:t>
            </a:r>
            <a:r>
              <a:rPr lang="es-ES" sz="1800" dirty="0"/>
              <a:t> DPR </a:t>
            </a:r>
            <a:r>
              <a:rPr lang="es-ES" sz="1800" dirty="0" err="1"/>
              <a:t>Flows</a:t>
            </a:r>
            <a:endParaRPr lang="es-ES" sz="1800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31F88E92-3A83-6A1B-E12D-8FC0AB82B2B0}"/>
              </a:ext>
            </a:extLst>
          </p:cNvPr>
          <p:cNvSpPr/>
          <p:nvPr/>
        </p:nvSpPr>
        <p:spPr>
          <a:xfrm>
            <a:off x="6096000" y="3186672"/>
            <a:ext cx="4590000" cy="66089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/>
              <a:t>High-</a:t>
            </a:r>
            <a:r>
              <a:rPr lang="es-ES" sz="1800" dirty="0" err="1"/>
              <a:t>Level</a:t>
            </a:r>
            <a:r>
              <a:rPr lang="es-ES" sz="1800" dirty="0"/>
              <a:t> </a:t>
            </a:r>
            <a:br>
              <a:rPr lang="es-ES" sz="1800" dirty="0"/>
            </a:br>
            <a:r>
              <a:rPr lang="es-ES" sz="1800" dirty="0"/>
              <a:t>Accelerator </a:t>
            </a:r>
            <a:r>
              <a:rPr lang="es-ES" sz="1800" dirty="0" err="1"/>
              <a:t>Descriptions</a:t>
            </a:r>
            <a:endParaRPr lang="es-ES" sz="1800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B9DE5F52-9CD0-5BD3-B516-3B51F5D2B25E}"/>
              </a:ext>
            </a:extLst>
          </p:cNvPr>
          <p:cNvSpPr/>
          <p:nvPr/>
        </p:nvSpPr>
        <p:spPr>
          <a:xfrm>
            <a:off x="4566000" y="4748762"/>
            <a:ext cx="3060000" cy="66089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err="1"/>
              <a:t>Parallel</a:t>
            </a:r>
            <a:r>
              <a:rPr lang="es-ES" sz="1800" dirty="0"/>
              <a:t> Execution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1A920EA5-0FB1-F62A-E845-675422C1B523}"/>
              </a:ext>
            </a:extLst>
          </p:cNvPr>
          <p:cNvSpPr/>
          <p:nvPr/>
        </p:nvSpPr>
        <p:spPr>
          <a:xfrm>
            <a:off x="1506000" y="4748762"/>
            <a:ext cx="3060000" cy="66089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err="1"/>
              <a:t>Computation</a:t>
            </a:r>
            <a:r>
              <a:rPr lang="es-ES" sz="1800" dirty="0"/>
              <a:t> </a:t>
            </a:r>
            <a:r>
              <a:rPr lang="es-ES" sz="1800" dirty="0" err="1"/>
              <a:t>Offloading</a:t>
            </a:r>
            <a:endParaRPr lang="es-ES" sz="1800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4E194FE3-3378-7E5F-69FB-90AE54E777BC}"/>
              </a:ext>
            </a:extLst>
          </p:cNvPr>
          <p:cNvSpPr/>
          <p:nvPr/>
        </p:nvSpPr>
        <p:spPr>
          <a:xfrm>
            <a:off x="7626000" y="4748762"/>
            <a:ext cx="3060000" cy="66089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/>
              <a:t>DPR Management</a:t>
            </a:r>
          </a:p>
        </p:txBody>
      </p:sp>
    </p:spTree>
    <p:extLst>
      <p:ext uri="{BB962C8B-B14F-4D97-AF65-F5344CB8AC3E}">
        <p14:creationId xmlns:p14="http://schemas.microsoft.com/office/powerpoint/2010/main" val="349374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3B8CA-8CC3-5D17-FA93-D2B4C46D3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The</a:t>
            </a:r>
            <a:r>
              <a:rPr lang="es-ES" dirty="0"/>
              <a:t> ARTICo</a:t>
            </a:r>
            <a:r>
              <a:rPr lang="es-ES" baseline="30000" dirty="0"/>
              <a:t>3 </a:t>
            </a:r>
            <a:r>
              <a:rPr lang="es-ES" dirty="0"/>
              <a:t>Framework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BAD9E31-20D7-ED3B-8824-FD86BC44CAF5}"/>
              </a:ext>
            </a:extLst>
          </p:cNvPr>
          <p:cNvSpPr/>
          <p:nvPr/>
        </p:nvSpPr>
        <p:spPr>
          <a:xfrm>
            <a:off x="623392" y="963685"/>
            <a:ext cx="10945216" cy="79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FPGA-</a:t>
            </a:r>
            <a:r>
              <a:rPr lang="es-ES" sz="2000" dirty="0" err="1"/>
              <a:t>Based</a:t>
            </a:r>
            <a:r>
              <a:rPr lang="es-ES" sz="2000" dirty="0"/>
              <a:t> High-Performance </a:t>
            </a:r>
            <a:r>
              <a:rPr lang="es-ES" sz="2000" dirty="0" err="1"/>
              <a:t>Embedded</a:t>
            </a:r>
            <a:r>
              <a:rPr lang="es-ES" sz="2000" dirty="0"/>
              <a:t> Computing </a:t>
            </a:r>
            <a:r>
              <a:rPr lang="es-ES" sz="2000" dirty="0" err="1"/>
              <a:t>Platform</a:t>
            </a:r>
            <a:endParaRPr lang="es-ES" sz="20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90FE4F9-3E80-DB5D-6DB0-DF314E01402E}"/>
              </a:ext>
            </a:extLst>
          </p:cNvPr>
          <p:cNvSpPr/>
          <p:nvPr/>
        </p:nvSpPr>
        <p:spPr>
          <a:xfrm>
            <a:off x="623392" y="1930495"/>
            <a:ext cx="3424984" cy="79011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Processing</a:t>
            </a:r>
          </a:p>
          <a:p>
            <a:pPr algn="ctr"/>
            <a:r>
              <a:rPr lang="es-ES" sz="2000" dirty="0" err="1"/>
              <a:t>Architecture</a:t>
            </a:r>
            <a:endParaRPr lang="es-ES" sz="20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8480838-F9B3-8EB1-DD54-92FBA783F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2897305"/>
            <a:ext cx="3424985" cy="3024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D1F9BDF-C020-7E3C-84A5-EBA5059FC4EE}"/>
              </a:ext>
            </a:extLst>
          </p:cNvPr>
          <p:cNvSpPr/>
          <p:nvPr/>
        </p:nvSpPr>
        <p:spPr>
          <a:xfrm>
            <a:off x="4565055" y="1930495"/>
            <a:ext cx="2664000" cy="79011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err="1"/>
              <a:t>Design</a:t>
            </a:r>
            <a:r>
              <a:rPr lang="es-ES" sz="2000" dirty="0"/>
              <a:t>-Time</a:t>
            </a:r>
          </a:p>
          <a:p>
            <a:pPr algn="ctr"/>
            <a:r>
              <a:rPr lang="es-ES" sz="2000" dirty="0" err="1"/>
              <a:t>Support</a:t>
            </a:r>
            <a:endParaRPr lang="es-ES" sz="2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6BC8050-44F3-9C32-9FB4-69EE8F0E63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181"/>
          <a:stretch/>
        </p:blipFill>
        <p:spPr>
          <a:xfrm>
            <a:off x="4635623" y="2897305"/>
            <a:ext cx="2522863" cy="3024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2E178F6-1F97-693D-B47E-CF8E6190C8F9}"/>
              </a:ext>
            </a:extLst>
          </p:cNvPr>
          <p:cNvSpPr/>
          <p:nvPr/>
        </p:nvSpPr>
        <p:spPr>
          <a:xfrm>
            <a:off x="7745736" y="1946955"/>
            <a:ext cx="3822872" cy="79011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Run-Time</a:t>
            </a:r>
          </a:p>
          <a:p>
            <a:pPr algn="ctr"/>
            <a:r>
              <a:rPr lang="es-ES" sz="2000" dirty="0" err="1"/>
              <a:t>Support</a:t>
            </a:r>
            <a:endParaRPr lang="es-ES" sz="20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63BA19A-5DDC-771C-F324-E6DDF6681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5736" y="3002222"/>
            <a:ext cx="3822872" cy="30240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050F096-0CC5-4959-C5F2-4DE48FA750B8}"/>
              </a:ext>
            </a:extLst>
          </p:cNvPr>
          <p:cNvSpPr txBox="1"/>
          <p:nvPr/>
        </p:nvSpPr>
        <p:spPr>
          <a:xfrm>
            <a:off x="1846601" y="6316587"/>
            <a:ext cx="30559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latin typeface="Consolas" panose="020B0609020204030204" pitchFamily="49" charset="0"/>
                <a:hlinkClick r:id="rId5"/>
              </a:rPr>
              <a:t>https://github.com/des-cei/artico3</a:t>
            </a:r>
            <a:r>
              <a:rPr lang="es-ES" sz="1200" dirty="0">
                <a:latin typeface="Consolas" panose="020B0609020204030204" pitchFamily="49" charset="0"/>
              </a:rPr>
              <a:t>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1D6736B-65BD-889C-2948-590B939878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3316" y="49071"/>
            <a:ext cx="1115292" cy="58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4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045D45-B91B-CC40-D44C-43C11DC2F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ARTICo</a:t>
            </a:r>
            <a:r>
              <a:rPr lang="es-ES" baseline="30000" dirty="0"/>
              <a:t>3</a:t>
            </a:r>
            <a:r>
              <a:rPr lang="es-ES" dirty="0"/>
              <a:t> </a:t>
            </a:r>
            <a:r>
              <a:rPr lang="es-ES" dirty="0" err="1"/>
              <a:t>Architecture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3EE43A2-E24B-7ADF-D5D3-613793FEC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609" y="948324"/>
            <a:ext cx="5864782" cy="5178155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4DCAF932-FD64-B2FC-C5E8-A83F7A7D1150}"/>
              </a:ext>
            </a:extLst>
          </p:cNvPr>
          <p:cNvGrpSpPr/>
          <p:nvPr/>
        </p:nvGrpSpPr>
        <p:grpSpPr>
          <a:xfrm>
            <a:off x="4558388" y="1411550"/>
            <a:ext cx="5873985" cy="4572690"/>
            <a:chOff x="3044548" y="1411550"/>
            <a:chExt cx="5873985" cy="4572690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051B2E9C-289E-B408-B218-E3B8541E6277}"/>
                </a:ext>
              </a:extLst>
            </p:cNvPr>
            <p:cNvSpPr/>
            <p:nvPr/>
          </p:nvSpPr>
          <p:spPr>
            <a:xfrm>
              <a:off x="4978400" y="2854960"/>
              <a:ext cx="2387600" cy="31292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B291A3AC-A543-7531-59EF-1B841AE87271}"/>
                </a:ext>
              </a:extLst>
            </p:cNvPr>
            <p:cNvSpPr txBox="1"/>
            <p:nvPr/>
          </p:nvSpPr>
          <p:spPr>
            <a:xfrm>
              <a:off x="7504391" y="2854960"/>
              <a:ext cx="1414142" cy="584089"/>
            </a:xfrm>
            <a:prstGeom prst="rect">
              <a:avLst/>
            </a:prstGeom>
          </p:spPr>
          <p:txBody>
            <a:bodyPr wrap="none" lIns="84664" tIns="42332" rIns="84664" bIns="42332" rtlCol="0">
              <a:spAutoFit/>
            </a:bodyPr>
            <a:lstStyle/>
            <a:p>
              <a:pPr algn="ctr" defTabSz="914290" eaLnBrk="1" fontAlgn="auto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398BC3"/>
                </a:buClr>
                <a:buSzPct val="65000"/>
              </a:pPr>
              <a:r>
                <a:rPr lang="es-ES" sz="1800" b="1" dirty="0">
                  <a:solidFill>
                    <a:srgbClr val="C00000"/>
                  </a:solidFill>
                  <a:latin typeface="+mn-lt"/>
                </a:rPr>
                <a:t>Hardware</a:t>
              </a:r>
              <a:br>
                <a:rPr lang="es-ES" sz="1800" b="1" dirty="0">
                  <a:solidFill>
                    <a:srgbClr val="C00000"/>
                  </a:solidFill>
                  <a:latin typeface="+mn-lt"/>
                </a:rPr>
              </a:br>
              <a:r>
                <a:rPr lang="es-ES" sz="1800" b="1" dirty="0" err="1">
                  <a:solidFill>
                    <a:srgbClr val="C00000"/>
                  </a:solidFill>
                  <a:latin typeface="+mn-lt"/>
                </a:rPr>
                <a:t>Acceleration</a:t>
              </a:r>
              <a:r>
                <a:rPr lang="es-ES" sz="1800" b="1" dirty="0">
                  <a:solidFill>
                    <a:srgbClr val="C00000"/>
                  </a:solidFill>
                  <a:latin typeface="+mn-lt"/>
                </a:rPr>
                <a:t> </a:t>
              </a: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CAF2B948-0AE2-747B-629C-AB2DD5F3DD0D}"/>
                </a:ext>
              </a:extLst>
            </p:cNvPr>
            <p:cNvSpPr/>
            <p:nvPr/>
          </p:nvSpPr>
          <p:spPr>
            <a:xfrm>
              <a:off x="3044548" y="1411550"/>
              <a:ext cx="1997970" cy="94991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72FA9A11-141B-A8FE-5BFA-4BFA27D467D7}"/>
              </a:ext>
            </a:extLst>
          </p:cNvPr>
          <p:cNvGrpSpPr/>
          <p:nvPr/>
        </p:nvGrpSpPr>
        <p:grpSpPr>
          <a:xfrm>
            <a:off x="2326673" y="1186836"/>
            <a:ext cx="5056472" cy="4699614"/>
            <a:chOff x="812833" y="1186836"/>
            <a:chExt cx="5056472" cy="4699614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35A5A44E-ED09-0D88-5CF6-E48D32AD8407}"/>
                </a:ext>
              </a:extLst>
            </p:cNvPr>
            <p:cNvSpPr/>
            <p:nvPr/>
          </p:nvSpPr>
          <p:spPr>
            <a:xfrm>
              <a:off x="5080596" y="3259455"/>
              <a:ext cx="788709" cy="44577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0B050"/>
                </a:solidFill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4BAF0F84-FDB0-286A-EF52-AEAF506143B9}"/>
                </a:ext>
              </a:extLst>
            </p:cNvPr>
            <p:cNvSpPr txBox="1"/>
            <p:nvPr/>
          </p:nvSpPr>
          <p:spPr>
            <a:xfrm>
              <a:off x="812833" y="2806262"/>
              <a:ext cx="1717303" cy="584089"/>
            </a:xfrm>
            <a:prstGeom prst="rect">
              <a:avLst/>
            </a:prstGeom>
          </p:spPr>
          <p:txBody>
            <a:bodyPr wrap="none" lIns="84664" tIns="42332" rIns="84664" bIns="42332" rtlCol="0">
              <a:spAutoFit/>
            </a:bodyPr>
            <a:lstStyle/>
            <a:p>
              <a:pPr algn="ctr" defTabSz="914290" eaLnBrk="1" fontAlgn="auto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398BC3"/>
                </a:buClr>
                <a:buSzPct val="65000"/>
              </a:pPr>
              <a:r>
                <a:rPr lang="es-ES" sz="1800" b="1" dirty="0" err="1">
                  <a:solidFill>
                    <a:srgbClr val="00B050"/>
                  </a:solidFill>
                  <a:latin typeface="+mn-lt"/>
                </a:rPr>
                <a:t>Hierarchical</a:t>
              </a:r>
              <a:br>
                <a:rPr lang="es-ES" sz="1800" b="1" dirty="0">
                  <a:solidFill>
                    <a:srgbClr val="00B050"/>
                  </a:solidFill>
                  <a:latin typeface="+mn-lt"/>
                </a:rPr>
              </a:br>
              <a:r>
                <a:rPr lang="es-ES" sz="1800" b="1" dirty="0" err="1">
                  <a:solidFill>
                    <a:srgbClr val="00B050"/>
                  </a:solidFill>
                  <a:latin typeface="+mn-lt"/>
                </a:rPr>
                <a:t>Memory</a:t>
              </a:r>
              <a:r>
                <a:rPr lang="es-ES" sz="1800" b="1" dirty="0">
                  <a:solidFill>
                    <a:srgbClr val="00B050"/>
                  </a:solidFill>
                  <a:latin typeface="+mn-lt"/>
                </a:rPr>
                <a:t> </a:t>
              </a:r>
              <a:r>
                <a:rPr lang="es-ES" sz="1800" b="1" dirty="0" err="1">
                  <a:solidFill>
                    <a:srgbClr val="00B050"/>
                  </a:solidFill>
                  <a:latin typeface="+mn-lt"/>
                </a:rPr>
                <a:t>Model</a:t>
              </a:r>
              <a:r>
                <a:rPr lang="es-ES" sz="1800" b="1" dirty="0">
                  <a:solidFill>
                    <a:srgbClr val="00B050"/>
                  </a:solidFill>
                  <a:latin typeface="+mn-lt"/>
                </a:rPr>
                <a:t> </a:t>
              </a: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3314D259-6699-E568-F146-5308F011E018}"/>
                </a:ext>
              </a:extLst>
            </p:cNvPr>
            <p:cNvSpPr/>
            <p:nvPr/>
          </p:nvSpPr>
          <p:spPr>
            <a:xfrm>
              <a:off x="1586341" y="1660125"/>
              <a:ext cx="943795" cy="94991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0B050"/>
                </a:solidFill>
              </a:endParaRP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1536998B-075B-B5D1-0902-F1D8F729C219}"/>
                </a:ext>
              </a:extLst>
            </p:cNvPr>
            <p:cNvSpPr/>
            <p:nvPr/>
          </p:nvSpPr>
          <p:spPr>
            <a:xfrm>
              <a:off x="5080595" y="4181475"/>
              <a:ext cx="788709" cy="44577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0B050"/>
                </a:solidFill>
              </a:endParaRP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E7F1BDFA-AA05-BCF7-08E0-BDEE47163586}"/>
                </a:ext>
              </a:extLst>
            </p:cNvPr>
            <p:cNvSpPr/>
            <p:nvPr/>
          </p:nvSpPr>
          <p:spPr>
            <a:xfrm>
              <a:off x="5076765" y="5440680"/>
              <a:ext cx="788709" cy="44577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0B050"/>
                </a:solidFill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80681A69-65C3-CCB0-12FD-77FB6ECB7B81}"/>
                </a:ext>
              </a:extLst>
            </p:cNvPr>
            <p:cNvSpPr txBox="1"/>
            <p:nvPr/>
          </p:nvSpPr>
          <p:spPr>
            <a:xfrm>
              <a:off x="1653365" y="1186836"/>
              <a:ext cx="809746" cy="473289"/>
            </a:xfrm>
            <a:prstGeom prst="rect">
              <a:avLst/>
            </a:prstGeom>
          </p:spPr>
          <p:txBody>
            <a:bodyPr wrap="none" lIns="84664" tIns="42332" rIns="84664" bIns="42332" rtlCol="0">
              <a:spAutoFit/>
            </a:bodyPr>
            <a:lstStyle/>
            <a:p>
              <a:pPr algn="ctr" defTabSz="914290" eaLnBrk="1" fontAlgn="auto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398BC3"/>
                </a:buClr>
                <a:buSzPct val="65000"/>
              </a:pPr>
              <a:r>
                <a:rPr lang="es-ES" sz="1400" b="1" dirty="0">
                  <a:solidFill>
                    <a:srgbClr val="00B050"/>
                  </a:solidFill>
                  <a:latin typeface="+mn-lt"/>
                </a:rPr>
                <a:t>Global</a:t>
              </a:r>
              <a:br>
                <a:rPr lang="es-ES" sz="1400" b="1" dirty="0">
                  <a:solidFill>
                    <a:srgbClr val="00B050"/>
                  </a:solidFill>
                  <a:latin typeface="+mn-lt"/>
                </a:rPr>
              </a:br>
              <a:r>
                <a:rPr lang="es-ES" sz="1400" b="1" dirty="0" err="1">
                  <a:solidFill>
                    <a:srgbClr val="00B050"/>
                  </a:solidFill>
                  <a:latin typeface="+mn-lt"/>
                </a:rPr>
                <a:t>Memory</a:t>
              </a:r>
              <a:endParaRPr lang="es-ES" sz="1400" b="1" dirty="0">
                <a:solidFill>
                  <a:srgbClr val="00B050"/>
                </a:solidFill>
                <a:latin typeface="+mn-lt"/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FA6D89E0-CB9D-A6BC-6603-DEC288959E99}"/>
              </a:ext>
            </a:extLst>
          </p:cNvPr>
          <p:cNvGrpSpPr/>
          <p:nvPr/>
        </p:nvGrpSpPr>
        <p:grpSpPr>
          <a:xfrm>
            <a:off x="2309001" y="1038724"/>
            <a:ext cx="6574906" cy="4941452"/>
            <a:chOff x="795161" y="1038724"/>
            <a:chExt cx="6574906" cy="4941452"/>
          </a:xfrm>
        </p:grpSpPr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2FAE96AF-0CE7-1754-EEF5-BFF3B1495E92}"/>
                </a:ext>
              </a:extLst>
            </p:cNvPr>
            <p:cNvSpPr txBox="1"/>
            <p:nvPr/>
          </p:nvSpPr>
          <p:spPr>
            <a:xfrm>
              <a:off x="795161" y="3471411"/>
              <a:ext cx="1683960" cy="833388"/>
            </a:xfrm>
            <a:prstGeom prst="rect">
              <a:avLst/>
            </a:prstGeom>
          </p:spPr>
          <p:txBody>
            <a:bodyPr wrap="none" lIns="84664" tIns="42332" rIns="84664" bIns="42332" rtlCol="0">
              <a:spAutoFit/>
            </a:bodyPr>
            <a:lstStyle/>
            <a:p>
              <a:pPr algn="ctr" defTabSz="914290" eaLnBrk="1" fontAlgn="auto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398BC3"/>
                </a:buClr>
                <a:buSzPct val="65000"/>
              </a:pPr>
              <a:r>
                <a:rPr lang="es-ES" sz="1800" b="1" dirty="0">
                  <a:solidFill>
                    <a:srgbClr val="0070C0"/>
                  </a:solidFill>
                  <a:latin typeface="+mn-lt"/>
                </a:rPr>
                <a:t>Bus-</a:t>
              </a:r>
              <a:r>
                <a:rPr lang="es-ES" sz="1800" b="1" dirty="0" err="1">
                  <a:solidFill>
                    <a:srgbClr val="0070C0"/>
                  </a:solidFill>
                  <a:latin typeface="+mn-lt"/>
                </a:rPr>
                <a:t>Based</a:t>
              </a:r>
              <a:br>
                <a:rPr lang="es-ES" sz="1800" b="1" dirty="0">
                  <a:solidFill>
                    <a:srgbClr val="0070C0"/>
                  </a:solidFill>
                  <a:latin typeface="+mn-lt"/>
                </a:rPr>
              </a:br>
              <a:r>
                <a:rPr lang="es-ES" sz="1800" b="1" dirty="0">
                  <a:solidFill>
                    <a:srgbClr val="0070C0"/>
                  </a:solidFill>
                  <a:latin typeface="+mn-lt"/>
                </a:rPr>
                <a:t>DMA-</a:t>
              </a:r>
              <a:r>
                <a:rPr lang="es-ES" sz="1800" b="1" dirty="0" err="1">
                  <a:solidFill>
                    <a:srgbClr val="0070C0"/>
                  </a:solidFill>
                  <a:latin typeface="+mn-lt"/>
                </a:rPr>
                <a:t>Enabled</a:t>
              </a:r>
              <a:br>
                <a:rPr lang="es-ES" sz="1800" b="1" dirty="0">
                  <a:solidFill>
                    <a:srgbClr val="0070C0"/>
                  </a:solidFill>
                  <a:latin typeface="+mn-lt"/>
                </a:rPr>
              </a:br>
              <a:r>
                <a:rPr lang="es-ES" sz="1800" b="1" dirty="0" err="1">
                  <a:solidFill>
                    <a:srgbClr val="0070C0"/>
                  </a:solidFill>
                  <a:latin typeface="+mn-lt"/>
                </a:rPr>
                <a:t>Communication</a:t>
              </a:r>
              <a:endParaRPr lang="es-ES" sz="1800" b="1" dirty="0">
                <a:solidFill>
                  <a:srgbClr val="0070C0"/>
                </a:solidFill>
                <a:latin typeface="+mn-lt"/>
              </a:endParaRPr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73889ABA-3FEC-B558-6E32-23CBFF3A64A1}"/>
                </a:ext>
              </a:extLst>
            </p:cNvPr>
            <p:cNvSpPr/>
            <p:nvPr/>
          </p:nvSpPr>
          <p:spPr>
            <a:xfrm>
              <a:off x="2714101" y="1416284"/>
              <a:ext cx="323739" cy="4563892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1D55477-E4B2-3B37-3DF0-DAA57A9F38AD}"/>
                </a:ext>
              </a:extLst>
            </p:cNvPr>
            <p:cNvSpPr/>
            <p:nvPr/>
          </p:nvSpPr>
          <p:spPr>
            <a:xfrm rot="5400000">
              <a:off x="4993413" y="-1014190"/>
              <a:ext cx="323739" cy="4429568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7A8A095D-A303-C9D4-1502-6DCE22C1EEF4}"/>
              </a:ext>
            </a:extLst>
          </p:cNvPr>
          <p:cNvGrpSpPr/>
          <p:nvPr/>
        </p:nvGrpSpPr>
        <p:grpSpPr>
          <a:xfrm>
            <a:off x="1528203" y="4901792"/>
            <a:ext cx="4826242" cy="1551727"/>
            <a:chOff x="14363" y="4901792"/>
            <a:chExt cx="4826242" cy="1551727"/>
          </a:xfrm>
        </p:grpSpPr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E8B8AF70-967C-2245-BE39-55FC58E7619E}"/>
                </a:ext>
              </a:extLst>
            </p:cNvPr>
            <p:cNvSpPr txBox="1"/>
            <p:nvPr/>
          </p:nvSpPr>
          <p:spPr>
            <a:xfrm>
              <a:off x="14363" y="4901792"/>
              <a:ext cx="1486855" cy="833388"/>
            </a:xfrm>
            <a:prstGeom prst="rect">
              <a:avLst/>
            </a:prstGeom>
          </p:spPr>
          <p:txBody>
            <a:bodyPr wrap="none" lIns="84664" tIns="42332" rIns="84664" bIns="42332" rtlCol="0">
              <a:spAutoFit/>
            </a:bodyPr>
            <a:lstStyle/>
            <a:p>
              <a:pPr algn="ctr" defTabSz="914290" eaLnBrk="1" fontAlgn="auto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398BC3"/>
                </a:buClr>
                <a:buSzPct val="65000"/>
              </a:pPr>
              <a:r>
                <a:rPr lang="es-ES" sz="1800" b="1" dirty="0" err="1">
                  <a:solidFill>
                    <a:srgbClr val="7030A0"/>
                  </a:solidFill>
                  <a:latin typeface="+mn-lt"/>
                </a:rPr>
                <a:t>Embedded</a:t>
              </a:r>
              <a:br>
                <a:rPr lang="es-ES" sz="1800" b="1" dirty="0">
                  <a:solidFill>
                    <a:srgbClr val="7030A0"/>
                  </a:solidFill>
                  <a:latin typeface="+mn-lt"/>
                </a:rPr>
              </a:br>
              <a:r>
                <a:rPr lang="es-ES" sz="1800" b="1" dirty="0" err="1">
                  <a:solidFill>
                    <a:srgbClr val="7030A0"/>
                  </a:solidFill>
                  <a:latin typeface="+mn-lt"/>
                </a:rPr>
                <a:t>Monitoring</a:t>
              </a:r>
              <a:br>
                <a:rPr lang="es-ES" sz="1800" b="1" dirty="0">
                  <a:solidFill>
                    <a:srgbClr val="7030A0"/>
                  </a:solidFill>
                  <a:latin typeface="+mn-lt"/>
                </a:rPr>
              </a:br>
              <a:r>
                <a:rPr lang="es-ES" sz="1800" b="1" dirty="0" err="1">
                  <a:solidFill>
                    <a:srgbClr val="7030A0"/>
                  </a:solidFill>
                  <a:latin typeface="+mn-lt"/>
                </a:rPr>
                <a:t>Infrastructure</a:t>
              </a:r>
              <a:endParaRPr lang="es-ES" sz="1800" b="1" dirty="0">
                <a:solidFill>
                  <a:srgbClr val="7030A0"/>
                </a:solidFill>
                <a:latin typeface="+mn-lt"/>
              </a:endParaRPr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2CA5B817-B886-F384-DE79-EBE7B824AA81}"/>
                </a:ext>
              </a:extLst>
            </p:cNvPr>
            <p:cNvSpPr/>
            <p:nvPr/>
          </p:nvSpPr>
          <p:spPr>
            <a:xfrm>
              <a:off x="3140821" y="5318486"/>
              <a:ext cx="1699784" cy="564916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EF549265-D352-7142-52CB-1961EF815DEB}"/>
                </a:ext>
              </a:extLst>
            </p:cNvPr>
            <p:cNvSpPr txBox="1"/>
            <p:nvPr/>
          </p:nvSpPr>
          <p:spPr>
            <a:xfrm>
              <a:off x="1983674" y="6201829"/>
              <a:ext cx="1143299" cy="251690"/>
            </a:xfrm>
            <a:prstGeom prst="rect">
              <a:avLst/>
            </a:prstGeom>
          </p:spPr>
          <p:txBody>
            <a:bodyPr wrap="none" lIns="84664" tIns="42332" rIns="84664" bIns="42332" rtlCol="0">
              <a:spAutoFit/>
            </a:bodyPr>
            <a:lstStyle/>
            <a:p>
              <a:pPr algn="ctr" defTabSz="914290" eaLnBrk="1" fontAlgn="auto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398BC3"/>
                </a:buClr>
                <a:buSzPct val="65000"/>
              </a:pPr>
              <a:r>
                <a:rPr lang="es-ES" sz="1200" b="1" dirty="0" err="1">
                  <a:solidFill>
                    <a:srgbClr val="7030A0"/>
                  </a:solidFill>
                  <a:latin typeface="+mn-lt"/>
                </a:rPr>
                <a:t>Power</a:t>
              </a:r>
              <a:r>
                <a:rPr lang="es-ES" sz="1200" b="1" dirty="0">
                  <a:solidFill>
                    <a:srgbClr val="7030A0"/>
                  </a:solidFill>
                  <a:latin typeface="+mn-lt"/>
                </a:rPr>
                <a:t> Monitor</a:t>
              </a:r>
            </a:p>
          </p:txBody>
        </p:sp>
        <p:sp>
          <p:nvSpPr>
            <p:cNvPr id="28" name="Flecha: doblada hacia arriba 27">
              <a:extLst>
                <a:ext uri="{FF2B5EF4-FFF2-40B4-BE49-F238E27FC236}">
                  <a16:creationId xmlns:a16="http://schemas.microsoft.com/office/drawing/2014/main" id="{6544BD51-A316-1D94-F897-46B3DE82109D}"/>
                </a:ext>
              </a:extLst>
            </p:cNvPr>
            <p:cNvSpPr/>
            <p:nvPr/>
          </p:nvSpPr>
          <p:spPr>
            <a:xfrm>
              <a:off x="3140820" y="5934323"/>
              <a:ext cx="501539" cy="439071"/>
            </a:xfrm>
            <a:prstGeom prst="bentUp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C7A1FECB-3180-256F-C98F-A302FDF093D5}"/>
              </a:ext>
            </a:extLst>
          </p:cNvPr>
          <p:cNvGrpSpPr/>
          <p:nvPr/>
        </p:nvGrpSpPr>
        <p:grpSpPr>
          <a:xfrm>
            <a:off x="4654661" y="3173730"/>
            <a:ext cx="5749160" cy="2028585"/>
            <a:chOff x="3140821" y="3173730"/>
            <a:chExt cx="5749160" cy="2028585"/>
          </a:xfrm>
        </p:grpSpPr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E027353A-9C08-EC3F-149F-10EA50B48981}"/>
                </a:ext>
              </a:extLst>
            </p:cNvPr>
            <p:cNvSpPr/>
            <p:nvPr/>
          </p:nvSpPr>
          <p:spPr>
            <a:xfrm>
              <a:off x="3140821" y="3173730"/>
              <a:ext cx="1699784" cy="2028585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773481CB-FBFF-ACC8-A9CB-999BF22E4707}"/>
                </a:ext>
              </a:extLst>
            </p:cNvPr>
            <p:cNvSpPr txBox="1"/>
            <p:nvPr/>
          </p:nvSpPr>
          <p:spPr>
            <a:xfrm>
              <a:off x="7503795" y="4490754"/>
              <a:ext cx="1386186" cy="584089"/>
            </a:xfrm>
            <a:prstGeom prst="rect">
              <a:avLst/>
            </a:prstGeom>
          </p:spPr>
          <p:txBody>
            <a:bodyPr wrap="none" lIns="84664" tIns="42332" rIns="84664" bIns="42332" rtlCol="0">
              <a:spAutoFit/>
            </a:bodyPr>
            <a:lstStyle/>
            <a:p>
              <a:pPr algn="ctr" defTabSz="914290" eaLnBrk="1" fontAlgn="auto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398BC3"/>
                </a:buClr>
                <a:buSzPct val="65000"/>
              </a:pPr>
              <a:r>
                <a:rPr lang="es-ES" sz="1800" b="1" dirty="0">
                  <a:solidFill>
                    <a:srgbClr val="FFC000"/>
                  </a:solidFill>
                  <a:latin typeface="+mn-lt"/>
                </a:rPr>
                <a:t>Configurable</a:t>
              </a:r>
              <a:br>
                <a:rPr lang="es-ES" sz="1800" b="1" dirty="0">
                  <a:solidFill>
                    <a:srgbClr val="FFC000"/>
                  </a:solidFill>
                  <a:latin typeface="+mn-lt"/>
                </a:rPr>
              </a:br>
              <a:r>
                <a:rPr lang="es-ES" sz="1800" b="1" dirty="0" err="1">
                  <a:solidFill>
                    <a:srgbClr val="FFC000"/>
                  </a:solidFill>
                  <a:latin typeface="+mn-lt"/>
                </a:rPr>
                <a:t>Datapath</a:t>
              </a:r>
              <a:endParaRPr lang="es-ES" sz="1800" b="1" dirty="0">
                <a:solidFill>
                  <a:srgbClr val="FFC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061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C73175-3867-14EF-CD85-C9B217E38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ARTICo</a:t>
            </a:r>
            <a:r>
              <a:rPr lang="es-ES" baseline="30000" dirty="0"/>
              <a:t>3</a:t>
            </a:r>
            <a:r>
              <a:rPr lang="es-ES" dirty="0"/>
              <a:t>: Configurable </a:t>
            </a:r>
            <a:r>
              <a:rPr lang="es-ES" dirty="0" err="1"/>
              <a:t>Datapath</a:t>
            </a:r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602D9E6-2F7E-B35D-6DAF-B7A5A35B5DFF}"/>
              </a:ext>
            </a:extLst>
          </p:cNvPr>
          <p:cNvSpPr/>
          <p:nvPr/>
        </p:nvSpPr>
        <p:spPr>
          <a:xfrm>
            <a:off x="7742414" y="918368"/>
            <a:ext cx="1481090" cy="29242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4DB07DE0-BF04-92D3-9061-773A36A8B4B1}"/>
              </a:ext>
            </a:extLst>
          </p:cNvPr>
          <p:cNvSpPr txBox="1">
            <a:spLocks/>
          </p:cNvSpPr>
          <p:nvPr/>
        </p:nvSpPr>
        <p:spPr bwMode="auto">
          <a:xfrm>
            <a:off x="1991544" y="3992485"/>
            <a:ext cx="8208912" cy="202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268288" indent="-268288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398BC3"/>
              </a:buClr>
              <a:buSzPct val="150000"/>
              <a:buFont typeface="Tahoma" pitchFamily="34" charset="0"/>
              <a:buChar char="▪"/>
              <a:defRPr lang="es-ES" sz="2800" kern="12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398BC3"/>
              </a:buClr>
              <a:buSzPct val="65000"/>
              <a:buFont typeface="Wingdings" charset="2"/>
              <a:buChar char="¢"/>
              <a:defRPr lang="es-ES" sz="2400" kern="120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lang="en-US" sz="2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lang="en-US" sz="1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lang="en-US" sz="16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C00000"/>
                </a:solidFill>
              </a:rPr>
              <a:t>Configurable </a:t>
            </a:r>
            <a:r>
              <a:rPr lang="es-ES" dirty="0" err="1">
                <a:solidFill>
                  <a:srgbClr val="C00000"/>
                </a:solidFill>
              </a:rPr>
              <a:t>voter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 err="1">
                <a:solidFill>
                  <a:srgbClr val="C00000"/>
                </a:solidFill>
              </a:rPr>
              <a:t>unit</a:t>
            </a:r>
            <a:endParaRPr lang="es-ES" dirty="0">
              <a:solidFill>
                <a:srgbClr val="C00000"/>
              </a:solidFill>
            </a:endParaRPr>
          </a:p>
          <a:p>
            <a:pPr lvl="1"/>
            <a:r>
              <a:rPr lang="es-ES" dirty="0">
                <a:solidFill>
                  <a:srgbClr val="C00000"/>
                </a:solidFill>
              </a:rPr>
              <a:t>Bypass (Simplex)</a:t>
            </a:r>
          </a:p>
          <a:p>
            <a:pPr lvl="1"/>
            <a:r>
              <a:rPr lang="es-ES" dirty="0" err="1">
                <a:solidFill>
                  <a:srgbClr val="C00000"/>
                </a:solidFill>
              </a:rPr>
              <a:t>Comparator</a:t>
            </a:r>
            <a:r>
              <a:rPr lang="es-ES" dirty="0">
                <a:solidFill>
                  <a:srgbClr val="C00000"/>
                </a:solidFill>
              </a:rPr>
              <a:t> (DMR)</a:t>
            </a:r>
          </a:p>
          <a:p>
            <a:pPr lvl="1"/>
            <a:r>
              <a:rPr lang="es-ES" dirty="0" err="1">
                <a:solidFill>
                  <a:srgbClr val="C00000"/>
                </a:solidFill>
              </a:rPr>
              <a:t>Majority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 err="1">
                <a:solidFill>
                  <a:srgbClr val="C00000"/>
                </a:solidFill>
              </a:rPr>
              <a:t>voter</a:t>
            </a:r>
            <a:r>
              <a:rPr lang="es-ES" dirty="0">
                <a:solidFill>
                  <a:srgbClr val="C00000"/>
                </a:solidFill>
              </a:rPr>
              <a:t> (TMR)</a:t>
            </a:r>
          </a:p>
          <a:p>
            <a:r>
              <a:rPr lang="es-ES" dirty="0" err="1">
                <a:solidFill>
                  <a:srgbClr val="00B050"/>
                </a:solidFill>
              </a:rPr>
              <a:t>Reduction</a:t>
            </a:r>
            <a:r>
              <a:rPr lang="es-ES" dirty="0">
                <a:solidFill>
                  <a:srgbClr val="00B050"/>
                </a:solidFill>
              </a:rPr>
              <a:t> </a:t>
            </a:r>
            <a:r>
              <a:rPr lang="es-ES" dirty="0" err="1">
                <a:solidFill>
                  <a:srgbClr val="00B050"/>
                </a:solidFill>
              </a:rPr>
              <a:t>engine</a:t>
            </a:r>
            <a:endParaRPr lang="es-ES" dirty="0">
              <a:solidFill>
                <a:srgbClr val="00B050"/>
              </a:solidFill>
            </a:endParaRPr>
          </a:p>
          <a:p>
            <a:pPr lvl="1"/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</a:rPr>
              <a:t>ADD</a:t>
            </a:r>
            <a:r>
              <a:rPr lang="es-ES" dirty="0">
                <a:solidFill>
                  <a:srgbClr val="00B050"/>
                </a:solidFill>
              </a:rPr>
              <a:t>, 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</a:rPr>
              <a:t>MAX</a:t>
            </a:r>
            <a:r>
              <a:rPr lang="es-ES" dirty="0">
                <a:solidFill>
                  <a:srgbClr val="00B050"/>
                </a:solidFill>
              </a:rPr>
              <a:t>, </a:t>
            </a:r>
            <a:r>
              <a:rPr lang="es-ES" dirty="0">
                <a:solidFill>
                  <a:srgbClr val="00B050"/>
                </a:solidFill>
                <a:latin typeface="Consolas" panose="020B0609020204030204" pitchFamily="49" charset="0"/>
              </a:rPr>
              <a:t>MIN</a:t>
            </a:r>
          </a:p>
          <a:p>
            <a:r>
              <a:rPr lang="es-ES" dirty="0">
                <a:solidFill>
                  <a:srgbClr val="0070C0"/>
                </a:solidFill>
              </a:rPr>
              <a:t>AXI-P2P bridge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9ED7311-DBC9-4529-EA5F-9566E02CE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004" y="918368"/>
            <a:ext cx="6081993" cy="292423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6292C6D-37A5-E815-675F-1E9A3DC92350}"/>
              </a:ext>
            </a:extLst>
          </p:cNvPr>
          <p:cNvSpPr/>
          <p:nvPr/>
        </p:nvSpPr>
        <p:spPr>
          <a:xfrm>
            <a:off x="3009135" y="918368"/>
            <a:ext cx="640672" cy="29242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BBC7522-19BF-262D-4F74-9A8B2ADE0158}"/>
              </a:ext>
            </a:extLst>
          </p:cNvPr>
          <p:cNvSpPr/>
          <p:nvPr/>
        </p:nvSpPr>
        <p:spPr>
          <a:xfrm>
            <a:off x="4217978" y="1575316"/>
            <a:ext cx="1898341" cy="180707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C7D4F07-E035-F711-BD8C-330484F0AA70}"/>
              </a:ext>
            </a:extLst>
          </p:cNvPr>
          <p:cNvSpPr/>
          <p:nvPr/>
        </p:nvSpPr>
        <p:spPr>
          <a:xfrm>
            <a:off x="6206574" y="1692205"/>
            <a:ext cx="1587626" cy="18766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652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Marcador de texto 1">
                <a:extLst>
                  <a:ext uri="{FF2B5EF4-FFF2-40B4-BE49-F238E27FC236}">
                    <a16:creationId xmlns:a16="http://schemas.microsoft.com/office/drawing/2014/main" id="{2C9D768B-00AA-EB28-50EA-A5846852CB99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 wrap="square">
                <a:normAutofit fontScale="92500" lnSpcReduction="10000"/>
              </a:bodyPr>
              <a:lstStyle/>
              <a:p>
                <a:r>
                  <a:rPr lang="es-ES" dirty="0"/>
                  <a:t>Parallel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s-ES" dirty="0"/>
                  <a:t> </a:t>
                </a:r>
                <a:r>
                  <a:rPr lang="es-ES" dirty="0" err="1"/>
                  <a:t>kernel</a:t>
                </a:r>
                <a:r>
                  <a:rPr lang="es-ES" dirty="0"/>
                  <a:t> </a:t>
                </a:r>
                <a:r>
                  <a:rPr lang="es-ES" dirty="0" err="1"/>
                  <a:t>instances</a:t>
                </a:r>
                <a:endParaRPr lang="es-ES" dirty="0"/>
              </a:p>
              <a:p>
                <a:pPr lvl="1"/>
                <a:r>
                  <a:rPr lang="es-ES" dirty="0" err="1"/>
                  <a:t>Send</a:t>
                </a:r>
                <a:r>
                  <a:rPr lang="es-ES" dirty="0"/>
                  <a:t>: DMA transfer </a:t>
                </a:r>
                <a:r>
                  <a:rPr lang="es-ES" dirty="0" err="1"/>
                  <a:t>with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s-ES" dirty="0"/>
                  <a:t> data</a:t>
                </a:r>
              </a:p>
              <a:p>
                <a:pPr lvl="1"/>
                <a:r>
                  <a:rPr lang="es-ES" dirty="0" err="1"/>
                  <a:t>Receive</a:t>
                </a:r>
                <a:r>
                  <a:rPr lang="es-ES" dirty="0"/>
                  <a:t>: DMA transfer </a:t>
                </a:r>
                <a:r>
                  <a:rPr lang="es-ES" dirty="0" err="1"/>
                  <a:t>with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s-ES" dirty="0"/>
                  <a:t> data</a:t>
                </a:r>
              </a:p>
              <a:p>
                <a:r>
                  <a:rPr lang="es-ES" dirty="0"/>
                  <a:t>Redundant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s-ES" dirty="0"/>
                  <a:t> </a:t>
                </a:r>
                <a:r>
                  <a:rPr lang="es-ES" dirty="0" err="1"/>
                  <a:t>kernel</a:t>
                </a:r>
                <a:r>
                  <a:rPr lang="es-ES" dirty="0"/>
                  <a:t> </a:t>
                </a:r>
                <a:r>
                  <a:rPr lang="es-ES" dirty="0" err="1"/>
                  <a:t>instances</a:t>
                </a:r>
                <a:endParaRPr lang="es-ES" dirty="0"/>
              </a:p>
              <a:p>
                <a:pPr lvl="1"/>
                <a:r>
                  <a:rPr lang="es-ES" dirty="0" err="1"/>
                  <a:t>Send</a:t>
                </a:r>
                <a:r>
                  <a:rPr lang="es-ES" dirty="0"/>
                  <a:t>: DMA transfer </a:t>
                </a:r>
                <a:r>
                  <a:rPr lang="es-ES" dirty="0" err="1"/>
                  <a:t>with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=1∙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s-ES" dirty="0"/>
                  <a:t> data</a:t>
                </a:r>
              </a:p>
              <a:p>
                <a:pPr lvl="1"/>
                <a:r>
                  <a:rPr lang="es-ES" dirty="0" err="1"/>
                  <a:t>Receive</a:t>
                </a:r>
                <a:r>
                  <a:rPr lang="es-ES" dirty="0"/>
                  <a:t>: DMA transfer </a:t>
                </a:r>
                <a:r>
                  <a:rPr lang="es-ES" dirty="0" err="1"/>
                  <a:t>with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=1∙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s-ES" dirty="0"/>
                  <a:t> data</a:t>
                </a:r>
              </a:p>
              <a:p>
                <a:r>
                  <a:rPr lang="es-ES" dirty="0"/>
                  <a:t>Reduction-oriented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s-ES" dirty="0"/>
                  <a:t> </a:t>
                </a:r>
                <a:r>
                  <a:rPr lang="es-ES" dirty="0" err="1"/>
                  <a:t>kernel</a:t>
                </a:r>
                <a:r>
                  <a:rPr lang="es-ES" dirty="0"/>
                  <a:t> </a:t>
                </a:r>
                <a:r>
                  <a:rPr lang="es-ES" dirty="0" err="1"/>
                  <a:t>instances</a:t>
                </a:r>
                <a:endParaRPr lang="es-ES" dirty="0"/>
              </a:p>
              <a:p>
                <a:pPr lvl="1"/>
                <a:r>
                  <a:rPr lang="es-ES" dirty="0" err="1"/>
                  <a:t>Send</a:t>
                </a:r>
                <a:r>
                  <a:rPr lang="es-ES" dirty="0"/>
                  <a:t>: DMA transfer </a:t>
                </a:r>
                <a:r>
                  <a:rPr lang="es-ES" dirty="0" err="1"/>
                  <a:t>with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s-ES" dirty="0"/>
                  <a:t> data</a:t>
                </a:r>
              </a:p>
              <a:p>
                <a:pPr lvl="1"/>
                <a:r>
                  <a:rPr lang="es-ES" dirty="0" err="1"/>
                  <a:t>Receive</a:t>
                </a:r>
                <a:r>
                  <a:rPr lang="es-ES" dirty="0"/>
                  <a:t>: 1 datum (AXI4-Lite control bus)</a:t>
                </a:r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2" name="Marcador de texto 1">
                <a:extLst>
                  <a:ext uri="{FF2B5EF4-FFF2-40B4-BE49-F238E27FC236}">
                    <a16:creationId xmlns:a16="http://schemas.microsoft.com/office/drawing/2014/main" id="{2C9D768B-00AA-EB28-50EA-A5846852CB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893" t="-6651" b="-193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ítulo 2">
            <a:extLst>
              <a:ext uri="{FF2B5EF4-FFF2-40B4-BE49-F238E27FC236}">
                <a16:creationId xmlns:a16="http://schemas.microsoft.com/office/drawing/2014/main" id="{D178DD2A-DC4D-4DE0-A9A2-BF9DC6024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ARTICo</a:t>
            </a:r>
            <a:r>
              <a:rPr lang="es-ES" baseline="30000" dirty="0"/>
              <a:t>3</a:t>
            </a:r>
            <a:r>
              <a:rPr lang="es-ES" dirty="0"/>
              <a:t>: </a:t>
            </a:r>
            <a:r>
              <a:rPr lang="es-ES" dirty="0" err="1"/>
              <a:t>Operation</a:t>
            </a:r>
            <a:r>
              <a:rPr lang="es-ES" dirty="0"/>
              <a:t> </a:t>
            </a:r>
            <a:r>
              <a:rPr lang="es-ES" dirty="0" err="1"/>
              <a:t>Modes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44AFA0C-0FE5-5A88-AE4F-4A51E0BC0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128" y="980727"/>
            <a:ext cx="4320000" cy="185194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91A11B9-B632-6098-7185-F4C6FB7CE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128" y="2964331"/>
            <a:ext cx="4320000" cy="147459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2632409-6B0F-566B-5438-06994D8D0A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128" y="4570580"/>
            <a:ext cx="4320000" cy="185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1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580C562-50B9-D196-2DA7-6187B45A2E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err="1"/>
              <a:t>Memory-mapped</a:t>
            </a:r>
            <a:r>
              <a:rPr lang="es-ES" dirty="0"/>
              <a:t> </a:t>
            </a:r>
            <a:r>
              <a:rPr lang="es-ES" dirty="0" err="1"/>
              <a:t>virtualization</a:t>
            </a:r>
            <a:endParaRPr lang="es-ES" dirty="0"/>
          </a:p>
          <a:p>
            <a:pPr lvl="1"/>
            <a:r>
              <a:rPr lang="es-ES" dirty="0"/>
              <a:t>Virtual </a:t>
            </a:r>
            <a:r>
              <a:rPr lang="es-ES" dirty="0" err="1"/>
              <a:t>address</a:t>
            </a:r>
            <a:r>
              <a:rPr lang="es-ES" dirty="0"/>
              <a:t> </a:t>
            </a:r>
            <a:r>
              <a:rPr lang="es-ES" dirty="0" err="1"/>
              <a:t>subranges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each</a:t>
            </a:r>
            <a:r>
              <a:rPr lang="es-ES" dirty="0"/>
              <a:t> </a:t>
            </a:r>
            <a:r>
              <a:rPr lang="es-ES" dirty="0" err="1"/>
              <a:t>kernel</a:t>
            </a:r>
            <a:r>
              <a:rPr lang="es-ES" dirty="0"/>
              <a:t> ID</a:t>
            </a:r>
          </a:p>
          <a:p>
            <a:pPr lvl="1"/>
            <a:r>
              <a:rPr lang="es-ES" dirty="0" err="1"/>
              <a:t>Isolation</a:t>
            </a:r>
            <a:r>
              <a:rPr lang="es-ES" dirty="0"/>
              <a:t> </a:t>
            </a:r>
            <a:r>
              <a:rPr lang="es-ES" dirty="0" err="1"/>
              <a:t>between</a:t>
            </a:r>
            <a:r>
              <a:rPr lang="es-ES" dirty="0"/>
              <a:t> </a:t>
            </a:r>
            <a:r>
              <a:rPr lang="es-ES" dirty="0" err="1"/>
              <a:t>kernel</a:t>
            </a:r>
            <a:r>
              <a:rPr lang="es-ES" dirty="0"/>
              <a:t> </a:t>
            </a:r>
            <a:r>
              <a:rPr lang="es-ES" dirty="0" err="1"/>
              <a:t>functionality</a:t>
            </a:r>
            <a:r>
              <a:rPr lang="es-ES" dirty="0"/>
              <a:t> and FPGA </a:t>
            </a:r>
            <a:r>
              <a:rPr lang="es-ES" dirty="0" err="1"/>
              <a:t>location</a:t>
            </a:r>
            <a:endParaRPr lang="es-ES" dirty="0"/>
          </a:p>
          <a:p>
            <a:pPr lvl="1"/>
            <a:r>
              <a:rPr lang="es-ES" dirty="0" err="1"/>
              <a:t>Multicast</a:t>
            </a:r>
            <a:r>
              <a:rPr lang="es-ES" dirty="0"/>
              <a:t> </a:t>
            </a:r>
            <a:r>
              <a:rPr lang="es-ES" dirty="0" err="1"/>
              <a:t>commands</a:t>
            </a:r>
            <a:r>
              <a:rPr lang="es-ES" dirty="0"/>
              <a:t> in control bus</a:t>
            </a:r>
          </a:p>
          <a:p>
            <a:pPr lvl="2"/>
            <a:r>
              <a:rPr lang="es-ES" dirty="0" err="1"/>
              <a:t>Write</a:t>
            </a:r>
            <a:r>
              <a:rPr lang="es-ES" dirty="0"/>
              <a:t> </a:t>
            </a:r>
            <a:r>
              <a:rPr lang="es-ES" dirty="0" err="1"/>
              <a:t>operations</a:t>
            </a:r>
            <a:r>
              <a:rPr lang="es-ES" dirty="0"/>
              <a:t>: </a:t>
            </a:r>
            <a:r>
              <a:rPr lang="es-ES" dirty="0" err="1"/>
              <a:t>kernel</a:t>
            </a:r>
            <a:r>
              <a:rPr lang="es-ES" dirty="0"/>
              <a:t> </a:t>
            </a:r>
            <a:r>
              <a:rPr lang="es-ES" dirty="0" err="1"/>
              <a:t>reset</a:t>
            </a:r>
            <a:endParaRPr lang="es-ES" dirty="0"/>
          </a:p>
          <a:p>
            <a:pPr lvl="2"/>
            <a:r>
              <a:rPr lang="es-ES" dirty="0" err="1"/>
              <a:t>Read</a:t>
            </a:r>
            <a:r>
              <a:rPr lang="es-ES" dirty="0"/>
              <a:t> </a:t>
            </a:r>
            <a:r>
              <a:rPr lang="es-ES" dirty="0" err="1"/>
              <a:t>operations</a:t>
            </a:r>
            <a:r>
              <a:rPr lang="es-ES" dirty="0"/>
              <a:t>: </a:t>
            </a:r>
            <a:r>
              <a:rPr lang="es-ES" dirty="0" err="1"/>
              <a:t>reduction</a:t>
            </a:r>
            <a:r>
              <a:rPr lang="es-ES" dirty="0"/>
              <a:t> </a:t>
            </a:r>
            <a:r>
              <a:rPr lang="es-ES" dirty="0" err="1"/>
              <a:t>operation</a:t>
            </a:r>
            <a:r>
              <a:rPr lang="es-ES" dirty="0"/>
              <a:t> </a:t>
            </a:r>
            <a:r>
              <a:rPr lang="es-ES" dirty="0" err="1"/>
              <a:t>code</a:t>
            </a:r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3F26BD3-D84D-B056-BF79-BBDC9B3D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ARTICo</a:t>
            </a:r>
            <a:r>
              <a:rPr lang="es-ES" baseline="30000" dirty="0"/>
              <a:t>3</a:t>
            </a:r>
            <a:r>
              <a:rPr lang="es-ES" dirty="0"/>
              <a:t>: Accelerator </a:t>
            </a:r>
            <a:r>
              <a:rPr lang="es-ES" dirty="0" err="1"/>
              <a:t>Virtualization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5A73F50-2315-0D54-6C52-B0EFB198D6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9" b="84373"/>
          <a:stretch/>
        </p:blipFill>
        <p:spPr>
          <a:xfrm>
            <a:off x="239851" y="4392709"/>
            <a:ext cx="5785658" cy="102186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80A2C80-0C7F-E5D8-64F6-237D537AA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172" y="3429000"/>
            <a:ext cx="5191760" cy="294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14300"/>
      </p:ext>
    </p:extLst>
  </p:cSld>
  <p:clrMapOvr>
    <a:masterClrMapping/>
  </p:clrMapOvr>
</p:sld>
</file>

<file path=ppt/theme/theme1.xml><?xml version="1.0" encoding="utf-8"?>
<a:theme xmlns:a="http://schemas.openxmlformats.org/drawingml/2006/main" name="CEI">
  <a:themeElements>
    <a:clrScheme name="CEI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98BC3"/>
      </a:accent1>
      <a:accent2>
        <a:srgbClr val="9C0063"/>
      </a:accent2>
      <a:accent3>
        <a:srgbClr val="A0CD00"/>
      </a:accent3>
      <a:accent4>
        <a:srgbClr val="E46C0B"/>
      </a:accent4>
      <a:accent5>
        <a:srgbClr val="777777"/>
      </a:accent5>
      <a:accent6>
        <a:srgbClr val="FF0000"/>
      </a:accent6>
      <a:hlink>
        <a:srgbClr val="398BC3"/>
      </a:hlink>
      <a:folHlink>
        <a:srgbClr val="9C00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lIns="84664" tIns="42332" rIns="84664" bIns="42332" rtlCol="0">
        <a:spAutoFit/>
      </a:bodyPr>
      <a:lstStyle>
        <a:defPPr marL="166095" indent="-166095" defTabSz="914290" eaLnBrk="1" fontAlgn="auto" hangingPunct="1">
          <a:lnSpc>
            <a:spcPct val="90000"/>
          </a:lnSpc>
          <a:spcBef>
            <a:spcPts val="600"/>
          </a:spcBef>
          <a:spcAft>
            <a:spcPts val="0"/>
          </a:spcAft>
          <a:buClr>
            <a:srgbClr val="398BC3"/>
          </a:buClr>
          <a:buSzPct val="65000"/>
          <a:buFont typeface="Wingdings" pitchFamily="2" charset="2"/>
          <a:buChar char="¢"/>
          <a:defRPr sz="1800" dirty="0" err="1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1658</TotalTime>
  <Pages>2</Pages>
  <Words>1280</Words>
  <Application>Microsoft Office PowerPoint</Application>
  <PresentationFormat>Panorámica</PresentationFormat>
  <Paragraphs>275</Paragraphs>
  <Slides>22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5" baseType="lpstr">
      <vt:lpstr>Utopia-Italic</vt:lpstr>
      <vt:lpstr>Utopia-Regular</vt:lpstr>
      <vt:lpstr>Arial</vt:lpstr>
      <vt:lpstr>Arial Rounded MT Bold</vt:lpstr>
      <vt:lpstr>Britannic Bold</vt:lpstr>
      <vt:lpstr>Calibri</vt:lpstr>
      <vt:lpstr>Cambria Math</vt:lpstr>
      <vt:lpstr>Consolas</vt:lpstr>
      <vt:lpstr>Copperplate Gothic Bold</vt:lpstr>
      <vt:lpstr>Tahoma</vt:lpstr>
      <vt:lpstr>Times New Roman</vt:lpstr>
      <vt:lpstr>Wingdings</vt:lpstr>
      <vt:lpstr>CEI</vt:lpstr>
      <vt:lpstr>Open-source reconfigurable processing system for novel high-performance space applications</vt:lpstr>
      <vt:lpstr>A bit of spam…</vt:lpstr>
      <vt:lpstr>Context and Motivation</vt:lpstr>
      <vt:lpstr>Main Issues in FPGA-Based Systems</vt:lpstr>
      <vt:lpstr>The ARTICo3 Framework</vt:lpstr>
      <vt:lpstr>ARTICo3 Architecture</vt:lpstr>
      <vt:lpstr>ARTICo3: Configurable Datapath</vt:lpstr>
      <vt:lpstr>ARTICo3: Operation Modes</vt:lpstr>
      <vt:lpstr>ARTICo3: Accelerator Virtualization</vt:lpstr>
      <vt:lpstr>ARTICo3: Hardware Generation</vt:lpstr>
      <vt:lpstr>ARTICo3 Toolchain (Hardware + Software Generation)</vt:lpstr>
      <vt:lpstr>ARTICo3 Runtime and C API</vt:lpstr>
      <vt:lpstr>Run-Time Solution Space Exploration with ARTICo3</vt:lpstr>
      <vt:lpstr>Hardening ARTICo3 MPSoCs for Space Applications</vt:lpstr>
      <vt:lpstr>Hardening ARTICo3 MPSoCs for Space Applications</vt:lpstr>
      <vt:lpstr>Going full Open Source</vt:lpstr>
      <vt:lpstr>Experimental Results (I)</vt:lpstr>
      <vt:lpstr>Experimental Results (II)</vt:lpstr>
      <vt:lpstr>Experimental Results (III)</vt:lpstr>
      <vt:lpstr>Conclusions</vt:lpstr>
      <vt:lpstr>Future Activities (and Wishlist)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SEFUW'23 ARTICo3 + RISC-V</dc:title>
  <dc:subject/>
  <dc:creator>Alfonso Rodríguez</dc:creator>
  <cp:keywords/>
  <dc:description/>
  <cp:lastModifiedBy>Alfonso Rodríguez</cp:lastModifiedBy>
  <cp:revision>504</cp:revision>
  <cp:lastPrinted>1999-04-14T13:50:48Z</cp:lastPrinted>
  <dcterms:created xsi:type="dcterms:W3CDTF">1994-11-21T12:31:32Z</dcterms:created>
  <dcterms:modified xsi:type="dcterms:W3CDTF">2023-03-13T16:17:09Z</dcterms:modified>
</cp:coreProperties>
</file>