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65" r:id="rId3"/>
    <p:sldId id="366" r:id="rId4"/>
    <p:sldId id="394" r:id="rId5"/>
    <p:sldId id="370" r:id="rId6"/>
    <p:sldId id="371" r:id="rId7"/>
    <p:sldId id="395" r:id="rId8"/>
    <p:sldId id="364" r:id="rId9"/>
    <p:sldId id="373" r:id="rId10"/>
    <p:sldId id="374" r:id="rId11"/>
    <p:sldId id="375" r:id="rId12"/>
    <p:sldId id="378" r:id="rId13"/>
    <p:sldId id="396" r:id="rId14"/>
    <p:sldId id="377" r:id="rId15"/>
    <p:sldId id="379" r:id="rId16"/>
    <p:sldId id="382" r:id="rId17"/>
    <p:sldId id="380" r:id="rId18"/>
    <p:sldId id="383" r:id="rId19"/>
    <p:sldId id="384" r:id="rId20"/>
    <p:sldId id="391" r:id="rId21"/>
    <p:sldId id="388" r:id="rId22"/>
    <p:sldId id="385" r:id="rId23"/>
    <p:sldId id="389" r:id="rId24"/>
    <p:sldId id="386" r:id="rId25"/>
    <p:sldId id="390" r:id="rId26"/>
    <p:sldId id="397" r:id="rId27"/>
    <p:sldId id="387" r:id="rId28"/>
    <p:sldId id="399" r:id="rId29"/>
    <p:sldId id="393" r:id="rId30"/>
    <p:sldId id="398" r:id="rId31"/>
  </p:sldIdLst>
  <p:sldSz cx="12192000" cy="6858000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F244"/>
    <a:srgbClr val="4AE668"/>
    <a:srgbClr val="44B8EC"/>
    <a:srgbClr val="873EF2"/>
    <a:srgbClr val="F0CA40"/>
    <a:srgbClr val="5B9BD5"/>
    <a:srgbClr val="DDECF3"/>
    <a:srgbClr val="369C90"/>
    <a:srgbClr val="2AD00E"/>
    <a:srgbClr val="4C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3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9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32790B-E3AB-477F-8228-28B94EA74E9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9AA4DAF-F83E-4510-921E-6A17EC92ABCE}">
      <dgm:prSet phldrT="[Texte]"/>
      <dgm:spPr/>
      <dgm:t>
        <a:bodyPr/>
        <a:lstStyle/>
        <a:p>
          <a:r>
            <a:rPr lang="en-US" dirty="0" smtClean="0"/>
            <a:t>Theoretical modeling: 			</a:t>
          </a:r>
          <a:r>
            <a:rPr lang="en-US" b="1" dirty="0" smtClean="0"/>
            <a:t>Simulink</a:t>
          </a:r>
          <a:endParaRPr lang="en-US" b="1" dirty="0"/>
        </a:p>
      </dgm:t>
    </dgm:pt>
    <dgm:pt modelId="{CAF79089-027E-4460-A7BA-F31E0A729A4E}" type="parTrans" cxnId="{CA5E8844-7564-46EA-BD13-BC3A841E3F64}">
      <dgm:prSet/>
      <dgm:spPr/>
      <dgm:t>
        <a:bodyPr/>
        <a:lstStyle/>
        <a:p>
          <a:endParaRPr lang="en-US"/>
        </a:p>
      </dgm:t>
    </dgm:pt>
    <dgm:pt modelId="{A83EE8FF-66F0-481E-9615-A535EE6FA625}" type="sibTrans" cxnId="{CA5E8844-7564-46EA-BD13-BC3A841E3F64}">
      <dgm:prSet/>
      <dgm:spPr/>
      <dgm:t>
        <a:bodyPr/>
        <a:lstStyle/>
        <a:p>
          <a:endParaRPr lang="en-US"/>
        </a:p>
      </dgm:t>
    </dgm:pt>
    <dgm:pt modelId="{7CFEE66E-439E-4A79-B585-B63BDC197AB3}">
      <dgm:prSet phldrT="[Texte]"/>
      <dgm:spPr/>
      <dgm:t>
        <a:bodyPr/>
        <a:lstStyle/>
        <a:p>
          <a:r>
            <a:rPr lang="en-US" b="0" dirty="0" smtClean="0"/>
            <a:t>Main Goal</a:t>
          </a:r>
          <a:r>
            <a:rPr lang="en-US" dirty="0" smtClean="0"/>
            <a:t>: </a:t>
          </a:r>
          <a:r>
            <a:rPr lang="en-US" b="1" dirty="0" smtClean="0"/>
            <a:t>specification</a:t>
          </a:r>
          <a:r>
            <a:rPr lang="en-US" dirty="0" smtClean="0"/>
            <a:t> and </a:t>
          </a:r>
          <a:r>
            <a:rPr lang="en-US" b="1" dirty="0" smtClean="0"/>
            <a:t>theoretical validation</a:t>
          </a:r>
          <a:endParaRPr lang="en-US" b="1" dirty="0"/>
        </a:p>
      </dgm:t>
    </dgm:pt>
    <dgm:pt modelId="{F8FBBA33-F8AF-4161-B775-FD023604F304}" type="parTrans" cxnId="{F2BFF5F3-F279-4130-95C4-EEE7F7AFA2E1}">
      <dgm:prSet/>
      <dgm:spPr/>
      <dgm:t>
        <a:bodyPr/>
        <a:lstStyle/>
        <a:p>
          <a:endParaRPr lang="en-US"/>
        </a:p>
      </dgm:t>
    </dgm:pt>
    <dgm:pt modelId="{67260116-2EA1-48E8-88BF-B94DE87A2798}" type="sibTrans" cxnId="{F2BFF5F3-F279-4130-95C4-EEE7F7AFA2E1}">
      <dgm:prSet/>
      <dgm:spPr/>
      <dgm:t>
        <a:bodyPr/>
        <a:lstStyle/>
        <a:p>
          <a:endParaRPr lang="en-US"/>
        </a:p>
      </dgm:t>
    </dgm:pt>
    <dgm:pt modelId="{8C482CDE-9260-4D83-8F1C-134B45A200A8}">
      <dgm:prSet phldrT="[Texte]"/>
      <dgm:spPr/>
      <dgm:t>
        <a:bodyPr/>
        <a:lstStyle/>
        <a:p>
          <a:r>
            <a:rPr lang="en-US" dirty="0" smtClean="0"/>
            <a:t>quantification studies for FPGA implementation</a:t>
          </a:r>
          <a:endParaRPr lang="en-US" dirty="0"/>
        </a:p>
      </dgm:t>
    </dgm:pt>
    <dgm:pt modelId="{8CA8804A-445A-4610-9C24-002E76BFC2B5}" type="parTrans" cxnId="{5369C72C-ADC8-4081-8A96-AE9FE4046364}">
      <dgm:prSet/>
      <dgm:spPr/>
      <dgm:t>
        <a:bodyPr/>
        <a:lstStyle/>
        <a:p>
          <a:endParaRPr lang="en-US"/>
        </a:p>
      </dgm:t>
    </dgm:pt>
    <dgm:pt modelId="{A60F60A9-E4A3-4B59-B1A4-7A159E8DEE1B}" type="sibTrans" cxnId="{5369C72C-ADC8-4081-8A96-AE9FE4046364}">
      <dgm:prSet/>
      <dgm:spPr/>
      <dgm:t>
        <a:bodyPr/>
        <a:lstStyle/>
        <a:p>
          <a:endParaRPr lang="en-US"/>
        </a:p>
      </dgm:t>
    </dgm:pt>
    <dgm:pt modelId="{6A4670FA-6BC7-4D45-90F9-C167769D0627}">
      <dgm:prSet phldrT="[Texte]"/>
      <dgm:spPr/>
      <dgm:t>
        <a:bodyPr/>
        <a:lstStyle/>
        <a:p>
          <a:r>
            <a:rPr lang="en-US" dirty="0" smtClean="0"/>
            <a:t>1 axis breadboards: 			I</a:t>
          </a:r>
          <a:r>
            <a:rPr lang="en-US" b="1" dirty="0" smtClean="0"/>
            <a:t>gloo2</a:t>
          </a:r>
          <a:endParaRPr lang="en-US" b="1" dirty="0"/>
        </a:p>
      </dgm:t>
    </dgm:pt>
    <dgm:pt modelId="{C6A55C04-2F0B-4562-8931-8817E19CC58F}" type="parTrans" cxnId="{AA262580-42B2-4A73-B700-7E722D3EDF57}">
      <dgm:prSet/>
      <dgm:spPr/>
      <dgm:t>
        <a:bodyPr/>
        <a:lstStyle/>
        <a:p>
          <a:endParaRPr lang="en-US"/>
        </a:p>
      </dgm:t>
    </dgm:pt>
    <dgm:pt modelId="{44A1CBB0-75D6-454E-82E0-79574DDC9E7D}" type="sibTrans" cxnId="{AA262580-42B2-4A73-B700-7E722D3EDF57}">
      <dgm:prSet/>
      <dgm:spPr/>
      <dgm:t>
        <a:bodyPr/>
        <a:lstStyle/>
        <a:p>
          <a:endParaRPr lang="en-US"/>
        </a:p>
      </dgm:t>
    </dgm:pt>
    <dgm:pt modelId="{76D45DC2-01D7-451F-9BB6-5D387C2F5CFE}">
      <dgm:prSet phldrT="[Texte]"/>
      <dgm:spPr/>
      <dgm:t>
        <a:bodyPr/>
        <a:lstStyle/>
        <a:p>
          <a:r>
            <a:rPr lang="en-US" dirty="0" smtClean="0"/>
            <a:t>Anticipate NG-medium difficulties for the algorithm implementation</a:t>
          </a:r>
          <a:endParaRPr lang="en-US" dirty="0"/>
        </a:p>
      </dgm:t>
    </dgm:pt>
    <dgm:pt modelId="{C5AEF98D-5D72-4EE5-BF29-8893946AB049}" type="parTrans" cxnId="{B81D902C-5D66-458C-B068-A9F456B1B5DF}">
      <dgm:prSet/>
      <dgm:spPr/>
      <dgm:t>
        <a:bodyPr/>
        <a:lstStyle/>
        <a:p>
          <a:endParaRPr lang="en-US"/>
        </a:p>
      </dgm:t>
    </dgm:pt>
    <dgm:pt modelId="{2804E69F-69F0-4EA1-B841-30B85AF4D314}" type="sibTrans" cxnId="{B81D902C-5D66-458C-B068-A9F456B1B5DF}">
      <dgm:prSet/>
      <dgm:spPr/>
      <dgm:t>
        <a:bodyPr/>
        <a:lstStyle/>
        <a:p>
          <a:endParaRPr lang="en-US"/>
        </a:p>
      </dgm:t>
    </dgm:pt>
    <dgm:pt modelId="{5E1F26F1-1B67-465D-BC44-4D856F596448}">
      <dgm:prSet phldrT="[Texte]"/>
      <dgm:spPr/>
      <dgm:t>
        <a:bodyPr/>
        <a:lstStyle/>
        <a:p>
          <a:r>
            <a:rPr lang="en-US" dirty="0" smtClean="0"/>
            <a:t>3 axes EM1 &amp; EM2: 			I</a:t>
          </a:r>
          <a:r>
            <a:rPr lang="en-US" b="1" dirty="0" smtClean="0"/>
            <a:t>gloo2</a:t>
          </a:r>
          <a:endParaRPr lang="en-US" b="1" dirty="0"/>
        </a:p>
      </dgm:t>
    </dgm:pt>
    <dgm:pt modelId="{159DAAA9-7C28-4CF0-BF8A-366687CB2DCF}" type="parTrans" cxnId="{B6F79C9B-2089-4324-9372-AFBA5600252B}">
      <dgm:prSet/>
      <dgm:spPr/>
      <dgm:t>
        <a:bodyPr/>
        <a:lstStyle/>
        <a:p>
          <a:endParaRPr lang="en-US"/>
        </a:p>
      </dgm:t>
    </dgm:pt>
    <dgm:pt modelId="{FAC735CA-9678-4914-B492-D76E575EDEAC}" type="sibTrans" cxnId="{B6F79C9B-2089-4324-9372-AFBA5600252B}">
      <dgm:prSet/>
      <dgm:spPr/>
      <dgm:t>
        <a:bodyPr/>
        <a:lstStyle/>
        <a:p>
          <a:endParaRPr lang="en-US"/>
        </a:p>
      </dgm:t>
    </dgm:pt>
    <dgm:pt modelId="{327F8B53-6109-4E27-97A5-FE57B66A5CF3}">
      <dgm:prSet/>
      <dgm:spPr/>
      <dgm:t>
        <a:bodyPr/>
        <a:lstStyle/>
        <a:p>
          <a:r>
            <a:rPr lang="en-US" dirty="0" smtClean="0"/>
            <a:t>Main goal: </a:t>
          </a:r>
          <a:r>
            <a:rPr lang="en-US" b="1" dirty="0" smtClean="0"/>
            <a:t>Algorithm update </a:t>
          </a:r>
          <a:r>
            <a:rPr lang="en-US" dirty="0" smtClean="0"/>
            <a:t>and </a:t>
          </a:r>
          <a:r>
            <a:rPr lang="en-US" b="1" dirty="0" smtClean="0"/>
            <a:t>Onboard validation </a:t>
          </a:r>
          <a:r>
            <a:rPr lang="en-US" dirty="0" smtClean="0"/>
            <a:t>of the 3 axes design</a:t>
          </a:r>
          <a:endParaRPr lang="en-US" dirty="0"/>
        </a:p>
      </dgm:t>
    </dgm:pt>
    <dgm:pt modelId="{35D69E20-0042-4EB4-BF4B-956EE90B825F}" type="parTrans" cxnId="{8766632C-192B-40B9-A2DD-E36C4FECE25E}">
      <dgm:prSet/>
      <dgm:spPr/>
      <dgm:t>
        <a:bodyPr/>
        <a:lstStyle/>
        <a:p>
          <a:endParaRPr lang="en-US"/>
        </a:p>
      </dgm:t>
    </dgm:pt>
    <dgm:pt modelId="{F0380246-5649-4AB5-A920-006711B99207}" type="sibTrans" cxnId="{8766632C-192B-40B9-A2DD-E36C4FECE25E}">
      <dgm:prSet/>
      <dgm:spPr/>
      <dgm:t>
        <a:bodyPr/>
        <a:lstStyle/>
        <a:p>
          <a:endParaRPr lang="en-US"/>
        </a:p>
      </dgm:t>
    </dgm:pt>
    <dgm:pt modelId="{E3075489-072B-4E1C-A2BA-AFBCA347C1A1}">
      <dgm:prSet/>
      <dgm:spPr/>
      <dgm:t>
        <a:bodyPr/>
        <a:lstStyle/>
        <a:p>
          <a:r>
            <a:rPr lang="en-US" dirty="0" smtClean="0"/>
            <a:t>design </a:t>
          </a:r>
          <a:r>
            <a:rPr lang="en-US" b="1" dirty="0" smtClean="0"/>
            <a:t>functionally identical to FM</a:t>
          </a:r>
          <a:endParaRPr lang="en-US" b="1" dirty="0"/>
        </a:p>
      </dgm:t>
    </dgm:pt>
    <dgm:pt modelId="{093F1E55-61E7-4C9C-BCCF-CDC87814E899}" type="parTrans" cxnId="{7FFB8304-ABB8-49B2-A673-F10C9FF6FE72}">
      <dgm:prSet/>
      <dgm:spPr/>
      <dgm:t>
        <a:bodyPr/>
        <a:lstStyle/>
        <a:p>
          <a:endParaRPr lang="en-US"/>
        </a:p>
      </dgm:t>
    </dgm:pt>
    <dgm:pt modelId="{478BFF67-8DA4-43FB-A57C-E762005D5FF0}" type="sibTrans" cxnId="{7FFB8304-ABB8-49B2-A673-F10C9FF6FE72}">
      <dgm:prSet/>
      <dgm:spPr/>
      <dgm:t>
        <a:bodyPr/>
        <a:lstStyle/>
        <a:p>
          <a:endParaRPr lang="en-US"/>
        </a:p>
      </dgm:t>
    </dgm:pt>
    <dgm:pt modelId="{33BCA4F4-65D5-4E14-90B1-38B2D3D6439C}">
      <dgm:prSet/>
      <dgm:spPr/>
      <dgm:t>
        <a:bodyPr/>
        <a:lstStyle/>
        <a:p>
          <a:r>
            <a:rPr lang="en-US" dirty="0" smtClean="0"/>
            <a:t>3 axes EM3: 				</a:t>
          </a:r>
          <a:r>
            <a:rPr lang="en-US" b="1" dirty="0" smtClean="0">
              <a:solidFill>
                <a:srgbClr val="FF0000"/>
              </a:solidFill>
            </a:rPr>
            <a:t>NG-medium</a:t>
          </a:r>
          <a:endParaRPr lang="en-US" b="1" dirty="0">
            <a:solidFill>
              <a:srgbClr val="FF0000"/>
            </a:solidFill>
          </a:endParaRPr>
        </a:p>
      </dgm:t>
    </dgm:pt>
    <dgm:pt modelId="{9D3245EF-EC78-4407-8F54-C6D88F0F26AA}" type="parTrans" cxnId="{9D26543B-D379-456B-A950-CC82F1A87429}">
      <dgm:prSet/>
      <dgm:spPr/>
      <dgm:t>
        <a:bodyPr/>
        <a:lstStyle/>
        <a:p>
          <a:endParaRPr lang="en-US"/>
        </a:p>
      </dgm:t>
    </dgm:pt>
    <dgm:pt modelId="{07CB3CD8-1147-44C9-98FB-0C16761FB765}" type="sibTrans" cxnId="{9D26543B-D379-456B-A950-CC82F1A87429}">
      <dgm:prSet/>
      <dgm:spPr/>
      <dgm:t>
        <a:bodyPr/>
        <a:lstStyle/>
        <a:p>
          <a:endParaRPr lang="en-US"/>
        </a:p>
      </dgm:t>
    </dgm:pt>
    <dgm:pt modelId="{F81AEE41-BD87-4E0C-9E99-477B98D5435C}">
      <dgm:prSet/>
      <dgm:spPr/>
      <dgm:t>
        <a:bodyPr/>
        <a:lstStyle/>
        <a:p>
          <a:r>
            <a:rPr lang="en-US" dirty="0" smtClean="0"/>
            <a:t>algorithm resource optimization</a:t>
          </a:r>
          <a:endParaRPr lang="en-US" dirty="0"/>
        </a:p>
      </dgm:t>
    </dgm:pt>
    <dgm:pt modelId="{11DA3AC2-2E20-4ABB-AE28-AEA705FC8DAC}" type="parTrans" cxnId="{357F899F-189B-42F9-8799-75E17F2D021C}">
      <dgm:prSet/>
      <dgm:spPr/>
      <dgm:t>
        <a:bodyPr/>
        <a:lstStyle/>
        <a:p>
          <a:endParaRPr lang="en-US"/>
        </a:p>
      </dgm:t>
    </dgm:pt>
    <dgm:pt modelId="{EF9E4D01-2213-4F5E-BB9A-24CAD0984144}" type="sibTrans" cxnId="{357F899F-189B-42F9-8799-75E17F2D021C}">
      <dgm:prSet/>
      <dgm:spPr/>
      <dgm:t>
        <a:bodyPr/>
        <a:lstStyle/>
        <a:p>
          <a:endParaRPr lang="en-US"/>
        </a:p>
      </dgm:t>
    </dgm:pt>
    <dgm:pt modelId="{2710B6BF-8C40-473F-8FA8-A94D66BE7A44}">
      <dgm:prSet/>
      <dgm:spPr/>
      <dgm:t>
        <a:bodyPr/>
        <a:lstStyle/>
        <a:p>
          <a:r>
            <a:rPr lang="en-US" dirty="0" smtClean="0"/>
            <a:t>main goal: </a:t>
          </a:r>
          <a:r>
            <a:rPr lang="en-US" b="1" dirty="0" smtClean="0"/>
            <a:t>Onboard validation </a:t>
          </a:r>
          <a:r>
            <a:rPr lang="en-US" b="0" dirty="0" smtClean="0"/>
            <a:t>with</a:t>
          </a:r>
          <a:r>
            <a:rPr lang="en-US" b="1" dirty="0" smtClean="0"/>
            <a:t> final FPGA target</a:t>
          </a:r>
          <a:endParaRPr lang="en-US" dirty="0">
            <a:solidFill>
              <a:srgbClr val="FF0000"/>
            </a:solidFill>
          </a:endParaRPr>
        </a:p>
      </dgm:t>
    </dgm:pt>
    <dgm:pt modelId="{E6D01265-CE23-41DC-AA0E-95490BD51BBB}" type="parTrans" cxnId="{7A4D39FD-8882-482E-8DC4-99F4A0918CCC}">
      <dgm:prSet/>
      <dgm:spPr/>
      <dgm:t>
        <a:bodyPr/>
        <a:lstStyle/>
        <a:p>
          <a:endParaRPr lang="en-US"/>
        </a:p>
      </dgm:t>
    </dgm:pt>
    <dgm:pt modelId="{AF99039A-14F1-42B5-9B11-5D1BBFCBF518}" type="sibTrans" cxnId="{7A4D39FD-8882-482E-8DC4-99F4A0918CCC}">
      <dgm:prSet/>
      <dgm:spPr/>
      <dgm:t>
        <a:bodyPr/>
        <a:lstStyle/>
        <a:p>
          <a:endParaRPr lang="en-US"/>
        </a:p>
      </dgm:t>
    </dgm:pt>
    <dgm:pt modelId="{92944F4A-2569-4BFA-A536-8B723FC9B130}">
      <dgm:prSet/>
      <dgm:spPr/>
      <dgm:t>
        <a:bodyPr/>
        <a:lstStyle/>
        <a:p>
          <a:r>
            <a:rPr lang="en-US" dirty="0" smtClean="0"/>
            <a:t>large effort on </a:t>
          </a:r>
          <a:r>
            <a:rPr lang="en-US" b="1" dirty="0" smtClean="0">
              <a:solidFill>
                <a:srgbClr val="FF0000"/>
              </a:solidFill>
            </a:rPr>
            <a:t>timing closure</a:t>
          </a:r>
          <a:endParaRPr lang="en-US" b="1" dirty="0">
            <a:solidFill>
              <a:srgbClr val="FF0000"/>
            </a:solidFill>
          </a:endParaRPr>
        </a:p>
      </dgm:t>
    </dgm:pt>
    <dgm:pt modelId="{DCC084F9-E6B9-40E2-9FA9-3C394AD10E45}" type="parTrans" cxnId="{5F72629E-9B6E-471A-A22D-318E7CAE46B5}">
      <dgm:prSet/>
      <dgm:spPr/>
      <dgm:t>
        <a:bodyPr/>
        <a:lstStyle/>
        <a:p>
          <a:endParaRPr lang="en-US"/>
        </a:p>
      </dgm:t>
    </dgm:pt>
    <dgm:pt modelId="{2EFD8713-5490-4746-A6CE-1927E19C5057}" type="sibTrans" cxnId="{5F72629E-9B6E-471A-A22D-318E7CAE46B5}">
      <dgm:prSet/>
      <dgm:spPr/>
      <dgm:t>
        <a:bodyPr/>
        <a:lstStyle/>
        <a:p>
          <a:endParaRPr lang="en-US"/>
        </a:p>
      </dgm:t>
    </dgm:pt>
    <dgm:pt modelId="{E72277E5-E6B4-4665-A958-7AF1E617C073}">
      <dgm:prSet/>
      <dgm:spPr/>
      <dgm:t>
        <a:bodyPr/>
        <a:lstStyle/>
        <a:p>
          <a:r>
            <a:rPr lang="en-US" dirty="0" smtClean="0"/>
            <a:t>numerous small design rework</a:t>
          </a:r>
          <a:endParaRPr lang="en-US" dirty="0"/>
        </a:p>
      </dgm:t>
    </dgm:pt>
    <dgm:pt modelId="{E5E92B4E-6EE7-42D7-9076-0C14792B4F30}" type="parTrans" cxnId="{099BCA09-40FE-48EB-AEAC-AF5EB5268D43}">
      <dgm:prSet/>
      <dgm:spPr/>
      <dgm:t>
        <a:bodyPr/>
        <a:lstStyle/>
        <a:p>
          <a:endParaRPr lang="en-US"/>
        </a:p>
      </dgm:t>
    </dgm:pt>
    <dgm:pt modelId="{ED172B4F-E727-4ED2-A356-8FF4DBC494E4}" type="sibTrans" cxnId="{099BCA09-40FE-48EB-AEAC-AF5EB5268D43}">
      <dgm:prSet/>
      <dgm:spPr/>
      <dgm:t>
        <a:bodyPr/>
        <a:lstStyle/>
        <a:p>
          <a:endParaRPr lang="en-US"/>
        </a:p>
      </dgm:t>
    </dgm:pt>
    <dgm:pt modelId="{3589330E-390A-43AE-9341-6BB1250A3C84}">
      <dgm:prSet/>
      <dgm:spPr/>
      <dgm:t>
        <a:bodyPr/>
        <a:lstStyle/>
        <a:p>
          <a:r>
            <a:rPr lang="en-US" dirty="0" smtClean="0"/>
            <a:t>design </a:t>
          </a:r>
          <a:r>
            <a:rPr lang="en-US" b="1" dirty="0" smtClean="0"/>
            <a:t>identical to FM</a:t>
          </a:r>
          <a:endParaRPr lang="en-US" b="1" dirty="0"/>
        </a:p>
      </dgm:t>
    </dgm:pt>
    <dgm:pt modelId="{F3C33678-234F-4990-8AD9-61299E32C053}" type="parTrans" cxnId="{1BE95D8D-86EE-405A-B160-3C510CA858E7}">
      <dgm:prSet/>
      <dgm:spPr/>
      <dgm:t>
        <a:bodyPr/>
        <a:lstStyle/>
        <a:p>
          <a:endParaRPr lang="en-US"/>
        </a:p>
      </dgm:t>
    </dgm:pt>
    <dgm:pt modelId="{CDF242EC-0826-433D-91EA-5A134451EDBC}" type="sibTrans" cxnId="{1BE95D8D-86EE-405A-B160-3C510CA858E7}">
      <dgm:prSet/>
      <dgm:spPr/>
      <dgm:t>
        <a:bodyPr/>
        <a:lstStyle/>
        <a:p>
          <a:endParaRPr lang="en-US"/>
        </a:p>
      </dgm:t>
    </dgm:pt>
    <dgm:pt modelId="{258E2B60-CF17-4F54-9B36-E6FF2F4E5322}">
      <dgm:prSet/>
      <dgm:spPr/>
      <dgm:t>
        <a:bodyPr/>
        <a:lstStyle/>
        <a:p>
          <a:r>
            <a:rPr lang="en-US" dirty="0" smtClean="0"/>
            <a:t>Main Goal: </a:t>
          </a:r>
          <a:r>
            <a:rPr lang="en-US" b="1" dirty="0" smtClean="0"/>
            <a:t>Onboard validation </a:t>
          </a:r>
          <a:r>
            <a:rPr lang="en-US" dirty="0" smtClean="0"/>
            <a:t>of the algorithm and </a:t>
          </a:r>
          <a:r>
            <a:rPr lang="en-US" b="1" dirty="0" smtClean="0"/>
            <a:t>preparation for 3 axes </a:t>
          </a:r>
          <a:r>
            <a:rPr lang="en-US" dirty="0" smtClean="0"/>
            <a:t>model</a:t>
          </a:r>
          <a:endParaRPr lang="en-US" dirty="0"/>
        </a:p>
      </dgm:t>
    </dgm:pt>
    <dgm:pt modelId="{82776AB6-779C-4DA8-A43E-D98F6382DC9E}" type="parTrans" cxnId="{85BF7F5B-F5EF-4B22-8291-C66DA0F9F961}">
      <dgm:prSet/>
      <dgm:spPr/>
      <dgm:t>
        <a:bodyPr/>
        <a:lstStyle/>
        <a:p>
          <a:endParaRPr lang="en-US"/>
        </a:p>
      </dgm:t>
    </dgm:pt>
    <dgm:pt modelId="{1DDDB162-C94E-4F14-9846-F0DC921ADCA5}" type="sibTrans" cxnId="{85BF7F5B-F5EF-4B22-8291-C66DA0F9F961}">
      <dgm:prSet/>
      <dgm:spPr/>
      <dgm:t>
        <a:bodyPr/>
        <a:lstStyle/>
        <a:p>
          <a:endParaRPr lang="en-US"/>
        </a:p>
      </dgm:t>
    </dgm:pt>
    <dgm:pt modelId="{B1C285B3-FB0F-40F2-BF43-E11F2F96C68B}">
      <dgm:prSet/>
      <dgm:spPr/>
      <dgm:t>
        <a:bodyPr/>
        <a:lstStyle/>
        <a:p>
          <a:r>
            <a:rPr lang="en-US" dirty="0" smtClean="0"/>
            <a:t>Gyro algorithm developed with NG-medium target in mind</a:t>
          </a:r>
          <a:endParaRPr lang="en-US" dirty="0"/>
        </a:p>
      </dgm:t>
    </dgm:pt>
    <dgm:pt modelId="{0CEB5169-8913-48BE-B734-8FEF6075D5BE}" type="parTrans" cxnId="{3306F2C2-B181-4D33-835E-443341F0AA93}">
      <dgm:prSet/>
      <dgm:spPr/>
      <dgm:t>
        <a:bodyPr/>
        <a:lstStyle/>
        <a:p>
          <a:endParaRPr lang="en-US"/>
        </a:p>
      </dgm:t>
    </dgm:pt>
    <dgm:pt modelId="{198B9783-1EE3-4D1B-AB01-0F393CFF1506}" type="sibTrans" cxnId="{3306F2C2-B181-4D33-835E-443341F0AA93}">
      <dgm:prSet/>
      <dgm:spPr/>
      <dgm:t>
        <a:bodyPr/>
        <a:lstStyle/>
        <a:p>
          <a:endParaRPr lang="en-US"/>
        </a:p>
      </dgm:t>
    </dgm:pt>
    <dgm:pt modelId="{167225E3-5CAE-4E71-AF41-702C36F89ED3}">
      <dgm:prSet/>
      <dgm:spPr/>
      <dgm:t>
        <a:bodyPr/>
        <a:lstStyle/>
        <a:p>
          <a:r>
            <a:rPr lang="en-US" b="1" dirty="0" smtClean="0"/>
            <a:t>Bit accurate </a:t>
          </a:r>
          <a:r>
            <a:rPr lang="en-US" dirty="0" err="1" smtClean="0"/>
            <a:t>vhdl</a:t>
          </a:r>
          <a:r>
            <a:rPr lang="en-US" dirty="0" smtClean="0"/>
            <a:t> vs Simulink algorithm verification</a:t>
          </a:r>
          <a:endParaRPr lang="en-US" dirty="0"/>
        </a:p>
      </dgm:t>
    </dgm:pt>
    <dgm:pt modelId="{3D02C3C4-8031-4FA0-BECF-6B4FCB519B63}" type="parTrans" cxnId="{4B83375D-49D0-436F-B7A4-0A0B8C63875F}">
      <dgm:prSet/>
      <dgm:spPr/>
      <dgm:t>
        <a:bodyPr/>
        <a:lstStyle/>
        <a:p>
          <a:endParaRPr lang="en-US"/>
        </a:p>
      </dgm:t>
    </dgm:pt>
    <dgm:pt modelId="{18E8BE4A-F7F7-4395-B5B2-ECEAB6F69083}" type="sibTrans" cxnId="{4B83375D-49D0-436F-B7A4-0A0B8C63875F}">
      <dgm:prSet/>
      <dgm:spPr/>
      <dgm:t>
        <a:bodyPr/>
        <a:lstStyle/>
        <a:p>
          <a:endParaRPr lang="en-US"/>
        </a:p>
      </dgm:t>
    </dgm:pt>
    <dgm:pt modelId="{66D5C7BD-6D90-4962-8699-686EDB1D30EA}">
      <dgm:prSet/>
      <dgm:spPr/>
      <dgm:t>
        <a:bodyPr/>
        <a:lstStyle/>
        <a:p>
          <a:r>
            <a:rPr lang="en-US" dirty="0" smtClean="0"/>
            <a:t>fast development for other modules</a:t>
          </a:r>
          <a:endParaRPr lang="en-US" dirty="0"/>
        </a:p>
      </dgm:t>
    </dgm:pt>
    <dgm:pt modelId="{F2D11A7A-6A8E-4BF4-B353-47CC15A25545}" type="parTrans" cxnId="{DD14FAD5-B21C-48E3-BDCC-549346BCFEF9}">
      <dgm:prSet/>
      <dgm:spPr/>
      <dgm:t>
        <a:bodyPr/>
        <a:lstStyle/>
        <a:p>
          <a:endParaRPr lang="en-US"/>
        </a:p>
      </dgm:t>
    </dgm:pt>
    <dgm:pt modelId="{CA4C232D-A6FD-46FD-8FD6-552D82329554}" type="sibTrans" cxnId="{DD14FAD5-B21C-48E3-BDCC-549346BCFEF9}">
      <dgm:prSet/>
      <dgm:spPr/>
      <dgm:t>
        <a:bodyPr/>
        <a:lstStyle/>
        <a:p>
          <a:endParaRPr lang="en-US"/>
        </a:p>
      </dgm:t>
    </dgm:pt>
    <dgm:pt modelId="{9236D70C-14D6-4576-B80C-478127ACD5DC}">
      <dgm:prSet phldrT="[Texte]"/>
      <dgm:spPr/>
      <dgm:t>
        <a:bodyPr/>
        <a:lstStyle/>
        <a:p>
          <a:endParaRPr lang="en-US" dirty="0"/>
        </a:p>
      </dgm:t>
    </dgm:pt>
    <dgm:pt modelId="{51697C38-1B70-49C1-BA82-EF85ED68F5EA}" type="parTrans" cxnId="{FFEB5AEB-3327-4A48-B0B6-12F3154565E5}">
      <dgm:prSet/>
      <dgm:spPr/>
      <dgm:t>
        <a:bodyPr/>
        <a:lstStyle/>
        <a:p>
          <a:endParaRPr lang="en-US"/>
        </a:p>
      </dgm:t>
    </dgm:pt>
    <dgm:pt modelId="{4E095E3B-B7B9-49E0-B1D7-135F5445549F}" type="sibTrans" cxnId="{FFEB5AEB-3327-4A48-B0B6-12F3154565E5}">
      <dgm:prSet/>
      <dgm:spPr/>
      <dgm:t>
        <a:bodyPr/>
        <a:lstStyle/>
        <a:p>
          <a:endParaRPr lang="en-US"/>
        </a:p>
      </dgm:t>
    </dgm:pt>
    <dgm:pt modelId="{F80D3BFC-1391-4F7D-A2FC-F70CBC2E73C0}">
      <dgm:prSet/>
      <dgm:spPr/>
      <dgm:t>
        <a:bodyPr/>
        <a:lstStyle/>
        <a:p>
          <a:endParaRPr lang="en-US" dirty="0"/>
        </a:p>
      </dgm:t>
    </dgm:pt>
    <dgm:pt modelId="{FE77C134-10F3-467E-B196-11327DA4293C}" type="parTrans" cxnId="{342A58B0-318A-4400-8AF5-0315463DCDE3}">
      <dgm:prSet/>
      <dgm:spPr/>
      <dgm:t>
        <a:bodyPr/>
        <a:lstStyle/>
        <a:p>
          <a:endParaRPr lang="en-US"/>
        </a:p>
      </dgm:t>
    </dgm:pt>
    <dgm:pt modelId="{79302895-F456-469F-BFC2-99E8E348BDB0}" type="sibTrans" cxnId="{342A58B0-318A-4400-8AF5-0315463DCDE3}">
      <dgm:prSet/>
      <dgm:spPr/>
      <dgm:t>
        <a:bodyPr/>
        <a:lstStyle/>
        <a:p>
          <a:endParaRPr lang="en-US"/>
        </a:p>
      </dgm:t>
    </dgm:pt>
    <dgm:pt modelId="{5458FAD9-D6D5-4C72-BC7B-664B4BEE9CA3}">
      <dgm:prSet/>
      <dgm:spPr/>
      <dgm:t>
        <a:bodyPr/>
        <a:lstStyle/>
        <a:p>
          <a:endParaRPr lang="en-US" dirty="0"/>
        </a:p>
      </dgm:t>
    </dgm:pt>
    <dgm:pt modelId="{7A183494-CB22-4653-A1D0-1ADB24DDBEB6}" type="parTrans" cxnId="{4FD8E2A7-6292-40B6-A3B7-D5F0A91251DB}">
      <dgm:prSet/>
      <dgm:spPr/>
      <dgm:t>
        <a:bodyPr/>
        <a:lstStyle/>
        <a:p>
          <a:endParaRPr lang="en-US"/>
        </a:p>
      </dgm:t>
    </dgm:pt>
    <dgm:pt modelId="{F0304AA6-8B6E-4793-A672-29DB848DF1A9}" type="sibTrans" cxnId="{4FD8E2A7-6292-40B6-A3B7-D5F0A91251DB}">
      <dgm:prSet/>
      <dgm:spPr/>
      <dgm:t>
        <a:bodyPr/>
        <a:lstStyle/>
        <a:p>
          <a:endParaRPr lang="en-US"/>
        </a:p>
      </dgm:t>
    </dgm:pt>
    <dgm:pt modelId="{AB3588BA-7CF2-40A3-B540-AA9728FF5F4F}" type="pres">
      <dgm:prSet presAssocID="{EF32790B-E3AB-477F-8228-28B94EA74E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9480A1-4F31-41CC-B2C4-072A36AE3448}" type="pres">
      <dgm:prSet presAssocID="{A9AA4DAF-F83E-4510-921E-6A17EC92ABC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6447B9-399B-436F-BF7E-4A1D3DFE25DD}" type="pres">
      <dgm:prSet presAssocID="{A9AA4DAF-F83E-4510-921E-6A17EC92ABCE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17379A-A773-41BE-A1FD-E46A82951423}" type="pres">
      <dgm:prSet presAssocID="{6A4670FA-6BC7-4D45-90F9-C167769D062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0492B-A2D9-483F-8131-709F73A517D8}" type="pres">
      <dgm:prSet presAssocID="{6A4670FA-6BC7-4D45-90F9-C167769D0627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456703-3DF1-4E06-AF4C-F9E2A64A3D2D}" type="pres">
      <dgm:prSet presAssocID="{5E1F26F1-1B67-465D-BC44-4D856F59644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CB5B7-CF97-415A-B1B6-542431E7266E}" type="pres">
      <dgm:prSet presAssocID="{5E1F26F1-1B67-465D-BC44-4D856F596448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704FA-6768-4E9F-9DCE-D0EBD2565640}" type="pres">
      <dgm:prSet presAssocID="{33BCA4F4-65D5-4E14-90B1-38B2D3D6439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506DD6-ED5F-4B09-8054-3E838EB8A203}" type="pres">
      <dgm:prSet presAssocID="{33BCA4F4-65D5-4E14-90B1-38B2D3D6439C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72629E-9B6E-471A-A22D-318E7CAE46B5}" srcId="{2710B6BF-8C40-473F-8FA8-A94D66BE7A44}" destId="{92944F4A-2569-4BFA-A536-8B723FC9B130}" srcOrd="0" destOrd="0" parTransId="{DCC084F9-E6B9-40E2-9FA9-3C394AD10E45}" sibTransId="{2EFD8713-5490-4746-A6CE-1927E19C5057}"/>
    <dgm:cxn modelId="{7A4D39FD-8882-482E-8DC4-99F4A0918CCC}" srcId="{33BCA4F4-65D5-4E14-90B1-38B2D3D6439C}" destId="{2710B6BF-8C40-473F-8FA8-A94D66BE7A44}" srcOrd="0" destOrd="0" parTransId="{E6D01265-CE23-41DC-AA0E-95490BD51BBB}" sibTransId="{AF99039A-14F1-42B5-9B11-5D1BBFCBF518}"/>
    <dgm:cxn modelId="{5182612B-5EAF-43B4-BDC2-5D3BD9360F6D}" type="presOf" srcId="{5458FAD9-D6D5-4C72-BC7B-664B4BEE9CA3}" destId="{8ADCB5B7-CF97-415A-B1B6-542431E7266E}" srcOrd="0" destOrd="3" presId="urn:microsoft.com/office/officeart/2005/8/layout/vList2"/>
    <dgm:cxn modelId="{342A58B0-318A-4400-8AF5-0315463DCDE3}" srcId="{6A4670FA-6BC7-4D45-90F9-C167769D0627}" destId="{F80D3BFC-1391-4F7D-A2FC-F70CBC2E73C0}" srcOrd="1" destOrd="0" parTransId="{FE77C134-10F3-467E-B196-11327DA4293C}" sibTransId="{79302895-F456-469F-BFC2-99E8E348BDB0}"/>
    <dgm:cxn modelId="{58160CD3-963F-426A-8AC2-E132150B944C}" type="presOf" srcId="{92944F4A-2569-4BFA-A536-8B723FC9B130}" destId="{6F506DD6-ED5F-4B09-8054-3E838EB8A203}" srcOrd="0" destOrd="1" presId="urn:microsoft.com/office/officeart/2005/8/layout/vList2"/>
    <dgm:cxn modelId="{FFEB5AEB-3327-4A48-B0B6-12F3154565E5}" srcId="{A9AA4DAF-F83E-4510-921E-6A17EC92ABCE}" destId="{9236D70C-14D6-4576-B80C-478127ACD5DC}" srcOrd="1" destOrd="0" parTransId="{51697C38-1B70-49C1-BA82-EF85ED68F5EA}" sibTransId="{4E095E3B-B7B9-49E0-B1D7-135F5445549F}"/>
    <dgm:cxn modelId="{CD3B7D1C-0E56-4DAF-8DED-AB0DC2BAC1F4}" type="presOf" srcId="{258E2B60-CF17-4F54-9B36-E6FF2F4E5322}" destId="{34C0492B-A2D9-483F-8131-709F73A517D8}" srcOrd="0" destOrd="0" presId="urn:microsoft.com/office/officeart/2005/8/layout/vList2"/>
    <dgm:cxn modelId="{6D4CDD48-F19D-4AFD-8D19-D6BB829D42AD}" type="presOf" srcId="{B1C285B3-FB0F-40F2-BF43-E11F2F96C68B}" destId="{34C0492B-A2D9-483F-8131-709F73A517D8}" srcOrd="0" destOrd="1" presId="urn:microsoft.com/office/officeart/2005/8/layout/vList2"/>
    <dgm:cxn modelId="{E11A35DD-3761-4FBB-BF0C-5C2FFA81761B}" type="presOf" srcId="{5E1F26F1-1B67-465D-BC44-4D856F596448}" destId="{13456703-3DF1-4E06-AF4C-F9E2A64A3D2D}" srcOrd="0" destOrd="0" presId="urn:microsoft.com/office/officeart/2005/8/layout/vList2"/>
    <dgm:cxn modelId="{FE564BB7-0B15-4672-8ECD-3D49A1B1B587}" type="presOf" srcId="{7CFEE66E-439E-4A79-B585-B63BDC197AB3}" destId="{4C6447B9-399B-436F-BF7E-4A1D3DFE25DD}" srcOrd="0" destOrd="0" presId="urn:microsoft.com/office/officeart/2005/8/layout/vList2"/>
    <dgm:cxn modelId="{8766632C-192B-40B9-A2DD-E36C4FECE25E}" srcId="{5E1F26F1-1B67-465D-BC44-4D856F596448}" destId="{327F8B53-6109-4E27-97A5-FE57B66A5CF3}" srcOrd="0" destOrd="0" parTransId="{35D69E20-0042-4EB4-BF4B-956EE90B825F}" sibTransId="{F0380246-5649-4AB5-A920-006711B99207}"/>
    <dgm:cxn modelId="{3306F2C2-B181-4D33-835E-443341F0AA93}" srcId="{258E2B60-CF17-4F54-9B36-E6FF2F4E5322}" destId="{B1C285B3-FB0F-40F2-BF43-E11F2F96C68B}" srcOrd="0" destOrd="0" parTransId="{0CEB5169-8913-48BE-B734-8FEF6075D5BE}" sibTransId="{198B9783-1EE3-4D1B-AB01-0F393CFF1506}"/>
    <dgm:cxn modelId="{1BE95D8D-86EE-405A-B160-3C510CA858E7}" srcId="{2710B6BF-8C40-473F-8FA8-A94D66BE7A44}" destId="{3589330E-390A-43AE-9341-6BB1250A3C84}" srcOrd="2" destOrd="0" parTransId="{F3C33678-234F-4990-8AD9-61299E32C053}" sibTransId="{CDF242EC-0826-433D-91EA-5A134451EDBC}"/>
    <dgm:cxn modelId="{C6B1FCAB-3A23-42B3-9F5B-DC0B34BBB197}" type="presOf" srcId="{9236D70C-14D6-4576-B80C-478127ACD5DC}" destId="{4C6447B9-399B-436F-BF7E-4A1D3DFE25DD}" srcOrd="0" destOrd="3" presId="urn:microsoft.com/office/officeart/2005/8/layout/vList2"/>
    <dgm:cxn modelId="{1F9FD4CB-F4D8-4E65-A85E-3280C81043A5}" type="presOf" srcId="{E72277E5-E6B4-4665-A958-7AF1E617C073}" destId="{6F506DD6-ED5F-4B09-8054-3E838EB8A203}" srcOrd="0" destOrd="2" presId="urn:microsoft.com/office/officeart/2005/8/layout/vList2"/>
    <dgm:cxn modelId="{CA5E8844-7564-46EA-BD13-BC3A841E3F64}" srcId="{EF32790B-E3AB-477F-8228-28B94EA74E95}" destId="{A9AA4DAF-F83E-4510-921E-6A17EC92ABCE}" srcOrd="0" destOrd="0" parTransId="{CAF79089-027E-4460-A7BA-F31E0A729A4E}" sibTransId="{A83EE8FF-66F0-481E-9615-A535EE6FA625}"/>
    <dgm:cxn modelId="{EE1C4DDD-8AA4-4D37-9202-7E389B505273}" type="presOf" srcId="{6A4670FA-6BC7-4D45-90F9-C167769D0627}" destId="{1817379A-A773-41BE-A1FD-E46A82951423}" srcOrd="0" destOrd="0" presId="urn:microsoft.com/office/officeart/2005/8/layout/vList2"/>
    <dgm:cxn modelId="{099BCA09-40FE-48EB-AEAC-AF5EB5268D43}" srcId="{2710B6BF-8C40-473F-8FA8-A94D66BE7A44}" destId="{E72277E5-E6B4-4665-A958-7AF1E617C073}" srcOrd="1" destOrd="0" parTransId="{E5E92B4E-6EE7-42D7-9076-0C14792B4F30}" sibTransId="{ED172B4F-E727-4ED2-A356-8FF4DBC494E4}"/>
    <dgm:cxn modelId="{B81D902C-5D66-458C-B068-A9F456B1B5DF}" srcId="{7CFEE66E-439E-4A79-B585-B63BDC197AB3}" destId="{76D45DC2-01D7-451F-9BB6-5D387C2F5CFE}" srcOrd="1" destOrd="0" parTransId="{C5AEF98D-5D72-4EE5-BF29-8893946AB049}" sibTransId="{2804E69F-69F0-4EA1-B841-30B85AF4D314}"/>
    <dgm:cxn modelId="{5369C72C-ADC8-4081-8A96-AE9FE4046364}" srcId="{7CFEE66E-439E-4A79-B585-B63BDC197AB3}" destId="{8C482CDE-9260-4D83-8F1C-134B45A200A8}" srcOrd="0" destOrd="0" parTransId="{8CA8804A-445A-4610-9C24-002E76BFC2B5}" sibTransId="{A60F60A9-E4A3-4B59-B1A4-7A159E8DEE1B}"/>
    <dgm:cxn modelId="{2A7E7C2E-DA19-4A91-A255-D0C38348F330}" type="presOf" srcId="{66D5C7BD-6D90-4962-8699-686EDB1D30EA}" destId="{34C0492B-A2D9-483F-8131-709F73A517D8}" srcOrd="0" destOrd="3" presId="urn:microsoft.com/office/officeart/2005/8/layout/vList2"/>
    <dgm:cxn modelId="{4B83375D-49D0-436F-B7A4-0A0B8C63875F}" srcId="{258E2B60-CF17-4F54-9B36-E6FF2F4E5322}" destId="{167225E3-5CAE-4E71-AF41-702C36F89ED3}" srcOrd="1" destOrd="0" parTransId="{3D02C3C4-8031-4FA0-BECF-6B4FCB519B63}" sibTransId="{18E8BE4A-F7F7-4395-B5B2-ECEAB6F69083}"/>
    <dgm:cxn modelId="{F36615CF-0913-418E-A672-AF0AA53182E7}" type="presOf" srcId="{327F8B53-6109-4E27-97A5-FE57B66A5CF3}" destId="{8ADCB5B7-CF97-415A-B1B6-542431E7266E}" srcOrd="0" destOrd="0" presId="urn:microsoft.com/office/officeart/2005/8/layout/vList2"/>
    <dgm:cxn modelId="{24790C32-AFB7-4FD6-A5B4-2BA8423295C9}" type="presOf" srcId="{8C482CDE-9260-4D83-8F1C-134B45A200A8}" destId="{4C6447B9-399B-436F-BF7E-4A1D3DFE25DD}" srcOrd="0" destOrd="1" presId="urn:microsoft.com/office/officeart/2005/8/layout/vList2"/>
    <dgm:cxn modelId="{24EB24F1-8879-4F2A-B438-8C6E33F39B69}" type="presOf" srcId="{E3075489-072B-4E1C-A2BA-AFBCA347C1A1}" destId="{8ADCB5B7-CF97-415A-B1B6-542431E7266E}" srcOrd="0" destOrd="2" presId="urn:microsoft.com/office/officeart/2005/8/layout/vList2"/>
    <dgm:cxn modelId="{1CBBCB81-71BC-4F4E-A617-EA1C132C9034}" type="presOf" srcId="{2710B6BF-8C40-473F-8FA8-A94D66BE7A44}" destId="{6F506DD6-ED5F-4B09-8054-3E838EB8A203}" srcOrd="0" destOrd="0" presId="urn:microsoft.com/office/officeart/2005/8/layout/vList2"/>
    <dgm:cxn modelId="{A8F98012-D582-495C-B7E3-AA362F0C8619}" type="presOf" srcId="{3589330E-390A-43AE-9341-6BB1250A3C84}" destId="{6F506DD6-ED5F-4B09-8054-3E838EB8A203}" srcOrd="0" destOrd="3" presId="urn:microsoft.com/office/officeart/2005/8/layout/vList2"/>
    <dgm:cxn modelId="{9F36DAA7-AD78-49DF-924D-1D674B6949A6}" type="presOf" srcId="{F81AEE41-BD87-4E0C-9E99-477B98D5435C}" destId="{8ADCB5B7-CF97-415A-B1B6-542431E7266E}" srcOrd="0" destOrd="1" presId="urn:microsoft.com/office/officeart/2005/8/layout/vList2"/>
    <dgm:cxn modelId="{08190D06-B4B4-44AF-A279-294053E00752}" type="presOf" srcId="{167225E3-5CAE-4E71-AF41-702C36F89ED3}" destId="{34C0492B-A2D9-483F-8131-709F73A517D8}" srcOrd="0" destOrd="2" presId="urn:microsoft.com/office/officeart/2005/8/layout/vList2"/>
    <dgm:cxn modelId="{F2BFF5F3-F279-4130-95C4-EEE7F7AFA2E1}" srcId="{A9AA4DAF-F83E-4510-921E-6A17EC92ABCE}" destId="{7CFEE66E-439E-4A79-B585-B63BDC197AB3}" srcOrd="0" destOrd="0" parTransId="{F8FBBA33-F8AF-4161-B775-FD023604F304}" sibTransId="{67260116-2EA1-48E8-88BF-B94DE87A2798}"/>
    <dgm:cxn modelId="{9D26543B-D379-456B-A950-CC82F1A87429}" srcId="{EF32790B-E3AB-477F-8228-28B94EA74E95}" destId="{33BCA4F4-65D5-4E14-90B1-38B2D3D6439C}" srcOrd="3" destOrd="0" parTransId="{9D3245EF-EC78-4407-8F54-C6D88F0F26AA}" sibTransId="{07CB3CD8-1147-44C9-98FB-0C16761FB765}"/>
    <dgm:cxn modelId="{026BF592-1304-4392-979C-91FF6D85AFFB}" type="presOf" srcId="{33BCA4F4-65D5-4E14-90B1-38B2D3D6439C}" destId="{5BF704FA-6768-4E9F-9DCE-D0EBD2565640}" srcOrd="0" destOrd="0" presId="urn:microsoft.com/office/officeart/2005/8/layout/vList2"/>
    <dgm:cxn modelId="{2CAD2DE1-30D2-44D6-9D56-562656B29F22}" type="presOf" srcId="{F80D3BFC-1391-4F7D-A2FC-F70CBC2E73C0}" destId="{34C0492B-A2D9-483F-8131-709F73A517D8}" srcOrd="0" destOrd="4" presId="urn:microsoft.com/office/officeart/2005/8/layout/vList2"/>
    <dgm:cxn modelId="{AA262580-42B2-4A73-B700-7E722D3EDF57}" srcId="{EF32790B-E3AB-477F-8228-28B94EA74E95}" destId="{6A4670FA-6BC7-4D45-90F9-C167769D0627}" srcOrd="1" destOrd="0" parTransId="{C6A55C04-2F0B-4562-8931-8817E19CC58F}" sibTransId="{44A1CBB0-75D6-454E-82E0-79574DDC9E7D}"/>
    <dgm:cxn modelId="{7FFB8304-ABB8-49B2-A673-F10C9FF6FE72}" srcId="{327F8B53-6109-4E27-97A5-FE57B66A5CF3}" destId="{E3075489-072B-4E1C-A2BA-AFBCA347C1A1}" srcOrd="1" destOrd="0" parTransId="{093F1E55-61E7-4C9C-BCCF-CDC87814E899}" sibTransId="{478BFF67-8DA4-43FB-A57C-E762005D5FF0}"/>
    <dgm:cxn modelId="{B52D8711-97E3-48EB-A6B3-97B7D78808D0}" type="presOf" srcId="{76D45DC2-01D7-451F-9BB6-5D387C2F5CFE}" destId="{4C6447B9-399B-436F-BF7E-4A1D3DFE25DD}" srcOrd="0" destOrd="2" presId="urn:microsoft.com/office/officeart/2005/8/layout/vList2"/>
    <dgm:cxn modelId="{FE7CFA74-D76D-4D23-8A85-3BB42EA61424}" type="presOf" srcId="{EF32790B-E3AB-477F-8228-28B94EA74E95}" destId="{AB3588BA-7CF2-40A3-B540-AA9728FF5F4F}" srcOrd="0" destOrd="0" presId="urn:microsoft.com/office/officeart/2005/8/layout/vList2"/>
    <dgm:cxn modelId="{B6F79C9B-2089-4324-9372-AFBA5600252B}" srcId="{EF32790B-E3AB-477F-8228-28B94EA74E95}" destId="{5E1F26F1-1B67-465D-BC44-4D856F596448}" srcOrd="2" destOrd="0" parTransId="{159DAAA9-7C28-4CF0-BF8A-366687CB2DCF}" sibTransId="{FAC735CA-9678-4914-B492-D76E575EDEAC}"/>
    <dgm:cxn modelId="{DD14FAD5-B21C-48E3-BDCC-549346BCFEF9}" srcId="{258E2B60-CF17-4F54-9B36-E6FF2F4E5322}" destId="{66D5C7BD-6D90-4962-8699-686EDB1D30EA}" srcOrd="2" destOrd="0" parTransId="{F2D11A7A-6A8E-4BF4-B353-47CC15A25545}" sibTransId="{CA4C232D-A6FD-46FD-8FD6-552D82329554}"/>
    <dgm:cxn modelId="{95640B5A-4F63-47F6-AD62-8FF7E6F48C9F}" type="presOf" srcId="{A9AA4DAF-F83E-4510-921E-6A17EC92ABCE}" destId="{7B9480A1-4F31-41CC-B2C4-072A36AE3448}" srcOrd="0" destOrd="0" presId="urn:microsoft.com/office/officeart/2005/8/layout/vList2"/>
    <dgm:cxn modelId="{357F899F-189B-42F9-8799-75E17F2D021C}" srcId="{327F8B53-6109-4E27-97A5-FE57B66A5CF3}" destId="{F81AEE41-BD87-4E0C-9E99-477B98D5435C}" srcOrd="0" destOrd="0" parTransId="{11DA3AC2-2E20-4ABB-AE28-AEA705FC8DAC}" sibTransId="{EF9E4D01-2213-4F5E-BB9A-24CAD0984144}"/>
    <dgm:cxn modelId="{4FD8E2A7-6292-40B6-A3B7-D5F0A91251DB}" srcId="{5E1F26F1-1B67-465D-BC44-4D856F596448}" destId="{5458FAD9-D6D5-4C72-BC7B-664B4BEE9CA3}" srcOrd="1" destOrd="0" parTransId="{7A183494-CB22-4653-A1D0-1ADB24DDBEB6}" sibTransId="{F0304AA6-8B6E-4793-A672-29DB848DF1A9}"/>
    <dgm:cxn modelId="{85BF7F5B-F5EF-4B22-8291-C66DA0F9F961}" srcId="{6A4670FA-6BC7-4D45-90F9-C167769D0627}" destId="{258E2B60-CF17-4F54-9B36-E6FF2F4E5322}" srcOrd="0" destOrd="0" parTransId="{82776AB6-779C-4DA8-A43E-D98F6382DC9E}" sibTransId="{1DDDB162-C94E-4F14-9846-F0DC921ADCA5}"/>
    <dgm:cxn modelId="{EA559E60-F8C7-4D67-B0E3-3B228C980280}" type="presParOf" srcId="{AB3588BA-7CF2-40A3-B540-AA9728FF5F4F}" destId="{7B9480A1-4F31-41CC-B2C4-072A36AE3448}" srcOrd="0" destOrd="0" presId="urn:microsoft.com/office/officeart/2005/8/layout/vList2"/>
    <dgm:cxn modelId="{A04FACED-6C9E-46F8-8EB8-A210AEF8CE18}" type="presParOf" srcId="{AB3588BA-7CF2-40A3-B540-AA9728FF5F4F}" destId="{4C6447B9-399B-436F-BF7E-4A1D3DFE25DD}" srcOrd="1" destOrd="0" presId="urn:microsoft.com/office/officeart/2005/8/layout/vList2"/>
    <dgm:cxn modelId="{D7903CC0-B03A-4B57-8F3B-7778AE60B274}" type="presParOf" srcId="{AB3588BA-7CF2-40A3-B540-AA9728FF5F4F}" destId="{1817379A-A773-41BE-A1FD-E46A82951423}" srcOrd="2" destOrd="0" presId="urn:microsoft.com/office/officeart/2005/8/layout/vList2"/>
    <dgm:cxn modelId="{61759238-FCEC-4564-9AA4-AE6D1BA337A9}" type="presParOf" srcId="{AB3588BA-7CF2-40A3-B540-AA9728FF5F4F}" destId="{34C0492B-A2D9-483F-8131-709F73A517D8}" srcOrd="3" destOrd="0" presId="urn:microsoft.com/office/officeart/2005/8/layout/vList2"/>
    <dgm:cxn modelId="{04CB8FA7-F2E3-41D5-A4D5-EB216E34F241}" type="presParOf" srcId="{AB3588BA-7CF2-40A3-B540-AA9728FF5F4F}" destId="{13456703-3DF1-4E06-AF4C-F9E2A64A3D2D}" srcOrd="4" destOrd="0" presId="urn:microsoft.com/office/officeart/2005/8/layout/vList2"/>
    <dgm:cxn modelId="{ED88C2F9-3AB3-4A82-8E83-63CB537E937E}" type="presParOf" srcId="{AB3588BA-7CF2-40A3-B540-AA9728FF5F4F}" destId="{8ADCB5B7-CF97-415A-B1B6-542431E7266E}" srcOrd="5" destOrd="0" presId="urn:microsoft.com/office/officeart/2005/8/layout/vList2"/>
    <dgm:cxn modelId="{CFDB52E1-19CA-4142-9A04-C1262BE23B0C}" type="presParOf" srcId="{AB3588BA-7CF2-40A3-B540-AA9728FF5F4F}" destId="{5BF704FA-6768-4E9F-9DCE-D0EBD2565640}" srcOrd="6" destOrd="0" presId="urn:microsoft.com/office/officeart/2005/8/layout/vList2"/>
    <dgm:cxn modelId="{6F62BDDB-5CC6-4138-AEF8-A5D0A2A4B44D}" type="presParOf" srcId="{AB3588BA-7CF2-40A3-B540-AA9728FF5F4F}" destId="{6F506DD6-ED5F-4B09-8054-3E838EB8A20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480A1-4F31-41CC-B2C4-072A36AE3448}">
      <dsp:nvSpPr>
        <dsp:cNvPr id="0" name=""/>
        <dsp:cNvSpPr/>
      </dsp:nvSpPr>
      <dsp:spPr>
        <a:xfrm>
          <a:off x="0" y="64243"/>
          <a:ext cx="5513601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Theoretical modeling: 			</a:t>
          </a:r>
          <a:r>
            <a:rPr lang="en-US" sz="1600" b="1" kern="1200" dirty="0" smtClean="0"/>
            <a:t>Simulink</a:t>
          </a:r>
          <a:endParaRPr lang="en-US" sz="1600" b="1" kern="1200" dirty="0"/>
        </a:p>
      </dsp:txBody>
      <dsp:txXfrm>
        <a:off x="18734" y="82977"/>
        <a:ext cx="5476133" cy="346292"/>
      </dsp:txXfrm>
    </dsp:sp>
    <dsp:sp modelId="{4C6447B9-399B-436F-BF7E-4A1D3DFE25DD}">
      <dsp:nvSpPr>
        <dsp:cNvPr id="0" name=""/>
        <dsp:cNvSpPr/>
      </dsp:nvSpPr>
      <dsp:spPr>
        <a:xfrm>
          <a:off x="0" y="448003"/>
          <a:ext cx="5513601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057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b="0" kern="1200" dirty="0" smtClean="0"/>
            <a:t>Main Goal</a:t>
          </a:r>
          <a:r>
            <a:rPr lang="en-US" sz="1200" kern="1200" dirty="0" smtClean="0"/>
            <a:t>: </a:t>
          </a:r>
          <a:r>
            <a:rPr lang="en-US" sz="1200" b="1" kern="1200" dirty="0" smtClean="0"/>
            <a:t>specification</a:t>
          </a:r>
          <a:r>
            <a:rPr lang="en-US" sz="1200" kern="1200" dirty="0" smtClean="0"/>
            <a:t> and </a:t>
          </a:r>
          <a:r>
            <a:rPr lang="en-US" sz="1200" b="1" kern="1200" dirty="0" smtClean="0"/>
            <a:t>theoretical validation</a:t>
          </a:r>
          <a:endParaRPr lang="en-US" sz="1200" b="1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quantification studies for FPGA implementation</a:t>
          </a:r>
          <a:endParaRPr lang="en-U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Anticipate NG-medium difficulties for the algorithm implementation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200" kern="1200" dirty="0"/>
        </a:p>
      </dsp:txBody>
      <dsp:txXfrm>
        <a:off x="0" y="448003"/>
        <a:ext cx="5513601" cy="828000"/>
      </dsp:txXfrm>
    </dsp:sp>
    <dsp:sp modelId="{1817379A-A773-41BE-A1FD-E46A82951423}">
      <dsp:nvSpPr>
        <dsp:cNvPr id="0" name=""/>
        <dsp:cNvSpPr/>
      </dsp:nvSpPr>
      <dsp:spPr>
        <a:xfrm>
          <a:off x="0" y="1276003"/>
          <a:ext cx="5513601" cy="383760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 axis breadboards: 			I</a:t>
          </a:r>
          <a:r>
            <a:rPr lang="en-US" sz="1600" b="1" kern="1200" dirty="0" smtClean="0"/>
            <a:t>gloo2</a:t>
          </a:r>
          <a:endParaRPr lang="en-US" sz="1600" b="1" kern="1200" dirty="0"/>
        </a:p>
      </dsp:txBody>
      <dsp:txXfrm>
        <a:off x="18734" y="1294737"/>
        <a:ext cx="5476133" cy="346292"/>
      </dsp:txXfrm>
    </dsp:sp>
    <dsp:sp modelId="{34C0492B-A2D9-483F-8131-709F73A517D8}">
      <dsp:nvSpPr>
        <dsp:cNvPr id="0" name=""/>
        <dsp:cNvSpPr/>
      </dsp:nvSpPr>
      <dsp:spPr>
        <a:xfrm>
          <a:off x="0" y="1659763"/>
          <a:ext cx="5513601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057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Main Goal: </a:t>
          </a:r>
          <a:r>
            <a:rPr lang="en-US" sz="1200" b="1" kern="1200" dirty="0" smtClean="0"/>
            <a:t>Onboard validation </a:t>
          </a:r>
          <a:r>
            <a:rPr lang="en-US" sz="1200" kern="1200" dirty="0" smtClean="0"/>
            <a:t>of the algorithm and </a:t>
          </a:r>
          <a:r>
            <a:rPr lang="en-US" sz="1200" b="1" kern="1200" dirty="0" smtClean="0"/>
            <a:t>preparation for 3 axes </a:t>
          </a:r>
          <a:r>
            <a:rPr lang="en-US" sz="1200" kern="1200" dirty="0" smtClean="0"/>
            <a:t>model</a:t>
          </a:r>
          <a:endParaRPr lang="en-U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Gyro algorithm developed with NG-medium target in mind</a:t>
          </a:r>
          <a:endParaRPr lang="en-U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b="1" kern="1200" dirty="0" smtClean="0"/>
            <a:t>Bit accurate </a:t>
          </a:r>
          <a:r>
            <a:rPr lang="en-US" sz="1200" kern="1200" dirty="0" err="1" smtClean="0"/>
            <a:t>vhdl</a:t>
          </a:r>
          <a:r>
            <a:rPr lang="en-US" sz="1200" kern="1200" dirty="0" smtClean="0"/>
            <a:t> vs Simulink algorithm verification</a:t>
          </a:r>
          <a:endParaRPr lang="en-U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fast development for other modules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200" kern="1200" dirty="0"/>
        </a:p>
      </dsp:txBody>
      <dsp:txXfrm>
        <a:off x="0" y="1659763"/>
        <a:ext cx="5513601" cy="1043280"/>
      </dsp:txXfrm>
    </dsp:sp>
    <dsp:sp modelId="{13456703-3DF1-4E06-AF4C-F9E2A64A3D2D}">
      <dsp:nvSpPr>
        <dsp:cNvPr id="0" name=""/>
        <dsp:cNvSpPr/>
      </dsp:nvSpPr>
      <dsp:spPr>
        <a:xfrm>
          <a:off x="0" y="2703043"/>
          <a:ext cx="5513601" cy="383760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3 axes EM1 &amp; EM2: 			I</a:t>
          </a:r>
          <a:r>
            <a:rPr lang="en-US" sz="1600" b="1" kern="1200" dirty="0" smtClean="0"/>
            <a:t>gloo2</a:t>
          </a:r>
          <a:endParaRPr lang="en-US" sz="1600" b="1" kern="1200" dirty="0"/>
        </a:p>
      </dsp:txBody>
      <dsp:txXfrm>
        <a:off x="18734" y="2721777"/>
        <a:ext cx="5476133" cy="346292"/>
      </dsp:txXfrm>
    </dsp:sp>
    <dsp:sp modelId="{8ADCB5B7-CF97-415A-B1B6-542431E7266E}">
      <dsp:nvSpPr>
        <dsp:cNvPr id="0" name=""/>
        <dsp:cNvSpPr/>
      </dsp:nvSpPr>
      <dsp:spPr>
        <a:xfrm>
          <a:off x="0" y="3086803"/>
          <a:ext cx="5513601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057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Main goal: </a:t>
          </a:r>
          <a:r>
            <a:rPr lang="en-US" sz="1200" b="1" kern="1200" dirty="0" smtClean="0"/>
            <a:t>Algorithm update </a:t>
          </a:r>
          <a:r>
            <a:rPr lang="en-US" sz="1200" kern="1200" dirty="0" smtClean="0"/>
            <a:t>and </a:t>
          </a:r>
          <a:r>
            <a:rPr lang="en-US" sz="1200" b="1" kern="1200" dirty="0" smtClean="0"/>
            <a:t>Onboard validation </a:t>
          </a:r>
          <a:r>
            <a:rPr lang="en-US" sz="1200" kern="1200" dirty="0" smtClean="0"/>
            <a:t>of the 3 axes design</a:t>
          </a:r>
          <a:endParaRPr lang="en-U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algorithm resource optimization</a:t>
          </a:r>
          <a:endParaRPr lang="en-U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design </a:t>
          </a:r>
          <a:r>
            <a:rPr lang="en-US" sz="1200" b="1" kern="1200" dirty="0" smtClean="0"/>
            <a:t>functionally identical to FM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200" kern="1200" dirty="0"/>
        </a:p>
      </dsp:txBody>
      <dsp:txXfrm>
        <a:off x="0" y="3086803"/>
        <a:ext cx="5513601" cy="828000"/>
      </dsp:txXfrm>
    </dsp:sp>
    <dsp:sp modelId="{5BF704FA-6768-4E9F-9DCE-D0EBD2565640}">
      <dsp:nvSpPr>
        <dsp:cNvPr id="0" name=""/>
        <dsp:cNvSpPr/>
      </dsp:nvSpPr>
      <dsp:spPr>
        <a:xfrm>
          <a:off x="0" y="3914803"/>
          <a:ext cx="5513601" cy="38376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3 axes EM3: 				</a:t>
          </a:r>
          <a:r>
            <a:rPr lang="en-US" sz="1600" b="1" kern="1200" dirty="0" smtClean="0">
              <a:solidFill>
                <a:srgbClr val="FF0000"/>
              </a:solidFill>
            </a:rPr>
            <a:t>NG-medium</a:t>
          </a:r>
          <a:endParaRPr lang="en-US" sz="1600" b="1" kern="1200" dirty="0">
            <a:solidFill>
              <a:srgbClr val="FF0000"/>
            </a:solidFill>
          </a:endParaRPr>
        </a:p>
      </dsp:txBody>
      <dsp:txXfrm>
        <a:off x="18734" y="3933537"/>
        <a:ext cx="5476133" cy="346292"/>
      </dsp:txXfrm>
    </dsp:sp>
    <dsp:sp modelId="{6F506DD6-ED5F-4B09-8054-3E838EB8A203}">
      <dsp:nvSpPr>
        <dsp:cNvPr id="0" name=""/>
        <dsp:cNvSpPr/>
      </dsp:nvSpPr>
      <dsp:spPr>
        <a:xfrm>
          <a:off x="0" y="4298563"/>
          <a:ext cx="5513601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057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main goal: </a:t>
          </a:r>
          <a:r>
            <a:rPr lang="en-US" sz="1200" b="1" kern="1200" dirty="0" smtClean="0"/>
            <a:t>Onboard validation </a:t>
          </a:r>
          <a:r>
            <a:rPr lang="en-US" sz="1200" b="0" kern="1200" dirty="0" smtClean="0"/>
            <a:t>with</a:t>
          </a:r>
          <a:r>
            <a:rPr lang="en-US" sz="1200" b="1" kern="1200" dirty="0" smtClean="0"/>
            <a:t> final FPGA target</a:t>
          </a:r>
          <a:endParaRPr lang="en-US" sz="1200" kern="1200" dirty="0">
            <a:solidFill>
              <a:srgbClr val="FF0000"/>
            </a:solidFill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large effort on </a:t>
          </a:r>
          <a:r>
            <a:rPr lang="en-US" sz="1200" b="1" kern="1200" dirty="0" smtClean="0">
              <a:solidFill>
                <a:srgbClr val="FF0000"/>
              </a:solidFill>
            </a:rPr>
            <a:t>timing closure</a:t>
          </a:r>
          <a:endParaRPr lang="en-US" sz="1200" b="1" kern="1200" dirty="0">
            <a:solidFill>
              <a:srgbClr val="FF0000"/>
            </a:solidFill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numerous small design rework</a:t>
          </a:r>
          <a:endParaRPr lang="en-U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design </a:t>
          </a:r>
          <a:r>
            <a:rPr lang="en-US" sz="1200" b="1" kern="1200" dirty="0" smtClean="0"/>
            <a:t>identical to FM</a:t>
          </a:r>
          <a:endParaRPr lang="en-US" sz="1200" b="1" kern="1200" dirty="0"/>
        </a:p>
      </dsp:txBody>
      <dsp:txXfrm>
        <a:off x="0" y="4298563"/>
        <a:ext cx="5513601" cy="82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EEF71-4130-4987-929A-D931BAB0C35C}" type="datetimeFigureOut">
              <a:rPr lang="fr-FR" smtClean="0"/>
              <a:t>15/03/2023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E53E9-4360-4878-8503-17091B4D0D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977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4F847-E2F8-47C0-9FEC-0BC74A7D8625}" type="datetimeFigureOut">
              <a:rPr lang="fr-FR" smtClean="0"/>
              <a:t>15/03/2023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311E6-9FD5-417D-ABA2-4A23A6D008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32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BFC0-732C-4110-945F-11BAF4D4370E}" type="datetime1">
              <a:rPr lang="fr-FR" smtClean="0"/>
              <a:t>15/03/2023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4DFF-3BC8-472E-9F3F-0A46ABAC82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978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8292-881F-4043-A00F-DAC6BC06C15F}" type="datetime1">
              <a:rPr lang="fr-FR" smtClean="0"/>
              <a:t>15/03/2023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4DFF-3BC8-472E-9F3F-0A46ABAC82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925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CB88-51C3-40E0-A4F7-B16993DB91C4}" type="datetime1">
              <a:rPr lang="fr-FR" smtClean="0"/>
              <a:t>15/03/2023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4DFF-3BC8-472E-9F3F-0A46ABAC82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984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0919-F8A0-44A7-92CD-58FF0EA35E58}" type="datetime1">
              <a:rPr lang="fr-FR" smtClean="0"/>
              <a:t>15/03/2023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4DFF-3BC8-472E-9F3F-0A46ABAC82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586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1840-952C-4C69-B348-1FF409B974F2}" type="datetime1">
              <a:rPr lang="fr-FR" smtClean="0"/>
              <a:t>15/03/2023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4DFF-3BC8-472E-9F3F-0A46ABAC82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12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F601-8762-4935-8A9D-5C690F0F0BE2}" type="datetime1">
              <a:rPr lang="fr-FR" smtClean="0"/>
              <a:t>15/03/2023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4DFF-3BC8-472E-9F3F-0A46ABAC82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55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2A84-B989-4CF8-B3C0-99AEC4A6C0F0}" type="datetime1">
              <a:rPr lang="fr-FR" smtClean="0"/>
              <a:t>15/03/2023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4DFF-3BC8-472E-9F3F-0A46ABAC82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12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331A-8D69-4175-B3F6-205F530001D9}" type="datetime1">
              <a:rPr lang="fr-FR" smtClean="0"/>
              <a:t>15/03/2023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4DFF-3BC8-472E-9F3F-0A46ABAC82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76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7F90A-216A-4198-BACB-407504A54CF8}" type="datetime1">
              <a:rPr lang="fr-FR" smtClean="0"/>
              <a:t>15/03/2023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4DFF-3BC8-472E-9F3F-0A46ABAC82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280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F96D-818E-40CB-AF33-C140C81B2FB5}" type="datetime1">
              <a:rPr lang="fr-FR" smtClean="0"/>
              <a:t>15/03/2023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4DFF-3BC8-472E-9F3F-0A46ABAC82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431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CF4F-60D1-4AB5-B911-8D58DA65E672}" type="datetime1">
              <a:rPr lang="fr-FR" smtClean="0"/>
              <a:t>15/03/2023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4DFF-3BC8-472E-9F3F-0A46ABAC82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49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57C99-01FF-4A6B-930C-51419484FAEB}" type="datetime1">
              <a:rPr lang="fr-FR" smtClean="0"/>
              <a:t>15/03/2023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04DFF-3BC8-472E-9F3F-0A46ABAC82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51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2.png@01D750BE.3F01582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yohann.ballot@erems.fr" TargetMode="External"/><Relationship Id="rId2" Type="http://schemas.openxmlformats.org/officeDocument/2006/relationships/hyperlink" Target="mailto:jokin.perret@erems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mailto:rachel.murray@innalabs.com" TargetMode="External"/><Relationship Id="rId4" Type="http://schemas.openxmlformats.org/officeDocument/2006/relationships/hyperlink" Target="mailto:alberto.torasso@innalabs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018" y="400049"/>
            <a:ext cx="11018982" cy="5591175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87395" y="2503055"/>
            <a:ext cx="9918356" cy="100690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ARIETIS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example of NG-Medium usage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6101195"/>
            <a:ext cx="9144000" cy="510309"/>
          </a:xfrm>
        </p:spPr>
        <p:txBody>
          <a:bodyPr/>
          <a:lstStyle/>
          <a:p>
            <a:r>
              <a:rPr lang="fr-FR" dirty="0" smtClean="0"/>
              <a:t>Jokin PERRET– 16/03/2023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4DFF-3BC8-472E-9F3F-0A46ABAC8268}" type="slidenum">
              <a:rPr lang="fr-FR" smtClean="0"/>
              <a:t>1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52438" y="9353"/>
            <a:ext cx="11739561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D9991"/>
              </a:gs>
              <a:gs pos="53000">
                <a:srgbClr val="EFE7E5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 smtClean="0">
                <a:solidFill>
                  <a:srgbClr val="663300"/>
                </a:solidFill>
              </a:rPr>
              <a:t> </a:t>
            </a:r>
            <a:endParaRPr lang="fr-FR" sz="1600" i="1" dirty="0">
              <a:solidFill>
                <a:srgbClr val="6633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94" y="33615"/>
            <a:ext cx="1000125" cy="33508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V="1">
            <a:off x="1076400" y="306000"/>
            <a:ext cx="11116685" cy="50400"/>
          </a:xfrm>
          <a:prstGeom prst="rect">
            <a:avLst/>
          </a:prstGeom>
          <a:gradFill flip="none" rotWithShape="1">
            <a:gsLst>
              <a:gs pos="45000">
                <a:srgbClr val="9D6A5E"/>
              </a:gs>
              <a:gs pos="0">
                <a:srgbClr val="6A1C0C"/>
              </a:gs>
              <a:gs pos="100000">
                <a:srgbClr val="D0B7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38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52438" y="9353"/>
            <a:ext cx="11739561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D9991"/>
              </a:gs>
              <a:gs pos="53000">
                <a:srgbClr val="EFE7E5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>
                <a:solidFill>
                  <a:srgbClr val="4C2600"/>
                </a:solidFill>
              </a:rPr>
              <a:t>1-EREMS &amp; INNALABS     </a:t>
            </a:r>
            <a:r>
              <a:rPr lang="fr-FR" sz="1600" b="1" dirty="0">
                <a:solidFill>
                  <a:srgbClr val="663300"/>
                </a:solidFill>
              </a:rPr>
              <a:t>2-ARIETIS Project     </a:t>
            </a:r>
            <a:r>
              <a:rPr lang="fr-FR" sz="1600" i="1" dirty="0">
                <a:solidFill>
                  <a:srgbClr val="663300"/>
                </a:solidFill>
              </a:rPr>
              <a:t>3-Designing </a:t>
            </a:r>
            <a:r>
              <a:rPr lang="fr-FR" sz="1600" i="1" dirty="0" err="1">
                <a:solidFill>
                  <a:srgbClr val="663300"/>
                </a:solidFill>
              </a:rPr>
              <a:t>with</a:t>
            </a:r>
            <a:r>
              <a:rPr lang="fr-FR" sz="1600" i="1" dirty="0">
                <a:solidFill>
                  <a:srgbClr val="663300"/>
                </a:solidFill>
              </a:rPr>
              <a:t> NG-Medium     4-Conclusion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002" y="992621"/>
            <a:ext cx="12002307" cy="591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</a:rPr>
              <a:t>----- Internal architecture ----------------------------------------------------------------------------------</a:t>
            </a:r>
            <a:endParaRPr lang="en-US" sz="2600" dirty="0" smtClean="0"/>
          </a:p>
          <a:p>
            <a:pPr>
              <a:buFont typeface="Wingdings" panose="05000000000000000000" pitchFamily="2" charset="2"/>
              <a:buChar char="¶"/>
            </a:pPr>
            <a:endParaRPr lang="en-US" sz="18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4DFF-3BC8-472E-9F3F-0A46ABAC8268}" type="slidenum">
              <a:rPr lang="fr-FR" smtClean="0"/>
              <a:t>10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387921"/>
            <a:ext cx="12192000" cy="488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 – ARIETIS PROJECT</a:t>
            </a:r>
            <a:endParaRPr lang="fr-F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99002" y="32400"/>
            <a:ext cx="12094083" cy="335085"/>
            <a:chOff x="99002" y="32400"/>
            <a:chExt cx="12094083" cy="335085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02" y="32400"/>
              <a:ext cx="1000125" cy="33508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flipV="1">
              <a:off x="1076400" y="306000"/>
              <a:ext cx="11116685" cy="50400"/>
            </a:xfrm>
            <a:prstGeom prst="rect">
              <a:avLst/>
            </a:prstGeom>
            <a:gradFill flip="none" rotWithShape="1">
              <a:gsLst>
                <a:gs pos="45000">
                  <a:srgbClr val="9D6A5E"/>
                </a:gs>
                <a:gs pos="0">
                  <a:srgbClr val="6A1C0C"/>
                </a:gs>
                <a:gs pos="100000">
                  <a:srgbClr val="D0B7B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663300"/>
                </a:solidFill>
              </a:endParaRPr>
            </a:p>
          </p:txBody>
        </p:sp>
      </p:grpSp>
      <p:pic>
        <p:nvPicPr>
          <p:cNvPr id="15" name="Picture 3">
            <a:extLst>
              <a:ext uri="{FF2B5EF4-FFF2-40B4-BE49-F238E27FC236}">
                <a16:creationId xmlns:a16="http://schemas.microsoft.com/office/drawing/2014/main" id="{B539714A-8A40-4D54-A1CD-E0AB358F9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163" y="2474123"/>
            <a:ext cx="6839553" cy="290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2438" y="189668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¶"/>
            </a:pPr>
            <a:r>
              <a:rPr lang="en-US" dirty="0"/>
              <a:t>Power Supply board (PSB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¶"/>
            </a:pPr>
            <a:endParaRPr lang="en-US" dirty="0"/>
          </a:p>
          <a:p>
            <a:pPr>
              <a:buFont typeface="Wingdings" panose="05000000000000000000" pitchFamily="2" charset="2"/>
              <a:buChar char="¶"/>
            </a:pPr>
            <a:r>
              <a:rPr lang="en-US" dirty="0" err="1"/>
              <a:t>InterFace</a:t>
            </a:r>
            <a:r>
              <a:rPr lang="en-US" dirty="0"/>
              <a:t> Board (IFB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¶"/>
            </a:pPr>
            <a:endParaRPr lang="en-US" dirty="0"/>
          </a:p>
          <a:p>
            <a:pPr>
              <a:buFont typeface="Wingdings" panose="05000000000000000000" pitchFamily="2" charset="2"/>
              <a:buChar char="¶"/>
            </a:pPr>
            <a:r>
              <a:rPr lang="en-US" dirty="0"/>
              <a:t>Digital Board (CLDB with </a:t>
            </a:r>
            <a:r>
              <a:rPr lang="en-US" b="1" dirty="0"/>
              <a:t>NG-medium FPGA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¶"/>
            </a:pPr>
            <a:endParaRPr lang="en-US" dirty="0"/>
          </a:p>
          <a:p>
            <a:pPr>
              <a:buFont typeface="Wingdings" panose="05000000000000000000" pitchFamily="2" charset="2"/>
              <a:buChar char="¶"/>
            </a:pPr>
            <a:r>
              <a:rPr lang="en-US" dirty="0" smtClean="0"/>
              <a:t>3 Proximity boards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36405" y="4270159"/>
            <a:ext cx="373857" cy="2708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457825" y="3270062"/>
            <a:ext cx="452437" cy="2708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523917" y="3792562"/>
            <a:ext cx="327440" cy="2708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e 6"/>
          <p:cNvSpPr/>
          <p:nvPr/>
        </p:nvSpPr>
        <p:spPr>
          <a:xfrm>
            <a:off x="8286750" y="3968750"/>
            <a:ext cx="635000" cy="2095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7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16" grpId="0" animBg="1"/>
      <p:bldP spid="17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52438" y="9353"/>
            <a:ext cx="11739561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D9991"/>
              </a:gs>
              <a:gs pos="53000">
                <a:srgbClr val="EFE7E5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>
                <a:solidFill>
                  <a:srgbClr val="4C2600"/>
                </a:solidFill>
              </a:rPr>
              <a:t>1-EREMS &amp; INNALABS     </a:t>
            </a:r>
            <a:r>
              <a:rPr lang="fr-FR" sz="1600" b="1" dirty="0">
                <a:solidFill>
                  <a:srgbClr val="663300"/>
                </a:solidFill>
              </a:rPr>
              <a:t>2-ARIETIS Project     </a:t>
            </a:r>
            <a:r>
              <a:rPr lang="fr-FR" sz="1600" i="1" dirty="0">
                <a:solidFill>
                  <a:srgbClr val="663300"/>
                </a:solidFill>
              </a:rPr>
              <a:t>3-Designing </a:t>
            </a:r>
            <a:r>
              <a:rPr lang="fr-FR" sz="1600" i="1" dirty="0" err="1">
                <a:solidFill>
                  <a:srgbClr val="663300"/>
                </a:solidFill>
              </a:rPr>
              <a:t>with</a:t>
            </a:r>
            <a:r>
              <a:rPr lang="fr-FR" sz="1600" i="1" dirty="0">
                <a:solidFill>
                  <a:srgbClr val="663300"/>
                </a:solidFill>
              </a:rPr>
              <a:t> NG-Medium     4-Conclusion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4DFF-3BC8-472E-9F3F-0A46ABAC8268}" type="slidenum">
              <a:rPr lang="fr-FR" smtClean="0"/>
              <a:t>11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387921"/>
            <a:ext cx="12192000" cy="488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 – ARIETIS PROJECT</a:t>
            </a:r>
            <a:endParaRPr lang="fr-F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99002" y="32400"/>
            <a:ext cx="12094083" cy="335085"/>
            <a:chOff x="99002" y="32400"/>
            <a:chExt cx="12094083" cy="335085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02" y="32400"/>
              <a:ext cx="1000125" cy="33508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flipV="1">
              <a:off x="1076400" y="306000"/>
              <a:ext cx="11116685" cy="50400"/>
            </a:xfrm>
            <a:prstGeom prst="rect">
              <a:avLst/>
            </a:prstGeom>
            <a:gradFill flip="none" rotWithShape="1">
              <a:gsLst>
                <a:gs pos="45000">
                  <a:srgbClr val="9D6A5E"/>
                </a:gs>
                <a:gs pos="0">
                  <a:srgbClr val="6A1C0C"/>
                </a:gs>
                <a:gs pos="100000">
                  <a:srgbClr val="D0B7B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663300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9DC9D38-B49F-41F7-BD24-738D7E383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942" y="1741199"/>
            <a:ext cx="8534115" cy="405765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/>
        </p:spPr>
      </p:pic>
      <p:sp>
        <p:nvSpPr>
          <p:cNvPr id="6" name="Rectangle 5"/>
          <p:cNvSpPr/>
          <p:nvPr/>
        </p:nvSpPr>
        <p:spPr>
          <a:xfrm>
            <a:off x="4891088" y="2792627"/>
            <a:ext cx="1312004" cy="69197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891088" y="3808124"/>
            <a:ext cx="1312004" cy="69197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891088" y="4823621"/>
            <a:ext cx="1312004" cy="69197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7261582" y="3424034"/>
            <a:ext cx="980718" cy="121781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7480300" y="4823621"/>
            <a:ext cx="596900" cy="2853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749120" y="4966315"/>
            <a:ext cx="604180" cy="35498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99002" y="992622"/>
            <a:ext cx="12002307" cy="643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</a:rPr>
              <a:t>----- Internal architecture ----------------------------------------------------------------------------------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32883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52438" y="9353"/>
            <a:ext cx="11739561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D9991"/>
              </a:gs>
              <a:gs pos="53000">
                <a:srgbClr val="EFE7E5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>
                <a:solidFill>
                  <a:srgbClr val="4C2600"/>
                </a:solidFill>
              </a:rPr>
              <a:t>1-EREMS &amp; INNALABS     </a:t>
            </a:r>
            <a:r>
              <a:rPr lang="fr-FR" sz="1600" b="1" dirty="0">
                <a:solidFill>
                  <a:srgbClr val="663300"/>
                </a:solidFill>
              </a:rPr>
              <a:t>2-ARIETIS Project     </a:t>
            </a:r>
            <a:r>
              <a:rPr lang="fr-FR" sz="1600" i="1" dirty="0">
                <a:solidFill>
                  <a:srgbClr val="663300"/>
                </a:solidFill>
              </a:rPr>
              <a:t>3-Designing </a:t>
            </a:r>
            <a:r>
              <a:rPr lang="fr-FR" sz="1600" i="1" dirty="0" err="1">
                <a:solidFill>
                  <a:srgbClr val="663300"/>
                </a:solidFill>
              </a:rPr>
              <a:t>with</a:t>
            </a:r>
            <a:r>
              <a:rPr lang="fr-FR" sz="1600" i="1" dirty="0">
                <a:solidFill>
                  <a:srgbClr val="663300"/>
                </a:solidFill>
              </a:rPr>
              <a:t> NG-Medium     4-Conclusion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4555" y="1635628"/>
            <a:ext cx="5153939" cy="47651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¶"/>
            </a:pPr>
            <a:r>
              <a:rPr lang="en-US" sz="1400" dirty="0" smtClean="0"/>
              <a:t>2 major problematics in 2018</a:t>
            </a:r>
          </a:p>
          <a:p>
            <a:pPr lvl="1"/>
            <a:r>
              <a:rPr lang="en-US" sz="1400" b="1" dirty="0" smtClean="0"/>
              <a:t>Complex</a:t>
            </a:r>
            <a:r>
              <a:rPr lang="en-US" sz="1400" dirty="0" smtClean="0"/>
              <a:t> design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 smtClean="0"/>
              <a:t>very precise control loops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 smtClean="0"/>
              <a:t>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time digital regulation for INNALABS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 smtClean="0"/>
              <a:t>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time Gyro for EREMS</a:t>
            </a:r>
          </a:p>
          <a:p>
            <a:pPr lvl="2">
              <a:buFont typeface="Wingdings" panose="05000000000000000000" pitchFamily="2" charset="2"/>
              <a:buChar char="¶"/>
            </a:pPr>
            <a:endParaRPr lang="en-US" sz="1400" dirty="0" smtClean="0"/>
          </a:p>
          <a:p>
            <a:pPr lvl="1"/>
            <a:r>
              <a:rPr lang="en-US" sz="1400" b="1" dirty="0" smtClean="0"/>
              <a:t>New target NG-Medium </a:t>
            </a:r>
            <a:r>
              <a:rPr lang="en-US" sz="1400" dirty="0" smtClean="0"/>
              <a:t>selected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 smtClean="0"/>
              <a:t>Technology qualification ongoing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 smtClean="0"/>
              <a:t>Poor maturity of </a:t>
            </a:r>
            <a:r>
              <a:rPr lang="en-US" sz="1400" dirty="0" err="1" smtClean="0"/>
              <a:t>NanoXplore’s</a:t>
            </a:r>
            <a:r>
              <a:rPr lang="en-US" sz="1400" dirty="0" smtClean="0"/>
              <a:t> development tools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 smtClean="0"/>
              <a:t>EREMS has no much experience with the technology</a:t>
            </a:r>
          </a:p>
          <a:p>
            <a:pPr marL="457200" lvl="1" indent="0">
              <a:buNone/>
            </a:pPr>
            <a:endParaRPr lang="en-US" sz="1400" b="1" dirty="0" smtClean="0"/>
          </a:p>
          <a:p>
            <a:pPr marL="457200" lvl="1" indent="0">
              <a:buNone/>
            </a:pPr>
            <a:endParaRPr lang="en-US" sz="1400" b="1" dirty="0" smtClean="0"/>
          </a:p>
          <a:p>
            <a:pPr>
              <a:buFont typeface="Wingdings" panose="05000000000000000000" pitchFamily="2" charset="2"/>
              <a:buChar char="¶"/>
            </a:pPr>
            <a:r>
              <a:rPr lang="en-US" sz="1400" dirty="0" smtClean="0"/>
              <a:t>Solution: </a:t>
            </a:r>
            <a:r>
              <a:rPr lang="en-US" sz="1400" b="1" dirty="0" smtClean="0"/>
              <a:t>segregation</a:t>
            </a:r>
            <a:r>
              <a:rPr lang="en-US" sz="1400" dirty="0" smtClean="0"/>
              <a:t> and </a:t>
            </a:r>
            <a:r>
              <a:rPr lang="en-US" sz="1400" b="1" dirty="0" smtClean="0"/>
              <a:t>anticipation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Validate algorithm </a:t>
            </a:r>
            <a:r>
              <a:rPr lang="en-US" sz="1400" b="1" dirty="0"/>
              <a:t>before</a:t>
            </a:r>
            <a:r>
              <a:rPr lang="en-US" sz="1400" dirty="0"/>
              <a:t> NG-medium </a:t>
            </a:r>
            <a:r>
              <a:rPr lang="en-US" sz="1400" dirty="0" smtClean="0"/>
              <a:t>porting activities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 smtClean="0"/>
              <a:t>Avoid mixing issues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 smtClean="0"/>
              <a:t>Give time for </a:t>
            </a:r>
            <a:r>
              <a:rPr lang="en-US" sz="1400" dirty="0" err="1" smtClean="0"/>
              <a:t>NanoXplore</a:t>
            </a:r>
            <a:r>
              <a:rPr lang="en-US" sz="1400" dirty="0" smtClean="0"/>
              <a:t> tool progression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Plan</a:t>
            </a:r>
            <a:r>
              <a:rPr lang="en-US" sz="1400" b="1" dirty="0" smtClean="0"/>
              <a:t> early</a:t>
            </a:r>
            <a:r>
              <a:rPr lang="en-US" sz="1400" dirty="0" smtClean="0"/>
              <a:t> timing closure activities on complete design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 smtClean="0"/>
              <a:t>before FPGA </a:t>
            </a:r>
            <a:r>
              <a:rPr lang="en-US" sz="1400" b="1" dirty="0" smtClean="0"/>
              <a:t>PDR</a:t>
            </a:r>
            <a:r>
              <a:rPr lang="en-US" sz="1400" dirty="0" smtClean="0"/>
              <a:t> (Preliminary Design Review)</a:t>
            </a:r>
            <a:endParaRPr lang="en-US" sz="10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4DFF-3BC8-472E-9F3F-0A46ABAC8268}" type="slidenum">
              <a:rPr lang="fr-FR" smtClean="0"/>
              <a:t>12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387921"/>
            <a:ext cx="12192000" cy="488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 – ARIETIS PROJECT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99002" y="32400"/>
            <a:ext cx="12094083" cy="335085"/>
            <a:chOff x="99002" y="32400"/>
            <a:chExt cx="12094083" cy="335085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02" y="32400"/>
              <a:ext cx="1000125" cy="33508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flipV="1">
              <a:off x="1076400" y="306000"/>
              <a:ext cx="11116685" cy="50400"/>
            </a:xfrm>
            <a:prstGeom prst="rect">
              <a:avLst/>
            </a:prstGeom>
            <a:gradFill flip="none" rotWithShape="1">
              <a:gsLst>
                <a:gs pos="45000">
                  <a:srgbClr val="9D6A5E"/>
                </a:gs>
                <a:gs pos="0">
                  <a:srgbClr val="6A1C0C"/>
                </a:gs>
                <a:gs pos="100000">
                  <a:srgbClr val="D0B7B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663300"/>
                </a:solidFill>
              </a:endParaRPr>
            </a:p>
          </p:txBody>
        </p:sp>
      </p:grp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772461457"/>
              </p:ext>
            </p:extLst>
          </p:nvPr>
        </p:nvGraphicFramePr>
        <p:xfrm>
          <a:off x="6351372" y="1530669"/>
          <a:ext cx="5513601" cy="5190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Espace réservé du contenu 2"/>
          <p:cNvSpPr txBox="1">
            <a:spLocks/>
          </p:cNvSpPr>
          <p:nvPr/>
        </p:nvSpPr>
        <p:spPr>
          <a:xfrm>
            <a:off x="99002" y="992622"/>
            <a:ext cx="12002307" cy="643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</a:rPr>
              <a:t>----- FPGA development ------------------------------------------------------------------------------------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43091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9480A1-4F31-41CC-B2C4-072A36AE3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7B9480A1-4F31-41CC-B2C4-072A36AE34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7B9480A1-4F31-41CC-B2C4-072A36AE3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7B9480A1-4F31-41CC-B2C4-072A36AE3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6447B9-399B-436F-BF7E-4A1D3DFE2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>
                                            <p:graphicEl>
                                              <a:dgm id="{4C6447B9-399B-436F-BF7E-4A1D3DFE25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17379A-A773-41BE-A1FD-E46A82951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1817379A-A773-41BE-A1FD-E46A829514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1817379A-A773-41BE-A1FD-E46A82951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1817379A-A773-41BE-A1FD-E46A82951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C0492B-A2D9-483F-8131-709F73A51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34C0492B-A2D9-483F-8131-709F73A517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456703-3DF1-4E06-AF4C-F9E2A64A3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13456703-3DF1-4E06-AF4C-F9E2A64A3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13456703-3DF1-4E06-AF4C-F9E2A64A3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13456703-3DF1-4E06-AF4C-F9E2A64A3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DCB5B7-CF97-415A-B1B6-542431E72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>
                                            <p:graphicEl>
                                              <a:dgm id="{8ADCB5B7-CF97-415A-B1B6-542431E726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F704FA-6768-4E9F-9DCE-D0EBD2565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5BF704FA-6768-4E9F-9DCE-D0EBD25656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5BF704FA-6768-4E9F-9DCE-D0EBD2565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5BF704FA-6768-4E9F-9DCE-D0EBD2565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506DD6-ED5F-4B09-8054-3E838EB8A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6F506DD6-ED5F-4B09-8054-3E838EB8A2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52438" y="9353"/>
            <a:ext cx="11739561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D9991"/>
              </a:gs>
              <a:gs pos="53000">
                <a:srgbClr val="EFE7E5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 smtClean="0">
                <a:solidFill>
                  <a:srgbClr val="4C2600"/>
                </a:solidFill>
              </a:rPr>
              <a:t>1-EREMS &amp; INNALABS     </a:t>
            </a:r>
            <a:r>
              <a:rPr lang="fr-FR" sz="1600" i="1" dirty="0" smtClean="0">
                <a:solidFill>
                  <a:srgbClr val="663300"/>
                </a:solidFill>
              </a:rPr>
              <a:t>2-ARIETIS Project     </a:t>
            </a:r>
            <a:r>
              <a:rPr lang="fr-FR" sz="1600" b="1" dirty="0" smtClean="0">
                <a:solidFill>
                  <a:srgbClr val="663300"/>
                </a:solidFill>
              </a:rPr>
              <a:t>3-Designing </a:t>
            </a:r>
            <a:r>
              <a:rPr lang="fr-FR" sz="1600" b="1" dirty="0" err="1" smtClean="0">
                <a:solidFill>
                  <a:srgbClr val="663300"/>
                </a:solidFill>
              </a:rPr>
              <a:t>with</a:t>
            </a:r>
            <a:r>
              <a:rPr lang="fr-FR" sz="1600" b="1" dirty="0" smtClean="0">
                <a:solidFill>
                  <a:srgbClr val="663300"/>
                </a:solidFill>
              </a:rPr>
              <a:t> NG-Medium     </a:t>
            </a:r>
            <a:r>
              <a:rPr lang="fr-FR" sz="1600" i="1" dirty="0" smtClean="0">
                <a:solidFill>
                  <a:srgbClr val="663300"/>
                </a:solidFill>
              </a:rPr>
              <a:t>4-Conclusion</a:t>
            </a:r>
            <a:endParaRPr lang="fr-FR" sz="1600" i="1" dirty="0">
              <a:solidFill>
                <a:srgbClr val="663300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387921"/>
            <a:ext cx="12192000" cy="647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ctr">
              <a:buFont typeface="+mj-lt"/>
              <a:buAutoNum type="arabicPeriod" startAt="3"/>
            </a:pPr>
            <a:r>
              <a:rPr lang="fr-FR" sz="3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DESIGNING WITH NG-MEDIUM</a:t>
            </a:r>
            <a:endParaRPr lang="fr-FR" sz="3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99002" y="32400"/>
            <a:ext cx="12094083" cy="335085"/>
            <a:chOff x="99002" y="32400"/>
            <a:chExt cx="12094083" cy="335085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02" y="32400"/>
              <a:ext cx="1000125" cy="33508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flipV="1">
              <a:off x="1076400" y="306000"/>
              <a:ext cx="11116685" cy="50400"/>
            </a:xfrm>
            <a:prstGeom prst="rect">
              <a:avLst/>
            </a:prstGeom>
            <a:gradFill flip="none" rotWithShape="1">
              <a:gsLst>
                <a:gs pos="45000">
                  <a:srgbClr val="9D6A5E"/>
                </a:gs>
                <a:gs pos="0">
                  <a:srgbClr val="6A1C0C"/>
                </a:gs>
                <a:gs pos="100000">
                  <a:srgbClr val="D0B7B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66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4438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2"/>
          <p:cNvSpPr txBox="1">
            <a:spLocks/>
          </p:cNvSpPr>
          <p:nvPr/>
        </p:nvSpPr>
        <p:spPr>
          <a:xfrm>
            <a:off x="99002" y="992622"/>
            <a:ext cx="12002307" cy="643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</a:rPr>
              <a:t>----- ARIETIS FPGA as of today ----------------------------------------------------------------------------</a:t>
            </a:r>
            <a:endParaRPr lang="en-US" sz="2600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452438" y="9353"/>
            <a:ext cx="11739561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D9991"/>
              </a:gs>
              <a:gs pos="53000">
                <a:srgbClr val="EFE7E5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>
                <a:solidFill>
                  <a:srgbClr val="4C2600"/>
                </a:solidFill>
              </a:rPr>
              <a:t>1-EREMS &amp; INNALABS     </a:t>
            </a:r>
            <a:r>
              <a:rPr lang="fr-FR" sz="1600" i="1" dirty="0">
                <a:solidFill>
                  <a:srgbClr val="663300"/>
                </a:solidFill>
              </a:rPr>
              <a:t>2-ARIETIS Project     </a:t>
            </a:r>
            <a:r>
              <a:rPr lang="fr-FR" sz="1600" b="1" dirty="0">
                <a:solidFill>
                  <a:srgbClr val="663300"/>
                </a:solidFill>
              </a:rPr>
              <a:t>3-Designing </a:t>
            </a:r>
            <a:r>
              <a:rPr lang="fr-FR" sz="1600" b="1" dirty="0" err="1">
                <a:solidFill>
                  <a:srgbClr val="663300"/>
                </a:solidFill>
              </a:rPr>
              <a:t>with</a:t>
            </a:r>
            <a:r>
              <a:rPr lang="fr-FR" sz="1600" b="1" dirty="0">
                <a:solidFill>
                  <a:srgbClr val="663300"/>
                </a:solidFill>
              </a:rPr>
              <a:t> NG-Medium     </a:t>
            </a:r>
            <a:r>
              <a:rPr lang="fr-FR" sz="1600" i="1" dirty="0">
                <a:solidFill>
                  <a:srgbClr val="663300"/>
                </a:solidFill>
              </a:rPr>
              <a:t>4-Conclusion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4DFF-3BC8-472E-9F3F-0A46ABAC8268}" type="slidenum">
              <a:rPr lang="fr-FR" smtClean="0"/>
              <a:t>14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387921"/>
            <a:ext cx="12192000" cy="488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3 – Designing with NG-Medium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99002" y="32400"/>
            <a:ext cx="12094083" cy="335085"/>
            <a:chOff x="99002" y="32400"/>
            <a:chExt cx="12094083" cy="335085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02" y="32400"/>
              <a:ext cx="1000125" cy="33508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flipV="1">
              <a:off x="1076400" y="306000"/>
              <a:ext cx="11116685" cy="50400"/>
            </a:xfrm>
            <a:prstGeom prst="rect">
              <a:avLst/>
            </a:prstGeom>
            <a:gradFill flip="none" rotWithShape="1">
              <a:gsLst>
                <a:gs pos="45000">
                  <a:srgbClr val="9D6A5E"/>
                </a:gs>
                <a:gs pos="0">
                  <a:srgbClr val="6A1C0C"/>
                </a:gs>
                <a:gs pos="100000">
                  <a:srgbClr val="D0B7B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663300"/>
                </a:solidFill>
              </a:endParaRPr>
            </a:p>
          </p:txBody>
        </p:sp>
      </p:grp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205" y="1503459"/>
            <a:ext cx="7369651" cy="3403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69304" y="5059750"/>
            <a:ext cx="109930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Courier (W1)" pitchFamily="49" charset="0"/>
              </a:rPr>
              <a:t> </a:t>
            </a:r>
            <a:r>
              <a:rPr lang="en-US" sz="800" dirty="0" smtClean="0">
                <a:latin typeface="Courier (W1)" pitchFamily="49" charset="0"/>
              </a:rPr>
              <a:t>+------------------+------------------+-------------+-----------------+------------+--------+--------+------------+--------------+-------------+-----------+----------+</a:t>
            </a:r>
          </a:p>
          <a:p>
            <a:r>
              <a:rPr lang="en-US" sz="800" dirty="0" smtClean="0">
                <a:latin typeface="Courier (W1)" pitchFamily="49" charset="0"/>
              </a:rPr>
              <a:t> </a:t>
            </a:r>
            <a:r>
              <a:rPr lang="en-US" sz="800" dirty="0">
                <a:latin typeface="Courier (W1)" pitchFamily="49" charset="0"/>
              </a:rPr>
              <a:t>|                  |                  |             |     1 - bit     |  Register  |  Cross |  Clock |    Clock   |    Digital   |    Memory   |           |          </a:t>
            </a:r>
            <a:r>
              <a:rPr lang="en-US" sz="800" dirty="0" smtClean="0">
                <a:latin typeface="Courier (W1)" pitchFamily="49" charset="0"/>
              </a:rPr>
              <a:t>|</a:t>
            </a:r>
          </a:p>
          <a:p>
            <a:r>
              <a:rPr lang="en-US" sz="800" dirty="0" smtClean="0">
                <a:latin typeface="Courier (W1)" pitchFamily="49" charset="0"/>
              </a:rPr>
              <a:t> </a:t>
            </a:r>
            <a:r>
              <a:rPr lang="en-US" sz="800" dirty="0">
                <a:latin typeface="Courier (W1)" pitchFamily="49" charset="0"/>
              </a:rPr>
              <a:t>|       4-LUT      |        DFF       |     XLUT    |      Carry      |    file    | domain | Buffer |   switch   |    signal    |    block    |    WFG    |    PLL   | </a:t>
            </a:r>
            <a:endParaRPr lang="en-US" sz="800" dirty="0" smtClean="0">
              <a:latin typeface="Courier (W1)" pitchFamily="49" charset="0"/>
            </a:endParaRPr>
          </a:p>
          <a:p>
            <a:r>
              <a:rPr lang="en-US" sz="800" dirty="0" smtClean="0">
                <a:latin typeface="Courier (W1)" pitchFamily="49" charset="0"/>
              </a:rPr>
              <a:t> </a:t>
            </a:r>
            <a:r>
              <a:rPr lang="en-US" sz="800" dirty="0">
                <a:latin typeface="Courier (W1)" pitchFamily="49" charset="0"/>
              </a:rPr>
              <a:t>|                  |                  |             |                 |    block   |  clock |        |            |   processor  |             |           |          | </a:t>
            </a:r>
            <a:endParaRPr lang="en-US" sz="800" dirty="0" smtClean="0">
              <a:latin typeface="Courier (W1)" pitchFamily="49" charset="0"/>
            </a:endParaRPr>
          </a:p>
          <a:p>
            <a:r>
              <a:rPr lang="en-US" sz="800" dirty="0" smtClean="0">
                <a:latin typeface="Courier (W1)" pitchFamily="49" charset="0"/>
              </a:rPr>
              <a:t> </a:t>
            </a:r>
            <a:r>
              <a:rPr lang="en-US" sz="800" dirty="0">
                <a:latin typeface="Courier (W1)" pitchFamily="49" charset="0"/>
              </a:rPr>
              <a:t>+------------------+------------------+-------------+-----------------+------------+--------+--------+------------+--------------+-------------+-----------+----------+ </a:t>
            </a:r>
            <a:endParaRPr lang="en-US" sz="800" dirty="0" smtClean="0">
              <a:latin typeface="Courier (W1)" pitchFamily="49" charset="0"/>
            </a:endParaRPr>
          </a:p>
          <a:p>
            <a:r>
              <a:rPr lang="en-US" sz="800" dirty="0" smtClean="0">
                <a:latin typeface="Courier (W1)" pitchFamily="49" charset="0"/>
              </a:rPr>
              <a:t> </a:t>
            </a:r>
            <a:r>
              <a:rPr lang="en-US" sz="800" dirty="0">
                <a:latin typeface="Courier (W1)" pitchFamily="49" charset="0"/>
              </a:rPr>
              <a:t>| 8694/32256 (27%) | 9720/32256 (31%) | 0/2016 (0%) | </a:t>
            </a:r>
            <a:r>
              <a:rPr lang="en-US" sz="800" b="1" dirty="0">
                <a:solidFill>
                  <a:srgbClr val="FF0000"/>
                </a:solidFill>
                <a:latin typeface="Courier (W1)" pitchFamily="49" charset="0"/>
              </a:rPr>
              <a:t>5823/8064 (73%) </a:t>
            </a:r>
            <a:r>
              <a:rPr lang="en-US" sz="800" dirty="0">
                <a:latin typeface="Courier (W1)" pitchFamily="49" charset="0"/>
              </a:rPr>
              <a:t>| 0/168 (0%) |   0/0  |    0   | 0/336 (0%) | </a:t>
            </a:r>
            <a:r>
              <a:rPr lang="en-US" sz="800" b="1" dirty="0">
                <a:solidFill>
                  <a:srgbClr val="FF0000"/>
                </a:solidFill>
                <a:latin typeface="Courier (W1)" pitchFamily="49" charset="0"/>
              </a:rPr>
              <a:t>90/112 (81%) </a:t>
            </a:r>
            <a:r>
              <a:rPr lang="en-US" sz="800" dirty="0">
                <a:latin typeface="Courier (W1)" pitchFamily="49" charset="0"/>
              </a:rPr>
              <a:t>| 24/56 (43%) | 1/32 (4%) | 0/4 (0%) | </a:t>
            </a:r>
            <a:endParaRPr lang="en-US" sz="800" dirty="0" smtClean="0">
              <a:latin typeface="Courier (W1)" pitchFamily="49" charset="0"/>
            </a:endParaRPr>
          </a:p>
          <a:p>
            <a:r>
              <a:rPr lang="en-US" sz="800" dirty="0" smtClean="0">
                <a:latin typeface="Courier (W1)" pitchFamily="49" charset="0"/>
              </a:rPr>
              <a:t> +------------------+------------------+-------------+-----------------+------------+--------+--------+------------+--------------+-------------+-----------+----------+</a:t>
            </a:r>
          </a:p>
          <a:p>
            <a:endParaRPr lang="en-US" sz="800" dirty="0">
              <a:latin typeface="Courier (W1)" pitchFamily="49" charset="0"/>
            </a:endParaRPr>
          </a:p>
          <a:p>
            <a:r>
              <a:rPr lang="en-US" sz="800" dirty="0" smtClean="0">
                <a:latin typeface="Courier (W1)" pitchFamily="49" charset="0"/>
              </a:rPr>
              <a:t>Estimated </a:t>
            </a:r>
            <a:r>
              <a:rPr lang="en-US" sz="800" dirty="0">
                <a:latin typeface="Courier (W1)" pitchFamily="49" charset="0"/>
              </a:rPr>
              <a:t>FE occupancy is </a:t>
            </a:r>
            <a:r>
              <a:rPr lang="en-US" sz="800" b="1" dirty="0">
                <a:solidFill>
                  <a:srgbClr val="FF0000"/>
                </a:solidFill>
                <a:latin typeface="Courier (W1)" pitchFamily="49" charset="0"/>
              </a:rPr>
              <a:t>19262/32256 (60%)</a:t>
            </a:r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452438" y="1309699"/>
            <a:ext cx="3682767" cy="4194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¶"/>
            </a:pPr>
            <a:r>
              <a:rPr lang="en-US" sz="1400" dirty="0" smtClean="0"/>
              <a:t>Key characteristics:</a:t>
            </a:r>
          </a:p>
          <a:p>
            <a:pPr lvl="1"/>
            <a:r>
              <a:rPr lang="en-US" sz="1400" b="1" dirty="0" smtClean="0"/>
              <a:t>Complex</a:t>
            </a:r>
            <a:r>
              <a:rPr lang="en-US" sz="1400" dirty="0" smtClean="0"/>
              <a:t>  &amp; </a:t>
            </a:r>
            <a:r>
              <a:rPr lang="en-US" sz="1400" b="1" dirty="0" smtClean="0"/>
              <a:t>fast</a:t>
            </a:r>
            <a:r>
              <a:rPr lang="en-US" sz="1400" dirty="0" smtClean="0"/>
              <a:t> regulation loops</a:t>
            </a:r>
          </a:p>
          <a:p>
            <a:pPr lvl="2"/>
            <a:r>
              <a:rPr lang="en-US" sz="1200" dirty="0" smtClean="0"/>
              <a:t>8MHz / 1MHz / 500kHz</a:t>
            </a:r>
          </a:p>
          <a:p>
            <a:pPr lvl="1"/>
            <a:r>
              <a:rPr lang="en-US" sz="1400" dirty="0"/>
              <a:t>Large amount of </a:t>
            </a:r>
            <a:r>
              <a:rPr lang="en-US" sz="1400" b="1" dirty="0"/>
              <a:t>DSP </a:t>
            </a:r>
            <a:r>
              <a:rPr lang="en-US" sz="1400" dirty="0"/>
              <a:t>usage</a:t>
            </a:r>
          </a:p>
          <a:p>
            <a:pPr lvl="1"/>
            <a:r>
              <a:rPr lang="en-US" sz="1400" dirty="0" smtClean="0"/>
              <a:t>1 clock domain: </a:t>
            </a:r>
            <a:r>
              <a:rPr lang="en-US" sz="1400" b="1" dirty="0" smtClean="0"/>
              <a:t>80MHz</a:t>
            </a:r>
          </a:p>
          <a:p>
            <a:pPr lvl="1"/>
            <a:r>
              <a:rPr lang="en-US" sz="1400" b="1" dirty="0"/>
              <a:t>86</a:t>
            </a:r>
            <a:r>
              <a:rPr lang="en-US" sz="1400" dirty="0"/>
              <a:t> configurable </a:t>
            </a:r>
            <a:r>
              <a:rPr lang="en-US" sz="1400" dirty="0" smtClean="0"/>
              <a:t>parameters</a:t>
            </a:r>
          </a:p>
          <a:p>
            <a:pPr lvl="1"/>
            <a:endParaRPr lang="en-US" sz="1400" dirty="0"/>
          </a:p>
          <a:p>
            <a:pPr lvl="1"/>
            <a:r>
              <a:rPr lang="en-US" sz="1400" b="1" dirty="0"/>
              <a:t>134</a:t>
            </a:r>
            <a:r>
              <a:rPr lang="en-US" sz="1400" dirty="0"/>
              <a:t> </a:t>
            </a:r>
            <a:r>
              <a:rPr lang="en-US" sz="1400" dirty="0" err="1"/>
              <a:t>vhdl</a:t>
            </a:r>
            <a:r>
              <a:rPr lang="en-US" sz="1400" dirty="0"/>
              <a:t> files</a:t>
            </a:r>
          </a:p>
          <a:p>
            <a:pPr lvl="1"/>
            <a:r>
              <a:rPr lang="en-US" sz="1400" dirty="0" smtClean="0"/>
              <a:t>About </a:t>
            </a:r>
            <a:r>
              <a:rPr lang="en-US" sz="1400" b="1" dirty="0"/>
              <a:t>60 % </a:t>
            </a:r>
            <a:r>
              <a:rPr lang="en-US" sz="1400" dirty="0" smtClean="0"/>
              <a:t>of NG-medium</a:t>
            </a:r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>
              <a:buFont typeface="Wingdings" panose="05000000000000000000" pitchFamily="2" charset="2"/>
              <a:buChar char="¶"/>
            </a:pPr>
            <a:r>
              <a:rPr lang="en-US" sz="1400" dirty="0" smtClean="0"/>
              <a:t>Detailed NG-Medium occupancy:</a:t>
            </a:r>
          </a:p>
        </p:txBody>
      </p:sp>
    </p:spTree>
    <p:extLst>
      <p:ext uri="{BB962C8B-B14F-4D97-AF65-F5344CB8AC3E}">
        <p14:creationId xmlns:p14="http://schemas.microsoft.com/office/powerpoint/2010/main" val="242084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52438" y="9353"/>
            <a:ext cx="11739561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D9991"/>
              </a:gs>
              <a:gs pos="53000">
                <a:srgbClr val="EFE7E5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>
                <a:solidFill>
                  <a:srgbClr val="4C2600"/>
                </a:solidFill>
              </a:rPr>
              <a:t>1-EREMS &amp; INNALABS     </a:t>
            </a:r>
            <a:r>
              <a:rPr lang="fr-FR" sz="1600" i="1" dirty="0">
                <a:solidFill>
                  <a:srgbClr val="663300"/>
                </a:solidFill>
              </a:rPr>
              <a:t>2-ARIETIS Project     </a:t>
            </a:r>
            <a:r>
              <a:rPr lang="fr-FR" sz="1600" b="1" dirty="0">
                <a:solidFill>
                  <a:srgbClr val="663300"/>
                </a:solidFill>
              </a:rPr>
              <a:t>3-Designing </a:t>
            </a:r>
            <a:r>
              <a:rPr lang="fr-FR" sz="1600" b="1" dirty="0" err="1">
                <a:solidFill>
                  <a:srgbClr val="663300"/>
                </a:solidFill>
              </a:rPr>
              <a:t>with</a:t>
            </a:r>
            <a:r>
              <a:rPr lang="fr-FR" sz="1600" b="1" dirty="0">
                <a:solidFill>
                  <a:srgbClr val="663300"/>
                </a:solidFill>
              </a:rPr>
              <a:t> NG-Medium     </a:t>
            </a:r>
            <a:r>
              <a:rPr lang="fr-FR" sz="1600" i="1" dirty="0">
                <a:solidFill>
                  <a:srgbClr val="663300"/>
                </a:solidFill>
              </a:rPr>
              <a:t>4-Conclusion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4DFF-3BC8-472E-9F3F-0A46ABAC8268}" type="slidenum">
              <a:rPr lang="fr-FR" smtClean="0"/>
              <a:t>15</a:t>
            </a:fld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387921"/>
            <a:ext cx="12192000" cy="488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3 – Designing with NG-Medium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99002" y="32400"/>
            <a:ext cx="12094083" cy="335085"/>
            <a:chOff x="99002" y="32400"/>
            <a:chExt cx="12094083" cy="335085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02" y="32400"/>
              <a:ext cx="1000125" cy="33508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flipV="1">
              <a:off x="1076400" y="306000"/>
              <a:ext cx="11116685" cy="50400"/>
            </a:xfrm>
            <a:prstGeom prst="rect">
              <a:avLst/>
            </a:prstGeom>
            <a:gradFill flip="none" rotWithShape="1">
              <a:gsLst>
                <a:gs pos="45000">
                  <a:srgbClr val="9D6A5E"/>
                </a:gs>
                <a:gs pos="0">
                  <a:srgbClr val="6A1C0C"/>
                </a:gs>
                <a:gs pos="100000">
                  <a:srgbClr val="D0B7B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663300"/>
                </a:solidFill>
              </a:endParaRPr>
            </a:p>
          </p:txBody>
        </p:sp>
      </p:grp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733169" y="1309698"/>
            <a:ext cx="6606746" cy="5154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¶"/>
            </a:pPr>
            <a:endParaRPr lang="en-US" sz="1400" dirty="0" smtClean="0"/>
          </a:p>
          <a:p>
            <a:pPr>
              <a:buFont typeface="Wingdings" panose="05000000000000000000" pitchFamily="2" charset="2"/>
              <a:buChar char="¶"/>
            </a:pPr>
            <a:r>
              <a:rPr lang="en-US" sz="1400" dirty="0" smtClean="0"/>
              <a:t>Started in 2022 with complete FPGA Design working on Igloo2</a:t>
            </a:r>
          </a:p>
          <a:p>
            <a:pPr lvl="1"/>
            <a:r>
              <a:rPr lang="en-US" sz="1400" dirty="0" smtClean="0"/>
              <a:t>3 AXES management validated with EM1/EM2</a:t>
            </a:r>
          </a:p>
          <a:p>
            <a:pPr lvl="1"/>
            <a:r>
              <a:rPr lang="en-US" sz="1400" b="1" dirty="0" smtClean="0">
                <a:solidFill>
                  <a:srgbClr val="00B050"/>
                </a:solidFill>
              </a:rPr>
              <a:t>Over 100MHz </a:t>
            </a:r>
            <a:r>
              <a:rPr lang="en-US" sz="1400" dirty="0" smtClean="0"/>
              <a:t>frequency reached without any timing or placement constraint</a:t>
            </a:r>
          </a:p>
          <a:p>
            <a:pPr lvl="1"/>
            <a:r>
              <a:rPr lang="en-US" sz="1400" dirty="0"/>
              <a:t>Some modules are already tagged for large rework</a:t>
            </a:r>
          </a:p>
          <a:p>
            <a:pPr>
              <a:buFont typeface="Wingdings" panose="05000000000000000000" pitchFamily="2" charset="2"/>
              <a:buChar char="¶"/>
            </a:pPr>
            <a:endParaRPr lang="en-US" sz="1400" dirty="0" smtClean="0"/>
          </a:p>
          <a:p>
            <a:pPr>
              <a:buFont typeface="Wingdings" panose="05000000000000000000" pitchFamily="2" charset="2"/>
              <a:buChar char="¶"/>
            </a:pPr>
            <a:r>
              <a:rPr lang="en-US" sz="1400" dirty="0"/>
              <a:t>First run with </a:t>
            </a:r>
            <a:r>
              <a:rPr lang="en-US" sz="1400" dirty="0" smtClean="0"/>
              <a:t>NXmap3.11: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b="1" dirty="0" smtClean="0"/>
              <a:t>Huge effort</a:t>
            </a:r>
            <a:r>
              <a:rPr lang="en-US" sz="1400" dirty="0" smtClean="0"/>
              <a:t> needed for 80MHz target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buFont typeface="Wingdings" panose="05000000000000000000" pitchFamily="2" charset="2"/>
              <a:buChar char="¶"/>
            </a:pPr>
            <a:r>
              <a:rPr lang="en-US" sz="1400" dirty="0" smtClean="0"/>
              <a:t>Iterative Methodology applied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b="1" dirty="0" err="1" smtClean="0"/>
              <a:t>Nxmap</a:t>
            </a:r>
            <a:r>
              <a:rPr lang="en-US" sz="1400" dirty="0" smtClean="0"/>
              <a:t> run with random seeds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 err="1" smtClean="0"/>
              <a:t>NanoXplore’s</a:t>
            </a:r>
            <a:r>
              <a:rPr lang="en-US" sz="1400" dirty="0" smtClean="0"/>
              <a:t> </a:t>
            </a:r>
            <a:r>
              <a:rPr lang="en-US" sz="1400" b="1" dirty="0" smtClean="0"/>
              <a:t>Timing analyzer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b="1" dirty="0" smtClean="0"/>
              <a:t>Case by case </a:t>
            </a:r>
            <a:r>
              <a:rPr lang="en-US" sz="1400" dirty="0" smtClean="0"/>
              <a:t>approach depending on </a:t>
            </a:r>
            <a:r>
              <a:rPr lang="en-US" sz="1400" b="1" dirty="0" smtClean="0"/>
              <a:t>critical paths</a:t>
            </a:r>
            <a:r>
              <a:rPr lang="en-US" sz="1400" dirty="0" smtClean="0"/>
              <a:t>:</a:t>
            </a:r>
          </a:p>
          <a:p>
            <a:pPr lvl="2"/>
            <a:r>
              <a:rPr lang="en-US" sz="1400" b="1" dirty="0" smtClean="0">
                <a:solidFill>
                  <a:srgbClr val="0070C0"/>
                </a:solidFill>
              </a:rPr>
              <a:t>Multicycle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/>
              <a:t>constraint </a:t>
            </a:r>
            <a:r>
              <a:rPr lang="en-US" sz="1400" dirty="0" smtClean="0"/>
              <a:t>definition</a:t>
            </a:r>
          </a:p>
          <a:p>
            <a:pPr lvl="2"/>
            <a:r>
              <a:rPr lang="en-US" sz="1400" dirty="0" smtClean="0"/>
              <a:t>Test </a:t>
            </a:r>
            <a:r>
              <a:rPr lang="en-US" sz="1400" dirty="0" err="1" smtClean="0"/>
              <a:t>NXmap</a:t>
            </a:r>
            <a:r>
              <a:rPr lang="en-US" sz="1400" dirty="0" smtClean="0"/>
              <a:t> </a:t>
            </a:r>
            <a:r>
              <a:rPr lang="en-US" sz="1400" b="1" dirty="0" smtClean="0">
                <a:solidFill>
                  <a:srgbClr val="0070C0"/>
                </a:solidFill>
              </a:rPr>
              <a:t>option/directive</a:t>
            </a:r>
            <a:endParaRPr lang="en-US" sz="1400" b="1" dirty="0">
              <a:solidFill>
                <a:srgbClr val="0070C0"/>
              </a:solidFill>
            </a:endParaRPr>
          </a:p>
          <a:p>
            <a:pPr lvl="2"/>
            <a:r>
              <a:rPr lang="en-US" sz="1400" dirty="0" smtClean="0"/>
              <a:t>Consider </a:t>
            </a:r>
            <a:r>
              <a:rPr lang="en-US" sz="1400" b="1" dirty="0">
                <a:solidFill>
                  <a:srgbClr val="0070C0"/>
                </a:solidFill>
              </a:rPr>
              <a:t>small</a:t>
            </a:r>
            <a:r>
              <a:rPr lang="en-US" sz="1400" dirty="0"/>
              <a:t> </a:t>
            </a:r>
            <a:r>
              <a:rPr lang="en-US" sz="1400" b="1" dirty="0">
                <a:solidFill>
                  <a:srgbClr val="0070C0"/>
                </a:solidFill>
              </a:rPr>
              <a:t>design rework</a:t>
            </a:r>
          </a:p>
          <a:p>
            <a:pPr lvl="2"/>
            <a:r>
              <a:rPr lang="en-US" sz="1400" b="1" dirty="0" smtClean="0">
                <a:solidFill>
                  <a:srgbClr val="0070C0"/>
                </a:solidFill>
              </a:rPr>
              <a:t>Placement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/>
              <a:t>constraint definition</a:t>
            </a:r>
          </a:p>
          <a:p>
            <a:pPr lvl="2"/>
            <a:r>
              <a:rPr lang="en-US" sz="1400" dirty="0" smtClean="0"/>
              <a:t>Define</a:t>
            </a:r>
            <a:r>
              <a:rPr lang="en-US" sz="1400" b="1" dirty="0" smtClean="0"/>
              <a:t> False paths </a:t>
            </a:r>
            <a:r>
              <a:rPr lang="en-US" sz="1400" dirty="0"/>
              <a:t>until </a:t>
            </a:r>
            <a:r>
              <a:rPr lang="en-US" sz="1400" b="1" dirty="0">
                <a:solidFill>
                  <a:srgbClr val="0070C0"/>
                </a:solidFill>
              </a:rPr>
              <a:t>large </a:t>
            </a:r>
            <a:r>
              <a:rPr lang="en-US" sz="1400" b="1" dirty="0" smtClean="0">
                <a:solidFill>
                  <a:srgbClr val="0070C0"/>
                </a:solidFill>
              </a:rPr>
              <a:t>module rework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 smtClean="0"/>
              <a:t>Back to step 1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14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1400" dirty="0"/>
          </a:p>
          <a:p>
            <a:pPr lvl="1">
              <a:buFont typeface="Wingdings" panose="05000000000000000000" pitchFamily="2" charset="2"/>
              <a:buChar char="¶"/>
            </a:pP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7274664" y="3788048"/>
            <a:ext cx="1101999" cy="716299"/>
          </a:xfrm>
          <a:custGeom>
            <a:avLst/>
            <a:gdLst>
              <a:gd name="connsiteX0" fmla="*/ 0 w 1101999"/>
              <a:gd name="connsiteY0" fmla="*/ 119386 h 716299"/>
              <a:gd name="connsiteX1" fmla="*/ 119386 w 1101999"/>
              <a:gd name="connsiteY1" fmla="*/ 0 h 716299"/>
              <a:gd name="connsiteX2" fmla="*/ 982613 w 1101999"/>
              <a:gd name="connsiteY2" fmla="*/ 0 h 716299"/>
              <a:gd name="connsiteX3" fmla="*/ 1101999 w 1101999"/>
              <a:gd name="connsiteY3" fmla="*/ 119386 h 716299"/>
              <a:gd name="connsiteX4" fmla="*/ 1101999 w 1101999"/>
              <a:gd name="connsiteY4" fmla="*/ 596913 h 716299"/>
              <a:gd name="connsiteX5" fmla="*/ 982613 w 1101999"/>
              <a:gd name="connsiteY5" fmla="*/ 716299 h 716299"/>
              <a:gd name="connsiteX6" fmla="*/ 119386 w 1101999"/>
              <a:gd name="connsiteY6" fmla="*/ 716299 h 716299"/>
              <a:gd name="connsiteX7" fmla="*/ 0 w 1101999"/>
              <a:gd name="connsiteY7" fmla="*/ 596913 h 716299"/>
              <a:gd name="connsiteX8" fmla="*/ 0 w 1101999"/>
              <a:gd name="connsiteY8" fmla="*/ 119386 h 716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999" h="716299">
                <a:moveTo>
                  <a:pt x="0" y="119386"/>
                </a:moveTo>
                <a:cubicBezTo>
                  <a:pt x="0" y="53451"/>
                  <a:pt x="53451" y="0"/>
                  <a:pt x="119386" y="0"/>
                </a:cubicBezTo>
                <a:lnTo>
                  <a:pt x="982613" y="0"/>
                </a:lnTo>
                <a:cubicBezTo>
                  <a:pt x="1048548" y="0"/>
                  <a:pt x="1101999" y="53451"/>
                  <a:pt x="1101999" y="119386"/>
                </a:cubicBezTo>
                <a:lnTo>
                  <a:pt x="1101999" y="596913"/>
                </a:lnTo>
                <a:cubicBezTo>
                  <a:pt x="1101999" y="662848"/>
                  <a:pt x="1048548" y="716299"/>
                  <a:pt x="982613" y="716299"/>
                </a:cubicBezTo>
                <a:lnTo>
                  <a:pt x="119386" y="716299"/>
                </a:lnTo>
                <a:cubicBezTo>
                  <a:pt x="53451" y="716299"/>
                  <a:pt x="0" y="662848"/>
                  <a:pt x="0" y="596913"/>
                </a:cubicBezTo>
                <a:lnTo>
                  <a:pt x="0" y="11938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497" tIns="84497" rIns="84497" bIns="84497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dirty="0" err="1" smtClean="0"/>
              <a:t>NX</a:t>
            </a:r>
            <a:r>
              <a:rPr lang="en-US" sz="1300" kern="1200" dirty="0" err="1" smtClean="0"/>
              <a:t>map</a:t>
            </a:r>
            <a:r>
              <a:rPr lang="en-US" sz="1300" kern="1200" dirty="0" smtClean="0"/>
              <a:t> </a:t>
            </a:r>
            <a:r>
              <a:rPr lang="en-US" sz="1300" kern="1200" dirty="0" smtClean="0"/>
              <a:t>with random seed</a:t>
            </a:r>
            <a:endParaRPr lang="en-US" sz="1300" kern="1200" dirty="0"/>
          </a:p>
        </p:txBody>
      </p:sp>
      <p:sp>
        <p:nvSpPr>
          <p:cNvPr id="20" name="Forme libre 19"/>
          <p:cNvSpPr/>
          <p:nvPr/>
        </p:nvSpPr>
        <p:spPr>
          <a:xfrm>
            <a:off x="7961832" y="3440716"/>
            <a:ext cx="1908765" cy="190876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37293" y="152220"/>
                </a:moveTo>
                <a:arcTo wR="954382" hR="954382" stAng="14231603" swAng="3941405"/>
              </a:path>
            </a:pathLst>
          </a:custGeom>
          <a:noFill/>
          <a:ln>
            <a:tailEnd type="arrow"/>
          </a:ln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orme libre 20"/>
          <p:cNvSpPr/>
          <p:nvPr/>
        </p:nvSpPr>
        <p:spPr>
          <a:xfrm>
            <a:off x="9460076" y="3789037"/>
            <a:ext cx="1101999" cy="716299"/>
          </a:xfrm>
          <a:custGeom>
            <a:avLst/>
            <a:gdLst>
              <a:gd name="connsiteX0" fmla="*/ 0 w 1101999"/>
              <a:gd name="connsiteY0" fmla="*/ 119386 h 716299"/>
              <a:gd name="connsiteX1" fmla="*/ 119386 w 1101999"/>
              <a:gd name="connsiteY1" fmla="*/ 0 h 716299"/>
              <a:gd name="connsiteX2" fmla="*/ 982613 w 1101999"/>
              <a:gd name="connsiteY2" fmla="*/ 0 h 716299"/>
              <a:gd name="connsiteX3" fmla="*/ 1101999 w 1101999"/>
              <a:gd name="connsiteY3" fmla="*/ 119386 h 716299"/>
              <a:gd name="connsiteX4" fmla="*/ 1101999 w 1101999"/>
              <a:gd name="connsiteY4" fmla="*/ 596913 h 716299"/>
              <a:gd name="connsiteX5" fmla="*/ 982613 w 1101999"/>
              <a:gd name="connsiteY5" fmla="*/ 716299 h 716299"/>
              <a:gd name="connsiteX6" fmla="*/ 119386 w 1101999"/>
              <a:gd name="connsiteY6" fmla="*/ 716299 h 716299"/>
              <a:gd name="connsiteX7" fmla="*/ 0 w 1101999"/>
              <a:gd name="connsiteY7" fmla="*/ 596913 h 716299"/>
              <a:gd name="connsiteX8" fmla="*/ 0 w 1101999"/>
              <a:gd name="connsiteY8" fmla="*/ 119386 h 716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999" h="716299">
                <a:moveTo>
                  <a:pt x="0" y="119386"/>
                </a:moveTo>
                <a:cubicBezTo>
                  <a:pt x="0" y="53451"/>
                  <a:pt x="53451" y="0"/>
                  <a:pt x="119386" y="0"/>
                </a:cubicBezTo>
                <a:lnTo>
                  <a:pt x="982613" y="0"/>
                </a:lnTo>
                <a:cubicBezTo>
                  <a:pt x="1048548" y="0"/>
                  <a:pt x="1101999" y="53451"/>
                  <a:pt x="1101999" y="119386"/>
                </a:cubicBezTo>
                <a:lnTo>
                  <a:pt x="1101999" y="596913"/>
                </a:lnTo>
                <a:cubicBezTo>
                  <a:pt x="1101999" y="662848"/>
                  <a:pt x="1048548" y="716299"/>
                  <a:pt x="982613" y="716299"/>
                </a:cubicBezTo>
                <a:lnTo>
                  <a:pt x="119386" y="716299"/>
                </a:lnTo>
                <a:cubicBezTo>
                  <a:pt x="53451" y="716299"/>
                  <a:pt x="0" y="662848"/>
                  <a:pt x="0" y="596913"/>
                </a:cubicBezTo>
                <a:lnTo>
                  <a:pt x="0" y="11938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197846"/>
              <a:satOff val="-23984"/>
              <a:lumOff val="883"/>
              <a:alphaOff val="0"/>
            </a:schemeClr>
          </a:fillRef>
          <a:effectRef idx="1">
            <a:schemeClr val="accent4">
              <a:hueOff val="5197846"/>
              <a:satOff val="-23984"/>
              <a:lumOff val="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497" tIns="84497" rIns="84497" bIns="84497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 smtClean="0"/>
              <a:t>timing analyzer</a:t>
            </a:r>
            <a:endParaRPr lang="en-US" sz="1300" kern="1200" dirty="0"/>
          </a:p>
        </p:txBody>
      </p:sp>
      <p:sp>
        <p:nvSpPr>
          <p:cNvPr id="22" name="Forme libre 21"/>
          <p:cNvSpPr/>
          <p:nvPr/>
        </p:nvSpPr>
        <p:spPr>
          <a:xfrm>
            <a:off x="7901099" y="3135496"/>
            <a:ext cx="1908765" cy="190876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770091" y="1449828"/>
                </a:moveTo>
                <a:arcTo wR="954382" hR="954382" stAng="1876423" swAng="1000269"/>
              </a:path>
            </a:pathLst>
          </a:custGeom>
          <a:noFill/>
          <a:ln>
            <a:tailEnd type="arrow"/>
          </a:ln>
        </p:spPr>
        <p:style>
          <a:lnRef idx="1">
            <a:schemeClr val="accent4">
              <a:hueOff val="5197846"/>
              <a:satOff val="-23984"/>
              <a:lumOff val="883"/>
              <a:alphaOff val="0"/>
            </a:schemeClr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orme libre 22"/>
          <p:cNvSpPr/>
          <p:nvPr/>
        </p:nvSpPr>
        <p:spPr>
          <a:xfrm>
            <a:off x="8158161" y="4856204"/>
            <a:ext cx="1615256" cy="1108201"/>
          </a:xfrm>
          <a:custGeom>
            <a:avLst/>
            <a:gdLst>
              <a:gd name="connsiteX0" fmla="*/ 0 w 1615256"/>
              <a:gd name="connsiteY0" fmla="*/ 184704 h 1108201"/>
              <a:gd name="connsiteX1" fmla="*/ 184704 w 1615256"/>
              <a:gd name="connsiteY1" fmla="*/ 0 h 1108201"/>
              <a:gd name="connsiteX2" fmla="*/ 1430552 w 1615256"/>
              <a:gd name="connsiteY2" fmla="*/ 0 h 1108201"/>
              <a:gd name="connsiteX3" fmla="*/ 1615256 w 1615256"/>
              <a:gd name="connsiteY3" fmla="*/ 184704 h 1108201"/>
              <a:gd name="connsiteX4" fmla="*/ 1615256 w 1615256"/>
              <a:gd name="connsiteY4" fmla="*/ 923497 h 1108201"/>
              <a:gd name="connsiteX5" fmla="*/ 1430552 w 1615256"/>
              <a:gd name="connsiteY5" fmla="*/ 1108201 h 1108201"/>
              <a:gd name="connsiteX6" fmla="*/ 184704 w 1615256"/>
              <a:gd name="connsiteY6" fmla="*/ 1108201 h 1108201"/>
              <a:gd name="connsiteX7" fmla="*/ 0 w 1615256"/>
              <a:gd name="connsiteY7" fmla="*/ 923497 h 1108201"/>
              <a:gd name="connsiteX8" fmla="*/ 0 w 1615256"/>
              <a:gd name="connsiteY8" fmla="*/ 184704 h 110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5256" h="1108201">
                <a:moveTo>
                  <a:pt x="0" y="184704"/>
                </a:moveTo>
                <a:cubicBezTo>
                  <a:pt x="0" y="82695"/>
                  <a:pt x="82695" y="0"/>
                  <a:pt x="184704" y="0"/>
                </a:cubicBezTo>
                <a:lnTo>
                  <a:pt x="1430552" y="0"/>
                </a:lnTo>
                <a:cubicBezTo>
                  <a:pt x="1532561" y="0"/>
                  <a:pt x="1615256" y="82695"/>
                  <a:pt x="1615256" y="184704"/>
                </a:cubicBezTo>
                <a:lnTo>
                  <a:pt x="1615256" y="923497"/>
                </a:lnTo>
                <a:cubicBezTo>
                  <a:pt x="1615256" y="1025506"/>
                  <a:pt x="1532561" y="1108201"/>
                  <a:pt x="1430552" y="1108201"/>
                </a:cubicBezTo>
                <a:lnTo>
                  <a:pt x="184704" y="1108201"/>
                </a:lnTo>
                <a:cubicBezTo>
                  <a:pt x="82695" y="1108201"/>
                  <a:pt x="0" y="1025506"/>
                  <a:pt x="0" y="923497"/>
                </a:cubicBezTo>
                <a:lnTo>
                  <a:pt x="0" y="184704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1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628" tIns="103628" rIns="103628" bIns="103628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 smtClean="0"/>
              <a:t>case by case approach depending on critical paths</a:t>
            </a:r>
            <a:endParaRPr lang="en-US" sz="1300" kern="1200" dirty="0"/>
          </a:p>
        </p:txBody>
      </p:sp>
      <p:sp>
        <p:nvSpPr>
          <p:cNvPr id="24" name="Forme libre 23"/>
          <p:cNvSpPr/>
          <p:nvPr/>
        </p:nvSpPr>
        <p:spPr>
          <a:xfrm>
            <a:off x="8039504" y="3106701"/>
            <a:ext cx="1908765" cy="190876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50307" y="1693260"/>
                </a:moveTo>
                <a:arcTo wR="954382" hR="954382" stAng="7756080" swAng="1042082"/>
              </a:path>
            </a:pathLst>
          </a:custGeom>
          <a:noFill/>
          <a:ln>
            <a:tailEnd type="arrow"/>
          </a:ln>
        </p:spPr>
        <p:style>
          <a:lnRef idx="1">
            <a:schemeClr val="accent4">
              <a:hueOff val="10395692"/>
              <a:satOff val="-47968"/>
              <a:lumOff val="1765"/>
              <a:alphaOff val="0"/>
            </a:schemeClr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2965415" y="3015285"/>
            <a:ext cx="10711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20,541 MHz</a:t>
            </a:r>
            <a:endParaRPr lang="en-US" sz="1400" dirty="0"/>
          </a:p>
        </p:txBody>
      </p: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99002" y="992622"/>
            <a:ext cx="12002307" cy="643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</a:rPr>
              <a:t>----- Timing closure activities ------------------------------------------------------------------------------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49727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3" grpId="0" animBg="1"/>
      <p:bldP spid="8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52438" y="9353"/>
            <a:ext cx="11739561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D9991"/>
              </a:gs>
              <a:gs pos="53000">
                <a:srgbClr val="EFE7E5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>
                <a:solidFill>
                  <a:srgbClr val="4C2600"/>
                </a:solidFill>
              </a:rPr>
              <a:t>1-EREMS &amp; INNALABS     </a:t>
            </a:r>
            <a:r>
              <a:rPr lang="fr-FR" sz="1600" i="1" dirty="0">
                <a:solidFill>
                  <a:srgbClr val="663300"/>
                </a:solidFill>
              </a:rPr>
              <a:t>2-ARIETIS Project     </a:t>
            </a:r>
            <a:r>
              <a:rPr lang="fr-FR" sz="1600" b="1" dirty="0">
                <a:solidFill>
                  <a:srgbClr val="663300"/>
                </a:solidFill>
              </a:rPr>
              <a:t>3-Designing </a:t>
            </a:r>
            <a:r>
              <a:rPr lang="fr-FR" sz="1600" b="1" dirty="0" err="1">
                <a:solidFill>
                  <a:srgbClr val="663300"/>
                </a:solidFill>
              </a:rPr>
              <a:t>with</a:t>
            </a:r>
            <a:r>
              <a:rPr lang="fr-FR" sz="1600" b="1" dirty="0">
                <a:solidFill>
                  <a:srgbClr val="663300"/>
                </a:solidFill>
              </a:rPr>
              <a:t> NG-Medium     </a:t>
            </a:r>
            <a:r>
              <a:rPr lang="fr-FR" sz="1600" i="1" dirty="0">
                <a:solidFill>
                  <a:srgbClr val="663300"/>
                </a:solidFill>
              </a:rPr>
              <a:t>4-Conclusion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8175" y="1683945"/>
            <a:ext cx="11237441" cy="416358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¶"/>
            </a:pPr>
            <a:endParaRPr lang="en-US" sz="1400" dirty="0" smtClean="0"/>
          </a:p>
          <a:p>
            <a:pPr>
              <a:buFont typeface="Wingdings" panose="05000000000000000000" pitchFamily="2" charset="2"/>
              <a:buChar char="¶"/>
            </a:pPr>
            <a:r>
              <a:rPr lang="en-US" sz="1400" dirty="0"/>
              <a:t>ARIETIS project </a:t>
            </a:r>
            <a:r>
              <a:rPr lang="en-US" sz="1400" dirty="0" smtClean="0"/>
              <a:t>counts </a:t>
            </a:r>
            <a:r>
              <a:rPr lang="en-US" sz="1400" dirty="0"/>
              <a:t>more than </a:t>
            </a:r>
            <a:r>
              <a:rPr lang="en-US" sz="1400" b="1" dirty="0"/>
              <a:t>560 </a:t>
            </a:r>
            <a:r>
              <a:rPr lang="en-US" sz="1400" b="1" dirty="0" err="1" smtClean="0"/>
              <a:t>NXmap</a:t>
            </a:r>
            <a:r>
              <a:rPr lang="en-US" sz="1400" b="1" dirty="0" smtClean="0"/>
              <a:t> </a:t>
            </a:r>
            <a:r>
              <a:rPr lang="en-US" sz="1400" b="1" dirty="0"/>
              <a:t>recorded runs </a:t>
            </a:r>
            <a:r>
              <a:rPr lang="en-US" sz="1400" dirty="0"/>
              <a:t>during timing closure progression</a:t>
            </a:r>
          </a:p>
          <a:p>
            <a:pPr>
              <a:buFont typeface="Wingdings" panose="05000000000000000000" pitchFamily="2" charset="2"/>
              <a:buChar char="¶"/>
            </a:pPr>
            <a:r>
              <a:rPr lang="en-US" sz="1400" dirty="0" smtClean="0"/>
              <a:t>Scripting is </a:t>
            </a:r>
            <a:r>
              <a:rPr lang="en-US" sz="1400" b="1" dirty="0" smtClean="0"/>
              <a:t>mandatory</a:t>
            </a:r>
            <a:r>
              <a:rPr lang="en-US" sz="1400" dirty="0" smtClean="0"/>
              <a:t> for efficient timing closure progression</a:t>
            </a:r>
          </a:p>
          <a:p>
            <a:endParaRPr lang="en-US" sz="1800" dirty="0" smtClean="0"/>
          </a:p>
          <a:p>
            <a:pPr>
              <a:buFont typeface="Wingdings" panose="05000000000000000000" pitchFamily="2" charset="2"/>
              <a:buChar char="¶"/>
            </a:pPr>
            <a:r>
              <a:rPr lang="en-US" sz="1400" dirty="0" smtClean="0"/>
              <a:t>We recommend using several scripts.</a:t>
            </a:r>
          </a:p>
          <a:p>
            <a:pPr marL="0" indent="0">
              <a:buNone/>
            </a:pPr>
            <a:r>
              <a:rPr lang="en-US" sz="1400" dirty="0" smtClean="0"/>
              <a:t>We chose the following principle:</a:t>
            </a:r>
          </a:p>
          <a:p>
            <a:pPr lvl="1"/>
            <a:r>
              <a:rPr lang="en-US" sz="1400" dirty="0" smtClean="0"/>
              <a:t>1 Main script with most of options and synthesis/placement/routing commands</a:t>
            </a:r>
          </a:p>
          <a:p>
            <a:pPr lvl="1"/>
            <a:r>
              <a:rPr lang="en-US" sz="1400" dirty="0" smtClean="0"/>
              <a:t>1 sub-script for source list</a:t>
            </a:r>
          </a:p>
          <a:p>
            <a:pPr lvl="1"/>
            <a:r>
              <a:rPr lang="en-US" sz="1400" dirty="0" smtClean="0"/>
              <a:t>1 sub-script for IO definitions</a:t>
            </a:r>
          </a:p>
          <a:p>
            <a:pPr lvl="1"/>
            <a:r>
              <a:rPr lang="en-US" sz="1400" dirty="0"/>
              <a:t>1 sub-script for </a:t>
            </a:r>
            <a:r>
              <a:rPr lang="en-US" sz="1400" dirty="0" smtClean="0"/>
              <a:t>multicycle definitions</a:t>
            </a:r>
            <a:endParaRPr lang="en-US" sz="1400" dirty="0"/>
          </a:p>
          <a:p>
            <a:pPr lvl="1"/>
            <a:r>
              <a:rPr lang="en-US" sz="1400" dirty="0"/>
              <a:t>1 sub-script for </a:t>
            </a:r>
            <a:r>
              <a:rPr lang="en-US" sz="1400" dirty="0" smtClean="0"/>
              <a:t>placement constraints</a:t>
            </a:r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4DFF-3BC8-472E-9F3F-0A46ABAC8268}" type="slidenum">
              <a:rPr lang="fr-FR" smtClean="0"/>
              <a:t>16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387921"/>
            <a:ext cx="12192000" cy="488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3 – Designing with NG-Medium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99002" y="32400"/>
            <a:ext cx="12094083" cy="335085"/>
            <a:chOff x="99002" y="32400"/>
            <a:chExt cx="12094083" cy="335085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02" y="32400"/>
              <a:ext cx="1000125" cy="33508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flipV="1">
              <a:off x="1076400" y="306000"/>
              <a:ext cx="11116685" cy="50400"/>
            </a:xfrm>
            <a:prstGeom prst="rect">
              <a:avLst/>
            </a:prstGeom>
            <a:gradFill flip="none" rotWithShape="1">
              <a:gsLst>
                <a:gs pos="45000">
                  <a:srgbClr val="9D6A5E"/>
                </a:gs>
                <a:gs pos="0">
                  <a:srgbClr val="6A1C0C"/>
                </a:gs>
                <a:gs pos="100000">
                  <a:srgbClr val="D0B7B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663300"/>
                </a:solidFill>
              </a:endParaRPr>
            </a:p>
          </p:txBody>
        </p:sp>
      </p:grp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99002" y="992622"/>
            <a:ext cx="12002307" cy="643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</a:rPr>
              <a:t>----- </a:t>
            </a:r>
            <a:r>
              <a:rPr lang="en-US" sz="2600" dirty="0" err="1" smtClean="0">
                <a:solidFill>
                  <a:schemeClr val="accent5">
                    <a:lumMod val="75000"/>
                  </a:schemeClr>
                </a:solidFill>
              </a:rPr>
              <a:t>NXpython</a:t>
            </a: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</a:rPr>
              <a:t> scripting ------------------------------------------------------------------------------------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13865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5659"/>
            <a:ext cx="12192000" cy="483916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52438" y="9353"/>
            <a:ext cx="11739561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D9991"/>
              </a:gs>
              <a:gs pos="53000">
                <a:srgbClr val="EFE7E5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>
                <a:solidFill>
                  <a:srgbClr val="4C2600"/>
                </a:solidFill>
              </a:rPr>
              <a:t>1-EREMS &amp; INNALABS     </a:t>
            </a:r>
            <a:r>
              <a:rPr lang="fr-FR" sz="1600" i="1" dirty="0">
                <a:solidFill>
                  <a:srgbClr val="663300"/>
                </a:solidFill>
              </a:rPr>
              <a:t>2-ARIETIS Project     </a:t>
            </a:r>
            <a:r>
              <a:rPr lang="fr-FR" sz="1600" b="1" dirty="0">
                <a:solidFill>
                  <a:srgbClr val="663300"/>
                </a:solidFill>
              </a:rPr>
              <a:t>3-Designing </a:t>
            </a:r>
            <a:r>
              <a:rPr lang="fr-FR" sz="1600" b="1" dirty="0" err="1">
                <a:solidFill>
                  <a:srgbClr val="663300"/>
                </a:solidFill>
              </a:rPr>
              <a:t>with</a:t>
            </a:r>
            <a:r>
              <a:rPr lang="fr-FR" sz="1600" b="1" dirty="0">
                <a:solidFill>
                  <a:srgbClr val="663300"/>
                </a:solidFill>
              </a:rPr>
              <a:t> NG-Medium     </a:t>
            </a:r>
            <a:r>
              <a:rPr lang="fr-FR" sz="1600" i="1" dirty="0">
                <a:solidFill>
                  <a:srgbClr val="663300"/>
                </a:solidFill>
              </a:rPr>
              <a:t>4-Conclusion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4DFF-3BC8-472E-9F3F-0A46ABAC8268}" type="slidenum">
              <a:rPr lang="fr-FR" smtClean="0"/>
              <a:t>17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387921"/>
            <a:ext cx="12192000" cy="488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3 – Designing with NG-Medium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99002" y="32400"/>
            <a:ext cx="12094083" cy="335085"/>
            <a:chOff x="99002" y="32400"/>
            <a:chExt cx="12094083" cy="335085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02" y="32400"/>
              <a:ext cx="1000125" cy="33508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flipV="1">
              <a:off x="1076400" y="306000"/>
              <a:ext cx="11116685" cy="50400"/>
            </a:xfrm>
            <a:prstGeom prst="rect">
              <a:avLst/>
            </a:prstGeom>
            <a:gradFill flip="none" rotWithShape="1">
              <a:gsLst>
                <a:gs pos="45000">
                  <a:srgbClr val="9D6A5E"/>
                </a:gs>
                <a:gs pos="0">
                  <a:srgbClr val="6A1C0C"/>
                </a:gs>
                <a:gs pos="100000">
                  <a:srgbClr val="D0B7B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663300"/>
                </a:solidFill>
              </a:endParaRPr>
            </a:p>
          </p:txBody>
        </p:sp>
      </p:grpSp>
      <p:sp>
        <p:nvSpPr>
          <p:cNvPr id="10" name="Organigramme : Processus 9"/>
          <p:cNvSpPr/>
          <p:nvPr/>
        </p:nvSpPr>
        <p:spPr>
          <a:xfrm>
            <a:off x="2095500" y="1638300"/>
            <a:ext cx="5330190" cy="4419601"/>
          </a:xfrm>
          <a:prstGeom prst="flowChartProcess">
            <a:avLst/>
          </a:prstGeom>
          <a:solidFill>
            <a:srgbClr val="F0CA40">
              <a:alpha val="4706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Multicycles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Organigramme : Processus 16"/>
          <p:cNvSpPr/>
          <p:nvPr/>
        </p:nvSpPr>
        <p:spPr>
          <a:xfrm>
            <a:off x="3705225" y="3489960"/>
            <a:ext cx="1531620" cy="2514600"/>
          </a:xfrm>
          <a:prstGeom prst="flowChartProcess">
            <a:avLst/>
          </a:prstGeom>
          <a:solidFill>
            <a:srgbClr val="873EF2">
              <a:alpha val="4706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Multi-seed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8" name="Organigramme : Processus 17"/>
          <p:cNvSpPr/>
          <p:nvPr/>
        </p:nvSpPr>
        <p:spPr>
          <a:xfrm>
            <a:off x="7425691" y="1638301"/>
            <a:ext cx="1356359" cy="4419600"/>
          </a:xfrm>
          <a:prstGeom prst="flowChartProcess">
            <a:avLst/>
          </a:prstGeom>
          <a:solidFill>
            <a:srgbClr val="44B8EC">
              <a:alpha val="4706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placements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0" name="Organigramme : Processus 19"/>
          <p:cNvSpPr/>
          <p:nvPr/>
        </p:nvSpPr>
        <p:spPr>
          <a:xfrm>
            <a:off x="8778240" y="1638301"/>
            <a:ext cx="944879" cy="4419600"/>
          </a:xfrm>
          <a:prstGeom prst="flowChartProcess">
            <a:avLst/>
          </a:prstGeom>
          <a:solidFill>
            <a:srgbClr val="4AE668">
              <a:alpha val="4706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small reworks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99002" y="992622"/>
            <a:ext cx="12002307" cy="643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</a:rPr>
              <a:t>----- Timing closure overall progression ----------------------------------------------------------------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95910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20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52438" y="9353"/>
            <a:ext cx="11739561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D9991"/>
              </a:gs>
              <a:gs pos="53000">
                <a:srgbClr val="EFE7E5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>
                <a:solidFill>
                  <a:srgbClr val="4C2600"/>
                </a:solidFill>
              </a:rPr>
              <a:t>1-EREMS &amp; INNALABS     </a:t>
            </a:r>
            <a:r>
              <a:rPr lang="fr-FR" sz="1600" i="1" dirty="0">
                <a:solidFill>
                  <a:srgbClr val="663300"/>
                </a:solidFill>
              </a:rPr>
              <a:t>2-ARIETIS Project     </a:t>
            </a:r>
            <a:r>
              <a:rPr lang="fr-FR" sz="1600" b="1" dirty="0">
                <a:solidFill>
                  <a:srgbClr val="663300"/>
                </a:solidFill>
              </a:rPr>
              <a:t>3-Designing </a:t>
            </a:r>
            <a:r>
              <a:rPr lang="fr-FR" sz="1600" b="1" dirty="0" err="1">
                <a:solidFill>
                  <a:srgbClr val="663300"/>
                </a:solidFill>
              </a:rPr>
              <a:t>with</a:t>
            </a:r>
            <a:r>
              <a:rPr lang="fr-FR" sz="1600" b="1" dirty="0">
                <a:solidFill>
                  <a:srgbClr val="663300"/>
                </a:solidFill>
              </a:rPr>
              <a:t> NG-Medium     </a:t>
            </a:r>
            <a:r>
              <a:rPr lang="fr-FR" sz="1600" i="1" dirty="0">
                <a:solidFill>
                  <a:srgbClr val="663300"/>
                </a:solidFill>
              </a:rPr>
              <a:t>4-Conclusion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8175" y="1047750"/>
            <a:ext cx="11237441" cy="5308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¶"/>
            </a:pPr>
            <a:endParaRPr lang="en-US" sz="1400" dirty="0" smtClean="0"/>
          </a:p>
          <a:p>
            <a:pPr>
              <a:buFont typeface="Wingdings" panose="05000000000000000000" pitchFamily="2" charset="2"/>
              <a:buChar char="¶"/>
            </a:pPr>
            <a:r>
              <a:rPr lang="en-US" sz="1400" dirty="0" smtClean="0"/>
              <a:t>Very effective progression at the start of timing closure</a:t>
            </a:r>
          </a:p>
          <a:p>
            <a:pPr>
              <a:buFont typeface="Wingdings" panose="05000000000000000000" pitchFamily="2" charset="2"/>
              <a:buChar char="¶"/>
            </a:pPr>
            <a:r>
              <a:rPr lang="en-US" sz="1400" dirty="0" smtClean="0"/>
              <a:t>Requires </a:t>
            </a:r>
            <a:r>
              <a:rPr lang="en-US" sz="1400" b="1" dirty="0" smtClean="0"/>
              <a:t>anticipation </a:t>
            </a:r>
            <a:r>
              <a:rPr lang="en-US" sz="1400" dirty="0" smtClean="0"/>
              <a:t>because multicycle structures have</a:t>
            </a:r>
            <a:br>
              <a:rPr lang="en-US" sz="1400" dirty="0" smtClean="0"/>
            </a:br>
            <a:r>
              <a:rPr lang="en-US" sz="1400" dirty="0" smtClean="0"/>
              <a:t>to be implemented in the </a:t>
            </a:r>
            <a:r>
              <a:rPr lang="en-US" sz="1400" dirty="0" err="1" smtClean="0"/>
              <a:t>vhdl</a:t>
            </a:r>
            <a:r>
              <a:rPr lang="en-US" sz="1400" dirty="0" smtClean="0"/>
              <a:t> design</a:t>
            </a:r>
          </a:p>
          <a:p>
            <a:pPr>
              <a:buFont typeface="Wingdings" panose="05000000000000000000" pitchFamily="2" charset="2"/>
              <a:buChar char="¶"/>
            </a:pPr>
            <a:r>
              <a:rPr lang="en-US" sz="1400" dirty="0" smtClean="0"/>
              <a:t>When well-anticipated, multicycle definition is</a:t>
            </a:r>
            <a:br>
              <a:rPr lang="en-US" sz="1400" dirty="0" smtClean="0"/>
            </a:br>
            <a:r>
              <a:rPr lang="en-US" sz="1400" dirty="0" smtClean="0"/>
              <a:t>straight-forward and easy to verify</a:t>
            </a:r>
          </a:p>
          <a:p>
            <a:pPr>
              <a:buFont typeface="Wingdings" panose="05000000000000000000" pitchFamily="2" charset="2"/>
              <a:buChar char="¶"/>
            </a:pPr>
            <a:r>
              <a:rPr lang="en-US" sz="1400" dirty="0" smtClean="0"/>
              <a:t>It sometimes requires complex design</a:t>
            </a:r>
            <a:br>
              <a:rPr lang="en-US" sz="1400" dirty="0" smtClean="0"/>
            </a:br>
            <a:r>
              <a:rPr lang="en-US" sz="1400" dirty="0" smtClean="0"/>
              <a:t>analysis to be certain that there is no possible path</a:t>
            </a:r>
            <a:br>
              <a:rPr lang="en-US" sz="1400" dirty="0" smtClean="0"/>
            </a:br>
            <a:r>
              <a:rPr lang="en-US" sz="1400" dirty="0" smtClean="0"/>
              <a:t>breaking the multicycle</a:t>
            </a:r>
          </a:p>
          <a:p>
            <a:pPr>
              <a:buFont typeface="Wingdings" panose="05000000000000000000" pitchFamily="2" charset="2"/>
              <a:buChar char="¶"/>
            </a:pPr>
            <a:endParaRPr lang="en-US" sz="1400" dirty="0"/>
          </a:p>
          <a:p>
            <a:pPr>
              <a:buFont typeface="Wingdings" panose="05000000000000000000" pitchFamily="2" charset="2"/>
              <a:buChar char="¶"/>
            </a:pPr>
            <a:endParaRPr lang="en-US" sz="1400" dirty="0" smtClean="0"/>
          </a:p>
          <a:p>
            <a:pPr>
              <a:buFont typeface="Wingdings" panose="05000000000000000000" pitchFamily="2" charset="2"/>
              <a:buChar char="¶"/>
            </a:pPr>
            <a:r>
              <a:rPr lang="en-US" sz="1400" dirty="0" smtClean="0"/>
              <a:t>ARIETIS case:</a:t>
            </a:r>
          </a:p>
          <a:p>
            <a:pPr lvl="1"/>
            <a:r>
              <a:rPr lang="en-US" sz="1400" dirty="0" smtClean="0"/>
              <a:t>Total of 500 </a:t>
            </a:r>
            <a:r>
              <a:rPr lang="en-US" sz="1400" dirty="0"/>
              <a:t>multicycle </a:t>
            </a:r>
            <a:r>
              <a:rPr lang="en-US" sz="1400" dirty="0" smtClean="0"/>
              <a:t>constraints defined</a:t>
            </a:r>
          </a:p>
          <a:p>
            <a:pPr lvl="1"/>
            <a:r>
              <a:rPr lang="en-US" sz="1400" dirty="0" smtClean="0"/>
              <a:t>Very good progression from 20MHz to 60MHz</a:t>
            </a:r>
          </a:p>
          <a:p>
            <a:pPr lvl="1"/>
            <a:r>
              <a:rPr lang="en-US" sz="1400" dirty="0" smtClean="0"/>
              <a:t>Only minor progression after that</a:t>
            </a:r>
          </a:p>
          <a:p>
            <a:pPr lvl="1"/>
            <a:endParaRPr lang="en-US" sz="1400" dirty="0"/>
          </a:p>
          <a:p>
            <a:pPr>
              <a:buFont typeface="Wingdings" panose="05000000000000000000" pitchFamily="2" charset="2"/>
              <a:buChar char="¶"/>
            </a:pPr>
            <a:r>
              <a:rPr lang="en-US" sz="1400" dirty="0" smtClean="0"/>
              <a:t>Large amount of multicycle raise 1 big question:</a:t>
            </a:r>
            <a:endParaRPr lang="en-US" sz="1400" dirty="0"/>
          </a:p>
          <a:p>
            <a:pPr lvl="1"/>
            <a:r>
              <a:rPr lang="en-US" sz="1400" dirty="0" smtClean="0"/>
              <a:t>How to verify </a:t>
            </a:r>
            <a:r>
              <a:rPr lang="en-US" sz="1400" dirty="0" smtClean="0"/>
              <a:t>that </a:t>
            </a:r>
            <a:r>
              <a:rPr lang="en-US" sz="1400" dirty="0" smtClean="0"/>
              <a:t>none of the constraint is wrong ?</a:t>
            </a:r>
            <a:endParaRPr lang="en-US" sz="1400" dirty="0"/>
          </a:p>
          <a:p>
            <a:pPr lvl="1"/>
            <a:endParaRPr lang="en-US" sz="1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4DFF-3BC8-472E-9F3F-0A46ABAC8268}" type="slidenum">
              <a:rPr lang="fr-FR" smtClean="0"/>
              <a:t>18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387921"/>
            <a:ext cx="12192000" cy="488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3 – Designing with NG-Medium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99002" y="32400"/>
            <a:ext cx="12094083" cy="335085"/>
            <a:chOff x="99002" y="32400"/>
            <a:chExt cx="12094083" cy="335085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02" y="32400"/>
              <a:ext cx="1000125" cy="33508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flipV="1">
              <a:off x="1076400" y="306000"/>
              <a:ext cx="11116685" cy="50400"/>
            </a:xfrm>
            <a:prstGeom prst="rect">
              <a:avLst/>
            </a:prstGeom>
            <a:gradFill flip="none" rotWithShape="1">
              <a:gsLst>
                <a:gs pos="45000">
                  <a:srgbClr val="9D6A5E"/>
                </a:gs>
                <a:gs pos="0">
                  <a:srgbClr val="6A1C0C"/>
                </a:gs>
                <a:gs pos="100000">
                  <a:srgbClr val="D0B7B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663300"/>
                </a:solidFill>
              </a:endParaRP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860" y="1606553"/>
            <a:ext cx="4144357" cy="1226528"/>
          </a:xfrm>
          <a:prstGeom prst="rect">
            <a:avLst/>
          </a:prstGeom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99002" y="992622"/>
            <a:ext cx="12002307" cy="643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</a:rPr>
              <a:t>----- Multicycles ----------------------------------------------------------------------------------------------</a:t>
            </a:r>
            <a:endParaRPr lang="en-US" sz="2600" dirty="0" smtClean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8642" y="1612768"/>
            <a:ext cx="5355715" cy="205245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0237" y="1605148"/>
            <a:ext cx="6316980" cy="248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52438" y="9353"/>
            <a:ext cx="11739561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D9991"/>
              </a:gs>
              <a:gs pos="53000">
                <a:srgbClr val="EFE7E5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>
                <a:solidFill>
                  <a:srgbClr val="4C2600"/>
                </a:solidFill>
              </a:rPr>
              <a:t>1-EREMS &amp; INNALABS     </a:t>
            </a:r>
            <a:r>
              <a:rPr lang="fr-FR" sz="1600" i="1" dirty="0">
                <a:solidFill>
                  <a:srgbClr val="663300"/>
                </a:solidFill>
              </a:rPr>
              <a:t>2-ARIETIS Project     </a:t>
            </a:r>
            <a:r>
              <a:rPr lang="fr-FR" sz="1600" b="1" dirty="0">
                <a:solidFill>
                  <a:srgbClr val="663300"/>
                </a:solidFill>
              </a:rPr>
              <a:t>3-Designing </a:t>
            </a:r>
            <a:r>
              <a:rPr lang="fr-FR" sz="1600" b="1" dirty="0" err="1">
                <a:solidFill>
                  <a:srgbClr val="663300"/>
                </a:solidFill>
              </a:rPr>
              <a:t>with</a:t>
            </a:r>
            <a:r>
              <a:rPr lang="fr-FR" sz="1600" b="1" dirty="0">
                <a:solidFill>
                  <a:srgbClr val="663300"/>
                </a:solidFill>
              </a:rPr>
              <a:t> NG-Medium     </a:t>
            </a:r>
            <a:r>
              <a:rPr lang="fr-FR" sz="1600" i="1" dirty="0">
                <a:solidFill>
                  <a:srgbClr val="663300"/>
                </a:solidFill>
              </a:rPr>
              <a:t>4-Conclusion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8175" y="1047749"/>
            <a:ext cx="11237441" cy="56737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¶"/>
            </a:pPr>
            <a:endParaRPr lang="en-US" sz="1400" dirty="0" smtClean="0"/>
          </a:p>
          <a:p>
            <a:pPr>
              <a:buFont typeface="Wingdings" panose="05000000000000000000" pitchFamily="2" charset="2"/>
              <a:buChar char="¶"/>
            </a:pPr>
            <a:r>
              <a:rPr lang="en-US" sz="1400" dirty="0" smtClean="0"/>
              <a:t>Launch several run of </a:t>
            </a:r>
            <a:r>
              <a:rPr lang="en-US" sz="1400" dirty="0" err="1" smtClean="0"/>
              <a:t>NXmap</a:t>
            </a:r>
            <a:r>
              <a:rPr lang="en-US" sz="1400" dirty="0" smtClean="0"/>
              <a:t> with random seeds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 smtClean="0"/>
              <a:t>Not implemented as baseline command in </a:t>
            </a:r>
            <a:r>
              <a:rPr lang="en-US" sz="1400" dirty="0" err="1" smtClean="0"/>
              <a:t>NXmap</a:t>
            </a:r>
            <a:r>
              <a:rPr lang="en-US" sz="1400" dirty="0" smtClean="0"/>
              <a:t> or </a:t>
            </a:r>
            <a:r>
              <a:rPr lang="en-US" sz="1400" dirty="0" err="1" smtClean="0"/>
              <a:t>NXpython</a:t>
            </a:r>
            <a:endParaRPr lang="en-US" sz="1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 smtClean="0"/>
              <a:t>Requires </a:t>
            </a:r>
            <a:r>
              <a:rPr lang="en-US" sz="1400" b="1" dirty="0" smtClean="0"/>
              <a:t>specific scripting</a:t>
            </a:r>
          </a:p>
          <a:p>
            <a:pPr lvl="1"/>
            <a:endParaRPr lang="en-US" sz="1400" dirty="0" smtClean="0"/>
          </a:p>
          <a:p>
            <a:pPr>
              <a:buFont typeface="Wingdings" panose="05000000000000000000" pitchFamily="2" charset="2"/>
              <a:buChar char="¶"/>
            </a:pPr>
            <a:r>
              <a:rPr lang="en-US" sz="1400" dirty="0" smtClean="0"/>
              <a:t>One of most useful things we added</a:t>
            </a:r>
          </a:p>
          <a:p>
            <a:pPr lvl="1"/>
            <a:r>
              <a:rPr lang="en-US" sz="1400" dirty="0" smtClean="0"/>
              <a:t>Counteracts the </a:t>
            </a:r>
            <a:r>
              <a:rPr lang="en-US" sz="1400" b="1" dirty="0" smtClean="0"/>
              <a:t>bad/good</a:t>
            </a:r>
            <a:r>
              <a:rPr lang="en-US" sz="1400" dirty="0" smtClean="0"/>
              <a:t> </a:t>
            </a:r>
            <a:r>
              <a:rPr lang="en-US" sz="1400" b="1" dirty="0" smtClean="0"/>
              <a:t>luck</a:t>
            </a:r>
            <a:r>
              <a:rPr lang="en-US" sz="1400" dirty="0" smtClean="0"/>
              <a:t> effect of random seed</a:t>
            </a:r>
          </a:p>
          <a:p>
            <a:pPr lvl="1"/>
            <a:r>
              <a:rPr lang="en-US" sz="1400" dirty="0"/>
              <a:t>Essential to give more timing progress results</a:t>
            </a:r>
          </a:p>
          <a:p>
            <a:pPr lvl="1"/>
            <a:r>
              <a:rPr lang="en-US" sz="1400" dirty="0" smtClean="0"/>
              <a:t>Shows about </a:t>
            </a:r>
            <a:r>
              <a:rPr lang="en-US" sz="1400" b="1" dirty="0" smtClean="0"/>
              <a:t>20MHz spreading </a:t>
            </a:r>
            <a:r>
              <a:rPr lang="en-US" sz="1400" dirty="0" smtClean="0"/>
              <a:t>between good and bad seeds</a:t>
            </a:r>
          </a:p>
          <a:p>
            <a:pPr lvl="1"/>
            <a:r>
              <a:rPr lang="en-US" sz="1400" dirty="0" smtClean="0"/>
              <a:t>Eases determining which part of the design requires priority attention</a:t>
            </a:r>
          </a:p>
          <a:p>
            <a:pPr lvl="1"/>
            <a:r>
              <a:rPr lang="en-US" sz="1400" dirty="0" smtClean="0"/>
              <a:t>Allows verifying that each new constraint/design change </a:t>
            </a:r>
            <a:r>
              <a:rPr lang="en-US" sz="1400" b="1" dirty="0" smtClean="0"/>
              <a:t>is actually a progression </a:t>
            </a:r>
            <a:r>
              <a:rPr lang="en-US" sz="1400" dirty="0" smtClean="0"/>
              <a:t>and not just good luck on seeds</a:t>
            </a:r>
          </a:p>
          <a:p>
            <a:pPr lvl="1"/>
            <a:endParaRPr lang="en-US" sz="1400" dirty="0" smtClean="0"/>
          </a:p>
          <a:p>
            <a:pPr>
              <a:buFont typeface="Wingdings" panose="05000000000000000000" pitchFamily="2" charset="2"/>
              <a:buChar char="¶"/>
            </a:pPr>
            <a:r>
              <a:rPr lang="en-US" sz="1400" dirty="0" smtClean="0"/>
              <a:t>Unfortunately some options make the multi-seed </a:t>
            </a:r>
            <a:r>
              <a:rPr lang="en-US" sz="1400" b="1" dirty="0" smtClean="0">
                <a:solidFill>
                  <a:srgbClr val="FF0000"/>
                </a:solidFill>
              </a:rPr>
              <a:t>scripting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fail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at the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run:</a:t>
            </a:r>
            <a:endParaRPr lang="en-US" sz="1400" dirty="0"/>
          </a:p>
          <a:p>
            <a:pPr lvl="1"/>
            <a:r>
              <a:rPr lang="en-US" sz="1400" dirty="0"/>
              <a:t>T</a:t>
            </a:r>
            <a:r>
              <a:rPr lang="en-US" sz="1400" dirty="0" smtClean="0"/>
              <a:t>iming driven option</a:t>
            </a:r>
            <a:endParaRPr lang="en-US" sz="1400" dirty="0"/>
          </a:p>
          <a:p>
            <a:pPr lvl="1"/>
            <a:r>
              <a:rPr lang="en-US" sz="1400" dirty="0"/>
              <a:t>P</a:t>
            </a:r>
            <a:r>
              <a:rPr lang="en-US" sz="1400" dirty="0" smtClean="0"/>
              <a:t>lacement constraint</a:t>
            </a:r>
            <a:endParaRPr lang="en-US" sz="1400" dirty="0"/>
          </a:p>
          <a:p>
            <a:pPr lvl="1"/>
            <a:endParaRPr lang="en-US" sz="1400" dirty="0" smtClean="0"/>
          </a:p>
          <a:p>
            <a:pPr>
              <a:buFont typeface="Wingdings" panose="05000000000000000000" pitchFamily="2" charset="2"/>
              <a:buChar char="¶"/>
            </a:pPr>
            <a:r>
              <a:rPr lang="en-US" sz="1400" dirty="0" smtClean="0"/>
              <a:t>Less efficient solution: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M</a:t>
            </a:r>
            <a:r>
              <a:rPr lang="en-US" sz="1400" dirty="0" smtClean="0"/>
              <a:t>anually launch several </a:t>
            </a:r>
            <a:r>
              <a:rPr lang="en-US" sz="1400" dirty="0" err="1" smtClean="0"/>
              <a:t>NXmap</a:t>
            </a:r>
            <a:r>
              <a:rPr lang="en-US" sz="1400" dirty="0" smtClean="0"/>
              <a:t> runs in parallel</a:t>
            </a:r>
          </a:p>
          <a:p>
            <a:pPr lvl="1"/>
            <a:endParaRPr lang="en-US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4DFF-3BC8-472E-9F3F-0A46ABAC8268}" type="slidenum">
              <a:rPr lang="fr-FR" smtClean="0"/>
              <a:t>19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387921"/>
            <a:ext cx="12192000" cy="488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3 – Designing with NG-Medium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99002" y="32400"/>
            <a:ext cx="12094083" cy="335085"/>
            <a:chOff x="99002" y="32400"/>
            <a:chExt cx="12094083" cy="335085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02" y="32400"/>
              <a:ext cx="1000125" cy="33508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flipV="1">
              <a:off x="1076400" y="306000"/>
              <a:ext cx="11116685" cy="50400"/>
            </a:xfrm>
            <a:prstGeom prst="rect">
              <a:avLst/>
            </a:prstGeom>
            <a:gradFill flip="none" rotWithShape="1">
              <a:gsLst>
                <a:gs pos="45000">
                  <a:srgbClr val="9D6A5E"/>
                </a:gs>
                <a:gs pos="0">
                  <a:srgbClr val="6A1C0C"/>
                </a:gs>
                <a:gs pos="100000">
                  <a:srgbClr val="D0B7B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663300"/>
                </a:solidFill>
              </a:endParaRPr>
            </a:p>
          </p:txBody>
        </p:sp>
      </p:grp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99002" y="992622"/>
            <a:ext cx="12002307" cy="643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</a:rPr>
              <a:t>----- Multi-seed -----------------------------------------------------------------------------------------------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43990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19500" y="1933575"/>
            <a:ext cx="8572499" cy="381634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EREMS &amp; INNALABS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ARIETIS Project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Designing with NG-Medium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Conclusion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4DFF-3BC8-472E-9F3F-0A46ABAC8268}" type="slidenum">
              <a:rPr lang="fr-FR" smtClean="0"/>
              <a:t>2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387921"/>
            <a:ext cx="12192000" cy="488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AGENDA</a:t>
            </a:r>
            <a:endParaRPr lang="fr-F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52438" y="9353"/>
            <a:ext cx="11739561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D9991"/>
              </a:gs>
              <a:gs pos="53000">
                <a:srgbClr val="EFE7E5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 smtClean="0">
                <a:solidFill>
                  <a:srgbClr val="663300"/>
                </a:solidFill>
              </a:rPr>
              <a:t> </a:t>
            </a:r>
            <a:endParaRPr lang="fr-FR" sz="1600" i="1" dirty="0">
              <a:solidFill>
                <a:srgbClr val="663300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99002" y="32400"/>
            <a:ext cx="12094083" cy="335085"/>
            <a:chOff x="99002" y="32400"/>
            <a:chExt cx="12094083" cy="335085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02" y="32400"/>
              <a:ext cx="1000125" cy="33508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flipV="1">
              <a:off x="1076400" y="306000"/>
              <a:ext cx="11116685" cy="50400"/>
            </a:xfrm>
            <a:prstGeom prst="rect">
              <a:avLst/>
            </a:prstGeom>
            <a:gradFill flip="none" rotWithShape="1">
              <a:gsLst>
                <a:gs pos="45000">
                  <a:srgbClr val="9D6A5E"/>
                </a:gs>
                <a:gs pos="0">
                  <a:srgbClr val="6A1C0C"/>
                </a:gs>
                <a:gs pos="100000">
                  <a:srgbClr val="D0B7B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66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265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52438" y="9353"/>
            <a:ext cx="11739561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D9991"/>
              </a:gs>
              <a:gs pos="53000">
                <a:srgbClr val="EFE7E5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>
                <a:solidFill>
                  <a:srgbClr val="4C2600"/>
                </a:solidFill>
              </a:rPr>
              <a:t>1-EREMS &amp; INNALABS     </a:t>
            </a:r>
            <a:r>
              <a:rPr lang="fr-FR" sz="1600" i="1" dirty="0">
                <a:solidFill>
                  <a:srgbClr val="663300"/>
                </a:solidFill>
              </a:rPr>
              <a:t>2-ARIETIS Project     </a:t>
            </a:r>
            <a:r>
              <a:rPr lang="fr-FR" sz="1600" b="1" dirty="0">
                <a:solidFill>
                  <a:srgbClr val="663300"/>
                </a:solidFill>
              </a:rPr>
              <a:t>3-Designing </a:t>
            </a:r>
            <a:r>
              <a:rPr lang="fr-FR" sz="1600" b="1" dirty="0" err="1">
                <a:solidFill>
                  <a:srgbClr val="663300"/>
                </a:solidFill>
              </a:rPr>
              <a:t>with</a:t>
            </a:r>
            <a:r>
              <a:rPr lang="fr-FR" sz="1600" b="1" dirty="0">
                <a:solidFill>
                  <a:srgbClr val="663300"/>
                </a:solidFill>
              </a:rPr>
              <a:t> NG-Medium     </a:t>
            </a:r>
            <a:r>
              <a:rPr lang="fr-FR" sz="1600" i="1" dirty="0">
                <a:solidFill>
                  <a:srgbClr val="663300"/>
                </a:solidFill>
              </a:rPr>
              <a:t>4-Conclusion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8175" y="1047749"/>
            <a:ext cx="11237441" cy="56737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¶"/>
            </a:pPr>
            <a:endParaRPr lang="en-US" sz="1400" dirty="0" smtClean="0"/>
          </a:p>
          <a:p>
            <a:pPr>
              <a:buFont typeface="Wingdings" panose="05000000000000000000" pitchFamily="2" charset="2"/>
              <a:buChar char="¶"/>
            </a:pPr>
            <a:r>
              <a:rPr lang="en-US" sz="1400" b="1" dirty="0" smtClean="0"/>
              <a:t>New functionality </a:t>
            </a:r>
            <a:r>
              <a:rPr lang="en-US" sz="1400" dirty="0" smtClean="0"/>
              <a:t>implemented in NXmap22.1</a:t>
            </a:r>
          </a:p>
          <a:p>
            <a:pPr lvl="1"/>
            <a:r>
              <a:rPr lang="en-US" sz="1400" dirty="0" smtClean="0"/>
              <a:t>One of most expected addition to </a:t>
            </a:r>
            <a:r>
              <a:rPr lang="en-US" sz="1400" dirty="0" err="1" smtClean="0"/>
              <a:t>NXmap</a:t>
            </a:r>
            <a:endParaRPr lang="en-US" sz="1400" dirty="0" smtClean="0"/>
          </a:p>
          <a:p>
            <a:pPr lvl="1"/>
            <a:r>
              <a:rPr lang="en-US" sz="1400" dirty="0" smtClean="0"/>
              <a:t>supposed to adapt element placing and routing to timing estimation/analysis</a:t>
            </a:r>
          </a:p>
          <a:p>
            <a:pPr lvl="1"/>
            <a:endParaRPr lang="en-US" sz="1400" dirty="0" smtClean="0"/>
          </a:p>
          <a:p>
            <a:pPr>
              <a:buFont typeface="Wingdings" panose="05000000000000000000" pitchFamily="2" charset="2"/>
              <a:buChar char="¶"/>
            </a:pPr>
            <a:r>
              <a:rPr lang="en-US" sz="1400" dirty="0" smtClean="0"/>
              <a:t>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try results:</a:t>
            </a:r>
            <a:endParaRPr lang="en-US" sz="1400" dirty="0"/>
          </a:p>
          <a:p>
            <a:pPr lvl="1"/>
            <a:r>
              <a:rPr lang="en-US" sz="1400" dirty="0" err="1" smtClean="0"/>
              <a:t>Nxmap</a:t>
            </a:r>
            <a:r>
              <a:rPr lang="en-US" sz="1400" dirty="0" smtClean="0"/>
              <a:t> run takes </a:t>
            </a:r>
            <a:r>
              <a:rPr lang="en-US" sz="1400" b="1" dirty="0" smtClean="0">
                <a:solidFill>
                  <a:srgbClr val="FF0000"/>
                </a:solidFill>
              </a:rPr>
              <a:t>x5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to </a:t>
            </a:r>
            <a:r>
              <a:rPr lang="en-US" sz="1400" b="1" dirty="0" smtClean="0">
                <a:solidFill>
                  <a:srgbClr val="FF0000"/>
                </a:solidFill>
              </a:rPr>
              <a:t>x10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longer time</a:t>
            </a:r>
          </a:p>
          <a:p>
            <a:pPr lvl="1"/>
            <a:r>
              <a:rPr lang="en-US" sz="1400" dirty="0" smtClean="0"/>
              <a:t>We</a:t>
            </a:r>
            <a:r>
              <a:rPr lang="en-US" sz="1400" b="1" dirty="0" smtClean="0"/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Lost multi-seed</a:t>
            </a:r>
            <a:r>
              <a:rPr lang="en-US" sz="1400" b="1" dirty="0" smtClean="0"/>
              <a:t> </a:t>
            </a:r>
            <a:r>
              <a:rPr lang="en-US" sz="1400" dirty="0" smtClean="0"/>
              <a:t>ability</a:t>
            </a:r>
          </a:p>
          <a:p>
            <a:pPr lvl="1"/>
            <a:r>
              <a:rPr lang="en-US" sz="1400" dirty="0" smtClean="0"/>
              <a:t>Frequency </a:t>
            </a:r>
            <a:r>
              <a:rPr lang="en-US" sz="1400" dirty="0"/>
              <a:t>dropped about </a:t>
            </a:r>
            <a:r>
              <a:rPr lang="en-US" sz="1400" b="1" dirty="0">
                <a:solidFill>
                  <a:srgbClr val="FF0000"/>
                </a:solidFill>
              </a:rPr>
              <a:t>-</a:t>
            </a:r>
            <a:r>
              <a:rPr lang="en-US" sz="1400" b="1" dirty="0" smtClean="0">
                <a:solidFill>
                  <a:srgbClr val="FF0000"/>
                </a:solidFill>
              </a:rPr>
              <a:t>10MHz</a:t>
            </a:r>
            <a:endParaRPr lang="en-US" sz="1400" b="1" dirty="0">
              <a:solidFill>
                <a:srgbClr val="FF0000"/>
              </a:solidFill>
            </a:endParaRPr>
          </a:p>
          <a:p>
            <a:pPr lvl="1"/>
            <a:endParaRPr lang="en-US" sz="1400" dirty="0" smtClean="0"/>
          </a:p>
          <a:p>
            <a:pPr>
              <a:buFont typeface="Wingdings" panose="05000000000000000000" pitchFamily="2" charset="2"/>
              <a:buChar char="¶"/>
            </a:pPr>
            <a:r>
              <a:rPr lang="en-US" sz="1400" dirty="0"/>
              <a:t>We supposed it </a:t>
            </a:r>
            <a:r>
              <a:rPr lang="en-US" sz="1400" dirty="0" smtClean="0"/>
              <a:t>was related to the non exhaustiveness of our multi-cycle definition list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 err="1" smtClean="0"/>
              <a:t>NXmap</a:t>
            </a:r>
            <a:r>
              <a:rPr lang="en-US" sz="1400" dirty="0" smtClean="0"/>
              <a:t> </a:t>
            </a:r>
            <a:r>
              <a:rPr lang="en-US" sz="1400" dirty="0"/>
              <a:t>might </a:t>
            </a:r>
            <a:r>
              <a:rPr lang="en-US" sz="1400" dirty="0" smtClean="0"/>
              <a:t>spend too </a:t>
            </a:r>
            <a:r>
              <a:rPr lang="en-US" sz="1400" dirty="0"/>
              <a:t>much effort on paths that could actually be </a:t>
            </a:r>
            <a:r>
              <a:rPr lang="en-US" sz="1400" dirty="0" smtClean="0"/>
              <a:t>multi-cycled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 smtClean="0"/>
              <a:t>We reactivated the timing driven later with a more complete multicycle list</a:t>
            </a:r>
            <a:endParaRPr lang="en-US" sz="1400" dirty="0"/>
          </a:p>
          <a:p>
            <a:pPr lvl="1"/>
            <a:endParaRPr lang="en-US" sz="1400" dirty="0" smtClean="0"/>
          </a:p>
          <a:p>
            <a:pPr>
              <a:buFont typeface="Wingdings" panose="05000000000000000000" pitchFamily="2" charset="2"/>
              <a:buChar char="¶"/>
            </a:pPr>
            <a:r>
              <a:rPr lang="en-US" sz="1400" dirty="0" smtClean="0"/>
              <a:t>It was hard </a:t>
            </a:r>
            <a:r>
              <a:rPr lang="en-US" sz="1400" dirty="0"/>
              <a:t>to measure efficiency of the feature during ARIETIS timing closure</a:t>
            </a:r>
          </a:p>
          <a:p>
            <a:pPr lvl="1"/>
            <a:r>
              <a:rPr lang="en-US" sz="1400" dirty="0"/>
              <a:t>No multi-seed means no reliable way to compare </a:t>
            </a:r>
            <a:r>
              <a:rPr lang="en-US" sz="1400" dirty="0" smtClean="0"/>
              <a:t>results</a:t>
            </a:r>
          </a:p>
          <a:p>
            <a:pPr lvl="1"/>
            <a:endParaRPr lang="en-US" sz="1400" dirty="0"/>
          </a:p>
          <a:p>
            <a:pPr>
              <a:buFont typeface="Wingdings" panose="05000000000000000000" pitchFamily="2" charset="2"/>
              <a:buChar char="¶"/>
            </a:pPr>
            <a:r>
              <a:rPr lang="en-US" sz="1400" dirty="0" smtClean="0"/>
              <a:t>In the end, </a:t>
            </a:r>
            <a:r>
              <a:rPr lang="en-US" sz="1400" dirty="0"/>
              <a:t>it’s with timing driven activated that the targeted </a:t>
            </a:r>
            <a:r>
              <a:rPr lang="en-US" sz="1400" b="1" dirty="0">
                <a:solidFill>
                  <a:srgbClr val="00B050"/>
                </a:solidFill>
              </a:rPr>
              <a:t>80MHz</a:t>
            </a:r>
            <a:r>
              <a:rPr lang="en-US" sz="1400" dirty="0"/>
              <a:t> and the </a:t>
            </a:r>
            <a:r>
              <a:rPr lang="en-US" sz="1400" b="1" dirty="0">
                <a:solidFill>
                  <a:srgbClr val="00B050"/>
                </a:solidFill>
              </a:rPr>
              <a:t>+10% margin </a:t>
            </a:r>
            <a:r>
              <a:rPr lang="en-US" sz="1400" dirty="0"/>
              <a:t>were reached for ARIETIS</a:t>
            </a:r>
          </a:p>
          <a:p>
            <a:pPr lvl="1"/>
            <a:r>
              <a:rPr lang="en-US" sz="1400" dirty="0"/>
              <a:t>Best run </a:t>
            </a:r>
            <a:r>
              <a:rPr lang="en-US" sz="1400" b="1" dirty="0">
                <a:solidFill>
                  <a:srgbClr val="0070C0"/>
                </a:solidFill>
              </a:rPr>
              <a:t>94MHz</a:t>
            </a:r>
          </a:p>
          <a:p>
            <a:pPr lvl="1"/>
            <a:r>
              <a:rPr lang="en-US" sz="1400" dirty="0"/>
              <a:t>About 1/3 </a:t>
            </a:r>
            <a:r>
              <a:rPr lang="en-US" sz="1400" dirty="0" smtClean="0"/>
              <a:t>runs </a:t>
            </a:r>
            <a:r>
              <a:rPr lang="en-US" sz="1400" dirty="0"/>
              <a:t>&gt; 80MHz</a:t>
            </a:r>
          </a:p>
          <a:p>
            <a:pPr lvl="1"/>
            <a:r>
              <a:rPr lang="en-US" sz="1400" dirty="0"/>
              <a:t>About </a:t>
            </a:r>
            <a:r>
              <a:rPr lang="en-US" sz="1400" dirty="0" smtClean="0"/>
              <a:t>1/15 runs </a:t>
            </a:r>
            <a:r>
              <a:rPr lang="en-US" sz="1400" dirty="0"/>
              <a:t>&gt; </a:t>
            </a:r>
            <a:r>
              <a:rPr lang="en-US" sz="1400" dirty="0" smtClean="0"/>
              <a:t>88MHz</a:t>
            </a:r>
          </a:p>
          <a:p>
            <a:pPr lvl="1"/>
            <a:endParaRPr lang="en-US" sz="1000" dirty="0"/>
          </a:p>
          <a:p>
            <a:pPr lvl="1"/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4DFF-3BC8-472E-9F3F-0A46ABAC8268}" type="slidenum">
              <a:rPr lang="fr-FR" smtClean="0"/>
              <a:t>20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387921"/>
            <a:ext cx="12192000" cy="488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3 – Designing with NG-Medium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99002" y="32400"/>
            <a:ext cx="12094083" cy="335085"/>
            <a:chOff x="99002" y="32400"/>
            <a:chExt cx="12094083" cy="335085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02" y="32400"/>
              <a:ext cx="1000125" cy="33508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flipV="1">
              <a:off x="1076400" y="306000"/>
              <a:ext cx="11116685" cy="50400"/>
            </a:xfrm>
            <a:prstGeom prst="rect">
              <a:avLst/>
            </a:prstGeom>
            <a:gradFill flip="none" rotWithShape="1">
              <a:gsLst>
                <a:gs pos="45000">
                  <a:srgbClr val="9D6A5E"/>
                </a:gs>
                <a:gs pos="0">
                  <a:srgbClr val="6A1C0C"/>
                </a:gs>
                <a:gs pos="100000">
                  <a:srgbClr val="D0B7B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663300"/>
                </a:solidFill>
              </a:endParaRPr>
            </a:p>
          </p:txBody>
        </p:sp>
      </p:grp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99002" y="992622"/>
            <a:ext cx="12002307" cy="643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</a:rPr>
              <a:t>----- Timing driven -------------------------------------------------------------------------------------------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39404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52438" y="9353"/>
            <a:ext cx="11739561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D9991"/>
              </a:gs>
              <a:gs pos="53000">
                <a:srgbClr val="EFE7E5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>
                <a:solidFill>
                  <a:srgbClr val="4C2600"/>
                </a:solidFill>
              </a:rPr>
              <a:t>1-EREMS &amp; INNALABS     </a:t>
            </a:r>
            <a:r>
              <a:rPr lang="fr-FR" sz="1600" i="1" dirty="0">
                <a:solidFill>
                  <a:srgbClr val="663300"/>
                </a:solidFill>
              </a:rPr>
              <a:t>2-ARIETIS Project     </a:t>
            </a:r>
            <a:r>
              <a:rPr lang="fr-FR" sz="1600" b="1" dirty="0">
                <a:solidFill>
                  <a:srgbClr val="663300"/>
                </a:solidFill>
              </a:rPr>
              <a:t>3-Designing </a:t>
            </a:r>
            <a:r>
              <a:rPr lang="fr-FR" sz="1600" b="1" dirty="0" err="1">
                <a:solidFill>
                  <a:srgbClr val="663300"/>
                </a:solidFill>
              </a:rPr>
              <a:t>with</a:t>
            </a:r>
            <a:r>
              <a:rPr lang="fr-FR" sz="1600" b="1" dirty="0">
                <a:solidFill>
                  <a:srgbClr val="663300"/>
                </a:solidFill>
              </a:rPr>
              <a:t> NG-Medium     </a:t>
            </a:r>
            <a:r>
              <a:rPr lang="fr-FR" sz="1600" i="1" dirty="0">
                <a:solidFill>
                  <a:srgbClr val="663300"/>
                </a:solidFill>
              </a:rPr>
              <a:t>4-Conclusion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8175" y="1047749"/>
            <a:ext cx="11237441" cy="57816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¶"/>
            </a:pPr>
            <a:endParaRPr lang="en-US" sz="1400" dirty="0" smtClean="0"/>
          </a:p>
          <a:p>
            <a:pPr>
              <a:buFont typeface="Wingdings" panose="05000000000000000000" pitchFamily="2" charset="2"/>
              <a:buChar char="¶"/>
            </a:pPr>
            <a:r>
              <a:rPr lang="en-US" sz="1400" dirty="0" smtClean="0"/>
              <a:t>Without any placement constraint:</a:t>
            </a:r>
          </a:p>
          <a:p>
            <a:pPr lvl="1"/>
            <a:r>
              <a:rPr lang="en-US" sz="1400" dirty="0" smtClean="0"/>
              <a:t>The design “grows” in a </a:t>
            </a:r>
            <a:r>
              <a:rPr lang="en-GB" sz="1400" dirty="0" smtClean="0"/>
              <a:t>symmetrical</a:t>
            </a:r>
            <a:r>
              <a:rPr lang="en-US" sz="1400" dirty="0" smtClean="0"/>
              <a:t> way </a:t>
            </a:r>
            <a:r>
              <a:rPr lang="en-US" sz="1400" b="1" dirty="0" smtClean="0"/>
              <a:t>around the center</a:t>
            </a:r>
            <a:r>
              <a:rPr lang="en-US" sz="1400" dirty="0" smtClean="0"/>
              <a:t> of the FPGA</a:t>
            </a:r>
          </a:p>
          <a:p>
            <a:pPr lvl="1"/>
            <a:r>
              <a:rPr lang="en-US" sz="1400" dirty="0" err="1" smtClean="0"/>
              <a:t>Nxmap</a:t>
            </a:r>
            <a:r>
              <a:rPr lang="en-US" sz="1400" b="1" dirty="0" smtClean="0"/>
              <a:t> Spreads resources </a:t>
            </a:r>
            <a:r>
              <a:rPr lang="en-US" sz="1400" dirty="0" smtClean="0"/>
              <a:t>even if they are linked to the same data-path</a:t>
            </a:r>
          </a:p>
          <a:p>
            <a:pPr lvl="1">
              <a:buFont typeface="Wingdings" panose="05000000000000000000" pitchFamily="2" charset="2"/>
              <a:buChar char="¶"/>
            </a:pPr>
            <a:endParaRPr lang="en-US" sz="1500" dirty="0" smtClean="0"/>
          </a:p>
          <a:p>
            <a:pPr>
              <a:buFont typeface="Wingdings" panose="05000000000000000000" pitchFamily="2" charset="2"/>
              <a:buChar char="¶"/>
            </a:pPr>
            <a:r>
              <a:rPr lang="en-US" sz="1400" dirty="0" smtClean="0"/>
              <a:t>It Requires </a:t>
            </a:r>
            <a:r>
              <a:rPr lang="en-US" sz="1400" dirty="0"/>
              <a:t>a </a:t>
            </a:r>
            <a:r>
              <a:rPr lang="en-US" sz="1400" b="1" dirty="0"/>
              <a:t>lot of </a:t>
            </a:r>
            <a:r>
              <a:rPr lang="en-US" sz="1400" b="1" dirty="0" smtClean="0"/>
              <a:t>iterations </a:t>
            </a:r>
            <a:r>
              <a:rPr lang="en-US" sz="1400" dirty="0" smtClean="0"/>
              <a:t>to </a:t>
            </a:r>
            <a:r>
              <a:rPr lang="en-US" sz="1400" dirty="0"/>
              <a:t>find good placement solutions</a:t>
            </a:r>
          </a:p>
          <a:p>
            <a:pPr lvl="1"/>
            <a:r>
              <a:rPr lang="en-US" sz="1400" dirty="0" smtClean="0"/>
              <a:t>It’s a mix between defining </a:t>
            </a:r>
            <a:r>
              <a:rPr lang="en-US" sz="1400" b="1" dirty="0" smtClean="0"/>
              <a:t>very constrained </a:t>
            </a:r>
            <a:r>
              <a:rPr lang="en-US" sz="1400" dirty="0" smtClean="0"/>
              <a:t>region for module to </a:t>
            </a:r>
            <a:r>
              <a:rPr lang="en-US" sz="1400" b="1" dirty="0" smtClean="0"/>
              <a:t>improve internal paths </a:t>
            </a:r>
            <a:r>
              <a:rPr lang="en-US" sz="1400" dirty="0" smtClean="0"/>
              <a:t>performances</a:t>
            </a:r>
          </a:p>
          <a:p>
            <a:pPr lvl="1"/>
            <a:r>
              <a:rPr lang="en-US" sz="1400" dirty="0" smtClean="0"/>
              <a:t>And accepting </a:t>
            </a:r>
            <a:r>
              <a:rPr lang="en-US" sz="1400" b="1" dirty="0" smtClean="0"/>
              <a:t>larger regions </a:t>
            </a:r>
            <a:r>
              <a:rPr lang="en-US" sz="1400" dirty="0" smtClean="0"/>
              <a:t>to give space for routing and also </a:t>
            </a:r>
            <a:r>
              <a:rPr lang="en-US" sz="1400" b="1" dirty="0" smtClean="0"/>
              <a:t>improve non-constrained paths </a:t>
            </a:r>
            <a:r>
              <a:rPr lang="en-US" sz="1400" dirty="0" smtClean="0"/>
              <a:t>performances</a:t>
            </a:r>
          </a:p>
          <a:p>
            <a:pPr>
              <a:buFont typeface="Wingdings" panose="05000000000000000000" pitchFamily="2" charset="2"/>
              <a:buChar char="¶"/>
            </a:pPr>
            <a:endParaRPr lang="en-US" sz="1400" dirty="0" smtClean="0"/>
          </a:p>
          <a:p>
            <a:pPr>
              <a:buFont typeface="Wingdings" panose="05000000000000000000" pitchFamily="2" charset="2"/>
              <a:buChar char="¶"/>
            </a:pPr>
            <a:r>
              <a:rPr lang="en-US" sz="1400" b="1" dirty="0" smtClean="0"/>
              <a:t>Limitations</a:t>
            </a:r>
            <a:r>
              <a:rPr lang="en-US" sz="1400" dirty="0" smtClean="0"/>
              <a:t> from NXmap22.1</a:t>
            </a:r>
          </a:p>
          <a:p>
            <a:pPr lvl="1"/>
            <a:r>
              <a:rPr lang="en-US" sz="1400" b="1" dirty="0" smtClean="0"/>
              <a:t>Loss </a:t>
            </a:r>
            <a:r>
              <a:rPr lang="en-US" sz="1400" dirty="0" smtClean="0"/>
              <a:t>of</a:t>
            </a:r>
            <a:r>
              <a:rPr lang="en-US" sz="1400" b="1" dirty="0" smtClean="0"/>
              <a:t> multi-seed </a:t>
            </a:r>
            <a:r>
              <a:rPr lang="en-US" sz="1400" dirty="0" smtClean="0"/>
              <a:t>ability</a:t>
            </a:r>
          </a:p>
          <a:p>
            <a:pPr lvl="1"/>
            <a:r>
              <a:rPr lang="en-US" sz="1400" dirty="0"/>
              <a:t>Hard/Soft option for region definition is </a:t>
            </a:r>
            <a:r>
              <a:rPr lang="en-US" sz="1400" b="1" dirty="0"/>
              <a:t>clumsy</a:t>
            </a:r>
          </a:p>
          <a:p>
            <a:pPr lvl="1"/>
            <a:r>
              <a:rPr lang="en-US" sz="1400" dirty="0" smtClean="0"/>
              <a:t>Region definition is limited to tiles</a:t>
            </a:r>
          </a:p>
          <a:p>
            <a:pPr lvl="1"/>
            <a:r>
              <a:rPr lang="en-US" sz="1400" dirty="0" smtClean="0"/>
              <a:t>No tool to determine each module resource usage </a:t>
            </a:r>
          </a:p>
          <a:p>
            <a:pPr lvl="1"/>
            <a:r>
              <a:rPr lang="en-US" sz="1400" dirty="0"/>
              <a:t>No report to list resources actually affected to a region</a:t>
            </a:r>
          </a:p>
          <a:p>
            <a:pPr lvl="1"/>
            <a:r>
              <a:rPr lang="en-US" sz="1400" dirty="0"/>
              <a:t>Sub-modules regions have to be declared before the module above</a:t>
            </a:r>
          </a:p>
          <a:p>
            <a:pPr marL="914400" lvl="2" indent="0">
              <a:buNone/>
            </a:pPr>
            <a:endParaRPr lang="en-US" sz="1400" dirty="0" smtClean="0"/>
          </a:p>
          <a:p>
            <a:pPr>
              <a:buFont typeface="Wingdings" panose="05000000000000000000" pitchFamily="2" charset="2"/>
              <a:buChar char="¶"/>
            </a:pPr>
            <a:endParaRPr lang="en-US" sz="1400" dirty="0" smtClean="0"/>
          </a:p>
          <a:p>
            <a:pPr marL="457200" lvl="1" indent="0">
              <a:buNone/>
            </a:pPr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4DFF-3BC8-472E-9F3F-0A46ABAC8268}" type="slidenum">
              <a:rPr lang="fr-FR" smtClean="0"/>
              <a:t>21</a:t>
            </a:fld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387921"/>
            <a:ext cx="12192000" cy="488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3 – Designing with NG-Medium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99002" y="32400"/>
            <a:ext cx="12094083" cy="335085"/>
            <a:chOff x="99002" y="32400"/>
            <a:chExt cx="12094083" cy="335085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02" y="32400"/>
              <a:ext cx="1000125" cy="33508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flipV="1">
              <a:off x="1076400" y="306000"/>
              <a:ext cx="11116685" cy="50400"/>
            </a:xfrm>
            <a:prstGeom prst="rect">
              <a:avLst/>
            </a:prstGeom>
            <a:gradFill flip="none" rotWithShape="1">
              <a:gsLst>
                <a:gs pos="45000">
                  <a:srgbClr val="9D6A5E"/>
                </a:gs>
                <a:gs pos="0">
                  <a:srgbClr val="6A1C0C"/>
                </a:gs>
                <a:gs pos="100000">
                  <a:srgbClr val="D0B7B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663300"/>
                </a:solidFill>
              </a:endParaRPr>
            </a:p>
          </p:txBody>
        </p:sp>
      </p:grp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99002" y="992622"/>
            <a:ext cx="12002307" cy="643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</a:rPr>
              <a:t>----- Placement constraints --------------------------------------------------------------------------------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82883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52438" y="9353"/>
            <a:ext cx="11739561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D9991"/>
              </a:gs>
              <a:gs pos="53000">
                <a:srgbClr val="EFE7E5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>
                <a:solidFill>
                  <a:srgbClr val="4C2600"/>
                </a:solidFill>
              </a:rPr>
              <a:t>1-EREMS &amp; INNALABS     </a:t>
            </a:r>
            <a:r>
              <a:rPr lang="fr-FR" sz="1600" i="1" dirty="0">
                <a:solidFill>
                  <a:srgbClr val="663300"/>
                </a:solidFill>
              </a:rPr>
              <a:t>2-ARIETIS Project     </a:t>
            </a:r>
            <a:r>
              <a:rPr lang="fr-FR" sz="1600" b="1" dirty="0">
                <a:solidFill>
                  <a:srgbClr val="663300"/>
                </a:solidFill>
              </a:rPr>
              <a:t>3-Designing </a:t>
            </a:r>
            <a:r>
              <a:rPr lang="fr-FR" sz="1600" b="1" dirty="0" err="1">
                <a:solidFill>
                  <a:srgbClr val="663300"/>
                </a:solidFill>
              </a:rPr>
              <a:t>with</a:t>
            </a:r>
            <a:r>
              <a:rPr lang="fr-FR" sz="1600" b="1" dirty="0">
                <a:solidFill>
                  <a:srgbClr val="663300"/>
                </a:solidFill>
              </a:rPr>
              <a:t> NG-Medium     </a:t>
            </a:r>
            <a:r>
              <a:rPr lang="fr-FR" sz="1600" i="1" dirty="0">
                <a:solidFill>
                  <a:srgbClr val="663300"/>
                </a:solidFill>
              </a:rPr>
              <a:t>4-Conclusion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91625" y="621507"/>
            <a:ext cx="2683991" cy="52260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¶"/>
            </a:pPr>
            <a:r>
              <a:rPr lang="en-US" sz="1400" dirty="0" smtClean="0"/>
              <a:t>With no placement constraint</a:t>
            </a:r>
          </a:p>
          <a:p>
            <a:endParaRPr lang="en-US" sz="1400" dirty="0" smtClean="0"/>
          </a:p>
          <a:p>
            <a:r>
              <a:rPr lang="en-US" sz="1400" dirty="0" smtClean="0"/>
              <a:t>Symmetrical aspect</a:t>
            </a:r>
          </a:p>
          <a:p>
            <a:r>
              <a:rPr lang="en-US" sz="1400" dirty="0" smtClean="0"/>
              <a:t>grow effect around ‘focus’ point at the center of FPGA</a:t>
            </a:r>
          </a:p>
          <a:p>
            <a:endParaRPr lang="en-US" sz="1400" dirty="0"/>
          </a:p>
          <a:p>
            <a:r>
              <a:rPr lang="en-US" sz="1400" dirty="0" smtClean="0"/>
              <a:t>Corners are underexploited</a:t>
            </a:r>
          </a:p>
          <a:p>
            <a:endParaRPr lang="en-US" sz="1400" dirty="0" smtClean="0"/>
          </a:p>
          <a:p>
            <a:r>
              <a:rPr lang="en-US" sz="1400" dirty="0" smtClean="0"/>
              <a:t>Spreading effect observable on critical paths</a:t>
            </a:r>
            <a:endParaRPr lang="en-US" sz="1400" dirty="0"/>
          </a:p>
          <a:p>
            <a:endParaRPr lang="en-US" sz="1400" dirty="0" smtClean="0"/>
          </a:p>
          <a:p>
            <a:pPr lvl="1"/>
            <a:endParaRPr lang="en-US" sz="1400" dirty="0" smtClean="0"/>
          </a:p>
          <a:p>
            <a:pPr>
              <a:buFont typeface="Wingdings" panose="05000000000000000000" pitchFamily="2" charset="2"/>
              <a:buChar char="¶"/>
            </a:pPr>
            <a:endParaRPr lang="en-US" sz="1400" dirty="0" smtClean="0"/>
          </a:p>
          <a:p>
            <a:pPr>
              <a:buFont typeface="Wingdings" panose="05000000000000000000" pitchFamily="2" charset="2"/>
              <a:buChar char="¶"/>
            </a:pPr>
            <a:r>
              <a:rPr lang="en-US" sz="1400" dirty="0" smtClean="0"/>
              <a:t>What does it look like after placement constraint ?</a:t>
            </a:r>
            <a:endParaRPr lang="en-US" sz="1400" dirty="0"/>
          </a:p>
          <a:p>
            <a:endParaRPr lang="en-US" sz="1400" dirty="0"/>
          </a:p>
          <a:p>
            <a:pPr lvl="1"/>
            <a:endParaRPr lang="en-US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4DFF-3BC8-472E-9F3F-0A46ABAC8268}" type="slidenum">
              <a:rPr lang="fr-FR" smtClean="0"/>
              <a:t>22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387921"/>
            <a:ext cx="12192000" cy="488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3 – Designing with NG-Medium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99002" y="32400"/>
            <a:ext cx="12094083" cy="335085"/>
            <a:chOff x="99002" y="32400"/>
            <a:chExt cx="12094083" cy="335085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02" y="32400"/>
              <a:ext cx="1000125" cy="33508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flipV="1">
              <a:off x="1076400" y="306000"/>
              <a:ext cx="11116685" cy="50400"/>
            </a:xfrm>
            <a:prstGeom prst="rect">
              <a:avLst/>
            </a:prstGeom>
            <a:gradFill flip="none" rotWithShape="1">
              <a:gsLst>
                <a:gs pos="45000">
                  <a:srgbClr val="9D6A5E"/>
                </a:gs>
                <a:gs pos="0">
                  <a:srgbClr val="6A1C0C"/>
                </a:gs>
                <a:gs pos="100000">
                  <a:srgbClr val="D0B7B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663300"/>
                </a:solidFill>
              </a:endParaRP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64" y="911224"/>
            <a:ext cx="8135800" cy="581025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64" y="911223"/>
            <a:ext cx="8135800" cy="581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3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64" y="907821"/>
            <a:ext cx="8133317" cy="581365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52438" y="9353"/>
            <a:ext cx="11739561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D9991"/>
              </a:gs>
              <a:gs pos="53000">
                <a:srgbClr val="EFE7E5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>
                <a:solidFill>
                  <a:srgbClr val="4C2600"/>
                </a:solidFill>
              </a:rPr>
              <a:t>1-EREMS &amp; INNALABS     </a:t>
            </a:r>
            <a:r>
              <a:rPr lang="fr-FR" sz="1600" i="1" dirty="0">
                <a:solidFill>
                  <a:srgbClr val="663300"/>
                </a:solidFill>
              </a:rPr>
              <a:t>2-ARIETIS Project     </a:t>
            </a:r>
            <a:r>
              <a:rPr lang="fr-FR" sz="1600" b="1" dirty="0">
                <a:solidFill>
                  <a:srgbClr val="663300"/>
                </a:solidFill>
              </a:rPr>
              <a:t>3-Designing </a:t>
            </a:r>
            <a:r>
              <a:rPr lang="fr-FR" sz="1600" b="1" dirty="0" err="1">
                <a:solidFill>
                  <a:srgbClr val="663300"/>
                </a:solidFill>
              </a:rPr>
              <a:t>with</a:t>
            </a:r>
            <a:r>
              <a:rPr lang="fr-FR" sz="1600" b="1" dirty="0">
                <a:solidFill>
                  <a:srgbClr val="663300"/>
                </a:solidFill>
              </a:rPr>
              <a:t> NG-Medium     </a:t>
            </a:r>
            <a:r>
              <a:rPr lang="fr-FR" sz="1600" i="1" dirty="0">
                <a:solidFill>
                  <a:srgbClr val="663300"/>
                </a:solidFill>
              </a:rPr>
              <a:t>4-Conclusion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91625" y="621507"/>
            <a:ext cx="2683991" cy="57033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¶"/>
            </a:pPr>
            <a:r>
              <a:rPr lang="en-US" sz="1400" dirty="0"/>
              <a:t>After  </a:t>
            </a:r>
            <a:r>
              <a:rPr lang="en-US" sz="1400" b="1" dirty="0"/>
              <a:t>42</a:t>
            </a:r>
            <a:r>
              <a:rPr lang="en-US" sz="1400" dirty="0"/>
              <a:t> regions defined</a:t>
            </a:r>
          </a:p>
          <a:p>
            <a:pPr marL="0" indent="0">
              <a:buNone/>
            </a:pPr>
            <a:r>
              <a:rPr lang="en-US" sz="1400" dirty="0" smtClean="0"/>
              <a:t>What </a:t>
            </a:r>
            <a:r>
              <a:rPr lang="en-US" sz="1400" dirty="0"/>
              <a:t>worked for ARIETIS </a:t>
            </a:r>
            <a:r>
              <a:rPr lang="en-US" sz="1400" dirty="0" smtClean="0"/>
              <a:t>?</a:t>
            </a:r>
          </a:p>
          <a:p>
            <a:pPr>
              <a:buFont typeface="Wingdings" panose="05000000000000000000" pitchFamily="2" charset="2"/>
              <a:buChar char="¶"/>
            </a:pPr>
            <a:endParaRPr lang="en-US" sz="1400" dirty="0"/>
          </a:p>
          <a:p>
            <a:r>
              <a:rPr lang="en-US" sz="1400" dirty="0"/>
              <a:t>Usage of ‘Soft’ Regions</a:t>
            </a:r>
          </a:p>
          <a:p>
            <a:r>
              <a:rPr lang="en-US" sz="1400" dirty="0" smtClean="0"/>
              <a:t>Smallest possible regions for interface small modules with few interactions with other modules</a:t>
            </a:r>
          </a:p>
          <a:p>
            <a:r>
              <a:rPr lang="en-US" sz="1400" dirty="0" smtClean="0"/>
              <a:t>Give some margin to large modules (typically top level modules)</a:t>
            </a:r>
          </a:p>
          <a:p>
            <a:r>
              <a:rPr lang="en-US" sz="1400" dirty="0" smtClean="0"/>
              <a:t>Distinct non overlapping regions for the 3 axes</a:t>
            </a:r>
          </a:p>
          <a:p>
            <a:r>
              <a:rPr lang="en-US" sz="1400" dirty="0" smtClean="0"/>
              <a:t>No constraint on large module that requires a lot of interactions with others (Main controller)</a:t>
            </a:r>
          </a:p>
          <a:p>
            <a:r>
              <a:rPr lang="en-US" sz="1400" dirty="0" smtClean="0"/>
              <a:t>Constrain </a:t>
            </a:r>
            <a:r>
              <a:rPr lang="en-US" sz="1400" dirty="0"/>
              <a:t>all RAM usage close to the modules accessing it</a:t>
            </a:r>
          </a:p>
          <a:p>
            <a:r>
              <a:rPr lang="en-US" sz="1400" dirty="0"/>
              <a:t>Select sub-module to be constrained depending on which one came often in critical path </a:t>
            </a:r>
            <a:r>
              <a:rPr lang="en-US" sz="1400" dirty="0" smtClean="0"/>
              <a:t>results</a:t>
            </a:r>
            <a:endParaRPr lang="en-US" sz="1400" dirty="0"/>
          </a:p>
          <a:p>
            <a:pPr>
              <a:buFont typeface="Wingdings" panose="05000000000000000000" pitchFamily="2" charset="2"/>
              <a:buChar char="¶"/>
            </a:pPr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4DFF-3BC8-472E-9F3F-0A46ABAC8268}" type="slidenum">
              <a:rPr lang="fr-FR" smtClean="0"/>
              <a:t>23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387921"/>
            <a:ext cx="12192000" cy="488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3 – Designing with NG-Medium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99002" y="32400"/>
            <a:ext cx="12094083" cy="335085"/>
            <a:chOff x="99002" y="32400"/>
            <a:chExt cx="12094083" cy="335085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02" y="32400"/>
              <a:ext cx="1000125" cy="33508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flipV="1">
              <a:off x="1076400" y="306000"/>
              <a:ext cx="11116685" cy="50400"/>
            </a:xfrm>
            <a:prstGeom prst="rect">
              <a:avLst/>
            </a:prstGeom>
            <a:gradFill flip="none" rotWithShape="1">
              <a:gsLst>
                <a:gs pos="45000">
                  <a:srgbClr val="9D6A5E"/>
                </a:gs>
                <a:gs pos="0">
                  <a:srgbClr val="6A1C0C"/>
                </a:gs>
                <a:gs pos="100000">
                  <a:srgbClr val="D0B7B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663300"/>
                </a:solidFill>
              </a:endParaRPr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641350" y="962025"/>
            <a:ext cx="8032750" cy="5719763"/>
            <a:chOff x="641350" y="962025"/>
            <a:chExt cx="8032750" cy="5719763"/>
          </a:xfrm>
        </p:grpSpPr>
        <p:sp>
          <p:nvSpPr>
            <p:cNvPr id="7" name="Organigramme : Processus 6"/>
            <p:cNvSpPr/>
            <p:nvPr/>
          </p:nvSpPr>
          <p:spPr>
            <a:xfrm>
              <a:off x="866775" y="1419225"/>
              <a:ext cx="590550" cy="904875"/>
            </a:xfrm>
            <a:prstGeom prst="flowChartProcess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rganigramme : Processus 11"/>
            <p:cNvSpPr/>
            <p:nvPr/>
          </p:nvSpPr>
          <p:spPr>
            <a:xfrm>
              <a:off x="7591425" y="1419225"/>
              <a:ext cx="866775" cy="904875"/>
            </a:xfrm>
            <a:prstGeom prst="flowChartProcess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rganigramme : Processus 14"/>
            <p:cNvSpPr/>
            <p:nvPr/>
          </p:nvSpPr>
          <p:spPr>
            <a:xfrm>
              <a:off x="866774" y="4495800"/>
              <a:ext cx="352425" cy="1714500"/>
            </a:xfrm>
            <a:prstGeom prst="flowChartProcess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rganigramme : Processus 15"/>
            <p:cNvSpPr/>
            <p:nvPr/>
          </p:nvSpPr>
          <p:spPr>
            <a:xfrm>
              <a:off x="2438401" y="1419225"/>
              <a:ext cx="381000" cy="1714500"/>
            </a:xfrm>
            <a:prstGeom prst="flowChartProcess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Ellipse 18"/>
            <p:cNvSpPr/>
            <p:nvPr/>
          </p:nvSpPr>
          <p:spPr>
            <a:xfrm>
              <a:off x="641350" y="1628775"/>
              <a:ext cx="82550" cy="73025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Connecteur droit 20"/>
            <p:cNvCxnSpPr>
              <a:stCxn id="19" idx="6"/>
            </p:cNvCxnSpPr>
            <p:nvPr/>
          </p:nvCxnSpPr>
          <p:spPr>
            <a:xfrm>
              <a:off x="723900" y="1665288"/>
              <a:ext cx="142874" cy="1587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Ellipse 21"/>
            <p:cNvSpPr/>
            <p:nvPr/>
          </p:nvSpPr>
          <p:spPr>
            <a:xfrm>
              <a:off x="2273299" y="962025"/>
              <a:ext cx="238125" cy="76200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Connecteur droit 22"/>
            <p:cNvCxnSpPr>
              <a:stCxn id="22" idx="4"/>
              <a:endCxn id="16" idx="0"/>
            </p:cNvCxnSpPr>
            <p:nvPr/>
          </p:nvCxnSpPr>
          <p:spPr>
            <a:xfrm>
              <a:off x="2392362" y="1038225"/>
              <a:ext cx="236539" cy="38100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llipse 26"/>
            <p:cNvSpPr/>
            <p:nvPr/>
          </p:nvSpPr>
          <p:spPr>
            <a:xfrm>
              <a:off x="8610599" y="1631950"/>
              <a:ext cx="63501" cy="419100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Connecteur droit 27"/>
            <p:cNvCxnSpPr>
              <a:stCxn id="12" idx="3"/>
            </p:cNvCxnSpPr>
            <p:nvPr/>
          </p:nvCxnSpPr>
          <p:spPr>
            <a:xfrm flipV="1">
              <a:off x="8458200" y="1841500"/>
              <a:ext cx="152399" cy="30163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Ellipse 30"/>
            <p:cNvSpPr/>
            <p:nvPr/>
          </p:nvSpPr>
          <p:spPr>
            <a:xfrm>
              <a:off x="1136649" y="6594475"/>
              <a:ext cx="263526" cy="87313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Connecteur droit 31"/>
            <p:cNvCxnSpPr>
              <a:stCxn id="15" idx="2"/>
              <a:endCxn id="31" idx="1"/>
            </p:cNvCxnSpPr>
            <p:nvPr/>
          </p:nvCxnSpPr>
          <p:spPr>
            <a:xfrm>
              <a:off x="1042987" y="6210300"/>
              <a:ext cx="132254" cy="396962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Organigramme : Processus 36"/>
          <p:cNvSpPr/>
          <p:nvPr/>
        </p:nvSpPr>
        <p:spPr>
          <a:xfrm>
            <a:off x="4686300" y="2522220"/>
            <a:ext cx="3771900" cy="1676400"/>
          </a:xfrm>
          <a:prstGeom prst="flowChartProcess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rganigramme : Processus 37"/>
          <p:cNvSpPr/>
          <p:nvPr/>
        </p:nvSpPr>
        <p:spPr>
          <a:xfrm>
            <a:off x="866774" y="2519607"/>
            <a:ext cx="3750946" cy="3960655"/>
          </a:xfrm>
          <a:prstGeom prst="flowChartProcess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rganigramme : Processus 38"/>
          <p:cNvSpPr/>
          <p:nvPr/>
        </p:nvSpPr>
        <p:spPr>
          <a:xfrm>
            <a:off x="4686300" y="2519607"/>
            <a:ext cx="3750946" cy="3960655"/>
          </a:xfrm>
          <a:prstGeom prst="flowChartProcess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rganigramme : Processus 39"/>
          <p:cNvSpPr/>
          <p:nvPr/>
        </p:nvSpPr>
        <p:spPr>
          <a:xfrm>
            <a:off x="2411414" y="1392396"/>
            <a:ext cx="6046786" cy="1741330"/>
          </a:xfrm>
          <a:prstGeom prst="flowChartProcess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e 48"/>
          <p:cNvGrpSpPr/>
          <p:nvPr/>
        </p:nvGrpSpPr>
        <p:grpSpPr>
          <a:xfrm>
            <a:off x="2752546" y="1389104"/>
            <a:ext cx="5692621" cy="4819355"/>
            <a:chOff x="2752546" y="1389104"/>
            <a:chExt cx="5692621" cy="4819355"/>
          </a:xfrm>
        </p:grpSpPr>
        <p:sp>
          <p:nvSpPr>
            <p:cNvPr id="41" name="Organigramme : Processus 40"/>
            <p:cNvSpPr/>
            <p:nvPr/>
          </p:nvSpPr>
          <p:spPr>
            <a:xfrm>
              <a:off x="2752546" y="1392396"/>
              <a:ext cx="811392" cy="1741329"/>
            </a:xfrm>
            <a:prstGeom prst="flowChartProcess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2" name="Organigramme : Processus 41"/>
            <p:cNvSpPr/>
            <p:nvPr/>
          </p:nvSpPr>
          <p:spPr>
            <a:xfrm>
              <a:off x="3569365" y="1389104"/>
              <a:ext cx="811392" cy="1741329"/>
            </a:xfrm>
            <a:prstGeom prst="flowChartProcess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3" name="Organigramme : Processus 42"/>
            <p:cNvSpPr/>
            <p:nvPr/>
          </p:nvSpPr>
          <p:spPr>
            <a:xfrm>
              <a:off x="6816956" y="2491391"/>
              <a:ext cx="811392" cy="1741329"/>
            </a:xfrm>
            <a:prstGeom prst="flowChartProcess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4" name="Organigramme : Processus 43"/>
            <p:cNvSpPr/>
            <p:nvPr/>
          </p:nvSpPr>
          <p:spPr>
            <a:xfrm>
              <a:off x="7633775" y="2488099"/>
              <a:ext cx="811392" cy="1741329"/>
            </a:xfrm>
            <a:prstGeom prst="flowChartProcess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5" name="Organigramme : Processus 44"/>
            <p:cNvSpPr/>
            <p:nvPr/>
          </p:nvSpPr>
          <p:spPr>
            <a:xfrm>
              <a:off x="4972916" y="4467130"/>
              <a:ext cx="811392" cy="1741329"/>
            </a:xfrm>
            <a:prstGeom prst="flowChartProcess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6" name="Organigramme : Processus 45"/>
            <p:cNvSpPr/>
            <p:nvPr/>
          </p:nvSpPr>
          <p:spPr>
            <a:xfrm>
              <a:off x="5789735" y="4463838"/>
              <a:ext cx="811392" cy="1741329"/>
            </a:xfrm>
            <a:prstGeom prst="flowChartProcess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7" name="Organigramme : Processus 46"/>
            <p:cNvSpPr/>
            <p:nvPr/>
          </p:nvSpPr>
          <p:spPr>
            <a:xfrm>
              <a:off x="3020836" y="4460179"/>
              <a:ext cx="811392" cy="1741329"/>
            </a:xfrm>
            <a:prstGeom prst="flowChartProcess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8" name="Organigramme : Processus 47"/>
            <p:cNvSpPr/>
            <p:nvPr/>
          </p:nvSpPr>
          <p:spPr>
            <a:xfrm>
              <a:off x="3837655" y="4456887"/>
              <a:ext cx="811392" cy="1741329"/>
            </a:xfrm>
            <a:prstGeom prst="flowChartProcess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58" name="Groupe 57"/>
          <p:cNvGrpSpPr/>
          <p:nvPr/>
        </p:nvGrpSpPr>
        <p:grpSpPr>
          <a:xfrm>
            <a:off x="2731770" y="1391977"/>
            <a:ext cx="2533594" cy="4841052"/>
            <a:chOff x="2731770" y="1391977"/>
            <a:chExt cx="2533594" cy="4841052"/>
          </a:xfrm>
        </p:grpSpPr>
        <p:sp>
          <p:nvSpPr>
            <p:cNvPr id="50" name="Organigramme : Processus 49"/>
            <p:cNvSpPr/>
            <p:nvPr/>
          </p:nvSpPr>
          <p:spPr>
            <a:xfrm>
              <a:off x="2731770" y="5267324"/>
              <a:ext cx="289066" cy="965705"/>
            </a:xfrm>
            <a:prstGeom prst="flowChartProcess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rganigramme : Processus 50"/>
            <p:cNvSpPr/>
            <p:nvPr/>
          </p:nvSpPr>
          <p:spPr>
            <a:xfrm>
              <a:off x="4058239" y="5267324"/>
              <a:ext cx="289066" cy="965705"/>
            </a:xfrm>
            <a:prstGeom prst="flowChartProcess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e 53"/>
            <p:cNvGrpSpPr/>
            <p:nvPr/>
          </p:nvGrpSpPr>
          <p:grpSpPr>
            <a:xfrm>
              <a:off x="4678647" y="5267324"/>
              <a:ext cx="586717" cy="965705"/>
              <a:chOff x="4678647" y="5267324"/>
              <a:chExt cx="586717" cy="965705"/>
            </a:xfrm>
          </p:grpSpPr>
          <p:sp>
            <p:nvSpPr>
              <p:cNvPr id="52" name="Organigramme : Processus 51"/>
              <p:cNvSpPr/>
              <p:nvPr/>
            </p:nvSpPr>
            <p:spPr>
              <a:xfrm>
                <a:off x="4976298" y="5267324"/>
                <a:ext cx="289066" cy="965705"/>
              </a:xfrm>
              <a:prstGeom prst="flowChartProcess">
                <a:avLst/>
              </a:prstGeom>
              <a:noFill/>
              <a:ln w="190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rganigramme : Processus 52"/>
              <p:cNvSpPr/>
              <p:nvPr/>
            </p:nvSpPr>
            <p:spPr>
              <a:xfrm>
                <a:off x="4678647" y="5267324"/>
                <a:ext cx="289066" cy="965705"/>
              </a:xfrm>
              <a:prstGeom prst="flowChartProcess">
                <a:avLst/>
              </a:prstGeom>
              <a:noFill/>
              <a:ln w="190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e 54"/>
            <p:cNvGrpSpPr/>
            <p:nvPr/>
          </p:nvGrpSpPr>
          <p:grpSpPr>
            <a:xfrm>
              <a:off x="4058239" y="1391977"/>
              <a:ext cx="586717" cy="965705"/>
              <a:chOff x="4678647" y="5267324"/>
              <a:chExt cx="586717" cy="965705"/>
            </a:xfrm>
          </p:grpSpPr>
          <p:sp>
            <p:nvSpPr>
              <p:cNvPr id="56" name="Organigramme : Processus 55"/>
              <p:cNvSpPr/>
              <p:nvPr/>
            </p:nvSpPr>
            <p:spPr>
              <a:xfrm>
                <a:off x="4976298" y="5267324"/>
                <a:ext cx="289066" cy="965705"/>
              </a:xfrm>
              <a:prstGeom prst="flowChartProcess">
                <a:avLst/>
              </a:prstGeom>
              <a:noFill/>
              <a:ln w="190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rganigramme : Processus 56"/>
              <p:cNvSpPr/>
              <p:nvPr/>
            </p:nvSpPr>
            <p:spPr>
              <a:xfrm>
                <a:off x="4678647" y="5267324"/>
                <a:ext cx="289066" cy="965705"/>
              </a:xfrm>
              <a:prstGeom prst="flowChartProcess">
                <a:avLst/>
              </a:prstGeom>
              <a:noFill/>
              <a:ln w="190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241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52438" y="9353"/>
            <a:ext cx="11739561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D9991"/>
              </a:gs>
              <a:gs pos="53000">
                <a:srgbClr val="EFE7E5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>
                <a:solidFill>
                  <a:srgbClr val="4C2600"/>
                </a:solidFill>
              </a:rPr>
              <a:t>1-EREMS &amp; INNALABS     </a:t>
            </a:r>
            <a:r>
              <a:rPr lang="fr-FR" sz="1600" i="1" dirty="0">
                <a:solidFill>
                  <a:srgbClr val="663300"/>
                </a:solidFill>
              </a:rPr>
              <a:t>2-ARIETIS Project     </a:t>
            </a:r>
            <a:r>
              <a:rPr lang="fr-FR" sz="1600" b="1" dirty="0">
                <a:solidFill>
                  <a:srgbClr val="663300"/>
                </a:solidFill>
              </a:rPr>
              <a:t>3-Designing </a:t>
            </a:r>
            <a:r>
              <a:rPr lang="fr-FR" sz="1600" b="1" dirty="0" err="1">
                <a:solidFill>
                  <a:srgbClr val="663300"/>
                </a:solidFill>
              </a:rPr>
              <a:t>with</a:t>
            </a:r>
            <a:r>
              <a:rPr lang="fr-FR" sz="1600" b="1" dirty="0">
                <a:solidFill>
                  <a:srgbClr val="663300"/>
                </a:solidFill>
              </a:rPr>
              <a:t> NG-Medium     </a:t>
            </a:r>
            <a:r>
              <a:rPr lang="fr-FR" sz="1600" i="1" dirty="0">
                <a:solidFill>
                  <a:srgbClr val="663300"/>
                </a:solidFill>
              </a:rPr>
              <a:t>4-Conclusion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8175" y="1047749"/>
            <a:ext cx="11237441" cy="47997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¶"/>
            </a:pPr>
            <a:endParaRPr lang="en-US" sz="1400" dirty="0" smtClean="0"/>
          </a:p>
          <a:p>
            <a:pPr>
              <a:buFont typeface="Wingdings" panose="05000000000000000000" pitchFamily="2" charset="2"/>
              <a:buChar char="¶"/>
            </a:pPr>
            <a:r>
              <a:rPr lang="en-US" sz="1400" dirty="0" smtClean="0"/>
              <a:t>Add </a:t>
            </a:r>
            <a:r>
              <a:rPr lang="en-US" sz="1400" b="1" dirty="0" smtClean="0"/>
              <a:t>multicycle structures </a:t>
            </a:r>
            <a:r>
              <a:rPr lang="en-US" sz="1400" dirty="0" smtClean="0"/>
              <a:t>to the design</a:t>
            </a:r>
          </a:p>
          <a:p>
            <a:pPr>
              <a:buFont typeface="Wingdings" panose="05000000000000000000" pitchFamily="2" charset="2"/>
              <a:buChar char="¶"/>
            </a:pPr>
            <a:r>
              <a:rPr lang="en-US" sz="1400" dirty="0" smtClean="0"/>
              <a:t>Enhance </a:t>
            </a:r>
            <a:r>
              <a:rPr lang="en-US" sz="1400" b="1" dirty="0" smtClean="0"/>
              <a:t>synthesis </a:t>
            </a:r>
            <a:r>
              <a:rPr lang="en-US" sz="1400" dirty="0" smtClean="0"/>
              <a:t>for multi-cycles’ </a:t>
            </a:r>
            <a:r>
              <a:rPr lang="en-US" sz="1400" b="1" dirty="0"/>
              <a:t>enable</a:t>
            </a:r>
            <a:r>
              <a:rPr lang="en-US" sz="1400" dirty="0"/>
              <a:t> </a:t>
            </a:r>
            <a:r>
              <a:rPr lang="en-US" sz="1400" dirty="0" smtClean="0"/>
              <a:t>signals</a:t>
            </a:r>
            <a:endParaRPr lang="en-US" sz="1400" dirty="0"/>
          </a:p>
          <a:p>
            <a:pPr lvl="1"/>
            <a:r>
              <a:rPr lang="en-US" sz="1400" dirty="0"/>
              <a:t>Give </a:t>
            </a:r>
            <a:r>
              <a:rPr lang="en-US" sz="1400" b="1" dirty="0"/>
              <a:t>top priority to </a:t>
            </a:r>
            <a:r>
              <a:rPr lang="en-US" sz="1400" b="1" dirty="0" smtClean="0"/>
              <a:t>enable </a:t>
            </a:r>
            <a:r>
              <a:rPr lang="en-US" sz="1400" dirty="0" smtClean="0"/>
              <a:t>signal</a:t>
            </a:r>
            <a:r>
              <a:rPr lang="en-US" sz="1400" b="1" dirty="0" smtClean="0"/>
              <a:t> </a:t>
            </a:r>
            <a:r>
              <a:rPr lang="en-US" sz="1400" dirty="0" smtClean="0"/>
              <a:t>in </a:t>
            </a:r>
            <a:r>
              <a:rPr lang="en-US" sz="1400" dirty="0"/>
              <a:t>each clocked process</a:t>
            </a:r>
          </a:p>
          <a:p>
            <a:pPr lvl="1"/>
            <a:r>
              <a:rPr lang="en-US" sz="1400" dirty="0"/>
              <a:t>This </a:t>
            </a:r>
            <a:r>
              <a:rPr lang="en-US" sz="1400" dirty="0" smtClean="0"/>
              <a:t>‘forces’ </a:t>
            </a:r>
            <a:r>
              <a:rPr lang="en-US" sz="1400" dirty="0" err="1" smtClean="0"/>
              <a:t>NXmap</a:t>
            </a:r>
            <a:r>
              <a:rPr lang="en-US" sz="1400" dirty="0" smtClean="0"/>
              <a:t> to </a:t>
            </a:r>
            <a:r>
              <a:rPr lang="en-US" sz="1400" dirty="0"/>
              <a:t>get </a:t>
            </a:r>
            <a:r>
              <a:rPr lang="en-US" sz="1400" b="1" dirty="0" smtClean="0"/>
              <a:t>less logic</a:t>
            </a:r>
            <a:r>
              <a:rPr lang="en-US" sz="1400" dirty="0" smtClean="0"/>
              <a:t> on enable </a:t>
            </a:r>
            <a:r>
              <a:rPr lang="en-US" sz="1400" dirty="0"/>
              <a:t>signal paths</a:t>
            </a:r>
          </a:p>
          <a:p>
            <a:pPr>
              <a:buFont typeface="Wingdings" panose="05000000000000000000" pitchFamily="2" charset="2"/>
              <a:buChar char="¶"/>
            </a:pPr>
            <a:endParaRPr lang="en-US" sz="1400" dirty="0" smtClean="0"/>
          </a:p>
          <a:p>
            <a:pPr>
              <a:buFont typeface="Wingdings" panose="05000000000000000000" pitchFamily="2" charset="2"/>
              <a:buChar char="¶"/>
            </a:pPr>
            <a:r>
              <a:rPr lang="en-US" sz="1400" dirty="0" smtClean="0"/>
              <a:t>Hunt </a:t>
            </a:r>
            <a:r>
              <a:rPr lang="en-US" sz="1400" b="1" dirty="0" smtClean="0"/>
              <a:t>avoidable logic </a:t>
            </a:r>
            <a:r>
              <a:rPr lang="en-US" sz="1400" dirty="0" smtClean="0"/>
              <a:t>between modules</a:t>
            </a:r>
          </a:p>
          <a:p>
            <a:pPr>
              <a:buFont typeface="Wingdings" panose="05000000000000000000" pitchFamily="2" charset="2"/>
              <a:buChar char="¶"/>
            </a:pPr>
            <a:endParaRPr lang="en-US" sz="1400" dirty="0" smtClean="0"/>
          </a:p>
          <a:p>
            <a:pPr>
              <a:buFont typeface="Wingdings" panose="05000000000000000000" pitchFamily="2" charset="2"/>
              <a:buChar char="¶"/>
            </a:pPr>
            <a:r>
              <a:rPr lang="en-US" sz="1400" dirty="0" smtClean="0"/>
              <a:t>Multiplication operation work arounds:</a:t>
            </a:r>
          </a:p>
          <a:p>
            <a:pPr lvl="1"/>
            <a:r>
              <a:rPr lang="en-US" sz="1400" dirty="0" smtClean="0"/>
              <a:t>Use </a:t>
            </a:r>
            <a:r>
              <a:rPr lang="en-US" sz="1400" b="1" dirty="0" smtClean="0"/>
              <a:t>synthesis constraint </a:t>
            </a:r>
            <a:r>
              <a:rPr lang="en-US" sz="1400" dirty="0" smtClean="0"/>
              <a:t>to force DSP usage for </a:t>
            </a:r>
            <a:r>
              <a:rPr lang="en-US" sz="1400" b="1" dirty="0" smtClean="0"/>
              <a:t>multiplication </a:t>
            </a:r>
            <a:r>
              <a:rPr lang="en-US" sz="1400" dirty="0" smtClean="0"/>
              <a:t>operations</a:t>
            </a:r>
            <a:r>
              <a:rPr lang="en-US" sz="1400" b="1" dirty="0" smtClean="0"/>
              <a:t> </a:t>
            </a:r>
            <a:r>
              <a:rPr lang="en-US" sz="1400" dirty="0" smtClean="0"/>
              <a:t>with a </a:t>
            </a:r>
            <a:r>
              <a:rPr lang="en-US" sz="1400" b="1" dirty="0" smtClean="0"/>
              <a:t>constant</a:t>
            </a:r>
          </a:p>
          <a:p>
            <a:pPr lvl="1"/>
            <a:r>
              <a:rPr lang="en-US" sz="1400" b="1" dirty="0" smtClean="0"/>
              <a:t>Break large size multiplications </a:t>
            </a:r>
            <a:r>
              <a:rPr lang="en-US" sz="1400" dirty="0" smtClean="0"/>
              <a:t>in 2 such as they can each fit in 1 DSP</a:t>
            </a:r>
          </a:p>
          <a:p>
            <a:pPr lvl="1"/>
            <a:endParaRPr lang="en-US" sz="1400" dirty="0" smtClean="0"/>
          </a:p>
          <a:p>
            <a:pPr marL="0" indent="0">
              <a:buNone/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4DFF-3BC8-472E-9F3F-0A46ABAC8268}" type="slidenum">
              <a:rPr lang="fr-FR" smtClean="0"/>
              <a:t>24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387921"/>
            <a:ext cx="12192000" cy="488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3 – Designing with NG-Medium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99002" y="32400"/>
            <a:ext cx="12094083" cy="335085"/>
            <a:chOff x="99002" y="32400"/>
            <a:chExt cx="12094083" cy="335085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02" y="32400"/>
              <a:ext cx="1000125" cy="33508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flipV="1">
              <a:off x="1076400" y="306000"/>
              <a:ext cx="11116685" cy="50400"/>
            </a:xfrm>
            <a:prstGeom prst="rect">
              <a:avLst/>
            </a:prstGeom>
            <a:gradFill flip="none" rotWithShape="1">
              <a:gsLst>
                <a:gs pos="45000">
                  <a:srgbClr val="9D6A5E"/>
                </a:gs>
                <a:gs pos="0">
                  <a:srgbClr val="6A1C0C"/>
                </a:gs>
                <a:gs pos="100000">
                  <a:srgbClr val="D0B7B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663300"/>
                </a:solidFill>
              </a:endParaRPr>
            </a:p>
          </p:txBody>
        </p:sp>
      </p:grp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99002" y="992622"/>
            <a:ext cx="12002307" cy="643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</a:rPr>
              <a:t>----- Small and Large module reworks -------------------------------------------------------------------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03328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52438" y="9353"/>
            <a:ext cx="11739561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D9991"/>
              </a:gs>
              <a:gs pos="53000">
                <a:srgbClr val="EFE7E5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>
                <a:solidFill>
                  <a:srgbClr val="4C2600"/>
                </a:solidFill>
              </a:rPr>
              <a:t>1-EREMS &amp; INNALABS     </a:t>
            </a:r>
            <a:r>
              <a:rPr lang="fr-FR" sz="1600" i="1" dirty="0">
                <a:solidFill>
                  <a:srgbClr val="663300"/>
                </a:solidFill>
              </a:rPr>
              <a:t>2-ARIETIS Project     </a:t>
            </a:r>
            <a:r>
              <a:rPr lang="fr-FR" sz="1600" b="1" dirty="0">
                <a:solidFill>
                  <a:srgbClr val="663300"/>
                </a:solidFill>
              </a:rPr>
              <a:t>3-Designing </a:t>
            </a:r>
            <a:r>
              <a:rPr lang="fr-FR" sz="1600" b="1" dirty="0" err="1">
                <a:solidFill>
                  <a:srgbClr val="663300"/>
                </a:solidFill>
              </a:rPr>
              <a:t>with</a:t>
            </a:r>
            <a:r>
              <a:rPr lang="fr-FR" sz="1600" b="1" dirty="0">
                <a:solidFill>
                  <a:srgbClr val="663300"/>
                </a:solidFill>
              </a:rPr>
              <a:t> NG-Medium     </a:t>
            </a:r>
            <a:r>
              <a:rPr lang="fr-FR" sz="1600" i="1" dirty="0">
                <a:solidFill>
                  <a:srgbClr val="663300"/>
                </a:solidFill>
              </a:rPr>
              <a:t>4-Conclusion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8175" y="1047749"/>
            <a:ext cx="11237441" cy="578167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¶"/>
            </a:pPr>
            <a:endParaRPr lang="en-US" sz="1400" dirty="0" smtClean="0"/>
          </a:p>
          <a:p>
            <a:pPr>
              <a:buFont typeface="Wingdings" panose="05000000000000000000" pitchFamily="2" charset="2"/>
              <a:buChar char="¶"/>
            </a:pPr>
            <a:r>
              <a:rPr lang="en-US" sz="1400" b="1" dirty="0" smtClean="0"/>
              <a:t>Hard</a:t>
            </a:r>
            <a:r>
              <a:rPr lang="en-US" sz="1400" dirty="0" smtClean="0"/>
              <a:t> or </a:t>
            </a:r>
            <a:r>
              <a:rPr lang="en-US" sz="1400" b="1" dirty="0" smtClean="0"/>
              <a:t>Soft</a:t>
            </a:r>
            <a:r>
              <a:rPr lang="en-US" sz="1400" dirty="0" smtClean="0"/>
              <a:t> regions ?</a:t>
            </a:r>
          </a:p>
          <a:p>
            <a:r>
              <a:rPr lang="en-US" sz="1400" dirty="0"/>
              <a:t>In ARIETIS </a:t>
            </a:r>
            <a:r>
              <a:rPr lang="en-US" sz="1400" dirty="0" smtClean="0"/>
              <a:t>case, ‘</a:t>
            </a:r>
            <a:r>
              <a:rPr lang="en-US" sz="1400" b="1" dirty="0" smtClean="0"/>
              <a:t>Hard</a:t>
            </a:r>
            <a:r>
              <a:rPr lang="en-US" sz="1400" dirty="0" smtClean="0"/>
              <a:t>’ </a:t>
            </a:r>
            <a:r>
              <a:rPr lang="en-US" sz="1400" dirty="0"/>
              <a:t>option </a:t>
            </a:r>
            <a:r>
              <a:rPr lang="en-US" sz="1400" b="1" dirty="0">
                <a:solidFill>
                  <a:srgbClr val="FF0000"/>
                </a:solidFill>
              </a:rPr>
              <a:t>Fails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at placement (2/5) for most of our </a:t>
            </a:r>
            <a:r>
              <a:rPr lang="en-US" sz="1400" dirty="0" smtClean="0"/>
              <a:t>modules</a:t>
            </a:r>
          </a:p>
          <a:p>
            <a:r>
              <a:rPr lang="en-US" sz="1400" dirty="0" smtClean="0"/>
              <a:t>‘</a:t>
            </a:r>
            <a:r>
              <a:rPr lang="en-US" sz="1400" b="1" dirty="0" smtClean="0"/>
              <a:t>Soft</a:t>
            </a:r>
            <a:r>
              <a:rPr lang="en-US" sz="1400" dirty="0" smtClean="0"/>
              <a:t>’ </a:t>
            </a:r>
            <a:r>
              <a:rPr lang="en-US" sz="1400" dirty="0"/>
              <a:t>option works but </a:t>
            </a:r>
            <a:r>
              <a:rPr lang="en-US" sz="1400" dirty="0" smtClean="0"/>
              <a:t>has a </a:t>
            </a:r>
            <a:r>
              <a:rPr lang="en-US" sz="1400" b="1" dirty="0">
                <a:solidFill>
                  <a:srgbClr val="FF0000"/>
                </a:solidFill>
              </a:rPr>
              <a:t>major </a:t>
            </a:r>
            <a:r>
              <a:rPr lang="en-US" sz="1400" b="1" dirty="0" smtClean="0">
                <a:solidFill>
                  <a:srgbClr val="FF0000"/>
                </a:solidFill>
              </a:rPr>
              <a:t>drawback</a:t>
            </a:r>
            <a:r>
              <a:rPr lang="en-US" sz="1400" dirty="0" smtClean="0"/>
              <a:t>: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 smtClean="0"/>
              <a:t>Unrequested </a:t>
            </a:r>
            <a:r>
              <a:rPr lang="en-US" sz="1400" dirty="0"/>
              <a:t>resources from other modules are affected to the defined region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Can totally block placement progression until you affect </a:t>
            </a:r>
            <a:r>
              <a:rPr lang="en-US" sz="1400" dirty="0" smtClean="0"/>
              <a:t>these </a:t>
            </a:r>
            <a:r>
              <a:rPr lang="en-US" sz="1400" dirty="0"/>
              <a:t>resources to an other </a:t>
            </a:r>
            <a:r>
              <a:rPr lang="en-US" sz="1400" dirty="0" smtClean="0"/>
              <a:t>region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buFont typeface="Wingdings" panose="05000000000000000000" pitchFamily="2" charset="2"/>
              <a:buChar char="¶"/>
            </a:pPr>
            <a:r>
              <a:rPr lang="en-US" sz="1400" b="1" dirty="0" smtClean="0"/>
              <a:t>Reset tree </a:t>
            </a:r>
            <a:r>
              <a:rPr lang="en-US" sz="1400" dirty="0" smtClean="0"/>
              <a:t>routing optimization: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I</a:t>
            </a:r>
            <a:r>
              <a:rPr lang="en-US" sz="1400" dirty="0" smtClean="0"/>
              <a:t>nstantiate global buffer in 1 </a:t>
            </a:r>
            <a:r>
              <a:rPr lang="en-US" sz="1400" dirty="0" err="1" smtClean="0"/>
              <a:t>vhdl</a:t>
            </a:r>
            <a:r>
              <a:rPr lang="en-US" sz="1400" dirty="0" smtClean="0"/>
              <a:t> sub-module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 smtClean="0"/>
              <a:t>Affect the module to a 1-tile region at the closest point to global buffers location (center of FPGA)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 smtClean="0"/>
              <a:t>Do not use ‘registered’ option for IOs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400" dirty="0" smtClean="0"/>
          </a:p>
          <a:p>
            <a:pPr>
              <a:buFont typeface="Wingdings" panose="05000000000000000000" pitchFamily="2" charset="2"/>
              <a:buChar char="¶"/>
            </a:pPr>
            <a:r>
              <a:rPr lang="en-US" sz="1400" dirty="0" smtClean="0"/>
              <a:t>Change the </a:t>
            </a:r>
            <a:r>
              <a:rPr lang="en-US" sz="1400" b="1" dirty="0" smtClean="0"/>
              <a:t>focus point </a:t>
            </a:r>
            <a:r>
              <a:rPr lang="en-US" sz="1400" dirty="0" smtClean="0"/>
              <a:t>?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 smtClean="0"/>
              <a:t>No effect observable</a:t>
            </a:r>
            <a:endParaRPr lang="en-US" sz="1400" dirty="0"/>
          </a:p>
          <a:p>
            <a:pPr marL="457200" lvl="1" indent="0">
              <a:buNone/>
            </a:pPr>
            <a:endParaRPr lang="en-US" sz="1400" dirty="0" smtClean="0"/>
          </a:p>
          <a:p>
            <a:pPr>
              <a:buFont typeface="Wingdings" panose="05000000000000000000" pitchFamily="2" charset="2"/>
              <a:buChar char="¶"/>
            </a:pPr>
            <a:r>
              <a:rPr lang="en-US" sz="1400" b="1" dirty="0" smtClean="0"/>
              <a:t>NG-Large</a:t>
            </a:r>
            <a:r>
              <a:rPr lang="en-US" sz="1400" dirty="0" smtClean="0"/>
              <a:t> test ?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B</a:t>
            </a:r>
            <a:r>
              <a:rPr lang="en-US" sz="1400" dirty="0" smtClean="0"/>
              <a:t>igger size =&gt; More spreading =&gt; Frequency drop around </a:t>
            </a:r>
            <a:r>
              <a:rPr lang="en-US" sz="1400" b="1" dirty="0" smtClean="0">
                <a:solidFill>
                  <a:srgbClr val="FF0000"/>
                </a:solidFill>
              </a:rPr>
              <a:t>20MHz</a:t>
            </a:r>
            <a:endParaRPr lang="en-US" sz="1400" b="1" dirty="0">
              <a:solidFill>
                <a:srgbClr val="FF0000"/>
              </a:solidFill>
            </a:endParaRPr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4DFF-3BC8-472E-9F3F-0A46ABAC8268}" type="slidenum">
              <a:rPr lang="fr-FR" smtClean="0"/>
              <a:t>25</a:t>
            </a:fld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387921"/>
            <a:ext cx="12192000" cy="488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3 – Designing with NG-Medium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99002" y="32400"/>
            <a:ext cx="12094083" cy="335085"/>
            <a:chOff x="99002" y="32400"/>
            <a:chExt cx="12094083" cy="335085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02" y="32400"/>
              <a:ext cx="1000125" cy="33508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flipV="1">
              <a:off x="1076400" y="306000"/>
              <a:ext cx="11116685" cy="50400"/>
            </a:xfrm>
            <a:prstGeom prst="rect">
              <a:avLst/>
            </a:prstGeom>
            <a:gradFill flip="none" rotWithShape="1">
              <a:gsLst>
                <a:gs pos="45000">
                  <a:srgbClr val="9D6A5E"/>
                </a:gs>
                <a:gs pos="0">
                  <a:srgbClr val="6A1C0C"/>
                </a:gs>
                <a:gs pos="100000">
                  <a:srgbClr val="D0B7B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663300"/>
                </a:solidFill>
              </a:endParaRPr>
            </a:p>
          </p:txBody>
        </p:sp>
      </p:grp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99002" y="992622"/>
            <a:ext cx="12002307" cy="643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</a:rPr>
              <a:t>----- A few more details -------------------------------------------------------------------------------------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17148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52438" y="9353"/>
            <a:ext cx="11739561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D9991"/>
              </a:gs>
              <a:gs pos="53000">
                <a:srgbClr val="EFE7E5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 smtClean="0">
                <a:solidFill>
                  <a:srgbClr val="4C2600"/>
                </a:solidFill>
              </a:rPr>
              <a:t>1-EREMS &amp; INNALABS     </a:t>
            </a:r>
            <a:r>
              <a:rPr lang="fr-FR" sz="1600" i="1" dirty="0" smtClean="0">
                <a:solidFill>
                  <a:srgbClr val="663300"/>
                </a:solidFill>
              </a:rPr>
              <a:t>2-ARIETIS Project     3-Designing </a:t>
            </a:r>
            <a:r>
              <a:rPr lang="fr-FR" sz="1600" i="1" dirty="0" err="1" smtClean="0">
                <a:solidFill>
                  <a:srgbClr val="663300"/>
                </a:solidFill>
              </a:rPr>
              <a:t>with</a:t>
            </a:r>
            <a:r>
              <a:rPr lang="fr-FR" sz="1600" i="1" dirty="0" smtClean="0">
                <a:solidFill>
                  <a:srgbClr val="663300"/>
                </a:solidFill>
              </a:rPr>
              <a:t> NG-Medium     </a:t>
            </a:r>
            <a:r>
              <a:rPr lang="fr-FR" sz="1600" b="1" dirty="0" smtClean="0">
                <a:solidFill>
                  <a:srgbClr val="663300"/>
                </a:solidFill>
              </a:rPr>
              <a:t>4-Conclusion</a:t>
            </a:r>
            <a:endParaRPr lang="fr-FR" sz="1600" b="1" dirty="0">
              <a:solidFill>
                <a:srgbClr val="663300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387921"/>
            <a:ext cx="12192000" cy="647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ctr">
              <a:buFont typeface="+mj-lt"/>
              <a:buAutoNum type="arabicPeriod" startAt="4"/>
            </a:pPr>
            <a:r>
              <a:rPr lang="fr-FR" sz="3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fr-FR" sz="3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99002" y="32400"/>
            <a:ext cx="12094083" cy="335085"/>
            <a:chOff x="99002" y="32400"/>
            <a:chExt cx="12094083" cy="335085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02" y="32400"/>
              <a:ext cx="1000125" cy="33508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flipV="1">
              <a:off x="1076400" y="306000"/>
              <a:ext cx="11116685" cy="50400"/>
            </a:xfrm>
            <a:prstGeom prst="rect">
              <a:avLst/>
            </a:prstGeom>
            <a:gradFill flip="none" rotWithShape="1">
              <a:gsLst>
                <a:gs pos="45000">
                  <a:srgbClr val="9D6A5E"/>
                </a:gs>
                <a:gs pos="0">
                  <a:srgbClr val="6A1C0C"/>
                </a:gs>
                <a:gs pos="100000">
                  <a:srgbClr val="D0B7B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66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6811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52438" y="9353"/>
            <a:ext cx="11739561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D9991"/>
              </a:gs>
              <a:gs pos="53000">
                <a:srgbClr val="EFE7E5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>
                <a:solidFill>
                  <a:srgbClr val="4C2600"/>
                </a:solidFill>
              </a:rPr>
              <a:t>1-EREMS &amp; INNALABS     </a:t>
            </a:r>
            <a:r>
              <a:rPr lang="fr-FR" sz="1600" i="1" dirty="0">
                <a:solidFill>
                  <a:srgbClr val="663300"/>
                </a:solidFill>
              </a:rPr>
              <a:t>2-ARIETIS Project     3-Designing </a:t>
            </a:r>
            <a:r>
              <a:rPr lang="fr-FR" sz="1600" i="1" dirty="0" err="1">
                <a:solidFill>
                  <a:srgbClr val="663300"/>
                </a:solidFill>
              </a:rPr>
              <a:t>with</a:t>
            </a:r>
            <a:r>
              <a:rPr lang="fr-FR" sz="1600" i="1" dirty="0">
                <a:solidFill>
                  <a:srgbClr val="663300"/>
                </a:solidFill>
              </a:rPr>
              <a:t> NG-Medium     </a:t>
            </a:r>
            <a:r>
              <a:rPr lang="fr-FR" sz="1600" b="1" dirty="0">
                <a:solidFill>
                  <a:srgbClr val="663300"/>
                </a:solidFill>
              </a:rPr>
              <a:t>4-Conclusion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8175" y="1047749"/>
            <a:ext cx="11237441" cy="54483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¶"/>
            </a:pPr>
            <a:endParaRPr lang="en-US" sz="1400" dirty="0" smtClean="0"/>
          </a:p>
          <a:p>
            <a:pPr>
              <a:buFont typeface="Wingdings" panose="05000000000000000000" pitchFamily="2" charset="2"/>
              <a:buChar char="¶"/>
            </a:pPr>
            <a:r>
              <a:rPr lang="en-US" sz="1400" dirty="0" smtClean="0"/>
              <a:t>Very challenging project</a:t>
            </a:r>
          </a:p>
          <a:p>
            <a:pPr lvl="1"/>
            <a:r>
              <a:rPr lang="en-US" sz="1400" b="1" dirty="0" smtClean="0"/>
              <a:t>Complex</a:t>
            </a:r>
            <a:r>
              <a:rPr lang="en-US" sz="1400" dirty="0" smtClean="0"/>
              <a:t> FPGA design with </a:t>
            </a:r>
            <a:r>
              <a:rPr lang="en-US" sz="1400" b="1" dirty="0" smtClean="0"/>
              <a:t>High frequency </a:t>
            </a:r>
            <a:r>
              <a:rPr lang="en-US" sz="1400" dirty="0" smtClean="0"/>
              <a:t>target</a:t>
            </a:r>
          </a:p>
          <a:p>
            <a:pPr lvl="1"/>
            <a:r>
              <a:rPr lang="en-US" sz="1400" b="1" dirty="0" smtClean="0"/>
              <a:t>New technology</a:t>
            </a:r>
            <a:r>
              <a:rPr lang="en-US" sz="1400" dirty="0" smtClean="0"/>
              <a:t> with NG-medium</a:t>
            </a:r>
          </a:p>
          <a:p>
            <a:pPr lvl="1"/>
            <a:r>
              <a:rPr lang="en-US" sz="1400" dirty="0" smtClean="0"/>
              <a:t>Required a lot of </a:t>
            </a:r>
            <a:r>
              <a:rPr lang="en-US" sz="1400" b="1" dirty="0" smtClean="0"/>
              <a:t>co-engineering </a:t>
            </a:r>
            <a:r>
              <a:rPr lang="en-US" sz="1400" dirty="0" smtClean="0"/>
              <a:t>between EREMS and INNALABS</a:t>
            </a:r>
          </a:p>
          <a:p>
            <a:pPr lvl="1"/>
            <a:endParaRPr lang="en-US" sz="1400" dirty="0"/>
          </a:p>
          <a:p>
            <a:pPr marL="914400" lvl="2" indent="0">
              <a:buNone/>
            </a:pPr>
            <a:endParaRPr lang="en-US" sz="1400" dirty="0"/>
          </a:p>
          <a:p>
            <a:pPr>
              <a:buFont typeface="Wingdings" panose="05000000000000000000" pitchFamily="2" charset="2"/>
              <a:buChar char="¶"/>
            </a:pPr>
            <a:r>
              <a:rPr lang="en-US" sz="1400" dirty="0" smtClean="0"/>
              <a:t>Starts </a:t>
            </a:r>
            <a:r>
              <a:rPr lang="en-US" sz="1400" dirty="0"/>
              <a:t>producing results</a:t>
            </a:r>
          </a:p>
          <a:p>
            <a:pPr lvl="1"/>
            <a:r>
              <a:rPr lang="en-US" sz="1400" dirty="0" smtClean="0"/>
              <a:t>Algorithm </a:t>
            </a:r>
            <a:r>
              <a:rPr lang="en-US" sz="1400" b="1" dirty="0" smtClean="0">
                <a:solidFill>
                  <a:srgbClr val="00B050"/>
                </a:solidFill>
              </a:rPr>
              <a:t>onboard validation </a:t>
            </a:r>
            <a:r>
              <a:rPr lang="en-US" sz="1400" dirty="0" smtClean="0"/>
              <a:t>with Igloo2</a:t>
            </a:r>
            <a:endParaRPr lang="en-US" sz="1400" dirty="0"/>
          </a:p>
          <a:p>
            <a:pPr lvl="1"/>
            <a:r>
              <a:rPr lang="en-US" sz="1400" dirty="0" smtClean="0"/>
              <a:t>Timing closure </a:t>
            </a:r>
            <a:r>
              <a:rPr lang="en-US" sz="1400" b="1" dirty="0" smtClean="0">
                <a:solidFill>
                  <a:srgbClr val="00B050"/>
                </a:solidFill>
              </a:rPr>
              <a:t>successful</a:t>
            </a:r>
            <a:r>
              <a:rPr lang="en-US" sz="1400" dirty="0" smtClean="0">
                <a:solidFill>
                  <a:srgbClr val="00B050"/>
                </a:solidFill>
              </a:rPr>
              <a:t> </a:t>
            </a:r>
            <a:r>
              <a:rPr lang="en-US" sz="1400" dirty="0" smtClean="0"/>
              <a:t>on NG-medium</a:t>
            </a:r>
          </a:p>
          <a:p>
            <a:pPr lvl="1">
              <a:buFont typeface="Wingdings" panose="05000000000000000000" pitchFamily="2" charset="2"/>
              <a:buChar char="¶"/>
            </a:pPr>
            <a:endParaRPr lang="en-US" sz="1400" dirty="0" smtClean="0"/>
          </a:p>
          <a:p>
            <a:pPr>
              <a:buFont typeface="Wingdings" panose="05000000000000000000" pitchFamily="2" charset="2"/>
              <a:buChar char="¶"/>
            </a:pPr>
            <a:endParaRPr lang="en-US" sz="1400" dirty="0" smtClean="0"/>
          </a:p>
          <a:p>
            <a:pPr>
              <a:buFont typeface="Wingdings" panose="05000000000000000000" pitchFamily="2" charset="2"/>
              <a:buChar char="¶"/>
            </a:pPr>
            <a:r>
              <a:rPr lang="en-US" sz="1400" dirty="0"/>
              <a:t>First </a:t>
            </a:r>
            <a:r>
              <a:rPr lang="en-US" sz="1400" dirty="0" smtClean="0"/>
              <a:t>onboard </a:t>
            </a:r>
            <a:r>
              <a:rPr lang="en-US" sz="1400" dirty="0"/>
              <a:t>tests of ARIETIS with NG-Medium are </a:t>
            </a:r>
            <a:r>
              <a:rPr lang="en-US" sz="1400" b="1" dirty="0">
                <a:solidFill>
                  <a:srgbClr val="0070C0"/>
                </a:solidFill>
              </a:rPr>
              <a:t>currently ongoing</a:t>
            </a:r>
          </a:p>
          <a:p>
            <a:pPr>
              <a:buFont typeface="Wingdings" panose="05000000000000000000" pitchFamily="2" charset="2"/>
              <a:buChar char="¶"/>
            </a:pPr>
            <a:endParaRPr lang="en-US" sz="1400" dirty="0" smtClean="0"/>
          </a:p>
          <a:p>
            <a:pPr>
              <a:buFont typeface="Wingdings" panose="05000000000000000000" pitchFamily="2" charset="2"/>
              <a:buChar char="¶"/>
            </a:pPr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4DFF-3BC8-472E-9F3F-0A46ABAC8268}" type="slidenum">
              <a:rPr lang="fr-FR" smtClean="0"/>
              <a:t>27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387921"/>
            <a:ext cx="12192000" cy="488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4 –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99002" y="32400"/>
            <a:ext cx="12094083" cy="335085"/>
            <a:chOff x="99002" y="32400"/>
            <a:chExt cx="12094083" cy="335085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02" y="32400"/>
              <a:ext cx="1000125" cy="33508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flipV="1">
              <a:off x="1076400" y="306000"/>
              <a:ext cx="11116685" cy="50400"/>
            </a:xfrm>
            <a:prstGeom prst="rect">
              <a:avLst/>
            </a:prstGeom>
            <a:gradFill flip="none" rotWithShape="1">
              <a:gsLst>
                <a:gs pos="45000">
                  <a:srgbClr val="9D6A5E"/>
                </a:gs>
                <a:gs pos="0">
                  <a:srgbClr val="6A1C0C"/>
                </a:gs>
                <a:gs pos="100000">
                  <a:srgbClr val="D0B7B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663300"/>
                </a:solidFill>
              </a:endParaRPr>
            </a:p>
          </p:txBody>
        </p:sp>
      </p:grp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99002" y="992622"/>
            <a:ext cx="12002307" cy="643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</a:rPr>
              <a:t>----- ARIETIS project feedback -----------------------------------------------------------------------------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62143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52438" y="9353"/>
            <a:ext cx="11739561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D9991"/>
              </a:gs>
              <a:gs pos="53000">
                <a:srgbClr val="EFE7E5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>
                <a:solidFill>
                  <a:srgbClr val="4C2600"/>
                </a:solidFill>
              </a:rPr>
              <a:t>1-EREMS &amp; INNALABS     </a:t>
            </a:r>
            <a:r>
              <a:rPr lang="fr-FR" sz="1600" i="1" dirty="0">
                <a:solidFill>
                  <a:srgbClr val="663300"/>
                </a:solidFill>
              </a:rPr>
              <a:t>2-ARIETIS Project     3-Designing </a:t>
            </a:r>
            <a:r>
              <a:rPr lang="fr-FR" sz="1600" i="1" dirty="0" err="1">
                <a:solidFill>
                  <a:srgbClr val="663300"/>
                </a:solidFill>
              </a:rPr>
              <a:t>with</a:t>
            </a:r>
            <a:r>
              <a:rPr lang="fr-FR" sz="1600" i="1" dirty="0">
                <a:solidFill>
                  <a:srgbClr val="663300"/>
                </a:solidFill>
              </a:rPr>
              <a:t> NG-Medium     </a:t>
            </a:r>
            <a:r>
              <a:rPr lang="fr-FR" sz="1600" b="1" dirty="0">
                <a:solidFill>
                  <a:srgbClr val="663300"/>
                </a:solidFill>
              </a:rPr>
              <a:t>4-Conclusion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8175" y="1047749"/>
            <a:ext cx="11237441" cy="54483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¶"/>
            </a:pPr>
            <a:endParaRPr lang="en-US" sz="1500" dirty="0" smtClean="0"/>
          </a:p>
          <a:p>
            <a:pPr>
              <a:buFont typeface="Wingdings" panose="05000000000000000000" pitchFamily="2" charset="2"/>
              <a:buChar char="¶"/>
            </a:pPr>
            <a:r>
              <a:rPr lang="en-US" sz="1500" dirty="0" err="1" smtClean="0"/>
              <a:t>NXmap</a:t>
            </a:r>
            <a:r>
              <a:rPr lang="en-US" sz="1500" dirty="0" smtClean="0"/>
              <a:t> tools have a </a:t>
            </a:r>
            <a:r>
              <a:rPr lang="en-US" sz="1500" b="1" dirty="0" smtClean="0">
                <a:solidFill>
                  <a:srgbClr val="FF0000"/>
                </a:solidFill>
              </a:rPr>
              <a:t>lot of room </a:t>
            </a:r>
            <a:r>
              <a:rPr lang="en-US" sz="1500" dirty="0" smtClean="0"/>
              <a:t>for improvement to help FPGA designers progress faster on </a:t>
            </a:r>
            <a:r>
              <a:rPr lang="en-US" sz="1500" dirty="0"/>
              <a:t>challenging </a:t>
            </a:r>
            <a:r>
              <a:rPr lang="en-US" sz="1500" dirty="0" smtClean="0"/>
              <a:t>projects.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500" dirty="0" smtClean="0"/>
              <a:t>Simple projects should </a:t>
            </a:r>
            <a:r>
              <a:rPr lang="en-US" sz="1500" b="1" dirty="0" smtClean="0"/>
              <a:t>easily</a:t>
            </a:r>
            <a:r>
              <a:rPr lang="en-US" sz="1500" dirty="0" smtClean="0"/>
              <a:t> produce good results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500" dirty="0" smtClean="0"/>
              <a:t>Projects with </a:t>
            </a:r>
            <a:r>
              <a:rPr lang="en-US" sz="1500" b="1" dirty="0" smtClean="0"/>
              <a:t>high frequency </a:t>
            </a:r>
            <a:r>
              <a:rPr lang="en-US" sz="1500" dirty="0" smtClean="0"/>
              <a:t>and </a:t>
            </a:r>
            <a:r>
              <a:rPr lang="en-US" sz="1500" b="1" dirty="0" smtClean="0"/>
              <a:t>high</a:t>
            </a:r>
            <a:r>
              <a:rPr lang="en-US" sz="1500" dirty="0" smtClean="0"/>
              <a:t> </a:t>
            </a:r>
            <a:r>
              <a:rPr lang="en-US" sz="1500" b="1" dirty="0" smtClean="0"/>
              <a:t>resource usage </a:t>
            </a:r>
            <a:r>
              <a:rPr lang="en-US" sz="1500" dirty="0" smtClean="0"/>
              <a:t>require a lot of effort</a:t>
            </a:r>
            <a:endParaRPr lang="en-US" sz="1500" dirty="0"/>
          </a:p>
          <a:p>
            <a:pPr marL="457200" lvl="1" indent="0">
              <a:buNone/>
            </a:pPr>
            <a:endParaRPr lang="en-US" sz="1500" dirty="0" smtClean="0"/>
          </a:p>
          <a:p>
            <a:pPr>
              <a:buFont typeface="Wingdings" panose="05000000000000000000" pitchFamily="2" charset="2"/>
              <a:buChar char="¶"/>
            </a:pPr>
            <a:r>
              <a:rPr lang="en-US" sz="1500" dirty="0"/>
              <a:t>The FPGA technology is </a:t>
            </a:r>
            <a:r>
              <a:rPr lang="en-US" sz="1500" b="1" dirty="0">
                <a:solidFill>
                  <a:srgbClr val="00B050"/>
                </a:solidFill>
              </a:rPr>
              <a:t>promising</a:t>
            </a:r>
            <a:endParaRPr lang="en-US" sz="1500" dirty="0">
              <a:solidFill>
                <a:srgbClr val="00B05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500" b="1" dirty="0">
                <a:solidFill>
                  <a:srgbClr val="00B050"/>
                </a:solidFill>
              </a:rPr>
              <a:t>94 MHz</a:t>
            </a:r>
            <a:r>
              <a:rPr lang="en-US" sz="1500" dirty="0">
                <a:solidFill>
                  <a:srgbClr val="00B050"/>
                </a:solidFill>
              </a:rPr>
              <a:t> </a:t>
            </a:r>
            <a:r>
              <a:rPr lang="en-US" sz="1500" dirty="0" smtClean="0"/>
              <a:t>on such a </a:t>
            </a:r>
            <a:r>
              <a:rPr lang="en-US" sz="1500" dirty="0"/>
              <a:t>complex design </a:t>
            </a:r>
            <a:r>
              <a:rPr lang="en-US" sz="1500" dirty="0" smtClean="0"/>
              <a:t>is a real achievement</a:t>
            </a:r>
            <a:endParaRPr lang="en-US" sz="15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500" dirty="0"/>
              <a:t>We expect </a:t>
            </a:r>
            <a:r>
              <a:rPr lang="en-US" sz="1500" dirty="0" err="1" smtClean="0"/>
              <a:t>upcomming</a:t>
            </a:r>
            <a:r>
              <a:rPr lang="en-US" sz="1500" dirty="0" smtClean="0"/>
              <a:t> </a:t>
            </a:r>
            <a:r>
              <a:rPr lang="en-US" sz="1500" dirty="0"/>
              <a:t>tool improvements to help reduce </a:t>
            </a:r>
            <a:r>
              <a:rPr lang="en-US" sz="1500" dirty="0" smtClean="0"/>
              <a:t>the effort needed </a:t>
            </a:r>
            <a:r>
              <a:rPr lang="en-US" sz="1500" dirty="0"/>
              <a:t>for future projects</a:t>
            </a:r>
          </a:p>
          <a:p>
            <a:pPr marL="0" indent="0">
              <a:buNone/>
            </a:pPr>
            <a:endParaRPr lang="en-US" sz="1500" b="1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¶"/>
            </a:pPr>
            <a:r>
              <a:rPr lang="en-US" sz="1500" b="1" dirty="0" smtClean="0"/>
              <a:t>Impulse</a:t>
            </a:r>
            <a:r>
              <a:rPr lang="en-US" sz="1500" dirty="0" smtClean="0"/>
              <a:t> </a:t>
            </a:r>
            <a:r>
              <a:rPr lang="en-US" sz="1500" dirty="0"/>
              <a:t>was rapidly tested in 2023 </a:t>
            </a:r>
            <a:r>
              <a:rPr lang="en-US" sz="1500" dirty="0" smtClean="0"/>
              <a:t>but failed</a:t>
            </a:r>
            <a:r>
              <a:rPr lang="en-US" sz="1500" dirty="0" smtClean="0">
                <a:solidFill>
                  <a:srgbClr val="FF0000"/>
                </a:solidFill>
              </a:rPr>
              <a:t> </a:t>
            </a:r>
            <a:r>
              <a:rPr lang="en-US" sz="1500" dirty="0" smtClean="0"/>
              <a:t>with our NXmap22.1 script for ARIETIS design</a:t>
            </a:r>
          </a:p>
          <a:p>
            <a:pPr lvl="1"/>
            <a:r>
              <a:rPr lang="en-US" sz="1500" dirty="0" smtClean="0"/>
              <a:t>Further investigation required with </a:t>
            </a:r>
            <a:r>
              <a:rPr lang="en-US" sz="1500" dirty="0" err="1" smtClean="0"/>
              <a:t>NanoXplore</a:t>
            </a:r>
            <a:r>
              <a:rPr lang="en-US" sz="1500" dirty="0" smtClean="0"/>
              <a:t> support, but should be resolved with small script adaptations</a:t>
            </a:r>
          </a:p>
          <a:p>
            <a:pPr lvl="1"/>
            <a:r>
              <a:rPr lang="en-US" sz="1500" dirty="0" smtClean="0"/>
              <a:t>Some additions are greatly appreciated 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500" dirty="0"/>
              <a:t>New IHM allows more human-friendly manipulations &amp; investigation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500" dirty="0" smtClean="0"/>
              <a:t>Get </a:t>
            </a:r>
            <a:r>
              <a:rPr lang="en-US" sz="1500" dirty="0" smtClean="0"/>
              <a:t>module resource usage without having to define regions</a:t>
            </a:r>
          </a:p>
          <a:p>
            <a:pPr marL="914400" lvl="2" indent="0">
              <a:buNone/>
            </a:pPr>
            <a:endParaRPr lang="en-US" sz="1500" dirty="0"/>
          </a:p>
          <a:p>
            <a:pPr>
              <a:buFont typeface="Wingdings" panose="05000000000000000000" pitchFamily="2" charset="2"/>
              <a:buChar char="¶"/>
            </a:pPr>
            <a:r>
              <a:rPr lang="en-US" sz="1500" dirty="0" smtClean="0"/>
              <a:t>Some </a:t>
            </a:r>
            <a:r>
              <a:rPr lang="en-US" sz="1500" b="1" dirty="0" smtClean="0"/>
              <a:t>key features </a:t>
            </a:r>
            <a:r>
              <a:rPr lang="en-US" sz="1500" dirty="0" smtClean="0"/>
              <a:t>to be improved:</a:t>
            </a:r>
            <a:endParaRPr lang="en-US" sz="15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500" dirty="0" smtClean="0"/>
              <a:t>Add </a:t>
            </a:r>
            <a:r>
              <a:rPr lang="en-US" sz="1500" b="1" dirty="0" smtClean="0">
                <a:solidFill>
                  <a:srgbClr val="0070C0"/>
                </a:solidFill>
              </a:rPr>
              <a:t>multi-seed</a:t>
            </a:r>
            <a:r>
              <a:rPr lang="en-US" sz="1500" dirty="0" smtClean="0"/>
              <a:t> ability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500" dirty="0" smtClean="0"/>
              <a:t>Have access to a post-synthesis schematic viewer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500" dirty="0" smtClean="0"/>
              <a:t>Improve </a:t>
            </a:r>
            <a:r>
              <a:rPr lang="en-US" sz="1500" b="1" dirty="0" smtClean="0">
                <a:solidFill>
                  <a:srgbClr val="0070C0"/>
                </a:solidFill>
              </a:rPr>
              <a:t>Hard</a:t>
            </a:r>
            <a:r>
              <a:rPr lang="en-US" sz="1500" dirty="0" smtClean="0">
                <a:solidFill>
                  <a:srgbClr val="0070C0"/>
                </a:solidFill>
              </a:rPr>
              <a:t> </a:t>
            </a:r>
            <a:r>
              <a:rPr lang="en-US" sz="1500" dirty="0" smtClean="0"/>
              <a:t>/ </a:t>
            </a:r>
            <a:r>
              <a:rPr lang="en-US" sz="1500" b="1" dirty="0" smtClean="0">
                <a:solidFill>
                  <a:srgbClr val="0070C0"/>
                </a:solidFill>
              </a:rPr>
              <a:t>Soft</a:t>
            </a:r>
            <a:r>
              <a:rPr lang="en-US" sz="1500" dirty="0" smtClean="0">
                <a:solidFill>
                  <a:srgbClr val="0070C0"/>
                </a:solidFill>
              </a:rPr>
              <a:t> </a:t>
            </a:r>
            <a:r>
              <a:rPr lang="en-US" sz="1500" dirty="0" smtClean="0"/>
              <a:t>regions behavior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500" dirty="0" smtClean="0"/>
              <a:t>Improve effectiveness of </a:t>
            </a:r>
            <a:r>
              <a:rPr lang="en-US" sz="1500" b="1" dirty="0" smtClean="0">
                <a:solidFill>
                  <a:srgbClr val="0070C0"/>
                </a:solidFill>
              </a:rPr>
              <a:t>Timing</a:t>
            </a:r>
            <a:r>
              <a:rPr lang="en-US" sz="1500" b="1" dirty="0" smtClean="0"/>
              <a:t> </a:t>
            </a:r>
            <a:r>
              <a:rPr lang="en-US" sz="1500" b="1" dirty="0" smtClean="0">
                <a:solidFill>
                  <a:srgbClr val="0070C0"/>
                </a:solidFill>
              </a:rPr>
              <a:t>Driven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500" dirty="0" smtClean="0"/>
          </a:p>
          <a:p>
            <a:pPr>
              <a:buFont typeface="Wingdings" panose="05000000000000000000" pitchFamily="2" charset="2"/>
              <a:buChar char="¶"/>
            </a:pPr>
            <a:endParaRPr lang="en-US" sz="1500" dirty="0" smtClean="0"/>
          </a:p>
          <a:p>
            <a:pPr>
              <a:buFont typeface="Wingdings" panose="05000000000000000000" pitchFamily="2" charset="2"/>
              <a:buChar char="¶"/>
            </a:pPr>
            <a:endParaRPr lang="en-US" sz="1400" dirty="0"/>
          </a:p>
          <a:p>
            <a:pPr marL="457200" lvl="1" indent="0">
              <a:buNone/>
            </a:pPr>
            <a:endParaRPr lang="en-US" sz="1000" dirty="0"/>
          </a:p>
          <a:p>
            <a:pPr marL="457200" lvl="1" indent="0">
              <a:buNone/>
            </a:pPr>
            <a:endParaRPr lang="en-US" sz="1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4DFF-3BC8-472E-9F3F-0A46ABAC8268}" type="slidenum">
              <a:rPr lang="fr-FR" smtClean="0"/>
              <a:t>28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387921"/>
            <a:ext cx="12192000" cy="488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4 – CONCLUSION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99002" y="32400"/>
            <a:ext cx="12094083" cy="335085"/>
            <a:chOff x="99002" y="32400"/>
            <a:chExt cx="12094083" cy="335085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02" y="32400"/>
              <a:ext cx="1000125" cy="33508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flipV="1">
              <a:off x="1076400" y="306000"/>
              <a:ext cx="11116685" cy="50400"/>
            </a:xfrm>
            <a:prstGeom prst="rect">
              <a:avLst/>
            </a:prstGeom>
            <a:gradFill flip="none" rotWithShape="1">
              <a:gsLst>
                <a:gs pos="45000">
                  <a:srgbClr val="9D6A5E"/>
                </a:gs>
                <a:gs pos="0">
                  <a:srgbClr val="6A1C0C"/>
                </a:gs>
                <a:gs pos="100000">
                  <a:srgbClr val="D0B7B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663300"/>
                </a:solidFill>
              </a:endParaRPr>
            </a:p>
          </p:txBody>
        </p:sp>
      </p:grp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99002" y="992622"/>
            <a:ext cx="12002307" cy="643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</a:rPr>
              <a:t>----- </a:t>
            </a:r>
            <a:r>
              <a:rPr lang="en-US" sz="2600" dirty="0" err="1" smtClean="0">
                <a:solidFill>
                  <a:schemeClr val="accent5">
                    <a:lumMod val="75000"/>
                  </a:schemeClr>
                </a:solidFill>
              </a:rPr>
              <a:t>NXmap</a:t>
            </a: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</a:rPr>
              <a:t> feedback ---------------------------------------------------------------------------------------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51100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52438" y="9353"/>
            <a:ext cx="11739561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D9991"/>
              </a:gs>
              <a:gs pos="53000">
                <a:srgbClr val="EFE7E5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>
                <a:solidFill>
                  <a:srgbClr val="4C2600"/>
                </a:solidFill>
              </a:rPr>
              <a:t>1-EREMS &amp; INNALABS     </a:t>
            </a:r>
            <a:r>
              <a:rPr lang="fr-FR" sz="1600" i="1" dirty="0">
                <a:solidFill>
                  <a:srgbClr val="663300"/>
                </a:solidFill>
              </a:rPr>
              <a:t>2-ARIETIS Project     3-Designing </a:t>
            </a:r>
            <a:r>
              <a:rPr lang="fr-FR" sz="1600" i="1" dirty="0" err="1">
                <a:solidFill>
                  <a:srgbClr val="663300"/>
                </a:solidFill>
              </a:rPr>
              <a:t>with</a:t>
            </a:r>
            <a:r>
              <a:rPr lang="fr-FR" sz="1600" i="1" dirty="0">
                <a:solidFill>
                  <a:srgbClr val="663300"/>
                </a:solidFill>
              </a:rPr>
              <a:t> NG-Medium     </a:t>
            </a:r>
            <a:r>
              <a:rPr lang="fr-FR" sz="1600" b="1" dirty="0">
                <a:solidFill>
                  <a:srgbClr val="663300"/>
                </a:solidFill>
              </a:rPr>
              <a:t>4-Conclusion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8175" y="1047749"/>
            <a:ext cx="11237441" cy="578167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¶"/>
            </a:pPr>
            <a:endParaRPr lang="en-US" sz="1400" dirty="0" smtClean="0"/>
          </a:p>
          <a:p>
            <a:pPr>
              <a:buFont typeface="Wingdings" panose="05000000000000000000" pitchFamily="2" charset="2"/>
              <a:buChar char="¶"/>
            </a:pPr>
            <a:r>
              <a:rPr lang="en-US" sz="1400" dirty="0" smtClean="0"/>
              <a:t>FPGA related subjects</a:t>
            </a:r>
          </a:p>
          <a:p>
            <a:pPr lvl="1"/>
            <a:r>
              <a:rPr lang="en-US" sz="1400" dirty="0" smtClean="0"/>
              <a:t>Jokin PERRET: </a:t>
            </a:r>
            <a:r>
              <a:rPr lang="en-US" sz="1400" dirty="0" smtClean="0">
                <a:hlinkClick r:id="rId2"/>
              </a:rPr>
              <a:t>jokin.perret@erems.fr</a:t>
            </a:r>
            <a:endParaRPr lang="en-US" sz="1400" dirty="0"/>
          </a:p>
          <a:p>
            <a:pPr lvl="1"/>
            <a:endParaRPr lang="en-US" sz="1400" dirty="0" smtClean="0"/>
          </a:p>
          <a:p>
            <a:pPr>
              <a:buFont typeface="Wingdings" panose="05000000000000000000" pitchFamily="2" charset="2"/>
              <a:buChar char="¶"/>
            </a:pPr>
            <a:r>
              <a:rPr lang="en-US" sz="1400" dirty="0" smtClean="0"/>
              <a:t>EREMS other projects</a:t>
            </a:r>
            <a:endParaRPr lang="en-US" sz="1400" dirty="0"/>
          </a:p>
          <a:p>
            <a:pPr lvl="1"/>
            <a:r>
              <a:rPr lang="en-US" sz="1400" dirty="0" smtClean="0"/>
              <a:t>Yohann BALLOT: </a:t>
            </a:r>
            <a:r>
              <a:rPr lang="en-US" sz="1400" dirty="0" smtClean="0">
                <a:hlinkClick r:id="rId3"/>
              </a:rPr>
              <a:t>yohann.ballot@erems.fr</a:t>
            </a:r>
            <a:endParaRPr lang="en-US" sz="1400" dirty="0"/>
          </a:p>
          <a:p>
            <a:pPr lvl="1"/>
            <a:endParaRPr lang="en-US" sz="1400" dirty="0"/>
          </a:p>
          <a:p>
            <a:pPr>
              <a:buFont typeface="Wingdings" panose="05000000000000000000" pitchFamily="2" charset="2"/>
              <a:buChar char="¶"/>
            </a:pPr>
            <a:r>
              <a:rPr lang="en-US" sz="1400" dirty="0" smtClean="0"/>
              <a:t>INNALABS and ARIETIS equipment</a:t>
            </a:r>
            <a:endParaRPr lang="en-US" sz="1400" dirty="0"/>
          </a:p>
          <a:p>
            <a:pPr lvl="1"/>
            <a:r>
              <a:rPr lang="en-US" sz="1400" dirty="0" smtClean="0"/>
              <a:t>Alberto TORASSO: </a:t>
            </a:r>
            <a:r>
              <a:rPr lang="en-US" sz="1400" u="sng" dirty="0" smtClean="0">
                <a:hlinkClick r:id="rId4"/>
              </a:rPr>
              <a:t>alberto.torasso@innalabs.com</a:t>
            </a:r>
            <a:endParaRPr lang="en-US" sz="1400" u="sng" dirty="0" smtClean="0"/>
          </a:p>
          <a:p>
            <a:pPr lvl="1"/>
            <a:r>
              <a:rPr lang="en-US" sz="1400" dirty="0"/>
              <a:t>Rachel MURRAY: </a:t>
            </a:r>
            <a:r>
              <a:rPr lang="en-US" sz="1400" u="sng" dirty="0" smtClean="0">
                <a:hlinkClick r:id="rId5"/>
              </a:rPr>
              <a:t>rachel.murray@innalabs.com</a:t>
            </a:r>
            <a:endParaRPr lang="en-US" sz="1400" u="sng" dirty="0" smtClean="0"/>
          </a:p>
          <a:p>
            <a:pPr lvl="1"/>
            <a:endParaRPr lang="en-US" sz="1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4DFF-3BC8-472E-9F3F-0A46ABAC8268}" type="slidenum">
              <a:rPr lang="fr-FR" smtClean="0"/>
              <a:t>29</a:t>
            </a:fld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387921"/>
            <a:ext cx="12192000" cy="488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4 –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99002" y="32400"/>
            <a:ext cx="12094083" cy="335085"/>
            <a:chOff x="99002" y="32400"/>
            <a:chExt cx="12094083" cy="335085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002" y="32400"/>
              <a:ext cx="1000125" cy="33508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flipV="1">
              <a:off x="1076400" y="306000"/>
              <a:ext cx="11116685" cy="50400"/>
            </a:xfrm>
            <a:prstGeom prst="rect">
              <a:avLst/>
            </a:prstGeom>
            <a:gradFill flip="none" rotWithShape="1">
              <a:gsLst>
                <a:gs pos="45000">
                  <a:srgbClr val="9D6A5E"/>
                </a:gs>
                <a:gs pos="0">
                  <a:srgbClr val="6A1C0C"/>
                </a:gs>
                <a:gs pos="100000">
                  <a:srgbClr val="D0B7B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663300"/>
                </a:solidFill>
              </a:endParaRPr>
            </a:p>
          </p:txBody>
        </p:sp>
      </p:grp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99002" y="992622"/>
            <a:ext cx="12002307" cy="643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</a:rPr>
              <a:t>----- Contacts --------------------------------------------------------------------------------------------------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63977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52438" y="9353"/>
            <a:ext cx="11739561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D9991"/>
              </a:gs>
              <a:gs pos="53000">
                <a:srgbClr val="EFE7E5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>
                <a:solidFill>
                  <a:srgbClr val="663300"/>
                </a:solidFill>
              </a:rPr>
              <a:t> </a:t>
            </a:r>
            <a:r>
              <a:rPr lang="fr-FR" sz="1600" b="1" dirty="0">
                <a:solidFill>
                  <a:srgbClr val="4C2600"/>
                </a:solidFill>
              </a:rPr>
              <a:t>1-EREMS &amp; INNALABS     </a:t>
            </a:r>
            <a:r>
              <a:rPr lang="fr-FR" sz="1600" i="1" dirty="0">
                <a:solidFill>
                  <a:srgbClr val="663300"/>
                </a:solidFill>
              </a:rPr>
              <a:t>2-ARIETIS Project     3-Designing </a:t>
            </a:r>
            <a:r>
              <a:rPr lang="fr-FR" sz="1600" i="1" dirty="0" err="1">
                <a:solidFill>
                  <a:srgbClr val="663300"/>
                </a:solidFill>
              </a:rPr>
              <a:t>with</a:t>
            </a:r>
            <a:r>
              <a:rPr lang="fr-FR" sz="1600" i="1" dirty="0">
                <a:solidFill>
                  <a:srgbClr val="663300"/>
                </a:solidFill>
              </a:rPr>
              <a:t> NG-Medium     4-Conclusion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387921"/>
            <a:ext cx="12192000" cy="647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ctr">
              <a:buFont typeface="+mj-lt"/>
              <a:buAutoNum type="arabicPeriod"/>
            </a:pPr>
            <a:r>
              <a:rPr lang="fr-FR" sz="3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EREMS &amp; INNALABS</a:t>
            </a:r>
            <a:endParaRPr lang="fr-FR" sz="3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99002" y="32400"/>
            <a:ext cx="12094083" cy="335085"/>
            <a:chOff x="99002" y="32400"/>
            <a:chExt cx="12094083" cy="335085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02" y="32400"/>
              <a:ext cx="1000125" cy="33508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flipV="1">
              <a:off x="1076400" y="306000"/>
              <a:ext cx="11116685" cy="50400"/>
            </a:xfrm>
            <a:prstGeom prst="rect">
              <a:avLst/>
            </a:prstGeom>
            <a:gradFill flip="none" rotWithShape="1">
              <a:gsLst>
                <a:gs pos="45000">
                  <a:srgbClr val="9D6A5E"/>
                </a:gs>
                <a:gs pos="0">
                  <a:srgbClr val="6A1C0C"/>
                </a:gs>
                <a:gs pos="100000">
                  <a:srgbClr val="D0B7B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66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7715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52438" y="9353"/>
            <a:ext cx="11739561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D9991"/>
              </a:gs>
              <a:gs pos="53000">
                <a:srgbClr val="EFE7E5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>
                <a:solidFill>
                  <a:srgbClr val="4C2600"/>
                </a:solidFill>
              </a:rPr>
              <a:t>1-EREMS &amp; INNALABS     </a:t>
            </a:r>
            <a:r>
              <a:rPr lang="fr-FR" sz="1600" i="1" dirty="0">
                <a:solidFill>
                  <a:srgbClr val="663300"/>
                </a:solidFill>
              </a:rPr>
              <a:t>2-ARIETIS Project     3-Designing </a:t>
            </a:r>
            <a:r>
              <a:rPr lang="fr-FR" sz="1600" i="1" dirty="0" err="1">
                <a:solidFill>
                  <a:srgbClr val="663300"/>
                </a:solidFill>
              </a:rPr>
              <a:t>with</a:t>
            </a:r>
            <a:r>
              <a:rPr lang="fr-FR" sz="1600" i="1" dirty="0">
                <a:solidFill>
                  <a:srgbClr val="663300"/>
                </a:solidFill>
              </a:rPr>
              <a:t> NG-Medium     </a:t>
            </a:r>
            <a:r>
              <a:rPr lang="fr-FR" sz="1600" b="1" dirty="0">
                <a:solidFill>
                  <a:srgbClr val="663300"/>
                </a:solidFill>
              </a:rPr>
              <a:t>4-Conclusion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387921"/>
            <a:ext cx="12192000" cy="647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THANKS</a:t>
            </a:r>
            <a:endParaRPr lang="fr-FR" sz="3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99002" y="32400"/>
            <a:ext cx="12094083" cy="335085"/>
            <a:chOff x="99002" y="32400"/>
            <a:chExt cx="12094083" cy="335085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02" y="32400"/>
              <a:ext cx="1000125" cy="33508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flipV="1">
              <a:off x="1076400" y="306000"/>
              <a:ext cx="11116685" cy="50400"/>
            </a:xfrm>
            <a:prstGeom prst="rect">
              <a:avLst/>
            </a:prstGeom>
            <a:gradFill flip="none" rotWithShape="1">
              <a:gsLst>
                <a:gs pos="45000">
                  <a:srgbClr val="9D6A5E"/>
                </a:gs>
                <a:gs pos="0">
                  <a:srgbClr val="6A1C0C"/>
                </a:gs>
                <a:gs pos="100000">
                  <a:srgbClr val="D0B7B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66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9151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52438" y="9353"/>
            <a:ext cx="11739561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D9991"/>
              </a:gs>
              <a:gs pos="53000">
                <a:srgbClr val="EFE7E5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>
                <a:solidFill>
                  <a:srgbClr val="663300"/>
                </a:solidFill>
              </a:rPr>
              <a:t> </a:t>
            </a:r>
            <a:r>
              <a:rPr lang="fr-FR" sz="1600" b="1" dirty="0">
                <a:solidFill>
                  <a:srgbClr val="4C2600"/>
                </a:solidFill>
              </a:rPr>
              <a:t>1-EREMS &amp; INNALABS     </a:t>
            </a:r>
            <a:r>
              <a:rPr lang="fr-FR" sz="1600" i="1" dirty="0">
                <a:solidFill>
                  <a:srgbClr val="663300"/>
                </a:solidFill>
              </a:rPr>
              <a:t>2-ARIETIS Project     3-Designing </a:t>
            </a:r>
            <a:r>
              <a:rPr lang="fr-FR" sz="1600" i="1" dirty="0" err="1">
                <a:solidFill>
                  <a:srgbClr val="663300"/>
                </a:solidFill>
              </a:rPr>
              <a:t>with</a:t>
            </a:r>
            <a:r>
              <a:rPr lang="fr-FR" sz="1600" i="1" dirty="0">
                <a:solidFill>
                  <a:srgbClr val="663300"/>
                </a:solidFill>
              </a:rPr>
              <a:t> NG-Medium     4-Conclusion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002" y="985549"/>
            <a:ext cx="12010619" cy="5261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600" dirty="0" smtClean="0">
                <a:solidFill>
                  <a:schemeClr val="accent5">
                    <a:lumMod val="75000"/>
                  </a:schemeClr>
                </a:solidFill>
              </a:rPr>
              <a:t>----- EREMS --------------------------------------------------------------------------------------------------</a:t>
            </a:r>
            <a:endParaRPr lang="fr-FR" sz="2600" dirty="0" smtClean="0"/>
          </a:p>
          <a:p>
            <a:endParaRPr lang="fr-FR" sz="2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4DFF-3BC8-472E-9F3F-0A46ABAC8268}" type="slidenum">
              <a:rPr lang="fr-FR" smtClean="0"/>
              <a:t>4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387921"/>
            <a:ext cx="12192000" cy="488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arabicPeriod"/>
            </a:pPr>
            <a:r>
              <a:rPr lang="fr-F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EREMS &amp; INNALABS</a:t>
            </a:r>
            <a:endParaRPr lang="fr-F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99002" y="32400"/>
            <a:ext cx="12094083" cy="335085"/>
            <a:chOff x="99002" y="32400"/>
            <a:chExt cx="12094083" cy="335085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02" y="32400"/>
              <a:ext cx="1000125" cy="33508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flipV="1">
              <a:off x="1076400" y="306000"/>
              <a:ext cx="11116685" cy="50400"/>
            </a:xfrm>
            <a:prstGeom prst="rect">
              <a:avLst/>
            </a:prstGeom>
            <a:gradFill flip="none" rotWithShape="1">
              <a:gsLst>
                <a:gs pos="45000">
                  <a:srgbClr val="9D6A5E"/>
                </a:gs>
                <a:gs pos="0">
                  <a:srgbClr val="6A1C0C"/>
                </a:gs>
                <a:gs pos="100000">
                  <a:srgbClr val="D0B7B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663300"/>
                </a:solidFill>
              </a:endParaRPr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52438" y="1631604"/>
            <a:ext cx="6412950" cy="490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4000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4000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endParaRPr kumimoji="0" lang="fr-FR" sz="500" b="1" i="0" u="none" strike="noStrike" kern="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A Bk BT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Independent</a:t>
            </a:r>
            <a:r>
              <a:rPr kumimoji="0" lang="en-US" sz="14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 SME, </a:t>
            </a: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based near </a:t>
            </a:r>
            <a:r>
              <a:rPr kumimoji="0" lang="en-US" sz="14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Toulouse,  </a:t>
            </a: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created in</a:t>
            </a:r>
            <a:r>
              <a:rPr kumimoji="0" lang="en-US" sz="14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 1979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400" b="1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4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Aim:</a:t>
            </a:r>
            <a:br>
              <a:rPr kumimoji="0" lang="en-US" sz="14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</a:b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Development of electronic equipment, and associated software</a:t>
            </a:r>
            <a:b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</a:b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for high technological fields, especially for space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400" b="0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4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Space activities: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A very strong heritage (space activities since 82)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Development of flight and ground equipment 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 kern="0" dirty="0">
                <a:solidFill>
                  <a:srgbClr val="000000"/>
                </a:solidFill>
              </a:rPr>
              <a:t>Staff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200" kern="0" dirty="0">
                <a:solidFill>
                  <a:srgbClr val="000000"/>
                </a:solidFill>
              </a:rPr>
              <a:t>170 employees (110 engineers)</a:t>
            </a:r>
          </a:p>
          <a:p>
            <a:pPr lvl="2" eaLnBrk="1" hangingPunct="1">
              <a:lnSpc>
                <a:spcPct val="80000"/>
              </a:lnSpc>
              <a:buNone/>
              <a:defRPr/>
            </a:pPr>
            <a:endParaRPr lang="en-US" sz="1200" kern="0" dirty="0">
              <a:solidFill>
                <a:srgbClr val="000000"/>
              </a:solidFill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4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Revenue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2021/22 : 17,4 M€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	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4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Certifications: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1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ISO 9001 : 2015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1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EN 9100 : 2018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4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Memberships: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0600" y="1462367"/>
            <a:ext cx="2451674" cy="135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" descr="logo NSF signatur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6743" y="5971188"/>
            <a:ext cx="1022527" cy="42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www.erems.fr/fr/assets/img/content/aerospace-valley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3106" y="6052107"/>
            <a:ext cx="685451" cy="45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www.erems.fr/fr/assets/img/content/galaxie-club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8164" y="6054103"/>
            <a:ext cx="724743" cy="47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569277" y="4552247"/>
            <a:ext cx="6412950" cy="148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4000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6580339" y="2813647"/>
            <a:ext cx="5306861" cy="275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4000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kumimoji="0" lang="en-GB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Design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, </a:t>
            </a:r>
            <a:r>
              <a:rPr kumimoji="0" lang="en-GB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Manufacturing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,</a:t>
            </a:r>
            <a:r>
              <a:rPr lang="en-GB" sz="1400" kern="0" dirty="0">
                <a:solidFill>
                  <a:srgbClr val="000000"/>
                </a:solidFill>
              </a:rPr>
              <a:t> </a:t>
            </a:r>
            <a:r>
              <a:rPr lang="en-GB" sz="1400" kern="0" dirty="0" smtClean="0">
                <a:solidFill>
                  <a:srgbClr val="000000"/>
                </a:solidFill>
              </a:rPr>
              <a:t>Test</a:t>
            </a:r>
            <a:r>
              <a:rPr lang="en-GB" sz="1400" b="0" kern="0" dirty="0" smtClean="0">
                <a:solidFill>
                  <a:srgbClr val="000000"/>
                </a:solidFill>
              </a:rPr>
              <a:t>, and </a:t>
            </a:r>
            <a:r>
              <a:rPr kumimoji="0" lang="en-GB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Qualification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 of electronic equipment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Major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 Field of expertise: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Power conversion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Front End and acquisition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GB" sz="1200" kern="0" dirty="0" smtClean="0">
                <a:solidFill>
                  <a:srgbClr val="000000"/>
                </a:solidFill>
              </a:rPr>
              <a:t>On Board Computer, Data Handling Unit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Motor</a:t>
            </a:r>
            <a:r>
              <a:rPr kumimoji="0" lang="en-GB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 Drive Electronics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GB" sz="1600" kern="0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1400" b="0" kern="0" dirty="0" smtClean="0">
                <a:solidFill>
                  <a:srgbClr val="000000"/>
                </a:solidFill>
              </a:rPr>
              <a:t>Projects </a:t>
            </a:r>
            <a:r>
              <a:rPr lang="en-GB" sz="1400" b="0" kern="0" dirty="0">
                <a:solidFill>
                  <a:srgbClr val="000000"/>
                </a:solidFill>
              </a:rPr>
              <a:t>from </a:t>
            </a:r>
            <a:r>
              <a:rPr lang="en-GB" sz="1400" kern="0" dirty="0">
                <a:solidFill>
                  <a:srgbClr val="000000"/>
                </a:solidFill>
              </a:rPr>
              <a:t>class 1</a:t>
            </a:r>
            <a:r>
              <a:rPr lang="en-GB" sz="1400" b="0" kern="0" dirty="0">
                <a:solidFill>
                  <a:srgbClr val="000000"/>
                </a:solidFill>
              </a:rPr>
              <a:t> to </a:t>
            </a:r>
            <a:r>
              <a:rPr lang="en-GB" sz="1400" kern="0" dirty="0" err="1">
                <a:solidFill>
                  <a:srgbClr val="000000"/>
                </a:solidFill>
              </a:rPr>
              <a:t>NewSpace</a:t>
            </a:r>
            <a:r>
              <a:rPr lang="en-GB" sz="1400" b="0" kern="0" dirty="0">
                <a:solidFill>
                  <a:srgbClr val="000000"/>
                </a:solidFill>
              </a:rPr>
              <a:t>:</a:t>
            </a:r>
            <a:endParaRPr lang="en-US" sz="1400" b="0" kern="0" dirty="0">
              <a:solidFill>
                <a:srgbClr val="000000"/>
              </a:solidFill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GB" sz="12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6865388" y="5225221"/>
            <a:ext cx="2175216" cy="4801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fr-FR" sz="1400" b="1" i="1" dirty="0">
                <a:solidFill>
                  <a:srgbClr val="FF0000"/>
                </a:solidFill>
                <a:latin typeface="Arial" pitchFamily="34" charset="0"/>
              </a:rPr>
              <a:t>TELECOMMUNICATION SATELLITES </a:t>
            </a: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9320169" y="5235744"/>
            <a:ext cx="2248250" cy="333336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3" tIns="45717" rIns="91433" bIns="45717"/>
          <a:lstStyle/>
          <a:p>
            <a:pPr algn="r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fr-FR" sz="1400" b="1" i="1" dirty="0">
                <a:solidFill>
                  <a:srgbClr val="FF6600"/>
                </a:solidFill>
                <a:latin typeface="Arial" pitchFamily="34" charset="0"/>
              </a:rPr>
              <a:t>EARTH </a:t>
            </a:r>
            <a:r>
              <a:rPr lang="fr-FR" sz="1400" b="1" i="1" dirty="0" smtClean="0">
                <a:solidFill>
                  <a:srgbClr val="FF6600"/>
                </a:solidFill>
                <a:latin typeface="Arial" pitchFamily="34" charset="0"/>
              </a:rPr>
              <a:t>OBSERVATION</a:t>
            </a:r>
          </a:p>
          <a:p>
            <a:pPr algn="r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</a:pPr>
            <a:endParaRPr lang="fr-FR" sz="1400" b="1" i="1" dirty="0" smtClean="0">
              <a:solidFill>
                <a:srgbClr val="FF6600"/>
              </a:solidFill>
              <a:latin typeface="Arial" pitchFamily="34" charset="0"/>
            </a:endParaRPr>
          </a:p>
          <a:p>
            <a:pPr algn="r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fr-FR" sz="1400" b="1" i="1" dirty="0">
                <a:solidFill>
                  <a:srgbClr val="FF6600"/>
                </a:solidFill>
                <a:latin typeface="Arial" pitchFamily="34" charset="0"/>
              </a:rPr>
              <a:t>		</a:t>
            </a:r>
            <a:endParaRPr lang="fr-FR" sz="1400" b="1" dirty="0"/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6865387" y="5872017"/>
            <a:ext cx="2270223" cy="391029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3" tIns="45717" rIns="91433" bIns="45717"/>
          <a:lstStyle/>
          <a:p>
            <a:pPr marL="342900" indent="-342900">
              <a:lnSpc>
                <a:spcPct val="8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fr-FR" sz="1400" b="1" i="1" dirty="0" smtClean="0">
                <a:solidFill>
                  <a:srgbClr val="000099"/>
                </a:solidFill>
                <a:latin typeface="Arial" pitchFamily="34" charset="0"/>
              </a:rPr>
              <a:t>SCIENTIFIC PROGRAMS</a:t>
            </a:r>
            <a:endParaRPr lang="fr-FR" sz="1400" b="1" i="1" dirty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9597006" y="5660430"/>
            <a:ext cx="1960557" cy="422692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lIns="91433" tIns="45717" rIns="91433" bIns="45717"/>
          <a:lstStyle/>
          <a:p>
            <a:pPr marL="342900" indent="-342900" algn="r">
              <a:lnSpc>
                <a:spcPct val="80000"/>
              </a:lnSpc>
              <a:spcBef>
                <a:spcPct val="40000"/>
              </a:spcBef>
              <a:spcAft>
                <a:spcPct val="40000"/>
              </a:spcAft>
              <a:tabLst>
                <a:tab pos="1257300" algn="l"/>
              </a:tabLst>
              <a:defRPr/>
            </a:pPr>
            <a:r>
              <a:rPr lang="fr-FR" sz="14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HUMAN SPACE FLIGHT</a:t>
            </a:r>
            <a:endParaRPr lang="fr-FR" sz="1400" b="1" i="1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9341148" y="6198591"/>
            <a:ext cx="990578" cy="2862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fr-FR" sz="1400" b="1" i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34" charset="0"/>
              </a:rPr>
              <a:t>R&amp;T</a:t>
            </a:r>
            <a:r>
              <a:rPr lang="fr-FR" sz="14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 </a:t>
            </a:r>
            <a:endParaRPr lang="fr-FR" sz="1400" b="1" i="1" dirty="0">
              <a:solidFill>
                <a:schemeClr val="accent5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13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 uiExpand="1" build="p"/>
      <p:bldP spid="25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52438" y="9353"/>
            <a:ext cx="11739561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D9991"/>
              </a:gs>
              <a:gs pos="53000">
                <a:srgbClr val="EFE7E5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>
                <a:solidFill>
                  <a:srgbClr val="663300"/>
                </a:solidFill>
              </a:rPr>
              <a:t> </a:t>
            </a:r>
            <a:r>
              <a:rPr lang="fr-FR" sz="1600" b="1" dirty="0">
                <a:solidFill>
                  <a:srgbClr val="4C2600"/>
                </a:solidFill>
              </a:rPr>
              <a:t>1-EREMS &amp; INNALABS     </a:t>
            </a:r>
            <a:r>
              <a:rPr lang="fr-FR" sz="1600" i="1" dirty="0">
                <a:solidFill>
                  <a:srgbClr val="663300"/>
                </a:solidFill>
              </a:rPr>
              <a:t>2-ARIETIS Project     3-Designing </a:t>
            </a:r>
            <a:r>
              <a:rPr lang="fr-FR" sz="1600" i="1" dirty="0" err="1">
                <a:solidFill>
                  <a:srgbClr val="663300"/>
                </a:solidFill>
              </a:rPr>
              <a:t>with</a:t>
            </a:r>
            <a:r>
              <a:rPr lang="fr-FR" sz="1600" i="1" dirty="0">
                <a:solidFill>
                  <a:srgbClr val="663300"/>
                </a:solidFill>
              </a:rPr>
              <a:t> NG-Medium     4-Conclusion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002" y="985549"/>
            <a:ext cx="12010619" cy="5261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600" dirty="0" smtClean="0">
                <a:solidFill>
                  <a:schemeClr val="accent5">
                    <a:lumMod val="75000"/>
                  </a:schemeClr>
                </a:solidFill>
              </a:rPr>
              <a:t>----- EREMS --------------------------------------------------------------------------------------------------</a:t>
            </a:r>
            <a:endParaRPr lang="fr-FR" sz="2600" dirty="0" smtClean="0"/>
          </a:p>
          <a:p>
            <a:endParaRPr lang="fr-FR" sz="2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4DFF-3BC8-472E-9F3F-0A46ABAC8268}" type="slidenum">
              <a:rPr lang="fr-FR" smtClean="0"/>
              <a:t>5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387921"/>
            <a:ext cx="12192000" cy="488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arabicPeriod"/>
            </a:pPr>
            <a:r>
              <a:rPr lang="fr-F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EREMS &amp; INNALABS</a:t>
            </a:r>
            <a:endParaRPr lang="fr-F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99002" y="32400"/>
            <a:ext cx="12094083" cy="335085"/>
            <a:chOff x="99002" y="32400"/>
            <a:chExt cx="12094083" cy="335085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02" y="32400"/>
              <a:ext cx="1000125" cy="33508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flipV="1">
              <a:off x="1076400" y="306000"/>
              <a:ext cx="11116685" cy="50400"/>
            </a:xfrm>
            <a:prstGeom prst="rect">
              <a:avLst/>
            </a:prstGeom>
            <a:gradFill flip="none" rotWithShape="1">
              <a:gsLst>
                <a:gs pos="45000">
                  <a:srgbClr val="9D6A5E"/>
                </a:gs>
                <a:gs pos="0">
                  <a:srgbClr val="6A1C0C"/>
                </a:gs>
                <a:gs pos="100000">
                  <a:srgbClr val="D0B7B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663300"/>
                </a:solidFill>
              </a:endParaRPr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54700" y="1355429"/>
            <a:ext cx="9622438" cy="323329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4000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4000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endParaRPr kumimoji="0" lang="fr-FR" sz="500" b="1" i="0" u="none" strike="noStrike" kern="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A Bk BT" charset="0"/>
              <a:ea typeface="+mn-ea"/>
              <a:cs typeface="+mn-cs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kumimoji="0" lang="fr-FR" sz="1400" b="0" i="0" u="none" strike="noStrike" kern="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Projects from </a:t>
            </a:r>
            <a:r>
              <a:rPr kumimoji="0" lang="fr-FR" sz="1400" i="0" u="none" strike="noStrike" kern="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class 1</a:t>
            </a:r>
            <a:r>
              <a:rPr kumimoji="0" lang="fr-FR" sz="1400" b="0" i="0" u="none" strike="noStrike" kern="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 to </a:t>
            </a:r>
            <a:r>
              <a:rPr kumimoji="0" lang="fr-FR" sz="1400" i="0" u="none" strike="noStrike" kern="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NewSpace</a:t>
            </a:r>
            <a:r>
              <a:rPr kumimoji="0" lang="fr-FR" sz="1400" b="0" i="0" u="none" strike="noStrike" kern="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...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1644890" y="1797123"/>
            <a:ext cx="3328988" cy="2031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fr-FR" sz="1400" b="1" i="1" dirty="0">
                <a:solidFill>
                  <a:srgbClr val="FF0000"/>
                </a:solidFill>
                <a:latin typeface="Arial" pitchFamily="34" charset="0"/>
              </a:rPr>
              <a:t>TELECOMMUNICATION SATELLITES </a:t>
            </a:r>
          </a:p>
          <a:p>
            <a:pPr algn="l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  <a:tabLst>
                <a:tab pos="1258888" algn="l"/>
              </a:tabLst>
            </a:pPr>
            <a:r>
              <a:rPr lang="fr-FR" sz="1100" b="1" i="1" dirty="0" err="1" smtClean="0">
                <a:solidFill>
                  <a:srgbClr val="FF0000"/>
                </a:solidFill>
                <a:latin typeface="Arial" pitchFamily="34" charset="0"/>
              </a:rPr>
              <a:t>Electronic</a:t>
            </a:r>
            <a:r>
              <a:rPr lang="fr-FR" sz="1100" b="1" i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fr-FR" sz="1100" b="1" i="1" dirty="0" err="1" smtClean="0">
                <a:solidFill>
                  <a:srgbClr val="FF0000"/>
                </a:solidFill>
                <a:latin typeface="Arial" pitchFamily="34" charset="0"/>
              </a:rPr>
              <a:t>units</a:t>
            </a:r>
            <a:r>
              <a:rPr lang="fr-FR" sz="1100" b="1" i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fr-FR" sz="1100" b="1" i="1" dirty="0" err="1" smtClean="0">
                <a:solidFill>
                  <a:srgbClr val="FF0000"/>
                </a:solidFill>
                <a:latin typeface="Arial" pitchFamily="34" charset="0"/>
              </a:rPr>
              <a:t>onboard</a:t>
            </a:r>
            <a:r>
              <a:rPr lang="fr-FR" sz="1100" b="1" i="1" dirty="0" smtClean="0">
                <a:solidFill>
                  <a:srgbClr val="FF0000"/>
                </a:solidFill>
                <a:latin typeface="Arial" pitchFamily="34" charset="0"/>
              </a:rPr>
              <a:t>: </a:t>
            </a:r>
          </a:p>
          <a:p>
            <a:pPr lvl="1" algn="l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  <a:tabLst>
                <a:tab pos="1258888" algn="l"/>
              </a:tabLst>
            </a:pPr>
            <a:r>
              <a:rPr lang="fr-FR" sz="1100" b="1" i="1" dirty="0" smtClean="0">
                <a:solidFill>
                  <a:srgbClr val="FF0000"/>
                </a:solidFill>
                <a:latin typeface="Arial" pitchFamily="34" charset="0"/>
              </a:rPr>
              <a:t>IRIDIUM-</a:t>
            </a:r>
            <a:r>
              <a:rPr lang="fr-FR" sz="1100" b="1" i="1" dirty="0" err="1" smtClean="0">
                <a:solidFill>
                  <a:srgbClr val="FF0000"/>
                </a:solidFill>
                <a:latin typeface="Arial" pitchFamily="34" charset="0"/>
              </a:rPr>
              <a:t>Next</a:t>
            </a:r>
            <a:r>
              <a:rPr lang="fr-FR" sz="1100" b="1" i="1" dirty="0" smtClean="0">
                <a:solidFill>
                  <a:srgbClr val="FF0000"/>
                </a:solidFill>
                <a:latin typeface="Arial" pitchFamily="34" charset="0"/>
              </a:rPr>
              <a:t> (</a:t>
            </a:r>
            <a:r>
              <a:rPr lang="fr-FR" sz="1100" b="1" i="1" dirty="0" err="1" smtClean="0">
                <a:solidFill>
                  <a:srgbClr val="FF0000"/>
                </a:solidFill>
                <a:latin typeface="Arial" pitchFamily="34" charset="0"/>
              </a:rPr>
              <a:t>Battery</a:t>
            </a:r>
            <a:r>
              <a:rPr lang="fr-FR" sz="1100" b="1" i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fr-FR" sz="1100" b="1" i="1" dirty="0" err="1" smtClean="0">
                <a:solidFill>
                  <a:srgbClr val="FF0000"/>
                </a:solidFill>
                <a:latin typeface="Arial" pitchFamily="34" charset="0"/>
              </a:rPr>
              <a:t>electr</a:t>
            </a:r>
            <a:r>
              <a:rPr lang="fr-FR" sz="1100" b="1" i="1" dirty="0" smtClean="0">
                <a:solidFill>
                  <a:srgbClr val="FF0000"/>
                </a:solidFill>
                <a:latin typeface="Arial" pitchFamily="34" charset="0"/>
              </a:rPr>
              <a:t>. modules)</a:t>
            </a:r>
            <a:endParaRPr lang="fr-FR" sz="1100" b="1" i="1" dirty="0">
              <a:solidFill>
                <a:srgbClr val="FF0000"/>
              </a:solidFill>
              <a:latin typeface="Arial" pitchFamily="34" charset="0"/>
            </a:endParaRPr>
          </a:p>
          <a:p>
            <a:pPr lvl="1" algn="l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  <a:tabLst>
                <a:tab pos="1258888" algn="l"/>
              </a:tabLst>
            </a:pPr>
            <a:r>
              <a:rPr lang="fr-FR" sz="1100" b="1" i="1" dirty="0" smtClean="0">
                <a:solidFill>
                  <a:srgbClr val="FF0000"/>
                </a:solidFill>
                <a:latin typeface="Arial" pitchFamily="34" charset="0"/>
              </a:rPr>
              <a:t>E3000 / EOR</a:t>
            </a:r>
          </a:p>
          <a:p>
            <a:pPr algn="l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  <a:tabLst>
                <a:tab pos="1258888" algn="l"/>
              </a:tabLst>
            </a:pPr>
            <a:r>
              <a:rPr lang="fr-FR" sz="1100" b="1" i="1" dirty="0" smtClean="0">
                <a:solidFill>
                  <a:srgbClr val="FF0000"/>
                </a:solidFill>
                <a:latin typeface="Arial" pitchFamily="34" charset="0"/>
              </a:rPr>
              <a:t>and </a:t>
            </a:r>
            <a:r>
              <a:rPr lang="fr-FR" sz="1100" b="1" i="1" dirty="0" err="1" smtClean="0">
                <a:solidFill>
                  <a:srgbClr val="FF0000"/>
                </a:solidFill>
                <a:latin typeface="Arial" pitchFamily="34" charset="0"/>
              </a:rPr>
              <a:t>soon</a:t>
            </a:r>
            <a:r>
              <a:rPr lang="fr-FR" sz="1100" b="1" i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fr-FR" sz="1100" b="1" i="1" dirty="0" err="1" smtClean="0">
                <a:solidFill>
                  <a:srgbClr val="FF0000"/>
                </a:solidFill>
                <a:latin typeface="Arial" pitchFamily="34" charset="0"/>
              </a:rPr>
              <a:t>other</a:t>
            </a:r>
            <a:r>
              <a:rPr lang="fr-FR" sz="1100" b="1" i="1" dirty="0" smtClean="0">
                <a:solidFill>
                  <a:srgbClr val="FF0000"/>
                </a:solidFill>
                <a:latin typeface="Arial" pitchFamily="34" charset="0"/>
              </a:rPr>
              <a:t> types of </a:t>
            </a:r>
            <a:r>
              <a:rPr lang="fr-FR" sz="1100" b="1" i="1" dirty="0" err="1" smtClean="0">
                <a:solidFill>
                  <a:srgbClr val="FF0000"/>
                </a:solidFill>
                <a:latin typeface="Arial" pitchFamily="34" charset="0"/>
              </a:rPr>
              <a:t>units</a:t>
            </a:r>
            <a:r>
              <a:rPr lang="fr-FR" sz="1100" b="1" i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fr-FR" sz="1100" b="1" i="1" dirty="0" err="1" smtClean="0">
                <a:solidFill>
                  <a:srgbClr val="FF0000"/>
                </a:solidFill>
                <a:latin typeface="Arial" pitchFamily="34" charset="0"/>
              </a:rPr>
              <a:t>flying</a:t>
            </a:r>
            <a:r>
              <a:rPr lang="fr-FR" sz="1100" b="1" i="1" dirty="0" smtClean="0">
                <a:solidFill>
                  <a:srgbClr val="FF0000"/>
                </a:solidFill>
                <a:latin typeface="Arial" pitchFamily="34" charset="0"/>
              </a:rPr>
              <a:t> on</a:t>
            </a:r>
          </a:p>
          <a:p>
            <a:pPr lvl="1" algn="l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  <a:tabLst>
                <a:tab pos="1258888" algn="l"/>
              </a:tabLst>
            </a:pPr>
            <a:r>
              <a:rPr lang="fr-FR" sz="1100" b="1" i="1" dirty="0" err="1" smtClean="0">
                <a:solidFill>
                  <a:srgbClr val="FF0000"/>
                </a:solidFill>
                <a:latin typeface="Arial" pitchFamily="34" charset="0"/>
              </a:rPr>
              <a:t>SpacebusNeo</a:t>
            </a:r>
            <a:r>
              <a:rPr lang="fr-FR" sz="1100" b="1" i="1" dirty="0" smtClean="0">
                <a:solidFill>
                  <a:srgbClr val="FF0000"/>
                </a:solidFill>
                <a:latin typeface="Arial" pitchFamily="34" charset="0"/>
              </a:rPr>
              <a:t>	</a:t>
            </a:r>
          </a:p>
          <a:p>
            <a:pPr lvl="1" algn="l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  <a:tabLst>
                <a:tab pos="1258888" algn="l"/>
              </a:tabLst>
            </a:pPr>
            <a:r>
              <a:rPr lang="fr-FR" sz="1100" b="1" i="1" dirty="0" err="1" smtClean="0">
                <a:solidFill>
                  <a:srgbClr val="FF0000"/>
                </a:solidFill>
                <a:latin typeface="Arial" pitchFamily="34" charset="0"/>
              </a:rPr>
              <a:t>EurostarNeo</a:t>
            </a:r>
            <a:r>
              <a:rPr lang="fr-FR" sz="1100" b="1" i="1" dirty="0" smtClean="0">
                <a:solidFill>
                  <a:srgbClr val="FF0000"/>
                </a:solidFill>
                <a:latin typeface="Arial" pitchFamily="34" charset="0"/>
              </a:rPr>
              <a:t>	</a:t>
            </a: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6065586" y="1299042"/>
            <a:ext cx="4362726" cy="3077334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3" tIns="45717" rIns="91433" bIns="45717"/>
          <a:lstStyle/>
          <a:p>
            <a:pPr algn="l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fr-FR" sz="1600" b="1" i="1" dirty="0">
                <a:solidFill>
                  <a:srgbClr val="FF6600"/>
                </a:solidFill>
                <a:latin typeface="Arial" pitchFamily="34" charset="0"/>
              </a:rPr>
              <a:t>EARTH OBSERVATION PROGRAMS</a:t>
            </a:r>
          </a:p>
          <a:p>
            <a:pPr algn="l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fr-FR" sz="1100" b="1" i="1" dirty="0">
                <a:solidFill>
                  <a:srgbClr val="FF6600"/>
                </a:solidFill>
                <a:latin typeface="Arial" pitchFamily="34" charset="0"/>
              </a:rPr>
              <a:t>CERES		RTU </a:t>
            </a:r>
            <a:r>
              <a:rPr lang="fr-FR" sz="1100" b="1" i="1" dirty="0" smtClean="0">
                <a:solidFill>
                  <a:srgbClr val="FF6600"/>
                </a:solidFill>
                <a:latin typeface="Arial" pitchFamily="34" charset="0"/>
              </a:rPr>
              <a:t>modules</a:t>
            </a:r>
          </a:p>
          <a:p>
            <a:pPr algn="l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fr-FR" sz="1100" b="1" i="1" dirty="0" smtClean="0">
                <a:solidFill>
                  <a:srgbClr val="FF6600"/>
                </a:solidFill>
                <a:latin typeface="Arial" pitchFamily="34" charset="0"/>
              </a:rPr>
              <a:t>CERES / FLEX	SAP (Passivation </a:t>
            </a:r>
            <a:r>
              <a:rPr lang="fr-FR" sz="1100" b="1" i="1" dirty="0" err="1" smtClean="0">
                <a:solidFill>
                  <a:srgbClr val="FF6600"/>
                </a:solidFill>
                <a:latin typeface="Arial" pitchFamily="34" charset="0"/>
              </a:rPr>
              <a:t>Units</a:t>
            </a:r>
            <a:r>
              <a:rPr lang="fr-FR" sz="1100" b="1" i="1" dirty="0" smtClean="0">
                <a:solidFill>
                  <a:srgbClr val="FF6600"/>
                </a:solidFill>
                <a:latin typeface="Arial" pitchFamily="34" charset="0"/>
              </a:rPr>
              <a:t>)</a:t>
            </a:r>
            <a:endParaRPr lang="fr-FR" sz="1100" b="1" i="1" dirty="0">
              <a:solidFill>
                <a:srgbClr val="FF6600"/>
              </a:solidFill>
              <a:latin typeface="Arial" pitchFamily="34" charset="0"/>
            </a:endParaRPr>
          </a:p>
          <a:p>
            <a:pPr algn="l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fr-FR" sz="1100" b="1" i="1" dirty="0" smtClean="0">
                <a:solidFill>
                  <a:srgbClr val="FF6600"/>
                </a:solidFill>
                <a:latin typeface="Arial" pitchFamily="34" charset="0"/>
              </a:rPr>
              <a:t>SWOT</a:t>
            </a:r>
            <a:r>
              <a:rPr lang="fr-FR" sz="1100" b="1" i="1" dirty="0">
                <a:solidFill>
                  <a:srgbClr val="FF6600"/>
                </a:solidFill>
                <a:latin typeface="Arial" pitchFamily="34" charset="0"/>
              </a:rPr>
              <a:t>		</a:t>
            </a:r>
            <a:r>
              <a:rPr lang="fr-FR" sz="1100" b="1" i="1" dirty="0" smtClean="0">
                <a:solidFill>
                  <a:srgbClr val="FF6600"/>
                </a:solidFill>
                <a:latin typeface="Arial" pitchFamily="34" charset="0"/>
              </a:rPr>
              <a:t>RTU modules and </a:t>
            </a:r>
            <a:r>
              <a:rPr lang="fr-FR" sz="1100" b="1" i="1" dirty="0" err="1" smtClean="0">
                <a:solidFill>
                  <a:srgbClr val="FF6600"/>
                </a:solidFill>
                <a:latin typeface="Arial" pitchFamily="34" charset="0"/>
              </a:rPr>
              <a:t>assembly</a:t>
            </a:r>
            <a:endParaRPr lang="fr-FR" sz="1100" b="1" i="1" dirty="0">
              <a:solidFill>
                <a:srgbClr val="FF6600"/>
              </a:solidFill>
              <a:latin typeface="Arial" pitchFamily="34" charset="0"/>
            </a:endParaRPr>
          </a:p>
          <a:p>
            <a:pPr algn="l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fr-FR" sz="1100" b="1" i="1" dirty="0" smtClean="0">
                <a:solidFill>
                  <a:srgbClr val="FF6600"/>
                </a:solidFill>
                <a:latin typeface="Arial" pitchFamily="34" charset="0"/>
              </a:rPr>
              <a:t>IASI-NG/METOP-SG	3 main </a:t>
            </a:r>
            <a:r>
              <a:rPr lang="fr-FR" sz="1100" b="1" i="1" dirty="0" err="1" smtClean="0">
                <a:solidFill>
                  <a:srgbClr val="FF6600"/>
                </a:solidFill>
                <a:latin typeface="Arial" pitchFamily="34" charset="0"/>
              </a:rPr>
              <a:t>units</a:t>
            </a:r>
            <a:r>
              <a:rPr lang="fr-FR" sz="1100" b="1" i="1" dirty="0" smtClean="0">
                <a:solidFill>
                  <a:srgbClr val="FF6600"/>
                </a:solidFill>
                <a:latin typeface="Arial" pitchFamily="34" charset="0"/>
              </a:rPr>
              <a:t> of the instrument</a:t>
            </a:r>
            <a:r>
              <a:rPr lang="fr-FR" sz="1100" b="1" i="1" dirty="0">
                <a:solidFill>
                  <a:srgbClr val="FF6600"/>
                </a:solidFill>
                <a:latin typeface="Arial" pitchFamily="34" charset="0"/>
              </a:rPr>
              <a:t/>
            </a:r>
            <a:br>
              <a:rPr lang="fr-FR" sz="1100" b="1" i="1" dirty="0">
                <a:solidFill>
                  <a:srgbClr val="FF6600"/>
                </a:solidFill>
                <a:latin typeface="Arial" pitchFamily="34" charset="0"/>
              </a:rPr>
            </a:br>
            <a:r>
              <a:rPr lang="fr-FR" sz="1100" b="1" i="1" dirty="0">
                <a:solidFill>
                  <a:srgbClr val="FF6600"/>
                </a:solidFill>
                <a:latin typeface="Arial" pitchFamily="34" charset="0"/>
              </a:rPr>
              <a:t>		</a:t>
            </a:r>
            <a:endParaRPr lang="fr-FR" sz="1100" b="1" i="1" dirty="0" smtClean="0">
              <a:solidFill>
                <a:srgbClr val="FF6600"/>
              </a:solidFill>
              <a:latin typeface="Arial" pitchFamily="34" charset="0"/>
            </a:endParaRPr>
          </a:p>
          <a:p>
            <a:pPr algn="l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fr-FR" sz="1100" b="1" i="1" dirty="0" smtClean="0">
                <a:solidFill>
                  <a:srgbClr val="FF6600"/>
                </a:solidFill>
                <a:latin typeface="Arial" pitchFamily="34" charset="0"/>
              </a:rPr>
              <a:t>PLEIADES-NEO 	Complete set of </a:t>
            </a:r>
            <a:r>
              <a:rPr lang="fr-FR" sz="1100" b="1" i="1" dirty="0" err="1" smtClean="0">
                <a:solidFill>
                  <a:srgbClr val="FF6600"/>
                </a:solidFill>
                <a:latin typeface="Arial" pitchFamily="34" charset="0"/>
              </a:rPr>
              <a:t>Electronic</a:t>
            </a:r>
            <a:r>
              <a:rPr lang="fr-FR" sz="1100" b="1" i="1" dirty="0" smtClean="0">
                <a:solidFill>
                  <a:srgbClr val="FF6600"/>
                </a:solidFill>
                <a:latin typeface="Arial" pitchFamily="34" charset="0"/>
              </a:rPr>
              <a:t> 			</a:t>
            </a:r>
            <a:r>
              <a:rPr lang="fr-FR" sz="1100" b="1" i="1" dirty="0" err="1" smtClean="0">
                <a:solidFill>
                  <a:srgbClr val="FF6600"/>
                </a:solidFill>
                <a:latin typeface="Arial" pitchFamily="34" charset="0"/>
              </a:rPr>
              <a:t>equipment</a:t>
            </a:r>
            <a:r>
              <a:rPr lang="fr-FR" sz="1100" b="1" i="1" dirty="0" smtClean="0">
                <a:solidFill>
                  <a:srgbClr val="FF6600"/>
                </a:solidFill>
                <a:latin typeface="Arial" pitchFamily="34" charset="0"/>
              </a:rPr>
              <a:t> of the </a:t>
            </a:r>
            <a:r>
              <a:rPr lang="fr-FR" sz="1100" b="1" i="1" dirty="0" err="1" smtClean="0">
                <a:solidFill>
                  <a:srgbClr val="FF6600"/>
                </a:solidFill>
                <a:latin typeface="Arial" pitchFamily="34" charset="0"/>
              </a:rPr>
              <a:t>optical</a:t>
            </a:r>
            <a:r>
              <a:rPr lang="fr-FR" sz="1100" b="1" i="1" dirty="0" smtClean="0">
                <a:solidFill>
                  <a:srgbClr val="FF6600"/>
                </a:solidFill>
                <a:latin typeface="Arial" pitchFamily="34" charset="0"/>
              </a:rPr>
              <a:t> 			instrument	</a:t>
            </a:r>
          </a:p>
          <a:p>
            <a:pPr algn="l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fr-FR" sz="1100" b="1" i="1" dirty="0" smtClean="0">
                <a:solidFill>
                  <a:srgbClr val="FF6600"/>
                </a:solidFill>
                <a:latin typeface="Arial" pitchFamily="34" charset="0"/>
              </a:rPr>
              <a:t>COPERNICUS	LSTM FEE</a:t>
            </a:r>
          </a:p>
          <a:p>
            <a:pPr algn="l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fr-FR" sz="1100" b="1" i="1" dirty="0" smtClean="0">
                <a:solidFill>
                  <a:srgbClr val="FF6600"/>
                </a:solidFill>
                <a:latin typeface="Arial" pitchFamily="34" charset="0"/>
              </a:rPr>
              <a:t>CO3D		</a:t>
            </a:r>
            <a:r>
              <a:rPr lang="fr-FR" sz="1100" b="1" i="1" dirty="0" err="1" smtClean="0">
                <a:solidFill>
                  <a:srgbClr val="FF6600"/>
                </a:solidFill>
                <a:latin typeface="Arial" pitchFamily="34" charset="0"/>
              </a:rPr>
              <a:t>Processing</a:t>
            </a:r>
            <a:r>
              <a:rPr lang="fr-FR" sz="1100" b="1" i="1" dirty="0" smtClean="0">
                <a:solidFill>
                  <a:srgbClr val="FF6600"/>
                </a:solidFill>
                <a:latin typeface="Arial" pitchFamily="34" charset="0"/>
              </a:rPr>
              <a:t> &amp; Mass Memory 		Optical instrument </a:t>
            </a:r>
            <a:r>
              <a:rPr lang="fr-FR" sz="1100" b="1" i="1" dirty="0" err="1" smtClean="0">
                <a:solidFill>
                  <a:srgbClr val="FF6600"/>
                </a:solidFill>
                <a:latin typeface="Arial" pitchFamily="34" charset="0"/>
              </a:rPr>
              <a:t>electronics</a:t>
            </a:r>
            <a:r>
              <a:rPr lang="fr-FR" sz="1100" b="1" i="1" dirty="0" smtClean="0">
                <a:solidFill>
                  <a:srgbClr val="FF6600"/>
                </a:solidFill>
                <a:latin typeface="Arial" pitchFamily="34" charset="0"/>
              </a:rPr>
              <a:t/>
            </a:r>
            <a:br>
              <a:rPr lang="fr-FR" sz="1100" b="1" i="1" dirty="0" smtClean="0">
                <a:solidFill>
                  <a:srgbClr val="FF6600"/>
                </a:solidFill>
                <a:latin typeface="Arial" pitchFamily="34" charset="0"/>
              </a:rPr>
            </a:br>
            <a:r>
              <a:rPr lang="fr-FR" sz="1100" b="1" i="1" dirty="0" smtClean="0">
                <a:solidFill>
                  <a:srgbClr val="FF6600"/>
                </a:solidFill>
                <a:latin typeface="Arial" pitchFamily="34" charset="0"/>
              </a:rPr>
              <a:t>		</a:t>
            </a:r>
            <a:r>
              <a:rPr lang="fr-FR" sz="1100" b="1" i="1" dirty="0" err="1" smtClean="0">
                <a:solidFill>
                  <a:srgbClr val="FF6600"/>
                </a:solidFill>
                <a:latin typeface="Arial" pitchFamily="34" charset="0"/>
              </a:rPr>
              <a:t>Mechanism</a:t>
            </a:r>
            <a:r>
              <a:rPr lang="fr-FR" sz="1100" b="1" i="1" dirty="0" smtClean="0">
                <a:solidFill>
                  <a:srgbClr val="FF6600"/>
                </a:solidFill>
                <a:latin typeface="Arial" pitchFamily="34" charset="0"/>
              </a:rPr>
              <a:t> Drive </a:t>
            </a:r>
            <a:r>
              <a:rPr lang="fr-FR" sz="1100" b="1" i="1" dirty="0" err="1" smtClean="0">
                <a:solidFill>
                  <a:srgbClr val="FF6600"/>
                </a:solidFill>
                <a:latin typeface="Arial" pitchFamily="34" charset="0"/>
              </a:rPr>
              <a:t>electronics</a:t>
            </a:r>
            <a:endParaRPr lang="fr-FR" sz="1100" b="1" i="1" dirty="0" smtClean="0">
              <a:solidFill>
                <a:srgbClr val="FF6600"/>
              </a:solidFill>
              <a:latin typeface="Arial" pitchFamily="34" charset="0"/>
            </a:endParaRPr>
          </a:p>
          <a:p>
            <a:pPr algn="l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</a:pPr>
            <a:endParaRPr lang="fr-FR" sz="1100" b="1" i="1" dirty="0" smtClean="0">
              <a:solidFill>
                <a:srgbClr val="FF6600"/>
              </a:solidFill>
              <a:latin typeface="Arial" pitchFamily="34" charset="0"/>
            </a:endParaRPr>
          </a:p>
          <a:p>
            <a:pPr algn="l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</a:pPr>
            <a:endParaRPr lang="fr-FR" sz="1100" b="1" i="1" dirty="0" smtClean="0">
              <a:solidFill>
                <a:srgbClr val="FF6600"/>
              </a:solidFill>
              <a:latin typeface="Arial" pitchFamily="34" charset="0"/>
            </a:endParaRPr>
          </a:p>
          <a:p>
            <a:pPr algn="l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</a:pPr>
            <a:endParaRPr lang="fr-FR" sz="1100" b="1" i="1" dirty="0" smtClean="0">
              <a:solidFill>
                <a:srgbClr val="FF6600"/>
              </a:solidFill>
              <a:latin typeface="Arial" pitchFamily="34" charset="0"/>
            </a:endParaRPr>
          </a:p>
          <a:p>
            <a:pPr algn="l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fr-FR" sz="1100" b="1" i="1" dirty="0">
                <a:solidFill>
                  <a:srgbClr val="FF6600"/>
                </a:solidFill>
                <a:latin typeface="Arial" pitchFamily="34" charset="0"/>
              </a:rPr>
              <a:t>		</a:t>
            </a:r>
            <a:endParaRPr lang="fr-FR" sz="1100" b="1" dirty="0"/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1644890" y="4089623"/>
            <a:ext cx="3843154" cy="262813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3" tIns="45717" rIns="91433" bIns="45717"/>
          <a:lstStyle/>
          <a:p>
            <a:pPr marL="342900" indent="-342900" algn="l">
              <a:lnSpc>
                <a:spcPct val="8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fr-FR" sz="1200" b="1" i="1" dirty="0">
                <a:solidFill>
                  <a:srgbClr val="000099"/>
                </a:solidFill>
                <a:latin typeface="Arial" pitchFamily="34" charset="0"/>
              </a:rPr>
              <a:t>SCIENTIFIC PROGRAMS (satellites/probes)</a:t>
            </a:r>
          </a:p>
          <a:p>
            <a:pPr marL="342900" indent="-342900" algn="l">
              <a:lnSpc>
                <a:spcPct val="80000"/>
              </a:lnSpc>
              <a:spcBef>
                <a:spcPct val="40000"/>
              </a:spcBef>
              <a:spcAft>
                <a:spcPct val="40000"/>
              </a:spcAft>
              <a:tabLst>
                <a:tab pos="1258888" algn="l"/>
              </a:tabLst>
            </a:pPr>
            <a:r>
              <a:rPr lang="fr-FR" sz="900" b="1" i="1" dirty="0" smtClean="0">
                <a:solidFill>
                  <a:schemeClr val="accent2"/>
                </a:solidFill>
                <a:latin typeface="Arial" pitchFamily="34" charset="0"/>
              </a:rPr>
              <a:t>SVOM	 ECLAIR/UGTS (ECLAIR </a:t>
            </a:r>
            <a:r>
              <a:rPr lang="fr-FR" sz="900" b="1" i="1" dirty="0" err="1">
                <a:solidFill>
                  <a:schemeClr val="accent2"/>
                </a:solidFill>
                <a:latin typeface="Arial" pitchFamily="34" charset="0"/>
              </a:rPr>
              <a:t>OnBoardComputer</a:t>
            </a:r>
            <a:r>
              <a:rPr lang="fr-FR" sz="900" b="1" i="1" dirty="0" smtClean="0">
                <a:solidFill>
                  <a:schemeClr val="accent2"/>
                </a:solidFill>
                <a:latin typeface="Arial" pitchFamily="34" charset="0"/>
              </a:rPr>
              <a:t>)</a:t>
            </a:r>
          </a:p>
          <a:p>
            <a:pPr marL="342900" indent="-342900" algn="l">
              <a:lnSpc>
                <a:spcPct val="80000"/>
              </a:lnSpc>
              <a:spcBef>
                <a:spcPct val="40000"/>
              </a:spcBef>
              <a:spcAft>
                <a:spcPct val="40000"/>
              </a:spcAft>
              <a:tabLst>
                <a:tab pos="1258888" algn="l"/>
              </a:tabLst>
            </a:pPr>
            <a:r>
              <a:rPr lang="fr-FR" sz="900" b="1" i="1" dirty="0" smtClean="0">
                <a:solidFill>
                  <a:schemeClr val="accent2"/>
                </a:solidFill>
                <a:latin typeface="Arial" pitchFamily="34" charset="0"/>
              </a:rPr>
              <a:t>PLATO	ARIETIS (</a:t>
            </a:r>
            <a:r>
              <a:rPr lang="fr-FR" sz="900" b="1" i="1" dirty="0" err="1" smtClean="0">
                <a:solidFill>
                  <a:schemeClr val="accent2"/>
                </a:solidFill>
                <a:latin typeface="Arial" pitchFamily="34" charset="0"/>
              </a:rPr>
              <a:t>Gyro</a:t>
            </a:r>
            <a:r>
              <a:rPr lang="fr-FR" sz="900" b="1" i="1" dirty="0" smtClean="0">
                <a:solidFill>
                  <a:schemeClr val="accent2"/>
                </a:solidFill>
                <a:latin typeface="Arial" pitchFamily="34" charset="0"/>
              </a:rPr>
              <a:t> Electronics)</a:t>
            </a:r>
            <a:endParaRPr lang="fr-FR" sz="900" b="1" i="1" dirty="0">
              <a:solidFill>
                <a:schemeClr val="accent2"/>
              </a:solidFill>
              <a:latin typeface="Arial" pitchFamily="34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40000"/>
              </a:spcBef>
              <a:spcAft>
                <a:spcPct val="40000"/>
              </a:spcAft>
              <a:tabLst>
                <a:tab pos="1258888" algn="l"/>
              </a:tabLst>
            </a:pPr>
            <a:r>
              <a:rPr lang="fr-FR" sz="900" b="1" i="1" dirty="0" smtClean="0">
                <a:solidFill>
                  <a:schemeClr val="accent2"/>
                </a:solidFill>
                <a:latin typeface="Arial" pitchFamily="34" charset="0"/>
              </a:rPr>
              <a:t>EXOMARS	</a:t>
            </a:r>
            <a:r>
              <a:rPr lang="fr-FR" sz="900" b="1" i="1" dirty="0" err="1" smtClean="0">
                <a:solidFill>
                  <a:schemeClr val="accent2"/>
                </a:solidFill>
                <a:latin typeface="Arial" pitchFamily="34" charset="0"/>
              </a:rPr>
              <a:t>MicrOmega</a:t>
            </a:r>
            <a:r>
              <a:rPr lang="fr-FR" sz="900" b="1" i="1" dirty="0" smtClean="0">
                <a:solidFill>
                  <a:schemeClr val="accent2"/>
                </a:solidFill>
                <a:latin typeface="Arial" pitchFamily="34" charset="0"/>
              </a:rPr>
              <a:t> (RF </a:t>
            </a:r>
            <a:r>
              <a:rPr lang="fr-FR" sz="900" b="1" i="1" dirty="0" err="1" smtClean="0">
                <a:solidFill>
                  <a:schemeClr val="accent2"/>
                </a:solidFill>
                <a:latin typeface="Arial" pitchFamily="34" charset="0"/>
              </a:rPr>
              <a:t>Synthetiser</a:t>
            </a:r>
            <a:r>
              <a:rPr lang="fr-FR" sz="900" b="1" i="1" dirty="0" smtClean="0">
                <a:solidFill>
                  <a:schemeClr val="accent2"/>
                </a:solidFill>
                <a:latin typeface="Arial" pitchFamily="34" charset="0"/>
              </a:rPr>
              <a:t>)</a:t>
            </a:r>
            <a:endParaRPr lang="fr-FR" sz="900" b="1" i="1" dirty="0">
              <a:solidFill>
                <a:schemeClr val="accent2"/>
              </a:solidFill>
              <a:latin typeface="Arial" pitchFamily="34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40000"/>
              </a:spcBef>
              <a:spcAft>
                <a:spcPct val="40000"/>
              </a:spcAft>
              <a:tabLst>
                <a:tab pos="1258888" algn="l"/>
              </a:tabLst>
            </a:pPr>
            <a:r>
              <a:rPr lang="fr-FR" sz="900" b="1" i="1" dirty="0" smtClean="0">
                <a:solidFill>
                  <a:schemeClr val="accent2"/>
                </a:solidFill>
                <a:latin typeface="Arial" pitchFamily="34" charset="0"/>
              </a:rPr>
              <a:t>SVOM		MXT/MDPU (MXT </a:t>
            </a:r>
            <a:r>
              <a:rPr lang="fr-FR" sz="900" b="1" i="1" dirty="0" err="1" smtClean="0">
                <a:solidFill>
                  <a:schemeClr val="accent2"/>
                </a:solidFill>
                <a:latin typeface="Arial" pitchFamily="34" charset="0"/>
              </a:rPr>
              <a:t>OnBoardComputer</a:t>
            </a:r>
            <a:r>
              <a:rPr lang="fr-FR" sz="900" b="1" i="1" dirty="0" smtClean="0">
                <a:solidFill>
                  <a:schemeClr val="accent2"/>
                </a:solidFill>
                <a:latin typeface="Arial" pitchFamily="34" charset="0"/>
              </a:rPr>
              <a:t>)</a:t>
            </a:r>
          </a:p>
          <a:p>
            <a:pPr marL="342900" indent="-342900" algn="l">
              <a:lnSpc>
                <a:spcPct val="80000"/>
              </a:lnSpc>
              <a:spcBef>
                <a:spcPct val="40000"/>
              </a:spcBef>
              <a:spcAft>
                <a:spcPct val="40000"/>
              </a:spcAft>
              <a:tabLst>
                <a:tab pos="1258888" algn="l"/>
              </a:tabLst>
            </a:pPr>
            <a:r>
              <a:rPr lang="fr-FR" sz="900" b="1" i="1" dirty="0" smtClean="0">
                <a:solidFill>
                  <a:schemeClr val="accent2"/>
                </a:solidFill>
                <a:latin typeface="Arial" pitchFamily="34" charset="0"/>
              </a:rPr>
              <a:t>CARMEN 	Radiation monitors</a:t>
            </a:r>
          </a:p>
          <a:p>
            <a:pPr marL="342900" indent="-342900" algn="l">
              <a:lnSpc>
                <a:spcPct val="80000"/>
              </a:lnSpc>
              <a:spcBef>
                <a:spcPct val="40000"/>
              </a:spcBef>
              <a:spcAft>
                <a:spcPct val="40000"/>
              </a:spcAft>
              <a:tabLst>
                <a:tab pos="1258888" algn="l"/>
              </a:tabLst>
            </a:pPr>
            <a:r>
              <a:rPr lang="fr-FR" sz="900" b="1" i="1" dirty="0" smtClean="0">
                <a:solidFill>
                  <a:schemeClr val="accent2"/>
                </a:solidFill>
                <a:latin typeface="Arial" pitchFamily="34" charset="0"/>
              </a:rPr>
              <a:t>SOLAR-ORBITER	High Voltage Power </a:t>
            </a:r>
            <a:r>
              <a:rPr lang="fr-FR" sz="900" b="1" i="1" dirty="0" err="1" smtClean="0">
                <a:solidFill>
                  <a:schemeClr val="accent2"/>
                </a:solidFill>
                <a:latin typeface="Arial" pitchFamily="34" charset="0"/>
              </a:rPr>
              <a:t>Supply</a:t>
            </a:r>
            <a:endParaRPr lang="fr-FR" sz="900" b="1" i="1" dirty="0" smtClean="0">
              <a:solidFill>
                <a:schemeClr val="accent2"/>
              </a:solidFill>
              <a:latin typeface="Arial" pitchFamily="34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40000"/>
              </a:spcBef>
              <a:spcAft>
                <a:spcPct val="40000"/>
              </a:spcAft>
              <a:tabLst>
                <a:tab pos="1258888" algn="l"/>
              </a:tabLst>
            </a:pPr>
            <a:r>
              <a:rPr lang="fr-FR" sz="900" b="1" i="1" dirty="0" smtClean="0">
                <a:solidFill>
                  <a:schemeClr val="accent2"/>
                </a:solidFill>
                <a:latin typeface="Arial" pitchFamily="34" charset="0"/>
              </a:rPr>
              <a:t>MSR ERO	RIU</a:t>
            </a:r>
          </a:p>
          <a:p>
            <a:pPr marL="342900" indent="-342900" algn="l">
              <a:lnSpc>
                <a:spcPct val="80000"/>
              </a:lnSpc>
              <a:spcBef>
                <a:spcPct val="40000"/>
              </a:spcBef>
              <a:spcAft>
                <a:spcPct val="40000"/>
              </a:spcAft>
              <a:tabLst>
                <a:tab pos="1258888" algn="l"/>
              </a:tabLst>
            </a:pPr>
            <a:endParaRPr lang="fr-FR" sz="900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40000"/>
              </a:spcBef>
              <a:spcAft>
                <a:spcPct val="40000"/>
              </a:spcAft>
              <a:tabLst>
                <a:tab pos="1258888" algn="l"/>
              </a:tabLst>
            </a:pPr>
            <a:endParaRPr lang="fr-FR" sz="9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40000"/>
              </a:spcBef>
              <a:spcAft>
                <a:spcPct val="40000"/>
              </a:spcAft>
              <a:tabLst>
                <a:tab pos="1258888" algn="l"/>
              </a:tabLst>
            </a:pPr>
            <a:endParaRPr lang="fr-FR" sz="900" b="1" i="1" dirty="0">
              <a:solidFill>
                <a:srgbClr val="000099"/>
              </a:solidFill>
              <a:latin typeface="Arial" pitchFamily="34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40000"/>
              </a:spcBef>
              <a:spcAft>
                <a:spcPct val="40000"/>
              </a:spcAft>
              <a:tabLst>
                <a:tab pos="1258888" algn="l"/>
              </a:tabLst>
            </a:pPr>
            <a:endParaRPr lang="fr-FR" sz="900" b="1" i="1" dirty="0">
              <a:solidFill>
                <a:srgbClr val="000099"/>
              </a:solidFill>
              <a:latin typeface="Arial" pitchFamily="34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40000"/>
              </a:spcBef>
              <a:spcAft>
                <a:spcPct val="40000"/>
              </a:spcAft>
            </a:pPr>
            <a:endParaRPr lang="fr-FR" sz="900" b="1" i="1" dirty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5695283" y="4570953"/>
            <a:ext cx="2331747" cy="2000311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lIns="91433" tIns="45717" rIns="91433" bIns="45717"/>
          <a:lstStyle/>
          <a:p>
            <a:pPr marL="342900" indent="-342900" algn="l">
              <a:lnSpc>
                <a:spcPct val="80000"/>
              </a:lnSpc>
              <a:spcBef>
                <a:spcPct val="40000"/>
              </a:spcBef>
              <a:spcAft>
                <a:spcPct val="40000"/>
              </a:spcAft>
              <a:tabLst>
                <a:tab pos="1257300" algn="l"/>
              </a:tabLst>
              <a:defRPr/>
            </a:pPr>
            <a:r>
              <a:rPr lang="fr-FR" sz="12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HUMAN SPACE FLIGHT</a:t>
            </a:r>
            <a:endParaRPr lang="fr-FR" sz="1200" b="1" i="1" dirty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40000"/>
              </a:spcBef>
              <a:spcAft>
                <a:spcPct val="40000"/>
              </a:spcAft>
              <a:tabLst>
                <a:tab pos="1257300" algn="l"/>
              </a:tabLst>
              <a:defRPr/>
            </a:pPr>
            <a:r>
              <a:rPr lang="fr-FR" sz="1000" b="1" i="1" dirty="0" smtClean="0">
                <a:solidFill>
                  <a:srgbClr val="002060"/>
                </a:solidFill>
                <a:latin typeface="Arial" pitchFamily="34" charset="0"/>
              </a:rPr>
              <a:t>CARDIOSPACE 2 on </a:t>
            </a:r>
            <a:r>
              <a:rPr lang="fr-FR" sz="1000" b="1" i="1" dirty="0" err="1" smtClean="0">
                <a:solidFill>
                  <a:srgbClr val="002060"/>
                </a:solidFill>
                <a:latin typeface="Arial" pitchFamily="34" charset="0"/>
              </a:rPr>
              <a:t>Tiangong</a:t>
            </a:r>
            <a:r>
              <a:rPr lang="fr-FR" sz="1000" b="1" i="1" dirty="0" smtClean="0">
                <a:solidFill>
                  <a:srgbClr val="002060"/>
                </a:solidFill>
                <a:latin typeface="Arial" pitchFamily="34" charset="0"/>
              </a:rPr>
              <a:t> 3</a:t>
            </a:r>
          </a:p>
          <a:p>
            <a:pPr marL="342900" indent="-342900" algn="l">
              <a:lnSpc>
                <a:spcPct val="80000"/>
              </a:lnSpc>
              <a:spcBef>
                <a:spcPct val="40000"/>
              </a:spcBef>
              <a:spcAft>
                <a:spcPct val="40000"/>
              </a:spcAft>
              <a:tabLst>
                <a:tab pos="1257300" algn="l"/>
              </a:tabLst>
              <a:defRPr/>
            </a:pPr>
            <a:endParaRPr lang="fr-FR" sz="1000" b="1" i="1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40000"/>
              </a:spcBef>
              <a:spcAft>
                <a:spcPct val="40000"/>
              </a:spcAft>
              <a:tabLst>
                <a:tab pos="1257300" algn="l"/>
              </a:tabLst>
              <a:defRPr/>
            </a:pPr>
            <a:endParaRPr lang="fr-FR" sz="1000" b="1" i="1" dirty="0" smtClean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40000"/>
              </a:spcBef>
              <a:spcAft>
                <a:spcPct val="40000"/>
              </a:spcAft>
              <a:tabLst>
                <a:tab pos="1257300" algn="l"/>
              </a:tabLst>
              <a:defRPr/>
            </a:pPr>
            <a:endParaRPr lang="fr-FR" sz="1000" b="1" i="1" dirty="0" smtClean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40000"/>
              </a:spcBef>
              <a:spcAft>
                <a:spcPct val="40000"/>
              </a:spcAft>
              <a:tabLst>
                <a:tab pos="1257300" algn="l"/>
              </a:tabLst>
              <a:defRPr/>
            </a:pPr>
            <a:r>
              <a:rPr lang="fr-FR" sz="1000" b="1" i="1" dirty="0" smtClean="0">
                <a:solidFill>
                  <a:srgbClr val="002060"/>
                </a:solidFill>
                <a:latin typeface="Arial" pitchFamily="34" charset="0"/>
              </a:rPr>
              <a:t>MTB-2 on BION-M n°2</a:t>
            </a:r>
          </a:p>
          <a:p>
            <a:pPr marL="342900" indent="-342900" algn="l">
              <a:lnSpc>
                <a:spcPct val="80000"/>
              </a:lnSpc>
              <a:spcBef>
                <a:spcPct val="40000"/>
              </a:spcBef>
              <a:spcAft>
                <a:spcPct val="40000"/>
              </a:spcAft>
              <a:tabLst>
                <a:tab pos="1257300" algn="l"/>
              </a:tabLst>
              <a:defRPr/>
            </a:pPr>
            <a:r>
              <a:rPr lang="fr-FR" sz="1000" b="1" i="1" dirty="0" smtClean="0">
                <a:solidFill>
                  <a:srgbClr val="002060"/>
                </a:solidFill>
                <a:latin typeface="Arial" pitchFamily="34" charset="0"/>
              </a:rPr>
              <a:t>TELEMAQUE (Alpha Mission)</a:t>
            </a:r>
          </a:p>
          <a:p>
            <a:pPr marL="342900" indent="-342900" algn="l">
              <a:lnSpc>
                <a:spcPct val="80000"/>
              </a:lnSpc>
              <a:spcBef>
                <a:spcPct val="40000"/>
              </a:spcBef>
              <a:spcAft>
                <a:spcPct val="40000"/>
              </a:spcAft>
              <a:tabLst>
                <a:tab pos="1257300" algn="l"/>
              </a:tabLst>
              <a:defRPr/>
            </a:pPr>
            <a:r>
              <a:rPr lang="fr-FR" sz="1000" b="1" i="1" dirty="0" smtClean="0">
                <a:solidFill>
                  <a:srgbClr val="002060"/>
                </a:solidFill>
                <a:latin typeface="Arial" pitchFamily="34" charset="0"/>
              </a:rPr>
              <a:t>LUMINA (Alpha Mission)</a:t>
            </a:r>
            <a:r>
              <a:rPr lang="fr-FR" sz="1000" b="1" i="1" dirty="0">
                <a:solidFill>
                  <a:srgbClr val="002060"/>
                </a:solidFill>
                <a:latin typeface="Arial" pitchFamily="34" charset="0"/>
              </a:rPr>
              <a:t/>
            </a:r>
            <a:br>
              <a:rPr lang="fr-FR" sz="1000" b="1" i="1" dirty="0">
                <a:solidFill>
                  <a:srgbClr val="002060"/>
                </a:solidFill>
                <a:latin typeface="Arial" pitchFamily="34" charset="0"/>
              </a:rPr>
            </a:br>
            <a:endParaRPr lang="fr-FR" sz="1000" b="1" i="1" dirty="0" smtClean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40000"/>
              </a:spcBef>
              <a:spcAft>
                <a:spcPct val="40000"/>
              </a:spcAft>
              <a:tabLst>
                <a:tab pos="1257300" algn="l"/>
              </a:tabLst>
              <a:defRPr/>
            </a:pPr>
            <a:r>
              <a:rPr lang="fr-FR" sz="10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	</a:t>
            </a:r>
            <a:endParaRPr lang="fr-FR" sz="1000" b="1" i="1" dirty="0">
              <a:solidFill>
                <a:srgbClr val="6600FF"/>
              </a:solidFill>
              <a:latin typeface="Arial" pitchFamily="34" charset="0"/>
            </a:endParaRPr>
          </a:p>
        </p:txBody>
      </p:sp>
      <p:pic>
        <p:nvPicPr>
          <p:cNvPr id="28" name="Picture 3" descr="jason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950" y="2070707"/>
            <a:ext cx="1131053" cy="79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8298154" y="4501533"/>
            <a:ext cx="2299343" cy="127111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fr-FR" sz="1200" b="1" i="1" dirty="0" smtClean="0">
                <a:solidFill>
                  <a:srgbClr val="0070C0"/>
                </a:solidFill>
                <a:latin typeface="Arial" pitchFamily="34" charset="0"/>
              </a:rPr>
              <a:t>NEWSPACE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FR" sz="1000" b="1" i="1" dirty="0" smtClean="0">
                <a:solidFill>
                  <a:srgbClr val="0070C0"/>
                </a:solidFill>
                <a:latin typeface="Arial" pitchFamily="34" charset="0"/>
              </a:rPr>
              <a:t>ANGELS - PCDU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FR" sz="1000" b="1" i="1" dirty="0" smtClean="0">
                <a:solidFill>
                  <a:srgbClr val="0070C0"/>
                </a:solidFill>
                <a:latin typeface="Arial" pitchFamily="34" charset="0"/>
              </a:rPr>
              <a:t>KINEIS Constellation - PCDU</a:t>
            </a:r>
            <a:br>
              <a:rPr lang="fr-FR" sz="1000" b="1" i="1" dirty="0" smtClean="0">
                <a:solidFill>
                  <a:srgbClr val="0070C0"/>
                </a:solidFill>
                <a:latin typeface="Arial" pitchFamily="34" charset="0"/>
              </a:rPr>
            </a:br>
            <a:r>
              <a:rPr lang="fr-FR" sz="1000" b="1" i="1" dirty="0" smtClean="0">
                <a:solidFill>
                  <a:srgbClr val="0070C0"/>
                </a:solidFill>
                <a:latin typeface="Arial" pitchFamily="34" charset="0"/>
              </a:rPr>
              <a:t>MMX Rover - PCDU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FR" sz="1000" b="1" i="1" dirty="0" smtClean="0">
                <a:solidFill>
                  <a:srgbClr val="0070C0"/>
                </a:solidFill>
                <a:latin typeface="Arial" pitchFamily="34" charset="0"/>
              </a:rPr>
              <a:t>DARWIN </a:t>
            </a:r>
            <a:r>
              <a:rPr lang="fr-FR" sz="1000" b="1" i="1" dirty="0">
                <a:solidFill>
                  <a:srgbClr val="0070C0"/>
                </a:solidFill>
                <a:latin typeface="Arial" pitchFamily="34" charset="0"/>
              </a:rPr>
              <a:t>CU </a:t>
            </a:r>
            <a:r>
              <a:rPr lang="fr-FR" sz="1000" b="1" i="1" dirty="0" smtClean="0">
                <a:solidFill>
                  <a:srgbClr val="0070C0"/>
                </a:solidFill>
                <a:latin typeface="Arial" pitchFamily="34" charset="0"/>
              </a:rPr>
              <a:t>– BOMO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fr-FR" sz="1000" b="1" i="1" dirty="0">
              <a:solidFill>
                <a:srgbClr val="0070C0"/>
              </a:solidFill>
              <a:latin typeface="Arial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FR" sz="1050" b="1" i="1" dirty="0" smtClean="0">
                <a:solidFill>
                  <a:srgbClr val="0070C0"/>
                </a:solidFill>
                <a:latin typeface="Arial" pitchFamily="34" charset="0"/>
              </a:rPr>
              <a:t>CO3D - 3 main </a:t>
            </a:r>
            <a:r>
              <a:rPr lang="fr-FR" sz="1050" b="1" i="1" dirty="0" err="1" smtClean="0">
                <a:solidFill>
                  <a:srgbClr val="0070C0"/>
                </a:solidFill>
                <a:latin typeface="Arial" pitchFamily="34" charset="0"/>
              </a:rPr>
              <a:t>units</a:t>
            </a:r>
            <a:r>
              <a:rPr lang="fr-FR" sz="11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	 </a:t>
            </a:r>
            <a:endParaRPr lang="fr-FR" sz="1100" b="1" i="1" dirty="0">
              <a:solidFill>
                <a:schemeClr val="accent5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620" y="4316926"/>
            <a:ext cx="965447" cy="724442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7138" y="1326888"/>
            <a:ext cx="1070546" cy="932407"/>
          </a:xfrm>
          <a:prstGeom prst="rect">
            <a:avLst/>
          </a:prstGeom>
        </p:spPr>
      </p:pic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8304424" y="6020321"/>
            <a:ext cx="2414588" cy="7017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fr-FR" sz="1100" b="1" i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34" charset="0"/>
              </a:rPr>
              <a:t>R&amp;T</a:t>
            </a:r>
            <a:br>
              <a:rPr lang="fr-FR" sz="1100" b="1" i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34" charset="0"/>
              </a:rPr>
            </a:br>
            <a:r>
              <a:rPr lang="fr-FR" sz="1100" b="1" i="1" dirty="0" err="1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34" charset="0"/>
              </a:rPr>
              <a:t>projects</a:t>
            </a:r>
            <a:r>
              <a:rPr lang="fr-FR" sz="1100" b="1" i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34" charset="0"/>
              </a:rPr>
              <a:t> </a:t>
            </a:r>
            <a:r>
              <a:rPr lang="fr-FR" sz="1100" b="1" i="1" dirty="0" err="1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34" charset="0"/>
              </a:rPr>
              <a:t>linked</a:t>
            </a:r>
            <a:r>
              <a:rPr lang="fr-FR" sz="1100" b="1" i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34" charset="0"/>
              </a:rPr>
              <a:t> to </a:t>
            </a:r>
            <a:r>
              <a:rPr lang="fr-FR" sz="1100" b="1" i="1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34" charset="0"/>
              </a:rPr>
              <a:t>D</a:t>
            </a:r>
            <a:r>
              <a:rPr lang="fr-FR" sz="1100" b="1" i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34" charset="0"/>
              </a:rPr>
              <a:t>ata </a:t>
            </a:r>
            <a:r>
              <a:rPr lang="fr-FR" sz="1100" b="1" i="1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34" charset="0"/>
              </a:rPr>
              <a:t>H</a:t>
            </a:r>
            <a:r>
              <a:rPr lang="fr-FR" sz="1100" b="1" i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34" charset="0"/>
              </a:rPr>
              <a:t>andling </a:t>
            </a:r>
            <a:r>
              <a:rPr lang="fr-FR" sz="1100" b="1" i="1" dirty="0" err="1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34" charset="0"/>
              </a:rPr>
              <a:t>electronics</a:t>
            </a:r>
            <a:r>
              <a:rPr lang="fr-FR" sz="1100" b="1" i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34" charset="0"/>
              </a:rPr>
              <a:t> and </a:t>
            </a:r>
            <a:r>
              <a:rPr lang="fr-FR" sz="1100" b="1" i="1" dirty="0" err="1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34" charset="0"/>
              </a:rPr>
              <a:t>processing</a:t>
            </a:r>
            <a:r>
              <a:rPr lang="fr-FR" sz="1100" b="1" i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34" charset="0"/>
              </a:rPr>
              <a:t>, Power Distribution</a:t>
            </a:r>
            <a:r>
              <a:rPr lang="fr-FR" sz="11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	 </a:t>
            </a:r>
            <a:endParaRPr lang="fr-FR" sz="1100" b="1" i="1" dirty="0">
              <a:solidFill>
                <a:schemeClr val="accent5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33" name="Picture 2" descr="Image associÃ©e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332" y="3003217"/>
            <a:ext cx="997545" cy="99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RÃ©sultat de recherche d'images pour &quot;plato ESA&quot;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0242" y="4503219"/>
            <a:ext cx="502812" cy="3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4166" y="5998299"/>
            <a:ext cx="611660" cy="611660"/>
          </a:xfrm>
          <a:prstGeom prst="rect">
            <a:avLst/>
          </a:prstGeom>
        </p:spPr>
      </p:pic>
      <p:pic>
        <p:nvPicPr>
          <p:cNvPr id="36" name="Picture 4" descr="https://www.toulousespaceshow.eu/tss18/wp-content/uploads/image017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7601" y="5080715"/>
            <a:ext cx="1174718" cy="69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7624" y="4407053"/>
            <a:ext cx="679746" cy="544185"/>
          </a:xfrm>
          <a:prstGeom prst="rect">
            <a:avLst/>
          </a:prstGeom>
        </p:spPr>
      </p:pic>
      <p:pic>
        <p:nvPicPr>
          <p:cNvPr id="38" name="Imag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6278" y="5141410"/>
            <a:ext cx="1448595" cy="76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PLEIADES NEO – Newspace Factory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1684" y="3109025"/>
            <a:ext cx="1174462" cy="82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image001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0242" y="5907436"/>
            <a:ext cx="946879" cy="56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5119" y="2352270"/>
            <a:ext cx="930719" cy="687335"/>
          </a:xfrm>
          <a:prstGeom prst="rect">
            <a:avLst/>
          </a:prstGeom>
        </p:spPr>
      </p:pic>
      <p:pic>
        <p:nvPicPr>
          <p:cNvPr id="42" name="Picture 6" descr="ERO will reach Mars orbit, capture orbiting samples launched from the Red Planet and bring them back to Earth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439" y="5707504"/>
            <a:ext cx="1388864" cy="78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1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52438" y="9353"/>
            <a:ext cx="11739561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D9991"/>
              </a:gs>
              <a:gs pos="53000">
                <a:srgbClr val="EFE7E5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>
                <a:solidFill>
                  <a:srgbClr val="663300"/>
                </a:solidFill>
              </a:rPr>
              <a:t> </a:t>
            </a:r>
            <a:r>
              <a:rPr lang="fr-FR" sz="1600" b="1" dirty="0">
                <a:solidFill>
                  <a:srgbClr val="4C2600"/>
                </a:solidFill>
              </a:rPr>
              <a:t>1-EREMS &amp; INNALABS     </a:t>
            </a:r>
            <a:r>
              <a:rPr lang="fr-FR" sz="1600" i="1" dirty="0">
                <a:solidFill>
                  <a:srgbClr val="663300"/>
                </a:solidFill>
              </a:rPr>
              <a:t>2-ARIETIS Project     3-Designing </a:t>
            </a:r>
            <a:r>
              <a:rPr lang="fr-FR" sz="1600" i="1" dirty="0" err="1">
                <a:solidFill>
                  <a:srgbClr val="663300"/>
                </a:solidFill>
              </a:rPr>
              <a:t>with</a:t>
            </a:r>
            <a:r>
              <a:rPr lang="fr-FR" sz="1600" i="1" dirty="0">
                <a:solidFill>
                  <a:srgbClr val="663300"/>
                </a:solidFill>
              </a:rPr>
              <a:t> NG-Medium     4-Conclusion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002" y="985549"/>
            <a:ext cx="12010619" cy="5261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600" dirty="0" smtClean="0">
                <a:solidFill>
                  <a:schemeClr val="accent5">
                    <a:lumMod val="75000"/>
                  </a:schemeClr>
                </a:solidFill>
              </a:rPr>
              <a:t>----- INNALABS ------------------------------------------------------------------------------------------------</a:t>
            </a:r>
            <a:endParaRPr lang="fr-FR" sz="2600" dirty="0" smtClean="0"/>
          </a:p>
          <a:p>
            <a:endParaRPr lang="fr-FR" sz="2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4DFF-3BC8-472E-9F3F-0A46ABAC8268}" type="slidenum">
              <a:rPr lang="fr-FR" smtClean="0"/>
              <a:t>6</a:t>
            </a:fld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387921"/>
            <a:ext cx="12192000" cy="488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arabicPeriod"/>
            </a:pPr>
            <a:r>
              <a:rPr lang="fr-F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EREMS &amp; INNALABS</a:t>
            </a:r>
            <a:endParaRPr lang="fr-F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99002" y="32400"/>
            <a:ext cx="12094083" cy="335085"/>
            <a:chOff x="99002" y="32400"/>
            <a:chExt cx="12094083" cy="335085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02" y="32400"/>
              <a:ext cx="1000125" cy="33508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flipV="1">
              <a:off x="1076400" y="306000"/>
              <a:ext cx="11116685" cy="50400"/>
            </a:xfrm>
            <a:prstGeom prst="rect">
              <a:avLst/>
            </a:prstGeom>
            <a:gradFill flip="none" rotWithShape="1">
              <a:gsLst>
                <a:gs pos="45000">
                  <a:srgbClr val="9D6A5E"/>
                </a:gs>
                <a:gs pos="0">
                  <a:srgbClr val="6A1C0C"/>
                </a:gs>
                <a:gs pos="100000">
                  <a:srgbClr val="D0B7B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663300"/>
                </a:solidFill>
              </a:endParaRPr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52438" y="1631604"/>
            <a:ext cx="6412950" cy="323329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4000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4000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Independent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 SME,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formed </a:t>
            </a: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i</a:t>
            </a:r>
            <a:r>
              <a:rPr lang="en-GB" sz="1400" b="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n </a:t>
            </a:r>
            <a:r>
              <a:rPr lang="en-GB" sz="14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Ireland</a:t>
            </a:r>
            <a:r>
              <a:rPr lang="en-GB" sz="1400" b="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 Oct </a:t>
            </a:r>
            <a:r>
              <a:rPr lang="en-GB" sz="14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2011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en-GB" sz="1400" kern="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GB" sz="1400" b="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Head quarter in </a:t>
            </a:r>
            <a:r>
              <a:rPr lang="en-GB" sz="14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Dublin</a:t>
            </a:r>
            <a:r>
              <a:rPr lang="en-GB" sz="1400" b="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 Ireland since Aug 2012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GB" sz="1400" b="0" i="0" u="none" strike="noStrike" kern="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1400" b="0" i="0" u="none" strike="noStrike" kern="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Business type : </a:t>
            </a:r>
            <a:r>
              <a:rPr kumimoji="0" lang="en-GB" sz="1400" b="1" i="0" u="none" strike="noStrike" kern="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Develop Inertial sensors &amp; systems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1400" b="0" kern="0" dirty="0">
                <a:solidFill>
                  <a:srgbClr val="000000"/>
                </a:solidFill>
                <a:cs typeface="Arial" panose="020B0604020202020204" pitchFamily="34" charset="0"/>
              </a:rPr>
              <a:t>Staff: </a:t>
            </a:r>
            <a:r>
              <a:rPr lang="en-GB" sz="1400" kern="0" dirty="0">
                <a:solidFill>
                  <a:srgbClr val="000000"/>
                </a:solidFill>
                <a:cs typeface="Arial" panose="020B0604020202020204" pitchFamily="34" charset="0"/>
              </a:rPr>
              <a:t>55 employees 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en-GB" sz="1400" b="0" kern="0" noProof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1400" b="0" i="0" u="none" strike="noStrike" kern="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Patent Registered:</a:t>
            </a:r>
            <a:r>
              <a:rPr kumimoji="0" lang="en-GB" sz="1400" b="0" i="0" u="none" strike="noStrike" kern="0" cap="none" spc="0" normalizeH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GB" sz="1400" i="0" u="none" strike="noStrike" kern="0" cap="none" spc="0" normalizeH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32 Patents</a:t>
            </a:r>
            <a:endParaRPr kumimoji="0" lang="en-GB" sz="1400" i="0" u="none" strike="noStrike" kern="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	</a:t>
            </a:r>
            <a:endParaRPr kumimoji="0" lang="en-GB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1400" b="0" kern="0" noProof="1">
                <a:solidFill>
                  <a:srgbClr val="000000"/>
                </a:solidFill>
                <a:cs typeface="Arial" panose="020B0604020202020204" pitchFamily="34" charset="0"/>
              </a:rPr>
              <a:t>Revenue 2022 : 10-15 M€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GB" sz="1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GB" sz="1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GB" sz="1400" b="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Education</a:t>
            </a:r>
            <a:r>
              <a:rPr lang="en-GB" sz="14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 Hi levels - technology</a:t>
            </a:r>
            <a:endParaRPr kumimoji="0" lang="en-GB" sz="1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GB" sz="1400" b="1" i="0" u="none" strike="noStrike" kern="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Certification </a:t>
            </a:r>
            <a:r>
              <a:rPr kumimoji="0" lang="en-GB" sz="1400" b="1" i="0" u="none" strike="noStrike" kern="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ISO 9001 2015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6065241" y="1556951"/>
            <a:ext cx="5994758" cy="330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4000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1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Key markets:</a:t>
            </a:r>
          </a:p>
          <a:p>
            <a:pPr marL="1152254" lvl="2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400" b="0" dirty="0">
                <a:latin typeface="Arial" charset="0"/>
              </a:rPr>
              <a:t>Aerospace &amp; </a:t>
            </a:r>
            <a:r>
              <a:rPr lang="en-GB" sz="1400" b="0" dirty="0" smtClean="0">
                <a:latin typeface="Arial" charset="0"/>
              </a:rPr>
              <a:t>Defence</a:t>
            </a:r>
            <a:endParaRPr lang="en-GB" sz="1400" b="0" dirty="0">
              <a:latin typeface="Arial" charset="0"/>
            </a:endParaRPr>
          </a:p>
          <a:p>
            <a:pPr marL="1152254" lvl="2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400" b="0" dirty="0">
                <a:latin typeface="Arial" charset="0"/>
              </a:rPr>
              <a:t>Space </a:t>
            </a:r>
          </a:p>
          <a:p>
            <a:pPr marL="1152254" lvl="2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400" b="0" dirty="0" smtClean="0">
                <a:latin typeface="Arial" charset="0"/>
              </a:rPr>
              <a:t>High </a:t>
            </a:r>
            <a:r>
              <a:rPr lang="en-GB" sz="1400" b="0" dirty="0">
                <a:latin typeface="Arial" charset="0"/>
              </a:rPr>
              <a:t>End Industrial</a:t>
            </a:r>
          </a:p>
          <a:p>
            <a:pPr marL="1152254" lvl="2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400" b="0" dirty="0" smtClean="0">
                <a:latin typeface="Arial" charset="0"/>
              </a:rPr>
              <a:t>Emerging </a:t>
            </a:r>
            <a:r>
              <a:rPr lang="en-GB" sz="1400" b="0" dirty="0">
                <a:latin typeface="Arial" charset="0"/>
              </a:rPr>
              <a:t>Technologies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Space Heritage:</a:t>
            </a:r>
          </a:p>
          <a:p>
            <a:pPr lvl="2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b="1" dirty="0" smtClean="0">
                <a:latin typeface="Arial" charset="0"/>
              </a:rPr>
              <a:t>TRL9</a:t>
            </a:r>
            <a:r>
              <a:rPr lang="en-GB" sz="1400" b="0" dirty="0" smtClean="0">
                <a:latin typeface="Arial" charset="0"/>
              </a:rPr>
              <a:t> for gyro </a:t>
            </a:r>
            <a:r>
              <a:rPr lang="en-GB" sz="1400" b="0" dirty="0">
                <a:latin typeface="Arial" charset="0"/>
              </a:rPr>
              <a:t>and accelerometers </a:t>
            </a:r>
            <a:r>
              <a:rPr lang="en-GB" sz="1400" b="0" dirty="0" smtClean="0">
                <a:latin typeface="Arial" charset="0"/>
              </a:rPr>
              <a:t>(space proven).</a:t>
            </a:r>
          </a:p>
          <a:p>
            <a:pPr lvl="2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b="0" dirty="0" smtClean="0">
                <a:latin typeface="Arial" charset="0"/>
              </a:rPr>
              <a:t>New </a:t>
            </a:r>
            <a:r>
              <a:rPr lang="en-GB" sz="1400" b="0" dirty="0">
                <a:latin typeface="Arial" charset="0"/>
              </a:rPr>
              <a:t>products being developed both in </a:t>
            </a:r>
            <a:r>
              <a:rPr lang="en-GB" sz="1400" b="1" dirty="0">
                <a:latin typeface="Arial" charset="0"/>
              </a:rPr>
              <a:t>class 1 </a:t>
            </a:r>
            <a:r>
              <a:rPr lang="en-GB" sz="1400" b="0" dirty="0">
                <a:latin typeface="Arial" charset="0"/>
              </a:rPr>
              <a:t>quality and </a:t>
            </a:r>
            <a:r>
              <a:rPr lang="en-GB" sz="1400" b="1" dirty="0">
                <a:latin typeface="Arial" charset="0"/>
              </a:rPr>
              <a:t>new space </a:t>
            </a:r>
            <a:r>
              <a:rPr lang="en-GB" sz="1400" b="0" dirty="0">
                <a:latin typeface="Arial" charset="0"/>
              </a:rPr>
              <a:t>quality.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en-GB" sz="1400" b="0" kern="0" dirty="0">
              <a:solidFill>
                <a:srgbClr val="000000"/>
              </a:solidFill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Mission statement:</a:t>
            </a:r>
            <a:endParaRPr kumimoji="0" lang="en-GB" sz="120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6CFA61A-F333-1691-1D4F-42B53A6E9AF3}"/>
              </a:ext>
            </a:extLst>
          </p:cNvPr>
          <p:cNvSpPr/>
          <p:nvPr/>
        </p:nvSpPr>
        <p:spPr>
          <a:xfrm>
            <a:off x="4846320" y="4864895"/>
            <a:ext cx="7088107" cy="1015663"/>
          </a:xfrm>
          <a:prstGeom prst="rect">
            <a:avLst/>
          </a:prstGeom>
          <a:ln w="3175">
            <a:solidFill>
              <a:srgbClr val="255E99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32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66454" algn="l" rtl="0" fontAlgn="base">
              <a:spcBef>
                <a:spcPct val="0"/>
              </a:spcBef>
              <a:spcAft>
                <a:spcPct val="0"/>
              </a:spcAft>
              <a:defRPr sz="1632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32909" algn="l" rtl="0" fontAlgn="base">
              <a:spcBef>
                <a:spcPct val="0"/>
              </a:spcBef>
              <a:spcAft>
                <a:spcPct val="0"/>
              </a:spcAft>
              <a:defRPr sz="1632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99362" algn="l" rtl="0" fontAlgn="base">
              <a:spcBef>
                <a:spcPct val="0"/>
              </a:spcBef>
              <a:spcAft>
                <a:spcPct val="0"/>
              </a:spcAft>
              <a:defRPr sz="1632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65817" algn="l" rtl="0" fontAlgn="base">
              <a:spcBef>
                <a:spcPct val="0"/>
              </a:spcBef>
              <a:spcAft>
                <a:spcPct val="0"/>
              </a:spcAft>
              <a:defRPr sz="1632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332271" algn="l" defTabSz="932909" rtl="0" eaLnBrk="1" latinLnBrk="0" hangingPunct="1">
              <a:defRPr sz="1632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98726" algn="l" defTabSz="932909" rtl="0" eaLnBrk="1" latinLnBrk="0" hangingPunct="1">
              <a:defRPr sz="1632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65180" algn="l" defTabSz="932909" rtl="0" eaLnBrk="1" latinLnBrk="0" hangingPunct="1">
              <a:defRPr sz="1632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731635" algn="l" defTabSz="932909" rtl="0" eaLnBrk="1" latinLnBrk="0" hangingPunct="1">
              <a:defRPr sz="1632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IE" sz="2000" b="1" dirty="0">
                <a:solidFill>
                  <a:srgbClr val="255E99"/>
                </a:solidFill>
                <a:latin typeface="Baskerville Old Face" panose="02020602080505020303" pitchFamily="18" charset="0"/>
                <a:cs typeface="Aharoni" panose="02010803020104030203" pitchFamily="2" charset="-79"/>
              </a:rPr>
              <a:t>To become a leading global </a:t>
            </a:r>
            <a:r>
              <a:rPr lang="en-IE" sz="2000" b="1" dirty="0" smtClean="0">
                <a:solidFill>
                  <a:srgbClr val="255E99"/>
                </a:solidFill>
                <a:latin typeface="Baskerville Old Face" panose="02020602080505020303" pitchFamily="18" charset="0"/>
                <a:cs typeface="Aharoni" panose="02010803020104030203" pitchFamily="2" charset="-79"/>
              </a:rPr>
              <a:t>brand which </a:t>
            </a:r>
            <a:r>
              <a:rPr lang="en-IE" sz="2000" b="1" dirty="0">
                <a:solidFill>
                  <a:srgbClr val="255E99"/>
                </a:solidFill>
                <a:latin typeface="Baskerville Old Face" panose="02020602080505020303" pitchFamily="18" charset="0"/>
                <a:cs typeface="Aharoni" panose="02010803020104030203" pitchFamily="2" charset="-79"/>
              </a:rPr>
              <a:t>is acknowledged as a premier designer &amp; manufacturer </a:t>
            </a:r>
            <a:r>
              <a:rPr lang="en-IE" sz="2000" b="1" dirty="0" smtClean="0">
                <a:solidFill>
                  <a:srgbClr val="255E99"/>
                </a:solidFill>
                <a:latin typeface="Baskerville Old Face" panose="02020602080505020303" pitchFamily="18" charset="0"/>
                <a:cs typeface="Aharoni" panose="02010803020104030203" pitchFamily="2" charset="-79"/>
              </a:rPr>
              <a:t>of  </a:t>
            </a:r>
            <a:r>
              <a:rPr lang="en-IE" sz="2000" b="1" dirty="0">
                <a:solidFill>
                  <a:srgbClr val="255E99"/>
                </a:solidFill>
                <a:latin typeface="Baskerville Old Face" panose="02020602080505020303" pitchFamily="18" charset="0"/>
                <a:cs typeface="Aharoni" panose="02010803020104030203" pitchFamily="2" charset="-79"/>
              </a:rPr>
              <a:t>inertial components &amp; </a:t>
            </a:r>
            <a:r>
              <a:rPr lang="en-IE" sz="2000" b="1" dirty="0" smtClean="0">
                <a:solidFill>
                  <a:srgbClr val="255E99"/>
                </a:solidFill>
                <a:latin typeface="Baskerville Old Face" panose="02020602080505020303" pitchFamily="18" charset="0"/>
                <a:cs typeface="Aharoni" panose="02010803020104030203" pitchFamily="2" charset="-79"/>
              </a:rPr>
              <a:t>systems</a:t>
            </a:r>
          </a:p>
          <a:p>
            <a:pPr algn="ctr"/>
            <a:r>
              <a:rPr lang="en-IE" sz="2000" b="1" dirty="0" smtClean="0">
                <a:solidFill>
                  <a:srgbClr val="255E99"/>
                </a:solidFill>
                <a:latin typeface="Baskerville Old Face" panose="02020602080505020303" pitchFamily="18" charset="0"/>
                <a:cs typeface="Aharoni" panose="02010803020104030203" pitchFamily="2" charset="-79"/>
              </a:rPr>
              <a:t>which </a:t>
            </a:r>
            <a:r>
              <a:rPr lang="en-IE" sz="2000" b="1" dirty="0">
                <a:solidFill>
                  <a:srgbClr val="255E99"/>
                </a:solidFill>
                <a:latin typeface="Baskerville Old Face" panose="02020602080505020303" pitchFamily="18" charset="0"/>
                <a:cs typeface="Aharoni" panose="02010803020104030203" pitchFamily="2" charset="-79"/>
              </a:rPr>
              <a:t>provide innovative solutions which add value to our customers</a:t>
            </a:r>
            <a:endParaRPr lang="en-IE" sz="2000" dirty="0">
              <a:solidFill>
                <a:srgbClr val="255E99"/>
              </a:solidFill>
              <a:latin typeface="Baskerville Old Face" panose="02020602080505020303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3156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52438" y="9353"/>
            <a:ext cx="11739561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D9991"/>
              </a:gs>
              <a:gs pos="53000">
                <a:srgbClr val="EFE7E5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>
                <a:solidFill>
                  <a:srgbClr val="4C2600"/>
                </a:solidFill>
              </a:rPr>
              <a:t>1-EREMS &amp; </a:t>
            </a:r>
            <a:r>
              <a:rPr lang="fr-FR" sz="1600" i="1" dirty="0" smtClean="0">
                <a:solidFill>
                  <a:srgbClr val="4C2600"/>
                </a:solidFill>
              </a:rPr>
              <a:t>INNALABS     </a:t>
            </a:r>
            <a:r>
              <a:rPr lang="fr-FR" sz="1600" b="1" dirty="0">
                <a:solidFill>
                  <a:srgbClr val="663300"/>
                </a:solidFill>
              </a:rPr>
              <a:t>2-ARIETIS </a:t>
            </a:r>
            <a:r>
              <a:rPr lang="fr-FR" sz="1600" b="1" dirty="0" smtClean="0">
                <a:solidFill>
                  <a:srgbClr val="663300"/>
                </a:solidFill>
              </a:rPr>
              <a:t>Project     </a:t>
            </a:r>
            <a:r>
              <a:rPr lang="fr-FR" sz="1600" i="1" dirty="0">
                <a:solidFill>
                  <a:srgbClr val="663300"/>
                </a:solidFill>
              </a:rPr>
              <a:t>3-Designing </a:t>
            </a:r>
            <a:r>
              <a:rPr lang="fr-FR" sz="1600" i="1" dirty="0" err="1">
                <a:solidFill>
                  <a:srgbClr val="663300"/>
                </a:solidFill>
              </a:rPr>
              <a:t>with</a:t>
            </a:r>
            <a:r>
              <a:rPr lang="fr-FR" sz="1600" i="1" dirty="0">
                <a:solidFill>
                  <a:srgbClr val="663300"/>
                </a:solidFill>
              </a:rPr>
              <a:t> NG-Medium </a:t>
            </a:r>
            <a:r>
              <a:rPr lang="fr-FR" sz="1600" i="1" dirty="0" smtClean="0">
                <a:solidFill>
                  <a:srgbClr val="663300"/>
                </a:solidFill>
              </a:rPr>
              <a:t>    </a:t>
            </a:r>
            <a:r>
              <a:rPr lang="fr-FR" sz="1600" i="1" dirty="0">
                <a:solidFill>
                  <a:srgbClr val="663300"/>
                </a:solidFill>
              </a:rPr>
              <a:t>4-Conclusion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387921"/>
            <a:ext cx="12192000" cy="647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ctr">
              <a:buFont typeface="+mj-lt"/>
              <a:buAutoNum type="arabicPeriod" startAt="2"/>
            </a:pPr>
            <a:r>
              <a:rPr lang="fr-FR" sz="3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ARIETIS PROJECT</a:t>
            </a:r>
            <a:endParaRPr lang="fr-FR" sz="3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99002" y="32400"/>
            <a:ext cx="12094083" cy="335085"/>
            <a:chOff x="99002" y="32400"/>
            <a:chExt cx="12094083" cy="335085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02" y="32400"/>
              <a:ext cx="1000125" cy="33508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flipV="1">
              <a:off x="1076400" y="306000"/>
              <a:ext cx="11116685" cy="50400"/>
            </a:xfrm>
            <a:prstGeom prst="rect">
              <a:avLst/>
            </a:prstGeom>
            <a:gradFill flip="none" rotWithShape="1">
              <a:gsLst>
                <a:gs pos="45000">
                  <a:srgbClr val="9D6A5E"/>
                </a:gs>
                <a:gs pos="0">
                  <a:srgbClr val="6A1C0C"/>
                </a:gs>
                <a:gs pos="100000">
                  <a:srgbClr val="D0B7B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66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0314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52438" y="9353"/>
            <a:ext cx="11739561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D9991"/>
              </a:gs>
              <a:gs pos="53000">
                <a:srgbClr val="EFE7E5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>
                <a:solidFill>
                  <a:srgbClr val="4C2600"/>
                </a:solidFill>
              </a:rPr>
              <a:t>1-EREMS &amp; INNALABS     </a:t>
            </a:r>
            <a:r>
              <a:rPr lang="fr-FR" sz="1600" b="1" dirty="0">
                <a:solidFill>
                  <a:srgbClr val="663300"/>
                </a:solidFill>
              </a:rPr>
              <a:t>2-ARIETIS Project     </a:t>
            </a:r>
            <a:r>
              <a:rPr lang="fr-FR" sz="1600" i="1" dirty="0">
                <a:solidFill>
                  <a:srgbClr val="663300"/>
                </a:solidFill>
              </a:rPr>
              <a:t>3-Designing </a:t>
            </a:r>
            <a:r>
              <a:rPr lang="fr-FR" sz="1600" i="1" dirty="0" err="1">
                <a:solidFill>
                  <a:srgbClr val="663300"/>
                </a:solidFill>
              </a:rPr>
              <a:t>with</a:t>
            </a:r>
            <a:r>
              <a:rPr lang="fr-FR" sz="1600" i="1" dirty="0">
                <a:solidFill>
                  <a:srgbClr val="663300"/>
                </a:solidFill>
              </a:rPr>
              <a:t> NG-Medium     4-Conclusion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14925" y="907821"/>
            <a:ext cx="6846416" cy="58136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----- Aim -------------------------------------------------------------------------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¶"/>
            </a:pPr>
            <a:r>
              <a:rPr lang="en-US" sz="1500" dirty="0" smtClean="0"/>
              <a:t>Development of a </a:t>
            </a:r>
            <a:r>
              <a:rPr lang="en-US" sz="1500" dirty="0"/>
              <a:t>stand </a:t>
            </a:r>
            <a:r>
              <a:rPr lang="en-US" sz="1500" dirty="0" smtClean="0"/>
              <a:t>alone </a:t>
            </a:r>
            <a:r>
              <a:rPr lang="en-US" sz="1500" b="1" dirty="0" smtClean="0"/>
              <a:t>3-axes</a:t>
            </a:r>
            <a:r>
              <a:rPr lang="en-US" sz="1500" dirty="0" smtClean="0"/>
              <a:t> </a:t>
            </a:r>
            <a:r>
              <a:rPr lang="en-US" sz="1500" b="1" dirty="0" smtClean="0"/>
              <a:t>Gyroscope </a:t>
            </a:r>
            <a:r>
              <a:rPr lang="en-US" sz="1500" dirty="0" smtClean="0"/>
              <a:t>Unit</a:t>
            </a:r>
          </a:p>
          <a:p>
            <a:pPr lvl="1"/>
            <a:r>
              <a:rPr lang="en-US" sz="1500" dirty="0" smtClean="0"/>
              <a:t>space </a:t>
            </a:r>
            <a:r>
              <a:rPr lang="en-US" sz="1500" b="1" dirty="0" smtClean="0"/>
              <a:t>class 1</a:t>
            </a:r>
            <a:r>
              <a:rPr lang="en-US" sz="1500" dirty="0" smtClean="0"/>
              <a:t> applications (</a:t>
            </a:r>
            <a:r>
              <a:rPr lang="en-US" sz="1500" b="1" dirty="0" smtClean="0"/>
              <a:t>ESA ECSS </a:t>
            </a:r>
            <a:r>
              <a:rPr lang="en-US" sz="1500" dirty="0" smtClean="0"/>
              <a:t>standard, class1 EEE parts)</a:t>
            </a:r>
          </a:p>
          <a:p>
            <a:pPr lvl="1"/>
            <a:r>
              <a:rPr lang="en-US" sz="1500" b="1" dirty="0" smtClean="0"/>
              <a:t>10/15 year </a:t>
            </a:r>
            <a:r>
              <a:rPr lang="en-US" sz="1500" dirty="0" smtClean="0"/>
              <a:t>lifetime for </a:t>
            </a:r>
            <a:r>
              <a:rPr lang="en-US" sz="1500" b="1" dirty="0" smtClean="0"/>
              <a:t>LEO/GEO</a:t>
            </a:r>
          </a:p>
          <a:p>
            <a:pPr lvl="1"/>
            <a:r>
              <a:rPr lang="en-US" sz="1500" dirty="0" smtClean="0"/>
              <a:t>High reliability </a:t>
            </a:r>
          </a:p>
          <a:p>
            <a:pPr lvl="1"/>
            <a:r>
              <a:rPr lang="en-US" sz="1500" b="1" dirty="0" smtClean="0"/>
              <a:t>ITAR-free</a:t>
            </a:r>
          </a:p>
          <a:p>
            <a:pPr lvl="0">
              <a:buFont typeface="Wingdings" panose="05000000000000000000" pitchFamily="2" charset="2"/>
              <a:buChar char="¶"/>
            </a:pPr>
            <a:r>
              <a:rPr lang="en-US" sz="1500" b="1" dirty="0" smtClean="0">
                <a:solidFill>
                  <a:prstClr val="black"/>
                </a:solidFill>
              </a:rPr>
              <a:t>Off-the-shelf </a:t>
            </a:r>
            <a:r>
              <a:rPr lang="en-US" sz="1500" dirty="0" smtClean="0">
                <a:solidFill>
                  <a:prstClr val="black"/>
                </a:solidFill>
              </a:rPr>
              <a:t>product</a:t>
            </a:r>
          </a:p>
          <a:p>
            <a:pPr lvl="0">
              <a:buFont typeface="Wingdings" panose="05000000000000000000" pitchFamily="2" charset="2"/>
              <a:buChar char="¶"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----- Main features ------------------------------------------------------------</a:t>
            </a:r>
            <a:endParaRPr lang="en-US" sz="2200" dirty="0"/>
          </a:p>
          <a:p>
            <a:pPr>
              <a:buFont typeface="Wingdings" panose="05000000000000000000" pitchFamily="2" charset="2"/>
              <a:buChar char="¶"/>
            </a:pPr>
            <a:r>
              <a:rPr lang="en-US" sz="1500" dirty="0" smtClean="0"/>
              <a:t>Very low noise</a:t>
            </a:r>
          </a:p>
          <a:p>
            <a:pPr lvl="1"/>
            <a:r>
              <a:rPr lang="en-US" sz="1500" dirty="0"/>
              <a:t>maximum range: </a:t>
            </a:r>
            <a:r>
              <a:rPr lang="en-US" sz="1500" b="1" dirty="0" smtClean="0"/>
              <a:t>4,5 </a:t>
            </a:r>
            <a:r>
              <a:rPr lang="en-US" sz="1500" b="1" dirty="0" err="1"/>
              <a:t>deg</a:t>
            </a:r>
            <a:r>
              <a:rPr lang="en-US" sz="1500" b="1" dirty="0"/>
              <a:t>/s</a:t>
            </a:r>
          </a:p>
          <a:p>
            <a:pPr lvl="1"/>
            <a:r>
              <a:rPr lang="en-US" sz="1500" dirty="0" smtClean="0"/>
              <a:t>precision:</a:t>
            </a:r>
            <a:r>
              <a:rPr lang="en-US" sz="1500" b="1" dirty="0" smtClean="0"/>
              <a:t> </a:t>
            </a:r>
            <a:r>
              <a:rPr lang="fr-FR" sz="1500" b="1" dirty="0" smtClean="0"/>
              <a:t>0,01</a:t>
            </a:r>
            <a:r>
              <a:rPr lang="fr-FR" sz="1500" b="1" baseline="30000" dirty="0" smtClean="0"/>
              <a:t> </a:t>
            </a:r>
            <a:r>
              <a:rPr lang="en-US" sz="1500" b="1" dirty="0" err="1" smtClean="0"/>
              <a:t>deg</a:t>
            </a:r>
            <a:r>
              <a:rPr lang="en-US" sz="1500" b="1" dirty="0" smtClean="0"/>
              <a:t>/h</a:t>
            </a:r>
          </a:p>
          <a:p>
            <a:pPr lvl="1"/>
            <a:endParaRPr lang="en-US" sz="1500" dirty="0" smtClean="0"/>
          </a:p>
          <a:p>
            <a:pPr>
              <a:buFont typeface="Wingdings" panose="05000000000000000000" pitchFamily="2" charset="2"/>
              <a:buChar char="¶"/>
            </a:pPr>
            <a:r>
              <a:rPr lang="en-US" sz="1500" dirty="0"/>
              <a:t>Low power : </a:t>
            </a:r>
            <a:r>
              <a:rPr lang="en-US" sz="1500" b="1" dirty="0" smtClean="0"/>
              <a:t>8,5W</a:t>
            </a:r>
          </a:p>
          <a:p>
            <a:pPr>
              <a:buFont typeface="Wingdings" panose="05000000000000000000" pitchFamily="2" charset="2"/>
              <a:buChar char="¶"/>
            </a:pPr>
            <a:endParaRPr lang="en-US" sz="1500" b="1" dirty="0"/>
          </a:p>
          <a:p>
            <a:pPr>
              <a:buFont typeface="Wingdings" panose="05000000000000000000" pitchFamily="2" charset="2"/>
              <a:buChar char="¶"/>
            </a:pPr>
            <a:r>
              <a:rPr lang="en-US" sz="1500" dirty="0" smtClean="0"/>
              <a:t>Satellite Interfaces:</a:t>
            </a:r>
          </a:p>
          <a:p>
            <a:pPr lvl="1"/>
            <a:r>
              <a:rPr lang="en-US" sz="1500" b="1" dirty="0" smtClean="0"/>
              <a:t>RS422 </a:t>
            </a:r>
            <a:r>
              <a:rPr lang="en-US" sz="1500" dirty="0" smtClean="0"/>
              <a:t>(default) / RS485 / CAN</a:t>
            </a:r>
          </a:p>
          <a:p>
            <a:pPr lvl="1"/>
            <a:r>
              <a:rPr lang="en-US" sz="1500" dirty="0" smtClean="0"/>
              <a:t>Analog &amp; Digital outputs</a:t>
            </a:r>
          </a:p>
          <a:p>
            <a:pPr>
              <a:buFont typeface="Wingdings" panose="05000000000000000000" pitchFamily="2" charset="2"/>
              <a:buChar char="¶"/>
            </a:pPr>
            <a:endParaRPr lang="en-US" sz="1400" b="1" dirty="0"/>
          </a:p>
          <a:p>
            <a:pPr marL="0" indent="0">
              <a:buNone/>
            </a:pP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----- 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Key applications ---------------------------------------------------------</a:t>
            </a:r>
          </a:p>
          <a:p>
            <a:pPr lvl="0">
              <a:buFont typeface="Wingdings" panose="05000000000000000000" pitchFamily="2" charset="2"/>
              <a:buChar char="¶"/>
            </a:pPr>
            <a:r>
              <a:rPr lang="en-US" sz="1500" b="1" dirty="0" smtClean="0">
                <a:solidFill>
                  <a:prstClr val="black"/>
                </a:solidFill>
              </a:rPr>
              <a:t>Earth observation</a:t>
            </a:r>
            <a:r>
              <a:rPr lang="en-US" sz="1500" dirty="0" smtClean="0">
                <a:solidFill>
                  <a:prstClr val="black"/>
                </a:solidFill>
              </a:rPr>
              <a:t>,</a:t>
            </a:r>
            <a:r>
              <a:rPr lang="en-US" sz="1500" b="1" dirty="0" smtClean="0">
                <a:solidFill>
                  <a:prstClr val="black"/>
                </a:solidFill>
              </a:rPr>
              <a:t> Science</a:t>
            </a:r>
            <a:r>
              <a:rPr lang="en-US" sz="1500" dirty="0" smtClean="0">
                <a:solidFill>
                  <a:prstClr val="black"/>
                </a:solidFill>
              </a:rPr>
              <a:t> and</a:t>
            </a:r>
            <a:r>
              <a:rPr lang="en-US" sz="1500" b="1" dirty="0" smtClean="0">
                <a:solidFill>
                  <a:prstClr val="black"/>
                </a:solidFill>
              </a:rPr>
              <a:t> Exploration</a:t>
            </a:r>
          </a:p>
          <a:p>
            <a:pPr lvl="0">
              <a:buFont typeface="Wingdings" panose="05000000000000000000" pitchFamily="2" charset="2"/>
              <a:buChar char="¶"/>
            </a:pPr>
            <a:r>
              <a:rPr lang="en-US" sz="1500" dirty="0" smtClean="0">
                <a:solidFill>
                  <a:prstClr val="black"/>
                </a:solidFill>
              </a:rPr>
              <a:t>Already selected for LEO and science missions: </a:t>
            </a:r>
            <a:r>
              <a:rPr lang="en-US" sz="1500" b="1" dirty="0" smtClean="0">
                <a:solidFill>
                  <a:prstClr val="black"/>
                </a:solidFill>
              </a:rPr>
              <a:t>PLATO </a:t>
            </a:r>
            <a:r>
              <a:rPr lang="en-US" sz="1500" dirty="0" smtClean="0">
                <a:solidFill>
                  <a:prstClr val="black"/>
                </a:solidFill>
              </a:rPr>
              <a:t>and</a:t>
            </a:r>
            <a:r>
              <a:rPr lang="en-US" sz="1500" b="1" dirty="0" smtClean="0">
                <a:solidFill>
                  <a:prstClr val="black"/>
                </a:solidFill>
              </a:rPr>
              <a:t> LSTM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¶"/>
            </a:pPr>
            <a:endParaRPr lang="en-US" sz="1400" b="1" dirty="0" smtClean="0"/>
          </a:p>
          <a:p>
            <a:pPr>
              <a:buFont typeface="Wingdings" panose="05000000000000000000" pitchFamily="2" charset="2"/>
              <a:buChar char="¶"/>
            </a:pP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4DFF-3BC8-472E-9F3F-0A46ABAC8268}" type="slidenum">
              <a:rPr lang="fr-FR" smtClean="0"/>
              <a:t>8</a:t>
            </a:fld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387921"/>
            <a:ext cx="12192000" cy="488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 – ARIETIS PROJECT</a:t>
            </a:r>
            <a:endParaRPr lang="fr-F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99002" y="32400"/>
            <a:ext cx="12094083" cy="335085"/>
            <a:chOff x="99002" y="32400"/>
            <a:chExt cx="12094083" cy="335085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02" y="32400"/>
              <a:ext cx="1000125" cy="33508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flipV="1">
              <a:off x="1076400" y="306000"/>
              <a:ext cx="11116685" cy="50400"/>
            </a:xfrm>
            <a:prstGeom prst="rect">
              <a:avLst/>
            </a:prstGeom>
            <a:gradFill flip="none" rotWithShape="1">
              <a:gsLst>
                <a:gs pos="45000">
                  <a:srgbClr val="9D6A5E"/>
                </a:gs>
                <a:gs pos="0">
                  <a:srgbClr val="6A1C0C"/>
                </a:gs>
                <a:gs pos="100000">
                  <a:srgbClr val="D0B7B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663300"/>
                </a:solidFill>
              </a:endParaRPr>
            </a:p>
          </p:txBody>
        </p:sp>
      </p:grpSp>
      <p:pic>
        <p:nvPicPr>
          <p:cNvPr id="10" name="Picture 6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07486F2B-F168-7144-3DF9-5BD253EA7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02" y="1139248"/>
            <a:ext cx="4708339" cy="313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249310" y="4561967"/>
            <a:ext cx="4389802" cy="2159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----- Important dates --------------------------</a:t>
            </a:r>
            <a:endParaRPr lang="en-US" sz="1400" dirty="0"/>
          </a:p>
          <a:p>
            <a:r>
              <a:rPr lang="en-US" sz="1400" dirty="0" smtClean="0"/>
              <a:t>Engineering models available since </a:t>
            </a:r>
            <a:r>
              <a:rPr lang="en-US" sz="1400" b="1" dirty="0" smtClean="0"/>
              <a:t>Q2 2022</a:t>
            </a:r>
          </a:p>
          <a:p>
            <a:r>
              <a:rPr lang="en-US" sz="1400" dirty="0" smtClean="0"/>
              <a:t>Qualification in </a:t>
            </a:r>
            <a:r>
              <a:rPr lang="en-US" sz="1400" b="1" dirty="0" smtClean="0"/>
              <a:t>2023</a:t>
            </a:r>
          </a:p>
          <a:p>
            <a:r>
              <a:rPr lang="en-US" sz="1400" dirty="0" smtClean="0"/>
              <a:t>Flight Models available from </a:t>
            </a:r>
            <a:r>
              <a:rPr lang="en-US" sz="1400" b="1" dirty="0" smtClean="0"/>
              <a:t>Q1 2024</a:t>
            </a:r>
          </a:p>
          <a:p>
            <a:pPr>
              <a:buFont typeface="Wingdings" panose="05000000000000000000" pitchFamily="2" charset="2"/>
              <a:buChar char="¶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903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691" y="992621"/>
            <a:ext cx="12010618" cy="906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</a:rPr>
              <a:t>----- EREMS &amp; INNALABS complementary association ----------------------------------------------</a:t>
            </a:r>
          </a:p>
          <a:p>
            <a:pPr>
              <a:buFont typeface="Wingdings" panose="05000000000000000000" pitchFamily="2" charset="2"/>
              <a:buChar char="¶"/>
            </a:pPr>
            <a:endParaRPr lang="en-US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452438" y="9353"/>
            <a:ext cx="11739561" cy="33855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D9991"/>
              </a:gs>
              <a:gs pos="53000">
                <a:srgbClr val="EFE7E5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>
                <a:solidFill>
                  <a:srgbClr val="4C2600"/>
                </a:solidFill>
              </a:rPr>
              <a:t>1-EREMS &amp; INNALABS     </a:t>
            </a:r>
            <a:r>
              <a:rPr lang="fr-FR" sz="1600" b="1" dirty="0">
                <a:solidFill>
                  <a:srgbClr val="663300"/>
                </a:solidFill>
              </a:rPr>
              <a:t>2-ARIETIS Project     </a:t>
            </a:r>
            <a:r>
              <a:rPr lang="fr-FR" sz="1600" i="1" dirty="0">
                <a:solidFill>
                  <a:srgbClr val="663300"/>
                </a:solidFill>
              </a:rPr>
              <a:t>3-Designing </a:t>
            </a:r>
            <a:r>
              <a:rPr lang="fr-FR" sz="1600" i="1" dirty="0" err="1">
                <a:solidFill>
                  <a:srgbClr val="663300"/>
                </a:solidFill>
              </a:rPr>
              <a:t>with</a:t>
            </a:r>
            <a:r>
              <a:rPr lang="fr-FR" sz="1600" i="1" dirty="0">
                <a:solidFill>
                  <a:srgbClr val="663300"/>
                </a:solidFill>
              </a:rPr>
              <a:t> NG-Medium     4-Conclusion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4DFF-3BC8-472E-9F3F-0A46ABAC8268}" type="slidenum">
              <a:rPr lang="fr-FR" smtClean="0"/>
              <a:t>9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387921"/>
            <a:ext cx="12192000" cy="488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 – ARIETIS PROJECT</a:t>
            </a:r>
            <a:endParaRPr lang="fr-F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99002" y="32400"/>
            <a:ext cx="12094083" cy="335085"/>
            <a:chOff x="99002" y="32400"/>
            <a:chExt cx="12094083" cy="335085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02" y="32400"/>
              <a:ext cx="1000125" cy="33508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flipV="1">
              <a:off x="1076400" y="306000"/>
              <a:ext cx="11116685" cy="50400"/>
            </a:xfrm>
            <a:prstGeom prst="rect">
              <a:avLst/>
            </a:prstGeom>
            <a:gradFill flip="none" rotWithShape="1">
              <a:gsLst>
                <a:gs pos="45000">
                  <a:srgbClr val="9D6A5E"/>
                </a:gs>
                <a:gs pos="0">
                  <a:srgbClr val="6A1C0C"/>
                </a:gs>
                <a:gs pos="100000">
                  <a:srgbClr val="D0B7B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663300"/>
                </a:solidFill>
              </a:endParaRPr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549017" y="4206876"/>
            <a:ext cx="4719058" cy="2189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4000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EREMS provides</a:t>
            </a:r>
            <a:endParaRPr kumimoji="0" lang="en-US" sz="1400" b="0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Space</a:t>
            </a:r>
            <a:r>
              <a:rPr kumimoji="0" lang="en-US" sz="14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class 1 electronic expertise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1400" b="0" kern="0" dirty="0" smtClean="0">
                <a:solidFill>
                  <a:srgbClr val="000000"/>
                </a:solidFill>
              </a:rPr>
              <a:t>Digital design expertise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1400" b="0" kern="0" baseline="0" dirty="0" smtClean="0">
                <a:solidFill>
                  <a:srgbClr val="000000"/>
                </a:solidFill>
              </a:rPr>
              <a:t>Power</a:t>
            </a:r>
            <a:r>
              <a:rPr lang="en-US" sz="1400" b="0" kern="0" dirty="0" smtClean="0">
                <a:solidFill>
                  <a:srgbClr val="000000"/>
                </a:solidFill>
              </a:rPr>
              <a:t> supply board design and development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FPGA</a:t>
            </a:r>
            <a:r>
              <a:rPr kumimoji="0" lang="en-US" sz="14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design and development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1400" b="0" kern="0" baseline="0" dirty="0" smtClean="0">
                <a:solidFill>
                  <a:srgbClr val="000000"/>
                </a:solidFill>
              </a:rPr>
              <a:t>EEE procurement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1400" b="0" kern="0" baseline="0" dirty="0" smtClean="0">
                <a:solidFill>
                  <a:srgbClr val="000000"/>
                </a:solidFill>
              </a:rPr>
              <a:t>PCB design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1400" b="0" kern="0" baseline="0" dirty="0" smtClean="0">
                <a:solidFill>
                  <a:srgbClr val="000000"/>
                </a:solidFill>
              </a:rPr>
              <a:t>board</a:t>
            </a:r>
            <a:r>
              <a:rPr lang="en-US" sz="1400" b="0" kern="0" dirty="0" smtClean="0">
                <a:solidFill>
                  <a:srgbClr val="000000"/>
                </a:solidFill>
              </a:rPr>
              <a:t> manufacturing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board</a:t>
            </a:r>
            <a:r>
              <a:rPr kumimoji="0" lang="en-US" sz="14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unitary testing</a:t>
            </a:r>
            <a:endParaRPr kumimoji="0" lang="en-US" sz="1200" b="0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2439" y="1640034"/>
            <a:ext cx="54340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time for INNALABS to propose a gyroscope for </a:t>
            </a:r>
            <a:r>
              <a:rPr lang="en-US" b="1" dirty="0" smtClean="0"/>
              <a:t>space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design for INNALABS involving </a:t>
            </a:r>
            <a:r>
              <a:rPr lang="en-US" b="1" dirty="0" smtClean="0"/>
              <a:t>digital regulation </a:t>
            </a:r>
            <a:r>
              <a:rPr lang="en-US" dirty="0" smtClean="0"/>
              <a:t>of the sensors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b="1" dirty="0"/>
              <a:t>Gyroscope electronic </a:t>
            </a:r>
            <a:r>
              <a:rPr lang="en-US" dirty="0"/>
              <a:t>for </a:t>
            </a:r>
            <a:r>
              <a:rPr lang="en-US" dirty="0" smtClean="0"/>
              <a:t>EREMS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6322218" y="1653052"/>
            <a:ext cx="54340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EREMS </a:t>
            </a:r>
            <a:r>
              <a:rPr lang="en-US" dirty="0"/>
              <a:t>main activity is </a:t>
            </a:r>
            <a:r>
              <a:rPr lang="en-US" b="1" dirty="0"/>
              <a:t>space application </a:t>
            </a:r>
            <a:r>
              <a:rPr lang="en-US" b="1" dirty="0" err="1" smtClean="0"/>
              <a:t>electronic’s</a:t>
            </a:r>
            <a:r>
              <a:rPr lang="en-US" b="1" dirty="0" smtClean="0"/>
              <a:t> development </a:t>
            </a:r>
            <a:r>
              <a:rPr lang="en-US" dirty="0" smtClean="0"/>
              <a:t>with a lot of </a:t>
            </a:r>
            <a:r>
              <a:rPr lang="en-US" b="1" dirty="0" smtClean="0"/>
              <a:t>class 1 </a:t>
            </a:r>
            <a:r>
              <a:rPr lang="en-US" dirty="0" smtClean="0"/>
              <a:t>projects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EREMS has years of </a:t>
            </a:r>
            <a:r>
              <a:rPr lang="en-US" b="1" dirty="0"/>
              <a:t>FPGA application expertise </a:t>
            </a:r>
            <a:endParaRPr lang="en-US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INNALABS main activity is </a:t>
            </a:r>
            <a:r>
              <a:rPr lang="en-US" b="1" dirty="0" smtClean="0"/>
              <a:t>gyroscope </a:t>
            </a:r>
            <a:r>
              <a:rPr lang="en-US" b="1" dirty="0"/>
              <a:t>development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743025" y="4198145"/>
            <a:ext cx="4719058" cy="21978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4000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INNALABS provides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Overall mechanical and electronic</a:t>
            </a:r>
            <a:r>
              <a:rPr kumimoji="0" lang="en-US" sz="14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design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Gyroscope expertise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1400" b="0" kern="0" dirty="0" smtClean="0">
                <a:solidFill>
                  <a:srgbClr val="000000"/>
                </a:solidFill>
              </a:rPr>
              <a:t>Regulation loop detailed definition</a:t>
            </a:r>
            <a:endParaRPr kumimoji="0" lang="en-US" sz="1400" b="0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Sensor manufacturing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1400" b="0" kern="0" dirty="0" smtClean="0">
                <a:solidFill>
                  <a:srgbClr val="000000"/>
                </a:solidFill>
              </a:rPr>
              <a:t>EGSE manufacturing</a:t>
            </a:r>
            <a:endParaRPr kumimoji="0" lang="en-US" sz="1200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mechanical integration</a:t>
            </a:r>
            <a:r>
              <a:rPr kumimoji="0" lang="en-US" sz="120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	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performance validation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environmental test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85072" y="17866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75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  <p:bldP spid="1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5404</TotalTime>
  <Words>2336</Words>
  <Application>Microsoft Office PowerPoint</Application>
  <PresentationFormat>Grand écran</PresentationFormat>
  <Paragraphs>581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9" baseType="lpstr">
      <vt:lpstr>Aharoni</vt:lpstr>
      <vt:lpstr>Arial</vt:lpstr>
      <vt:lpstr>Baskerville Old Face</vt:lpstr>
      <vt:lpstr>Calibri</vt:lpstr>
      <vt:lpstr>Calibri Light</vt:lpstr>
      <vt:lpstr>Courier (W1)</vt:lpstr>
      <vt:lpstr>FuturaA Bk BT</vt:lpstr>
      <vt:lpstr>Wingdings</vt:lpstr>
      <vt:lpstr>Thème Office</vt:lpstr>
      <vt:lpstr>ARIETIS An example of NG-Medium usage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 MARGUET</dc:creator>
  <cp:lastModifiedBy>Jokin PERRET</cp:lastModifiedBy>
  <cp:revision>378</cp:revision>
  <cp:lastPrinted>2021-04-13T15:43:13Z</cp:lastPrinted>
  <dcterms:created xsi:type="dcterms:W3CDTF">2021-04-12T13:03:43Z</dcterms:created>
  <dcterms:modified xsi:type="dcterms:W3CDTF">2023-03-15T21:56:46Z</dcterms:modified>
</cp:coreProperties>
</file>