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99" r:id="rId2"/>
    <p:sldId id="570" r:id="rId3"/>
    <p:sldId id="667" r:id="rId4"/>
    <p:sldId id="698" r:id="rId5"/>
    <p:sldId id="702" r:id="rId6"/>
    <p:sldId id="699" r:id="rId7"/>
    <p:sldId id="703" r:id="rId8"/>
    <p:sldId id="704" r:id="rId9"/>
    <p:sldId id="705" r:id="rId10"/>
    <p:sldId id="701" r:id="rId11"/>
    <p:sldId id="707" r:id="rId12"/>
    <p:sldId id="710" r:id="rId13"/>
    <p:sldId id="712" r:id="rId14"/>
    <p:sldId id="709" r:id="rId15"/>
    <p:sldId id="708" r:id="rId16"/>
    <p:sldId id="706" r:id="rId17"/>
    <p:sldId id="700" r:id="rId18"/>
    <p:sldId id="711" r:id="rId19"/>
    <p:sldId id="618" r:id="rId20"/>
    <p:sldId id="671" r:id="rId21"/>
    <p:sldId id="713" r:id="rId22"/>
    <p:sldId id="714" r:id="rId23"/>
    <p:sldId id="715" r:id="rId24"/>
    <p:sldId id="716" r:id="rId25"/>
    <p:sldId id="697" r:id="rId26"/>
    <p:sldId id="691" r:id="rId27"/>
    <p:sldId id="695" r:id="rId28"/>
    <p:sldId id="696" r:id="rId29"/>
    <p:sldId id="659" r:id="rId30"/>
    <p:sldId id="717" r:id="rId31"/>
    <p:sldId id="720" r:id="rId32"/>
    <p:sldId id="722" r:id="rId33"/>
    <p:sldId id="719" r:id="rId34"/>
    <p:sldId id="572" r:id="rId35"/>
    <p:sldId id="658" r:id="rId36"/>
    <p:sldId id="679" r:id="rId37"/>
    <p:sldId id="655" r:id="rId38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FF00"/>
    <a:srgbClr val="FF9900"/>
    <a:srgbClr val="004C92"/>
    <a:srgbClr val="0C5428"/>
    <a:srgbClr val="009000"/>
    <a:srgbClr val="00C102"/>
    <a:srgbClr val="5F5F5F"/>
    <a:srgbClr val="00FF5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0" autoAdjust="0"/>
    <p:restoredTop sz="89199" autoAdjust="0"/>
  </p:normalViewPr>
  <p:slideViewPr>
    <p:cSldViewPr snapToGrid="0">
      <p:cViewPr varScale="1">
        <p:scale>
          <a:sx n="94" d="100"/>
          <a:sy n="94" d="100"/>
        </p:scale>
        <p:origin x="85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272" y="-78"/>
      </p:cViewPr>
      <p:guideLst>
        <p:guide orient="horz" pos="2209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0722" cy="3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05" tIns="45951" rIns="91905" bIns="45951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679" y="0"/>
            <a:ext cx="4030721" cy="3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05" tIns="45951" rIns="91905" bIns="45951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972"/>
            <a:ext cx="4030722" cy="3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05" tIns="45951" rIns="91905" bIns="45951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679" y="6658972"/>
            <a:ext cx="4030721" cy="3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05" tIns="45951" rIns="91905" bIns="4595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DA8B4F0-658F-431B-BCE3-9013DA03839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06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0722" cy="3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05" tIns="45951" rIns="91905" bIns="45951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679" y="0"/>
            <a:ext cx="4030721" cy="3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05" tIns="45951" rIns="91905" bIns="45951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4575" y="527050"/>
            <a:ext cx="46736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422" y="3331136"/>
            <a:ext cx="6817558" cy="315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05" tIns="45951" rIns="91905" bIns="459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972"/>
            <a:ext cx="4030722" cy="3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05" tIns="45951" rIns="91905" bIns="45951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679" y="6658972"/>
            <a:ext cx="4030721" cy="3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05" tIns="45951" rIns="91905" bIns="4595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430D1FC-EB44-4436-B6E7-24D1D5D37AB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69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55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51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90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FCD8C75-4AA5-4B6A-8C46-F439A3D60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3D0C9-8693-462E-B71B-840696FAC2F7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1C9C61F-66AD-47C0-B361-68027A980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DE581E1-93F1-45E7-91C3-19A56751C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59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BB8FA77-FEC3-4A91-AE1B-1B8764E18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99CBBD-0152-4D36-B66C-9A2208B83C73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B0FAA27-D36B-481D-B00D-EA6DD0397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DA7E414-D342-446A-B4FC-5EBC869F33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03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20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06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38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16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46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8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24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32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92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10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45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46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8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799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21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44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0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98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14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85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26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49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426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F54B6-DA59-4FD1-AE49-FD95114FE9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88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840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9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0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6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0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82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03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3600" cy="2628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0D1FC-EB44-4436-B6E7-24D1D5D37AB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3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>
            <a:spLocks noChangeArrowheads="1"/>
          </p:cNvSpPr>
          <p:nvPr userDrawn="1"/>
        </p:nvSpPr>
        <p:spPr bwMode="auto">
          <a:xfrm>
            <a:off x="0" y="304800"/>
            <a:ext cx="12192000" cy="6096000"/>
          </a:xfrm>
          <a:prstGeom prst="rect">
            <a:avLst/>
          </a:prstGeom>
          <a:solidFill>
            <a:schemeClr val="bg1">
              <a:alpha val="12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62722" indent="0" algn="ctr">
              <a:buNone/>
              <a:defRPr/>
            </a:lvl2pPr>
            <a:lvl3pPr marL="1125444" indent="0" algn="ctr">
              <a:buNone/>
              <a:defRPr/>
            </a:lvl3pPr>
            <a:lvl4pPr marL="1688165" indent="0" algn="ctr">
              <a:buNone/>
              <a:defRPr/>
            </a:lvl4pPr>
            <a:lvl5pPr marL="2250887" indent="0" algn="ctr">
              <a:buNone/>
              <a:defRPr/>
            </a:lvl5pPr>
            <a:lvl6pPr marL="2813609" indent="0" algn="ctr">
              <a:buNone/>
              <a:defRPr/>
            </a:lvl6pPr>
            <a:lvl7pPr marL="3376331" indent="0" algn="ctr">
              <a:buNone/>
              <a:defRPr/>
            </a:lvl7pPr>
            <a:lvl8pPr marL="3939052" indent="0" algn="ctr">
              <a:buNone/>
              <a:defRPr/>
            </a:lvl8pPr>
            <a:lvl9pPr marL="45017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2048-452A-45CB-AE34-BFE84AD191D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2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2"/>
          <p:cNvSpPr>
            <a:spLocks noChangeArrowheads="1"/>
          </p:cNvSpPr>
          <p:nvPr userDrawn="1"/>
        </p:nvSpPr>
        <p:spPr bwMode="auto">
          <a:xfrm>
            <a:off x="0" y="304800"/>
            <a:ext cx="12192000" cy="6096000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723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5360" y="1052736"/>
            <a:ext cx="11521280" cy="4680520"/>
          </a:xfrm>
        </p:spPr>
        <p:txBody>
          <a:bodyPr/>
          <a:lstStyle>
            <a:lvl1pPr>
              <a:buClr>
                <a:srgbClr val="00727D"/>
              </a:buClr>
              <a:buFont typeface="Wingdings" pitchFamily="2" charset="2"/>
              <a:buChar char="§"/>
              <a:defRPr sz="2954"/>
            </a:lvl1pPr>
            <a:lvl2pPr>
              <a:buClrTx/>
              <a:defRPr sz="2462"/>
            </a:lvl2pPr>
            <a:lvl3pPr>
              <a:buClrTx/>
              <a:defRPr sz="2215"/>
            </a:lvl3pPr>
            <a:lvl4pPr>
              <a:defRPr sz="1969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483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1632" y="722713"/>
            <a:ext cx="8359987" cy="2472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0" b="1" i="0">
                <a:solidFill>
                  <a:srgbClr val="4ECDC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40932" y="4687823"/>
            <a:ext cx="10110133" cy="454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4ECDC4"/>
                </a:solidFill>
                <a:latin typeface="Trebuchet MS"/>
                <a:cs typeface="Trebuchet MS"/>
              </a:defRPr>
            </a:lvl1pPr>
          </a:lstStyle>
          <a:p>
            <a:pPr marL="50799">
              <a:spcBef>
                <a:spcPts val="253"/>
              </a:spcBef>
            </a:pPr>
            <a:fld id="{81D60167-4931-47E6-BA6A-407CBD079E47}" type="slidenum">
              <a:rPr lang="it-IT" spc="-73" smtClean="0"/>
              <a:pPr marL="50799">
                <a:spcBef>
                  <a:spcPts val="253"/>
                </a:spcBef>
              </a:pPr>
              <a:t>‹N›</a:t>
            </a:fld>
            <a:endParaRPr lang="it-IT" spc="-73" dirty="0"/>
          </a:p>
        </p:txBody>
      </p:sp>
    </p:spTree>
    <p:extLst>
      <p:ext uri="{BB962C8B-B14F-4D97-AF65-F5344CB8AC3E}">
        <p14:creationId xmlns:p14="http://schemas.microsoft.com/office/powerpoint/2010/main" val="387320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>
            <a:extLst>
              <a:ext uri="{FF2B5EF4-FFF2-40B4-BE49-F238E27FC236}">
                <a16:creationId xmlns:a16="http://schemas.microsoft.com/office/drawing/2014/main" id="{F9074F7B-4A18-460A-9E5E-E107EF80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592F70F9-4A59-4F53-8562-84D8706C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22">
            <a:extLst>
              <a:ext uri="{FF2B5EF4-FFF2-40B4-BE49-F238E27FC236}">
                <a16:creationId xmlns:a16="http://schemas.microsoft.com/office/drawing/2014/main" id="{5657F7EC-B7F8-4A97-B887-FF9404DD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BDED0-B5D6-4686-8C94-ADBAD927537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1351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57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304800"/>
            <a:ext cx="12192000" cy="6096000"/>
          </a:xfrm>
          <a:prstGeom prst="rect">
            <a:avLst/>
          </a:prstGeom>
          <a:solidFill>
            <a:schemeClr val="bg1">
              <a:alpha val="65000"/>
            </a:schemeClr>
          </a:solidFill>
          <a:ln w="317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457200"/>
            <a:ext cx="1056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4555" y="6477000"/>
            <a:ext cx="106289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77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6E4E4959-CFB8-4031-BF55-579349F0A7F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7A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7A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7A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7A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7A6"/>
          </a:solidFill>
          <a:latin typeface="Arial" charset="0"/>
        </a:defRPr>
      </a:lvl5pPr>
      <a:lvl6pPr marL="562722" algn="ctr" rtl="0" fontAlgn="base">
        <a:spcBef>
          <a:spcPct val="0"/>
        </a:spcBef>
        <a:spcAft>
          <a:spcPct val="0"/>
        </a:spcAft>
        <a:defRPr sz="3200" b="1">
          <a:solidFill>
            <a:srgbClr val="0057A6"/>
          </a:solidFill>
          <a:latin typeface="Arial" charset="0"/>
        </a:defRPr>
      </a:lvl6pPr>
      <a:lvl7pPr marL="1125444" algn="ctr" rtl="0" fontAlgn="base">
        <a:spcBef>
          <a:spcPct val="0"/>
        </a:spcBef>
        <a:spcAft>
          <a:spcPct val="0"/>
        </a:spcAft>
        <a:defRPr sz="3200" b="1">
          <a:solidFill>
            <a:srgbClr val="0057A6"/>
          </a:solidFill>
          <a:latin typeface="Arial" charset="0"/>
        </a:defRPr>
      </a:lvl7pPr>
      <a:lvl8pPr marL="1688165" algn="ctr" rtl="0" fontAlgn="base">
        <a:spcBef>
          <a:spcPct val="0"/>
        </a:spcBef>
        <a:spcAft>
          <a:spcPct val="0"/>
        </a:spcAft>
        <a:defRPr sz="3200" b="1">
          <a:solidFill>
            <a:srgbClr val="0057A6"/>
          </a:solidFill>
          <a:latin typeface="Arial" charset="0"/>
        </a:defRPr>
      </a:lvl8pPr>
      <a:lvl9pPr marL="2250887" algn="ctr" rtl="0" fontAlgn="base">
        <a:spcBef>
          <a:spcPct val="0"/>
        </a:spcBef>
        <a:spcAft>
          <a:spcPct val="0"/>
        </a:spcAft>
        <a:defRPr sz="3200" b="1">
          <a:solidFill>
            <a:srgbClr val="0057A6"/>
          </a:solidFill>
          <a:latin typeface="Arial" charset="0"/>
        </a:defRPr>
      </a:lvl9pPr>
    </p:titleStyle>
    <p:bodyStyle>
      <a:lvl1pPr marL="422041" indent="-422041" algn="l" rtl="0" eaLnBrk="0" fontAlgn="base" hangingPunct="0">
        <a:spcBef>
          <a:spcPct val="20000"/>
        </a:spcBef>
        <a:spcAft>
          <a:spcPct val="0"/>
        </a:spcAft>
        <a:buChar char="•"/>
        <a:defRPr sz="2954" b="1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rtl="0" eaLnBrk="0" fontAlgn="base" hangingPunct="0">
        <a:spcBef>
          <a:spcPct val="20000"/>
        </a:spcBef>
        <a:spcAft>
          <a:spcPct val="0"/>
        </a:spcAft>
        <a:buChar char="–"/>
        <a:defRPr sz="2708">
          <a:solidFill>
            <a:schemeClr val="tx1"/>
          </a:solidFill>
          <a:latin typeface="+mn-lt"/>
        </a:defRPr>
      </a:lvl2pPr>
      <a:lvl3pPr marL="1406804" indent="-281361" algn="l" rtl="0" eaLnBrk="0" fontAlgn="base" hangingPunct="0">
        <a:spcBef>
          <a:spcPct val="20000"/>
        </a:spcBef>
        <a:spcAft>
          <a:spcPct val="0"/>
        </a:spcAft>
        <a:buChar char="•"/>
        <a:defRPr sz="2462">
          <a:solidFill>
            <a:schemeClr val="tx1"/>
          </a:solidFill>
          <a:latin typeface="+mn-lt"/>
        </a:defRPr>
      </a:lvl3pPr>
      <a:lvl4pPr marL="1969526" indent="-281361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532248" indent="-281361" algn="l" rtl="0" eaLnBrk="0" fontAlgn="base" hangingPunct="0">
        <a:spcBef>
          <a:spcPct val="20000"/>
        </a:spcBef>
        <a:spcAft>
          <a:spcPct val="0"/>
        </a:spcAft>
        <a:buChar char="»"/>
        <a:defRPr sz="1969">
          <a:solidFill>
            <a:schemeClr val="tx1"/>
          </a:solidFill>
          <a:latin typeface="+mn-lt"/>
        </a:defRPr>
      </a:lvl5pPr>
      <a:lvl6pPr marL="3094970" indent="-281361" algn="l" rtl="0" fontAlgn="base">
        <a:spcBef>
          <a:spcPct val="20000"/>
        </a:spcBef>
        <a:spcAft>
          <a:spcPct val="0"/>
        </a:spcAft>
        <a:buChar char="»"/>
        <a:defRPr sz="1969">
          <a:solidFill>
            <a:schemeClr val="tx1"/>
          </a:solidFill>
          <a:latin typeface="+mn-lt"/>
        </a:defRPr>
      </a:lvl6pPr>
      <a:lvl7pPr marL="3657691" indent="-281361" algn="l" rtl="0" fontAlgn="base">
        <a:spcBef>
          <a:spcPct val="20000"/>
        </a:spcBef>
        <a:spcAft>
          <a:spcPct val="0"/>
        </a:spcAft>
        <a:buChar char="»"/>
        <a:defRPr sz="1969">
          <a:solidFill>
            <a:schemeClr val="tx1"/>
          </a:solidFill>
          <a:latin typeface="+mn-lt"/>
        </a:defRPr>
      </a:lvl7pPr>
      <a:lvl8pPr marL="4220413" indent="-281361" algn="l" rtl="0" fontAlgn="base">
        <a:spcBef>
          <a:spcPct val="20000"/>
        </a:spcBef>
        <a:spcAft>
          <a:spcPct val="0"/>
        </a:spcAft>
        <a:buChar char="»"/>
        <a:defRPr sz="1969">
          <a:solidFill>
            <a:schemeClr val="tx1"/>
          </a:solidFill>
          <a:latin typeface="+mn-lt"/>
        </a:defRPr>
      </a:lvl8pPr>
      <a:lvl9pPr marL="4783135" indent="-281361" algn="l" rtl="0" fontAlgn="base">
        <a:spcBef>
          <a:spcPct val="20000"/>
        </a:spcBef>
        <a:spcAft>
          <a:spcPct val="0"/>
        </a:spcAft>
        <a:buChar char="»"/>
        <a:defRPr sz="196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F3F681-0DFE-644C-B739-A83AAB0794BB}"/>
              </a:ext>
            </a:extLst>
          </p:cNvPr>
          <p:cNvSpPr txBox="1"/>
          <p:nvPr/>
        </p:nvSpPr>
        <p:spPr>
          <a:xfrm>
            <a:off x="1272192" y="922301"/>
            <a:ext cx="94369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EDA Tools for the analysis and mitigation of radiation effects on FPGAs</a:t>
            </a:r>
          </a:p>
          <a:p>
            <a:pPr algn="ctr"/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spc="-20" dirty="0">
                <a:solidFill>
                  <a:srgbClr val="454F5B"/>
                </a:solidFill>
                <a:latin typeface="Verdana"/>
              </a:rPr>
              <a:t>		</a:t>
            </a:r>
          </a:p>
          <a:p>
            <a:endParaRPr lang="en-US" sz="2400" spc="-20" dirty="0">
              <a:solidFill>
                <a:srgbClr val="454F5B"/>
              </a:solidFill>
              <a:latin typeface="Verdana"/>
            </a:endParaRPr>
          </a:p>
          <a:p>
            <a:endParaRPr lang="en-US" sz="2400" spc="-20" dirty="0">
              <a:solidFill>
                <a:srgbClr val="454F5B"/>
              </a:solidFill>
              <a:latin typeface="Verdana"/>
            </a:endParaRPr>
          </a:p>
        </p:txBody>
      </p:sp>
      <p:pic>
        <p:nvPicPr>
          <p:cNvPr id="10" name="Immagine 4">
            <a:extLst>
              <a:ext uri="{FF2B5EF4-FFF2-40B4-BE49-F238E27FC236}">
                <a16:creationId xmlns:a16="http://schemas.microsoft.com/office/drawing/2014/main" id="{3F755CEE-80A0-0643-B654-BFA6827F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56" y="1863931"/>
            <a:ext cx="5352368" cy="378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553AA55C-0E2E-C44C-9B72-D1573CE53C85}"/>
              </a:ext>
            </a:extLst>
          </p:cNvPr>
          <p:cNvSpPr txBox="1"/>
          <p:nvPr/>
        </p:nvSpPr>
        <p:spPr>
          <a:xfrm>
            <a:off x="2110451" y="2261129"/>
            <a:ext cx="4462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20" dirty="0">
                <a:solidFill>
                  <a:srgbClr val="454F5B"/>
                </a:solidFill>
                <a:latin typeface="Verdana"/>
              </a:rPr>
              <a:t>	</a:t>
            </a:r>
          </a:p>
          <a:p>
            <a:r>
              <a:rPr lang="en-US" sz="2400" b="1" spc="-20" dirty="0">
                <a:latin typeface="Verdana"/>
              </a:rPr>
              <a:t>Eleonora Vacca</a:t>
            </a:r>
          </a:p>
          <a:p>
            <a:r>
              <a:rPr lang="en-US" sz="2400" b="1" spc="-20" dirty="0">
                <a:latin typeface="Verdana"/>
              </a:rPr>
              <a:t>Sarah Azimi</a:t>
            </a:r>
          </a:p>
          <a:p>
            <a:r>
              <a:rPr lang="en-US" sz="2400" b="1" spc="-20" dirty="0">
                <a:latin typeface="Verdana"/>
              </a:rPr>
              <a:t>Corrado De Sio</a:t>
            </a:r>
          </a:p>
          <a:p>
            <a:r>
              <a:rPr lang="en-US" sz="2400" b="1" spc="-20" dirty="0">
                <a:latin typeface="Verdana"/>
              </a:rPr>
              <a:t>Andrea Portaluri</a:t>
            </a:r>
          </a:p>
          <a:p>
            <a:r>
              <a:rPr lang="en-US" sz="2400" b="1" spc="-20" dirty="0">
                <a:latin typeface="Verdana"/>
              </a:rPr>
              <a:t>Daniele Rizzieri</a:t>
            </a:r>
          </a:p>
          <a:p>
            <a:r>
              <a:rPr lang="en-US" sz="2400" b="1" u="sng" spc="-20" dirty="0">
                <a:latin typeface="Verdana"/>
              </a:rPr>
              <a:t>Luca Sterpone</a:t>
            </a:r>
          </a:p>
          <a:p>
            <a:r>
              <a:rPr lang="en-US" sz="2400" b="1" spc="-20" dirty="0">
                <a:latin typeface="Verdana"/>
              </a:rPr>
              <a:t>		</a:t>
            </a:r>
          </a:p>
          <a:p>
            <a:endParaRPr lang="en-US" sz="2400" b="1" spc="-20" dirty="0">
              <a:latin typeface="Verdana"/>
            </a:endParaRPr>
          </a:p>
          <a:p>
            <a:endParaRPr lang="en-US" sz="2400" spc="-20" dirty="0">
              <a:solidFill>
                <a:srgbClr val="454F5B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8691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E945A555-5C7E-EE46-A5EC-F1F40C7B58F5}"/>
              </a:ext>
            </a:extLst>
          </p:cNvPr>
          <p:cNvSpPr txBox="1">
            <a:spLocks/>
          </p:cNvSpPr>
          <p:nvPr/>
        </p:nvSpPr>
        <p:spPr bwMode="auto">
          <a:xfrm>
            <a:off x="230966" y="1073885"/>
            <a:ext cx="11730068" cy="26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0" kern="0" dirty="0"/>
              <a:t>Bitstream </a:t>
            </a:r>
            <a:r>
              <a:rPr lang="en-US" sz="2950" b="0" kern="0" dirty="0"/>
              <a:t>formats are </a:t>
            </a:r>
            <a:r>
              <a:rPr lang="en-US" sz="2950" kern="0" dirty="0"/>
              <a:t>proprietary </a:t>
            </a:r>
            <a:r>
              <a:rPr lang="en-US" sz="2950" b="0" kern="0" dirty="0"/>
              <a:t>and FPGAs vendors do not disclose information about them</a:t>
            </a:r>
          </a:p>
          <a:p>
            <a:r>
              <a:rPr lang="it-IT" sz="2950" dirty="0" err="1"/>
              <a:t>Electrical</a:t>
            </a:r>
            <a:r>
              <a:rPr lang="it-IT" sz="2950" dirty="0"/>
              <a:t> and </a:t>
            </a:r>
            <a:r>
              <a:rPr lang="it-IT" sz="2950" dirty="0" err="1"/>
              <a:t>logical</a:t>
            </a:r>
            <a:r>
              <a:rPr lang="it-IT" sz="2950" dirty="0"/>
              <a:t> </a:t>
            </a:r>
            <a:r>
              <a:rPr lang="it-IT" sz="2950" dirty="0" err="1"/>
              <a:t>behaviours</a:t>
            </a:r>
            <a:r>
              <a:rPr lang="it-IT" sz="2950" dirty="0"/>
              <a:t> of </a:t>
            </a:r>
            <a:r>
              <a:rPr lang="it-IT" sz="2950" dirty="0" err="1"/>
              <a:t>routing</a:t>
            </a:r>
            <a:r>
              <a:rPr lang="it-IT" sz="2950" dirty="0"/>
              <a:t> </a:t>
            </a:r>
            <a:r>
              <a:rPr lang="it-IT" sz="2950" dirty="0" err="1"/>
              <a:t>segments</a:t>
            </a:r>
            <a:r>
              <a:rPr lang="it-IT" sz="2950" dirty="0"/>
              <a:t> </a:t>
            </a:r>
            <a:r>
              <a:rPr lang="it-IT" sz="2950" b="0" dirty="0"/>
              <a:t>are </a:t>
            </a:r>
            <a:r>
              <a:rPr lang="it-IT" sz="2950" b="0" dirty="0" err="1"/>
              <a:t>not</a:t>
            </a:r>
            <a:r>
              <a:rPr lang="it-IT" sz="2950" b="0" dirty="0"/>
              <a:t> </a:t>
            </a:r>
            <a:r>
              <a:rPr lang="it-IT" sz="2950" b="0" dirty="0" err="1"/>
              <a:t>known</a:t>
            </a:r>
            <a:r>
              <a:rPr lang="it-IT" sz="2950" b="0" dirty="0"/>
              <a:t> and are </a:t>
            </a:r>
            <a:r>
              <a:rPr lang="it-IT" sz="2950" b="0" dirty="0" err="1"/>
              <a:t>architecture</a:t>
            </a:r>
            <a:r>
              <a:rPr lang="it-IT" sz="2950" b="0" dirty="0"/>
              <a:t> </a:t>
            </a:r>
            <a:r>
              <a:rPr lang="it-IT" sz="2950" b="0" dirty="0" err="1"/>
              <a:t>dependant</a:t>
            </a:r>
            <a:endParaRPr lang="it-IT" sz="2950" b="0" dirty="0"/>
          </a:p>
          <a:p>
            <a:r>
              <a:rPr lang="it-IT" sz="2950" b="0" kern="0" dirty="0"/>
              <a:t>The </a:t>
            </a:r>
            <a:r>
              <a:rPr lang="it-IT" sz="2950" b="0" kern="0" dirty="0" err="1"/>
              <a:t>mapping</a:t>
            </a:r>
            <a:r>
              <a:rPr lang="it-IT" sz="2950" b="0" kern="0" dirty="0"/>
              <a:t> </a:t>
            </a:r>
            <a:r>
              <a:rPr lang="it-IT" sz="2950" b="0" kern="0" dirty="0" err="1"/>
              <a:t>between</a:t>
            </a:r>
            <a:r>
              <a:rPr lang="it-IT" sz="2950" b="0" kern="0" dirty="0"/>
              <a:t> </a:t>
            </a:r>
            <a:r>
              <a:rPr lang="it-IT" sz="2950" b="0" kern="0" dirty="0" err="1"/>
              <a:t>bitstream</a:t>
            </a:r>
            <a:r>
              <a:rPr lang="it-IT" sz="2950" b="0" kern="0" dirty="0"/>
              <a:t> bits and FPGA </a:t>
            </a:r>
            <a:r>
              <a:rPr lang="it-IT" sz="2950" b="0" kern="0" dirty="0" err="1"/>
              <a:t>resources</a:t>
            </a:r>
            <a:r>
              <a:rPr lang="it-IT" sz="2950" b="0" kern="0" dirty="0"/>
              <a:t> </a:t>
            </a:r>
            <a:r>
              <a:rPr lang="it-IT" sz="2950" b="0" kern="0" dirty="0" err="1"/>
              <a:t>is</a:t>
            </a:r>
            <a:r>
              <a:rPr lang="it-IT" sz="2950" b="0" kern="0" dirty="0"/>
              <a:t> a hard </a:t>
            </a:r>
            <a:r>
              <a:rPr lang="it-IT" sz="2950" b="0" kern="0" dirty="0" err="1"/>
              <a:t>topic</a:t>
            </a:r>
            <a:endParaRPr lang="en-US" sz="2950" b="0" kern="0" dirty="0"/>
          </a:p>
          <a:p>
            <a:pPr marL="457200" lvl="1" indent="0">
              <a:buNone/>
            </a:pPr>
            <a:endParaRPr lang="en-US" sz="2554" kern="0" dirty="0"/>
          </a:p>
          <a:p>
            <a:pPr lvl="1"/>
            <a:endParaRPr lang="en-US" sz="2554" kern="0" dirty="0"/>
          </a:p>
        </p:txBody>
      </p:sp>
      <p:pic>
        <p:nvPicPr>
          <p:cNvPr id="6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7BEDC8BF-949F-EE47-A95D-57B886A21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06" y="395205"/>
            <a:ext cx="1587500" cy="60113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5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E945A555-5C7E-EE46-A5EC-F1F40C7B58F5}"/>
              </a:ext>
            </a:extLst>
          </p:cNvPr>
          <p:cNvSpPr txBox="1">
            <a:spLocks/>
          </p:cNvSpPr>
          <p:nvPr/>
        </p:nvSpPr>
        <p:spPr bwMode="auto">
          <a:xfrm>
            <a:off x="230966" y="1073885"/>
            <a:ext cx="11754708" cy="26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0" kern="0" dirty="0"/>
              <a:t>PyXEL generates bitmaps </a:t>
            </a:r>
            <a:r>
              <a:rPr lang="en-US" sz="2950" b="0" kern="0" dirty="0"/>
              <a:t>to relate resources and bitstream bits</a:t>
            </a:r>
          </a:p>
          <a:p>
            <a:r>
              <a:rPr lang="it-IT" sz="2950" dirty="0" err="1"/>
              <a:t>Bitmaps</a:t>
            </a:r>
            <a:r>
              <a:rPr lang="it-IT" sz="2950" dirty="0"/>
              <a:t> are </a:t>
            </a:r>
            <a:r>
              <a:rPr lang="it-IT" sz="2950" dirty="0" err="1"/>
              <a:t>binary</a:t>
            </a:r>
            <a:r>
              <a:rPr lang="it-IT" sz="2950" dirty="0"/>
              <a:t> </a:t>
            </a:r>
            <a:r>
              <a:rPr lang="it-IT" sz="2950" dirty="0" err="1"/>
              <a:t>files</a:t>
            </a:r>
            <a:r>
              <a:rPr lang="it-IT" sz="2950" dirty="0"/>
              <a:t> </a:t>
            </a:r>
            <a:r>
              <a:rPr lang="it-IT" sz="2950" b="0" dirty="0" err="1"/>
              <a:t>that</a:t>
            </a:r>
            <a:r>
              <a:rPr lang="it-IT" sz="2950" b="0" dirty="0"/>
              <a:t> are </a:t>
            </a:r>
            <a:r>
              <a:rPr lang="it-IT" sz="2950" b="0" dirty="0" err="1"/>
              <a:t>used</a:t>
            </a:r>
            <a:r>
              <a:rPr lang="it-IT" sz="2950" b="0" dirty="0"/>
              <a:t> to </a:t>
            </a:r>
            <a:r>
              <a:rPr lang="it-IT" sz="2950" dirty="0" err="1"/>
              <a:t>enable</a:t>
            </a:r>
            <a:r>
              <a:rPr lang="it-IT" sz="2950" b="0" dirty="0"/>
              <a:t> or </a:t>
            </a:r>
            <a:r>
              <a:rPr lang="it-IT" sz="2950" dirty="0" err="1"/>
              <a:t>disable</a:t>
            </a:r>
            <a:r>
              <a:rPr lang="it-IT" sz="2950" b="0" dirty="0"/>
              <a:t> </a:t>
            </a:r>
            <a:r>
              <a:rPr lang="it-IT" sz="2950" b="0" dirty="0" err="1"/>
              <a:t>resources</a:t>
            </a:r>
            <a:endParaRPr lang="it-IT" sz="2950" b="0" dirty="0"/>
          </a:p>
          <a:p>
            <a:endParaRPr lang="it-IT" sz="2950" b="0" kern="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it-IT" sz="3200" dirty="0"/>
          </a:p>
          <a:p>
            <a:endParaRPr lang="en-US" sz="2950" b="0" kern="0" dirty="0"/>
          </a:p>
          <a:p>
            <a:pPr marL="457200" lvl="1" indent="0">
              <a:buNone/>
            </a:pPr>
            <a:endParaRPr lang="en-US" sz="2554" kern="0" dirty="0"/>
          </a:p>
          <a:p>
            <a:pPr lvl="1"/>
            <a:endParaRPr lang="en-US" sz="2554" kern="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02DDFE-BD1A-8C4F-B9F4-CCFA166F7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01" y="2782859"/>
            <a:ext cx="7873522" cy="3389439"/>
          </a:xfrm>
          <a:prstGeom prst="rect">
            <a:avLst/>
          </a:prstGeom>
        </p:spPr>
      </p:pic>
      <p:pic>
        <p:nvPicPr>
          <p:cNvPr id="321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5FAEB74-B41B-F54C-842B-28D34B576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73" y="385135"/>
            <a:ext cx="1587500" cy="60113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1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numero diapositiva 1">
            <a:extLst>
              <a:ext uri="{FF2B5EF4-FFF2-40B4-BE49-F238E27FC236}">
                <a16:creationId xmlns:a16="http://schemas.microsoft.com/office/drawing/2014/main" id="{F91AF879-3543-4C27-BD25-234429651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32" indent="-285744">
              <a:spcBef>
                <a:spcPts val="551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533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2971" indent="-228594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267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160" indent="-228594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349" indent="-228594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666933" indent="-228594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3276518" indent="-228594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886103" indent="-228594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4495688" indent="-228594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fld id="{74BC71AD-95DC-41E8-9E53-20F4F0854363}" type="slidenum">
              <a:rPr lang="it-IT" altLang="it-IT" sz="1067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it-IT" altLang="it-IT" sz="1067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84667C6-A9A5-4246-A238-F0A2971C67DE}"/>
              </a:ext>
            </a:extLst>
          </p:cNvPr>
          <p:cNvSpPr/>
          <p:nvPr/>
        </p:nvSpPr>
        <p:spPr>
          <a:xfrm>
            <a:off x="3130226" y="1576297"/>
            <a:ext cx="2091267" cy="605367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C9D5B76-5E6E-4D04-9655-0D26FE96D0E2}"/>
              </a:ext>
            </a:extLst>
          </p:cNvPr>
          <p:cNvSpPr/>
          <p:nvPr/>
        </p:nvSpPr>
        <p:spPr>
          <a:xfrm>
            <a:off x="888676" y="2520330"/>
            <a:ext cx="2453217" cy="948267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Extract Device Information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98CD1F1-A1D0-4430-9A91-DF92AB3FAB03}"/>
              </a:ext>
            </a:extLst>
          </p:cNvPr>
          <p:cNvSpPr/>
          <p:nvPr/>
        </p:nvSpPr>
        <p:spPr>
          <a:xfrm>
            <a:off x="3923976" y="2480114"/>
            <a:ext cx="2453217" cy="948267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Create Tile-Encoding pairs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7C4EE12-E7FA-477E-8FFC-33ED24A4FA45}"/>
              </a:ext>
            </a:extLst>
          </p:cNvPr>
          <p:cNvSpPr/>
          <p:nvPr/>
        </p:nvSpPr>
        <p:spPr>
          <a:xfrm>
            <a:off x="6955043" y="2480114"/>
            <a:ext cx="2453217" cy="948267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Understand </a:t>
            </a:r>
          </a:p>
        </p:txBody>
      </p:sp>
      <p:cxnSp>
        <p:nvCxnSpPr>
          <p:cNvPr id="22536" name="Connettore 2 5">
            <a:extLst>
              <a:ext uri="{FF2B5EF4-FFF2-40B4-BE49-F238E27FC236}">
                <a16:creationId xmlns:a16="http://schemas.microsoft.com/office/drawing/2014/main" id="{26B33114-29EC-4FBA-A989-E6EDBC9D1840}"/>
              </a:ext>
            </a:extLst>
          </p:cNvPr>
          <p:cNvCxnSpPr>
            <a:cxnSpLocks/>
            <a:stCxn id="3" idx="3"/>
          </p:cNvCxnSpPr>
          <p:nvPr/>
        </p:nvCxnSpPr>
        <p:spPr bwMode="auto">
          <a:xfrm>
            <a:off x="3341893" y="2994463"/>
            <a:ext cx="556683" cy="0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Connettore a gomito 8">
            <a:extLst>
              <a:ext uri="{FF2B5EF4-FFF2-40B4-BE49-F238E27FC236}">
                <a16:creationId xmlns:a16="http://schemas.microsoft.com/office/drawing/2014/main" id="{429A7953-74DE-45CF-B0B5-56733112CF53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3806502" y="3765989"/>
            <a:ext cx="842433" cy="383116"/>
          </a:xfrm>
          <a:prstGeom prst="bentConnector3">
            <a:avLst>
              <a:gd name="adj1" fmla="val -157"/>
            </a:avLst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8" name="Elemento grafico 13" descr="Database contorno">
            <a:extLst>
              <a:ext uri="{FF2B5EF4-FFF2-40B4-BE49-F238E27FC236}">
                <a16:creationId xmlns:a16="http://schemas.microsoft.com/office/drawing/2014/main" id="{E0C7806A-51F9-47DB-8D53-F6E1A4B1B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94" y="3758581"/>
            <a:ext cx="958849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ad angolo ripiegato 17">
            <a:extLst>
              <a:ext uri="{FF2B5EF4-FFF2-40B4-BE49-F238E27FC236}">
                <a16:creationId xmlns:a16="http://schemas.microsoft.com/office/drawing/2014/main" id="{5FEC9B93-4C68-4539-A830-D40E2231711F}"/>
              </a:ext>
            </a:extLst>
          </p:cNvPr>
          <p:cNvSpPr/>
          <p:nvPr/>
        </p:nvSpPr>
        <p:spPr>
          <a:xfrm>
            <a:off x="4558976" y="1696948"/>
            <a:ext cx="469900" cy="419100"/>
          </a:xfrm>
          <a:prstGeom prst="foldedCorner">
            <a:avLst>
              <a:gd name="adj" fmla="val 3924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9" name="Rettangolo ad angolo ripiegato 18">
            <a:extLst>
              <a:ext uri="{FF2B5EF4-FFF2-40B4-BE49-F238E27FC236}">
                <a16:creationId xmlns:a16="http://schemas.microsoft.com/office/drawing/2014/main" id="{61B126C9-EEEB-45DB-8BE7-3C5C8B68130F}"/>
              </a:ext>
            </a:extLst>
          </p:cNvPr>
          <p:cNvSpPr/>
          <p:nvPr/>
        </p:nvSpPr>
        <p:spPr>
          <a:xfrm>
            <a:off x="3898575" y="1696948"/>
            <a:ext cx="467784" cy="419100"/>
          </a:xfrm>
          <a:prstGeom prst="foldedCorner">
            <a:avLst>
              <a:gd name="adj" fmla="val 3924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0" name="Rettangolo ad angolo ripiegato 19">
            <a:extLst>
              <a:ext uri="{FF2B5EF4-FFF2-40B4-BE49-F238E27FC236}">
                <a16:creationId xmlns:a16="http://schemas.microsoft.com/office/drawing/2014/main" id="{05BCCCCE-EA14-4E42-A585-610B18B77C9B}"/>
              </a:ext>
            </a:extLst>
          </p:cNvPr>
          <p:cNvSpPr/>
          <p:nvPr/>
        </p:nvSpPr>
        <p:spPr>
          <a:xfrm>
            <a:off x="3267809" y="1709648"/>
            <a:ext cx="469900" cy="419100"/>
          </a:xfrm>
          <a:prstGeom prst="foldedCorner">
            <a:avLst>
              <a:gd name="adj" fmla="val 39248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68F41AA-96EF-4638-B058-79D235FF04B4}"/>
              </a:ext>
            </a:extLst>
          </p:cNvPr>
          <p:cNvSpPr txBox="1"/>
          <p:nvPr/>
        </p:nvSpPr>
        <p:spPr>
          <a:xfrm>
            <a:off x="2920676" y="1093697"/>
            <a:ext cx="30289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Implemented designs</a:t>
            </a:r>
          </a:p>
        </p:txBody>
      </p:sp>
      <p:cxnSp>
        <p:nvCxnSpPr>
          <p:cNvPr id="22543" name="Connettore 2 39">
            <a:extLst>
              <a:ext uri="{FF2B5EF4-FFF2-40B4-BE49-F238E27FC236}">
                <a16:creationId xmlns:a16="http://schemas.microsoft.com/office/drawing/2014/main" id="{09B10CA5-6C6F-4650-BD28-A84A48038E53}"/>
              </a:ext>
            </a:extLst>
          </p:cNvPr>
          <p:cNvCxnSpPr>
            <a:cxnSpLocks/>
          </p:cNvCxnSpPr>
          <p:nvPr/>
        </p:nvCxnSpPr>
        <p:spPr bwMode="auto">
          <a:xfrm>
            <a:off x="3576842" y="3000815"/>
            <a:ext cx="0" cy="757767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46053C0-049C-4585-9249-7972A393C3AB}"/>
              </a:ext>
            </a:extLst>
          </p:cNvPr>
          <p:cNvSpPr txBox="1"/>
          <p:nvPr/>
        </p:nvSpPr>
        <p:spPr>
          <a:xfrm>
            <a:off x="2408442" y="4772463"/>
            <a:ext cx="2338917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Bitstream Structure</a:t>
            </a: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Device Architecture</a:t>
            </a: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Tiles Architecture</a:t>
            </a: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545" name="Connettore a gomito 47">
            <a:extLst>
              <a:ext uri="{FF2B5EF4-FFF2-40B4-BE49-F238E27FC236}">
                <a16:creationId xmlns:a16="http://schemas.microsoft.com/office/drawing/2014/main" id="{1C87CD0C-C72E-4E23-BEF1-09A08A03A8EB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5221493" y="1878981"/>
            <a:ext cx="393700" cy="554567"/>
          </a:xfrm>
          <a:prstGeom prst="bentConnector2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6" name="Connettore 2 60">
            <a:extLst>
              <a:ext uri="{FF2B5EF4-FFF2-40B4-BE49-F238E27FC236}">
                <a16:creationId xmlns:a16="http://schemas.microsoft.com/office/drawing/2014/main" id="{6E9D50B8-527B-4910-986A-6B88C8A41338}"/>
              </a:ext>
            </a:extLst>
          </p:cNvPr>
          <p:cNvCxnSpPr>
            <a:cxnSpLocks/>
          </p:cNvCxnSpPr>
          <p:nvPr/>
        </p:nvCxnSpPr>
        <p:spPr bwMode="auto">
          <a:xfrm>
            <a:off x="6370843" y="2994463"/>
            <a:ext cx="556684" cy="0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7" name="Connettore a gomito 61">
            <a:extLst>
              <a:ext uri="{FF2B5EF4-FFF2-40B4-BE49-F238E27FC236}">
                <a16:creationId xmlns:a16="http://schemas.microsoft.com/office/drawing/2014/main" id="{B3A3B3CE-8C90-47EB-8331-9473E005716E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6835451" y="3765989"/>
            <a:ext cx="842433" cy="383117"/>
          </a:xfrm>
          <a:prstGeom prst="bentConnector3">
            <a:avLst>
              <a:gd name="adj1" fmla="val -157"/>
            </a:avLst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48" name="Elemento grafico 62" descr="Database contorno">
            <a:extLst>
              <a:ext uri="{FF2B5EF4-FFF2-40B4-BE49-F238E27FC236}">
                <a16:creationId xmlns:a16="http://schemas.microsoft.com/office/drawing/2014/main" id="{D1F399BE-94B9-4352-9457-0A77867F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27" y="3758581"/>
            <a:ext cx="960967" cy="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49" name="Connettore 2 19455">
            <a:extLst>
              <a:ext uri="{FF2B5EF4-FFF2-40B4-BE49-F238E27FC236}">
                <a16:creationId xmlns:a16="http://schemas.microsoft.com/office/drawing/2014/main" id="{22A13465-E715-402C-B962-0A4EE3AD8CF3}"/>
              </a:ext>
            </a:extLst>
          </p:cNvPr>
          <p:cNvCxnSpPr>
            <a:cxnSpLocks/>
          </p:cNvCxnSpPr>
          <p:nvPr/>
        </p:nvCxnSpPr>
        <p:spPr bwMode="auto">
          <a:xfrm>
            <a:off x="6605793" y="3000815"/>
            <a:ext cx="0" cy="757767"/>
          </a:xfrm>
          <a:prstGeom prst="straightConnector1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7" name="CasellaDiTesto 19456">
            <a:extLst>
              <a:ext uri="{FF2B5EF4-FFF2-40B4-BE49-F238E27FC236}">
                <a16:creationId xmlns:a16="http://schemas.microsoft.com/office/drawing/2014/main" id="{9D7A52DD-099A-4006-B09B-1CC3ADB23E8D}"/>
              </a:ext>
            </a:extLst>
          </p:cNvPr>
          <p:cNvSpPr txBox="1"/>
          <p:nvPr/>
        </p:nvSpPr>
        <p:spPr>
          <a:xfrm>
            <a:off x="5111427" y="4660281"/>
            <a:ext cx="3907367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(Bitmap, Tile configuration) Pairs</a:t>
            </a: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551" name="Immagine 19460">
            <a:extLst>
              <a:ext uri="{FF2B5EF4-FFF2-40B4-BE49-F238E27FC236}">
                <a16:creationId xmlns:a16="http://schemas.microsoft.com/office/drawing/2014/main" id="{79718A73-C16B-47B4-BCED-350A4A163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1" b="30818"/>
          <a:stretch>
            <a:fillRect/>
          </a:stretch>
        </p:blipFill>
        <p:spPr bwMode="auto">
          <a:xfrm>
            <a:off x="5712560" y="5034931"/>
            <a:ext cx="467783" cy="50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Immagine 19461">
            <a:extLst>
              <a:ext uri="{FF2B5EF4-FFF2-40B4-BE49-F238E27FC236}">
                <a16:creationId xmlns:a16="http://schemas.microsoft.com/office/drawing/2014/main" id="{A8D541C0-0C63-435D-A999-D8F78F8C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26" y="5655115"/>
            <a:ext cx="491067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CasellaDiTesto 19463">
            <a:extLst>
              <a:ext uri="{FF2B5EF4-FFF2-40B4-BE49-F238E27FC236}">
                <a16:creationId xmlns:a16="http://schemas.microsoft.com/office/drawing/2014/main" id="{5B50E8DD-B5B2-4AEF-904A-24EB01203F61}"/>
              </a:ext>
            </a:extLst>
          </p:cNvPr>
          <p:cNvSpPr txBox="1"/>
          <p:nvPr/>
        </p:nvSpPr>
        <p:spPr>
          <a:xfrm>
            <a:off x="6140126" y="5034931"/>
            <a:ext cx="3691467" cy="9954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n-US" sz="1467" i="1" dirty="0" err="1">
                <a:solidFill>
                  <a:prstClr val="black"/>
                </a:solidFill>
                <a:latin typeface="Calibri" panose="020F0502020204030204"/>
              </a:rPr>
              <a:t>pip_x</a:t>
            </a:r>
            <a:r>
              <a:rPr lang="en-US" sz="1467" i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467" i="1" dirty="0" err="1">
                <a:solidFill>
                  <a:prstClr val="black"/>
                </a:solidFill>
                <a:latin typeface="Calibri" panose="020F0502020204030204"/>
              </a:rPr>
              <a:t>pip_y</a:t>
            </a:r>
            <a:r>
              <a:rPr lang="en-US" sz="1467" i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467" i="1" dirty="0" err="1">
                <a:solidFill>
                  <a:prstClr val="black"/>
                </a:solidFill>
                <a:latin typeface="Calibri" panose="020F0502020204030204"/>
              </a:rPr>
              <a:t>pip_z</a:t>
            </a:r>
            <a:r>
              <a:rPr lang="en-US" sz="1467" i="1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i="1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n-US" sz="1467" i="1" dirty="0" err="1">
                <a:solidFill>
                  <a:prstClr val="black"/>
                </a:solidFill>
                <a:latin typeface="Calibri" panose="020F0502020204030204"/>
              </a:rPr>
              <a:t>pip_a</a:t>
            </a:r>
            <a:r>
              <a:rPr lang="en-US" sz="1467" i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467" i="1" dirty="0" err="1">
                <a:solidFill>
                  <a:prstClr val="black"/>
                </a:solidFill>
                <a:latin typeface="Calibri" panose="020F0502020204030204"/>
              </a:rPr>
              <a:t>pip_b</a:t>
            </a:r>
            <a:r>
              <a:rPr lang="en-US" sz="1467" i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467" i="1" dirty="0" err="1">
                <a:solidFill>
                  <a:prstClr val="black"/>
                </a:solidFill>
                <a:latin typeface="Calibri" panose="020F0502020204030204"/>
              </a:rPr>
              <a:t>pip_x</a:t>
            </a:r>
            <a:r>
              <a:rPr lang="en-US" sz="1467" i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1467" i="1" dirty="0" err="1">
                <a:solidFill>
                  <a:prstClr val="black"/>
                </a:solidFill>
                <a:latin typeface="Calibri" panose="020F0502020204030204"/>
              </a:rPr>
              <a:t>pip_y</a:t>
            </a:r>
            <a:r>
              <a:rPr lang="en-US" sz="1467" i="1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cxnSp>
        <p:nvCxnSpPr>
          <p:cNvPr id="22554" name="Connettore 2 19465">
            <a:extLst>
              <a:ext uri="{FF2B5EF4-FFF2-40B4-BE49-F238E27FC236}">
                <a16:creationId xmlns:a16="http://schemas.microsoft.com/office/drawing/2014/main" id="{3E578E55-2BE8-4361-B2DC-9BC02FFB52CF}"/>
              </a:ext>
            </a:extLst>
          </p:cNvPr>
          <p:cNvCxnSpPr>
            <a:cxnSpLocks/>
          </p:cNvCxnSpPr>
          <p:nvPr/>
        </p:nvCxnSpPr>
        <p:spPr bwMode="auto">
          <a:xfrm>
            <a:off x="9408259" y="2939430"/>
            <a:ext cx="556683" cy="0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55" name="Elemento grafico 19466" descr="Database contorno">
            <a:extLst>
              <a:ext uri="{FF2B5EF4-FFF2-40B4-BE49-F238E27FC236}">
                <a16:creationId xmlns:a16="http://schemas.microsoft.com/office/drawing/2014/main" id="{276C8A7E-6DCB-4A68-A776-0652093F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27" y="2458948"/>
            <a:ext cx="960967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CasellaDiTesto 19467">
            <a:extLst>
              <a:ext uri="{FF2B5EF4-FFF2-40B4-BE49-F238E27FC236}">
                <a16:creationId xmlns:a16="http://schemas.microsoft.com/office/drawing/2014/main" id="{8669674B-F541-4881-9547-0B4389883F4E}"/>
              </a:ext>
            </a:extLst>
          </p:cNvPr>
          <p:cNvSpPr txBox="1"/>
          <p:nvPr/>
        </p:nvSpPr>
        <p:spPr>
          <a:xfrm>
            <a:off x="9602993" y="3413564"/>
            <a:ext cx="2338916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Bit       Resource</a:t>
            </a:r>
          </a:p>
        </p:txBody>
      </p:sp>
      <p:cxnSp>
        <p:nvCxnSpPr>
          <p:cNvPr id="19470" name="Connettore 2 19469">
            <a:extLst>
              <a:ext uri="{FF2B5EF4-FFF2-40B4-BE49-F238E27FC236}">
                <a16:creationId xmlns:a16="http://schemas.microsoft.com/office/drawing/2014/main" id="{9561CC3E-EB45-4157-8D67-809171B6AE5C}"/>
              </a:ext>
            </a:extLst>
          </p:cNvPr>
          <p:cNvCxnSpPr/>
          <p:nvPr/>
        </p:nvCxnSpPr>
        <p:spPr>
          <a:xfrm>
            <a:off x="10384043" y="3597714"/>
            <a:ext cx="243417" cy="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71" name="CasellaDiTesto 19470">
            <a:extLst>
              <a:ext uri="{FF2B5EF4-FFF2-40B4-BE49-F238E27FC236}">
                <a16:creationId xmlns:a16="http://schemas.microsoft.com/office/drawing/2014/main" id="{4A2E5A7A-FCD0-4994-98DD-A2DC6D4F5956}"/>
              </a:ext>
            </a:extLst>
          </p:cNvPr>
          <p:cNvSpPr txBox="1"/>
          <p:nvPr/>
        </p:nvSpPr>
        <p:spPr>
          <a:xfrm>
            <a:off x="9683427" y="1957297"/>
            <a:ext cx="140123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Configuration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Bits DB</a:t>
            </a:r>
          </a:p>
        </p:txBody>
      </p:sp>
      <p:sp>
        <p:nvSpPr>
          <p:cNvPr id="19473" name="Rettangolo 19472">
            <a:extLst>
              <a:ext uri="{FF2B5EF4-FFF2-40B4-BE49-F238E27FC236}">
                <a16:creationId xmlns:a16="http://schemas.microsoft.com/office/drawing/2014/main" id="{A790A64E-E796-462D-89BF-B978E5BA47AA}"/>
              </a:ext>
            </a:extLst>
          </p:cNvPr>
          <p:cNvSpPr/>
          <p:nvPr/>
        </p:nvSpPr>
        <p:spPr>
          <a:xfrm>
            <a:off x="7134960" y="1237630"/>
            <a:ext cx="2093383" cy="719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67" i="1">
                <a:solidFill>
                  <a:schemeClr val="tx1"/>
                </a:solidFill>
              </a:rPr>
              <a:t>Bit/Resources Correlation</a:t>
            </a:r>
          </a:p>
          <a:p>
            <a:pPr>
              <a:defRPr/>
            </a:pPr>
            <a:r>
              <a:rPr lang="en-US" sz="1067" i="1">
                <a:solidFill>
                  <a:schemeClr val="tx1"/>
                </a:solidFill>
              </a:rPr>
              <a:t>Active High/Active Low filtering</a:t>
            </a:r>
          </a:p>
          <a:p>
            <a:pPr>
              <a:defRPr/>
            </a:pPr>
            <a:r>
              <a:rPr lang="en-US" sz="1067" i="1">
                <a:solidFill>
                  <a:schemeClr val="tx1"/>
                </a:solidFill>
              </a:rPr>
              <a:t>Fake PIP filtering</a:t>
            </a:r>
          </a:p>
          <a:p>
            <a:pPr>
              <a:defRPr/>
            </a:pPr>
            <a:r>
              <a:rPr lang="en-US" sz="1067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475" name="Connettore diritto 19474">
            <a:extLst>
              <a:ext uri="{FF2B5EF4-FFF2-40B4-BE49-F238E27FC236}">
                <a16:creationId xmlns:a16="http://schemas.microsoft.com/office/drawing/2014/main" id="{114AE100-37FE-4D91-A318-42410B4AD1DE}"/>
              </a:ext>
            </a:extLst>
          </p:cNvPr>
          <p:cNvCxnSpPr>
            <a:endCxn id="19473" idx="2"/>
          </p:cNvCxnSpPr>
          <p:nvPr/>
        </p:nvCxnSpPr>
        <p:spPr>
          <a:xfrm flipH="1" flipV="1">
            <a:off x="8180593" y="1957298"/>
            <a:ext cx="565149" cy="71543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olo 5">
            <a:extLst>
              <a:ext uri="{FF2B5EF4-FFF2-40B4-BE49-F238E27FC236}">
                <a16:creationId xmlns:a16="http://schemas.microsoft.com/office/drawing/2014/main" id="{CA067D8E-4936-204A-A457-A9BD7B3A6DB0}"/>
              </a:ext>
            </a:extLst>
          </p:cNvPr>
          <p:cNvSpPr txBox="1">
            <a:spLocks/>
          </p:cNvSpPr>
          <p:nvPr/>
        </p:nvSpPr>
        <p:spPr bwMode="auto">
          <a:xfrm>
            <a:off x="773451" y="79010"/>
            <a:ext cx="11182733" cy="10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5pPr>
            <a:lvl6pPr marL="562722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6pPr>
            <a:lvl7pPr marL="1125444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7pPr>
            <a:lvl8pPr marL="1688165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8pPr>
            <a:lvl9pPr marL="2250887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9pPr>
          </a:lstStyle>
          <a:p>
            <a:r>
              <a:rPr lang="en-US" kern="0" dirty="0"/>
              <a:t>Configuration Bits DB</a:t>
            </a:r>
          </a:p>
        </p:txBody>
      </p:sp>
    </p:spTree>
    <p:extLst>
      <p:ext uri="{BB962C8B-B14F-4D97-AF65-F5344CB8AC3E}">
        <p14:creationId xmlns:p14="http://schemas.microsoft.com/office/powerpoint/2010/main" val="137647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numero diapositiva 1">
            <a:extLst>
              <a:ext uri="{FF2B5EF4-FFF2-40B4-BE49-F238E27FC236}">
                <a16:creationId xmlns:a16="http://schemas.microsoft.com/office/drawing/2014/main" id="{67C5305B-7DC8-4137-ACA0-D86AD05E8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32" indent="-285744">
              <a:spcBef>
                <a:spcPts val="551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533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2971" indent="-228594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267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160" indent="-228594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349" indent="-228594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666933" indent="-228594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3276518" indent="-228594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886103" indent="-228594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4495688" indent="-228594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fld id="{B8D71C5C-4D6E-450D-BD75-1F2CEB69EAA0}" type="slidenum">
              <a:rPr lang="it-IT" altLang="it-IT" sz="1067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it-IT" altLang="it-IT" sz="1067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Immagine 1">
            <a:extLst>
              <a:ext uri="{FF2B5EF4-FFF2-40B4-BE49-F238E27FC236}">
                <a16:creationId xmlns:a16="http://schemas.microsoft.com/office/drawing/2014/main" id="{65123655-CD2B-42B5-A5B8-880C7D38D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52" y="2822435"/>
            <a:ext cx="299296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21487412-08AE-4BE0-8FBF-BB41813C7D7E}"/>
              </a:ext>
            </a:extLst>
          </p:cNvPr>
          <p:cNvSpPr/>
          <p:nvPr/>
        </p:nvSpPr>
        <p:spPr>
          <a:xfrm>
            <a:off x="4179602" y="3914635"/>
            <a:ext cx="683683" cy="38100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6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088FD3E-3F12-40B8-A891-52A447878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36" y="3785518"/>
            <a:ext cx="1587500" cy="60113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Immagine 7">
            <a:extLst>
              <a:ext uri="{FF2B5EF4-FFF2-40B4-BE49-F238E27FC236}">
                <a16:creationId xmlns:a16="http://schemas.microsoft.com/office/drawing/2014/main" id="{E4041A56-9528-4211-B804-4B35BBD6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0"/>
          <a:stretch>
            <a:fillRect/>
          </a:stretch>
        </p:blipFill>
        <p:spPr bwMode="auto">
          <a:xfrm>
            <a:off x="926285" y="3034102"/>
            <a:ext cx="3069167" cy="275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29D14131-FFC5-43B1-BD18-0C67B2FBB853}"/>
              </a:ext>
            </a:extLst>
          </p:cNvPr>
          <p:cNvSpPr/>
          <p:nvPr/>
        </p:nvSpPr>
        <p:spPr>
          <a:xfrm>
            <a:off x="2168769" y="3321969"/>
            <a:ext cx="86783" cy="1079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D8A6D4-6497-426F-AA46-9DC1D40A5DF2}"/>
              </a:ext>
            </a:extLst>
          </p:cNvPr>
          <p:cNvSpPr/>
          <p:nvPr/>
        </p:nvSpPr>
        <p:spPr>
          <a:xfrm>
            <a:off x="3631384" y="3525169"/>
            <a:ext cx="86784" cy="1079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93D1C9F-EDA5-4B0A-B6DA-3FC92588BC9E}"/>
              </a:ext>
            </a:extLst>
          </p:cNvPr>
          <p:cNvSpPr/>
          <p:nvPr/>
        </p:nvSpPr>
        <p:spPr>
          <a:xfrm>
            <a:off x="10250203" y="4251186"/>
            <a:ext cx="283633" cy="268817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3D24336-857D-4D37-8D4D-00236D16D40D}"/>
              </a:ext>
            </a:extLst>
          </p:cNvPr>
          <p:cNvSpPr/>
          <p:nvPr/>
        </p:nvSpPr>
        <p:spPr>
          <a:xfrm>
            <a:off x="8177985" y="3228835"/>
            <a:ext cx="283633" cy="26881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E80C3A31-AE59-437D-8CBE-1C4D11892E48}"/>
              </a:ext>
            </a:extLst>
          </p:cNvPr>
          <p:cNvSpPr/>
          <p:nvPr/>
        </p:nvSpPr>
        <p:spPr>
          <a:xfrm>
            <a:off x="6819085" y="3914635"/>
            <a:ext cx="683684" cy="38100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3" name="Rectangle 3">
            <a:extLst>
              <a:ext uri="{FF2B5EF4-FFF2-40B4-BE49-F238E27FC236}">
                <a16:creationId xmlns:a16="http://schemas.microsoft.com/office/drawing/2014/main" id="{08E7AF9E-3887-437C-ABAF-4082D7F4E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833" y="1181100"/>
            <a:ext cx="11070167" cy="201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639763" indent="-273050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933"/>
              </a:spcBef>
            </a:pPr>
            <a:r>
              <a:rPr lang="it-IT" altLang="it-IT" sz="2000" dirty="0">
                <a:latin typeface="Arial Unicode MS" pitchFamily="34" charset="-128"/>
                <a:ea typeface="Arial Unicode MS" pitchFamily="34" charset="-128"/>
              </a:rPr>
              <a:t>Bitstream </a:t>
            </a:r>
            <a:r>
              <a:rPr lang="it-IT" altLang="it-IT" sz="2000" dirty="0" err="1">
                <a:latin typeface="Arial Unicode MS" pitchFamily="34" charset="-128"/>
                <a:ea typeface="Arial Unicode MS" pitchFamily="34" charset="-128"/>
              </a:rPr>
              <a:t>Parsing</a:t>
            </a:r>
            <a:r>
              <a:rPr lang="it-IT" altLang="it-IT" sz="2000" dirty="0">
                <a:latin typeface="Arial Unicode MS" pitchFamily="34" charset="-128"/>
                <a:ea typeface="Arial Unicode MS" pitchFamily="34" charset="-128"/>
              </a:rPr>
              <a:t>, </a:t>
            </a:r>
            <a:r>
              <a:rPr lang="it-IT" altLang="it-IT" sz="2000" dirty="0" err="1">
                <a:latin typeface="Arial Unicode MS" pitchFamily="34" charset="-128"/>
                <a:ea typeface="Arial Unicode MS" pitchFamily="34" charset="-128"/>
              </a:rPr>
              <a:t>Manipulation</a:t>
            </a:r>
            <a:r>
              <a:rPr lang="it-IT" altLang="it-IT" sz="2000" dirty="0">
                <a:latin typeface="Arial Unicode MS" pitchFamily="34" charset="-128"/>
                <a:ea typeface="Arial Unicode MS" pitchFamily="34" charset="-128"/>
              </a:rPr>
              <a:t>, </a:t>
            </a:r>
            <a:r>
              <a:rPr lang="it-IT" altLang="it-IT" sz="2000" dirty="0" err="1">
                <a:latin typeface="Arial Unicode MS" pitchFamily="34" charset="-128"/>
                <a:ea typeface="Arial Unicode MS" pitchFamily="34" charset="-128"/>
              </a:rPr>
              <a:t>Visualization</a:t>
            </a:r>
            <a:endParaRPr lang="it-IT" altLang="it-IT" sz="2000" dirty="0">
              <a:latin typeface="Arial Unicode MS" pitchFamily="34" charset="-128"/>
              <a:ea typeface="Arial Unicode MS" pitchFamily="34" charset="-128"/>
            </a:endParaRPr>
          </a:p>
          <a:p>
            <a:pPr>
              <a:spcBef>
                <a:spcPts val="933"/>
              </a:spcBef>
            </a:pPr>
            <a:r>
              <a:rPr lang="it-IT" altLang="it-IT" sz="2000" dirty="0">
                <a:latin typeface="Arial Unicode MS" pitchFamily="34" charset="-128"/>
                <a:ea typeface="Arial Unicode MS" pitchFamily="34" charset="-128"/>
              </a:rPr>
              <a:t>Tiles-to-bits mapper</a:t>
            </a:r>
          </a:p>
          <a:p>
            <a:pPr>
              <a:spcBef>
                <a:spcPts val="933"/>
              </a:spcBef>
            </a:pPr>
            <a:r>
              <a:rPr lang="it-IT" altLang="it-IT" sz="2000" dirty="0" err="1">
                <a:latin typeface="Arial Unicode MS" pitchFamily="34" charset="-128"/>
                <a:ea typeface="Arial Unicode MS" pitchFamily="34" charset="-128"/>
              </a:rPr>
              <a:t>Supported</a:t>
            </a:r>
            <a:r>
              <a:rPr lang="it-IT" altLang="it-IT" sz="2000" dirty="0">
                <a:latin typeface="Arial Unicode MS" pitchFamily="34" charset="-128"/>
                <a:ea typeface="Arial Unicode MS" pitchFamily="34" charset="-128"/>
              </a:rPr>
              <a:t> Devices: Series7, US, US+ Families </a:t>
            </a:r>
          </a:p>
          <a:p>
            <a:pPr lvl="1">
              <a:spcBef>
                <a:spcPts val="933"/>
              </a:spcBef>
            </a:pPr>
            <a:r>
              <a:rPr lang="it-IT" altLang="it-IT" sz="1733" dirty="0">
                <a:latin typeface="Arial Unicode MS" pitchFamily="34" charset="-128"/>
                <a:ea typeface="Arial Unicode MS" pitchFamily="34" charset="-128"/>
              </a:rPr>
              <a:t>Case of Study: Z7000 - </a:t>
            </a:r>
            <a:r>
              <a:rPr lang="it-IT" altLang="it-IT" sz="1733" b="1" dirty="0">
                <a:latin typeface="Arial Unicode MS" pitchFamily="34" charset="-128"/>
                <a:ea typeface="Arial Unicode MS" pitchFamily="34" charset="-128"/>
              </a:rPr>
              <a:t>KU040 - KU060 </a:t>
            </a:r>
            <a:r>
              <a:rPr lang="it-IT" altLang="it-IT" sz="1733" dirty="0">
                <a:latin typeface="Arial Unicode MS" pitchFamily="34" charset="-128"/>
                <a:ea typeface="Arial Unicode MS" pitchFamily="34" charset="-128"/>
              </a:rPr>
              <a:t>– ZU1CG</a:t>
            </a:r>
            <a:endParaRPr lang="it-IT" altLang="it-IT" sz="1733" dirty="0">
              <a:ea typeface="Arial Unicode MS" pitchFamily="34" charset="-128"/>
            </a:endParaRPr>
          </a:p>
          <a:p>
            <a:pPr>
              <a:spcBef>
                <a:spcPts val="933"/>
              </a:spcBef>
            </a:pPr>
            <a:endParaRPr lang="it-IT" altLang="it-IT" sz="2000" dirty="0">
              <a:latin typeface="Arial Unicode MS" pitchFamily="34" charset="-128"/>
              <a:ea typeface="Arial Unicode MS" pitchFamily="34" charset="-128"/>
            </a:endParaRPr>
          </a:p>
          <a:p>
            <a:pPr>
              <a:spcBef>
                <a:spcPts val="933"/>
              </a:spcBef>
            </a:pPr>
            <a:endParaRPr lang="it-IT" altLang="it-IT" sz="2000" dirty="0">
              <a:latin typeface="Arial Unicode MS" pitchFamily="34" charset="-128"/>
              <a:ea typeface="Arial Unicode MS" pitchFamily="34" charset="-128"/>
            </a:endParaRPr>
          </a:p>
          <a:p>
            <a:pPr>
              <a:spcBef>
                <a:spcPts val="933"/>
              </a:spcBef>
            </a:pPr>
            <a:endParaRPr lang="it-IT" altLang="it-IT" sz="2000" dirty="0">
              <a:latin typeface="Arial Unicode MS" pitchFamily="34" charset="-128"/>
              <a:ea typeface="Arial Unicode MS" pitchFamily="34" charset="-128"/>
            </a:endParaRPr>
          </a:p>
          <a:p>
            <a:pPr>
              <a:spcBef>
                <a:spcPts val="933"/>
              </a:spcBef>
            </a:pPr>
            <a:endParaRPr lang="it-IT" altLang="it-IT" sz="2000" dirty="0"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5" name="Titolo 5">
            <a:extLst>
              <a:ext uri="{FF2B5EF4-FFF2-40B4-BE49-F238E27FC236}">
                <a16:creationId xmlns:a16="http://schemas.microsoft.com/office/drawing/2014/main" id="{325299C7-B6A2-0D4C-9CF0-F246896B4A2A}"/>
              </a:ext>
            </a:extLst>
          </p:cNvPr>
          <p:cNvSpPr txBox="1">
            <a:spLocks/>
          </p:cNvSpPr>
          <p:nvPr/>
        </p:nvSpPr>
        <p:spPr bwMode="auto">
          <a:xfrm>
            <a:off x="773451" y="79010"/>
            <a:ext cx="11182733" cy="10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5pPr>
            <a:lvl6pPr marL="562722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6pPr>
            <a:lvl7pPr marL="1125444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7pPr>
            <a:lvl8pPr marL="1688165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8pPr>
            <a:lvl9pPr marL="2250887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7A6"/>
                </a:solidFill>
                <a:latin typeface="Arial" charset="0"/>
              </a:defRPr>
            </a:lvl9pPr>
          </a:lstStyle>
          <a:p>
            <a:r>
              <a:rPr lang="en-US" kern="0" dirty="0"/>
              <a:t>Bitstream Analysis and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126529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Configuration Memory Models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E974CD-FC2A-2445-87C5-CB33AB70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051" y="1013476"/>
            <a:ext cx="8456177" cy="51396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71C7B8-299C-2846-BFF5-67BC13A4DE04}"/>
              </a:ext>
            </a:extLst>
          </p:cNvPr>
          <p:cNvSpPr txBox="1"/>
          <p:nvPr/>
        </p:nvSpPr>
        <p:spPr>
          <a:xfrm>
            <a:off x="0" y="2540038"/>
            <a:ext cx="3056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/>
              <a:t>FPGA</a:t>
            </a:r>
          </a:p>
          <a:p>
            <a:pPr algn="ctr"/>
            <a:r>
              <a:rPr lang="en-US" sz="2400" b="1" kern="0" dirty="0"/>
              <a:t>Architecture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7950D7-8FC4-AE45-8296-1AD6E774D125}"/>
              </a:ext>
            </a:extLst>
          </p:cNvPr>
          <p:cNvSpPr txBox="1"/>
          <p:nvPr/>
        </p:nvSpPr>
        <p:spPr>
          <a:xfrm>
            <a:off x="-20806" y="4706268"/>
            <a:ext cx="3056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/>
              <a:t>PyXEL</a:t>
            </a:r>
          </a:p>
          <a:p>
            <a:pPr algn="ctr"/>
            <a:r>
              <a:rPr lang="en-US" sz="2400" b="1" kern="0" dirty="0"/>
              <a:t>Bitmap</a:t>
            </a:r>
          </a:p>
        </p:txBody>
      </p:sp>
    </p:spTree>
    <p:extLst>
      <p:ext uri="{BB962C8B-B14F-4D97-AF65-F5344CB8AC3E}">
        <p14:creationId xmlns:p14="http://schemas.microsoft.com/office/powerpoint/2010/main" val="391875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tangolo con angoli arrotondati 87">
            <a:extLst>
              <a:ext uri="{FF2B5EF4-FFF2-40B4-BE49-F238E27FC236}">
                <a16:creationId xmlns:a16="http://schemas.microsoft.com/office/drawing/2014/main" id="{613A64A7-D858-764E-9088-88CFED25995B}"/>
              </a:ext>
            </a:extLst>
          </p:cNvPr>
          <p:cNvSpPr/>
          <p:nvPr/>
        </p:nvSpPr>
        <p:spPr>
          <a:xfrm>
            <a:off x="7775954" y="3010552"/>
            <a:ext cx="3074956" cy="73705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Back-end tool flow</a:t>
            </a:r>
          </a:p>
        </p:txBody>
      </p:sp>
      <p:sp>
        <p:nvSpPr>
          <p:cNvPr id="10" name="Rettangolo con angoli arrotondati 87">
            <a:extLst>
              <a:ext uri="{FF2B5EF4-FFF2-40B4-BE49-F238E27FC236}">
                <a16:creationId xmlns:a16="http://schemas.microsoft.com/office/drawing/2014/main" id="{C1F08B6A-31CF-604D-A3D2-358183A40C12}"/>
              </a:ext>
            </a:extLst>
          </p:cNvPr>
          <p:cNvSpPr/>
          <p:nvPr/>
        </p:nvSpPr>
        <p:spPr>
          <a:xfrm>
            <a:off x="4267432" y="3798566"/>
            <a:ext cx="3437868" cy="1370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83">
            <a:extLst>
              <a:ext uri="{FF2B5EF4-FFF2-40B4-BE49-F238E27FC236}">
                <a16:creationId xmlns:a16="http://schemas.microsoft.com/office/drawing/2014/main" id="{1F840714-72E5-BD40-B9FE-752F29E1C631}"/>
              </a:ext>
            </a:extLst>
          </p:cNvPr>
          <p:cNvSpPr/>
          <p:nvPr/>
        </p:nvSpPr>
        <p:spPr>
          <a:xfrm>
            <a:off x="4281122" y="3049371"/>
            <a:ext cx="3405574" cy="682741"/>
          </a:xfrm>
          <a:prstGeom prst="round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24">
            <a:extLst>
              <a:ext uri="{FF2B5EF4-FFF2-40B4-BE49-F238E27FC236}">
                <a16:creationId xmlns:a16="http://schemas.microsoft.com/office/drawing/2014/main" id="{241399C7-CFB8-8544-B652-38BBB170C251}"/>
              </a:ext>
            </a:extLst>
          </p:cNvPr>
          <p:cNvSpPr/>
          <p:nvPr/>
        </p:nvSpPr>
        <p:spPr>
          <a:xfrm>
            <a:off x="4267432" y="2127607"/>
            <a:ext cx="3405574" cy="867447"/>
          </a:xfrm>
          <a:prstGeom prst="roundRect">
            <a:avLst/>
          </a:prstGeom>
          <a:solidFill>
            <a:srgbClr val="00C102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795288C-A42D-C648-A12E-2763B27ECFD1}"/>
              </a:ext>
            </a:extLst>
          </p:cNvPr>
          <p:cNvSpPr/>
          <p:nvPr/>
        </p:nvSpPr>
        <p:spPr>
          <a:xfrm>
            <a:off x="2509791" y="2057681"/>
            <a:ext cx="1331631" cy="389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Synthesis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67E477AC-7BA9-2A48-B152-464AE122A6C3}"/>
              </a:ext>
            </a:extLst>
          </p:cNvPr>
          <p:cNvSpPr/>
          <p:nvPr/>
        </p:nvSpPr>
        <p:spPr>
          <a:xfrm>
            <a:off x="2513508" y="3243883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Mapping</a:t>
            </a:r>
          </a:p>
        </p:txBody>
      </p:sp>
      <p:cxnSp>
        <p:nvCxnSpPr>
          <p:cNvPr id="19" name="Straight Arrow Connector 9">
            <a:extLst>
              <a:ext uri="{FF2B5EF4-FFF2-40B4-BE49-F238E27FC236}">
                <a16:creationId xmlns:a16="http://schemas.microsoft.com/office/drawing/2014/main" id="{77DD6055-600A-2746-83AB-95EEC78FC9CF}"/>
              </a:ext>
            </a:extLst>
          </p:cNvPr>
          <p:cNvCxnSpPr>
            <a:cxnSpLocks/>
            <a:stCxn id="17" idx="2"/>
            <a:endCxn id="30" idx="1"/>
          </p:cNvCxnSpPr>
          <p:nvPr/>
        </p:nvCxnSpPr>
        <p:spPr>
          <a:xfrm flipH="1">
            <a:off x="3175606" y="2447239"/>
            <a:ext cx="1" cy="115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">
            <a:extLst>
              <a:ext uri="{FF2B5EF4-FFF2-40B4-BE49-F238E27FC236}">
                <a16:creationId xmlns:a16="http://schemas.microsoft.com/office/drawing/2014/main" id="{6EFF6A7E-8DD5-B84E-BD69-FD5AD11D723C}"/>
              </a:ext>
            </a:extLst>
          </p:cNvPr>
          <p:cNvSpPr/>
          <p:nvPr/>
        </p:nvSpPr>
        <p:spPr>
          <a:xfrm>
            <a:off x="2509791" y="3910991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Place and Route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E4018BB-C662-3044-91E0-304AAA85007D}"/>
              </a:ext>
            </a:extLst>
          </p:cNvPr>
          <p:cNvSpPr/>
          <p:nvPr/>
        </p:nvSpPr>
        <p:spPr>
          <a:xfrm>
            <a:off x="2506074" y="4487132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Bitstream Generation</a:t>
            </a:r>
          </a:p>
        </p:txBody>
      </p:sp>
      <p:cxnSp>
        <p:nvCxnSpPr>
          <p:cNvPr id="22" name="Straight Arrow Connector 12">
            <a:extLst>
              <a:ext uri="{FF2B5EF4-FFF2-40B4-BE49-F238E27FC236}">
                <a16:creationId xmlns:a16="http://schemas.microsoft.com/office/drawing/2014/main" id="{F77833CC-B48B-6F41-A0B0-217A7950AA91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175608" y="3667378"/>
            <a:ext cx="3716" cy="24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EB90A87A-1CB2-E141-ACEF-06F71D8BED19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3171890" y="4334486"/>
            <a:ext cx="3717" cy="152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4">
            <a:extLst>
              <a:ext uri="{FF2B5EF4-FFF2-40B4-BE49-F238E27FC236}">
                <a16:creationId xmlns:a16="http://schemas.microsoft.com/office/drawing/2014/main" id="{0DBD669E-AD43-E649-B82A-694764A390A4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169698" y="4698879"/>
            <a:ext cx="3363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5">
            <a:extLst>
              <a:ext uri="{FF2B5EF4-FFF2-40B4-BE49-F238E27FC236}">
                <a16:creationId xmlns:a16="http://schemas.microsoft.com/office/drawing/2014/main" id="{F5E9E6C7-B69B-1248-B377-81E35047DB95}"/>
              </a:ext>
            </a:extLst>
          </p:cNvPr>
          <p:cNvCxnSpPr>
            <a:cxnSpLocks/>
            <a:stCxn id="28" idx="4"/>
            <a:endCxn id="17" idx="1"/>
          </p:cNvCxnSpPr>
          <p:nvPr/>
        </p:nvCxnSpPr>
        <p:spPr>
          <a:xfrm flipV="1">
            <a:off x="2173417" y="2252460"/>
            <a:ext cx="336374" cy="2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>
            <a:extLst>
              <a:ext uri="{FF2B5EF4-FFF2-40B4-BE49-F238E27FC236}">
                <a16:creationId xmlns:a16="http://schemas.microsoft.com/office/drawing/2014/main" id="{3B482F14-5B72-E34D-A602-04813F2D01FC}"/>
              </a:ext>
            </a:extLst>
          </p:cNvPr>
          <p:cNvSpPr/>
          <p:nvPr/>
        </p:nvSpPr>
        <p:spPr>
          <a:xfrm>
            <a:off x="4452475" y="2392103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Convs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2168A07C-76F1-9144-ABF3-D98259BEF6FF}"/>
              </a:ext>
            </a:extLst>
          </p:cNvPr>
          <p:cNvSpPr/>
          <p:nvPr/>
        </p:nvSpPr>
        <p:spPr>
          <a:xfrm>
            <a:off x="4466474" y="3873678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Place</a:t>
            </a:r>
          </a:p>
        </p:txBody>
      </p:sp>
      <p:sp>
        <p:nvSpPr>
          <p:cNvPr id="28" name="Cylinder 21">
            <a:extLst>
              <a:ext uri="{FF2B5EF4-FFF2-40B4-BE49-F238E27FC236}">
                <a16:creationId xmlns:a16="http://schemas.microsoft.com/office/drawing/2014/main" id="{A7C42A03-1C1B-C349-AA6C-901B10B1BD2B}"/>
              </a:ext>
            </a:extLst>
          </p:cNvPr>
          <p:cNvSpPr/>
          <p:nvPr/>
        </p:nvSpPr>
        <p:spPr>
          <a:xfrm>
            <a:off x="1065772" y="197632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Design Entry</a:t>
            </a:r>
          </a:p>
        </p:txBody>
      </p:sp>
      <p:sp>
        <p:nvSpPr>
          <p:cNvPr id="29" name="Cylinder 22">
            <a:extLst>
              <a:ext uri="{FF2B5EF4-FFF2-40B4-BE49-F238E27FC236}">
                <a16:creationId xmlns:a16="http://schemas.microsoft.com/office/drawing/2014/main" id="{36BF77C6-3D62-7F46-9AFB-D91AC7F90EB0}"/>
              </a:ext>
            </a:extLst>
          </p:cNvPr>
          <p:cNvSpPr/>
          <p:nvPr/>
        </p:nvSpPr>
        <p:spPr>
          <a:xfrm>
            <a:off x="1062053" y="442009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Bitstream</a:t>
            </a:r>
          </a:p>
        </p:txBody>
      </p:sp>
      <p:sp>
        <p:nvSpPr>
          <p:cNvPr id="30" name="Cylinder 23">
            <a:extLst>
              <a:ext uri="{FF2B5EF4-FFF2-40B4-BE49-F238E27FC236}">
                <a16:creationId xmlns:a16="http://schemas.microsoft.com/office/drawing/2014/main" id="{F010E53E-C0C0-9B43-8FC0-0B0BCB7D7FFD}"/>
              </a:ext>
            </a:extLst>
          </p:cNvPr>
          <p:cNvSpPr/>
          <p:nvPr/>
        </p:nvSpPr>
        <p:spPr>
          <a:xfrm>
            <a:off x="2621783" y="2562877"/>
            <a:ext cx="1107645" cy="423495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Netlist</a:t>
            </a:r>
          </a:p>
        </p:txBody>
      </p:sp>
      <p:cxnSp>
        <p:nvCxnSpPr>
          <p:cNvPr id="31" name="Straight Arrow Connector 24">
            <a:extLst>
              <a:ext uri="{FF2B5EF4-FFF2-40B4-BE49-F238E27FC236}">
                <a16:creationId xmlns:a16="http://schemas.microsoft.com/office/drawing/2014/main" id="{60169C06-A601-734A-B760-D785B0F841A6}"/>
              </a:ext>
            </a:extLst>
          </p:cNvPr>
          <p:cNvCxnSpPr>
            <a:cxnSpLocks/>
            <a:stCxn id="30" idx="3"/>
            <a:endCxn id="18" idx="0"/>
          </p:cNvCxnSpPr>
          <p:nvPr/>
        </p:nvCxnSpPr>
        <p:spPr>
          <a:xfrm>
            <a:off x="3175606" y="2986372"/>
            <a:ext cx="3718" cy="257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ylinder 30">
            <a:extLst>
              <a:ext uri="{FF2B5EF4-FFF2-40B4-BE49-F238E27FC236}">
                <a16:creationId xmlns:a16="http://schemas.microsoft.com/office/drawing/2014/main" id="{FDA549AE-7D1C-7849-8973-D75CD0927400}"/>
              </a:ext>
            </a:extLst>
          </p:cNvPr>
          <p:cNvSpPr/>
          <p:nvPr/>
        </p:nvSpPr>
        <p:spPr>
          <a:xfrm>
            <a:off x="6006990" y="2252460"/>
            <a:ext cx="1425330" cy="690702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Architecture &amp; Bitstream Structure</a:t>
            </a:r>
          </a:p>
        </p:txBody>
      </p:sp>
      <p:cxnSp>
        <p:nvCxnSpPr>
          <p:cNvPr id="33" name="Connector: Elbow 49">
            <a:extLst>
              <a:ext uri="{FF2B5EF4-FFF2-40B4-BE49-F238E27FC236}">
                <a16:creationId xmlns:a16="http://schemas.microsoft.com/office/drawing/2014/main" id="{64437DE1-FC22-4745-A9B5-FC62F90C60EE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 flipV="1">
            <a:off x="3841422" y="2603851"/>
            <a:ext cx="611053" cy="15188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79">
            <a:extLst>
              <a:ext uri="{FF2B5EF4-FFF2-40B4-BE49-F238E27FC236}">
                <a16:creationId xmlns:a16="http://schemas.microsoft.com/office/drawing/2014/main" id="{6B478D9C-5347-1A41-9AE5-60EE10037D08}"/>
              </a:ext>
            </a:extLst>
          </p:cNvPr>
          <p:cNvCxnSpPr>
            <a:cxnSpLocks/>
            <a:stCxn id="32" idx="2"/>
            <a:endCxn id="26" idx="3"/>
          </p:cNvCxnSpPr>
          <p:nvPr/>
        </p:nvCxnSpPr>
        <p:spPr>
          <a:xfrm flipH="1">
            <a:off x="5784106" y="2597811"/>
            <a:ext cx="222884" cy="6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82">
            <a:extLst>
              <a:ext uri="{FF2B5EF4-FFF2-40B4-BE49-F238E27FC236}">
                <a16:creationId xmlns:a16="http://schemas.microsoft.com/office/drawing/2014/main" id="{469CD9F8-0628-A345-A3D1-4A3039F387C8}"/>
              </a:ext>
            </a:extLst>
          </p:cNvPr>
          <p:cNvCxnSpPr>
            <a:cxnSpLocks/>
            <a:stCxn id="26" idx="2"/>
            <a:endCxn id="36" idx="1"/>
          </p:cNvCxnSpPr>
          <p:nvPr/>
        </p:nvCxnSpPr>
        <p:spPr>
          <a:xfrm>
            <a:off x="5118291" y="2815598"/>
            <a:ext cx="10761" cy="324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ylinder 85">
            <a:extLst>
              <a:ext uri="{FF2B5EF4-FFF2-40B4-BE49-F238E27FC236}">
                <a16:creationId xmlns:a16="http://schemas.microsoft.com/office/drawing/2014/main" id="{FF79B83A-6AEA-F940-8FE5-DAFF4AE61D2F}"/>
              </a:ext>
            </a:extLst>
          </p:cNvPr>
          <p:cNvSpPr/>
          <p:nvPr/>
        </p:nvSpPr>
        <p:spPr>
          <a:xfrm>
            <a:off x="4575229" y="3140572"/>
            <a:ext cx="1107645" cy="42349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 format</a:t>
            </a:r>
          </a:p>
        </p:txBody>
      </p:sp>
      <p:sp>
        <p:nvSpPr>
          <p:cNvPr id="37" name="Cylinder 86">
            <a:extLst>
              <a:ext uri="{FF2B5EF4-FFF2-40B4-BE49-F238E27FC236}">
                <a16:creationId xmlns:a16="http://schemas.microsoft.com/office/drawing/2014/main" id="{C6A45762-91B7-EF4C-8E90-7D636D7BE847}"/>
              </a:ext>
            </a:extLst>
          </p:cNvPr>
          <p:cNvSpPr/>
          <p:nvPr/>
        </p:nvSpPr>
        <p:spPr>
          <a:xfrm>
            <a:off x="7958718" y="3075433"/>
            <a:ext cx="1224849" cy="560949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Resource Bitmap</a:t>
            </a:r>
          </a:p>
        </p:txBody>
      </p:sp>
      <p:sp>
        <p:nvSpPr>
          <p:cNvPr id="38" name="Rectangle 91">
            <a:extLst>
              <a:ext uri="{FF2B5EF4-FFF2-40B4-BE49-F238E27FC236}">
                <a16:creationId xmlns:a16="http://schemas.microsoft.com/office/drawing/2014/main" id="{D6986424-537D-E844-AA05-4831FA2F78ED}"/>
              </a:ext>
            </a:extLst>
          </p:cNvPr>
          <p:cNvSpPr/>
          <p:nvPr/>
        </p:nvSpPr>
        <p:spPr>
          <a:xfrm>
            <a:off x="5988914" y="3142432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PyXEL</a:t>
            </a:r>
          </a:p>
        </p:txBody>
      </p:sp>
      <p:cxnSp>
        <p:nvCxnSpPr>
          <p:cNvPr id="39" name="Straight Arrow Connector 92">
            <a:extLst>
              <a:ext uri="{FF2B5EF4-FFF2-40B4-BE49-F238E27FC236}">
                <a16:creationId xmlns:a16="http://schemas.microsoft.com/office/drawing/2014/main" id="{483DAE01-9A5A-6E45-AC0D-BAC646BA34D2}"/>
              </a:ext>
            </a:extLst>
          </p:cNvPr>
          <p:cNvCxnSpPr>
            <a:cxnSpLocks/>
            <a:stCxn id="36" idx="4"/>
            <a:endCxn id="38" idx="1"/>
          </p:cNvCxnSpPr>
          <p:nvPr/>
        </p:nvCxnSpPr>
        <p:spPr>
          <a:xfrm>
            <a:off x="5682874" y="3352320"/>
            <a:ext cx="306040" cy="1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95">
            <a:extLst>
              <a:ext uri="{FF2B5EF4-FFF2-40B4-BE49-F238E27FC236}">
                <a16:creationId xmlns:a16="http://schemas.microsoft.com/office/drawing/2014/main" id="{356C6DC7-5D7B-4C49-877F-FBBB680C0B10}"/>
              </a:ext>
            </a:extLst>
          </p:cNvPr>
          <p:cNvCxnSpPr>
            <a:cxnSpLocks/>
            <a:stCxn id="38" idx="3"/>
            <a:endCxn id="37" idx="2"/>
          </p:cNvCxnSpPr>
          <p:nvPr/>
        </p:nvCxnSpPr>
        <p:spPr>
          <a:xfrm>
            <a:off x="7320545" y="3354180"/>
            <a:ext cx="638173" cy="1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01">
            <a:extLst>
              <a:ext uri="{FF2B5EF4-FFF2-40B4-BE49-F238E27FC236}">
                <a16:creationId xmlns:a16="http://schemas.microsoft.com/office/drawing/2014/main" id="{E956B2A1-F1F1-DE4E-9875-0A174804B8E4}"/>
              </a:ext>
            </a:extLst>
          </p:cNvPr>
          <p:cNvCxnSpPr>
            <a:cxnSpLocks/>
            <a:stCxn id="36" idx="3"/>
            <a:endCxn id="27" idx="0"/>
          </p:cNvCxnSpPr>
          <p:nvPr/>
        </p:nvCxnSpPr>
        <p:spPr>
          <a:xfrm>
            <a:off x="5129052" y="3564067"/>
            <a:ext cx="3238" cy="309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ylinder 107">
            <a:extLst>
              <a:ext uri="{FF2B5EF4-FFF2-40B4-BE49-F238E27FC236}">
                <a16:creationId xmlns:a16="http://schemas.microsoft.com/office/drawing/2014/main" id="{EDEA7F46-BFE2-6245-AC34-06C4E77D3213}"/>
              </a:ext>
            </a:extLst>
          </p:cNvPr>
          <p:cNvSpPr/>
          <p:nvPr/>
        </p:nvSpPr>
        <p:spPr>
          <a:xfrm>
            <a:off x="6189672" y="4395896"/>
            <a:ext cx="1191985" cy="66810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 Annotated</a:t>
            </a:r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DE5834C2-854E-324F-87D4-3B55B02464D6}"/>
              </a:ext>
            </a:extLst>
          </p:cNvPr>
          <p:cNvSpPr/>
          <p:nvPr/>
        </p:nvSpPr>
        <p:spPr>
          <a:xfrm>
            <a:off x="6114886" y="3873678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Routing</a:t>
            </a:r>
          </a:p>
        </p:txBody>
      </p:sp>
      <p:cxnSp>
        <p:nvCxnSpPr>
          <p:cNvPr id="59" name="Straight Arrow Connector 101">
            <a:extLst>
              <a:ext uri="{FF2B5EF4-FFF2-40B4-BE49-F238E27FC236}">
                <a16:creationId xmlns:a16="http://schemas.microsoft.com/office/drawing/2014/main" id="{4CB6CB12-5138-F645-AAD0-C81C68CF2CD2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812104" y="4084543"/>
            <a:ext cx="302782" cy="8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17">
            <a:extLst>
              <a:ext uri="{FF2B5EF4-FFF2-40B4-BE49-F238E27FC236}">
                <a16:creationId xmlns:a16="http://schemas.microsoft.com/office/drawing/2014/main" id="{6A8A72F2-ED36-4D49-86F3-C1181FE04B7D}"/>
              </a:ext>
            </a:extLst>
          </p:cNvPr>
          <p:cNvSpPr/>
          <p:nvPr/>
        </p:nvSpPr>
        <p:spPr>
          <a:xfrm>
            <a:off x="4563917" y="4518691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Convs</a:t>
            </a:r>
          </a:p>
        </p:txBody>
      </p:sp>
      <p:cxnSp>
        <p:nvCxnSpPr>
          <p:cNvPr id="73" name="Straight Arrow Connector 110">
            <a:extLst>
              <a:ext uri="{FF2B5EF4-FFF2-40B4-BE49-F238E27FC236}">
                <a16:creationId xmlns:a16="http://schemas.microsoft.com/office/drawing/2014/main" id="{CB0A2C4C-98E7-8741-86A0-0CC957477DE0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780702" y="4290572"/>
            <a:ext cx="4963" cy="272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110">
            <a:extLst>
              <a:ext uri="{FF2B5EF4-FFF2-40B4-BE49-F238E27FC236}">
                <a16:creationId xmlns:a16="http://schemas.microsoft.com/office/drawing/2014/main" id="{5E65DBD8-356B-5D4C-93C7-920106F3E3AC}"/>
              </a:ext>
            </a:extLst>
          </p:cNvPr>
          <p:cNvCxnSpPr>
            <a:cxnSpLocks/>
            <a:stCxn id="45" idx="2"/>
            <a:endCxn id="70" idx="3"/>
          </p:cNvCxnSpPr>
          <p:nvPr/>
        </p:nvCxnSpPr>
        <p:spPr>
          <a:xfrm flipH="1">
            <a:off x="5895548" y="4729950"/>
            <a:ext cx="294124" cy="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ylinder 86">
            <a:extLst>
              <a:ext uri="{FF2B5EF4-FFF2-40B4-BE49-F238E27FC236}">
                <a16:creationId xmlns:a16="http://schemas.microsoft.com/office/drawing/2014/main" id="{FCB613AF-5D22-8E44-8829-A06E9B02B432}"/>
              </a:ext>
            </a:extLst>
          </p:cNvPr>
          <p:cNvSpPr/>
          <p:nvPr/>
        </p:nvSpPr>
        <p:spPr>
          <a:xfrm>
            <a:off x="9424593" y="3068633"/>
            <a:ext cx="1224849" cy="560949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File</a:t>
            </a:r>
          </a:p>
        </p:txBody>
      </p:sp>
      <p:cxnSp>
        <p:nvCxnSpPr>
          <p:cNvPr id="86" name="Connector: Elbow 49">
            <a:extLst>
              <a:ext uri="{FF2B5EF4-FFF2-40B4-BE49-F238E27FC236}">
                <a16:creationId xmlns:a16="http://schemas.microsoft.com/office/drawing/2014/main" id="{598C610E-DE78-9642-9B42-B0D4321BA7E8}"/>
              </a:ext>
            </a:extLst>
          </p:cNvPr>
          <p:cNvCxnSpPr>
            <a:cxnSpLocks/>
          </p:cNvCxnSpPr>
          <p:nvPr/>
        </p:nvCxnSpPr>
        <p:spPr>
          <a:xfrm rot="10800000">
            <a:off x="3845124" y="4215954"/>
            <a:ext cx="685374" cy="5611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527F6401-1D08-4142-A9A9-D4675B777802}"/>
              </a:ext>
            </a:extLst>
          </p:cNvPr>
          <p:cNvSpPr txBox="1"/>
          <p:nvPr/>
        </p:nvSpPr>
        <p:spPr>
          <a:xfrm>
            <a:off x="1062053" y="1104103"/>
            <a:ext cx="3056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Standard</a:t>
            </a:r>
          </a:p>
          <a:p>
            <a:pPr algn="ctr"/>
            <a:r>
              <a:rPr lang="en-US" b="1" kern="0" dirty="0"/>
              <a:t>Implementation Flow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A2E1076D-9237-AD40-BA43-16A352D5D44F}"/>
              </a:ext>
            </a:extLst>
          </p:cNvPr>
          <p:cNvSpPr txBox="1"/>
          <p:nvPr/>
        </p:nvSpPr>
        <p:spPr>
          <a:xfrm>
            <a:off x="4435066" y="1179154"/>
            <a:ext cx="3056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Back-end tool set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2A7B5528-934E-C34F-95E3-455D3589945C}"/>
              </a:ext>
            </a:extLst>
          </p:cNvPr>
          <p:cNvSpPr txBox="1"/>
          <p:nvPr/>
        </p:nvSpPr>
        <p:spPr>
          <a:xfrm>
            <a:off x="7673006" y="1100772"/>
            <a:ext cx="3056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Exchange Files for </a:t>
            </a:r>
          </a:p>
          <a:p>
            <a:pPr algn="ctr"/>
            <a:r>
              <a:rPr lang="en-US" b="1" kern="0" dirty="0"/>
              <a:t>Front-end tools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B378468-181D-CE42-A785-A5A75F40EC30}"/>
              </a:ext>
            </a:extLst>
          </p:cNvPr>
          <p:cNvSpPr txBox="1"/>
          <p:nvPr/>
        </p:nvSpPr>
        <p:spPr>
          <a:xfrm>
            <a:off x="641269" y="5651620"/>
            <a:ext cx="3056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Island or Channel Style 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FPGA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EE520AD-8D7C-114A-B326-37D43E5AAFBF}"/>
              </a:ext>
            </a:extLst>
          </p:cNvPr>
          <p:cNvSpPr txBox="1"/>
          <p:nvPr/>
        </p:nvSpPr>
        <p:spPr>
          <a:xfrm>
            <a:off x="3496474" y="5658536"/>
            <a:ext cx="3056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Logic And Routing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Area 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DB8E5B7-0DA8-8B49-A026-E646291B936D}"/>
              </a:ext>
            </a:extLst>
          </p:cNvPr>
          <p:cNvSpPr txBox="1"/>
          <p:nvPr/>
        </p:nvSpPr>
        <p:spPr>
          <a:xfrm>
            <a:off x="5895548" y="5690261"/>
            <a:ext cx="2203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I/O 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Pins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783FC2B-7027-404A-AAD3-05D00135AA60}"/>
              </a:ext>
            </a:extLst>
          </p:cNvPr>
          <p:cNvSpPr txBox="1"/>
          <p:nvPr/>
        </p:nvSpPr>
        <p:spPr>
          <a:xfrm>
            <a:off x="7775954" y="5690261"/>
            <a:ext cx="192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Block RAM and DSPs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1DB7E85-2425-E746-9DA3-4417FFFD0464}"/>
              </a:ext>
            </a:extLst>
          </p:cNvPr>
          <p:cNvSpPr txBox="1"/>
          <p:nvPr/>
        </p:nvSpPr>
        <p:spPr>
          <a:xfrm>
            <a:off x="9758225" y="5658536"/>
            <a:ext cx="192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Embedded Cores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92613CBF-1A15-FF44-AD78-1A6F0E5FFD06}"/>
              </a:ext>
            </a:extLst>
          </p:cNvPr>
          <p:cNvSpPr/>
          <p:nvPr/>
        </p:nvSpPr>
        <p:spPr>
          <a:xfrm rot="16200000">
            <a:off x="5827106" y="194687"/>
            <a:ext cx="423496" cy="1079554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5EF8087-DDFC-5F43-B336-AC77755E7D0A}"/>
              </a:ext>
            </a:extLst>
          </p:cNvPr>
          <p:cNvSpPr txBox="1"/>
          <p:nvPr/>
        </p:nvSpPr>
        <p:spPr>
          <a:xfrm>
            <a:off x="4070885" y="5216979"/>
            <a:ext cx="3785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00FF"/>
                </a:solidFill>
              </a:rPr>
              <a:t>Configurable     Parameters</a:t>
            </a:r>
          </a:p>
        </p:txBody>
      </p:sp>
      <p:cxnSp>
        <p:nvCxnSpPr>
          <p:cNvPr id="52" name="Straight Arrow Connector 101">
            <a:extLst>
              <a:ext uri="{FF2B5EF4-FFF2-40B4-BE49-F238E27FC236}">
                <a16:creationId xmlns:a16="http://schemas.microsoft.com/office/drawing/2014/main" id="{FAF689C2-EEEE-DA4E-95C3-1017238E56BB}"/>
              </a:ext>
            </a:extLst>
          </p:cNvPr>
          <p:cNvCxnSpPr>
            <a:cxnSpLocks/>
          </p:cNvCxnSpPr>
          <p:nvPr/>
        </p:nvCxnSpPr>
        <p:spPr>
          <a:xfrm flipH="1">
            <a:off x="6715387" y="2943162"/>
            <a:ext cx="4268" cy="219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24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E945A555-5C7E-EE46-A5EC-F1F40C7B58F5}"/>
              </a:ext>
            </a:extLst>
          </p:cNvPr>
          <p:cNvSpPr txBox="1">
            <a:spLocks/>
          </p:cNvSpPr>
          <p:nvPr/>
        </p:nvSpPr>
        <p:spPr bwMode="auto">
          <a:xfrm>
            <a:off x="230966" y="1073885"/>
            <a:ext cx="11730068" cy="26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kern="0" dirty="0"/>
              <a:t>VERI-Place (aka VERI-</a:t>
            </a:r>
            <a:r>
              <a:rPr lang="en-US" sz="2954" kern="0" dirty="0" err="1"/>
              <a:t>Py</a:t>
            </a:r>
            <a:r>
              <a:rPr lang="en-US" sz="2954" kern="0" dirty="0"/>
              <a:t>)</a:t>
            </a:r>
          </a:p>
          <a:p>
            <a:pPr lvl="1"/>
            <a:r>
              <a:rPr lang="en-US" sz="2554" kern="0" dirty="0"/>
              <a:t>VERIfication and Placement tool for the analysis and mitigation of SEU effects in FPGA configuration </a:t>
            </a:r>
          </a:p>
          <a:p>
            <a:pPr lvl="1"/>
            <a:r>
              <a:rPr lang="en-US" sz="2554" kern="0" dirty="0"/>
              <a:t>Reliability calculation</a:t>
            </a:r>
          </a:p>
          <a:p>
            <a:r>
              <a:rPr lang="en-US" sz="2954" kern="0" dirty="0"/>
              <a:t>SETA (aka PySETA)</a:t>
            </a:r>
          </a:p>
          <a:p>
            <a:pPr lvl="1"/>
            <a:r>
              <a:rPr lang="en-US" sz="2554" kern="0" dirty="0"/>
              <a:t>Single Event Transient Analysis tool for the analysis of SET effects including Propagation Induced Pulse Broadening (PIPB) effect</a:t>
            </a:r>
          </a:p>
          <a:p>
            <a:r>
              <a:rPr lang="en-US" sz="2954" kern="0" dirty="0" err="1"/>
              <a:t>PySELFI</a:t>
            </a:r>
            <a:endParaRPr lang="en-US" sz="2954" kern="0" dirty="0"/>
          </a:p>
          <a:p>
            <a:pPr lvl="1"/>
            <a:r>
              <a:rPr lang="en-US" sz="2554" kern="0" dirty="0"/>
              <a:t>SELective Filtering of SET for </a:t>
            </a:r>
            <a:r>
              <a:rPr lang="en-US" sz="2554" i="1" kern="0" dirty="0"/>
              <a:t>any </a:t>
            </a:r>
            <a:r>
              <a:rPr lang="en-US" sz="2554" kern="0" dirty="0"/>
              <a:t>FPGA architecture</a:t>
            </a:r>
          </a:p>
          <a:p>
            <a:pPr marL="457200" lvl="1" indent="0" algn="ctr">
              <a:buNone/>
            </a:pPr>
            <a:r>
              <a:rPr lang="it-IT" sz="2400" b="1" dirty="0" err="1">
                <a:solidFill>
                  <a:srgbClr val="002266"/>
                </a:solidFill>
                <a:latin typeface="NotesEsaBold"/>
              </a:rPr>
              <a:t>Fundaments</a:t>
            </a:r>
            <a:r>
              <a:rPr lang="it-IT" sz="2400" b="1" dirty="0">
                <a:solidFill>
                  <a:srgbClr val="002266"/>
                </a:solidFill>
                <a:latin typeface="NotesEsaBold"/>
              </a:rPr>
              <a:t> of the </a:t>
            </a:r>
            <a:r>
              <a:rPr lang="it-IT" sz="2400" b="1" dirty="0" err="1">
                <a:solidFill>
                  <a:srgbClr val="002266"/>
                </a:solidFill>
                <a:latin typeface="NotesEsaBold"/>
              </a:rPr>
              <a:t>tools</a:t>
            </a:r>
            <a:r>
              <a:rPr lang="it-IT" sz="2400" b="1" dirty="0">
                <a:solidFill>
                  <a:srgbClr val="002266"/>
                </a:solidFill>
                <a:latin typeface="NotesEsaBold"/>
              </a:rPr>
              <a:t> are </a:t>
            </a:r>
            <a:r>
              <a:rPr lang="it-IT" sz="2400" b="1" dirty="0" err="1">
                <a:solidFill>
                  <a:srgbClr val="002266"/>
                </a:solidFill>
                <a:latin typeface="NotesEsaBold"/>
              </a:rPr>
              <a:t>included</a:t>
            </a:r>
            <a:r>
              <a:rPr lang="it-IT" sz="2400" b="1" dirty="0">
                <a:solidFill>
                  <a:srgbClr val="002266"/>
                </a:solidFill>
                <a:latin typeface="NotesEsaBold"/>
              </a:rPr>
              <a:t> in </a:t>
            </a:r>
            <a:r>
              <a:rPr lang="it-IT" sz="2400" b="1" i="0" dirty="0">
                <a:solidFill>
                  <a:srgbClr val="002266"/>
                </a:solidFill>
                <a:effectLst/>
                <a:latin typeface="NotesEsaBold"/>
              </a:rPr>
              <a:t>ECSS-Q-HB-60-02A – </a:t>
            </a:r>
            <a:r>
              <a:rPr lang="it-IT" sz="2400" b="1" i="0" dirty="0" err="1">
                <a:solidFill>
                  <a:srgbClr val="002266"/>
                </a:solidFill>
                <a:effectLst/>
                <a:latin typeface="NotesEsaBold"/>
              </a:rPr>
              <a:t>Techniques</a:t>
            </a:r>
            <a:r>
              <a:rPr lang="it-IT" sz="2400" b="1" i="0" dirty="0">
                <a:solidFill>
                  <a:srgbClr val="002266"/>
                </a:solidFill>
                <a:effectLst/>
                <a:latin typeface="NotesEsaBold"/>
              </a:rPr>
              <a:t> for </a:t>
            </a:r>
            <a:r>
              <a:rPr lang="it-IT" sz="2400" b="1" i="0" dirty="0" err="1">
                <a:solidFill>
                  <a:srgbClr val="002266"/>
                </a:solidFill>
                <a:effectLst/>
                <a:latin typeface="NotesEsaBold"/>
              </a:rPr>
              <a:t>radiation</a:t>
            </a:r>
            <a:r>
              <a:rPr lang="it-IT" sz="2400" b="1" i="0" dirty="0">
                <a:solidFill>
                  <a:srgbClr val="002266"/>
                </a:solidFill>
                <a:effectLst/>
                <a:latin typeface="NotesEsaBold"/>
              </a:rPr>
              <a:t> </a:t>
            </a:r>
            <a:r>
              <a:rPr lang="it-IT" sz="2400" b="1" i="0" dirty="0" err="1">
                <a:solidFill>
                  <a:srgbClr val="002266"/>
                </a:solidFill>
                <a:effectLst/>
                <a:latin typeface="NotesEsaBold"/>
              </a:rPr>
              <a:t>effects</a:t>
            </a:r>
            <a:r>
              <a:rPr lang="it-IT" sz="2400" b="1" i="0" dirty="0">
                <a:solidFill>
                  <a:srgbClr val="002266"/>
                </a:solidFill>
                <a:effectLst/>
                <a:latin typeface="NotesEsaBold"/>
              </a:rPr>
              <a:t> </a:t>
            </a:r>
            <a:r>
              <a:rPr lang="it-IT" sz="2400" b="1" i="0" dirty="0" err="1">
                <a:solidFill>
                  <a:srgbClr val="002266"/>
                </a:solidFill>
                <a:effectLst/>
                <a:latin typeface="NotesEsaBold"/>
              </a:rPr>
              <a:t>mitigation</a:t>
            </a:r>
            <a:r>
              <a:rPr lang="it-IT" sz="2400" b="1" i="0" dirty="0">
                <a:solidFill>
                  <a:srgbClr val="002266"/>
                </a:solidFill>
                <a:effectLst/>
                <a:latin typeface="NotesEsaBold"/>
              </a:rPr>
              <a:t> in </a:t>
            </a:r>
            <a:r>
              <a:rPr lang="it-IT" sz="2400" b="1" i="0" dirty="0" err="1">
                <a:solidFill>
                  <a:srgbClr val="002266"/>
                </a:solidFill>
                <a:effectLst/>
                <a:latin typeface="NotesEsaBold"/>
              </a:rPr>
              <a:t>ASICs</a:t>
            </a:r>
            <a:r>
              <a:rPr lang="it-IT" sz="2400" b="1" i="0" dirty="0">
                <a:solidFill>
                  <a:srgbClr val="002266"/>
                </a:solidFill>
                <a:effectLst/>
                <a:latin typeface="NotesEsaBold"/>
              </a:rPr>
              <a:t> and </a:t>
            </a:r>
            <a:r>
              <a:rPr lang="it-IT" sz="2400" b="1" i="0" dirty="0" err="1">
                <a:solidFill>
                  <a:srgbClr val="002266"/>
                </a:solidFill>
                <a:effectLst/>
                <a:latin typeface="NotesEsaBold"/>
              </a:rPr>
              <a:t>FPGAs</a:t>
            </a:r>
            <a:r>
              <a:rPr lang="it-IT" sz="2400" b="1" i="0" dirty="0">
                <a:solidFill>
                  <a:srgbClr val="002266"/>
                </a:solidFill>
                <a:effectLst/>
                <a:latin typeface="NotesEsaBold"/>
              </a:rPr>
              <a:t> </a:t>
            </a:r>
            <a:r>
              <a:rPr lang="it-IT" sz="2400" b="1" i="0" dirty="0" err="1">
                <a:solidFill>
                  <a:srgbClr val="002266"/>
                </a:solidFill>
                <a:effectLst/>
                <a:latin typeface="NotesEsaBold"/>
              </a:rPr>
              <a:t>handbook</a:t>
            </a:r>
            <a:endParaRPr lang="it-IT" sz="2400" b="1" i="0" dirty="0">
              <a:solidFill>
                <a:srgbClr val="002266"/>
              </a:solidFill>
              <a:effectLst/>
              <a:latin typeface="NotesEsaBold"/>
            </a:endParaRPr>
          </a:p>
          <a:p>
            <a:pPr marL="457200" lvl="1" indent="0">
              <a:buNone/>
            </a:pPr>
            <a:endParaRPr lang="en-US" sz="2554" kern="0" dirty="0"/>
          </a:p>
          <a:p>
            <a:pPr lvl="1"/>
            <a:endParaRPr lang="en-US" sz="2554" kern="0" dirty="0"/>
          </a:p>
          <a:p>
            <a:endParaRPr lang="en-US" sz="2954" kern="0" dirty="0"/>
          </a:p>
          <a:p>
            <a:pPr lvl="1"/>
            <a:endParaRPr lang="en-US" sz="2554" kern="0" dirty="0"/>
          </a:p>
          <a:p>
            <a:pPr lvl="1"/>
            <a:endParaRPr lang="en-US" sz="2554" kern="0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Front-end - EDA tools</a:t>
            </a:r>
          </a:p>
        </p:txBody>
      </p:sp>
    </p:spTree>
    <p:extLst>
      <p:ext uri="{BB962C8B-B14F-4D97-AF65-F5344CB8AC3E}">
        <p14:creationId xmlns:p14="http://schemas.microsoft.com/office/powerpoint/2010/main" val="62330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724B74A-9C1B-D54B-BD04-761C5633D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396" y="3118534"/>
            <a:ext cx="7275804" cy="3127708"/>
          </a:xfrm>
          <a:prstGeom prst="rect">
            <a:avLst/>
          </a:prstGeom>
        </p:spPr>
      </p:pic>
      <p:pic>
        <p:nvPicPr>
          <p:cNvPr id="11" name="Picture 15" descr="A close up of a map&#10;&#10;Description generated with high confidence">
            <a:extLst>
              <a:ext uri="{FF2B5EF4-FFF2-40B4-BE49-F238E27FC236}">
                <a16:creationId xmlns:a16="http://schemas.microsoft.com/office/drawing/2014/main" id="{AB61CA27-E671-4343-A244-6D928C5CA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60" y="3357476"/>
            <a:ext cx="2398394" cy="1484006"/>
          </a:xfrm>
          <a:prstGeom prst="rect">
            <a:avLst/>
          </a:prstGeom>
          <a:ln>
            <a:solidFill>
              <a:srgbClr val="056875"/>
            </a:solidFill>
          </a:ln>
        </p:spPr>
      </p:pic>
      <p:sp>
        <p:nvSpPr>
          <p:cNvPr id="12" name="Trapezio 11">
            <a:extLst>
              <a:ext uri="{FF2B5EF4-FFF2-40B4-BE49-F238E27FC236}">
                <a16:creationId xmlns:a16="http://schemas.microsoft.com/office/drawing/2014/main" id="{942D695C-5067-B944-805C-EF6F8D563F7B}"/>
              </a:ext>
            </a:extLst>
          </p:cNvPr>
          <p:cNvSpPr/>
          <p:nvPr/>
        </p:nvSpPr>
        <p:spPr>
          <a:xfrm rot="5400000">
            <a:off x="3445450" y="3527918"/>
            <a:ext cx="1420479" cy="1136870"/>
          </a:xfrm>
          <a:prstGeom prst="trapezoid">
            <a:avLst>
              <a:gd name="adj" fmla="val 46402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E945A555-5C7E-EE46-A5EC-F1F40C7B58F5}"/>
              </a:ext>
            </a:extLst>
          </p:cNvPr>
          <p:cNvSpPr txBox="1">
            <a:spLocks/>
          </p:cNvSpPr>
          <p:nvPr/>
        </p:nvSpPr>
        <p:spPr bwMode="auto">
          <a:xfrm>
            <a:off x="223393" y="898130"/>
            <a:ext cx="11730068" cy="26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kern="0" dirty="0"/>
              <a:t>SEUs may cause structural changes in the circuit implemented on the FPGA</a:t>
            </a:r>
          </a:p>
          <a:p>
            <a:r>
              <a:rPr lang="en-US" sz="2954" kern="0" dirty="0"/>
              <a:t>TMR techniques suffer cross-domain failure induced by single and multiple bitflips within the configuration memory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91AA3E0-F42B-4348-A7BE-BDCB331FD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067" y="3118534"/>
            <a:ext cx="4137230" cy="3241859"/>
          </a:xfrm>
          <a:prstGeom prst="rect">
            <a:avLst/>
          </a:prstGeom>
        </p:spPr>
      </p:pic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SEUs on SRAM-based FPGAs - Background</a:t>
            </a:r>
          </a:p>
        </p:txBody>
      </p:sp>
    </p:spTree>
    <p:extLst>
      <p:ext uri="{BB962C8B-B14F-4D97-AF65-F5344CB8AC3E}">
        <p14:creationId xmlns:p14="http://schemas.microsoft.com/office/powerpoint/2010/main" val="319718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VERI-</a:t>
            </a:r>
            <a:r>
              <a:rPr lang="it-IT" dirty="0" err="1"/>
              <a:t>Py</a:t>
            </a:r>
            <a:r>
              <a:rPr lang="it-IT" dirty="0"/>
              <a:t>: A Reliability Prediction Tool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7" name="Rettangolo con angoli arrotondati 87">
            <a:extLst>
              <a:ext uri="{FF2B5EF4-FFF2-40B4-BE49-F238E27FC236}">
                <a16:creationId xmlns:a16="http://schemas.microsoft.com/office/drawing/2014/main" id="{9FDD6B3A-733A-4A50-8585-2046894FAEBC}"/>
              </a:ext>
            </a:extLst>
          </p:cNvPr>
          <p:cNvSpPr/>
          <p:nvPr/>
        </p:nvSpPr>
        <p:spPr>
          <a:xfrm>
            <a:off x="3599346" y="3893787"/>
            <a:ext cx="3405574" cy="13177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83">
            <a:extLst>
              <a:ext uri="{FF2B5EF4-FFF2-40B4-BE49-F238E27FC236}">
                <a16:creationId xmlns:a16="http://schemas.microsoft.com/office/drawing/2014/main" id="{05E7C76C-CF8B-4AF1-BD9C-6BECBFEED7B7}"/>
              </a:ext>
            </a:extLst>
          </p:cNvPr>
          <p:cNvSpPr/>
          <p:nvPr/>
        </p:nvSpPr>
        <p:spPr>
          <a:xfrm>
            <a:off x="3575128" y="2588281"/>
            <a:ext cx="3405574" cy="1242541"/>
          </a:xfrm>
          <a:prstGeom prst="round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24">
            <a:extLst>
              <a:ext uri="{FF2B5EF4-FFF2-40B4-BE49-F238E27FC236}">
                <a16:creationId xmlns:a16="http://schemas.microsoft.com/office/drawing/2014/main" id="{7E7E5F6E-E915-4E00-93C6-950EC013D963}"/>
              </a:ext>
            </a:extLst>
          </p:cNvPr>
          <p:cNvSpPr/>
          <p:nvPr/>
        </p:nvSpPr>
        <p:spPr>
          <a:xfrm>
            <a:off x="3561438" y="1637031"/>
            <a:ext cx="3405574" cy="910186"/>
          </a:xfrm>
          <a:prstGeom prst="roundRect">
            <a:avLst/>
          </a:prstGeom>
          <a:solidFill>
            <a:srgbClr val="00C102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B03E585-1BDF-41AB-9EC6-BF23F0EA490D}"/>
              </a:ext>
            </a:extLst>
          </p:cNvPr>
          <p:cNvSpPr/>
          <p:nvPr/>
        </p:nvSpPr>
        <p:spPr>
          <a:xfrm>
            <a:off x="1803797" y="1596591"/>
            <a:ext cx="1331631" cy="389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Synthesis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E77F30FF-AE53-4D70-BD08-4997FD7BE437}"/>
              </a:ext>
            </a:extLst>
          </p:cNvPr>
          <p:cNvSpPr/>
          <p:nvPr/>
        </p:nvSpPr>
        <p:spPr>
          <a:xfrm>
            <a:off x="1807514" y="2782793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Mapping</a:t>
            </a:r>
          </a:p>
        </p:txBody>
      </p:sp>
      <p:cxnSp>
        <p:nvCxnSpPr>
          <p:cNvPr id="12" name="Straight Arrow Connector 9">
            <a:extLst>
              <a:ext uri="{FF2B5EF4-FFF2-40B4-BE49-F238E27FC236}">
                <a16:creationId xmlns:a16="http://schemas.microsoft.com/office/drawing/2014/main" id="{C55F0904-9CB5-42BC-9D23-4CA1ECF5353B}"/>
              </a:ext>
            </a:extLst>
          </p:cNvPr>
          <p:cNvCxnSpPr>
            <a:cxnSpLocks/>
            <a:stCxn id="10" idx="2"/>
            <a:endCxn id="24" idx="1"/>
          </p:cNvCxnSpPr>
          <p:nvPr/>
        </p:nvCxnSpPr>
        <p:spPr>
          <a:xfrm flipH="1">
            <a:off x="2469612" y="1986149"/>
            <a:ext cx="1" cy="115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>
            <a:extLst>
              <a:ext uri="{FF2B5EF4-FFF2-40B4-BE49-F238E27FC236}">
                <a16:creationId xmlns:a16="http://schemas.microsoft.com/office/drawing/2014/main" id="{1DDC071A-DA1F-4F98-83DA-988EC920E0B5}"/>
              </a:ext>
            </a:extLst>
          </p:cNvPr>
          <p:cNvSpPr/>
          <p:nvPr/>
        </p:nvSpPr>
        <p:spPr>
          <a:xfrm>
            <a:off x="1803797" y="3449901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Place and Route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37D77EC-7651-4629-B2CE-B023CE58B701}"/>
              </a:ext>
            </a:extLst>
          </p:cNvPr>
          <p:cNvSpPr/>
          <p:nvPr/>
        </p:nvSpPr>
        <p:spPr>
          <a:xfrm>
            <a:off x="1800080" y="4026042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Bitstream Generation</a:t>
            </a:r>
          </a:p>
        </p:txBody>
      </p:sp>
      <p:cxnSp>
        <p:nvCxnSpPr>
          <p:cNvPr id="16" name="Straight Arrow Connector 12">
            <a:extLst>
              <a:ext uri="{FF2B5EF4-FFF2-40B4-BE49-F238E27FC236}">
                <a16:creationId xmlns:a16="http://schemas.microsoft.com/office/drawing/2014/main" id="{63ED6084-289B-45D5-8475-0F87DA5CB11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469614" y="3206288"/>
            <a:ext cx="3716" cy="24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3">
            <a:extLst>
              <a:ext uri="{FF2B5EF4-FFF2-40B4-BE49-F238E27FC236}">
                <a16:creationId xmlns:a16="http://schemas.microsoft.com/office/drawing/2014/main" id="{22D361D1-AF51-4E8E-9DCE-C9F67EFDCADC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flipH="1">
            <a:off x="2465896" y="3873396"/>
            <a:ext cx="3717" cy="152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4">
            <a:extLst>
              <a:ext uri="{FF2B5EF4-FFF2-40B4-BE49-F238E27FC236}">
                <a16:creationId xmlns:a16="http://schemas.microsoft.com/office/drawing/2014/main" id="{5787AEFB-EEA4-431F-B43E-4D5C54D7B55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463704" y="4237789"/>
            <a:ext cx="3363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5">
            <a:extLst>
              <a:ext uri="{FF2B5EF4-FFF2-40B4-BE49-F238E27FC236}">
                <a16:creationId xmlns:a16="http://schemas.microsoft.com/office/drawing/2014/main" id="{3F4DB960-D7DC-4F19-925A-9BED3B2911D2}"/>
              </a:ext>
            </a:extLst>
          </p:cNvPr>
          <p:cNvCxnSpPr>
            <a:cxnSpLocks/>
            <a:stCxn id="22" idx="4"/>
            <a:endCxn id="10" idx="1"/>
          </p:cNvCxnSpPr>
          <p:nvPr/>
        </p:nvCxnSpPr>
        <p:spPr>
          <a:xfrm flipV="1">
            <a:off x="1467423" y="1791370"/>
            <a:ext cx="336374" cy="2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7">
            <a:extLst>
              <a:ext uri="{FF2B5EF4-FFF2-40B4-BE49-F238E27FC236}">
                <a16:creationId xmlns:a16="http://schemas.microsoft.com/office/drawing/2014/main" id="{A02B914A-05F7-46AE-9438-B22AC1E79E07}"/>
              </a:ext>
            </a:extLst>
          </p:cNvPr>
          <p:cNvSpPr/>
          <p:nvPr/>
        </p:nvSpPr>
        <p:spPr>
          <a:xfrm>
            <a:off x="3746481" y="1931013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Net2VCRAM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4D7303B4-9C2D-4837-80F0-777B8637EE7A}"/>
              </a:ext>
            </a:extLst>
          </p:cNvPr>
          <p:cNvSpPr/>
          <p:nvPr/>
        </p:nvSpPr>
        <p:spPr>
          <a:xfrm>
            <a:off x="3760480" y="4047546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Bitflip CRAM</a:t>
            </a: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C73495E9-5595-41C1-BA9E-654E98EB8C5D}"/>
              </a:ext>
            </a:extLst>
          </p:cNvPr>
          <p:cNvSpPr/>
          <p:nvPr/>
        </p:nvSpPr>
        <p:spPr>
          <a:xfrm>
            <a:off x="359778" y="151523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Design Entry</a:t>
            </a:r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881D9DCA-8270-49DA-8070-35D0A77DA202}"/>
              </a:ext>
            </a:extLst>
          </p:cNvPr>
          <p:cNvSpPr/>
          <p:nvPr/>
        </p:nvSpPr>
        <p:spPr>
          <a:xfrm>
            <a:off x="356059" y="395900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Bitstream</a:t>
            </a: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CF6046F1-A863-47BC-89C2-F609513E6CF0}"/>
              </a:ext>
            </a:extLst>
          </p:cNvPr>
          <p:cNvSpPr/>
          <p:nvPr/>
        </p:nvSpPr>
        <p:spPr>
          <a:xfrm>
            <a:off x="1915789" y="2101787"/>
            <a:ext cx="1107645" cy="423495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Netlist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556FB8-627B-4B6E-AF59-D78BBA57B36E}"/>
              </a:ext>
            </a:extLst>
          </p:cNvPr>
          <p:cNvCxnSpPr>
            <a:cxnSpLocks/>
            <a:stCxn id="24" idx="3"/>
            <a:endCxn id="11" idx="0"/>
          </p:cNvCxnSpPr>
          <p:nvPr/>
        </p:nvCxnSpPr>
        <p:spPr>
          <a:xfrm>
            <a:off x="2469612" y="2525282"/>
            <a:ext cx="3718" cy="257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0">
            <a:extLst>
              <a:ext uri="{FF2B5EF4-FFF2-40B4-BE49-F238E27FC236}">
                <a16:creationId xmlns:a16="http://schemas.microsoft.com/office/drawing/2014/main" id="{81C66471-B67D-4155-BE47-DA05C0D6BAD3}"/>
              </a:ext>
            </a:extLst>
          </p:cNvPr>
          <p:cNvSpPr/>
          <p:nvPr/>
        </p:nvSpPr>
        <p:spPr>
          <a:xfrm>
            <a:off x="5300996" y="1843818"/>
            <a:ext cx="1297039" cy="589852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XC7Z020 Bitstream</a:t>
            </a:r>
          </a:p>
        </p:txBody>
      </p:sp>
      <p:sp>
        <p:nvSpPr>
          <p:cNvPr id="27" name="TextBox 47">
            <a:extLst>
              <a:ext uri="{FF2B5EF4-FFF2-40B4-BE49-F238E27FC236}">
                <a16:creationId xmlns:a16="http://schemas.microsoft.com/office/drawing/2014/main" id="{55BEBC30-0F27-4DE9-9BDF-F4785920F1E0}"/>
              </a:ext>
            </a:extLst>
          </p:cNvPr>
          <p:cNvSpPr txBox="1"/>
          <p:nvPr/>
        </p:nvSpPr>
        <p:spPr>
          <a:xfrm>
            <a:off x="299786" y="1086959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AMD Xilinx Implementation Flow</a:t>
            </a:r>
          </a:p>
        </p:txBody>
      </p:sp>
      <p:cxnSp>
        <p:nvCxnSpPr>
          <p:cNvPr id="28" name="Connector: Elbow 49">
            <a:extLst>
              <a:ext uri="{FF2B5EF4-FFF2-40B4-BE49-F238E27FC236}">
                <a16:creationId xmlns:a16="http://schemas.microsoft.com/office/drawing/2014/main" id="{3324168F-7F25-47EC-A661-2EE96A437BD9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 flipV="1">
            <a:off x="3135428" y="2142761"/>
            <a:ext cx="611053" cy="15188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3">
            <a:extLst>
              <a:ext uri="{FF2B5EF4-FFF2-40B4-BE49-F238E27FC236}">
                <a16:creationId xmlns:a16="http://schemas.microsoft.com/office/drawing/2014/main" id="{B6ECA640-8D6B-4722-8A89-1EB9B9F5C887}"/>
              </a:ext>
            </a:extLst>
          </p:cNvPr>
          <p:cNvSpPr/>
          <p:nvPr/>
        </p:nvSpPr>
        <p:spPr>
          <a:xfrm>
            <a:off x="3522133" y="1525316"/>
            <a:ext cx="216350" cy="19671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e 88">
            <a:extLst>
              <a:ext uri="{FF2B5EF4-FFF2-40B4-BE49-F238E27FC236}">
                <a16:creationId xmlns:a16="http://schemas.microsoft.com/office/drawing/2014/main" id="{88B402B8-CFAB-4784-9B35-53AF62221079}"/>
              </a:ext>
            </a:extLst>
          </p:cNvPr>
          <p:cNvSpPr/>
          <p:nvPr/>
        </p:nvSpPr>
        <p:spPr>
          <a:xfrm>
            <a:off x="3518061" y="3830822"/>
            <a:ext cx="216350" cy="19671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1" name="Straight Arrow Connector 79">
            <a:extLst>
              <a:ext uri="{FF2B5EF4-FFF2-40B4-BE49-F238E27FC236}">
                <a16:creationId xmlns:a16="http://schemas.microsoft.com/office/drawing/2014/main" id="{F3CFFB85-237D-424A-B9BC-289354688C8C}"/>
              </a:ext>
            </a:extLst>
          </p:cNvPr>
          <p:cNvCxnSpPr>
            <a:cxnSpLocks/>
            <a:stCxn id="26" idx="2"/>
            <a:endCxn id="20" idx="3"/>
          </p:cNvCxnSpPr>
          <p:nvPr/>
        </p:nvCxnSpPr>
        <p:spPr>
          <a:xfrm flipH="1">
            <a:off x="5078112" y="2138744"/>
            <a:ext cx="222884" cy="40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82">
            <a:extLst>
              <a:ext uri="{FF2B5EF4-FFF2-40B4-BE49-F238E27FC236}">
                <a16:creationId xmlns:a16="http://schemas.microsoft.com/office/drawing/2014/main" id="{B4D7A3BC-FF36-4733-AE3A-BB640FBB3591}"/>
              </a:ext>
            </a:extLst>
          </p:cNvPr>
          <p:cNvCxnSpPr>
            <a:cxnSpLocks/>
            <a:stCxn id="20" idx="2"/>
            <a:endCxn id="33" idx="1"/>
          </p:cNvCxnSpPr>
          <p:nvPr/>
        </p:nvCxnSpPr>
        <p:spPr>
          <a:xfrm>
            <a:off x="4412297" y="2354508"/>
            <a:ext cx="10761" cy="324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ylinder 85">
            <a:extLst>
              <a:ext uri="{FF2B5EF4-FFF2-40B4-BE49-F238E27FC236}">
                <a16:creationId xmlns:a16="http://schemas.microsoft.com/office/drawing/2014/main" id="{83A6EFF4-7D0A-4034-A498-09D86DBE6034}"/>
              </a:ext>
            </a:extLst>
          </p:cNvPr>
          <p:cNvSpPr/>
          <p:nvPr/>
        </p:nvSpPr>
        <p:spPr>
          <a:xfrm>
            <a:off x="3869235" y="2679482"/>
            <a:ext cx="1107645" cy="42349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Virtual CRAM</a:t>
            </a:r>
          </a:p>
        </p:txBody>
      </p:sp>
      <p:sp>
        <p:nvSpPr>
          <p:cNvPr id="34" name="Cylinder 86">
            <a:extLst>
              <a:ext uri="{FF2B5EF4-FFF2-40B4-BE49-F238E27FC236}">
                <a16:creationId xmlns:a16="http://schemas.microsoft.com/office/drawing/2014/main" id="{841A1DA1-DAF1-49CA-97CA-25E704952A6B}"/>
              </a:ext>
            </a:extLst>
          </p:cNvPr>
          <p:cNvSpPr/>
          <p:nvPr/>
        </p:nvSpPr>
        <p:spPr>
          <a:xfrm>
            <a:off x="5398444" y="3301119"/>
            <a:ext cx="1107645" cy="42349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PDD_arch</a:t>
            </a:r>
          </a:p>
        </p:txBody>
      </p:sp>
      <p:sp>
        <p:nvSpPr>
          <p:cNvPr id="35" name="Rectangle 91">
            <a:extLst>
              <a:ext uri="{FF2B5EF4-FFF2-40B4-BE49-F238E27FC236}">
                <a16:creationId xmlns:a16="http://schemas.microsoft.com/office/drawing/2014/main" id="{7DBCC6F3-52DC-4F24-90D9-6CEFDE79627D}"/>
              </a:ext>
            </a:extLst>
          </p:cNvPr>
          <p:cNvSpPr/>
          <p:nvPr/>
        </p:nvSpPr>
        <p:spPr>
          <a:xfrm>
            <a:off x="5282920" y="2681342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CRAM2PDD</a:t>
            </a:r>
          </a:p>
        </p:txBody>
      </p:sp>
      <p:cxnSp>
        <p:nvCxnSpPr>
          <p:cNvPr id="36" name="Straight Arrow Connector 92">
            <a:extLst>
              <a:ext uri="{FF2B5EF4-FFF2-40B4-BE49-F238E27FC236}">
                <a16:creationId xmlns:a16="http://schemas.microsoft.com/office/drawing/2014/main" id="{284F904C-715F-4E89-A78D-6CC09E92FF4B}"/>
              </a:ext>
            </a:extLst>
          </p:cNvPr>
          <p:cNvCxnSpPr>
            <a:cxnSpLocks/>
            <a:stCxn id="33" idx="4"/>
            <a:endCxn id="35" idx="1"/>
          </p:cNvCxnSpPr>
          <p:nvPr/>
        </p:nvCxnSpPr>
        <p:spPr>
          <a:xfrm>
            <a:off x="4976880" y="2891230"/>
            <a:ext cx="306040" cy="1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95">
            <a:extLst>
              <a:ext uri="{FF2B5EF4-FFF2-40B4-BE49-F238E27FC236}">
                <a16:creationId xmlns:a16="http://schemas.microsoft.com/office/drawing/2014/main" id="{1E53B784-2458-4DD5-BB77-194DFF7B0337}"/>
              </a:ext>
            </a:extLst>
          </p:cNvPr>
          <p:cNvCxnSpPr>
            <a:cxnSpLocks/>
            <a:stCxn id="35" idx="2"/>
            <a:endCxn id="34" idx="1"/>
          </p:cNvCxnSpPr>
          <p:nvPr/>
        </p:nvCxnSpPr>
        <p:spPr>
          <a:xfrm>
            <a:off x="5948736" y="3104837"/>
            <a:ext cx="3531" cy="196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e 84">
            <a:extLst>
              <a:ext uri="{FF2B5EF4-FFF2-40B4-BE49-F238E27FC236}">
                <a16:creationId xmlns:a16="http://schemas.microsoft.com/office/drawing/2014/main" id="{AAD95C5E-820C-49C9-A384-8F64C98590EE}"/>
              </a:ext>
            </a:extLst>
          </p:cNvPr>
          <p:cNvSpPr/>
          <p:nvPr/>
        </p:nvSpPr>
        <p:spPr>
          <a:xfrm>
            <a:off x="3534359" y="2620866"/>
            <a:ext cx="216350" cy="19671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9" name="Straight Arrow Connector 101">
            <a:extLst>
              <a:ext uri="{FF2B5EF4-FFF2-40B4-BE49-F238E27FC236}">
                <a16:creationId xmlns:a16="http://schemas.microsoft.com/office/drawing/2014/main" id="{07B81104-8B99-4327-BC49-8614D166B9C3}"/>
              </a:ext>
            </a:extLst>
          </p:cNvPr>
          <p:cNvCxnSpPr>
            <a:cxnSpLocks/>
            <a:stCxn id="33" idx="3"/>
            <a:endCxn id="21" idx="0"/>
          </p:cNvCxnSpPr>
          <p:nvPr/>
        </p:nvCxnSpPr>
        <p:spPr>
          <a:xfrm>
            <a:off x="4423058" y="3102977"/>
            <a:ext cx="3238" cy="944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04">
            <a:extLst>
              <a:ext uri="{FF2B5EF4-FFF2-40B4-BE49-F238E27FC236}">
                <a16:creationId xmlns:a16="http://schemas.microsoft.com/office/drawing/2014/main" id="{172C9158-3B02-4273-9AAD-1067C106F731}"/>
              </a:ext>
            </a:extLst>
          </p:cNvPr>
          <p:cNvCxnSpPr>
            <a:cxnSpLocks/>
            <a:stCxn id="21" idx="3"/>
            <a:endCxn id="41" idx="2"/>
          </p:cNvCxnSpPr>
          <p:nvPr/>
        </p:nvCxnSpPr>
        <p:spPr>
          <a:xfrm>
            <a:off x="5092111" y="4259294"/>
            <a:ext cx="343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ylinder 105">
            <a:extLst>
              <a:ext uri="{FF2B5EF4-FFF2-40B4-BE49-F238E27FC236}">
                <a16:creationId xmlns:a16="http://schemas.microsoft.com/office/drawing/2014/main" id="{E0C0878D-8A66-4B64-9001-438526B367AD}"/>
              </a:ext>
            </a:extLst>
          </p:cNvPr>
          <p:cNvSpPr/>
          <p:nvPr/>
        </p:nvSpPr>
        <p:spPr>
          <a:xfrm>
            <a:off x="5435343" y="4047546"/>
            <a:ext cx="1107645" cy="42349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MBU_arch</a:t>
            </a:r>
          </a:p>
        </p:txBody>
      </p:sp>
      <p:sp>
        <p:nvSpPr>
          <p:cNvPr id="42" name="Rectangle 106">
            <a:extLst>
              <a:ext uri="{FF2B5EF4-FFF2-40B4-BE49-F238E27FC236}">
                <a16:creationId xmlns:a16="http://schemas.microsoft.com/office/drawing/2014/main" id="{70F3592D-CA45-4440-9C68-89A010924660}"/>
              </a:ext>
            </a:extLst>
          </p:cNvPr>
          <p:cNvSpPr/>
          <p:nvPr/>
        </p:nvSpPr>
        <p:spPr>
          <a:xfrm>
            <a:off x="5326927" y="4644530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Propagation</a:t>
            </a:r>
          </a:p>
        </p:txBody>
      </p:sp>
      <p:sp>
        <p:nvSpPr>
          <p:cNvPr id="43" name="Cylinder 107">
            <a:extLst>
              <a:ext uri="{FF2B5EF4-FFF2-40B4-BE49-F238E27FC236}">
                <a16:creationId xmlns:a16="http://schemas.microsoft.com/office/drawing/2014/main" id="{DF7066DE-BF27-4BD1-8767-0EDDBD5ECFE4}"/>
              </a:ext>
            </a:extLst>
          </p:cNvPr>
          <p:cNvSpPr/>
          <p:nvPr/>
        </p:nvSpPr>
        <p:spPr>
          <a:xfrm>
            <a:off x="3868655" y="4646360"/>
            <a:ext cx="1107645" cy="42349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Classification</a:t>
            </a:r>
          </a:p>
        </p:txBody>
      </p:sp>
      <p:cxnSp>
        <p:nvCxnSpPr>
          <p:cNvPr id="44" name="Straight Arrow Connector 110">
            <a:extLst>
              <a:ext uri="{FF2B5EF4-FFF2-40B4-BE49-F238E27FC236}">
                <a16:creationId xmlns:a16="http://schemas.microsoft.com/office/drawing/2014/main" id="{24DD85B4-98D9-4CD7-B7B8-BAC8F8E80830}"/>
              </a:ext>
            </a:extLst>
          </p:cNvPr>
          <p:cNvCxnSpPr>
            <a:cxnSpLocks/>
            <a:stCxn id="41" idx="3"/>
            <a:endCxn id="42" idx="0"/>
          </p:cNvCxnSpPr>
          <p:nvPr/>
        </p:nvCxnSpPr>
        <p:spPr>
          <a:xfrm>
            <a:off x="5989166" y="4471041"/>
            <a:ext cx="3577" cy="173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13">
            <a:extLst>
              <a:ext uri="{FF2B5EF4-FFF2-40B4-BE49-F238E27FC236}">
                <a16:creationId xmlns:a16="http://schemas.microsoft.com/office/drawing/2014/main" id="{166F30DC-1CD5-48AA-9A3F-A8B4A401B2DB}"/>
              </a:ext>
            </a:extLst>
          </p:cNvPr>
          <p:cNvCxnSpPr>
            <a:cxnSpLocks/>
            <a:stCxn id="42" idx="1"/>
            <a:endCxn id="43" idx="4"/>
          </p:cNvCxnSpPr>
          <p:nvPr/>
        </p:nvCxnSpPr>
        <p:spPr>
          <a:xfrm flipH="1">
            <a:off x="4976300" y="4856278"/>
            <a:ext cx="350627" cy="1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16">
            <a:extLst>
              <a:ext uri="{FF2B5EF4-FFF2-40B4-BE49-F238E27FC236}">
                <a16:creationId xmlns:a16="http://schemas.microsoft.com/office/drawing/2014/main" id="{876EA74F-6C44-4127-B88A-2C3B334E6B95}"/>
              </a:ext>
            </a:extLst>
          </p:cNvPr>
          <p:cNvCxnSpPr>
            <a:cxnSpLocks/>
            <a:stCxn id="43" idx="1"/>
            <a:endCxn id="21" idx="2"/>
          </p:cNvCxnSpPr>
          <p:nvPr/>
        </p:nvCxnSpPr>
        <p:spPr>
          <a:xfrm flipV="1">
            <a:off x="4422478" y="4471041"/>
            <a:ext cx="3818" cy="175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20">
            <a:extLst>
              <a:ext uri="{FF2B5EF4-FFF2-40B4-BE49-F238E27FC236}">
                <a16:creationId xmlns:a16="http://schemas.microsoft.com/office/drawing/2014/main" id="{912F2358-DD60-449F-BABE-933DD41EBE44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4422478" y="5069855"/>
            <a:ext cx="0" cy="421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con angoli arrotondati 87">
            <a:extLst>
              <a:ext uri="{FF2B5EF4-FFF2-40B4-BE49-F238E27FC236}">
                <a16:creationId xmlns:a16="http://schemas.microsoft.com/office/drawing/2014/main" id="{D8A2CA4D-413B-4FEA-ADC9-B64F4D462504}"/>
              </a:ext>
            </a:extLst>
          </p:cNvPr>
          <p:cNvSpPr/>
          <p:nvPr/>
        </p:nvSpPr>
        <p:spPr>
          <a:xfrm>
            <a:off x="4244960" y="5388361"/>
            <a:ext cx="1848106" cy="668108"/>
          </a:xfrm>
          <a:prstGeom prst="roundRect">
            <a:avLst/>
          </a:prstGeom>
          <a:solidFill>
            <a:srgbClr val="A3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88">
            <a:extLst>
              <a:ext uri="{FF2B5EF4-FFF2-40B4-BE49-F238E27FC236}">
                <a16:creationId xmlns:a16="http://schemas.microsoft.com/office/drawing/2014/main" id="{909F6831-8026-4393-A520-26A62511D583}"/>
              </a:ext>
            </a:extLst>
          </p:cNvPr>
          <p:cNvSpPr/>
          <p:nvPr/>
        </p:nvSpPr>
        <p:spPr>
          <a:xfrm>
            <a:off x="5940318" y="5301110"/>
            <a:ext cx="216350" cy="196715"/>
          </a:xfrm>
          <a:prstGeom prst="ellipse">
            <a:avLst/>
          </a:prstGeom>
          <a:solidFill>
            <a:srgbClr val="A3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" name="Rectangle 126">
            <a:extLst>
              <a:ext uri="{FF2B5EF4-FFF2-40B4-BE49-F238E27FC236}">
                <a16:creationId xmlns:a16="http://schemas.microsoft.com/office/drawing/2014/main" id="{669ADBBE-7322-4D45-974D-739682ADA817}"/>
              </a:ext>
            </a:extLst>
          </p:cNvPr>
          <p:cNvSpPr/>
          <p:nvPr/>
        </p:nvSpPr>
        <p:spPr>
          <a:xfrm>
            <a:off x="4523738" y="5510667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Reliability Plot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1FE475C2-1CF8-4B7D-AC5B-5816FD9DEF4E}"/>
              </a:ext>
            </a:extLst>
          </p:cNvPr>
          <p:cNvCxnSpPr>
            <a:cxnSpLocks/>
          </p:cNvCxnSpPr>
          <p:nvPr/>
        </p:nvCxnSpPr>
        <p:spPr>
          <a:xfrm rot="5400000">
            <a:off x="5087191" y="3123095"/>
            <a:ext cx="322932" cy="152597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C46A6E24-A5E9-4F5C-837D-65BEA1874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0" y="4677518"/>
            <a:ext cx="3338734" cy="177744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6DB6950-34EA-1442-85E4-1CE0EE8BEB24}"/>
              </a:ext>
            </a:extLst>
          </p:cNvPr>
          <p:cNvSpPr/>
          <p:nvPr/>
        </p:nvSpPr>
        <p:spPr>
          <a:xfrm>
            <a:off x="3082455" y="4784484"/>
            <a:ext cx="501445" cy="122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Segnaposto contenuto 1">
            <a:extLst>
              <a:ext uri="{FF2B5EF4-FFF2-40B4-BE49-F238E27FC236}">
                <a16:creationId xmlns:a16="http://schemas.microsoft.com/office/drawing/2014/main" id="{DD5CC580-8A92-A146-A7D7-F30190E2425B}"/>
              </a:ext>
            </a:extLst>
          </p:cNvPr>
          <p:cNvSpPr txBox="1">
            <a:spLocks/>
          </p:cNvSpPr>
          <p:nvPr/>
        </p:nvSpPr>
        <p:spPr bwMode="auto">
          <a:xfrm>
            <a:off x="7227623" y="1515237"/>
            <a:ext cx="4866005" cy="48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954" kern="0" dirty="0"/>
              <a:t>Configuration coding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54" kern="0" dirty="0"/>
              <a:t>Architectural map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54" kern="0" dirty="0"/>
              <a:t>SEU insertion, propagation and 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54" kern="0" dirty="0"/>
              <a:t>Cumulative effect and reliability results</a:t>
            </a:r>
          </a:p>
          <a:p>
            <a:pPr marL="514350" indent="-514350">
              <a:buFont typeface="+mj-lt"/>
              <a:buAutoNum type="arabicPeriod"/>
            </a:pPr>
            <a:endParaRPr lang="en-US" sz="2954" kern="0" dirty="0"/>
          </a:p>
          <a:p>
            <a:pPr marL="514350" indent="-514350">
              <a:buFont typeface="+mj-lt"/>
              <a:buAutoNum type="arabicPeriod"/>
            </a:pPr>
            <a:endParaRPr lang="en-US" sz="2554" kern="0" dirty="0"/>
          </a:p>
          <a:p>
            <a:endParaRPr lang="en-US" sz="2954" kern="0" dirty="0"/>
          </a:p>
          <a:p>
            <a:endParaRPr lang="en-US" sz="2954" kern="0" dirty="0"/>
          </a:p>
          <a:p>
            <a:endParaRPr lang="en-US" sz="2554" kern="0" dirty="0"/>
          </a:p>
        </p:txBody>
      </p:sp>
    </p:spTree>
    <p:extLst>
      <p:ext uri="{BB962C8B-B14F-4D97-AF65-F5344CB8AC3E}">
        <p14:creationId xmlns:p14="http://schemas.microsoft.com/office/powerpoint/2010/main" val="2597972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13BD742-C227-3D49-8079-C93DD07F5888}"/>
              </a:ext>
            </a:extLst>
          </p:cNvPr>
          <p:cNvSpPr/>
          <p:nvPr/>
        </p:nvSpPr>
        <p:spPr>
          <a:xfrm>
            <a:off x="251994" y="2343412"/>
            <a:ext cx="1193800" cy="1334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/>
              <a:t>Real</a:t>
            </a:r>
          </a:p>
          <a:p>
            <a:pPr algn="ctr"/>
            <a:r>
              <a:rPr lang="it-IT" dirty="0"/>
              <a:t>Bitstream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CC3A839-AB9C-324D-AD43-AB34441960C8}"/>
              </a:ext>
            </a:extLst>
          </p:cNvPr>
          <p:cNvSpPr/>
          <p:nvPr/>
        </p:nvSpPr>
        <p:spPr>
          <a:xfrm>
            <a:off x="1689047" y="2335504"/>
            <a:ext cx="1672490" cy="13341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Configuration</a:t>
            </a:r>
          </a:p>
          <a:p>
            <a:pPr algn="ctr"/>
            <a:r>
              <a:rPr lang="it-IT" dirty="0"/>
              <a:t>Bitstream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A6EF13-AA75-FF4E-A059-359162CA0C2E}"/>
              </a:ext>
            </a:extLst>
          </p:cNvPr>
          <p:cNvSpPr txBox="1"/>
          <p:nvPr/>
        </p:nvSpPr>
        <p:spPr>
          <a:xfrm>
            <a:off x="3318476" y="2214792"/>
            <a:ext cx="16882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MonteCarlo</a:t>
            </a:r>
            <a:endParaRPr lang="it-IT" dirty="0"/>
          </a:p>
          <a:p>
            <a:pPr algn="ctr"/>
            <a:r>
              <a:rPr lang="it-IT" sz="1400" dirty="0"/>
              <a:t>Single </a:t>
            </a:r>
            <a:r>
              <a:rPr lang="it-IT" sz="1400" dirty="0" err="1"/>
              <a:t>Modification</a:t>
            </a:r>
            <a:endParaRPr lang="it-IT" sz="1400" dirty="0"/>
          </a:p>
          <a:p>
            <a:pPr algn="ctr"/>
            <a:r>
              <a:rPr lang="it-IT" sz="1400" dirty="0"/>
              <a:t>On Configuration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0B75A43-9CEF-D040-982A-0D3629CDB90D}"/>
              </a:ext>
            </a:extLst>
          </p:cNvPr>
          <p:cNvCxnSpPr>
            <a:cxnSpLocks/>
          </p:cNvCxnSpPr>
          <p:nvPr/>
        </p:nvCxnSpPr>
        <p:spPr>
          <a:xfrm>
            <a:off x="3325394" y="3015011"/>
            <a:ext cx="16383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C75DCE0C-50A0-934F-89AC-A6675DF9CF17}"/>
              </a:ext>
            </a:extLst>
          </p:cNvPr>
          <p:cNvSpPr/>
          <p:nvPr/>
        </p:nvSpPr>
        <p:spPr>
          <a:xfrm>
            <a:off x="4850435" y="1134059"/>
            <a:ext cx="1104900" cy="1334125"/>
          </a:xfrm>
          <a:prstGeom prst="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Conf</a:t>
            </a:r>
            <a:r>
              <a:rPr lang="it-IT" baseline="-25000" dirty="0"/>
              <a:t>0</a:t>
            </a:r>
          </a:p>
          <a:p>
            <a:pPr algn="ctr"/>
            <a:r>
              <a:rPr lang="it-IT" dirty="0"/>
              <a:t>SEU</a:t>
            </a:r>
            <a:r>
              <a:rPr lang="it-IT" baseline="-25000" dirty="0"/>
              <a:t>1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5021B6D-E2E8-8D43-B430-1F27C2D1A2F0}"/>
              </a:ext>
            </a:extLst>
          </p:cNvPr>
          <p:cNvSpPr/>
          <p:nvPr/>
        </p:nvSpPr>
        <p:spPr>
          <a:xfrm>
            <a:off x="5306594" y="2144594"/>
            <a:ext cx="1104900" cy="1334125"/>
          </a:xfrm>
          <a:prstGeom prst="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Conf</a:t>
            </a:r>
            <a:r>
              <a:rPr lang="it-IT" baseline="-25000" dirty="0"/>
              <a:t>0</a:t>
            </a:r>
          </a:p>
          <a:p>
            <a:pPr algn="ctr"/>
            <a:r>
              <a:rPr lang="it-IT" dirty="0"/>
              <a:t>SEU</a:t>
            </a:r>
            <a:r>
              <a:rPr lang="it-IT" baseline="-25000" dirty="0"/>
              <a:t>2</a:t>
            </a:r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035CC4F-C950-2C46-B8E0-726D6118B716}"/>
              </a:ext>
            </a:extLst>
          </p:cNvPr>
          <p:cNvSpPr/>
          <p:nvPr/>
        </p:nvSpPr>
        <p:spPr>
          <a:xfrm>
            <a:off x="5582343" y="2649971"/>
            <a:ext cx="1104900" cy="1334125"/>
          </a:xfrm>
          <a:prstGeom prst="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Conf</a:t>
            </a:r>
            <a:r>
              <a:rPr lang="it-IT" baseline="-25000" dirty="0" err="1"/>
              <a:t>i</a:t>
            </a:r>
            <a:endParaRPr lang="it-IT" baseline="-25000" dirty="0"/>
          </a:p>
          <a:p>
            <a:pPr algn="ctr"/>
            <a:r>
              <a:rPr lang="it-IT" dirty="0" err="1"/>
              <a:t>SEU</a:t>
            </a:r>
            <a:r>
              <a:rPr lang="it-IT" baseline="-25000" dirty="0" err="1"/>
              <a:t>j</a:t>
            </a:r>
            <a:endParaRPr lang="it-IT" dirty="0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9A2A64C1-D247-874B-9270-08FAE5A4E0D1}"/>
              </a:ext>
            </a:extLst>
          </p:cNvPr>
          <p:cNvCxnSpPr>
            <a:cxnSpLocks/>
          </p:cNvCxnSpPr>
          <p:nvPr/>
        </p:nvCxnSpPr>
        <p:spPr>
          <a:xfrm>
            <a:off x="7071894" y="3015011"/>
            <a:ext cx="115570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D537F36-DABB-0445-8C95-9003BCD86706}"/>
              </a:ext>
            </a:extLst>
          </p:cNvPr>
          <p:cNvSpPr txBox="1"/>
          <p:nvPr/>
        </p:nvSpPr>
        <p:spPr>
          <a:xfrm>
            <a:off x="6818721" y="1912139"/>
            <a:ext cx="1667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PDD</a:t>
            </a:r>
          </a:p>
          <a:p>
            <a:pPr algn="ctr"/>
            <a:r>
              <a:rPr lang="it-IT" sz="1400" dirty="0"/>
              <a:t>Configuration</a:t>
            </a:r>
            <a:r>
              <a:rPr lang="it-IT" sz="1400" baseline="-25000" dirty="0"/>
              <a:t> </a:t>
            </a:r>
            <a:r>
              <a:rPr lang="it-IT" sz="1400" i="1" dirty="0"/>
              <a:t>i</a:t>
            </a:r>
          </a:p>
          <a:p>
            <a:pPr algn="ctr"/>
            <a:r>
              <a:rPr lang="it-IT" sz="1400" dirty="0" err="1"/>
              <a:t>Extraction</a:t>
            </a:r>
            <a:r>
              <a:rPr lang="it-IT" sz="1400" dirty="0"/>
              <a:t> of </a:t>
            </a:r>
          </a:p>
          <a:p>
            <a:pPr algn="ctr"/>
            <a:r>
              <a:rPr lang="it-IT" sz="1400" i="1" dirty="0"/>
              <a:t>Architectural </a:t>
            </a:r>
            <a:r>
              <a:rPr lang="it-IT" sz="1400" i="1" dirty="0" err="1"/>
              <a:t>map</a:t>
            </a:r>
            <a:r>
              <a:rPr lang="it-IT" sz="1400" i="1" dirty="0"/>
              <a:t> </a:t>
            </a:r>
            <a:r>
              <a:rPr lang="it-IT" sz="1400" i="1" dirty="0" err="1"/>
              <a:t>j</a:t>
            </a:r>
            <a:endParaRPr lang="it-IT" sz="1400" i="1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850F031-2064-1646-919E-0AEBEAF68011}"/>
              </a:ext>
            </a:extLst>
          </p:cNvPr>
          <p:cNvSpPr/>
          <p:nvPr/>
        </p:nvSpPr>
        <p:spPr>
          <a:xfrm>
            <a:off x="8696792" y="1790172"/>
            <a:ext cx="2628900" cy="2047049"/>
          </a:xfrm>
          <a:prstGeom prst="rect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Architectural </a:t>
            </a:r>
            <a:r>
              <a:rPr lang="it-IT" dirty="0" err="1"/>
              <a:t>Map</a:t>
            </a:r>
            <a:r>
              <a:rPr lang="it-IT" baseline="-25000" dirty="0" err="1"/>
              <a:t>j</a:t>
            </a:r>
            <a:endParaRPr lang="it-IT" baseline="-25000" dirty="0"/>
          </a:p>
          <a:p>
            <a:pPr algn="ctr"/>
            <a:endParaRPr lang="it-IT" baseline="-25000" dirty="0"/>
          </a:p>
          <a:p>
            <a:pPr algn="ctr"/>
            <a:endParaRPr lang="it-IT" baseline="-25000" dirty="0"/>
          </a:p>
          <a:p>
            <a:pPr algn="ctr"/>
            <a:endParaRPr lang="it-IT" baseline="-25000" dirty="0"/>
          </a:p>
          <a:p>
            <a:pPr algn="ctr"/>
            <a:endParaRPr lang="it-IT" baseline="-25000" dirty="0"/>
          </a:p>
          <a:p>
            <a:pPr algn="ctr"/>
            <a:endParaRPr lang="it-IT" baseline="-25000" dirty="0"/>
          </a:p>
          <a:p>
            <a:pPr algn="ctr"/>
            <a:endParaRPr lang="it-IT" baseline="-25000" dirty="0"/>
          </a:p>
          <a:p>
            <a:pPr algn="ctr"/>
            <a:endParaRPr lang="it-IT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F5D26548-54FA-6049-BD98-8A040190347D}"/>
              </a:ext>
            </a:extLst>
          </p:cNvPr>
          <p:cNvSpPr/>
          <p:nvPr/>
        </p:nvSpPr>
        <p:spPr>
          <a:xfrm>
            <a:off x="8794000" y="2471419"/>
            <a:ext cx="2463800" cy="11057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2672ADB-289F-F74E-A071-E1A7AD67D0A9}"/>
              </a:ext>
            </a:extLst>
          </p:cNvPr>
          <p:cNvSpPr/>
          <p:nvPr/>
        </p:nvSpPr>
        <p:spPr>
          <a:xfrm>
            <a:off x="1710295" y="4314145"/>
            <a:ext cx="2628900" cy="98981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E31CFB9D-9653-CF41-8E94-E3E4F15CC24E}"/>
              </a:ext>
            </a:extLst>
          </p:cNvPr>
          <p:cNvSpPr/>
          <p:nvPr/>
        </p:nvSpPr>
        <p:spPr>
          <a:xfrm>
            <a:off x="637404" y="5415200"/>
            <a:ext cx="4846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latin typeface="Helvetica" pitchFamily="2" charset="0"/>
              </a:rPr>
              <a:t>Configuration </a:t>
            </a:r>
            <a:r>
              <a:rPr lang="it-IT" dirty="0" err="1">
                <a:latin typeface="Helvetica" pitchFamily="2" charset="0"/>
              </a:rPr>
              <a:t>SEU</a:t>
            </a:r>
            <a:r>
              <a:rPr lang="it-IT" baseline="-25000" dirty="0" err="1">
                <a:latin typeface="Helvetica" pitchFamily="2" charset="0"/>
              </a:rPr>
              <a:t>j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dirty="0" err="1">
                <a:latin typeface="Helvetica" pitchFamily="2" charset="0"/>
              </a:rPr>
              <a:t>j</a:t>
            </a:r>
            <a:r>
              <a:rPr lang="it-IT" dirty="0">
                <a:latin typeface="Helvetica" pitchFamily="2" charset="0"/>
              </a:rPr>
              <a:t> = 12030</a:t>
            </a:r>
          </a:p>
          <a:p>
            <a:pPr algn="ctr"/>
            <a:r>
              <a:rPr lang="it-IT" dirty="0">
                <a:latin typeface="Helvetica" pitchFamily="2" charset="0"/>
              </a:rPr>
              <a:t>“</a:t>
            </a:r>
            <a:r>
              <a:rPr lang="it-IT" dirty="0" err="1">
                <a:latin typeface="Helvetica" pitchFamily="2" charset="0"/>
              </a:rPr>
              <a:t>pip</a:t>
            </a:r>
            <a:r>
              <a:rPr lang="it-IT" dirty="0">
                <a:latin typeface="Helvetica" pitchFamily="2" charset="0"/>
              </a:rPr>
              <a:t> INT_L_X42Y57 SL1END1 -&gt; ER1BEG2;”</a:t>
            </a:r>
            <a:endParaRPr lang="it-IT" dirty="0">
              <a:effectLst/>
              <a:latin typeface="Helvetica" pitchFamily="2" charset="0"/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F8625BBD-0D2B-274A-9ACD-5F188E8F7AAD}"/>
              </a:ext>
            </a:extLst>
          </p:cNvPr>
          <p:cNvCxnSpPr>
            <a:cxnSpLocks/>
          </p:cNvCxnSpPr>
          <p:nvPr/>
        </p:nvCxnSpPr>
        <p:spPr>
          <a:xfrm>
            <a:off x="4601745" y="5004214"/>
            <a:ext cx="2777849" cy="802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DE5AB92-2DB1-A042-BFE4-303240BAEE12}"/>
              </a:ext>
            </a:extLst>
          </p:cNvPr>
          <p:cNvSpPr txBox="1"/>
          <p:nvPr/>
        </p:nvSpPr>
        <p:spPr>
          <a:xfrm>
            <a:off x="5198936" y="463525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Propagation</a:t>
            </a:r>
            <a:endParaRPr lang="it-IT" baseline="30000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52006C65-3C6F-AF42-8B67-B5BE1B519C21}"/>
              </a:ext>
            </a:extLst>
          </p:cNvPr>
          <p:cNvSpPr/>
          <p:nvPr/>
        </p:nvSpPr>
        <p:spPr>
          <a:xfrm>
            <a:off x="6558627" y="5422706"/>
            <a:ext cx="50193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latin typeface="Helvetica" pitchFamily="2" charset="0"/>
              </a:rPr>
              <a:t>Architectural </a:t>
            </a:r>
            <a:r>
              <a:rPr lang="it-IT" dirty="0" err="1">
                <a:latin typeface="Helvetica" pitchFamily="2" charset="0"/>
              </a:rPr>
              <a:t>Map</a:t>
            </a:r>
            <a:r>
              <a:rPr lang="it-IT" baseline="-25000" dirty="0" err="1">
                <a:latin typeface="Helvetica" pitchFamily="2" charset="0"/>
              </a:rPr>
              <a:t>j</a:t>
            </a:r>
            <a:endParaRPr lang="it-IT" dirty="0">
              <a:latin typeface="Helvetica" pitchFamily="2" charset="0"/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  <a:latin typeface="Helvetica" pitchFamily="2" charset="0"/>
              </a:rPr>
              <a:t>Net 1 “</a:t>
            </a:r>
            <a:r>
              <a:rPr lang="it-IT" b="1" dirty="0">
                <a:solidFill>
                  <a:srgbClr val="FF0000"/>
                </a:solidFill>
              </a:rPr>
              <a:t>….</a:t>
            </a:r>
            <a:r>
              <a:rPr lang="it-IT" b="1" dirty="0" err="1">
                <a:solidFill>
                  <a:srgbClr val="FF0000"/>
                </a:solidFill>
              </a:rPr>
              <a:t>sub_alu_k</a:t>
            </a:r>
            <a:r>
              <a:rPr lang="it-IT" b="1" dirty="0">
                <a:solidFill>
                  <a:srgbClr val="FF0000"/>
                </a:solidFill>
              </a:rPr>
              <a:t>/</a:t>
            </a:r>
            <a:r>
              <a:rPr lang="it-IT" b="1" dirty="0" err="1">
                <a:solidFill>
                  <a:srgbClr val="FF0000"/>
                </a:solidFill>
              </a:rPr>
              <a:t>result_o</a:t>
            </a:r>
            <a:r>
              <a:rPr lang="it-IT" b="1" dirty="0">
                <a:solidFill>
                  <a:srgbClr val="FF0000"/>
                </a:solidFill>
              </a:rPr>
              <a:t>[17]</a:t>
            </a:r>
            <a:r>
              <a:rPr lang="it-IT" b="1" dirty="0">
                <a:solidFill>
                  <a:srgbClr val="FF0000"/>
                </a:solidFill>
                <a:latin typeface="Helvetica" pitchFamily="2" charset="0"/>
              </a:rPr>
              <a:t>;”</a:t>
            </a:r>
          </a:p>
          <a:p>
            <a:pPr algn="ctr"/>
            <a:r>
              <a:rPr lang="it-IT" b="1" dirty="0">
                <a:solidFill>
                  <a:srgbClr val="FF0000"/>
                </a:solidFill>
                <a:latin typeface="Helvetica" pitchFamily="2" charset="0"/>
              </a:rPr>
              <a:t>Net 2 “</a:t>
            </a:r>
            <a:r>
              <a:rPr lang="it-IT" b="1" dirty="0">
                <a:solidFill>
                  <a:srgbClr val="FF0000"/>
                </a:solidFill>
              </a:rPr>
              <a:t>….channel_0/ar_cmd_fsm_0_n_26</a:t>
            </a:r>
            <a:r>
              <a:rPr lang="it-IT" b="1" dirty="0">
                <a:solidFill>
                  <a:srgbClr val="FF0000"/>
                </a:solidFill>
                <a:latin typeface="Helvetica" pitchFamily="2" charset="0"/>
              </a:rPr>
              <a:t>;”</a:t>
            </a:r>
            <a:endParaRPr lang="it-IT" b="1" dirty="0">
              <a:solidFill>
                <a:srgbClr val="FF0000"/>
              </a:solidFill>
              <a:effectLst/>
              <a:latin typeface="Helvetica" pitchFamily="2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EF6D4D60-E85C-C64E-BB4B-1220F9B170D4}"/>
              </a:ext>
            </a:extLst>
          </p:cNvPr>
          <p:cNvSpPr/>
          <p:nvPr/>
        </p:nvSpPr>
        <p:spPr>
          <a:xfrm>
            <a:off x="7694102" y="4403546"/>
            <a:ext cx="2628900" cy="88187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  <a:latin typeface="Helvetica" pitchFamily="2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1BA5241-0F0B-D443-8783-2F21F1D2DB0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445794" y="3002567"/>
            <a:ext cx="243253" cy="790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69C4DF8E-2FCC-C340-8E8E-8DC4C54721D4}"/>
              </a:ext>
            </a:extLst>
          </p:cNvPr>
          <p:cNvSpPr/>
          <p:nvPr/>
        </p:nvSpPr>
        <p:spPr>
          <a:xfrm>
            <a:off x="1922429" y="1113780"/>
            <a:ext cx="1193800" cy="10205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Bitstream</a:t>
            </a:r>
          </a:p>
          <a:p>
            <a:pPr algn="ctr"/>
            <a:r>
              <a:rPr lang="it-IT" dirty="0"/>
              <a:t>DB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84016C2-7A99-EB4A-8869-9A0449078259}"/>
              </a:ext>
            </a:extLst>
          </p:cNvPr>
          <p:cNvSpPr/>
          <p:nvPr/>
        </p:nvSpPr>
        <p:spPr>
          <a:xfrm>
            <a:off x="9084498" y="2681912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23CFBB8-DA96-254B-B5AB-CF29071223E6}"/>
              </a:ext>
            </a:extLst>
          </p:cNvPr>
          <p:cNvSpPr/>
          <p:nvPr/>
        </p:nvSpPr>
        <p:spPr>
          <a:xfrm>
            <a:off x="9541696" y="3042858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B1D34ACF-AD2C-A24F-8DD8-195FC1D6A36F}"/>
              </a:ext>
            </a:extLst>
          </p:cNvPr>
          <p:cNvSpPr/>
          <p:nvPr/>
        </p:nvSpPr>
        <p:spPr>
          <a:xfrm>
            <a:off x="10127230" y="3050880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F2C11BFD-1C62-B048-A9A4-316A3377D322}"/>
              </a:ext>
            </a:extLst>
          </p:cNvPr>
          <p:cNvSpPr/>
          <p:nvPr/>
        </p:nvSpPr>
        <p:spPr>
          <a:xfrm>
            <a:off x="10664638" y="2673894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169D649A-FBA9-9B43-B78F-FA603B4317B8}"/>
              </a:ext>
            </a:extLst>
          </p:cNvPr>
          <p:cNvCxnSpPr>
            <a:cxnSpLocks/>
            <a:stCxn id="24" idx="2"/>
            <a:endCxn id="8" idx="0"/>
          </p:cNvCxnSpPr>
          <p:nvPr/>
        </p:nvCxnSpPr>
        <p:spPr>
          <a:xfrm>
            <a:off x="2519329" y="2134359"/>
            <a:ext cx="5963" cy="20114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E34FCD41-8609-374F-BDB9-F5E316D6FE81}"/>
              </a:ext>
            </a:extLst>
          </p:cNvPr>
          <p:cNvCxnSpPr>
            <a:cxnSpLocks/>
            <a:stCxn id="9" idx="5"/>
            <a:endCxn id="28" idx="1"/>
          </p:cNvCxnSpPr>
          <p:nvPr/>
        </p:nvCxnSpPr>
        <p:spPr>
          <a:xfrm>
            <a:off x="9388638" y="2963207"/>
            <a:ext cx="205240" cy="12791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0986D67-58E0-444C-90BF-71B0215C29ED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9898018" y="3215659"/>
            <a:ext cx="22921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1053FF73-A295-7941-8311-E5A36211FDDD}"/>
              </a:ext>
            </a:extLst>
          </p:cNvPr>
          <p:cNvCxnSpPr>
            <a:cxnSpLocks/>
            <a:stCxn id="29" idx="7"/>
            <a:endCxn id="30" idx="3"/>
          </p:cNvCxnSpPr>
          <p:nvPr/>
        </p:nvCxnSpPr>
        <p:spPr>
          <a:xfrm flipV="1">
            <a:off x="10431370" y="2955189"/>
            <a:ext cx="285450" cy="14395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e 42">
            <a:extLst>
              <a:ext uri="{FF2B5EF4-FFF2-40B4-BE49-F238E27FC236}">
                <a16:creationId xmlns:a16="http://schemas.microsoft.com/office/drawing/2014/main" id="{36958982-3610-414D-9E19-70EE95E9667E}"/>
              </a:ext>
            </a:extLst>
          </p:cNvPr>
          <p:cNvSpPr/>
          <p:nvPr/>
        </p:nvSpPr>
        <p:spPr>
          <a:xfrm>
            <a:off x="10051076" y="2649348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5B9E1E7D-3F71-1C49-A1B9-95145257F46F}"/>
              </a:ext>
            </a:extLst>
          </p:cNvPr>
          <p:cNvCxnSpPr>
            <a:cxnSpLocks/>
            <a:stCxn id="28" idx="7"/>
          </p:cNvCxnSpPr>
          <p:nvPr/>
        </p:nvCxnSpPr>
        <p:spPr>
          <a:xfrm flipV="1">
            <a:off x="9845836" y="2922619"/>
            <a:ext cx="280934" cy="16850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43825596-66AC-A346-8E01-408EB7268C09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10419593" y="2838673"/>
            <a:ext cx="245045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322E7977-555F-B748-91BA-A8FF84BC4B53}"/>
              </a:ext>
            </a:extLst>
          </p:cNvPr>
          <p:cNvSpPr txBox="1"/>
          <p:nvPr/>
        </p:nvSpPr>
        <p:spPr>
          <a:xfrm>
            <a:off x="1445794" y="6014748"/>
            <a:ext cx="4136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net</a:t>
            </a:r>
            <a:r>
              <a:rPr lang="it-IT" dirty="0">
                <a:latin typeface="Helvetica" pitchFamily="2" charset="0"/>
              </a:rPr>
              <a:t> “</a:t>
            </a:r>
            <a:r>
              <a:rPr lang="it-IT" dirty="0"/>
              <a:t>….</a:t>
            </a:r>
            <a:r>
              <a:rPr lang="it-IT" dirty="0" err="1"/>
              <a:t>sub_alu_k</a:t>
            </a:r>
            <a:r>
              <a:rPr lang="it-IT" dirty="0"/>
              <a:t>/</a:t>
            </a:r>
            <a:r>
              <a:rPr lang="it-IT" dirty="0" err="1"/>
              <a:t>result_o</a:t>
            </a:r>
            <a:r>
              <a:rPr lang="it-IT" dirty="0"/>
              <a:t>[17]</a:t>
            </a:r>
            <a:r>
              <a:rPr lang="it-IT" dirty="0">
                <a:latin typeface="Helvetica" pitchFamily="2" charset="0"/>
              </a:rPr>
              <a:t> ;”</a:t>
            </a:r>
            <a:endParaRPr lang="it-IT" dirty="0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4D16CD0A-A408-EB4F-BC7B-32648B32D951}"/>
              </a:ext>
            </a:extLst>
          </p:cNvPr>
          <p:cNvSpPr/>
          <p:nvPr/>
        </p:nvSpPr>
        <p:spPr>
          <a:xfrm>
            <a:off x="1972830" y="4478489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3155155E-8101-5C4B-A250-8ADBF716D3E0}"/>
              </a:ext>
            </a:extLst>
          </p:cNvPr>
          <p:cNvSpPr/>
          <p:nvPr/>
        </p:nvSpPr>
        <p:spPr>
          <a:xfrm>
            <a:off x="2430028" y="4839435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41CD002E-E4FB-5F49-BF14-3E3E9F4C7CDB}"/>
              </a:ext>
            </a:extLst>
          </p:cNvPr>
          <p:cNvSpPr/>
          <p:nvPr/>
        </p:nvSpPr>
        <p:spPr>
          <a:xfrm>
            <a:off x="3015562" y="4847457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0E150674-8C19-2146-AA41-AE2D5D399AEF}"/>
              </a:ext>
            </a:extLst>
          </p:cNvPr>
          <p:cNvSpPr/>
          <p:nvPr/>
        </p:nvSpPr>
        <p:spPr>
          <a:xfrm>
            <a:off x="3552970" y="4470471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1F41D621-F12D-B845-9B5E-CA4BB44D58F7}"/>
              </a:ext>
            </a:extLst>
          </p:cNvPr>
          <p:cNvCxnSpPr>
            <a:cxnSpLocks/>
            <a:stCxn id="62" idx="5"/>
            <a:endCxn id="63" idx="1"/>
          </p:cNvCxnSpPr>
          <p:nvPr/>
        </p:nvCxnSpPr>
        <p:spPr>
          <a:xfrm>
            <a:off x="2276970" y="4759784"/>
            <a:ext cx="205240" cy="12791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38611BAA-BB47-CE4C-BFA0-68162AF39393}"/>
              </a:ext>
            </a:extLst>
          </p:cNvPr>
          <p:cNvCxnSpPr>
            <a:cxnSpLocks/>
            <a:endCxn id="64" idx="2"/>
          </p:cNvCxnSpPr>
          <p:nvPr/>
        </p:nvCxnSpPr>
        <p:spPr>
          <a:xfrm>
            <a:off x="2786350" y="5012236"/>
            <a:ext cx="22921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FAD10CC4-8468-FE49-BFB6-7AA5F6E89AAA}"/>
              </a:ext>
            </a:extLst>
          </p:cNvPr>
          <p:cNvCxnSpPr>
            <a:cxnSpLocks/>
            <a:stCxn id="64" idx="7"/>
            <a:endCxn id="65" idx="3"/>
          </p:cNvCxnSpPr>
          <p:nvPr/>
        </p:nvCxnSpPr>
        <p:spPr>
          <a:xfrm flipV="1">
            <a:off x="3319702" y="4751766"/>
            <a:ext cx="285450" cy="14395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e 68">
            <a:extLst>
              <a:ext uri="{FF2B5EF4-FFF2-40B4-BE49-F238E27FC236}">
                <a16:creationId xmlns:a16="http://schemas.microsoft.com/office/drawing/2014/main" id="{27FF8280-2E52-494E-A56A-697C8F34B75C}"/>
              </a:ext>
            </a:extLst>
          </p:cNvPr>
          <p:cNvSpPr/>
          <p:nvPr/>
        </p:nvSpPr>
        <p:spPr>
          <a:xfrm>
            <a:off x="2939408" y="4445925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15BB2C17-EE65-994E-B4B7-C76C7CB7A004}"/>
              </a:ext>
            </a:extLst>
          </p:cNvPr>
          <p:cNvCxnSpPr>
            <a:cxnSpLocks/>
            <a:stCxn id="63" idx="7"/>
          </p:cNvCxnSpPr>
          <p:nvPr/>
        </p:nvCxnSpPr>
        <p:spPr>
          <a:xfrm flipV="1">
            <a:off x="2734168" y="4719196"/>
            <a:ext cx="280934" cy="168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4AECE25B-B0B3-A046-A10F-7E126A7AE87C}"/>
              </a:ext>
            </a:extLst>
          </p:cNvPr>
          <p:cNvCxnSpPr>
            <a:cxnSpLocks/>
            <a:endCxn id="65" idx="2"/>
          </p:cNvCxnSpPr>
          <p:nvPr/>
        </p:nvCxnSpPr>
        <p:spPr>
          <a:xfrm>
            <a:off x="3307925" y="4635250"/>
            <a:ext cx="245045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e 82">
            <a:extLst>
              <a:ext uri="{FF2B5EF4-FFF2-40B4-BE49-F238E27FC236}">
                <a16:creationId xmlns:a16="http://schemas.microsoft.com/office/drawing/2014/main" id="{AA270005-9570-EE42-A91A-C8787E9BD52F}"/>
              </a:ext>
            </a:extLst>
          </p:cNvPr>
          <p:cNvSpPr/>
          <p:nvPr/>
        </p:nvSpPr>
        <p:spPr>
          <a:xfrm>
            <a:off x="7966280" y="4517895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BA60ED92-37E7-C545-AAE1-DE21FD4C18E4}"/>
              </a:ext>
            </a:extLst>
          </p:cNvPr>
          <p:cNvSpPr/>
          <p:nvPr/>
        </p:nvSpPr>
        <p:spPr>
          <a:xfrm>
            <a:off x="8423478" y="4878841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F00519F3-B98D-4242-97B0-43CFAF829C06}"/>
              </a:ext>
            </a:extLst>
          </p:cNvPr>
          <p:cNvSpPr/>
          <p:nvPr/>
        </p:nvSpPr>
        <p:spPr>
          <a:xfrm>
            <a:off x="9009012" y="4886863"/>
            <a:ext cx="356322" cy="32955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33698684-BE8D-1748-BD6E-AF2BE68D2AFC}"/>
              </a:ext>
            </a:extLst>
          </p:cNvPr>
          <p:cNvSpPr/>
          <p:nvPr/>
        </p:nvSpPr>
        <p:spPr>
          <a:xfrm>
            <a:off x="9546420" y="4509877"/>
            <a:ext cx="356322" cy="32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AABA3FAA-D7F5-5047-8B7F-3A813D3EEC32}"/>
              </a:ext>
            </a:extLst>
          </p:cNvPr>
          <p:cNvCxnSpPr>
            <a:cxnSpLocks/>
            <a:stCxn id="83" idx="5"/>
            <a:endCxn id="84" idx="1"/>
          </p:cNvCxnSpPr>
          <p:nvPr/>
        </p:nvCxnSpPr>
        <p:spPr>
          <a:xfrm>
            <a:off x="8270420" y="4799190"/>
            <a:ext cx="205240" cy="12791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87">
            <a:extLst>
              <a:ext uri="{FF2B5EF4-FFF2-40B4-BE49-F238E27FC236}">
                <a16:creationId xmlns:a16="http://schemas.microsoft.com/office/drawing/2014/main" id="{A687E517-03B6-F44B-9186-F030A87A586E}"/>
              </a:ext>
            </a:extLst>
          </p:cNvPr>
          <p:cNvCxnSpPr>
            <a:cxnSpLocks/>
            <a:endCxn id="85" idx="2"/>
          </p:cNvCxnSpPr>
          <p:nvPr/>
        </p:nvCxnSpPr>
        <p:spPr>
          <a:xfrm>
            <a:off x="8779800" y="5051642"/>
            <a:ext cx="22921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2 88">
            <a:extLst>
              <a:ext uri="{FF2B5EF4-FFF2-40B4-BE49-F238E27FC236}">
                <a16:creationId xmlns:a16="http://schemas.microsoft.com/office/drawing/2014/main" id="{2A3C9AE6-606F-744B-96D3-2A530C39D19D}"/>
              </a:ext>
            </a:extLst>
          </p:cNvPr>
          <p:cNvCxnSpPr>
            <a:cxnSpLocks/>
            <a:stCxn id="85" idx="7"/>
            <a:endCxn id="86" idx="3"/>
          </p:cNvCxnSpPr>
          <p:nvPr/>
        </p:nvCxnSpPr>
        <p:spPr>
          <a:xfrm flipV="1">
            <a:off x="9313152" y="4791172"/>
            <a:ext cx="285450" cy="14395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e 89">
            <a:extLst>
              <a:ext uri="{FF2B5EF4-FFF2-40B4-BE49-F238E27FC236}">
                <a16:creationId xmlns:a16="http://schemas.microsoft.com/office/drawing/2014/main" id="{19824D8A-F632-C740-9DFF-E75483B96C78}"/>
              </a:ext>
            </a:extLst>
          </p:cNvPr>
          <p:cNvSpPr/>
          <p:nvPr/>
        </p:nvSpPr>
        <p:spPr>
          <a:xfrm>
            <a:off x="8932858" y="4485331"/>
            <a:ext cx="356322" cy="3295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1" name="Connettore 2 90">
            <a:extLst>
              <a:ext uri="{FF2B5EF4-FFF2-40B4-BE49-F238E27FC236}">
                <a16:creationId xmlns:a16="http://schemas.microsoft.com/office/drawing/2014/main" id="{A259912A-C0C9-D146-81D2-28B07BAF4F16}"/>
              </a:ext>
            </a:extLst>
          </p:cNvPr>
          <p:cNvCxnSpPr>
            <a:cxnSpLocks/>
            <a:stCxn id="84" idx="7"/>
          </p:cNvCxnSpPr>
          <p:nvPr/>
        </p:nvCxnSpPr>
        <p:spPr>
          <a:xfrm flipV="1">
            <a:off x="8727618" y="4758602"/>
            <a:ext cx="280934" cy="16850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FDEFE167-E0CE-FC45-BFAC-11D5480FDB7E}"/>
              </a:ext>
            </a:extLst>
          </p:cNvPr>
          <p:cNvCxnSpPr>
            <a:cxnSpLocks/>
            <a:endCxn id="86" idx="2"/>
          </p:cNvCxnSpPr>
          <p:nvPr/>
        </p:nvCxnSpPr>
        <p:spPr>
          <a:xfrm>
            <a:off x="9301375" y="4674656"/>
            <a:ext cx="2450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er 43">
            <a:extLst>
              <a:ext uri="{FF2B5EF4-FFF2-40B4-BE49-F238E27FC236}">
                <a16:creationId xmlns:a16="http://schemas.microsoft.com/office/drawing/2014/main" id="{59E725F9-F3FF-914B-9F83-82470F17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9038" y="4517343"/>
            <a:ext cx="332772" cy="314527"/>
          </a:xfrm>
          <a:custGeom>
            <a:avLst/>
            <a:gdLst>
              <a:gd name="T0" fmla="*/ 128109 w 533400"/>
              <a:gd name="T1" fmla="*/ 109808 h 457200"/>
              <a:gd name="T2" fmla="*/ 405291 w 533400"/>
              <a:gd name="T3" fmla="*/ 109808 h 457200"/>
              <a:gd name="T4" fmla="*/ 405291 w 533400"/>
              <a:gd name="T5" fmla="*/ 347392 h 457200"/>
              <a:gd name="T6" fmla="*/ 128109 w 533400"/>
              <a:gd name="T7" fmla="*/ 347392 h 457200"/>
              <a:gd name="T8" fmla="*/ 0 60000 65536"/>
              <a:gd name="T9" fmla="*/ 0 60000 65536"/>
              <a:gd name="T10" fmla="*/ 0 60000 65536"/>
              <a:gd name="T11" fmla="*/ 0 60000 65536"/>
              <a:gd name="T12" fmla="*/ 93118 w 533400"/>
              <a:gd name="T13" fmla="*/ 68985 h 457200"/>
              <a:gd name="T14" fmla="*/ 440282 w 533400"/>
              <a:gd name="T15" fmla="*/ 388215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457200">
                <a:moveTo>
                  <a:pt x="93118" y="150631"/>
                </a:moveTo>
                <a:lnTo>
                  <a:pt x="163100" y="68985"/>
                </a:lnTo>
                <a:lnTo>
                  <a:pt x="266700" y="157785"/>
                </a:lnTo>
                <a:lnTo>
                  <a:pt x="370300" y="68985"/>
                </a:lnTo>
                <a:lnTo>
                  <a:pt x="440282" y="150631"/>
                </a:lnTo>
                <a:lnTo>
                  <a:pt x="349317" y="228600"/>
                </a:lnTo>
                <a:lnTo>
                  <a:pt x="440282" y="306569"/>
                </a:lnTo>
                <a:lnTo>
                  <a:pt x="370300" y="388215"/>
                </a:lnTo>
                <a:lnTo>
                  <a:pt x="266700" y="299415"/>
                </a:lnTo>
                <a:lnTo>
                  <a:pt x="163100" y="388215"/>
                </a:lnTo>
                <a:lnTo>
                  <a:pt x="93118" y="306569"/>
                </a:lnTo>
                <a:lnTo>
                  <a:pt x="184083" y="228600"/>
                </a:lnTo>
                <a:lnTo>
                  <a:pt x="93118" y="150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 sz="1350"/>
          </a:p>
        </p:txBody>
      </p:sp>
      <p:sp>
        <p:nvSpPr>
          <p:cNvPr id="57" name="Per 43">
            <a:extLst>
              <a:ext uri="{FF2B5EF4-FFF2-40B4-BE49-F238E27FC236}">
                <a16:creationId xmlns:a16="http://schemas.microsoft.com/office/drawing/2014/main" id="{D26ECD32-D531-AE4A-A8AC-FBE923F57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601" y="4650110"/>
            <a:ext cx="332772" cy="314527"/>
          </a:xfrm>
          <a:custGeom>
            <a:avLst/>
            <a:gdLst>
              <a:gd name="T0" fmla="*/ 128109 w 533400"/>
              <a:gd name="T1" fmla="*/ 109808 h 457200"/>
              <a:gd name="T2" fmla="*/ 405291 w 533400"/>
              <a:gd name="T3" fmla="*/ 109808 h 457200"/>
              <a:gd name="T4" fmla="*/ 405291 w 533400"/>
              <a:gd name="T5" fmla="*/ 347392 h 457200"/>
              <a:gd name="T6" fmla="*/ 128109 w 533400"/>
              <a:gd name="T7" fmla="*/ 347392 h 457200"/>
              <a:gd name="T8" fmla="*/ 0 60000 65536"/>
              <a:gd name="T9" fmla="*/ 0 60000 65536"/>
              <a:gd name="T10" fmla="*/ 0 60000 65536"/>
              <a:gd name="T11" fmla="*/ 0 60000 65536"/>
              <a:gd name="T12" fmla="*/ 93118 w 533400"/>
              <a:gd name="T13" fmla="*/ 68985 h 457200"/>
              <a:gd name="T14" fmla="*/ 440282 w 533400"/>
              <a:gd name="T15" fmla="*/ 388215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457200">
                <a:moveTo>
                  <a:pt x="93118" y="150631"/>
                </a:moveTo>
                <a:lnTo>
                  <a:pt x="163100" y="68985"/>
                </a:lnTo>
                <a:lnTo>
                  <a:pt x="266700" y="157785"/>
                </a:lnTo>
                <a:lnTo>
                  <a:pt x="370300" y="68985"/>
                </a:lnTo>
                <a:lnTo>
                  <a:pt x="440282" y="150631"/>
                </a:lnTo>
                <a:lnTo>
                  <a:pt x="349317" y="228600"/>
                </a:lnTo>
                <a:lnTo>
                  <a:pt x="440282" y="306569"/>
                </a:lnTo>
                <a:lnTo>
                  <a:pt x="370300" y="388215"/>
                </a:lnTo>
                <a:lnTo>
                  <a:pt x="266700" y="299415"/>
                </a:lnTo>
                <a:lnTo>
                  <a:pt x="163100" y="388215"/>
                </a:lnTo>
                <a:lnTo>
                  <a:pt x="93118" y="306569"/>
                </a:lnTo>
                <a:lnTo>
                  <a:pt x="184083" y="228600"/>
                </a:lnTo>
                <a:lnTo>
                  <a:pt x="93118" y="150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 sz="1350"/>
          </a:p>
        </p:txBody>
      </p:sp>
      <p:sp>
        <p:nvSpPr>
          <p:cNvPr id="58" name="Per 43">
            <a:extLst>
              <a:ext uri="{FF2B5EF4-FFF2-40B4-BE49-F238E27FC236}">
                <a16:creationId xmlns:a16="http://schemas.microsoft.com/office/drawing/2014/main" id="{EB66FB94-5124-A44E-8D16-0A421EC0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708" y="4500362"/>
            <a:ext cx="332772" cy="314527"/>
          </a:xfrm>
          <a:custGeom>
            <a:avLst/>
            <a:gdLst>
              <a:gd name="T0" fmla="*/ 128109 w 533400"/>
              <a:gd name="T1" fmla="*/ 109808 h 457200"/>
              <a:gd name="T2" fmla="*/ 405291 w 533400"/>
              <a:gd name="T3" fmla="*/ 109808 h 457200"/>
              <a:gd name="T4" fmla="*/ 405291 w 533400"/>
              <a:gd name="T5" fmla="*/ 347392 h 457200"/>
              <a:gd name="T6" fmla="*/ 128109 w 533400"/>
              <a:gd name="T7" fmla="*/ 347392 h 457200"/>
              <a:gd name="T8" fmla="*/ 0 60000 65536"/>
              <a:gd name="T9" fmla="*/ 0 60000 65536"/>
              <a:gd name="T10" fmla="*/ 0 60000 65536"/>
              <a:gd name="T11" fmla="*/ 0 60000 65536"/>
              <a:gd name="T12" fmla="*/ 93118 w 533400"/>
              <a:gd name="T13" fmla="*/ 68985 h 457200"/>
              <a:gd name="T14" fmla="*/ 440282 w 533400"/>
              <a:gd name="T15" fmla="*/ 388215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457200">
                <a:moveTo>
                  <a:pt x="93118" y="150631"/>
                </a:moveTo>
                <a:lnTo>
                  <a:pt x="163100" y="68985"/>
                </a:lnTo>
                <a:lnTo>
                  <a:pt x="266700" y="157785"/>
                </a:lnTo>
                <a:lnTo>
                  <a:pt x="370300" y="68985"/>
                </a:lnTo>
                <a:lnTo>
                  <a:pt x="440282" y="150631"/>
                </a:lnTo>
                <a:lnTo>
                  <a:pt x="349317" y="228600"/>
                </a:lnTo>
                <a:lnTo>
                  <a:pt x="440282" y="306569"/>
                </a:lnTo>
                <a:lnTo>
                  <a:pt x="370300" y="388215"/>
                </a:lnTo>
                <a:lnTo>
                  <a:pt x="266700" y="299415"/>
                </a:lnTo>
                <a:lnTo>
                  <a:pt x="163100" y="388215"/>
                </a:lnTo>
                <a:lnTo>
                  <a:pt x="93118" y="306569"/>
                </a:lnTo>
                <a:lnTo>
                  <a:pt x="184083" y="228600"/>
                </a:lnTo>
                <a:lnTo>
                  <a:pt x="93118" y="150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 sz="1350"/>
          </a:p>
        </p:txBody>
      </p:sp>
      <p:sp>
        <p:nvSpPr>
          <p:cNvPr id="60" name="Titolo 5">
            <a:extLst>
              <a:ext uri="{FF2B5EF4-FFF2-40B4-BE49-F238E27FC236}">
                <a16:creationId xmlns:a16="http://schemas.microsoft.com/office/drawing/2014/main" id="{F3034611-39F3-4B40-9D64-BFCA8CBF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VERI-</a:t>
            </a:r>
            <a:r>
              <a:rPr lang="it-IT" dirty="0" err="1"/>
              <a:t>Py</a:t>
            </a:r>
            <a:r>
              <a:rPr lang="it-IT" dirty="0"/>
              <a:t>: A Reliability Prediction Tool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22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7" grpId="0" animBg="1"/>
      <p:bldP spid="19" grpId="0"/>
      <p:bldP spid="20" grpId="0" animBg="1"/>
      <p:bldP spid="23" grpId="0" animBg="1"/>
      <p:bldP spid="25" grpId="0" animBg="1"/>
      <p:bldP spid="26" grpId="0"/>
      <p:bldP spid="31" grpId="0"/>
      <p:bldP spid="33" grpId="0"/>
      <p:bldP spid="34" grpId="0" animBg="1"/>
      <p:bldP spid="9" grpId="0" animBg="1"/>
      <p:bldP spid="28" grpId="0" animBg="1"/>
      <p:bldP spid="29" grpId="0" animBg="1"/>
      <p:bldP spid="30" grpId="0" animBg="1"/>
      <p:bldP spid="43" grpId="0" animBg="1"/>
      <p:bldP spid="51" grpId="0"/>
      <p:bldP spid="62" grpId="0" animBg="1"/>
      <p:bldP spid="63" grpId="0" animBg="1"/>
      <p:bldP spid="64" grpId="0" animBg="1"/>
      <p:bldP spid="65" grpId="0" animBg="1"/>
      <p:bldP spid="69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56" grpId="0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Goal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7EA6E9E4-1685-1D46-9E77-33EB28C7DA0D}"/>
              </a:ext>
            </a:extLst>
          </p:cNvPr>
          <p:cNvSpPr txBox="1">
            <a:spLocks/>
          </p:cNvSpPr>
          <p:nvPr/>
        </p:nvSpPr>
        <p:spPr bwMode="auto">
          <a:xfrm>
            <a:off x="335360" y="934941"/>
            <a:ext cx="11737370" cy="52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kern="0" dirty="0"/>
              <a:t>Enhance state-of-the-art techniques for the reliability analysis and mitigation of radiation effects on FPGAs</a:t>
            </a:r>
          </a:p>
          <a:p>
            <a:r>
              <a:rPr lang="en-US" sz="2954" kern="0" dirty="0"/>
              <a:t>Development of Electronic Design Automation (EDA) tool set</a:t>
            </a:r>
          </a:p>
          <a:p>
            <a:pPr lvl="1"/>
            <a:r>
              <a:rPr lang="en-US" sz="2554" kern="0" dirty="0"/>
              <a:t>Analysis of SEU / SET effects impact on FPGA circuit reliability</a:t>
            </a:r>
          </a:p>
          <a:p>
            <a:pPr lvl="2"/>
            <a:r>
              <a:rPr lang="en-US" sz="2354" kern="0" dirty="0"/>
              <a:t>Capability of evaluating redundancy architecture such as TMR</a:t>
            </a:r>
          </a:p>
          <a:p>
            <a:pPr lvl="1"/>
            <a:r>
              <a:rPr lang="en-US" sz="2554" kern="0" dirty="0"/>
              <a:t>Accurate error rate estimation </a:t>
            </a:r>
          </a:p>
          <a:p>
            <a:pPr lvl="1"/>
            <a:r>
              <a:rPr lang="en-US" sz="2554" kern="0" dirty="0"/>
              <a:t>Mitigation of SEU / SET effects at the FPGA place and route level</a:t>
            </a:r>
          </a:p>
          <a:p>
            <a:pPr lvl="1"/>
            <a:r>
              <a:rPr lang="en-US" sz="2554" kern="0" dirty="0"/>
              <a:t>Compatibility with commercial tools </a:t>
            </a:r>
          </a:p>
          <a:p>
            <a:pPr lvl="2"/>
            <a:r>
              <a:rPr lang="en-US" sz="2354" kern="0" dirty="0"/>
              <a:t>AMD Xilinx</a:t>
            </a:r>
          </a:p>
          <a:p>
            <a:pPr lvl="2"/>
            <a:r>
              <a:rPr lang="en-US" sz="2354" kern="0" dirty="0"/>
              <a:t>Microchip </a:t>
            </a:r>
          </a:p>
          <a:p>
            <a:pPr lvl="2"/>
            <a:r>
              <a:rPr lang="en-US" sz="2354" kern="0" dirty="0"/>
              <a:t>NanoXplore</a:t>
            </a:r>
          </a:p>
          <a:p>
            <a:pPr lvl="1"/>
            <a:endParaRPr lang="en-US" sz="2554" kern="0" dirty="0"/>
          </a:p>
          <a:p>
            <a:endParaRPr lang="en-US" sz="2954" kern="0" dirty="0"/>
          </a:p>
        </p:txBody>
      </p:sp>
    </p:spTree>
    <p:extLst>
      <p:ext uri="{BB962C8B-B14F-4D97-AF65-F5344CB8AC3E}">
        <p14:creationId xmlns:p14="http://schemas.microsoft.com/office/powerpoint/2010/main" val="30912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4" name="Segnaposto contenuto 1">
            <a:extLst>
              <a:ext uri="{FF2B5EF4-FFF2-40B4-BE49-F238E27FC236}">
                <a16:creationId xmlns:a16="http://schemas.microsoft.com/office/drawing/2014/main" id="{715478E0-4CE7-CB44-9858-033C90C214D1}"/>
              </a:ext>
            </a:extLst>
          </p:cNvPr>
          <p:cNvSpPr txBox="1">
            <a:spLocks/>
          </p:cNvSpPr>
          <p:nvPr/>
        </p:nvSpPr>
        <p:spPr bwMode="auto">
          <a:xfrm>
            <a:off x="145202" y="928798"/>
            <a:ext cx="11818198" cy="158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kern="0" dirty="0"/>
              <a:t>Accurate identification of TMR single point of failures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AC6D5B9-02FA-5649-8209-52F562F40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93" y="3064269"/>
            <a:ext cx="4667250" cy="335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75C814FC-277C-4B4D-A520-501CB8848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54838"/>
              </p:ext>
            </p:extLst>
          </p:nvPr>
        </p:nvGraphicFramePr>
        <p:xfrm>
          <a:off x="5033813" y="3494315"/>
          <a:ext cx="1846263" cy="2228850"/>
        </p:xfrm>
        <a:graphic>
          <a:graphicData uri="http://schemas.openxmlformats.org/drawingml/2006/table">
            <a:tbl>
              <a:tblPr/>
              <a:tblGrid>
                <a:gridCol w="30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1" marR="91451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vale 9">
            <a:extLst>
              <a:ext uri="{FF2B5EF4-FFF2-40B4-BE49-F238E27FC236}">
                <a16:creationId xmlns:a16="http://schemas.microsoft.com/office/drawing/2014/main" id="{708C0567-122B-F244-B2EB-C24901C3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356" y="5055538"/>
            <a:ext cx="1145910" cy="1140134"/>
          </a:xfrm>
          <a:prstGeom prst="ellipse">
            <a:avLst/>
          </a:prstGeom>
          <a:solidFill>
            <a:srgbClr val="A3FF00">
              <a:alpha val="27843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E9BD13C-C601-3547-BDD2-5B58A986C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295945"/>
              </p:ext>
            </p:extLst>
          </p:nvPr>
        </p:nvGraphicFramePr>
        <p:xfrm>
          <a:off x="1254239" y="3499280"/>
          <a:ext cx="27432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Immagine bitmap" r:id="rId5" imgW="3753374" imgH="3180952" progId="Paint.Picture">
                  <p:embed/>
                </p:oleObj>
              </mc:Choice>
              <mc:Fallback>
                <p:oleObj name="Immagine bitmap" r:id="rId5" imgW="3753374" imgH="3180952" progId="Paint.Picture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EE9BD13C-C601-3547-BDD2-5B58A986C7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239" y="3499280"/>
                        <a:ext cx="274320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7B0C0349-9E45-3846-8775-985B2BFF8870}"/>
              </a:ext>
            </a:extLst>
          </p:cNvPr>
          <p:cNvSpPr/>
          <p:nvPr/>
        </p:nvSpPr>
        <p:spPr>
          <a:xfrm>
            <a:off x="2403479" y="4128994"/>
            <a:ext cx="763478" cy="252516"/>
          </a:xfrm>
          <a:prstGeom prst="rect">
            <a:avLst/>
          </a:prstGeom>
          <a:solidFill>
            <a:srgbClr val="00C102">
              <a:alpha val="354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EA3F1D76-1A33-F44B-B8A8-163584826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2491" y="3801674"/>
            <a:ext cx="0" cy="2857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49" name="Line 7">
            <a:extLst>
              <a:ext uri="{FF2B5EF4-FFF2-40B4-BE49-F238E27FC236}">
                <a16:creationId xmlns:a16="http://schemas.microsoft.com/office/drawing/2014/main" id="{CD916A2A-EE66-594A-BAB3-CF9F7E40D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6741" y="4087424"/>
            <a:ext cx="2857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50" name="Line 8">
            <a:extLst>
              <a:ext uri="{FF2B5EF4-FFF2-40B4-BE49-F238E27FC236}">
                <a16:creationId xmlns:a16="http://schemas.microsoft.com/office/drawing/2014/main" id="{CB2B74F3-F92A-6B46-BF56-457845FA7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1979" y="3996940"/>
            <a:ext cx="0" cy="904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51" name="Line 9">
            <a:extLst>
              <a:ext uri="{FF2B5EF4-FFF2-40B4-BE49-F238E27FC236}">
                <a16:creationId xmlns:a16="http://schemas.microsoft.com/office/drawing/2014/main" id="{AFE0E98E-B87B-4E4F-A9B7-232E3F1A0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1979" y="3996936"/>
            <a:ext cx="571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B4DAAE31-0DD0-504E-9FF9-9A82402D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9" y="3987411"/>
            <a:ext cx="57150" cy="57150"/>
          </a:xfrm>
          <a:prstGeom prst="rect">
            <a:avLst/>
          </a:prstGeom>
          <a:solidFill>
            <a:schemeClr val="hlink"/>
          </a:solidFill>
          <a:ln w="254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 sz="1350"/>
          </a:p>
        </p:txBody>
      </p:sp>
      <p:sp>
        <p:nvSpPr>
          <p:cNvPr id="53" name="Rectangle 11">
            <a:extLst>
              <a:ext uri="{FF2B5EF4-FFF2-40B4-BE49-F238E27FC236}">
                <a16:creationId xmlns:a16="http://schemas.microsoft.com/office/drawing/2014/main" id="{0AE608DD-EFD0-C445-B59C-64AD5AA6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91" y="3987411"/>
            <a:ext cx="57150" cy="57150"/>
          </a:xfrm>
          <a:prstGeom prst="rect">
            <a:avLst/>
          </a:prstGeom>
          <a:solidFill>
            <a:schemeClr val="hlink"/>
          </a:solidFill>
          <a:ln w="254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 sz="1350"/>
          </a:p>
        </p:txBody>
      </p:sp>
      <p:sp>
        <p:nvSpPr>
          <p:cNvPr id="54" name="Line 12">
            <a:extLst>
              <a:ext uri="{FF2B5EF4-FFF2-40B4-BE49-F238E27FC236}">
                <a16:creationId xmlns:a16="http://schemas.microsoft.com/office/drawing/2014/main" id="{7E7648D5-F81F-044E-9E5E-E9F184783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1979" y="4030274"/>
            <a:ext cx="571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55" name="Line 13">
            <a:extLst>
              <a:ext uri="{FF2B5EF4-FFF2-40B4-BE49-F238E27FC236}">
                <a16:creationId xmlns:a16="http://schemas.microsoft.com/office/drawing/2014/main" id="{DA09D3E0-2F7F-C547-AD4A-E06B097DF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7779" y="4239824"/>
            <a:ext cx="57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9C93DAA3-5E4F-FE41-8625-5627C508A5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6347" y="4011224"/>
            <a:ext cx="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57" name="Rectangle 15">
            <a:extLst>
              <a:ext uri="{FF2B5EF4-FFF2-40B4-BE49-F238E27FC236}">
                <a16:creationId xmlns:a16="http://schemas.microsoft.com/office/drawing/2014/main" id="{1CAC87E5-A1F0-1F42-82D1-ED233A33E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685" y="3989793"/>
            <a:ext cx="57150" cy="57150"/>
          </a:xfrm>
          <a:prstGeom prst="rect">
            <a:avLst/>
          </a:prstGeom>
          <a:solidFill>
            <a:schemeClr val="hlink"/>
          </a:solidFill>
          <a:ln w="254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 sz="1350"/>
          </a:p>
        </p:txBody>
      </p:sp>
      <p:sp>
        <p:nvSpPr>
          <p:cNvPr id="58" name="Line 16">
            <a:extLst>
              <a:ext uri="{FF2B5EF4-FFF2-40B4-BE49-F238E27FC236}">
                <a16:creationId xmlns:a16="http://schemas.microsoft.com/office/drawing/2014/main" id="{4C2303C3-AB21-DE49-8FAA-6D6560535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2054" y="3996936"/>
            <a:ext cx="1143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59" name="Rectangle 17">
            <a:extLst>
              <a:ext uri="{FF2B5EF4-FFF2-40B4-BE49-F238E27FC236}">
                <a16:creationId xmlns:a16="http://schemas.microsoft.com/office/drawing/2014/main" id="{8949B4CF-2130-2B4E-9AE5-630AD59B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4" y="3630224"/>
            <a:ext cx="857250" cy="1714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 sz="1350"/>
          </a:p>
        </p:txBody>
      </p:sp>
      <p:sp>
        <p:nvSpPr>
          <p:cNvPr id="72" name="Line 30">
            <a:extLst>
              <a:ext uri="{FF2B5EF4-FFF2-40B4-BE49-F238E27FC236}">
                <a16:creationId xmlns:a16="http://schemas.microsoft.com/office/drawing/2014/main" id="{1524E9D7-2EA1-994A-9331-17CFC2FE8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9" y="4044561"/>
            <a:ext cx="0" cy="571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73" name="Line 31">
            <a:extLst>
              <a:ext uri="{FF2B5EF4-FFF2-40B4-BE49-F238E27FC236}">
                <a16:creationId xmlns:a16="http://schemas.microsoft.com/office/drawing/2014/main" id="{9338FDA5-D04C-4646-806C-0A686F21D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9" y="4104093"/>
            <a:ext cx="2857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74" name="Line 32">
            <a:extLst>
              <a:ext uri="{FF2B5EF4-FFF2-40B4-BE49-F238E27FC236}">
                <a16:creationId xmlns:a16="http://schemas.microsoft.com/office/drawing/2014/main" id="{CE40EFA1-8E15-2C4B-8AC4-B86E531D3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4879" y="4106474"/>
            <a:ext cx="0" cy="1143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75" name="Line 33">
            <a:extLst>
              <a:ext uri="{FF2B5EF4-FFF2-40B4-BE49-F238E27FC236}">
                <a16:creationId xmlns:a16="http://schemas.microsoft.com/office/drawing/2014/main" id="{C8E782DA-9F36-7C40-86F1-A67FD543C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3479" y="4027893"/>
            <a:ext cx="76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76" name="Line 34">
            <a:extLst>
              <a:ext uri="{FF2B5EF4-FFF2-40B4-BE49-F238E27FC236}">
                <a16:creationId xmlns:a16="http://schemas.microsoft.com/office/drawing/2014/main" id="{77483FF9-652E-504E-B7AC-F1216A8C7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7297" y="4027896"/>
            <a:ext cx="0" cy="1952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77" name="Line 35">
            <a:extLst>
              <a:ext uri="{FF2B5EF4-FFF2-40B4-BE49-F238E27FC236}">
                <a16:creationId xmlns:a16="http://schemas.microsoft.com/office/drawing/2014/main" id="{0DE006ED-8A2E-AD47-9C05-EB5FA5CA8D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4879" y="4220774"/>
            <a:ext cx="2857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78" name="Line 36">
            <a:extLst>
              <a:ext uri="{FF2B5EF4-FFF2-40B4-BE49-F238E27FC236}">
                <a16:creationId xmlns:a16="http://schemas.microsoft.com/office/drawing/2014/main" id="{F26D8FB9-C892-E343-98B1-F51330412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1547" y="4220774"/>
            <a:ext cx="2857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79" name="Line 37">
            <a:extLst>
              <a:ext uri="{FF2B5EF4-FFF2-40B4-BE49-F238E27FC236}">
                <a16:creationId xmlns:a16="http://schemas.microsoft.com/office/drawing/2014/main" id="{A7ABDBE3-EF55-E443-8423-8337AB697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8729" y="4013605"/>
            <a:ext cx="571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80" name="Line 38">
            <a:extLst>
              <a:ext uri="{FF2B5EF4-FFF2-40B4-BE49-F238E27FC236}">
                <a16:creationId xmlns:a16="http://schemas.microsoft.com/office/drawing/2014/main" id="{E65BDE1C-D154-DE44-B2E6-16223A8A7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8729" y="4239824"/>
            <a:ext cx="57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C7DA02AD-6658-1E44-8244-0B73A5E3DEDB}"/>
              </a:ext>
            </a:extLst>
          </p:cNvPr>
          <p:cNvSpPr/>
          <p:nvPr/>
        </p:nvSpPr>
        <p:spPr>
          <a:xfrm>
            <a:off x="3004914" y="4360405"/>
            <a:ext cx="162043" cy="1072805"/>
          </a:xfrm>
          <a:prstGeom prst="rect">
            <a:avLst/>
          </a:prstGeom>
          <a:solidFill>
            <a:srgbClr val="00C102">
              <a:alpha val="354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Line 18">
            <a:extLst>
              <a:ext uri="{FF2B5EF4-FFF2-40B4-BE49-F238E27FC236}">
                <a16:creationId xmlns:a16="http://schemas.microsoft.com/office/drawing/2014/main" id="{C041E343-F10E-3D44-97D4-A641CC7B9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279" y="4239824"/>
            <a:ext cx="0" cy="400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61" name="Line 19">
            <a:extLst>
              <a:ext uri="{FF2B5EF4-FFF2-40B4-BE49-F238E27FC236}">
                <a16:creationId xmlns:a16="http://schemas.microsoft.com/office/drawing/2014/main" id="{594594C2-4816-A74B-BA48-C98F78CC7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1691" y="4625586"/>
            <a:ext cx="571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6EC377DA-C6C8-6842-9653-83BE18A88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9" y="4644636"/>
            <a:ext cx="57150" cy="57150"/>
          </a:xfrm>
          <a:prstGeom prst="rect">
            <a:avLst/>
          </a:prstGeom>
          <a:solidFill>
            <a:schemeClr val="hlink"/>
          </a:solidFill>
          <a:ln w="25400">
            <a:solidFill>
              <a:srgbClr val="FF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 sz="1350"/>
          </a:p>
        </p:txBody>
      </p:sp>
      <p:sp>
        <p:nvSpPr>
          <p:cNvPr id="63" name="Line 21">
            <a:extLst>
              <a:ext uri="{FF2B5EF4-FFF2-40B4-BE49-F238E27FC236}">
                <a16:creationId xmlns:a16="http://schemas.microsoft.com/office/drawing/2014/main" id="{245258B2-6C44-614D-B821-3E09CC001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116" y="4625586"/>
            <a:ext cx="0" cy="57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64" name="Line 22">
            <a:extLst>
              <a:ext uri="{FF2B5EF4-FFF2-40B4-BE49-F238E27FC236}">
                <a16:creationId xmlns:a16="http://schemas.microsoft.com/office/drawing/2014/main" id="{D9206BB0-E3C6-0F43-949A-55A22CB67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1691" y="4625586"/>
            <a:ext cx="0" cy="57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65" name="Line 23">
            <a:extLst>
              <a:ext uri="{FF2B5EF4-FFF2-40B4-BE49-F238E27FC236}">
                <a16:creationId xmlns:a16="http://schemas.microsoft.com/office/drawing/2014/main" id="{5CEC544E-FD5E-E84E-BCFE-3908E91BF6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6460" y="4282686"/>
            <a:ext cx="0" cy="342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66" name="Line 24">
            <a:extLst>
              <a:ext uri="{FF2B5EF4-FFF2-40B4-BE49-F238E27FC236}">
                <a16:creationId xmlns:a16="http://schemas.microsoft.com/office/drawing/2014/main" id="{C35F5F8D-7115-7345-ABC2-6F39CC3A6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9320" y="4282686"/>
            <a:ext cx="207169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67" name="Rectangle 25">
            <a:extLst>
              <a:ext uri="{FF2B5EF4-FFF2-40B4-BE49-F238E27FC236}">
                <a16:creationId xmlns:a16="http://schemas.microsoft.com/office/drawing/2014/main" id="{B29011DB-45D0-D24D-8A90-BF080FA81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485" y="3882636"/>
            <a:ext cx="171450" cy="800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 sz="1350"/>
          </a:p>
        </p:txBody>
      </p:sp>
      <p:sp>
        <p:nvSpPr>
          <p:cNvPr id="68" name="Line 26">
            <a:extLst>
              <a:ext uri="{FF2B5EF4-FFF2-40B4-BE49-F238E27FC236}">
                <a16:creationId xmlns:a16="http://schemas.microsoft.com/office/drawing/2014/main" id="{2F6224D9-E99C-9E47-9C69-0E8D1C239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279" y="4594630"/>
            <a:ext cx="0" cy="514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69" name="Line 27">
            <a:extLst>
              <a:ext uri="{FF2B5EF4-FFF2-40B4-BE49-F238E27FC236}">
                <a16:creationId xmlns:a16="http://schemas.microsoft.com/office/drawing/2014/main" id="{614F6638-769A-3847-9E21-98BBF100F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283" y="4625586"/>
            <a:ext cx="207169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70" name="Line 28">
            <a:extLst>
              <a:ext uri="{FF2B5EF4-FFF2-40B4-BE49-F238E27FC236}">
                <a16:creationId xmlns:a16="http://schemas.microsoft.com/office/drawing/2014/main" id="{F14A1F30-697E-1E4E-8715-788A66356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5707" y="5107790"/>
            <a:ext cx="514350" cy="0"/>
          </a:xfrm>
          <a:prstGeom prst="line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71" name="Rectangle 29">
            <a:extLst>
              <a:ext uri="{FF2B5EF4-FFF2-40B4-BE49-F238E27FC236}">
                <a16:creationId xmlns:a16="http://schemas.microsoft.com/office/drawing/2014/main" id="{40AE1E06-082C-0A4B-B0CE-6F2375A00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485" y="4739886"/>
            <a:ext cx="171450" cy="800100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miter lim="800000"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it-IT" altLang="it-IT" sz="1350"/>
          </a:p>
        </p:txBody>
      </p:sp>
      <p:sp>
        <p:nvSpPr>
          <p:cNvPr id="81" name="Line 39">
            <a:extLst>
              <a:ext uri="{FF2B5EF4-FFF2-40B4-BE49-F238E27FC236}">
                <a16:creationId xmlns:a16="http://schemas.microsoft.com/office/drawing/2014/main" id="{4839B062-63D7-944C-9838-3AFB417F1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952" y="4625586"/>
            <a:ext cx="207169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4246042D-1230-E149-A940-DEE30760E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001" y="1707730"/>
            <a:ext cx="1009650" cy="44886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1350" dirty="0">
                <a:solidFill>
                  <a:schemeClr val="lt1"/>
                </a:solidFill>
              </a:rPr>
              <a:t>M0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5DA5B091-683B-674D-9419-25F5207C8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386" y="2256609"/>
            <a:ext cx="1008460" cy="44767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1350" dirty="0">
                <a:solidFill>
                  <a:schemeClr val="lt1"/>
                </a:solidFill>
              </a:rPr>
              <a:t>M1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86142E75-4EE4-5A46-9428-77090713D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768" y="2818588"/>
            <a:ext cx="1008460" cy="44886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1350" dirty="0">
                <a:solidFill>
                  <a:schemeClr val="lt1"/>
                </a:solidFill>
              </a:rPr>
              <a:t>M2</a:t>
            </a:r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26A9DEBA-1719-1C43-A2C0-FE21F710E95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209730" y="2270896"/>
            <a:ext cx="1228725" cy="44767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1350" dirty="0">
                <a:solidFill>
                  <a:schemeClr val="lt1"/>
                </a:solidFill>
              </a:rPr>
              <a:t>VOTER</a:t>
            </a:r>
          </a:p>
        </p:txBody>
      </p: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96D08FF0-A4EB-DC48-AD0B-E952CBE55CC9}"/>
              </a:ext>
            </a:extLst>
          </p:cNvPr>
          <p:cNvCxnSpPr/>
          <p:nvPr/>
        </p:nvCxnSpPr>
        <p:spPr>
          <a:xfrm>
            <a:off x="5965652" y="1974430"/>
            <a:ext cx="629841" cy="0"/>
          </a:xfrm>
          <a:prstGeom prst="straightConnector1">
            <a:avLst/>
          </a:prstGeom>
          <a:ln w="63500"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B72F60F7-20F2-1447-82E2-857EDF480CB2}"/>
              </a:ext>
            </a:extLst>
          </p:cNvPr>
          <p:cNvCxnSpPr/>
          <p:nvPr/>
        </p:nvCxnSpPr>
        <p:spPr>
          <a:xfrm>
            <a:off x="5966847" y="2509021"/>
            <a:ext cx="631031" cy="0"/>
          </a:xfrm>
          <a:prstGeom prst="straightConnector1">
            <a:avLst/>
          </a:prstGeom>
          <a:ln w="63500"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EDC953A3-5F94-0A4E-84D0-7FF98CF9BCEE}"/>
              </a:ext>
            </a:extLst>
          </p:cNvPr>
          <p:cNvCxnSpPr/>
          <p:nvPr/>
        </p:nvCxnSpPr>
        <p:spPr>
          <a:xfrm>
            <a:off x="5983514" y="3029323"/>
            <a:ext cx="629840" cy="0"/>
          </a:xfrm>
          <a:prstGeom prst="straightConnector1">
            <a:avLst/>
          </a:prstGeom>
          <a:ln w="63500"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Per 43">
            <a:extLst>
              <a:ext uri="{FF2B5EF4-FFF2-40B4-BE49-F238E27FC236}">
                <a16:creationId xmlns:a16="http://schemas.microsoft.com/office/drawing/2014/main" id="{D582EF6F-051E-F146-B113-51B5EA7B1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48" y="2488750"/>
            <a:ext cx="519963" cy="515027"/>
          </a:xfrm>
          <a:custGeom>
            <a:avLst/>
            <a:gdLst>
              <a:gd name="T0" fmla="*/ 128109 w 533400"/>
              <a:gd name="T1" fmla="*/ 109808 h 457200"/>
              <a:gd name="T2" fmla="*/ 405291 w 533400"/>
              <a:gd name="T3" fmla="*/ 109808 h 457200"/>
              <a:gd name="T4" fmla="*/ 405291 w 533400"/>
              <a:gd name="T5" fmla="*/ 347392 h 457200"/>
              <a:gd name="T6" fmla="*/ 128109 w 533400"/>
              <a:gd name="T7" fmla="*/ 347392 h 457200"/>
              <a:gd name="T8" fmla="*/ 0 60000 65536"/>
              <a:gd name="T9" fmla="*/ 0 60000 65536"/>
              <a:gd name="T10" fmla="*/ 0 60000 65536"/>
              <a:gd name="T11" fmla="*/ 0 60000 65536"/>
              <a:gd name="T12" fmla="*/ 93118 w 533400"/>
              <a:gd name="T13" fmla="*/ 68985 h 457200"/>
              <a:gd name="T14" fmla="*/ 440282 w 533400"/>
              <a:gd name="T15" fmla="*/ 388215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457200">
                <a:moveTo>
                  <a:pt x="93118" y="150631"/>
                </a:moveTo>
                <a:lnTo>
                  <a:pt x="163100" y="68985"/>
                </a:lnTo>
                <a:lnTo>
                  <a:pt x="266700" y="157785"/>
                </a:lnTo>
                <a:lnTo>
                  <a:pt x="370300" y="68985"/>
                </a:lnTo>
                <a:lnTo>
                  <a:pt x="440282" y="150631"/>
                </a:lnTo>
                <a:lnTo>
                  <a:pt x="349317" y="228600"/>
                </a:lnTo>
                <a:lnTo>
                  <a:pt x="440282" y="306569"/>
                </a:lnTo>
                <a:lnTo>
                  <a:pt x="370300" y="388215"/>
                </a:lnTo>
                <a:lnTo>
                  <a:pt x="266700" y="299415"/>
                </a:lnTo>
                <a:lnTo>
                  <a:pt x="163100" y="388215"/>
                </a:lnTo>
                <a:lnTo>
                  <a:pt x="93118" y="306569"/>
                </a:lnTo>
                <a:lnTo>
                  <a:pt x="184083" y="228600"/>
                </a:lnTo>
                <a:lnTo>
                  <a:pt x="93118" y="150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 sz="1350"/>
          </a:p>
        </p:txBody>
      </p:sp>
      <p:cxnSp>
        <p:nvCxnSpPr>
          <p:cNvPr id="89" name="Connettore 2 88">
            <a:extLst>
              <a:ext uri="{FF2B5EF4-FFF2-40B4-BE49-F238E27FC236}">
                <a16:creationId xmlns:a16="http://schemas.microsoft.com/office/drawing/2014/main" id="{C9CCC4F3-07B4-5547-9B01-AAEA1480B75C}"/>
              </a:ext>
            </a:extLst>
          </p:cNvPr>
          <p:cNvCxnSpPr/>
          <p:nvPr/>
        </p:nvCxnSpPr>
        <p:spPr>
          <a:xfrm>
            <a:off x="7051506" y="2517355"/>
            <a:ext cx="631031" cy="0"/>
          </a:xfrm>
          <a:prstGeom prst="straightConnector1">
            <a:avLst/>
          </a:prstGeom>
          <a:ln w="63500"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Per 43">
            <a:extLst>
              <a:ext uri="{FF2B5EF4-FFF2-40B4-BE49-F238E27FC236}">
                <a16:creationId xmlns:a16="http://schemas.microsoft.com/office/drawing/2014/main" id="{339F35BF-2D8A-FB4F-89AC-C4C04AF1F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299" y="2265597"/>
            <a:ext cx="519963" cy="515027"/>
          </a:xfrm>
          <a:custGeom>
            <a:avLst/>
            <a:gdLst>
              <a:gd name="T0" fmla="*/ 128109 w 533400"/>
              <a:gd name="T1" fmla="*/ 109808 h 457200"/>
              <a:gd name="T2" fmla="*/ 405291 w 533400"/>
              <a:gd name="T3" fmla="*/ 109808 h 457200"/>
              <a:gd name="T4" fmla="*/ 405291 w 533400"/>
              <a:gd name="T5" fmla="*/ 347392 h 457200"/>
              <a:gd name="T6" fmla="*/ 128109 w 533400"/>
              <a:gd name="T7" fmla="*/ 347392 h 457200"/>
              <a:gd name="T8" fmla="*/ 0 60000 65536"/>
              <a:gd name="T9" fmla="*/ 0 60000 65536"/>
              <a:gd name="T10" fmla="*/ 0 60000 65536"/>
              <a:gd name="T11" fmla="*/ 0 60000 65536"/>
              <a:gd name="T12" fmla="*/ 93118 w 533400"/>
              <a:gd name="T13" fmla="*/ 68985 h 457200"/>
              <a:gd name="T14" fmla="*/ 440282 w 533400"/>
              <a:gd name="T15" fmla="*/ 388215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3400" h="457200">
                <a:moveTo>
                  <a:pt x="93118" y="150631"/>
                </a:moveTo>
                <a:lnTo>
                  <a:pt x="163100" y="68985"/>
                </a:lnTo>
                <a:lnTo>
                  <a:pt x="266700" y="157785"/>
                </a:lnTo>
                <a:lnTo>
                  <a:pt x="370300" y="68985"/>
                </a:lnTo>
                <a:lnTo>
                  <a:pt x="440282" y="150631"/>
                </a:lnTo>
                <a:lnTo>
                  <a:pt x="349317" y="228600"/>
                </a:lnTo>
                <a:lnTo>
                  <a:pt x="440282" y="306569"/>
                </a:lnTo>
                <a:lnTo>
                  <a:pt x="370300" y="388215"/>
                </a:lnTo>
                <a:lnTo>
                  <a:pt x="266700" y="299415"/>
                </a:lnTo>
                <a:lnTo>
                  <a:pt x="163100" y="388215"/>
                </a:lnTo>
                <a:lnTo>
                  <a:pt x="93118" y="306569"/>
                </a:lnTo>
                <a:lnTo>
                  <a:pt x="184083" y="228600"/>
                </a:lnTo>
                <a:lnTo>
                  <a:pt x="93118" y="150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t-IT" sz="1350"/>
          </a:p>
        </p:txBody>
      </p:sp>
      <p:sp>
        <p:nvSpPr>
          <p:cNvPr id="91" name="Titolo 5">
            <a:extLst>
              <a:ext uri="{FF2B5EF4-FFF2-40B4-BE49-F238E27FC236}">
                <a16:creationId xmlns:a16="http://schemas.microsoft.com/office/drawing/2014/main" id="{1CCBE2AD-4FE0-46AB-89A2-13E81D48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VERI-</a:t>
            </a:r>
            <a:r>
              <a:rPr lang="en-US" dirty="0" err="1"/>
              <a:t>Py</a:t>
            </a:r>
            <a:r>
              <a:rPr lang="en-US" dirty="0"/>
              <a:t> Main Achievement</a:t>
            </a:r>
          </a:p>
        </p:txBody>
      </p:sp>
    </p:spTree>
    <p:extLst>
      <p:ext uri="{BB962C8B-B14F-4D97-AF65-F5344CB8AC3E}">
        <p14:creationId xmlns:p14="http://schemas.microsoft.com/office/powerpoint/2010/main" val="2252238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E945A555-5C7E-EE46-A5EC-F1F40C7B58F5}"/>
              </a:ext>
            </a:extLst>
          </p:cNvPr>
          <p:cNvSpPr txBox="1">
            <a:spLocks/>
          </p:cNvSpPr>
          <p:nvPr/>
        </p:nvSpPr>
        <p:spPr bwMode="auto">
          <a:xfrm>
            <a:off x="230965" y="1073885"/>
            <a:ext cx="11855017" cy="26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/>
              <a:t>Single Event Transient Analysis of circuit sensitive nodes</a:t>
            </a:r>
          </a:p>
          <a:p>
            <a:endParaRPr lang="en-US" sz="2954" kern="0" dirty="0"/>
          </a:p>
          <a:p>
            <a:endParaRPr lang="en-US" sz="2954" kern="0" dirty="0"/>
          </a:p>
          <a:p>
            <a:endParaRPr lang="en-US" sz="2554" kern="0" dirty="0"/>
          </a:p>
          <a:p>
            <a:pPr lvl="1"/>
            <a:endParaRPr lang="en-US" sz="2554" kern="0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PySETA</a:t>
            </a:r>
          </a:p>
        </p:txBody>
      </p:sp>
      <p:sp>
        <p:nvSpPr>
          <p:cNvPr id="34" name="Oval 56">
            <a:extLst>
              <a:ext uri="{FF2B5EF4-FFF2-40B4-BE49-F238E27FC236}">
                <a16:creationId xmlns:a16="http://schemas.microsoft.com/office/drawing/2014/main" id="{BC9759FA-42AE-5F46-AAC6-403A12F81B48}"/>
              </a:ext>
            </a:extLst>
          </p:cNvPr>
          <p:cNvSpPr/>
          <p:nvPr/>
        </p:nvSpPr>
        <p:spPr>
          <a:xfrm>
            <a:off x="1665751" y="2080192"/>
            <a:ext cx="454178" cy="4192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G1</a:t>
            </a:r>
          </a:p>
        </p:txBody>
      </p:sp>
      <p:sp>
        <p:nvSpPr>
          <p:cNvPr id="35" name="Oval 57">
            <a:extLst>
              <a:ext uri="{FF2B5EF4-FFF2-40B4-BE49-F238E27FC236}">
                <a16:creationId xmlns:a16="http://schemas.microsoft.com/office/drawing/2014/main" id="{A6AFE5ED-A3B6-9B49-A2B4-387E070B49CC}"/>
              </a:ext>
            </a:extLst>
          </p:cNvPr>
          <p:cNvSpPr/>
          <p:nvPr/>
        </p:nvSpPr>
        <p:spPr>
          <a:xfrm>
            <a:off x="2419554" y="2080192"/>
            <a:ext cx="454178" cy="4192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G2</a:t>
            </a:r>
            <a:endParaRPr lang="en-US" sz="1200" dirty="0"/>
          </a:p>
        </p:txBody>
      </p:sp>
      <p:sp>
        <p:nvSpPr>
          <p:cNvPr id="36" name="Oval 58">
            <a:extLst>
              <a:ext uri="{FF2B5EF4-FFF2-40B4-BE49-F238E27FC236}">
                <a16:creationId xmlns:a16="http://schemas.microsoft.com/office/drawing/2014/main" id="{E10F0C38-067E-6D45-88E1-243C9D16E280}"/>
              </a:ext>
            </a:extLst>
          </p:cNvPr>
          <p:cNvSpPr/>
          <p:nvPr/>
        </p:nvSpPr>
        <p:spPr>
          <a:xfrm>
            <a:off x="3153928" y="2080192"/>
            <a:ext cx="454178" cy="4192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G3</a:t>
            </a:r>
            <a:endParaRPr lang="en-US" sz="1200" dirty="0"/>
          </a:p>
        </p:txBody>
      </p:sp>
      <p:sp>
        <p:nvSpPr>
          <p:cNvPr id="37" name="Oval 59">
            <a:extLst>
              <a:ext uri="{FF2B5EF4-FFF2-40B4-BE49-F238E27FC236}">
                <a16:creationId xmlns:a16="http://schemas.microsoft.com/office/drawing/2014/main" id="{FD9E9C8D-4322-6642-9845-58979C55D79D}"/>
              </a:ext>
            </a:extLst>
          </p:cNvPr>
          <p:cNvSpPr/>
          <p:nvPr/>
        </p:nvSpPr>
        <p:spPr>
          <a:xfrm>
            <a:off x="3892609" y="2082881"/>
            <a:ext cx="454178" cy="4192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G4</a:t>
            </a:r>
            <a:endParaRPr lang="en-US" sz="1200" dirty="0"/>
          </a:p>
        </p:txBody>
      </p:sp>
      <p:sp>
        <p:nvSpPr>
          <p:cNvPr id="38" name="Rectangle: Rounded Corners 60">
            <a:extLst>
              <a:ext uri="{FF2B5EF4-FFF2-40B4-BE49-F238E27FC236}">
                <a16:creationId xmlns:a16="http://schemas.microsoft.com/office/drawing/2014/main" id="{9635ACFC-5DF9-9C45-8C33-BD82F5B2C186}"/>
              </a:ext>
            </a:extLst>
          </p:cNvPr>
          <p:cNvSpPr/>
          <p:nvPr/>
        </p:nvSpPr>
        <p:spPr>
          <a:xfrm>
            <a:off x="975748" y="2105136"/>
            <a:ext cx="387627" cy="3553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82" dirty="0">
                <a:solidFill>
                  <a:schemeClr val="tx1"/>
                </a:solidFill>
              </a:rPr>
              <a:t>FF</a:t>
            </a:r>
            <a:r>
              <a:rPr lang="en-US" sz="1082" baseline="-250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9" name="Straight Arrow Connector 61">
            <a:extLst>
              <a:ext uri="{FF2B5EF4-FFF2-40B4-BE49-F238E27FC236}">
                <a16:creationId xmlns:a16="http://schemas.microsoft.com/office/drawing/2014/main" id="{7E7E6566-24BA-AE44-B68C-7DFE6AB954A3}"/>
              </a:ext>
            </a:extLst>
          </p:cNvPr>
          <p:cNvCxnSpPr>
            <a:cxnSpLocks/>
          </p:cNvCxnSpPr>
          <p:nvPr/>
        </p:nvCxnSpPr>
        <p:spPr>
          <a:xfrm>
            <a:off x="1363375" y="2282796"/>
            <a:ext cx="302377" cy="7043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62">
            <a:extLst>
              <a:ext uri="{FF2B5EF4-FFF2-40B4-BE49-F238E27FC236}">
                <a16:creationId xmlns:a16="http://schemas.microsoft.com/office/drawing/2014/main" id="{CDDE001A-11FF-7547-A8D9-0C0B3FE1A57C}"/>
              </a:ext>
            </a:extLst>
          </p:cNvPr>
          <p:cNvCxnSpPr>
            <a:cxnSpLocks/>
          </p:cNvCxnSpPr>
          <p:nvPr/>
        </p:nvCxnSpPr>
        <p:spPr>
          <a:xfrm>
            <a:off x="2119929" y="2289839"/>
            <a:ext cx="299625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63">
            <a:extLst>
              <a:ext uri="{FF2B5EF4-FFF2-40B4-BE49-F238E27FC236}">
                <a16:creationId xmlns:a16="http://schemas.microsoft.com/office/drawing/2014/main" id="{06CCC9AB-BE4B-774B-92F7-78973A25B46E}"/>
              </a:ext>
            </a:extLst>
          </p:cNvPr>
          <p:cNvCxnSpPr>
            <a:cxnSpLocks/>
          </p:cNvCxnSpPr>
          <p:nvPr/>
        </p:nvCxnSpPr>
        <p:spPr>
          <a:xfrm>
            <a:off x="2873732" y="2289839"/>
            <a:ext cx="280196" cy="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64">
            <a:extLst>
              <a:ext uri="{FF2B5EF4-FFF2-40B4-BE49-F238E27FC236}">
                <a16:creationId xmlns:a16="http://schemas.microsoft.com/office/drawing/2014/main" id="{C58AA900-AD02-9A47-9366-D23470BED607}"/>
              </a:ext>
            </a:extLst>
          </p:cNvPr>
          <p:cNvCxnSpPr>
            <a:cxnSpLocks/>
          </p:cNvCxnSpPr>
          <p:nvPr/>
        </p:nvCxnSpPr>
        <p:spPr>
          <a:xfrm>
            <a:off x="3608106" y="2289838"/>
            <a:ext cx="284504" cy="269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65">
            <a:extLst>
              <a:ext uri="{FF2B5EF4-FFF2-40B4-BE49-F238E27FC236}">
                <a16:creationId xmlns:a16="http://schemas.microsoft.com/office/drawing/2014/main" id="{64EE0BBB-F7FE-AE41-8ADE-42A9CFCABD0A}"/>
              </a:ext>
            </a:extLst>
          </p:cNvPr>
          <p:cNvCxnSpPr>
            <a:cxnSpLocks/>
          </p:cNvCxnSpPr>
          <p:nvPr/>
        </p:nvCxnSpPr>
        <p:spPr>
          <a:xfrm flipV="1">
            <a:off x="4346787" y="2291659"/>
            <a:ext cx="344496" cy="869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6">
            <a:extLst>
              <a:ext uri="{FF2B5EF4-FFF2-40B4-BE49-F238E27FC236}">
                <a16:creationId xmlns:a16="http://schemas.microsoft.com/office/drawing/2014/main" id="{87D6AEC3-D37E-5646-A3C7-AFCEF5825CF8}"/>
              </a:ext>
            </a:extLst>
          </p:cNvPr>
          <p:cNvCxnSpPr>
            <a:cxnSpLocks/>
          </p:cNvCxnSpPr>
          <p:nvPr/>
        </p:nvCxnSpPr>
        <p:spPr>
          <a:xfrm flipV="1">
            <a:off x="1462620" y="2438082"/>
            <a:ext cx="269645" cy="148576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67">
            <a:extLst>
              <a:ext uri="{FF2B5EF4-FFF2-40B4-BE49-F238E27FC236}">
                <a16:creationId xmlns:a16="http://schemas.microsoft.com/office/drawing/2014/main" id="{52F88F91-8E56-1F42-91A9-AE3DCF233148}"/>
              </a:ext>
            </a:extLst>
          </p:cNvPr>
          <p:cNvCxnSpPr>
            <a:cxnSpLocks/>
          </p:cNvCxnSpPr>
          <p:nvPr/>
        </p:nvCxnSpPr>
        <p:spPr>
          <a:xfrm flipV="1">
            <a:off x="3608105" y="2388108"/>
            <a:ext cx="290709" cy="203560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68">
            <a:extLst>
              <a:ext uri="{FF2B5EF4-FFF2-40B4-BE49-F238E27FC236}">
                <a16:creationId xmlns:a16="http://schemas.microsoft.com/office/drawing/2014/main" id="{B701A6BF-2FAE-CB4E-A451-F738D4C36F1F}"/>
              </a:ext>
            </a:extLst>
          </p:cNvPr>
          <p:cNvSpPr/>
          <p:nvPr/>
        </p:nvSpPr>
        <p:spPr>
          <a:xfrm>
            <a:off x="4691283" y="2114000"/>
            <a:ext cx="454178" cy="3553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2" dirty="0">
                <a:solidFill>
                  <a:schemeClr val="tx1"/>
                </a:solidFill>
              </a:rPr>
              <a:t>FF</a:t>
            </a:r>
            <a:r>
              <a:rPr lang="en-US" sz="1082" baseline="-25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7" name="Rectangle: Rounded Corners 69">
            <a:extLst>
              <a:ext uri="{FF2B5EF4-FFF2-40B4-BE49-F238E27FC236}">
                <a16:creationId xmlns:a16="http://schemas.microsoft.com/office/drawing/2014/main" id="{8A0FDB01-B5B2-F24F-A09B-8EA32DB61DE2}"/>
              </a:ext>
            </a:extLst>
          </p:cNvPr>
          <p:cNvSpPr/>
          <p:nvPr/>
        </p:nvSpPr>
        <p:spPr>
          <a:xfrm>
            <a:off x="2174821" y="2737741"/>
            <a:ext cx="2134598" cy="6018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82" b="1" dirty="0">
                <a:solidFill>
                  <a:schemeClr val="tx1"/>
                </a:solidFill>
              </a:rPr>
              <a:t>Physical Design Description</a:t>
            </a:r>
          </a:p>
          <a:p>
            <a:pPr algn="ctr"/>
            <a:r>
              <a:rPr lang="en-US" sz="1082" b="1" dirty="0">
                <a:solidFill>
                  <a:schemeClr val="tx1"/>
                </a:solidFill>
              </a:rPr>
              <a:t>(PDD)</a:t>
            </a:r>
          </a:p>
        </p:txBody>
      </p:sp>
      <p:sp>
        <p:nvSpPr>
          <p:cNvPr id="48" name="Rectangle: Rounded Corners 96">
            <a:extLst>
              <a:ext uri="{FF2B5EF4-FFF2-40B4-BE49-F238E27FC236}">
                <a16:creationId xmlns:a16="http://schemas.microsoft.com/office/drawing/2014/main" id="{3D12AB4D-9F86-BC4D-89AC-FB4291368A34}"/>
              </a:ext>
            </a:extLst>
          </p:cNvPr>
          <p:cNvSpPr/>
          <p:nvPr/>
        </p:nvSpPr>
        <p:spPr>
          <a:xfrm>
            <a:off x="1750595" y="2833031"/>
            <a:ext cx="2894036" cy="756283"/>
          </a:xfrm>
          <a:prstGeom prst="roundRect">
            <a:avLst/>
          </a:prstGeom>
          <a:solidFill>
            <a:srgbClr val="FFFFAF"/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82" b="1" dirty="0">
                <a:solidFill>
                  <a:srgbClr val="002060"/>
                </a:solidFill>
              </a:rPr>
              <a:t>Terminal nodes are the destination points of SET propagation </a:t>
            </a:r>
          </a:p>
        </p:txBody>
      </p:sp>
      <p:sp>
        <p:nvSpPr>
          <p:cNvPr id="49" name="Oval 97">
            <a:extLst>
              <a:ext uri="{FF2B5EF4-FFF2-40B4-BE49-F238E27FC236}">
                <a16:creationId xmlns:a16="http://schemas.microsoft.com/office/drawing/2014/main" id="{EF403F5E-68E0-A343-9F14-44658621720A}"/>
              </a:ext>
            </a:extLst>
          </p:cNvPr>
          <p:cNvSpPr/>
          <p:nvPr/>
        </p:nvSpPr>
        <p:spPr>
          <a:xfrm>
            <a:off x="1540320" y="2188326"/>
            <a:ext cx="210275" cy="191287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50" name="Oval 98">
            <a:extLst>
              <a:ext uri="{FF2B5EF4-FFF2-40B4-BE49-F238E27FC236}">
                <a16:creationId xmlns:a16="http://schemas.microsoft.com/office/drawing/2014/main" id="{14287A62-F3ED-9C47-A2BB-920EF96C5978}"/>
              </a:ext>
            </a:extLst>
          </p:cNvPr>
          <p:cNvSpPr/>
          <p:nvPr/>
        </p:nvSpPr>
        <p:spPr>
          <a:xfrm>
            <a:off x="1589402" y="2364811"/>
            <a:ext cx="210275" cy="191287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51" name="Oval 99">
            <a:extLst>
              <a:ext uri="{FF2B5EF4-FFF2-40B4-BE49-F238E27FC236}">
                <a16:creationId xmlns:a16="http://schemas.microsoft.com/office/drawing/2014/main" id="{2E3B1010-2817-8943-8D7A-F4705DD91215}"/>
              </a:ext>
            </a:extLst>
          </p:cNvPr>
          <p:cNvSpPr/>
          <p:nvPr/>
        </p:nvSpPr>
        <p:spPr>
          <a:xfrm>
            <a:off x="1986004" y="2210768"/>
            <a:ext cx="210275" cy="191287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52" name="Oval 100">
            <a:extLst>
              <a:ext uri="{FF2B5EF4-FFF2-40B4-BE49-F238E27FC236}">
                <a16:creationId xmlns:a16="http://schemas.microsoft.com/office/drawing/2014/main" id="{E2A429EB-EC83-2D43-B66E-BA248F8B84C0}"/>
              </a:ext>
            </a:extLst>
          </p:cNvPr>
          <p:cNvSpPr/>
          <p:nvPr/>
        </p:nvSpPr>
        <p:spPr>
          <a:xfrm>
            <a:off x="2338122" y="2194195"/>
            <a:ext cx="210275" cy="191287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53" name="Oval 101">
            <a:extLst>
              <a:ext uri="{FF2B5EF4-FFF2-40B4-BE49-F238E27FC236}">
                <a16:creationId xmlns:a16="http://schemas.microsoft.com/office/drawing/2014/main" id="{C32114D9-8556-9E46-A452-CAB8E770E2A4}"/>
              </a:ext>
            </a:extLst>
          </p:cNvPr>
          <p:cNvSpPr/>
          <p:nvPr/>
        </p:nvSpPr>
        <p:spPr>
          <a:xfrm>
            <a:off x="3054261" y="2192730"/>
            <a:ext cx="210275" cy="191287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54" name="Oval 102">
            <a:extLst>
              <a:ext uri="{FF2B5EF4-FFF2-40B4-BE49-F238E27FC236}">
                <a16:creationId xmlns:a16="http://schemas.microsoft.com/office/drawing/2014/main" id="{BB2E0703-C4FB-9D4E-A134-AED849E5DA27}"/>
              </a:ext>
            </a:extLst>
          </p:cNvPr>
          <p:cNvSpPr/>
          <p:nvPr/>
        </p:nvSpPr>
        <p:spPr>
          <a:xfrm>
            <a:off x="3804708" y="2188326"/>
            <a:ext cx="210275" cy="191287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55" name="Oval 103">
            <a:extLst>
              <a:ext uri="{FF2B5EF4-FFF2-40B4-BE49-F238E27FC236}">
                <a16:creationId xmlns:a16="http://schemas.microsoft.com/office/drawing/2014/main" id="{06E1F1BC-12E5-BC47-98BD-D0BFE3E9AB9F}"/>
              </a:ext>
            </a:extLst>
          </p:cNvPr>
          <p:cNvSpPr/>
          <p:nvPr/>
        </p:nvSpPr>
        <p:spPr>
          <a:xfrm>
            <a:off x="3837409" y="2319384"/>
            <a:ext cx="210275" cy="191287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56" name="Oval 104">
            <a:extLst>
              <a:ext uri="{FF2B5EF4-FFF2-40B4-BE49-F238E27FC236}">
                <a16:creationId xmlns:a16="http://schemas.microsoft.com/office/drawing/2014/main" id="{A982E92E-BF66-BD49-B72A-82775C43D096}"/>
              </a:ext>
            </a:extLst>
          </p:cNvPr>
          <p:cNvSpPr/>
          <p:nvPr/>
        </p:nvSpPr>
        <p:spPr>
          <a:xfrm>
            <a:off x="4236790" y="2204016"/>
            <a:ext cx="210275" cy="191287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 dirty="0"/>
          </a:p>
        </p:txBody>
      </p:sp>
      <p:sp>
        <p:nvSpPr>
          <p:cNvPr id="57" name="Oval 105">
            <a:extLst>
              <a:ext uri="{FF2B5EF4-FFF2-40B4-BE49-F238E27FC236}">
                <a16:creationId xmlns:a16="http://schemas.microsoft.com/office/drawing/2014/main" id="{BD55AD82-32F9-D541-B87E-C8A2DD8D88EE}"/>
              </a:ext>
            </a:extLst>
          </p:cNvPr>
          <p:cNvSpPr/>
          <p:nvPr/>
        </p:nvSpPr>
        <p:spPr>
          <a:xfrm>
            <a:off x="2776977" y="2188326"/>
            <a:ext cx="210275" cy="191287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58" name="Oval 106">
            <a:extLst>
              <a:ext uri="{FF2B5EF4-FFF2-40B4-BE49-F238E27FC236}">
                <a16:creationId xmlns:a16="http://schemas.microsoft.com/office/drawing/2014/main" id="{FDF88935-43CB-6248-947E-EAF56E459970}"/>
              </a:ext>
            </a:extLst>
          </p:cNvPr>
          <p:cNvSpPr/>
          <p:nvPr/>
        </p:nvSpPr>
        <p:spPr>
          <a:xfrm>
            <a:off x="3508285" y="2194699"/>
            <a:ext cx="210275" cy="191287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59" name="Lightning Bolt 107">
            <a:extLst>
              <a:ext uri="{FF2B5EF4-FFF2-40B4-BE49-F238E27FC236}">
                <a16:creationId xmlns:a16="http://schemas.microsoft.com/office/drawing/2014/main" id="{CE362185-E7D6-5247-9E8E-E5C2E7038E15}"/>
              </a:ext>
            </a:extLst>
          </p:cNvPr>
          <p:cNvSpPr/>
          <p:nvPr/>
        </p:nvSpPr>
        <p:spPr>
          <a:xfrm rot="21291473">
            <a:off x="1160086" y="1822173"/>
            <a:ext cx="403046" cy="38605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60" name="Freeform: Shape 108">
            <a:extLst>
              <a:ext uri="{FF2B5EF4-FFF2-40B4-BE49-F238E27FC236}">
                <a16:creationId xmlns:a16="http://schemas.microsoft.com/office/drawing/2014/main" id="{652E4A99-1CBF-824D-AFBA-6BE72409B35C}"/>
              </a:ext>
            </a:extLst>
          </p:cNvPr>
          <p:cNvSpPr/>
          <p:nvPr/>
        </p:nvSpPr>
        <p:spPr>
          <a:xfrm>
            <a:off x="1556987" y="1790981"/>
            <a:ext cx="218671" cy="256259"/>
          </a:xfrm>
          <a:custGeom>
            <a:avLst/>
            <a:gdLst>
              <a:gd name="connsiteX0" fmla="*/ 0 w 266700"/>
              <a:gd name="connsiteY0" fmla="*/ 361956 h 389608"/>
              <a:gd name="connsiteX1" fmla="*/ 95250 w 266700"/>
              <a:gd name="connsiteY1" fmla="*/ 6 h 389608"/>
              <a:gd name="connsiteX2" fmla="*/ 209550 w 266700"/>
              <a:gd name="connsiteY2" fmla="*/ 352431 h 389608"/>
              <a:gd name="connsiteX3" fmla="*/ 266700 w 266700"/>
              <a:gd name="connsiteY3" fmla="*/ 361956 h 38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389608">
                <a:moveTo>
                  <a:pt x="0" y="361956"/>
                </a:moveTo>
                <a:cubicBezTo>
                  <a:pt x="30162" y="181775"/>
                  <a:pt x="60325" y="1594"/>
                  <a:pt x="95250" y="6"/>
                </a:cubicBezTo>
                <a:cubicBezTo>
                  <a:pt x="130175" y="-1582"/>
                  <a:pt x="180975" y="292106"/>
                  <a:pt x="209550" y="352431"/>
                </a:cubicBezTo>
                <a:cubicBezTo>
                  <a:pt x="238125" y="412756"/>
                  <a:pt x="252412" y="387356"/>
                  <a:pt x="266700" y="361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graphicFrame>
        <p:nvGraphicFramePr>
          <p:cNvPr id="61" name="Table 103">
            <a:extLst>
              <a:ext uri="{FF2B5EF4-FFF2-40B4-BE49-F238E27FC236}">
                <a16:creationId xmlns:a16="http://schemas.microsoft.com/office/drawing/2014/main" id="{DD3A3A3F-4A08-B444-89AE-F03A940D3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03791"/>
              </p:ext>
            </p:extLst>
          </p:nvPr>
        </p:nvGraphicFramePr>
        <p:xfrm>
          <a:off x="6812716" y="1887840"/>
          <a:ext cx="4103429" cy="1833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481">
                  <a:extLst>
                    <a:ext uri="{9D8B030D-6E8A-4147-A177-3AD203B41FA5}">
                      <a16:colId xmlns:a16="http://schemas.microsoft.com/office/drawing/2014/main" val="2348452086"/>
                    </a:ext>
                  </a:extLst>
                </a:gridCol>
                <a:gridCol w="1287481">
                  <a:extLst>
                    <a:ext uri="{9D8B030D-6E8A-4147-A177-3AD203B41FA5}">
                      <a16:colId xmlns:a16="http://schemas.microsoft.com/office/drawing/2014/main" val="665998240"/>
                    </a:ext>
                  </a:extLst>
                </a:gridCol>
                <a:gridCol w="1528467">
                  <a:extLst>
                    <a:ext uri="{9D8B030D-6E8A-4147-A177-3AD203B41FA5}">
                      <a16:colId xmlns:a16="http://schemas.microsoft.com/office/drawing/2014/main" val="2620341991"/>
                    </a:ext>
                  </a:extLst>
                </a:gridCol>
              </a:tblGrid>
              <a:tr h="55810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Injection [#]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Source SET [ns]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SET reach to FF [ns]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01468"/>
                  </a:ext>
                </a:extLst>
              </a:tr>
              <a:tr h="3189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(1)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0.35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0.40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688736"/>
                  </a:ext>
                </a:extLst>
              </a:tr>
              <a:tr h="3189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0.35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0.42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833087"/>
                  </a:ext>
                </a:extLst>
              </a:tr>
              <a:tr h="3189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(3)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0.35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0.30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17449"/>
                  </a:ext>
                </a:extLst>
              </a:tr>
              <a:tr h="3189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37302"/>
                  </a:ext>
                </a:extLst>
              </a:tr>
            </a:tbl>
          </a:graphicData>
        </a:graphic>
      </p:graphicFrame>
      <p:sp>
        <p:nvSpPr>
          <p:cNvPr id="62" name="Oval 100">
            <a:extLst>
              <a:ext uri="{FF2B5EF4-FFF2-40B4-BE49-F238E27FC236}">
                <a16:creationId xmlns:a16="http://schemas.microsoft.com/office/drawing/2014/main" id="{AFEDC769-DCA2-7844-8EE3-65C0A82E01FC}"/>
              </a:ext>
            </a:extLst>
          </p:cNvPr>
          <p:cNvSpPr/>
          <p:nvPr/>
        </p:nvSpPr>
        <p:spPr>
          <a:xfrm>
            <a:off x="9877725" y="2736476"/>
            <a:ext cx="523875" cy="3519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64297C28-3134-9E4F-9385-DA32CCBDF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96" y="3691892"/>
            <a:ext cx="4907728" cy="2609873"/>
          </a:xfrm>
          <a:prstGeom prst="rect">
            <a:avLst/>
          </a:prstGeom>
        </p:spPr>
      </p:pic>
      <p:pic>
        <p:nvPicPr>
          <p:cNvPr id="64" name="Immagine 6">
            <a:extLst>
              <a:ext uri="{FF2B5EF4-FFF2-40B4-BE49-F238E27FC236}">
                <a16:creationId xmlns:a16="http://schemas.microsoft.com/office/drawing/2014/main" id="{D216CCBD-78FB-694C-AAF7-B8DDC6E17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98" y="3834617"/>
            <a:ext cx="3763269" cy="22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F286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F286"/>
                                      </p:to>
                                    </p:animClr>
                                    <p:set>
                                      <p:cBhvr>
                                        <p:cTn id="1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28529 0.01505 " pathEditMode="relative" rAng="0" ptsTypes="AA">
                                      <p:cBhvr>
                                        <p:cTn id="70" dur="2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74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5591"/>
                                      </p:to>
                                    </p:animClr>
                                    <p:set>
                                      <p:cBhvr>
                                        <p:cTn id="73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3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5591"/>
                                      </p:to>
                                    </p:animClr>
                                    <p:set>
                                      <p:cBhvr>
                                        <p:cTn id="77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5591"/>
                                      </p:to>
                                    </p:animClr>
                                    <p:set>
                                      <p:cBhvr>
                                        <p:cTn id="80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5591"/>
                                      </p:to>
                                    </p:animClr>
                                    <p:set>
                                      <p:cBhvr>
                                        <p:cTn id="84" dur="3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5591"/>
                                      </p:to>
                                    </p:animClr>
                                    <p:set>
                                      <p:cBhvr>
                                        <p:cTn id="87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5591"/>
                                      </p:to>
                                    </p:animClr>
                                    <p:set>
                                      <p:cBhvr>
                                        <p:cTn id="91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5591"/>
                                      </p:to>
                                    </p:animClr>
                                    <p:set>
                                      <p:cBhvr>
                                        <p:cTn id="94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5591"/>
                                      </p:to>
                                    </p:animClr>
                                    <p:set>
                                      <p:cBhvr>
                                        <p:cTn id="98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1A04"/>
                                      </p:to>
                                    </p:animClr>
                                    <p:set>
                                      <p:cBhvr>
                                        <p:cTn id="101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3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 err="1"/>
              <a:t>PySELFI</a:t>
            </a:r>
            <a:endParaRPr lang="en-US" dirty="0"/>
          </a:p>
        </p:txBody>
      </p:sp>
      <p:cxnSp>
        <p:nvCxnSpPr>
          <p:cNvPr id="65" name="Straight Connector 55">
            <a:extLst>
              <a:ext uri="{FF2B5EF4-FFF2-40B4-BE49-F238E27FC236}">
                <a16:creationId xmlns:a16="http://schemas.microsoft.com/office/drawing/2014/main" id="{4A48B340-6475-B247-A1D3-F5AF6D3FB5D4}"/>
              </a:ext>
            </a:extLst>
          </p:cNvPr>
          <p:cNvCxnSpPr>
            <a:cxnSpLocks/>
          </p:cNvCxnSpPr>
          <p:nvPr/>
        </p:nvCxnSpPr>
        <p:spPr>
          <a:xfrm>
            <a:off x="6857688" y="3324668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56">
            <a:extLst>
              <a:ext uri="{FF2B5EF4-FFF2-40B4-BE49-F238E27FC236}">
                <a16:creationId xmlns:a16="http://schemas.microsoft.com/office/drawing/2014/main" id="{1E3AE800-3DD6-F64F-B41F-05C432FF6E3F}"/>
              </a:ext>
            </a:extLst>
          </p:cNvPr>
          <p:cNvSpPr/>
          <p:nvPr/>
        </p:nvSpPr>
        <p:spPr>
          <a:xfrm>
            <a:off x="7315879" y="3144216"/>
            <a:ext cx="293914" cy="625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cxnSp>
        <p:nvCxnSpPr>
          <p:cNvPr id="67" name="Straight Connector 57">
            <a:extLst>
              <a:ext uri="{FF2B5EF4-FFF2-40B4-BE49-F238E27FC236}">
                <a16:creationId xmlns:a16="http://schemas.microsoft.com/office/drawing/2014/main" id="{6735E8F9-C6A4-C243-8774-EC63E810B8E5}"/>
              </a:ext>
            </a:extLst>
          </p:cNvPr>
          <p:cNvCxnSpPr>
            <a:cxnSpLocks/>
          </p:cNvCxnSpPr>
          <p:nvPr/>
        </p:nvCxnSpPr>
        <p:spPr>
          <a:xfrm>
            <a:off x="7609792" y="3425475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58">
            <a:extLst>
              <a:ext uri="{FF2B5EF4-FFF2-40B4-BE49-F238E27FC236}">
                <a16:creationId xmlns:a16="http://schemas.microsoft.com/office/drawing/2014/main" id="{4506D977-B9FD-0A4C-8136-09789EDC0BA8}"/>
              </a:ext>
            </a:extLst>
          </p:cNvPr>
          <p:cNvSpPr txBox="1"/>
          <p:nvPr/>
        </p:nvSpPr>
        <p:spPr>
          <a:xfrm>
            <a:off x="7287524" y="3297868"/>
            <a:ext cx="35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FF</a:t>
            </a:r>
            <a:r>
              <a:rPr lang="en-US" sz="1200" baseline="-25000" dirty="0"/>
              <a:t>B</a:t>
            </a:r>
          </a:p>
        </p:txBody>
      </p:sp>
      <p:grpSp>
        <p:nvGrpSpPr>
          <p:cNvPr id="69" name="Group 59">
            <a:extLst>
              <a:ext uri="{FF2B5EF4-FFF2-40B4-BE49-F238E27FC236}">
                <a16:creationId xmlns:a16="http://schemas.microsoft.com/office/drawing/2014/main" id="{823DD0B0-ADFD-7C4F-90C6-D679DFDC9D8B}"/>
              </a:ext>
            </a:extLst>
          </p:cNvPr>
          <p:cNvGrpSpPr/>
          <p:nvPr/>
        </p:nvGrpSpPr>
        <p:grpSpPr>
          <a:xfrm>
            <a:off x="3186957" y="2605560"/>
            <a:ext cx="3730098" cy="985358"/>
            <a:chOff x="3009946" y="3844934"/>
            <a:chExt cx="4973464" cy="1313811"/>
          </a:xfrm>
        </p:grpSpPr>
        <p:cxnSp>
          <p:nvCxnSpPr>
            <p:cNvPr id="70" name="Straight Connector 60">
              <a:extLst>
                <a:ext uri="{FF2B5EF4-FFF2-40B4-BE49-F238E27FC236}">
                  <a16:creationId xmlns:a16="http://schemas.microsoft.com/office/drawing/2014/main" id="{E73ED6B4-39E5-2247-A3F9-8C0F0D0E5137}"/>
                </a:ext>
              </a:extLst>
            </p:cNvPr>
            <p:cNvCxnSpPr>
              <a:cxnSpLocks/>
            </p:cNvCxnSpPr>
            <p:nvPr/>
          </p:nvCxnSpPr>
          <p:spPr>
            <a:xfrm>
              <a:off x="3661426" y="4504429"/>
              <a:ext cx="59599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61">
              <a:extLst>
                <a:ext uri="{FF2B5EF4-FFF2-40B4-BE49-F238E27FC236}">
                  <a16:creationId xmlns:a16="http://schemas.microsoft.com/office/drawing/2014/main" id="{D72257CF-55C7-DE45-A77E-82F128F8488E}"/>
                </a:ext>
              </a:extLst>
            </p:cNvPr>
            <p:cNvSpPr/>
            <p:nvPr/>
          </p:nvSpPr>
          <p:spPr>
            <a:xfrm>
              <a:off x="3009946" y="3985844"/>
              <a:ext cx="441930" cy="8345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82"/>
            </a:p>
          </p:txBody>
        </p:sp>
        <p:cxnSp>
          <p:nvCxnSpPr>
            <p:cNvPr id="72" name="Straight Connector 62">
              <a:extLst>
                <a:ext uri="{FF2B5EF4-FFF2-40B4-BE49-F238E27FC236}">
                  <a16:creationId xmlns:a16="http://schemas.microsoft.com/office/drawing/2014/main" id="{24CE3F69-FD02-F84F-807B-90A5BEC58526}"/>
                </a:ext>
              </a:extLst>
            </p:cNvPr>
            <p:cNvCxnSpPr>
              <a:cxnSpLocks/>
            </p:cNvCxnSpPr>
            <p:nvPr/>
          </p:nvCxnSpPr>
          <p:spPr>
            <a:xfrm>
              <a:off x="3451876" y="4237729"/>
              <a:ext cx="59599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3">
              <a:extLst>
                <a:ext uri="{FF2B5EF4-FFF2-40B4-BE49-F238E27FC236}">
                  <a16:creationId xmlns:a16="http://schemas.microsoft.com/office/drawing/2014/main" id="{3663543E-9893-F64C-BFC7-8F9622759FAF}"/>
                </a:ext>
              </a:extLst>
            </p:cNvPr>
            <p:cNvCxnSpPr>
              <a:cxnSpLocks/>
            </p:cNvCxnSpPr>
            <p:nvPr/>
          </p:nvCxnSpPr>
          <p:spPr>
            <a:xfrm>
              <a:off x="3661426" y="4504429"/>
              <a:ext cx="0" cy="221456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64">
              <a:extLst>
                <a:ext uri="{FF2B5EF4-FFF2-40B4-BE49-F238E27FC236}">
                  <a16:creationId xmlns:a16="http://schemas.microsoft.com/office/drawing/2014/main" id="{05B4FDCD-9FC9-FB45-8AD3-16E04890F0FD}"/>
                </a:ext>
              </a:extLst>
            </p:cNvPr>
            <p:cNvGrpSpPr/>
            <p:nvPr/>
          </p:nvGrpSpPr>
          <p:grpSpPr>
            <a:xfrm>
              <a:off x="4047869" y="4104712"/>
              <a:ext cx="375920" cy="543491"/>
              <a:chOff x="2744107" y="3543633"/>
              <a:chExt cx="375920" cy="543491"/>
            </a:xfrm>
          </p:grpSpPr>
          <p:sp>
            <p:nvSpPr>
              <p:cNvPr id="98" name="Flowchart: Delay 124">
                <a:extLst>
                  <a:ext uri="{FF2B5EF4-FFF2-40B4-BE49-F238E27FC236}">
                    <a16:creationId xmlns:a16="http://schemas.microsoft.com/office/drawing/2014/main" id="{72CCE379-DB94-0649-9995-DDAC87C44A0A}"/>
                  </a:ext>
                </a:extLst>
              </p:cNvPr>
              <p:cNvSpPr/>
              <p:nvPr/>
            </p:nvSpPr>
            <p:spPr>
              <a:xfrm>
                <a:off x="2744107" y="3543633"/>
                <a:ext cx="292100" cy="543491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2"/>
              </a:p>
            </p:txBody>
          </p:sp>
          <p:sp>
            <p:nvSpPr>
              <p:cNvPr id="99" name="Oval 125">
                <a:extLst>
                  <a:ext uri="{FF2B5EF4-FFF2-40B4-BE49-F238E27FC236}">
                    <a16:creationId xmlns:a16="http://schemas.microsoft.com/office/drawing/2014/main" id="{3F85A6AB-245A-014D-8326-0D64DE9B498B}"/>
                  </a:ext>
                </a:extLst>
              </p:cNvPr>
              <p:cNvSpPr/>
              <p:nvPr/>
            </p:nvSpPr>
            <p:spPr>
              <a:xfrm>
                <a:off x="3036207" y="3779978"/>
                <a:ext cx="83820" cy="707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2"/>
              </a:p>
            </p:txBody>
          </p:sp>
        </p:grpSp>
        <p:cxnSp>
          <p:nvCxnSpPr>
            <p:cNvPr id="75" name="Straight Connector 65">
              <a:extLst>
                <a:ext uri="{FF2B5EF4-FFF2-40B4-BE49-F238E27FC236}">
                  <a16:creationId xmlns:a16="http://schemas.microsoft.com/office/drawing/2014/main" id="{5E7DAE90-9FF6-AA4F-87CB-0B57346B41E8}"/>
                </a:ext>
              </a:extLst>
            </p:cNvPr>
            <p:cNvCxnSpPr>
              <a:cxnSpLocks/>
            </p:cNvCxnSpPr>
            <p:nvPr/>
          </p:nvCxnSpPr>
          <p:spPr>
            <a:xfrm>
              <a:off x="4637965" y="4648203"/>
              <a:ext cx="59599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66">
              <a:extLst>
                <a:ext uri="{FF2B5EF4-FFF2-40B4-BE49-F238E27FC236}">
                  <a16:creationId xmlns:a16="http://schemas.microsoft.com/office/drawing/2014/main" id="{521E874F-0B74-9443-A6C2-4D69BE7C628B}"/>
                </a:ext>
              </a:extLst>
            </p:cNvPr>
            <p:cNvCxnSpPr>
              <a:cxnSpLocks/>
            </p:cNvCxnSpPr>
            <p:nvPr/>
          </p:nvCxnSpPr>
          <p:spPr>
            <a:xfrm>
              <a:off x="4428415" y="4381503"/>
              <a:ext cx="59599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67">
              <a:extLst>
                <a:ext uri="{FF2B5EF4-FFF2-40B4-BE49-F238E27FC236}">
                  <a16:creationId xmlns:a16="http://schemas.microsoft.com/office/drawing/2014/main" id="{785CD306-7C8D-E84A-A986-758F9CDEEFCF}"/>
                </a:ext>
              </a:extLst>
            </p:cNvPr>
            <p:cNvCxnSpPr>
              <a:cxnSpLocks/>
            </p:cNvCxnSpPr>
            <p:nvPr/>
          </p:nvCxnSpPr>
          <p:spPr>
            <a:xfrm>
              <a:off x="4637965" y="4648203"/>
              <a:ext cx="0" cy="221456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lowchart: Delay 68">
              <a:extLst>
                <a:ext uri="{FF2B5EF4-FFF2-40B4-BE49-F238E27FC236}">
                  <a16:creationId xmlns:a16="http://schemas.microsoft.com/office/drawing/2014/main" id="{509A3FAB-C4F9-FD42-80F1-4109C9FCF0BA}"/>
                </a:ext>
              </a:extLst>
            </p:cNvPr>
            <p:cNvSpPr/>
            <p:nvPr/>
          </p:nvSpPr>
          <p:spPr>
            <a:xfrm>
              <a:off x="5024408" y="4248486"/>
              <a:ext cx="292100" cy="543491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82"/>
            </a:p>
          </p:txBody>
        </p:sp>
        <p:grpSp>
          <p:nvGrpSpPr>
            <p:cNvPr id="79" name="Group 69">
              <a:extLst>
                <a:ext uri="{FF2B5EF4-FFF2-40B4-BE49-F238E27FC236}">
                  <a16:creationId xmlns:a16="http://schemas.microsoft.com/office/drawing/2014/main" id="{21D8E599-6049-6F49-B10B-7A106F524925}"/>
                </a:ext>
              </a:extLst>
            </p:cNvPr>
            <p:cNvGrpSpPr/>
            <p:nvPr/>
          </p:nvGrpSpPr>
          <p:grpSpPr>
            <a:xfrm>
              <a:off x="5912501" y="4411856"/>
              <a:ext cx="308304" cy="249005"/>
              <a:chOff x="4543424" y="3850778"/>
              <a:chExt cx="308304" cy="249005"/>
            </a:xfrm>
          </p:grpSpPr>
          <p:sp>
            <p:nvSpPr>
              <p:cNvPr id="96" name="Isosceles Triangle 122">
                <a:extLst>
                  <a:ext uri="{FF2B5EF4-FFF2-40B4-BE49-F238E27FC236}">
                    <a16:creationId xmlns:a16="http://schemas.microsoft.com/office/drawing/2014/main" id="{F7F4CD1E-EACC-B443-863A-C6006AB8CBA4}"/>
                  </a:ext>
                </a:extLst>
              </p:cNvPr>
              <p:cNvSpPr/>
              <p:nvPr/>
            </p:nvSpPr>
            <p:spPr>
              <a:xfrm rot="5400000">
                <a:off x="4531163" y="3863039"/>
                <a:ext cx="249005" cy="22448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2"/>
              </a:p>
            </p:txBody>
          </p:sp>
          <p:sp>
            <p:nvSpPr>
              <p:cNvPr id="97" name="Oval 123">
                <a:extLst>
                  <a:ext uri="{FF2B5EF4-FFF2-40B4-BE49-F238E27FC236}">
                    <a16:creationId xmlns:a16="http://schemas.microsoft.com/office/drawing/2014/main" id="{9809C1F1-2F36-9644-98CF-36F7A36CEAA2}"/>
                  </a:ext>
                </a:extLst>
              </p:cNvPr>
              <p:cNvSpPr/>
              <p:nvPr/>
            </p:nvSpPr>
            <p:spPr>
              <a:xfrm>
                <a:off x="4767908" y="3943350"/>
                <a:ext cx="83820" cy="707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2"/>
              </a:p>
            </p:txBody>
          </p:sp>
        </p:grpSp>
        <p:cxnSp>
          <p:nvCxnSpPr>
            <p:cNvPr id="80" name="Straight Connector 70">
              <a:extLst>
                <a:ext uri="{FF2B5EF4-FFF2-40B4-BE49-F238E27FC236}">
                  <a16:creationId xmlns:a16="http://schemas.microsoft.com/office/drawing/2014/main" id="{830B8FC9-911E-6840-91F5-FCE32FBD3CC9}"/>
                </a:ext>
              </a:extLst>
            </p:cNvPr>
            <p:cNvCxnSpPr>
              <a:cxnSpLocks/>
            </p:cNvCxnSpPr>
            <p:nvPr/>
          </p:nvCxnSpPr>
          <p:spPr>
            <a:xfrm>
              <a:off x="5316508" y="4529140"/>
              <a:ext cx="59599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71">
              <a:extLst>
                <a:ext uri="{FF2B5EF4-FFF2-40B4-BE49-F238E27FC236}">
                  <a16:creationId xmlns:a16="http://schemas.microsoft.com/office/drawing/2014/main" id="{A18636C5-0399-FF4C-AE5A-69ED7E2B8506}"/>
                </a:ext>
              </a:extLst>
            </p:cNvPr>
            <p:cNvCxnSpPr>
              <a:cxnSpLocks/>
            </p:cNvCxnSpPr>
            <p:nvPr/>
          </p:nvCxnSpPr>
          <p:spPr>
            <a:xfrm>
              <a:off x="6220805" y="4537256"/>
              <a:ext cx="59599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72">
              <a:extLst>
                <a:ext uri="{FF2B5EF4-FFF2-40B4-BE49-F238E27FC236}">
                  <a16:creationId xmlns:a16="http://schemas.microsoft.com/office/drawing/2014/main" id="{C82023E4-A0FA-E341-9FC1-62CB90378A2E}"/>
                </a:ext>
              </a:extLst>
            </p:cNvPr>
            <p:cNvSpPr/>
            <p:nvPr/>
          </p:nvSpPr>
          <p:spPr>
            <a:xfrm>
              <a:off x="6932046" y="4640782"/>
              <a:ext cx="83820" cy="707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82"/>
            </a:p>
          </p:txBody>
        </p:sp>
        <p:cxnSp>
          <p:nvCxnSpPr>
            <p:cNvPr id="83" name="Straight Connector 109">
              <a:extLst>
                <a:ext uri="{FF2B5EF4-FFF2-40B4-BE49-F238E27FC236}">
                  <a16:creationId xmlns:a16="http://schemas.microsoft.com/office/drawing/2014/main" id="{CF4C779C-97E7-2F43-9324-054AD2423514}"/>
                </a:ext>
              </a:extLst>
            </p:cNvPr>
            <p:cNvCxnSpPr>
              <a:cxnSpLocks/>
            </p:cNvCxnSpPr>
            <p:nvPr/>
          </p:nvCxnSpPr>
          <p:spPr>
            <a:xfrm>
              <a:off x="7225711" y="4937289"/>
              <a:ext cx="59599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10">
              <a:extLst>
                <a:ext uri="{FF2B5EF4-FFF2-40B4-BE49-F238E27FC236}">
                  <a16:creationId xmlns:a16="http://schemas.microsoft.com/office/drawing/2014/main" id="{C9C0386A-E5E1-074E-9B5D-FE9DB6D22D96}"/>
                </a:ext>
              </a:extLst>
            </p:cNvPr>
            <p:cNvCxnSpPr>
              <a:cxnSpLocks/>
            </p:cNvCxnSpPr>
            <p:nvPr/>
          </p:nvCxnSpPr>
          <p:spPr>
            <a:xfrm>
              <a:off x="7016161" y="4670589"/>
              <a:ext cx="59599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11">
              <a:extLst>
                <a:ext uri="{FF2B5EF4-FFF2-40B4-BE49-F238E27FC236}">
                  <a16:creationId xmlns:a16="http://schemas.microsoft.com/office/drawing/2014/main" id="{CD18FD3C-9CD3-2242-82A2-15C072B55224}"/>
                </a:ext>
              </a:extLst>
            </p:cNvPr>
            <p:cNvCxnSpPr>
              <a:cxnSpLocks/>
            </p:cNvCxnSpPr>
            <p:nvPr/>
          </p:nvCxnSpPr>
          <p:spPr>
            <a:xfrm>
              <a:off x="7225711" y="4937289"/>
              <a:ext cx="0" cy="221456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lowchart: Delay 112">
              <a:extLst>
                <a:ext uri="{FF2B5EF4-FFF2-40B4-BE49-F238E27FC236}">
                  <a16:creationId xmlns:a16="http://schemas.microsoft.com/office/drawing/2014/main" id="{69DAF399-A4E9-A64E-B86C-3649133406DC}"/>
                </a:ext>
              </a:extLst>
            </p:cNvPr>
            <p:cNvSpPr/>
            <p:nvPr/>
          </p:nvSpPr>
          <p:spPr>
            <a:xfrm>
              <a:off x="7612154" y="4537572"/>
              <a:ext cx="292100" cy="543491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82"/>
            </a:p>
          </p:txBody>
        </p:sp>
        <p:cxnSp>
          <p:nvCxnSpPr>
            <p:cNvPr id="87" name="Straight Connector 113">
              <a:extLst>
                <a:ext uri="{FF2B5EF4-FFF2-40B4-BE49-F238E27FC236}">
                  <a16:creationId xmlns:a16="http://schemas.microsoft.com/office/drawing/2014/main" id="{7E3B3940-819A-5542-8731-6BB3440E1C30}"/>
                </a:ext>
              </a:extLst>
            </p:cNvPr>
            <p:cNvCxnSpPr>
              <a:cxnSpLocks/>
            </p:cNvCxnSpPr>
            <p:nvPr/>
          </p:nvCxnSpPr>
          <p:spPr>
            <a:xfrm>
              <a:off x="6220805" y="4791977"/>
              <a:ext cx="59599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14">
              <a:extLst>
                <a:ext uri="{FF2B5EF4-FFF2-40B4-BE49-F238E27FC236}">
                  <a16:creationId xmlns:a16="http://schemas.microsoft.com/office/drawing/2014/main" id="{F7863700-0660-7E47-86B1-4D03716FBC90}"/>
                </a:ext>
              </a:extLst>
            </p:cNvPr>
            <p:cNvCxnSpPr>
              <a:cxnSpLocks/>
            </p:cNvCxnSpPr>
            <p:nvPr/>
          </p:nvCxnSpPr>
          <p:spPr>
            <a:xfrm>
              <a:off x="6220805" y="4791977"/>
              <a:ext cx="0" cy="221456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lowchart: Stored Data 115">
              <a:extLst>
                <a:ext uri="{FF2B5EF4-FFF2-40B4-BE49-F238E27FC236}">
                  <a16:creationId xmlns:a16="http://schemas.microsoft.com/office/drawing/2014/main" id="{833B6BD1-2E33-EE44-946D-93585F79D5BC}"/>
                </a:ext>
              </a:extLst>
            </p:cNvPr>
            <p:cNvSpPr/>
            <p:nvPr/>
          </p:nvSpPr>
          <p:spPr>
            <a:xfrm rot="10800000">
              <a:off x="6547271" y="4412990"/>
              <a:ext cx="371412" cy="543493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82"/>
            </a:p>
          </p:txBody>
        </p:sp>
        <p:sp>
          <p:nvSpPr>
            <p:cNvPr id="90" name="TextBox 116">
              <a:extLst>
                <a:ext uri="{FF2B5EF4-FFF2-40B4-BE49-F238E27FC236}">
                  <a16:creationId xmlns:a16="http://schemas.microsoft.com/office/drawing/2014/main" id="{8CA09866-96BD-C34F-A4F8-02DF1183C38B}"/>
                </a:ext>
              </a:extLst>
            </p:cNvPr>
            <p:cNvSpPr txBox="1"/>
            <p:nvPr/>
          </p:nvSpPr>
          <p:spPr>
            <a:xfrm>
              <a:off x="3015689" y="4258113"/>
              <a:ext cx="47912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FF</a:t>
              </a:r>
              <a:r>
                <a:rPr lang="en-US" sz="1200" baseline="-25000" dirty="0"/>
                <a:t>A</a:t>
              </a:r>
            </a:p>
          </p:txBody>
        </p:sp>
        <p:sp>
          <p:nvSpPr>
            <p:cNvPr id="91" name="TextBox 117">
              <a:extLst>
                <a:ext uri="{FF2B5EF4-FFF2-40B4-BE49-F238E27FC236}">
                  <a16:creationId xmlns:a16="http://schemas.microsoft.com/office/drawing/2014/main" id="{1A86D1B3-ACE1-5947-9936-BF235A8BBC73}"/>
                </a:ext>
              </a:extLst>
            </p:cNvPr>
            <p:cNvSpPr txBox="1"/>
            <p:nvPr/>
          </p:nvSpPr>
          <p:spPr>
            <a:xfrm>
              <a:off x="4014851" y="3844934"/>
              <a:ext cx="4609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G1</a:t>
              </a:r>
            </a:p>
          </p:txBody>
        </p:sp>
        <p:sp>
          <p:nvSpPr>
            <p:cNvPr id="92" name="TextBox 118">
              <a:extLst>
                <a:ext uri="{FF2B5EF4-FFF2-40B4-BE49-F238E27FC236}">
                  <a16:creationId xmlns:a16="http://schemas.microsoft.com/office/drawing/2014/main" id="{4635A8D0-59E2-5E40-8ECD-41DBE4D36F3D}"/>
                </a:ext>
              </a:extLst>
            </p:cNvPr>
            <p:cNvSpPr txBox="1"/>
            <p:nvPr/>
          </p:nvSpPr>
          <p:spPr>
            <a:xfrm>
              <a:off x="4923789" y="3986735"/>
              <a:ext cx="4609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G2</a:t>
              </a:r>
            </a:p>
          </p:txBody>
        </p:sp>
        <p:sp>
          <p:nvSpPr>
            <p:cNvPr id="93" name="TextBox 119">
              <a:extLst>
                <a:ext uri="{FF2B5EF4-FFF2-40B4-BE49-F238E27FC236}">
                  <a16:creationId xmlns:a16="http://schemas.microsoft.com/office/drawing/2014/main" id="{E481F9C8-1C90-774B-B066-6FBE7A9EE3CA}"/>
                </a:ext>
              </a:extLst>
            </p:cNvPr>
            <p:cNvSpPr txBox="1"/>
            <p:nvPr/>
          </p:nvSpPr>
          <p:spPr>
            <a:xfrm>
              <a:off x="5794286" y="4095709"/>
              <a:ext cx="4609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G3</a:t>
              </a:r>
            </a:p>
          </p:txBody>
        </p:sp>
        <p:sp>
          <p:nvSpPr>
            <p:cNvPr id="94" name="TextBox 120">
              <a:extLst>
                <a:ext uri="{FF2B5EF4-FFF2-40B4-BE49-F238E27FC236}">
                  <a16:creationId xmlns:a16="http://schemas.microsoft.com/office/drawing/2014/main" id="{1CE37599-78FC-B840-925D-8E5CC37C2596}"/>
                </a:ext>
              </a:extLst>
            </p:cNvPr>
            <p:cNvSpPr txBox="1"/>
            <p:nvPr/>
          </p:nvSpPr>
          <p:spPr>
            <a:xfrm>
              <a:off x="6546846" y="4130753"/>
              <a:ext cx="4609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G4</a:t>
              </a:r>
            </a:p>
          </p:txBody>
        </p:sp>
        <p:sp>
          <p:nvSpPr>
            <p:cNvPr id="95" name="TextBox 121">
              <a:extLst>
                <a:ext uri="{FF2B5EF4-FFF2-40B4-BE49-F238E27FC236}">
                  <a16:creationId xmlns:a16="http://schemas.microsoft.com/office/drawing/2014/main" id="{9199B09D-E4EE-3E47-A04F-1C015E7E64CD}"/>
                </a:ext>
              </a:extLst>
            </p:cNvPr>
            <p:cNvSpPr txBox="1"/>
            <p:nvPr/>
          </p:nvSpPr>
          <p:spPr>
            <a:xfrm>
              <a:off x="7522498" y="4288891"/>
              <a:ext cx="4609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G5</a:t>
              </a:r>
            </a:p>
          </p:txBody>
        </p:sp>
      </p:grpSp>
      <p:sp>
        <p:nvSpPr>
          <p:cNvPr id="100" name="Oval 126">
            <a:extLst>
              <a:ext uri="{FF2B5EF4-FFF2-40B4-BE49-F238E27FC236}">
                <a16:creationId xmlns:a16="http://schemas.microsoft.com/office/drawing/2014/main" id="{9C672952-BACC-6044-9CB3-A6D8539168B5}"/>
              </a:ext>
            </a:extLst>
          </p:cNvPr>
          <p:cNvSpPr/>
          <p:nvPr/>
        </p:nvSpPr>
        <p:spPr>
          <a:xfrm>
            <a:off x="6865927" y="3270755"/>
            <a:ext cx="91066" cy="107826"/>
          </a:xfrm>
          <a:prstGeom prst="ellipse">
            <a:avLst/>
          </a:prstGeom>
          <a:solidFill>
            <a:srgbClr val="1D9F55"/>
          </a:solidFill>
          <a:ln>
            <a:solidFill>
              <a:srgbClr val="1D9F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pic>
        <p:nvPicPr>
          <p:cNvPr id="101" name="Picture 127">
            <a:extLst>
              <a:ext uri="{FF2B5EF4-FFF2-40B4-BE49-F238E27FC236}">
                <a16:creationId xmlns:a16="http://schemas.microsoft.com/office/drawing/2014/main" id="{F445A2B0-91FE-1C40-86C5-D57D34BE6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151" y="2468413"/>
            <a:ext cx="2546108" cy="1737511"/>
          </a:xfrm>
          <a:prstGeom prst="rect">
            <a:avLst/>
          </a:prstGeom>
        </p:spPr>
      </p:pic>
      <p:sp>
        <p:nvSpPr>
          <p:cNvPr id="103" name="Segnaposto contenuto 1">
            <a:extLst>
              <a:ext uri="{FF2B5EF4-FFF2-40B4-BE49-F238E27FC236}">
                <a16:creationId xmlns:a16="http://schemas.microsoft.com/office/drawing/2014/main" id="{DC129716-70CC-6B48-A706-7B98C0E2849C}"/>
              </a:ext>
            </a:extLst>
          </p:cNvPr>
          <p:cNvSpPr txBox="1">
            <a:spLocks/>
          </p:cNvSpPr>
          <p:nvPr/>
        </p:nvSpPr>
        <p:spPr bwMode="auto">
          <a:xfrm>
            <a:off x="230965" y="1073885"/>
            <a:ext cx="11855017" cy="26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/>
              <a:t>Selective Filtering logic structure insertion at the netlist level</a:t>
            </a:r>
            <a:endParaRPr lang="en-US" sz="2954" kern="0" dirty="0"/>
          </a:p>
          <a:p>
            <a:endParaRPr lang="en-US" sz="2554" kern="0" dirty="0"/>
          </a:p>
          <a:p>
            <a:pPr lvl="1"/>
            <a:endParaRPr lang="en-US" sz="2554" kern="0" dirty="0"/>
          </a:p>
        </p:txBody>
      </p:sp>
    </p:spTree>
    <p:extLst>
      <p:ext uri="{BB962C8B-B14F-4D97-AF65-F5344CB8AC3E}">
        <p14:creationId xmlns:p14="http://schemas.microsoft.com/office/powerpoint/2010/main" val="11481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-3.7037E-7 L -0.22929 0.003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E945A555-5C7E-EE46-A5EC-F1F40C7B58F5}"/>
              </a:ext>
            </a:extLst>
          </p:cNvPr>
          <p:cNvSpPr txBox="1">
            <a:spLocks/>
          </p:cNvSpPr>
          <p:nvPr/>
        </p:nvSpPr>
        <p:spPr bwMode="auto">
          <a:xfrm>
            <a:off x="230965" y="1073885"/>
            <a:ext cx="11855017" cy="26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/>
              <a:t>Selective Filtering logic structure insertion at the netlist level</a:t>
            </a:r>
          </a:p>
          <a:p>
            <a:endParaRPr lang="en-US" sz="2954" kern="0" dirty="0"/>
          </a:p>
          <a:p>
            <a:endParaRPr lang="en-US" sz="2954" kern="0" dirty="0"/>
          </a:p>
          <a:p>
            <a:endParaRPr lang="en-US" sz="2554" kern="0" dirty="0"/>
          </a:p>
          <a:p>
            <a:pPr lvl="1"/>
            <a:endParaRPr lang="en-US" sz="2554" kern="0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 err="1"/>
              <a:t>PySELFI</a:t>
            </a:r>
            <a:endParaRPr lang="en-US" dirty="0"/>
          </a:p>
        </p:txBody>
      </p:sp>
      <p:cxnSp>
        <p:nvCxnSpPr>
          <p:cNvPr id="42" name="Straight Connector 73">
            <a:extLst>
              <a:ext uri="{FF2B5EF4-FFF2-40B4-BE49-F238E27FC236}">
                <a16:creationId xmlns:a16="http://schemas.microsoft.com/office/drawing/2014/main" id="{50EDC75F-6B6A-4641-98B6-5671484ABC40}"/>
              </a:ext>
            </a:extLst>
          </p:cNvPr>
          <p:cNvCxnSpPr>
            <a:cxnSpLocks/>
          </p:cNvCxnSpPr>
          <p:nvPr/>
        </p:nvCxnSpPr>
        <p:spPr>
          <a:xfrm>
            <a:off x="7104483" y="3277407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74">
            <a:extLst>
              <a:ext uri="{FF2B5EF4-FFF2-40B4-BE49-F238E27FC236}">
                <a16:creationId xmlns:a16="http://schemas.microsoft.com/office/drawing/2014/main" id="{EB47592D-6D86-4440-B654-CFF21997B9E8}"/>
              </a:ext>
            </a:extLst>
          </p:cNvPr>
          <p:cNvSpPr/>
          <p:nvPr/>
        </p:nvSpPr>
        <p:spPr>
          <a:xfrm>
            <a:off x="7562674" y="3096955"/>
            <a:ext cx="293914" cy="625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cxnSp>
        <p:nvCxnSpPr>
          <p:cNvPr id="44" name="Straight Connector 75">
            <a:extLst>
              <a:ext uri="{FF2B5EF4-FFF2-40B4-BE49-F238E27FC236}">
                <a16:creationId xmlns:a16="http://schemas.microsoft.com/office/drawing/2014/main" id="{10732BCA-316E-8D47-9681-D7C4503D4495}"/>
              </a:ext>
            </a:extLst>
          </p:cNvPr>
          <p:cNvCxnSpPr>
            <a:cxnSpLocks/>
          </p:cNvCxnSpPr>
          <p:nvPr/>
        </p:nvCxnSpPr>
        <p:spPr>
          <a:xfrm>
            <a:off x="7856587" y="3378214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76">
            <a:extLst>
              <a:ext uri="{FF2B5EF4-FFF2-40B4-BE49-F238E27FC236}">
                <a16:creationId xmlns:a16="http://schemas.microsoft.com/office/drawing/2014/main" id="{39FF29DA-7352-D442-8290-5C4AD562E6FA}"/>
              </a:ext>
            </a:extLst>
          </p:cNvPr>
          <p:cNvSpPr txBox="1"/>
          <p:nvPr/>
        </p:nvSpPr>
        <p:spPr>
          <a:xfrm>
            <a:off x="7534319" y="3250607"/>
            <a:ext cx="35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FF</a:t>
            </a:r>
            <a:r>
              <a:rPr lang="en-US" sz="1200" baseline="-25000" dirty="0"/>
              <a:t>B</a:t>
            </a:r>
          </a:p>
        </p:txBody>
      </p:sp>
      <p:cxnSp>
        <p:nvCxnSpPr>
          <p:cNvPr id="46" name="Straight Connector 77">
            <a:extLst>
              <a:ext uri="{FF2B5EF4-FFF2-40B4-BE49-F238E27FC236}">
                <a16:creationId xmlns:a16="http://schemas.microsoft.com/office/drawing/2014/main" id="{3F17E7DA-9177-9E41-946B-20BB496F1A62}"/>
              </a:ext>
            </a:extLst>
          </p:cNvPr>
          <p:cNvCxnSpPr>
            <a:cxnSpLocks/>
          </p:cNvCxnSpPr>
          <p:nvPr/>
        </p:nvCxnSpPr>
        <p:spPr>
          <a:xfrm>
            <a:off x="1629218" y="3060063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78">
            <a:extLst>
              <a:ext uri="{FF2B5EF4-FFF2-40B4-BE49-F238E27FC236}">
                <a16:creationId xmlns:a16="http://schemas.microsoft.com/office/drawing/2014/main" id="{A40B59E7-961A-B945-A8D8-825FE77FC4C3}"/>
              </a:ext>
            </a:extLst>
          </p:cNvPr>
          <p:cNvSpPr/>
          <p:nvPr/>
        </p:nvSpPr>
        <p:spPr>
          <a:xfrm>
            <a:off x="1147751" y="2663981"/>
            <a:ext cx="331448" cy="625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cxnSp>
        <p:nvCxnSpPr>
          <p:cNvPr id="48" name="Straight Connector 79">
            <a:extLst>
              <a:ext uri="{FF2B5EF4-FFF2-40B4-BE49-F238E27FC236}">
                <a16:creationId xmlns:a16="http://schemas.microsoft.com/office/drawing/2014/main" id="{72677EEC-FD59-A44C-A400-A6BBA051423C}"/>
              </a:ext>
            </a:extLst>
          </p:cNvPr>
          <p:cNvCxnSpPr>
            <a:cxnSpLocks/>
          </p:cNvCxnSpPr>
          <p:nvPr/>
        </p:nvCxnSpPr>
        <p:spPr>
          <a:xfrm>
            <a:off x="1472056" y="2860038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80">
            <a:extLst>
              <a:ext uri="{FF2B5EF4-FFF2-40B4-BE49-F238E27FC236}">
                <a16:creationId xmlns:a16="http://schemas.microsoft.com/office/drawing/2014/main" id="{DF2B4F78-B2FA-524F-95AF-2D7ECAFA95EA}"/>
              </a:ext>
            </a:extLst>
          </p:cNvPr>
          <p:cNvCxnSpPr>
            <a:cxnSpLocks/>
          </p:cNvCxnSpPr>
          <p:nvPr/>
        </p:nvCxnSpPr>
        <p:spPr>
          <a:xfrm>
            <a:off x="1629218" y="3060063"/>
            <a:ext cx="0" cy="16609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81">
            <a:extLst>
              <a:ext uri="{FF2B5EF4-FFF2-40B4-BE49-F238E27FC236}">
                <a16:creationId xmlns:a16="http://schemas.microsoft.com/office/drawing/2014/main" id="{48D57551-977A-BE4A-880E-6CE6C7F179E3}"/>
              </a:ext>
            </a:extLst>
          </p:cNvPr>
          <p:cNvGrpSpPr/>
          <p:nvPr/>
        </p:nvGrpSpPr>
        <p:grpSpPr>
          <a:xfrm>
            <a:off x="1919050" y="2760276"/>
            <a:ext cx="281940" cy="407618"/>
            <a:chOff x="2744107" y="3543633"/>
            <a:chExt cx="375920" cy="543491"/>
          </a:xfrm>
        </p:grpSpPr>
        <p:sp>
          <p:nvSpPr>
            <p:cNvPr id="51" name="Flowchart: Delay 82">
              <a:extLst>
                <a:ext uri="{FF2B5EF4-FFF2-40B4-BE49-F238E27FC236}">
                  <a16:creationId xmlns:a16="http://schemas.microsoft.com/office/drawing/2014/main" id="{721D2507-66CD-9844-A793-0CB01725CE79}"/>
                </a:ext>
              </a:extLst>
            </p:cNvPr>
            <p:cNvSpPr/>
            <p:nvPr/>
          </p:nvSpPr>
          <p:spPr>
            <a:xfrm>
              <a:off x="2744107" y="3543633"/>
              <a:ext cx="292100" cy="543491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82"/>
            </a:p>
          </p:txBody>
        </p:sp>
        <p:sp>
          <p:nvSpPr>
            <p:cNvPr id="52" name="Oval 83">
              <a:extLst>
                <a:ext uri="{FF2B5EF4-FFF2-40B4-BE49-F238E27FC236}">
                  <a16:creationId xmlns:a16="http://schemas.microsoft.com/office/drawing/2014/main" id="{7681050F-FC3F-8745-A7A9-AC84AC63823E}"/>
                </a:ext>
              </a:extLst>
            </p:cNvPr>
            <p:cNvSpPr/>
            <p:nvPr/>
          </p:nvSpPr>
          <p:spPr>
            <a:xfrm>
              <a:off x="3036207" y="3779978"/>
              <a:ext cx="83820" cy="707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82"/>
            </a:p>
          </p:txBody>
        </p:sp>
      </p:grpSp>
      <p:cxnSp>
        <p:nvCxnSpPr>
          <p:cNvPr id="53" name="Straight Connector 84">
            <a:extLst>
              <a:ext uri="{FF2B5EF4-FFF2-40B4-BE49-F238E27FC236}">
                <a16:creationId xmlns:a16="http://schemas.microsoft.com/office/drawing/2014/main" id="{7AF9D513-E1A4-8149-9ED4-9CCD5728C745}"/>
              </a:ext>
            </a:extLst>
          </p:cNvPr>
          <p:cNvCxnSpPr>
            <a:cxnSpLocks/>
          </p:cNvCxnSpPr>
          <p:nvPr/>
        </p:nvCxnSpPr>
        <p:spPr>
          <a:xfrm>
            <a:off x="2361622" y="3167894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85">
            <a:extLst>
              <a:ext uri="{FF2B5EF4-FFF2-40B4-BE49-F238E27FC236}">
                <a16:creationId xmlns:a16="http://schemas.microsoft.com/office/drawing/2014/main" id="{0EF4797B-8B56-5946-8BEC-A504BFA3B53D}"/>
              </a:ext>
            </a:extLst>
          </p:cNvPr>
          <p:cNvCxnSpPr>
            <a:cxnSpLocks/>
          </p:cNvCxnSpPr>
          <p:nvPr/>
        </p:nvCxnSpPr>
        <p:spPr>
          <a:xfrm>
            <a:off x="2204460" y="2967869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86">
            <a:extLst>
              <a:ext uri="{FF2B5EF4-FFF2-40B4-BE49-F238E27FC236}">
                <a16:creationId xmlns:a16="http://schemas.microsoft.com/office/drawing/2014/main" id="{5FFF8D1A-BC02-464C-BFEA-7C6B5698FCD5}"/>
              </a:ext>
            </a:extLst>
          </p:cNvPr>
          <p:cNvCxnSpPr>
            <a:cxnSpLocks/>
          </p:cNvCxnSpPr>
          <p:nvPr/>
        </p:nvCxnSpPr>
        <p:spPr>
          <a:xfrm>
            <a:off x="2361622" y="3167894"/>
            <a:ext cx="0" cy="16609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owchart: Delay 87">
            <a:extLst>
              <a:ext uri="{FF2B5EF4-FFF2-40B4-BE49-F238E27FC236}">
                <a16:creationId xmlns:a16="http://schemas.microsoft.com/office/drawing/2014/main" id="{B80D53A5-8327-3E49-ADC9-1911A1F452C3}"/>
              </a:ext>
            </a:extLst>
          </p:cNvPr>
          <p:cNvSpPr/>
          <p:nvPr/>
        </p:nvSpPr>
        <p:spPr>
          <a:xfrm>
            <a:off x="2651454" y="2868107"/>
            <a:ext cx="219075" cy="40761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57" name="Isosceles Triangle 88">
            <a:extLst>
              <a:ext uri="{FF2B5EF4-FFF2-40B4-BE49-F238E27FC236}">
                <a16:creationId xmlns:a16="http://schemas.microsoft.com/office/drawing/2014/main" id="{7A0C39EE-4EA2-2A44-A73D-FE140EDA036E}"/>
              </a:ext>
            </a:extLst>
          </p:cNvPr>
          <p:cNvSpPr/>
          <p:nvPr/>
        </p:nvSpPr>
        <p:spPr>
          <a:xfrm rot="5400000">
            <a:off x="3308329" y="2999830"/>
            <a:ext cx="186754" cy="16836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58" name="Oval 89">
            <a:extLst>
              <a:ext uri="{FF2B5EF4-FFF2-40B4-BE49-F238E27FC236}">
                <a16:creationId xmlns:a16="http://schemas.microsoft.com/office/drawing/2014/main" id="{630BC80A-70AD-7D47-B942-8229D9C38C55}"/>
              </a:ext>
            </a:extLst>
          </p:cNvPr>
          <p:cNvSpPr/>
          <p:nvPr/>
        </p:nvSpPr>
        <p:spPr>
          <a:xfrm>
            <a:off x="3485887" y="3060063"/>
            <a:ext cx="62865" cy="530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cxnSp>
        <p:nvCxnSpPr>
          <p:cNvPr id="59" name="Straight Connector 90">
            <a:extLst>
              <a:ext uri="{FF2B5EF4-FFF2-40B4-BE49-F238E27FC236}">
                <a16:creationId xmlns:a16="http://schemas.microsoft.com/office/drawing/2014/main" id="{67E1D1B2-8A60-8A49-A86B-B786933355C8}"/>
              </a:ext>
            </a:extLst>
          </p:cNvPr>
          <p:cNvCxnSpPr>
            <a:cxnSpLocks/>
          </p:cNvCxnSpPr>
          <p:nvPr/>
        </p:nvCxnSpPr>
        <p:spPr>
          <a:xfrm>
            <a:off x="2870530" y="3078597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91">
            <a:extLst>
              <a:ext uri="{FF2B5EF4-FFF2-40B4-BE49-F238E27FC236}">
                <a16:creationId xmlns:a16="http://schemas.microsoft.com/office/drawing/2014/main" id="{C08B9BCE-8D97-3645-B19D-10625F36074B}"/>
              </a:ext>
            </a:extLst>
          </p:cNvPr>
          <p:cNvCxnSpPr>
            <a:cxnSpLocks/>
          </p:cNvCxnSpPr>
          <p:nvPr/>
        </p:nvCxnSpPr>
        <p:spPr>
          <a:xfrm>
            <a:off x="3548752" y="3084684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92">
            <a:extLst>
              <a:ext uri="{FF2B5EF4-FFF2-40B4-BE49-F238E27FC236}">
                <a16:creationId xmlns:a16="http://schemas.microsoft.com/office/drawing/2014/main" id="{6659B9B8-5BFC-5647-984C-D50C958D785B}"/>
              </a:ext>
            </a:extLst>
          </p:cNvPr>
          <p:cNvSpPr/>
          <p:nvPr/>
        </p:nvSpPr>
        <p:spPr>
          <a:xfrm>
            <a:off x="4082183" y="3162329"/>
            <a:ext cx="62865" cy="530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cxnSp>
        <p:nvCxnSpPr>
          <p:cNvPr id="62" name="Straight Connector 93">
            <a:extLst>
              <a:ext uri="{FF2B5EF4-FFF2-40B4-BE49-F238E27FC236}">
                <a16:creationId xmlns:a16="http://schemas.microsoft.com/office/drawing/2014/main" id="{10E8A461-71BE-8142-8222-2DBE91A9ECBD}"/>
              </a:ext>
            </a:extLst>
          </p:cNvPr>
          <p:cNvCxnSpPr>
            <a:cxnSpLocks/>
          </p:cNvCxnSpPr>
          <p:nvPr/>
        </p:nvCxnSpPr>
        <p:spPr>
          <a:xfrm>
            <a:off x="4302432" y="3384708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94">
            <a:extLst>
              <a:ext uri="{FF2B5EF4-FFF2-40B4-BE49-F238E27FC236}">
                <a16:creationId xmlns:a16="http://schemas.microsoft.com/office/drawing/2014/main" id="{393EACA7-150B-5D43-9972-55B9141D7512}"/>
              </a:ext>
            </a:extLst>
          </p:cNvPr>
          <p:cNvCxnSpPr>
            <a:cxnSpLocks/>
          </p:cNvCxnSpPr>
          <p:nvPr/>
        </p:nvCxnSpPr>
        <p:spPr>
          <a:xfrm>
            <a:off x="4145269" y="3184683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95">
            <a:extLst>
              <a:ext uri="{FF2B5EF4-FFF2-40B4-BE49-F238E27FC236}">
                <a16:creationId xmlns:a16="http://schemas.microsoft.com/office/drawing/2014/main" id="{BDC71BC7-676D-0B4C-9BCD-8CEFF41B4BAA}"/>
              </a:ext>
            </a:extLst>
          </p:cNvPr>
          <p:cNvCxnSpPr>
            <a:cxnSpLocks/>
          </p:cNvCxnSpPr>
          <p:nvPr/>
        </p:nvCxnSpPr>
        <p:spPr>
          <a:xfrm>
            <a:off x="4302432" y="3384708"/>
            <a:ext cx="0" cy="16609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owchart: Delay 96">
            <a:extLst>
              <a:ext uri="{FF2B5EF4-FFF2-40B4-BE49-F238E27FC236}">
                <a16:creationId xmlns:a16="http://schemas.microsoft.com/office/drawing/2014/main" id="{6D558DF5-F79F-F744-915F-8E7342BE1F90}"/>
              </a:ext>
            </a:extLst>
          </p:cNvPr>
          <p:cNvSpPr/>
          <p:nvPr/>
        </p:nvSpPr>
        <p:spPr>
          <a:xfrm>
            <a:off x="4592264" y="3084921"/>
            <a:ext cx="219075" cy="40761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cxnSp>
        <p:nvCxnSpPr>
          <p:cNvPr id="103" name="Straight Connector 97">
            <a:extLst>
              <a:ext uri="{FF2B5EF4-FFF2-40B4-BE49-F238E27FC236}">
                <a16:creationId xmlns:a16="http://schemas.microsoft.com/office/drawing/2014/main" id="{B99D66A4-A19D-9245-8853-00AE1B411CB6}"/>
              </a:ext>
            </a:extLst>
          </p:cNvPr>
          <p:cNvCxnSpPr>
            <a:cxnSpLocks/>
          </p:cNvCxnSpPr>
          <p:nvPr/>
        </p:nvCxnSpPr>
        <p:spPr>
          <a:xfrm>
            <a:off x="3548752" y="3275724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98">
            <a:extLst>
              <a:ext uri="{FF2B5EF4-FFF2-40B4-BE49-F238E27FC236}">
                <a16:creationId xmlns:a16="http://schemas.microsoft.com/office/drawing/2014/main" id="{C5A5FEBF-861C-094A-99B3-890FF29D8167}"/>
              </a:ext>
            </a:extLst>
          </p:cNvPr>
          <p:cNvCxnSpPr>
            <a:cxnSpLocks/>
          </p:cNvCxnSpPr>
          <p:nvPr/>
        </p:nvCxnSpPr>
        <p:spPr>
          <a:xfrm>
            <a:off x="3548752" y="3275724"/>
            <a:ext cx="0" cy="16609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lowchart: Stored Data 99">
            <a:extLst>
              <a:ext uri="{FF2B5EF4-FFF2-40B4-BE49-F238E27FC236}">
                <a16:creationId xmlns:a16="http://schemas.microsoft.com/office/drawing/2014/main" id="{A407EC4C-6AD2-C248-A1FE-F752BC1396BA}"/>
              </a:ext>
            </a:extLst>
          </p:cNvPr>
          <p:cNvSpPr/>
          <p:nvPr/>
        </p:nvSpPr>
        <p:spPr>
          <a:xfrm rot="10800000">
            <a:off x="3793602" y="2991484"/>
            <a:ext cx="278559" cy="407620"/>
          </a:xfrm>
          <a:prstGeom prst="flowChartOnlineStora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106" name="TextBox 100">
            <a:extLst>
              <a:ext uri="{FF2B5EF4-FFF2-40B4-BE49-F238E27FC236}">
                <a16:creationId xmlns:a16="http://schemas.microsoft.com/office/drawing/2014/main" id="{BE40A039-FF8A-1341-AAD0-827E1B6D8849}"/>
              </a:ext>
            </a:extLst>
          </p:cNvPr>
          <p:cNvSpPr txBox="1"/>
          <p:nvPr/>
        </p:nvSpPr>
        <p:spPr>
          <a:xfrm>
            <a:off x="1144915" y="2875327"/>
            <a:ext cx="359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FF</a:t>
            </a:r>
            <a:r>
              <a:rPr lang="en-US" sz="1200" baseline="-25000" dirty="0"/>
              <a:t>A</a:t>
            </a:r>
          </a:p>
        </p:txBody>
      </p:sp>
      <p:sp>
        <p:nvSpPr>
          <p:cNvPr id="107" name="TextBox 101">
            <a:extLst>
              <a:ext uri="{FF2B5EF4-FFF2-40B4-BE49-F238E27FC236}">
                <a16:creationId xmlns:a16="http://schemas.microsoft.com/office/drawing/2014/main" id="{99C70440-1457-A340-9781-C0A9D4623C8F}"/>
              </a:ext>
            </a:extLst>
          </p:cNvPr>
          <p:cNvSpPr txBox="1"/>
          <p:nvPr/>
        </p:nvSpPr>
        <p:spPr>
          <a:xfrm>
            <a:off x="1901430" y="2558298"/>
            <a:ext cx="3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G1</a:t>
            </a: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81B0F424-3529-4E47-A9C3-815FF850EB4F}"/>
              </a:ext>
            </a:extLst>
          </p:cNvPr>
          <p:cNvSpPr txBox="1"/>
          <p:nvPr/>
        </p:nvSpPr>
        <p:spPr>
          <a:xfrm>
            <a:off x="2583133" y="2664650"/>
            <a:ext cx="3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G2</a:t>
            </a:r>
          </a:p>
        </p:txBody>
      </p:sp>
      <p:sp>
        <p:nvSpPr>
          <p:cNvPr id="109" name="TextBox 103">
            <a:extLst>
              <a:ext uri="{FF2B5EF4-FFF2-40B4-BE49-F238E27FC236}">
                <a16:creationId xmlns:a16="http://schemas.microsoft.com/office/drawing/2014/main" id="{C9F2CCED-C9C1-8040-B66F-626C861E49E6}"/>
              </a:ext>
            </a:extLst>
          </p:cNvPr>
          <p:cNvSpPr txBox="1"/>
          <p:nvPr/>
        </p:nvSpPr>
        <p:spPr>
          <a:xfrm>
            <a:off x="3228863" y="2753523"/>
            <a:ext cx="3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G3</a:t>
            </a:r>
          </a:p>
        </p:txBody>
      </p:sp>
      <p:sp>
        <p:nvSpPr>
          <p:cNvPr id="110" name="TextBox 104">
            <a:extLst>
              <a:ext uri="{FF2B5EF4-FFF2-40B4-BE49-F238E27FC236}">
                <a16:creationId xmlns:a16="http://schemas.microsoft.com/office/drawing/2014/main" id="{AAF663B8-3E40-CC43-85BA-A486C781D49A}"/>
              </a:ext>
            </a:extLst>
          </p:cNvPr>
          <p:cNvSpPr txBox="1"/>
          <p:nvPr/>
        </p:nvSpPr>
        <p:spPr>
          <a:xfrm>
            <a:off x="3793283" y="2779806"/>
            <a:ext cx="3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G4</a:t>
            </a:r>
          </a:p>
        </p:txBody>
      </p:sp>
      <p:sp>
        <p:nvSpPr>
          <p:cNvPr id="111" name="TextBox 105">
            <a:extLst>
              <a:ext uri="{FF2B5EF4-FFF2-40B4-BE49-F238E27FC236}">
                <a16:creationId xmlns:a16="http://schemas.microsoft.com/office/drawing/2014/main" id="{9B74AB75-9BB3-9F42-858F-07A23A03CEC3}"/>
              </a:ext>
            </a:extLst>
          </p:cNvPr>
          <p:cNvSpPr txBox="1"/>
          <p:nvPr/>
        </p:nvSpPr>
        <p:spPr>
          <a:xfrm>
            <a:off x="4525022" y="2898410"/>
            <a:ext cx="3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G5</a:t>
            </a:r>
          </a:p>
        </p:txBody>
      </p:sp>
      <p:pic>
        <p:nvPicPr>
          <p:cNvPr id="112" name="Picture 106">
            <a:extLst>
              <a:ext uri="{FF2B5EF4-FFF2-40B4-BE49-F238E27FC236}">
                <a16:creationId xmlns:a16="http://schemas.microsoft.com/office/drawing/2014/main" id="{B71BC2EC-C748-754D-BDE8-E8F5ADCD3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46" y="2421152"/>
            <a:ext cx="2546108" cy="1737511"/>
          </a:xfrm>
          <a:prstGeom prst="rect">
            <a:avLst/>
          </a:prstGeom>
        </p:spPr>
      </p:pic>
      <p:sp>
        <p:nvSpPr>
          <p:cNvPr id="113" name="Lightning Bolt 107">
            <a:extLst>
              <a:ext uri="{FF2B5EF4-FFF2-40B4-BE49-F238E27FC236}">
                <a16:creationId xmlns:a16="http://schemas.microsoft.com/office/drawing/2014/main" id="{D8074BCD-AFFC-1543-ADF8-C3724CADF0AB}"/>
              </a:ext>
            </a:extLst>
          </p:cNvPr>
          <p:cNvSpPr/>
          <p:nvPr/>
        </p:nvSpPr>
        <p:spPr>
          <a:xfrm rot="20752122">
            <a:off x="1875691" y="2501583"/>
            <a:ext cx="466113" cy="459815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114" name="Freeform: Shape 128">
            <a:extLst>
              <a:ext uri="{FF2B5EF4-FFF2-40B4-BE49-F238E27FC236}">
                <a16:creationId xmlns:a16="http://schemas.microsoft.com/office/drawing/2014/main" id="{34A5181F-A9F6-8042-A1AF-DBA6FBBC33A8}"/>
              </a:ext>
            </a:extLst>
          </p:cNvPr>
          <p:cNvSpPr/>
          <p:nvPr/>
        </p:nvSpPr>
        <p:spPr>
          <a:xfrm>
            <a:off x="2247115" y="2436800"/>
            <a:ext cx="218671" cy="256259"/>
          </a:xfrm>
          <a:custGeom>
            <a:avLst/>
            <a:gdLst>
              <a:gd name="connsiteX0" fmla="*/ 0 w 266700"/>
              <a:gd name="connsiteY0" fmla="*/ 361956 h 389608"/>
              <a:gd name="connsiteX1" fmla="*/ 95250 w 266700"/>
              <a:gd name="connsiteY1" fmla="*/ 6 h 389608"/>
              <a:gd name="connsiteX2" fmla="*/ 209550 w 266700"/>
              <a:gd name="connsiteY2" fmla="*/ 352431 h 389608"/>
              <a:gd name="connsiteX3" fmla="*/ 266700 w 266700"/>
              <a:gd name="connsiteY3" fmla="*/ 361956 h 38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389608">
                <a:moveTo>
                  <a:pt x="0" y="361956"/>
                </a:moveTo>
                <a:cubicBezTo>
                  <a:pt x="30162" y="181775"/>
                  <a:pt x="60325" y="1594"/>
                  <a:pt x="95250" y="6"/>
                </a:cubicBezTo>
                <a:cubicBezTo>
                  <a:pt x="130175" y="-1582"/>
                  <a:pt x="180975" y="292106"/>
                  <a:pt x="209550" y="352431"/>
                </a:cubicBezTo>
                <a:cubicBezTo>
                  <a:pt x="238125" y="412756"/>
                  <a:pt x="252412" y="387356"/>
                  <a:pt x="266700" y="36195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</p:spTree>
    <p:extLst>
      <p:ext uri="{BB962C8B-B14F-4D97-AF65-F5344CB8AC3E}">
        <p14:creationId xmlns:p14="http://schemas.microsoft.com/office/powerpoint/2010/main" val="39176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30937 0.078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39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6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1A06"/>
                                      </p:to>
                                    </p:animClr>
                                    <p:set>
                                      <p:cBhvr>
                                        <p:cTn id="18" dur="16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6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1A06"/>
                                      </p:to>
                                    </p:animClr>
                                    <p:set>
                                      <p:cBhvr>
                                        <p:cTn id="21" dur="16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6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1A06"/>
                                      </p:to>
                                    </p:animClr>
                                    <p:set>
                                      <p:cBhvr>
                                        <p:cTn id="24" dur="16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6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1A06"/>
                                      </p:to>
                                    </p:animClr>
                                    <p:set>
                                      <p:cBhvr>
                                        <p:cTn id="27" dur="16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6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1A06"/>
                                      </p:to>
                                    </p:animClr>
                                    <p:set>
                                      <p:cBhvr>
                                        <p:cTn id="30" dur="16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6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1A06"/>
                                      </p:to>
                                    </p:animClr>
                                    <p:set>
                                      <p:cBhvr>
                                        <p:cTn id="33" dur="16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6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1A06"/>
                                      </p:to>
                                    </p:animClr>
                                    <p:set>
                                      <p:cBhvr>
                                        <p:cTn id="36" dur="16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6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1A06"/>
                                      </p:to>
                                    </p:animClr>
                                    <p:set>
                                      <p:cBhvr>
                                        <p:cTn id="39" dur="16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6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1A06"/>
                                      </p:to>
                                    </p:animClr>
                                    <p:set>
                                      <p:cBhvr>
                                        <p:cTn id="42" dur="16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6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1A06"/>
                                      </p:to>
                                    </p:animClr>
                                    <p:set>
                                      <p:cBhvr>
                                        <p:cTn id="45" dur="16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BE6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4" grpId="1" animBg="1"/>
      <p:bldP spid="114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E945A555-5C7E-EE46-A5EC-F1F40C7B58F5}"/>
              </a:ext>
            </a:extLst>
          </p:cNvPr>
          <p:cNvSpPr txBox="1">
            <a:spLocks/>
          </p:cNvSpPr>
          <p:nvPr/>
        </p:nvSpPr>
        <p:spPr bwMode="auto">
          <a:xfrm>
            <a:off x="230965" y="1073885"/>
            <a:ext cx="11855017" cy="26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/>
              <a:t>Calculation of SET filtering delay with respect to max SET pulse reported by PySETA</a:t>
            </a:r>
          </a:p>
          <a:p>
            <a:endParaRPr lang="en-US" sz="3200" kern="0" dirty="0"/>
          </a:p>
          <a:p>
            <a:endParaRPr lang="en-US" sz="3200" kern="0" dirty="0"/>
          </a:p>
          <a:p>
            <a:endParaRPr lang="en-US" sz="3200" kern="0" dirty="0"/>
          </a:p>
          <a:p>
            <a:pPr marL="0" indent="0">
              <a:buNone/>
            </a:pPr>
            <a:endParaRPr lang="en-US" sz="3200" kern="0" dirty="0"/>
          </a:p>
          <a:p>
            <a:r>
              <a:rPr lang="en-US" sz="3200" b="0" kern="0" dirty="0"/>
              <a:t>PySETA is compatible with ProASIC3, </a:t>
            </a:r>
            <a:r>
              <a:rPr lang="en-US" sz="3200" b="0" kern="0" dirty="0" err="1"/>
              <a:t>SmartFusion</a:t>
            </a:r>
            <a:r>
              <a:rPr lang="en-US" sz="3200" b="0" kern="0" dirty="0"/>
              <a:t>-II, </a:t>
            </a:r>
            <a:r>
              <a:rPr lang="en-US" sz="3200" b="0" kern="0" dirty="0" err="1"/>
              <a:t>PolarFire</a:t>
            </a:r>
            <a:r>
              <a:rPr lang="en-US" sz="3200" b="0" kern="0" dirty="0"/>
              <a:t> and RTG4</a:t>
            </a:r>
          </a:p>
          <a:p>
            <a:r>
              <a:rPr lang="en-US" sz="3200" b="0" kern="0" dirty="0"/>
              <a:t>Filtering insertion is at Verilog level or integrated in FPGA tools</a:t>
            </a:r>
          </a:p>
          <a:p>
            <a:endParaRPr lang="en-US" sz="3200" kern="0" dirty="0"/>
          </a:p>
          <a:p>
            <a:endParaRPr lang="en-US" sz="2954" kern="0" dirty="0"/>
          </a:p>
          <a:p>
            <a:endParaRPr lang="en-US" sz="2954" kern="0" dirty="0"/>
          </a:p>
          <a:p>
            <a:endParaRPr lang="en-US" sz="2554" kern="0" dirty="0"/>
          </a:p>
          <a:p>
            <a:pPr lvl="1"/>
            <a:endParaRPr lang="en-US" sz="2554" kern="0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 err="1"/>
              <a:t>PySELFI</a:t>
            </a:r>
            <a:endParaRPr lang="en-US" dirty="0"/>
          </a:p>
        </p:txBody>
      </p:sp>
      <p:cxnSp>
        <p:nvCxnSpPr>
          <p:cNvPr id="41" name="Straight Connector 73">
            <a:extLst>
              <a:ext uri="{FF2B5EF4-FFF2-40B4-BE49-F238E27FC236}">
                <a16:creationId xmlns:a16="http://schemas.microsoft.com/office/drawing/2014/main" id="{BCEF768A-62C4-3C46-98AA-3DE3C1FC1C9F}"/>
              </a:ext>
            </a:extLst>
          </p:cNvPr>
          <p:cNvCxnSpPr>
            <a:cxnSpLocks/>
          </p:cNvCxnSpPr>
          <p:nvPr/>
        </p:nvCxnSpPr>
        <p:spPr>
          <a:xfrm>
            <a:off x="7104483" y="3230046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74">
            <a:extLst>
              <a:ext uri="{FF2B5EF4-FFF2-40B4-BE49-F238E27FC236}">
                <a16:creationId xmlns:a16="http://schemas.microsoft.com/office/drawing/2014/main" id="{A59BE3DC-3BCC-C041-95B0-B53862720C34}"/>
              </a:ext>
            </a:extLst>
          </p:cNvPr>
          <p:cNvSpPr/>
          <p:nvPr/>
        </p:nvSpPr>
        <p:spPr>
          <a:xfrm>
            <a:off x="7562674" y="3049594"/>
            <a:ext cx="293914" cy="625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cxnSp>
        <p:nvCxnSpPr>
          <p:cNvPr id="66" name="Straight Connector 75">
            <a:extLst>
              <a:ext uri="{FF2B5EF4-FFF2-40B4-BE49-F238E27FC236}">
                <a16:creationId xmlns:a16="http://schemas.microsoft.com/office/drawing/2014/main" id="{CD575CAE-8DB5-654B-A9D7-A1A4C63F25B2}"/>
              </a:ext>
            </a:extLst>
          </p:cNvPr>
          <p:cNvCxnSpPr>
            <a:cxnSpLocks/>
          </p:cNvCxnSpPr>
          <p:nvPr/>
        </p:nvCxnSpPr>
        <p:spPr>
          <a:xfrm>
            <a:off x="7856587" y="3330853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76">
            <a:extLst>
              <a:ext uri="{FF2B5EF4-FFF2-40B4-BE49-F238E27FC236}">
                <a16:creationId xmlns:a16="http://schemas.microsoft.com/office/drawing/2014/main" id="{83D3131B-DFB9-8445-AAB0-46A4C12EF3F1}"/>
              </a:ext>
            </a:extLst>
          </p:cNvPr>
          <p:cNvSpPr txBox="1"/>
          <p:nvPr/>
        </p:nvSpPr>
        <p:spPr>
          <a:xfrm>
            <a:off x="7534319" y="3203246"/>
            <a:ext cx="35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FF</a:t>
            </a:r>
            <a:r>
              <a:rPr lang="en-US" sz="1200" baseline="-25000" dirty="0"/>
              <a:t>B</a:t>
            </a:r>
          </a:p>
        </p:txBody>
      </p:sp>
      <p:cxnSp>
        <p:nvCxnSpPr>
          <p:cNvPr id="68" name="Straight Connector 77">
            <a:extLst>
              <a:ext uri="{FF2B5EF4-FFF2-40B4-BE49-F238E27FC236}">
                <a16:creationId xmlns:a16="http://schemas.microsoft.com/office/drawing/2014/main" id="{834F5C96-38DD-464D-9D5E-8F11A60F8ED8}"/>
              </a:ext>
            </a:extLst>
          </p:cNvPr>
          <p:cNvCxnSpPr>
            <a:cxnSpLocks/>
          </p:cNvCxnSpPr>
          <p:nvPr/>
        </p:nvCxnSpPr>
        <p:spPr>
          <a:xfrm>
            <a:off x="1629218" y="3012702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78">
            <a:extLst>
              <a:ext uri="{FF2B5EF4-FFF2-40B4-BE49-F238E27FC236}">
                <a16:creationId xmlns:a16="http://schemas.microsoft.com/office/drawing/2014/main" id="{8F66233E-71C8-2A4B-8745-A730355736D0}"/>
              </a:ext>
            </a:extLst>
          </p:cNvPr>
          <p:cNvSpPr/>
          <p:nvPr/>
        </p:nvSpPr>
        <p:spPr>
          <a:xfrm>
            <a:off x="1147751" y="2616620"/>
            <a:ext cx="331448" cy="625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cxnSp>
        <p:nvCxnSpPr>
          <p:cNvPr id="70" name="Straight Connector 79">
            <a:extLst>
              <a:ext uri="{FF2B5EF4-FFF2-40B4-BE49-F238E27FC236}">
                <a16:creationId xmlns:a16="http://schemas.microsoft.com/office/drawing/2014/main" id="{55688892-9771-C24A-A55D-6D31E904F831}"/>
              </a:ext>
            </a:extLst>
          </p:cNvPr>
          <p:cNvCxnSpPr>
            <a:cxnSpLocks/>
          </p:cNvCxnSpPr>
          <p:nvPr/>
        </p:nvCxnSpPr>
        <p:spPr>
          <a:xfrm>
            <a:off x="1472056" y="2812677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80">
            <a:extLst>
              <a:ext uri="{FF2B5EF4-FFF2-40B4-BE49-F238E27FC236}">
                <a16:creationId xmlns:a16="http://schemas.microsoft.com/office/drawing/2014/main" id="{DA82760B-C2B0-0E4A-93D6-1EE8A214C9A3}"/>
              </a:ext>
            </a:extLst>
          </p:cNvPr>
          <p:cNvCxnSpPr>
            <a:cxnSpLocks/>
          </p:cNvCxnSpPr>
          <p:nvPr/>
        </p:nvCxnSpPr>
        <p:spPr>
          <a:xfrm>
            <a:off x="1629218" y="3012702"/>
            <a:ext cx="0" cy="16609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81">
            <a:extLst>
              <a:ext uri="{FF2B5EF4-FFF2-40B4-BE49-F238E27FC236}">
                <a16:creationId xmlns:a16="http://schemas.microsoft.com/office/drawing/2014/main" id="{1F2AD15E-7149-4E4E-A561-4614F534B14D}"/>
              </a:ext>
            </a:extLst>
          </p:cNvPr>
          <p:cNvGrpSpPr/>
          <p:nvPr/>
        </p:nvGrpSpPr>
        <p:grpSpPr>
          <a:xfrm>
            <a:off x="1919050" y="2712915"/>
            <a:ext cx="281940" cy="407618"/>
            <a:chOff x="2744107" y="3543633"/>
            <a:chExt cx="375920" cy="543491"/>
          </a:xfrm>
        </p:grpSpPr>
        <p:sp>
          <p:nvSpPr>
            <p:cNvPr id="73" name="Flowchart: Delay 82">
              <a:extLst>
                <a:ext uri="{FF2B5EF4-FFF2-40B4-BE49-F238E27FC236}">
                  <a16:creationId xmlns:a16="http://schemas.microsoft.com/office/drawing/2014/main" id="{7FF64303-FC29-A548-81E6-77FF936847CE}"/>
                </a:ext>
              </a:extLst>
            </p:cNvPr>
            <p:cNvSpPr/>
            <p:nvPr/>
          </p:nvSpPr>
          <p:spPr>
            <a:xfrm>
              <a:off x="2744107" y="3543633"/>
              <a:ext cx="292100" cy="543491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82"/>
            </a:p>
          </p:txBody>
        </p:sp>
        <p:sp>
          <p:nvSpPr>
            <p:cNvPr id="74" name="Oval 83">
              <a:extLst>
                <a:ext uri="{FF2B5EF4-FFF2-40B4-BE49-F238E27FC236}">
                  <a16:creationId xmlns:a16="http://schemas.microsoft.com/office/drawing/2014/main" id="{C7296C07-5ABC-9040-B018-0EBF920FC3C2}"/>
                </a:ext>
              </a:extLst>
            </p:cNvPr>
            <p:cNvSpPr/>
            <p:nvPr/>
          </p:nvSpPr>
          <p:spPr>
            <a:xfrm>
              <a:off x="3036207" y="3779978"/>
              <a:ext cx="83820" cy="707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82"/>
            </a:p>
          </p:txBody>
        </p:sp>
      </p:grpSp>
      <p:cxnSp>
        <p:nvCxnSpPr>
          <p:cNvPr id="75" name="Straight Connector 84">
            <a:extLst>
              <a:ext uri="{FF2B5EF4-FFF2-40B4-BE49-F238E27FC236}">
                <a16:creationId xmlns:a16="http://schemas.microsoft.com/office/drawing/2014/main" id="{E51FEF7A-5D51-6A43-A5F2-03F3EB0813B2}"/>
              </a:ext>
            </a:extLst>
          </p:cNvPr>
          <p:cNvCxnSpPr>
            <a:cxnSpLocks/>
          </p:cNvCxnSpPr>
          <p:nvPr/>
        </p:nvCxnSpPr>
        <p:spPr>
          <a:xfrm>
            <a:off x="2361622" y="3120533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85">
            <a:extLst>
              <a:ext uri="{FF2B5EF4-FFF2-40B4-BE49-F238E27FC236}">
                <a16:creationId xmlns:a16="http://schemas.microsoft.com/office/drawing/2014/main" id="{1BF0F079-5AF0-1843-891E-C1B2B1CCA8A8}"/>
              </a:ext>
            </a:extLst>
          </p:cNvPr>
          <p:cNvCxnSpPr>
            <a:cxnSpLocks/>
          </p:cNvCxnSpPr>
          <p:nvPr/>
        </p:nvCxnSpPr>
        <p:spPr>
          <a:xfrm>
            <a:off x="2204460" y="2920508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86">
            <a:extLst>
              <a:ext uri="{FF2B5EF4-FFF2-40B4-BE49-F238E27FC236}">
                <a16:creationId xmlns:a16="http://schemas.microsoft.com/office/drawing/2014/main" id="{56246ED9-D023-8F44-B654-B55E545108B6}"/>
              </a:ext>
            </a:extLst>
          </p:cNvPr>
          <p:cNvCxnSpPr>
            <a:cxnSpLocks/>
          </p:cNvCxnSpPr>
          <p:nvPr/>
        </p:nvCxnSpPr>
        <p:spPr>
          <a:xfrm>
            <a:off x="2361622" y="3120533"/>
            <a:ext cx="0" cy="16609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lowchart: Delay 87">
            <a:extLst>
              <a:ext uri="{FF2B5EF4-FFF2-40B4-BE49-F238E27FC236}">
                <a16:creationId xmlns:a16="http://schemas.microsoft.com/office/drawing/2014/main" id="{7FE42792-EB57-1444-BB67-CF20DC9A4662}"/>
              </a:ext>
            </a:extLst>
          </p:cNvPr>
          <p:cNvSpPr/>
          <p:nvPr/>
        </p:nvSpPr>
        <p:spPr>
          <a:xfrm>
            <a:off x="2651454" y="2820746"/>
            <a:ext cx="219075" cy="40761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79" name="Isosceles Triangle 88">
            <a:extLst>
              <a:ext uri="{FF2B5EF4-FFF2-40B4-BE49-F238E27FC236}">
                <a16:creationId xmlns:a16="http://schemas.microsoft.com/office/drawing/2014/main" id="{F3F5D5B7-DDC8-7F44-86EB-CD2AC52B390C}"/>
              </a:ext>
            </a:extLst>
          </p:cNvPr>
          <p:cNvSpPr/>
          <p:nvPr/>
        </p:nvSpPr>
        <p:spPr>
          <a:xfrm rot="5400000">
            <a:off x="3308329" y="2952469"/>
            <a:ext cx="186754" cy="16836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80" name="Oval 89">
            <a:extLst>
              <a:ext uri="{FF2B5EF4-FFF2-40B4-BE49-F238E27FC236}">
                <a16:creationId xmlns:a16="http://schemas.microsoft.com/office/drawing/2014/main" id="{41365D58-4076-9144-BF25-8651CCA00C41}"/>
              </a:ext>
            </a:extLst>
          </p:cNvPr>
          <p:cNvSpPr/>
          <p:nvPr/>
        </p:nvSpPr>
        <p:spPr>
          <a:xfrm>
            <a:off x="3485887" y="3012702"/>
            <a:ext cx="62865" cy="530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cxnSp>
        <p:nvCxnSpPr>
          <p:cNvPr id="81" name="Straight Connector 90">
            <a:extLst>
              <a:ext uri="{FF2B5EF4-FFF2-40B4-BE49-F238E27FC236}">
                <a16:creationId xmlns:a16="http://schemas.microsoft.com/office/drawing/2014/main" id="{6A3C2398-76D0-2146-BED4-FDEFB1709DA4}"/>
              </a:ext>
            </a:extLst>
          </p:cNvPr>
          <p:cNvCxnSpPr>
            <a:cxnSpLocks/>
          </p:cNvCxnSpPr>
          <p:nvPr/>
        </p:nvCxnSpPr>
        <p:spPr>
          <a:xfrm>
            <a:off x="2870530" y="3031236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91">
            <a:extLst>
              <a:ext uri="{FF2B5EF4-FFF2-40B4-BE49-F238E27FC236}">
                <a16:creationId xmlns:a16="http://schemas.microsoft.com/office/drawing/2014/main" id="{30504EE7-45E8-5944-9C7D-B6C84E214169}"/>
              </a:ext>
            </a:extLst>
          </p:cNvPr>
          <p:cNvCxnSpPr>
            <a:cxnSpLocks/>
          </p:cNvCxnSpPr>
          <p:nvPr/>
        </p:nvCxnSpPr>
        <p:spPr>
          <a:xfrm>
            <a:off x="3548752" y="3037323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92">
            <a:extLst>
              <a:ext uri="{FF2B5EF4-FFF2-40B4-BE49-F238E27FC236}">
                <a16:creationId xmlns:a16="http://schemas.microsoft.com/office/drawing/2014/main" id="{F3C9F4BE-1ADD-CC4E-B9A9-F3FEF025E015}"/>
              </a:ext>
            </a:extLst>
          </p:cNvPr>
          <p:cNvSpPr/>
          <p:nvPr/>
        </p:nvSpPr>
        <p:spPr>
          <a:xfrm>
            <a:off x="4082183" y="3114968"/>
            <a:ext cx="62865" cy="530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cxnSp>
        <p:nvCxnSpPr>
          <p:cNvPr id="84" name="Straight Connector 93">
            <a:extLst>
              <a:ext uri="{FF2B5EF4-FFF2-40B4-BE49-F238E27FC236}">
                <a16:creationId xmlns:a16="http://schemas.microsoft.com/office/drawing/2014/main" id="{2D080498-C524-E242-9585-8AAA869BBB0D}"/>
              </a:ext>
            </a:extLst>
          </p:cNvPr>
          <p:cNvCxnSpPr>
            <a:cxnSpLocks/>
          </p:cNvCxnSpPr>
          <p:nvPr/>
        </p:nvCxnSpPr>
        <p:spPr>
          <a:xfrm>
            <a:off x="4302432" y="3337347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94">
            <a:extLst>
              <a:ext uri="{FF2B5EF4-FFF2-40B4-BE49-F238E27FC236}">
                <a16:creationId xmlns:a16="http://schemas.microsoft.com/office/drawing/2014/main" id="{A46D3916-36B4-3946-AA1E-AFDEEF6100A7}"/>
              </a:ext>
            </a:extLst>
          </p:cNvPr>
          <p:cNvCxnSpPr>
            <a:cxnSpLocks/>
          </p:cNvCxnSpPr>
          <p:nvPr/>
        </p:nvCxnSpPr>
        <p:spPr>
          <a:xfrm>
            <a:off x="4145269" y="3137322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95">
            <a:extLst>
              <a:ext uri="{FF2B5EF4-FFF2-40B4-BE49-F238E27FC236}">
                <a16:creationId xmlns:a16="http://schemas.microsoft.com/office/drawing/2014/main" id="{559A7A48-9280-584F-8FC2-EAD9254C81F9}"/>
              </a:ext>
            </a:extLst>
          </p:cNvPr>
          <p:cNvCxnSpPr>
            <a:cxnSpLocks/>
          </p:cNvCxnSpPr>
          <p:nvPr/>
        </p:nvCxnSpPr>
        <p:spPr>
          <a:xfrm>
            <a:off x="4302432" y="3337347"/>
            <a:ext cx="0" cy="16609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owchart: Delay 96">
            <a:extLst>
              <a:ext uri="{FF2B5EF4-FFF2-40B4-BE49-F238E27FC236}">
                <a16:creationId xmlns:a16="http://schemas.microsoft.com/office/drawing/2014/main" id="{8CB64B94-75E9-8E47-AB91-EC0DC23EF08A}"/>
              </a:ext>
            </a:extLst>
          </p:cNvPr>
          <p:cNvSpPr/>
          <p:nvPr/>
        </p:nvSpPr>
        <p:spPr>
          <a:xfrm>
            <a:off x="4592264" y="3037560"/>
            <a:ext cx="219075" cy="40761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cxnSp>
        <p:nvCxnSpPr>
          <p:cNvPr id="88" name="Straight Connector 97">
            <a:extLst>
              <a:ext uri="{FF2B5EF4-FFF2-40B4-BE49-F238E27FC236}">
                <a16:creationId xmlns:a16="http://schemas.microsoft.com/office/drawing/2014/main" id="{A9544EC8-5D68-DD4F-BB2D-04ABEA3A2F49}"/>
              </a:ext>
            </a:extLst>
          </p:cNvPr>
          <p:cNvCxnSpPr>
            <a:cxnSpLocks/>
          </p:cNvCxnSpPr>
          <p:nvPr/>
        </p:nvCxnSpPr>
        <p:spPr>
          <a:xfrm>
            <a:off x="3548752" y="3228363"/>
            <a:ext cx="44699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98">
            <a:extLst>
              <a:ext uri="{FF2B5EF4-FFF2-40B4-BE49-F238E27FC236}">
                <a16:creationId xmlns:a16="http://schemas.microsoft.com/office/drawing/2014/main" id="{CB0EAAD6-B6FF-8143-A0E3-5B57ACA483C9}"/>
              </a:ext>
            </a:extLst>
          </p:cNvPr>
          <p:cNvCxnSpPr>
            <a:cxnSpLocks/>
          </p:cNvCxnSpPr>
          <p:nvPr/>
        </p:nvCxnSpPr>
        <p:spPr>
          <a:xfrm>
            <a:off x="3548752" y="3228363"/>
            <a:ext cx="0" cy="16609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Stored Data 99">
            <a:extLst>
              <a:ext uri="{FF2B5EF4-FFF2-40B4-BE49-F238E27FC236}">
                <a16:creationId xmlns:a16="http://schemas.microsoft.com/office/drawing/2014/main" id="{05BCE9FB-46FB-B147-805F-A6073EADA996}"/>
              </a:ext>
            </a:extLst>
          </p:cNvPr>
          <p:cNvSpPr/>
          <p:nvPr/>
        </p:nvSpPr>
        <p:spPr>
          <a:xfrm rot="10800000">
            <a:off x="3793602" y="2944123"/>
            <a:ext cx="278559" cy="407620"/>
          </a:xfrm>
          <a:prstGeom prst="flowChartOnlineStora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2"/>
          </a:p>
        </p:txBody>
      </p:sp>
      <p:sp>
        <p:nvSpPr>
          <p:cNvPr id="91" name="TextBox 100">
            <a:extLst>
              <a:ext uri="{FF2B5EF4-FFF2-40B4-BE49-F238E27FC236}">
                <a16:creationId xmlns:a16="http://schemas.microsoft.com/office/drawing/2014/main" id="{92F7C52A-9E0B-5343-9C29-63216EA952C7}"/>
              </a:ext>
            </a:extLst>
          </p:cNvPr>
          <p:cNvSpPr txBox="1"/>
          <p:nvPr/>
        </p:nvSpPr>
        <p:spPr>
          <a:xfrm>
            <a:off x="1144915" y="2827966"/>
            <a:ext cx="359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FF</a:t>
            </a:r>
            <a:r>
              <a:rPr lang="en-US" sz="1200" baseline="-25000" dirty="0"/>
              <a:t>A</a:t>
            </a:r>
          </a:p>
        </p:txBody>
      </p:sp>
      <p:sp>
        <p:nvSpPr>
          <p:cNvPr id="92" name="TextBox 101">
            <a:extLst>
              <a:ext uri="{FF2B5EF4-FFF2-40B4-BE49-F238E27FC236}">
                <a16:creationId xmlns:a16="http://schemas.microsoft.com/office/drawing/2014/main" id="{47F514D6-353C-654E-98A0-8C0F859C0810}"/>
              </a:ext>
            </a:extLst>
          </p:cNvPr>
          <p:cNvSpPr txBox="1"/>
          <p:nvPr/>
        </p:nvSpPr>
        <p:spPr>
          <a:xfrm>
            <a:off x="1901430" y="2510937"/>
            <a:ext cx="3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G1</a:t>
            </a:r>
          </a:p>
        </p:txBody>
      </p:sp>
      <p:sp>
        <p:nvSpPr>
          <p:cNvPr id="93" name="TextBox 102">
            <a:extLst>
              <a:ext uri="{FF2B5EF4-FFF2-40B4-BE49-F238E27FC236}">
                <a16:creationId xmlns:a16="http://schemas.microsoft.com/office/drawing/2014/main" id="{8C8866AE-AB83-0D47-91ED-547F47C0F96B}"/>
              </a:ext>
            </a:extLst>
          </p:cNvPr>
          <p:cNvSpPr txBox="1"/>
          <p:nvPr/>
        </p:nvSpPr>
        <p:spPr>
          <a:xfrm>
            <a:off x="2583133" y="2617289"/>
            <a:ext cx="3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G2</a:t>
            </a:r>
          </a:p>
        </p:txBody>
      </p:sp>
      <p:sp>
        <p:nvSpPr>
          <p:cNvPr id="94" name="TextBox 103">
            <a:extLst>
              <a:ext uri="{FF2B5EF4-FFF2-40B4-BE49-F238E27FC236}">
                <a16:creationId xmlns:a16="http://schemas.microsoft.com/office/drawing/2014/main" id="{CFC63FC3-62F5-A443-BE4E-31B3074ECA6D}"/>
              </a:ext>
            </a:extLst>
          </p:cNvPr>
          <p:cNvSpPr txBox="1"/>
          <p:nvPr/>
        </p:nvSpPr>
        <p:spPr>
          <a:xfrm>
            <a:off x="3228863" y="2706162"/>
            <a:ext cx="3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G3</a:t>
            </a:r>
          </a:p>
        </p:txBody>
      </p:sp>
      <p:sp>
        <p:nvSpPr>
          <p:cNvPr id="95" name="TextBox 104">
            <a:extLst>
              <a:ext uri="{FF2B5EF4-FFF2-40B4-BE49-F238E27FC236}">
                <a16:creationId xmlns:a16="http://schemas.microsoft.com/office/drawing/2014/main" id="{D4EF65BF-7190-FF4F-8E38-5AD1326694BA}"/>
              </a:ext>
            </a:extLst>
          </p:cNvPr>
          <p:cNvSpPr txBox="1"/>
          <p:nvPr/>
        </p:nvSpPr>
        <p:spPr>
          <a:xfrm>
            <a:off x="3793283" y="2732445"/>
            <a:ext cx="3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G4</a:t>
            </a:r>
          </a:p>
        </p:txBody>
      </p:sp>
      <p:sp>
        <p:nvSpPr>
          <p:cNvPr id="96" name="TextBox 105">
            <a:extLst>
              <a:ext uri="{FF2B5EF4-FFF2-40B4-BE49-F238E27FC236}">
                <a16:creationId xmlns:a16="http://schemas.microsoft.com/office/drawing/2014/main" id="{FD661091-D93F-CB49-93A6-231EC98503BE}"/>
              </a:ext>
            </a:extLst>
          </p:cNvPr>
          <p:cNvSpPr txBox="1"/>
          <p:nvPr/>
        </p:nvSpPr>
        <p:spPr>
          <a:xfrm>
            <a:off x="4525022" y="2851049"/>
            <a:ext cx="3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G5</a:t>
            </a:r>
          </a:p>
        </p:txBody>
      </p:sp>
      <p:pic>
        <p:nvPicPr>
          <p:cNvPr id="97" name="Picture 57">
            <a:extLst>
              <a:ext uri="{FF2B5EF4-FFF2-40B4-BE49-F238E27FC236}">
                <a16:creationId xmlns:a16="http://schemas.microsoft.com/office/drawing/2014/main" id="{DD898702-B2C9-8445-8F07-9D18FD65E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46" y="2378554"/>
            <a:ext cx="2546108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50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Experimental Results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61973D30-EC0A-4315-8B74-FD8991754CB8}"/>
              </a:ext>
            </a:extLst>
          </p:cNvPr>
          <p:cNvGraphicFramePr>
            <a:graphicFrameLocks noGrp="1"/>
          </p:cNvGraphicFramePr>
          <p:nvPr/>
        </p:nvGraphicFramePr>
        <p:xfrm>
          <a:off x="5837596" y="3360247"/>
          <a:ext cx="5385351" cy="20535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4099">
                  <a:extLst>
                    <a:ext uri="{9D8B030D-6E8A-4147-A177-3AD203B41FA5}">
                      <a16:colId xmlns:a16="http://schemas.microsoft.com/office/drawing/2014/main" val="2753994888"/>
                    </a:ext>
                  </a:extLst>
                </a:gridCol>
                <a:gridCol w="1061884">
                  <a:extLst>
                    <a:ext uri="{9D8B030D-6E8A-4147-A177-3AD203B41FA5}">
                      <a16:colId xmlns:a16="http://schemas.microsoft.com/office/drawing/2014/main" val="3704718069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1095742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TMR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LUT [#]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PIP </a:t>
                      </a:r>
                    </a:p>
                    <a:p>
                      <a:pPr algn="ctr"/>
                      <a:r>
                        <a:rPr lang="it-IT" dirty="0"/>
                        <a:t>[#]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2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(a) </a:t>
                      </a:r>
                      <a:r>
                        <a:rPr lang="it-IT" b="1" dirty="0" err="1"/>
                        <a:t>Original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11,572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13,590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1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(b) Isolated </a:t>
                      </a:r>
                      <a:r>
                        <a:rPr lang="it-IT" b="1" dirty="0" err="1"/>
                        <a:t>Domains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11,578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14,642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8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(c) Resource Sharing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11,572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24,948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81775"/>
                  </a:ext>
                </a:extLst>
              </a:tr>
            </a:tbl>
          </a:graphicData>
        </a:graphic>
      </p:graphicFrame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DC242E93-8953-6F44-85E6-8E16588F07A5}"/>
              </a:ext>
            </a:extLst>
          </p:cNvPr>
          <p:cNvSpPr txBox="1">
            <a:spLocks/>
          </p:cNvSpPr>
          <p:nvPr/>
        </p:nvSpPr>
        <p:spPr bwMode="auto">
          <a:xfrm>
            <a:off x="76956" y="975722"/>
            <a:ext cx="11521280" cy="18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kern="0" dirty="0"/>
              <a:t>AMD-Xilinx Zynq XC7Z020 28nm CMOS SRAM-based FPGAs</a:t>
            </a:r>
          </a:p>
          <a:p>
            <a:r>
              <a:rPr lang="en-US" sz="2954" kern="0" dirty="0"/>
              <a:t>The developed tool has been applied to a TMR benchmark</a:t>
            </a:r>
          </a:p>
          <a:p>
            <a:r>
              <a:rPr lang="en-US" sz="2954" kern="0" dirty="0"/>
              <a:t>Three different alternative layouts</a:t>
            </a:r>
          </a:p>
          <a:p>
            <a:endParaRPr lang="en-US" sz="2954" kern="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86AE068-DD8C-6842-ACF7-0CAE0CC86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53" y="2775454"/>
            <a:ext cx="4191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68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680198"/>
          </a:xfrm>
        </p:spPr>
        <p:txBody>
          <a:bodyPr/>
          <a:lstStyle/>
          <a:p>
            <a:r>
              <a:rPr lang="it-IT" dirty="0"/>
              <a:t>The Placement Tool – Design Interface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A7E1094-ECF4-4B1F-94BB-23BA6E42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6" y="1134737"/>
            <a:ext cx="4010025" cy="3371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Redundant modules are automatically recognized and reorganized in the FPGA area</a:t>
            </a:r>
          </a:p>
          <a:p>
            <a:pPr lvl="1">
              <a:defRPr/>
            </a:pPr>
            <a:r>
              <a:rPr 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Adopting a per-domain isolation policy, not requiring user intervention </a:t>
            </a:r>
          </a:p>
          <a:p>
            <a:pPr>
              <a:spcBef>
                <a:spcPts val="525"/>
              </a:spcBef>
              <a:defRPr/>
            </a:pPr>
            <a:r>
              <a:rPr lang="en-US" altLang="it-IT" sz="20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The customization of other modules is left to the preference of the user</a:t>
            </a:r>
          </a:p>
          <a:p>
            <a:pPr lvl="1">
              <a:spcBef>
                <a:spcPts val="525"/>
              </a:spcBef>
              <a:defRPr/>
            </a:pPr>
            <a:r>
              <a:rPr lang="en-US" altLang="it-IT" sz="18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User will indicate the name of the module, choosing from a list, and coordinates (x</a:t>
            </a:r>
            <a:r>
              <a:rPr lang="en-US" altLang="it-IT" sz="1800" baseline="-250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min</a:t>
            </a:r>
            <a:r>
              <a:rPr lang="en-US" altLang="it-IT" sz="18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, x</a:t>
            </a:r>
            <a:r>
              <a:rPr lang="en-US" altLang="it-IT" sz="1800" baseline="-250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max</a:t>
            </a:r>
            <a:r>
              <a:rPr lang="en-US" altLang="it-IT" sz="18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, y</a:t>
            </a:r>
            <a:r>
              <a:rPr lang="en-US" altLang="it-IT" sz="1800" baseline="-250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min</a:t>
            </a:r>
            <a:r>
              <a:rPr lang="en-US" altLang="it-IT" sz="18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, y</a:t>
            </a:r>
            <a:r>
              <a:rPr lang="en-US" altLang="it-IT" sz="1800" baseline="-250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max</a:t>
            </a:r>
            <a:r>
              <a:rPr lang="en-US" altLang="it-IT" sz="18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) of the new region of the device in which to confine it</a:t>
            </a:r>
          </a:p>
          <a:p>
            <a:pPr>
              <a:spcBef>
                <a:spcPts val="525"/>
              </a:spcBef>
              <a:defRPr/>
            </a:pPr>
            <a:r>
              <a:rPr lang="en-US" altLang="it-IT" sz="2000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Provides a preview of the placement solution realized</a:t>
            </a:r>
          </a:p>
          <a:p>
            <a:pPr>
              <a:spcBef>
                <a:spcPts val="525"/>
              </a:spcBef>
              <a:defRPr/>
            </a:pPr>
            <a:endParaRPr lang="en-US" altLang="it-IT" sz="2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ts val="525"/>
              </a:spcBef>
              <a:defRPr/>
            </a:pPr>
            <a:endParaRPr lang="it-IT" altLang="it-IT" sz="24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defRPr/>
            </a:pPr>
            <a:endParaRPr lang="it-IT" altLang="it-IT" sz="1800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C96D2B06-5AAC-4768-B18D-7A4D4D22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47" y="1699438"/>
            <a:ext cx="6250175" cy="345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151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680198"/>
          </a:xfrm>
        </p:spPr>
        <p:txBody>
          <a:bodyPr/>
          <a:lstStyle/>
          <a:p>
            <a:r>
              <a:rPr lang="it-IT" dirty="0"/>
              <a:t>Routing Tool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DB7DF2F-E73D-467C-AE64-CE108F6447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9" b="19197"/>
          <a:stretch/>
        </p:blipFill>
        <p:spPr>
          <a:xfrm>
            <a:off x="371485" y="1939997"/>
            <a:ext cx="4711961" cy="349677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555FFE-0912-4302-A574-B0D23E466869}"/>
              </a:ext>
            </a:extLst>
          </p:cNvPr>
          <p:cNvSpPr txBox="1"/>
          <p:nvPr/>
        </p:nvSpPr>
        <p:spPr>
          <a:xfrm>
            <a:off x="6855140" y="1570665"/>
            <a:ext cx="452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Customized SEU-aware Routing Path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B00646-AA42-40DB-ABAD-8345F65086A3}"/>
              </a:ext>
            </a:extLst>
          </p:cNvPr>
          <p:cNvSpPr txBox="1"/>
          <p:nvPr/>
        </p:nvSpPr>
        <p:spPr>
          <a:xfrm>
            <a:off x="283350" y="157066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Vivado Routing Path</a:t>
            </a:r>
          </a:p>
        </p:txBody>
      </p:sp>
      <p:pic>
        <p:nvPicPr>
          <p:cNvPr id="11" name="Immagine 10" descr="Immagine che contiene testo, computer, notte, scuro&#10;&#10;Descrizione generata automaticamente">
            <a:extLst>
              <a:ext uri="{FF2B5EF4-FFF2-40B4-BE49-F238E27FC236}">
                <a16:creationId xmlns:a16="http://schemas.microsoft.com/office/drawing/2014/main" id="{E0AADF8F-3844-4185-8F10-4516413F3F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7"/>
          <a:stretch/>
        </p:blipFill>
        <p:spPr>
          <a:xfrm>
            <a:off x="6965309" y="1922618"/>
            <a:ext cx="4695778" cy="34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99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Experimental </a:t>
            </a:r>
            <a:r>
              <a:rPr lang="it-IT" dirty="0" err="1"/>
              <a:t>results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9B95C036-98F1-4A0B-A763-98B414AB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078" y="1121602"/>
            <a:ext cx="8132378" cy="5421001"/>
          </a:xfrm>
          <a:prstGeom prst="rect">
            <a:avLst/>
          </a:prstGeom>
        </p:spPr>
      </p:pic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097BD99B-A34B-E94D-A318-9AA69075C29E}"/>
              </a:ext>
            </a:extLst>
          </p:cNvPr>
          <p:cNvSpPr txBox="1">
            <a:spLocks/>
          </p:cNvSpPr>
          <p:nvPr/>
        </p:nvSpPr>
        <p:spPr bwMode="auto">
          <a:xfrm>
            <a:off x="76956" y="975722"/>
            <a:ext cx="11521280" cy="18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kern="0" dirty="0"/>
              <a:t>Energies ranging from 50.80 MeV up to 150 MeV</a:t>
            </a:r>
          </a:p>
          <a:p>
            <a:r>
              <a:rPr lang="en-US" sz="2954" kern="0" dirty="0"/>
              <a:t>Average flux 4.134 10</a:t>
            </a:r>
            <a:r>
              <a:rPr lang="en-US" sz="2954" kern="0" baseline="30000" dirty="0"/>
              <a:t>7 </a:t>
            </a:r>
            <a:r>
              <a:rPr lang="en-US" sz="2954" kern="0" dirty="0"/>
              <a:t>proton</a:t>
            </a:r>
            <a:r>
              <a:rPr lang="en-US" sz="2954" kern="0" baseline="30000" dirty="0"/>
              <a:t>.</a:t>
            </a:r>
            <a:r>
              <a:rPr lang="en-US" sz="2954" kern="0" dirty="0"/>
              <a:t>cm</a:t>
            </a:r>
            <a:r>
              <a:rPr lang="en-US" sz="2954" kern="0" baseline="30000" dirty="0"/>
              <a:t>-2</a:t>
            </a:r>
            <a:r>
              <a:rPr lang="en-US" sz="2954" kern="0" dirty="0"/>
              <a:t>s</a:t>
            </a:r>
            <a:r>
              <a:rPr lang="en-US" sz="2954" kern="0" baseline="30000" dirty="0"/>
              <a:t>-1</a:t>
            </a:r>
            <a:endParaRPr lang="it-IT" sz="24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954" kern="0" dirty="0"/>
              <a:t> </a:t>
            </a:r>
          </a:p>
          <a:p>
            <a:endParaRPr lang="en-US" sz="2954" kern="0" dirty="0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05D562C-DBED-B640-AD37-2AEFA79A8D24}"/>
              </a:ext>
            </a:extLst>
          </p:cNvPr>
          <p:cNvSpPr/>
          <p:nvPr/>
        </p:nvSpPr>
        <p:spPr>
          <a:xfrm>
            <a:off x="9122034" y="3831964"/>
            <a:ext cx="2040835" cy="609978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Default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CBB5239-19F6-5847-AAAE-761D1D1A1752}"/>
              </a:ext>
            </a:extLst>
          </p:cNvPr>
          <p:cNvSpPr/>
          <p:nvPr/>
        </p:nvSpPr>
        <p:spPr>
          <a:xfrm>
            <a:off x="9100749" y="4882294"/>
            <a:ext cx="2843537" cy="60997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TMR isolated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4A64682-B800-5741-A888-392B512418B3}"/>
              </a:ext>
            </a:extLst>
          </p:cNvPr>
          <p:cNvSpPr/>
          <p:nvPr/>
        </p:nvSpPr>
        <p:spPr>
          <a:xfrm>
            <a:off x="9122034" y="2228948"/>
            <a:ext cx="2171544" cy="90438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Resource Sharing</a:t>
            </a:r>
          </a:p>
        </p:txBody>
      </p:sp>
    </p:spTree>
    <p:extLst>
      <p:ext uri="{BB962C8B-B14F-4D97-AF65-F5344CB8AC3E}">
        <p14:creationId xmlns:p14="http://schemas.microsoft.com/office/powerpoint/2010/main" val="3578957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Predicted vs Measured Reliability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7FA19EC-6A03-462F-AEA0-7FA06AF64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38" y="696737"/>
            <a:ext cx="10364724" cy="6352032"/>
          </a:xfrm>
          <a:prstGeom prst="rect">
            <a:avLst/>
          </a:prstGeom>
        </p:spPr>
      </p:pic>
      <p:sp>
        <p:nvSpPr>
          <p:cNvPr id="17" name="CasellaDiTesto 1">
            <a:extLst>
              <a:ext uri="{FF2B5EF4-FFF2-40B4-BE49-F238E27FC236}">
                <a16:creationId xmlns:a16="http://schemas.microsoft.com/office/drawing/2014/main" id="{8764FA25-DCB8-4017-B3DE-B806E897EE4E}"/>
              </a:ext>
            </a:extLst>
          </p:cNvPr>
          <p:cNvSpPr txBox="1"/>
          <p:nvPr/>
        </p:nvSpPr>
        <p:spPr>
          <a:xfrm>
            <a:off x="7203115" y="1196699"/>
            <a:ext cx="2723550" cy="1293114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err="1"/>
              <a:t>Radiation</a:t>
            </a:r>
            <a:r>
              <a:rPr lang="it-IT" sz="1600" b="1" dirty="0"/>
              <a:t> Test </a:t>
            </a:r>
            <a:r>
              <a:rPr lang="it-IT" sz="1600" b="1" dirty="0" err="1"/>
              <a:t>Mitigatef</a:t>
            </a:r>
            <a:r>
              <a:rPr lang="it-IT" sz="1600" b="1" dirty="0"/>
              <a:t> TMR</a:t>
            </a:r>
          </a:p>
          <a:p>
            <a:r>
              <a:rPr lang="it-IT" sz="1600" b="1" dirty="0" err="1"/>
              <a:t>Radiation</a:t>
            </a:r>
            <a:r>
              <a:rPr lang="it-IT" sz="1600" b="1" dirty="0"/>
              <a:t> Test Default TMR</a:t>
            </a:r>
          </a:p>
          <a:p>
            <a:r>
              <a:rPr lang="it-IT" sz="1600" b="1" dirty="0" err="1"/>
              <a:t>Radiation</a:t>
            </a:r>
            <a:r>
              <a:rPr lang="it-IT" sz="1600" b="1" dirty="0"/>
              <a:t> Test Resource </a:t>
            </a:r>
            <a:r>
              <a:rPr lang="it-IT" sz="1600" b="1" dirty="0" err="1"/>
              <a:t>sharing</a:t>
            </a:r>
            <a:r>
              <a:rPr lang="it-IT" sz="1600" b="1" dirty="0"/>
              <a:t> TMR</a:t>
            </a:r>
          </a:p>
          <a:p>
            <a:r>
              <a:rPr lang="it-IT" sz="1600" b="1" dirty="0" err="1"/>
              <a:t>Predicted</a:t>
            </a:r>
            <a:r>
              <a:rPr lang="it-IT" sz="1600" b="1" dirty="0"/>
              <a:t> </a:t>
            </a:r>
            <a:r>
              <a:rPr lang="it-IT" sz="1600" b="1" dirty="0" err="1"/>
              <a:t>Mitigated</a:t>
            </a:r>
            <a:r>
              <a:rPr lang="it-IT" sz="1600" b="1" dirty="0"/>
              <a:t> TMR</a:t>
            </a:r>
          </a:p>
          <a:p>
            <a:r>
              <a:rPr lang="it-IT" sz="1600" b="1" dirty="0" err="1"/>
              <a:t>Predicted</a:t>
            </a:r>
            <a:r>
              <a:rPr lang="it-IT" sz="1600" b="1" dirty="0"/>
              <a:t> Default TMR</a:t>
            </a:r>
          </a:p>
          <a:p>
            <a:r>
              <a:rPr lang="it-IT" sz="1600" b="1" dirty="0" err="1"/>
              <a:t>Predicted</a:t>
            </a:r>
            <a:r>
              <a:rPr lang="it-IT" sz="1600" b="1" dirty="0"/>
              <a:t> Resource </a:t>
            </a:r>
            <a:r>
              <a:rPr lang="it-IT" sz="1600" b="1" dirty="0" err="1"/>
              <a:t>sharing</a:t>
            </a:r>
            <a:r>
              <a:rPr lang="it-IT" sz="1600" b="1" dirty="0"/>
              <a:t> TMR</a:t>
            </a:r>
          </a:p>
          <a:p>
            <a:endParaRPr lang="it-IT" sz="1600" b="1" dirty="0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E08811D3-1906-426A-8707-50F4D8EEC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94017"/>
              </p:ext>
            </p:extLst>
          </p:nvPr>
        </p:nvGraphicFramePr>
        <p:xfrm>
          <a:off x="6789254" y="1237040"/>
          <a:ext cx="454202" cy="158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Bitmap Image" r:id="rId5" imgW="525960" imgH="1836360" progId="PBrush">
                  <p:embed/>
                </p:oleObj>
              </mc:Choice>
              <mc:Fallback>
                <p:oleObj name="Bitmap Image" r:id="rId5" imgW="525960" imgH="1836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9254" y="1237040"/>
                        <a:ext cx="454202" cy="1587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01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E945A555-5C7E-EE46-A5EC-F1F40C7B58F5}"/>
              </a:ext>
            </a:extLst>
          </p:cNvPr>
          <p:cNvSpPr txBox="1">
            <a:spLocks/>
          </p:cNvSpPr>
          <p:nvPr/>
        </p:nvSpPr>
        <p:spPr bwMode="auto">
          <a:xfrm>
            <a:off x="230965" y="1073885"/>
            <a:ext cx="11855017" cy="26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kern="0" dirty="0"/>
              <a:t>Physical Design Description (PDD) converters</a:t>
            </a:r>
          </a:p>
          <a:p>
            <a:pPr lvl="1"/>
            <a:r>
              <a:rPr lang="en-US" sz="2554" kern="0" dirty="0"/>
              <a:t>A set of netlist conversion tool for FPGA logic and routing resources generation, storage and management</a:t>
            </a:r>
          </a:p>
          <a:p>
            <a:r>
              <a:rPr lang="en-US" sz="2954" kern="0" dirty="0"/>
              <a:t>PDD Place</a:t>
            </a:r>
          </a:p>
          <a:p>
            <a:pPr lvl="1"/>
            <a:r>
              <a:rPr lang="en-US" sz="2554" kern="0" dirty="0"/>
              <a:t>A resource balanced and timing-driven placement software tool for </a:t>
            </a:r>
            <a:r>
              <a:rPr lang="en-US" sz="2554" i="1" kern="0" dirty="0"/>
              <a:t>any</a:t>
            </a:r>
            <a:r>
              <a:rPr lang="en-US" sz="2554" kern="0" dirty="0"/>
              <a:t> FPGA architecture</a:t>
            </a:r>
          </a:p>
          <a:p>
            <a:r>
              <a:rPr lang="en-US" sz="2954" kern="0" dirty="0"/>
              <a:t>PDD Routing</a:t>
            </a:r>
          </a:p>
          <a:p>
            <a:pPr lvl="1"/>
            <a:r>
              <a:rPr lang="en-US" sz="2554" kern="0" dirty="0"/>
              <a:t>A FPGA-oriented routing algorithm for </a:t>
            </a:r>
            <a:r>
              <a:rPr lang="en-US" sz="2554" i="1" kern="0" dirty="0"/>
              <a:t>any </a:t>
            </a:r>
            <a:r>
              <a:rPr lang="en-US" sz="2554" kern="0" dirty="0"/>
              <a:t>FPGA architecture</a:t>
            </a:r>
          </a:p>
          <a:p>
            <a:r>
              <a:rPr lang="en-US" sz="2954" kern="0" dirty="0"/>
              <a:t>PyXEL</a:t>
            </a:r>
          </a:p>
          <a:p>
            <a:pPr lvl="1"/>
            <a:r>
              <a:rPr lang="en-US" sz="2554" kern="0" dirty="0"/>
              <a:t>An integrated environment for the correlation of PDD and FPGA configuration memory</a:t>
            </a:r>
          </a:p>
          <a:p>
            <a:pPr lvl="1"/>
            <a:endParaRPr lang="en-US" sz="2554" kern="0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Back-end EDA tools</a:t>
            </a:r>
          </a:p>
        </p:txBody>
      </p:sp>
    </p:spTree>
    <p:extLst>
      <p:ext uri="{BB962C8B-B14F-4D97-AF65-F5344CB8AC3E}">
        <p14:creationId xmlns:p14="http://schemas.microsoft.com/office/powerpoint/2010/main" val="3660657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Experimental Analysis on AI 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9" name="Segnaposto contenuto 4">
            <a:extLst>
              <a:ext uri="{FF2B5EF4-FFF2-40B4-BE49-F238E27FC236}">
                <a16:creationId xmlns:a16="http://schemas.microsoft.com/office/drawing/2014/main" id="{FD2FD180-C69A-AF46-BD38-BA90A0C8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59" y="1631790"/>
            <a:ext cx="5578415" cy="1710283"/>
          </a:xfrm>
        </p:spPr>
        <p:txBody>
          <a:bodyPr/>
          <a:lstStyle/>
          <a:p>
            <a:r>
              <a:rPr lang="en-US" dirty="0"/>
              <a:t>Network architecture: AlexNet CNN and Torchvision</a:t>
            </a:r>
          </a:p>
          <a:p>
            <a:r>
              <a:rPr lang="en-US" dirty="0"/>
              <a:t>Multichannel Convolutional Layer </a:t>
            </a:r>
          </a:p>
          <a:p>
            <a:r>
              <a:rPr lang="en-US" dirty="0"/>
              <a:t>Compared with 10,000 SEU injection of VERI-</a:t>
            </a:r>
            <a:r>
              <a:rPr lang="en-US" dirty="0" err="1"/>
              <a:t>Py</a:t>
            </a:r>
            <a:r>
              <a:rPr lang="en-US" dirty="0"/>
              <a:t> bitstream coordinates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EE5221F-8D5D-324E-AF89-7E808894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866" y="1724932"/>
            <a:ext cx="3651923" cy="3408136"/>
          </a:xfrm>
          <a:prstGeom prst="rect">
            <a:avLst/>
          </a:prstGeom>
        </p:spPr>
      </p:pic>
      <p:sp>
        <p:nvSpPr>
          <p:cNvPr id="11" name="Freccia a destra 85">
            <a:extLst>
              <a:ext uri="{FF2B5EF4-FFF2-40B4-BE49-F238E27FC236}">
                <a16:creationId xmlns:a16="http://schemas.microsoft.com/office/drawing/2014/main" id="{22AAEE03-73E1-BB49-81D1-58D7256C2625}"/>
              </a:ext>
            </a:extLst>
          </p:cNvPr>
          <p:cNvSpPr/>
          <p:nvPr/>
        </p:nvSpPr>
        <p:spPr>
          <a:xfrm rot="6651463">
            <a:off x="8752932" y="1988558"/>
            <a:ext cx="932947" cy="50157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A4995ED-CB1F-3647-88EF-E242B7DE4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381" y="1885659"/>
            <a:ext cx="2205259" cy="3090202"/>
          </a:xfrm>
          <a:prstGeom prst="rect">
            <a:avLst/>
          </a:prstGeom>
        </p:spPr>
      </p:pic>
      <p:sp>
        <p:nvSpPr>
          <p:cNvPr id="14" name="Saetta 13">
            <a:extLst>
              <a:ext uri="{FF2B5EF4-FFF2-40B4-BE49-F238E27FC236}">
                <a16:creationId xmlns:a16="http://schemas.microsoft.com/office/drawing/2014/main" id="{8E047DB5-32C1-484E-AD7E-CBE53234178B}"/>
              </a:ext>
            </a:extLst>
          </p:cNvPr>
          <p:cNvSpPr/>
          <p:nvPr/>
        </p:nvSpPr>
        <p:spPr>
          <a:xfrm flipH="1">
            <a:off x="11613299" y="3691277"/>
            <a:ext cx="211806" cy="59676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66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SET analysis and mitigation 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C2710C63-37CC-B846-9720-CDA259B018C6}"/>
              </a:ext>
            </a:extLst>
          </p:cNvPr>
          <p:cNvSpPr txBox="1">
            <a:spLocks/>
          </p:cNvSpPr>
          <p:nvPr/>
        </p:nvSpPr>
        <p:spPr bwMode="auto">
          <a:xfrm>
            <a:off x="76956" y="975722"/>
            <a:ext cx="11521280" cy="18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954" kern="0" dirty="0"/>
              <a:t>Analysis and mitigation of </a:t>
            </a:r>
            <a:r>
              <a:rPr lang="it-IT" sz="2954" kern="0" dirty="0" err="1"/>
              <a:t>ZFNet</a:t>
            </a:r>
            <a:r>
              <a:rPr lang="it-IT" sz="2954" kern="0" dirty="0"/>
              <a:t> CNN on RT4G150 Microchip </a:t>
            </a:r>
            <a:r>
              <a:rPr lang="it-IT" sz="2954" kern="0" dirty="0" err="1"/>
              <a:t>Rad</a:t>
            </a:r>
            <a:r>
              <a:rPr lang="it-IT" sz="2954" kern="0" dirty="0"/>
              <a:t>-Hard Flash-</a:t>
            </a:r>
            <a:r>
              <a:rPr lang="it-IT" sz="2954" kern="0" dirty="0" err="1"/>
              <a:t>based</a:t>
            </a:r>
            <a:r>
              <a:rPr lang="it-IT" sz="2954" kern="0" dirty="0"/>
              <a:t> FPGA</a:t>
            </a:r>
            <a:endParaRPr lang="it-IT" sz="24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954" kern="0" dirty="0"/>
              <a:t> </a:t>
            </a:r>
          </a:p>
          <a:p>
            <a:endParaRPr lang="en-US" sz="2954" kern="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7B44E18-D216-3146-AABE-14680BF38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35" y="2155596"/>
            <a:ext cx="7593712" cy="18633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8967A271-A648-9948-9E23-F843556C1C65}"/>
              </a:ext>
            </a:extLst>
          </p:cNvPr>
          <p:cNvGraphicFramePr>
            <a:graphicFrameLocks noGrp="1"/>
          </p:cNvGraphicFramePr>
          <p:nvPr/>
        </p:nvGraphicFramePr>
        <p:xfrm>
          <a:off x="2314452" y="4246728"/>
          <a:ext cx="7563095" cy="1992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1119">
                  <a:extLst>
                    <a:ext uri="{9D8B030D-6E8A-4147-A177-3AD203B41FA5}">
                      <a16:colId xmlns:a16="http://schemas.microsoft.com/office/drawing/2014/main" val="1398624241"/>
                    </a:ext>
                  </a:extLst>
                </a:gridCol>
                <a:gridCol w="2572258">
                  <a:extLst>
                    <a:ext uri="{9D8B030D-6E8A-4147-A177-3AD203B41FA5}">
                      <a16:colId xmlns:a16="http://schemas.microsoft.com/office/drawing/2014/main" val="138371101"/>
                    </a:ext>
                  </a:extLst>
                </a:gridCol>
                <a:gridCol w="1292097">
                  <a:extLst>
                    <a:ext uri="{9D8B030D-6E8A-4147-A177-3AD203B41FA5}">
                      <a16:colId xmlns:a16="http://schemas.microsoft.com/office/drawing/2014/main" val="1490780914"/>
                    </a:ext>
                  </a:extLst>
                </a:gridCol>
                <a:gridCol w="1287621">
                  <a:extLst>
                    <a:ext uri="{9D8B030D-6E8A-4147-A177-3AD203B41FA5}">
                      <a16:colId xmlns:a16="http://schemas.microsoft.com/office/drawing/2014/main" val="1922297992"/>
                    </a:ext>
                  </a:extLst>
                </a:gridCol>
              </a:tblGrid>
              <a:tr h="310472"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Resource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Available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Utilization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601236"/>
                  </a:ext>
                </a:extLst>
              </a:tr>
              <a:tr h="31047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[#]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[%]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0606"/>
                  </a:ext>
                </a:extLst>
              </a:tr>
              <a:tr h="37533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4LUT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151,824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120,904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85.9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380402"/>
                  </a:ext>
                </a:extLst>
              </a:tr>
              <a:tr h="37533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DFF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151,824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123,084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81.1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587216"/>
                  </a:ext>
                </a:extLst>
              </a:tr>
              <a:tr h="31047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Math 18x18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462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382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82.7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071365"/>
                  </a:ext>
                </a:extLst>
              </a:tr>
              <a:tr h="31047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LSRAM 18K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209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</a:rPr>
                        <a:t>202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96.7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7035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078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SET analysis and mitigation 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C2710C63-37CC-B846-9720-CDA259B018C6}"/>
              </a:ext>
            </a:extLst>
          </p:cNvPr>
          <p:cNvSpPr txBox="1">
            <a:spLocks/>
          </p:cNvSpPr>
          <p:nvPr/>
        </p:nvSpPr>
        <p:spPr bwMode="auto">
          <a:xfrm>
            <a:off x="76956" y="975722"/>
            <a:ext cx="11521280" cy="18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kern="0" dirty="0">
                <a:effectLst/>
                <a:latin typeface="Helvetica" pitchFamily="2" charset="0"/>
              </a:rPr>
              <a:t>Application of </a:t>
            </a:r>
            <a:r>
              <a:rPr lang="en-US" sz="2954" kern="0" dirty="0" err="1">
                <a:effectLst/>
                <a:latin typeface="Helvetica" pitchFamily="2" charset="0"/>
              </a:rPr>
              <a:t>PySELFI</a:t>
            </a:r>
            <a:r>
              <a:rPr lang="en-US" sz="2954" kern="0" dirty="0">
                <a:effectLst/>
                <a:latin typeface="Helvetica" pitchFamily="2" charset="0"/>
              </a:rPr>
              <a:t> versus </a:t>
            </a:r>
            <a:r>
              <a:rPr lang="en-US" sz="2954" kern="0" dirty="0">
                <a:latin typeface="Helvetica" pitchFamily="2" charset="0"/>
              </a:rPr>
              <a:t>Commercial Solution and  Filtering at 600ps</a:t>
            </a:r>
            <a:endParaRPr lang="en-US" sz="24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954" kern="0" dirty="0"/>
              <a:t> </a:t>
            </a:r>
          </a:p>
          <a:p>
            <a:endParaRPr lang="en-US" sz="2954" kern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146E6D0-B467-E94D-9F8E-1E0163614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5" y="2031493"/>
            <a:ext cx="5448490" cy="397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615D45F-E962-F745-A9FD-63AED9CC5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87" y="2275723"/>
            <a:ext cx="5623498" cy="3730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127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Conclusions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14" name="Segnaposto contenuto 1">
            <a:extLst>
              <a:ext uri="{FF2B5EF4-FFF2-40B4-BE49-F238E27FC236}">
                <a16:creationId xmlns:a16="http://schemas.microsoft.com/office/drawing/2014/main" id="{715478E0-4CE7-CB44-9858-033C90C214D1}"/>
              </a:ext>
            </a:extLst>
          </p:cNvPr>
          <p:cNvSpPr txBox="1">
            <a:spLocks/>
          </p:cNvSpPr>
          <p:nvPr/>
        </p:nvSpPr>
        <p:spPr bwMode="auto">
          <a:xfrm>
            <a:off x="335360" y="1121602"/>
            <a:ext cx="11521280" cy="52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kern="0" dirty="0"/>
              <a:t>EDA tools are compatible with state-of-the-art FPGA used in space domain</a:t>
            </a:r>
          </a:p>
          <a:p>
            <a:pPr lvl="1"/>
            <a:r>
              <a:rPr lang="en-US" sz="2554" kern="0" dirty="0"/>
              <a:t>A viable solution for implementing resilient FPGA circuits for space </a:t>
            </a:r>
          </a:p>
          <a:p>
            <a:r>
              <a:rPr lang="en-US" sz="2954" kern="0" dirty="0"/>
              <a:t>Reliability evaluation includes a wide spectra of hardware faults</a:t>
            </a:r>
          </a:p>
          <a:p>
            <a:endParaRPr lang="en-US" sz="2954" kern="0" dirty="0"/>
          </a:p>
          <a:p>
            <a:endParaRPr lang="en-US" sz="2954" kern="0" dirty="0"/>
          </a:p>
          <a:p>
            <a:endParaRPr lang="en-US" sz="2954" kern="0" dirty="0"/>
          </a:p>
          <a:p>
            <a:endParaRPr lang="en-US" sz="2554" kern="0" dirty="0"/>
          </a:p>
          <a:p>
            <a:endParaRPr lang="en-US" sz="2400" dirty="0">
              <a:effectLst/>
              <a:latin typeface="Times New Roman" panose="02020603050405020304" pitchFamily="18" charset="0"/>
            </a:endParaRPr>
          </a:p>
          <a:p>
            <a:endParaRPr lang="en-US" sz="2954" kern="0" dirty="0"/>
          </a:p>
        </p:txBody>
      </p:sp>
    </p:spTree>
    <p:extLst>
      <p:ext uri="{BB962C8B-B14F-4D97-AF65-F5344CB8AC3E}">
        <p14:creationId xmlns:p14="http://schemas.microsoft.com/office/powerpoint/2010/main" val="1700705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A36CC7-63B6-FE4B-8261-A855F918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66936"/>
            <a:ext cx="10566400" cy="685800"/>
          </a:xfrm>
        </p:spPr>
        <p:txBody>
          <a:bodyPr/>
          <a:lstStyle/>
          <a:p>
            <a:r>
              <a:rPr lang="en-US" dirty="0"/>
              <a:t>Future works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F1BEF9E-57DC-664F-9F47-B38A0855C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5F90A1-A15F-4841-9845-E4F9559099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273C8D8-5283-F148-84B8-65DCDE415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1" y="1052736"/>
            <a:ext cx="11234598" cy="2698170"/>
          </a:xfrm>
        </p:spPr>
        <p:txBody>
          <a:bodyPr/>
          <a:lstStyle/>
          <a:p>
            <a:r>
              <a:rPr lang="en-US" dirty="0"/>
              <a:t>Propose a comprehensive analysis involving more complex hardware cores such as AI accelerators</a:t>
            </a:r>
          </a:p>
          <a:p>
            <a:pPr lvl="1"/>
            <a:r>
              <a:rPr lang="en-US" dirty="0"/>
              <a:t>layers, network architectures and fault models would be extended</a:t>
            </a:r>
          </a:p>
          <a:p>
            <a:r>
              <a:rPr lang="en-US" dirty="0"/>
              <a:t>Reliability comparison of different hardware (e.g., HW accelerators on FPGAs) exploiting the developed platform</a:t>
            </a:r>
          </a:p>
          <a:p>
            <a:r>
              <a:rPr lang="en-US" dirty="0"/>
              <a:t>Continue to expand our approach with the results from emulation-based fault injection and radiation tests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6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4BF44727-3E10-925E-B52E-48D7C158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431" y="-41302"/>
            <a:ext cx="13674861" cy="46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03200" y="2924497"/>
            <a:ext cx="10871200" cy="1658445"/>
          </a:xfrm>
          <a:prstGeom prst="rect">
            <a:avLst/>
          </a:prstGeom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10666" spc="327" dirty="0">
                <a:solidFill>
                  <a:srgbClr val="0070C0"/>
                </a:solidFill>
              </a:rPr>
              <a:t>Thank you</a:t>
            </a:r>
            <a:endParaRPr sz="10666" spc="327" dirty="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1" y="4568496"/>
            <a:ext cx="9796462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3600" b="1" spc="267" dirty="0" err="1">
                <a:solidFill>
                  <a:srgbClr val="454F5B"/>
                </a:solidFill>
                <a:latin typeface="Tahoma"/>
                <a:cs typeface="Tahoma"/>
              </a:rPr>
              <a:t>luca.sterpone@polito.it</a:t>
            </a:r>
            <a:endParaRPr sz="3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30288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5F05EAE-0A04-1F46-96CF-5510F60BD310}"/>
              </a:ext>
            </a:extLst>
          </p:cNvPr>
          <p:cNvSpPr/>
          <p:nvPr/>
        </p:nvSpPr>
        <p:spPr>
          <a:xfrm>
            <a:off x="6494707" y="2505713"/>
            <a:ext cx="5566936" cy="28352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Routing Switch architectural model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63" name="Picture 11">
            <a:extLst>
              <a:ext uri="{FF2B5EF4-FFF2-40B4-BE49-F238E27FC236}">
                <a16:creationId xmlns:a16="http://schemas.microsoft.com/office/drawing/2014/main" id="{241ADB69-5878-634D-A8F3-173A07D2CD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" y="2351427"/>
            <a:ext cx="6260264" cy="336912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egnaposto contenuto 1">
            <a:extLst>
              <a:ext uri="{FF2B5EF4-FFF2-40B4-BE49-F238E27FC236}">
                <a16:creationId xmlns:a16="http://schemas.microsoft.com/office/drawing/2014/main" id="{7039B6A1-9A03-FA4A-8A2A-F5004D70FD39}"/>
              </a:ext>
            </a:extLst>
          </p:cNvPr>
          <p:cNvSpPr txBox="1">
            <a:spLocks/>
          </p:cNvSpPr>
          <p:nvPr/>
        </p:nvSpPr>
        <p:spPr bwMode="auto">
          <a:xfrm>
            <a:off x="145202" y="928798"/>
            <a:ext cx="11818198" cy="140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0" kern="0" dirty="0"/>
              <a:t>The model is based on the routing organization of AMD-Xilinx SRAM-based FPGAs</a:t>
            </a:r>
          </a:p>
          <a:p>
            <a:endParaRPr lang="en-US" sz="2950" kern="0" dirty="0"/>
          </a:p>
          <a:p>
            <a:endParaRPr lang="en-US" sz="2954" kern="0" dirty="0"/>
          </a:p>
          <a:p>
            <a:endParaRPr lang="en-US" sz="2954" kern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38487A-AD01-B544-9977-0DCBF3B6B7AA}"/>
              </a:ext>
            </a:extLst>
          </p:cNvPr>
          <p:cNvSpPr txBox="1"/>
          <p:nvPr/>
        </p:nvSpPr>
        <p:spPr>
          <a:xfrm>
            <a:off x="6136104" y="2600906"/>
            <a:ext cx="60217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 kern="0" dirty="0">
                <a:solidFill>
                  <a:schemeClr val="bg1"/>
                </a:solidFill>
              </a:rPr>
              <a:t>Connection clusters towards nearby resources</a:t>
            </a:r>
          </a:p>
          <a:p>
            <a:pPr lvl="1"/>
            <a:r>
              <a:rPr lang="en-US" sz="2800" kern="0" dirty="0">
                <a:solidFill>
                  <a:schemeClr val="bg1"/>
                </a:solidFill>
              </a:rPr>
              <a:t>2 - short lines</a:t>
            </a:r>
          </a:p>
          <a:p>
            <a:pPr lvl="1"/>
            <a:r>
              <a:rPr lang="en-US" sz="2800" kern="0" dirty="0">
                <a:solidFill>
                  <a:schemeClr val="bg1"/>
                </a:solidFill>
              </a:rPr>
              <a:t>4 - longitudinal and diagonal lines</a:t>
            </a:r>
          </a:p>
          <a:p>
            <a:pPr lvl="1"/>
            <a:r>
              <a:rPr lang="en-US" sz="2800" kern="0" dirty="0">
                <a:solidFill>
                  <a:schemeClr val="bg1"/>
                </a:solidFill>
              </a:rPr>
              <a:t>6 - long lines </a:t>
            </a:r>
          </a:p>
          <a:p>
            <a:pPr lvl="1"/>
            <a:r>
              <a:rPr lang="en-US" sz="2800" kern="0" dirty="0">
                <a:solidFill>
                  <a:schemeClr val="bg1"/>
                </a:solidFill>
              </a:rPr>
              <a:t>12 - hex lines</a:t>
            </a:r>
          </a:p>
        </p:txBody>
      </p:sp>
    </p:spTree>
    <p:extLst>
      <p:ext uri="{BB962C8B-B14F-4D97-AF65-F5344CB8AC3E}">
        <p14:creationId xmlns:p14="http://schemas.microsoft.com/office/powerpoint/2010/main" val="4150351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389B6-A1B5-4EC7-A945-FA9F1188ABA3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12800" y="454539"/>
            <a:ext cx="10566400" cy="1334126"/>
          </a:xfrm>
        </p:spPr>
        <p:txBody>
          <a:bodyPr/>
          <a:lstStyle/>
          <a:p>
            <a:r>
              <a:rPr lang="it-IT" dirty="0"/>
              <a:t>Reliability Prediction Tool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14" name="Segnaposto contenuto 1">
            <a:extLst>
              <a:ext uri="{FF2B5EF4-FFF2-40B4-BE49-F238E27FC236}">
                <a16:creationId xmlns:a16="http://schemas.microsoft.com/office/drawing/2014/main" id="{715478E0-4CE7-CB44-9858-033C90C214D1}"/>
              </a:ext>
            </a:extLst>
          </p:cNvPr>
          <p:cNvSpPr txBox="1">
            <a:spLocks/>
          </p:cNvSpPr>
          <p:nvPr/>
        </p:nvSpPr>
        <p:spPr bwMode="auto">
          <a:xfrm>
            <a:off x="335360" y="1121602"/>
            <a:ext cx="11521280" cy="527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kern="0" dirty="0"/>
              <a:t>Monte Carlo analysis with a limit up to 100,000 iterations </a:t>
            </a:r>
            <a:r>
              <a:rPr lang="en-US" sz="2954" kern="0"/>
              <a:t>per SEU </a:t>
            </a:r>
            <a:r>
              <a:rPr lang="en-US" sz="2954" kern="0" dirty="0"/>
              <a:t>combination</a:t>
            </a:r>
          </a:p>
          <a:p>
            <a:r>
              <a:rPr lang="it-IT" sz="2954" kern="0" dirty="0"/>
              <a:t>Bit Classification criterias</a:t>
            </a:r>
          </a:p>
          <a:p>
            <a:pPr lvl="1"/>
            <a:r>
              <a:rPr lang="it-IT" sz="2554" b="1" i="1" kern="0" dirty="0" err="1"/>
              <a:t>Accumulated</a:t>
            </a:r>
            <a:r>
              <a:rPr lang="it-IT" sz="2554" kern="0" dirty="0"/>
              <a:t>: </a:t>
            </a:r>
            <a:r>
              <a:rPr lang="it-IT" sz="2554" kern="0" dirty="0" err="1"/>
              <a:t>bitflips</a:t>
            </a:r>
            <a:r>
              <a:rPr lang="it-IT" sz="2554" kern="0" dirty="0"/>
              <a:t> </a:t>
            </a:r>
            <a:r>
              <a:rPr lang="it-IT" sz="2554" kern="0" dirty="0" err="1"/>
              <a:t>accumulated</a:t>
            </a:r>
            <a:r>
              <a:rPr lang="it-IT" sz="2554" kern="0" dirty="0"/>
              <a:t> in the </a:t>
            </a:r>
            <a:r>
              <a:rPr lang="it-IT" sz="2554" kern="0" dirty="0" err="1"/>
              <a:t>virtual</a:t>
            </a:r>
            <a:r>
              <a:rPr lang="it-IT" sz="2554" kern="0" dirty="0"/>
              <a:t> </a:t>
            </a:r>
            <a:r>
              <a:rPr lang="it-IT" sz="2554" kern="0" dirty="0" err="1"/>
              <a:t>configuration</a:t>
            </a:r>
            <a:r>
              <a:rPr lang="it-IT" sz="2554" kern="0" dirty="0"/>
              <a:t> </a:t>
            </a:r>
            <a:r>
              <a:rPr lang="it-IT" sz="2554" kern="0" dirty="0" err="1"/>
              <a:t>memory</a:t>
            </a:r>
            <a:endParaRPr lang="it-IT" sz="2554" kern="0" dirty="0"/>
          </a:p>
          <a:p>
            <a:pPr lvl="1"/>
            <a:r>
              <a:rPr lang="it-IT" sz="2554" b="1" i="1" kern="0" dirty="0"/>
              <a:t>Miss</a:t>
            </a:r>
            <a:r>
              <a:rPr lang="it-IT" sz="2554" kern="0" dirty="0"/>
              <a:t>: </a:t>
            </a:r>
            <a:r>
              <a:rPr lang="it-IT" sz="2554" kern="0" dirty="0" err="1"/>
              <a:t>number</a:t>
            </a:r>
            <a:r>
              <a:rPr lang="it-IT" sz="2554" kern="0" dirty="0"/>
              <a:t> of </a:t>
            </a:r>
            <a:r>
              <a:rPr lang="it-IT" sz="2554" kern="0" dirty="0" err="1"/>
              <a:t>upsets</a:t>
            </a:r>
            <a:r>
              <a:rPr lang="it-IT" sz="2554" kern="0" dirty="0"/>
              <a:t> </a:t>
            </a:r>
            <a:r>
              <a:rPr lang="it-IT" sz="2554" kern="0" dirty="0" err="1"/>
              <a:t>that</a:t>
            </a:r>
            <a:r>
              <a:rPr lang="it-IT" sz="2554" kern="0" dirty="0"/>
              <a:t> </a:t>
            </a:r>
            <a:r>
              <a:rPr lang="it-IT" sz="2554" kern="0" dirty="0" err="1"/>
              <a:t>did</a:t>
            </a:r>
            <a:r>
              <a:rPr lang="it-IT" sz="2554" kern="0" dirty="0"/>
              <a:t> </a:t>
            </a:r>
            <a:r>
              <a:rPr lang="it-IT" sz="2554" kern="0" dirty="0" err="1"/>
              <a:t>not</a:t>
            </a:r>
            <a:r>
              <a:rPr lang="it-IT" sz="2554" kern="0" dirty="0"/>
              <a:t> hit </a:t>
            </a:r>
            <a:r>
              <a:rPr lang="it-IT" sz="2554" kern="0" dirty="0" err="1"/>
              <a:t>any</a:t>
            </a:r>
            <a:r>
              <a:rPr lang="it-IT" sz="2554" kern="0" dirty="0"/>
              <a:t> </a:t>
            </a:r>
            <a:r>
              <a:rPr lang="it-IT" sz="2554" kern="0" dirty="0" err="1"/>
              <a:t>programmed</a:t>
            </a:r>
            <a:r>
              <a:rPr lang="it-IT" sz="2554" kern="0" dirty="0"/>
              <a:t> </a:t>
            </a:r>
            <a:r>
              <a:rPr lang="it-IT" sz="2554" kern="0" dirty="0" err="1"/>
              <a:t>resources</a:t>
            </a:r>
            <a:r>
              <a:rPr lang="it-IT" sz="2554" kern="0" dirty="0"/>
              <a:t> </a:t>
            </a:r>
          </a:p>
          <a:p>
            <a:pPr lvl="1"/>
            <a:r>
              <a:rPr lang="it-IT" sz="2554" b="1" i="1" kern="0" dirty="0"/>
              <a:t>Error</a:t>
            </a:r>
            <a:r>
              <a:rPr lang="it-IT" sz="2554" kern="0" dirty="0"/>
              <a:t>: </a:t>
            </a:r>
            <a:r>
              <a:rPr lang="it-IT" sz="2554" kern="0" dirty="0" err="1"/>
              <a:t>bitflips</a:t>
            </a:r>
            <a:r>
              <a:rPr lang="it-IT" sz="2554" kern="0" dirty="0"/>
              <a:t> </a:t>
            </a:r>
            <a:r>
              <a:rPr lang="it-IT" sz="2554" kern="0" dirty="0" err="1"/>
              <a:t>causing</a:t>
            </a:r>
            <a:r>
              <a:rPr lang="it-IT" sz="2554" kern="0" dirty="0"/>
              <a:t> an </a:t>
            </a:r>
            <a:r>
              <a:rPr lang="it-IT" sz="2554" kern="0" dirty="0" err="1"/>
              <a:t>error</a:t>
            </a:r>
            <a:r>
              <a:rPr lang="it-IT" sz="2554" kern="0" dirty="0"/>
              <a:t> </a:t>
            </a:r>
            <a:r>
              <a:rPr lang="it-IT" sz="2554" kern="0" dirty="0" err="1"/>
              <a:t>propagated</a:t>
            </a:r>
            <a:r>
              <a:rPr lang="it-IT" sz="2554" kern="0" dirty="0"/>
              <a:t> to the output</a:t>
            </a:r>
          </a:p>
          <a:p>
            <a:pPr lvl="1"/>
            <a:r>
              <a:rPr lang="it-IT" sz="2554" b="1" i="1" kern="0" dirty="0" err="1"/>
              <a:t>Filtered</a:t>
            </a:r>
            <a:r>
              <a:rPr lang="it-IT" sz="2554" kern="0" dirty="0"/>
              <a:t>: </a:t>
            </a:r>
            <a:r>
              <a:rPr lang="it-IT" sz="2554" kern="0" dirty="0" err="1"/>
              <a:t>bitflips</a:t>
            </a:r>
            <a:r>
              <a:rPr lang="it-IT" sz="2554" kern="0" dirty="0"/>
              <a:t> </a:t>
            </a:r>
            <a:r>
              <a:rPr lang="it-IT" sz="2554" kern="0" dirty="0" err="1"/>
              <a:t>that</a:t>
            </a:r>
            <a:r>
              <a:rPr lang="it-IT" sz="2554" kern="0" dirty="0"/>
              <a:t>, </a:t>
            </a:r>
            <a:r>
              <a:rPr lang="it-IT" sz="2554" kern="0" dirty="0" err="1"/>
              <a:t>even</a:t>
            </a:r>
            <a:r>
              <a:rPr lang="it-IT" sz="2554" kern="0" dirty="0"/>
              <a:t> </a:t>
            </a:r>
            <a:r>
              <a:rPr lang="it-IT" sz="2554" kern="0" dirty="0" err="1"/>
              <a:t>if</a:t>
            </a:r>
            <a:r>
              <a:rPr lang="it-IT" sz="2554" kern="0" dirty="0"/>
              <a:t> </a:t>
            </a:r>
            <a:r>
              <a:rPr lang="it-IT" sz="2554" kern="0" dirty="0" err="1"/>
              <a:t>there</a:t>
            </a:r>
            <a:r>
              <a:rPr lang="it-IT" sz="2554" kern="0" dirty="0"/>
              <a:t> are </a:t>
            </a:r>
            <a:r>
              <a:rPr lang="it-IT" sz="2554" kern="0" dirty="0" err="1"/>
              <a:t>related</a:t>
            </a:r>
            <a:r>
              <a:rPr lang="it-IT" sz="2554" kern="0" dirty="0"/>
              <a:t> to a </a:t>
            </a:r>
            <a:r>
              <a:rPr lang="it-IT" sz="2554" kern="0" dirty="0" err="1"/>
              <a:t>used</a:t>
            </a:r>
            <a:r>
              <a:rPr lang="it-IT" sz="2554" kern="0" dirty="0"/>
              <a:t> </a:t>
            </a:r>
            <a:r>
              <a:rPr lang="it-IT" sz="2554" kern="0" dirty="0" err="1"/>
              <a:t>resource</a:t>
            </a:r>
            <a:r>
              <a:rPr lang="it-IT" sz="2554" kern="0" dirty="0"/>
              <a:t>, </a:t>
            </a:r>
            <a:r>
              <a:rPr lang="it-IT" sz="2554" kern="0" dirty="0" err="1"/>
              <a:t>they</a:t>
            </a:r>
            <a:r>
              <a:rPr lang="it-IT" sz="2554" kern="0" dirty="0"/>
              <a:t> </a:t>
            </a:r>
            <a:r>
              <a:rPr lang="it-IT" sz="2554" kern="0" dirty="0" err="1"/>
              <a:t>did</a:t>
            </a:r>
            <a:r>
              <a:rPr lang="it-IT" sz="2554" kern="0" dirty="0"/>
              <a:t> </a:t>
            </a:r>
            <a:r>
              <a:rPr lang="it-IT" sz="2554" kern="0" dirty="0" err="1"/>
              <a:t>not</a:t>
            </a:r>
            <a:r>
              <a:rPr lang="it-IT" sz="2554" kern="0" dirty="0"/>
              <a:t> propagate the </a:t>
            </a:r>
            <a:r>
              <a:rPr lang="it-IT" sz="2554" kern="0" dirty="0" err="1"/>
              <a:t>error</a:t>
            </a:r>
            <a:r>
              <a:rPr lang="it-IT" sz="2554" kern="0" dirty="0"/>
              <a:t> </a:t>
            </a:r>
            <a:r>
              <a:rPr lang="it-IT" sz="2554" kern="0" dirty="0" err="1"/>
              <a:t>until</a:t>
            </a:r>
            <a:r>
              <a:rPr lang="it-IT" sz="2554" kern="0" dirty="0"/>
              <a:t> an output </a:t>
            </a:r>
            <a:r>
              <a:rPr lang="it-IT" sz="2554" kern="0" dirty="0" err="1"/>
              <a:t>cell</a:t>
            </a:r>
            <a:endParaRPr lang="it-IT" sz="2554" kern="0" dirty="0"/>
          </a:p>
          <a:p>
            <a:endParaRPr lang="it-IT" sz="2400" dirty="0">
              <a:effectLst/>
              <a:latin typeface="Times New Roman" panose="02020603050405020304" pitchFamily="18" charset="0"/>
            </a:endParaRPr>
          </a:p>
          <a:p>
            <a:endParaRPr lang="en-US" sz="2954" kern="0" dirty="0"/>
          </a:p>
        </p:txBody>
      </p:sp>
    </p:spTree>
    <p:extLst>
      <p:ext uri="{BB962C8B-B14F-4D97-AF65-F5344CB8AC3E}">
        <p14:creationId xmlns:p14="http://schemas.microsoft.com/office/powerpoint/2010/main" val="54289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tangolo con angoli arrotondati 87">
            <a:extLst>
              <a:ext uri="{FF2B5EF4-FFF2-40B4-BE49-F238E27FC236}">
                <a16:creationId xmlns:a16="http://schemas.microsoft.com/office/drawing/2014/main" id="{613A64A7-D858-764E-9088-88CFED25995B}"/>
              </a:ext>
            </a:extLst>
          </p:cNvPr>
          <p:cNvSpPr/>
          <p:nvPr/>
        </p:nvSpPr>
        <p:spPr>
          <a:xfrm>
            <a:off x="7775954" y="3010552"/>
            <a:ext cx="3074956" cy="737058"/>
          </a:xfrm>
          <a:prstGeom prst="roundRect">
            <a:avLst/>
          </a:prstGeom>
          <a:solidFill>
            <a:srgbClr val="0C5428"/>
          </a:solidFill>
          <a:ln>
            <a:solidFill>
              <a:srgbClr val="00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Back-end tool flow</a:t>
            </a:r>
          </a:p>
        </p:txBody>
      </p:sp>
      <p:sp>
        <p:nvSpPr>
          <p:cNvPr id="10" name="Rettangolo con angoli arrotondati 87">
            <a:extLst>
              <a:ext uri="{FF2B5EF4-FFF2-40B4-BE49-F238E27FC236}">
                <a16:creationId xmlns:a16="http://schemas.microsoft.com/office/drawing/2014/main" id="{C1F08B6A-31CF-604D-A3D2-358183A40C12}"/>
              </a:ext>
            </a:extLst>
          </p:cNvPr>
          <p:cNvSpPr/>
          <p:nvPr/>
        </p:nvSpPr>
        <p:spPr>
          <a:xfrm>
            <a:off x="4267432" y="3798566"/>
            <a:ext cx="3437868" cy="1370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83">
            <a:extLst>
              <a:ext uri="{FF2B5EF4-FFF2-40B4-BE49-F238E27FC236}">
                <a16:creationId xmlns:a16="http://schemas.microsoft.com/office/drawing/2014/main" id="{1F840714-72E5-BD40-B9FE-752F29E1C631}"/>
              </a:ext>
            </a:extLst>
          </p:cNvPr>
          <p:cNvSpPr/>
          <p:nvPr/>
        </p:nvSpPr>
        <p:spPr>
          <a:xfrm>
            <a:off x="4281122" y="3049371"/>
            <a:ext cx="3405574" cy="682741"/>
          </a:xfrm>
          <a:prstGeom prst="round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24">
            <a:extLst>
              <a:ext uri="{FF2B5EF4-FFF2-40B4-BE49-F238E27FC236}">
                <a16:creationId xmlns:a16="http://schemas.microsoft.com/office/drawing/2014/main" id="{241399C7-CFB8-8544-B652-38BBB170C251}"/>
              </a:ext>
            </a:extLst>
          </p:cNvPr>
          <p:cNvSpPr/>
          <p:nvPr/>
        </p:nvSpPr>
        <p:spPr>
          <a:xfrm>
            <a:off x="4267432" y="2127607"/>
            <a:ext cx="3405574" cy="867447"/>
          </a:xfrm>
          <a:prstGeom prst="roundRect">
            <a:avLst/>
          </a:prstGeom>
          <a:solidFill>
            <a:srgbClr val="00C102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795288C-A42D-C648-A12E-2763B27ECFD1}"/>
              </a:ext>
            </a:extLst>
          </p:cNvPr>
          <p:cNvSpPr/>
          <p:nvPr/>
        </p:nvSpPr>
        <p:spPr>
          <a:xfrm>
            <a:off x="2509791" y="2057681"/>
            <a:ext cx="1331631" cy="389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Synthesis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67E477AC-7BA9-2A48-B152-464AE122A6C3}"/>
              </a:ext>
            </a:extLst>
          </p:cNvPr>
          <p:cNvSpPr/>
          <p:nvPr/>
        </p:nvSpPr>
        <p:spPr>
          <a:xfrm>
            <a:off x="2513508" y="3243883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Mapping</a:t>
            </a:r>
          </a:p>
        </p:txBody>
      </p:sp>
      <p:cxnSp>
        <p:nvCxnSpPr>
          <p:cNvPr id="19" name="Straight Arrow Connector 9">
            <a:extLst>
              <a:ext uri="{FF2B5EF4-FFF2-40B4-BE49-F238E27FC236}">
                <a16:creationId xmlns:a16="http://schemas.microsoft.com/office/drawing/2014/main" id="{77DD6055-600A-2746-83AB-95EEC78FC9CF}"/>
              </a:ext>
            </a:extLst>
          </p:cNvPr>
          <p:cNvCxnSpPr>
            <a:cxnSpLocks/>
            <a:stCxn id="17" idx="2"/>
            <a:endCxn id="30" idx="1"/>
          </p:cNvCxnSpPr>
          <p:nvPr/>
        </p:nvCxnSpPr>
        <p:spPr>
          <a:xfrm flipH="1">
            <a:off x="3175606" y="2447239"/>
            <a:ext cx="1" cy="115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">
            <a:extLst>
              <a:ext uri="{FF2B5EF4-FFF2-40B4-BE49-F238E27FC236}">
                <a16:creationId xmlns:a16="http://schemas.microsoft.com/office/drawing/2014/main" id="{6EFF6A7E-8DD5-B84E-BD69-FD5AD11D723C}"/>
              </a:ext>
            </a:extLst>
          </p:cNvPr>
          <p:cNvSpPr/>
          <p:nvPr/>
        </p:nvSpPr>
        <p:spPr>
          <a:xfrm>
            <a:off x="2509791" y="3910991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Place and Route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E4018BB-C662-3044-91E0-304AAA85007D}"/>
              </a:ext>
            </a:extLst>
          </p:cNvPr>
          <p:cNvSpPr/>
          <p:nvPr/>
        </p:nvSpPr>
        <p:spPr>
          <a:xfrm>
            <a:off x="2506074" y="4487132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Bitstream Generation</a:t>
            </a:r>
          </a:p>
        </p:txBody>
      </p:sp>
      <p:cxnSp>
        <p:nvCxnSpPr>
          <p:cNvPr id="22" name="Straight Arrow Connector 12">
            <a:extLst>
              <a:ext uri="{FF2B5EF4-FFF2-40B4-BE49-F238E27FC236}">
                <a16:creationId xmlns:a16="http://schemas.microsoft.com/office/drawing/2014/main" id="{F77833CC-B48B-6F41-A0B0-217A7950AA91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175608" y="3667378"/>
            <a:ext cx="3716" cy="24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EB90A87A-1CB2-E141-ACEF-06F71D8BED19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3171890" y="4334486"/>
            <a:ext cx="3717" cy="152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4">
            <a:extLst>
              <a:ext uri="{FF2B5EF4-FFF2-40B4-BE49-F238E27FC236}">
                <a16:creationId xmlns:a16="http://schemas.microsoft.com/office/drawing/2014/main" id="{0DBD669E-AD43-E649-B82A-694764A390A4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169698" y="4698879"/>
            <a:ext cx="3363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5">
            <a:extLst>
              <a:ext uri="{FF2B5EF4-FFF2-40B4-BE49-F238E27FC236}">
                <a16:creationId xmlns:a16="http://schemas.microsoft.com/office/drawing/2014/main" id="{F5E9E6C7-B69B-1248-B377-81E35047DB95}"/>
              </a:ext>
            </a:extLst>
          </p:cNvPr>
          <p:cNvCxnSpPr>
            <a:cxnSpLocks/>
            <a:stCxn id="28" idx="4"/>
            <a:endCxn id="17" idx="1"/>
          </p:cNvCxnSpPr>
          <p:nvPr/>
        </p:nvCxnSpPr>
        <p:spPr>
          <a:xfrm flipV="1">
            <a:off x="2173417" y="2252460"/>
            <a:ext cx="336374" cy="2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>
            <a:extLst>
              <a:ext uri="{FF2B5EF4-FFF2-40B4-BE49-F238E27FC236}">
                <a16:creationId xmlns:a16="http://schemas.microsoft.com/office/drawing/2014/main" id="{3B482F14-5B72-E34D-A602-04813F2D01FC}"/>
              </a:ext>
            </a:extLst>
          </p:cNvPr>
          <p:cNvSpPr/>
          <p:nvPr/>
        </p:nvSpPr>
        <p:spPr>
          <a:xfrm>
            <a:off x="4452475" y="2392103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Convs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2168A07C-76F1-9144-ABF3-D98259BEF6FF}"/>
              </a:ext>
            </a:extLst>
          </p:cNvPr>
          <p:cNvSpPr/>
          <p:nvPr/>
        </p:nvSpPr>
        <p:spPr>
          <a:xfrm>
            <a:off x="4466474" y="3873678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Place</a:t>
            </a:r>
          </a:p>
        </p:txBody>
      </p:sp>
      <p:sp>
        <p:nvSpPr>
          <p:cNvPr id="28" name="Cylinder 21">
            <a:extLst>
              <a:ext uri="{FF2B5EF4-FFF2-40B4-BE49-F238E27FC236}">
                <a16:creationId xmlns:a16="http://schemas.microsoft.com/office/drawing/2014/main" id="{A7C42A03-1C1B-C349-AA6C-901B10B1BD2B}"/>
              </a:ext>
            </a:extLst>
          </p:cNvPr>
          <p:cNvSpPr/>
          <p:nvPr/>
        </p:nvSpPr>
        <p:spPr>
          <a:xfrm>
            <a:off x="1065772" y="197632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Design Entry</a:t>
            </a:r>
          </a:p>
        </p:txBody>
      </p:sp>
      <p:sp>
        <p:nvSpPr>
          <p:cNvPr id="29" name="Cylinder 22">
            <a:extLst>
              <a:ext uri="{FF2B5EF4-FFF2-40B4-BE49-F238E27FC236}">
                <a16:creationId xmlns:a16="http://schemas.microsoft.com/office/drawing/2014/main" id="{36BF77C6-3D62-7F46-9AFB-D91AC7F90EB0}"/>
              </a:ext>
            </a:extLst>
          </p:cNvPr>
          <p:cNvSpPr/>
          <p:nvPr/>
        </p:nvSpPr>
        <p:spPr>
          <a:xfrm>
            <a:off x="1062053" y="442009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Bitstream</a:t>
            </a:r>
          </a:p>
        </p:txBody>
      </p:sp>
      <p:sp>
        <p:nvSpPr>
          <p:cNvPr id="30" name="Cylinder 23">
            <a:extLst>
              <a:ext uri="{FF2B5EF4-FFF2-40B4-BE49-F238E27FC236}">
                <a16:creationId xmlns:a16="http://schemas.microsoft.com/office/drawing/2014/main" id="{F010E53E-C0C0-9B43-8FC0-0B0BCB7D7FFD}"/>
              </a:ext>
            </a:extLst>
          </p:cNvPr>
          <p:cNvSpPr/>
          <p:nvPr/>
        </p:nvSpPr>
        <p:spPr>
          <a:xfrm>
            <a:off x="2621783" y="2562877"/>
            <a:ext cx="1107645" cy="423495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Netlist</a:t>
            </a:r>
          </a:p>
        </p:txBody>
      </p:sp>
      <p:cxnSp>
        <p:nvCxnSpPr>
          <p:cNvPr id="31" name="Straight Arrow Connector 24">
            <a:extLst>
              <a:ext uri="{FF2B5EF4-FFF2-40B4-BE49-F238E27FC236}">
                <a16:creationId xmlns:a16="http://schemas.microsoft.com/office/drawing/2014/main" id="{60169C06-A601-734A-B760-D785B0F841A6}"/>
              </a:ext>
            </a:extLst>
          </p:cNvPr>
          <p:cNvCxnSpPr>
            <a:cxnSpLocks/>
            <a:stCxn id="30" idx="3"/>
            <a:endCxn id="18" idx="0"/>
          </p:cNvCxnSpPr>
          <p:nvPr/>
        </p:nvCxnSpPr>
        <p:spPr>
          <a:xfrm>
            <a:off x="3175606" y="2986372"/>
            <a:ext cx="3718" cy="257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ylinder 30">
            <a:extLst>
              <a:ext uri="{FF2B5EF4-FFF2-40B4-BE49-F238E27FC236}">
                <a16:creationId xmlns:a16="http://schemas.microsoft.com/office/drawing/2014/main" id="{FDA549AE-7D1C-7849-8973-D75CD0927400}"/>
              </a:ext>
            </a:extLst>
          </p:cNvPr>
          <p:cNvSpPr/>
          <p:nvPr/>
        </p:nvSpPr>
        <p:spPr>
          <a:xfrm>
            <a:off x="6006990" y="2252460"/>
            <a:ext cx="1425330" cy="690702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Architecture &amp; Bitstream Structure</a:t>
            </a:r>
          </a:p>
        </p:txBody>
      </p:sp>
      <p:cxnSp>
        <p:nvCxnSpPr>
          <p:cNvPr id="33" name="Connector: Elbow 49">
            <a:extLst>
              <a:ext uri="{FF2B5EF4-FFF2-40B4-BE49-F238E27FC236}">
                <a16:creationId xmlns:a16="http://schemas.microsoft.com/office/drawing/2014/main" id="{64437DE1-FC22-4745-A9B5-FC62F90C60EE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 flipV="1">
            <a:off x="3841422" y="2603851"/>
            <a:ext cx="611053" cy="15188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79">
            <a:extLst>
              <a:ext uri="{FF2B5EF4-FFF2-40B4-BE49-F238E27FC236}">
                <a16:creationId xmlns:a16="http://schemas.microsoft.com/office/drawing/2014/main" id="{6B478D9C-5347-1A41-9AE5-60EE10037D08}"/>
              </a:ext>
            </a:extLst>
          </p:cNvPr>
          <p:cNvCxnSpPr>
            <a:cxnSpLocks/>
            <a:stCxn id="32" idx="2"/>
            <a:endCxn id="26" idx="3"/>
          </p:cNvCxnSpPr>
          <p:nvPr/>
        </p:nvCxnSpPr>
        <p:spPr>
          <a:xfrm flipH="1">
            <a:off x="5784106" y="2597811"/>
            <a:ext cx="222884" cy="6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82">
            <a:extLst>
              <a:ext uri="{FF2B5EF4-FFF2-40B4-BE49-F238E27FC236}">
                <a16:creationId xmlns:a16="http://schemas.microsoft.com/office/drawing/2014/main" id="{469CD9F8-0628-A345-A3D1-4A3039F387C8}"/>
              </a:ext>
            </a:extLst>
          </p:cNvPr>
          <p:cNvCxnSpPr>
            <a:cxnSpLocks/>
            <a:stCxn id="26" idx="2"/>
            <a:endCxn id="36" idx="1"/>
          </p:cNvCxnSpPr>
          <p:nvPr/>
        </p:nvCxnSpPr>
        <p:spPr>
          <a:xfrm>
            <a:off x="5118291" y="2815598"/>
            <a:ext cx="10761" cy="324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ylinder 85">
            <a:extLst>
              <a:ext uri="{FF2B5EF4-FFF2-40B4-BE49-F238E27FC236}">
                <a16:creationId xmlns:a16="http://schemas.microsoft.com/office/drawing/2014/main" id="{FF79B83A-6AEA-F940-8FE5-DAFF4AE61D2F}"/>
              </a:ext>
            </a:extLst>
          </p:cNvPr>
          <p:cNvSpPr/>
          <p:nvPr/>
        </p:nvSpPr>
        <p:spPr>
          <a:xfrm>
            <a:off x="4575229" y="3140572"/>
            <a:ext cx="1107645" cy="42349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 format</a:t>
            </a:r>
          </a:p>
        </p:txBody>
      </p:sp>
      <p:sp>
        <p:nvSpPr>
          <p:cNvPr id="37" name="Cylinder 86">
            <a:extLst>
              <a:ext uri="{FF2B5EF4-FFF2-40B4-BE49-F238E27FC236}">
                <a16:creationId xmlns:a16="http://schemas.microsoft.com/office/drawing/2014/main" id="{C6A45762-91B7-EF4C-8E90-7D636D7BE847}"/>
              </a:ext>
            </a:extLst>
          </p:cNvPr>
          <p:cNvSpPr/>
          <p:nvPr/>
        </p:nvSpPr>
        <p:spPr>
          <a:xfrm>
            <a:off x="7958718" y="3075433"/>
            <a:ext cx="1224849" cy="560949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Resource Bitmap</a:t>
            </a:r>
          </a:p>
        </p:txBody>
      </p:sp>
      <p:sp>
        <p:nvSpPr>
          <p:cNvPr id="38" name="Rectangle 91">
            <a:extLst>
              <a:ext uri="{FF2B5EF4-FFF2-40B4-BE49-F238E27FC236}">
                <a16:creationId xmlns:a16="http://schemas.microsoft.com/office/drawing/2014/main" id="{D6986424-537D-E844-AA05-4831FA2F78ED}"/>
              </a:ext>
            </a:extLst>
          </p:cNvPr>
          <p:cNvSpPr/>
          <p:nvPr/>
        </p:nvSpPr>
        <p:spPr>
          <a:xfrm>
            <a:off x="5988914" y="3142432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PyXEL</a:t>
            </a:r>
          </a:p>
        </p:txBody>
      </p:sp>
      <p:cxnSp>
        <p:nvCxnSpPr>
          <p:cNvPr id="39" name="Straight Arrow Connector 92">
            <a:extLst>
              <a:ext uri="{FF2B5EF4-FFF2-40B4-BE49-F238E27FC236}">
                <a16:creationId xmlns:a16="http://schemas.microsoft.com/office/drawing/2014/main" id="{483DAE01-9A5A-6E45-AC0D-BAC646BA34D2}"/>
              </a:ext>
            </a:extLst>
          </p:cNvPr>
          <p:cNvCxnSpPr>
            <a:cxnSpLocks/>
            <a:stCxn id="36" idx="4"/>
            <a:endCxn id="38" idx="1"/>
          </p:cNvCxnSpPr>
          <p:nvPr/>
        </p:nvCxnSpPr>
        <p:spPr>
          <a:xfrm>
            <a:off x="5682874" y="3352320"/>
            <a:ext cx="306040" cy="1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95">
            <a:extLst>
              <a:ext uri="{FF2B5EF4-FFF2-40B4-BE49-F238E27FC236}">
                <a16:creationId xmlns:a16="http://schemas.microsoft.com/office/drawing/2014/main" id="{356C6DC7-5D7B-4C49-877F-FBBB680C0B10}"/>
              </a:ext>
            </a:extLst>
          </p:cNvPr>
          <p:cNvCxnSpPr>
            <a:cxnSpLocks/>
            <a:stCxn id="38" idx="3"/>
            <a:endCxn id="37" idx="2"/>
          </p:cNvCxnSpPr>
          <p:nvPr/>
        </p:nvCxnSpPr>
        <p:spPr>
          <a:xfrm>
            <a:off x="7320545" y="3354180"/>
            <a:ext cx="638173" cy="1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01">
            <a:extLst>
              <a:ext uri="{FF2B5EF4-FFF2-40B4-BE49-F238E27FC236}">
                <a16:creationId xmlns:a16="http://schemas.microsoft.com/office/drawing/2014/main" id="{E956B2A1-F1F1-DE4E-9875-0A174804B8E4}"/>
              </a:ext>
            </a:extLst>
          </p:cNvPr>
          <p:cNvCxnSpPr>
            <a:cxnSpLocks/>
            <a:stCxn id="36" idx="3"/>
            <a:endCxn id="27" idx="0"/>
          </p:cNvCxnSpPr>
          <p:nvPr/>
        </p:nvCxnSpPr>
        <p:spPr>
          <a:xfrm>
            <a:off x="5129052" y="3564067"/>
            <a:ext cx="3238" cy="309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ylinder 107">
            <a:extLst>
              <a:ext uri="{FF2B5EF4-FFF2-40B4-BE49-F238E27FC236}">
                <a16:creationId xmlns:a16="http://schemas.microsoft.com/office/drawing/2014/main" id="{EDEA7F46-BFE2-6245-AC34-06C4E77D3213}"/>
              </a:ext>
            </a:extLst>
          </p:cNvPr>
          <p:cNvSpPr/>
          <p:nvPr/>
        </p:nvSpPr>
        <p:spPr>
          <a:xfrm>
            <a:off x="6189672" y="4395896"/>
            <a:ext cx="1191985" cy="66810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 Annotated</a:t>
            </a:r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DE5834C2-854E-324F-87D4-3B55B02464D6}"/>
              </a:ext>
            </a:extLst>
          </p:cNvPr>
          <p:cNvSpPr/>
          <p:nvPr/>
        </p:nvSpPr>
        <p:spPr>
          <a:xfrm>
            <a:off x="6114886" y="3873678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Routing</a:t>
            </a:r>
          </a:p>
        </p:txBody>
      </p:sp>
      <p:cxnSp>
        <p:nvCxnSpPr>
          <p:cNvPr id="59" name="Straight Arrow Connector 101">
            <a:extLst>
              <a:ext uri="{FF2B5EF4-FFF2-40B4-BE49-F238E27FC236}">
                <a16:creationId xmlns:a16="http://schemas.microsoft.com/office/drawing/2014/main" id="{4CB6CB12-5138-F645-AAD0-C81C68CF2CD2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812104" y="4084543"/>
            <a:ext cx="302782" cy="8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17">
            <a:extLst>
              <a:ext uri="{FF2B5EF4-FFF2-40B4-BE49-F238E27FC236}">
                <a16:creationId xmlns:a16="http://schemas.microsoft.com/office/drawing/2014/main" id="{6A8A72F2-ED36-4D49-86F3-C1181FE04B7D}"/>
              </a:ext>
            </a:extLst>
          </p:cNvPr>
          <p:cNvSpPr/>
          <p:nvPr/>
        </p:nvSpPr>
        <p:spPr>
          <a:xfrm>
            <a:off x="4563917" y="4518691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Convs</a:t>
            </a:r>
          </a:p>
        </p:txBody>
      </p:sp>
      <p:cxnSp>
        <p:nvCxnSpPr>
          <p:cNvPr id="73" name="Straight Arrow Connector 110">
            <a:extLst>
              <a:ext uri="{FF2B5EF4-FFF2-40B4-BE49-F238E27FC236}">
                <a16:creationId xmlns:a16="http://schemas.microsoft.com/office/drawing/2014/main" id="{CB0A2C4C-98E7-8741-86A0-0CC957477DE0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780702" y="4290572"/>
            <a:ext cx="4963" cy="272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110">
            <a:extLst>
              <a:ext uri="{FF2B5EF4-FFF2-40B4-BE49-F238E27FC236}">
                <a16:creationId xmlns:a16="http://schemas.microsoft.com/office/drawing/2014/main" id="{5E65DBD8-356B-5D4C-93C7-920106F3E3AC}"/>
              </a:ext>
            </a:extLst>
          </p:cNvPr>
          <p:cNvCxnSpPr>
            <a:cxnSpLocks/>
            <a:stCxn id="45" idx="2"/>
            <a:endCxn id="70" idx="3"/>
          </p:cNvCxnSpPr>
          <p:nvPr/>
        </p:nvCxnSpPr>
        <p:spPr>
          <a:xfrm flipH="1">
            <a:off x="5895548" y="4729950"/>
            <a:ext cx="294124" cy="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ylinder 86">
            <a:extLst>
              <a:ext uri="{FF2B5EF4-FFF2-40B4-BE49-F238E27FC236}">
                <a16:creationId xmlns:a16="http://schemas.microsoft.com/office/drawing/2014/main" id="{FCB613AF-5D22-8E44-8829-A06E9B02B432}"/>
              </a:ext>
            </a:extLst>
          </p:cNvPr>
          <p:cNvSpPr/>
          <p:nvPr/>
        </p:nvSpPr>
        <p:spPr>
          <a:xfrm>
            <a:off x="9424593" y="3068633"/>
            <a:ext cx="1224849" cy="560949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File</a:t>
            </a:r>
          </a:p>
        </p:txBody>
      </p:sp>
      <p:cxnSp>
        <p:nvCxnSpPr>
          <p:cNvPr id="86" name="Connector: Elbow 49">
            <a:extLst>
              <a:ext uri="{FF2B5EF4-FFF2-40B4-BE49-F238E27FC236}">
                <a16:creationId xmlns:a16="http://schemas.microsoft.com/office/drawing/2014/main" id="{598C610E-DE78-9642-9B42-B0D4321BA7E8}"/>
              </a:ext>
            </a:extLst>
          </p:cNvPr>
          <p:cNvCxnSpPr>
            <a:cxnSpLocks/>
          </p:cNvCxnSpPr>
          <p:nvPr/>
        </p:nvCxnSpPr>
        <p:spPr>
          <a:xfrm rot="10800000">
            <a:off x="3845124" y="4215954"/>
            <a:ext cx="685374" cy="5611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527F6401-1D08-4142-A9A9-D4675B777802}"/>
              </a:ext>
            </a:extLst>
          </p:cNvPr>
          <p:cNvSpPr txBox="1"/>
          <p:nvPr/>
        </p:nvSpPr>
        <p:spPr>
          <a:xfrm>
            <a:off x="1062053" y="1104103"/>
            <a:ext cx="3056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Standard</a:t>
            </a:r>
          </a:p>
          <a:p>
            <a:pPr algn="ctr"/>
            <a:r>
              <a:rPr lang="en-US" b="1" kern="0" dirty="0"/>
              <a:t>Implementation Flow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A2E1076D-9237-AD40-BA43-16A352D5D44F}"/>
              </a:ext>
            </a:extLst>
          </p:cNvPr>
          <p:cNvSpPr txBox="1"/>
          <p:nvPr/>
        </p:nvSpPr>
        <p:spPr>
          <a:xfrm>
            <a:off x="4435066" y="1179154"/>
            <a:ext cx="3056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Back-end tool set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2A7B5528-934E-C34F-95E3-455D3589945C}"/>
              </a:ext>
            </a:extLst>
          </p:cNvPr>
          <p:cNvSpPr txBox="1"/>
          <p:nvPr/>
        </p:nvSpPr>
        <p:spPr>
          <a:xfrm>
            <a:off x="7673006" y="1100772"/>
            <a:ext cx="3056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Exchange Files for </a:t>
            </a:r>
          </a:p>
          <a:p>
            <a:pPr algn="ctr"/>
            <a:r>
              <a:rPr lang="en-US" b="1" kern="0" dirty="0"/>
              <a:t>Front-end tools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B378468-181D-CE42-A785-A5A75F40EC30}"/>
              </a:ext>
            </a:extLst>
          </p:cNvPr>
          <p:cNvSpPr txBox="1"/>
          <p:nvPr/>
        </p:nvSpPr>
        <p:spPr>
          <a:xfrm>
            <a:off x="641269" y="5651620"/>
            <a:ext cx="3056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Island or Channel Style 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FPGA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EE520AD-8D7C-114A-B326-37D43E5AAFBF}"/>
              </a:ext>
            </a:extLst>
          </p:cNvPr>
          <p:cNvSpPr txBox="1"/>
          <p:nvPr/>
        </p:nvSpPr>
        <p:spPr>
          <a:xfrm>
            <a:off x="3496474" y="5658536"/>
            <a:ext cx="3056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Logic And Routing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Area 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DB8E5B7-0DA8-8B49-A026-E646291B936D}"/>
              </a:ext>
            </a:extLst>
          </p:cNvPr>
          <p:cNvSpPr txBox="1"/>
          <p:nvPr/>
        </p:nvSpPr>
        <p:spPr>
          <a:xfrm>
            <a:off x="5895548" y="5690261"/>
            <a:ext cx="2203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I/O 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Pins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783FC2B-7027-404A-AAD3-05D00135AA60}"/>
              </a:ext>
            </a:extLst>
          </p:cNvPr>
          <p:cNvSpPr txBox="1"/>
          <p:nvPr/>
        </p:nvSpPr>
        <p:spPr>
          <a:xfrm>
            <a:off x="7775954" y="5690261"/>
            <a:ext cx="192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Block RAM and DSPs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1DB7E85-2425-E746-9DA3-4417FFFD0464}"/>
              </a:ext>
            </a:extLst>
          </p:cNvPr>
          <p:cNvSpPr txBox="1"/>
          <p:nvPr/>
        </p:nvSpPr>
        <p:spPr>
          <a:xfrm>
            <a:off x="9758225" y="5658536"/>
            <a:ext cx="192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Embedded Cores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92613CBF-1A15-FF44-AD78-1A6F0E5FFD06}"/>
              </a:ext>
            </a:extLst>
          </p:cNvPr>
          <p:cNvSpPr/>
          <p:nvPr/>
        </p:nvSpPr>
        <p:spPr>
          <a:xfrm rot="16200000">
            <a:off x="5827106" y="194687"/>
            <a:ext cx="423496" cy="1079554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5EF8087-DDFC-5F43-B336-AC77755E7D0A}"/>
              </a:ext>
            </a:extLst>
          </p:cNvPr>
          <p:cNvSpPr txBox="1"/>
          <p:nvPr/>
        </p:nvSpPr>
        <p:spPr>
          <a:xfrm>
            <a:off x="4070885" y="5216979"/>
            <a:ext cx="3785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00FF"/>
                </a:solidFill>
              </a:rPr>
              <a:t>Configurable     Parameters</a:t>
            </a:r>
          </a:p>
        </p:txBody>
      </p:sp>
      <p:cxnSp>
        <p:nvCxnSpPr>
          <p:cNvPr id="52" name="Straight Arrow Connector 92">
            <a:extLst>
              <a:ext uri="{FF2B5EF4-FFF2-40B4-BE49-F238E27FC236}">
                <a16:creationId xmlns:a16="http://schemas.microsoft.com/office/drawing/2014/main" id="{988EF366-53E8-1449-943A-871A1F018F3F}"/>
              </a:ext>
            </a:extLst>
          </p:cNvPr>
          <p:cNvCxnSpPr>
            <a:cxnSpLocks/>
          </p:cNvCxnSpPr>
          <p:nvPr/>
        </p:nvCxnSpPr>
        <p:spPr>
          <a:xfrm>
            <a:off x="6711545" y="2949736"/>
            <a:ext cx="0" cy="199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6" grpId="0" animBg="1"/>
      <p:bldP spid="37" grpId="0" animBg="1"/>
      <p:bldP spid="38" grpId="0" animBg="1"/>
      <p:bldP spid="45" grpId="0" animBg="1"/>
      <p:bldP spid="58" grpId="0" animBg="1"/>
      <p:bldP spid="70" grpId="0" animBg="1"/>
      <p:bldP spid="84" grpId="0" animBg="1"/>
      <p:bldP spid="90" grpId="0"/>
      <p:bldP spid="91" grpId="0"/>
      <p:bldP spid="92" grpId="0"/>
      <p:bldP spid="44" grpId="0"/>
      <p:bldP spid="46" grpId="0"/>
      <p:bldP spid="47" grpId="0"/>
      <p:bldP spid="48" grpId="0"/>
      <p:bldP spid="49" grpId="0"/>
      <p:bldP spid="2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tangolo con angoli arrotondati 87">
            <a:extLst>
              <a:ext uri="{FF2B5EF4-FFF2-40B4-BE49-F238E27FC236}">
                <a16:creationId xmlns:a16="http://schemas.microsoft.com/office/drawing/2014/main" id="{613A64A7-D858-764E-9088-88CFED25995B}"/>
              </a:ext>
            </a:extLst>
          </p:cNvPr>
          <p:cNvSpPr/>
          <p:nvPr/>
        </p:nvSpPr>
        <p:spPr>
          <a:xfrm>
            <a:off x="7775954" y="3010552"/>
            <a:ext cx="3074956" cy="737058"/>
          </a:xfrm>
          <a:prstGeom prst="roundRect">
            <a:avLst/>
          </a:prstGeom>
          <a:solidFill>
            <a:srgbClr val="0C5428"/>
          </a:solidFill>
          <a:ln>
            <a:solidFill>
              <a:srgbClr val="00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Back-end tool flow</a:t>
            </a:r>
          </a:p>
        </p:txBody>
      </p:sp>
      <p:sp>
        <p:nvSpPr>
          <p:cNvPr id="10" name="Rettangolo con angoli arrotondati 87">
            <a:extLst>
              <a:ext uri="{FF2B5EF4-FFF2-40B4-BE49-F238E27FC236}">
                <a16:creationId xmlns:a16="http://schemas.microsoft.com/office/drawing/2014/main" id="{C1F08B6A-31CF-604D-A3D2-358183A40C12}"/>
              </a:ext>
            </a:extLst>
          </p:cNvPr>
          <p:cNvSpPr/>
          <p:nvPr/>
        </p:nvSpPr>
        <p:spPr>
          <a:xfrm>
            <a:off x="4267432" y="3798566"/>
            <a:ext cx="3437868" cy="1370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83">
            <a:extLst>
              <a:ext uri="{FF2B5EF4-FFF2-40B4-BE49-F238E27FC236}">
                <a16:creationId xmlns:a16="http://schemas.microsoft.com/office/drawing/2014/main" id="{1F840714-72E5-BD40-B9FE-752F29E1C631}"/>
              </a:ext>
            </a:extLst>
          </p:cNvPr>
          <p:cNvSpPr/>
          <p:nvPr/>
        </p:nvSpPr>
        <p:spPr>
          <a:xfrm>
            <a:off x="4281122" y="3049371"/>
            <a:ext cx="3405574" cy="682741"/>
          </a:xfrm>
          <a:prstGeom prst="round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24">
            <a:extLst>
              <a:ext uri="{FF2B5EF4-FFF2-40B4-BE49-F238E27FC236}">
                <a16:creationId xmlns:a16="http://schemas.microsoft.com/office/drawing/2014/main" id="{241399C7-CFB8-8544-B652-38BBB170C251}"/>
              </a:ext>
            </a:extLst>
          </p:cNvPr>
          <p:cNvSpPr/>
          <p:nvPr/>
        </p:nvSpPr>
        <p:spPr>
          <a:xfrm>
            <a:off x="4267432" y="2127607"/>
            <a:ext cx="3405574" cy="867447"/>
          </a:xfrm>
          <a:prstGeom prst="roundRect">
            <a:avLst/>
          </a:prstGeom>
          <a:solidFill>
            <a:srgbClr val="00C102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795288C-A42D-C648-A12E-2763B27ECFD1}"/>
              </a:ext>
            </a:extLst>
          </p:cNvPr>
          <p:cNvSpPr/>
          <p:nvPr/>
        </p:nvSpPr>
        <p:spPr>
          <a:xfrm>
            <a:off x="2509791" y="2057681"/>
            <a:ext cx="1331631" cy="389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Synthesis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67E477AC-7BA9-2A48-B152-464AE122A6C3}"/>
              </a:ext>
            </a:extLst>
          </p:cNvPr>
          <p:cNvSpPr/>
          <p:nvPr/>
        </p:nvSpPr>
        <p:spPr>
          <a:xfrm>
            <a:off x="2513508" y="3243883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Mapping</a:t>
            </a:r>
          </a:p>
        </p:txBody>
      </p:sp>
      <p:cxnSp>
        <p:nvCxnSpPr>
          <p:cNvPr id="19" name="Straight Arrow Connector 9">
            <a:extLst>
              <a:ext uri="{FF2B5EF4-FFF2-40B4-BE49-F238E27FC236}">
                <a16:creationId xmlns:a16="http://schemas.microsoft.com/office/drawing/2014/main" id="{77DD6055-600A-2746-83AB-95EEC78FC9CF}"/>
              </a:ext>
            </a:extLst>
          </p:cNvPr>
          <p:cNvCxnSpPr>
            <a:cxnSpLocks/>
            <a:stCxn id="17" idx="2"/>
            <a:endCxn id="30" idx="1"/>
          </p:cNvCxnSpPr>
          <p:nvPr/>
        </p:nvCxnSpPr>
        <p:spPr>
          <a:xfrm flipH="1">
            <a:off x="3175606" y="2447239"/>
            <a:ext cx="1" cy="115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">
            <a:extLst>
              <a:ext uri="{FF2B5EF4-FFF2-40B4-BE49-F238E27FC236}">
                <a16:creationId xmlns:a16="http://schemas.microsoft.com/office/drawing/2014/main" id="{6EFF6A7E-8DD5-B84E-BD69-FD5AD11D723C}"/>
              </a:ext>
            </a:extLst>
          </p:cNvPr>
          <p:cNvSpPr/>
          <p:nvPr/>
        </p:nvSpPr>
        <p:spPr>
          <a:xfrm>
            <a:off x="2509791" y="3910991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Place and Route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E4018BB-C662-3044-91E0-304AAA85007D}"/>
              </a:ext>
            </a:extLst>
          </p:cNvPr>
          <p:cNvSpPr/>
          <p:nvPr/>
        </p:nvSpPr>
        <p:spPr>
          <a:xfrm>
            <a:off x="2506074" y="4487132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Bitstream Generation</a:t>
            </a:r>
          </a:p>
        </p:txBody>
      </p:sp>
      <p:cxnSp>
        <p:nvCxnSpPr>
          <p:cNvPr id="22" name="Straight Arrow Connector 12">
            <a:extLst>
              <a:ext uri="{FF2B5EF4-FFF2-40B4-BE49-F238E27FC236}">
                <a16:creationId xmlns:a16="http://schemas.microsoft.com/office/drawing/2014/main" id="{F77833CC-B48B-6F41-A0B0-217A7950AA91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175608" y="3667378"/>
            <a:ext cx="3716" cy="24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EB90A87A-1CB2-E141-ACEF-06F71D8BED19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3171890" y="4334486"/>
            <a:ext cx="3717" cy="152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4">
            <a:extLst>
              <a:ext uri="{FF2B5EF4-FFF2-40B4-BE49-F238E27FC236}">
                <a16:creationId xmlns:a16="http://schemas.microsoft.com/office/drawing/2014/main" id="{0DBD669E-AD43-E649-B82A-694764A390A4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169698" y="4698879"/>
            <a:ext cx="3363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5">
            <a:extLst>
              <a:ext uri="{FF2B5EF4-FFF2-40B4-BE49-F238E27FC236}">
                <a16:creationId xmlns:a16="http://schemas.microsoft.com/office/drawing/2014/main" id="{F5E9E6C7-B69B-1248-B377-81E35047DB95}"/>
              </a:ext>
            </a:extLst>
          </p:cNvPr>
          <p:cNvCxnSpPr>
            <a:cxnSpLocks/>
            <a:stCxn id="28" idx="4"/>
            <a:endCxn id="17" idx="1"/>
          </p:cNvCxnSpPr>
          <p:nvPr/>
        </p:nvCxnSpPr>
        <p:spPr>
          <a:xfrm flipV="1">
            <a:off x="2173417" y="2252460"/>
            <a:ext cx="336374" cy="2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>
            <a:extLst>
              <a:ext uri="{FF2B5EF4-FFF2-40B4-BE49-F238E27FC236}">
                <a16:creationId xmlns:a16="http://schemas.microsoft.com/office/drawing/2014/main" id="{3B482F14-5B72-E34D-A602-04813F2D01FC}"/>
              </a:ext>
            </a:extLst>
          </p:cNvPr>
          <p:cNvSpPr/>
          <p:nvPr/>
        </p:nvSpPr>
        <p:spPr>
          <a:xfrm>
            <a:off x="4452475" y="2392103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Convs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2168A07C-76F1-9144-ABF3-D98259BEF6FF}"/>
              </a:ext>
            </a:extLst>
          </p:cNvPr>
          <p:cNvSpPr/>
          <p:nvPr/>
        </p:nvSpPr>
        <p:spPr>
          <a:xfrm>
            <a:off x="4466474" y="3873678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Place</a:t>
            </a:r>
          </a:p>
        </p:txBody>
      </p:sp>
      <p:sp>
        <p:nvSpPr>
          <p:cNvPr id="28" name="Cylinder 21">
            <a:extLst>
              <a:ext uri="{FF2B5EF4-FFF2-40B4-BE49-F238E27FC236}">
                <a16:creationId xmlns:a16="http://schemas.microsoft.com/office/drawing/2014/main" id="{A7C42A03-1C1B-C349-AA6C-901B10B1BD2B}"/>
              </a:ext>
            </a:extLst>
          </p:cNvPr>
          <p:cNvSpPr/>
          <p:nvPr/>
        </p:nvSpPr>
        <p:spPr>
          <a:xfrm>
            <a:off x="1065772" y="197632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Design Entry</a:t>
            </a:r>
          </a:p>
        </p:txBody>
      </p:sp>
      <p:sp>
        <p:nvSpPr>
          <p:cNvPr id="29" name="Cylinder 22">
            <a:extLst>
              <a:ext uri="{FF2B5EF4-FFF2-40B4-BE49-F238E27FC236}">
                <a16:creationId xmlns:a16="http://schemas.microsoft.com/office/drawing/2014/main" id="{36BF77C6-3D62-7F46-9AFB-D91AC7F90EB0}"/>
              </a:ext>
            </a:extLst>
          </p:cNvPr>
          <p:cNvSpPr/>
          <p:nvPr/>
        </p:nvSpPr>
        <p:spPr>
          <a:xfrm>
            <a:off x="1062053" y="442009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Bitstream</a:t>
            </a:r>
          </a:p>
        </p:txBody>
      </p:sp>
      <p:sp>
        <p:nvSpPr>
          <p:cNvPr id="30" name="Cylinder 23">
            <a:extLst>
              <a:ext uri="{FF2B5EF4-FFF2-40B4-BE49-F238E27FC236}">
                <a16:creationId xmlns:a16="http://schemas.microsoft.com/office/drawing/2014/main" id="{F010E53E-C0C0-9B43-8FC0-0B0BCB7D7FFD}"/>
              </a:ext>
            </a:extLst>
          </p:cNvPr>
          <p:cNvSpPr/>
          <p:nvPr/>
        </p:nvSpPr>
        <p:spPr>
          <a:xfrm>
            <a:off x="2621783" y="2562877"/>
            <a:ext cx="1107645" cy="423495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Netlist</a:t>
            </a:r>
          </a:p>
        </p:txBody>
      </p:sp>
      <p:cxnSp>
        <p:nvCxnSpPr>
          <p:cNvPr id="31" name="Straight Arrow Connector 24">
            <a:extLst>
              <a:ext uri="{FF2B5EF4-FFF2-40B4-BE49-F238E27FC236}">
                <a16:creationId xmlns:a16="http://schemas.microsoft.com/office/drawing/2014/main" id="{60169C06-A601-734A-B760-D785B0F841A6}"/>
              </a:ext>
            </a:extLst>
          </p:cNvPr>
          <p:cNvCxnSpPr>
            <a:cxnSpLocks/>
            <a:stCxn id="30" idx="3"/>
            <a:endCxn id="18" idx="0"/>
          </p:cNvCxnSpPr>
          <p:nvPr/>
        </p:nvCxnSpPr>
        <p:spPr>
          <a:xfrm>
            <a:off x="3175606" y="2986372"/>
            <a:ext cx="3718" cy="257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ylinder 30">
            <a:extLst>
              <a:ext uri="{FF2B5EF4-FFF2-40B4-BE49-F238E27FC236}">
                <a16:creationId xmlns:a16="http://schemas.microsoft.com/office/drawing/2014/main" id="{FDA549AE-7D1C-7849-8973-D75CD0927400}"/>
              </a:ext>
            </a:extLst>
          </p:cNvPr>
          <p:cNvSpPr/>
          <p:nvPr/>
        </p:nvSpPr>
        <p:spPr>
          <a:xfrm>
            <a:off x="6006990" y="2252460"/>
            <a:ext cx="1425330" cy="690702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Architecture &amp; Bitstream Structure</a:t>
            </a:r>
          </a:p>
        </p:txBody>
      </p:sp>
      <p:cxnSp>
        <p:nvCxnSpPr>
          <p:cNvPr id="33" name="Connector: Elbow 49">
            <a:extLst>
              <a:ext uri="{FF2B5EF4-FFF2-40B4-BE49-F238E27FC236}">
                <a16:creationId xmlns:a16="http://schemas.microsoft.com/office/drawing/2014/main" id="{64437DE1-FC22-4745-A9B5-FC62F90C60EE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 flipV="1">
            <a:off x="3841422" y="2603851"/>
            <a:ext cx="611053" cy="15188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79">
            <a:extLst>
              <a:ext uri="{FF2B5EF4-FFF2-40B4-BE49-F238E27FC236}">
                <a16:creationId xmlns:a16="http://schemas.microsoft.com/office/drawing/2014/main" id="{6B478D9C-5347-1A41-9AE5-60EE10037D08}"/>
              </a:ext>
            </a:extLst>
          </p:cNvPr>
          <p:cNvCxnSpPr>
            <a:cxnSpLocks/>
            <a:stCxn id="32" idx="2"/>
            <a:endCxn id="26" idx="3"/>
          </p:cNvCxnSpPr>
          <p:nvPr/>
        </p:nvCxnSpPr>
        <p:spPr>
          <a:xfrm flipH="1">
            <a:off x="5784106" y="2597811"/>
            <a:ext cx="222884" cy="6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82">
            <a:extLst>
              <a:ext uri="{FF2B5EF4-FFF2-40B4-BE49-F238E27FC236}">
                <a16:creationId xmlns:a16="http://schemas.microsoft.com/office/drawing/2014/main" id="{469CD9F8-0628-A345-A3D1-4A3039F387C8}"/>
              </a:ext>
            </a:extLst>
          </p:cNvPr>
          <p:cNvCxnSpPr>
            <a:cxnSpLocks/>
            <a:stCxn id="26" idx="2"/>
            <a:endCxn id="36" idx="1"/>
          </p:cNvCxnSpPr>
          <p:nvPr/>
        </p:nvCxnSpPr>
        <p:spPr>
          <a:xfrm>
            <a:off x="5118291" y="2815598"/>
            <a:ext cx="10761" cy="324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ylinder 85">
            <a:extLst>
              <a:ext uri="{FF2B5EF4-FFF2-40B4-BE49-F238E27FC236}">
                <a16:creationId xmlns:a16="http://schemas.microsoft.com/office/drawing/2014/main" id="{FF79B83A-6AEA-F940-8FE5-DAFF4AE61D2F}"/>
              </a:ext>
            </a:extLst>
          </p:cNvPr>
          <p:cNvSpPr/>
          <p:nvPr/>
        </p:nvSpPr>
        <p:spPr>
          <a:xfrm>
            <a:off x="4575229" y="3140572"/>
            <a:ext cx="1107645" cy="423495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 format</a:t>
            </a:r>
          </a:p>
        </p:txBody>
      </p:sp>
      <p:sp>
        <p:nvSpPr>
          <p:cNvPr id="37" name="Cylinder 86">
            <a:extLst>
              <a:ext uri="{FF2B5EF4-FFF2-40B4-BE49-F238E27FC236}">
                <a16:creationId xmlns:a16="http://schemas.microsoft.com/office/drawing/2014/main" id="{C6A45762-91B7-EF4C-8E90-7D636D7BE847}"/>
              </a:ext>
            </a:extLst>
          </p:cNvPr>
          <p:cNvSpPr/>
          <p:nvPr/>
        </p:nvSpPr>
        <p:spPr>
          <a:xfrm>
            <a:off x="7958718" y="3075433"/>
            <a:ext cx="1224849" cy="560949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Resource Bitmap</a:t>
            </a:r>
          </a:p>
        </p:txBody>
      </p:sp>
      <p:sp>
        <p:nvSpPr>
          <p:cNvPr id="38" name="Rectangle 91">
            <a:extLst>
              <a:ext uri="{FF2B5EF4-FFF2-40B4-BE49-F238E27FC236}">
                <a16:creationId xmlns:a16="http://schemas.microsoft.com/office/drawing/2014/main" id="{D6986424-537D-E844-AA05-4831FA2F78ED}"/>
              </a:ext>
            </a:extLst>
          </p:cNvPr>
          <p:cNvSpPr/>
          <p:nvPr/>
        </p:nvSpPr>
        <p:spPr>
          <a:xfrm>
            <a:off x="5988914" y="3142432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PyXEL</a:t>
            </a:r>
          </a:p>
        </p:txBody>
      </p:sp>
      <p:cxnSp>
        <p:nvCxnSpPr>
          <p:cNvPr id="39" name="Straight Arrow Connector 92">
            <a:extLst>
              <a:ext uri="{FF2B5EF4-FFF2-40B4-BE49-F238E27FC236}">
                <a16:creationId xmlns:a16="http://schemas.microsoft.com/office/drawing/2014/main" id="{483DAE01-9A5A-6E45-AC0D-BAC646BA34D2}"/>
              </a:ext>
            </a:extLst>
          </p:cNvPr>
          <p:cNvCxnSpPr>
            <a:cxnSpLocks/>
            <a:stCxn id="36" idx="4"/>
            <a:endCxn id="38" idx="1"/>
          </p:cNvCxnSpPr>
          <p:nvPr/>
        </p:nvCxnSpPr>
        <p:spPr>
          <a:xfrm>
            <a:off x="5682874" y="3352320"/>
            <a:ext cx="306040" cy="1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95">
            <a:extLst>
              <a:ext uri="{FF2B5EF4-FFF2-40B4-BE49-F238E27FC236}">
                <a16:creationId xmlns:a16="http://schemas.microsoft.com/office/drawing/2014/main" id="{356C6DC7-5D7B-4C49-877F-FBBB680C0B10}"/>
              </a:ext>
            </a:extLst>
          </p:cNvPr>
          <p:cNvCxnSpPr>
            <a:cxnSpLocks/>
            <a:stCxn id="38" idx="3"/>
            <a:endCxn id="37" idx="2"/>
          </p:cNvCxnSpPr>
          <p:nvPr/>
        </p:nvCxnSpPr>
        <p:spPr>
          <a:xfrm>
            <a:off x="7320545" y="3354180"/>
            <a:ext cx="638173" cy="1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01">
            <a:extLst>
              <a:ext uri="{FF2B5EF4-FFF2-40B4-BE49-F238E27FC236}">
                <a16:creationId xmlns:a16="http://schemas.microsoft.com/office/drawing/2014/main" id="{E956B2A1-F1F1-DE4E-9875-0A174804B8E4}"/>
              </a:ext>
            </a:extLst>
          </p:cNvPr>
          <p:cNvCxnSpPr>
            <a:cxnSpLocks/>
            <a:stCxn id="36" idx="3"/>
            <a:endCxn id="27" idx="0"/>
          </p:cNvCxnSpPr>
          <p:nvPr/>
        </p:nvCxnSpPr>
        <p:spPr>
          <a:xfrm>
            <a:off x="5129052" y="3564067"/>
            <a:ext cx="3238" cy="309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ylinder 107">
            <a:extLst>
              <a:ext uri="{FF2B5EF4-FFF2-40B4-BE49-F238E27FC236}">
                <a16:creationId xmlns:a16="http://schemas.microsoft.com/office/drawing/2014/main" id="{EDEA7F46-BFE2-6245-AC34-06C4E77D3213}"/>
              </a:ext>
            </a:extLst>
          </p:cNvPr>
          <p:cNvSpPr/>
          <p:nvPr/>
        </p:nvSpPr>
        <p:spPr>
          <a:xfrm>
            <a:off x="6189672" y="4395896"/>
            <a:ext cx="1191985" cy="66810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 Annotated</a:t>
            </a:r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DE5834C2-854E-324F-87D4-3B55B02464D6}"/>
              </a:ext>
            </a:extLst>
          </p:cNvPr>
          <p:cNvSpPr/>
          <p:nvPr/>
        </p:nvSpPr>
        <p:spPr>
          <a:xfrm>
            <a:off x="6114886" y="3873678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Routing</a:t>
            </a:r>
          </a:p>
        </p:txBody>
      </p:sp>
      <p:cxnSp>
        <p:nvCxnSpPr>
          <p:cNvPr id="59" name="Straight Arrow Connector 101">
            <a:extLst>
              <a:ext uri="{FF2B5EF4-FFF2-40B4-BE49-F238E27FC236}">
                <a16:creationId xmlns:a16="http://schemas.microsoft.com/office/drawing/2014/main" id="{4CB6CB12-5138-F645-AAD0-C81C68CF2CD2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812104" y="4084543"/>
            <a:ext cx="302782" cy="8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17">
            <a:extLst>
              <a:ext uri="{FF2B5EF4-FFF2-40B4-BE49-F238E27FC236}">
                <a16:creationId xmlns:a16="http://schemas.microsoft.com/office/drawing/2014/main" id="{6A8A72F2-ED36-4D49-86F3-C1181FE04B7D}"/>
              </a:ext>
            </a:extLst>
          </p:cNvPr>
          <p:cNvSpPr/>
          <p:nvPr/>
        </p:nvSpPr>
        <p:spPr>
          <a:xfrm>
            <a:off x="4563917" y="4518691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Convs</a:t>
            </a:r>
          </a:p>
        </p:txBody>
      </p:sp>
      <p:cxnSp>
        <p:nvCxnSpPr>
          <p:cNvPr id="73" name="Straight Arrow Connector 110">
            <a:extLst>
              <a:ext uri="{FF2B5EF4-FFF2-40B4-BE49-F238E27FC236}">
                <a16:creationId xmlns:a16="http://schemas.microsoft.com/office/drawing/2014/main" id="{CB0A2C4C-98E7-8741-86A0-0CC957477DE0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780702" y="4290572"/>
            <a:ext cx="4963" cy="272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110">
            <a:extLst>
              <a:ext uri="{FF2B5EF4-FFF2-40B4-BE49-F238E27FC236}">
                <a16:creationId xmlns:a16="http://schemas.microsoft.com/office/drawing/2014/main" id="{5E65DBD8-356B-5D4C-93C7-920106F3E3AC}"/>
              </a:ext>
            </a:extLst>
          </p:cNvPr>
          <p:cNvCxnSpPr>
            <a:cxnSpLocks/>
            <a:stCxn id="45" idx="2"/>
            <a:endCxn id="70" idx="3"/>
          </p:cNvCxnSpPr>
          <p:nvPr/>
        </p:nvCxnSpPr>
        <p:spPr>
          <a:xfrm flipH="1">
            <a:off x="5895548" y="4729950"/>
            <a:ext cx="294124" cy="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ylinder 86">
            <a:extLst>
              <a:ext uri="{FF2B5EF4-FFF2-40B4-BE49-F238E27FC236}">
                <a16:creationId xmlns:a16="http://schemas.microsoft.com/office/drawing/2014/main" id="{FCB613AF-5D22-8E44-8829-A06E9B02B432}"/>
              </a:ext>
            </a:extLst>
          </p:cNvPr>
          <p:cNvSpPr/>
          <p:nvPr/>
        </p:nvSpPr>
        <p:spPr>
          <a:xfrm>
            <a:off x="9424593" y="3068633"/>
            <a:ext cx="1224849" cy="560949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File</a:t>
            </a:r>
          </a:p>
        </p:txBody>
      </p:sp>
      <p:cxnSp>
        <p:nvCxnSpPr>
          <p:cNvPr id="86" name="Connector: Elbow 49">
            <a:extLst>
              <a:ext uri="{FF2B5EF4-FFF2-40B4-BE49-F238E27FC236}">
                <a16:creationId xmlns:a16="http://schemas.microsoft.com/office/drawing/2014/main" id="{598C610E-DE78-9642-9B42-B0D4321BA7E8}"/>
              </a:ext>
            </a:extLst>
          </p:cNvPr>
          <p:cNvCxnSpPr>
            <a:cxnSpLocks/>
          </p:cNvCxnSpPr>
          <p:nvPr/>
        </p:nvCxnSpPr>
        <p:spPr>
          <a:xfrm rot="10800000">
            <a:off x="3845124" y="4215954"/>
            <a:ext cx="685374" cy="5611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527F6401-1D08-4142-A9A9-D4675B777802}"/>
              </a:ext>
            </a:extLst>
          </p:cNvPr>
          <p:cNvSpPr txBox="1"/>
          <p:nvPr/>
        </p:nvSpPr>
        <p:spPr>
          <a:xfrm>
            <a:off x="1062053" y="1104103"/>
            <a:ext cx="3056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Standard</a:t>
            </a:r>
          </a:p>
          <a:p>
            <a:pPr algn="ctr"/>
            <a:r>
              <a:rPr lang="en-US" b="1" kern="0" dirty="0"/>
              <a:t>Implementation Flow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A2E1076D-9237-AD40-BA43-16A352D5D44F}"/>
              </a:ext>
            </a:extLst>
          </p:cNvPr>
          <p:cNvSpPr txBox="1"/>
          <p:nvPr/>
        </p:nvSpPr>
        <p:spPr>
          <a:xfrm>
            <a:off x="4435066" y="1179154"/>
            <a:ext cx="3056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Back-end tool set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2A7B5528-934E-C34F-95E3-455D3589945C}"/>
              </a:ext>
            </a:extLst>
          </p:cNvPr>
          <p:cNvSpPr txBox="1"/>
          <p:nvPr/>
        </p:nvSpPr>
        <p:spPr>
          <a:xfrm>
            <a:off x="7673006" y="1100772"/>
            <a:ext cx="3056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Exchange Files for </a:t>
            </a:r>
          </a:p>
          <a:p>
            <a:pPr algn="ctr"/>
            <a:r>
              <a:rPr lang="en-US" b="1" kern="0" dirty="0"/>
              <a:t>Front-end tools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B378468-181D-CE42-A785-A5A75F40EC30}"/>
              </a:ext>
            </a:extLst>
          </p:cNvPr>
          <p:cNvSpPr txBox="1"/>
          <p:nvPr/>
        </p:nvSpPr>
        <p:spPr>
          <a:xfrm>
            <a:off x="641269" y="5651620"/>
            <a:ext cx="3056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Island or Channel Style 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FPGA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EE520AD-8D7C-114A-B326-37D43E5AAFBF}"/>
              </a:ext>
            </a:extLst>
          </p:cNvPr>
          <p:cNvSpPr txBox="1"/>
          <p:nvPr/>
        </p:nvSpPr>
        <p:spPr>
          <a:xfrm>
            <a:off x="3496474" y="5658536"/>
            <a:ext cx="3056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Logic And Routing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Area 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DB8E5B7-0DA8-8B49-A026-E646291B936D}"/>
              </a:ext>
            </a:extLst>
          </p:cNvPr>
          <p:cNvSpPr txBox="1"/>
          <p:nvPr/>
        </p:nvSpPr>
        <p:spPr>
          <a:xfrm>
            <a:off x="5895548" y="5690261"/>
            <a:ext cx="2203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I/O 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Pins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783FC2B-7027-404A-AAD3-05D00135AA60}"/>
              </a:ext>
            </a:extLst>
          </p:cNvPr>
          <p:cNvSpPr txBox="1"/>
          <p:nvPr/>
        </p:nvSpPr>
        <p:spPr>
          <a:xfrm>
            <a:off x="7775954" y="5690261"/>
            <a:ext cx="192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Block RAM and DSPs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1DB7E85-2425-E746-9DA3-4417FFFD0464}"/>
              </a:ext>
            </a:extLst>
          </p:cNvPr>
          <p:cNvSpPr txBox="1"/>
          <p:nvPr/>
        </p:nvSpPr>
        <p:spPr>
          <a:xfrm>
            <a:off x="9758225" y="5658536"/>
            <a:ext cx="192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Embedded Cores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92613CBF-1A15-FF44-AD78-1A6F0E5FFD06}"/>
              </a:ext>
            </a:extLst>
          </p:cNvPr>
          <p:cNvSpPr/>
          <p:nvPr/>
        </p:nvSpPr>
        <p:spPr>
          <a:xfrm rot="16200000">
            <a:off x="5827106" y="194687"/>
            <a:ext cx="423496" cy="1079554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5EF8087-DDFC-5F43-B336-AC77755E7D0A}"/>
              </a:ext>
            </a:extLst>
          </p:cNvPr>
          <p:cNvSpPr txBox="1"/>
          <p:nvPr/>
        </p:nvSpPr>
        <p:spPr>
          <a:xfrm>
            <a:off x="4070885" y="5216979"/>
            <a:ext cx="3785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00FF"/>
                </a:solidFill>
              </a:rPr>
              <a:t>Configurable     Parameters</a:t>
            </a:r>
          </a:p>
        </p:txBody>
      </p:sp>
      <p:cxnSp>
        <p:nvCxnSpPr>
          <p:cNvPr id="52" name="Straight Arrow Connector 101">
            <a:extLst>
              <a:ext uri="{FF2B5EF4-FFF2-40B4-BE49-F238E27FC236}">
                <a16:creationId xmlns:a16="http://schemas.microsoft.com/office/drawing/2014/main" id="{6A8E1173-A9AB-894D-A859-CA67142193B3}"/>
              </a:ext>
            </a:extLst>
          </p:cNvPr>
          <p:cNvCxnSpPr>
            <a:cxnSpLocks/>
            <a:stCxn id="32" idx="3"/>
          </p:cNvCxnSpPr>
          <p:nvPr/>
        </p:nvCxnSpPr>
        <p:spPr>
          <a:xfrm flipH="1">
            <a:off x="6715387" y="2943162"/>
            <a:ext cx="4268" cy="219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04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E945A555-5C7E-EE46-A5EC-F1F40C7B58F5}"/>
              </a:ext>
            </a:extLst>
          </p:cNvPr>
          <p:cNvSpPr txBox="1">
            <a:spLocks/>
          </p:cNvSpPr>
          <p:nvPr/>
        </p:nvSpPr>
        <p:spPr bwMode="auto">
          <a:xfrm>
            <a:off x="230966" y="1073885"/>
            <a:ext cx="11961034" cy="26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b="0" kern="0" dirty="0"/>
              <a:t>The PDD is a graph description of the FPGA mapped circuit</a:t>
            </a:r>
          </a:p>
          <a:p>
            <a:r>
              <a:rPr lang="en-US" sz="2954" b="0" kern="0" dirty="0"/>
              <a:t>The model is characterized by</a:t>
            </a:r>
          </a:p>
          <a:p>
            <a:pPr lvl="1"/>
            <a:r>
              <a:rPr lang="en-US" sz="2554" i="1" kern="0" dirty="0"/>
              <a:t>Nodes</a:t>
            </a:r>
            <a:r>
              <a:rPr lang="en-US" sz="2554" kern="0" dirty="0"/>
              <a:t>: mimic resources such a LUTs, hardwired cores, BRAMs, …</a:t>
            </a:r>
          </a:p>
          <a:p>
            <a:pPr lvl="1"/>
            <a:r>
              <a:rPr lang="en-US" sz="2554" i="1" kern="0" dirty="0"/>
              <a:t>Edges</a:t>
            </a:r>
            <a:r>
              <a:rPr lang="en-US" sz="2554" kern="0" dirty="0"/>
              <a:t>: mimic routing resources such as drivers, PIPs, segments, …</a:t>
            </a:r>
          </a:p>
          <a:p>
            <a:r>
              <a:rPr lang="en-US" sz="2954" b="0" kern="0" dirty="0"/>
              <a:t>The annotated PDD includes delay and configuration data</a:t>
            </a:r>
          </a:p>
          <a:p>
            <a:pPr lvl="1"/>
            <a:endParaRPr lang="en-US" sz="2554" kern="0" dirty="0"/>
          </a:p>
          <a:p>
            <a:pPr marL="457200" lvl="1" indent="0">
              <a:buNone/>
            </a:pPr>
            <a:endParaRPr lang="en-US" sz="2954" kern="0" dirty="0"/>
          </a:p>
          <a:p>
            <a:pPr lvl="1"/>
            <a:endParaRPr lang="en-US" sz="2554" kern="0" dirty="0"/>
          </a:p>
          <a:p>
            <a:pPr lvl="1"/>
            <a:endParaRPr lang="en-US" sz="2554" kern="0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Physical Design Description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DA4C7D-DFAE-7942-967F-19CB2AFB8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78" y="4496353"/>
            <a:ext cx="5848969" cy="1790139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DFED48F-72F5-B942-989F-1EE79A03F20F}"/>
              </a:ext>
            </a:extLst>
          </p:cNvPr>
          <p:cNvSpPr txBox="1"/>
          <p:nvPr/>
        </p:nvSpPr>
        <p:spPr>
          <a:xfrm>
            <a:off x="2275311" y="3713596"/>
            <a:ext cx="4450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00FF"/>
                </a:solidFill>
              </a:rPr>
              <a:t>49</a:t>
            </a:r>
          </a:p>
          <a:p>
            <a:pPr algn="ctr"/>
            <a:r>
              <a:rPr lang="it-IT" sz="1400" b="1" dirty="0">
                <a:solidFill>
                  <a:srgbClr val="0000FF"/>
                </a:solidFill>
              </a:rPr>
              <a:t>clock/</a:t>
            </a:r>
            <a:r>
              <a:rPr lang="it-IT" sz="1400" b="1" dirty="0" err="1">
                <a:solidFill>
                  <a:srgbClr val="0000FF"/>
                </a:solidFill>
              </a:rPr>
              <a:t>redundant_clock_toggling</a:t>
            </a:r>
            <a:endParaRPr lang="it-IT" sz="1400" b="1" dirty="0">
              <a:solidFill>
                <a:srgbClr val="0000FF"/>
              </a:solidFill>
            </a:endParaRPr>
          </a:p>
          <a:p>
            <a:pPr algn="ctr"/>
            <a:r>
              <a:rPr lang="it-IT" sz="1400" b="1" dirty="0">
                <a:solidFill>
                  <a:srgbClr val="0000FF"/>
                </a:solidFill>
              </a:rPr>
              <a:t>C NOR2B</a:t>
            </a:r>
            <a:endParaRPr lang="it-IT" sz="1100" b="1" i="1" dirty="0">
              <a:solidFill>
                <a:srgbClr val="0000FF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0609670-EE64-CA43-AFAA-C87C1493AE0B}"/>
              </a:ext>
            </a:extLst>
          </p:cNvPr>
          <p:cNvSpPr txBox="1"/>
          <p:nvPr/>
        </p:nvSpPr>
        <p:spPr>
          <a:xfrm>
            <a:off x="5698664" y="3726181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00FF"/>
                </a:solidFill>
              </a:rPr>
              <a:t>75</a:t>
            </a:r>
          </a:p>
          <a:p>
            <a:pPr algn="ctr"/>
            <a:r>
              <a:rPr lang="it-IT" sz="1400" b="1" dirty="0">
                <a:solidFill>
                  <a:srgbClr val="0000FF"/>
                </a:solidFill>
              </a:rPr>
              <a:t>N_49_i</a:t>
            </a:r>
          </a:p>
          <a:p>
            <a:pPr algn="ctr"/>
            <a:r>
              <a:rPr lang="it-IT" sz="1400" b="1" dirty="0">
                <a:solidFill>
                  <a:srgbClr val="0000FF"/>
                </a:solidFill>
              </a:rPr>
              <a:t>C INV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BCB20C8-EE61-EF44-978F-83B3FE9216B3}"/>
              </a:ext>
            </a:extLst>
          </p:cNvPr>
          <p:cNvSpPr txBox="1"/>
          <p:nvPr/>
        </p:nvSpPr>
        <p:spPr>
          <a:xfrm>
            <a:off x="7809486" y="3726181"/>
            <a:ext cx="17349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00FF"/>
                </a:solidFill>
              </a:rPr>
              <a:t>85</a:t>
            </a:r>
          </a:p>
          <a:p>
            <a:pPr algn="ctr"/>
            <a:r>
              <a:rPr lang="it-IT" sz="1400" b="1" dirty="0" err="1">
                <a:solidFill>
                  <a:srgbClr val="0000FF"/>
                </a:solidFill>
              </a:rPr>
              <a:t>Clock_pad</a:t>
            </a:r>
            <a:r>
              <a:rPr lang="it-IT" sz="1400" b="1" dirty="0">
                <a:solidFill>
                  <a:srgbClr val="0000FF"/>
                </a:solidFill>
              </a:rPr>
              <a:t>/U0/U0</a:t>
            </a:r>
          </a:p>
          <a:p>
            <a:pPr algn="ctr"/>
            <a:r>
              <a:rPr lang="it-IT" sz="1400" b="1" dirty="0">
                <a:solidFill>
                  <a:srgbClr val="0000FF"/>
                </a:solidFill>
              </a:rPr>
              <a:t>C IOPAD_TRI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7E02182-3594-8846-B373-E4E70BC66B0A}"/>
              </a:ext>
            </a:extLst>
          </p:cNvPr>
          <p:cNvSpPr txBox="1"/>
          <p:nvPr/>
        </p:nvSpPr>
        <p:spPr>
          <a:xfrm>
            <a:off x="7038377" y="4125561"/>
            <a:ext cx="9172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27D8CA9-DC2D-4E4F-BC15-68A041B80D44}"/>
              </a:ext>
            </a:extLst>
          </p:cNvPr>
          <p:cNvSpPr txBox="1"/>
          <p:nvPr/>
        </p:nvSpPr>
        <p:spPr>
          <a:xfrm>
            <a:off x="4916434" y="4125560"/>
            <a:ext cx="9172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B59B191-B3EE-E843-BCF2-11CA827EC247}"/>
              </a:ext>
            </a:extLst>
          </p:cNvPr>
          <p:cNvSpPr txBox="1"/>
          <p:nvPr/>
        </p:nvSpPr>
        <p:spPr>
          <a:xfrm>
            <a:off x="2914375" y="4082928"/>
            <a:ext cx="9172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374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tangolo con angoli arrotondati 87">
            <a:extLst>
              <a:ext uri="{FF2B5EF4-FFF2-40B4-BE49-F238E27FC236}">
                <a16:creationId xmlns:a16="http://schemas.microsoft.com/office/drawing/2014/main" id="{613A64A7-D858-764E-9088-88CFED25995B}"/>
              </a:ext>
            </a:extLst>
          </p:cNvPr>
          <p:cNvSpPr/>
          <p:nvPr/>
        </p:nvSpPr>
        <p:spPr>
          <a:xfrm>
            <a:off x="7775954" y="3010552"/>
            <a:ext cx="3074956" cy="737058"/>
          </a:xfrm>
          <a:prstGeom prst="roundRect">
            <a:avLst/>
          </a:prstGeom>
          <a:solidFill>
            <a:srgbClr val="0C5428"/>
          </a:solidFill>
          <a:ln>
            <a:solidFill>
              <a:srgbClr val="00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Back-end tool flow</a:t>
            </a:r>
          </a:p>
        </p:txBody>
      </p:sp>
      <p:sp>
        <p:nvSpPr>
          <p:cNvPr id="10" name="Rettangolo con angoli arrotondati 87">
            <a:extLst>
              <a:ext uri="{FF2B5EF4-FFF2-40B4-BE49-F238E27FC236}">
                <a16:creationId xmlns:a16="http://schemas.microsoft.com/office/drawing/2014/main" id="{C1F08B6A-31CF-604D-A3D2-358183A40C12}"/>
              </a:ext>
            </a:extLst>
          </p:cNvPr>
          <p:cNvSpPr/>
          <p:nvPr/>
        </p:nvSpPr>
        <p:spPr>
          <a:xfrm>
            <a:off x="4267432" y="3798566"/>
            <a:ext cx="3437868" cy="1370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83">
            <a:extLst>
              <a:ext uri="{FF2B5EF4-FFF2-40B4-BE49-F238E27FC236}">
                <a16:creationId xmlns:a16="http://schemas.microsoft.com/office/drawing/2014/main" id="{1F840714-72E5-BD40-B9FE-752F29E1C631}"/>
              </a:ext>
            </a:extLst>
          </p:cNvPr>
          <p:cNvSpPr/>
          <p:nvPr/>
        </p:nvSpPr>
        <p:spPr>
          <a:xfrm>
            <a:off x="4281122" y="3049371"/>
            <a:ext cx="3405574" cy="682741"/>
          </a:xfrm>
          <a:prstGeom prst="round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24">
            <a:extLst>
              <a:ext uri="{FF2B5EF4-FFF2-40B4-BE49-F238E27FC236}">
                <a16:creationId xmlns:a16="http://schemas.microsoft.com/office/drawing/2014/main" id="{241399C7-CFB8-8544-B652-38BBB170C251}"/>
              </a:ext>
            </a:extLst>
          </p:cNvPr>
          <p:cNvSpPr/>
          <p:nvPr/>
        </p:nvSpPr>
        <p:spPr>
          <a:xfrm>
            <a:off x="4267432" y="2127607"/>
            <a:ext cx="3405574" cy="867447"/>
          </a:xfrm>
          <a:prstGeom prst="roundRect">
            <a:avLst/>
          </a:prstGeom>
          <a:solidFill>
            <a:srgbClr val="00C102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795288C-A42D-C648-A12E-2763B27ECFD1}"/>
              </a:ext>
            </a:extLst>
          </p:cNvPr>
          <p:cNvSpPr/>
          <p:nvPr/>
        </p:nvSpPr>
        <p:spPr>
          <a:xfrm>
            <a:off x="2509791" y="2057681"/>
            <a:ext cx="1331631" cy="389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Synthesis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67E477AC-7BA9-2A48-B152-464AE122A6C3}"/>
              </a:ext>
            </a:extLst>
          </p:cNvPr>
          <p:cNvSpPr/>
          <p:nvPr/>
        </p:nvSpPr>
        <p:spPr>
          <a:xfrm>
            <a:off x="2513508" y="3243883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Mapping</a:t>
            </a:r>
          </a:p>
        </p:txBody>
      </p:sp>
      <p:cxnSp>
        <p:nvCxnSpPr>
          <p:cNvPr id="19" name="Straight Arrow Connector 9">
            <a:extLst>
              <a:ext uri="{FF2B5EF4-FFF2-40B4-BE49-F238E27FC236}">
                <a16:creationId xmlns:a16="http://schemas.microsoft.com/office/drawing/2014/main" id="{77DD6055-600A-2746-83AB-95EEC78FC9CF}"/>
              </a:ext>
            </a:extLst>
          </p:cNvPr>
          <p:cNvCxnSpPr>
            <a:cxnSpLocks/>
            <a:stCxn id="17" idx="2"/>
            <a:endCxn id="30" idx="1"/>
          </p:cNvCxnSpPr>
          <p:nvPr/>
        </p:nvCxnSpPr>
        <p:spPr>
          <a:xfrm flipH="1">
            <a:off x="3175606" y="2447239"/>
            <a:ext cx="1" cy="115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">
            <a:extLst>
              <a:ext uri="{FF2B5EF4-FFF2-40B4-BE49-F238E27FC236}">
                <a16:creationId xmlns:a16="http://schemas.microsoft.com/office/drawing/2014/main" id="{6EFF6A7E-8DD5-B84E-BD69-FD5AD11D723C}"/>
              </a:ext>
            </a:extLst>
          </p:cNvPr>
          <p:cNvSpPr/>
          <p:nvPr/>
        </p:nvSpPr>
        <p:spPr>
          <a:xfrm>
            <a:off x="2509791" y="3910991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Place and Route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E4018BB-C662-3044-91E0-304AAA85007D}"/>
              </a:ext>
            </a:extLst>
          </p:cNvPr>
          <p:cNvSpPr/>
          <p:nvPr/>
        </p:nvSpPr>
        <p:spPr>
          <a:xfrm>
            <a:off x="2506074" y="4487132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Bitstream Generation</a:t>
            </a:r>
          </a:p>
        </p:txBody>
      </p:sp>
      <p:cxnSp>
        <p:nvCxnSpPr>
          <p:cNvPr id="22" name="Straight Arrow Connector 12">
            <a:extLst>
              <a:ext uri="{FF2B5EF4-FFF2-40B4-BE49-F238E27FC236}">
                <a16:creationId xmlns:a16="http://schemas.microsoft.com/office/drawing/2014/main" id="{F77833CC-B48B-6F41-A0B0-217A7950AA91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175608" y="3667378"/>
            <a:ext cx="3716" cy="24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EB90A87A-1CB2-E141-ACEF-06F71D8BED19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3171890" y="4334486"/>
            <a:ext cx="3717" cy="152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4">
            <a:extLst>
              <a:ext uri="{FF2B5EF4-FFF2-40B4-BE49-F238E27FC236}">
                <a16:creationId xmlns:a16="http://schemas.microsoft.com/office/drawing/2014/main" id="{0DBD669E-AD43-E649-B82A-694764A390A4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169698" y="4698879"/>
            <a:ext cx="3363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5">
            <a:extLst>
              <a:ext uri="{FF2B5EF4-FFF2-40B4-BE49-F238E27FC236}">
                <a16:creationId xmlns:a16="http://schemas.microsoft.com/office/drawing/2014/main" id="{F5E9E6C7-B69B-1248-B377-81E35047DB95}"/>
              </a:ext>
            </a:extLst>
          </p:cNvPr>
          <p:cNvCxnSpPr>
            <a:cxnSpLocks/>
            <a:stCxn id="28" idx="4"/>
            <a:endCxn id="17" idx="1"/>
          </p:cNvCxnSpPr>
          <p:nvPr/>
        </p:nvCxnSpPr>
        <p:spPr>
          <a:xfrm flipV="1">
            <a:off x="2173417" y="2252460"/>
            <a:ext cx="336374" cy="2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>
            <a:extLst>
              <a:ext uri="{FF2B5EF4-FFF2-40B4-BE49-F238E27FC236}">
                <a16:creationId xmlns:a16="http://schemas.microsoft.com/office/drawing/2014/main" id="{3B482F14-5B72-E34D-A602-04813F2D01FC}"/>
              </a:ext>
            </a:extLst>
          </p:cNvPr>
          <p:cNvSpPr/>
          <p:nvPr/>
        </p:nvSpPr>
        <p:spPr>
          <a:xfrm>
            <a:off x="4452475" y="2392103"/>
            <a:ext cx="1331631" cy="42349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Convs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2168A07C-76F1-9144-ABF3-D98259BEF6FF}"/>
              </a:ext>
            </a:extLst>
          </p:cNvPr>
          <p:cNvSpPr/>
          <p:nvPr/>
        </p:nvSpPr>
        <p:spPr>
          <a:xfrm>
            <a:off x="4466474" y="3873678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Place</a:t>
            </a:r>
          </a:p>
        </p:txBody>
      </p:sp>
      <p:sp>
        <p:nvSpPr>
          <p:cNvPr id="28" name="Cylinder 21">
            <a:extLst>
              <a:ext uri="{FF2B5EF4-FFF2-40B4-BE49-F238E27FC236}">
                <a16:creationId xmlns:a16="http://schemas.microsoft.com/office/drawing/2014/main" id="{A7C42A03-1C1B-C349-AA6C-901B10B1BD2B}"/>
              </a:ext>
            </a:extLst>
          </p:cNvPr>
          <p:cNvSpPr/>
          <p:nvPr/>
        </p:nvSpPr>
        <p:spPr>
          <a:xfrm>
            <a:off x="1065772" y="197632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Design Entry</a:t>
            </a:r>
          </a:p>
        </p:txBody>
      </p:sp>
      <p:sp>
        <p:nvSpPr>
          <p:cNvPr id="29" name="Cylinder 22">
            <a:extLst>
              <a:ext uri="{FF2B5EF4-FFF2-40B4-BE49-F238E27FC236}">
                <a16:creationId xmlns:a16="http://schemas.microsoft.com/office/drawing/2014/main" id="{36BF77C6-3D62-7F46-9AFB-D91AC7F90EB0}"/>
              </a:ext>
            </a:extLst>
          </p:cNvPr>
          <p:cNvSpPr/>
          <p:nvPr/>
        </p:nvSpPr>
        <p:spPr>
          <a:xfrm>
            <a:off x="1062053" y="442009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Bitstream</a:t>
            </a:r>
          </a:p>
        </p:txBody>
      </p:sp>
      <p:sp>
        <p:nvSpPr>
          <p:cNvPr id="30" name="Cylinder 23">
            <a:extLst>
              <a:ext uri="{FF2B5EF4-FFF2-40B4-BE49-F238E27FC236}">
                <a16:creationId xmlns:a16="http://schemas.microsoft.com/office/drawing/2014/main" id="{F010E53E-C0C0-9B43-8FC0-0B0BCB7D7FFD}"/>
              </a:ext>
            </a:extLst>
          </p:cNvPr>
          <p:cNvSpPr/>
          <p:nvPr/>
        </p:nvSpPr>
        <p:spPr>
          <a:xfrm>
            <a:off x="2621783" y="2562877"/>
            <a:ext cx="1107645" cy="423495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Netlist</a:t>
            </a:r>
          </a:p>
        </p:txBody>
      </p:sp>
      <p:cxnSp>
        <p:nvCxnSpPr>
          <p:cNvPr id="31" name="Straight Arrow Connector 24">
            <a:extLst>
              <a:ext uri="{FF2B5EF4-FFF2-40B4-BE49-F238E27FC236}">
                <a16:creationId xmlns:a16="http://schemas.microsoft.com/office/drawing/2014/main" id="{60169C06-A601-734A-B760-D785B0F841A6}"/>
              </a:ext>
            </a:extLst>
          </p:cNvPr>
          <p:cNvCxnSpPr>
            <a:cxnSpLocks/>
            <a:stCxn id="30" idx="3"/>
            <a:endCxn id="18" idx="0"/>
          </p:cNvCxnSpPr>
          <p:nvPr/>
        </p:nvCxnSpPr>
        <p:spPr>
          <a:xfrm>
            <a:off x="3175606" y="2986372"/>
            <a:ext cx="3718" cy="257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ylinder 30">
            <a:extLst>
              <a:ext uri="{FF2B5EF4-FFF2-40B4-BE49-F238E27FC236}">
                <a16:creationId xmlns:a16="http://schemas.microsoft.com/office/drawing/2014/main" id="{FDA549AE-7D1C-7849-8973-D75CD0927400}"/>
              </a:ext>
            </a:extLst>
          </p:cNvPr>
          <p:cNvSpPr/>
          <p:nvPr/>
        </p:nvSpPr>
        <p:spPr>
          <a:xfrm>
            <a:off x="6006990" y="2252460"/>
            <a:ext cx="1425330" cy="690702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Architecture &amp; Bitstream Structure</a:t>
            </a:r>
          </a:p>
        </p:txBody>
      </p:sp>
      <p:cxnSp>
        <p:nvCxnSpPr>
          <p:cNvPr id="33" name="Connector: Elbow 49">
            <a:extLst>
              <a:ext uri="{FF2B5EF4-FFF2-40B4-BE49-F238E27FC236}">
                <a16:creationId xmlns:a16="http://schemas.microsoft.com/office/drawing/2014/main" id="{64437DE1-FC22-4745-A9B5-FC62F90C60EE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 flipV="1">
            <a:off x="3841422" y="2603851"/>
            <a:ext cx="611053" cy="15188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79">
            <a:extLst>
              <a:ext uri="{FF2B5EF4-FFF2-40B4-BE49-F238E27FC236}">
                <a16:creationId xmlns:a16="http://schemas.microsoft.com/office/drawing/2014/main" id="{6B478D9C-5347-1A41-9AE5-60EE10037D08}"/>
              </a:ext>
            </a:extLst>
          </p:cNvPr>
          <p:cNvCxnSpPr>
            <a:cxnSpLocks/>
            <a:stCxn id="32" idx="2"/>
            <a:endCxn id="26" idx="3"/>
          </p:cNvCxnSpPr>
          <p:nvPr/>
        </p:nvCxnSpPr>
        <p:spPr>
          <a:xfrm flipH="1">
            <a:off x="5784106" y="2597811"/>
            <a:ext cx="222884" cy="6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82">
            <a:extLst>
              <a:ext uri="{FF2B5EF4-FFF2-40B4-BE49-F238E27FC236}">
                <a16:creationId xmlns:a16="http://schemas.microsoft.com/office/drawing/2014/main" id="{469CD9F8-0628-A345-A3D1-4A3039F387C8}"/>
              </a:ext>
            </a:extLst>
          </p:cNvPr>
          <p:cNvCxnSpPr>
            <a:cxnSpLocks/>
            <a:stCxn id="26" idx="2"/>
            <a:endCxn id="36" idx="1"/>
          </p:cNvCxnSpPr>
          <p:nvPr/>
        </p:nvCxnSpPr>
        <p:spPr>
          <a:xfrm>
            <a:off x="5118291" y="2815598"/>
            <a:ext cx="10761" cy="324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ylinder 85">
            <a:extLst>
              <a:ext uri="{FF2B5EF4-FFF2-40B4-BE49-F238E27FC236}">
                <a16:creationId xmlns:a16="http://schemas.microsoft.com/office/drawing/2014/main" id="{FF79B83A-6AEA-F940-8FE5-DAFF4AE61D2F}"/>
              </a:ext>
            </a:extLst>
          </p:cNvPr>
          <p:cNvSpPr/>
          <p:nvPr/>
        </p:nvSpPr>
        <p:spPr>
          <a:xfrm>
            <a:off x="4575229" y="3140572"/>
            <a:ext cx="1107645" cy="42349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 format</a:t>
            </a:r>
          </a:p>
        </p:txBody>
      </p:sp>
      <p:sp>
        <p:nvSpPr>
          <p:cNvPr id="37" name="Cylinder 86">
            <a:extLst>
              <a:ext uri="{FF2B5EF4-FFF2-40B4-BE49-F238E27FC236}">
                <a16:creationId xmlns:a16="http://schemas.microsoft.com/office/drawing/2014/main" id="{C6A45762-91B7-EF4C-8E90-7D636D7BE847}"/>
              </a:ext>
            </a:extLst>
          </p:cNvPr>
          <p:cNvSpPr/>
          <p:nvPr/>
        </p:nvSpPr>
        <p:spPr>
          <a:xfrm>
            <a:off x="7958718" y="3075433"/>
            <a:ext cx="1224849" cy="560949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Resource Bitmap</a:t>
            </a:r>
          </a:p>
        </p:txBody>
      </p:sp>
      <p:sp>
        <p:nvSpPr>
          <p:cNvPr id="38" name="Rectangle 91">
            <a:extLst>
              <a:ext uri="{FF2B5EF4-FFF2-40B4-BE49-F238E27FC236}">
                <a16:creationId xmlns:a16="http://schemas.microsoft.com/office/drawing/2014/main" id="{D6986424-537D-E844-AA05-4831FA2F78ED}"/>
              </a:ext>
            </a:extLst>
          </p:cNvPr>
          <p:cNvSpPr/>
          <p:nvPr/>
        </p:nvSpPr>
        <p:spPr>
          <a:xfrm>
            <a:off x="5988914" y="3142432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PyXEL</a:t>
            </a:r>
          </a:p>
        </p:txBody>
      </p:sp>
      <p:cxnSp>
        <p:nvCxnSpPr>
          <p:cNvPr id="39" name="Straight Arrow Connector 92">
            <a:extLst>
              <a:ext uri="{FF2B5EF4-FFF2-40B4-BE49-F238E27FC236}">
                <a16:creationId xmlns:a16="http://schemas.microsoft.com/office/drawing/2014/main" id="{483DAE01-9A5A-6E45-AC0D-BAC646BA34D2}"/>
              </a:ext>
            </a:extLst>
          </p:cNvPr>
          <p:cNvCxnSpPr>
            <a:cxnSpLocks/>
            <a:stCxn id="36" idx="4"/>
            <a:endCxn id="38" idx="1"/>
          </p:cNvCxnSpPr>
          <p:nvPr/>
        </p:nvCxnSpPr>
        <p:spPr>
          <a:xfrm>
            <a:off x="5682874" y="3352320"/>
            <a:ext cx="306040" cy="1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95">
            <a:extLst>
              <a:ext uri="{FF2B5EF4-FFF2-40B4-BE49-F238E27FC236}">
                <a16:creationId xmlns:a16="http://schemas.microsoft.com/office/drawing/2014/main" id="{356C6DC7-5D7B-4C49-877F-FBBB680C0B10}"/>
              </a:ext>
            </a:extLst>
          </p:cNvPr>
          <p:cNvCxnSpPr>
            <a:cxnSpLocks/>
            <a:stCxn id="38" idx="3"/>
            <a:endCxn id="37" idx="2"/>
          </p:cNvCxnSpPr>
          <p:nvPr/>
        </p:nvCxnSpPr>
        <p:spPr>
          <a:xfrm>
            <a:off x="7320545" y="3354180"/>
            <a:ext cx="638173" cy="1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01">
            <a:extLst>
              <a:ext uri="{FF2B5EF4-FFF2-40B4-BE49-F238E27FC236}">
                <a16:creationId xmlns:a16="http://schemas.microsoft.com/office/drawing/2014/main" id="{E956B2A1-F1F1-DE4E-9875-0A174804B8E4}"/>
              </a:ext>
            </a:extLst>
          </p:cNvPr>
          <p:cNvCxnSpPr>
            <a:cxnSpLocks/>
            <a:stCxn id="36" idx="3"/>
            <a:endCxn id="27" idx="0"/>
          </p:cNvCxnSpPr>
          <p:nvPr/>
        </p:nvCxnSpPr>
        <p:spPr>
          <a:xfrm>
            <a:off x="5129052" y="3564067"/>
            <a:ext cx="3238" cy="309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ylinder 107">
            <a:extLst>
              <a:ext uri="{FF2B5EF4-FFF2-40B4-BE49-F238E27FC236}">
                <a16:creationId xmlns:a16="http://schemas.microsoft.com/office/drawing/2014/main" id="{EDEA7F46-BFE2-6245-AC34-06C4E77D3213}"/>
              </a:ext>
            </a:extLst>
          </p:cNvPr>
          <p:cNvSpPr/>
          <p:nvPr/>
        </p:nvSpPr>
        <p:spPr>
          <a:xfrm>
            <a:off x="6189672" y="4395896"/>
            <a:ext cx="1191985" cy="66810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 Annotated</a:t>
            </a:r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DE5834C2-854E-324F-87D4-3B55B02464D6}"/>
              </a:ext>
            </a:extLst>
          </p:cNvPr>
          <p:cNvSpPr/>
          <p:nvPr/>
        </p:nvSpPr>
        <p:spPr>
          <a:xfrm>
            <a:off x="6114886" y="3873678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Routing</a:t>
            </a:r>
          </a:p>
        </p:txBody>
      </p:sp>
      <p:cxnSp>
        <p:nvCxnSpPr>
          <p:cNvPr id="59" name="Straight Arrow Connector 101">
            <a:extLst>
              <a:ext uri="{FF2B5EF4-FFF2-40B4-BE49-F238E27FC236}">
                <a16:creationId xmlns:a16="http://schemas.microsoft.com/office/drawing/2014/main" id="{4CB6CB12-5138-F645-AAD0-C81C68CF2CD2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812104" y="4084543"/>
            <a:ext cx="302782" cy="8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17">
            <a:extLst>
              <a:ext uri="{FF2B5EF4-FFF2-40B4-BE49-F238E27FC236}">
                <a16:creationId xmlns:a16="http://schemas.microsoft.com/office/drawing/2014/main" id="{6A8A72F2-ED36-4D49-86F3-C1181FE04B7D}"/>
              </a:ext>
            </a:extLst>
          </p:cNvPr>
          <p:cNvSpPr/>
          <p:nvPr/>
        </p:nvSpPr>
        <p:spPr>
          <a:xfrm>
            <a:off x="4563917" y="4518691"/>
            <a:ext cx="1331631" cy="42349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Convs</a:t>
            </a:r>
          </a:p>
        </p:txBody>
      </p:sp>
      <p:cxnSp>
        <p:nvCxnSpPr>
          <p:cNvPr id="73" name="Straight Arrow Connector 110">
            <a:extLst>
              <a:ext uri="{FF2B5EF4-FFF2-40B4-BE49-F238E27FC236}">
                <a16:creationId xmlns:a16="http://schemas.microsoft.com/office/drawing/2014/main" id="{CB0A2C4C-98E7-8741-86A0-0CC957477DE0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780702" y="4290572"/>
            <a:ext cx="4963" cy="272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110">
            <a:extLst>
              <a:ext uri="{FF2B5EF4-FFF2-40B4-BE49-F238E27FC236}">
                <a16:creationId xmlns:a16="http://schemas.microsoft.com/office/drawing/2014/main" id="{5E65DBD8-356B-5D4C-93C7-920106F3E3AC}"/>
              </a:ext>
            </a:extLst>
          </p:cNvPr>
          <p:cNvCxnSpPr>
            <a:cxnSpLocks/>
            <a:stCxn id="45" idx="2"/>
            <a:endCxn id="70" idx="3"/>
          </p:cNvCxnSpPr>
          <p:nvPr/>
        </p:nvCxnSpPr>
        <p:spPr>
          <a:xfrm flipH="1">
            <a:off x="5895548" y="4729950"/>
            <a:ext cx="294124" cy="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ylinder 86">
            <a:extLst>
              <a:ext uri="{FF2B5EF4-FFF2-40B4-BE49-F238E27FC236}">
                <a16:creationId xmlns:a16="http://schemas.microsoft.com/office/drawing/2014/main" id="{FCB613AF-5D22-8E44-8829-A06E9B02B432}"/>
              </a:ext>
            </a:extLst>
          </p:cNvPr>
          <p:cNvSpPr/>
          <p:nvPr/>
        </p:nvSpPr>
        <p:spPr>
          <a:xfrm>
            <a:off x="9424593" y="3068633"/>
            <a:ext cx="1224849" cy="560949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File</a:t>
            </a:r>
          </a:p>
        </p:txBody>
      </p:sp>
      <p:cxnSp>
        <p:nvCxnSpPr>
          <p:cNvPr id="86" name="Connector: Elbow 49">
            <a:extLst>
              <a:ext uri="{FF2B5EF4-FFF2-40B4-BE49-F238E27FC236}">
                <a16:creationId xmlns:a16="http://schemas.microsoft.com/office/drawing/2014/main" id="{598C610E-DE78-9642-9B42-B0D4321BA7E8}"/>
              </a:ext>
            </a:extLst>
          </p:cNvPr>
          <p:cNvCxnSpPr>
            <a:cxnSpLocks/>
          </p:cNvCxnSpPr>
          <p:nvPr/>
        </p:nvCxnSpPr>
        <p:spPr>
          <a:xfrm rot="10800000">
            <a:off x="3845124" y="4215954"/>
            <a:ext cx="685374" cy="5611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527F6401-1D08-4142-A9A9-D4675B777802}"/>
              </a:ext>
            </a:extLst>
          </p:cNvPr>
          <p:cNvSpPr txBox="1"/>
          <p:nvPr/>
        </p:nvSpPr>
        <p:spPr>
          <a:xfrm>
            <a:off x="1062053" y="1104103"/>
            <a:ext cx="3056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Standard</a:t>
            </a:r>
          </a:p>
          <a:p>
            <a:pPr algn="ctr"/>
            <a:r>
              <a:rPr lang="en-US" b="1" kern="0" dirty="0"/>
              <a:t>Implementation Flow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A2E1076D-9237-AD40-BA43-16A352D5D44F}"/>
              </a:ext>
            </a:extLst>
          </p:cNvPr>
          <p:cNvSpPr txBox="1"/>
          <p:nvPr/>
        </p:nvSpPr>
        <p:spPr>
          <a:xfrm>
            <a:off x="4435066" y="1179154"/>
            <a:ext cx="3056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Back-end tool set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2A7B5528-934E-C34F-95E3-455D3589945C}"/>
              </a:ext>
            </a:extLst>
          </p:cNvPr>
          <p:cNvSpPr txBox="1"/>
          <p:nvPr/>
        </p:nvSpPr>
        <p:spPr>
          <a:xfrm>
            <a:off x="7673006" y="1100772"/>
            <a:ext cx="3056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Exchange Files for </a:t>
            </a:r>
          </a:p>
          <a:p>
            <a:pPr algn="ctr"/>
            <a:r>
              <a:rPr lang="en-US" b="1" kern="0" dirty="0"/>
              <a:t>Front-end tools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B378468-181D-CE42-A785-A5A75F40EC30}"/>
              </a:ext>
            </a:extLst>
          </p:cNvPr>
          <p:cNvSpPr txBox="1"/>
          <p:nvPr/>
        </p:nvSpPr>
        <p:spPr>
          <a:xfrm>
            <a:off x="641269" y="5651620"/>
            <a:ext cx="3056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Island or Channel Style 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FPGA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EE520AD-8D7C-114A-B326-37D43E5AAFBF}"/>
              </a:ext>
            </a:extLst>
          </p:cNvPr>
          <p:cNvSpPr txBox="1"/>
          <p:nvPr/>
        </p:nvSpPr>
        <p:spPr>
          <a:xfrm>
            <a:off x="3496474" y="5658536"/>
            <a:ext cx="3056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Logic And Routing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Area 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DB8E5B7-0DA8-8B49-A026-E646291B936D}"/>
              </a:ext>
            </a:extLst>
          </p:cNvPr>
          <p:cNvSpPr txBox="1"/>
          <p:nvPr/>
        </p:nvSpPr>
        <p:spPr>
          <a:xfrm>
            <a:off x="5895548" y="5690261"/>
            <a:ext cx="2203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I/O 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Pins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783FC2B-7027-404A-AAD3-05D00135AA60}"/>
              </a:ext>
            </a:extLst>
          </p:cNvPr>
          <p:cNvSpPr txBox="1"/>
          <p:nvPr/>
        </p:nvSpPr>
        <p:spPr>
          <a:xfrm>
            <a:off x="7775954" y="5690261"/>
            <a:ext cx="192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Block RAM and DSPs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1DB7E85-2425-E746-9DA3-4417FFFD0464}"/>
              </a:ext>
            </a:extLst>
          </p:cNvPr>
          <p:cNvSpPr txBox="1"/>
          <p:nvPr/>
        </p:nvSpPr>
        <p:spPr>
          <a:xfrm>
            <a:off x="9758225" y="5658536"/>
            <a:ext cx="192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Embedded Cores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92613CBF-1A15-FF44-AD78-1A6F0E5FFD06}"/>
              </a:ext>
            </a:extLst>
          </p:cNvPr>
          <p:cNvSpPr/>
          <p:nvPr/>
        </p:nvSpPr>
        <p:spPr>
          <a:xfrm rot="16200000">
            <a:off x="5827106" y="194687"/>
            <a:ext cx="423496" cy="1079554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5EF8087-DDFC-5F43-B336-AC77755E7D0A}"/>
              </a:ext>
            </a:extLst>
          </p:cNvPr>
          <p:cNvSpPr txBox="1"/>
          <p:nvPr/>
        </p:nvSpPr>
        <p:spPr>
          <a:xfrm>
            <a:off x="4070885" y="5216979"/>
            <a:ext cx="3785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00FF"/>
                </a:solidFill>
              </a:rPr>
              <a:t>Configurable     Parameters</a:t>
            </a:r>
          </a:p>
        </p:txBody>
      </p:sp>
      <p:cxnSp>
        <p:nvCxnSpPr>
          <p:cNvPr id="53" name="Straight Arrow Connector 101">
            <a:extLst>
              <a:ext uri="{FF2B5EF4-FFF2-40B4-BE49-F238E27FC236}">
                <a16:creationId xmlns:a16="http://schemas.microsoft.com/office/drawing/2014/main" id="{BE2C3A8D-8CD5-2942-B140-22EDCB0E1EEB}"/>
              </a:ext>
            </a:extLst>
          </p:cNvPr>
          <p:cNvCxnSpPr>
            <a:cxnSpLocks/>
          </p:cNvCxnSpPr>
          <p:nvPr/>
        </p:nvCxnSpPr>
        <p:spPr>
          <a:xfrm flipH="1">
            <a:off x="6715387" y="2943162"/>
            <a:ext cx="4268" cy="219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1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contenuto 1">
            <a:extLst>
              <a:ext uri="{FF2B5EF4-FFF2-40B4-BE49-F238E27FC236}">
                <a16:creationId xmlns:a16="http://schemas.microsoft.com/office/drawing/2014/main" id="{E945A555-5C7E-EE46-A5EC-F1F40C7B58F5}"/>
              </a:ext>
            </a:extLst>
          </p:cNvPr>
          <p:cNvSpPr txBox="1">
            <a:spLocks/>
          </p:cNvSpPr>
          <p:nvPr/>
        </p:nvSpPr>
        <p:spPr bwMode="auto">
          <a:xfrm>
            <a:off x="230966" y="1073885"/>
            <a:ext cx="11730068" cy="26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542" tIns="56271" rIns="112542" bIns="56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7D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954" b="0" kern="0" dirty="0"/>
              <a:t>The netlist converter tools are a fundamental part of the framework since they guarantee the compatibility of the model with existing FPGAs</a:t>
            </a:r>
          </a:p>
          <a:p>
            <a:pPr marL="457200" lvl="1" indent="0">
              <a:buNone/>
            </a:pPr>
            <a:endParaRPr lang="en-US" sz="2554" kern="0" dirty="0"/>
          </a:p>
          <a:p>
            <a:pPr lvl="1"/>
            <a:endParaRPr lang="en-US" sz="2554" kern="0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PDD Converters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2B06A5-2040-A448-A1B9-EC9FB033F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15" y="2651467"/>
            <a:ext cx="5843814" cy="35997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ostrina 1">
            <a:extLst>
              <a:ext uri="{FF2B5EF4-FFF2-40B4-BE49-F238E27FC236}">
                <a16:creationId xmlns:a16="http://schemas.microsoft.com/office/drawing/2014/main" id="{E50B17E8-38E0-0046-944F-A0559F7448C6}"/>
              </a:ext>
            </a:extLst>
          </p:cNvPr>
          <p:cNvSpPr/>
          <p:nvPr/>
        </p:nvSpPr>
        <p:spPr>
          <a:xfrm>
            <a:off x="6952673" y="2682282"/>
            <a:ext cx="4420178" cy="400727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FF"/>
                </a:solidFill>
              </a:rPr>
              <a:t>Python Extract DB to PDD </a:t>
            </a:r>
          </a:p>
        </p:txBody>
      </p:sp>
      <p:sp>
        <p:nvSpPr>
          <p:cNvPr id="16" name="Mostrina 15">
            <a:extLst>
              <a:ext uri="{FF2B5EF4-FFF2-40B4-BE49-F238E27FC236}">
                <a16:creationId xmlns:a16="http://schemas.microsoft.com/office/drawing/2014/main" id="{D0E04A56-7437-8640-8127-9CA6246FF762}"/>
              </a:ext>
            </a:extLst>
          </p:cNvPr>
          <p:cNvSpPr/>
          <p:nvPr/>
        </p:nvSpPr>
        <p:spPr>
          <a:xfrm rot="10800000">
            <a:off x="6952673" y="3132907"/>
            <a:ext cx="4420178" cy="400728"/>
          </a:xfrm>
          <a:prstGeom prst="chevron">
            <a:avLst/>
          </a:prstGeom>
          <a:solidFill>
            <a:srgbClr val="A3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kern="0" dirty="0">
              <a:solidFill>
                <a:srgbClr val="0000FF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108AEC7-28E1-544A-90A2-57F4BF630491}"/>
              </a:ext>
            </a:extLst>
          </p:cNvPr>
          <p:cNvSpPr txBox="1"/>
          <p:nvPr/>
        </p:nvSpPr>
        <p:spPr>
          <a:xfrm>
            <a:off x="6897841" y="2272231"/>
            <a:ext cx="4420179" cy="36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0000FF"/>
                </a:solidFill>
              </a:rPr>
              <a:t>AMD Xilinx Vivado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1E594C3-5DAC-CF45-B08B-8382343B7A8A}"/>
              </a:ext>
            </a:extLst>
          </p:cNvPr>
          <p:cNvSpPr txBox="1"/>
          <p:nvPr/>
        </p:nvSpPr>
        <p:spPr>
          <a:xfrm rot="10800000" flipV="1">
            <a:off x="6650182" y="3132907"/>
            <a:ext cx="5055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00FF"/>
                </a:solidFill>
              </a:rPr>
              <a:t>SDC, PIP and Bitlevel constraints</a:t>
            </a:r>
            <a:endParaRPr lang="en-US" sz="1800" b="1" kern="0" dirty="0">
              <a:solidFill>
                <a:srgbClr val="0000FF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B1F7003-0E08-9B47-AC8E-04C62173AFDA}"/>
              </a:ext>
            </a:extLst>
          </p:cNvPr>
          <p:cNvSpPr txBox="1"/>
          <p:nvPr/>
        </p:nvSpPr>
        <p:spPr>
          <a:xfrm>
            <a:off x="6860274" y="3708990"/>
            <a:ext cx="4239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0000FF"/>
                </a:solidFill>
              </a:rPr>
              <a:t>Microchip</a:t>
            </a:r>
          </a:p>
        </p:txBody>
      </p:sp>
      <p:sp>
        <p:nvSpPr>
          <p:cNvPr id="20" name="Mostrina 19">
            <a:extLst>
              <a:ext uri="{FF2B5EF4-FFF2-40B4-BE49-F238E27FC236}">
                <a16:creationId xmlns:a16="http://schemas.microsoft.com/office/drawing/2014/main" id="{A2585A7B-D9AA-004D-97E1-DDE68769336A}"/>
              </a:ext>
            </a:extLst>
          </p:cNvPr>
          <p:cNvSpPr/>
          <p:nvPr/>
        </p:nvSpPr>
        <p:spPr>
          <a:xfrm>
            <a:off x="6952673" y="4072637"/>
            <a:ext cx="4420178" cy="400727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FF"/>
                </a:solidFill>
              </a:rPr>
              <a:t>Flattened Netlist to PDD </a:t>
            </a:r>
          </a:p>
        </p:txBody>
      </p:sp>
      <p:sp>
        <p:nvSpPr>
          <p:cNvPr id="21" name="Mostrina 20">
            <a:extLst>
              <a:ext uri="{FF2B5EF4-FFF2-40B4-BE49-F238E27FC236}">
                <a16:creationId xmlns:a16="http://schemas.microsoft.com/office/drawing/2014/main" id="{3AD1FC67-7E7F-E14C-B1B5-901323C69D99}"/>
              </a:ext>
            </a:extLst>
          </p:cNvPr>
          <p:cNvSpPr/>
          <p:nvPr/>
        </p:nvSpPr>
        <p:spPr>
          <a:xfrm rot="10800000">
            <a:off x="6952673" y="4523262"/>
            <a:ext cx="4420178" cy="400728"/>
          </a:xfrm>
          <a:prstGeom prst="chevron">
            <a:avLst/>
          </a:prstGeom>
          <a:solidFill>
            <a:srgbClr val="A3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kern="0" dirty="0">
              <a:solidFill>
                <a:srgbClr val="0000FF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7DEC0E8-4835-5149-98A7-FD5A0E5537D7}"/>
              </a:ext>
            </a:extLst>
          </p:cNvPr>
          <p:cNvSpPr txBox="1"/>
          <p:nvPr/>
        </p:nvSpPr>
        <p:spPr>
          <a:xfrm rot="10800000" flipV="1">
            <a:off x="6650182" y="4523262"/>
            <a:ext cx="5055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00FF"/>
                </a:solidFill>
              </a:rPr>
              <a:t>PDC Constraints</a:t>
            </a:r>
            <a:endParaRPr lang="en-US" sz="1800" b="1" kern="0" dirty="0">
              <a:solidFill>
                <a:srgbClr val="0000FF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26EAA45-E9DF-1A4C-BEAF-8CF676355ABA}"/>
              </a:ext>
            </a:extLst>
          </p:cNvPr>
          <p:cNvSpPr txBox="1"/>
          <p:nvPr/>
        </p:nvSpPr>
        <p:spPr>
          <a:xfrm>
            <a:off x="6897841" y="5036964"/>
            <a:ext cx="4239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kern="0" dirty="0">
                <a:solidFill>
                  <a:srgbClr val="0000FF"/>
                </a:solidFill>
              </a:rPr>
              <a:t>NanoXplore</a:t>
            </a:r>
          </a:p>
        </p:txBody>
      </p:sp>
      <p:sp>
        <p:nvSpPr>
          <p:cNvPr id="24" name="Mostrina 23">
            <a:extLst>
              <a:ext uri="{FF2B5EF4-FFF2-40B4-BE49-F238E27FC236}">
                <a16:creationId xmlns:a16="http://schemas.microsoft.com/office/drawing/2014/main" id="{A35E05B6-818C-A84A-8E0C-AFAB0A02217C}"/>
              </a:ext>
            </a:extLst>
          </p:cNvPr>
          <p:cNvSpPr/>
          <p:nvPr/>
        </p:nvSpPr>
        <p:spPr>
          <a:xfrm>
            <a:off x="7078034" y="5415334"/>
            <a:ext cx="4420178" cy="400727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0000FF"/>
                </a:solidFill>
              </a:rPr>
              <a:t>Driver HDL to PDD</a:t>
            </a:r>
          </a:p>
        </p:txBody>
      </p:sp>
      <p:sp>
        <p:nvSpPr>
          <p:cNvPr id="25" name="Mostrina 24">
            <a:extLst>
              <a:ext uri="{FF2B5EF4-FFF2-40B4-BE49-F238E27FC236}">
                <a16:creationId xmlns:a16="http://schemas.microsoft.com/office/drawing/2014/main" id="{6EB0A277-4C09-B548-8C64-E8CDD6D0BB50}"/>
              </a:ext>
            </a:extLst>
          </p:cNvPr>
          <p:cNvSpPr/>
          <p:nvPr/>
        </p:nvSpPr>
        <p:spPr>
          <a:xfrm rot="10800000">
            <a:off x="7078034" y="5865959"/>
            <a:ext cx="4420178" cy="400728"/>
          </a:xfrm>
          <a:prstGeom prst="chevron">
            <a:avLst/>
          </a:prstGeom>
          <a:solidFill>
            <a:srgbClr val="A3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kern="0" dirty="0">
              <a:solidFill>
                <a:srgbClr val="0000FF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6E6755D-140A-6948-A3D3-C348D8947EF9}"/>
              </a:ext>
            </a:extLst>
          </p:cNvPr>
          <p:cNvSpPr txBox="1"/>
          <p:nvPr/>
        </p:nvSpPr>
        <p:spPr>
          <a:xfrm rot="10800000" flipV="1">
            <a:off x="6775543" y="5865959"/>
            <a:ext cx="5055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00FF"/>
                </a:solidFill>
              </a:rPr>
              <a:t>Cluster Constraints</a:t>
            </a:r>
            <a:endParaRPr lang="en-US" sz="1800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tangolo con angoli arrotondati 87">
            <a:extLst>
              <a:ext uri="{FF2B5EF4-FFF2-40B4-BE49-F238E27FC236}">
                <a16:creationId xmlns:a16="http://schemas.microsoft.com/office/drawing/2014/main" id="{613A64A7-D858-764E-9088-88CFED25995B}"/>
              </a:ext>
            </a:extLst>
          </p:cNvPr>
          <p:cNvSpPr/>
          <p:nvPr/>
        </p:nvSpPr>
        <p:spPr>
          <a:xfrm>
            <a:off x="7775954" y="3010552"/>
            <a:ext cx="3074956" cy="737058"/>
          </a:xfrm>
          <a:prstGeom prst="roundRect">
            <a:avLst/>
          </a:prstGeom>
          <a:solidFill>
            <a:srgbClr val="0C5428"/>
          </a:solidFill>
          <a:ln>
            <a:solidFill>
              <a:srgbClr val="00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39374F4D-C611-4ABF-A38E-FFB12AEF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0" y="120828"/>
            <a:ext cx="11182733" cy="1083977"/>
          </a:xfrm>
        </p:spPr>
        <p:txBody>
          <a:bodyPr/>
          <a:lstStyle/>
          <a:p>
            <a:r>
              <a:rPr lang="en-US" dirty="0"/>
              <a:t>Back-end tool flow</a:t>
            </a:r>
          </a:p>
        </p:txBody>
      </p:sp>
      <p:sp>
        <p:nvSpPr>
          <p:cNvPr id="10" name="Rettangolo con angoli arrotondati 87">
            <a:extLst>
              <a:ext uri="{FF2B5EF4-FFF2-40B4-BE49-F238E27FC236}">
                <a16:creationId xmlns:a16="http://schemas.microsoft.com/office/drawing/2014/main" id="{C1F08B6A-31CF-604D-A3D2-358183A40C12}"/>
              </a:ext>
            </a:extLst>
          </p:cNvPr>
          <p:cNvSpPr/>
          <p:nvPr/>
        </p:nvSpPr>
        <p:spPr>
          <a:xfrm>
            <a:off x="4267432" y="3798566"/>
            <a:ext cx="3437868" cy="1370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arrotondati 83">
            <a:extLst>
              <a:ext uri="{FF2B5EF4-FFF2-40B4-BE49-F238E27FC236}">
                <a16:creationId xmlns:a16="http://schemas.microsoft.com/office/drawing/2014/main" id="{1F840714-72E5-BD40-B9FE-752F29E1C631}"/>
              </a:ext>
            </a:extLst>
          </p:cNvPr>
          <p:cNvSpPr/>
          <p:nvPr/>
        </p:nvSpPr>
        <p:spPr>
          <a:xfrm>
            <a:off x="4281122" y="3049371"/>
            <a:ext cx="3405574" cy="682741"/>
          </a:xfrm>
          <a:prstGeom prst="roundRect">
            <a:avLst/>
          </a:prstGeom>
          <a:solidFill>
            <a:srgbClr val="00B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con angoli arrotondati 24">
            <a:extLst>
              <a:ext uri="{FF2B5EF4-FFF2-40B4-BE49-F238E27FC236}">
                <a16:creationId xmlns:a16="http://schemas.microsoft.com/office/drawing/2014/main" id="{241399C7-CFB8-8544-B652-38BBB170C251}"/>
              </a:ext>
            </a:extLst>
          </p:cNvPr>
          <p:cNvSpPr/>
          <p:nvPr/>
        </p:nvSpPr>
        <p:spPr>
          <a:xfrm>
            <a:off x="4267432" y="2127607"/>
            <a:ext cx="3405574" cy="867447"/>
          </a:xfrm>
          <a:prstGeom prst="roundRect">
            <a:avLst/>
          </a:prstGeom>
          <a:solidFill>
            <a:srgbClr val="00C102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795288C-A42D-C648-A12E-2763B27ECFD1}"/>
              </a:ext>
            </a:extLst>
          </p:cNvPr>
          <p:cNvSpPr/>
          <p:nvPr/>
        </p:nvSpPr>
        <p:spPr>
          <a:xfrm>
            <a:off x="2509791" y="2057681"/>
            <a:ext cx="1331631" cy="389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Synthesis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67E477AC-7BA9-2A48-B152-464AE122A6C3}"/>
              </a:ext>
            </a:extLst>
          </p:cNvPr>
          <p:cNvSpPr/>
          <p:nvPr/>
        </p:nvSpPr>
        <p:spPr>
          <a:xfrm>
            <a:off x="2513508" y="3243883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Mapping</a:t>
            </a:r>
          </a:p>
        </p:txBody>
      </p:sp>
      <p:cxnSp>
        <p:nvCxnSpPr>
          <p:cNvPr id="19" name="Straight Arrow Connector 9">
            <a:extLst>
              <a:ext uri="{FF2B5EF4-FFF2-40B4-BE49-F238E27FC236}">
                <a16:creationId xmlns:a16="http://schemas.microsoft.com/office/drawing/2014/main" id="{77DD6055-600A-2746-83AB-95EEC78FC9CF}"/>
              </a:ext>
            </a:extLst>
          </p:cNvPr>
          <p:cNvCxnSpPr>
            <a:cxnSpLocks/>
            <a:stCxn id="17" idx="2"/>
            <a:endCxn id="30" idx="1"/>
          </p:cNvCxnSpPr>
          <p:nvPr/>
        </p:nvCxnSpPr>
        <p:spPr>
          <a:xfrm flipH="1">
            <a:off x="3175606" y="2447239"/>
            <a:ext cx="1" cy="1156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">
            <a:extLst>
              <a:ext uri="{FF2B5EF4-FFF2-40B4-BE49-F238E27FC236}">
                <a16:creationId xmlns:a16="http://schemas.microsoft.com/office/drawing/2014/main" id="{6EFF6A7E-8DD5-B84E-BD69-FD5AD11D723C}"/>
              </a:ext>
            </a:extLst>
          </p:cNvPr>
          <p:cNvSpPr/>
          <p:nvPr/>
        </p:nvSpPr>
        <p:spPr>
          <a:xfrm>
            <a:off x="2509791" y="3910991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Place and Route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E4018BB-C662-3044-91E0-304AAA85007D}"/>
              </a:ext>
            </a:extLst>
          </p:cNvPr>
          <p:cNvSpPr/>
          <p:nvPr/>
        </p:nvSpPr>
        <p:spPr>
          <a:xfrm>
            <a:off x="2506074" y="4487132"/>
            <a:ext cx="1331631" cy="42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Bitstream Generation</a:t>
            </a:r>
          </a:p>
        </p:txBody>
      </p:sp>
      <p:cxnSp>
        <p:nvCxnSpPr>
          <p:cNvPr id="22" name="Straight Arrow Connector 12">
            <a:extLst>
              <a:ext uri="{FF2B5EF4-FFF2-40B4-BE49-F238E27FC236}">
                <a16:creationId xmlns:a16="http://schemas.microsoft.com/office/drawing/2014/main" id="{F77833CC-B48B-6F41-A0B0-217A7950AA91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175608" y="3667378"/>
            <a:ext cx="3716" cy="243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EB90A87A-1CB2-E141-ACEF-06F71D8BED19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3171890" y="4334486"/>
            <a:ext cx="3717" cy="152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4">
            <a:extLst>
              <a:ext uri="{FF2B5EF4-FFF2-40B4-BE49-F238E27FC236}">
                <a16:creationId xmlns:a16="http://schemas.microsoft.com/office/drawing/2014/main" id="{0DBD669E-AD43-E649-B82A-694764A390A4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169698" y="4698879"/>
            <a:ext cx="3363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5">
            <a:extLst>
              <a:ext uri="{FF2B5EF4-FFF2-40B4-BE49-F238E27FC236}">
                <a16:creationId xmlns:a16="http://schemas.microsoft.com/office/drawing/2014/main" id="{F5E9E6C7-B69B-1248-B377-81E35047DB95}"/>
              </a:ext>
            </a:extLst>
          </p:cNvPr>
          <p:cNvCxnSpPr>
            <a:cxnSpLocks/>
            <a:stCxn id="28" idx="4"/>
            <a:endCxn id="17" idx="1"/>
          </p:cNvCxnSpPr>
          <p:nvPr/>
        </p:nvCxnSpPr>
        <p:spPr>
          <a:xfrm flipV="1">
            <a:off x="2173417" y="2252460"/>
            <a:ext cx="336374" cy="2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>
            <a:extLst>
              <a:ext uri="{FF2B5EF4-FFF2-40B4-BE49-F238E27FC236}">
                <a16:creationId xmlns:a16="http://schemas.microsoft.com/office/drawing/2014/main" id="{3B482F14-5B72-E34D-A602-04813F2D01FC}"/>
              </a:ext>
            </a:extLst>
          </p:cNvPr>
          <p:cNvSpPr/>
          <p:nvPr/>
        </p:nvSpPr>
        <p:spPr>
          <a:xfrm>
            <a:off x="4452475" y="2392103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Convs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2168A07C-76F1-9144-ABF3-D98259BEF6FF}"/>
              </a:ext>
            </a:extLst>
          </p:cNvPr>
          <p:cNvSpPr/>
          <p:nvPr/>
        </p:nvSpPr>
        <p:spPr>
          <a:xfrm>
            <a:off x="4466474" y="3873678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Place</a:t>
            </a:r>
          </a:p>
        </p:txBody>
      </p:sp>
      <p:sp>
        <p:nvSpPr>
          <p:cNvPr id="28" name="Cylinder 21">
            <a:extLst>
              <a:ext uri="{FF2B5EF4-FFF2-40B4-BE49-F238E27FC236}">
                <a16:creationId xmlns:a16="http://schemas.microsoft.com/office/drawing/2014/main" id="{A7C42A03-1C1B-C349-AA6C-901B10B1BD2B}"/>
              </a:ext>
            </a:extLst>
          </p:cNvPr>
          <p:cNvSpPr/>
          <p:nvPr/>
        </p:nvSpPr>
        <p:spPr>
          <a:xfrm>
            <a:off x="1065772" y="197632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Design Entry</a:t>
            </a:r>
          </a:p>
        </p:txBody>
      </p:sp>
      <p:sp>
        <p:nvSpPr>
          <p:cNvPr id="29" name="Cylinder 22">
            <a:extLst>
              <a:ext uri="{FF2B5EF4-FFF2-40B4-BE49-F238E27FC236}">
                <a16:creationId xmlns:a16="http://schemas.microsoft.com/office/drawing/2014/main" id="{36BF77C6-3D62-7F46-9AFB-D91AC7F90EB0}"/>
              </a:ext>
            </a:extLst>
          </p:cNvPr>
          <p:cNvSpPr/>
          <p:nvPr/>
        </p:nvSpPr>
        <p:spPr>
          <a:xfrm>
            <a:off x="1062053" y="4420098"/>
            <a:ext cx="1107645" cy="557561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Bitstream</a:t>
            </a:r>
          </a:p>
        </p:txBody>
      </p:sp>
      <p:sp>
        <p:nvSpPr>
          <p:cNvPr id="30" name="Cylinder 23">
            <a:extLst>
              <a:ext uri="{FF2B5EF4-FFF2-40B4-BE49-F238E27FC236}">
                <a16:creationId xmlns:a16="http://schemas.microsoft.com/office/drawing/2014/main" id="{F010E53E-C0C0-9B43-8FC0-0B0BCB7D7FFD}"/>
              </a:ext>
            </a:extLst>
          </p:cNvPr>
          <p:cNvSpPr/>
          <p:nvPr/>
        </p:nvSpPr>
        <p:spPr>
          <a:xfrm>
            <a:off x="2621783" y="2562877"/>
            <a:ext cx="1107645" cy="423495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Netlist</a:t>
            </a:r>
          </a:p>
        </p:txBody>
      </p:sp>
      <p:cxnSp>
        <p:nvCxnSpPr>
          <p:cNvPr id="31" name="Straight Arrow Connector 24">
            <a:extLst>
              <a:ext uri="{FF2B5EF4-FFF2-40B4-BE49-F238E27FC236}">
                <a16:creationId xmlns:a16="http://schemas.microsoft.com/office/drawing/2014/main" id="{60169C06-A601-734A-B760-D785B0F841A6}"/>
              </a:ext>
            </a:extLst>
          </p:cNvPr>
          <p:cNvCxnSpPr>
            <a:cxnSpLocks/>
            <a:stCxn id="30" idx="3"/>
            <a:endCxn id="18" idx="0"/>
          </p:cNvCxnSpPr>
          <p:nvPr/>
        </p:nvCxnSpPr>
        <p:spPr>
          <a:xfrm>
            <a:off x="3175606" y="2986372"/>
            <a:ext cx="3718" cy="257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ylinder 30">
            <a:extLst>
              <a:ext uri="{FF2B5EF4-FFF2-40B4-BE49-F238E27FC236}">
                <a16:creationId xmlns:a16="http://schemas.microsoft.com/office/drawing/2014/main" id="{FDA549AE-7D1C-7849-8973-D75CD0927400}"/>
              </a:ext>
            </a:extLst>
          </p:cNvPr>
          <p:cNvSpPr/>
          <p:nvPr/>
        </p:nvSpPr>
        <p:spPr>
          <a:xfrm>
            <a:off x="6006990" y="2252460"/>
            <a:ext cx="1425330" cy="690702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Architecture &amp; Bitstream Structure</a:t>
            </a:r>
          </a:p>
        </p:txBody>
      </p:sp>
      <p:cxnSp>
        <p:nvCxnSpPr>
          <p:cNvPr id="33" name="Connector: Elbow 49">
            <a:extLst>
              <a:ext uri="{FF2B5EF4-FFF2-40B4-BE49-F238E27FC236}">
                <a16:creationId xmlns:a16="http://schemas.microsoft.com/office/drawing/2014/main" id="{64437DE1-FC22-4745-A9B5-FC62F90C60EE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 flipV="1">
            <a:off x="3841422" y="2603851"/>
            <a:ext cx="611053" cy="15188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79">
            <a:extLst>
              <a:ext uri="{FF2B5EF4-FFF2-40B4-BE49-F238E27FC236}">
                <a16:creationId xmlns:a16="http://schemas.microsoft.com/office/drawing/2014/main" id="{6B478D9C-5347-1A41-9AE5-60EE10037D08}"/>
              </a:ext>
            </a:extLst>
          </p:cNvPr>
          <p:cNvCxnSpPr>
            <a:cxnSpLocks/>
            <a:stCxn id="32" idx="2"/>
            <a:endCxn id="26" idx="3"/>
          </p:cNvCxnSpPr>
          <p:nvPr/>
        </p:nvCxnSpPr>
        <p:spPr>
          <a:xfrm flipH="1">
            <a:off x="5784106" y="2597811"/>
            <a:ext cx="222884" cy="6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82">
            <a:extLst>
              <a:ext uri="{FF2B5EF4-FFF2-40B4-BE49-F238E27FC236}">
                <a16:creationId xmlns:a16="http://schemas.microsoft.com/office/drawing/2014/main" id="{469CD9F8-0628-A345-A3D1-4A3039F387C8}"/>
              </a:ext>
            </a:extLst>
          </p:cNvPr>
          <p:cNvCxnSpPr>
            <a:cxnSpLocks/>
            <a:stCxn id="26" idx="2"/>
            <a:endCxn id="36" idx="1"/>
          </p:cNvCxnSpPr>
          <p:nvPr/>
        </p:nvCxnSpPr>
        <p:spPr>
          <a:xfrm>
            <a:off x="5118291" y="2815598"/>
            <a:ext cx="10761" cy="324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ylinder 85">
            <a:extLst>
              <a:ext uri="{FF2B5EF4-FFF2-40B4-BE49-F238E27FC236}">
                <a16:creationId xmlns:a16="http://schemas.microsoft.com/office/drawing/2014/main" id="{FF79B83A-6AEA-F940-8FE5-DAFF4AE61D2F}"/>
              </a:ext>
            </a:extLst>
          </p:cNvPr>
          <p:cNvSpPr/>
          <p:nvPr/>
        </p:nvSpPr>
        <p:spPr>
          <a:xfrm>
            <a:off x="4575229" y="3140572"/>
            <a:ext cx="1107645" cy="42349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 format</a:t>
            </a:r>
          </a:p>
        </p:txBody>
      </p:sp>
      <p:sp>
        <p:nvSpPr>
          <p:cNvPr id="37" name="Cylinder 86">
            <a:extLst>
              <a:ext uri="{FF2B5EF4-FFF2-40B4-BE49-F238E27FC236}">
                <a16:creationId xmlns:a16="http://schemas.microsoft.com/office/drawing/2014/main" id="{C6A45762-91B7-EF4C-8E90-7D636D7BE847}"/>
              </a:ext>
            </a:extLst>
          </p:cNvPr>
          <p:cNvSpPr/>
          <p:nvPr/>
        </p:nvSpPr>
        <p:spPr>
          <a:xfrm>
            <a:off x="7958718" y="3075433"/>
            <a:ext cx="1224849" cy="560949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Resource Bitmap</a:t>
            </a:r>
          </a:p>
        </p:txBody>
      </p:sp>
      <p:sp>
        <p:nvSpPr>
          <p:cNvPr id="38" name="Rectangle 91">
            <a:extLst>
              <a:ext uri="{FF2B5EF4-FFF2-40B4-BE49-F238E27FC236}">
                <a16:creationId xmlns:a16="http://schemas.microsoft.com/office/drawing/2014/main" id="{D6986424-537D-E844-AA05-4831FA2F78ED}"/>
              </a:ext>
            </a:extLst>
          </p:cNvPr>
          <p:cNvSpPr/>
          <p:nvPr/>
        </p:nvSpPr>
        <p:spPr>
          <a:xfrm>
            <a:off x="5988914" y="3142432"/>
            <a:ext cx="1331631" cy="42349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PyXEL</a:t>
            </a:r>
          </a:p>
        </p:txBody>
      </p:sp>
      <p:cxnSp>
        <p:nvCxnSpPr>
          <p:cNvPr id="39" name="Straight Arrow Connector 92">
            <a:extLst>
              <a:ext uri="{FF2B5EF4-FFF2-40B4-BE49-F238E27FC236}">
                <a16:creationId xmlns:a16="http://schemas.microsoft.com/office/drawing/2014/main" id="{483DAE01-9A5A-6E45-AC0D-BAC646BA34D2}"/>
              </a:ext>
            </a:extLst>
          </p:cNvPr>
          <p:cNvCxnSpPr>
            <a:cxnSpLocks/>
            <a:stCxn id="36" idx="4"/>
            <a:endCxn id="38" idx="1"/>
          </p:cNvCxnSpPr>
          <p:nvPr/>
        </p:nvCxnSpPr>
        <p:spPr>
          <a:xfrm>
            <a:off x="5682874" y="3352320"/>
            <a:ext cx="306040" cy="1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95">
            <a:extLst>
              <a:ext uri="{FF2B5EF4-FFF2-40B4-BE49-F238E27FC236}">
                <a16:creationId xmlns:a16="http://schemas.microsoft.com/office/drawing/2014/main" id="{356C6DC7-5D7B-4C49-877F-FBBB680C0B10}"/>
              </a:ext>
            </a:extLst>
          </p:cNvPr>
          <p:cNvCxnSpPr>
            <a:cxnSpLocks/>
            <a:stCxn id="38" idx="3"/>
            <a:endCxn id="37" idx="2"/>
          </p:cNvCxnSpPr>
          <p:nvPr/>
        </p:nvCxnSpPr>
        <p:spPr>
          <a:xfrm>
            <a:off x="7320545" y="3354180"/>
            <a:ext cx="638173" cy="1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01">
            <a:extLst>
              <a:ext uri="{FF2B5EF4-FFF2-40B4-BE49-F238E27FC236}">
                <a16:creationId xmlns:a16="http://schemas.microsoft.com/office/drawing/2014/main" id="{E956B2A1-F1F1-DE4E-9875-0A174804B8E4}"/>
              </a:ext>
            </a:extLst>
          </p:cNvPr>
          <p:cNvCxnSpPr>
            <a:cxnSpLocks/>
            <a:stCxn id="36" idx="3"/>
            <a:endCxn id="27" idx="0"/>
          </p:cNvCxnSpPr>
          <p:nvPr/>
        </p:nvCxnSpPr>
        <p:spPr>
          <a:xfrm>
            <a:off x="5129052" y="3564067"/>
            <a:ext cx="3238" cy="309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ylinder 107">
            <a:extLst>
              <a:ext uri="{FF2B5EF4-FFF2-40B4-BE49-F238E27FC236}">
                <a16:creationId xmlns:a16="http://schemas.microsoft.com/office/drawing/2014/main" id="{EDEA7F46-BFE2-6245-AC34-06C4E77D3213}"/>
              </a:ext>
            </a:extLst>
          </p:cNvPr>
          <p:cNvSpPr/>
          <p:nvPr/>
        </p:nvSpPr>
        <p:spPr>
          <a:xfrm>
            <a:off x="6189672" y="4395896"/>
            <a:ext cx="1191985" cy="66810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 Annotated</a:t>
            </a:r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DE5834C2-854E-324F-87D4-3B55B02464D6}"/>
              </a:ext>
            </a:extLst>
          </p:cNvPr>
          <p:cNvSpPr/>
          <p:nvPr/>
        </p:nvSpPr>
        <p:spPr>
          <a:xfrm>
            <a:off x="6114886" y="3873678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Routing</a:t>
            </a:r>
          </a:p>
        </p:txBody>
      </p:sp>
      <p:cxnSp>
        <p:nvCxnSpPr>
          <p:cNvPr id="59" name="Straight Arrow Connector 101">
            <a:extLst>
              <a:ext uri="{FF2B5EF4-FFF2-40B4-BE49-F238E27FC236}">
                <a16:creationId xmlns:a16="http://schemas.microsoft.com/office/drawing/2014/main" id="{4CB6CB12-5138-F645-AAD0-C81C68CF2CD2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812104" y="4084543"/>
            <a:ext cx="302782" cy="8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17">
            <a:extLst>
              <a:ext uri="{FF2B5EF4-FFF2-40B4-BE49-F238E27FC236}">
                <a16:creationId xmlns:a16="http://schemas.microsoft.com/office/drawing/2014/main" id="{6A8A72F2-ED36-4D49-86F3-C1181FE04B7D}"/>
              </a:ext>
            </a:extLst>
          </p:cNvPr>
          <p:cNvSpPr/>
          <p:nvPr/>
        </p:nvSpPr>
        <p:spPr>
          <a:xfrm>
            <a:off x="4563917" y="4518691"/>
            <a:ext cx="1331631" cy="4234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PDD Convs</a:t>
            </a:r>
          </a:p>
        </p:txBody>
      </p:sp>
      <p:cxnSp>
        <p:nvCxnSpPr>
          <p:cNvPr id="73" name="Straight Arrow Connector 110">
            <a:extLst>
              <a:ext uri="{FF2B5EF4-FFF2-40B4-BE49-F238E27FC236}">
                <a16:creationId xmlns:a16="http://schemas.microsoft.com/office/drawing/2014/main" id="{CB0A2C4C-98E7-8741-86A0-0CC957477DE0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6780702" y="4290572"/>
            <a:ext cx="4963" cy="272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110">
            <a:extLst>
              <a:ext uri="{FF2B5EF4-FFF2-40B4-BE49-F238E27FC236}">
                <a16:creationId xmlns:a16="http://schemas.microsoft.com/office/drawing/2014/main" id="{5E65DBD8-356B-5D4C-93C7-920106F3E3AC}"/>
              </a:ext>
            </a:extLst>
          </p:cNvPr>
          <p:cNvCxnSpPr>
            <a:cxnSpLocks/>
            <a:stCxn id="45" idx="2"/>
            <a:endCxn id="70" idx="3"/>
          </p:cNvCxnSpPr>
          <p:nvPr/>
        </p:nvCxnSpPr>
        <p:spPr>
          <a:xfrm flipH="1">
            <a:off x="5895548" y="4729950"/>
            <a:ext cx="294124" cy="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ylinder 86">
            <a:extLst>
              <a:ext uri="{FF2B5EF4-FFF2-40B4-BE49-F238E27FC236}">
                <a16:creationId xmlns:a16="http://schemas.microsoft.com/office/drawing/2014/main" id="{FCB613AF-5D22-8E44-8829-A06E9B02B432}"/>
              </a:ext>
            </a:extLst>
          </p:cNvPr>
          <p:cNvSpPr/>
          <p:nvPr/>
        </p:nvSpPr>
        <p:spPr>
          <a:xfrm>
            <a:off x="9424593" y="3068633"/>
            <a:ext cx="1224849" cy="560949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PDD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</a:rPr>
              <a:t>File</a:t>
            </a:r>
          </a:p>
        </p:txBody>
      </p:sp>
      <p:cxnSp>
        <p:nvCxnSpPr>
          <p:cNvPr id="86" name="Connector: Elbow 49">
            <a:extLst>
              <a:ext uri="{FF2B5EF4-FFF2-40B4-BE49-F238E27FC236}">
                <a16:creationId xmlns:a16="http://schemas.microsoft.com/office/drawing/2014/main" id="{598C610E-DE78-9642-9B42-B0D4321BA7E8}"/>
              </a:ext>
            </a:extLst>
          </p:cNvPr>
          <p:cNvCxnSpPr>
            <a:cxnSpLocks/>
          </p:cNvCxnSpPr>
          <p:nvPr/>
        </p:nvCxnSpPr>
        <p:spPr>
          <a:xfrm rot="10800000">
            <a:off x="3845124" y="4215954"/>
            <a:ext cx="685374" cy="5611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527F6401-1D08-4142-A9A9-D4675B777802}"/>
              </a:ext>
            </a:extLst>
          </p:cNvPr>
          <p:cNvSpPr txBox="1"/>
          <p:nvPr/>
        </p:nvSpPr>
        <p:spPr>
          <a:xfrm>
            <a:off x="1062053" y="1104103"/>
            <a:ext cx="3056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Standard</a:t>
            </a:r>
          </a:p>
          <a:p>
            <a:pPr algn="ctr"/>
            <a:r>
              <a:rPr lang="en-US" b="1" kern="0" dirty="0"/>
              <a:t>Implementation Flow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A2E1076D-9237-AD40-BA43-16A352D5D44F}"/>
              </a:ext>
            </a:extLst>
          </p:cNvPr>
          <p:cNvSpPr txBox="1"/>
          <p:nvPr/>
        </p:nvSpPr>
        <p:spPr>
          <a:xfrm>
            <a:off x="4435066" y="1179154"/>
            <a:ext cx="30568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Back-end tool set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2A7B5528-934E-C34F-95E3-455D3589945C}"/>
              </a:ext>
            </a:extLst>
          </p:cNvPr>
          <p:cNvSpPr txBox="1"/>
          <p:nvPr/>
        </p:nvSpPr>
        <p:spPr>
          <a:xfrm>
            <a:off x="7673006" y="1100772"/>
            <a:ext cx="3056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/>
              <a:t>Exchange Files for </a:t>
            </a:r>
          </a:p>
          <a:p>
            <a:pPr algn="ctr"/>
            <a:r>
              <a:rPr lang="en-US" b="1" kern="0" dirty="0"/>
              <a:t>Front-end tools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B378468-181D-CE42-A785-A5A75F40EC30}"/>
              </a:ext>
            </a:extLst>
          </p:cNvPr>
          <p:cNvSpPr txBox="1"/>
          <p:nvPr/>
        </p:nvSpPr>
        <p:spPr>
          <a:xfrm>
            <a:off x="641269" y="5651620"/>
            <a:ext cx="3056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Island or Channel Style 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FPGA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EE520AD-8D7C-114A-B326-37D43E5AAFBF}"/>
              </a:ext>
            </a:extLst>
          </p:cNvPr>
          <p:cNvSpPr txBox="1"/>
          <p:nvPr/>
        </p:nvSpPr>
        <p:spPr>
          <a:xfrm>
            <a:off x="3496474" y="5658536"/>
            <a:ext cx="3056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Logic And Routing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Area 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DB8E5B7-0DA8-8B49-A026-E646291B936D}"/>
              </a:ext>
            </a:extLst>
          </p:cNvPr>
          <p:cNvSpPr txBox="1"/>
          <p:nvPr/>
        </p:nvSpPr>
        <p:spPr>
          <a:xfrm>
            <a:off x="5895548" y="5690261"/>
            <a:ext cx="2203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I/O </a:t>
            </a:r>
          </a:p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Pins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783FC2B-7027-404A-AAD3-05D00135AA60}"/>
              </a:ext>
            </a:extLst>
          </p:cNvPr>
          <p:cNvSpPr txBox="1"/>
          <p:nvPr/>
        </p:nvSpPr>
        <p:spPr>
          <a:xfrm>
            <a:off x="7775954" y="5690261"/>
            <a:ext cx="192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Block RAM and DSPs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1DB7E85-2425-E746-9DA3-4417FFFD0464}"/>
              </a:ext>
            </a:extLst>
          </p:cNvPr>
          <p:cNvSpPr txBox="1"/>
          <p:nvPr/>
        </p:nvSpPr>
        <p:spPr>
          <a:xfrm>
            <a:off x="9758225" y="5658536"/>
            <a:ext cx="1921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chemeClr val="accent2"/>
                </a:solidFill>
              </a:rPr>
              <a:t>Embedded Cores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92613CBF-1A15-FF44-AD78-1A6F0E5FFD06}"/>
              </a:ext>
            </a:extLst>
          </p:cNvPr>
          <p:cNvSpPr/>
          <p:nvPr/>
        </p:nvSpPr>
        <p:spPr>
          <a:xfrm rot="16200000">
            <a:off x="5827106" y="194687"/>
            <a:ext cx="423496" cy="1079554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5EF8087-DDFC-5F43-B336-AC77755E7D0A}"/>
              </a:ext>
            </a:extLst>
          </p:cNvPr>
          <p:cNvSpPr txBox="1"/>
          <p:nvPr/>
        </p:nvSpPr>
        <p:spPr>
          <a:xfrm>
            <a:off x="4070885" y="5216979"/>
            <a:ext cx="3785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solidFill>
                  <a:srgbClr val="0000FF"/>
                </a:solidFill>
              </a:rPr>
              <a:t>Configurable     Parameters</a:t>
            </a:r>
          </a:p>
        </p:txBody>
      </p:sp>
      <p:cxnSp>
        <p:nvCxnSpPr>
          <p:cNvPr id="52" name="Straight Arrow Connector 101">
            <a:extLst>
              <a:ext uri="{FF2B5EF4-FFF2-40B4-BE49-F238E27FC236}">
                <a16:creationId xmlns:a16="http://schemas.microsoft.com/office/drawing/2014/main" id="{FAF689C2-EEEE-DA4E-95C3-1017238E56BB}"/>
              </a:ext>
            </a:extLst>
          </p:cNvPr>
          <p:cNvCxnSpPr>
            <a:cxnSpLocks/>
          </p:cNvCxnSpPr>
          <p:nvPr/>
        </p:nvCxnSpPr>
        <p:spPr>
          <a:xfrm flipH="1">
            <a:off x="6715387" y="2943162"/>
            <a:ext cx="4268" cy="219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1892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1839</Words>
  <Application>Microsoft Macintosh PowerPoint</Application>
  <PresentationFormat>Widescreen</PresentationFormat>
  <Paragraphs>610</Paragraphs>
  <Slides>37</Slides>
  <Notes>37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52" baseType="lpstr">
      <vt:lpstr>Arial Unicode MS</vt:lpstr>
      <vt:lpstr>Arial</vt:lpstr>
      <vt:lpstr>Calibri</vt:lpstr>
      <vt:lpstr>Helvetica</vt:lpstr>
      <vt:lpstr>NotesEsaBold</vt:lpstr>
      <vt:lpstr>Tahoma</vt:lpstr>
      <vt:lpstr>Times New Roman</vt:lpstr>
      <vt:lpstr>Trebuchet MS</vt:lpstr>
      <vt:lpstr>Tw Cen MT</vt:lpstr>
      <vt:lpstr>Verdana</vt:lpstr>
      <vt:lpstr>Wingdings</vt:lpstr>
      <vt:lpstr>Wingdings 2</vt:lpstr>
      <vt:lpstr>Default Design</vt:lpstr>
      <vt:lpstr>Immagine bitmap</vt:lpstr>
      <vt:lpstr>Bitmap Image</vt:lpstr>
      <vt:lpstr>Presentazione standard di PowerPoint</vt:lpstr>
      <vt:lpstr>Goal  </vt:lpstr>
      <vt:lpstr>Back-end EDA tools</vt:lpstr>
      <vt:lpstr>Back-end tool flow</vt:lpstr>
      <vt:lpstr>Back-end tool flow</vt:lpstr>
      <vt:lpstr>Physical Design Description</vt:lpstr>
      <vt:lpstr>Back-end tool flow</vt:lpstr>
      <vt:lpstr>PDD Converters</vt:lpstr>
      <vt:lpstr>Back-end tool flow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Configuration Memory Models</vt:lpstr>
      <vt:lpstr>Back-end tool flow</vt:lpstr>
      <vt:lpstr>Front-end - EDA tools</vt:lpstr>
      <vt:lpstr>SEUs on SRAM-based FPGAs - Background</vt:lpstr>
      <vt:lpstr>VERI-Py: A Reliability Prediction Tool  </vt:lpstr>
      <vt:lpstr>VERI-Py: A Reliability Prediction Tool  </vt:lpstr>
      <vt:lpstr>VERI-Py Main Achievement</vt:lpstr>
      <vt:lpstr>PySETA</vt:lpstr>
      <vt:lpstr>PySELFI</vt:lpstr>
      <vt:lpstr>PySELFI</vt:lpstr>
      <vt:lpstr>PySELFI</vt:lpstr>
      <vt:lpstr>Experimental Results  </vt:lpstr>
      <vt:lpstr>The Placement Tool – Design Interface</vt:lpstr>
      <vt:lpstr>Routing Tool</vt:lpstr>
      <vt:lpstr>Experimental results  </vt:lpstr>
      <vt:lpstr>Predicted vs Measured Reliability  </vt:lpstr>
      <vt:lpstr>Experimental Analysis on AI   </vt:lpstr>
      <vt:lpstr>SET analysis and mitigation   </vt:lpstr>
      <vt:lpstr>SET analysis and mitigation   </vt:lpstr>
      <vt:lpstr>Conclusions  </vt:lpstr>
      <vt:lpstr>Future works</vt:lpstr>
      <vt:lpstr>Thank you</vt:lpstr>
      <vt:lpstr>Routing Switch architectural model  </vt:lpstr>
      <vt:lpstr>Reliability Prediction Tool  </vt:lpstr>
    </vt:vector>
  </TitlesOfParts>
  <Company>Politecnico di Torino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Luca Sterpone</dc:creator>
  <cp:lastModifiedBy>STERPONE  LUCA</cp:lastModifiedBy>
  <cp:revision>2297</cp:revision>
  <cp:lastPrinted>2016-02-25T10:01:48Z</cp:lastPrinted>
  <dcterms:created xsi:type="dcterms:W3CDTF">2002-12-03T13:40:16Z</dcterms:created>
  <dcterms:modified xsi:type="dcterms:W3CDTF">2023-03-15T06:46:00Z</dcterms:modified>
</cp:coreProperties>
</file>