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3"/>
    <p:sldMasterId id="2147483777" r:id="rId4"/>
  </p:sldMasterIdLst>
  <p:notesMasterIdLst>
    <p:notesMasterId r:id="rId36"/>
  </p:notesMasterIdLst>
  <p:handoutMasterIdLst>
    <p:handoutMasterId r:id="rId37"/>
  </p:handoutMasterIdLst>
  <p:sldIdLst>
    <p:sldId id="415" r:id="rId5"/>
    <p:sldId id="579" r:id="rId6"/>
    <p:sldId id="621" r:id="rId7"/>
    <p:sldId id="623" r:id="rId8"/>
    <p:sldId id="622" r:id="rId9"/>
    <p:sldId id="630" r:id="rId10"/>
    <p:sldId id="626" r:id="rId11"/>
    <p:sldId id="588" r:id="rId12"/>
    <p:sldId id="607" r:id="rId13"/>
    <p:sldId id="599" r:id="rId14"/>
    <p:sldId id="590" r:id="rId15"/>
    <p:sldId id="592" r:id="rId16"/>
    <p:sldId id="602" r:id="rId17"/>
    <p:sldId id="593" r:id="rId18"/>
    <p:sldId id="609" r:id="rId19"/>
    <p:sldId id="594" r:id="rId20"/>
    <p:sldId id="591" r:id="rId21"/>
    <p:sldId id="633" r:id="rId22"/>
    <p:sldId id="603" r:id="rId23"/>
    <p:sldId id="611" r:id="rId24"/>
    <p:sldId id="612" r:id="rId25"/>
    <p:sldId id="610" r:id="rId26"/>
    <p:sldId id="604" r:id="rId27"/>
    <p:sldId id="631" r:id="rId28"/>
    <p:sldId id="634" r:id="rId29"/>
    <p:sldId id="636" r:id="rId30"/>
    <p:sldId id="637" r:id="rId31"/>
    <p:sldId id="638" r:id="rId32"/>
    <p:sldId id="639" r:id="rId33"/>
    <p:sldId id="598" r:id="rId34"/>
    <p:sldId id="635" r:id="rId35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McClements" initials="CM" lastIdx="14" clrIdx="0">
    <p:extLst>
      <p:ext uri="{19B8F6BF-5375-455C-9EA6-DF929625EA0E}">
        <p15:presenceInfo xmlns:p15="http://schemas.microsoft.com/office/powerpoint/2012/main" userId="S::chris.mcclements@star-dundee.com::8b01c0e5-a094-4b06-8011-f12beab70f8c" providerId="AD"/>
      </p:ext>
    </p:extLst>
  </p:cmAuthor>
  <p:cmAuthor id="2" name="Juan Chen" initials="JC" lastIdx="3" clrIdx="1">
    <p:extLst>
      <p:ext uri="{19B8F6BF-5375-455C-9EA6-DF929625EA0E}">
        <p15:presenceInfo xmlns:p15="http://schemas.microsoft.com/office/powerpoint/2012/main" userId="S::juan.chen@star-dundee.com::913f3dc6-2397-4d54-b68c-06552870aea5" providerId="AD"/>
      </p:ext>
    </p:extLst>
  </p:cmAuthor>
  <p:cmAuthor id="3" name="Alberto González" initials="AG" lastIdx="16" clrIdx="2">
    <p:extLst>
      <p:ext uri="{19B8F6BF-5375-455C-9EA6-DF929625EA0E}">
        <p15:presenceInfo xmlns:p15="http://schemas.microsoft.com/office/powerpoint/2012/main" userId="S::alberto.gonzalez@star-dundee.com::5a28dd64-311c-4bf3-ae85-f7c4d042f6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399"/>
    <a:srgbClr val="000000"/>
    <a:srgbClr val="0066FF"/>
    <a:srgbClr val="6699FF"/>
    <a:srgbClr val="000096"/>
    <a:srgbClr val="1C2076"/>
    <a:srgbClr val="00008E"/>
    <a:srgbClr val="072C6D"/>
    <a:srgbClr val="2503B5"/>
    <a:srgbClr val="072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89668" autoAdjust="0"/>
  </p:normalViewPr>
  <p:slideViewPr>
    <p:cSldViewPr snapToGrid="0">
      <p:cViewPr>
        <p:scale>
          <a:sx n="75" d="100"/>
          <a:sy n="75" d="100"/>
        </p:scale>
        <p:origin x="7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McClements" userId="8b01c0e5-a094-4b06-8011-f12beab70f8c" providerId="ADAL" clId="{2EE53CFF-06FF-4E37-96B0-1515685D4443}"/>
    <pc:docChg chg="undo custSel addSld delSld modSld sldOrd">
      <pc:chgData name="Chris McClements" userId="8b01c0e5-a094-4b06-8011-f12beab70f8c" providerId="ADAL" clId="{2EE53CFF-06FF-4E37-96B0-1515685D4443}" dt="2023-03-13T23:39:02.262" v="1102"/>
      <pc:docMkLst>
        <pc:docMk/>
      </pc:docMkLst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964479910" sldId="415"/>
        </pc:sldMkLst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200845128" sldId="579"/>
        </pc:sldMkLst>
        <pc:spChg chg="mod">
          <ac:chgData name="Chris McClements" userId="8b01c0e5-a094-4b06-8011-f12beab70f8c" providerId="ADAL" clId="{2EE53CFF-06FF-4E37-96B0-1515685D4443}" dt="2023-03-13T16:59:26.873" v="929" actId="20577"/>
          <ac:spMkLst>
            <pc:docMk/>
            <pc:sldMk cId="1200845128" sldId="579"/>
            <ac:spMk id="3" creationId="{265ED01D-6A21-482E-826C-48A060EFA3F5}"/>
          </ac:spMkLst>
        </pc:sp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843519560" sldId="588"/>
        </pc:sldMkLst>
      </pc:sldChg>
      <pc:sldChg chg="modSp mod or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4215637483" sldId="590"/>
        </pc:sldMkLst>
        <pc:spChg chg="mod">
          <ac:chgData name="Chris McClements" userId="8b01c0e5-a094-4b06-8011-f12beab70f8c" providerId="ADAL" clId="{2EE53CFF-06FF-4E37-96B0-1515685D4443}" dt="2023-03-13T16:20:53.912" v="893" actId="20577"/>
          <ac:spMkLst>
            <pc:docMk/>
            <pc:sldMk cId="4215637483" sldId="590"/>
            <ac:spMk id="2" creationId="{AB4DF0FB-052F-DA1C-C6F3-AFABF2FCD33E}"/>
          </ac:spMkLst>
        </pc:sp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510188415" sldId="591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294774499" sldId="592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4155254158" sldId="593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174803336" sldId="594"/>
        </pc:sldMkLst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900623032" sldId="598"/>
        </pc:sldMkLst>
        <pc:spChg chg="mod">
          <ac:chgData name="Chris McClements" userId="8b01c0e5-a094-4b06-8011-f12beab70f8c" providerId="ADAL" clId="{2EE53CFF-06FF-4E37-96B0-1515685D4443}" dt="2023-03-13T17:54:47.738" v="1020" actId="27636"/>
          <ac:spMkLst>
            <pc:docMk/>
            <pc:sldMk cId="3900623032" sldId="598"/>
            <ac:spMk id="3" creationId="{636B04DB-E1C3-8EE9-B970-6494969FAA9F}"/>
          </ac:spMkLst>
        </pc:spChg>
      </pc:sldChg>
      <pc:sldChg chg="or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799944000" sldId="599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959843394" sldId="602"/>
        </pc:sldMkLst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822325157" sldId="603"/>
        </pc:sldMkLst>
        <pc:spChg chg="mod">
          <ac:chgData name="Chris McClements" userId="8b01c0e5-a094-4b06-8011-f12beab70f8c" providerId="ADAL" clId="{2EE53CFF-06FF-4E37-96B0-1515685D4443}" dt="2023-03-13T13:40:40.780" v="552"/>
          <ac:spMkLst>
            <pc:docMk/>
            <pc:sldMk cId="2822325157" sldId="603"/>
            <ac:spMk id="2" creationId="{AB4DF0FB-052F-DA1C-C6F3-AFABF2FCD33E}"/>
          </ac:spMkLst>
        </pc:spChg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482501659" sldId="604"/>
        </pc:sldMkLst>
        <pc:spChg chg="mod">
          <ac:chgData name="Chris McClements" userId="8b01c0e5-a094-4b06-8011-f12beab70f8c" providerId="ADAL" clId="{2EE53CFF-06FF-4E37-96B0-1515685D4443}" dt="2023-03-13T13:39:46.846" v="548" actId="15"/>
          <ac:spMkLst>
            <pc:docMk/>
            <pc:sldMk cId="482501659" sldId="604"/>
            <ac:spMk id="3" creationId="{2D248D41-9429-986D-6663-3289F07A7CB5}"/>
          </ac:spMkLst>
        </pc:spChg>
      </pc:sldChg>
      <pc:sldChg chg="modSp mod modTransition modAnim">
        <pc:chgData name="Chris McClements" userId="8b01c0e5-a094-4b06-8011-f12beab70f8c" providerId="ADAL" clId="{2EE53CFF-06FF-4E37-96B0-1515685D4443}" dt="2023-03-13T23:39:02.262" v="1102"/>
        <pc:sldMkLst>
          <pc:docMk/>
          <pc:sldMk cId="3843752442" sldId="607"/>
        </pc:sldMkLst>
        <pc:spChg chg="mod">
          <ac:chgData name="Chris McClements" userId="8b01c0e5-a094-4b06-8011-f12beab70f8c" providerId="ADAL" clId="{2EE53CFF-06FF-4E37-96B0-1515685D4443}" dt="2023-03-13T16:20:38.664" v="889" actId="6549"/>
          <ac:spMkLst>
            <pc:docMk/>
            <pc:sldMk cId="3843752442" sldId="607"/>
            <ac:spMk id="2" creationId="{AB4DF0FB-052F-DA1C-C6F3-AFABF2FCD33E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3" creationId="{28F046E1-2CA2-9025-F7BA-D745EA8BAECC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32" creationId="{426D583B-1CED-0086-B7B2-75DFD338DCF8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34" creationId="{0C6271B0-4375-758F-7AE0-9BBCBB3009E7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40" creationId="{BC16BB75-B8FA-B246-562F-2C42B8090ECF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42" creationId="{5D113665-ACB5-D6C6-0409-2BACB0931AD4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44" creationId="{1DDF19F4-419A-C99F-1D8F-8A561F1E618A}"/>
          </ac:spMkLst>
        </pc:spChg>
        <pc:spChg chg="mod">
          <ac:chgData name="Chris McClements" userId="8b01c0e5-a094-4b06-8011-f12beab70f8c" providerId="ADAL" clId="{2EE53CFF-06FF-4E37-96B0-1515685D4443}" dt="2023-03-13T18:04:37.579" v="1034" actId="207"/>
          <ac:spMkLst>
            <pc:docMk/>
            <pc:sldMk cId="3843752442" sldId="607"/>
            <ac:spMk id="45" creationId="{C6F99B8C-FFC7-6F55-0AA1-E6620365994B}"/>
          </ac:spMkLst>
        </pc:sp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972489603" sldId="609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241249578" sldId="610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582329975" sldId="611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208834031" sldId="612"/>
        </pc:sldMkLst>
      </pc:sldChg>
      <pc:sldChg chg="addSp modSp del mod">
        <pc:chgData name="Chris McClements" userId="8b01c0e5-a094-4b06-8011-f12beab70f8c" providerId="ADAL" clId="{2EE53CFF-06FF-4E37-96B0-1515685D4443}" dt="2023-03-13T17:04:16.609" v="930" actId="47"/>
        <pc:sldMkLst>
          <pc:docMk/>
          <pc:sldMk cId="657932522" sldId="620"/>
        </pc:sldMkLst>
        <pc:spChg chg="mod">
          <ac:chgData name="Chris McClements" userId="8b01c0e5-a094-4b06-8011-f12beab70f8c" providerId="ADAL" clId="{2EE53CFF-06FF-4E37-96B0-1515685D4443}" dt="2023-03-13T13:31:44.526" v="118" actId="164"/>
          <ac:spMkLst>
            <pc:docMk/>
            <pc:sldMk cId="657932522" sldId="620"/>
            <ac:spMk id="21" creationId="{634BC9F2-A967-EA37-72E1-4CA00FAEA71F}"/>
          </ac:spMkLst>
        </pc:spChg>
        <pc:spChg chg="mod">
          <ac:chgData name="Chris McClements" userId="8b01c0e5-a094-4b06-8011-f12beab70f8c" providerId="ADAL" clId="{2EE53CFF-06FF-4E37-96B0-1515685D4443}" dt="2023-03-13T13:31:44.526" v="118" actId="164"/>
          <ac:spMkLst>
            <pc:docMk/>
            <pc:sldMk cId="657932522" sldId="620"/>
            <ac:spMk id="22" creationId="{9DD87481-2B3F-632C-E005-F1BB1D883B0B}"/>
          </ac:spMkLst>
        </pc:spChg>
        <pc:spChg chg="mod">
          <ac:chgData name="Chris McClements" userId="8b01c0e5-a094-4b06-8011-f12beab70f8c" providerId="ADAL" clId="{2EE53CFF-06FF-4E37-96B0-1515685D4443}" dt="2023-03-13T13:31:44.526" v="118" actId="164"/>
          <ac:spMkLst>
            <pc:docMk/>
            <pc:sldMk cId="657932522" sldId="620"/>
            <ac:spMk id="23" creationId="{C8FC8CCA-35A2-1843-AF15-F282224C456D}"/>
          </ac:spMkLst>
        </pc:spChg>
        <pc:spChg chg="mod">
          <ac:chgData name="Chris McClements" userId="8b01c0e5-a094-4b06-8011-f12beab70f8c" providerId="ADAL" clId="{2EE53CFF-06FF-4E37-96B0-1515685D4443}" dt="2023-03-13T11:18:19.670" v="5" actId="20577"/>
          <ac:spMkLst>
            <pc:docMk/>
            <pc:sldMk cId="657932522" sldId="620"/>
            <ac:spMk id="26" creationId="{DB54213D-9F14-9A3F-B70A-B33BBC5B2DF7}"/>
          </ac:spMkLst>
        </pc:spChg>
        <pc:grpChg chg="add mod">
          <ac:chgData name="Chris McClements" userId="8b01c0e5-a094-4b06-8011-f12beab70f8c" providerId="ADAL" clId="{2EE53CFF-06FF-4E37-96B0-1515685D4443}" dt="2023-03-13T13:31:44.526" v="118" actId="164"/>
          <ac:grpSpMkLst>
            <pc:docMk/>
            <pc:sldMk cId="657932522" sldId="620"/>
            <ac:grpSpMk id="2" creationId="{D3E859FC-1CFA-2548-996E-08DBF830C93F}"/>
          </ac:grpSpMkLst>
        </pc:grpChg>
        <pc:picChg chg="mod">
          <ac:chgData name="Chris McClements" userId="8b01c0e5-a094-4b06-8011-f12beab70f8c" providerId="ADAL" clId="{2EE53CFF-06FF-4E37-96B0-1515685D4443}" dt="2023-03-13T13:31:44.526" v="118" actId="164"/>
          <ac:picMkLst>
            <pc:docMk/>
            <pc:sldMk cId="657932522" sldId="620"/>
            <ac:picMk id="19" creationId="{FBD25125-B74E-0EFF-CF60-BA226A2E1EA9}"/>
          </ac:picMkLst>
        </pc:pic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815160281" sldId="621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746495090" sldId="622"/>
        </pc:sldMkLst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4154704344" sldId="623"/>
        </pc:sldMkLst>
        <pc:spChg chg="mod">
          <ac:chgData name="Chris McClements" userId="8b01c0e5-a094-4b06-8011-f12beab70f8c" providerId="ADAL" clId="{2EE53CFF-06FF-4E37-96B0-1515685D4443}" dt="2023-03-13T17:36:55.139" v="969" actId="20577"/>
          <ac:spMkLst>
            <pc:docMk/>
            <pc:sldMk cId="4154704344" sldId="623"/>
            <ac:spMk id="17" creationId="{81DC8765-06DF-C8A1-F240-0F8275325473}"/>
          </ac:spMkLst>
        </pc:spChg>
        <pc:spChg chg="mod">
          <ac:chgData name="Chris McClements" userId="8b01c0e5-a094-4b06-8011-f12beab70f8c" providerId="ADAL" clId="{2EE53CFF-06FF-4E37-96B0-1515685D4443}" dt="2023-03-13T17:36:48.884" v="961" actId="1038"/>
          <ac:spMkLst>
            <pc:docMk/>
            <pc:sldMk cId="4154704344" sldId="623"/>
            <ac:spMk id="18" creationId="{0C9869C2-5BBA-1984-E844-0A5633054060}"/>
          </ac:spMkLst>
        </pc:spChg>
        <pc:picChg chg="mod">
          <ac:chgData name="Chris McClements" userId="8b01c0e5-a094-4b06-8011-f12beab70f8c" providerId="ADAL" clId="{2EE53CFF-06FF-4E37-96B0-1515685D4443}" dt="2023-03-13T17:36:48.884" v="961" actId="1038"/>
          <ac:picMkLst>
            <pc:docMk/>
            <pc:sldMk cId="4154704344" sldId="623"/>
            <ac:picMk id="8" creationId="{D5BAD4D5-DC5F-EB88-5252-488F910B913A}"/>
          </ac:picMkLst>
        </pc:picChg>
        <pc:picChg chg="mod">
          <ac:chgData name="Chris McClements" userId="8b01c0e5-a094-4b06-8011-f12beab70f8c" providerId="ADAL" clId="{2EE53CFF-06FF-4E37-96B0-1515685D4443}" dt="2023-03-13T17:36:48.884" v="961" actId="1038"/>
          <ac:picMkLst>
            <pc:docMk/>
            <pc:sldMk cId="4154704344" sldId="623"/>
            <ac:picMk id="12" creationId="{6F5C1EA2-15B7-5711-0AC0-AFCB3216EEBC}"/>
          </ac:picMkLst>
        </pc:picChg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422455368" sldId="626"/>
        </pc:sldMkLst>
        <pc:spChg chg="mod">
          <ac:chgData name="Chris McClements" userId="8b01c0e5-a094-4b06-8011-f12beab70f8c" providerId="ADAL" clId="{2EE53CFF-06FF-4E37-96B0-1515685D4443}" dt="2023-03-13T12:38:22.670" v="24" actId="113"/>
          <ac:spMkLst>
            <pc:docMk/>
            <pc:sldMk cId="2422455368" sldId="626"/>
            <ac:spMk id="3" creationId="{F37E8C33-7C74-B693-ACED-22E4E7DFEEA1}"/>
          </ac:spMkLst>
        </pc:sp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831046876" sldId="630"/>
        </pc:sldMkLst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1221108830" sldId="631"/>
        </pc:sldMkLst>
        <pc:spChg chg="mod">
          <ac:chgData name="Chris McClements" userId="8b01c0e5-a094-4b06-8011-f12beab70f8c" providerId="ADAL" clId="{2EE53CFF-06FF-4E37-96B0-1515685D4443}" dt="2023-03-13T13:39:52.006" v="550" actId="15"/>
          <ac:spMkLst>
            <pc:docMk/>
            <pc:sldMk cId="1221108830" sldId="631"/>
            <ac:spMk id="3" creationId="{636B04DB-E1C3-8EE9-B970-6494969FAA9F}"/>
          </ac:spMkLst>
        </pc:spChg>
      </pc:sldChg>
      <pc:sldChg chg="modSp mo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435644592" sldId="633"/>
        </pc:sldMkLst>
        <pc:spChg chg="mod">
          <ac:chgData name="Chris McClements" userId="8b01c0e5-a094-4b06-8011-f12beab70f8c" providerId="ADAL" clId="{2EE53CFF-06FF-4E37-96B0-1515685D4443}" dt="2023-03-13T17:58:39.867" v="1031" actId="20577"/>
          <ac:spMkLst>
            <pc:docMk/>
            <pc:sldMk cId="2435644592" sldId="633"/>
            <ac:spMk id="2" creationId="{B4F23498-C9E5-2D73-6A45-CE3145AA49EF}"/>
          </ac:spMkLst>
        </pc:spChg>
        <pc:spChg chg="mod">
          <ac:chgData name="Chris McClements" userId="8b01c0e5-a094-4b06-8011-f12beab70f8c" providerId="ADAL" clId="{2EE53CFF-06FF-4E37-96B0-1515685D4443}" dt="2023-03-13T17:58:24.858" v="1021" actId="20577"/>
          <ac:spMkLst>
            <pc:docMk/>
            <pc:sldMk cId="2435644592" sldId="633"/>
            <ac:spMk id="7" creationId="{B56C1085-289A-04FC-D468-78F679F95292}"/>
          </ac:spMkLst>
        </pc:spChg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326908009" sldId="634"/>
        </pc:sldMkLst>
      </pc:sldChg>
      <pc:sldChg chg="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176259304" sldId="635"/>
        </pc:sldMkLst>
      </pc:sldChg>
      <pc:sldChg chg="addSp delSp modSp new mod modTransition modClrScheme chgLayout">
        <pc:chgData name="Chris McClements" userId="8b01c0e5-a094-4b06-8011-f12beab70f8c" providerId="ADAL" clId="{2EE53CFF-06FF-4E37-96B0-1515685D4443}" dt="2023-03-13T23:39:02.262" v="1102"/>
        <pc:sldMkLst>
          <pc:docMk/>
          <pc:sldMk cId="918582131" sldId="636"/>
        </pc:sldMkLst>
        <pc:spChg chg="del mod ord">
          <ac:chgData name="Chris McClements" userId="8b01c0e5-a094-4b06-8011-f12beab70f8c" providerId="ADAL" clId="{2EE53CFF-06FF-4E37-96B0-1515685D4443}" dt="2023-03-13T12:38:31.622" v="25" actId="700"/>
          <ac:spMkLst>
            <pc:docMk/>
            <pc:sldMk cId="918582131" sldId="636"/>
            <ac:spMk id="2" creationId="{2182BE45-FBD7-A737-C707-F4BBF6AD4D49}"/>
          </ac:spMkLst>
        </pc:spChg>
        <pc:spChg chg="mod ord">
          <ac:chgData name="Chris McClements" userId="8b01c0e5-a094-4b06-8011-f12beab70f8c" providerId="ADAL" clId="{2EE53CFF-06FF-4E37-96B0-1515685D4443}" dt="2023-03-13T12:38:59.190" v="32" actId="700"/>
          <ac:spMkLst>
            <pc:docMk/>
            <pc:sldMk cId="918582131" sldId="636"/>
            <ac:spMk id="3" creationId="{7E534899-CAD0-B861-CBF2-4111D1F2C3D9}"/>
          </ac:spMkLst>
        </pc:spChg>
        <pc:spChg chg="add del">
          <ac:chgData name="Chris McClements" userId="8b01c0e5-a094-4b06-8011-f12beab70f8c" providerId="ADAL" clId="{2EE53CFF-06FF-4E37-96B0-1515685D4443}" dt="2023-03-13T12:38:31.622" v="25" actId="700"/>
          <ac:spMkLst>
            <pc:docMk/>
            <pc:sldMk cId="918582131" sldId="636"/>
            <ac:spMk id="4" creationId="{F716C1EC-C917-FC13-F2B6-290D393C3F14}"/>
          </ac:spMkLst>
        </pc:spChg>
        <pc:spChg chg="add del mod">
          <ac:chgData name="Chris McClements" userId="8b01c0e5-a094-4b06-8011-f12beab70f8c" providerId="ADAL" clId="{2EE53CFF-06FF-4E37-96B0-1515685D4443}" dt="2023-03-13T12:38:21.099" v="23"/>
          <ac:spMkLst>
            <pc:docMk/>
            <pc:sldMk cId="918582131" sldId="636"/>
            <ac:spMk id="6" creationId="{1CBA29DC-1B5D-51E9-2DAE-27C50F2D71BE}"/>
          </ac:spMkLst>
        </pc:spChg>
        <pc:spChg chg="add del mod ord">
          <ac:chgData name="Chris McClements" userId="8b01c0e5-a094-4b06-8011-f12beab70f8c" providerId="ADAL" clId="{2EE53CFF-06FF-4E37-96B0-1515685D4443}" dt="2023-03-13T12:38:17.756" v="18" actId="700"/>
          <ac:spMkLst>
            <pc:docMk/>
            <pc:sldMk cId="918582131" sldId="636"/>
            <ac:spMk id="7" creationId="{D0EEF188-5FBD-7E22-B60F-CCF355C694C8}"/>
          </ac:spMkLst>
        </pc:spChg>
        <pc:spChg chg="add del mod ord">
          <ac:chgData name="Chris McClements" userId="8b01c0e5-a094-4b06-8011-f12beab70f8c" providerId="ADAL" clId="{2EE53CFF-06FF-4E37-96B0-1515685D4443}" dt="2023-03-13T12:38:59.190" v="32" actId="700"/>
          <ac:spMkLst>
            <pc:docMk/>
            <pc:sldMk cId="918582131" sldId="636"/>
            <ac:spMk id="8" creationId="{42BC9BCF-E6B9-0ECF-FD88-C47D786001AF}"/>
          </ac:spMkLst>
        </pc:spChg>
        <pc:spChg chg="add del mod ord">
          <ac:chgData name="Chris McClements" userId="8b01c0e5-a094-4b06-8011-f12beab70f8c" providerId="ADAL" clId="{2EE53CFF-06FF-4E37-96B0-1515685D4443}" dt="2023-03-13T12:38:59.190" v="32" actId="700"/>
          <ac:spMkLst>
            <pc:docMk/>
            <pc:sldMk cId="918582131" sldId="636"/>
            <ac:spMk id="9" creationId="{38EE51B2-E4B6-2803-624B-BBEA34F2CC03}"/>
          </ac:spMkLst>
        </pc:spChg>
        <pc:spChg chg="add del">
          <ac:chgData name="Chris McClements" userId="8b01c0e5-a094-4b06-8011-f12beab70f8c" providerId="ADAL" clId="{2EE53CFF-06FF-4E37-96B0-1515685D4443}" dt="2023-03-13T12:38:34.011" v="27" actId="22"/>
          <ac:spMkLst>
            <pc:docMk/>
            <pc:sldMk cId="918582131" sldId="636"/>
            <ac:spMk id="11" creationId="{7DF473C8-AF83-F044-C32D-7EF111265F07}"/>
          </ac:spMkLst>
        </pc:spChg>
        <pc:spChg chg="add del">
          <ac:chgData name="Chris McClements" userId="8b01c0e5-a094-4b06-8011-f12beab70f8c" providerId="ADAL" clId="{2EE53CFF-06FF-4E37-96B0-1515685D4443}" dt="2023-03-13T12:38:41.364" v="29" actId="22"/>
          <ac:spMkLst>
            <pc:docMk/>
            <pc:sldMk cId="918582131" sldId="636"/>
            <ac:spMk id="13" creationId="{7D294D4D-C62F-0230-EF0E-B770230A48DB}"/>
          </ac:spMkLst>
        </pc:spChg>
        <pc:spChg chg="add mod ord">
          <ac:chgData name="Chris McClements" userId="8b01c0e5-a094-4b06-8011-f12beab70f8c" providerId="ADAL" clId="{2EE53CFF-06FF-4E37-96B0-1515685D4443}" dt="2023-03-13T12:39:26.963" v="42"/>
          <ac:spMkLst>
            <pc:docMk/>
            <pc:sldMk cId="918582131" sldId="636"/>
            <ac:spMk id="14" creationId="{62825E3D-EE49-76BD-BE7E-16635BF5599C}"/>
          </ac:spMkLst>
        </pc:spChg>
        <pc:spChg chg="add mod ord">
          <ac:chgData name="Chris McClements" userId="8b01c0e5-a094-4b06-8011-f12beab70f8c" providerId="ADAL" clId="{2EE53CFF-06FF-4E37-96B0-1515685D4443}" dt="2023-03-13T23:33:28.941" v="1092" actId="20577"/>
          <ac:spMkLst>
            <pc:docMk/>
            <pc:sldMk cId="918582131" sldId="636"/>
            <ac:spMk id="15" creationId="{53D1B5CE-01D0-4FE8-68F1-E9A70DDC6779}"/>
          </ac:spMkLst>
        </pc:spChg>
        <pc:spChg chg="add del">
          <ac:chgData name="Chris McClements" userId="8b01c0e5-a094-4b06-8011-f12beab70f8c" providerId="ADAL" clId="{2EE53CFF-06FF-4E37-96B0-1515685D4443}" dt="2023-03-13T13:48:50.615" v="571" actId="22"/>
          <ac:spMkLst>
            <pc:docMk/>
            <pc:sldMk cId="918582131" sldId="636"/>
            <ac:spMk id="18" creationId="{2C3B56A4-E86D-83EC-0B43-A6DC7737A59B}"/>
          </ac:spMkLst>
        </pc:spChg>
        <pc:spChg chg="add mod">
          <ac:chgData name="Chris McClements" userId="8b01c0e5-a094-4b06-8011-f12beab70f8c" providerId="ADAL" clId="{2EE53CFF-06FF-4E37-96B0-1515685D4443}" dt="2023-03-13T13:48:54.295" v="572"/>
          <ac:spMkLst>
            <pc:docMk/>
            <pc:sldMk cId="918582131" sldId="636"/>
            <ac:spMk id="19" creationId="{AF8E7B29-10D5-886F-3BBB-E22FFBC41A4D}"/>
          </ac:spMkLst>
        </pc:spChg>
        <pc:picChg chg="add del mod">
          <ac:chgData name="Chris McClements" userId="8b01c0e5-a094-4b06-8011-f12beab70f8c" providerId="ADAL" clId="{2EE53CFF-06FF-4E37-96B0-1515685D4443}" dt="2023-03-13T12:38:21.099" v="23"/>
          <ac:picMkLst>
            <pc:docMk/>
            <pc:sldMk cId="918582131" sldId="636"/>
            <ac:picMk id="5" creationId="{6CA39C12-B058-32EE-8579-BBE86921B7E6}"/>
          </ac:picMkLst>
        </pc:picChg>
        <pc:picChg chg="add mod">
          <ac:chgData name="Chris McClements" userId="8b01c0e5-a094-4b06-8011-f12beab70f8c" providerId="ADAL" clId="{2EE53CFF-06FF-4E37-96B0-1515685D4443}" dt="2023-03-13T13:30:11.188" v="102" actId="1076"/>
          <ac:picMkLst>
            <pc:docMk/>
            <pc:sldMk cId="918582131" sldId="636"/>
            <ac:picMk id="16" creationId="{CD240929-5E3C-0002-48B8-7429A6D2564D}"/>
          </ac:picMkLst>
        </pc:picChg>
      </pc:sldChg>
      <pc:sldChg chg="addSp modSp new mod or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2650491285" sldId="637"/>
        </pc:sldMkLst>
        <pc:spChg chg="mod">
          <ac:chgData name="Chris McClements" userId="8b01c0e5-a094-4b06-8011-f12beab70f8c" providerId="ADAL" clId="{2EE53CFF-06FF-4E37-96B0-1515685D4443}" dt="2023-03-13T13:47:42.331" v="556"/>
          <ac:spMkLst>
            <pc:docMk/>
            <pc:sldMk cId="2650491285" sldId="637"/>
            <ac:spMk id="2" creationId="{1AF1DDF4-15C4-3E8A-3857-87D30020AA00}"/>
          </ac:spMkLst>
        </pc:spChg>
        <pc:spChg chg="mod">
          <ac:chgData name="Chris McClements" userId="8b01c0e5-a094-4b06-8011-f12beab70f8c" providerId="ADAL" clId="{2EE53CFF-06FF-4E37-96B0-1515685D4443}" dt="2023-03-13T17:41:51.036" v="997" actId="20577"/>
          <ac:spMkLst>
            <pc:docMk/>
            <pc:sldMk cId="2650491285" sldId="637"/>
            <ac:spMk id="3" creationId="{AC2F5F11-2F6B-C1BC-9F71-5A28E8F98731}"/>
          </ac:spMkLst>
        </pc:spChg>
        <pc:spChg chg="mod">
          <ac:chgData name="Chris McClements" userId="8b01c0e5-a094-4b06-8011-f12beab70f8c" providerId="ADAL" clId="{2EE53CFF-06FF-4E37-96B0-1515685D4443}" dt="2023-03-13T17:06:05.533" v="951" actId="1076"/>
          <ac:spMkLst>
            <pc:docMk/>
            <pc:sldMk cId="2650491285" sldId="637"/>
            <ac:spMk id="7" creationId="{CF815813-BA3B-3047-D44F-070263BFAF75}"/>
          </ac:spMkLst>
        </pc:spChg>
        <pc:spChg chg="mod">
          <ac:chgData name="Chris McClements" userId="8b01c0e5-a094-4b06-8011-f12beab70f8c" providerId="ADAL" clId="{2EE53CFF-06FF-4E37-96B0-1515685D4443}" dt="2023-03-13T17:05:51.263" v="947" actId="20577"/>
          <ac:spMkLst>
            <pc:docMk/>
            <pc:sldMk cId="2650491285" sldId="637"/>
            <ac:spMk id="8" creationId="{F59A0348-EF84-F39C-FE84-7EA8A70F1595}"/>
          </ac:spMkLst>
        </pc:spChg>
        <pc:spChg chg="mod">
          <ac:chgData name="Chris McClements" userId="8b01c0e5-a094-4b06-8011-f12beab70f8c" providerId="ADAL" clId="{2EE53CFF-06FF-4E37-96B0-1515685D4443}" dt="2023-03-13T17:05:59.209" v="950" actId="20577"/>
          <ac:spMkLst>
            <pc:docMk/>
            <pc:sldMk cId="2650491285" sldId="637"/>
            <ac:spMk id="9" creationId="{2EF63958-C8F7-22AE-C1BC-C45358B6F108}"/>
          </ac:spMkLst>
        </pc:spChg>
        <pc:grpChg chg="add mod">
          <ac:chgData name="Chris McClements" userId="8b01c0e5-a094-4b06-8011-f12beab70f8c" providerId="ADAL" clId="{2EE53CFF-06FF-4E37-96B0-1515685D4443}" dt="2023-03-13T17:05:43.278" v="942" actId="1076"/>
          <ac:grpSpMkLst>
            <pc:docMk/>
            <pc:sldMk cId="2650491285" sldId="637"/>
            <ac:grpSpMk id="5" creationId="{E400AC01-5B9C-C607-4892-89088353AC3B}"/>
          </ac:grpSpMkLst>
        </pc:grpChg>
        <pc:picChg chg="mod">
          <ac:chgData name="Chris McClements" userId="8b01c0e5-a094-4b06-8011-f12beab70f8c" providerId="ADAL" clId="{2EE53CFF-06FF-4E37-96B0-1515685D4443}" dt="2023-03-13T13:31:50.674" v="120"/>
          <ac:picMkLst>
            <pc:docMk/>
            <pc:sldMk cId="2650491285" sldId="637"/>
            <ac:picMk id="6" creationId="{B1FA84E5-F727-882E-C7AF-144EE1639CB0}"/>
          </ac:picMkLst>
        </pc:picChg>
      </pc:sldChg>
      <pc:sldChg chg="addSp delSp modSp new mod ord modTransition">
        <pc:chgData name="Chris McClements" userId="8b01c0e5-a094-4b06-8011-f12beab70f8c" providerId="ADAL" clId="{2EE53CFF-06FF-4E37-96B0-1515685D4443}" dt="2023-03-13T23:39:02.262" v="1102"/>
        <pc:sldMkLst>
          <pc:docMk/>
          <pc:sldMk cId="3649471697" sldId="638"/>
        </pc:sldMkLst>
        <pc:spChg chg="mod">
          <ac:chgData name="Chris McClements" userId="8b01c0e5-a094-4b06-8011-f12beab70f8c" providerId="ADAL" clId="{2EE53CFF-06FF-4E37-96B0-1515685D4443}" dt="2023-03-13T13:48:41.172" v="569"/>
          <ac:spMkLst>
            <pc:docMk/>
            <pc:sldMk cId="3649471697" sldId="638"/>
            <ac:spMk id="2" creationId="{6601053E-893E-D004-3FF4-F2BD62D349A7}"/>
          </ac:spMkLst>
        </pc:spChg>
        <pc:spChg chg="add del mod">
          <ac:chgData name="Chris McClements" userId="8b01c0e5-a094-4b06-8011-f12beab70f8c" providerId="ADAL" clId="{2EE53CFF-06FF-4E37-96B0-1515685D4443}" dt="2023-03-13T16:58:57.333" v="925" actId="20577"/>
          <ac:spMkLst>
            <pc:docMk/>
            <pc:sldMk cId="3649471697" sldId="638"/>
            <ac:spMk id="3" creationId="{D2EAF95C-EAD3-3BBA-5F27-1DD2462F52A1}"/>
          </ac:spMkLst>
        </pc:spChg>
        <pc:picChg chg="add del mod">
          <ac:chgData name="Chris McClements" userId="8b01c0e5-a094-4b06-8011-f12beab70f8c" providerId="ADAL" clId="{2EE53CFF-06FF-4E37-96B0-1515685D4443}" dt="2023-03-13T13:37:29.783" v="542"/>
          <ac:picMkLst>
            <pc:docMk/>
            <pc:sldMk cId="3649471697" sldId="638"/>
            <ac:picMk id="5" creationId="{ED629078-DA7D-B4BC-DCD1-8B9263127561}"/>
          </ac:picMkLst>
        </pc:picChg>
        <pc:picChg chg="add mod">
          <ac:chgData name="Chris McClements" userId="8b01c0e5-a094-4b06-8011-f12beab70f8c" providerId="ADAL" clId="{2EE53CFF-06FF-4E37-96B0-1515685D4443}" dt="2023-03-13T13:56:14.772" v="761" actId="14100"/>
          <ac:picMkLst>
            <pc:docMk/>
            <pc:sldMk cId="3649471697" sldId="638"/>
            <ac:picMk id="6" creationId="{7BCD7C5E-1D33-3F2B-98DA-163B46222FAB}"/>
          </ac:picMkLst>
        </pc:picChg>
      </pc:sldChg>
      <pc:sldChg chg="addSp delSp modSp new mod modTransition chgLayout">
        <pc:chgData name="Chris McClements" userId="8b01c0e5-a094-4b06-8011-f12beab70f8c" providerId="ADAL" clId="{2EE53CFF-06FF-4E37-96B0-1515685D4443}" dt="2023-03-13T23:39:02.262" v="1102"/>
        <pc:sldMkLst>
          <pc:docMk/>
          <pc:sldMk cId="3293641935" sldId="639"/>
        </pc:sldMkLst>
        <pc:spChg chg="mod ord">
          <ac:chgData name="Chris McClements" userId="8b01c0e5-a094-4b06-8011-f12beab70f8c" providerId="ADAL" clId="{2EE53CFF-06FF-4E37-96B0-1515685D4443}" dt="2023-03-13T23:36:55.027" v="1099" actId="700"/>
          <ac:spMkLst>
            <pc:docMk/>
            <pc:sldMk cId="3293641935" sldId="639"/>
            <ac:spMk id="2" creationId="{F1D644C0-CDF6-EB72-1E15-138168A1B7EB}"/>
          </ac:spMkLst>
        </pc:spChg>
        <pc:spChg chg="del">
          <ac:chgData name="Chris McClements" userId="8b01c0e5-a094-4b06-8011-f12beab70f8c" providerId="ADAL" clId="{2EE53CFF-06FF-4E37-96B0-1515685D4443}" dt="2023-03-13T13:56:51.452" v="763" actId="22"/>
          <ac:spMkLst>
            <pc:docMk/>
            <pc:sldMk cId="3293641935" sldId="639"/>
            <ac:spMk id="3" creationId="{5B2A6D95-5287-A559-62D3-224D5784C7C5}"/>
          </ac:spMkLst>
        </pc:spChg>
        <pc:spChg chg="mod ord">
          <ac:chgData name="Chris McClements" userId="8b01c0e5-a094-4b06-8011-f12beab70f8c" providerId="ADAL" clId="{2EE53CFF-06FF-4E37-96B0-1515685D4443}" dt="2023-03-13T23:36:55.027" v="1099" actId="700"/>
          <ac:spMkLst>
            <pc:docMk/>
            <pc:sldMk cId="3293641935" sldId="639"/>
            <ac:spMk id="4" creationId="{32D14E15-7185-0538-238D-079B6D5F4F27}"/>
          </ac:spMkLst>
        </pc:spChg>
        <pc:spChg chg="add del mod">
          <ac:chgData name="Chris McClements" userId="8b01c0e5-a094-4b06-8011-f12beab70f8c" providerId="ADAL" clId="{2EE53CFF-06FF-4E37-96B0-1515685D4443}" dt="2023-03-13T23:36:55.027" v="1099" actId="700"/>
          <ac:spMkLst>
            <pc:docMk/>
            <pc:sldMk cId="3293641935" sldId="639"/>
            <ac:spMk id="8" creationId="{509D128D-9221-73B5-DB4E-8187B4E0256C}"/>
          </ac:spMkLst>
        </pc:spChg>
        <pc:spChg chg="add del mod">
          <ac:chgData name="Chris McClements" userId="8b01c0e5-a094-4b06-8011-f12beab70f8c" providerId="ADAL" clId="{2EE53CFF-06FF-4E37-96B0-1515685D4443}" dt="2023-03-13T23:36:43.076" v="1098" actId="478"/>
          <ac:spMkLst>
            <pc:docMk/>
            <pc:sldMk cId="3293641935" sldId="639"/>
            <ac:spMk id="10" creationId="{02468829-2B16-7147-625B-72521B2BA956}"/>
          </ac:spMkLst>
        </pc:spChg>
        <pc:spChg chg="add mod ord">
          <ac:chgData name="Chris McClements" userId="8b01c0e5-a094-4b06-8011-f12beab70f8c" providerId="ADAL" clId="{2EE53CFF-06FF-4E37-96B0-1515685D4443}" dt="2023-03-13T23:36:55.027" v="1099" actId="700"/>
          <ac:spMkLst>
            <pc:docMk/>
            <pc:sldMk cId="3293641935" sldId="639"/>
            <ac:spMk id="12" creationId="{1E62D7E3-EE4E-4B1C-1539-714C8670F801}"/>
          </ac:spMkLst>
        </pc:spChg>
        <pc:picChg chg="add del mod ord">
          <ac:chgData name="Chris McClements" userId="8b01c0e5-a094-4b06-8011-f12beab70f8c" providerId="ADAL" clId="{2EE53CFF-06FF-4E37-96B0-1515685D4443}" dt="2023-03-13T23:36:33.948" v="1093" actId="478"/>
          <ac:picMkLst>
            <pc:docMk/>
            <pc:sldMk cId="3293641935" sldId="639"/>
            <ac:picMk id="6" creationId="{23B7A5C3-B714-FCAF-E60C-5C6CD11B89AA}"/>
          </ac:picMkLst>
        </pc:picChg>
        <pc:picChg chg="add del mod">
          <ac:chgData name="Chris McClements" userId="8b01c0e5-a094-4b06-8011-f12beab70f8c" providerId="ADAL" clId="{2EE53CFF-06FF-4E37-96B0-1515685D4443}" dt="2023-03-13T23:36:35.381" v="1095"/>
          <ac:picMkLst>
            <pc:docMk/>
            <pc:sldMk cId="3293641935" sldId="639"/>
            <ac:picMk id="9" creationId="{13D20CAA-3496-299D-D346-C654BEA67DE4}"/>
          </ac:picMkLst>
        </pc:picChg>
        <pc:picChg chg="add mod">
          <ac:chgData name="Chris McClements" userId="8b01c0e5-a094-4b06-8011-f12beab70f8c" providerId="ADAL" clId="{2EE53CFF-06FF-4E37-96B0-1515685D4443}" dt="2023-03-13T23:37:00.856" v="1100" actId="1076"/>
          <ac:picMkLst>
            <pc:docMk/>
            <pc:sldMk cId="3293641935" sldId="639"/>
            <ac:picMk id="11" creationId="{21C8FB7F-187D-3AA7-CB0B-B7A7B7FC03F4}"/>
          </ac:picMkLst>
        </pc:picChg>
      </pc:sldChg>
      <pc:sldChg chg="modSp new del mod">
        <pc:chgData name="Chris McClements" userId="8b01c0e5-a094-4b06-8011-f12beab70f8c" providerId="ADAL" clId="{2EE53CFF-06FF-4E37-96B0-1515685D4443}" dt="2023-03-13T16:54:52.249" v="919" actId="2696"/>
        <pc:sldMkLst>
          <pc:docMk/>
          <pc:sldMk cId="30525883" sldId="640"/>
        </pc:sldMkLst>
        <pc:spChg chg="mod">
          <ac:chgData name="Chris McClements" userId="8b01c0e5-a094-4b06-8011-f12beab70f8c" providerId="ADAL" clId="{2EE53CFF-06FF-4E37-96B0-1515685D4443}" dt="2023-03-13T16:21:07.526" v="918" actId="20577"/>
          <ac:spMkLst>
            <pc:docMk/>
            <pc:sldMk cId="30525883" sldId="640"/>
            <ac:spMk id="2" creationId="{F4B9649A-2809-E566-723D-BDA10FF2D9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846" y="0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417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846" y="9371417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AD8EAA-D806-4A15-9B26-A14050D62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85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46" y="0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058" y="4686499"/>
            <a:ext cx="5387648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417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46" y="9371417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C122C7-1DE2-48CA-B93A-77B51E2902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73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66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80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25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96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34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01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57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7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3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0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866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29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756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01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93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01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8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16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97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78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768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0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2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22C7-1DE2-48CA-B93A-77B51E29029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6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EF93E-937E-2540-B1B2-52F9B502774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AEC27-6951-FA4A-A395-631FA3BA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5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 algn="r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636D331A-8BAD-439C-B37D-827ACE1C84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664" y="368660"/>
            <a:ext cx="9120336" cy="54006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1489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2D47-FFD9-47B5-81D8-50F30A1C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664" y="368660"/>
            <a:ext cx="9120336" cy="54006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2D47-FFD9-47B5-81D8-50F30A1C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BF451F6-0093-9DAF-E23D-E43D0A2A083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4800" y="1260000"/>
            <a:ext cx="11520000" cy="504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328" y="296652"/>
            <a:ext cx="8919672" cy="7302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2D47-FFD9-47B5-81D8-50F30A1C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FBB82-FF7A-494D-9F87-9C54C2D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E08F6-44E3-4072-ABDF-4F52B1884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2747964"/>
            <a:ext cx="9505056" cy="1362075"/>
          </a:xfrm>
        </p:spPr>
        <p:txBody>
          <a:bodyPr anchor="t"/>
          <a:lstStyle>
            <a:lvl1pPr algn="ctr">
              <a:defRPr sz="3000" b="0" cap="none" baseline="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618D63A-B39C-41C9-976E-83CEF67A05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3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119669" y="461655"/>
            <a:ext cx="9072331" cy="41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487489" y="1124745"/>
            <a:ext cx="9379403" cy="57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50"/>
            <a:ext cx="1295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E03D74BE-7A03-43AD-BFBB-B23B68F71B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FCB77F-4EDB-47DC-B321-EC1F29D047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" y="152635"/>
            <a:ext cx="2135403" cy="748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C6CDF-6FCC-7FDA-47C1-341A6B8B92EF}"/>
              </a:ext>
            </a:extLst>
          </p:cNvPr>
          <p:cNvSpPr txBox="1"/>
          <p:nvPr userDrawn="1"/>
        </p:nvSpPr>
        <p:spPr>
          <a:xfrm>
            <a:off x="11324" y="890650"/>
            <a:ext cx="22862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20 Years of Spacecraft Networking Innovation</a:t>
            </a:r>
          </a:p>
        </p:txBody>
      </p:sp>
    </p:spTree>
    <p:extLst>
      <p:ext uri="{BB962C8B-B14F-4D97-AF65-F5344CB8AC3E}">
        <p14:creationId xmlns:p14="http://schemas.microsoft.com/office/powerpoint/2010/main" val="7457239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8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Trebuchet MS" panose="020B0603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800">
          <a:solidFill>
            <a:schemeClr val="tx1"/>
          </a:solidFill>
          <a:latin typeface="Trebuchet MS" panose="020B0603020202020204" pitchFamily="34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Trebuchet MS" panose="020B0603020202020204" pitchFamily="34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800">
          <a:solidFill>
            <a:schemeClr val="tx1"/>
          </a:solidFill>
          <a:latin typeface="Trebuchet MS" panose="020B0603020202020204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-side.space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-dundee.com/wp-content/star_uploads/conference_papers/spacefibre/89Gonzalez.pdf" TargetMode="External"/><Relationship Id="rId7" Type="http://schemas.openxmlformats.org/officeDocument/2006/relationships/hyperlink" Target="https://www.star-dundee.com/wp-content/star_uploads/conference_papers/spacefibre/78Gibson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ar-dundee.com/wp-content/star_uploads/conference_papers/spacefibre/87-Parkes.pdf" TargetMode="External"/><Relationship Id="rId5" Type="http://schemas.openxmlformats.org/officeDocument/2006/relationships/hyperlink" Target="https://www.star-dundee.com/wp-content/star_uploads/conference_papers/spacefibre/2022_RADECS_RTG4_Rad_Test-ver_2.pdf" TargetMode="External"/><Relationship Id="rId4" Type="http://schemas.openxmlformats.org/officeDocument/2006/relationships/hyperlink" Target="https://www.star-dundee.com/wp-content/star_uploads/conference_papers/spacefibre/88Ferrer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36626" y="4132752"/>
            <a:ext cx="10810736" cy="2464600"/>
          </a:xfrm>
        </p:spPr>
        <p:txBody>
          <a:bodyPr/>
          <a:lstStyle/>
          <a:p>
            <a:br>
              <a:rPr lang="en-GB" sz="3200" dirty="0"/>
            </a:br>
            <a:r>
              <a:rPr lang="en-GB" sz="2800" b="1" dirty="0"/>
              <a:t>SpaceFibre and SpaceWire IP Cores for the Next Generation of Radiation-Tolerant FPGAs</a:t>
            </a:r>
            <a:br>
              <a:rPr lang="en-GB" sz="2800" dirty="0"/>
            </a:br>
            <a:br>
              <a:rPr lang="en-GB" sz="2000" dirty="0"/>
            </a:br>
            <a:r>
              <a:rPr lang="en-GB" sz="2000" i="1" dirty="0"/>
              <a:t>Marti Farras Casas, Alberto Gonzalez Villafranca, Albert Ferrer Florit – STAR-Barcelona</a:t>
            </a:r>
            <a:br>
              <a:rPr lang="en-GB" sz="2000" i="1" dirty="0"/>
            </a:br>
            <a:r>
              <a:rPr lang="en-GB" sz="2000" i="1" dirty="0"/>
              <a:t>Chris McClements, Andrew MacLennan, Steve Parkes – STAR-Dundee</a:t>
            </a:r>
            <a:br>
              <a:rPr lang="en-GB" sz="2000" i="1" dirty="0"/>
            </a:br>
            <a:br>
              <a:rPr lang="en-GB" sz="1800" dirty="0"/>
            </a:br>
            <a:r>
              <a:rPr lang="en-GB" sz="2000" dirty="0">
                <a:solidFill>
                  <a:schemeClr val="tx1">
                    <a:lumMod val="75000"/>
                  </a:schemeClr>
                </a:solidFill>
              </a:rPr>
              <a:t>www.star-dundee.com		@STAR_Dundee</a:t>
            </a:r>
            <a:endParaRPr lang="en-GB" sz="3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AAFCB6-371D-4AE5-9B29-FAD127DCB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808820"/>
            <a:ext cx="5202578" cy="1824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B5798-F015-7146-7778-AAA486D619D2}"/>
              </a:ext>
            </a:extLst>
          </p:cNvPr>
          <p:cNvSpPr txBox="1"/>
          <p:nvPr/>
        </p:nvSpPr>
        <p:spPr>
          <a:xfrm>
            <a:off x="3215680" y="3682740"/>
            <a:ext cx="5369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20 Years of Spacecraft Networking Innovation</a:t>
            </a:r>
          </a:p>
        </p:txBody>
      </p:sp>
    </p:spTree>
    <p:extLst>
      <p:ext uri="{BB962C8B-B14F-4D97-AF65-F5344CB8AC3E}">
        <p14:creationId xmlns:p14="http://schemas.microsoft.com/office/powerpoint/2010/main" val="3964479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IP Cores General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625244"/>
          </a:xfrm>
        </p:spPr>
        <p:txBody>
          <a:bodyPr>
            <a:normAutofit/>
          </a:bodyPr>
          <a:lstStyle/>
          <a:p>
            <a:r>
              <a:rPr lang="en-GB" dirty="0"/>
              <a:t>Use of EDAC protection in memories</a:t>
            </a:r>
          </a:p>
          <a:p>
            <a:endParaRPr lang="en-GB" dirty="0"/>
          </a:p>
          <a:p>
            <a:r>
              <a:rPr lang="en-GB" dirty="0"/>
              <a:t>Guaranteed, straightforward timing closure</a:t>
            </a:r>
            <a:endParaRPr lang="ca-ES" dirty="0"/>
          </a:p>
          <a:p>
            <a:pPr lvl="1"/>
            <a:r>
              <a:rPr lang="en-GB" dirty="0"/>
              <a:t>Lane rate only limited by Serdes (e.g. up to 3.125 Gbps on RTG4)</a:t>
            </a:r>
          </a:p>
          <a:p>
            <a:pPr lvl="1"/>
            <a:r>
              <a:rPr lang="en-GB" dirty="0"/>
              <a:t>For the whole temperature and voltage range (i.e. fast &amp; slow corners)</a:t>
            </a:r>
          </a:p>
          <a:p>
            <a:pPr lvl="1"/>
            <a:r>
              <a:rPr lang="en-GB" dirty="0"/>
              <a:t>With EDAC and SET filters</a:t>
            </a:r>
          </a:p>
          <a:p>
            <a:pPr lvl="1"/>
            <a:r>
              <a:rPr lang="ca-ES" dirty="0"/>
              <a:t>Does not require specific placement or timing constraints.</a:t>
            </a:r>
          </a:p>
          <a:p>
            <a:pPr lvl="1"/>
            <a:r>
              <a:rPr lang="en-GB" dirty="0"/>
              <a:t>Even with more than 80% FPGA utilisation </a:t>
            </a:r>
            <a:endParaRPr lang="ca-ES" dirty="0"/>
          </a:p>
          <a:p>
            <a:pPr lvl="1"/>
            <a:endParaRPr lang="ca-ES" dirty="0"/>
          </a:p>
          <a:p>
            <a:pPr marL="342900" lvl="2" indent="-342900"/>
            <a:r>
              <a:rPr lang="ca-ES" sz="2000" dirty="0"/>
              <a:t>Low latency</a:t>
            </a:r>
          </a:p>
          <a:p>
            <a:pPr marL="800100" lvl="3" indent="-342900"/>
            <a:r>
              <a:rPr lang="ca-ES" sz="2000" dirty="0"/>
              <a:t>L</a:t>
            </a:r>
            <a:r>
              <a:rPr lang="en-GB" sz="2000" dirty="0" err="1"/>
              <a:t>ess</a:t>
            </a:r>
            <a:r>
              <a:rPr lang="en-GB" sz="2000" dirty="0"/>
              <a:t> than 400 ns for Broadcasts (including 250 ns due to SerDes latency)</a:t>
            </a:r>
          </a:p>
          <a:p>
            <a:pPr marL="800100" lvl="3" indent="-342900"/>
            <a:r>
              <a:rPr lang="ca-ES" sz="2000" dirty="0"/>
              <a:t>Streaming frame sending option</a:t>
            </a:r>
          </a:p>
          <a:p>
            <a:endParaRPr lang="ca-ES" dirty="0"/>
          </a:p>
          <a:p>
            <a:r>
              <a:rPr lang="ca-ES" dirty="0"/>
              <a:t>Compact design</a:t>
            </a:r>
          </a:p>
          <a:p>
            <a:pPr marL="800100" lvl="3" indent="-342900"/>
            <a:endParaRPr lang="ca-ES" dirty="0"/>
          </a:p>
          <a:p>
            <a:endParaRPr lang="ca-ES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 IP Core General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625244"/>
          </a:xfrm>
        </p:spPr>
        <p:txBody>
          <a:bodyPr/>
          <a:lstStyle/>
          <a:p>
            <a:pPr lvl="0"/>
            <a:r>
              <a:rPr lang="ca-ES" dirty="0"/>
              <a:t>Configurable</a:t>
            </a:r>
            <a:endParaRPr lang="en-GB" dirty="0"/>
          </a:p>
          <a:p>
            <a:pPr lvl="1"/>
            <a:r>
              <a:rPr lang="en-GB" dirty="0"/>
              <a:t>Number of lanes, virtual channels, ports </a:t>
            </a:r>
          </a:p>
          <a:p>
            <a:pPr lvl="1"/>
            <a:endParaRPr lang="ca-ES" dirty="0"/>
          </a:p>
          <a:p>
            <a:pPr lvl="1"/>
            <a:endParaRPr lang="ca-ES" dirty="0"/>
          </a:p>
          <a:p>
            <a:r>
              <a:rPr lang="ca-ES" dirty="0"/>
              <a:t>High performance</a:t>
            </a:r>
          </a:p>
          <a:p>
            <a:pPr marL="800100" lvl="3" indent="-342900"/>
            <a:r>
              <a:rPr lang="ca-ES" sz="2000" dirty="0"/>
              <a:t>Optimised for radiation hardened FPGAs</a:t>
            </a:r>
            <a:endParaRPr lang="en-GB" sz="2000" dirty="0"/>
          </a:p>
          <a:p>
            <a:pPr marL="800100" lvl="3" indent="-342900"/>
            <a:endParaRPr lang="en-GB" dirty="0"/>
          </a:p>
          <a:p>
            <a:pPr marL="800100" lvl="3" indent="-342900"/>
            <a:endParaRPr lang="en-GB" dirty="0"/>
          </a:p>
          <a:p>
            <a:pPr lvl="0"/>
            <a:r>
              <a:rPr lang="en-GB" dirty="0"/>
              <a:t>Easy to use</a:t>
            </a:r>
          </a:p>
          <a:p>
            <a:pPr lvl="1"/>
            <a:r>
              <a:rPr lang="en-GB" dirty="0"/>
              <a:t>AXI4-Stream interface for each Virtual Channel</a:t>
            </a:r>
          </a:p>
          <a:p>
            <a:pPr lvl="1"/>
            <a:r>
              <a:rPr lang="ca-ES" dirty="0"/>
              <a:t>Reference designs for RTG4, PolarFire, KUS, Versal, BRAVE...</a:t>
            </a:r>
          </a:p>
          <a:p>
            <a:pPr marL="342900" lvl="1" indent="0">
              <a:buNone/>
            </a:pPr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r>
              <a:rPr lang="ca-ES" dirty="0"/>
              <a:t>Safe</a:t>
            </a:r>
          </a:p>
          <a:p>
            <a:pPr lvl="1"/>
            <a:r>
              <a:rPr lang="ca-ES" dirty="0"/>
              <a:t>Extensive verification and validation</a:t>
            </a:r>
          </a:p>
          <a:p>
            <a:pPr lvl="1"/>
            <a:r>
              <a:rPr lang="ca-ES" dirty="0"/>
              <a:t>Tested in radiation environment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2" descr="Resultat d'imatges de smiley face icon free">
            <a:extLst>
              <a:ext uri="{FF2B5EF4-FFF2-40B4-BE49-F238E27FC236}">
                <a16:creationId xmlns:a16="http://schemas.microsoft.com/office/drawing/2014/main" id="{7854084B-6A4F-29C4-82DB-EBCC91CA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203" y="4257235"/>
            <a:ext cx="720148" cy="7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EFC0E-7181-34E0-5718-3FB9B598C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150" y="5769260"/>
            <a:ext cx="788254" cy="788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5AA64-6106-FF53-8AE6-9AEA1C336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74" y="2844848"/>
            <a:ext cx="910210" cy="728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9F66D-97DD-906C-8367-4192ECF2D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291" y="1510084"/>
            <a:ext cx="741971" cy="7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Single-Lane Interface IP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1E2E174-7707-D383-48DC-86C24EA94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869797"/>
              </p:ext>
            </p:extLst>
          </p:nvPr>
        </p:nvGraphicFramePr>
        <p:xfrm>
          <a:off x="3522336" y="1200405"/>
          <a:ext cx="7211869" cy="233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67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RTG4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XQRKU060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 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7268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9A831-FA23-5B49-2333-0FF8BB070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58393"/>
              </p:ext>
            </p:extLst>
          </p:nvPr>
        </p:nvGraphicFramePr>
        <p:xfrm>
          <a:off x="3522336" y="3912610"/>
          <a:ext cx="7211869" cy="233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67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RTPF500T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XQRVC1902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 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7268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EB888B-CC6A-1781-9D4E-EB6B227DA891}"/>
              </a:ext>
            </a:extLst>
          </p:cNvPr>
          <p:cNvSpPr txBox="1"/>
          <p:nvPr/>
        </p:nvSpPr>
        <p:spPr>
          <a:xfrm>
            <a:off x="1457792" y="1441168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RTG4 and</a:t>
            </a:r>
          </a:p>
          <a:p>
            <a:pPr algn="r"/>
            <a:r>
              <a:rPr lang="en-GB" dirty="0">
                <a:solidFill>
                  <a:srgbClr val="FFFF00"/>
                </a:solidFill>
              </a:rPr>
              <a:t>Kintex Ultrascale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523D8-23AB-3532-14DA-E3FB6094C79B}"/>
              </a:ext>
            </a:extLst>
          </p:cNvPr>
          <p:cNvSpPr txBox="1"/>
          <p:nvPr/>
        </p:nvSpPr>
        <p:spPr>
          <a:xfrm>
            <a:off x="1803977" y="4124171"/>
            <a:ext cx="156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PolarFire and</a:t>
            </a:r>
          </a:p>
          <a:p>
            <a:pPr algn="r"/>
            <a:r>
              <a:rPr lang="en-GB" dirty="0">
                <a:solidFill>
                  <a:srgbClr val="FFFF00"/>
                </a:solidFill>
              </a:rPr>
              <a:t>Versal</a:t>
            </a:r>
          </a:p>
        </p:txBody>
      </p:sp>
    </p:spTree>
    <p:extLst>
      <p:ext uri="{BB962C8B-B14F-4D97-AF65-F5344CB8AC3E}">
        <p14:creationId xmlns:p14="http://schemas.microsoft.com/office/powerpoint/2010/main" val="229477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Single-Lane Interface IP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TMR in PolarFire</a:t>
            </a:r>
          </a:p>
          <a:p>
            <a:pPr lvl="1"/>
            <a:r>
              <a:rPr lang="en-GB"/>
              <a:t>DFF ~ x 2.8</a:t>
            </a:r>
          </a:p>
          <a:p>
            <a:pPr lvl="1"/>
            <a:r>
              <a:rPr lang="en-GB"/>
              <a:t>LUT ~ x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5AD3D5-A5B4-4DB2-BF78-EAD1AFB0D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2" y="2636912"/>
            <a:ext cx="5856258" cy="3429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85E40A-6B8D-573E-F21D-8098F7DD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86" y="2634792"/>
            <a:ext cx="5789457" cy="342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DCB3F-6161-93B9-46DF-E46BE20A17D5}"/>
              </a:ext>
            </a:extLst>
          </p:cNvPr>
          <p:cNvSpPr txBox="1"/>
          <p:nvPr/>
        </p:nvSpPr>
        <p:spPr>
          <a:xfrm>
            <a:off x="2417157" y="2265460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RTPF500T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DCF3-84D7-34A7-5D1B-E0F7C69E0B1A}"/>
              </a:ext>
            </a:extLst>
          </p:cNvPr>
          <p:cNvSpPr txBox="1"/>
          <p:nvPr/>
        </p:nvSpPr>
        <p:spPr>
          <a:xfrm>
            <a:off x="8273701" y="2265460"/>
            <a:ext cx="15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XQRVC1902</a:t>
            </a:r>
          </a:p>
        </p:txBody>
      </p:sp>
    </p:spTree>
    <p:extLst>
      <p:ext uri="{BB962C8B-B14F-4D97-AF65-F5344CB8AC3E}">
        <p14:creationId xmlns:p14="http://schemas.microsoft.com/office/powerpoint/2010/main" val="195984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Single-Lane Interface IP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NG family share the same type of fabric resources</a:t>
            </a:r>
          </a:p>
          <a:p>
            <a:pPr lvl="1"/>
            <a:r>
              <a:rPr lang="en-GB" dirty="0"/>
              <a:t>IP implementation expected to use the same resources in NG-Large and NG-Ultra</a:t>
            </a:r>
          </a:p>
          <a:p>
            <a:pPr lvl="1"/>
            <a:endParaRPr lang="en-GB" dirty="0"/>
          </a:p>
          <a:p>
            <a:r>
              <a:rPr lang="en-GB" dirty="0"/>
              <a:t>In terms of % of resource usage for the </a:t>
            </a:r>
            <a:r>
              <a:rPr lang="en-GB" dirty="0" err="1"/>
              <a:t>SpFi</a:t>
            </a:r>
            <a:r>
              <a:rPr lang="en-GB" dirty="0"/>
              <a:t> IP Core</a:t>
            </a:r>
          </a:p>
          <a:p>
            <a:pPr lvl="1"/>
            <a:r>
              <a:rPr lang="en-GB" dirty="0"/>
              <a:t>NG-Large is equivalent to the RTG4</a:t>
            </a:r>
          </a:p>
          <a:p>
            <a:pPr lvl="1"/>
            <a:r>
              <a:rPr lang="en-GB" dirty="0"/>
              <a:t>NG-Ultra is equivalent to the PolarFire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90E47C-A524-4016-9E30-B1F1920F1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71413"/>
              </p:ext>
            </p:extLst>
          </p:nvPr>
        </p:nvGraphicFramePr>
        <p:xfrm>
          <a:off x="2062030" y="3548877"/>
          <a:ext cx="7211869" cy="233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67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NG-Large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NG-Ultra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 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726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25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Multi-Lane Interface IP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90F4A-1DBB-439F-62FB-8E324CBC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148995"/>
          </a:xfrm>
        </p:spPr>
        <p:txBody>
          <a:bodyPr>
            <a:normAutofit/>
          </a:bodyPr>
          <a:lstStyle/>
          <a:p>
            <a:r>
              <a:rPr lang="en-GB" sz="2400" dirty="0"/>
              <a:t>Multi-Lane is an optional capability of the </a:t>
            </a:r>
            <a:r>
              <a:rPr lang="en-GB" sz="2400" dirty="0" err="1"/>
              <a:t>SpFi</a:t>
            </a:r>
            <a:r>
              <a:rPr lang="en-GB" sz="2400" dirty="0"/>
              <a:t> standard</a:t>
            </a:r>
          </a:p>
          <a:p>
            <a:endParaRPr lang="en-GB" sz="2400" dirty="0"/>
          </a:p>
          <a:p>
            <a:r>
              <a:rPr lang="en-GB" sz="2400" dirty="0"/>
              <a:t>Allows several physical lanes to behave as a single logical link</a:t>
            </a:r>
          </a:p>
          <a:p>
            <a:pPr lvl="1"/>
            <a:r>
              <a:rPr lang="en-GB" sz="2000" dirty="0"/>
              <a:t>Higher throughput</a:t>
            </a:r>
          </a:p>
          <a:p>
            <a:pPr lvl="1"/>
            <a:r>
              <a:rPr lang="en-GB" sz="2000" dirty="0"/>
              <a:t>Redundancy</a:t>
            </a:r>
          </a:p>
          <a:p>
            <a:pPr lvl="2"/>
            <a:r>
              <a:rPr lang="en-GB" sz="1800" dirty="0"/>
              <a:t>Hot (&lt; 3 µs) &amp; Warm (&lt; 80 µs)</a:t>
            </a:r>
          </a:p>
          <a:p>
            <a:pPr lvl="1"/>
            <a:endParaRPr lang="en-GB" sz="2000" dirty="0"/>
          </a:p>
          <a:p>
            <a:r>
              <a:rPr lang="en-GB" sz="2400" dirty="0"/>
              <a:t>Lanes can be operated independently</a:t>
            </a:r>
          </a:p>
          <a:p>
            <a:pPr lvl="1"/>
            <a:r>
              <a:rPr lang="en-GB" sz="2000" dirty="0"/>
              <a:t>Any number of lanes supported</a:t>
            </a:r>
          </a:p>
          <a:p>
            <a:pPr lvl="1"/>
            <a:r>
              <a:rPr lang="en-GB" sz="2000" dirty="0"/>
              <a:t>Unidirectional lanes supported</a:t>
            </a:r>
          </a:p>
          <a:p>
            <a:pPr lvl="1"/>
            <a:endParaRPr lang="en-GB" sz="20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926C0-5A20-24B9-0757-0C32876D7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24" y="3167275"/>
            <a:ext cx="4682771" cy="24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8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Multi-Lane Interface IP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3583C-B321-753D-8859-5442ABE5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80" y="2168860"/>
            <a:ext cx="5793185" cy="3456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F79C98-B140-423A-7BEF-5EC713C43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004" y="2168859"/>
            <a:ext cx="5797593" cy="3456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91305-7859-E0B7-36AA-03A41D4E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62524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600" dirty="0"/>
              <a:t>Values for different configurations available at https://www.star-dundee.com/wp-content/star_uploads/conference_papers/spacefibre/89Gonzalez.pdf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EEFA0-068F-796D-22FE-BC8E0B12C3E1}"/>
              </a:ext>
            </a:extLst>
          </p:cNvPr>
          <p:cNvSpPr txBox="1"/>
          <p:nvPr/>
        </p:nvSpPr>
        <p:spPr>
          <a:xfrm>
            <a:off x="2417157" y="1660158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RTPF500T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53615-7D02-D458-A6D6-6D5537EF13A5}"/>
              </a:ext>
            </a:extLst>
          </p:cNvPr>
          <p:cNvSpPr txBox="1"/>
          <p:nvPr/>
        </p:nvSpPr>
        <p:spPr>
          <a:xfrm>
            <a:off x="8273701" y="1660158"/>
            <a:ext cx="15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XQRVC1902</a:t>
            </a:r>
          </a:p>
        </p:txBody>
      </p:sp>
    </p:spTree>
    <p:extLst>
      <p:ext uri="{BB962C8B-B14F-4D97-AF65-F5344CB8AC3E}">
        <p14:creationId xmlns:p14="http://schemas.microsoft.com/office/powerpoint/2010/main" val="117480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 IP on NanoXplore FPGA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5" y="1232756"/>
            <a:ext cx="5016556" cy="51489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Successful link connection established with STAR-Fire unit</a:t>
            </a:r>
          </a:p>
          <a:p>
            <a:pPr lvl="1"/>
            <a:r>
              <a:rPr lang="en-GB" dirty="0"/>
              <a:t>2 Gbps setup</a:t>
            </a:r>
          </a:p>
          <a:p>
            <a:pPr lvl="1"/>
            <a:r>
              <a:rPr lang="en-GB" dirty="0"/>
              <a:t>Correct data transmission </a:t>
            </a:r>
            <a:r>
              <a:rPr lang="en-GB" u="sng" dirty="0"/>
              <a:t>without any data errors</a:t>
            </a:r>
          </a:p>
          <a:p>
            <a:endParaRPr lang="en-GB" dirty="0"/>
          </a:p>
          <a:p>
            <a:r>
              <a:rPr lang="en-GB" dirty="0"/>
              <a:t>Retry events periodically appear</a:t>
            </a:r>
          </a:p>
          <a:p>
            <a:endParaRPr lang="en-GB" dirty="0"/>
          </a:p>
          <a:p>
            <a:r>
              <a:rPr lang="en-GB" dirty="0"/>
              <a:t>Currently debugging this problem in collaboration with NanoXplore</a:t>
            </a:r>
          </a:p>
          <a:p>
            <a:pPr lvl="1"/>
            <a:r>
              <a:rPr lang="en-GB" dirty="0"/>
              <a:t>The final validation of the IP to be completed soon</a:t>
            </a:r>
          </a:p>
          <a:p>
            <a:pPr lvl="1"/>
            <a:r>
              <a:rPr lang="en-GB" dirty="0"/>
              <a:t>Reference design with SerDes configuration, clock scheme details, memory instantiation (EDAC), etc. provided with 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C3370056-5C01-9086-41E1-E2E8F06CC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6040" y="1448780"/>
            <a:ext cx="5289560" cy="45128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F11EB-3332-5481-FAFF-BA5EB7E20C82}"/>
              </a:ext>
            </a:extLst>
          </p:cNvPr>
          <p:cNvSpPr txBox="1"/>
          <p:nvPr/>
        </p:nvSpPr>
        <p:spPr>
          <a:xfrm>
            <a:off x="6538273" y="2132856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STAR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7667B-95B2-148B-7173-666C260DF625}"/>
              </a:ext>
            </a:extLst>
          </p:cNvPr>
          <p:cNvSpPr txBox="1"/>
          <p:nvPr/>
        </p:nvSpPr>
        <p:spPr>
          <a:xfrm>
            <a:off x="6456700" y="3335871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err="1">
                <a:solidFill>
                  <a:srgbClr val="FFFF00"/>
                </a:solidFill>
              </a:rPr>
              <a:t>eSATA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8F704-FDCD-9959-0066-42D8AB207C84}"/>
              </a:ext>
            </a:extLst>
          </p:cNvPr>
          <p:cNvSpPr txBox="1"/>
          <p:nvPr/>
        </p:nvSpPr>
        <p:spPr>
          <a:xfrm>
            <a:off x="7515890" y="5031047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FMC Mk3</a:t>
            </a:r>
          </a:p>
          <a:p>
            <a:pPr algn="ctr"/>
            <a:r>
              <a:rPr lang="en-GB" err="1">
                <a:solidFill>
                  <a:srgbClr val="FFFF00"/>
                </a:solidFill>
              </a:rPr>
              <a:t>SpW</a:t>
            </a:r>
            <a:r>
              <a:rPr lang="en-GB">
                <a:solidFill>
                  <a:srgbClr val="FFFF00"/>
                </a:solidFill>
              </a:rPr>
              <a:t>/</a:t>
            </a:r>
            <a:r>
              <a:rPr lang="en-GB" err="1">
                <a:solidFill>
                  <a:srgbClr val="FFFF00"/>
                </a:solidFill>
              </a:rPr>
              <a:t>SpFi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B8DE5-4205-EEA0-1A17-C5329FE843A6}"/>
              </a:ext>
            </a:extLst>
          </p:cNvPr>
          <p:cNvSpPr txBox="1"/>
          <p:nvPr/>
        </p:nvSpPr>
        <p:spPr>
          <a:xfrm>
            <a:off x="10458068" y="3807253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NG-Large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Evaluation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Kit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0C22C-27BC-46FB-CE79-DBFEEEECAFE1}"/>
              </a:ext>
            </a:extLst>
          </p:cNvPr>
          <p:cNvSpPr txBox="1"/>
          <p:nvPr/>
        </p:nvSpPr>
        <p:spPr>
          <a:xfrm>
            <a:off x="8578637" y="39311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FMC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7D31B-5707-1257-4B33-05EF1D6BF4EF}"/>
              </a:ext>
            </a:extLst>
          </p:cNvPr>
          <p:cNvSpPr txBox="1"/>
          <p:nvPr/>
        </p:nvSpPr>
        <p:spPr>
          <a:xfrm>
            <a:off x="6348028" y="9714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NanoXplore NG-Large Evaluation Kit</a:t>
            </a:r>
          </a:p>
        </p:txBody>
      </p:sp>
    </p:spTree>
    <p:extLst>
      <p:ext uri="{BB962C8B-B14F-4D97-AF65-F5344CB8AC3E}">
        <p14:creationId xmlns:p14="http://schemas.microsoft.com/office/powerpoint/2010/main" val="151018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3498-C9E5-2D73-6A45-CE3145AA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 - SpaceFibre Multi-lane Interface IP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5FC38-53E3-68EE-D9A0-166D720B6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CF85B-B4F0-D270-98B8-383983325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97" y="1093776"/>
            <a:ext cx="4538728" cy="5537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F9E07-6B28-C358-19CB-4959A4E26A15}"/>
              </a:ext>
            </a:extLst>
          </p:cNvPr>
          <p:cNvSpPr txBox="1"/>
          <p:nvPr/>
        </p:nvSpPr>
        <p:spPr>
          <a:xfrm>
            <a:off x="8629525" y="1169328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SpaceFibre Multi-lane on</a:t>
            </a:r>
          </a:p>
          <a:p>
            <a:r>
              <a:rPr lang="en-GB" dirty="0">
                <a:solidFill>
                  <a:srgbClr val="FFFF00"/>
                </a:solidFill>
              </a:rPr>
              <a:t>RTG4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C1085-289A-04FC-D468-78F679F95292}"/>
              </a:ext>
            </a:extLst>
          </p:cNvPr>
          <p:cNvSpPr txBox="1"/>
          <p:nvPr/>
        </p:nvSpPr>
        <p:spPr>
          <a:xfrm>
            <a:off x="4090797" y="1117288"/>
            <a:ext cx="177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Test Equipment</a:t>
            </a:r>
          </a:p>
          <a:p>
            <a:r>
              <a:rPr lang="en-GB" dirty="0">
                <a:solidFill>
                  <a:srgbClr val="FFFF00"/>
                </a:solidFill>
              </a:rPr>
              <a:t>STAR 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7AD6F-DC34-9658-9E6C-85ED7334E25D}"/>
              </a:ext>
            </a:extLst>
          </p:cNvPr>
          <p:cNvSpPr txBox="1"/>
          <p:nvPr/>
        </p:nvSpPr>
        <p:spPr>
          <a:xfrm>
            <a:off x="8629524" y="4396011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SpaceFibre Multi-lane on</a:t>
            </a:r>
          </a:p>
          <a:p>
            <a:r>
              <a:rPr lang="en-GB" dirty="0">
                <a:solidFill>
                  <a:srgbClr val="FFFF00"/>
                </a:solidFill>
              </a:rPr>
              <a:t>Kintex Ultrascale</a:t>
            </a:r>
          </a:p>
        </p:txBody>
      </p:sp>
    </p:spTree>
    <p:extLst>
      <p:ext uri="{BB962C8B-B14F-4D97-AF65-F5344CB8AC3E}">
        <p14:creationId xmlns:p14="http://schemas.microsoft.com/office/powerpoint/2010/main" val="243564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861676D-905F-3E13-2871-3F47CE05E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348" y="1556792"/>
            <a:ext cx="3902962" cy="4799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 - SpaceFibre Multi-Lane Interface IP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52CE4AC-5169-D4E4-1F53-9D3BAA7F5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56" y="1773570"/>
            <a:ext cx="5727256" cy="3598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5462A2-BCEF-158B-A0E1-9DC99BD44696}"/>
              </a:ext>
            </a:extLst>
          </p:cNvPr>
          <p:cNvSpPr txBox="1"/>
          <p:nvPr/>
        </p:nvSpPr>
        <p:spPr>
          <a:xfrm>
            <a:off x="515380" y="5389631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Microchip PolarFire MPF300 development kit</a:t>
            </a:r>
          </a:p>
          <a:p>
            <a:r>
              <a:rPr lang="en-GB" dirty="0">
                <a:solidFill>
                  <a:srgbClr val="FFFF00"/>
                </a:solidFill>
              </a:rPr>
              <a:t>3.125 Gbit/s demonstration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DD9DC-E6DC-3F53-BABC-63E4FB318A0B}"/>
              </a:ext>
            </a:extLst>
          </p:cNvPr>
          <p:cNvSpPr txBox="1"/>
          <p:nvPr/>
        </p:nvSpPr>
        <p:spPr>
          <a:xfrm>
            <a:off x="6748084" y="884377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Xilinx Versal VCK190</a:t>
            </a:r>
          </a:p>
          <a:p>
            <a:r>
              <a:rPr lang="en-GB" dirty="0">
                <a:solidFill>
                  <a:srgbClr val="FFFF00"/>
                </a:solidFill>
              </a:rPr>
              <a:t>6.25 Gbit/s demonstration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EA348-1210-EB46-21EF-404EA36E230F}"/>
              </a:ext>
            </a:extLst>
          </p:cNvPr>
          <p:cNvSpPr txBox="1"/>
          <p:nvPr/>
        </p:nvSpPr>
        <p:spPr>
          <a:xfrm>
            <a:off x="2648290" y="2780928"/>
            <a:ext cx="178766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  <a:latin typeface="Arial"/>
                <a:cs typeface="Arial"/>
              </a:rPr>
              <a:t>FMC SpW/SpFi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412D6-DD2B-942A-8032-01F810A9FD7D}"/>
              </a:ext>
            </a:extLst>
          </p:cNvPr>
          <p:cNvSpPr txBox="1"/>
          <p:nvPr/>
        </p:nvSpPr>
        <p:spPr>
          <a:xfrm>
            <a:off x="3364859" y="4569208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err="1">
                <a:solidFill>
                  <a:srgbClr val="FFFF00"/>
                </a:solidFill>
              </a:rPr>
              <a:t>eSATA</a:t>
            </a:r>
            <a:r>
              <a:rPr lang="en-GB">
                <a:solidFill>
                  <a:srgbClr val="FFFF00"/>
                </a:solidFill>
              </a:rPr>
              <a:t> to SFP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FAECC-38EE-1EB2-3B8F-502F72F397BB}"/>
              </a:ext>
            </a:extLst>
          </p:cNvPr>
          <p:cNvSpPr txBox="1"/>
          <p:nvPr/>
        </p:nvSpPr>
        <p:spPr>
          <a:xfrm>
            <a:off x="4649684" y="3748352"/>
            <a:ext cx="13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STAR-Ultra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FD22A-2396-3B6E-0FE3-89AB14F643FD}"/>
              </a:ext>
            </a:extLst>
          </p:cNvPr>
          <p:cNvSpPr txBox="1"/>
          <p:nvPr/>
        </p:nvSpPr>
        <p:spPr>
          <a:xfrm>
            <a:off x="1034316" y="2752359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MPF300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BC4A6-50E8-1E23-8E27-2F371DFC9F8C}"/>
              </a:ext>
            </a:extLst>
          </p:cNvPr>
          <p:cNvSpPr txBox="1"/>
          <p:nvPr/>
        </p:nvSpPr>
        <p:spPr>
          <a:xfrm>
            <a:off x="4930774" y="4129492"/>
            <a:ext cx="157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QSFP to SFP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10286-0F85-1FC1-EBD6-E078EB6D0CAB}"/>
              </a:ext>
            </a:extLst>
          </p:cNvPr>
          <p:cNvSpPr txBox="1"/>
          <p:nvPr/>
        </p:nvSpPr>
        <p:spPr>
          <a:xfrm>
            <a:off x="7944886" y="5389631"/>
            <a:ext cx="157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</a:rPr>
              <a:t>QSFP to SFP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119CA0-077F-9A3E-15A5-A4BFFB68C2FF}"/>
              </a:ext>
            </a:extLst>
          </p:cNvPr>
          <p:cNvSpPr txBox="1"/>
          <p:nvPr/>
        </p:nvSpPr>
        <p:spPr>
          <a:xfrm>
            <a:off x="10164452" y="4202042"/>
            <a:ext cx="813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FMC</a:t>
            </a:r>
          </a:p>
          <a:p>
            <a:r>
              <a:rPr lang="en-GB">
                <a:solidFill>
                  <a:srgbClr val="FFFF00"/>
                </a:solidFill>
              </a:rPr>
              <a:t>to</a:t>
            </a:r>
          </a:p>
          <a:p>
            <a:r>
              <a:rPr lang="en-GB">
                <a:solidFill>
                  <a:srgbClr val="FFFF00"/>
                </a:solidFill>
              </a:rPr>
              <a:t>QSFP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4098E-606D-99B3-5A99-EED4E0DD595F}"/>
              </a:ext>
            </a:extLst>
          </p:cNvPr>
          <p:cNvSpPr txBox="1"/>
          <p:nvPr/>
        </p:nvSpPr>
        <p:spPr>
          <a:xfrm>
            <a:off x="10735310" y="1959936"/>
            <a:ext cx="1220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VCK190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32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07C4-0D1A-4003-9F30-9910A7B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ED01D-6A21-482E-826C-48A060EFA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SpaceWire and SpaceFibre technology</a:t>
            </a:r>
          </a:p>
          <a:p>
            <a:pPr lvl="1"/>
            <a:r>
              <a:rPr lang="en-GB" sz="2200" dirty="0"/>
              <a:t>SpaceFibre</a:t>
            </a:r>
          </a:p>
          <a:p>
            <a:pPr lvl="1"/>
            <a:r>
              <a:rPr lang="en-GB" sz="2200" dirty="0"/>
              <a:t>STAR-Dundee test equipment and STAR-System</a:t>
            </a:r>
          </a:p>
          <a:p>
            <a:pPr lvl="0"/>
            <a:r>
              <a:rPr lang="en-GB" sz="2400" dirty="0"/>
              <a:t>SpaceFibre IP cores on current and next generation FPGAs</a:t>
            </a:r>
          </a:p>
          <a:p>
            <a:pPr lvl="0"/>
            <a:r>
              <a:rPr lang="en-GB" sz="2400" dirty="0"/>
              <a:t>The STAR-Tiger SpaceFibre Routing Switch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3449-6DA5-4C45-BEAB-1531B2F2C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72D47-FFD9-47B5-81D8-50F30A1C260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84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Routing Switch IP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5" y="1232756"/>
            <a:ext cx="5556616" cy="5148995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Full non-blocking switch matrix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Deterministic low-latency switching</a:t>
            </a:r>
          </a:p>
          <a:p>
            <a:endParaRPr lang="en-GB" sz="2400" dirty="0"/>
          </a:p>
          <a:p>
            <a:r>
              <a:rPr lang="en-GB" sz="2400" dirty="0"/>
              <a:t>Supports path, logical addressing and group adaptive routing</a:t>
            </a:r>
          </a:p>
          <a:p>
            <a:endParaRPr lang="en-GB" sz="2400" dirty="0"/>
          </a:p>
          <a:p>
            <a:r>
              <a:rPr lang="en-GB" sz="2400" dirty="0"/>
              <a:t>Fully configurable</a:t>
            </a:r>
          </a:p>
          <a:p>
            <a:pPr lvl="1"/>
            <a:r>
              <a:rPr lang="en-GB" sz="2000" dirty="0"/>
              <a:t>Port types</a:t>
            </a:r>
          </a:p>
          <a:p>
            <a:pPr lvl="2"/>
            <a:r>
              <a:rPr lang="en-GB" sz="1800" dirty="0"/>
              <a:t>SpaceFibre </a:t>
            </a:r>
            <a:r>
              <a:rPr lang="en-GB" sz="1800" dirty="0">
                <a:sym typeface="Wingdings" panose="05000000000000000000" pitchFamily="2" charset="2"/>
              </a:rPr>
              <a:t> Number of lanes, VCs</a:t>
            </a:r>
          </a:p>
          <a:p>
            <a:pPr lvl="2"/>
            <a:r>
              <a:rPr lang="en-GB" sz="1800" dirty="0">
                <a:sym typeface="Wingdings" panose="05000000000000000000" pitchFamily="2" charset="2"/>
              </a:rPr>
              <a:t>AXI4-Stream Internal  Number of VCs</a:t>
            </a:r>
          </a:p>
          <a:p>
            <a:pPr lvl="2"/>
            <a:r>
              <a:rPr lang="en-GB" sz="1800" dirty="0">
                <a:sym typeface="Wingdings" panose="05000000000000000000" pitchFamily="2" charset="2"/>
              </a:rPr>
              <a:t>SpaceWire</a:t>
            </a:r>
          </a:p>
          <a:p>
            <a:pPr lvl="1"/>
            <a:r>
              <a:rPr lang="en-GB" sz="2000" dirty="0">
                <a:sym typeface="Wingdings" panose="05000000000000000000" pitchFamily="2" charset="2"/>
              </a:rPr>
              <a:t>Target technology</a:t>
            </a:r>
            <a:endParaRPr lang="en-GB" sz="2000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D5320-7854-26A9-4B96-68C101FB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86" y="1494944"/>
            <a:ext cx="4573949" cy="30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2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Routing Switch IP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Supports virtual networks that can be static or dynamically configured</a:t>
            </a:r>
          </a:p>
          <a:p>
            <a:pPr lvl="1"/>
            <a:r>
              <a:rPr lang="en-US" sz="2200" dirty="0"/>
              <a:t>Up to 64 virtual networks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Configuration port with RMAP protocol</a:t>
            </a:r>
            <a:endParaRPr lang="en-GB" sz="3600" dirty="0"/>
          </a:p>
          <a:p>
            <a:endParaRPr lang="ca-ES" sz="2400" dirty="0"/>
          </a:p>
          <a:p>
            <a:r>
              <a:rPr lang="ca-ES" sz="2400" dirty="0"/>
              <a:t>Isolates each virtual network using priority, scheduling and bandwidth reservation QoS</a:t>
            </a:r>
          </a:p>
          <a:p>
            <a:endParaRPr lang="en-GB" sz="2400" dirty="0"/>
          </a:p>
          <a:p>
            <a:r>
              <a:rPr lang="en-GB" sz="2400" dirty="0"/>
              <a:t>Within the same virtual network:</a:t>
            </a:r>
          </a:p>
          <a:p>
            <a:pPr lvl="1"/>
            <a:r>
              <a:rPr lang="en-GB" sz="2400" dirty="0"/>
              <a:t>Packet by packet round robin arbitration for packets going to the same output port</a:t>
            </a:r>
            <a:endParaRPr lang="en-GB" sz="3600" dirty="0"/>
          </a:p>
          <a:p>
            <a:pPr lvl="1"/>
            <a:r>
              <a:rPr lang="en-GB" sz="2400" dirty="0"/>
              <a:t>Automatic packet spill on timeout </a:t>
            </a:r>
          </a:p>
          <a:p>
            <a:pPr lvl="1"/>
            <a:r>
              <a:rPr lang="ca-ES" sz="2400" dirty="0"/>
              <a:t>Additional timeout timers to detect a babling node</a:t>
            </a:r>
            <a:endParaRPr lang="en-GB" sz="2400" dirty="0"/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Routing Switch IP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DBDED1-250C-6D8A-1B01-4631467DD0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942690"/>
              </p:ext>
            </p:extLst>
          </p:nvPr>
        </p:nvGraphicFramePr>
        <p:xfrm>
          <a:off x="3071664" y="1052083"/>
          <a:ext cx="6264696" cy="532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6138818" imgH="4143749" progId="PowerPoint.Slide.12">
                  <p:embed/>
                </p:oleObj>
              </mc:Choice>
              <mc:Fallback>
                <p:oleObj name="Slide" r:id="rId3" imgW="6138818" imgH="4143749" progId="PowerPoint.Slide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1DBDED1-250C-6D8A-1B01-4631467DD0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30" t="-293" r="14771" b="4678"/>
                      <a:stretch>
                        <a:fillRect/>
                      </a:stretch>
                    </p:blipFill>
                    <p:spPr bwMode="auto">
                      <a:xfrm>
                        <a:off x="3071664" y="1052083"/>
                        <a:ext cx="6264696" cy="5329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24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SpaceFibre Single-Lane Routing Switch IP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48D41-9429-986D-6663-3289F07A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148995"/>
          </a:xfrm>
        </p:spPr>
        <p:txBody>
          <a:bodyPr/>
          <a:lstStyle/>
          <a:p>
            <a:r>
              <a:rPr lang="en-GB" dirty="0" err="1"/>
              <a:t>SpFi</a:t>
            </a:r>
            <a:r>
              <a:rPr lang="en-GB" dirty="0"/>
              <a:t> Interface IP Cores are </a:t>
            </a:r>
            <a:r>
              <a:rPr lang="en-GB" u="sng" dirty="0"/>
              <a:t>included</a:t>
            </a:r>
          </a:p>
          <a:p>
            <a:pPr lvl="1"/>
            <a:r>
              <a:rPr lang="en-GB" dirty="0"/>
              <a:t>Additional Configuration port and RMAP target is also included</a:t>
            </a:r>
            <a:endParaRPr lang="en-GB" u="sng" dirty="0"/>
          </a:p>
          <a:p>
            <a:pPr lvl="1"/>
            <a:r>
              <a:rPr lang="en-GB" dirty="0"/>
              <a:t>Port count includes 1x internal AXI4-Stream (2 VCs) and 1x </a:t>
            </a:r>
            <a:r>
              <a:rPr lang="en-GB" dirty="0" err="1"/>
              <a:t>SpW</a:t>
            </a:r>
            <a:r>
              <a:rPr lang="en-GB" dirty="0"/>
              <a:t> ports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C7DD54-5E4B-EF88-CE89-42C78D5D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84860"/>
              </p:ext>
            </p:extLst>
          </p:nvPr>
        </p:nvGraphicFramePr>
        <p:xfrm>
          <a:off x="3359944" y="2383090"/>
          <a:ext cx="7211869" cy="19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67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413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RTG4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XQRKU060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413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51243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18.0%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22.5%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51243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64.9%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50.1%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16.9%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A75D5A-E23F-68CA-68A2-262308C14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15829"/>
              </p:ext>
            </p:extLst>
          </p:nvPr>
        </p:nvGraphicFramePr>
        <p:xfrm>
          <a:off x="3359944" y="4629106"/>
          <a:ext cx="7211869" cy="19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67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413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RTPF500T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XQRVC1902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413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51243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51243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19.4%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16.6%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5AAF01D-16D6-6DBD-38B0-A9A1649F43A7}"/>
              </a:ext>
            </a:extLst>
          </p:cNvPr>
          <p:cNvSpPr txBox="1"/>
          <p:nvPr/>
        </p:nvSpPr>
        <p:spPr>
          <a:xfrm>
            <a:off x="1295400" y="2788101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RTG4 and</a:t>
            </a:r>
          </a:p>
          <a:p>
            <a:pPr algn="r"/>
            <a:r>
              <a:rPr lang="en-GB" dirty="0">
                <a:solidFill>
                  <a:srgbClr val="FFFF00"/>
                </a:solidFill>
              </a:rPr>
              <a:t>Kintex Ultrascale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5B420-BCC9-64BD-63AE-3AC335AD5F83}"/>
              </a:ext>
            </a:extLst>
          </p:cNvPr>
          <p:cNvSpPr txBox="1"/>
          <p:nvPr/>
        </p:nvSpPr>
        <p:spPr>
          <a:xfrm>
            <a:off x="1641585" y="5471104"/>
            <a:ext cx="156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PolarFire and</a:t>
            </a:r>
          </a:p>
          <a:p>
            <a:pPr algn="r"/>
            <a:r>
              <a:rPr lang="en-GB" dirty="0">
                <a:solidFill>
                  <a:srgbClr val="FFFF00"/>
                </a:solidFill>
              </a:rPr>
              <a:t>Versal</a:t>
            </a:r>
          </a:p>
        </p:txBody>
      </p:sp>
    </p:spTree>
    <p:extLst>
      <p:ext uri="{BB962C8B-B14F-4D97-AF65-F5344CB8AC3E}">
        <p14:creationId xmlns:p14="http://schemas.microsoft.com/office/powerpoint/2010/main" val="48250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SpFi</a:t>
            </a:r>
            <a:r>
              <a:rPr lang="en-GB" dirty="0"/>
              <a:t> Multi-lane Interface IP Cores are </a:t>
            </a:r>
            <a:r>
              <a:rPr lang="en-GB" u="sng" dirty="0"/>
              <a:t>included</a:t>
            </a:r>
          </a:p>
          <a:p>
            <a:pPr lvl="1"/>
            <a:r>
              <a:rPr lang="en-GB" dirty="0"/>
              <a:t>Additional Configuration port and RMAP target is also included</a:t>
            </a:r>
            <a:endParaRPr lang="en-GB" u="sng" dirty="0"/>
          </a:p>
          <a:p>
            <a:pPr lvl="1"/>
            <a:r>
              <a:rPr lang="en-GB" dirty="0"/>
              <a:t>Port count includes 1x internal AXI4-Stream (2 VCs) and 1x </a:t>
            </a:r>
            <a:r>
              <a:rPr lang="en-GB" dirty="0" err="1"/>
              <a:t>SpW</a:t>
            </a:r>
            <a:r>
              <a:rPr lang="en-GB" dirty="0"/>
              <a:t> ports</a:t>
            </a:r>
          </a:p>
          <a:p>
            <a:pPr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 Multi-Lane Routing Switch IP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D89B3F-6DE3-9625-09E9-9A88447CA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569179"/>
              </p:ext>
            </p:extLst>
          </p:nvPr>
        </p:nvGraphicFramePr>
        <p:xfrm>
          <a:off x="2105628" y="2511262"/>
          <a:ext cx="9113010" cy="2987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83252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30201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RTG4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XQRKU060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30201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Lane 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31.6%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29.3%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28.2%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8.6%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6.5%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3.1%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Lane 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92%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76.7%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81.2%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24.9%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16.5%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9.4%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Lane 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057304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Lane 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38.8%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23.9%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17.2%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24377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565D9B-368F-BBC1-56AA-AB294EF2CAD5}"/>
              </a:ext>
            </a:extLst>
          </p:cNvPr>
          <p:cNvSpPr txBox="1"/>
          <p:nvPr/>
        </p:nvSpPr>
        <p:spPr>
          <a:xfrm>
            <a:off x="939727" y="308410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2 Lanes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E746F-C53F-32EB-DB13-0DF2051550CE}"/>
              </a:ext>
            </a:extLst>
          </p:cNvPr>
          <p:cNvSpPr txBox="1"/>
          <p:nvPr/>
        </p:nvSpPr>
        <p:spPr>
          <a:xfrm>
            <a:off x="939727" y="4463688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4 Lanes</a:t>
            </a:r>
          </a:p>
        </p:txBody>
      </p:sp>
    </p:spTree>
    <p:extLst>
      <p:ext uri="{BB962C8B-B14F-4D97-AF65-F5344CB8AC3E}">
        <p14:creationId xmlns:p14="http://schemas.microsoft.com/office/powerpoint/2010/main" val="122110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C880-B81D-475B-4F06-8CE0141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 Multi-Lane Routing Switch IP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C8C9-84A0-6F9B-E19B-1E4467BF0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PolarFire and Versal FPGA utilisation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C1A13-369B-FCB8-3B45-7CE889C66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7A5B1D-832D-319D-F63A-0C4C1D8CB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714665"/>
              </p:ext>
            </p:extLst>
          </p:nvPr>
        </p:nvGraphicFramePr>
        <p:xfrm>
          <a:off x="2105628" y="1739172"/>
          <a:ext cx="9113010" cy="2987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83252">
                  <a:extLst>
                    <a:ext uri="{9D8B030D-6E8A-4147-A177-3AD203B41FA5}">
                      <a16:colId xmlns:a16="http://schemas.microsoft.com/office/drawing/2014/main" val="3226152336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2985441693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4181787563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1591148991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2656110959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1076624109"/>
                    </a:ext>
                  </a:extLst>
                </a:gridCol>
                <a:gridCol w="1188293">
                  <a:extLst>
                    <a:ext uri="{9D8B030D-6E8A-4147-A177-3AD203B41FA5}">
                      <a16:colId xmlns:a16="http://schemas.microsoft.com/office/drawing/2014/main" val="794896308"/>
                    </a:ext>
                  </a:extLst>
                </a:gridCol>
              </a:tblGrid>
              <a:tr h="30201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RTPF500T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XQRVC1902 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22938"/>
                  </a:ext>
                </a:extLst>
              </a:tr>
              <a:tr h="30201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RAMB36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49216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Lane 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9.8%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9.3%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4.4%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2.9%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2.4%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3.5%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01376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 Lane 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28.2%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24.4%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13.4%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6.8%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6.1%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10.5%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545159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Lane 6 Port</a:t>
                      </a:r>
                    </a:p>
                    <a:p>
                      <a:pPr algn="r"/>
                      <a:r>
                        <a:rPr lang="en-GB" sz="1600" b="1" dirty="0"/>
                        <a:t>2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057304"/>
                  </a:ext>
                </a:extLst>
              </a:tr>
              <a:tr h="52165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4 Lane 10 Port</a:t>
                      </a:r>
                    </a:p>
                    <a:p>
                      <a:pPr algn="r"/>
                      <a:r>
                        <a:rPr lang="en-GB" sz="1600" b="1" dirty="0"/>
                        <a:t>4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36.2%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19.2%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24377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3FA986-2CAF-68B8-2964-E01876B1CB4A}"/>
              </a:ext>
            </a:extLst>
          </p:cNvPr>
          <p:cNvSpPr txBox="1"/>
          <p:nvPr/>
        </p:nvSpPr>
        <p:spPr>
          <a:xfrm>
            <a:off x="939727" y="231201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2 Lanes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A9FAE-06CF-71E4-F7E6-D7C70CC6022B}"/>
              </a:ext>
            </a:extLst>
          </p:cNvPr>
          <p:cNvSpPr txBox="1"/>
          <p:nvPr/>
        </p:nvSpPr>
        <p:spPr>
          <a:xfrm>
            <a:off x="939727" y="3691598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FF00"/>
                </a:solidFill>
              </a:rPr>
              <a:t>4 Lanes</a:t>
            </a:r>
          </a:p>
        </p:txBody>
      </p:sp>
    </p:spTree>
    <p:extLst>
      <p:ext uri="{BB962C8B-B14F-4D97-AF65-F5344CB8AC3E}">
        <p14:creationId xmlns:p14="http://schemas.microsoft.com/office/powerpoint/2010/main" val="332690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2825E3D-EE49-76BD-BE7E-16635BF5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STAR-Tiger SpaceFibre Routing Switch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D1B5CE-01D0-4FE8-68F1-E9A70DDC6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5" y="1232756"/>
            <a:ext cx="5167752" cy="51489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Primary element of the payload data-handling </a:t>
            </a:r>
            <a:r>
              <a:rPr lang="en-US" dirty="0"/>
              <a:t>network for the Hi-SIDE project</a:t>
            </a:r>
          </a:p>
          <a:p>
            <a:pPr lvl="1"/>
            <a:r>
              <a:rPr lang="en-US" dirty="0"/>
              <a:t>10 port multi-lane SpaceFibre Routing Switch</a:t>
            </a:r>
          </a:p>
          <a:p>
            <a:pPr lvl="1"/>
            <a:endParaRPr lang="en-GB" dirty="0"/>
          </a:p>
          <a:p>
            <a:r>
              <a:rPr lang="en-US" dirty="0"/>
              <a:t>Spaceflight TRL5 level design</a:t>
            </a:r>
          </a:p>
          <a:p>
            <a:pPr lvl="1"/>
            <a:r>
              <a:rPr lang="en-US" sz="1600" dirty="0"/>
              <a:t>Radiation tolerant EM flight parts or industrial/commercial equivalents</a:t>
            </a:r>
          </a:p>
          <a:p>
            <a:pPr lvl="1"/>
            <a:endParaRPr lang="en-US" dirty="0"/>
          </a:p>
          <a:p>
            <a:r>
              <a:rPr lang="en-US" dirty="0"/>
              <a:t>Power consumption: 14.2W </a:t>
            </a:r>
          </a:p>
          <a:p>
            <a:pPr lvl="1"/>
            <a:r>
              <a:rPr lang="en-US" sz="1600" dirty="0"/>
              <a:t>Typical at 20 °C, all links running with lanes speeds of 6.25 Gbit/s</a:t>
            </a:r>
            <a:endParaRPr lang="en-US" dirty="0"/>
          </a:p>
          <a:p>
            <a:r>
              <a:rPr lang="en-US" dirty="0"/>
              <a:t>Conduction cooled</a:t>
            </a:r>
          </a:p>
          <a:p>
            <a:pPr lvl="1"/>
            <a:r>
              <a:rPr lang="en-US" sz="1600" dirty="0"/>
              <a:t>-25°C to +55 °C</a:t>
            </a:r>
          </a:p>
          <a:p>
            <a:r>
              <a:rPr lang="en-US" dirty="0"/>
              <a:t>Size: 108 x 108 x 68mm</a:t>
            </a:r>
          </a:p>
          <a:p>
            <a:r>
              <a:rPr lang="en-US" dirty="0"/>
              <a:t>Mass: 1.32 kg</a:t>
            </a:r>
            <a:endParaRPr lang="en-US" sz="2800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34899-CAD0-B861-CBF2-4111D1F2C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6" name="Picture 15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CD240929-5E3C-0002-48B8-7429A6D25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r="4374"/>
          <a:stretch/>
        </p:blipFill>
        <p:spPr>
          <a:xfrm>
            <a:off x="6607237" y="1296128"/>
            <a:ext cx="5167752" cy="42657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8E7B29-10D5-886F-3BBB-E22FFBC41A4D}"/>
              </a:ext>
            </a:extLst>
          </p:cNvPr>
          <p:cNvSpPr txBox="1"/>
          <p:nvPr/>
        </p:nvSpPr>
        <p:spPr>
          <a:xfrm>
            <a:off x="993653" y="6279796"/>
            <a:ext cx="1083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European Space Forum Innovation in Space Award won by Hi-SIDE Team: </a:t>
            </a:r>
            <a:r>
              <a:rPr lang="en-US" dirty="0">
                <a:hlinkClick r:id="rId3"/>
              </a:rPr>
              <a:t>https://www.hi-side.space/</a:t>
            </a:r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58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DDF4-15C4-3E8A-3857-87D30020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STAR-Tiger SpaceFibre Routing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5F11-2F6B-C1BC-9F71-5A28E8F98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4641709" cy="51489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Power supply board</a:t>
            </a:r>
          </a:p>
          <a:p>
            <a:pPr lvl="1"/>
            <a:r>
              <a:rPr lang="en-GB" dirty="0"/>
              <a:t>Texas Instruments radiation tolerant components are used</a:t>
            </a:r>
          </a:p>
          <a:p>
            <a:pPr lvl="1"/>
            <a:r>
              <a:rPr lang="en-GB" dirty="0"/>
              <a:t>Primary and redundant power supplies</a:t>
            </a:r>
          </a:p>
          <a:p>
            <a:pPr lvl="1"/>
            <a:endParaRPr lang="en-GB" dirty="0"/>
          </a:p>
          <a:p>
            <a:r>
              <a:rPr lang="en-GB" dirty="0"/>
              <a:t>FPGA board</a:t>
            </a:r>
          </a:p>
          <a:p>
            <a:pPr lvl="1"/>
            <a:r>
              <a:rPr lang="en-GB" dirty="0"/>
              <a:t>KU060 industrial grade FPGA</a:t>
            </a:r>
          </a:p>
          <a:p>
            <a:pPr lvl="1"/>
            <a:r>
              <a:rPr lang="en-US" dirty="0"/>
              <a:t>The FPGA is surrounded by six Elara connectors</a:t>
            </a:r>
          </a:p>
          <a:p>
            <a:pPr lvl="1"/>
            <a:r>
              <a:rPr lang="en-US" dirty="0"/>
              <a:t>Each connector provides four lanes of SpaceFibre</a:t>
            </a:r>
          </a:p>
          <a:p>
            <a:pPr lvl="1"/>
            <a:endParaRPr lang="en-GB" dirty="0"/>
          </a:p>
          <a:p>
            <a:r>
              <a:rPr lang="en-GB" dirty="0"/>
              <a:t>Configuration board</a:t>
            </a:r>
          </a:p>
          <a:p>
            <a:pPr lvl="1"/>
            <a:r>
              <a:rPr lang="en-GB" dirty="0"/>
              <a:t>FPGA and flash programming</a:t>
            </a:r>
          </a:p>
          <a:p>
            <a:pPr lvl="1"/>
            <a:r>
              <a:rPr lang="en-GB" dirty="0"/>
              <a:t>FPGA scrubbing routines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9362F-E1B2-8C76-DDD3-390D8732C2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00AC01-5B9C-C607-4892-89088353AC3B}"/>
              </a:ext>
            </a:extLst>
          </p:cNvPr>
          <p:cNvGrpSpPr/>
          <p:nvPr/>
        </p:nvGrpSpPr>
        <p:grpSpPr>
          <a:xfrm>
            <a:off x="6096000" y="1232756"/>
            <a:ext cx="5782519" cy="4184501"/>
            <a:chOff x="4161259" y="1051255"/>
            <a:chExt cx="4012192" cy="2903410"/>
          </a:xfrm>
        </p:grpSpPr>
        <p:pic>
          <p:nvPicPr>
            <p:cNvPr id="6" name="Picture 5" descr="A close-up of a toy&#10;&#10;Description automatically generated with low confidence">
              <a:extLst>
                <a:ext uri="{FF2B5EF4-FFF2-40B4-BE49-F238E27FC236}">
                  <a16:creationId xmlns:a16="http://schemas.microsoft.com/office/drawing/2014/main" id="{B1FA84E5-F727-882E-C7AF-144EE163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843" y="1051255"/>
              <a:ext cx="3660608" cy="2887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815813-BA3B-3047-D44F-070263BFAF75}"/>
                </a:ext>
              </a:extLst>
            </p:cNvPr>
            <p:cNvSpPr txBox="1"/>
            <p:nvPr/>
          </p:nvSpPr>
          <p:spPr>
            <a:xfrm>
              <a:off x="4161259" y="1098313"/>
              <a:ext cx="1882943" cy="19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Configuration Board</a:t>
              </a:r>
              <a:endParaRPr lang="en-GB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9A0348-EF84-F39C-FE84-7EA8A70F1595}"/>
                </a:ext>
              </a:extLst>
            </p:cNvPr>
            <p:cNvSpPr txBox="1"/>
            <p:nvPr/>
          </p:nvSpPr>
          <p:spPr>
            <a:xfrm>
              <a:off x="4332835" y="2494846"/>
              <a:ext cx="1088858" cy="213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FPGA Board</a:t>
              </a:r>
              <a:endParaRPr lang="en-GB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F63958-C8F7-22AE-C1BC-C45358B6F108}"/>
                </a:ext>
              </a:extLst>
            </p:cNvPr>
            <p:cNvSpPr txBox="1"/>
            <p:nvPr/>
          </p:nvSpPr>
          <p:spPr>
            <a:xfrm>
              <a:off x="4161259" y="3591630"/>
              <a:ext cx="1882943" cy="36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TI Power</a:t>
              </a:r>
            </a:p>
            <a:p>
              <a:pPr algn="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Supply Board </a:t>
              </a:r>
              <a:endParaRPr lang="en-GB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49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053E-893E-D004-3FF4-F2BD62D3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STAR-Tiger SpaceFibre Routing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F95C-EAD3-3BBA-5F27-1DD2462F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5" y="1232756"/>
            <a:ext cx="5678946" cy="5148995"/>
          </a:xfrm>
        </p:spPr>
        <p:txBody>
          <a:bodyPr/>
          <a:lstStyle/>
          <a:p>
            <a:r>
              <a:rPr lang="en-GB" dirty="0"/>
              <a:t>Aggregate throughput 200 Gbit/s</a:t>
            </a:r>
          </a:p>
          <a:p>
            <a:pPr lvl="1"/>
            <a:r>
              <a:rPr lang="en-GB" dirty="0"/>
              <a:t>10 SpaceFibre ports</a:t>
            </a:r>
          </a:p>
          <a:p>
            <a:pPr lvl="1"/>
            <a:r>
              <a:rPr lang="en-GB" dirty="0"/>
              <a:t>Two quad-lane ports</a:t>
            </a:r>
          </a:p>
          <a:p>
            <a:pPr lvl="1"/>
            <a:r>
              <a:rPr lang="en-GB" dirty="0"/>
              <a:t>Eight dual-lane ports</a:t>
            </a:r>
          </a:p>
          <a:p>
            <a:pPr lvl="1"/>
            <a:r>
              <a:rPr lang="en-GB" dirty="0"/>
              <a:t>Lane speeds up to 6.25 Gbit/s</a:t>
            </a:r>
          </a:p>
          <a:p>
            <a:endParaRPr lang="en-GB" dirty="0"/>
          </a:p>
          <a:p>
            <a:r>
              <a:rPr lang="en-GB" dirty="0"/>
              <a:t>Port data rate</a:t>
            </a:r>
          </a:p>
          <a:p>
            <a:pPr lvl="1"/>
            <a:r>
              <a:rPr lang="en-GB" dirty="0"/>
              <a:t>9.6 Gbit/s dual-lane port</a:t>
            </a:r>
          </a:p>
          <a:p>
            <a:pPr lvl="1"/>
            <a:r>
              <a:rPr lang="en-GB" dirty="0"/>
              <a:t>19.2 Gbit/s quad-lane port</a:t>
            </a:r>
          </a:p>
          <a:p>
            <a:pPr lvl="1"/>
            <a:endParaRPr lang="en-GB" dirty="0"/>
          </a:p>
          <a:p>
            <a:r>
              <a:rPr lang="en-GB" dirty="0"/>
              <a:t>2 SpaceWire interfaces</a:t>
            </a:r>
          </a:p>
          <a:p>
            <a:pPr lvl="1"/>
            <a:r>
              <a:rPr lang="en-GB" dirty="0"/>
              <a:t>Flash memory or FPGA can be programmed over SpaceWire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2796F-1471-95D6-5A88-14D449C911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BCD7C5E-1D33-3F2B-98DA-163B46222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3344" r="14686" b="11578"/>
          <a:stretch/>
        </p:blipFill>
        <p:spPr>
          <a:xfrm rot="16200000">
            <a:off x="7204344" y="1200751"/>
            <a:ext cx="4373358" cy="4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44C0-CDF6-EB72-1E15-138168A1B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Hi-SIDE Demonstration System Block Diagram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E62D7E3-EE4E-4B1C-1539-714C8670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14E15-7185-0538-238D-079B6D5F4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8FB7F-187D-3AA7-CB0B-B7A7B7FC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32" y="1118043"/>
            <a:ext cx="9629775" cy="5378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FB89-1779-73EC-C50F-9C115604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SpaceWire Technology and IP 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0341-E531-EC28-4780-31280DF8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28" y="1232756"/>
            <a:ext cx="10752517" cy="536459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Spacecraft onboard data-handling network technology</a:t>
            </a:r>
          </a:p>
          <a:p>
            <a:endParaRPr lang="en-GB" dirty="0"/>
          </a:p>
          <a:p>
            <a:r>
              <a:rPr lang="en-GB" dirty="0"/>
              <a:t>Connects together instruments, data compressor, data processors, data storage, downlink transmitter and control computer on-board a spacecraft</a:t>
            </a:r>
          </a:p>
          <a:p>
            <a:pPr lvl="1"/>
            <a:r>
              <a:rPr lang="en-GB" dirty="0"/>
              <a:t>Low to medium bit rates up to 400 Mbit/s, typical 200 Mbit/s maximum</a:t>
            </a:r>
          </a:p>
          <a:p>
            <a:endParaRPr lang="en-GB" dirty="0"/>
          </a:p>
          <a:p>
            <a:r>
              <a:rPr lang="en-GB" dirty="0"/>
              <a:t>SpaceWire standard </a:t>
            </a:r>
          </a:p>
          <a:p>
            <a:pPr lvl="1"/>
            <a:r>
              <a:rPr lang="en-GB" dirty="0"/>
              <a:t>Written by Steve Parkes, STAR-Dundee’s Chief Technical Office</a:t>
            </a:r>
          </a:p>
          <a:p>
            <a:pPr lvl="1"/>
            <a:r>
              <a:rPr lang="en-GB" dirty="0"/>
              <a:t>With inputs from international spacecraft engineers</a:t>
            </a:r>
          </a:p>
          <a:p>
            <a:pPr lvl="1"/>
            <a:r>
              <a:rPr lang="en-GB" dirty="0"/>
              <a:t>Recently updated to Rev.1</a:t>
            </a:r>
          </a:p>
          <a:p>
            <a:pPr lvl="1"/>
            <a:endParaRPr lang="en-GB" dirty="0"/>
          </a:p>
          <a:p>
            <a:r>
              <a:rPr lang="en-GB" dirty="0"/>
              <a:t>SpaceWire technology</a:t>
            </a:r>
          </a:p>
          <a:p>
            <a:pPr lvl="1"/>
            <a:r>
              <a:rPr lang="en-GB" dirty="0"/>
              <a:t>Being used or designed into well over 100 spacecraft</a:t>
            </a:r>
          </a:p>
          <a:p>
            <a:pPr lvl="1"/>
            <a:endParaRPr lang="en-GB" dirty="0"/>
          </a:p>
          <a:p>
            <a:r>
              <a:rPr lang="en-GB" dirty="0"/>
              <a:t>STAR-Dundee SpaceWire IP cores used extensively in USA, Europe, Japan</a:t>
            </a:r>
          </a:p>
          <a:p>
            <a:pPr lvl="1"/>
            <a:r>
              <a:rPr lang="en-GB" dirty="0"/>
              <a:t>Available for NanoXplore, Xilinx and Microchip FPGAs</a:t>
            </a:r>
          </a:p>
          <a:p>
            <a:pPr lvl="1"/>
            <a:r>
              <a:rPr lang="en-GB" dirty="0"/>
              <a:t>SpaceWire Interface, Routing switch, RMAP protocol handling, DMA, AXI slave bridge</a:t>
            </a:r>
          </a:p>
          <a:p>
            <a:pPr lvl="1"/>
            <a:r>
              <a:rPr lang="en-GB" dirty="0"/>
              <a:t>Updated for ECSS-E-ST-50-12C Rev.1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516B9-77E2-0F10-DFA9-7ED3D3B60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6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5" y="1232756"/>
            <a:ext cx="8372692" cy="51489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STAR-Dundee provides both SpaceWire and SpaceFibre IP cores</a:t>
            </a:r>
          </a:p>
          <a:p>
            <a:pPr lvl="1"/>
            <a:r>
              <a:rPr lang="en-GB" dirty="0"/>
              <a:t>SpaceWire Interface and Routing Switch IP cores</a:t>
            </a:r>
          </a:p>
          <a:p>
            <a:pPr lvl="1"/>
            <a:r>
              <a:rPr lang="en-GB" dirty="0"/>
              <a:t>SpaceFibre Interface and Routing Switch IP cores</a:t>
            </a:r>
          </a:p>
          <a:p>
            <a:pPr lvl="1"/>
            <a:r>
              <a:rPr lang="en-GB" dirty="0"/>
              <a:t>Supporting IP cores</a:t>
            </a:r>
          </a:p>
          <a:p>
            <a:pPr lvl="2"/>
            <a:r>
              <a:rPr lang="en-GB" dirty="0"/>
              <a:t>RMAP Initiator and Target IP cores</a:t>
            </a:r>
          </a:p>
          <a:p>
            <a:pPr lvl="2"/>
            <a:r>
              <a:rPr lang="en-GB" dirty="0"/>
              <a:t>DMA and AXI bridge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IPs have been designed specifically for space applications</a:t>
            </a:r>
          </a:p>
          <a:p>
            <a:pPr lvl="1"/>
            <a:r>
              <a:rPr lang="en-GB" dirty="0"/>
              <a:t>Designed for the highest performance in RTG4 and other rad-had FPGAs</a:t>
            </a:r>
          </a:p>
          <a:p>
            <a:pPr lvl="1"/>
            <a:r>
              <a:rPr lang="en-GB" dirty="0"/>
              <a:t>Exhaustive verification and validation, including radiation testing</a:t>
            </a:r>
          </a:p>
          <a:p>
            <a:pPr lvl="1"/>
            <a:endParaRPr lang="en-GB" dirty="0"/>
          </a:p>
          <a:p>
            <a:r>
              <a:rPr lang="en-GB" dirty="0"/>
              <a:t>IP Core can be used without knowledge of the internals of the SpaceFibre protocol</a:t>
            </a:r>
          </a:p>
          <a:p>
            <a:endParaRPr lang="en-GB" dirty="0"/>
          </a:p>
          <a:p>
            <a:r>
              <a:rPr lang="en-GB" dirty="0"/>
              <a:t>Reference designs available that show how to interconnect to different SerDes/Transceivers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A2586-7FA7-D886-9A12-A79D01CDD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401" y="3979009"/>
            <a:ext cx="2304256" cy="195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9017D-2774-BF82-B9AE-A46193EC1E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176" y="1684607"/>
            <a:ext cx="2262705" cy="21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2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D270-14DC-56BC-CAB6-5E1E2937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 and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8DB77-D965-9EBD-6188-5C6D02C8C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Demonstration setup</a:t>
            </a:r>
          </a:p>
          <a:p>
            <a:pPr lvl="1"/>
            <a:r>
              <a:rPr lang="en-GB" dirty="0"/>
              <a:t>PolarFire MPF300T and Versal VCK190 – SpaceFibre Multi-lane</a:t>
            </a:r>
          </a:p>
          <a:p>
            <a:pPr lvl="1"/>
            <a:r>
              <a:rPr lang="en-GB" dirty="0"/>
              <a:t>STAR-Ultra PCIe</a:t>
            </a:r>
          </a:p>
          <a:p>
            <a:endParaRPr lang="en-GB" sz="2400" dirty="0"/>
          </a:p>
          <a:p>
            <a:r>
              <a:rPr lang="en-GB" sz="1800" dirty="0"/>
              <a:t>Reference Material</a:t>
            </a:r>
          </a:p>
          <a:p>
            <a:pPr lvl="1"/>
            <a:r>
              <a:rPr lang="en-GB" sz="1600" dirty="0"/>
              <a:t>A. Gonzalez Villafranca, et. al., “</a:t>
            </a:r>
            <a:r>
              <a:rPr lang="en-US" sz="1600" i="1" dirty="0"/>
              <a:t>SpaceFibre IP Cores for the Next Generation of Radiation-Tolerant FPGAs</a:t>
            </a:r>
            <a:r>
              <a:rPr lang="en-US" sz="1600" dirty="0"/>
              <a:t>”, ISC 2022</a:t>
            </a:r>
          </a:p>
          <a:p>
            <a:pPr lvl="2"/>
            <a:r>
              <a:rPr lang="en-US" sz="1400" dirty="0">
                <a:hlinkClick r:id="rId3"/>
              </a:rPr>
              <a:t>https://www.star-dundee.com/wp-content/star_uploads/conference_papers/spacefibre/89Gonzalez.pdf</a:t>
            </a:r>
            <a:r>
              <a:rPr lang="en-US" sz="1400" dirty="0"/>
              <a:t> </a:t>
            </a:r>
          </a:p>
          <a:p>
            <a:pPr lvl="1"/>
            <a:r>
              <a:rPr lang="en-GB" sz="1600" dirty="0"/>
              <a:t>A. Ferrer Florit et. al., “</a:t>
            </a:r>
            <a:r>
              <a:rPr lang="en-US" sz="1600" i="1" dirty="0"/>
              <a:t>SpaceFibre Multi-Lane Routing Switch IP</a:t>
            </a:r>
            <a:r>
              <a:rPr lang="en-US" sz="1600" dirty="0"/>
              <a:t>”, ISC 2022</a:t>
            </a:r>
          </a:p>
          <a:p>
            <a:pPr lvl="2"/>
            <a:r>
              <a:rPr lang="en-GB" sz="1400" dirty="0">
                <a:hlinkClick r:id="rId4"/>
              </a:rPr>
              <a:t>https://www.star-dundee.com/wp-content/star_uploads/conference_papers/spacefibre/88Ferrer.pdf</a:t>
            </a:r>
            <a:r>
              <a:rPr lang="en-GB" sz="1400" dirty="0"/>
              <a:t> </a:t>
            </a:r>
          </a:p>
          <a:p>
            <a:pPr lvl="1"/>
            <a:r>
              <a:rPr lang="en-GB" sz="1600" dirty="0"/>
              <a:t>A. Gonzalez Villafranca, et. al., “</a:t>
            </a:r>
            <a:r>
              <a:rPr lang="en-GB" sz="1600" i="1" dirty="0"/>
              <a:t>Mitigation and Recovery of Single Event Effects in RTG4 FPGA Transceiver Links Using SpaceFibre</a:t>
            </a:r>
            <a:r>
              <a:rPr lang="en-GB" sz="1600" dirty="0"/>
              <a:t>”, RADECS 2022</a:t>
            </a:r>
          </a:p>
          <a:p>
            <a:pPr lvl="2"/>
            <a:r>
              <a:rPr lang="en-US" sz="1400" dirty="0">
                <a:hlinkClick r:id="rId5"/>
              </a:rPr>
              <a:t>https://www.star-dundee.com/wp-content/star_uploads/conference_papers/spacefibre/2022_RADECS_RTG4_Rad_Test-ver_2.pdf</a:t>
            </a:r>
            <a:r>
              <a:rPr lang="en-US" sz="1400" dirty="0"/>
              <a:t> </a:t>
            </a:r>
          </a:p>
          <a:p>
            <a:pPr lvl="1"/>
            <a:r>
              <a:rPr lang="en-GB" sz="1600" dirty="0"/>
              <a:t>S. Parkes , et. al., “</a:t>
            </a:r>
            <a:r>
              <a:rPr lang="en-GB" sz="1600" i="1" dirty="0"/>
              <a:t>SpaceFibre Payload Data-Handling Network</a:t>
            </a:r>
            <a:r>
              <a:rPr lang="en-GB" sz="1600" dirty="0"/>
              <a:t>”, ISC 2022</a:t>
            </a:r>
          </a:p>
          <a:p>
            <a:pPr lvl="2"/>
            <a:r>
              <a:rPr lang="en-US" sz="1400" dirty="0">
                <a:hlinkClick r:id="rId6"/>
              </a:rPr>
              <a:t>https://www.star-dundee.com/wp-content/star_uploads/conference_papers/spacefibre/87-Parkes.pdf</a:t>
            </a:r>
            <a:endParaRPr lang="en-US" sz="1400" dirty="0"/>
          </a:p>
          <a:p>
            <a:pPr lvl="1"/>
            <a:r>
              <a:rPr lang="en-GB" sz="1600" dirty="0"/>
              <a:t>D Gibson, et. al., “</a:t>
            </a:r>
            <a:r>
              <a:rPr lang="en-US" sz="1600" i="1" dirty="0"/>
              <a:t>Hi-SIDE: Monitoring, Control and Test Software in a SpaceFibre Network</a:t>
            </a:r>
            <a:r>
              <a:rPr lang="en-GB" sz="1600" dirty="0"/>
              <a:t>”, ISC 2022</a:t>
            </a:r>
          </a:p>
          <a:p>
            <a:pPr lvl="2"/>
            <a:r>
              <a:rPr lang="en-GB" sz="1400" dirty="0">
                <a:hlinkClick r:id="rId7"/>
              </a:rPr>
              <a:t>https://www.star-dundee.com/wp-content/star_uploads/conference_papers/spacefibre/78Gibson.pdf</a:t>
            </a:r>
            <a:r>
              <a:rPr lang="en-GB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662A-AD18-87B6-4E86-8760D031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B80A-66C4-6875-1DED-E005F72D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SpaceWire Technology and IP 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671E-AEC3-7AEA-EFFA-4AF26C38A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F7BBA-B54B-BB4E-6B59-875D2C4D0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9" y="1191357"/>
            <a:ext cx="4358649" cy="2014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AD4D5-DC5F-EB88-5252-488F910B9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52" y="1004196"/>
            <a:ext cx="3134661" cy="2411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C1EA2-15B7-5711-0AC0-AFCB3216E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72" y="3974021"/>
            <a:ext cx="3201315" cy="2515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64A2B-67A4-226C-5BE9-37FE212D18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3"/>
          <a:stretch/>
        </p:blipFill>
        <p:spPr>
          <a:xfrm>
            <a:off x="762486" y="3726948"/>
            <a:ext cx="3296867" cy="25777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02E868-028A-5BAF-F40D-6C7660E6826D}"/>
              </a:ext>
            </a:extLst>
          </p:cNvPr>
          <p:cNvSpPr txBox="1"/>
          <p:nvPr/>
        </p:nvSpPr>
        <p:spPr>
          <a:xfrm>
            <a:off x="892339" y="3206089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NG-Medium 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89BA37-6063-5020-A3AE-049FB66427EF}"/>
              </a:ext>
            </a:extLst>
          </p:cNvPr>
          <p:cNvSpPr txBox="1"/>
          <p:nvPr/>
        </p:nvSpPr>
        <p:spPr>
          <a:xfrm>
            <a:off x="670827" y="630467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PolarFire test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C8765-06DF-C8A1-F240-0F8275325473}"/>
              </a:ext>
            </a:extLst>
          </p:cNvPr>
          <p:cNvSpPr txBox="1"/>
          <p:nvPr/>
        </p:nvSpPr>
        <p:spPr>
          <a:xfrm>
            <a:off x="7572948" y="6481033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RTG4 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9869C2-5BBA-1984-E844-0A5633054060}"/>
              </a:ext>
            </a:extLst>
          </p:cNvPr>
          <p:cNvSpPr txBox="1"/>
          <p:nvPr/>
        </p:nvSpPr>
        <p:spPr>
          <a:xfrm>
            <a:off x="7753752" y="3442269"/>
            <a:ext cx="239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Kintex Ultrascale Test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9D56CB-F574-8AE4-D0A4-C7FD29166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08" y="3858059"/>
            <a:ext cx="2866956" cy="25138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5E40D2-25ED-ECD7-308C-6D4A7FD48417}"/>
              </a:ext>
            </a:extLst>
          </p:cNvPr>
          <p:cNvSpPr txBox="1"/>
          <p:nvPr/>
        </p:nvSpPr>
        <p:spPr>
          <a:xfrm>
            <a:off x="4157978" y="6402070"/>
            <a:ext cx="32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Zynq (including PS PL bridge)</a:t>
            </a:r>
          </a:p>
        </p:txBody>
      </p:sp>
    </p:spTree>
    <p:extLst>
      <p:ext uri="{BB962C8B-B14F-4D97-AF65-F5344CB8AC3E}">
        <p14:creationId xmlns:p14="http://schemas.microsoft.com/office/powerpoint/2010/main" val="415470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4889-61F1-5623-594B-398CAC867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484" y="1232756"/>
            <a:ext cx="10752517" cy="5364596"/>
          </a:xfrm>
        </p:spPr>
        <p:txBody>
          <a:bodyPr>
            <a:normAutofit/>
          </a:bodyPr>
          <a:lstStyle/>
          <a:p>
            <a:r>
              <a:rPr lang="en-US" dirty="0"/>
              <a:t>Very high performance</a:t>
            </a:r>
          </a:p>
          <a:p>
            <a:pPr lvl="1"/>
            <a:r>
              <a:rPr lang="en-US" dirty="0"/>
              <a:t>6.25 Gbit/s per lane and higher depending on SerDes</a:t>
            </a:r>
          </a:p>
          <a:p>
            <a:pPr lvl="1"/>
            <a:endParaRPr lang="en-US" dirty="0"/>
          </a:p>
          <a:p>
            <a:r>
              <a:rPr lang="en-US" dirty="0"/>
              <a:t>Multi-lane capability</a:t>
            </a:r>
          </a:p>
          <a:p>
            <a:pPr lvl="1"/>
            <a:r>
              <a:rPr lang="en-US" dirty="0"/>
              <a:t>Increases link bandwidth - Quad lane link at 6.25 Gbit/s per lane gives 25 Gbit/s</a:t>
            </a:r>
          </a:p>
          <a:p>
            <a:pPr lvl="1"/>
            <a:r>
              <a:rPr lang="ca-ES" dirty="0"/>
              <a:t>Arbitrary number of lanes with graceful degradation when a lane fails</a:t>
            </a:r>
          </a:p>
          <a:p>
            <a:pPr lvl="1"/>
            <a:endParaRPr lang="en-US" dirty="0"/>
          </a:p>
          <a:p>
            <a:r>
              <a:rPr lang="en-US" dirty="0"/>
              <a:t>In-built Quality of Service</a:t>
            </a:r>
          </a:p>
          <a:p>
            <a:pPr lvl="1"/>
            <a:r>
              <a:rPr lang="en-US" dirty="0"/>
              <a:t>Bandwidth reservation, priority and scheduling</a:t>
            </a:r>
          </a:p>
          <a:p>
            <a:pPr lvl="1"/>
            <a:endParaRPr lang="en-US" dirty="0"/>
          </a:p>
          <a:p>
            <a:r>
              <a:rPr lang="en-US" dirty="0"/>
              <a:t>Fault detection, isolation and recovery capabilities</a:t>
            </a:r>
          </a:p>
          <a:p>
            <a:pPr lvl="1"/>
            <a:r>
              <a:rPr lang="en-US" dirty="0"/>
              <a:t>At the link level enabling rapid error recovery (a few microseconds)</a:t>
            </a:r>
          </a:p>
          <a:p>
            <a:pPr lvl="1"/>
            <a:r>
              <a:rPr lang="en-GB" dirty="0"/>
              <a:t>Provides data integrity and reliable data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593DB-A573-C96E-DDE1-0442970A6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317E54-2DD5-3219-79D4-CFC8F6A08F9F}"/>
              </a:ext>
            </a:extLst>
          </p:cNvPr>
          <p:cNvSpPr txBox="1">
            <a:spLocks/>
          </p:cNvSpPr>
          <p:nvPr/>
        </p:nvSpPr>
        <p:spPr bwMode="auto">
          <a:xfrm>
            <a:off x="3224064" y="521060"/>
            <a:ext cx="9120336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/>
              <a:t>SpaceFibre for payload data-handling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74649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3BB7-C5DA-3B27-2B33-DF3862CD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SpaceFibre for payload data-handling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C5FE-088D-02E6-F183-FEA601114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Low-latency broadcast messages</a:t>
            </a:r>
          </a:p>
          <a:p>
            <a:pPr lvl="1"/>
            <a:r>
              <a:rPr lang="en-US" dirty="0"/>
              <a:t>For time distribution, synchronisation, event signalling, error notification, etc.</a:t>
            </a:r>
          </a:p>
          <a:p>
            <a:pPr lvl="1"/>
            <a:endParaRPr lang="en-US" dirty="0"/>
          </a:p>
          <a:p>
            <a:r>
              <a:rPr lang="en-US" dirty="0"/>
              <a:t>Runs over electrical or optical cables</a:t>
            </a:r>
          </a:p>
          <a:p>
            <a:pPr lvl="1"/>
            <a:r>
              <a:rPr lang="en-US" dirty="0"/>
              <a:t>Few </a:t>
            </a:r>
            <a:r>
              <a:rPr lang="en-US" dirty="0" err="1"/>
              <a:t>metres</a:t>
            </a:r>
            <a:r>
              <a:rPr lang="en-US" dirty="0"/>
              <a:t> electrical, 100 </a:t>
            </a:r>
            <a:r>
              <a:rPr lang="en-US" dirty="0" err="1"/>
              <a:t>metre</a:t>
            </a:r>
            <a:r>
              <a:rPr lang="en-US" dirty="0"/>
              <a:t> Fibre optic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Small implementation footprint </a:t>
            </a:r>
          </a:p>
          <a:p>
            <a:pPr lvl="1"/>
            <a:r>
              <a:rPr lang="en-US" dirty="0"/>
              <a:t>Taking a few percent of a recent radiation tolerant FPGA</a:t>
            </a:r>
          </a:p>
          <a:p>
            <a:pPr lvl="1"/>
            <a:endParaRPr lang="en-US" dirty="0"/>
          </a:p>
          <a:p>
            <a:r>
              <a:rPr lang="en-GB" dirty="0"/>
              <a:t>Added as both data &amp; control planes in </a:t>
            </a:r>
            <a:r>
              <a:rPr lang="en-GB" dirty="0" err="1"/>
              <a:t>SpaceVPX</a:t>
            </a:r>
            <a:r>
              <a:rPr lang="en-GB" dirty="0"/>
              <a:t> Vita 78 recently released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35316-7B8E-2E15-2A44-A7E0902AC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B8CE9F-8CCC-6D06-FCD0-3AB0BA9CE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435" y="3704300"/>
            <a:ext cx="3813130" cy="254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412E9-10FF-BE18-7497-FD657FD7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STAR-System and Test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8C33-7C74-B693-ACED-22E4E7DFE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420" y="1232756"/>
            <a:ext cx="7424529" cy="294440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STAR-System is the software stack used for all STAR-Dundee’s test and development equipment</a:t>
            </a:r>
          </a:p>
          <a:p>
            <a:pPr lvl="1"/>
            <a:r>
              <a:rPr lang="en-GB" dirty="0"/>
              <a:t>Software suite:</a:t>
            </a:r>
          </a:p>
          <a:p>
            <a:pPr lvl="2"/>
            <a:r>
              <a:rPr lang="en-GB" dirty="0"/>
              <a:t>Device drivers, GUI applications, C, C++, APIs</a:t>
            </a:r>
          </a:p>
          <a:p>
            <a:pPr lvl="2"/>
            <a:r>
              <a:rPr lang="en-GB" dirty="0"/>
              <a:t>Version 5.00 introduced </a:t>
            </a:r>
            <a:r>
              <a:rPr lang="en-GB" b="1" dirty="0"/>
              <a:t>a </a:t>
            </a:r>
            <a:r>
              <a:rPr lang="en-GB" sz="1800" b="1" dirty="0"/>
              <a:t>Python API </a:t>
            </a:r>
            <a:r>
              <a:rPr lang="en-GB" dirty="0"/>
              <a:t>and RMAP Initiator Application</a:t>
            </a:r>
          </a:p>
          <a:p>
            <a:pPr lvl="1"/>
            <a:r>
              <a:rPr lang="en-GB" dirty="0"/>
              <a:t>Packet Libraries:</a:t>
            </a:r>
          </a:p>
          <a:p>
            <a:pPr lvl="2"/>
            <a:r>
              <a:rPr lang="en-GB" dirty="0"/>
              <a:t>RMAP, CCSDS Space Packet Protocol, CCSDS Transfer Frames</a:t>
            </a:r>
          </a:p>
          <a:p>
            <a:pPr lvl="2"/>
            <a:endParaRPr lang="en-GB" dirty="0"/>
          </a:p>
          <a:p>
            <a:r>
              <a:rPr lang="en-GB" dirty="0"/>
              <a:t>Test equipment for both SpaceWire and SpaceFibre EGSE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7EE40-3206-06B9-4538-608B35686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98556-72FC-22D3-B486-ACADA872B524}"/>
              </a:ext>
            </a:extLst>
          </p:cNvPr>
          <p:cNvSpPr txBox="1"/>
          <p:nvPr/>
        </p:nvSpPr>
        <p:spPr>
          <a:xfrm>
            <a:off x="806927" y="598459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Brick Mk4 (USB to SpaceWire)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EBB38-F274-9C48-2187-7911D59CD505}"/>
              </a:ext>
            </a:extLst>
          </p:cNvPr>
          <p:cNvSpPr txBox="1"/>
          <p:nvPr/>
        </p:nvSpPr>
        <p:spPr>
          <a:xfrm>
            <a:off x="4482430" y="576947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PCIe Mk2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(PCIe Gen3 x1 to SpaceWire)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D9E27-27CF-853B-3EB6-A0F89640730A}"/>
              </a:ext>
            </a:extLst>
          </p:cNvPr>
          <p:cNvSpPr txBox="1"/>
          <p:nvPr/>
        </p:nvSpPr>
        <p:spPr>
          <a:xfrm>
            <a:off x="8578333" y="5706815"/>
            <a:ext cx="315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STAR-Ultra PCIe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(PCI Gen3 x8 to SpaceFibre)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6D6C4E-D5C9-828A-1040-A66FA6BC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949" y="1216214"/>
            <a:ext cx="3724632" cy="1998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695C83-B6EF-50DD-28DE-59A0BD627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8442" y="2447012"/>
            <a:ext cx="1789812" cy="1676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813EA086-ECD2-A6E0-13A2-003A3E39B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51" y="2447012"/>
            <a:ext cx="1790130" cy="1672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DAFBD-EFC7-03C3-696E-62C53EE1B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33" y="4389745"/>
            <a:ext cx="3159841" cy="1267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C5654-D794-8619-8943-F59826D1B5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13099" r="9716" b="12773"/>
          <a:stretch/>
        </p:blipFill>
        <p:spPr>
          <a:xfrm>
            <a:off x="1230958" y="4300404"/>
            <a:ext cx="2528918" cy="15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5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Generation FPGAs for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04DB-E1C3-8EE9-B970-6494969F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0" y="1232756"/>
            <a:ext cx="6203942" cy="2196244"/>
          </a:xfrm>
        </p:spPr>
        <p:txBody>
          <a:bodyPr>
            <a:normAutofit/>
          </a:bodyPr>
          <a:lstStyle/>
          <a:p>
            <a:r>
              <a:rPr lang="en-GB" dirty="0"/>
              <a:t>NanoXplore BRAVE family (NG-Large / NG-Ultra)</a:t>
            </a:r>
          </a:p>
          <a:p>
            <a:pPr lvl="1"/>
            <a:r>
              <a:rPr lang="en-GB" dirty="0"/>
              <a:t>65 / 28 nm FD-SOI</a:t>
            </a:r>
          </a:p>
          <a:p>
            <a:pPr lvl="1"/>
            <a:r>
              <a:rPr lang="en-GB" dirty="0"/>
              <a:t>SRAM-based – Volatile</a:t>
            </a:r>
          </a:p>
          <a:p>
            <a:pPr lvl="1"/>
            <a:r>
              <a:rPr lang="en-GB" u="sng" kern="0" dirty="0">
                <a:sym typeface="Wingdings" panose="05000000000000000000" pitchFamily="2" charset="2"/>
              </a:rPr>
              <a:t>Radiation-hardened</a:t>
            </a:r>
            <a:r>
              <a:rPr lang="en-GB" kern="0" dirty="0">
                <a:sym typeface="Wingdings" panose="05000000000000000000" pitchFamily="2" charset="2"/>
              </a:rPr>
              <a:t> by design</a:t>
            </a:r>
          </a:p>
          <a:p>
            <a:pPr lvl="1"/>
            <a:r>
              <a:rPr lang="en-GB" b="1" dirty="0"/>
              <a:t>4x SerDes @ 6 Gbit/s / 32x SerDes @ 12.5 Gbit/s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D33282-0865-D003-8064-9491EBABCFCD}"/>
              </a:ext>
            </a:extLst>
          </p:cNvPr>
          <p:cNvSpPr txBox="1">
            <a:spLocks/>
          </p:cNvSpPr>
          <p:nvPr/>
        </p:nvSpPr>
        <p:spPr bwMode="auto">
          <a:xfrm>
            <a:off x="1691512" y="1232756"/>
            <a:ext cx="4404488" cy="562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kern="0" dirty="0"/>
          </a:p>
          <a:p>
            <a:pPr lvl="1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r>
              <a:rPr lang="en-GB" kern="0" dirty="0">
                <a:sym typeface="Wingdings" panose="05000000000000000000" pitchFamily="2" charset="2"/>
              </a:rPr>
              <a:t>Microchip RTG4</a:t>
            </a:r>
          </a:p>
          <a:p>
            <a:pPr lvl="1"/>
            <a:r>
              <a:rPr lang="en-GB" kern="0" dirty="0">
                <a:sym typeface="Wingdings" panose="05000000000000000000" pitchFamily="2" charset="2"/>
              </a:rPr>
              <a:t>65 nm</a:t>
            </a:r>
          </a:p>
          <a:p>
            <a:pPr lvl="1"/>
            <a:r>
              <a:rPr lang="en-GB" kern="0" dirty="0">
                <a:sym typeface="Wingdings" panose="05000000000000000000" pitchFamily="2" charset="2"/>
              </a:rPr>
              <a:t>Flash-based – Non-volatile</a:t>
            </a:r>
          </a:p>
          <a:p>
            <a:pPr lvl="1"/>
            <a:r>
              <a:rPr lang="en-GB" u="sng" kern="0" dirty="0">
                <a:sym typeface="Wingdings" panose="05000000000000000000" pitchFamily="2" charset="2"/>
              </a:rPr>
              <a:t>Radiation-hardened</a:t>
            </a:r>
            <a:r>
              <a:rPr lang="en-GB" kern="0" dirty="0">
                <a:sym typeface="Wingdings" panose="05000000000000000000" pitchFamily="2" charset="2"/>
              </a:rPr>
              <a:t> by design</a:t>
            </a:r>
          </a:p>
          <a:p>
            <a:pPr lvl="1"/>
            <a:r>
              <a:rPr lang="en-GB" b="1" kern="0" dirty="0">
                <a:sym typeface="Wingdings" panose="05000000000000000000" pitchFamily="2" charset="2"/>
              </a:rPr>
              <a:t>24x SerDes @ 3.125 Gbit/s</a:t>
            </a:r>
          </a:p>
          <a:p>
            <a:pPr lvl="1"/>
            <a:endParaRPr lang="en-GB" kern="0" dirty="0">
              <a:sym typeface="Wingdings" panose="05000000000000000000" pitchFamily="2" charset="2"/>
            </a:endParaRPr>
          </a:p>
          <a:p>
            <a:r>
              <a:rPr lang="en-GB" kern="0" dirty="0">
                <a:sym typeface="Wingdings" panose="05000000000000000000" pitchFamily="2" charset="2"/>
              </a:rPr>
              <a:t>Xilinx Kintex </a:t>
            </a:r>
            <a:r>
              <a:rPr lang="en-GB" kern="0" dirty="0" err="1">
                <a:sym typeface="Wingdings" panose="05000000000000000000" pitchFamily="2" charset="2"/>
              </a:rPr>
              <a:t>UltraScale</a:t>
            </a:r>
            <a:endParaRPr lang="en-GB" kern="0" dirty="0">
              <a:sym typeface="Wingdings" panose="05000000000000000000" pitchFamily="2" charset="2"/>
            </a:endParaRPr>
          </a:p>
          <a:p>
            <a:pPr lvl="1"/>
            <a:r>
              <a:rPr lang="en-GB" kern="0" dirty="0">
                <a:sym typeface="Wingdings" panose="05000000000000000000" pitchFamily="2" charset="2"/>
              </a:rPr>
              <a:t>20 nm</a:t>
            </a:r>
          </a:p>
          <a:p>
            <a:pPr lvl="1"/>
            <a:r>
              <a:rPr lang="en-GB" kern="0" dirty="0">
                <a:sym typeface="Wingdings" panose="05000000000000000000" pitchFamily="2" charset="2"/>
              </a:rPr>
              <a:t>SRAM-based – Volatile</a:t>
            </a:r>
          </a:p>
          <a:p>
            <a:pPr lvl="1"/>
            <a:r>
              <a:rPr lang="en-GB" kern="0" dirty="0">
                <a:sym typeface="Wingdings" panose="05000000000000000000" pitchFamily="2" charset="2"/>
              </a:rPr>
              <a:t>Radiation-tolerant</a:t>
            </a:r>
          </a:p>
          <a:p>
            <a:pPr lvl="1"/>
            <a:r>
              <a:rPr lang="en-GB" b="1" kern="0" dirty="0">
                <a:sym typeface="Wingdings" panose="05000000000000000000" pitchFamily="2" charset="2"/>
              </a:rPr>
              <a:t>32x SerDes @ 12.5 Gbit/s </a:t>
            </a:r>
          </a:p>
          <a:p>
            <a:pPr lvl="1"/>
            <a:endParaRPr lang="en-GB" kern="0" dirty="0">
              <a:sym typeface="Wingdings" panose="05000000000000000000" pitchFamily="2" charset="2"/>
            </a:endParaRPr>
          </a:p>
          <a:p>
            <a:pPr marL="685800" lvl="2" indent="0">
              <a:buFont typeface="Wingdings" pitchFamily="2" charset="2"/>
              <a:buNone/>
            </a:pPr>
            <a:endParaRPr lang="en-GB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2F1FD0-3BA0-EDB0-13F1-D0308F4ED639}"/>
              </a:ext>
            </a:extLst>
          </p:cNvPr>
          <p:cNvSpPr txBox="1">
            <a:spLocks/>
          </p:cNvSpPr>
          <p:nvPr/>
        </p:nvSpPr>
        <p:spPr bwMode="auto">
          <a:xfrm>
            <a:off x="5400670" y="1232756"/>
            <a:ext cx="4404488" cy="562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kern="0" dirty="0"/>
          </a:p>
          <a:p>
            <a:pPr lvl="1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pPr lvl="2"/>
            <a:endParaRPr lang="en-GB" kern="0" dirty="0">
              <a:sym typeface="Wingdings" panose="05000000000000000000" pitchFamily="2" charset="2"/>
            </a:endParaRPr>
          </a:p>
          <a:p>
            <a:r>
              <a:rPr lang="en-GB" dirty="0"/>
              <a:t>Microchip PolarFire</a:t>
            </a:r>
          </a:p>
          <a:p>
            <a:pPr lvl="1"/>
            <a:r>
              <a:rPr lang="en-GB" dirty="0"/>
              <a:t>28 nm</a:t>
            </a:r>
          </a:p>
          <a:p>
            <a:pPr lvl="1"/>
            <a:r>
              <a:rPr lang="en-GB" dirty="0"/>
              <a:t>SONOS-based – Non-volatile</a:t>
            </a:r>
          </a:p>
          <a:p>
            <a:pPr lvl="1"/>
            <a:r>
              <a:rPr lang="en-GB" dirty="0"/>
              <a:t>Radiation-tolerant</a:t>
            </a:r>
          </a:p>
          <a:p>
            <a:pPr lvl="1"/>
            <a:r>
              <a:rPr lang="en-GB" b="1" dirty="0"/>
              <a:t>24x SerDes @ 10 Gbit/s</a:t>
            </a:r>
          </a:p>
          <a:p>
            <a:pPr lvl="1"/>
            <a:endParaRPr lang="en-GB" b="1" kern="0" dirty="0">
              <a:sym typeface="Wingdings" panose="05000000000000000000" pitchFamily="2" charset="2"/>
            </a:endParaRPr>
          </a:p>
          <a:p>
            <a:r>
              <a:rPr lang="en-GB" dirty="0"/>
              <a:t>Xilinx Versal</a:t>
            </a:r>
          </a:p>
          <a:p>
            <a:pPr lvl="1"/>
            <a:r>
              <a:rPr lang="en-GB" dirty="0"/>
              <a:t>7 nm </a:t>
            </a:r>
            <a:r>
              <a:rPr lang="en-GB" dirty="0" err="1"/>
              <a:t>FinFET</a:t>
            </a:r>
            <a:endParaRPr lang="en-GB" dirty="0"/>
          </a:p>
          <a:p>
            <a:pPr lvl="1"/>
            <a:r>
              <a:rPr lang="en-GB" dirty="0"/>
              <a:t>SRAM-based – Volatile</a:t>
            </a:r>
          </a:p>
          <a:p>
            <a:pPr lvl="1"/>
            <a:r>
              <a:rPr lang="en-GB" dirty="0"/>
              <a:t>Radiation-tolerant</a:t>
            </a:r>
          </a:p>
          <a:p>
            <a:pPr lvl="1"/>
            <a:r>
              <a:rPr lang="en-GB" b="1" dirty="0"/>
              <a:t>44x SerDes @ 25 Gbit/s</a:t>
            </a:r>
          </a:p>
          <a:p>
            <a:pPr marL="342900" lvl="1" indent="0">
              <a:buNone/>
            </a:pPr>
            <a:endParaRPr lang="en-GB" kern="0" dirty="0">
              <a:sym typeface="Wingdings" panose="05000000000000000000" pitchFamily="2" charset="2"/>
            </a:endParaRPr>
          </a:p>
          <a:p>
            <a:pPr marL="685800" lvl="2" indent="0">
              <a:buFont typeface="Wingdings" pitchFamily="2" charset="2"/>
              <a:buNone/>
            </a:pPr>
            <a:endParaRPr lang="en-GB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14607-471E-B43F-6B19-4D173C23A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717032"/>
            <a:ext cx="1642873" cy="872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52C510-FA60-C725-7DFD-FE31AA228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5537361"/>
            <a:ext cx="1642873" cy="108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42F97E-0116-C9D3-4718-92120BABF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388" y="3176972"/>
            <a:ext cx="1552040" cy="1541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3FDAB2-6FE5-3FF4-55A8-A38F0E0DA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388" y="5294409"/>
            <a:ext cx="1552040" cy="1227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038CD5-1004-D57F-E5A1-28D58C53C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6301" y="1637403"/>
            <a:ext cx="1164127" cy="9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CA2B7F5-97FC-FF90-5E93-9EE618B07690}"/>
              </a:ext>
            </a:extLst>
          </p:cNvPr>
          <p:cNvSpPr/>
          <p:nvPr/>
        </p:nvSpPr>
        <p:spPr bwMode="auto">
          <a:xfrm>
            <a:off x="2592467" y="4919662"/>
            <a:ext cx="3887787" cy="315913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</a:pP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  <a:t>SERDES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76DAD2-8FB0-5E66-D8C1-37CC8081B486}"/>
              </a:ext>
            </a:extLst>
          </p:cNvPr>
          <p:cNvSpPr/>
          <p:nvPr/>
        </p:nvSpPr>
        <p:spPr bwMode="auto">
          <a:xfrm>
            <a:off x="2521030" y="4872037"/>
            <a:ext cx="3887787" cy="315913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</a:pP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  <a:t>SERDES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DF0FB-052F-DA1C-C6F3-AFABF2FC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 IP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BD3C-3660-D04F-E7FC-C86DCE178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72D47-FFD9-47B5-81D8-50F30A1C26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0D1C2-051A-7D68-CCEA-2A7B42806EC7}"/>
              </a:ext>
            </a:extLst>
          </p:cNvPr>
          <p:cNvSpPr/>
          <p:nvPr/>
        </p:nvSpPr>
        <p:spPr>
          <a:xfrm>
            <a:off x="2449593" y="3092450"/>
            <a:ext cx="3887787" cy="706438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SpaceFibre Interface</a:t>
            </a:r>
          </a:p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IP 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90BCDB-4F2D-72CC-0D74-A847628D126D}"/>
              </a:ext>
            </a:extLst>
          </p:cNvPr>
          <p:cNvSpPr/>
          <p:nvPr/>
        </p:nvSpPr>
        <p:spPr bwMode="auto">
          <a:xfrm>
            <a:off x="3810080" y="1887538"/>
            <a:ext cx="1120775" cy="80645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Broadcast</a:t>
            </a:r>
            <a:b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</a:br>
            <a:endParaRPr lang="en-GB" sz="500" dirty="0">
              <a:solidFill>
                <a:schemeClr val="bg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APB / AXI4-Lite Signals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18D4D6-64FF-8507-8AC6-31153B47C71C}"/>
              </a:ext>
            </a:extLst>
          </p:cNvPr>
          <p:cNvCxnSpPr/>
          <p:nvPr/>
        </p:nvCxnSpPr>
        <p:spPr bwMode="auto">
          <a:xfrm>
            <a:off x="2952830" y="2706688"/>
            <a:ext cx="0" cy="3841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8710F6-63DF-F528-EE83-898C52FBDB34}"/>
              </a:ext>
            </a:extLst>
          </p:cNvPr>
          <p:cNvCxnSpPr/>
          <p:nvPr/>
        </p:nvCxnSpPr>
        <p:spPr bwMode="auto">
          <a:xfrm>
            <a:off x="4321255" y="27066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F65B02-DFF8-1CA6-1CEA-9666796C7900}"/>
              </a:ext>
            </a:extLst>
          </p:cNvPr>
          <p:cNvCxnSpPr/>
          <p:nvPr/>
        </p:nvCxnSpPr>
        <p:spPr bwMode="auto">
          <a:xfrm>
            <a:off x="4537155" y="27066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433FB69-68A4-5DA6-CAFE-C8EC92346224}"/>
              </a:ext>
            </a:extLst>
          </p:cNvPr>
          <p:cNvSpPr/>
          <p:nvPr/>
        </p:nvSpPr>
        <p:spPr bwMode="auto">
          <a:xfrm>
            <a:off x="2449593" y="4813300"/>
            <a:ext cx="3887787" cy="315913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</a:pP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  <a:t>SERDES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C83ACB-C15F-0B52-5DEC-52011A201A96}"/>
              </a:ext>
            </a:extLst>
          </p:cNvPr>
          <p:cNvCxnSpPr/>
          <p:nvPr/>
        </p:nvCxnSpPr>
        <p:spPr bwMode="auto">
          <a:xfrm flipH="1">
            <a:off x="3791824" y="4395788"/>
            <a:ext cx="0" cy="4111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CB604E-576B-7B63-E84F-509BABCAA075}"/>
              </a:ext>
            </a:extLst>
          </p:cNvPr>
          <p:cNvCxnSpPr/>
          <p:nvPr/>
        </p:nvCxnSpPr>
        <p:spPr bwMode="auto">
          <a:xfrm>
            <a:off x="4999911" y="4392613"/>
            <a:ext cx="0" cy="41433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BE7876-DF78-5AD3-5B7B-8997F034E424}"/>
              </a:ext>
            </a:extLst>
          </p:cNvPr>
          <p:cNvCxnSpPr>
            <a:cxnSpLocks/>
          </p:cNvCxnSpPr>
          <p:nvPr/>
        </p:nvCxnSpPr>
        <p:spPr bwMode="auto">
          <a:xfrm>
            <a:off x="3792618" y="5235575"/>
            <a:ext cx="0" cy="3095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4B41C0-E866-CB40-D179-9B34001DF1B8}"/>
              </a:ext>
            </a:extLst>
          </p:cNvPr>
          <p:cNvCxnSpPr>
            <a:cxnSpLocks/>
          </p:cNvCxnSpPr>
          <p:nvPr/>
        </p:nvCxnSpPr>
        <p:spPr bwMode="auto">
          <a:xfrm>
            <a:off x="5000705" y="5235575"/>
            <a:ext cx="0" cy="31273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9">
            <a:extLst>
              <a:ext uri="{FF2B5EF4-FFF2-40B4-BE49-F238E27FC236}">
                <a16:creationId xmlns:a16="http://schemas.microsoft.com/office/drawing/2014/main" id="{F9838404-EEFF-6A3A-2B43-A5D4EFCE0E42}"/>
              </a:ext>
            </a:extLst>
          </p:cNvPr>
          <p:cNvSpPr txBox="1"/>
          <p:nvPr/>
        </p:nvSpPr>
        <p:spPr bwMode="auto">
          <a:xfrm>
            <a:off x="3960893" y="5257800"/>
            <a:ext cx="1008062" cy="34448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Serial Data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E0D05B-31FD-F974-248F-4E3F2DB89E01}"/>
              </a:ext>
            </a:extLst>
          </p:cNvPr>
          <p:cNvCxnSpPr/>
          <p:nvPr/>
        </p:nvCxnSpPr>
        <p:spPr bwMode="auto">
          <a:xfrm>
            <a:off x="2449593" y="2898775"/>
            <a:ext cx="3887787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220492-995A-4015-13B7-557BC658FCB2}"/>
              </a:ext>
            </a:extLst>
          </p:cNvPr>
          <p:cNvCxnSpPr/>
          <p:nvPr/>
        </p:nvCxnSpPr>
        <p:spPr bwMode="auto">
          <a:xfrm>
            <a:off x="2449593" y="4629150"/>
            <a:ext cx="3887787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2">
            <a:extLst>
              <a:ext uri="{FF2B5EF4-FFF2-40B4-BE49-F238E27FC236}">
                <a16:creationId xmlns:a16="http://schemas.microsoft.com/office/drawing/2014/main" id="{627E06DD-AA9F-D6CD-7167-D68B552F7EFE}"/>
              </a:ext>
            </a:extLst>
          </p:cNvPr>
          <p:cNvGrpSpPr>
            <a:grpSpLocks/>
          </p:cNvGrpSpPr>
          <p:nvPr/>
        </p:nvGrpSpPr>
        <p:grpSpPr bwMode="auto">
          <a:xfrm>
            <a:off x="2449593" y="3733800"/>
            <a:ext cx="3887787" cy="658813"/>
            <a:chOff x="2916238" y="3826367"/>
            <a:chExt cx="3887787" cy="658250"/>
          </a:xfrm>
        </p:grpSpPr>
        <p:grpSp>
          <p:nvGrpSpPr>
            <p:cNvPr id="21" name="Group 1">
              <a:extLst>
                <a:ext uri="{FF2B5EF4-FFF2-40B4-BE49-F238E27FC236}">
                  <a16:creationId xmlns:a16="http://schemas.microsoft.com/office/drawing/2014/main" id="{B0553F85-2BB5-C8FB-4352-DE67EC7280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8563" y="3957123"/>
              <a:ext cx="2247900" cy="437964"/>
              <a:chOff x="3738563" y="3702051"/>
              <a:chExt cx="2247900" cy="43796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E5F3A01-1106-7A38-B758-CE576546468A}"/>
                  </a:ext>
                </a:extLst>
              </p:cNvPr>
              <p:cNvSpPr/>
              <p:nvPr/>
            </p:nvSpPr>
            <p:spPr bwMode="auto">
              <a:xfrm>
                <a:off x="3738563" y="3707703"/>
                <a:ext cx="1039812" cy="43301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n-GB" sz="1200" dirty="0">
                    <a:solidFill>
                      <a:schemeClr val="tx1"/>
                    </a:solidFill>
                    <a:latin typeface="Arial" pitchFamily="34" charset="0"/>
                    <a:ea typeface="Times New Roman"/>
                    <a:cs typeface="Arial" pitchFamily="34" charset="0"/>
                  </a:rPr>
                  <a:t>8B/10B Encoding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2D39C0-4562-2E04-2E30-2213DFC00ABC}"/>
                  </a:ext>
                </a:extLst>
              </p:cNvPr>
              <p:cNvSpPr/>
              <p:nvPr/>
            </p:nvSpPr>
            <p:spPr bwMode="auto">
              <a:xfrm>
                <a:off x="4946650" y="3701359"/>
                <a:ext cx="1039813" cy="43301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n-GB" sz="1200" dirty="0">
                    <a:solidFill>
                      <a:schemeClr val="tx1"/>
                    </a:solidFill>
                    <a:latin typeface="Arial" pitchFamily="34" charset="0"/>
                    <a:ea typeface="Times New Roman"/>
                    <a:cs typeface="Arial" pitchFamily="34" charset="0"/>
                  </a:rPr>
                  <a:t>8B/10B Decoding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63BDAA-A144-8997-34DC-A4E4A55D4B77}"/>
                </a:ext>
              </a:extLst>
            </p:cNvPr>
            <p:cNvSpPr/>
            <p:nvPr/>
          </p:nvSpPr>
          <p:spPr bwMode="auto">
            <a:xfrm>
              <a:off x="2916238" y="3892985"/>
              <a:ext cx="3887787" cy="5916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150000"/>
                </a:lnSpc>
                <a:spcAft>
                  <a:spcPts val="0"/>
                </a:spcAft>
                <a:defRPr/>
              </a:pPr>
              <a:endParaRPr lang="en-GB" sz="2000">
                <a:latin typeface="Times New Roman"/>
                <a:ea typeface="Times New Roman"/>
              </a:endParaRPr>
            </a:p>
          </p:txBody>
        </p:sp>
        <p:sp>
          <p:nvSpPr>
            <p:cNvPr id="23" name="Text Box 89">
              <a:extLst>
                <a:ext uri="{FF2B5EF4-FFF2-40B4-BE49-F238E27FC236}">
                  <a16:creationId xmlns:a16="http://schemas.microsoft.com/office/drawing/2014/main" id="{B3665A96-7652-95FC-390D-40A49F2F9CBA}"/>
                </a:ext>
              </a:extLst>
            </p:cNvPr>
            <p:cNvSpPr txBox="1"/>
            <p:nvPr/>
          </p:nvSpPr>
          <p:spPr bwMode="auto">
            <a:xfrm>
              <a:off x="2916238" y="3826367"/>
              <a:ext cx="1008062" cy="34419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en-GB" sz="1100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Optional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DA0DC5C-702B-144E-391B-E919F5596C71}"/>
              </a:ext>
            </a:extLst>
          </p:cNvPr>
          <p:cNvSpPr/>
          <p:nvPr/>
        </p:nvSpPr>
        <p:spPr bwMode="auto">
          <a:xfrm>
            <a:off x="5000705" y="1887538"/>
            <a:ext cx="1336675" cy="80645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  <a:t>Virtual Channel</a:t>
            </a:r>
            <a:b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</a:b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/>
                <a:cs typeface="Times New Roman"/>
              </a:rPr>
              <a:t>AXI4-Stream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6B448F-A132-6467-CCAE-547E106E4797}"/>
              </a:ext>
            </a:extLst>
          </p:cNvPr>
          <p:cNvSpPr/>
          <p:nvPr/>
        </p:nvSpPr>
        <p:spPr bwMode="auto">
          <a:xfrm>
            <a:off x="2449593" y="1887538"/>
            <a:ext cx="1285875" cy="80645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Management</a:t>
            </a:r>
            <a:b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</a:br>
            <a:endParaRPr lang="en-GB" sz="500">
              <a:solidFill>
                <a:schemeClr val="bg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APB / AXI4-Lite Signals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084CA8-24B1-11C1-EC12-C2AEA76B5A31}"/>
              </a:ext>
            </a:extLst>
          </p:cNvPr>
          <p:cNvCxnSpPr/>
          <p:nvPr/>
        </p:nvCxnSpPr>
        <p:spPr bwMode="auto">
          <a:xfrm>
            <a:off x="3168730" y="27066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89">
            <a:extLst>
              <a:ext uri="{FF2B5EF4-FFF2-40B4-BE49-F238E27FC236}">
                <a16:creationId xmlns:a16="http://schemas.microsoft.com/office/drawing/2014/main" id="{54690110-3582-099A-21B8-B0E7936FCC4F}"/>
              </a:ext>
            </a:extLst>
          </p:cNvPr>
          <p:cNvSpPr txBox="1"/>
          <p:nvPr/>
        </p:nvSpPr>
        <p:spPr bwMode="auto">
          <a:xfrm>
            <a:off x="2106693" y="2679700"/>
            <a:ext cx="1468437" cy="34448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Aft>
                <a:spcPts val="0"/>
              </a:spcAft>
              <a:defRPr/>
            </a:pPr>
            <a: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User </a:t>
            </a:r>
            <a:b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</a:br>
            <a: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Interfaces</a:t>
            </a:r>
            <a:endParaRPr lang="en-GB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0" name="Text Box 89">
            <a:extLst>
              <a:ext uri="{FF2B5EF4-FFF2-40B4-BE49-F238E27FC236}">
                <a16:creationId xmlns:a16="http://schemas.microsoft.com/office/drawing/2014/main" id="{C5B000DA-7531-AA17-800C-F47C29B2E315}"/>
              </a:ext>
            </a:extLst>
          </p:cNvPr>
          <p:cNvSpPr txBox="1"/>
          <p:nvPr/>
        </p:nvSpPr>
        <p:spPr bwMode="auto">
          <a:xfrm>
            <a:off x="2106693" y="4410075"/>
            <a:ext cx="1468437" cy="34448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Aft>
                <a:spcPts val="0"/>
              </a:spcAft>
              <a:defRPr/>
            </a:pPr>
            <a: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HSSL</a:t>
            </a:r>
            <a:b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</a:br>
            <a:r>
              <a:rPr lang="en-GB" sz="1100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Interface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FA4431-BE54-1522-AD65-FE10E754B20C}"/>
              </a:ext>
            </a:extLst>
          </p:cNvPr>
          <p:cNvCxnSpPr>
            <a:cxnSpLocks/>
            <a:endCxn id="27" idx="1"/>
          </p:cNvCxnSpPr>
          <p:nvPr/>
        </p:nvCxnSpPr>
        <p:spPr bwMode="auto">
          <a:xfrm>
            <a:off x="1641345" y="2024844"/>
            <a:ext cx="808248" cy="2659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6D583B-1CED-0086-B7B2-75DFD338DCF8}"/>
              </a:ext>
            </a:extLst>
          </p:cNvPr>
          <p:cNvSpPr txBox="1"/>
          <p:nvPr/>
        </p:nvSpPr>
        <p:spPr>
          <a:xfrm>
            <a:off x="563433" y="1359585"/>
            <a:ext cx="188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FF00"/>
                </a:solidFill>
              </a:rPr>
              <a:t>Use of an APB / AXI4-Lite with registers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D52A6B-F961-F4D7-5162-BF16056E7BD5}"/>
              </a:ext>
            </a:extLst>
          </p:cNvPr>
          <p:cNvCxnSpPr>
            <a:cxnSpLocks/>
          </p:cNvCxnSpPr>
          <p:nvPr/>
        </p:nvCxnSpPr>
        <p:spPr bwMode="auto">
          <a:xfrm flipH="1">
            <a:off x="6076446" y="1522045"/>
            <a:ext cx="389435" cy="3432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6271B0-4375-758F-7AE0-9BBCBB3009E7}"/>
              </a:ext>
            </a:extLst>
          </p:cNvPr>
          <p:cNvSpPr txBox="1"/>
          <p:nvPr/>
        </p:nvSpPr>
        <p:spPr>
          <a:xfrm>
            <a:off x="6600056" y="1164077"/>
            <a:ext cx="188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>
                <a:solidFill>
                  <a:srgbClr val="FFFF00"/>
                </a:solidFill>
              </a:rPr>
              <a:t>Number of virtual channels</a:t>
            </a:r>
            <a:endParaRPr lang="en-GB">
              <a:solidFill>
                <a:srgbClr val="FFFF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866FDF-323C-3481-563E-99AF0FE722D4}"/>
              </a:ext>
            </a:extLst>
          </p:cNvPr>
          <p:cNvCxnSpPr/>
          <p:nvPr/>
        </p:nvCxnSpPr>
        <p:spPr bwMode="auto">
          <a:xfrm>
            <a:off x="5277749" y="27066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CA3E64-FED8-6550-1E72-9E5BD07BEC2F}"/>
              </a:ext>
            </a:extLst>
          </p:cNvPr>
          <p:cNvCxnSpPr/>
          <p:nvPr/>
        </p:nvCxnSpPr>
        <p:spPr bwMode="auto">
          <a:xfrm>
            <a:off x="5493649" y="27066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4A17DB5-AA40-7043-6374-ED5D3133EE5C}"/>
              </a:ext>
            </a:extLst>
          </p:cNvPr>
          <p:cNvCxnSpPr/>
          <p:nvPr/>
        </p:nvCxnSpPr>
        <p:spPr bwMode="auto">
          <a:xfrm>
            <a:off x="5889817" y="26939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AB307A-CEA4-127F-2C5D-CB4D86268638}"/>
              </a:ext>
            </a:extLst>
          </p:cNvPr>
          <p:cNvCxnSpPr/>
          <p:nvPr/>
        </p:nvCxnSpPr>
        <p:spPr bwMode="auto">
          <a:xfrm>
            <a:off x="6105717" y="2693988"/>
            <a:ext cx="0" cy="38576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53B428-C19E-2695-7502-602A3FDB5BF9}"/>
              </a:ext>
            </a:extLst>
          </p:cNvPr>
          <p:cNvCxnSpPr/>
          <p:nvPr/>
        </p:nvCxnSpPr>
        <p:spPr bwMode="auto">
          <a:xfrm flipV="1">
            <a:off x="1470246" y="4754563"/>
            <a:ext cx="636447" cy="5849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C16BB75-B8FA-B246-562F-2C42B8090ECF}"/>
              </a:ext>
            </a:extLst>
          </p:cNvPr>
          <p:cNvSpPr txBox="1"/>
          <p:nvPr/>
        </p:nvSpPr>
        <p:spPr>
          <a:xfrm>
            <a:off x="499669" y="5389364"/>
            <a:ext cx="296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FF00"/>
                </a:solidFill>
              </a:rPr>
              <a:t>Type of SerDes interface:</a:t>
            </a:r>
          </a:p>
          <a:p>
            <a:r>
              <a:rPr lang="ca-ES" dirty="0">
                <a:solidFill>
                  <a:srgbClr val="FFFF00"/>
                </a:solidFill>
              </a:rPr>
              <a:t>RTG4, PolarFire, Xilinx, BRAVE, TLK2711, Parallel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933EC3-2F2A-CB4A-A36A-0EE7D6FDC357}"/>
              </a:ext>
            </a:extLst>
          </p:cNvPr>
          <p:cNvCxnSpPr>
            <a:cxnSpLocks/>
            <a:endCxn id="7" idx="3"/>
          </p:cNvCxnSpPr>
          <p:nvPr/>
        </p:nvCxnSpPr>
        <p:spPr bwMode="auto">
          <a:xfrm flipH="1">
            <a:off x="6337380" y="3271837"/>
            <a:ext cx="684003" cy="1738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D113665-ACB5-D6C6-0409-2BACB0931AD4}"/>
              </a:ext>
            </a:extLst>
          </p:cNvPr>
          <p:cNvSpPr txBox="1"/>
          <p:nvPr/>
        </p:nvSpPr>
        <p:spPr>
          <a:xfrm>
            <a:off x="7056517" y="2868613"/>
            <a:ext cx="188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>
                <a:solidFill>
                  <a:srgbClr val="FFFF00"/>
                </a:solidFill>
              </a:rPr>
              <a:t>Depth of internal buffering</a:t>
            </a:r>
            <a:endParaRPr lang="en-GB">
              <a:solidFill>
                <a:srgbClr val="FFFF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931F6F-0750-6EDD-F3D0-87F78EC31380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 flipV="1">
            <a:off x="1829890" y="3445669"/>
            <a:ext cx="619703" cy="835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DDF19F4-419A-C99F-1D8F-8A561F1E618A}"/>
              </a:ext>
            </a:extLst>
          </p:cNvPr>
          <p:cNvSpPr txBox="1"/>
          <p:nvPr/>
        </p:nvSpPr>
        <p:spPr>
          <a:xfrm>
            <a:off x="314090" y="2820035"/>
            <a:ext cx="1886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Technology independent RTL with optimisations for specific FPGAs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F99B8C-FFC7-6F55-0AA1-E6620365994B}"/>
              </a:ext>
            </a:extLst>
          </p:cNvPr>
          <p:cNvSpPr txBox="1"/>
          <p:nvPr/>
        </p:nvSpPr>
        <p:spPr>
          <a:xfrm>
            <a:off x="6723861" y="1963491"/>
            <a:ext cx="247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>
                <a:solidFill>
                  <a:srgbClr val="FFFF00"/>
                </a:solidFill>
              </a:rPr>
              <a:t>Independent clock for each AXI interface</a:t>
            </a:r>
            <a:endParaRPr lang="en-GB">
              <a:solidFill>
                <a:srgbClr val="FFFF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9DA302-4083-6387-56E5-C3D43320E35A}"/>
              </a:ext>
            </a:extLst>
          </p:cNvPr>
          <p:cNvCxnSpPr>
            <a:cxnSpLocks/>
            <a:endCxn id="26" idx="3"/>
          </p:cNvCxnSpPr>
          <p:nvPr/>
        </p:nvCxnSpPr>
        <p:spPr bwMode="auto">
          <a:xfrm flipH="1" flipV="1">
            <a:off x="6337380" y="2290763"/>
            <a:ext cx="257981" cy="447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6599B16-D5C0-39AD-1DBA-45E91A8028F6}"/>
              </a:ext>
            </a:extLst>
          </p:cNvPr>
          <p:cNvCxnSpPr>
            <a:cxnSpLocks/>
          </p:cNvCxnSpPr>
          <p:nvPr/>
        </p:nvCxnSpPr>
        <p:spPr bwMode="auto">
          <a:xfrm>
            <a:off x="3702997" y="5235575"/>
            <a:ext cx="0" cy="3095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0D1581-2426-B6E0-116C-AC88D61FA0D2}"/>
              </a:ext>
            </a:extLst>
          </p:cNvPr>
          <p:cNvCxnSpPr>
            <a:cxnSpLocks/>
          </p:cNvCxnSpPr>
          <p:nvPr/>
        </p:nvCxnSpPr>
        <p:spPr bwMode="auto">
          <a:xfrm>
            <a:off x="4911084" y="5235575"/>
            <a:ext cx="0" cy="31273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04B5993-8B12-FA11-2D0A-DD51DDD4D5F9}"/>
              </a:ext>
            </a:extLst>
          </p:cNvPr>
          <p:cNvCxnSpPr>
            <a:cxnSpLocks/>
          </p:cNvCxnSpPr>
          <p:nvPr/>
        </p:nvCxnSpPr>
        <p:spPr bwMode="auto">
          <a:xfrm>
            <a:off x="3883972" y="5235575"/>
            <a:ext cx="0" cy="3095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48B7EF3-B38F-6BE9-5C65-6BFEC4C241D6}"/>
              </a:ext>
            </a:extLst>
          </p:cNvPr>
          <p:cNvCxnSpPr>
            <a:cxnSpLocks/>
          </p:cNvCxnSpPr>
          <p:nvPr/>
        </p:nvCxnSpPr>
        <p:spPr bwMode="auto">
          <a:xfrm>
            <a:off x="5092059" y="5235575"/>
            <a:ext cx="0" cy="31273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4FEC9D1-848E-282F-9476-D26BAE221FF3}"/>
              </a:ext>
            </a:extLst>
          </p:cNvPr>
          <p:cNvCxnSpPr/>
          <p:nvPr/>
        </p:nvCxnSpPr>
        <p:spPr bwMode="auto">
          <a:xfrm flipH="1">
            <a:off x="3883266" y="4395788"/>
            <a:ext cx="0" cy="4111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012FCB1-7AC0-4237-8247-24E86B366019}"/>
              </a:ext>
            </a:extLst>
          </p:cNvPr>
          <p:cNvCxnSpPr/>
          <p:nvPr/>
        </p:nvCxnSpPr>
        <p:spPr bwMode="auto">
          <a:xfrm>
            <a:off x="5091353" y="4392613"/>
            <a:ext cx="0" cy="41433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BD11BF9-EBA8-4FAF-5B3D-B535E17C763E}"/>
              </a:ext>
            </a:extLst>
          </p:cNvPr>
          <p:cNvCxnSpPr/>
          <p:nvPr/>
        </p:nvCxnSpPr>
        <p:spPr bwMode="auto">
          <a:xfrm flipH="1">
            <a:off x="3702997" y="4397375"/>
            <a:ext cx="0" cy="4111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F0D2BC8-184F-670C-A6D5-8D89C80363DD}"/>
              </a:ext>
            </a:extLst>
          </p:cNvPr>
          <p:cNvCxnSpPr/>
          <p:nvPr/>
        </p:nvCxnSpPr>
        <p:spPr bwMode="auto">
          <a:xfrm>
            <a:off x="4911084" y="4394200"/>
            <a:ext cx="0" cy="41433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F046E1-2CA2-9025-F7BA-D745EA8BAECC}"/>
              </a:ext>
            </a:extLst>
          </p:cNvPr>
          <p:cNvSpPr txBox="1"/>
          <p:nvPr/>
        </p:nvSpPr>
        <p:spPr>
          <a:xfrm>
            <a:off x="7359730" y="3908127"/>
            <a:ext cx="483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FF00"/>
                </a:solidFill>
              </a:rPr>
              <a:t>Number of lanes, Tx/Rx unidirectional lanes, </a:t>
            </a:r>
          </a:p>
          <a:p>
            <a:r>
              <a:rPr lang="ca-ES" dirty="0">
                <a:solidFill>
                  <a:srgbClr val="FFFF00"/>
                </a:solidFill>
              </a:rPr>
              <a:t>hot</a:t>
            </a:r>
            <a:r>
              <a:rPr lang="en-GB" dirty="0">
                <a:solidFill>
                  <a:srgbClr val="FFFF00"/>
                </a:solidFill>
              </a:rPr>
              <a:t>/warm</a:t>
            </a:r>
            <a:r>
              <a:rPr lang="ca-ES" dirty="0">
                <a:solidFill>
                  <a:srgbClr val="FFFF00"/>
                </a:solidFill>
              </a:rPr>
              <a:t> redundancy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C1AE5E-0295-6F34-4DCE-7D83DADE1F74}"/>
              </a:ext>
            </a:extLst>
          </p:cNvPr>
          <p:cNvGrpSpPr/>
          <p:nvPr/>
        </p:nvGrpSpPr>
        <p:grpSpPr>
          <a:xfrm>
            <a:off x="7056517" y="5510477"/>
            <a:ext cx="4814653" cy="1137380"/>
            <a:chOff x="3111084" y="2345834"/>
            <a:chExt cx="4814653" cy="11373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1D636A-C19F-FB50-B1AE-CD9E3EB470B9}"/>
                </a:ext>
              </a:extLst>
            </p:cNvPr>
            <p:cNvSpPr/>
            <p:nvPr/>
          </p:nvSpPr>
          <p:spPr>
            <a:xfrm>
              <a:off x="3111084" y="2448875"/>
              <a:ext cx="1010804" cy="5198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schemeClr val="tx1"/>
                  </a:solidFill>
                </a:rPr>
                <a:t>Lane 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E29132-42CA-2FDF-B55F-4EE8967C6CE1}"/>
                </a:ext>
              </a:extLst>
            </p:cNvPr>
            <p:cNvSpPr/>
            <p:nvPr/>
          </p:nvSpPr>
          <p:spPr>
            <a:xfrm>
              <a:off x="3111084" y="2968749"/>
              <a:ext cx="1010804" cy="4986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schemeClr val="tx1"/>
                  </a:solidFill>
                </a:rPr>
                <a:t>Lane 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80133B-BC34-AC22-2BF3-4E48B0BAB707}"/>
                </a:ext>
              </a:extLst>
            </p:cNvPr>
            <p:cNvSpPr/>
            <p:nvPr/>
          </p:nvSpPr>
          <p:spPr>
            <a:xfrm>
              <a:off x="6914933" y="2441477"/>
              <a:ext cx="1010804" cy="527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schemeClr val="tx1"/>
                  </a:solidFill>
                </a:rPr>
                <a:t>Lane 3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A44FC41-3B66-A197-558A-118D7E5D03F7}"/>
                </a:ext>
              </a:extLst>
            </p:cNvPr>
            <p:cNvSpPr/>
            <p:nvPr/>
          </p:nvSpPr>
          <p:spPr>
            <a:xfrm>
              <a:off x="6914933" y="2968749"/>
              <a:ext cx="1010804" cy="514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schemeClr val="tx1"/>
                  </a:solidFill>
                </a:rPr>
                <a:t>Lane 4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30EF0C9-CDDA-292D-A64E-A9615F9F3516}"/>
                </a:ext>
              </a:extLst>
            </p:cNvPr>
            <p:cNvCxnSpPr>
              <a:stCxn id="6" idx="3"/>
              <a:endCxn id="50" idx="1"/>
            </p:cNvCxnSpPr>
            <p:nvPr/>
          </p:nvCxnSpPr>
          <p:spPr>
            <a:xfrm flipV="1">
              <a:off x="4121888" y="2705112"/>
              <a:ext cx="2793045" cy="369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209E2C5-19C2-D404-A9E9-99C09A03B8D4}"/>
                </a:ext>
              </a:extLst>
            </p:cNvPr>
            <p:cNvCxnSpPr>
              <a:stCxn id="49" idx="3"/>
              <a:endCxn id="59" idx="1"/>
            </p:cNvCxnSpPr>
            <p:nvPr/>
          </p:nvCxnSpPr>
          <p:spPr>
            <a:xfrm>
              <a:off x="4121888" y="3218074"/>
              <a:ext cx="2793045" cy="790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E3F461-5483-F523-8EAD-64A1892F1024}"/>
                </a:ext>
              </a:extLst>
            </p:cNvPr>
            <p:cNvSpPr txBox="1"/>
            <p:nvPr/>
          </p:nvSpPr>
          <p:spPr>
            <a:xfrm>
              <a:off x="4638504" y="2345834"/>
              <a:ext cx="18678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/>
                <a:t>Unidirectional lane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B4D499-041E-E495-972A-B9A4278CA8EE}"/>
                </a:ext>
              </a:extLst>
            </p:cNvPr>
            <p:cNvSpPr txBox="1"/>
            <p:nvPr/>
          </p:nvSpPr>
          <p:spPr>
            <a:xfrm>
              <a:off x="4310807" y="2841640"/>
              <a:ext cx="24338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Inactive unidirectional lane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333783-B0FD-EC6F-0C61-2AAA02B848E8}"/>
              </a:ext>
            </a:extLst>
          </p:cNvPr>
          <p:cNvGrpSpPr/>
          <p:nvPr/>
        </p:nvGrpSpPr>
        <p:grpSpPr>
          <a:xfrm>
            <a:off x="7053977" y="4505411"/>
            <a:ext cx="4993055" cy="1108109"/>
            <a:chOff x="3146879" y="2670117"/>
            <a:chExt cx="4993055" cy="11081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486F9C-031F-DAA7-DD47-A621183DFF48}"/>
                </a:ext>
              </a:extLst>
            </p:cNvPr>
            <p:cNvGrpSpPr/>
            <p:nvPr/>
          </p:nvGrpSpPr>
          <p:grpSpPr>
            <a:xfrm>
              <a:off x="3146879" y="2670117"/>
              <a:ext cx="4993055" cy="1108109"/>
              <a:chOff x="3146879" y="2670117"/>
              <a:chExt cx="4993055" cy="110810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A070BE-D6D7-9986-FBAD-16D48313A877}"/>
                  </a:ext>
                </a:extLst>
              </p:cNvPr>
              <p:cNvSpPr/>
              <p:nvPr/>
            </p:nvSpPr>
            <p:spPr>
              <a:xfrm>
                <a:off x="3151308" y="2780928"/>
                <a:ext cx="1010804" cy="4986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</a:rPr>
                  <a:t>Lane 1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5FA0F2-F636-11FC-0E41-13FD9E776584}"/>
                  </a:ext>
                </a:extLst>
              </p:cNvPr>
              <p:cNvSpPr/>
              <p:nvPr/>
            </p:nvSpPr>
            <p:spPr>
              <a:xfrm>
                <a:off x="3146879" y="3279577"/>
                <a:ext cx="1010804" cy="4986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</a:rPr>
                  <a:t>Lane 2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D921782-54CF-7600-FBE7-7C8DB0A02FE4}"/>
                  </a:ext>
                </a:extLst>
              </p:cNvPr>
              <p:cNvSpPr/>
              <p:nvPr/>
            </p:nvSpPr>
            <p:spPr>
              <a:xfrm>
                <a:off x="6953268" y="2780928"/>
                <a:ext cx="1010804" cy="4986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</a:rPr>
                  <a:t>Lane 1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E0BD44B-DC34-3906-9FD5-6818A930897E}"/>
                  </a:ext>
                </a:extLst>
              </p:cNvPr>
              <p:cNvSpPr/>
              <p:nvPr/>
            </p:nvSpPr>
            <p:spPr>
              <a:xfrm>
                <a:off x="6953268" y="3279577"/>
                <a:ext cx="1010804" cy="4986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</a:rPr>
                  <a:t>Lane 2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BA5B731-4C27-AF94-A760-6E3816FFD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7683" y="2987601"/>
                <a:ext cx="27955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4E71C6C-A6A6-6B4C-90AE-22C5410AAF66}"/>
                  </a:ext>
                </a:extLst>
              </p:cNvPr>
              <p:cNvSpPr txBox="1"/>
              <p:nvPr/>
            </p:nvSpPr>
            <p:spPr>
              <a:xfrm>
                <a:off x="4814414" y="2670117"/>
                <a:ext cx="16326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/>
                  <a:t>Bidirectional lane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26D02E4-0A31-20BB-8790-2B6F6D96D05B}"/>
                  </a:ext>
                </a:extLst>
              </p:cNvPr>
              <p:cNvSpPr txBox="1"/>
              <p:nvPr/>
            </p:nvSpPr>
            <p:spPr>
              <a:xfrm>
                <a:off x="4726402" y="3179376"/>
                <a:ext cx="17593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/>
                  <a:t>Unidirectional lane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82A2314-58A1-D00A-8F28-7B0B4D42F0D4}"/>
                  </a:ext>
                </a:extLst>
              </p:cNvPr>
              <p:cNvSpPr txBox="1"/>
              <p:nvPr/>
            </p:nvSpPr>
            <p:spPr>
              <a:xfrm>
                <a:off x="7955203" y="2814067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600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79C5B99-98E1-9EC9-D389-7AA6BADA36C9}"/>
                </a:ext>
              </a:extLst>
            </p:cNvPr>
            <p:cNvCxnSpPr>
              <a:cxnSpLocks/>
            </p:cNvCxnSpPr>
            <p:nvPr/>
          </p:nvCxnSpPr>
          <p:spPr>
            <a:xfrm>
              <a:off x="4157683" y="3095613"/>
              <a:ext cx="279289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FE661A9-0EDE-08AA-8BC6-2627D6940C68}"/>
              </a:ext>
            </a:extLst>
          </p:cNvPr>
          <p:cNvCxnSpPr>
            <a:cxnSpLocks/>
          </p:cNvCxnSpPr>
          <p:nvPr/>
        </p:nvCxnSpPr>
        <p:spPr>
          <a:xfrm>
            <a:off x="8064781" y="5326951"/>
            <a:ext cx="279289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082D22C-A5F3-A2DA-A54F-1EA79E7B53C2}"/>
              </a:ext>
            </a:extLst>
          </p:cNvPr>
          <p:cNvCxnSpPr>
            <a:cxnSpLocks/>
          </p:cNvCxnSpPr>
          <p:nvPr/>
        </p:nvCxnSpPr>
        <p:spPr>
          <a:xfrm>
            <a:off x="8064781" y="5434963"/>
            <a:ext cx="279020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75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2">
      <a:dk1>
        <a:srgbClr val="FFFFFF"/>
      </a:dk1>
      <a:lt1>
        <a:srgbClr val="FFFFFF"/>
      </a:lt1>
      <a:dk2>
        <a:srgbClr val="FFFFFF"/>
      </a:dk2>
      <a:lt2>
        <a:srgbClr val="E7E6E6"/>
      </a:lt2>
      <a:accent1>
        <a:srgbClr val="3433C4"/>
      </a:accent1>
      <a:accent2>
        <a:srgbClr val="D63D91"/>
      </a:accent2>
      <a:accent3>
        <a:srgbClr val="D73E92"/>
      </a:accent3>
      <a:accent4>
        <a:srgbClr val="3333C4"/>
      </a:accent4>
      <a:accent5>
        <a:srgbClr val="5B9BD5"/>
      </a:accent5>
      <a:accent6>
        <a:srgbClr val="70AD47"/>
      </a:accent6>
      <a:hlink>
        <a:srgbClr val="3333C4"/>
      </a:hlink>
      <a:folHlink>
        <a:srgbClr val="D63D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72BBE6E1DCCF4AB9F5C45878DCF9E4" ma:contentTypeVersion="16" ma:contentTypeDescription="Create a new document." ma:contentTypeScope="" ma:versionID="f66f78a08b347bef944a729ecbc3b524">
  <xsd:schema xmlns:xsd="http://www.w3.org/2001/XMLSchema" xmlns:xs="http://www.w3.org/2001/XMLSchema" xmlns:p="http://schemas.microsoft.com/office/2006/metadata/properties" xmlns:ns2="a2f93048-c205-4082-93d9-7d607a30711a" xmlns:ns3="fc6b2d87-140e-4c8f-8db1-8fe9249dc5a4" targetNamespace="http://schemas.microsoft.com/office/2006/metadata/properties" ma:root="true" ma:fieldsID="1be54de6cbebd07e5e3e3ca87d402388" ns2:_="" ns3:_="">
    <xsd:import namespace="a2f93048-c205-4082-93d9-7d607a30711a"/>
    <xsd:import namespace="fc6b2d87-140e-4c8f-8db1-8fe9249dc5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93048-c205-4082-93d9-7d607a307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7958296-2832-49ca-815f-dea0f2c125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b2d87-140e-4c8f-8db1-8fe9249dc5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00ecb0-493b-4c25-9d24-1bd18f4d38c1}" ma:internalName="TaxCatchAll" ma:showField="CatchAllData" ma:web="fc6b2d87-140e-4c8f-8db1-8fe9249dc5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19C838-C763-4281-A371-08D5689F382F}">
  <ds:schemaRefs>
    <ds:schemaRef ds:uri="a2f93048-c205-4082-93d9-7d607a30711a"/>
    <ds:schemaRef ds:uri="fc6b2d87-140e-4c8f-8db1-8fe9249dc5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FC1040A-4BA0-422D-B22D-AA3272205F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1140</TotalTime>
  <Words>2369</Words>
  <Application>Microsoft Office PowerPoint</Application>
  <PresentationFormat>Widescreen</PresentationFormat>
  <Paragraphs>658</Paragraphs>
  <Slides>31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Times New Roman</vt:lpstr>
      <vt:lpstr>Trebuchet MS</vt:lpstr>
      <vt:lpstr>Wingdings</vt:lpstr>
      <vt:lpstr>1_Office Theme</vt:lpstr>
      <vt:lpstr>Clouds</vt:lpstr>
      <vt:lpstr>Slide</vt:lpstr>
      <vt:lpstr> SpaceFibre and SpaceWire IP Cores for the Next Generation of Radiation-Tolerant FPGAs  Marti Farras Casas, Alberto Gonzalez Villafranca, Albert Ferrer Florit – STAR-Barcelona Chris McClements, Andrew MacLennan, Steve Parkes – STAR-Dundee  www.star-dundee.com  @STAR_Dundee</vt:lpstr>
      <vt:lpstr>Contents</vt:lpstr>
      <vt:lpstr>SpaceWire Technology and IP cores</vt:lpstr>
      <vt:lpstr>SpaceWire Technology and IP cores</vt:lpstr>
      <vt:lpstr>PowerPoint Presentation</vt:lpstr>
      <vt:lpstr>SpaceFibre for payload data-handling</vt:lpstr>
      <vt:lpstr>STAR-System and Test Devices</vt:lpstr>
      <vt:lpstr>New Generation FPGAs for Space</vt:lpstr>
      <vt:lpstr>SpaceFibre IP Core</vt:lpstr>
      <vt:lpstr>SpaceFibre IP Cores General Features</vt:lpstr>
      <vt:lpstr>SpaceFibre IP Core General Features</vt:lpstr>
      <vt:lpstr>SpaceFibre Single-Lane Interface IP Resources</vt:lpstr>
      <vt:lpstr>SpaceFibre Single-Lane Interface IP Resources</vt:lpstr>
      <vt:lpstr>SpaceFibre Single-Lane Interface IP Resources</vt:lpstr>
      <vt:lpstr>SpaceFibre Multi-Lane Interface IP Core</vt:lpstr>
      <vt:lpstr>SpaceFibre Multi-Lane Interface IP Resources</vt:lpstr>
      <vt:lpstr>SpaceFibre IP on NanoXplore FPGA</vt:lpstr>
      <vt:lpstr>Demonstration - SpaceFibre Multi-lane Interface IP Implementation</vt:lpstr>
      <vt:lpstr>Demonstration - SpaceFibre Multi-Lane Interface IP Implementation</vt:lpstr>
      <vt:lpstr>SpaceFibre Routing Switch IP Core</vt:lpstr>
      <vt:lpstr>SpaceFibre Routing Switch IP Core</vt:lpstr>
      <vt:lpstr>SpaceFibre Routing Switch IP Core</vt:lpstr>
      <vt:lpstr>SpaceFibre Single-Lane Routing Switch IP Resources</vt:lpstr>
      <vt:lpstr>SpaceFibre Multi-Lane Routing Switch IP Resources</vt:lpstr>
      <vt:lpstr>SpaceFibre Multi-Lane Routing Switch IP Resources</vt:lpstr>
      <vt:lpstr>STAR-Tiger SpaceFibre Routing Switch</vt:lpstr>
      <vt:lpstr>STAR-Tiger SpaceFibre Routing Switch</vt:lpstr>
      <vt:lpstr>STAR-Tiger SpaceFibre Routing Switch</vt:lpstr>
      <vt:lpstr>Hi-SIDE Demonstration System Block Diagram</vt:lpstr>
      <vt:lpstr>Summary</vt:lpstr>
      <vt:lpstr>Demonstration and References</vt:lpstr>
    </vt:vector>
  </TitlesOfParts>
  <Company>STAR-Dundee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STAR-Dundee SEFUW 14th March 2023</dc:title>
  <dc:subject>International SpaceWire and SpaceFibre Conference</dc:subject>
  <dc:creator>stuart.mills@star-dundee.com</dc:creator>
  <cp:lastModifiedBy>Chris McClements</cp:lastModifiedBy>
  <cp:revision>10</cp:revision>
  <cp:lastPrinted>2023-03-08T12:34:55Z</cp:lastPrinted>
  <dcterms:created xsi:type="dcterms:W3CDTF">2002-03-17T12:42:36Z</dcterms:created>
  <dcterms:modified xsi:type="dcterms:W3CDTF">2023-03-13T23:39:04Z</dcterms:modified>
</cp:coreProperties>
</file>