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73" r:id="rId5"/>
    <p:sldMasterId id="2147483786" r:id="rId6"/>
    <p:sldMasterId id="2147483906" r:id="rId7"/>
    <p:sldMasterId id="2147483917" r:id="rId8"/>
    <p:sldMasterId id="2147483928" r:id="rId9"/>
  </p:sldMasterIdLst>
  <p:notesMasterIdLst>
    <p:notesMasterId r:id="rId36"/>
  </p:notesMasterIdLst>
  <p:sldIdLst>
    <p:sldId id="256" r:id="rId10"/>
    <p:sldId id="262" r:id="rId11"/>
    <p:sldId id="274" r:id="rId12"/>
    <p:sldId id="263" r:id="rId13"/>
    <p:sldId id="287" r:id="rId14"/>
    <p:sldId id="289" r:id="rId15"/>
    <p:sldId id="264" r:id="rId16"/>
    <p:sldId id="276" r:id="rId17"/>
    <p:sldId id="277" r:id="rId18"/>
    <p:sldId id="265" r:id="rId19"/>
    <p:sldId id="288" r:id="rId20"/>
    <p:sldId id="272" r:id="rId21"/>
    <p:sldId id="268" r:id="rId22"/>
    <p:sldId id="291" r:id="rId23"/>
    <p:sldId id="273" r:id="rId24"/>
    <p:sldId id="275" r:id="rId25"/>
    <p:sldId id="278" r:id="rId26"/>
    <p:sldId id="281" r:id="rId27"/>
    <p:sldId id="286" r:id="rId28"/>
    <p:sldId id="282" r:id="rId29"/>
    <p:sldId id="285" r:id="rId30"/>
    <p:sldId id="283" r:id="rId31"/>
    <p:sldId id="284" r:id="rId32"/>
    <p:sldId id="279" r:id="rId33"/>
    <p:sldId id="280" r:id="rId34"/>
    <p:sldId id="292" r:id="rId35"/>
  </p:sldIdLst>
  <p:sldSz cx="10160000" cy="5715000"/>
  <p:notesSz cx="6858000" cy="9144000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56"/>
            <p14:sldId id="262"/>
            <p14:sldId id="274"/>
            <p14:sldId id="263"/>
            <p14:sldId id="287"/>
            <p14:sldId id="289"/>
            <p14:sldId id="264"/>
            <p14:sldId id="276"/>
            <p14:sldId id="277"/>
            <p14:sldId id="265"/>
            <p14:sldId id="288"/>
            <p14:sldId id="272"/>
            <p14:sldId id="268"/>
            <p14:sldId id="291"/>
            <p14:sldId id="273"/>
            <p14:sldId id="275"/>
            <p14:sldId id="278"/>
            <p14:sldId id="281"/>
            <p14:sldId id="286"/>
            <p14:sldId id="282"/>
            <p14:sldId id="285"/>
            <p14:sldId id="283"/>
            <p14:sldId id="284"/>
            <p14:sldId id="279"/>
            <p14:sldId id="28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0" autoAdjust="0"/>
    <p:restoredTop sz="94659" autoAdjust="0"/>
  </p:normalViewPr>
  <p:slideViewPr>
    <p:cSldViewPr snapToGrid="0" snapToObjects="1">
      <p:cViewPr varScale="1">
        <p:scale>
          <a:sx n="180" d="100"/>
          <a:sy n="180" d="100"/>
        </p:scale>
        <p:origin x="402" y="16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34104-D274-467E-9909-A7794EF4A0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36E506-F1A4-4DAB-B408-1A463AABFED9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Protocol RTL Simulation </a:t>
          </a:r>
          <a:endParaRPr lang="fr-FR" dirty="0"/>
        </a:p>
      </dgm:t>
    </dgm:pt>
    <dgm:pt modelId="{8FCE9401-E8BF-44BA-B37C-846A654EF13C}" type="parTrans" cxnId="{420732D7-F73D-4329-97D3-AF12199B496F}">
      <dgm:prSet/>
      <dgm:spPr/>
      <dgm:t>
        <a:bodyPr/>
        <a:lstStyle/>
        <a:p>
          <a:endParaRPr lang="fr-FR"/>
        </a:p>
      </dgm:t>
    </dgm:pt>
    <dgm:pt modelId="{0033C37E-AC08-4EDB-8BCE-FE77E4331348}" type="sibTrans" cxnId="{420732D7-F73D-4329-97D3-AF12199B496F}">
      <dgm:prSet/>
      <dgm:spPr/>
      <dgm:t>
        <a:bodyPr/>
        <a:lstStyle/>
        <a:p>
          <a:endParaRPr lang="fr-FR"/>
        </a:p>
      </dgm:t>
    </dgm:pt>
    <dgm:pt modelId="{9CE2A6EE-C962-43F3-8F7A-C1EE47A8FE94}">
      <dgm:prSet phldrT="[Texte]"/>
      <dgm:spPr/>
      <dgm:t>
        <a:bodyPr/>
        <a:lstStyle/>
        <a:p>
          <a:r>
            <a:rPr lang="fr-FR" dirty="0" smtClean="0"/>
            <a:t>NG-ULTRA</a:t>
          </a:r>
        </a:p>
        <a:p>
          <a:r>
            <a:rPr lang="fr-FR" dirty="0" err="1" smtClean="0"/>
            <a:t>OnBoard</a:t>
          </a:r>
          <a:r>
            <a:rPr lang="fr-FR" dirty="0" smtClean="0"/>
            <a:t> </a:t>
          </a:r>
          <a:r>
            <a:rPr lang="fr-FR" dirty="0" err="1" smtClean="0"/>
            <a:t>Loopback</a:t>
          </a:r>
          <a:endParaRPr lang="fr-FR" dirty="0"/>
        </a:p>
      </dgm:t>
    </dgm:pt>
    <dgm:pt modelId="{FD47D768-D82F-4193-9D6D-CBA301778E92}" type="parTrans" cxnId="{A8FF0ED8-5900-4A26-8E70-BC083929CC09}">
      <dgm:prSet/>
      <dgm:spPr/>
      <dgm:t>
        <a:bodyPr/>
        <a:lstStyle/>
        <a:p>
          <a:endParaRPr lang="fr-FR"/>
        </a:p>
      </dgm:t>
    </dgm:pt>
    <dgm:pt modelId="{4A30B8EC-8CFF-47FA-84D5-E5960231D210}" type="sibTrans" cxnId="{A8FF0ED8-5900-4A26-8E70-BC083929CC09}">
      <dgm:prSet/>
      <dgm:spPr/>
      <dgm:t>
        <a:bodyPr/>
        <a:lstStyle/>
        <a:p>
          <a:endParaRPr lang="fr-FR"/>
        </a:p>
      </dgm:t>
    </dgm:pt>
    <dgm:pt modelId="{09D4EEB0-794E-48CC-94B8-0F09F233B2BE}">
      <dgm:prSet phldrT="[Texte]"/>
      <dgm:spPr/>
      <dgm:t>
        <a:bodyPr/>
        <a:lstStyle/>
        <a:p>
          <a:r>
            <a:rPr lang="fr-FR" dirty="0" smtClean="0"/>
            <a:t>NG-LARGE </a:t>
          </a:r>
        </a:p>
        <a:p>
          <a:r>
            <a:rPr lang="fr-FR" dirty="0" smtClean="0"/>
            <a:t>DAC DD700</a:t>
          </a:r>
          <a:endParaRPr lang="fr-FR" dirty="0"/>
        </a:p>
      </dgm:t>
    </dgm:pt>
    <dgm:pt modelId="{9D5DDE50-CD55-4B74-974A-593455A8B44B}" type="parTrans" cxnId="{46C0D298-9007-4871-B1E3-FFDC15581AF9}">
      <dgm:prSet/>
      <dgm:spPr/>
      <dgm:t>
        <a:bodyPr/>
        <a:lstStyle/>
        <a:p>
          <a:endParaRPr lang="fr-FR"/>
        </a:p>
      </dgm:t>
    </dgm:pt>
    <dgm:pt modelId="{6FC82BDC-2659-455B-AE75-8BA9D7D363CE}" type="sibTrans" cxnId="{46C0D298-9007-4871-B1E3-FFDC15581AF9}">
      <dgm:prSet/>
      <dgm:spPr/>
      <dgm:t>
        <a:bodyPr/>
        <a:lstStyle/>
        <a:p>
          <a:endParaRPr lang="fr-FR"/>
        </a:p>
      </dgm:t>
    </dgm:pt>
    <dgm:pt modelId="{2C9DCBD7-11D5-4F52-BA6B-A0A4D19020EA}">
      <dgm:prSet phldrT="[Texte]"/>
      <dgm:spPr/>
      <dgm:t>
        <a:bodyPr/>
        <a:lstStyle/>
        <a:p>
          <a:r>
            <a:rPr lang="fr-FR" dirty="0" smtClean="0"/>
            <a:t>NG-ULTRA</a:t>
          </a:r>
        </a:p>
        <a:p>
          <a:r>
            <a:rPr lang="fr-FR" dirty="0" smtClean="0"/>
            <a:t>ADC AQ600</a:t>
          </a:r>
          <a:endParaRPr lang="fr-FR" dirty="0"/>
        </a:p>
      </dgm:t>
    </dgm:pt>
    <dgm:pt modelId="{AFA2D42B-3814-44CA-AB1C-506D331B38F6}" type="parTrans" cxnId="{0852F921-77AB-44C1-93A0-049B576724F3}">
      <dgm:prSet/>
      <dgm:spPr/>
      <dgm:t>
        <a:bodyPr/>
        <a:lstStyle/>
        <a:p>
          <a:endParaRPr lang="fr-FR"/>
        </a:p>
      </dgm:t>
    </dgm:pt>
    <dgm:pt modelId="{32207850-C3B5-4E22-9C7D-51133020DB49}" type="sibTrans" cxnId="{0852F921-77AB-44C1-93A0-049B576724F3}">
      <dgm:prSet/>
      <dgm:spPr/>
      <dgm:t>
        <a:bodyPr/>
        <a:lstStyle/>
        <a:p>
          <a:endParaRPr lang="fr-FR"/>
        </a:p>
      </dgm:t>
    </dgm:pt>
    <dgm:pt modelId="{62737202-DDFF-4BB7-B9B4-1A4A0B799E17}" type="pres">
      <dgm:prSet presAssocID="{BB034104-D274-467E-9909-A7794EF4A041}" presName="Name0" presStyleCnt="0">
        <dgm:presLayoutVars>
          <dgm:dir/>
          <dgm:resizeHandles val="exact"/>
        </dgm:presLayoutVars>
      </dgm:prSet>
      <dgm:spPr/>
    </dgm:pt>
    <dgm:pt modelId="{E4624722-97EF-46B7-A562-081A7C17E877}" type="pres">
      <dgm:prSet presAssocID="{2536E506-F1A4-4DAB-B408-1A463AABFED9}" presName="node" presStyleLbl="node1" presStyleIdx="0" presStyleCnt="4" custLinFactNeighborX="-5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AA9D30-D837-4A4D-8F08-0D05D0CBBA6B}" type="pres">
      <dgm:prSet presAssocID="{0033C37E-AC08-4EDB-8BCE-FE77E4331348}" presName="sibTrans" presStyleLbl="sibTrans2D1" presStyleIdx="0" presStyleCnt="3"/>
      <dgm:spPr/>
      <dgm:t>
        <a:bodyPr/>
        <a:lstStyle/>
        <a:p>
          <a:endParaRPr lang="fr-FR"/>
        </a:p>
      </dgm:t>
    </dgm:pt>
    <dgm:pt modelId="{EAC4E23D-561A-42A2-9F79-AA59C9165711}" type="pres">
      <dgm:prSet presAssocID="{0033C37E-AC08-4EDB-8BCE-FE77E4331348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6AD3D193-577D-4E8E-8567-4B036B6E29D0}" type="pres">
      <dgm:prSet presAssocID="{9CE2A6EE-C962-43F3-8F7A-C1EE47A8FE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30E4B-8902-4024-AED3-90B94BADEFDF}" type="pres">
      <dgm:prSet presAssocID="{4A30B8EC-8CFF-47FA-84D5-E5960231D210}" presName="sibTrans" presStyleLbl="sibTrans2D1" presStyleIdx="1" presStyleCnt="3"/>
      <dgm:spPr/>
      <dgm:t>
        <a:bodyPr/>
        <a:lstStyle/>
        <a:p>
          <a:endParaRPr lang="fr-FR"/>
        </a:p>
      </dgm:t>
    </dgm:pt>
    <dgm:pt modelId="{24D5C655-61E9-432C-B991-F4EF4971AF29}" type="pres">
      <dgm:prSet presAssocID="{4A30B8EC-8CFF-47FA-84D5-E5960231D210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B2CA2DBE-001D-42E1-A62D-73A20422D912}" type="pres">
      <dgm:prSet presAssocID="{09D4EEB0-794E-48CC-94B8-0F09F233B2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F6ADA-2C58-4F2D-8E66-82E29A1E68DF}" type="pres">
      <dgm:prSet presAssocID="{6FC82BDC-2659-455B-AE75-8BA9D7D363CE}" presName="sibTrans" presStyleLbl="sibTrans2D1" presStyleIdx="2" presStyleCnt="3"/>
      <dgm:spPr/>
      <dgm:t>
        <a:bodyPr/>
        <a:lstStyle/>
        <a:p>
          <a:endParaRPr lang="fr-FR"/>
        </a:p>
      </dgm:t>
    </dgm:pt>
    <dgm:pt modelId="{CB3E5EF3-3DBC-4A2D-AC0D-3B552A452301}" type="pres">
      <dgm:prSet presAssocID="{6FC82BDC-2659-455B-AE75-8BA9D7D363CE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B14518E9-0227-4A61-BD9B-9707FCA27AE2}" type="pres">
      <dgm:prSet presAssocID="{2C9DCBD7-11D5-4F52-BA6B-A0A4D19020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0732D7-F73D-4329-97D3-AF12199B496F}" srcId="{BB034104-D274-467E-9909-A7794EF4A041}" destId="{2536E506-F1A4-4DAB-B408-1A463AABFED9}" srcOrd="0" destOrd="0" parTransId="{8FCE9401-E8BF-44BA-B37C-846A654EF13C}" sibTransId="{0033C37E-AC08-4EDB-8BCE-FE77E4331348}"/>
    <dgm:cxn modelId="{EAC1C3CB-ABEC-4AC0-A7CA-CE2C32D1A83B}" type="presOf" srcId="{2536E506-F1A4-4DAB-B408-1A463AABFED9}" destId="{E4624722-97EF-46B7-A562-081A7C17E877}" srcOrd="0" destOrd="0" presId="urn:microsoft.com/office/officeart/2005/8/layout/process1"/>
    <dgm:cxn modelId="{8AAE2EA0-6A0E-4DB9-9F2E-63B9FA081917}" type="presOf" srcId="{0033C37E-AC08-4EDB-8BCE-FE77E4331348}" destId="{EAC4E23D-561A-42A2-9F79-AA59C9165711}" srcOrd="1" destOrd="0" presId="urn:microsoft.com/office/officeart/2005/8/layout/process1"/>
    <dgm:cxn modelId="{57EA1ACC-E0FD-49CD-A6F7-3629D8F439EE}" type="presOf" srcId="{6FC82BDC-2659-455B-AE75-8BA9D7D363CE}" destId="{9DDF6ADA-2C58-4F2D-8E66-82E29A1E68DF}" srcOrd="0" destOrd="0" presId="urn:microsoft.com/office/officeart/2005/8/layout/process1"/>
    <dgm:cxn modelId="{665EFCAF-8010-4D8E-B4F0-2C02BA75EE6F}" type="presOf" srcId="{6FC82BDC-2659-455B-AE75-8BA9D7D363CE}" destId="{CB3E5EF3-3DBC-4A2D-AC0D-3B552A452301}" srcOrd="1" destOrd="0" presId="urn:microsoft.com/office/officeart/2005/8/layout/process1"/>
    <dgm:cxn modelId="{B04FE5DE-D745-4A88-8D14-202349A4FA7F}" type="presOf" srcId="{09D4EEB0-794E-48CC-94B8-0F09F233B2BE}" destId="{B2CA2DBE-001D-42E1-A62D-73A20422D912}" srcOrd="0" destOrd="0" presId="urn:microsoft.com/office/officeart/2005/8/layout/process1"/>
    <dgm:cxn modelId="{0852F921-77AB-44C1-93A0-049B576724F3}" srcId="{BB034104-D274-467E-9909-A7794EF4A041}" destId="{2C9DCBD7-11D5-4F52-BA6B-A0A4D19020EA}" srcOrd="3" destOrd="0" parTransId="{AFA2D42B-3814-44CA-AB1C-506D331B38F6}" sibTransId="{32207850-C3B5-4E22-9C7D-51133020DB49}"/>
    <dgm:cxn modelId="{37207301-306B-40E6-BD73-6DA20F1BCCCD}" type="presOf" srcId="{9CE2A6EE-C962-43F3-8F7A-C1EE47A8FE94}" destId="{6AD3D193-577D-4E8E-8567-4B036B6E29D0}" srcOrd="0" destOrd="0" presId="urn:microsoft.com/office/officeart/2005/8/layout/process1"/>
    <dgm:cxn modelId="{3157F628-25AE-45C0-8D7D-3CBF3C4158C0}" type="presOf" srcId="{4A30B8EC-8CFF-47FA-84D5-E5960231D210}" destId="{7F630E4B-8902-4024-AED3-90B94BADEFDF}" srcOrd="0" destOrd="0" presId="urn:microsoft.com/office/officeart/2005/8/layout/process1"/>
    <dgm:cxn modelId="{46C0D298-9007-4871-B1E3-FFDC15581AF9}" srcId="{BB034104-D274-467E-9909-A7794EF4A041}" destId="{09D4EEB0-794E-48CC-94B8-0F09F233B2BE}" srcOrd="2" destOrd="0" parTransId="{9D5DDE50-CD55-4B74-974A-593455A8B44B}" sibTransId="{6FC82BDC-2659-455B-AE75-8BA9D7D363CE}"/>
    <dgm:cxn modelId="{D9B72243-3009-40F8-9B67-B50C2E8A6266}" type="presOf" srcId="{BB034104-D274-467E-9909-A7794EF4A041}" destId="{62737202-DDFF-4BB7-B9B4-1A4A0B799E17}" srcOrd="0" destOrd="0" presId="urn:microsoft.com/office/officeart/2005/8/layout/process1"/>
    <dgm:cxn modelId="{2AEE3018-4E08-4131-9B9D-21CDEE8F274E}" type="presOf" srcId="{0033C37E-AC08-4EDB-8BCE-FE77E4331348}" destId="{CCAA9D30-D837-4A4D-8F08-0D05D0CBBA6B}" srcOrd="0" destOrd="0" presId="urn:microsoft.com/office/officeart/2005/8/layout/process1"/>
    <dgm:cxn modelId="{6265FD8D-887E-4FBD-A27F-F72269C858B4}" type="presOf" srcId="{2C9DCBD7-11D5-4F52-BA6B-A0A4D19020EA}" destId="{B14518E9-0227-4A61-BD9B-9707FCA27AE2}" srcOrd="0" destOrd="0" presId="urn:microsoft.com/office/officeart/2005/8/layout/process1"/>
    <dgm:cxn modelId="{621FD75C-BC2C-46C3-B0F4-8EAC069971FD}" type="presOf" srcId="{4A30B8EC-8CFF-47FA-84D5-E5960231D210}" destId="{24D5C655-61E9-432C-B991-F4EF4971AF29}" srcOrd="1" destOrd="0" presId="urn:microsoft.com/office/officeart/2005/8/layout/process1"/>
    <dgm:cxn modelId="{A8FF0ED8-5900-4A26-8E70-BC083929CC09}" srcId="{BB034104-D274-467E-9909-A7794EF4A041}" destId="{9CE2A6EE-C962-43F3-8F7A-C1EE47A8FE94}" srcOrd="1" destOrd="0" parTransId="{FD47D768-D82F-4193-9D6D-CBA301778E92}" sibTransId="{4A30B8EC-8CFF-47FA-84D5-E5960231D210}"/>
    <dgm:cxn modelId="{88D88345-A7A5-4134-BF17-DDD81A78C089}" type="presParOf" srcId="{62737202-DDFF-4BB7-B9B4-1A4A0B799E17}" destId="{E4624722-97EF-46B7-A562-081A7C17E877}" srcOrd="0" destOrd="0" presId="urn:microsoft.com/office/officeart/2005/8/layout/process1"/>
    <dgm:cxn modelId="{F1FEFC6A-CB77-4E5E-A702-E1A4BAD40CB5}" type="presParOf" srcId="{62737202-DDFF-4BB7-B9B4-1A4A0B799E17}" destId="{CCAA9D30-D837-4A4D-8F08-0D05D0CBBA6B}" srcOrd="1" destOrd="0" presId="urn:microsoft.com/office/officeart/2005/8/layout/process1"/>
    <dgm:cxn modelId="{22FA6C76-99AE-4721-8319-3C0299A5DE83}" type="presParOf" srcId="{CCAA9D30-D837-4A4D-8F08-0D05D0CBBA6B}" destId="{EAC4E23D-561A-42A2-9F79-AA59C9165711}" srcOrd="0" destOrd="0" presId="urn:microsoft.com/office/officeart/2005/8/layout/process1"/>
    <dgm:cxn modelId="{F9394D3A-80CF-4F3E-9401-83B6713F6BD1}" type="presParOf" srcId="{62737202-DDFF-4BB7-B9B4-1A4A0B799E17}" destId="{6AD3D193-577D-4E8E-8567-4B036B6E29D0}" srcOrd="2" destOrd="0" presId="urn:microsoft.com/office/officeart/2005/8/layout/process1"/>
    <dgm:cxn modelId="{977C2387-C644-49FC-B32A-2AEEF2687A10}" type="presParOf" srcId="{62737202-DDFF-4BB7-B9B4-1A4A0B799E17}" destId="{7F630E4B-8902-4024-AED3-90B94BADEFDF}" srcOrd="3" destOrd="0" presId="urn:microsoft.com/office/officeart/2005/8/layout/process1"/>
    <dgm:cxn modelId="{EE46C0CB-31A8-406C-8FD0-4922465BB182}" type="presParOf" srcId="{7F630E4B-8902-4024-AED3-90B94BADEFDF}" destId="{24D5C655-61E9-432C-B991-F4EF4971AF29}" srcOrd="0" destOrd="0" presId="urn:microsoft.com/office/officeart/2005/8/layout/process1"/>
    <dgm:cxn modelId="{1BF4D228-0744-440F-B748-0469CB65E07D}" type="presParOf" srcId="{62737202-DDFF-4BB7-B9B4-1A4A0B799E17}" destId="{B2CA2DBE-001D-42E1-A62D-73A20422D912}" srcOrd="4" destOrd="0" presId="urn:microsoft.com/office/officeart/2005/8/layout/process1"/>
    <dgm:cxn modelId="{F2707461-0E07-4A01-8A55-2FA1FECC967E}" type="presParOf" srcId="{62737202-DDFF-4BB7-B9B4-1A4A0B799E17}" destId="{9DDF6ADA-2C58-4F2D-8E66-82E29A1E68DF}" srcOrd="5" destOrd="0" presId="urn:microsoft.com/office/officeart/2005/8/layout/process1"/>
    <dgm:cxn modelId="{5C53170F-BDDB-4EE0-9B93-2B1CEF7C1F1D}" type="presParOf" srcId="{9DDF6ADA-2C58-4F2D-8E66-82E29A1E68DF}" destId="{CB3E5EF3-3DBC-4A2D-AC0D-3B552A452301}" srcOrd="0" destOrd="0" presId="urn:microsoft.com/office/officeart/2005/8/layout/process1"/>
    <dgm:cxn modelId="{D2940CBC-88DA-4044-BC46-8CCFEF4EAB24}" type="presParOf" srcId="{62737202-DDFF-4BB7-B9B4-1A4A0B799E17}" destId="{B14518E9-0227-4A61-BD9B-9707FCA27A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A1257-A480-4201-B8C3-EF066215AE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AB95F9B-99E9-410B-8C69-8521AB0ADFD2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COMODO-L </a:t>
          </a:r>
        </a:p>
        <a:p>
          <a:r>
            <a:rPr lang="fr-FR" dirty="0" smtClean="0"/>
            <a:t>EM (</a:t>
          </a:r>
          <a:r>
            <a:rPr lang="fr-FR" dirty="0" err="1" smtClean="0"/>
            <a:t>Available</a:t>
          </a:r>
          <a:r>
            <a:rPr lang="fr-FR" dirty="0" smtClean="0"/>
            <a:t>)</a:t>
          </a:r>
          <a:endParaRPr lang="fr-FR" dirty="0"/>
        </a:p>
      </dgm:t>
    </dgm:pt>
    <dgm:pt modelId="{F64537D1-BE59-47D7-83EA-BFDB1238159F}" type="parTrans" cxnId="{E808A151-6961-4B59-8316-7F8C34A87360}">
      <dgm:prSet/>
      <dgm:spPr/>
      <dgm:t>
        <a:bodyPr/>
        <a:lstStyle/>
        <a:p>
          <a:endParaRPr lang="fr-FR"/>
        </a:p>
      </dgm:t>
    </dgm:pt>
    <dgm:pt modelId="{D1FA5F9E-A54B-4D94-9D5A-A321F5FF9F1E}" type="sibTrans" cxnId="{E808A151-6961-4B59-8316-7F8C34A87360}">
      <dgm:prSet/>
      <dgm:spPr/>
      <dgm:t>
        <a:bodyPr/>
        <a:lstStyle/>
        <a:p>
          <a:endParaRPr lang="fr-FR"/>
        </a:p>
      </dgm:t>
    </dgm:pt>
    <dgm:pt modelId="{347E7C65-97E3-402D-BFA4-B3BBDADF269F}">
      <dgm:prSet phldrT="[Texte]"/>
      <dgm:spPr/>
      <dgm:t>
        <a:bodyPr/>
        <a:lstStyle/>
        <a:p>
          <a:r>
            <a:rPr lang="fr-FR" dirty="0" smtClean="0"/>
            <a:t>COMODO-L</a:t>
          </a:r>
        </a:p>
        <a:p>
          <a:r>
            <a:rPr lang="fr-FR" dirty="0" smtClean="0"/>
            <a:t>Flight (End </a:t>
          </a:r>
          <a:r>
            <a:rPr lang="fr-FR" smtClean="0"/>
            <a:t>of 2023</a:t>
          </a:r>
          <a:endParaRPr lang="fr-FR" dirty="0"/>
        </a:p>
      </dgm:t>
    </dgm:pt>
    <dgm:pt modelId="{69277E77-6F59-4EEE-BCA3-B53E51EA54A4}" type="parTrans" cxnId="{2B299843-7E0A-4CE2-BD4B-D8AE663B0640}">
      <dgm:prSet/>
      <dgm:spPr/>
      <dgm:t>
        <a:bodyPr/>
        <a:lstStyle/>
        <a:p>
          <a:endParaRPr lang="fr-FR"/>
        </a:p>
      </dgm:t>
    </dgm:pt>
    <dgm:pt modelId="{9E16FDD5-29ED-4039-BAA9-75E3B9A75330}" type="sibTrans" cxnId="{2B299843-7E0A-4CE2-BD4B-D8AE663B0640}">
      <dgm:prSet/>
      <dgm:spPr/>
      <dgm:t>
        <a:bodyPr/>
        <a:lstStyle/>
        <a:p>
          <a:endParaRPr lang="fr-FR"/>
        </a:p>
      </dgm:t>
    </dgm:pt>
    <dgm:pt modelId="{6A396EAC-317B-4B45-8363-0B4D10C84C7C}" type="pres">
      <dgm:prSet presAssocID="{D77A1257-A480-4201-B8C3-EF066215AE34}" presName="Name0" presStyleCnt="0">
        <dgm:presLayoutVars>
          <dgm:dir/>
          <dgm:resizeHandles val="exact"/>
        </dgm:presLayoutVars>
      </dgm:prSet>
      <dgm:spPr/>
    </dgm:pt>
    <dgm:pt modelId="{7A29657A-EFCA-4386-9D3F-01F4733728EA}" type="pres">
      <dgm:prSet presAssocID="{EAB95F9B-99E9-410B-8C69-8521AB0ADF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A31CD-6CE3-4FA1-A0F0-1A31CC713B75}" type="pres">
      <dgm:prSet presAssocID="{D1FA5F9E-A54B-4D94-9D5A-A321F5FF9F1E}" presName="sibTrans" presStyleLbl="sibTrans2D1" presStyleIdx="0" presStyleCnt="1"/>
      <dgm:spPr/>
      <dgm:t>
        <a:bodyPr/>
        <a:lstStyle/>
        <a:p>
          <a:endParaRPr lang="fr-FR"/>
        </a:p>
      </dgm:t>
    </dgm:pt>
    <dgm:pt modelId="{74323A6D-0772-49AB-A35A-0B9824114233}" type="pres">
      <dgm:prSet presAssocID="{D1FA5F9E-A54B-4D94-9D5A-A321F5FF9F1E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676ADE83-2CBE-4560-957A-B64641EC4F0B}" type="pres">
      <dgm:prSet presAssocID="{347E7C65-97E3-402D-BFA4-B3BBDADF269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08A151-6961-4B59-8316-7F8C34A87360}" srcId="{D77A1257-A480-4201-B8C3-EF066215AE34}" destId="{EAB95F9B-99E9-410B-8C69-8521AB0ADFD2}" srcOrd="0" destOrd="0" parTransId="{F64537D1-BE59-47D7-83EA-BFDB1238159F}" sibTransId="{D1FA5F9E-A54B-4D94-9D5A-A321F5FF9F1E}"/>
    <dgm:cxn modelId="{EB34045E-BCCC-4F9C-B705-F52B49218756}" type="presOf" srcId="{D1FA5F9E-A54B-4D94-9D5A-A321F5FF9F1E}" destId="{1C3A31CD-6CE3-4FA1-A0F0-1A31CC713B75}" srcOrd="0" destOrd="0" presId="urn:microsoft.com/office/officeart/2005/8/layout/process1"/>
    <dgm:cxn modelId="{2B299843-7E0A-4CE2-BD4B-D8AE663B0640}" srcId="{D77A1257-A480-4201-B8C3-EF066215AE34}" destId="{347E7C65-97E3-402D-BFA4-B3BBDADF269F}" srcOrd="1" destOrd="0" parTransId="{69277E77-6F59-4EEE-BCA3-B53E51EA54A4}" sibTransId="{9E16FDD5-29ED-4039-BAA9-75E3B9A75330}"/>
    <dgm:cxn modelId="{97B104B5-13BA-4E8C-A499-E5AA650F8D0B}" type="presOf" srcId="{EAB95F9B-99E9-410B-8C69-8521AB0ADFD2}" destId="{7A29657A-EFCA-4386-9D3F-01F4733728EA}" srcOrd="0" destOrd="0" presId="urn:microsoft.com/office/officeart/2005/8/layout/process1"/>
    <dgm:cxn modelId="{B09F810E-39BA-4D72-926D-51681017A664}" type="presOf" srcId="{347E7C65-97E3-402D-BFA4-B3BBDADF269F}" destId="{676ADE83-2CBE-4560-957A-B64641EC4F0B}" srcOrd="0" destOrd="0" presId="urn:microsoft.com/office/officeart/2005/8/layout/process1"/>
    <dgm:cxn modelId="{9BCF68BD-2C2A-4445-8DD5-EA7887EC4571}" type="presOf" srcId="{D77A1257-A480-4201-B8C3-EF066215AE34}" destId="{6A396EAC-317B-4B45-8363-0B4D10C84C7C}" srcOrd="0" destOrd="0" presId="urn:microsoft.com/office/officeart/2005/8/layout/process1"/>
    <dgm:cxn modelId="{A3045013-95AD-44BA-A8D8-3A657AAD0F49}" type="presOf" srcId="{D1FA5F9E-A54B-4D94-9D5A-A321F5FF9F1E}" destId="{74323A6D-0772-49AB-A35A-0B9824114233}" srcOrd="1" destOrd="0" presId="urn:microsoft.com/office/officeart/2005/8/layout/process1"/>
    <dgm:cxn modelId="{1941C4BD-523A-44B9-8130-05A544837951}" type="presParOf" srcId="{6A396EAC-317B-4B45-8363-0B4D10C84C7C}" destId="{7A29657A-EFCA-4386-9D3F-01F4733728EA}" srcOrd="0" destOrd="0" presId="urn:microsoft.com/office/officeart/2005/8/layout/process1"/>
    <dgm:cxn modelId="{3E20821D-E686-441C-BF46-17122E6E97BE}" type="presParOf" srcId="{6A396EAC-317B-4B45-8363-0B4D10C84C7C}" destId="{1C3A31CD-6CE3-4FA1-A0F0-1A31CC713B75}" srcOrd="1" destOrd="0" presId="urn:microsoft.com/office/officeart/2005/8/layout/process1"/>
    <dgm:cxn modelId="{90F10171-70D3-4EB7-9322-B86184AA95AE}" type="presParOf" srcId="{1C3A31CD-6CE3-4FA1-A0F0-1A31CC713B75}" destId="{74323A6D-0772-49AB-A35A-0B9824114233}" srcOrd="0" destOrd="0" presId="urn:microsoft.com/office/officeart/2005/8/layout/process1"/>
    <dgm:cxn modelId="{AC05D915-85A1-47C6-815B-B2B5828FE0A2}" type="presParOf" srcId="{6A396EAC-317B-4B45-8363-0B4D10C84C7C}" destId="{676ADE83-2CBE-4560-957A-B64641EC4F0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A1257-A480-4201-B8C3-EF066215AE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AB95F9B-99E9-410B-8C69-8521AB0ADFD2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COMODO-U </a:t>
          </a:r>
        </a:p>
        <a:p>
          <a:r>
            <a:rPr lang="fr-FR" dirty="0" smtClean="0"/>
            <a:t>Fabrication </a:t>
          </a:r>
          <a:r>
            <a:rPr lang="fr-FR" dirty="0" err="1" smtClean="0"/>
            <a:t>ongoing</a:t>
          </a:r>
          <a:endParaRPr lang="fr-FR" dirty="0"/>
        </a:p>
      </dgm:t>
    </dgm:pt>
    <dgm:pt modelId="{F64537D1-BE59-47D7-83EA-BFDB1238159F}" type="parTrans" cxnId="{E808A151-6961-4B59-8316-7F8C34A87360}">
      <dgm:prSet/>
      <dgm:spPr/>
      <dgm:t>
        <a:bodyPr/>
        <a:lstStyle/>
        <a:p>
          <a:endParaRPr lang="fr-FR"/>
        </a:p>
      </dgm:t>
    </dgm:pt>
    <dgm:pt modelId="{D1FA5F9E-A54B-4D94-9D5A-A321F5FF9F1E}" type="sibTrans" cxnId="{E808A151-6961-4B59-8316-7F8C34A87360}">
      <dgm:prSet/>
      <dgm:spPr/>
      <dgm:t>
        <a:bodyPr/>
        <a:lstStyle/>
        <a:p>
          <a:endParaRPr lang="fr-FR"/>
        </a:p>
      </dgm:t>
    </dgm:pt>
    <dgm:pt modelId="{347E7C65-97E3-402D-BFA4-B3BBDADF269F}">
      <dgm:prSet phldrT="[Texte]"/>
      <dgm:spPr/>
      <dgm:t>
        <a:bodyPr/>
        <a:lstStyle/>
        <a:p>
          <a:r>
            <a:rPr lang="fr-FR" dirty="0" smtClean="0"/>
            <a:t>COMODO-U</a:t>
          </a:r>
        </a:p>
        <a:p>
          <a:r>
            <a:rPr lang="fr-FR" dirty="0" smtClean="0"/>
            <a:t>First tests</a:t>
          </a:r>
          <a:endParaRPr lang="fr-FR" dirty="0"/>
        </a:p>
      </dgm:t>
    </dgm:pt>
    <dgm:pt modelId="{69277E77-6F59-4EEE-BCA3-B53E51EA54A4}" type="parTrans" cxnId="{2B299843-7E0A-4CE2-BD4B-D8AE663B0640}">
      <dgm:prSet/>
      <dgm:spPr/>
      <dgm:t>
        <a:bodyPr/>
        <a:lstStyle/>
        <a:p>
          <a:endParaRPr lang="fr-FR"/>
        </a:p>
      </dgm:t>
    </dgm:pt>
    <dgm:pt modelId="{9E16FDD5-29ED-4039-BAA9-75E3B9A75330}" type="sibTrans" cxnId="{2B299843-7E0A-4CE2-BD4B-D8AE663B0640}">
      <dgm:prSet/>
      <dgm:spPr/>
      <dgm:t>
        <a:bodyPr/>
        <a:lstStyle/>
        <a:p>
          <a:endParaRPr lang="fr-FR"/>
        </a:p>
      </dgm:t>
    </dgm:pt>
    <dgm:pt modelId="{6A396EAC-317B-4B45-8363-0B4D10C84C7C}" type="pres">
      <dgm:prSet presAssocID="{D77A1257-A480-4201-B8C3-EF066215AE34}" presName="Name0" presStyleCnt="0">
        <dgm:presLayoutVars>
          <dgm:dir/>
          <dgm:resizeHandles val="exact"/>
        </dgm:presLayoutVars>
      </dgm:prSet>
      <dgm:spPr/>
    </dgm:pt>
    <dgm:pt modelId="{7A29657A-EFCA-4386-9D3F-01F4733728EA}" type="pres">
      <dgm:prSet presAssocID="{EAB95F9B-99E9-410B-8C69-8521AB0ADF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3A31CD-6CE3-4FA1-A0F0-1A31CC713B75}" type="pres">
      <dgm:prSet presAssocID="{D1FA5F9E-A54B-4D94-9D5A-A321F5FF9F1E}" presName="sibTrans" presStyleLbl="sibTrans2D1" presStyleIdx="0" presStyleCnt="1"/>
      <dgm:spPr/>
      <dgm:t>
        <a:bodyPr/>
        <a:lstStyle/>
        <a:p>
          <a:endParaRPr lang="fr-FR"/>
        </a:p>
      </dgm:t>
    </dgm:pt>
    <dgm:pt modelId="{74323A6D-0772-49AB-A35A-0B9824114233}" type="pres">
      <dgm:prSet presAssocID="{D1FA5F9E-A54B-4D94-9D5A-A321F5FF9F1E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676ADE83-2CBE-4560-957A-B64641EC4F0B}" type="pres">
      <dgm:prSet presAssocID="{347E7C65-97E3-402D-BFA4-B3BBDADF269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08A151-6961-4B59-8316-7F8C34A87360}" srcId="{D77A1257-A480-4201-B8C3-EF066215AE34}" destId="{EAB95F9B-99E9-410B-8C69-8521AB0ADFD2}" srcOrd="0" destOrd="0" parTransId="{F64537D1-BE59-47D7-83EA-BFDB1238159F}" sibTransId="{D1FA5F9E-A54B-4D94-9D5A-A321F5FF9F1E}"/>
    <dgm:cxn modelId="{EB34045E-BCCC-4F9C-B705-F52B49218756}" type="presOf" srcId="{D1FA5F9E-A54B-4D94-9D5A-A321F5FF9F1E}" destId="{1C3A31CD-6CE3-4FA1-A0F0-1A31CC713B75}" srcOrd="0" destOrd="0" presId="urn:microsoft.com/office/officeart/2005/8/layout/process1"/>
    <dgm:cxn modelId="{2B299843-7E0A-4CE2-BD4B-D8AE663B0640}" srcId="{D77A1257-A480-4201-B8C3-EF066215AE34}" destId="{347E7C65-97E3-402D-BFA4-B3BBDADF269F}" srcOrd="1" destOrd="0" parTransId="{69277E77-6F59-4EEE-BCA3-B53E51EA54A4}" sibTransId="{9E16FDD5-29ED-4039-BAA9-75E3B9A75330}"/>
    <dgm:cxn modelId="{97B104B5-13BA-4E8C-A499-E5AA650F8D0B}" type="presOf" srcId="{EAB95F9B-99E9-410B-8C69-8521AB0ADFD2}" destId="{7A29657A-EFCA-4386-9D3F-01F4733728EA}" srcOrd="0" destOrd="0" presId="urn:microsoft.com/office/officeart/2005/8/layout/process1"/>
    <dgm:cxn modelId="{B09F810E-39BA-4D72-926D-51681017A664}" type="presOf" srcId="{347E7C65-97E3-402D-BFA4-B3BBDADF269F}" destId="{676ADE83-2CBE-4560-957A-B64641EC4F0B}" srcOrd="0" destOrd="0" presId="urn:microsoft.com/office/officeart/2005/8/layout/process1"/>
    <dgm:cxn modelId="{9BCF68BD-2C2A-4445-8DD5-EA7887EC4571}" type="presOf" srcId="{D77A1257-A480-4201-B8C3-EF066215AE34}" destId="{6A396EAC-317B-4B45-8363-0B4D10C84C7C}" srcOrd="0" destOrd="0" presId="urn:microsoft.com/office/officeart/2005/8/layout/process1"/>
    <dgm:cxn modelId="{A3045013-95AD-44BA-A8D8-3A657AAD0F49}" type="presOf" srcId="{D1FA5F9E-A54B-4D94-9D5A-A321F5FF9F1E}" destId="{74323A6D-0772-49AB-A35A-0B9824114233}" srcOrd="1" destOrd="0" presId="urn:microsoft.com/office/officeart/2005/8/layout/process1"/>
    <dgm:cxn modelId="{1941C4BD-523A-44B9-8130-05A544837951}" type="presParOf" srcId="{6A396EAC-317B-4B45-8363-0B4D10C84C7C}" destId="{7A29657A-EFCA-4386-9D3F-01F4733728EA}" srcOrd="0" destOrd="0" presId="urn:microsoft.com/office/officeart/2005/8/layout/process1"/>
    <dgm:cxn modelId="{3E20821D-E686-441C-BF46-17122E6E97BE}" type="presParOf" srcId="{6A396EAC-317B-4B45-8363-0B4D10C84C7C}" destId="{1C3A31CD-6CE3-4FA1-A0F0-1A31CC713B75}" srcOrd="1" destOrd="0" presId="urn:microsoft.com/office/officeart/2005/8/layout/process1"/>
    <dgm:cxn modelId="{90F10171-70D3-4EB7-9322-B86184AA95AE}" type="presParOf" srcId="{1C3A31CD-6CE3-4FA1-A0F0-1A31CC713B75}" destId="{74323A6D-0772-49AB-A35A-0B9824114233}" srcOrd="0" destOrd="0" presId="urn:microsoft.com/office/officeart/2005/8/layout/process1"/>
    <dgm:cxn modelId="{AC05D915-85A1-47C6-815B-B2B5828FE0A2}" type="presParOf" srcId="{6A396EAC-317B-4B45-8363-0B4D10C84C7C}" destId="{676ADE83-2CBE-4560-957A-B64641EC4F0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24722-97EF-46B7-A562-081A7C17E877}">
      <dsp:nvSpPr>
        <dsp:cNvPr id="0" name=""/>
        <dsp:cNvSpPr/>
      </dsp:nvSpPr>
      <dsp:spPr>
        <a:xfrm>
          <a:off x="0" y="178367"/>
          <a:ext cx="1301419" cy="127955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Protocol RTL Simulation </a:t>
          </a:r>
          <a:endParaRPr lang="fr-FR" sz="1800" kern="1200" dirty="0"/>
        </a:p>
      </dsp:txBody>
      <dsp:txXfrm>
        <a:off x="37477" y="215844"/>
        <a:ext cx="1226465" cy="1204605"/>
      </dsp:txXfrm>
    </dsp:sp>
    <dsp:sp modelId="{CCAA9D30-D837-4A4D-8F08-0D05D0CBBA6B}">
      <dsp:nvSpPr>
        <dsp:cNvPr id="0" name=""/>
        <dsp:cNvSpPr/>
      </dsp:nvSpPr>
      <dsp:spPr>
        <a:xfrm>
          <a:off x="1432305" y="656771"/>
          <a:ext cx="277478" cy="32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1432305" y="721321"/>
        <a:ext cx="194235" cy="193651"/>
      </dsp:txXfrm>
    </dsp:sp>
    <dsp:sp modelId="{6AD3D193-577D-4E8E-8567-4B036B6E29D0}">
      <dsp:nvSpPr>
        <dsp:cNvPr id="0" name=""/>
        <dsp:cNvSpPr/>
      </dsp:nvSpPr>
      <dsp:spPr>
        <a:xfrm>
          <a:off x="1824963" y="178367"/>
          <a:ext cx="1301419" cy="127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NG-ULTRA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OnBoard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Loopback</a:t>
          </a:r>
          <a:endParaRPr lang="fr-FR" sz="1800" kern="1200" dirty="0"/>
        </a:p>
      </dsp:txBody>
      <dsp:txXfrm>
        <a:off x="1862440" y="215844"/>
        <a:ext cx="1226465" cy="1204605"/>
      </dsp:txXfrm>
    </dsp:sp>
    <dsp:sp modelId="{7F630E4B-8902-4024-AED3-90B94BADEFDF}">
      <dsp:nvSpPr>
        <dsp:cNvPr id="0" name=""/>
        <dsp:cNvSpPr/>
      </dsp:nvSpPr>
      <dsp:spPr>
        <a:xfrm>
          <a:off x="3256524" y="656771"/>
          <a:ext cx="275900" cy="32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256524" y="721321"/>
        <a:ext cx="193130" cy="193651"/>
      </dsp:txXfrm>
    </dsp:sp>
    <dsp:sp modelId="{B2CA2DBE-001D-42E1-A62D-73A20422D912}">
      <dsp:nvSpPr>
        <dsp:cNvPr id="0" name=""/>
        <dsp:cNvSpPr/>
      </dsp:nvSpPr>
      <dsp:spPr>
        <a:xfrm>
          <a:off x="3646950" y="178367"/>
          <a:ext cx="1301419" cy="127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NG-LARGE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DAC DD700</a:t>
          </a:r>
          <a:endParaRPr lang="fr-FR" sz="1800" kern="1200" dirty="0"/>
        </a:p>
      </dsp:txBody>
      <dsp:txXfrm>
        <a:off x="3684427" y="215844"/>
        <a:ext cx="1226465" cy="1204605"/>
      </dsp:txXfrm>
    </dsp:sp>
    <dsp:sp modelId="{9DDF6ADA-2C58-4F2D-8E66-82E29A1E68DF}">
      <dsp:nvSpPr>
        <dsp:cNvPr id="0" name=""/>
        <dsp:cNvSpPr/>
      </dsp:nvSpPr>
      <dsp:spPr>
        <a:xfrm>
          <a:off x="5078511" y="656771"/>
          <a:ext cx="275900" cy="32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078511" y="721321"/>
        <a:ext cx="193130" cy="193651"/>
      </dsp:txXfrm>
    </dsp:sp>
    <dsp:sp modelId="{B14518E9-0227-4A61-BD9B-9707FCA27AE2}">
      <dsp:nvSpPr>
        <dsp:cNvPr id="0" name=""/>
        <dsp:cNvSpPr/>
      </dsp:nvSpPr>
      <dsp:spPr>
        <a:xfrm>
          <a:off x="5468937" y="178367"/>
          <a:ext cx="1301419" cy="127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NG-ULTRA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ADC AQ600</a:t>
          </a:r>
          <a:endParaRPr lang="fr-FR" sz="1800" kern="1200" dirty="0"/>
        </a:p>
      </dsp:txBody>
      <dsp:txXfrm>
        <a:off x="5506414" y="215844"/>
        <a:ext cx="1226465" cy="1204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9657A-EFCA-4386-9D3F-01F4733728EA}">
      <dsp:nvSpPr>
        <dsp:cNvPr id="0" name=""/>
        <dsp:cNvSpPr/>
      </dsp:nvSpPr>
      <dsp:spPr>
        <a:xfrm>
          <a:off x="757" y="0"/>
          <a:ext cx="1616287" cy="5477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COMODO-L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EM (</a:t>
          </a:r>
          <a:r>
            <a:rPr lang="fr-FR" sz="1300" kern="1200" dirty="0" err="1" smtClean="0"/>
            <a:t>Available</a:t>
          </a:r>
          <a:r>
            <a:rPr lang="fr-FR" sz="1300" kern="1200" dirty="0" smtClean="0"/>
            <a:t>)</a:t>
          </a:r>
          <a:endParaRPr lang="fr-FR" sz="1300" kern="1200" dirty="0"/>
        </a:p>
      </dsp:txBody>
      <dsp:txXfrm>
        <a:off x="16801" y="16044"/>
        <a:ext cx="1584199" cy="515684"/>
      </dsp:txXfrm>
    </dsp:sp>
    <dsp:sp modelId="{1C3A31CD-6CE3-4FA1-A0F0-1A31CC713B75}">
      <dsp:nvSpPr>
        <dsp:cNvPr id="0" name=""/>
        <dsp:cNvSpPr/>
      </dsp:nvSpPr>
      <dsp:spPr>
        <a:xfrm>
          <a:off x="1778674" y="73466"/>
          <a:ext cx="342652" cy="40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1778674" y="153634"/>
        <a:ext cx="239856" cy="240503"/>
      </dsp:txXfrm>
    </dsp:sp>
    <dsp:sp modelId="{676ADE83-2CBE-4560-957A-B64641EC4F0B}">
      <dsp:nvSpPr>
        <dsp:cNvPr id="0" name=""/>
        <dsp:cNvSpPr/>
      </dsp:nvSpPr>
      <dsp:spPr>
        <a:xfrm>
          <a:off x="2263560" y="0"/>
          <a:ext cx="1616287" cy="547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COMODO-L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Flight (End </a:t>
          </a:r>
          <a:r>
            <a:rPr lang="fr-FR" sz="1300" kern="1200" smtClean="0"/>
            <a:t>of 2023</a:t>
          </a:r>
          <a:endParaRPr lang="fr-FR" sz="1300" kern="1200" dirty="0"/>
        </a:p>
      </dsp:txBody>
      <dsp:txXfrm>
        <a:off x="2279604" y="16044"/>
        <a:ext cx="1584199" cy="515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9657A-EFCA-4386-9D3F-01F4733728EA}">
      <dsp:nvSpPr>
        <dsp:cNvPr id="0" name=""/>
        <dsp:cNvSpPr/>
      </dsp:nvSpPr>
      <dsp:spPr>
        <a:xfrm>
          <a:off x="757" y="0"/>
          <a:ext cx="1616287" cy="5477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COMODO-U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Fabrication </a:t>
          </a:r>
          <a:r>
            <a:rPr lang="fr-FR" sz="1300" kern="1200" dirty="0" err="1" smtClean="0"/>
            <a:t>ongoing</a:t>
          </a:r>
          <a:endParaRPr lang="fr-FR" sz="1300" kern="1200" dirty="0"/>
        </a:p>
      </dsp:txBody>
      <dsp:txXfrm>
        <a:off x="16801" y="16044"/>
        <a:ext cx="1584199" cy="515684"/>
      </dsp:txXfrm>
    </dsp:sp>
    <dsp:sp modelId="{1C3A31CD-6CE3-4FA1-A0F0-1A31CC713B75}">
      <dsp:nvSpPr>
        <dsp:cNvPr id="0" name=""/>
        <dsp:cNvSpPr/>
      </dsp:nvSpPr>
      <dsp:spPr>
        <a:xfrm>
          <a:off x="1778674" y="73466"/>
          <a:ext cx="342652" cy="40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1778674" y="153634"/>
        <a:ext cx="239856" cy="240503"/>
      </dsp:txXfrm>
    </dsp:sp>
    <dsp:sp modelId="{676ADE83-2CBE-4560-957A-B64641EC4F0B}">
      <dsp:nvSpPr>
        <dsp:cNvPr id="0" name=""/>
        <dsp:cNvSpPr/>
      </dsp:nvSpPr>
      <dsp:spPr>
        <a:xfrm>
          <a:off x="2263560" y="0"/>
          <a:ext cx="1616287" cy="547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COMODO-U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First tests</a:t>
          </a:r>
          <a:endParaRPr lang="fr-FR" sz="1300" kern="1200" dirty="0"/>
        </a:p>
      </dsp:txBody>
      <dsp:txXfrm>
        <a:off x="2279604" y="16044"/>
        <a:ext cx="1584199" cy="515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Generic SOC design with </a:t>
            </a:r>
            <a:r>
              <a:rPr lang="en-US" dirty="0" err="1" smtClean="0"/>
              <a:t>axi</a:t>
            </a:r>
            <a:r>
              <a:rPr lang="en-US" dirty="0" smtClean="0"/>
              <a:t> bridge and</a:t>
            </a:r>
            <a:r>
              <a:rPr lang="en-US" baseline="0" dirty="0" smtClean="0"/>
              <a:t> peripheral</a:t>
            </a:r>
          </a:p>
          <a:p>
            <a:r>
              <a:rPr lang="en-US" baseline="0" dirty="0" smtClean="0"/>
              <a:t>It is not a huge design 8% of the FPGA .</a:t>
            </a:r>
            <a:br>
              <a:rPr lang="en-US" baseline="0" dirty="0" smtClean="0"/>
            </a:br>
            <a:r>
              <a:rPr lang="en-US" baseline="0" dirty="0" smtClean="0"/>
              <a:t>Expected performances are downgraded (we want to assess the design flow and the result on board) see next slide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56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46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507991"/>
            <a:ext cx="7620000" cy="3693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1"/>
            <a:ext cx="7620000" cy="261610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507991"/>
            <a:ext cx="3820160" cy="36933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1"/>
            <a:ext cx="3820160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607795"/>
            <a:ext cx="5178736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7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8" y="1201485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8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4000"/>
            <a:ext cx="8749709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8" y="544000"/>
            <a:ext cx="8761523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9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90" y="565265"/>
            <a:ext cx="7974419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61897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82" y="1180216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9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00" y="546215"/>
            <a:ext cx="9560001" cy="334707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191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00" y="546215"/>
            <a:ext cx="9566313" cy="334707"/>
          </a:xfrm>
        </p:spPr>
        <p:txBody>
          <a:bodyPr/>
          <a:lstStyle>
            <a:lvl1pPr>
              <a:defRPr sz="175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000" y="1571624"/>
            <a:ext cx="6026313" cy="3200136"/>
          </a:xfrm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9864" indent="0">
              <a:spcBef>
                <a:spcPts val="0"/>
              </a:spcBef>
              <a:buFontTx/>
              <a:buNone/>
              <a:defRPr sz="1167" b="0">
                <a:latin typeface="Arial MT Std Light" panose="020B0302030403020204" pitchFamily="34" charset="0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00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00" y="134938"/>
            <a:ext cx="7167563" cy="230188"/>
          </a:xfrm>
        </p:spPr>
        <p:txBody>
          <a:bodyPr anchor="ctr" anchorCtr="0">
            <a:noAutofit/>
          </a:bodyPr>
          <a:lstStyle>
            <a:lvl1pPr>
              <a:defRPr sz="1167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67" y="5522194"/>
            <a:ext cx="23083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6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6046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60453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6046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4000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  <p:sldLayoutId id="2147483936" r:id="rId8"/>
    <p:sldLayoutId id="2147483937" r:id="rId9"/>
    <p:sldLayoutId id="2147483938" r:id="rId10"/>
    <p:sldLayoutId id="2147483939" r:id="rId11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ithub.com/stnolting/neorv32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46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image" Target="../media/image45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jpeg"/><Relationship Id="rId11" Type="http://schemas.microsoft.com/office/2007/relationships/diagramDrawing" Target="../diagrams/drawing2.xml"/><Relationship Id="rId5" Type="http://schemas.openxmlformats.org/officeDocument/2006/relationships/image" Target="../media/image48.jpe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47.emf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270000" y="2227359"/>
            <a:ext cx="7620000" cy="2644314"/>
          </a:xfrm>
        </p:spPr>
        <p:txBody>
          <a:bodyPr/>
          <a:lstStyle/>
          <a:p>
            <a:r>
              <a:rPr lang="fr-FR" dirty="0" smtClean="0"/>
              <a:t>CNES </a:t>
            </a:r>
            <a:r>
              <a:rPr lang="fr-FR" dirty="0" err="1" smtClean="0"/>
              <a:t>Activities</a:t>
            </a:r>
            <a:r>
              <a:rPr lang="fr-FR" dirty="0" smtClean="0"/>
              <a:t> on </a:t>
            </a:r>
            <a:r>
              <a:rPr lang="fr-FR" dirty="0" err="1" smtClean="0"/>
              <a:t>NanoXplore</a:t>
            </a:r>
            <a:r>
              <a:rPr lang="fr-FR" dirty="0" smtClean="0"/>
              <a:t> Chips </a:t>
            </a:r>
          </a:p>
          <a:p>
            <a:r>
              <a:rPr lang="fr-FR" dirty="0" smtClean="0"/>
              <a:t>SEFUW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14/03/2023</a:t>
            </a:r>
          </a:p>
          <a:p>
            <a:r>
              <a:rPr lang="fr-FR" dirty="0" smtClean="0"/>
              <a:t>_</a:t>
            </a:r>
          </a:p>
          <a:p>
            <a:endParaRPr lang="fr-FR" dirty="0" smtClean="0"/>
          </a:p>
          <a:p>
            <a:r>
              <a:rPr lang="fr-FR" dirty="0" smtClean="0"/>
              <a:t>DTN/TVO/ET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11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Soft </a:t>
            </a:r>
            <a:r>
              <a:rPr lang="fr-FR" dirty="0" err="1" smtClean="0"/>
              <a:t>Core</a:t>
            </a:r>
            <a:r>
              <a:rPr lang="fr-FR" dirty="0" smtClean="0"/>
              <a:t> RISC-V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3980481" cy="397155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all-in-one package: CPU + </a:t>
            </a:r>
            <a:r>
              <a:rPr lang="en-US" dirty="0" err="1"/>
              <a:t>SoC</a:t>
            </a:r>
            <a:r>
              <a:rPr lang="en-US" dirty="0"/>
              <a:t> + Software Framework &amp; </a:t>
            </a:r>
            <a:r>
              <a:rPr lang="en-US" dirty="0" smtClean="0"/>
              <a:t>Tooling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completely described in behavioral, platform-independent VHDL - no platform-specific primitives, macros, attributes, etc.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 and license-free. </a:t>
            </a:r>
            <a:r>
              <a:rPr lang="en-US" dirty="0" smtClean="0"/>
              <a:t>(</a:t>
            </a:r>
            <a:r>
              <a:rPr lang="en-US" dirty="0">
                <a:hlinkClick r:id="rId2"/>
              </a:rPr>
              <a:t>https://github.com/stnolting/neorv32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 integration thanks to Linty services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512" y="1321914"/>
            <a:ext cx="5539268" cy="2998165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45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Neorv32 performances (V1.5.7 – </a:t>
            </a:r>
            <a:r>
              <a:rPr lang="en-US" dirty="0" err="1" smtClean="0"/>
              <a:t>june</a:t>
            </a:r>
            <a:r>
              <a:rPr lang="en-US" dirty="0" smtClean="0"/>
              <a:t> 2021)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90" y="989408"/>
            <a:ext cx="6171271" cy="3300478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88641"/>
              </p:ext>
            </p:extLst>
          </p:nvPr>
        </p:nvGraphicFramePr>
        <p:xfrm>
          <a:off x="7490202" y="1352695"/>
          <a:ext cx="2387223" cy="1112520"/>
        </p:xfrm>
        <a:graphic>
          <a:graphicData uri="http://schemas.openxmlformats.org/drawingml/2006/table">
            <a:tbl>
              <a:tblPr firstRow="1" bandRow="1"/>
              <a:tblGrid>
                <a:gridCol w="2387223">
                  <a:extLst>
                    <a:ext uri="{9D8B030D-6E8A-4147-A177-3AD203B41FA5}">
                      <a16:colId xmlns:a16="http://schemas.microsoft.com/office/drawing/2014/main" val="174404453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507995" algn="l" defTabSz="10159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1015990" algn="l" defTabSz="10159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523985" algn="l" defTabSz="10159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2031980" algn="l" defTabSz="10159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539975" algn="l" defTabSz="10159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3047970" algn="l" defTabSz="10159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555964" algn="l" defTabSz="10159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4063959" algn="l" defTabSz="10159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fr-FR" sz="1050" dirty="0" smtClean="0"/>
                        <a:t>Rv32iv0 minimale</a:t>
                      </a:r>
                      <a:endParaRPr lang="fr-FR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465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fr-FR" sz="1050" dirty="0" smtClean="0"/>
                        <a:t>Rv32imcv1 intermédiaire</a:t>
                      </a:r>
                      <a:endParaRPr lang="fr-FR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9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4699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507995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015990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523985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031980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539975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047970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555964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063959" algn="l" defTabSz="10159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fr-FR" sz="1050" dirty="0" smtClean="0"/>
                        <a:t>Rv32imcv0 performance</a:t>
                      </a:r>
                      <a:endParaRPr lang="fr-FR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9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70643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007" y="2465215"/>
            <a:ext cx="2648599" cy="287817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78" y="4269014"/>
            <a:ext cx="3578598" cy="13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0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R5 </a:t>
            </a:r>
            <a:r>
              <a:rPr lang="fr-FR" dirty="0" err="1" smtClean="0"/>
              <a:t>reference</a:t>
            </a:r>
            <a:r>
              <a:rPr lang="fr-FR" dirty="0" smtClean="0"/>
              <a:t> design on NG-LARGE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788525" y="5343525"/>
            <a:ext cx="371475" cy="303213"/>
          </a:xfrm>
          <a:prstGeom prst="rect">
            <a:avLst/>
          </a:prstGeom>
        </p:spPr>
        <p:txBody>
          <a:bodyPr/>
          <a:lstStyle/>
          <a:p>
            <a:fld id="{EB81167D-292E-8142-ABF3-3BDF0609D34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38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 General description (architecture)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4487" y="831541"/>
            <a:ext cx="4920195" cy="29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7" dirty="0"/>
              <a:t>Implemented on </a:t>
            </a:r>
            <a:r>
              <a:rPr lang="en-US" sz="1307" dirty="0" err="1"/>
              <a:t>NgLarge</a:t>
            </a:r>
            <a:r>
              <a:rPr lang="en-US" sz="1307" dirty="0"/>
              <a:t> </a:t>
            </a:r>
            <a:r>
              <a:rPr lang="en-US" sz="1307" dirty="0" err="1"/>
              <a:t>evalboard</a:t>
            </a:r>
            <a:endParaRPr lang="en-US" sz="1307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87" y="1117738"/>
            <a:ext cx="8550256" cy="17315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682" y="2539888"/>
            <a:ext cx="3206842" cy="275129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04" y="2819593"/>
            <a:ext cx="5659438" cy="2715000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SEFUW: CNES activites on Nx chips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8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R5 Reference Design and XNG </a:t>
            </a:r>
            <a:r>
              <a:rPr lang="fr-FR" dirty="0" err="1" smtClean="0"/>
              <a:t>implementation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289" y="5522194"/>
            <a:ext cx="201711" cy="153888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SEFUW: CNES activites on Nx chips </a:t>
            </a:r>
            <a:endParaRPr lang="fr-FR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331612" y="1015114"/>
            <a:ext cx="8796439" cy="3971556"/>
          </a:xfrm>
          <a:prstGeom prst="rect">
            <a:avLst/>
          </a:prstGeom>
        </p:spPr>
        <p:txBody>
          <a:bodyPr/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R5 Reference design will be implemented on COMODO-L (see next 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XNG has been implemented on NG-LARGE R5 processor thanks to the R5 Reference design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working with BRAM memories (for software)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Qualification is ongoing, waiting for DDR2 memory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design has been adapted for XNG : Specific timer with software breakpoint management, DDR controller…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XNG on NG-ULTRA (R52) is ongoing (H2020 HERMES contract)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LVCUGEN (generic flight software using XNG) development on NG-ULTRA will start soon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PHOTOBOOTH DESIGN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788525" y="5343525"/>
            <a:ext cx="371475" cy="303213"/>
          </a:xfrm>
          <a:prstGeom prst="rect">
            <a:avLst/>
          </a:prstGeom>
        </p:spPr>
        <p:txBody>
          <a:bodyPr/>
          <a:lstStyle/>
          <a:p>
            <a:fld id="{EB81167D-292E-8142-ABF3-3BDF0609D345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01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PHOTOBOOTH : General Description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1414749" y="1333831"/>
            <a:ext cx="6878646" cy="48823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How to show CASPEX and </a:t>
            </a:r>
            <a:r>
              <a:rPr lang="fr-FR" dirty="0" err="1" smtClean="0"/>
              <a:t>NanoXplore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 to </a:t>
            </a:r>
            <a:r>
              <a:rPr lang="fr-FR" dirty="0" err="1" smtClean="0"/>
              <a:t>everyone</a:t>
            </a:r>
            <a:r>
              <a:rPr lang="fr-FR" dirty="0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34" y="2087192"/>
            <a:ext cx="37242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PHOTOBOOTH : FPGA Design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506871" y="982486"/>
            <a:ext cx="9053842" cy="14412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IP SPW : </a:t>
            </a:r>
            <a:r>
              <a:rPr lang="fr-FR" dirty="0" err="1" smtClean="0"/>
              <a:t>OpenCore</a:t>
            </a:r>
            <a:r>
              <a:rPr lang="fr-FR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 switch to NX SPW Codec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IP COMBLOCK 5401 and 5402 </a:t>
            </a:r>
            <a:r>
              <a:rPr lang="fr-FR" dirty="0" err="1" smtClean="0">
                <a:sym typeface="Wingdings" panose="05000000000000000000" pitchFamily="2" charset="2"/>
              </a:rPr>
              <a:t>from</a:t>
            </a:r>
            <a:r>
              <a:rPr lang="fr-FR" dirty="0" smtClean="0">
                <a:sym typeface="Wingdings" panose="05000000000000000000" pitchFamily="2" charset="2"/>
              </a:rPr>
              <a:t> AXI4Stream to GMII/RGMII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Global </a:t>
            </a:r>
            <a:r>
              <a:rPr lang="fr-FR" dirty="0" err="1" smtClean="0">
                <a:sym typeface="Wingdings" panose="05000000000000000000" pitchFamily="2" charset="2"/>
              </a:rPr>
              <a:t>Photobooth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entity</a:t>
            </a:r>
            <a:r>
              <a:rPr lang="fr-FR" dirty="0" smtClean="0">
                <a:sym typeface="Wingdings" panose="05000000000000000000" pitchFamily="2" charset="2"/>
              </a:rPr>
              <a:t> to manage </a:t>
            </a:r>
            <a:r>
              <a:rPr lang="fr-FR" dirty="0" err="1" smtClean="0">
                <a:sym typeface="Wingdings" panose="05000000000000000000" pitchFamily="2" charset="2"/>
              </a:rPr>
              <a:t>each</a:t>
            </a:r>
            <a:r>
              <a:rPr lang="fr-FR" dirty="0" smtClean="0">
                <a:sym typeface="Wingdings" panose="05000000000000000000" pitchFamily="2" charset="2"/>
              </a:rPr>
              <a:t> block  </a:t>
            </a:r>
            <a:r>
              <a:rPr lang="fr-FR" dirty="0" err="1" smtClean="0">
                <a:sym typeface="Wingdings" panose="05000000000000000000" pitchFamily="2" charset="2"/>
              </a:rPr>
              <a:t>could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</a:t>
            </a:r>
            <a:r>
              <a:rPr lang="fr-FR" dirty="0" smtClean="0">
                <a:sym typeface="Wingdings" panose="05000000000000000000" pitchFamily="2" charset="2"/>
              </a:rPr>
              <a:t> a Risc-V </a:t>
            </a:r>
            <a:r>
              <a:rPr lang="fr-FR" dirty="0" err="1" smtClean="0">
                <a:sym typeface="Wingdings" panose="05000000000000000000" pitchFamily="2" charset="2"/>
              </a:rPr>
              <a:t>core</a:t>
            </a:r>
            <a:r>
              <a:rPr lang="fr-FR" dirty="0" smtClean="0">
                <a:sym typeface="Wingdings" panose="05000000000000000000" pitchFamily="2" charset="2"/>
              </a:rPr>
              <a:t>, R5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4" y="2383686"/>
            <a:ext cx="5480161" cy="28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0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CIPHER DESIGN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788525" y="5343525"/>
            <a:ext cx="371475" cy="303213"/>
          </a:xfrm>
          <a:prstGeom prst="rect">
            <a:avLst/>
          </a:prstGeom>
        </p:spPr>
        <p:txBody>
          <a:bodyPr/>
          <a:lstStyle/>
          <a:p>
            <a:fld id="{EB81167D-292E-8142-ABF3-3BDF0609D345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68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97" y="2867652"/>
            <a:ext cx="6638925" cy="2609850"/>
          </a:xfrm>
          <a:prstGeom prst="rect">
            <a:avLst/>
          </a:prstGeom>
        </p:spPr>
      </p:pic>
      <p:sp>
        <p:nvSpPr>
          <p:cNvPr id="332" name="Titre 3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Cipher</a:t>
            </a:r>
            <a:r>
              <a:rPr lang="fr-FR" dirty="0" smtClean="0"/>
              <a:t> Design :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F15C832-BA88-44B2-B74D-EBDA7A9ACE5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SEFUW: CNES activites on Nx chips </a:t>
            </a: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23884" y="3476846"/>
            <a:ext cx="930349" cy="65390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67" y="1072183"/>
            <a:ext cx="5066577" cy="17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FPGA </a:t>
            </a:r>
            <a:r>
              <a:rPr lang="fr-FR" dirty="0" err="1" smtClean="0"/>
              <a:t>IPs</a:t>
            </a:r>
            <a:endParaRPr lang="fr-FR" dirty="0" smtClean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DDR2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ESIStream</a:t>
            </a:r>
            <a:endParaRPr lang="fr-FR" dirty="0" smtClean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RISC-V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Designs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R5 Reference design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PhotoBooth</a:t>
            </a:r>
            <a:endParaRPr lang="fr-FR" dirty="0" smtClean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Cipher</a:t>
            </a:r>
            <a:r>
              <a:rPr lang="fr-FR" dirty="0" smtClean="0"/>
              <a:t> Design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COMODO </a:t>
            </a:r>
            <a:r>
              <a:rPr lang="fr-FR" dirty="0" err="1" smtClean="0"/>
              <a:t>Boards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36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IP Architecture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51" y="1874143"/>
            <a:ext cx="3812578" cy="19980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30" y="2332534"/>
            <a:ext cx="4939636" cy="24895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156" y="1203182"/>
            <a:ext cx="4109641" cy="659722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SEFUW: CNES activites on Nx chips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7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00" y="647419"/>
            <a:ext cx="9566313" cy="334707"/>
          </a:xfrm>
        </p:spPr>
        <p:txBody>
          <a:bodyPr/>
          <a:lstStyle/>
          <a:p>
            <a:r>
              <a:rPr lang="fr-FR" dirty="0" smtClean="0"/>
              <a:t>IP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AutoShape 2" descr="https://gitlab.cnes.fr/dso-tb-et/fpga_ip/ip/cnes/aes_engine/-/raw/master/doc/chrono_full.svg"/>
          <p:cNvSpPr>
            <a:spLocks noChangeAspect="1" noChangeArrowheads="1"/>
          </p:cNvSpPr>
          <p:nvPr/>
        </p:nvSpPr>
        <p:spPr bwMode="auto">
          <a:xfrm>
            <a:off x="129646" y="-120386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fr-FR" sz="1307"/>
          </a:p>
        </p:txBody>
      </p:sp>
      <p:sp>
        <p:nvSpPr>
          <p:cNvPr id="7" name="ZoneTexte 6"/>
          <p:cNvSpPr txBox="1"/>
          <p:nvPr/>
        </p:nvSpPr>
        <p:spPr>
          <a:xfrm>
            <a:off x="621109" y="1107281"/>
            <a:ext cx="9245203" cy="230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dirty="0"/>
              <a:t>AXI4-Stream Interface for key input for 128 and 256 bits key </a:t>
            </a:r>
            <a:r>
              <a:rPr lang="fr-FR" sz="1307" dirty="0" err="1"/>
              <a:t>length</a:t>
            </a:r>
            <a:endParaRPr lang="fr-FR" sz="1307" dirty="0"/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dirty="0" err="1"/>
              <a:t>Internal</a:t>
            </a:r>
            <a:r>
              <a:rPr lang="fr-FR" sz="1307" dirty="0"/>
              <a:t> Key Expansion </a:t>
            </a:r>
            <a:r>
              <a:rPr lang="fr-FR" sz="1307" dirty="0" err="1"/>
              <a:t>processing</a:t>
            </a:r>
            <a:endParaRPr lang="fr-FR" sz="1307" dirty="0"/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dirty="0"/>
              <a:t>AXI4-Stream Interface for IV </a:t>
            </a:r>
            <a:r>
              <a:rPr lang="fr-FR" sz="1307" dirty="0" err="1"/>
              <a:t>inputIV</a:t>
            </a:r>
            <a:r>
              <a:rPr lang="fr-FR" sz="1307" dirty="0"/>
              <a:t> input of 96 bits </a:t>
            </a:r>
            <a:r>
              <a:rPr lang="fr-FR" sz="1307" dirty="0" err="1"/>
              <a:t>length</a:t>
            </a:r>
            <a:endParaRPr lang="fr-FR" sz="1307" dirty="0"/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dirty="0"/>
              <a:t>AXI4-Stream Interface for Data input (AAD and </a:t>
            </a:r>
            <a:r>
              <a:rPr lang="fr-FR" sz="1307" dirty="0" err="1"/>
              <a:t>PlainText</a:t>
            </a:r>
            <a:r>
              <a:rPr lang="fr-FR" sz="1307" dirty="0"/>
              <a:t>)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dirty="0"/>
              <a:t>Supports </a:t>
            </a:r>
            <a:r>
              <a:rPr lang="fr-FR" sz="1307" dirty="0" err="1"/>
              <a:t>only</a:t>
            </a:r>
            <a:r>
              <a:rPr lang="fr-FR" sz="1307" dirty="0"/>
              <a:t> GMAC messages or GMAC and </a:t>
            </a:r>
            <a:r>
              <a:rPr lang="fr-FR" sz="1307" dirty="0" err="1"/>
              <a:t>PlainText</a:t>
            </a:r>
            <a:r>
              <a:rPr lang="fr-FR" sz="1307" dirty="0"/>
              <a:t> or </a:t>
            </a:r>
            <a:r>
              <a:rPr lang="fr-FR" sz="1307" dirty="0" err="1"/>
              <a:t>only</a:t>
            </a:r>
            <a:r>
              <a:rPr lang="fr-FR" sz="1307" dirty="0"/>
              <a:t> </a:t>
            </a:r>
            <a:r>
              <a:rPr lang="fr-FR" sz="1307" dirty="0" err="1"/>
              <a:t>PlainTextSupports</a:t>
            </a:r>
            <a:r>
              <a:rPr lang="fr-FR" sz="1307" dirty="0"/>
              <a:t> data input of 8bits </a:t>
            </a:r>
            <a:r>
              <a:rPr lang="fr-FR" sz="1307" dirty="0" err="1"/>
              <a:t>granularitySupports</a:t>
            </a:r>
            <a:r>
              <a:rPr lang="fr-FR" sz="1307" dirty="0"/>
              <a:t> AAD data </a:t>
            </a:r>
            <a:r>
              <a:rPr lang="fr-FR" sz="1307" dirty="0" err="1"/>
              <a:t>masking</a:t>
            </a:r>
            <a:r>
              <a:rPr lang="fr-FR" sz="1307" dirty="0"/>
              <a:t> for tag computation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dirty="0"/>
              <a:t>AXI4-Stream Interface for Data output (AAD, </a:t>
            </a:r>
            <a:r>
              <a:rPr lang="fr-FR" sz="1307" dirty="0" err="1"/>
              <a:t>CipherText</a:t>
            </a:r>
            <a:r>
              <a:rPr lang="fr-FR" sz="1307" dirty="0"/>
              <a:t> and Tag)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dirty="0"/>
              <a:t>Simple, </a:t>
            </a:r>
            <a:r>
              <a:rPr lang="fr-FR" sz="1307" dirty="0" err="1"/>
              <a:t>fully</a:t>
            </a:r>
            <a:r>
              <a:rPr lang="fr-FR" sz="1307" dirty="0"/>
              <a:t> </a:t>
            </a:r>
            <a:r>
              <a:rPr lang="fr-FR" sz="1307" dirty="0" err="1"/>
              <a:t>synchronous</a:t>
            </a:r>
            <a:r>
              <a:rPr lang="fr-FR" sz="1307" dirty="0"/>
              <a:t> and </a:t>
            </a:r>
            <a:r>
              <a:rPr lang="fr-FR" sz="1307" dirty="0" err="1"/>
              <a:t>reusable</a:t>
            </a:r>
            <a:r>
              <a:rPr lang="fr-FR" sz="1307" dirty="0"/>
              <a:t> design in all architectures (no </a:t>
            </a:r>
            <a:r>
              <a:rPr lang="fr-FR" sz="1307" dirty="0" err="1"/>
              <a:t>target</a:t>
            </a:r>
            <a:r>
              <a:rPr lang="fr-FR" sz="1307" dirty="0"/>
              <a:t> </a:t>
            </a:r>
            <a:r>
              <a:rPr lang="fr-FR" sz="1307" dirty="0" err="1"/>
              <a:t>dependency</a:t>
            </a:r>
            <a:r>
              <a:rPr lang="fr-FR" sz="1307" dirty="0"/>
              <a:t>)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dirty="0" err="1"/>
              <a:t>Implemented</a:t>
            </a:r>
            <a:r>
              <a:rPr lang="fr-FR" sz="1307" dirty="0"/>
              <a:t> </a:t>
            </a:r>
            <a:r>
              <a:rPr lang="fr-FR" sz="1307" dirty="0" err="1"/>
              <a:t>according</a:t>
            </a:r>
            <a:r>
              <a:rPr lang="fr-FR" sz="1307" dirty="0"/>
              <a:t> to the National Institute of Standards and </a:t>
            </a:r>
            <a:r>
              <a:rPr lang="fr-FR" sz="1307" dirty="0" err="1"/>
              <a:t>Technology</a:t>
            </a:r>
            <a:r>
              <a:rPr lang="fr-FR" sz="1307" dirty="0"/>
              <a:t> (NIST) </a:t>
            </a:r>
            <a:r>
              <a:rPr lang="fr-FR" sz="1307" dirty="0" err="1"/>
              <a:t>Special</a:t>
            </a:r>
            <a:r>
              <a:rPr lang="fr-FR" sz="1307" dirty="0"/>
              <a:t> Publication 800-38D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b="1" dirty="0" err="1">
                <a:solidFill>
                  <a:srgbClr val="FF0000"/>
                </a:solidFill>
              </a:rPr>
              <a:t>Fully</a:t>
            </a:r>
            <a:r>
              <a:rPr lang="fr-FR" sz="1307" b="1" dirty="0">
                <a:solidFill>
                  <a:srgbClr val="FF0000"/>
                </a:solidFill>
              </a:rPr>
              <a:t> </a:t>
            </a:r>
            <a:r>
              <a:rPr lang="fr-FR" sz="1307" b="1" dirty="0" err="1">
                <a:solidFill>
                  <a:srgbClr val="FF0000"/>
                </a:solidFill>
              </a:rPr>
              <a:t>validated</a:t>
            </a:r>
            <a:r>
              <a:rPr lang="fr-FR" sz="1307" b="1" dirty="0">
                <a:solidFill>
                  <a:srgbClr val="FF0000"/>
                </a:solidFill>
              </a:rPr>
              <a:t> </a:t>
            </a:r>
            <a:r>
              <a:rPr lang="fr-FR" sz="1307" b="1" dirty="0" err="1">
                <a:solidFill>
                  <a:srgbClr val="FF0000"/>
                </a:solidFill>
              </a:rPr>
              <a:t>with</a:t>
            </a:r>
            <a:r>
              <a:rPr lang="fr-FR" sz="1307" b="1" dirty="0">
                <a:solidFill>
                  <a:srgbClr val="FF0000"/>
                </a:solidFill>
              </a:rPr>
              <a:t> NIST CAVP "</a:t>
            </a:r>
            <a:r>
              <a:rPr lang="fr-FR" sz="1307" b="1" dirty="0" err="1">
                <a:solidFill>
                  <a:srgbClr val="FF0000"/>
                </a:solidFill>
              </a:rPr>
              <a:t>Cryptographic</a:t>
            </a:r>
            <a:r>
              <a:rPr lang="fr-FR" sz="1307" b="1" dirty="0">
                <a:solidFill>
                  <a:srgbClr val="FF0000"/>
                </a:solidFill>
              </a:rPr>
              <a:t> </a:t>
            </a:r>
            <a:r>
              <a:rPr lang="fr-FR" sz="1307" b="1" dirty="0" err="1">
                <a:solidFill>
                  <a:srgbClr val="FF0000"/>
                </a:solidFill>
              </a:rPr>
              <a:t>Algorithm</a:t>
            </a:r>
            <a:r>
              <a:rPr lang="fr-FR" sz="1307" b="1" dirty="0">
                <a:solidFill>
                  <a:srgbClr val="FF0000"/>
                </a:solidFill>
              </a:rPr>
              <a:t> Validation Program" tests </a:t>
            </a:r>
            <a:r>
              <a:rPr lang="fr-FR" sz="1307" b="1" dirty="0" err="1">
                <a:solidFill>
                  <a:srgbClr val="FF0000"/>
                </a:solidFill>
              </a:rPr>
              <a:t>vectors</a:t>
            </a:r>
            <a:endParaRPr lang="fr-FR" sz="1307" b="1" dirty="0">
              <a:solidFill>
                <a:srgbClr val="FF0000"/>
              </a:solidFill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r-FR" sz="1307" b="1" dirty="0">
                <a:solidFill>
                  <a:srgbClr val="FF0000"/>
                </a:solidFill>
              </a:rPr>
              <a:t>Data Rate 55 Mbps </a:t>
            </a:r>
            <a:r>
              <a:rPr lang="fr-FR" sz="1307" b="1" dirty="0" err="1">
                <a:solidFill>
                  <a:srgbClr val="FF0000"/>
                </a:solidFill>
              </a:rPr>
              <a:t>with</a:t>
            </a:r>
            <a:r>
              <a:rPr lang="fr-FR" sz="1307" b="1" dirty="0">
                <a:solidFill>
                  <a:srgbClr val="FF0000"/>
                </a:solidFill>
              </a:rPr>
              <a:t> a 100MHz </a:t>
            </a:r>
            <a:r>
              <a:rPr lang="fr-FR" sz="1307" b="1" dirty="0" err="1">
                <a:solidFill>
                  <a:srgbClr val="FF0000"/>
                </a:solidFill>
              </a:rPr>
              <a:t>clock</a:t>
            </a:r>
            <a:r>
              <a:rPr lang="fr-FR" sz="1307" b="1" dirty="0">
                <a:solidFill>
                  <a:srgbClr val="FF0000"/>
                </a:solidFill>
              </a:rPr>
              <a:t>. (~</a:t>
            </a:r>
            <a:r>
              <a:rPr lang="fr-FR" sz="1307" b="1" dirty="0" err="1">
                <a:solidFill>
                  <a:srgbClr val="FF0000"/>
                </a:solidFill>
              </a:rPr>
              <a:t>Freq</a:t>
            </a:r>
            <a:r>
              <a:rPr lang="fr-FR" sz="1307" b="1" dirty="0">
                <a:solidFill>
                  <a:srgbClr val="FF0000"/>
                </a:solidFill>
              </a:rPr>
              <a:t>/2 bps)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06439" y="3919904"/>
            <a:ext cx="9245203" cy="29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7" dirty="0"/>
              <a:t>AES-GCM 256b mode </a:t>
            </a:r>
            <a:r>
              <a:rPr lang="fr-FR" sz="1307" b="1" dirty="0" err="1" smtClean="0"/>
              <a:t>with</a:t>
            </a:r>
            <a:r>
              <a:rPr lang="fr-FR" sz="1307" b="1" dirty="0" smtClean="0"/>
              <a:t> Key expansion</a:t>
            </a:r>
            <a:r>
              <a:rPr lang="fr-FR" sz="1307" dirty="0" smtClean="0"/>
              <a:t>:</a:t>
            </a:r>
            <a:endParaRPr lang="fr-FR" sz="1307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SEFUW: CNES activites on Nx chips </a:t>
            </a:r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30791" y="3585197"/>
            <a:ext cx="9566313" cy="33470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750" b="1" i="0" kern="120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IP </a:t>
            </a:r>
            <a:r>
              <a:rPr lang="fr-FR" dirty="0" err="1" smtClean="0"/>
              <a:t>Resources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08060"/>
              </p:ext>
            </p:extLst>
          </p:nvPr>
        </p:nvGraphicFramePr>
        <p:xfrm>
          <a:off x="1696490" y="4302587"/>
          <a:ext cx="6464000" cy="988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00">
                  <a:extLst>
                    <a:ext uri="{9D8B030D-6E8A-4147-A177-3AD203B41FA5}">
                      <a16:colId xmlns:a16="http://schemas.microsoft.com/office/drawing/2014/main" val="4138591067"/>
                    </a:ext>
                  </a:extLst>
                </a:gridCol>
                <a:gridCol w="1616000">
                  <a:extLst>
                    <a:ext uri="{9D8B030D-6E8A-4147-A177-3AD203B41FA5}">
                      <a16:colId xmlns:a16="http://schemas.microsoft.com/office/drawing/2014/main" val="2961694947"/>
                    </a:ext>
                  </a:extLst>
                </a:gridCol>
                <a:gridCol w="1616000">
                  <a:extLst>
                    <a:ext uri="{9D8B030D-6E8A-4147-A177-3AD203B41FA5}">
                      <a16:colId xmlns:a16="http://schemas.microsoft.com/office/drawing/2014/main" val="778121849"/>
                    </a:ext>
                  </a:extLst>
                </a:gridCol>
                <a:gridCol w="1616000">
                  <a:extLst>
                    <a:ext uri="{9D8B030D-6E8A-4147-A177-3AD203B41FA5}">
                      <a16:colId xmlns:a16="http://schemas.microsoft.com/office/drawing/2014/main" val="3168231632"/>
                    </a:ext>
                  </a:extLst>
                </a:gridCol>
              </a:tblGrid>
              <a:tr h="329351"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CHIP</a:t>
                      </a:r>
                      <a:endParaRPr lang="fr-FR" sz="13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LUT</a:t>
                      </a:r>
                      <a:endParaRPr lang="fr-FR" sz="13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FF</a:t>
                      </a:r>
                      <a:endParaRPr lang="fr-FR" sz="13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BRAM</a:t>
                      </a:r>
                      <a:endParaRPr lang="fr-FR" sz="131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53991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ZYNQ7x</a:t>
                      </a:r>
                      <a:endParaRPr lang="fr-FR" sz="13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1250</a:t>
                      </a:r>
                      <a:endParaRPr lang="fr-FR" sz="13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2500</a:t>
                      </a:r>
                      <a:endParaRPr lang="fr-FR" sz="13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1.5</a:t>
                      </a:r>
                      <a:endParaRPr lang="fr-FR" sz="131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05048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NG-LARGE</a:t>
                      </a:r>
                      <a:endParaRPr lang="fr-FR" sz="13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2400</a:t>
                      </a:r>
                      <a:endParaRPr lang="fr-FR" sz="13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2540</a:t>
                      </a:r>
                      <a:endParaRPr lang="fr-FR" sz="13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10" dirty="0" smtClean="0"/>
                        <a:t>6</a:t>
                      </a:r>
                      <a:endParaRPr lang="fr-FR" sz="131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1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9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00" y="647419"/>
            <a:ext cx="9566313" cy="334707"/>
          </a:xfrm>
        </p:spPr>
        <p:txBody>
          <a:bodyPr/>
          <a:lstStyle/>
          <a:p>
            <a:r>
              <a:rPr lang="fr-FR" dirty="0" smtClean="0"/>
              <a:t>IP Validation on </a:t>
            </a:r>
            <a:r>
              <a:rPr lang="fr-FR" dirty="0" err="1" smtClean="0"/>
              <a:t>DevKit</a:t>
            </a:r>
            <a:r>
              <a:rPr lang="fr-FR" dirty="0" smtClean="0"/>
              <a:t> NG-LARGE &amp; Briquette (</a:t>
            </a:r>
            <a:r>
              <a:rPr lang="fr-FR" dirty="0" err="1" smtClean="0"/>
              <a:t>Zynq</a:t>
            </a:r>
            <a:r>
              <a:rPr lang="fr-FR" dirty="0" smtClean="0"/>
              <a:t> US+)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AutoShape 2" descr="https://gitlab.cnes.fr/dso-tb-et/fpga_ip/ip/cnes/aes_engine/-/raw/master/doc/chrono_full.svg"/>
          <p:cNvSpPr>
            <a:spLocks noChangeAspect="1" noChangeArrowheads="1"/>
          </p:cNvSpPr>
          <p:nvPr/>
        </p:nvSpPr>
        <p:spPr bwMode="auto">
          <a:xfrm>
            <a:off x="129646" y="-120386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fr-FR" sz="1307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46" y="1660922"/>
            <a:ext cx="5738813" cy="3024188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SEFUW: CNES activites on Nx chips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Validation : </a:t>
            </a:r>
            <a:r>
              <a:rPr lang="fr-FR" dirty="0" err="1" smtClean="0"/>
              <a:t>coverage</a:t>
            </a:r>
            <a:r>
              <a:rPr lang="fr-FR" dirty="0" smtClean="0"/>
              <a:t> and NIST Test </a:t>
            </a:r>
            <a:r>
              <a:rPr lang="fr-FR" dirty="0" err="1" smtClean="0"/>
              <a:t>Vectors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3" y="1192782"/>
            <a:ext cx="3651250" cy="1587500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63266" y="2774727"/>
            <a:ext cx="1941557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7" dirty="0" err="1"/>
              <a:t>Coverage</a:t>
            </a:r>
            <a:r>
              <a:rPr lang="fr-FR" sz="1307" dirty="0"/>
              <a:t> : 9 </a:t>
            </a:r>
            <a:r>
              <a:rPr lang="fr-FR" sz="1307" dirty="0" err="1"/>
              <a:t>scenariis</a:t>
            </a:r>
            <a:r>
              <a:rPr lang="fr-FR" sz="1307" dirty="0"/>
              <a:t>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468" y="1031031"/>
            <a:ext cx="4883547" cy="22087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4" y="3829613"/>
            <a:ext cx="6512719" cy="1102715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SEFUW: CNES activites on Nx chips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1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COMODO BOARDS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788525" y="5343525"/>
            <a:ext cx="371475" cy="303213"/>
          </a:xfrm>
          <a:prstGeom prst="rect">
            <a:avLst/>
          </a:prstGeom>
        </p:spPr>
        <p:txBody>
          <a:bodyPr/>
          <a:lstStyle/>
          <a:p>
            <a:fld id="{EB81167D-292E-8142-ABF3-3BDF0609D345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35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COMODO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942" y="866089"/>
            <a:ext cx="1742626" cy="7177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56" y="869843"/>
            <a:ext cx="1735042" cy="7145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r="51353"/>
          <a:stretch/>
        </p:blipFill>
        <p:spPr>
          <a:xfrm>
            <a:off x="750590" y="1713123"/>
            <a:ext cx="3240345" cy="25855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51739"/>
          <a:stretch/>
        </p:blipFill>
        <p:spPr>
          <a:xfrm>
            <a:off x="6291581" y="1674841"/>
            <a:ext cx="3262216" cy="2623804"/>
          </a:xfrm>
          <a:prstGeom prst="rect">
            <a:avLst/>
          </a:prstGeom>
        </p:spPr>
      </p:pic>
      <p:pic>
        <p:nvPicPr>
          <p:cNvPr id="11" name="Espace réservé du contenu 5"/>
          <p:cNvPicPr>
            <a:picLocks noGrp="1" noChangeAspect="1"/>
          </p:cNvPicPr>
          <p:nvPr>
            <p:ph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70" y="1751614"/>
            <a:ext cx="1402598" cy="10519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40" y="3236175"/>
            <a:ext cx="1416627" cy="106247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49100713"/>
              </p:ext>
            </p:extLst>
          </p:nvPr>
        </p:nvGraphicFramePr>
        <p:xfrm>
          <a:off x="393353" y="4655637"/>
          <a:ext cx="3880606" cy="54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95712" y="923507"/>
            <a:ext cx="4800716" cy="490679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R&amp;T developed by STEEL Electronique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COMODO </a:t>
            </a:r>
            <a:r>
              <a:rPr lang="en-US" dirty="0" err="1" smtClean="0"/>
              <a:t>Versal</a:t>
            </a:r>
            <a:r>
              <a:rPr lang="en-US" dirty="0" smtClean="0"/>
              <a:t> is also ongoing</a:t>
            </a: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2946873339"/>
              </p:ext>
            </p:extLst>
          </p:nvPr>
        </p:nvGraphicFramePr>
        <p:xfrm>
          <a:off x="6042639" y="4655637"/>
          <a:ext cx="3880606" cy="54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3895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THANK YOU ! QUESTIONS?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788525" y="5343525"/>
            <a:ext cx="371475" cy="303213"/>
          </a:xfrm>
          <a:prstGeom prst="rect">
            <a:avLst/>
          </a:prstGeom>
        </p:spPr>
        <p:txBody>
          <a:bodyPr/>
          <a:lstStyle/>
          <a:p>
            <a:fld id="{EB81167D-292E-8142-ABF3-3BDF0609D345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38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IPs</a:t>
            </a:r>
            <a:r>
              <a:rPr lang="fr-FR" dirty="0" smtClean="0"/>
              <a:t> : DDR2, </a:t>
            </a:r>
            <a:r>
              <a:rPr lang="fr-FR" dirty="0" err="1" smtClean="0"/>
              <a:t>ESIStream</a:t>
            </a:r>
            <a:r>
              <a:rPr lang="fr-FR" dirty="0" smtClean="0"/>
              <a:t>, Risc-V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788525" y="5343525"/>
            <a:ext cx="371475" cy="303213"/>
          </a:xfrm>
          <a:prstGeom prst="rect">
            <a:avLst/>
          </a:prstGeom>
        </p:spPr>
        <p:txBody>
          <a:bodyPr/>
          <a:lstStyle/>
          <a:p>
            <a:fld id="{EB81167D-292E-8142-ABF3-3BDF0609D34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54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IP DDR2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3980481" cy="39715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DDR2 </a:t>
            </a:r>
            <a:r>
              <a:rPr lang="fr-FR" dirty="0" err="1" smtClean="0"/>
              <a:t>developed</a:t>
            </a:r>
            <a:r>
              <a:rPr lang="fr-FR" dirty="0" smtClean="0"/>
              <a:t> by </a:t>
            </a:r>
            <a:r>
              <a:rPr lang="fr-FR" dirty="0" err="1" smtClean="0"/>
              <a:t>LGMi</a:t>
            </a:r>
            <a:r>
              <a:rPr lang="fr-FR" dirty="0" smtClean="0"/>
              <a:t> for NG-MEDIUM </a:t>
            </a:r>
            <a:r>
              <a:rPr lang="fr-FR" dirty="0" err="1" smtClean="0"/>
              <a:t>through</a:t>
            </a:r>
            <a:r>
              <a:rPr lang="fr-FR" dirty="0" smtClean="0"/>
              <a:t> R&amp;T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Tested</a:t>
            </a:r>
            <a:r>
              <a:rPr lang="fr-FR" dirty="0" smtClean="0"/>
              <a:t> on </a:t>
            </a:r>
            <a:r>
              <a:rPr lang="fr-FR" dirty="0" err="1" smtClean="0"/>
              <a:t>evalkit</a:t>
            </a:r>
            <a:r>
              <a:rPr lang="fr-FR" dirty="0"/>
              <a:t> </a:t>
            </a:r>
            <a:r>
              <a:rPr lang="fr-FR" dirty="0" smtClean="0"/>
              <a:t>NX1H35-EK </a:t>
            </a:r>
            <a:r>
              <a:rPr lang="fr-FR" dirty="0" err="1" smtClean="0"/>
              <a:t>with</a:t>
            </a:r>
            <a:r>
              <a:rPr lang="fr-FR" dirty="0" smtClean="0"/>
              <a:t> DDR2 module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NG-LARGE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ongoing</a:t>
            </a:r>
            <a:r>
              <a:rPr lang="fr-FR" dirty="0" smtClean="0"/>
              <a:t> (end </a:t>
            </a:r>
            <a:r>
              <a:rPr lang="fr-FR" dirty="0" err="1" smtClean="0"/>
              <a:t>foreseen</a:t>
            </a:r>
            <a:r>
              <a:rPr lang="fr-FR" dirty="0" smtClean="0"/>
              <a:t> </a:t>
            </a:r>
            <a:r>
              <a:rPr lang="fr-FR" dirty="0" err="1" smtClean="0"/>
              <a:t>mid</a:t>
            </a:r>
            <a:r>
              <a:rPr lang="fr-FR" dirty="0" smtClean="0"/>
              <a:t>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</a:t>
            </a:r>
            <a:r>
              <a:rPr lang="fr-FR" dirty="0" err="1" smtClean="0"/>
              <a:t>wo</a:t>
            </a:r>
            <a:r>
              <a:rPr lang="fr-FR" dirty="0" smtClean="0"/>
              <a:t> interfaces: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user interface (UI)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AXI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93" y="1206500"/>
            <a:ext cx="5483723" cy="3094957"/>
          </a:xfrm>
          <a:prstGeom prst="rect">
            <a:avLst/>
          </a:prstGeom>
        </p:spPr>
      </p:pic>
      <p:sp>
        <p:nvSpPr>
          <p:cNvPr id="9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96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IP DDR2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955" y="832619"/>
            <a:ext cx="4800790" cy="31267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00747" y="3908210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DDR2- NG-MEDIUM UI mode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990" y="4184082"/>
            <a:ext cx="6259987" cy="7101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53" y="941034"/>
            <a:ext cx="4384656" cy="30475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3453" y="4016299"/>
            <a:ext cx="343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DDR2- NG-MEDIUM AXI mode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08440"/>
            <a:ext cx="5984300" cy="6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IP DDR2 :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  <p:pic>
        <p:nvPicPr>
          <p:cNvPr id="1026" name="Imag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07" y="1386996"/>
            <a:ext cx="1881926" cy="13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2" y="1015114"/>
            <a:ext cx="8796439" cy="39715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4 bugs have been </a:t>
            </a:r>
            <a:r>
              <a:rPr lang="fr-FR" dirty="0" err="1" smtClean="0"/>
              <a:t>corrected</a:t>
            </a:r>
            <a:r>
              <a:rPr lang="fr-FR" dirty="0" smtClean="0"/>
              <a:t> on NG-MEDIUM,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Gitlab</a:t>
            </a:r>
            <a:r>
              <a:rPr lang="fr-FR" dirty="0" smtClean="0"/>
              <a:t> figure: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Currently</a:t>
            </a:r>
            <a:r>
              <a:rPr lang="fr-FR" dirty="0" smtClean="0"/>
              <a:t> 4 bugs on NG-LARGE </a:t>
            </a:r>
            <a:r>
              <a:rPr lang="fr-FR" dirty="0" err="1" smtClean="0"/>
              <a:t>development</a:t>
            </a:r>
            <a:r>
              <a:rPr lang="fr-FR" dirty="0"/>
              <a:t>, </a:t>
            </a:r>
            <a:r>
              <a:rPr lang="fr-FR" dirty="0" err="1"/>
              <a:t>see</a:t>
            </a:r>
            <a:r>
              <a:rPr lang="fr-FR" dirty="0"/>
              <a:t> Gitlab figure: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pic>
        <p:nvPicPr>
          <p:cNvPr id="1027" name="Imag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26" y="3510574"/>
            <a:ext cx="3657876" cy="152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20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ESISTREAM : Protocol </a:t>
            </a:r>
            <a:r>
              <a:rPr lang="fr-FR" dirty="0" err="1" smtClean="0"/>
              <a:t>Brief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4800716" cy="397155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ESIStream</a:t>
            </a:r>
            <a:r>
              <a:rPr lang="en-US" dirty="0"/>
              <a:t> stand for Efficient Serial Interface Stream.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14B/16B </a:t>
            </a:r>
            <a:r>
              <a:rPr lang="en-US" dirty="0"/>
              <a:t>encoding.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</a:t>
            </a:r>
            <a:r>
              <a:rPr lang="en-US" dirty="0"/>
              <a:t>source and </a:t>
            </a:r>
            <a:r>
              <a:rPr lang="en-US" dirty="0" smtClean="0"/>
              <a:t>license-free. (https</a:t>
            </a:r>
            <a:r>
              <a:rPr lang="en-US" dirty="0"/>
              <a:t>://</a:t>
            </a:r>
            <a:r>
              <a:rPr lang="en-US" dirty="0" smtClean="0"/>
              <a:t>www.esistream.com/protocol)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Clock </a:t>
            </a:r>
            <a:r>
              <a:rPr lang="en-US" dirty="0"/>
              <a:t>recovered from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speed serial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used with any system requiring a serial </a:t>
            </a:r>
            <a:r>
              <a:rPr lang="en-US" dirty="0" smtClean="0"/>
              <a:t>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Already well implemented on Xilinx chips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205" y="1641416"/>
            <a:ext cx="4762488" cy="2195024"/>
          </a:xfrm>
          <a:prstGeom prst="rect">
            <a:avLst/>
          </a:prstGeom>
        </p:spPr>
      </p:pic>
      <p:sp>
        <p:nvSpPr>
          <p:cNvPr id="8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377" y="4037840"/>
            <a:ext cx="3874036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ESISTREAM On </a:t>
            </a:r>
            <a:r>
              <a:rPr lang="fr-FR" dirty="0" err="1" smtClean="0"/>
              <a:t>Nx</a:t>
            </a:r>
            <a:r>
              <a:rPr lang="fr-FR" dirty="0" smtClean="0"/>
              <a:t> Chips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2" y="913332"/>
            <a:ext cx="4800716" cy="4264724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HSSL Lanes have part of </a:t>
            </a:r>
            <a:r>
              <a:rPr lang="en-US" dirty="0" err="1" smtClean="0"/>
              <a:t>ESIStream</a:t>
            </a:r>
            <a:r>
              <a:rPr lang="en-US" dirty="0" smtClean="0"/>
              <a:t> protocol (coder and decoder) in </a:t>
            </a:r>
            <a:r>
              <a:rPr lang="en-US" dirty="0" err="1" smtClean="0"/>
              <a:t>silicium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Tx</a:t>
            </a:r>
            <a:r>
              <a:rPr lang="en-US" dirty="0" smtClean="0"/>
              <a:t> Lane encoder:</a:t>
            </a:r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fr-FR" sz="1200" b="0" dirty="0"/>
              <a:t>LFSR </a:t>
            </a:r>
            <a:r>
              <a:rPr lang="fr-FR" sz="1200" b="0" dirty="0" err="1"/>
              <a:t>generator</a:t>
            </a:r>
            <a:r>
              <a:rPr lang="fr-FR" sz="1200" b="0" dirty="0"/>
              <a:t>. </a:t>
            </a:r>
            <a:endParaRPr lang="fr-FR" sz="1200" b="0" dirty="0" smtClean="0"/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fr-FR" sz="1200" b="0" dirty="0" err="1" smtClean="0"/>
              <a:t>Scrambler</a:t>
            </a:r>
            <a:r>
              <a:rPr lang="fr-FR" sz="1200" b="0" dirty="0" smtClean="0"/>
              <a:t> </a:t>
            </a:r>
            <a:r>
              <a:rPr lang="fr-FR" sz="1200" b="0" dirty="0"/>
              <a:t>+ </a:t>
            </a:r>
            <a:r>
              <a:rPr lang="fr-FR" sz="1200" b="0" dirty="0" err="1"/>
              <a:t>Clock</a:t>
            </a:r>
            <a:r>
              <a:rPr lang="fr-FR" sz="1200" b="0" dirty="0"/>
              <a:t> bit </a:t>
            </a:r>
            <a:r>
              <a:rPr lang="fr-FR" sz="1200" b="0" dirty="0" err="1"/>
              <a:t>generator</a:t>
            </a:r>
            <a:r>
              <a:rPr lang="fr-FR" sz="1200" b="0" dirty="0"/>
              <a:t>. </a:t>
            </a:r>
            <a:endParaRPr lang="fr-FR" sz="1200" b="0" dirty="0" smtClean="0"/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fr-FR" sz="1200" b="0" dirty="0" err="1" smtClean="0"/>
              <a:t>ESIStream</a:t>
            </a:r>
            <a:r>
              <a:rPr lang="fr-FR" sz="1200" b="0" dirty="0" smtClean="0"/>
              <a:t> </a:t>
            </a:r>
            <a:r>
              <a:rPr lang="fr-FR" sz="1200" b="0" dirty="0" err="1"/>
              <a:t>Synchronization</a:t>
            </a:r>
            <a:r>
              <a:rPr lang="fr-FR" sz="1200" b="0" dirty="0"/>
              <a:t> </a:t>
            </a:r>
            <a:r>
              <a:rPr lang="fr-FR" sz="1200" b="0" dirty="0" err="1"/>
              <a:t>Sequence</a:t>
            </a:r>
            <a:r>
              <a:rPr lang="fr-FR" sz="1200" b="0" dirty="0"/>
              <a:t> </a:t>
            </a:r>
            <a:r>
              <a:rPr lang="fr-FR" sz="1200" b="0" dirty="0" err="1"/>
              <a:t>generator</a:t>
            </a:r>
            <a:r>
              <a:rPr lang="fr-FR" sz="1200" b="0" dirty="0"/>
              <a:t>. </a:t>
            </a:r>
            <a:endParaRPr lang="fr-FR" sz="1200" b="0" dirty="0" smtClean="0"/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fr-FR" sz="1200" b="0" dirty="0" err="1" smtClean="0"/>
              <a:t>Disparity</a:t>
            </a:r>
            <a:r>
              <a:rPr lang="fr-FR" sz="1200" b="0" dirty="0" smtClean="0"/>
              <a:t> </a:t>
            </a:r>
            <a:r>
              <a:rPr lang="fr-FR" sz="1200" b="0" dirty="0"/>
              <a:t>bit module.</a:t>
            </a:r>
            <a:endParaRPr lang="en-US" sz="1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Rx </a:t>
            </a:r>
            <a:r>
              <a:rPr lang="en-US" dirty="0"/>
              <a:t>Lane </a:t>
            </a:r>
            <a:r>
              <a:rPr lang="en-US" dirty="0" smtClean="0"/>
              <a:t>decoder:</a:t>
            </a:r>
            <a:endParaRPr lang="en-US" dirty="0"/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Frame alignement module. </a:t>
            </a:r>
            <a:endParaRPr lang="fr-FR" sz="1200" dirty="0"/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LFSR module. </a:t>
            </a:r>
            <a:endParaRPr lang="fr-FR" sz="1200" dirty="0"/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Decoder</a:t>
            </a:r>
            <a:r>
              <a:rPr lang="fr-FR" sz="1200" dirty="0" smtClean="0"/>
              <a:t> module (</a:t>
            </a:r>
            <a:r>
              <a:rPr lang="fr-FR" sz="1200" dirty="0" err="1" smtClean="0"/>
              <a:t>descrambler</a:t>
            </a:r>
            <a:r>
              <a:rPr lang="fr-FR" sz="1200" dirty="0" smtClean="0"/>
              <a:t> and </a:t>
            </a:r>
            <a:r>
              <a:rPr lang="fr-FR" sz="1200" dirty="0" err="1" smtClean="0"/>
              <a:t>disparity</a:t>
            </a:r>
            <a:r>
              <a:rPr lang="fr-FR" sz="1200" dirty="0" smtClean="0"/>
              <a:t>). </a:t>
            </a:r>
            <a:endParaRPr lang="fr-FR" sz="1200" dirty="0"/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Output buffer.</a:t>
            </a:r>
            <a:endParaRPr lang="en-US" sz="1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610" y="618302"/>
            <a:ext cx="3091673" cy="24074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694" y="2894414"/>
            <a:ext cx="3297589" cy="2127912"/>
          </a:xfrm>
          <a:prstGeom prst="rect">
            <a:avLst/>
          </a:prstGeom>
        </p:spPr>
      </p:pic>
      <p:sp>
        <p:nvSpPr>
          <p:cNvPr id="10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91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ESISTREAM : R&amp;T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20478" y="1020383"/>
            <a:ext cx="4800716" cy="9076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R&amp;T developed by </a:t>
            </a:r>
            <a:r>
              <a:rPr lang="en-US" dirty="0" err="1" smtClean="0"/>
              <a:t>NanoXplore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of Teledyne E2V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963176044"/>
              </p:ext>
            </p:extLst>
          </p:nvPr>
        </p:nvGraphicFramePr>
        <p:xfrm>
          <a:off x="1520062" y="2035055"/>
          <a:ext cx="6773333" cy="163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481603" y="3478184"/>
            <a:ext cx="1515979" cy="12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Ongoing</a:t>
            </a:r>
            <a:r>
              <a:rPr lang="fr-FR" b="1" dirty="0" smtClean="0"/>
              <a:t>:</a:t>
            </a:r>
          </a:p>
          <a:p>
            <a:r>
              <a:rPr lang="fr-FR" dirty="0" smtClean="0"/>
              <a:t>RTL Simulation of </a:t>
            </a:r>
            <a:r>
              <a:rPr lang="fr-FR" dirty="0" err="1" smtClean="0"/>
              <a:t>ESIStream</a:t>
            </a:r>
            <a:endParaRPr lang="fr-FR" dirty="0" smtClean="0"/>
          </a:p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06965" y="3478183"/>
            <a:ext cx="1663796" cy="105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Step</a:t>
            </a:r>
            <a:r>
              <a:rPr lang="fr-FR" b="1" dirty="0" smtClean="0"/>
              <a:t> 2:</a:t>
            </a:r>
          </a:p>
          <a:p>
            <a:r>
              <a:rPr lang="fr-FR" dirty="0" smtClean="0"/>
              <a:t>NG-ULTRA </a:t>
            </a:r>
            <a:r>
              <a:rPr lang="fr-FR" dirty="0" err="1" smtClean="0"/>
              <a:t>DevKit</a:t>
            </a:r>
            <a:r>
              <a:rPr lang="fr-FR" dirty="0" smtClean="0"/>
              <a:t> + HSSL FMC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8" name="Picture 4" descr="P0401 Terasic Technologies | Mouser Fra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63" y="4489473"/>
            <a:ext cx="959710" cy="9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32328" y="3478184"/>
            <a:ext cx="1663796" cy="12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Step</a:t>
            </a:r>
            <a:r>
              <a:rPr lang="fr-FR" b="1" dirty="0" smtClean="0"/>
              <a:t> 3:</a:t>
            </a:r>
          </a:p>
          <a:p>
            <a:r>
              <a:rPr lang="fr-FR" dirty="0" smtClean="0"/>
              <a:t>COMODO-L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slides)</a:t>
            </a:r>
          </a:p>
          <a:p>
            <a:r>
              <a:rPr lang="fr-FR" dirty="0" smtClean="0"/>
              <a:t>+ FMC </a:t>
            </a:r>
            <a:r>
              <a:rPr lang="fr-FR" dirty="0" err="1" smtClean="0"/>
              <a:t>board</a:t>
            </a:r>
            <a:r>
              <a:rPr lang="fr-FR" dirty="0" smtClean="0"/>
              <a:t> DD700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957691" y="3478184"/>
            <a:ext cx="1663796" cy="12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Step</a:t>
            </a:r>
            <a:r>
              <a:rPr lang="fr-FR" b="1" dirty="0" smtClean="0"/>
              <a:t> 4:</a:t>
            </a:r>
          </a:p>
          <a:p>
            <a:r>
              <a:rPr lang="fr-FR" dirty="0" smtClean="0"/>
              <a:t>COMODO-U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slides)</a:t>
            </a:r>
          </a:p>
          <a:p>
            <a:r>
              <a:rPr lang="fr-FR" dirty="0" smtClean="0"/>
              <a:t>+ FMC </a:t>
            </a:r>
            <a:r>
              <a:rPr lang="fr-FR" dirty="0" err="1" smtClean="0"/>
              <a:t>board</a:t>
            </a:r>
            <a:r>
              <a:rPr lang="fr-FR" dirty="0" smtClean="0"/>
              <a:t> AQ600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/>
          </a:bodyPr>
          <a:lstStyle/>
          <a:p>
            <a:r>
              <a:rPr lang="fr-FR" b="1" dirty="0" smtClean="0"/>
              <a:t>SEFUW: CNES </a:t>
            </a:r>
            <a:r>
              <a:rPr lang="fr-FR" b="1" dirty="0" err="1" smtClean="0"/>
              <a:t>activites</a:t>
            </a:r>
            <a:r>
              <a:rPr lang="fr-FR" b="1" dirty="0" smtClean="0"/>
              <a:t> on </a:t>
            </a:r>
            <a:r>
              <a:rPr lang="fr-FR" b="1" dirty="0" err="1" smtClean="0"/>
              <a:t>Nx</a:t>
            </a:r>
            <a:r>
              <a:rPr lang="fr-FR" b="1" dirty="0" smtClean="0"/>
              <a:t> chips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928998"/>
      </p:ext>
    </p:extLst>
  </p:cSld>
  <p:clrMapOvr>
    <a:masterClrMapping/>
  </p:clrMapOvr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vices_x0020_Pratiques xmlns="d98edb7b-4b69-42c3-ba31-f9a07c1e3c46">
      <Value>Imprimerie&amp;média</Value>
    </Services_x0020_Pratiques>
    <Nature xmlns="c04198d5-9d41-4f87-9c9b-25c9d99d68b2">Modèle</Nature>
    <RespForm xmlns="d98edb7b-4b69-42c3-ba31-f9a07c1e3c46">
      <UserInfo>
        <DisplayName>i:0#.w|cnesnet\medaillee</DisplayName>
        <AccountId>1243</AccountId>
        <AccountType/>
      </UserInfo>
    </RespForm>
    <DocumentSetDescription xmlns="http://schemas.microsoft.com/sharepoint/v3" xsi:nil="true"/>
    <RespTheme xmlns="d98edb7b-4b69-42c3-ba31-f9a07c1e3c46">
      <UserInfo>
        <DisplayName>i:0#.w|cnesnet\lepinec</DisplayName>
        <AccountId>35</AccountId>
        <AccountType/>
      </UserInfo>
    </RespTheme>
    <Cible xmlns="d98edb7b-4b69-42c3-ba31-f9a07c1e3c46">Salariés CNES</Cible>
    <TaxCatchAll xmlns="1480e229-d1f0-4dea-859f-b8c45efabb7a">
      <Value>69</Value>
      <Value>26</Value>
      <Value>2</Value>
      <Value>70</Value>
    </TaxCatchAll>
    <cfCentres0 xmlns="d98edb7b-4b69-42c3-ba31-f9a07c1e3c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Kourou</TermName>
          <TermId xmlns="http://schemas.microsoft.com/office/infopath/2007/PartnerControls">10e6e4f8-5444-4c46-91d9-1d88f2248fca</TermId>
        </TermInfo>
        <TermInfo xmlns="http://schemas.microsoft.com/office/infopath/2007/PartnerControls">
          <TermName xmlns="http://schemas.microsoft.com/office/infopath/2007/PartnerControls">Paris Les Halles</TermName>
          <TermId xmlns="http://schemas.microsoft.com/office/infopath/2007/PartnerControls">ac11b732-fa5b-4b48-9b0a-94483da40da8</TermId>
        </TermInfo>
        <TermInfo xmlns="http://schemas.microsoft.com/office/infopath/2007/PartnerControls">
          <TermName xmlns="http://schemas.microsoft.com/office/infopath/2007/PartnerControls">Toulouse</TermName>
          <TermId xmlns="http://schemas.microsoft.com/office/infopath/2007/PartnerControls">4631c293-d816-4767-8a32-a2fe4467ee72</TermId>
        </TermInfo>
        <TermInfo xmlns="http://schemas.microsoft.com/office/infopath/2007/PartnerControls">
          <TermName xmlns="http://schemas.microsoft.com/office/infopath/2007/PartnerControls">Paris Daumesnil</TermName>
          <TermId xmlns="http://schemas.microsoft.com/office/infopath/2007/PartnerControls">5c469bbc-298c-4750-9426-367d4f27ccf3</TermId>
        </TermInfo>
      </Terms>
    </cfCentres0>
    <Thème_x0020_LL xmlns="d98edb7b-4b69-42c3-ba31-f9a07c1e3c46">Bureautique</Thème_x0020_LL>
    <IconOverlay xmlns="http://schemas.microsoft.com/sharepoint/v4" xsi:nil="true"/>
    <Sous_x002d_Themes xmlns="c04198d5-9d41-4f87-9c9b-25c9d99d68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ulaires CNES" ma:contentTypeID="0x01010000DC6006A7BDDE4C8FF96CE1CE05F6EF002240421B177A4145A68A1D0509C7E11F" ma:contentTypeVersion="37" ma:contentTypeDescription="" ma:contentTypeScope="" ma:versionID="4f0789975c4891744fd619aa45503284">
  <xsd:schema xmlns:xsd="http://www.w3.org/2001/XMLSchema" xmlns:xs="http://www.w3.org/2001/XMLSchema" xmlns:p="http://schemas.microsoft.com/office/2006/metadata/properties" xmlns:ns1="http://schemas.microsoft.com/sharepoint/v3" xmlns:ns2="c04198d5-9d41-4f87-9c9b-25c9d99d68b2" xmlns:ns3="d98edb7b-4b69-42c3-ba31-f9a07c1e3c46" xmlns:ns4="1480e229-d1f0-4dea-859f-b8c45efabb7a" xmlns:ns5="http://schemas.microsoft.com/sharepoint/v4" targetNamespace="http://schemas.microsoft.com/office/2006/metadata/properties" ma:root="true" ma:fieldsID="052b9873bd63eb84f065921da337826a" ns1:_="" ns2:_="" ns3:_="" ns4:_="" ns5:_="">
    <xsd:import namespace="http://schemas.microsoft.com/sharepoint/v3"/>
    <xsd:import namespace="c04198d5-9d41-4f87-9c9b-25c9d99d68b2"/>
    <xsd:import namespace="d98edb7b-4b69-42c3-ba31-f9a07c1e3c46"/>
    <xsd:import namespace="1480e229-d1f0-4dea-859f-b8c45efabb7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Nature"/>
                <xsd:element ref="ns3:Thème_x0020_LL"/>
                <xsd:element ref="ns3:Services_x0020_Pratiques" minOccurs="0"/>
                <xsd:element ref="ns3:RespForm"/>
                <xsd:element ref="ns3:RespTheme" minOccurs="0"/>
                <xsd:element ref="ns3:Cible"/>
                <xsd:element ref="ns4:TaxCatchAll" minOccurs="0"/>
                <xsd:element ref="ns4:TaxCatchAllLabel" minOccurs="0"/>
                <xsd:element ref="ns3:cfCentres0" minOccurs="0"/>
                <xsd:element ref="ns1:DocumentSetDescription" minOccurs="0"/>
                <xsd:element ref="ns5:IconOverlay" minOccurs="0"/>
                <xsd:element ref="ns2:Sous_x002d_Them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Description" ma:description="Description de l’ensemble de documents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198d5-9d41-4f87-9c9b-25c9d99d68b2" elementFormDefault="qualified">
    <xsd:import namespace="http://schemas.microsoft.com/office/2006/documentManagement/types"/>
    <xsd:import namespace="http://schemas.microsoft.com/office/infopath/2007/PartnerControls"/>
    <xsd:element name="Nature" ma:index="2" ma:displayName="Nature" ma:default="Formulaire" ma:format="RadioButtons" ma:internalName="Nature">
      <xsd:simpleType>
        <xsd:restriction base="dms:Choice">
          <xsd:enumeration value="Formulaire"/>
          <xsd:enumeration value="Modèle"/>
        </xsd:restriction>
      </xsd:simpleType>
    </xsd:element>
    <xsd:element name="Sous_x002d_Themes" ma:index="20" nillable="true" ma:displayName="Sous-Themes-RH" ma:format="Dropdown" ma:internalName="Sous_x002d_Themes">
      <xsd:simpleType>
        <xsd:restriction base="dms:Choice">
          <xsd:enumeration value="RH - Accords et réglementation"/>
          <xsd:enumeration value="RH - Carrière"/>
          <xsd:enumeration value="RH - Missions et remboursements de frais"/>
          <xsd:enumeration value="RH - Protection sociale"/>
          <xsd:enumeration value="RH - Rémunération"/>
          <xsd:enumeration value="RH - Temps de travail"/>
          <xsd:enumeration value="RH - Santé au travai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edb7b-4b69-42c3-ba31-f9a07c1e3c46" elementFormDefault="qualified">
    <xsd:import namespace="http://schemas.microsoft.com/office/2006/documentManagement/types"/>
    <xsd:import namespace="http://schemas.microsoft.com/office/infopath/2007/PartnerControls"/>
    <xsd:element name="Thème_x0020_LL" ma:index="3" ma:displayName="Thème" ma:format="Dropdown" ma:internalName="Th_x00e8_me_x0020_LL">
      <xsd:simpleType>
        <xsd:restriction base="dms:Choice">
          <xsd:enumeration value="Z-archives"/>
          <xsd:enumeration value="Achats/recettes"/>
          <xsd:enumeration value="Actions R&amp;T"/>
          <xsd:enumeration value="ADHS"/>
          <xsd:enumeration value="Bureautique"/>
          <xsd:enumeration value="Conseil Administration"/>
          <xsd:enumeration value="Documentation Archives"/>
          <xsd:enumeration value="Gestion Finance"/>
          <xsd:enumeration value="Logistique, moyens généraux - Toulouse"/>
          <xsd:enumeration value="Logistique, moyens généraux - Kourou"/>
          <xsd:enumeration value="Logistique, moyens généraux, sécurité d'accès - Paris Daumesnil"/>
          <xsd:enumeration value="Logistique, moyens généraux, sécurité d'accès - Paris Les Halles"/>
          <xsd:enumeration value="Management des affaires et des projets"/>
          <xsd:enumeration value="Qualité"/>
          <xsd:enumeration value="Reach"/>
          <xsd:enumeration value="Représentation"/>
          <xsd:enumeration value="Ressources Humaines"/>
          <xsd:enumeration value="Sécurité du travail Ergonomie Environnement"/>
          <xsd:enumeration value="SSI"/>
          <xsd:enumeration value="Sûreté Accès - Toulouse"/>
          <xsd:enumeration value="Sûreté Accès - Kourou"/>
          <xsd:enumeration value="Système d'information"/>
          <xsd:enumeration value="Veille et Rayonnement"/>
        </xsd:restriction>
      </xsd:simpleType>
    </xsd:element>
    <xsd:element name="Services_x0020_Pratiques" ma:index="4" nillable="true" ma:displayName="Thématique" ma:internalName="Services_x0020_Pratiq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urrier&amp;Colis"/>
                    <xsd:enumeration value="Dépannage, réparation, installation"/>
                    <xsd:enumeration value="Déplacement&amp;missions"/>
                    <xsd:enumeration value="Espace de travail"/>
                    <xsd:enumeration value="Informatique"/>
                    <xsd:enumeration value="Imprimerie&amp;média"/>
                    <xsd:enumeration value="Prestations de services"/>
                    <xsd:enumeration value="Prêt"/>
                    <xsd:enumeration value="Prévention&amp;santé"/>
                    <xsd:enumeration value="Protection&amp;sécurité"/>
                    <xsd:enumeration value="Réunions, rencontres&amp;événements"/>
                    <xsd:enumeration value="Téléphonie"/>
                    <xsd:enumeration value="----"/>
                    <xsd:enumeration value="RH Carrière"/>
                    <xsd:enumeration value="RH Temps de travail"/>
                    <xsd:enumeration value="RH Rémunération"/>
                    <xsd:enumeration value="RH Protection sociale"/>
                    <xsd:enumeration value="RH Santé au travail"/>
                    <xsd:enumeration value="RH Missions&amp;remboursement de frais"/>
                    <xsd:enumeration value="RH Accord&amp;réglementation"/>
                    <xsd:enumeration value="Management"/>
                    <xsd:enumeration value="Projet"/>
                  </xsd:restriction>
                </xsd:simpleType>
              </xsd:element>
            </xsd:sequence>
          </xsd:extension>
        </xsd:complexContent>
      </xsd:complexType>
    </xsd:element>
    <xsd:element name="RespForm" ma:index="5" ma:displayName="Responsable du formulaire" ma:description="Responsable du formulaire" ma:list="UserInfo" ma:SharePointGroup="8" ma:internalName="RespForm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Theme" ma:index="6" nillable="true" ma:displayName="Correspondant de thème" ma:description="Correspondant de thème" ma:list="UserInfo" ma:SharePointGroup="41" ma:internalName="Responsable_x0020_de_x0020_th_x00e8_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ible" ma:index="8" ma:displayName="Cible" ma:format="Dropdown" ma:internalName="Cible" ma:readOnly="false">
      <xsd:simpleType>
        <xsd:restriction base="dms:Choice">
          <xsd:enumeration value="Manager-C/Projet"/>
          <xsd:enumeration value="Secrétaire"/>
          <xsd:enumeration value="Salariés CNES"/>
          <xsd:enumeration value="Tout public"/>
        </xsd:restriction>
      </xsd:simpleType>
    </xsd:element>
    <xsd:element name="cfCentres0" ma:index="13" ma:taxonomy="true" ma:internalName="cfCentres0" ma:taxonomyFieldName="cfCentres" ma:displayName="Centres - Etablissements" ma:readOnly="false" ma:fieldId="{cfae7dbf-fc1c-4884-b2c3-5ccd83607b77}" ma:taxonomyMulti="true" ma:sspId="43899476-92d5-47bd-aa4b-8ef5a50c3054" ma:termSetId="28451ea1-9d87-422f-b714-f82e1d7878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fb6061-b2cf-40ef-b5f8-aa9297de9445}" ma:internalName="TaxCatchAll" ma:showField="CatchAllData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bfb6061-b2cf-40ef-b5f8-aa9297de9445}" ma:internalName="TaxCatchAllLabel" ma:readOnly="true" ma:showField="CatchAllDataLabel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6A867-4093-432E-8127-59A54A2971D7}">
  <ds:schemaRefs>
    <ds:schemaRef ds:uri="http://purl.org/dc/elements/1.1/"/>
    <ds:schemaRef ds:uri="1480e229-d1f0-4dea-859f-b8c45efabb7a"/>
    <ds:schemaRef ds:uri="http://schemas.microsoft.com/office/2006/metadata/properties"/>
    <ds:schemaRef ds:uri="http://purl.org/dc/terms/"/>
    <ds:schemaRef ds:uri="http://schemas.microsoft.com/sharepoint/v4"/>
    <ds:schemaRef ds:uri="c04198d5-9d41-4f87-9c9b-25c9d99d68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98edb7b-4b69-42c3-ba31-f9a07c1e3c46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33FBEC-7AB9-46F9-AC66-66346D60A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54D056-D897-4056-A6B4-DAEF5A124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4198d5-9d41-4f87-9c9b-25c9d99d68b2"/>
    <ds:schemaRef ds:uri="d98edb7b-4b69-42c3-ba31-f9a07c1e3c46"/>
    <ds:schemaRef ds:uri="1480e229-d1f0-4dea-859f-b8c45efabb7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8331</TotalTime>
  <Words>930</Words>
  <Application>Microsoft Office PowerPoint</Application>
  <PresentationFormat>Personnalisé</PresentationFormat>
  <Paragraphs>196</Paragraphs>
  <Slides>26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26</vt:i4>
      </vt:variant>
    </vt:vector>
  </HeadingPairs>
  <TitlesOfParts>
    <vt:vector size="39" baseType="lpstr">
      <vt:lpstr>Arial</vt:lpstr>
      <vt:lpstr>Arial Black</vt:lpstr>
      <vt:lpstr>Arial MT Std Light</vt:lpstr>
      <vt:lpstr>Calibri</vt:lpstr>
      <vt:lpstr>Courier New</vt:lpstr>
      <vt:lpstr>Times New Roman</vt:lpstr>
      <vt:lpstr>Wingdings</vt:lpstr>
      <vt:lpstr>CNES - Diapos Titre</vt:lpstr>
      <vt:lpstr>CNES - Sommaires</vt:lpstr>
      <vt:lpstr>CNES - Texte</vt:lpstr>
      <vt:lpstr>1_CNES - Diapos Titre</vt:lpstr>
      <vt:lpstr>2_CNES - Diapos Titre</vt:lpstr>
      <vt:lpstr>1_CNES - Texte</vt:lpstr>
      <vt:lpstr>Présentation PowerPoint</vt:lpstr>
      <vt:lpstr>Contents</vt:lpstr>
      <vt:lpstr>Présentation PowerPoint</vt:lpstr>
      <vt:lpstr>IP DDR2</vt:lpstr>
      <vt:lpstr>IP DDR2</vt:lpstr>
      <vt:lpstr>IP DDR2 : next steps</vt:lpstr>
      <vt:lpstr>ESISTREAM : Protocol Brief </vt:lpstr>
      <vt:lpstr>ESISTREAM On Nx Chips</vt:lpstr>
      <vt:lpstr>ESISTREAM : R&amp;T Steps</vt:lpstr>
      <vt:lpstr>Soft Core RISC-V</vt:lpstr>
      <vt:lpstr>Neorv32 performances (V1.5.7 – june 2021)</vt:lpstr>
      <vt:lpstr>Présentation PowerPoint</vt:lpstr>
      <vt:lpstr>Project General description (architecture)</vt:lpstr>
      <vt:lpstr>R5 Reference Design and XNG implementation</vt:lpstr>
      <vt:lpstr>Présentation PowerPoint</vt:lpstr>
      <vt:lpstr>PHOTOBOOTH : General Description</vt:lpstr>
      <vt:lpstr>PHOTOBOOTH : FPGA Design</vt:lpstr>
      <vt:lpstr>Présentation PowerPoint</vt:lpstr>
      <vt:lpstr>Cipher Design : Context </vt:lpstr>
      <vt:lpstr>IP Architecture</vt:lpstr>
      <vt:lpstr>IP Features</vt:lpstr>
      <vt:lpstr>IP Validation on DevKit NG-LARGE &amp; Briquette (Zynq US+) </vt:lpstr>
      <vt:lpstr>Validation : coverage and NIST Test Vectors</vt:lpstr>
      <vt:lpstr>Présentation PowerPoint</vt:lpstr>
      <vt:lpstr>COMODO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Roland.Laulheret@cnes.fr</dc:creator>
  <cp:lastModifiedBy>Lavigne Guillaume</cp:lastModifiedBy>
  <cp:revision>370</cp:revision>
  <cp:lastPrinted>2017-05-14T20:42:22Z</cp:lastPrinted>
  <dcterms:created xsi:type="dcterms:W3CDTF">2017-04-10T17:55:28Z</dcterms:created>
  <dcterms:modified xsi:type="dcterms:W3CDTF">2023-03-13T16:18:04Z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fCentres">
    <vt:lpwstr>26;#Kourou|10e6e4f8-5444-4c46-91d9-1d88f2248fca;#70;#Paris Les Halles|ac11b732-fa5b-4b48-9b0a-94483da40da8;#2;#Toulouse|4631c293-d816-4767-8a32-a2fe4467ee72;#69;#Paris Daumesnil|5c469bbc-298c-4750-9426-367d4f27ccf3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Direction">
    <vt:lpwstr/>
  </property>
  <property fmtid="{D5CDD505-2E9C-101B-9397-08002B2CF9AE}" pid="6" name="ContentTypeId">
    <vt:lpwstr>0x01010000DC6006A7BDDE4C8FF96CE1CE05F6EF002240421B177A4145A68A1D0509C7E11F</vt:lpwstr>
  </property>
  <property fmtid="{D5CDD505-2E9C-101B-9397-08002B2CF9AE}" pid="7" name="Affiliation">
    <vt:lpwstr>CNES</vt:lpwstr>
  </property>
  <property fmtid="{D5CDD505-2E9C-101B-9397-08002B2CF9AE}" pid="8" name="n23abec99e074c2aa90fa92cbc1c54cd">
    <vt:lpwstr/>
  </property>
  <property fmtid="{D5CDD505-2E9C-101B-9397-08002B2CF9AE}" pid="9" name="n5aee8f940e84a44a9d0a82d1e7cc607">
    <vt:lpwstr/>
  </property>
  <property fmtid="{D5CDD505-2E9C-101B-9397-08002B2CF9AE}" pid="10" name="m87c471c6bd344bca5d69bd9ba6ed2b9">
    <vt:lpwstr/>
  </property>
  <property fmtid="{D5CDD505-2E9C-101B-9397-08002B2CF9AE}" pid="11" name="_docset_NoMedatataSyncRequired">
    <vt:lpwstr>False</vt:lpwstr>
  </property>
</Properties>
</file>