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3" r:id="rId2"/>
    <p:sldId id="262" r:id="rId3"/>
    <p:sldId id="261" r:id="rId4"/>
    <p:sldId id="271" r:id="rId5"/>
    <p:sldId id="275" r:id="rId6"/>
    <p:sldId id="272" r:id="rId7"/>
    <p:sldId id="273" r:id="rId8"/>
    <p:sldId id="274" r:id="rId9"/>
    <p:sldId id="280" r:id="rId10"/>
    <p:sldId id="281" r:id="rId11"/>
    <p:sldId id="282" r:id="rId12"/>
    <p:sldId id="279" r:id="rId13"/>
    <p:sldId id="283" r:id="rId14"/>
    <p:sldId id="278" r:id="rId15"/>
    <p:sldId id="277" r:id="rId16"/>
    <p:sldId id="276" r:id="rId17"/>
    <p:sldId id="268" r:id="rId18"/>
    <p:sldId id="27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D3F"/>
    <a:srgbClr val="98A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113" autoAdjust="0"/>
  </p:normalViewPr>
  <p:slideViewPr>
    <p:cSldViewPr snapToGrid="0">
      <p:cViewPr varScale="1">
        <p:scale>
          <a:sx n="63" d="100"/>
          <a:sy n="63" d="100"/>
        </p:scale>
        <p:origin x="6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7065E-040E-4FC2-B212-A30A7B636215}" type="datetimeFigureOut">
              <a:rPr lang="de-AT" smtClean="0"/>
              <a:t>29.06.2023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A58D-5BFE-4713-A378-5094388D696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534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A58D-5BFE-4713-A378-5094388D696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548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2166" y="1616923"/>
            <a:ext cx="10999284" cy="2272178"/>
          </a:xfrm>
        </p:spPr>
        <p:txBody>
          <a:bodyPr anchor="b">
            <a:normAutofit/>
          </a:bodyPr>
          <a:lstStyle>
            <a:lvl1pPr algn="ctr" rtl="0">
              <a:defRPr lang="en-US" sz="3600" b="0" i="0" u="none" strike="noStrike" baseline="0" smtClean="0">
                <a:latin typeface="Myriad Pro" panose="020B0503030403020204" pitchFamily="34" charset="0"/>
              </a:defRPr>
            </a:lvl1pPr>
          </a:lstStyle>
          <a:p>
            <a:pPr rtl="0"/>
            <a:r>
              <a:rPr lang="en-US" noProof="0" dirty="0"/>
              <a:t>Paper number (e.g. A-1):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9101" y="4025781"/>
            <a:ext cx="10013795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Technical Session, Author(s), Affiliation(s)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1979816" y="216968"/>
            <a:ext cx="8232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0" noProof="0" dirty="0">
                <a:latin typeface="Myriad Pro" panose="020B0503030403020204" pitchFamily="34" charset="0"/>
              </a:rPr>
              <a:t>TEC-QEC Final presentation days</a:t>
            </a:r>
            <a:endParaRPr lang="en-US" sz="2200" b="0" noProof="0" dirty="0"/>
          </a:p>
        </p:txBody>
      </p:sp>
    </p:spTree>
    <p:extLst>
      <p:ext uri="{BB962C8B-B14F-4D97-AF65-F5344CB8AC3E}">
        <p14:creationId xmlns:p14="http://schemas.microsoft.com/office/powerpoint/2010/main" val="357878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7224" y="632108"/>
            <a:ext cx="11153032" cy="6985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162D3F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593424" y="6168720"/>
            <a:ext cx="11001676" cy="12700"/>
          </a:xfrm>
          <a:prstGeom prst="line">
            <a:avLst/>
          </a:prstGeom>
          <a:ln w="3175">
            <a:solidFill>
              <a:srgbClr val="162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3424" y="1522144"/>
            <a:ext cx="11076832" cy="450233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>
                <a:solidFill>
                  <a:srgbClr val="162D3F"/>
                </a:solidFill>
                <a:latin typeface="Myriad Pro" panose="020B0503030403020204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 sz="1800">
                <a:solidFill>
                  <a:srgbClr val="162D3F"/>
                </a:solidFill>
                <a:latin typeface="Myriad Pro" panose="020B0503030403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 sz="1800">
                <a:solidFill>
                  <a:srgbClr val="162D3F"/>
                </a:solidFill>
                <a:latin typeface="Myriad Pro" panose="020B0503030403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>
                <a:solidFill>
                  <a:srgbClr val="162D3F"/>
                </a:solidFill>
                <a:latin typeface="Myriad Pro" panose="020B0503030403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>
                <a:solidFill>
                  <a:srgbClr val="162D3F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Second layer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AT" dirty="0"/>
          </a:p>
          <a:p>
            <a:pPr lvl="4"/>
            <a:endParaRPr lang="en-GB" noProof="0" dirty="0"/>
          </a:p>
        </p:txBody>
      </p:sp>
      <p:cxnSp>
        <p:nvCxnSpPr>
          <p:cNvPr id="28" name="Gerader Verbinder 27"/>
          <p:cNvCxnSpPr>
            <a:cxnSpLocks/>
          </p:cNvCxnSpPr>
          <p:nvPr userDrawn="1"/>
        </p:nvCxnSpPr>
        <p:spPr>
          <a:xfrm>
            <a:off x="517224" y="1186367"/>
            <a:ext cx="10884201" cy="0"/>
          </a:xfrm>
          <a:prstGeom prst="line">
            <a:avLst/>
          </a:prstGeom>
          <a:ln w="3175">
            <a:solidFill>
              <a:srgbClr val="162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63022" y="6356346"/>
            <a:ext cx="2714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89416562-3206-41B7-B83C-635EBCA5C800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2E1910AD-793F-2A46-A1A8-99D7CB0D6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Author: Richard Sharp</a:t>
            </a:r>
            <a:endParaRPr lang="de-AT" dirty="0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E183F51D-6068-964A-9C31-611D146D4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de-AT"/>
              <a:t>Radiation Hardness Assurance: G-1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792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93423" y="1955856"/>
            <a:ext cx="5988351" cy="3902671"/>
          </a:xfrm>
        </p:spPr>
        <p:txBody>
          <a:bodyPr>
            <a:normAutofit/>
          </a:bodyPr>
          <a:lstStyle>
            <a:lvl1pPr marL="0" indent="0">
              <a:buNone/>
              <a:defRPr sz="1800" u="none" baseline="0">
                <a:solidFill>
                  <a:srgbClr val="162D3F"/>
                </a:solidFill>
                <a:latin typeface="Myriad Pro" panose="020B0503030403020204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593424" y="6168720"/>
            <a:ext cx="11001676" cy="12700"/>
          </a:xfrm>
          <a:prstGeom prst="line">
            <a:avLst/>
          </a:prstGeom>
          <a:ln w="3175">
            <a:solidFill>
              <a:srgbClr val="162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 userDrawn="1"/>
        </p:nvSpPr>
        <p:spPr>
          <a:xfrm>
            <a:off x="9059623" y="5862007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Myriad Pro" panose="020B0503030403020204" pitchFamily="34" charset="0"/>
              </a:rPr>
              <a:t>www.radecs2021.org</a:t>
            </a:r>
            <a:endParaRPr lang="de-AT" dirty="0">
              <a:latin typeface="Myriad Pro" panose="020B0503030403020204" pitchFamily="34" charset="0"/>
            </a:endParaRP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9D2A5C21-B203-E34D-ADB8-288D4C22D7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422" y="632108"/>
            <a:ext cx="9421813" cy="6985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162D3F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  <a:endParaRPr lang="de-AT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63022" y="6356346"/>
            <a:ext cx="2714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89416562-3206-41B7-B83C-635EBCA5C800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2E1910AD-793F-2A46-A1A8-99D7CB0D6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Author: Richard Sharp</a:t>
            </a:r>
            <a:endParaRPr lang="de-AT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E183F51D-6068-964A-9C31-611D146D4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de-AT"/>
              <a:t>Radiation Hardness Assurance: G-1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1638" y="1955800"/>
            <a:ext cx="3263900" cy="32639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97075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96900" y="600075"/>
            <a:ext cx="9775825" cy="778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6899" y="1825625"/>
            <a:ext cx="11071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AT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63022" y="6356346"/>
            <a:ext cx="2714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89416562-3206-41B7-B83C-635EBCA5C800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2E1910AD-793F-2A46-A1A8-99D7CB0D6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Author: Richard Sharp</a:t>
            </a:r>
            <a:endParaRPr lang="de-AT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183F51D-6068-964A-9C31-611D146D4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8525" y="6356346"/>
            <a:ext cx="540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noProof="0"/>
              <a:t>Radiation Hardness Assurance: G-1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679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62D3F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q"/>
        <a:defRPr sz="2800" kern="1200">
          <a:solidFill>
            <a:srgbClr val="162D3F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q"/>
        <a:defRPr sz="2400" kern="1200">
          <a:solidFill>
            <a:srgbClr val="162D3F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q"/>
        <a:defRPr sz="2000" kern="1200">
          <a:solidFill>
            <a:srgbClr val="162D3F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q"/>
        <a:defRPr sz="1800" kern="1200">
          <a:solidFill>
            <a:srgbClr val="162D3F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q"/>
        <a:defRPr sz="1800" kern="1200">
          <a:solidFill>
            <a:srgbClr val="162D3F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Heavy ion SEE testing of the Microsemi RTG4 flash-based FPGA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R. Sharp</a:t>
            </a:r>
            <a:r>
              <a:rPr lang="en-US" baseline="30000" noProof="0" dirty="0"/>
              <a:t>1</a:t>
            </a:r>
            <a:r>
              <a:rPr lang="en-US" noProof="0" dirty="0"/>
              <a:t>, L. Tambara</a:t>
            </a:r>
            <a:r>
              <a:rPr lang="en-US" baseline="30000" noProof="0" dirty="0"/>
              <a:t>2</a:t>
            </a:r>
          </a:p>
          <a:p>
            <a:r>
              <a:rPr lang="en-US" baseline="30000" dirty="0"/>
              <a:t>1</a:t>
            </a:r>
            <a:r>
              <a:rPr lang="en-US" dirty="0"/>
              <a:t>Radtest Ltd, United Kingdom</a:t>
            </a:r>
          </a:p>
          <a:p>
            <a:r>
              <a:rPr lang="en-US" baseline="30000" dirty="0"/>
              <a:t>2</a:t>
            </a:r>
            <a:r>
              <a:rPr lang="en-US" dirty="0"/>
              <a:t>Frontgrade </a:t>
            </a:r>
            <a:r>
              <a:rPr lang="en-US" dirty="0" err="1"/>
              <a:t>Gaisler</a:t>
            </a:r>
            <a:r>
              <a:rPr lang="en-US" dirty="0"/>
              <a:t>, Sweden</a:t>
            </a:r>
            <a:endParaRPr lang="de-AT" baseline="30000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4AD18D-9B8C-4044-B501-67832000B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23" y="562348"/>
            <a:ext cx="2214627" cy="3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6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Irradiation campaigns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Three campaigns were performed:</a:t>
            </a:r>
          </a:p>
          <a:p>
            <a:r>
              <a:rPr lang="en-US" dirty="0"/>
              <a:t>1) HIF at UCL, Belgium for a ‘dry run’ to validate the set-up and test three design permutations</a:t>
            </a:r>
          </a:p>
          <a:p>
            <a:pPr lvl="1"/>
            <a:r>
              <a:rPr lang="en-US" dirty="0"/>
              <a:t>Verify DUT reset functionality</a:t>
            </a:r>
          </a:p>
          <a:p>
            <a:pPr lvl="1"/>
            <a:r>
              <a:rPr lang="en-US" dirty="0"/>
              <a:t>Verify current and temperature monitors functionality</a:t>
            </a:r>
          </a:p>
          <a:p>
            <a:pPr lvl="1"/>
            <a:r>
              <a:rPr lang="en-US" dirty="0" err="1"/>
              <a:t>Characterise</a:t>
            </a:r>
            <a:r>
              <a:rPr lang="en-US" dirty="0"/>
              <a:t> L2 scrubber operation</a:t>
            </a:r>
          </a:p>
          <a:p>
            <a:r>
              <a:rPr lang="en-US" dirty="0"/>
              <a:t>2) RADEF, Finland for a second ‘dry run’, due to uncertainties over when TAMU would be available</a:t>
            </a:r>
          </a:p>
          <a:p>
            <a:pPr lvl="1"/>
            <a:r>
              <a:rPr lang="en-US" dirty="0"/>
              <a:t>Gather more data with SET filtering on and off</a:t>
            </a:r>
          </a:p>
          <a:p>
            <a:pPr lvl="1"/>
            <a:r>
              <a:rPr lang="en-US" dirty="0"/>
              <a:t>Evaluate the RTG4’s built-in fault tolerance resources</a:t>
            </a:r>
          </a:p>
          <a:p>
            <a:pPr lvl="1"/>
            <a:r>
              <a:rPr lang="en-US" dirty="0"/>
              <a:t>Assess the use of two </a:t>
            </a:r>
            <a:r>
              <a:rPr lang="en-US" dirty="0" err="1"/>
              <a:t>SpW</a:t>
            </a:r>
            <a:r>
              <a:rPr lang="en-US" dirty="0"/>
              <a:t> ports instead of one (tested at UCL)</a:t>
            </a:r>
          </a:p>
          <a:p>
            <a:r>
              <a:rPr lang="en-US" dirty="0"/>
              <a:t>TAMU, USA</a:t>
            </a:r>
          </a:p>
          <a:p>
            <a:pPr lvl="1"/>
            <a:r>
              <a:rPr lang="en-US" dirty="0"/>
              <a:t>Primary campaign to test as many test cases as possible with gold ions at high LET</a:t>
            </a:r>
          </a:p>
          <a:p>
            <a:pPr lvl="1"/>
            <a:r>
              <a:rPr lang="en-US" dirty="0"/>
              <a:t>Various ion species and angles were used to investigate 3D effects on the RTG4’s hardened fabric</a:t>
            </a:r>
          </a:p>
          <a:p>
            <a:pPr lvl="1"/>
            <a:r>
              <a:rPr lang="en-US" dirty="0"/>
              <a:t>All test cases were </a:t>
            </a:r>
            <a:r>
              <a:rPr lang="en-US" dirty="0" err="1"/>
              <a:t>resynthesised</a:t>
            </a:r>
            <a:r>
              <a:rPr lang="en-US" dirty="0"/>
              <a:t> with Libero v11.9, which became available shortly beforehand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3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Results - dry runs - RADEF v. UCL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3891" y="5567177"/>
            <a:ext cx="4760896" cy="365125"/>
          </a:xfrm>
        </p:spPr>
        <p:txBody>
          <a:bodyPr/>
          <a:lstStyle/>
          <a:p>
            <a:r>
              <a:rPr lang="en-US" dirty="0"/>
              <a:t>LSRAM static data derived from IU on L2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8FA3B-301A-4423-A9E5-1D6F96731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13" y="1508760"/>
            <a:ext cx="5292852" cy="36667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3BE456-D82C-B4D2-17C0-F47941AC3F86}"/>
              </a:ext>
            </a:extLst>
          </p:cNvPr>
          <p:cNvSpPr txBox="1">
            <a:spLocks/>
          </p:cNvSpPr>
          <p:nvPr/>
        </p:nvSpPr>
        <p:spPr>
          <a:xfrm>
            <a:off x="583076" y="5540905"/>
            <a:ext cx="4760896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Comparison of overall results (no SET filter)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AC2AD-64A1-00FD-1ADF-D7BE4516C9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"/>
          <a:stretch/>
        </p:blipFill>
        <p:spPr bwMode="auto">
          <a:xfrm>
            <a:off x="943275" y="1508760"/>
            <a:ext cx="4099560" cy="384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107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Results - dry runs - </a:t>
            </a:r>
            <a:r>
              <a:rPr lang="en-US" dirty="0" err="1"/>
              <a:t>SpaceWire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424" y="1522144"/>
            <a:ext cx="2403776" cy="4502336"/>
          </a:xfrm>
        </p:spPr>
        <p:txBody>
          <a:bodyPr/>
          <a:lstStyle/>
          <a:p>
            <a:r>
              <a:rPr lang="en-US" dirty="0"/>
              <a:t>Comparison between UCL (left) and RADEF (right)</a:t>
            </a:r>
          </a:p>
          <a:p>
            <a:r>
              <a:rPr lang="en-US" dirty="0"/>
              <a:t>Broadly similar results from two different facilities and on different test samples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7DE2A0-F8BD-A2DE-2F91-7B5FAF268B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r="4255"/>
          <a:stretch/>
        </p:blipFill>
        <p:spPr bwMode="auto">
          <a:xfrm>
            <a:off x="3437255" y="1330608"/>
            <a:ext cx="7797965" cy="4839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29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Results - TAMU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8304" y="5507420"/>
            <a:ext cx="3379136" cy="517059"/>
          </a:xfrm>
        </p:spPr>
        <p:txBody>
          <a:bodyPr/>
          <a:lstStyle/>
          <a:p>
            <a:r>
              <a:rPr lang="en-US" dirty="0"/>
              <a:t>Overall results with SET filter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F9CF0-036A-2908-D0EF-CC8049FA5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5" y="1794068"/>
            <a:ext cx="5131003" cy="3383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4B02D-1354-86F1-1A4C-12D9D8AE3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53" y="1808777"/>
            <a:ext cx="5433149" cy="33527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9AE82B-0FBC-B552-75C8-E2CF342479F9}"/>
              </a:ext>
            </a:extLst>
          </p:cNvPr>
          <p:cNvSpPr txBox="1">
            <a:spLocks/>
          </p:cNvSpPr>
          <p:nvPr/>
        </p:nvSpPr>
        <p:spPr>
          <a:xfrm>
            <a:off x="6874039" y="5500387"/>
            <a:ext cx="3875241" cy="517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62D3F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800" kern="1200">
                <a:solidFill>
                  <a:srgbClr val="162D3F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 sz="1800" kern="1200">
                <a:solidFill>
                  <a:srgbClr val="162D3F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/>
              <a:defRPr sz="1800" kern="1200">
                <a:solidFill>
                  <a:srgbClr val="162D3F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LSRAM static data from IU on L2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40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Results - TAMU - </a:t>
            </a:r>
            <a:r>
              <a:rPr lang="en-US" dirty="0" err="1"/>
              <a:t>SpaceWire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424" y="1522144"/>
            <a:ext cx="2651251" cy="4502336"/>
          </a:xfrm>
        </p:spPr>
        <p:txBody>
          <a:bodyPr/>
          <a:lstStyle/>
          <a:p>
            <a:r>
              <a:rPr lang="en-US" dirty="0"/>
              <a:t>SET filter results consistent across all tests</a:t>
            </a:r>
          </a:p>
          <a:p>
            <a:r>
              <a:rPr lang="en-US" dirty="0"/>
              <a:t>~ factor of 10 difference for design events (lower at TAMU)</a:t>
            </a:r>
          </a:p>
          <a:p>
            <a:r>
              <a:rPr lang="en-US" dirty="0"/>
              <a:t>The trigger for these is undefined but it is suspected that the synthesis tool had an influence</a:t>
            </a:r>
          </a:p>
          <a:p>
            <a:r>
              <a:rPr lang="en-US" dirty="0"/>
              <a:t>Only a few design resets were observed (typ. 1 or 2 per LET)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F33C2-600A-E315-5BB0-C378EE0AD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83" y="1522145"/>
            <a:ext cx="3240634" cy="213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11238B-730F-75C1-BAC8-E092F5C45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98" y="3819132"/>
            <a:ext cx="3240634" cy="213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CB0ECC-180C-8E5A-75ED-C818A063E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75" y="2516456"/>
            <a:ext cx="416814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793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Results - tilting and rotation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424" y="5468116"/>
            <a:ext cx="11076832" cy="455329"/>
          </a:xfrm>
        </p:spPr>
        <p:txBody>
          <a:bodyPr>
            <a:normAutofit fontScale="92500"/>
          </a:bodyPr>
          <a:lstStyle/>
          <a:p>
            <a:r>
              <a:rPr lang="en-US" dirty="0"/>
              <a:t>LET = 11: </a:t>
            </a:r>
            <a:r>
              <a:rPr lang="en-US" dirty="0" err="1"/>
              <a:t>Ar</a:t>
            </a:r>
            <a:r>
              <a:rPr lang="en-US" dirty="0"/>
              <a:t> at 0° and Ne at 58° (plus 90° rotation)               LET = 22: Cu at 0° and </a:t>
            </a:r>
            <a:r>
              <a:rPr lang="en-US" dirty="0" err="1"/>
              <a:t>Ar</a:t>
            </a:r>
            <a:r>
              <a:rPr lang="en-US" dirty="0"/>
              <a:t> at 45° (plus 90° rotation)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15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B4834-C1F6-BFC3-B0B6-E15B2C087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1" y="1662474"/>
            <a:ext cx="5020492" cy="338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91E7C-843A-70B8-C35E-CC7A8BA47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52" y="1662474"/>
            <a:ext cx="4320540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47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Total dose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424" y="1522144"/>
            <a:ext cx="4609197" cy="4502336"/>
          </a:xfrm>
        </p:spPr>
        <p:txBody>
          <a:bodyPr/>
          <a:lstStyle/>
          <a:p>
            <a:r>
              <a:rPr lang="en-GB" dirty="0"/>
              <a:t>DUT #03: 50.2 krad[Si]</a:t>
            </a:r>
          </a:p>
          <a:p>
            <a:r>
              <a:rPr lang="en-GB" dirty="0"/>
              <a:t>DUT #04: 63.3 krad[Si]</a:t>
            </a:r>
          </a:p>
          <a:p>
            <a:r>
              <a:rPr lang="en-GB" dirty="0"/>
              <a:t>DUT #05: 9.4 krad[Si]</a:t>
            </a:r>
          </a:p>
          <a:p>
            <a:endParaRPr lang="en-GB" dirty="0"/>
          </a:p>
          <a:p>
            <a:r>
              <a:rPr lang="en-GB" dirty="0"/>
              <a:t>DUT #04 suffered permanent failure during run 32, preceded by multiple system resets and a system hang</a:t>
            </a:r>
          </a:p>
          <a:p>
            <a:r>
              <a:rPr lang="en-GB" dirty="0"/>
              <a:t>These events were visible in the current log but not in the temperature data, due to thermal lag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B056D9-20C6-2FB7-977C-781A35373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30" y="1905279"/>
            <a:ext cx="5852668" cy="351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29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3A25509-881D-45F0-800F-0FE6344E8AE9}"/>
              </a:ext>
            </a:extLst>
          </p:cNvPr>
          <p:cNvSpPr txBox="1">
            <a:spLocks/>
          </p:cNvSpPr>
          <p:nvPr/>
        </p:nvSpPr>
        <p:spPr>
          <a:xfrm>
            <a:off x="593424" y="63563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Author: Richard Sharp</a:t>
            </a:r>
            <a:endParaRPr lang="de-AT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Conclusions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Three samples of the RTG4 flash-based FPGA have been heavy ion SEE tested with the GR740 implemented within</a:t>
            </a:r>
          </a:p>
          <a:p>
            <a:r>
              <a:rPr lang="en-US" dirty="0"/>
              <a:t>Good consistency was observed between the three heavy ion facilities</a:t>
            </a:r>
          </a:p>
          <a:p>
            <a:r>
              <a:rPr lang="en-US" dirty="0"/>
              <a:t>No latch-up was observed</a:t>
            </a:r>
          </a:p>
          <a:p>
            <a:r>
              <a:rPr lang="en-US" dirty="0"/>
              <a:t>Significant numbers of correctable errors were observed</a:t>
            </a:r>
          </a:p>
          <a:p>
            <a:pPr lvl="1"/>
            <a:r>
              <a:rPr lang="en-US" dirty="0"/>
              <a:t>The SET filter was effective at reducing error counts and raising the threshold LET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Gaisler</a:t>
            </a:r>
            <a:r>
              <a:rPr lang="en-US" dirty="0"/>
              <a:t> ECC design appears to have a lower cross-section than the Microsemi ECC</a:t>
            </a:r>
          </a:p>
          <a:p>
            <a:r>
              <a:rPr lang="en-US" dirty="0"/>
              <a:t>The impact of tilting and rotating the test sample was measurable at low LET and decreased as LET rose</a:t>
            </a:r>
          </a:p>
          <a:p>
            <a:r>
              <a:rPr lang="en-US" dirty="0"/>
              <a:t>No significant differences were noted between the two implementations of </a:t>
            </a:r>
            <a:r>
              <a:rPr lang="en-US" dirty="0" err="1"/>
              <a:t>SpaceWire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16562-3206-41B7-B83C-635EBCA5C800}" type="slidenum">
              <a:rPr lang="de-AT" smtClean="0"/>
              <a:pPr/>
              <a:t>17</a:t>
            </a:fld>
            <a:endParaRPr lang="de-AT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AC215DD-4F73-488C-AD5C-E044FE972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554" y="650143"/>
            <a:ext cx="2214627" cy="3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Acknowledgements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Special thanks go to my co-author and colleagues at </a:t>
            </a:r>
            <a:r>
              <a:rPr lang="en-US" dirty="0" err="1"/>
              <a:t>Gaisler</a:t>
            </a:r>
            <a:r>
              <a:rPr lang="en-US" dirty="0"/>
              <a:t> (especially Fredrik Sturesson) for their various contributions to the project</a:t>
            </a:r>
          </a:p>
          <a:p>
            <a:endParaRPr lang="en-US" dirty="0"/>
          </a:p>
          <a:p>
            <a:r>
              <a:rPr lang="en-US" dirty="0"/>
              <a:t>Ken O’Neill at Microsemi/Microchip for arranging provision of the test samples</a:t>
            </a:r>
          </a:p>
          <a:p>
            <a:endParaRPr lang="en-US" dirty="0"/>
          </a:p>
          <a:p>
            <a:r>
              <a:rPr lang="en-US" dirty="0"/>
              <a:t>This work was funded under ESA contract number 4000113697/15/NL/SW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16562-3206-41B7-B83C-635EBCA5C800}" type="slidenum">
              <a:rPr lang="de-AT" smtClean="0"/>
              <a:pPr/>
              <a:t>18</a:t>
            </a:fld>
            <a:endParaRPr lang="de-AT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088CDECE-6949-44B1-B8B0-F359E198F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554" y="650143"/>
            <a:ext cx="2214627" cy="34556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3F5B-5B89-F2F9-AC8D-2E1252C382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Author: Richard Sharp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229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Content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Motivation and objectives</a:t>
            </a:r>
          </a:p>
          <a:p>
            <a:pPr>
              <a:lnSpc>
                <a:spcPct val="200000"/>
              </a:lnSpc>
            </a:pPr>
            <a:r>
              <a:rPr lang="en-US" dirty="0"/>
              <a:t>Experimental set-up and test vehicle</a:t>
            </a:r>
          </a:p>
          <a:p>
            <a:pPr>
              <a:lnSpc>
                <a:spcPct val="200000"/>
              </a:lnSpc>
            </a:pPr>
            <a:r>
              <a:rPr lang="en-US" dirty="0"/>
              <a:t>Results</a:t>
            </a:r>
          </a:p>
          <a:p>
            <a:pPr>
              <a:lnSpc>
                <a:spcPct val="200000"/>
              </a:lnSpc>
            </a:pPr>
            <a:r>
              <a:rPr lang="en-US" dirty="0"/>
              <a:t>Conclusions</a:t>
            </a:r>
          </a:p>
          <a:p>
            <a:pPr>
              <a:lnSpc>
                <a:spcPct val="200000"/>
              </a:lnSpc>
            </a:pPr>
            <a:r>
              <a:rPr lang="en-US" dirty="0"/>
              <a:t>Acknowledgements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Author: Richard Sharp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16562-3206-41B7-B83C-635EBCA5C800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500DD3-C22C-4408-8D85-353D3E119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58" y="660736"/>
            <a:ext cx="2214627" cy="3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Motivation </a:t>
            </a:r>
            <a:r>
              <a:rPr lang="en-US" dirty="0"/>
              <a:t>and o</a:t>
            </a:r>
            <a:r>
              <a:rPr lang="en-US" noProof="0" dirty="0" err="1"/>
              <a:t>bjectives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RTG4 FPGA integrates Microsemi’s fourth generation flash-based FPGA fabric and high-performance interfaces </a:t>
            </a:r>
          </a:p>
          <a:p>
            <a:pPr>
              <a:lnSpc>
                <a:spcPct val="100000"/>
              </a:lnSpc>
            </a:pPr>
            <a:r>
              <a:rPr lang="en-US" dirty="0"/>
              <a:t>RTG4 FPGAs are manufactured on a low-power, 65nm process and they are immune to SEU in the configuration memory</a:t>
            </a:r>
          </a:p>
          <a:p>
            <a:pPr>
              <a:lnSpc>
                <a:spcPct val="100000"/>
              </a:lnSpc>
            </a:pPr>
            <a:r>
              <a:rPr lang="en-US" dirty="0"/>
              <a:t>The information on TID and SEE results available at the start of the work was encouraging, making these devices very attractive for space applications</a:t>
            </a:r>
          </a:p>
          <a:p>
            <a:pPr>
              <a:lnSpc>
                <a:spcPct val="100000"/>
              </a:lnSpc>
            </a:pPr>
            <a:r>
              <a:rPr lang="en-US" dirty="0"/>
              <a:t>The objective of this work was to obtain heavy ion SEE test data on the RTG4, in the context of a real space design </a:t>
            </a:r>
          </a:p>
          <a:p>
            <a:pPr>
              <a:lnSpc>
                <a:spcPct val="100000"/>
              </a:lnSpc>
            </a:pPr>
            <a:r>
              <a:rPr lang="en-US" dirty="0"/>
              <a:t>The implementation of a tailored version of the </a:t>
            </a:r>
            <a:r>
              <a:rPr lang="en-US" dirty="0" err="1"/>
              <a:t>Gaisler</a:t>
            </a:r>
            <a:r>
              <a:rPr lang="en-US" dirty="0"/>
              <a:t> GR740 ASIC in the RTG4 enabled the use of several existing test cases that had already been proven during SEE testing of the GR740 in 2016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969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Author: Richard Sharp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16562-3206-41B7-B83C-635EBCA5C800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6128203-0386-401D-A88E-A26E17070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Experimental set-up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1C4E24-3A9B-1AAE-6401-69A7519D0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48" y="1894778"/>
            <a:ext cx="7021981" cy="31543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425" y="1522144"/>
            <a:ext cx="3813206" cy="4502336"/>
          </a:xfrm>
        </p:spPr>
        <p:txBody>
          <a:bodyPr/>
          <a:lstStyle/>
          <a:p>
            <a:r>
              <a:rPr lang="en-US" dirty="0"/>
              <a:t>The test set-up was based upon an earlier version, used to test the Virtex-5 FPGA</a:t>
            </a:r>
          </a:p>
          <a:p>
            <a:r>
              <a:rPr lang="en-US" dirty="0"/>
              <a:t>The TC-FPGA design was updated, transferring the FPGA functionality that was developed for the GR740 SEE test system into this test system. Additional functionality included PLL lock monitoring, a debug interface for control of the DUT and a static test capability.</a:t>
            </a:r>
          </a:p>
          <a:p>
            <a:r>
              <a:rPr lang="en-US" dirty="0"/>
              <a:t>Temperature sensing was added via a mezzanine solution and existing connections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8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DUT board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A87D32-FCC7-4DA5-5D0B-658BD1B53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72" y="1513437"/>
            <a:ext cx="5730737" cy="4298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9D5E8-A2D8-E4B4-BE4D-98D5A76D9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77" y="1244317"/>
            <a:ext cx="5059299" cy="48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DUT preparation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424" y="1522144"/>
            <a:ext cx="3443555" cy="4502336"/>
          </a:xfrm>
        </p:spPr>
        <p:txBody>
          <a:bodyPr/>
          <a:lstStyle/>
          <a:p>
            <a:r>
              <a:rPr lang="en-US" dirty="0"/>
              <a:t>Three samples were provided by the manufacturer</a:t>
            </a:r>
          </a:p>
          <a:p>
            <a:r>
              <a:rPr lang="en-US" dirty="0"/>
              <a:t>Back thinning to between 60 (one sample) and 110 (two samples) microns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7765F4-13B5-6071-A94E-1B85EF1BD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551" y="1522144"/>
            <a:ext cx="5673429" cy="42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Test vehicle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VHDL description of the GR740 was reduced to fit onto the RTG4 by:</a:t>
            </a:r>
          </a:p>
          <a:p>
            <a:pPr lvl="1"/>
            <a:r>
              <a:rPr lang="en-US" dirty="0"/>
              <a:t>reducing from 4 to 2 cores</a:t>
            </a:r>
          </a:p>
          <a:p>
            <a:pPr lvl="1"/>
            <a:r>
              <a:rPr lang="en-US" dirty="0"/>
              <a:t>no FPUs</a:t>
            </a:r>
          </a:p>
          <a:p>
            <a:pPr lvl="1"/>
            <a:r>
              <a:rPr lang="en-US" dirty="0"/>
              <a:t>L2 cache reduced from 2MiB to 64kiB</a:t>
            </a:r>
          </a:p>
          <a:p>
            <a:pPr lvl="1"/>
            <a:r>
              <a:rPr lang="en-US" dirty="0"/>
              <a:t>all communications controllers disabled except </a:t>
            </a:r>
            <a:r>
              <a:rPr lang="en-US" dirty="0" err="1"/>
              <a:t>SpaceWire</a:t>
            </a:r>
            <a:r>
              <a:rPr lang="en-US" dirty="0"/>
              <a:t> and UARTs</a:t>
            </a:r>
          </a:p>
          <a:p>
            <a:pPr lvl="1"/>
            <a:r>
              <a:rPr lang="en-US" dirty="0"/>
              <a:t>Clock frequency reduced from 250MHz to 40MHz</a:t>
            </a:r>
          </a:p>
          <a:p>
            <a:endParaRPr lang="en-US" dirty="0"/>
          </a:p>
          <a:p>
            <a:r>
              <a:rPr lang="en-US" dirty="0"/>
              <a:t>Key features retained:</a:t>
            </a:r>
          </a:p>
          <a:p>
            <a:pPr lvl="1"/>
            <a:r>
              <a:rPr lang="en-GB" dirty="0"/>
              <a:t>2 LEON4FT processors</a:t>
            </a:r>
          </a:p>
          <a:p>
            <a:pPr lvl="1"/>
            <a:r>
              <a:rPr lang="en-GB" dirty="0"/>
              <a:t>basic peripherals, including a timer unit, interrupt controller and UART</a:t>
            </a:r>
          </a:p>
          <a:p>
            <a:pPr lvl="1"/>
            <a:r>
              <a:rPr lang="en-GB" dirty="0"/>
              <a:t>L2 cache with scrubber</a:t>
            </a:r>
          </a:p>
          <a:p>
            <a:pPr lvl="1"/>
            <a:r>
              <a:rPr lang="en-GB" dirty="0"/>
              <a:t>L1 cache was identical to the GR740 except that hardened flip-flops were used for the register file</a:t>
            </a:r>
          </a:p>
          <a:p>
            <a:pPr lvl="1"/>
            <a:r>
              <a:rPr lang="en-GB" dirty="0"/>
              <a:t>PLL enabled</a:t>
            </a:r>
          </a:p>
          <a:p>
            <a:pPr lvl="1"/>
            <a:r>
              <a:rPr lang="en-GB" dirty="0" err="1"/>
              <a:t>SpaceWire</a:t>
            </a:r>
            <a:r>
              <a:rPr lang="en-GB" dirty="0"/>
              <a:t>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Target scope of testing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Several different design permutations were implemented, as follows:</a:t>
            </a:r>
          </a:p>
          <a:p>
            <a:r>
              <a:rPr lang="en-US" dirty="0"/>
              <a:t>Fault tolerance: </a:t>
            </a:r>
          </a:p>
          <a:p>
            <a:pPr lvl="1"/>
            <a:r>
              <a:rPr lang="en-US" dirty="0"/>
              <a:t>technology agnostic EDAC from GR740</a:t>
            </a:r>
            <a:endParaRPr lang="en-GB" dirty="0"/>
          </a:p>
          <a:p>
            <a:pPr lvl="1"/>
            <a:r>
              <a:rPr lang="en-GB" dirty="0"/>
              <a:t>RTG4 built-in memory EDAC</a:t>
            </a:r>
            <a:endParaRPr lang="en-US" dirty="0"/>
          </a:p>
          <a:p>
            <a:r>
              <a:rPr lang="en-US" dirty="0" err="1"/>
              <a:t>SpaceWire</a:t>
            </a:r>
            <a:r>
              <a:rPr lang="en-US" dirty="0"/>
              <a:t> clock recovery:</a:t>
            </a:r>
          </a:p>
          <a:p>
            <a:pPr lvl="1"/>
            <a:r>
              <a:rPr lang="en-US" dirty="0"/>
              <a:t>DDR clock sampling from GR740</a:t>
            </a:r>
          </a:p>
          <a:p>
            <a:pPr lvl="1"/>
            <a:r>
              <a:rPr lang="en-US" dirty="0"/>
              <a:t>RTG4 built-in CCC clock conditioning circuit</a:t>
            </a:r>
          </a:p>
          <a:p>
            <a:r>
              <a:rPr lang="en-US" dirty="0"/>
              <a:t>SET filtering:</a:t>
            </a:r>
          </a:p>
          <a:p>
            <a:pPr lvl="1"/>
            <a:r>
              <a:rPr lang="en-US" dirty="0"/>
              <a:t>enabled</a:t>
            </a:r>
          </a:p>
          <a:p>
            <a:pPr lvl="1"/>
            <a:r>
              <a:rPr lang="en-US" dirty="0"/>
              <a:t>disabled</a:t>
            </a:r>
          </a:p>
          <a:p>
            <a:pPr lvl="1"/>
            <a:endParaRPr lang="en-US" dirty="0"/>
          </a:p>
          <a:p>
            <a:r>
              <a:rPr lang="en-GB" dirty="0"/>
              <a:t>There was insufficient beam time available to test all of these and so coverage focused on those that could provide the most interesting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6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6AA4-A2CA-755C-3A21-03405C72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Test software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3C9A-A236-88F7-6AFB-8BD98F50F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application test software consisted of two parts: </a:t>
            </a:r>
          </a:p>
          <a:p>
            <a:pPr lvl="1"/>
            <a:r>
              <a:rPr lang="en-US" dirty="0"/>
              <a:t>the target software running on one of the LEON4FT cores</a:t>
            </a:r>
          </a:p>
          <a:p>
            <a:pPr lvl="1"/>
            <a:r>
              <a:rPr lang="en-US" dirty="0"/>
              <a:t>the host monitor software running on a host computer</a:t>
            </a:r>
          </a:p>
          <a:p>
            <a:r>
              <a:rPr lang="en-US" dirty="0"/>
              <a:t>The target software could execute different applications and report error events to the host computer</a:t>
            </a:r>
          </a:p>
          <a:p>
            <a:r>
              <a:rPr lang="en-US" dirty="0"/>
              <a:t>Three test cases were used:</a:t>
            </a:r>
          </a:p>
          <a:p>
            <a:pPr lvl="1"/>
            <a:r>
              <a:rPr lang="en-US" dirty="0"/>
              <a:t>Instruction unit on L2 (IU on L2) was a single core, synthetic stress test designed to access all of the L2 cache</a:t>
            </a:r>
          </a:p>
          <a:p>
            <a:pPr lvl="1"/>
            <a:r>
              <a:rPr lang="en-US" dirty="0"/>
              <a:t>Instruction unit multiprocessing (IUMP) was a multiprocessor test similar to the IU on L2 test, but with the IU located in the L1 cache</a:t>
            </a:r>
          </a:p>
          <a:p>
            <a:pPr lvl="1"/>
            <a:r>
              <a:rPr lang="en-US" dirty="0" err="1"/>
              <a:t>SpaceWire</a:t>
            </a:r>
            <a:r>
              <a:rPr lang="en-US" dirty="0"/>
              <a:t> (SPW) was a single core test that allows data to be sent from the main memory (possibly cached by the L2 cache, if enabled) via the </a:t>
            </a:r>
            <a:r>
              <a:rPr lang="en-US" dirty="0" err="1"/>
              <a:t>SpaceWire</a:t>
            </a:r>
            <a:r>
              <a:rPr lang="en-US" dirty="0"/>
              <a:t> ports and routed back for comparison using a loopback scheme. Of all the three test cases, this one made the most use of the FPGA’s global resources.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8865-DD2F-B4F2-898F-38D8ED94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16562-3206-41B7-B83C-635EBCA5C800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C359-D2A3-9BCE-AC84-48252EF8DC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Author: Richard Sharp</a:t>
            </a:r>
            <a:endParaRPr lang="de-AT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52FA38-D959-FD17-83EC-87B96C34D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82" y="660736"/>
            <a:ext cx="2214627" cy="3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DECS">
      <a:dk1>
        <a:srgbClr val="162C3F"/>
      </a:dk1>
      <a:lt1>
        <a:srgbClr val="FFFFFF"/>
      </a:lt1>
      <a:dk2>
        <a:srgbClr val="44546A"/>
      </a:dk2>
      <a:lt2>
        <a:srgbClr val="E7E6E6"/>
      </a:lt2>
      <a:accent1>
        <a:srgbClr val="98AAC3"/>
      </a:accent1>
      <a:accent2>
        <a:srgbClr val="83A3BE"/>
      </a:accent2>
      <a:accent3>
        <a:srgbClr val="A5A5A5"/>
      </a:accent3>
      <a:accent4>
        <a:srgbClr val="FFC000"/>
      </a:accent4>
      <a:accent5>
        <a:srgbClr val="152D3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DECS 2021 Template Paper Technical Session" id="{C4944597-9CB0-4F71-8B1C-A8C4D9CAE3E5}" vid="{734B7B97-C1EA-4796-AE7F-E7F96B8729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RADECS 2021 Template Oral Presentations</Template>
  <TotalTime>431</TotalTime>
  <Words>1202</Words>
  <Application>Microsoft Office PowerPoint</Application>
  <PresentationFormat>Widescreen</PresentationFormat>
  <Paragraphs>148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Myriad Pro</vt:lpstr>
      <vt:lpstr>Symbol</vt:lpstr>
      <vt:lpstr>Wingdings</vt:lpstr>
      <vt:lpstr>Office Theme</vt:lpstr>
      <vt:lpstr>Heavy ion SEE testing of the Microsemi RTG4 flash-based FPGA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Seibersdorf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RADECS 2021, Vienna - Presentation template</dc:subject>
  <dc:creator>Beck Peter</dc:creator>
  <cp:lastModifiedBy>Richard Sharp</cp:lastModifiedBy>
  <cp:revision>29</cp:revision>
  <dcterms:created xsi:type="dcterms:W3CDTF">2021-07-19T22:29:06Z</dcterms:created>
  <dcterms:modified xsi:type="dcterms:W3CDTF">2023-06-29T12:44:33Z</dcterms:modified>
</cp:coreProperties>
</file>