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8"/>
  </p:notesMasterIdLst>
  <p:handoutMasterIdLst>
    <p:handoutMasterId r:id="rId29"/>
  </p:handoutMasterIdLst>
  <p:sldIdLst>
    <p:sldId id="256" r:id="rId9"/>
    <p:sldId id="310" r:id="rId10"/>
    <p:sldId id="332" r:id="rId11"/>
    <p:sldId id="321" r:id="rId12"/>
    <p:sldId id="333" r:id="rId13"/>
    <p:sldId id="335" r:id="rId14"/>
    <p:sldId id="336" r:id="rId15"/>
    <p:sldId id="267" r:id="rId16"/>
    <p:sldId id="296" r:id="rId17"/>
    <p:sldId id="257" r:id="rId18"/>
    <p:sldId id="300" r:id="rId19"/>
    <p:sldId id="311" r:id="rId20"/>
    <p:sldId id="258" r:id="rId21"/>
    <p:sldId id="337" r:id="rId22"/>
    <p:sldId id="266" r:id="rId23"/>
    <p:sldId id="259" r:id="rId24"/>
    <p:sldId id="260" r:id="rId25"/>
    <p:sldId id="261" r:id="rId26"/>
    <p:sldId id="262" r:id="rId2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35" autoAdjust="0"/>
  </p:normalViewPr>
  <p:slideViewPr>
    <p:cSldViewPr snapToGrid="0">
      <p:cViewPr>
        <p:scale>
          <a:sx n="66" d="100"/>
          <a:sy n="66" d="100"/>
        </p:scale>
        <p:origin x="36" y="12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6/27/2023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https://sci.esa.int/web/bepicolombo/-/59928-science-with-bepicolombo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3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Collimator GF</a:t>
            </a:r>
          </a:p>
          <a:p>
            <a:r>
              <a:rPr lang="en-US" dirty="0"/>
              <a:t>Threshold influence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4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" y="645225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3" y="644908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" y="64499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6060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8" y="646292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1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BepiColombo Radiation Monitor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ESA/ESTEC, The Netherlands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29/06/2023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7774ECB9-A5AA-9B37-9169-9DC60A87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705" y="4259639"/>
            <a:ext cx="512369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Pinto</a:t>
            </a:r>
          </a:p>
          <a:p>
            <a:pPr algn="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Fellow </a:t>
            </a:r>
          </a:p>
          <a:p>
            <a:pPr algn="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ESA TEC-QEC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5DA5BA-DBB6-A9FB-B963-E7D0A496ED04}"/>
              </a:ext>
            </a:extLst>
          </p:cNvPr>
          <p:cNvSpPr/>
          <p:nvPr/>
        </p:nvSpPr>
        <p:spPr>
          <a:xfrm>
            <a:off x="136885" y="4221282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TEC-QEC Final Presentation Days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pitchFamily="34" charset="-128"/>
                <a:cs typeface="Arial" charset="0"/>
              </a:rPr>
              <a:t>Cruise Observations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5083F-1F1D-4D92-E0DA-1F25D98A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16" y="1322114"/>
            <a:ext cx="9997506" cy="44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21E18B1-483D-C610-CCD7-ABF8D4C4A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880"/>
            <a:ext cx="11551263" cy="55917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761B88A-9391-8C00-4868-F7ED5845F2AF}"/>
              </a:ext>
            </a:extLst>
          </p:cNvPr>
          <p:cNvSpPr txBox="1"/>
          <p:nvPr/>
        </p:nvSpPr>
        <p:spPr>
          <a:xfrm>
            <a:off x="5324348" y="2348710"/>
            <a:ext cx="2277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Trigger tests (3)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18E39F1-D13C-0723-DC8C-5714C2AE8511}"/>
              </a:ext>
            </a:extLst>
          </p:cNvPr>
          <p:cNvSpPr txBox="1"/>
          <p:nvPr/>
        </p:nvSpPr>
        <p:spPr>
          <a:xfrm>
            <a:off x="5433506" y="1091104"/>
            <a:ext cx="2131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Earth Flyby (1)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2677DB-5605-1E74-756C-0D964135B061}"/>
              </a:ext>
            </a:extLst>
          </p:cNvPr>
          <p:cNvSpPr txBox="1"/>
          <p:nvPr/>
        </p:nvSpPr>
        <p:spPr>
          <a:xfrm>
            <a:off x="8764524" y="888794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SEPs (31)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002C42-5822-C186-4B53-BF6A9F3EE400}"/>
              </a:ext>
            </a:extLst>
          </p:cNvPr>
          <p:cNvSpPr txBox="1"/>
          <p:nvPr/>
        </p:nvSpPr>
        <p:spPr>
          <a:xfrm>
            <a:off x="1005327" y="2399613"/>
            <a:ext cx="3667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Functional anomaly (2018)</a:t>
            </a:r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E1BAD805-86F4-9CB4-1BE8-6DE6400671B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834066" y="1291159"/>
            <a:ext cx="599440" cy="3077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ACC630E3-A6A6-3319-5146-094B1D9F281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608912" y="1288904"/>
            <a:ext cx="1885139" cy="297918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id="{3A692D9D-39E4-37C7-49A5-7C0171CFDDD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8195777" y="1288904"/>
            <a:ext cx="1298274" cy="323207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0A8B31E2-0B88-9A5F-5E06-F5E7DC82C27A}"/>
              </a:ext>
            </a:extLst>
          </p:cNvPr>
          <p:cNvCxnSpPr>
            <a:cxnSpLocks/>
          </p:cNvCxnSpPr>
          <p:nvPr/>
        </p:nvCxnSpPr>
        <p:spPr>
          <a:xfrm flipH="1">
            <a:off x="8462827" y="1291159"/>
            <a:ext cx="1031223" cy="60067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CB37C470-0A62-5406-DEFB-68E981062AC2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8946037" y="1288904"/>
            <a:ext cx="548014" cy="175023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F76CB498-16F4-4286-7E85-3D82BAA19434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9494050" y="1288904"/>
            <a:ext cx="1" cy="294691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2AAFC726-796F-D097-D3E9-DDC42D83B9F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494051" y="1288904"/>
            <a:ext cx="411949" cy="130189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id="{5F2981A1-0678-8777-2A81-1C95242DD288}"/>
              </a:ext>
            </a:extLst>
          </p:cNvPr>
          <p:cNvCxnSpPr>
            <a:cxnSpLocks/>
          </p:cNvCxnSpPr>
          <p:nvPr/>
        </p:nvCxnSpPr>
        <p:spPr>
          <a:xfrm>
            <a:off x="9501453" y="1286351"/>
            <a:ext cx="846154" cy="84553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28DDD5FA-36FA-3548-6DBA-3A062889B1CC}"/>
              </a:ext>
            </a:extLst>
          </p:cNvPr>
          <p:cNvCxnSpPr>
            <a:cxnSpLocks/>
          </p:cNvCxnSpPr>
          <p:nvPr/>
        </p:nvCxnSpPr>
        <p:spPr>
          <a:xfrm>
            <a:off x="9575118" y="1502859"/>
            <a:ext cx="596804" cy="120797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ED245B6C-D8FB-DF1A-99CD-D8C93A7491AD}"/>
              </a:ext>
            </a:extLst>
          </p:cNvPr>
          <p:cNvCxnSpPr>
            <a:cxnSpLocks/>
          </p:cNvCxnSpPr>
          <p:nvPr/>
        </p:nvCxnSpPr>
        <p:spPr>
          <a:xfrm flipH="1">
            <a:off x="5827163" y="2829480"/>
            <a:ext cx="592415" cy="92919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3B6B8337-4AD5-DCA6-CF50-241074BA323B}"/>
              </a:ext>
            </a:extLst>
          </p:cNvPr>
          <p:cNvCxnSpPr>
            <a:cxnSpLocks/>
          </p:cNvCxnSpPr>
          <p:nvPr/>
        </p:nvCxnSpPr>
        <p:spPr>
          <a:xfrm flipH="1">
            <a:off x="4618273" y="2830513"/>
            <a:ext cx="1808707" cy="92838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2024F6E4-F6C6-401E-67F5-E32FC8D9CC47}"/>
              </a:ext>
            </a:extLst>
          </p:cNvPr>
          <p:cNvCxnSpPr>
            <a:cxnSpLocks/>
          </p:cNvCxnSpPr>
          <p:nvPr/>
        </p:nvCxnSpPr>
        <p:spPr>
          <a:xfrm flipH="1">
            <a:off x="5790108" y="2889269"/>
            <a:ext cx="592415" cy="66548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9C4C3135-F21E-AB91-9A34-64F246AB0B7D}"/>
              </a:ext>
            </a:extLst>
          </p:cNvPr>
          <p:cNvCxnSpPr>
            <a:cxnSpLocks/>
          </p:cNvCxnSpPr>
          <p:nvPr/>
        </p:nvCxnSpPr>
        <p:spPr>
          <a:xfrm flipH="1">
            <a:off x="9257540" y="1321937"/>
            <a:ext cx="243913" cy="294526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7785FC5C-36E3-7CF1-7077-B49A456EDDE0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738234" y="2799723"/>
            <a:ext cx="1101089" cy="62422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B5D192B-0F81-BD90-D910-25C3CA992414}"/>
              </a:ext>
            </a:extLst>
          </p:cNvPr>
          <p:cNvSpPr txBox="1"/>
          <p:nvPr/>
        </p:nvSpPr>
        <p:spPr>
          <a:xfrm>
            <a:off x="3455129" y="383570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GCR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D5A84372-6C2F-F49E-E3F5-63A5BB2E7FD8}"/>
              </a:ext>
            </a:extLst>
          </p:cNvPr>
          <p:cNvSpPr/>
          <p:nvPr/>
        </p:nvSpPr>
        <p:spPr>
          <a:xfrm>
            <a:off x="1971046" y="4785670"/>
            <a:ext cx="8918001" cy="1036010"/>
          </a:xfrm>
          <a:prstGeom prst="roundRect">
            <a:avLst/>
          </a:prstGeom>
          <a:solidFill>
            <a:srgbClr val="7030A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33FA1039-2FD5-5298-EB77-949CB3C27CFE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3808481" y="4235815"/>
            <a:ext cx="17102" cy="51906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8B574AF8-BD80-BFA7-7CA9-5690BF52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pitchFamily="34" charset="-128"/>
                <a:cs typeface="Arial" charset="0"/>
              </a:rPr>
              <a:t>Cruise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8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165C2-3C80-1DA7-A427-174B98B6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Galactic Cosmic Rays</a:t>
            </a:r>
          </a:p>
        </p:txBody>
      </p:sp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78C45895-BC8E-0389-F38E-87E93363E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21" y="3724910"/>
            <a:ext cx="5457159" cy="272206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ABC8C55-DB5E-1CA0-5E00-331BE0469E76}"/>
              </a:ext>
            </a:extLst>
          </p:cNvPr>
          <p:cNvSpPr txBox="1"/>
          <p:nvPr/>
        </p:nvSpPr>
        <p:spPr>
          <a:xfrm>
            <a:off x="216000" y="1059180"/>
            <a:ext cx="5564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  <a:ea typeface="MS PGothic" pitchFamily="34" charset="-128"/>
                <a:cs typeface="Arial" charset="0"/>
              </a:rPr>
              <a:t>Some BERM channels are rel. sensitive to GCR 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ea typeface="MS PGothic" pitchFamily="34" charset="-128"/>
                <a:cs typeface="Arial" charset="0"/>
              </a:rPr>
              <a:t>E</a:t>
            </a:r>
            <a:r>
              <a:rPr lang="en-US" dirty="0">
                <a:latin typeface="Arial" charset="0"/>
                <a:ea typeface="MS PGothic" pitchFamily="34" charset="-128"/>
                <a:cs typeface="Arial" charset="0"/>
              </a:rPr>
              <a:t>_BIN_2 &gt; P_BIN_1/2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ea typeface="MS PGothic" pitchFamily="34" charset="-128"/>
                <a:cs typeface="Arial" charset="0"/>
              </a:rPr>
              <a:t>H_BIN_1 still needs to be </a:t>
            </a:r>
            <a:r>
              <a:rPr lang="en-US" sz="1800" dirty="0" err="1">
                <a:latin typeface="Arial" charset="0"/>
                <a:ea typeface="MS PGothic" pitchFamily="34" charset="-128"/>
                <a:cs typeface="Arial" charset="0"/>
              </a:rPr>
              <a:t>analysed</a:t>
            </a:r>
            <a:endParaRPr lang="en-US" sz="1800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BBE055-A99A-6711-EBCC-6AE8B58C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60" y="901500"/>
            <a:ext cx="6317328" cy="3067567"/>
          </a:xfrm>
          <a:prstGeom prst="rect">
            <a:avLst/>
          </a:prstGeom>
        </p:spPr>
      </p:pic>
      <p:sp>
        <p:nvSpPr>
          <p:cNvPr id="14" name="CaixaDeTexto 8">
            <a:extLst>
              <a:ext uri="{FF2B5EF4-FFF2-40B4-BE49-F238E27FC236}">
                <a16:creationId xmlns:a16="http://schemas.microsoft.com/office/drawing/2014/main" id="{7B6C2816-87B7-E5F5-29F9-1DE9A087FE32}"/>
              </a:ext>
            </a:extLst>
          </p:cNvPr>
          <p:cNvSpPr txBox="1"/>
          <p:nvPr/>
        </p:nvSpPr>
        <p:spPr>
          <a:xfrm>
            <a:off x="216000" y="2166490"/>
            <a:ext cx="2610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  <a:ea typeface="MS PGothic" pitchFamily="34" charset="-128"/>
                <a:cs typeface="Arial" charset="0"/>
              </a:rPr>
              <a:t>Many Solar events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ea typeface="MS PGothic" pitchFamily="34" charset="-128"/>
                <a:cs typeface="Arial" charset="0"/>
              </a:rPr>
              <a:t>Difficult to clean data</a:t>
            </a:r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D774343D-08E5-F1FA-3376-D192969B71A4}"/>
              </a:ext>
            </a:extLst>
          </p:cNvPr>
          <p:cNvSpPr txBox="1"/>
          <p:nvPr/>
        </p:nvSpPr>
        <p:spPr>
          <a:xfrm>
            <a:off x="6112669" y="411787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Arial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521AEC3C-FCF1-E0AA-B67E-73746CCD8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159" y="977550"/>
            <a:ext cx="6320729" cy="2991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ABB913-3507-7A7E-9643-A983F0DD6335}"/>
              </a:ext>
            </a:extLst>
          </p:cNvPr>
          <p:cNvSpPr txBox="1"/>
          <p:nvPr/>
        </p:nvSpPr>
        <p:spPr>
          <a:xfrm>
            <a:off x="231450" y="2929769"/>
            <a:ext cx="6217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  <a:ea typeface="MS PGothic" pitchFamily="34" charset="-128"/>
                <a:cs typeface="Arial" charset="0"/>
              </a:rPr>
              <a:t>Count rate heavily modulated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MS PGothic" pitchFamily="34" charset="-128"/>
                <a:cs typeface="Arial" charset="0"/>
              </a:rPr>
              <a:t>Up to 40%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C6608-6D59-3855-8071-CCCD66C15E42}"/>
              </a:ext>
            </a:extLst>
          </p:cNvPr>
          <p:cNvSpPr txBox="1"/>
          <p:nvPr/>
        </p:nvSpPr>
        <p:spPr>
          <a:xfrm>
            <a:off x="5882097" y="4403122"/>
            <a:ext cx="6217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rPr>
              <a:t>In agreement with ISO 15390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>
                <a:latin typeface="Arial" charset="0"/>
                <a:ea typeface="MS PGothic" pitchFamily="34" charset="-128"/>
                <a:cs typeface="Arial" charset="0"/>
              </a:rPr>
              <a:t>Radial gradient </a:t>
            </a:r>
            <a:r>
              <a:rPr lang="en-US" u="sng" dirty="0">
                <a:latin typeface="Arial" charset="0"/>
                <a:ea typeface="MS PGothic" pitchFamily="34" charset="-128"/>
                <a:cs typeface="Arial" charset="0"/>
              </a:rPr>
              <a:t>not taken into account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u="sng" dirty="0">
              <a:solidFill>
                <a:schemeClr val="tx1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rPr>
              <a:t>Multi</a:t>
            </a:r>
            <a:r>
              <a:rPr lang="en-US" dirty="0">
                <a:latin typeface="Arial" charset="0"/>
                <a:ea typeface="MS PGothic" pitchFamily="34" charset="-128"/>
                <a:cs typeface="Arial" charset="0"/>
              </a:rPr>
              <a:t>-mission analysis on-going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88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0400A3-71AA-6BC9-E03B-0503E331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0" y="2477144"/>
            <a:ext cx="6558442" cy="37574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 Particle 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3854560" cy="46908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&gt;30 events detected so far</a:t>
            </a:r>
          </a:p>
        </p:txBody>
      </p:sp>
      <p:pic>
        <p:nvPicPr>
          <p:cNvPr id="3" name="Imagem 7">
            <a:extLst>
              <a:ext uri="{FF2B5EF4-FFF2-40B4-BE49-F238E27FC236}">
                <a16:creationId xmlns:a16="http://schemas.microsoft.com/office/drawing/2014/main" id="{D24C83B4-68E0-DC4D-FEF8-4D28A14F2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441" y="1189126"/>
            <a:ext cx="3732873" cy="2774158"/>
          </a:xfrm>
          <a:prstGeom prst="rect">
            <a:avLst/>
          </a:prstGeom>
        </p:spPr>
      </p:pic>
      <p:sp>
        <p:nvSpPr>
          <p:cNvPr id="4" name="CaixaDeTexto 4">
            <a:extLst>
              <a:ext uri="{FF2B5EF4-FFF2-40B4-BE49-F238E27FC236}">
                <a16:creationId xmlns:a16="http://schemas.microsoft.com/office/drawing/2014/main" id="{9B19E4B2-7275-B3DE-27BB-542D5A4736B8}"/>
              </a:ext>
            </a:extLst>
          </p:cNvPr>
          <p:cNvSpPr txBox="1"/>
          <p:nvPr/>
        </p:nvSpPr>
        <p:spPr>
          <a:xfrm>
            <a:off x="7366965" y="882193"/>
            <a:ext cx="6391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  <a:cs typeface="Calibri" panose="020F0502020204030204" pitchFamily="34" charset="0"/>
              </a:rPr>
              <a:t>Feb 15, 21:50 UTC: An eruption occurred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7214F-0B25-E3E9-2BD6-071C18F1D6C1}"/>
              </a:ext>
            </a:extLst>
          </p:cNvPr>
          <p:cNvSpPr/>
          <p:nvPr/>
        </p:nvSpPr>
        <p:spPr>
          <a:xfrm>
            <a:off x="3258514" y="3618978"/>
            <a:ext cx="4295163" cy="56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11E55-EE8D-7231-A7F4-0D0EFC348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325" y="4184178"/>
            <a:ext cx="1924319" cy="724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15885-7496-6DF6-ACCC-66751AD7B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759" y="4945339"/>
            <a:ext cx="1733792" cy="562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DC953-F0D3-52AB-67A7-0CEC2AE96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759" y="5544552"/>
            <a:ext cx="1781424" cy="6382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A43E5E-3B20-BE7C-7C49-0528CCFA8083}"/>
              </a:ext>
            </a:extLst>
          </p:cNvPr>
          <p:cNvSpPr/>
          <p:nvPr/>
        </p:nvSpPr>
        <p:spPr>
          <a:xfrm>
            <a:off x="838200" y="6191250"/>
            <a:ext cx="228600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562D89-87D2-08E3-0BD5-FDA2947B06C2}"/>
              </a:ext>
            </a:extLst>
          </p:cNvPr>
          <p:cNvSpPr/>
          <p:nvPr/>
        </p:nvSpPr>
        <p:spPr>
          <a:xfrm>
            <a:off x="8983759" y="4304315"/>
            <a:ext cx="1781424" cy="1878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DB6BAA-AD5E-67E7-BF15-D39DC46FDA33}"/>
              </a:ext>
            </a:extLst>
          </p:cNvPr>
          <p:cNvSpPr txBox="1"/>
          <p:nvPr/>
        </p:nvSpPr>
        <p:spPr>
          <a:xfrm>
            <a:off x="216000" y="1685610"/>
            <a:ext cx="688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Only one with &gt;40 MeV protons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Feb. 2022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07293A-67B1-2C90-50D3-16DA98AADE68}"/>
              </a:ext>
            </a:extLst>
          </p:cNvPr>
          <p:cNvSpPr/>
          <p:nvPr/>
        </p:nvSpPr>
        <p:spPr>
          <a:xfrm>
            <a:off x="216000" y="2477144"/>
            <a:ext cx="6558442" cy="3885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7239EFD-62DE-1300-877E-53E9B4453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255419" y="3765305"/>
            <a:ext cx="7406377" cy="2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F3AF4E-6162-BC9F-1D57-988ACC27F618}"/>
              </a:ext>
            </a:extLst>
          </p:cNvPr>
          <p:cNvSpPr txBox="1"/>
          <p:nvPr/>
        </p:nvSpPr>
        <p:spPr>
          <a:xfrm>
            <a:off x="216000" y="2881569"/>
            <a:ext cx="688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Flux comparable with Parker Solar Probe!</a:t>
            </a:r>
          </a:p>
        </p:txBody>
      </p:sp>
    </p:spTree>
    <p:extLst>
      <p:ext uri="{BB962C8B-B14F-4D97-AF65-F5344CB8AC3E}">
        <p14:creationId xmlns:p14="http://schemas.microsoft.com/office/powerpoint/2010/main" val="20578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  <p:bldP spid="12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it matter for rad. effects?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3E67314-ECA4-E16D-9BD1-DA041ADD0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3017521"/>
            <a:ext cx="5913121" cy="2944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96575-FF8F-777E-6CDD-7BBFE7EF553A}"/>
              </a:ext>
            </a:extLst>
          </p:cNvPr>
          <p:cNvSpPr txBox="1"/>
          <p:nvPr/>
        </p:nvSpPr>
        <p:spPr>
          <a:xfrm>
            <a:off x="218640" y="1035966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Powerful diagnostics 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75FE2-719F-0A61-FA91-CD548B0B6F42}"/>
              </a:ext>
            </a:extLst>
          </p:cNvPr>
          <p:cNvSpPr txBox="1"/>
          <p:nvPr/>
        </p:nvSpPr>
        <p:spPr>
          <a:xfrm>
            <a:off x="216000" y="1602953"/>
            <a:ext cx="621792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BepiColombo Star Tracker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&gt;</a:t>
            </a:r>
            <a:r>
              <a:rPr lang="en-US" sz="2000" dirty="0">
                <a:latin typeface="+mj-lt"/>
              </a:rPr>
              <a:t>34 anomalies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Most not related with space weather</a:t>
            </a:r>
            <a:endParaRPr lang="en-GB" sz="2000" dirty="0">
              <a:latin typeface="+mj-lt"/>
            </a:endParaRP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E5B6559B-8BAF-42EE-0F3C-8B1E9B57F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69" y="3111057"/>
            <a:ext cx="5954762" cy="2931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B53BEE-E2EF-D731-1878-A0981695E50E}"/>
              </a:ext>
            </a:extLst>
          </p:cNvPr>
          <p:cNvSpPr txBox="1"/>
          <p:nvPr/>
        </p:nvSpPr>
        <p:spPr>
          <a:xfrm>
            <a:off x="7799338" y="2427599"/>
            <a:ext cx="2852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none" strike="noStrike" dirty="0">
                <a:solidFill>
                  <a:schemeClr val="accent6">
                    <a:lumMod val="10000"/>
                  </a:schemeClr>
                </a:solidFill>
                <a:effectLst/>
              </a:rPr>
              <a:t>PIXEL RAM OVERFLOW </a:t>
            </a:r>
            <a:endParaRPr lang="en-GB" dirty="0">
              <a:solidFill>
                <a:schemeClr val="accent6">
                  <a:lumMod val="1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F2AFC5-07E4-5830-35B6-7E90CEF45D4F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9225706" y="2796931"/>
            <a:ext cx="1" cy="488136"/>
          </a:xfrm>
          <a:prstGeom prst="straightConnector1">
            <a:avLst/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A7F1C4-7C58-9328-AFDB-FF40EE2E1F65}"/>
              </a:ext>
            </a:extLst>
          </p:cNvPr>
          <p:cNvSpPr txBox="1"/>
          <p:nvPr/>
        </p:nvSpPr>
        <p:spPr>
          <a:xfrm>
            <a:off x="6956308" y="1009759"/>
            <a:ext cx="453879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2000" b="0" u="none" strike="noStrike" kern="1200" baseline="0" dirty="0">
                <a:solidFill>
                  <a:schemeClr val="tx1"/>
                </a:solidFill>
                <a:latin typeface="+mj-lt"/>
              </a:rPr>
              <a:t>Possible causes:</a:t>
            </a:r>
          </a:p>
          <a:p>
            <a:pPr algn="l"/>
            <a:r>
              <a:rPr lang="en-GB" sz="2000" b="0" u="none" strike="noStrike" kern="1200" baseline="0" dirty="0">
                <a:solidFill>
                  <a:schemeClr val="tx1"/>
                </a:solidFill>
                <a:latin typeface="+mj-lt"/>
              </a:rPr>
              <a:t>High angular rate, planet occultation, straylight, Solar Event, etc</a:t>
            </a:r>
            <a:endParaRPr lang="en-GB" sz="2000" b="0" i="0" u="none" strike="noStrike" dirty="0"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98D777-E5FF-CF05-E4A4-ECC5440A2A6F}"/>
              </a:ext>
            </a:extLst>
          </p:cNvPr>
          <p:cNvCxnSpPr>
            <a:cxnSpLocks/>
            <a:stCxn id="9" idx="0"/>
            <a:endCxn id="16" idx="2"/>
          </p:cNvCxnSpPr>
          <p:nvPr/>
        </p:nvCxnSpPr>
        <p:spPr>
          <a:xfrm flipV="1">
            <a:off x="9225707" y="2025422"/>
            <a:ext cx="0" cy="402177"/>
          </a:xfrm>
          <a:prstGeom prst="straightConnector1">
            <a:avLst/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AAA98B1-AA6E-3906-A4D7-E1B18BB01497}"/>
              </a:ext>
            </a:extLst>
          </p:cNvPr>
          <p:cNvSpPr/>
          <p:nvPr/>
        </p:nvSpPr>
        <p:spPr>
          <a:xfrm>
            <a:off x="4457700" y="3112770"/>
            <a:ext cx="254000" cy="2583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800BFF-DCD4-A3D2-836B-0E690783E206}"/>
              </a:ext>
            </a:extLst>
          </p:cNvPr>
          <p:cNvSpPr/>
          <p:nvPr/>
        </p:nvSpPr>
        <p:spPr>
          <a:xfrm>
            <a:off x="6212841" y="3112769"/>
            <a:ext cx="5854590" cy="2653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8F0007-BEC3-470B-ABB0-A89264F9A55D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4711700" y="4404360"/>
            <a:ext cx="1478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2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F5F10-535F-F032-23E7-4C776F828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22" y="936975"/>
            <a:ext cx="4829393" cy="23202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88ED23-30A0-4107-DF82-39B4E50D6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5" y="3927333"/>
            <a:ext cx="5005137" cy="238241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Monitor and Study Radiation Effects – </a:t>
            </a:r>
            <a:r>
              <a:rPr lang="en-GB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OBC SGM RAM</a:t>
            </a:r>
            <a:r>
              <a:rPr lang="en-GB" kern="0" dirty="0">
                <a:solidFill>
                  <a:schemeClr val="tx1"/>
                </a:solidFill>
              </a:rPr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7BB28-8723-23FD-136F-7C64E6F8F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047" y="3600743"/>
            <a:ext cx="4792320" cy="2745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166A66-780F-0862-FC8A-4C7D70039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60" y="1012683"/>
            <a:ext cx="5194384" cy="2616366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AEA941D8-749B-558E-25C3-EA9EC3E2DD58}"/>
              </a:ext>
            </a:extLst>
          </p:cNvPr>
          <p:cNvSpPr/>
          <p:nvPr/>
        </p:nvSpPr>
        <p:spPr>
          <a:xfrm>
            <a:off x="5689157" y="1697147"/>
            <a:ext cx="847023" cy="553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900DD-0A19-54FC-2D71-9A4CF0B9D6F8}"/>
              </a:ext>
            </a:extLst>
          </p:cNvPr>
          <p:cNvSpPr txBox="1"/>
          <p:nvPr/>
        </p:nvSpPr>
        <p:spPr>
          <a:xfrm>
            <a:off x="1232977" y="4513316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GCR modulation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7645D0-FDBA-4B4C-4954-DDCDD91857F0}"/>
              </a:ext>
            </a:extLst>
          </p:cNvPr>
          <p:cNvSpPr/>
          <p:nvPr/>
        </p:nvSpPr>
        <p:spPr>
          <a:xfrm>
            <a:off x="10315964" y="936975"/>
            <a:ext cx="337457" cy="337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90F749-D728-6E92-1FCF-AC75066FEA34}"/>
              </a:ext>
            </a:extLst>
          </p:cNvPr>
          <p:cNvSpPr/>
          <p:nvPr/>
        </p:nvSpPr>
        <p:spPr>
          <a:xfrm>
            <a:off x="7397905" y="1105912"/>
            <a:ext cx="337457" cy="337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07FFBE-57A6-62F3-FC1B-F8B74C29E3EE}"/>
              </a:ext>
            </a:extLst>
          </p:cNvPr>
          <p:cNvCxnSpPr>
            <a:stCxn id="23" idx="4"/>
          </p:cNvCxnSpPr>
          <p:nvPr/>
        </p:nvCxnSpPr>
        <p:spPr>
          <a:xfrm flipH="1">
            <a:off x="9538636" y="1274850"/>
            <a:ext cx="946057" cy="26524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94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40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42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21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F6419-0722-AB05-7F1F-530AAB36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8AA38D-7F56-5984-C4B3-54F21D22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work is the product of many people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0" lang="en-US" altLang="en-US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altLang="en-US" sz="2000" dirty="0">
                <a:solidFill>
                  <a:schemeClr val="tx1"/>
                </a:solidFill>
              </a:rPr>
              <a:t>Beatriz Sanchez-Cano, Carlota Cardoso, Richard Moissl, Rami </a:t>
            </a:r>
            <a:r>
              <a:rPr lang="en-US" altLang="en-US" sz="2000" dirty="0" err="1">
                <a:solidFill>
                  <a:schemeClr val="tx1"/>
                </a:solidFill>
              </a:rPr>
              <a:t>Vainio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Arto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Lehtolainen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Phillip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Oleynik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Manuel Grande, Patricia Gonçalves, </a:t>
            </a:r>
            <a:r>
              <a:rPr lang="en-US" altLang="en-US" sz="2000" dirty="0">
                <a:solidFill>
                  <a:schemeClr val="tx1"/>
                </a:solidFill>
              </a:rPr>
              <a:t>Hajdas </a:t>
            </a:r>
            <a:r>
              <a:rPr lang="en-US" altLang="en-US" sz="2000" dirty="0" err="1">
                <a:solidFill>
                  <a:schemeClr val="tx1"/>
                </a:solidFill>
              </a:rPr>
              <a:t>Wojchiech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Johannes Benkhoff, Juhani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Huovelin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 </a:t>
            </a:r>
            <a:r>
              <a:rPr lang="en-US" altLang="en-US" sz="2000" dirty="0">
                <a:solidFill>
                  <a:schemeClr val="tx1"/>
                </a:solidFill>
              </a:rPr>
              <a:t>Go Murakami, </a:t>
            </a:r>
            <a:r>
              <a:rPr lang="en-US" altLang="en-US" sz="2000" dirty="0" err="1">
                <a:solidFill>
                  <a:schemeClr val="tx1"/>
                </a:solidFill>
              </a:rPr>
              <a:t>Haruka</a:t>
            </a:r>
            <a:r>
              <a:rPr lang="en-US" altLang="en-US" sz="2000" dirty="0">
                <a:solidFill>
                  <a:schemeClr val="tx1"/>
                </a:solidFill>
              </a:rPr>
              <a:t> Ueno, </a:t>
            </a:r>
            <a:r>
              <a:rPr lang="en-US" altLang="en-US" sz="2000" dirty="0" err="1">
                <a:solidFill>
                  <a:schemeClr val="tx1"/>
                </a:solidFill>
              </a:rPr>
              <a:t>Yoshizumi</a:t>
            </a:r>
            <a:r>
              <a:rPr lang="en-US" altLang="en-US" sz="2000" dirty="0">
                <a:solidFill>
                  <a:schemeClr val="tx1"/>
                </a:solidFill>
              </a:rPr>
              <a:t> Miyoshi, Elsa Montagnon, Santa Martinez, Thomas Cornet, Ignacio </a:t>
            </a:r>
            <a:r>
              <a:rPr lang="en-US" altLang="en-US" sz="2000" dirty="0" err="1">
                <a:solidFill>
                  <a:schemeClr val="tx1"/>
                </a:solidFill>
              </a:rPr>
              <a:t>Clerigo</a:t>
            </a:r>
            <a:r>
              <a:rPr lang="en-US" altLang="en-US" sz="2000" dirty="0">
                <a:solidFill>
                  <a:schemeClr val="tx1"/>
                </a:solidFill>
              </a:rPr>
              <a:t>, Tiago Costa </a:t>
            </a:r>
            <a:r>
              <a:rPr lang="en-US" altLang="en-US" sz="2000" dirty="0" err="1">
                <a:solidFill>
                  <a:schemeClr val="tx1"/>
                </a:solidFill>
              </a:rPr>
              <a:t>etc</a:t>
            </a:r>
            <a:r>
              <a:rPr lang="en-US" altLang="en-US" sz="2000" dirty="0">
                <a:solidFill>
                  <a:schemeClr val="tx1"/>
                </a:solidFill>
              </a:rPr>
              <a:t>…</a:t>
            </a:r>
            <a:endParaRPr kumimoji="0" lang="en-US" altLang="en-US" sz="20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961E6149-1406-4431-A698-97907688D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t="17981" r="8396" b="19517"/>
          <a:stretch/>
        </p:blipFill>
        <p:spPr bwMode="auto">
          <a:xfrm>
            <a:off x="6412509" y="3429791"/>
            <a:ext cx="2339103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sa.int/esalogo/images/downloads/Logo_Fingerprint/Office_presentation/03_logo_dark_blue.bmp">
            <a:extLst>
              <a:ext uri="{FF2B5EF4-FFF2-40B4-BE49-F238E27FC236}">
                <a16:creationId xmlns:a16="http://schemas.microsoft.com/office/drawing/2014/main" id="{AB5909AD-C14D-2EDA-E5C6-9074EC6D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8" y="3453665"/>
            <a:ext cx="2262240" cy="11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E4BD2-3AD8-70CF-A940-DF09F867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14" y="3453665"/>
            <a:ext cx="1332450" cy="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University of Turku - Wikipedia">
            <a:extLst>
              <a:ext uri="{FF2B5EF4-FFF2-40B4-BE49-F238E27FC236}">
                <a16:creationId xmlns:a16="http://schemas.microsoft.com/office/drawing/2014/main" id="{7D8D7F62-B31C-644D-DEB0-308A9245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3" y="4875096"/>
            <a:ext cx="2317103" cy="8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University of Helsinki Logo">
            <a:extLst>
              <a:ext uri="{FF2B5EF4-FFF2-40B4-BE49-F238E27FC236}">
                <a16:creationId xmlns:a16="http://schemas.microsoft.com/office/drawing/2014/main" id="{F23E6AB6-B693-1997-C82E-B56E79FA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21" y="4419478"/>
            <a:ext cx="1790715" cy="179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Offre d&amp;#39;emploi – Lecturer in Medieval History (Aberystwyth University) |  RMBLF.be">
            <a:extLst>
              <a:ext uri="{FF2B5EF4-FFF2-40B4-BE49-F238E27FC236}">
                <a16:creationId xmlns:a16="http://schemas.microsoft.com/office/drawing/2014/main" id="{B2DE578E-1E52-0A6B-77E5-8669E8029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16618"/>
          <a:stretch/>
        </p:blipFill>
        <p:spPr bwMode="auto">
          <a:xfrm>
            <a:off x="4590172" y="4853171"/>
            <a:ext cx="2614013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 descr="New UoL logo — University of Leicester">
            <a:extLst>
              <a:ext uri="{FF2B5EF4-FFF2-40B4-BE49-F238E27FC236}">
                <a16:creationId xmlns:a16="http://schemas.microsoft.com/office/drawing/2014/main" id="{A1F6886D-CECF-1B2F-F26F-D034ECE5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897" y="3490896"/>
            <a:ext cx="2853820" cy="7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9241DC-9898-4A10-BD0B-053E79F0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56" y="3509413"/>
            <a:ext cx="1585402" cy="9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goya University - APRU">
            <a:extLst>
              <a:ext uri="{FF2B5EF4-FFF2-40B4-BE49-F238E27FC236}">
                <a16:creationId xmlns:a16="http://schemas.microsoft.com/office/drawing/2014/main" id="{9C4E2ADB-0EA9-1C6D-AD2F-1311E0DD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28" y="4576646"/>
            <a:ext cx="1685586" cy="12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B64FB0F-A18B-AC59-3A85-83ACC4C7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41" y="4875096"/>
            <a:ext cx="2582741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2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6623E-D2C3-7DAC-B529-046DD813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BepiColombo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70B7247-EE07-8868-6B73-0A9799A1F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First European mission to Mercury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Preceded by Mariner 10 and Messenger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Smallest planet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Global magnetic field!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Composed of two Spacecraft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Science objectives: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Formation and Evolution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Interior and Composition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Surface Geology and Crater History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Orbit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Magnetosphere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Atmosphere</a:t>
            </a:r>
          </a:p>
        </p:txBody>
      </p:sp>
      <p:pic>
        <p:nvPicPr>
          <p:cNvPr id="4" name="Imagem 3" descr="Uma imagem com transporte, satélite&#10;&#10;Descrição gerada automaticamente">
            <a:extLst>
              <a:ext uri="{FF2B5EF4-FFF2-40B4-BE49-F238E27FC236}">
                <a16:creationId xmlns:a16="http://schemas.microsoft.com/office/drawing/2014/main" id="{FA7ED7FF-E938-43A9-96B6-1640C62DF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9" b="15388"/>
          <a:stretch/>
        </p:blipFill>
        <p:spPr>
          <a:xfrm flipH="1">
            <a:off x="7072775" y="1726674"/>
            <a:ext cx="4162495" cy="2575679"/>
          </a:xfrm>
          <a:prstGeom prst="rect">
            <a:avLst/>
          </a:prstGeom>
        </p:spPr>
      </p:pic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id="{8E86D2B6-AFFE-4A45-9528-795D99384704}"/>
              </a:ext>
            </a:extLst>
          </p:cNvPr>
          <p:cNvCxnSpPr>
            <a:cxnSpLocks/>
          </p:cNvCxnSpPr>
          <p:nvPr/>
        </p:nvCxnSpPr>
        <p:spPr>
          <a:xfrm flipH="1">
            <a:off x="4575720" y="3351054"/>
            <a:ext cx="794350" cy="55293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15">
            <a:extLst>
              <a:ext uri="{FF2B5EF4-FFF2-40B4-BE49-F238E27FC236}">
                <a16:creationId xmlns:a16="http://schemas.microsoft.com/office/drawing/2014/main" id="{7D25281E-B55F-43EE-AFD3-CDE9D9CA4EAA}"/>
              </a:ext>
            </a:extLst>
          </p:cNvPr>
          <p:cNvSpPr txBox="1"/>
          <p:nvPr/>
        </p:nvSpPr>
        <p:spPr>
          <a:xfrm>
            <a:off x="5020825" y="1726674"/>
            <a:ext cx="223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Mercury Planet Orbiter</a:t>
            </a:r>
            <a:br>
              <a:rPr lang="en-US" dirty="0"/>
            </a:br>
            <a:r>
              <a:rPr lang="en-US" dirty="0"/>
              <a:t>(MPO)</a:t>
            </a:r>
          </a:p>
        </p:txBody>
      </p:sp>
      <p:sp>
        <p:nvSpPr>
          <p:cNvPr id="7" name="CaixaDeTexto 16">
            <a:extLst>
              <a:ext uri="{FF2B5EF4-FFF2-40B4-BE49-F238E27FC236}">
                <a16:creationId xmlns:a16="http://schemas.microsoft.com/office/drawing/2014/main" id="{BC1D07FE-89B9-4B51-945F-59686B64C3C0}"/>
              </a:ext>
            </a:extLst>
          </p:cNvPr>
          <p:cNvSpPr txBox="1"/>
          <p:nvPr/>
        </p:nvSpPr>
        <p:spPr>
          <a:xfrm>
            <a:off x="9051948" y="4606506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Mercury </a:t>
            </a:r>
            <a:br>
              <a:rPr lang="en-US" dirty="0"/>
            </a:br>
            <a:r>
              <a:rPr lang="en-US" dirty="0"/>
              <a:t>Magnetospheric Orbiter</a:t>
            </a:r>
            <a:br>
              <a:rPr lang="en-US" dirty="0"/>
            </a:br>
            <a:r>
              <a:rPr lang="en-US" dirty="0"/>
              <a:t>(MMO)</a:t>
            </a:r>
          </a:p>
        </p:txBody>
      </p:sp>
      <p:pic>
        <p:nvPicPr>
          <p:cNvPr id="8" name="Picture 2" descr="http://www.esa.int/esalogo/images/downloads/Logo_Fingerprint/Office_presentation/03_logo_dark_blue.bmp">
            <a:extLst>
              <a:ext uri="{FF2B5EF4-FFF2-40B4-BE49-F238E27FC236}">
                <a16:creationId xmlns:a16="http://schemas.microsoft.com/office/drawing/2014/main" id="{9B9C2871-97E2-4304-1F3F-95B40D00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35" y="2826441"/>
            <a:ext cx="2262240" cy="11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27D8781-2BE6-7795-51BF-CD8207DD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91" y="4533489"/>
            <a:ext cx="1585402" cy="9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9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6623E-D2C3-7DAC-B529-046DD813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BepiColombo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70B7247-EE07-8868-6B73-0A9799A1F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62" y="1106644"/>
            <a:ext cx="3942825" cy="565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Tour through the inner Solar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m 3" descr="Uma imagem com transporte, satélite&#10;&#10;Descrição gerada automaticamente">
            <a:extLst>
              <a:ext uri="{FF2B5EF4-FFF2-40B4-BE49-F238E27FC236}">
                <a16:creationId xmlns:a16="http://schemas.microsoft.com/office/drawing/2014/main" id="{FA7ED7FF-E938-43A9-96B6-1640C62DF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9" b="15388"/>
          <a:stretch/>
        </p:blipFill>
        <p:spPr>
          <a:xfrm flipH="1">
            <a:off x="7047836" y="1186347"/>
            <a:ext cx="4162495" cy="2575679"/>
          </a:xfrm>
          <a:prstGeom prst="rect">
            <a:avLst/>
          </a:prstGeom>
        </p:spPr>
      </p:pic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id="{8E86D2B6-AFFE-4A45-9528-795D99384704}"/>
              </a:ext>
            </a:extLst>
          </p:cNvPr>
          <p:cNvCxnSpPr>
            <a:cxnSpLocks/>
          </p:cNvCxnSpPr>
          <p:nvPr/>
        </p:nvCxnSpPr>
        <p:spPr>
          <a:xfrm flipH="1">
            <a:off x="4575720" y="3351054"/>
            <a:ext cx="794350" cy="55293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15">
            <a:extLst>
              <a:ext uri="{FF2B5EF4-FFF2-40B4-BE49-F238E27FC236}">
                <a16:creationId xmlns:a16="http://schemas.microsoft.com/office/drawing/2014/main" id="{7D25281E-B55F-43EE-AFD3-CDE9D9CA4EAA}"/>
              </a:ext>
            </a:extLst>
          </p:cNvPr>
          <p:cNvSpPr txBox="1"/>
          <p:nvPr/>
        </p:nvSpPr>
        <p:spPr>
          <a:xfrm>
            <a:off x="4995886" y="1186347"/>
            <a:ext cx="2233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Mercury Planet Orbiter</a:t>
            </a:r>
            <a:br>
              <a:rPr lang="en-US" dirty="0"/>
            </a:br>
            <a:r>
              <a:rPr lang="en-US" dirty="0"/>
              <a:t>(MPO)</a:t>
            </a:r>
          </a:p>
        </p:txBody>
      </p:sp>
      <p:sp>
        <p:nvSpPr>
          <p:cNvPr id="7" name="CaixaDeTexto 16">
            <a:extLst>
              <a:ext uri="{FF2B5EF4-FFF2-40B4-BE49-F238E27FC236}">
                <a16:creationId xmlns:a16="http://schemas.microsoft.com/office/drawing/2014/main" id="{BC1D07FE-89B9-4B51-945F-59686B64C3C0}"/>
              </a:ext>
            </a:extLst>
          </p:cNvPr>
          <p:cNvSpPr txBox="1"/>
          <p:nvPr/>
        </p:nvSpPr>
        <p:spPr>
          <a:xfrm>
            <a:off x="9027009" y="4066179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Mercury </a:t>
            </a:r>
            <a:br>
              <a:rPr lang="en-US" dirty="0"/>
            </a:br>
            <a:r>
              <a:rPr lang="en-US" dirty="0"/>
              <a:t>Magnetospheric Orbiter</a:t>
            </a:r>
            <a:br>
              <a:rPr lang="en-US" dirty="0"/>
            </a:br>
            <a:r>
              <a:rPr lang="en-US" dirty="0"/>
              <a:t>(MMO)</a:t>
            </a:r>
          </a:p>
        </p:txBody>
      </p:sp>
      <p:pic>
        <p:nvPicPr>
          <p:cNvPr id="8" name="Picture 2" descr="http://www.esa.int/esalogo/images/downloads/Logo_Fingerprint/Office_presentation/03_logo_dark_blue.bmp">
            <a:extLst>
              <a:ext uri="{FF2B5EF4-FFF2-40B4-BE49-F238E27FC236}">
                <a16:creationId xmlns:a16="http://schemas.microsoft.com/office/drawing/2014/main" id="{9B9C2871-97E2-4304-1F3F-95B40D00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96" y="2286114"/>
            <a:ext cx="2262240" cy="11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27D8781-2BE6-7795-51BF-CD8207DD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52" y="3993162"/>
            <a:ext cx="1585402" cy="9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9CA83FC-2161-1304-0AA3-B55C5B40C163}"/>
              </a:ext>
            </a:extLst>
          </p:cNvPr>
          <p:cNvGraphicFramePr>
            <a:graphicFrameLocks noGrp="1"/>
          </p:cNvGraphicFramePr>
          <p:nvPr/>
        </p:nvGraphicFramePr>
        <p:xfrm>
          <a:off x="366137" y="1714782"/>
          <a:ext cx="4057650" cy="455676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40615">
                  <a:extLst>
                    <a:ext uri="{9D8B030D-6E8A-4147-A177-3AD203B41FA5}">
                      <a16:colId xmlns:a16="http://schemas.microsoft.com/office/drawing/2014/main" val="1160566310"/>
                    </a:ext>
                  </a:extLst>
                </a:gridCol>
                <a:gridCol w="2117035">
                  <a:extLst>
                    <a:ext uri="{9D8B030D-6E8A-4147-A177-3AD203B41FA5}">
                      <a16:colId xmlns:a16="http://schemas.microsoft.com/office/drawing/2014/main" val="35374825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Mission event</a:t>
                      </a:r>
                      <a:endParaRPr lang="en-US" sz="1400" b="1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16232878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20-Oct-18</a:t>
                      </a:r>
                      <a:endParaRPr lang="en-US" sz="1400" b="0" i="0" u="none" strike="noStrike" dirty="0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Launch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22161300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10-Apr-20</a:t>
                      </a:r>
                      <a:endParaRPr lang="en-US" sz="1400" b="0" i="0" u="none" strike="noStrike" dirty="0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Earth flyby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1192277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15-Oct-20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First Venus flyby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3864391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11-Aug-21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Second Venus flyby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329855835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1-Oct-21</a:t>
                      </a:r>
                      <a:endParaRPr lang="en-US" sz="1400" b="0" i="0" u="none" strike="noStrike" dirty="0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First Mercury flyby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795625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23-Jun-22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Second Mercury flyby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35745795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20-Jun-23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Third Mercury flyby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303521688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5-Sep-24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Fourth Mercury flyby</a:t>
                      </a:r>
                      <a:endParaRPr lang="en-US" sz="1400" b="0" i="0" u="none" strike="noStrike" dirty="0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397795908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2-Dec-24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Fifth Mercury flyby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394742613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9-Jan-25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Sixth Mercury flyby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5903486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5-Dec-25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Arrival at Mercury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40206757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14-Mar-26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MPO in final orbit</a:t>
                      </a:r>
                      <a:endParaRPr lang="en-US" sz="1400" b="0" i="0" u="none" strike="noStrike" dirty="0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3668768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1-May-27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End of nominal mission</a:t>
                      </a:r>
                      <a:endParaRPr lang="en-US" sz="1400" b="0" i="0" u="none" strike="noStrike" dirty="0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176690455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</a:rPr>
                        <a:t>1-May-28</a:t>
                      </a:r>
                      <a:endParaRPr lang="en-US" sz="1400" b="0" i="0" u="none" strike="noStrike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End of extended mission</a:t>
                      </a:r>
                      <a:endParaRPr lang="en-US" sz="1400" b="0" i="0" u="none" strike="noStrike" dirty="0">
                        <a:solidFill>
                          <a:srgbClr val="031E3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22860" marB="22860" anchor="ctr"/>
                </a:tc>
                <a:extLst>
                  <a:ext uri="{0D108BD9-81ED-4DB2-BD59-A6C34878D82A}">
                    <a16:rowId xmlns:a16="http://schemas.microsoft.com/office/drawing/2014/main" val="1059232087"/>
                  </a:ext>
                </a:extLst>
              </a:tr>
            </a:tbl>
          </a:graphicData>
        </a:graphic>
      </p:graphicFrame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EBC290F4-E3FC-3112-4AED-87EC37E0C417}"/>
              </a:ext>
            </a:extLst>
          </p:cNvPr>
          <p:cNvSpPr/>
          <p:nvPr/>
        </p:nvSpPr>
        <p:spPr>
          <a:xfrm>
            <a:off x="366137" y="1971675"/>
            <a:ext cx="4057650" cy="20945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29EDE95-4D17-0471-A66F-A7D7E2497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619" y="922452"/>
            <a:ext cx="458771" cy="73159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3230873-9496-AC09-5EF3-BE7399A71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884" y="896437"/>
            <a:ext cx="477712" cy="7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7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Radiation Environment</a:t>
            </a:r>
            <a:endParaRPr lang="en-GB" dirty="0"/>
          </a:p>
        </p:txBody>
      </p:sp>
      <p:pic>
        <p:nvPicPr>
          <p:cNvPr id="5" name="Imagem 26" descr="Uma imagem com mapa&#10;&#10;Descrição gerada com confiança alta">
            <a:extLst>
              <a:ext uri="{FF2B5EF4-FFF2-40B4-BE49-F238E27FC236}">
                <a16:creationId xmlns:a16="http://schemas.microsoft.com/office/drawing/2014/main" id="{3897910A-7333-4CEE-B868-B154F3C99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r="8462" b="1626"/>
          <a:stretch/>
        </p:blipFill>
        <p:spPr>
          <a:xfrm>
            <a:off x="3822834" y="761195"/>
            <a:ext cx="4546332" cy="5501403"/>
          </a:xfrm>
          <a:prstGeom prst="rect">
            <a:avLst/>
          </a:prstGeom>
          <a:ln w="28575">
            <a:solidFill>
              <a:srgbClr val="C47C16"/>
            </a:solidFill>
          </a:ln>
        </p:spPr>
      </p:pic>
      <p:cxnSp>
        <p:nvCxnSpPr>
          <p:cNvPr id="7" name="Conexão reta unidirecional 27">
            <a:extLst>
              <a:ext uri="{FF2B5EF4-FFF2-40B4-BE49-F238E27FC236}">
                <a16:creationId xmlns:a16="http://schemas.microsoft.com/office/drawing/2014/main" id="{3BFFB922-9CEA-40BB-8639-8C826C7BF730}"/>
              </a:ext>
            </a:extLst>
          </p:cNvPr>
          <p:cNvCxnSpPr>
            <a:cxnSpLocks/>
          </p:cNvCxnSpPr>
          <p:nvPr/>
        </p:nvCxnSpPr>
        <p:spPr>
          <a:xfrm flipV="1">
            <a:off x="2696206" y="4354685"/>
            <a:ext cx="2016007" cy="561371"/>
          </a:xfrm>
          <a:prstGeom prst="straightConnector1">
            <a:avLst/>
          </a:prstGeom>
          <a:ln w="38100">
            <a:solidFill>
              <a:srgbClr val="C47C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6">
            <a:extLst>
              <a:ext uri="{FF2B5EF4-FFF2-40B4-BE49-F238E27FC236}">
                <a16:creationId xmlns:a16="http://schemas.microsoft.com/office/drawing/2014/main" id="{9103B65F-C60C-4A33-A83D-E620FEE687F6}"/>
              </a:ext>
            </a:extLst>
          </p:cNvPr>
          <p:cNvGrpSpPr/>
          <p:nvPr/>
        </p:nvGrpSpPr>
        <p:grpSpPr>
          <a:xfrm>
            <a:off x="405400" y="952320"/>
            <a:ext cx="5019217" cy="4445001"/>
            <a:chOff x="-147353" y="644688"/>
            <a:chExt cx="5019217" cy="4445001"/>
          </a:xfrm>
        </p:grpSpPr>
        <p:grpSp>
          <p:nvGrpSpPr>
            <p:cNvPr id="9" name="Grupo 53">
              <a:extLst>
                <a:ext uri="{FF2B5EF4-FFF2-40B4-BE49-F238E27FC236}">
                  <a16:creationId xmlns:a16="http://schemas.microsoft.com/office/drawing/2014/main" id="{F22123CB-37CC-4117-A75B-B47495E92B55}"/>
                </a:ext>
              </a:extLst>
            </p:cNvPr>
            <p:cNvGrpSpPr/>
            <p:nvPr/>
          </p:nvGrpSpPr>
          <p:grpSpPr>
            <a:xfrm>
              <a:off x="-147353" y="644688"/>
              <a:ext cx="5019217" cy="4445001"/>
              <a:chOff x="221706" y="1075244"/>
              <a:chExt cx="5019217" cy="4445001"/>
            </a:xfrm>
          </p:grpSpPr>
          <p:grpSp>
            <p:nvGrpSpPr>
              <p:cNvPr id="11" name="Grupo 22">
                <a:extLst>
                  <a:ext uri="{FF2B5EF4-FFF2-40B4-BE49-F238E27FC236}">
                    <a16:creationId xmlns:a16="http://schemas.microsoft.com/office/drawing/2014/main" id="{EFBBFC8F-D655-4E83-8DBD-3291ED7BA1F5}"/>
                  </a:ext>
                </a:extLst>
              </p:cNvPr>
              <p:cNvGrpSpPr/>
              <p:nvPr/>
            </p:nvGrpSpPr>
            <p:grpSpPr>
              <a:xfrm>
                <a:off x="592038" y="1075244"/>
                <a:ext cx="2424062" cy="1961352"/>
                <a:chOff x="3824107" y="353323"/>
                <a:chExt cx="2424062" cy="1961352"/>
              </a:xfrm>
            </p:grpSpPr>
            <p:pic>
              <p:nvPicPr>
                <p:cNvPr id="16" name="Imagem 36">
                  <a:extLst>
                    <a:ext uri="{FF2B5EF4-FFF2-40B4-BE49-F238E27FC236}">
                      <a16:creationId xmlns:a16="http://schemas.microsoft.com/office/drawing/2014/main" id="{DEB85E62-2BCB-4D30-9B57-D3BAA1AFB5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8848" y="1130272"/>
                  <a:ext cx="1584176" cy="1184403"/>
                </a:xfrm>
                <a:prstGeom prst="roundRect">
                  <a:avLst>
                    <a:gd name="adj" fmla="val 16667"/>
                  </a:avLst>
                </a:prstGeom>
                <a:ln w="28575">
                  <a:solidFill>
                    <a:srgbClr val="C47C16"/>
                  </a:solidFill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7" name="Retângulo 37">
                  <a:extLst>
                    <a:ext uri="{FF2B5EF4-FFF2-40B4-BE49-F238E27FC236}">
                      <a16:creationId xmlns:a16="http://schemas.microsoft.com/office/drawing/2014/main" id="{4B73D93D-18E4-4ED5-BE72-38ED46A13DA7}"/>
                    </a:ext>
                  </a:extLst>
                </p:cNvPr>
                <p:cNvSpPr/>
                <p:nvPr/>
              </p:nvSpPr>
              <p:spPr>
                <a:xfrm>
                  <a:off x="3824107" y="353323"/>
                  <a:ext cx="2424062" cy="83099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 defTabSz="914354"/>
                  <a:r>
                    <a:rPr lang="pt-PT" sz="2400" b="1" dirty="0">
                      <a:latin typeface="+mj-lt"/>
                    </a:rPr>
                    <a:t>Van </a:t>
                  </a:r>
                  <a:r>
                    <a:rPr lang="pt-PT" sz="2400" b="1" dirty="0" err="1">
                      <a:latin typeface="+mj-lt"/>
                    </a:rPr>
                    <a:t>Allen</a:t>
                  </a:r>
                  <a:endParaRPr lang="pt-PT" sz="2400" b="1" dirty="0">
                    <a:latin typeface="+mj-lt"/>
                  </a:endParaRPr>
                </a:p>
                <a:p>
                  <a:pPr algn="ctr" defTabSz="914354"/>
                  <a:r>
                    <a:rPr lang="pt-PT" sz="2400" b="1" dirty="0" err="1">
                      <a:latin typeface="+mj-lt"/>
                    </a:rPr>
                    <a:t>Radiation</a:t>
                  </a:r>
                  <a:r>
                    <a:rPr lang="pt-PT" sz="2400" b="1" dirty="0">
                      <a:latin typeface="+mj-lt"/>
                    </a:rPr>
                    <a:t> </a:t>
                  </a:r>
                  <a:r>
                    <a:rPr lang="pt-PT" sz="2400" b="1" dirty="0" err="1">
                      <a:latin typeface="+mj-lt"/>
                    </a:rPr>
                    <a:t>Belts</a:t>
                  </a:r>
                  <a:endParaRPr lang="pt-PT" sz="2400" b="1" dirty="0">
                    <a:latin typeface="+mj-lt"/>
                  </a:endParaRPr>
                </a:p>
              </p:txBody>
            </p:sp>
          </p:grpSp>
          <p:sp>
            <p:nvSpPr>
              <p:cNvPr id="12" name="Retângulo 32">
                <a:extLst>
                  <a:ext uri="{FF2B5EF4-FFF2-40B4-BE49-F238E27FC236}">
                    <a16:creationId xmlns:a16="http://schemas.microsoft.com/office/drawing/2014/main" id="{644A544B-904D-4D13-9AD1-FBA6D106AE6B}"/>
                  </a:ext>
                </a:extLst>
              </p:cNvPr>
              <p:cNvSpPr/>
              <p:nvPr/>
            </p:nvSpPr>
            <p:spPr>
              <a:xfrm>
                <a:off x="221706" y="3787548"/>
                <a:ext cx="2687163" cy="83099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914354"/>
                <a:r>
                  <a:rPr lang="pt-PT" sz="2400" b="1" dirty="0" err="1">
                    <a:latin typeface="+mj-lt"/>
                  </a:rPr>
                  <a:t>Galactic</a:t>
                </a:r>
                <a:r>
                  <a:rPr lang="pt-PT" sz="2400" b="1" dirty="0">
                    <a:latin typeface="+mj-lt"/>
                  </a:rPr>
                  <a:t> </a:t>
                </a:r>
                <a:r>
                  <a:rPr lang="pt-PT" sz="2400" b="1" dirty="0" err="1">
                    <a:latin typeface="+mj-lt"/>
                  </a:rPr>
                  <a:t>Cosmic</a:t>
                </a:r>
                <a:endParaRPr lang="pt-PT" sz="2400" b="1" dirty="0">
                  <a:latin typeface="+mj-lt"/>
                </a:endParaRPr>
              </a:p>
              <a:p>
                <a:pPr algn="ctr" defTabSz="914354"/>
                <a:r>
                  <a:rPr lang="pt-PT" sz="2400" b="1" dirty="0" err="1">
                    <a:latin typeface="+mj-lt"/>
                  </a:rPr>
                  <a:t>Radiation</a:t>
                </a:r>
                <a:r>
                  <a:rPr lang="pt-PT" sz="2400" b="1" dirty="0">
                    <a:latin typeface="+mj-lt"/>
                  </a:rPr>
                  <a:t> (GCR)</a:t>
                </a:r>
              </a:p>
            </p:txBody>
          </p:sp>
          <p:cxnSp>
            <p:nvCxnSpPr>
              <p:cNvPr id="13" name="Conexão reta unidirecional 33">
                <a:extLst>
                  <a:ext uri="{FF2B5EF4-FFF2-40B4-BE49-F238E27FC236}">
                    <a16:creationId xmlns:a16="http://schemas.microsoft.com/office/drawing/2014/main" id="{E7E75D3D-248F-49CF-BF8D-584FA19200A3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>
                <a:off x="2580955" y="2444395"/>
                <a:ext cx="2659968" cy="718719"/>
              </a:xfrm>
              <a:prstGeom prst="straightConnector1">
                <a:avLst/>
              </a:prstGeom>
              <a:ln w="38100">
                <a:solidFill>
                  <a:srgbClr val="C47C1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 descr="http://i.space.com/images/i/000/016/755/original/cosmic-ray-illustration.jpg">
                <a:extLst>
                  <a:ext uri="{FF2B5EF4-FFF2-40B4-BE49-F238E27FC236}">
                    <a16:creationId xmlns:a16="http://schemas.microsoft.com/office/drawing/2014/main" id="{7B90E3DF-3828-4AF4-B8F5-AADBF597C9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521" b="10232"/>
              <a:stretch/>
            </p:blipFill>
            <p:spPr bwMode="auto">
              <a:xfrm>
                <a:off x="920659" y="4579857"/>
                <a:ext cx="1584177" cy="940388"/>
              </a:xfrm>
              <a:prstGeom prst="roundRect">
                <a:avLst>
                  <a:gd name="adj" fmla="val 16667"/>
                </a:avLst>
              </a:prstGeom>
              <a:ln w="28575">
                <a:solidFill>
                  <a:srgbClr val="C47C16"/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cxnSp>
            <p:nvCxnSpPr>
              <p:cNvPr id="15" name="Conexão reta unidirecional 35">
                <a:extLst>
                  <a:ext uri="{FF2B5EF4-FFF2-40B4-BE49-F238E27FC236}">
                    <a16:creationId xmlns:a16="http://schemas.microsoft.com/office/drawing/2014/main" id="{30A8E5C5-1100-4C41-8BA7-ED7874FD95F1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>
                <a:off x="2580955" y="2444395"/>
                <a:ext cx="1939888" cy="0"/>
              </a:xfrm>
              <a:prstGeom prst="straightConnector1">
                <a:avLst/>
              </a:prstGeom>
              <a:ln w="38100">
                <a:solidFill>
                  <a:srgbClr val="C47C1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30">
              <a:extLst>
                <a:ext uri="{FF2B5EF4-FFF2-40B4-BE49-F238E27FC236}">
                  <a16:creationId xmlns:a16="http://schemas.microsoft.com/office/drawing/2014/main" id="{3522BAD1-1CB2-4757-A782-F02320E72E6E}"/>
                </a:ext>
              </a:extLst>
            </p:cNvPr>
            <p:cNvSpPr/>
            <p:nvPr/>
          </p:nvSpPr>
          <p:spPr>
            <a:xfrm>
              <a:off x="-147353" y="2616585"/>
              <a:ext cx="297590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54"/>
              <a:r>
                <a:rPr lang="pt-PT" b="1" dirty="0">
                  <a:latin typeface="+mj-lt"/>
                </a:rPr>
                <a:t>Protons</a:t>
              </a:r>
              <a:r>
                <a:rPr lang="pt-PT" dirty="0">
                  <a:latin typeface="+mj-lt"/>
                </a:rPr>
                <a:t> and</a:t>
              </a:r>
              <a:r>
                <a:rPr lang="pt-PT" b="1" dirty="0">
                  <a:latin typeface="+mj-lt"/>
                </a:rPr>
                <a:t> electrons</a:t>
              </a:r>
            </a:p>
            <a:p>
              <a:pPr algn="ctr" defTabSz="914354"/>
              <a:r>
                <a:rPr lang="en-GB" sz="1600" b="1" dirty="0">
                  <a:latin typeface="+mj-lt"/>
                </a:rPr>
                <a:t>AP-8</a:t>
              </a:r>
              <a:r>
                <a:rPr lang="en-GB" sz="1600" dirty="0">
                  <a:latin typeface="+mj-lt"/>
                </a:rPr>
                <a:t> and </a:t>
              </a:r>
              <a:r>
                <a:rPr lang="en-GB" sz="1600" b="1" dirty="0">
                  <a:latin typeface="+mj-lt"/>
                </a:rPr>
                <a:t>AE-8</a:t>
              </a:r>
              <a:r>
                <a:rPr lang="en-GB" sz="1600" dirty="0">
                  <a:latin typeface="+mj-lt"/>
                </a:rPr>
                <a:t> models</a:t>
              </a:r>
            </a:p>
          </p:txBody>
        </p:sp>
      </p:grpSp>
      <p:grpSp>
        <p:nvGrpSpPr>
          <p:cNvPr id="18" name="Agrupar 12">
            <a:extLst>
              <a:ext uri="{FF2B5EF4-FFF2-40B4-BE49-F238E27FC236}">
                <a16:creationId xmlns:a16="http://schemas.microsoft.com/office/drawing/2014/main" id="{A54AE746-9062-43EE-AF98-3B4E49634B32}"/>
              </a:ext>
            </a:extLst>
          </p:cNvPr>
          <p:cNvGrpSpPr/>
          <p:nvPr/>
        </p:nvGrpSpPr>
        <p:grpSpPr>
          <a:xfrm>
            <a:off x="6283012" y="2198320"/>
            <a:ext cx="4956645" cy="3425949"/>
            <a:chOff x="5848218" y="2187430"/>
            <a:chExt cx="4956645" cy="3425951"/>
          </a:xfrm>
        </p:grpSpPr>
        <p:sp>
          <p:nvSpPr>
            <p:cNvPr id="19" name="Retângulo 39">
              <a:extLst>
                <a:ext uri="{FF2B5EF4-FFF2-40B4-BE49-F238E27FC236}">
                  <a16:creationId xmlns:a16="http://schemas.microsoft.com/office/drawing/2014/main" id="{74E10B79-E4D2-49A3-8A98-2D032EA5AC21}"/>
                </a:ext>
              </a:extLst>
            </p:cNvPr>
            <p:cNvSpPr/>
            <p:nvPr/>
          </p:nvSpPr>
          <p:spPr>
            <a:xfrm>
              <a:off x="8821212" y="2187430"/>
              <a:ext cx="16843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54"/>
              <a:r>
                <a:rPr lang="pt-PT" sz="2400" b="1" dirty="0">
                  <a:latin typeface="+mj-lt"/>
                </a:rPr>
                <a:t>SEP </a:t>
              </a:r>
              <a:r>
                <a:rPr lang="pt-PT" sz="2400" b="1" dirty="0" err="1">
                  <a:latin typeface="+mj-lt"/>
                </a:rPr>
                <a:t>event</a:t>
              </a:r>
              <a:endParaRPr lang="pt-PT" sz="2400" b="1" dirty="0">
                <a:latin typeface="+mj-lt"/>
              </a:endParaRPr>
            </a:p>
          </p:txBody>
        </p:sp>
        <p:pic>
          <p:nvPicPr>
            <p:cNvPr id="20" name="Imagem 40">
              <a:extLst>
                <a:ext uri="{FF2B5EF4-FFF2-40B4-BE49-F238E27FC236}">
                  <a16:creationId xmlns:a16="http://schemas.microsoft.com/office/drawing/2014/main" id="{59E9E8C8-81E9-4552-A78E-E5BA7B854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304" y="2637567"/>
              <a:ext cx="1853935" cy="1781073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47C16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21" name="Conexão reta unidirecional 41">
              <a:extLst>
                <a:ext uri="{FF2B5EF4-FFF2-40B4-BE49-F238E27FC236}">
                  <a16:creationId xmlns:a16="http://schemas.microsoft.com/office/drawing/2014/main" id="{76D5FC4D-68D5-44C4-99F7-086C7B1AF41E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5848218" y="2187430"/>
              <a:ext cx="2984086" cy="1340674"/>
            </a:xfrm>
            <a:prstGeom prst="straightConnector1">
              <a:avLst/>
            </a:prstGeom>
            <a:ln w="38100">
              <a:solidFill>
                <a:srgbClr val="C47C1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ângulo 42">
              <a:extLst>
                <a:ext uri="{FF2B5EF4-FFF2-40B4-BE49-F238E27FC236}">
                  <a16:creationId xmlns:a16="http://schemas.microsoft.com/office/drawing/2014/main" id="{477B8638-272F-4F8A-92E2-644DD909EB33}"/>
                </a:ext>
              </a:extLst>
            </p:cNvPr>
            <p:cNvSpPr/>
            <p:nvPr/>
          </p:nvSpPr>
          <p:spPr>
            <a:xfrm>
              <a:off x="8695346" y="4371758"/>
              <a:ext cx="2109517" cy="1241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54"/>
              <a:r>
                <a:rPr lang="pt-PT" b="1" dirty="0" err="1">
                  <a:latin typeface="+mj-lt"/>
                </a:rPr>
                <a:t>Proton</a:t>
              </a:r>
              <a:r>
                <a:rPr lang="pt-PT" dirty="0" err="1">
                  <a:latin typeface="+mj-lt"/>
                </a:rPr>
                <a:t>s</a:t>
              </a:r>
              <a:endParaRPr lang="pt-PT" dirty="0">
                <a:latin typeface="+mj-lt"/>
              </a:endParaRPr>
            </a:p>
            <a:p>
              <a:pPr algn="ctr" defTabSz="914354"/>
              <a:r>
                <a:rPr lang="pt-PT" dirty="0" err="1">
                  <a:latin typeface="+mj-lt"/>
                </a:rPr>
                <a:t>Integrated</a:t>
              </a:r>
              <a:r>
                <a:rPr lang="pt-PT" dirty="0">
                  <a:latin typeface="+mj-lt"/>
                </a:rPr>
                <a:t> 14 </a:t>
              </a:r>
              <a:r>
                <a:rPr lang="pt-PT" dirty="0" err="1">
                  <a:latin typeface="+mj-lt"/>
                </a:rPr>
                <a:t>day</a:t>
              </a:r>
              <a:r>
                <a:rPr lang="pt-PT" dirty="0">
                  <a:latin typeface="+mj-lt"/>
                </a:rPr>
                <a:t> SEP </a:t>
              </a:r>
              <a:r>
                <a:rPr lang="pt-PT" dirty="0" err="1">
                  <a:latin typeface="+mj-lt"/>
                </a:rPr>
                <a:t>event</a:t>
              </a:r>
              <a:r>
                <a:rPr lang="pt-PT" dirty="0">
                  <a:latin typeface="+mj-lt"/>
                </a:rPr>
                <a:t> </a:t>
              </a:r>
              <a:r>
                <a:rPr lang="pt-PT" dirty="0" err="1">
                  <a:latin typeface="+mj-lt"/>
                </a:rPr>
                <a:t>of</a:t>
              </a:r>
              <a:r>
                <a:rPr lang="pt-PT" dirty="0">
                  <a:latin typeface="+mj-lt"/>
                </a:rPr>
                <a:t> </a:t>
              </a:r>
              <a:r>
                <a:rPr lang="pt-PT" b="1" dirty="0" err="1">
                  <a:latin typeface="+mj-lt"/>
                </a:rPr>
                <a:t>December</a:t>
              </a:r>
              <a:r>
                <a:rPr lang="pt-PT" b="1" dirty="0">
                  <a:latin typeface="+mj-lt"/>
                </a:rPr>
                <a:t> 2006</a:t>
              </a:r>
            </a:p>
          </p:txBody>
        </p:sp>
      </p:grpSp>
      <p:sp>
        <p:nvSpPr>
          <p:cNvPr id="23" name="TextBox 28">
            <a:extLst>
              <a:ext uri="{FF2B5EF4-FFF2-40B4-BE49-F238E27FC236}">
                <a16:creationId xmlns:a16="http://schemas.microsoft.com/office/drawing/2014/main" id="{9D203E52-2852-4ACE-A1DC-BC173E9A0CDE}"/>
              </a:ext>
            </a:extLst>
          </p:cNvPr>
          <p:cNvSpPr txBox="1"/>
          <p:nvPr/>
        </p:nvSpPr>
        <p:spPr>
          <a:xfrm>
            <a:off x="790030" y="5339268"/>
            <a:ext cx="307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+mj-lt"/>
              </a:rPr>
              <a:t>p,a, O and Fe</a:t>
            </a:r>
          </a:p>
          <a:p>
            <a:r>
              <a:rPr lang="pt-PT" b="1" dirty="0">
                <a:latin typeface="+mj-lt"/>
              </a:rPr>
              <a:t>ISO 15390</a:t>
            </a:r>
          </a:p>
          <a:p>
            <a:r>
              <a:rPr lang="pt-PT" b="1" dirty="0">
                <a:latin typeface="+mj-lt"/>
              </a:rPr>
              <a:t>1 AU from Earth</a:t>
            </a:r>
          </a:p>
        </p:txBody>
      </p:sp>
    </p:spTree>
    <p:extLst>
      <p:ext uri="{BB962C8B-B14F-4D97-AF65-F5344CB8AC3E}">
        <p14:creationId xmlns:p14="http://schemas.microsoft.com/office/powerpoint/2010/main" val="366707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Radiation Environment</a:t>
            </a:r>
            <a:endParaRPr lang="en-GB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A0917791-C358-8E71-0F65-2BB4B7A84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21" y="1316782"/>
            <a:ext cx="8645965" cy="4530596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1DC22189-59CF-414B-8773-330B3BCCFEA4}"/>
              </a:ext>
            </a:extLst>
          </p:cNvPr>
          <p:cNvSpPr txBox="1"/>
          <p:nvPr/>
        </p:nvSpPr>
        <p:spPr>
          <a:xfrm>
            <a:off x="216000" y="1010622"/>
            <a:ext cx="1124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charset="0"/>
                <a:ea typeface="MS PGothic" pitchFamily="34" charset="-128"/>
                <a:cs typeface="Arial" charset="0"/>
              </a:rPr>
              <a:t>Messenger also observed transient electrons &lt;300 keV.</a:t>
            </a:r>
            <a:r>
              <a:rPr lang="en-US" sz="1800" dirty="0">
                <a:latin typeface="Arial" charset="0"/>
                <a:ea typeface="MS PGothic" pitchFamily="34" charset="-128"/>
                <a:cs typeface="Arial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  <a:ea typeface="MS PGothic" pitchFamily="34" charset="-128"/>
                <a:cs typeface="Arial" charset="0"/>
              </a:rPr>
              <a:t>Many questions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65F931-67C7-6C45-491A-C96B61D8FCA9}"/>
              </a:ext>
            </a:extLst>
          </p:cNvPr>
          <p:cNvSpPr txBox="1"/>
          <p:nvPr/>
        </p:nvSpPr>
        <p:spPr>
          <a:xfrm>
            <a:off x="2629486" y="5710832"/>
            <a:ext cx="7052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From: Mercury’s Dynamic Magnetosphere, ser. Cambridge Planetary Science. Cambridge University Press, 2018, p. 461–496.</a:t>
            </a:r>
          </a:p>
        </p:txBody>
      </p:sp>
    </p:spTree>
    <p:extLst>
      <p:ext uri="{BB962C8B-B14F-4D97-AF65-F5344CB8AC3E}">
        <p14:creationId xmlns:p14="http://schemas.microsoft.com/office/powerpoint/2010/main" val="184109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BepiColombo Environmental Radiation Monitor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C819FE-71DD-4432-ACCA-09AB45CF9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600" y="882193"/>
                <a:ext cx="7757499" cy="5328000"/>
              </a:xfrm>
            </p:spPr>
            <p:txBody>
              <a:bodyPr/>
              <a:lstStyle/>
              <a:p>
                <a:pPr marL="285750" lvl="0" indent="-28575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pt-PT" sz="2000" dirty="0">
                    <a:solidFill>
                      <a:schemeClr val="tx1"/>
                    </a:solidFill>
                    <a:latin typeface="+mj-lt"/>
                  </a:rPr>
                  <a:t>Stack of 11 silicon detectors interleaved by layers of tantalum and/or aluminum</a:t>
                </a:r>
              </a:p>
              <a:p>
                <a:pPr marL="285750" lvl="0" indent="-28575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0.5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collimator, shielded by Tantalum allows to operate in high particles fluxes</a:t>
                </a:r>
                <a:endParaRPr lang="pt-PT" sz="2000" dirty="0">
                  <a:solidFill>
                    <a:schemeClr val="tx1"/>
                  </a:solidFill>
                  <a:latin typeface="+mj-lt"/>
                </a:endParaRPr>
              </a:p>
              <a:p>
                <a:pPr marL="285750" lvl="0" indent="-28575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pt-PT" sz="2000" dirty="0">
                    <a:solidFill>
                      <a:schemeClr val="tx1"/>
                    </a:solidFill>
                    <a:latin typeface="+mj-lt"/>
                  </a:rPr>
                  <a:t>Field </a:t>
                </a:r>
                <a:r>
                  <a:rPr lang="pt-PT" sz="2000" dirty="0" err="1">
                    <a:solidFill>
                      <a:schemeClr val="tx1"/>
                    </a:solidFill>
                    <a:latin typeface="+mj-lt"/>
                  </a:rPr>
                  <a:t>of</a:t>
                </a:r>
                <a:r>
                  <a:rPr lang="pt-PT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pt-PT" sz="2000" dirty="0" err="1">
                    <a:solidFill>
                      <a:schemeClr val="tx1"/>
                    </a:solidFill>
                    <a:latin typeface="+mj-lt"/>
                  </a:rPr>
                  <a:t>View</a:t>
                </a:r>
                <a:r>
                  <a:rPr lang="pt-PT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pt-PT" sz="2000" dirty="0" err="1">
                    <a:solidFill>
                      <a:schemeClr val="tx1"/>
                    </a:solidFill>
                    <a:latin typeface="+mj-lt"/>
                  </a:rPr>
                  <a:t>of</a:t>
                </a:r>
                <a:r>
                  <a:rPr lang="pt-PT" sz="2000" dirty="0">
                    <a:solidFill>
                      <a:schemeClr val="tx1"/>
                    </a:solidFill>
                    <a:latin typeface="+mj-lt"/>
                  </a:rPr>
                  <a:t> 40º</a:t>
                </a:r>
              </a:p>
              <a:p>
                <a:pPr marL="285750" lvl="0" indent="-28575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pt-PT" sz="2000" dirty="0" err="1">
                    <a:solidFill>
                      <a:schemeClr val="tx1"/>
                    </a:solidFill>
                    <a:latin typeface="+mj-lt"/>
                  </a:rPr>
                  <a:t>Low</a:t>
                </a:r>
                <a:r>
                  <a:rPr lang="pt-PT" sz="2000" dirty="0">
                    <a:solidFill>
                      <a:schemeClr val="tx1"/>
                    </a:solidFill>
                    <a:latin typeface="+mj-lt"/>
                  </a:rPr>
                  <a:t> Data Rate</a:t>
                </a:r>
              </a:p>
              <a:p>
                <a:pPr marL="285750" lvl="0" indent="-28575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pt-PT" sz="2000" dirty="0" err="1">
                    <a:solidFill>
                      <a:schemeClr val="tx1"/>
                    </a:solidFill>
                    <a:latin typeface="+mj-lt"/>
                  </a:rPr>
                  <a:t>Always</a:t>
                </a:r>
                <a:r>
                  <a:rPr lang="pt-PT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pt-PT" sz="2000" dirty="0" err="1">
                    <a:solidFill>
                      <a:schemeClr val="tx1"/>
                    </a:solidFill>
                    <a:latin typeface="+mj-lt"/>
                  </a:rPr>
                  <a:t>on</a:t>
                </a:r>
                <a:r>
                  <a:rPr lang="pt-PT" sz="2000" dirty="0">
                    <a:solidFill>
                      <a:schemeClr val="tx1"/>
                    </a:solidFill>
                    <a:latin typeface="+mj-lt"/>
                  </a:rPr>
                  <a:t>!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C819FE-71DD-4432-ACCA-09AB45CF9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600" y="882193"/>
                <a:ext cx="7757499" cy="5328000"/>
              </a:xfrm>
              <a:blipFill>
                <a:blip r:embed="rId2"/>
                <a:stretch>
                  <a:fillRect l="-707" t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3F7613BA-10FA-4466-AECB-6ACBE36E1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76" y="3830439"/>
            <a:ext cx="2266247" cy="2219996"/>
          </a:xfrm>
          <a:prstGeom prst="rect">
            <a:avLst/>
          </a:prstGeom>
        </p:spPr>
      </p:pic>
      <p:pic>
        <p:nvPicPr>
          <p:cNvPr id="5" name="Imagem 6" descr="Uma imagem com interior&#10;&#10;Descrição gerada automaticamente">
            <a:extLst>
              <a:ext uri="{FF2B5EF4-FFF2-40B4-BE49-F238E27FC236}">
                <a16:creationId xmlns:a16="http://schemas.microsoft.com/office/drawing/2014/main" id="{9A3C23DF-E92D-43E4-A4AD-6F686DE3D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3" b="97293" l="3156" r="95661">
                        <a14:foregroundMark x1="78304" y1="97124" x2="93097" y2="62437"/>
                        <a14:foregroundMark x1="93097" y1="62437" x2="89546" y2="43655"/>
                        <a14:foregroundMark x1="89546" y1="43655" x2="74359" y2="27411"/>
                        <a14:foregroundMark x1="74359" y1="27411" x2="48126" y2="13029"/>
                        <a14:foregroundMark x1="48126" y1="13029" x2="20907" y2="19289"/>
                        <a14:foregroundMark x1="20907" y1="19289" x2="11243" y2="38071"/>
                        <a14:foregroundMark x1="14885" y1="81484" x2="14990" y2="82741"/>
                        <a14:foregroundMark x1="11243" y1="38071" x2="14840" y2="80949"/>
                        <a14:foregroundMark x1="15906" y1="83654" x2="29586" y2="97293"/>
                        <a14:foregroundMark x1="14990" y1="82741" x2="15694" y2="83443"/>
                        <a14:foregroundMark x1="53967" y1="95823" x2="77318" y2="94416"/>
                        <a14:foregroundMark x1="29586" y1="97293" x2="30955" y2="97210"/>
                        <a14:foregroundMark x1="87968" y1="43486" x2="44379" y2="18105"/>
                        <a14:foregroundMark x1="24063" y1="56684" x2="69034" y2="23858"/>
                        <a14:foregroundMark x1="85602" y1="54653" x2="28008" y2="16244"/>
                        <a14:foregroundMark x1="21105" y1="49746" x2="41223" y2="20812"/>
                        <a14:foregroundMark x1="22288" y1="57360" x2="22288" y2="17766"/>
                        <a14:foregroundMark x1="8679" y1="55838" x2="3353" y2="40440"/>
                        <a14:foregroundMark x1="21893" y1="48393" x2="24458" y2="9475"/>
                        <a14:foregroundMark x1="15187" y1="26396" x2="17554" y2="8799"/>
                        <a14:foregroundMark x1="27219" y1="31303" x2="27219" y2="11337"/>
                        <a14:foregroundMark x1="15779" y1="8629" x2="83037" y2="14721"/>
                        <a14:foregroundMark x1="94477" y1="60406" x2="95661" y2="42301"/>
                        <a14:foregroundMark x1="95661" y1="42301" x2="78304" y2="11337"/>
                        <a14:foregroundMark x1="48718" y1="90694" x2="55227" y2="89002"/>
                        <a14:foregroundMark x1="39053" y1="91371" x2="43393" y2="69036"/>
                        <a14:foregroundMark x1="29389" y1="88325" x2="45168" y2="39594"/>
                        <a14:foregroundMark x1="57988" y1="6091" x2="57002" y2="1523"/>
                        <a14:backgroundMark x1="51282" y1="98985" x2="32544" y2="99323"/>
                        <a14:backgroundMark x1="47337" y1="97800" x2="53452" y2="96616"/>
                        <a14:backgroundMark x1="15187" y1="83080" x2="14004" y2="80372"/>
                        <a14:backgroundMark x1="16174" y1="84602" x2="13412" y2="77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132096" y="1368797"/>
            <a:ext cx="1990162" cy="2319894"/>
          </a:xfrm>
          <a:prstGeom prst="rect">
            <a:avLst/>
          </a:prstGeom>
        </p:spPr>
      </p:pic>
      <p:cxnSp>
        <p:nvCxnSpPr>
          <p:cNvPr id="7" name="Conexão reta unidirecional 7">
            <a:extLst>
              <a:ext uri="{FF2B5EF4-FFF2-40B4-BE49-F238E27FC236}">
                <a16:creationId xmlns:a16="http://schemas.microsoft.com/office/drawing/2014/main" id="{B1BB65EE-7D17-F209-7EF6-9E6072C7843B}"/>
              </a:ext>
            </a:extLst>
          </p:cNvPr>
          <p:cNvCxnSpPr>
            <a:cxnSpLocks/>
          </p:cNvCxnSpPr>
          <p:nvPr/>
        </p:nvCxnSpPr>
        <p:spPr>
          <a:xfrm flipV="1">
            <a:off x="9412315" y="1344626"/>
            <a:ext cx="1302818" cy="5466"/>
          </a:xfrm>
          <a:prstGeom prst="straightConnector1">
            <a:avLst/>
          </a:prstGeom>
          <a:ln w="19050">
            <a:solidFill>
              <a:schemeClr val="tx1">
                <a:lumMod val="9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xão reta unidirecional 8">
            <a:extLst>
              <a:ext uri="{FF2B5EF4-FFF2-40B4-BE49-F238E27FC236}">
                <a16:creationId xmlns:a16="http://schemas.microsoft.com/office/drawing/2014/main" id="{333C3238-B668-0C2D-ECA0-1061C5835402}"/>
              </a:ext>
            </a:extLst>
          </p:cNvPr>
          <p:cNvCxnSpPr>
            <a:cxnSpLocks/>
          </p:cNvCxnSpPr>
          <p:nvPr/>
        </p:nvCxnSpPr>
        <p:spPr>
          <a:xfrm flipH="1" flipV="1">
            <a:off x="10786994" y="1344626"/>
            <a:ext cx="399545" cy="1401849"/>
          </a:xfrm>
          <a:prstGeom prst="straightConnector1">
            <a:avLst/>
          </a:prstGeom>
          <a:ln w="19050">
            <a:solidFill>
              <a:schemeClr val="tx1">
                <a:lumMod val="9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xão reta unidirecional 9">
            <a:extLst>
              <a:ext uri="{FF2B5EF4-FFF2-40B4-BE49-F238E27FC236}">
                <a16:creationId xmlns:a16="http://schemas.microsoft.com/office/drawing/2014/main" id="{FBB63FED-7842-B639-DCDE-0AC21B2FE437}"/>
              </a:ext>
            </a:extLst>
          </p:cNvPr>
          <p:cNvCxnSpPr>
            <a:cxnSpLocks/>
          </p:cNvCxnSpPr>
          <p:nvPr/>
        </p:nvCxnSpPr>
        <p:spPr>
          <a:xfrm>
            <a:off x="9067814" y="2620542"/>
            <a:ext cx="174568" cy="938676"/>
          </a:xfrm>
          <a:prstGeom prst="straightConnector1">
            <a:avLst/>
          </a:prstGeom>
          <a:ln w="19050">
            <a:solidFill>
              <a:schemeClr val="tx1">
                <a:lumMod val="9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10">
            <a:extLst>
              <a:ext uri="{FF2B5EF4-FFF2-40B4-BE49-F238E27FC236}">
                <a16:creationId xmlns:a16="http://schemas.microsoft.com/office/drawing/2014/main" id="{72F4C852-38DE-2ACD-3026-DFF8C7075EB8}"/>
              </a:ext>
            </a:extLst>
          </p:cNvPr>
          <p:cNvSpPr txBox="1"/>
          <p:nvPr/>
        </p:nvSpPr>
        <p:spPr>
          <a:xfrm rot="4426001">
            <a:off x="10492689" y="1860884"/>
            <a:ext cx="150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17.48 cm</a:t>
            </a:r>
          </a:p>
        </p:txBody>
      </p:sp>
      <p:sp>
        <p:nvSpPr>
          <p:cNvPr id="11" name="CaixaDeTexto 11">
            <a:extLst>
              <a:ext uri="{FF2B5EF4-FFF2-40B4-BE49-F238E27FC236}">
                <a16:creationId xmlns:a16="http://schemas.microsoft.com/office/drawing/2014/main" id="{44C5430E-47D3-91E5-8C48-A5001F89D2D6}"/>
              </a:ext>
            </a:extLst>
          </p:cNvPr>
          <p:cNvSpPr txBox="1"/>
          <p:nvPr/>
        </p:nvSpPr>
        <p:spPr>
          <a:xfrm>
            <a:off x="9412315" y="975294"/>
            <a:ext cx="139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12.00 cm</a:t>
            </a:r>
          </a:p>
        </p:txBody>
      </p:sp>
      <p:sp>
        <p:nvSpPr>
          <p:cNvPr id="12" name="CaixaDeTexto 12">
            <a:extLst>
              <a:ext uri="{FF2B5EF4-FFF2-40B4-BE49-F238E27FC236}">
                <a16:creationId xmlns:a16="http://schemas.microsoft.com/office/drawing/2014/main" id="{95939258-B1A2-E498-1308-4455499AE723}"/>
              </a:ext>
            </a:extLst>
          </p:cNvPr>
          <p:cNvSpPr txBox="1"/>
          <p:nvPr/>
        </p:nvSpPr>
        <p:spPr>
          <a:xfrm rot="4748555">
            <a:off x="8210910" y="3084527"/>
            <a:ext cx="141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10.60 cm</a:t>
            </a:r>
          </a:p>
        </p:txBody>
      </p:sp>
      <p:graphicFrame>
        <p:nvGraphicFramePr>
          <p:cNvPr id="13" name="Tabela 4">
            <a:extLst>
              <a:ext uri="{FF2B5EF4-FFF2-40B4-BE49-F238E27FC236}">
                <a16:creationId xmlns:a16="http://schemas.microsoft.com/office/drawing/2014/main" id="{3F9D3653-3453-4E5F-8371-2FA7D84FF50B}"/>
              </a:ext>
            </a:extLst>
          </p:cNvPr>
          <p:cNvGraphicFramePr>
            <a:graphicFrameLocks noGrp="1"/>
          </p:cNvGraphicFramePr>
          <p:nvPr/>
        </p:nvGraphicFramePr>
        <p:xfrm>
          <a:off x="446313" y="4275700"/>
          <a:ext cx="7304071" cy="1607176"/>
        </p:xfrm>
        <a:graphic>
          <a:graphicData uri="http://schemas.openxmlformats.org/drawingml/2006/table">
            <a:tbl>
              <a:tblPr/>
              <a:tblGrid>
                <a:gridCol w="1424517">
                  <a:extLst>
                    <a:ext uri="{9D8B030D-6E8A-4147-A177-3AD203B41FA5}">
                      <a16:colId xmlns:a16="http://schemas.microsoft.com/office/drawing/2014/main" val="2281648581"/>
                    </a:ext>
                  </a:extLst>
                </a:gridCol>
                <a:gridCol w="3019839">
                  <a:extLst>
                    <a:ext uri="{9D8B030D-6E8A-4147-A177-3AD203B41FA5}">
                      <a16:colId xmlns:a16="http://schemas.microsoft.com/office/drawing/2014/main" val="2961108730"/>
                    </a:ext>
                  </a:extLst>
                </a:gridCol>
                <a:gridCol w="2859715">
                  <a:extLst>
                    <a:ext uri="{9D8B030D-6E8A-4147-A177-3AD203B41FA5}">
                      <a16:colId xmlns:a16="http://schemas.microsoft.com/office/drawing/2014/main" val="4166211054"/>
                    </a:ext>
                  </a:extLst>
                </a:gridCol>
              </a:tblGrid>
              <a:tr h="29253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i="0" u="none" strike="noStrike" err="1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Species</a:t>
                      </a:r>
                      <a:endParaRPr lang="pt-PT" sz="18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Energy</a:t>
                      </a:r>
                      <a:endParaRPr lang="pt-PT" sz="18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Number of Channels</a:t>
                      </a:r>
                      <a:endParaRPr lang="pt-PT" sz="18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796613"/>
                  </a:ext>
                </a:extLst>
              </a:tr>
              <a:tr h="278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Electrons</a:t>
                      </a:r>
                      <a:endParaRPr lang="pt-PT" sz="18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∼ 0.15 – 10 </a:t>
                      </a:r>
                      <a:r>
                        <a:rPr lang="pt-PT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  <a:sym typeface="Arial"/>
                        </a:rPr>
                        <a:t>MeV</a:t>
                      </a: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5</a:t>
                      </a:r>
                      <a:endParaRPr lang="pt-PT" sz="18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071350"/>
                  </a:ext>
                </a:extLst>
              </a:tr>
              <a:tr h="278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Protons</a:t>
                      </a:r>
                      <a:endParaRPr lang="pt-PT" sz="18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∼ 1.5 – 100 </a:t>
                      </a:r>
                      <a:r>
                        <a:rPr lang="pt-PT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  <a:sym typeface="Arial"/>
                        </a:rPr>
                        <a:t>MeV</a:t>
                      </a: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8</a:t>
                      </a:r>
                      <a:endParaRPr lang="pt-PT" sz="18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432259"/>
                  </a:ext>
                </a:extLst>
              </a:tr>
              <a:tr h="31346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Heavy Ions*</a:t>
                      </a:r>
                      <a:endParaRPr lang="pt-PT" sz="18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∼ 1 – 50 </a:t>
                      </a:r>
                      <a:r>
                        <a:rPr lang="pt-PT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  <a:sym typeface="Arial"/>
                        </a:rPr>
                        <a:t>MeV/(mg*cm^2)</a:t>
                      </a: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5</a:t>
                      </a:r>
                      <a:endParaRPr lang="pt-PT" sz="18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63737" marR="63737" marT="63737" marB="637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946246"/>
                  </a:ext>
                </a:extLst>
              </a:tr>
            </a:tbl>
          </a:graphicData>
        </a:graphic>
      </p:graphicFrame>
      <p:sp>
        <p:nvSpPr>
          <p:cNvPr id="14" name="CaixaDeTexto 3">
            <a:extLst>
              <a:ext uri="{FF2B5EF4-FFF2-40B4-BE49-F238E27FC236}">
                <a16:creationId xmlns:a16="http://schemas.microsoft.com/office/drawing/2014/main" id="{A441E29B-AD9E-0B31-E692-CC4F9EF72ECC}"/>
              </a:ext>
            </a:extLst>
          </p:cNvPr>
          <p:cNvSpPr txBox="1"/>
          <p:nvPr/>
        </p:nvSpPr>
        <p:spPr>
          <a:xfrm>
            <a:off x="429380" y="5963972"/>
            <a:ext cx="1483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*Manufacturer’s values</a:t>
            </a:r>
          </a:p>
        </p:txBody>
      </p:sp>
    </p:spTree>
    <p:extLst>
      <p:ext uri="{BB962C8B-B14F-4D97-AF65-F5344CB8AC3E}">
        <p14:creationId xmlns:p14="http://schemas.microsoft.com/office/powerpoint/2010/main" val="270531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Detectors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958393"/>
            <a:ext cx="3605640" cy="11879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Cutoff – 25 µm Beryllium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Electrons (50 </a:t>
            </a:r>
            <a:r>
              <a:rPr lang="en-US" dirty="0" err="1">
                <a:solidFill>
                  <a:schemeClr val="tx1"/>
                </a:solidFill>
              </a:rPr>
              <a:t>keV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Protons (1.35 MeV)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31" y="1741205"/>
            <a:ext cx="6238875" cy="4200525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5545931" y="10721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rPr>
              <a:t>Collimator</a:t>
            </a:r>
            <a:endParaRPr lang="en-GB" sz="1800" dirty="0">
              <a:solidFill>
                <a:schemeClr val="bg2">
                  <a:lumMod val="50000"/>
                </a:schemeClr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769343" y="1441504"/>
            <a:ext cx="1069732" cy="53969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603581" y="1072172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C000"/>
                </a:solidFill>
                <a:latin typeface="Arial" charset="0"/>
                <a:ea typeface="MS PGothic" pitchFamily="34" charset="-128"/>
                <a:cs typeface="Arial" charset="0"/>
              </a:rPr>
              <a:t>Cut-off</a:t>
            </a:r>
            <a:endParaRPr lang="en-GB" sz="1800" dirty="0">
              <a:solidFill>
                <a:srgbClr val="FFC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9403987" y="1361635"/>
            <a:ext cx="811300" cy="61956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A11760-23D3-E85F-D3C9-3A28587D7F2D}"/>
              </a:ext>
            </a:extLst>
          </p:cNvPr>
          <p:cNvSpPr txBox="1"/>
          <p:nvPr/>
        </p:nvSpPr>
        <p:spPr>
          <a:xfrm>
            <a:off x="216000" y="2699348"/>
            <a:ext cx="55599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Trigger in first detector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200 µm thick, 50 µm2 area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Threshold &gt; 200 keV (deposited energy)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Electrons avg deposited energy &lt;&lt; 200 keV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Same for high energy protons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16F9DA-69E3-2F3E-360A-71D8EF27365D}"/>
              </a:ext>
            </a:extLst>
          </p:cNvPr>
          <p:cNvSpPr txBox="1"/>
          <p:nvPr/>
        </p:nvSpPr>
        <p:spPr>
          <a:xfrm>
            <a:off x="216000" y="4695739"/>
            <a:ext cx="82372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Other detectors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300 µm thick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Increasingly larger areas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Increase in noise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+mj-lt"/>
              </a:rPr>
              <a:t>Larger collection time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ACB49DA-B1A6-E31E-9F40-AA149CE3CAAE}"/>
              </a:ext>
            </a:extLst>
          </p:cNvPr>
          <p:cNvSpPr/>
          <p:nvPr/>
        </p:nvSpPr>
        <p:spPr>
          <a:xfrm>
            <a:off x="-462915" y="2578501"/>
            <a:ext cx="5654040" cy="1584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7045AD-FF09-2DD6-C3AE-8E5ADCC0B58D}"/>
              </a:ext>
            </a:extLst>
          </p:cNvPr>
          <p:cNvSpPr txBox="1"/>
          <p:nvPr/>
        </p:nvSpPr>
        <p:spPr>
          <a:xfrm>
            <a:off x="7326095" y="5941730"/>
            <a:ext cx="2889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-apple-system"/>
              </a:rPr>
              <a:t>Source: </a:t>
            </a:r>
            <a:r>
              <a:rPr lang="en-US" b="0" i="0" dirty="0">
                <a:effectLst/>
                <a:latin typeface="-apple-system"/>
              </a:rPr>
              <a:t>M. Pinto et al.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/>
      <p:bldP spid="1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Functions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F78019EE-6F89-C56D-A9D2-EDE451FCF08E}"/>
                  </a:ext>
                </a:extLst>
              </p:cNvPr>
              <p:cNvSpPr/>
              <p:nvPr/>
            </p:nvSpPr>
            <p:spPr>
              <a:xfrm>
                <a:off x="386296" y="1068101"/>
                <a:ext cx="3493585" cy="891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F78019EE-6F89-C56D-A9D2-EDE451FCF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6" y="1068101"/>
                <a:ext cx="3493585" cy="8914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6">
                <a:extLst>
                  <a:ext uri="{FF2B5EF4-FFF2-40B4-BE49-F238E27FC236}">
                    <a16:creationId xmlns:a16="http://schemas.microsoft.com/office/drawing/2014/main" id="{0966180B-2E25-28D4-499A-8D152DA91DF8}"/>
                  </a:ext>
                </a:extLst>
              </p:cNvPr>
              <p:cNvSpPr txBox="1"/>
              <p:nvPr/>
            </p:nvSpPr>
            <p:spPr>
              <a:xfrm>
                <a:off x="472997" y="1959563"/>
                <a:ext cx="303474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rPr>
                  <a:t>: Count Rate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rPr>
                  <a:t>: Particle Flux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rPr>
                  <a:t>: Response Function</a:t>
                </a:r>
              </a:p>
              <a:p>
                <a:endParaRPr lang="en-GB" sz="1800" dirty="0">
                  <a:solidFill>
                    <a:srgbClr val="8197A6"/>
                  </a:solidFill>
                  <a:latin typeface="Arial" charset="0"/>
                  <a:ea typeface="MS PGothic" pitchFamily="34" charset="-128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TextBox 16">
                <a:extLst>
                  <a:ext uri="{FF2B5EF4-FFF2-40B4-BE49-F238E27FC236}">
                    <a16:creationId xmlns:a16="http://schemas.microsoft.com/office/drawing/2014/main" id="{0966180B-2E25-28D4-499A-8D152DA91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97" y="1959563"/>
                <a:ext cx="3034742" cy="1200329"/>
              </a:xfrm>
              <a:prstGeom prst="rect">
                <a:avLst/>
              </a:prstGeom>
              <a:blipFill>
                <a:blip r:embed="rId4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A6A4324B-02DE-EFAD-B335-C31402016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9" y="3159892"/>
            <a:ext cx="5777141" cy="320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F6C41FD-7439-F413-4756-BEE5BB436382}"/>
              </a:ext>
            </a:extLst>
          </p:cNvPr>
          <p:cNvSpPr txBox="1"/>
          <p:nvPr/>
        </p:nvSpPr>
        <p:spPr>
          <a:xfrm>
            <a:off x="6126928" y="883435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Arial" charset="0"/>
                <a:ea typeface="MS PGothic" pitchFamily="34" charset="-128"/>
                <a:cs typeface="Arial" charset="0"/>
              </a:rPr>
              <a:t>Events are separated into bins – programmable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to be accounted for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301E201-2B31-4E50-B0FE-97C918C98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81" y="1286758"/>
            <a:ext cx="4333682" cy="47697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F3232C5-C06C-CE6C-7875-057AB6FA2F1E}"/>
              </a:ext>
            </a:extLst>
          </p:cNvPr>
          <p:cNvSpPr txBox="1"/>
          <p:nvPr/>
        </p:nvSpPr>
        <p:spPr>
          <a:xfrm>
            <a:off x="7204463" y="6056477"/>
            <a:ext cx="2889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-apple-system"/>
              </a:rPr>
              <a:t>Source: </a:t>
            </a:r>
            <a:r>
              <a:rPr lang="en-US" b="0" i="0" dirty="0">
                <a:effectLst/>
                <a:latin typeface="-apple-system"/>
              </a:rPr>
              <a:t>M. Pinto et al.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55029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8F05BAB2-BE42-419F-A679-AC1342FCD50B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2023-06-26T22:00:00+00:00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schemas.microsoft.com/sharepoint/v4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ddc99d1b-0883-4f2c-a8e6-6d8ebaa0e5d6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175</TotalTime>
  <Words>699</Words>
  <Application>Microsoft Office PowerPoint</Application>
  <PresentationFormat>Custom</PresentationFormat>
  <Paragraphs>172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-apple-system</vt:lpstr>
      <vt:lpstr>Arial</vt:lpstr>
      <vt:lpstr>Arial Nova Cond</vt:lpstr>
      <vt:lpstr>Calibri</vt:lpstr>
      <vt:lpstr>Cambria Math</vt:lpstr>
      <vt:lpstr>Courier New</vt:lpstr>
      <vt:lpstr>Helvetica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Acknowledgments </vt:lpstr>
      <vt:lpstr>BepiColombo</vt:lpstr>
      <vt:lpstr>BepiColombo</vt:lpstr>
      <vt:lpstr>Space Radiation Environment</vt:lpstr>
      <vt:lpstr>Space Radiation Environment</vt:lpstr>
      <vt:lpstr>BepiColombo Environmental Radiation Monitor</vt:lpstr>
      <vt:lpstr>Stack Detectors</vt:lpstr>
      <vt:lpstr>Response Functions</vt:lpstr>
      <vt:lpstr>Cruise Observations</vt:lpstr>
      <vt:lpstr>Cruise Observations</vt:lpstr>
      <vt:lpstr>Galactic Cosmic Rays</vt:lpstr>
      <vt:lpstr>Solar Particle Events</vt:lpstr>
      <vt:lpstr>Why does it matter for rad. effects?</vt:lpstr>
      <vt:lpstr>Monitor and Study Radiation Effects – OBC SGM RAM </vt:lpstr>
      <vt:lpstr>PowerPoint Presentation</vt:lpstr>
      <vt:lpstr>PowerPoint Presentation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BepiColombo Radiation Monitor</dc:title>
  <dc:subject>BepiColombo Radiation Monitor</dc:subject>
  <dc:creator>Marco Pinto</dc:creator>
  <cp:keywords/>
  <dc:description/>
  <cp:lastModifiedBy>Marco Pinto</cp:lastModifiedBy>
  <cp:revision>1</cp:revision>
  <cp:lastPrinted>2008-08-26T16:26:23Z</cp:lastPrinted>
  <dcterms:created xsi:type="dcterms:W3CDTF">2023-06-27T09:36:19Z</dcterms:created>
  <dcterms:modified xsi:type="dcterms:W3CDTF">2023-06-27T12:31:50Z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Marco Pinto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2023-06-26T22:00:00Z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