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283" r:id="rId3"/>
    <p:sldId id="276" r:id="rId4"/>
    <p:sldId id="277" r:id="rId5"/>
    <p:sldId id="278" r:id="rId6"/>
    <p:sldId id="279" r:id="rId7"/>
    <p:sldId id="281" r:id="rId8"/>
    <p:sldId id="288" r:id="rId9"/>
    <p:sldId id="291" r:id="rId10"/>
    <p:sldId id="302" r:id="rId11"/>
    <p:sldId id="286" r:id="rId12"/>
    <p:sldId id="287" r:id="rId13"/>
    <p:sldId id="293" r:id="rId14"/>
    <p:sldId id="295" r:id="rId15"/>
    <p:sldId id="292" r:id="rId16"/>
    <p:sldId id="303" r:id="rId17"/>
    <p:sldId id="267" r:id="rId18"/>
    <p:sldId id="304" r:id="rId19"/>
    <p:sldId id="296" r:id="rId20"/>
    <p:sldId id="305" r:id="rId21"/>
    <p:sldId id="280" r:id="rId22"/>
    <p:sldId id="299" r:id="rId23"/>
    <p:sldId id="289" r:id="rId24"/>
    <p:sldId id="290" r:id="rId25"/>
    <p:sldId id="284" r:id="rId26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C3C3"/>
    <a:srgbClr val="A1A1A1"/>
    <a:srgbClr val="1C559E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6" autoAdjust="0"/>
    <p:restoredTop sz="93361" autoAdjust="0"/>
  </p:normalViewPr>
  <p:slideViewPr>
    <p:cSldViewPr snapToGrid="0" snapToObjects="1" showGuides="1">
      <p:cViewPr varScale="1">
        <p:scale>
          <a:sx n="153" d="100"/>
          <a:sy n="153" d="100"/>
        </p:scale>
        <p:origin x="59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258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380A97-3DBD-42B7-DA6E-8534E9D0AF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70AA88-B065-FB95-1302-42522BB367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9FA4D-B113-42C6-B2C8-14909A4EBB04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A30189-B8C0-FC86-C03D-CD96F97930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E9A223-B489-0A5A-F988-3CC6E3D6FA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7E165-5AA2-4BE3-AF47-9E3DFC5AB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27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CE938-073B-5F40-ACC8-D75D53E052AA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AD11E-536F-2543-ABFC-E7EF90B75E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041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Speaker notes: </a:t>
            </a:r>
          </a:p>
          <a:p>
            <a:endParaRPr lang="en-GB" dirty="0"/>
          </a:p>
          <a:p>
            <a:r>
              <a:rPr lang="en-GB" dirty="0"/>
              <a:t>[Text]</a:t>
            </a:r>
          </a:p>
          <a:p>
            <a:endParaRPr lang="en-GB" dirty="0"/>
          </a:p>
          <a:p>
            <a:r>
              <a:rPr lang="en-GB" b="1" dirty="0"/>
              <a:t>My notes: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AD11E-536F-2543-ABFC-E7EF90B75EC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301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Speaker notes: </a:t>
            </a:r>
          </a:p>
          <a:p>
            <a:endParaRPr lang="en-GB" dirty="0"/>
          </a:p>
          <a:p>
            <a:r>
              <a:rPr lang="en-GB" dirty="0"/>
              <a:t>[Text]</a:t>
            </a:r>
          </a:p>
          <a:p>
            <a:endParaRPr lang="en-GB" dirty="0"/>
          </a:p>
          <a:p>
            <a:r>
              <a:rPr lang="en-GB" b="1" dirty="0"/>
              <a:t>My notes: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AD11E-536F-2543-ABFC-E7EF90B75EC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592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Speaker notes: </a:t>
            </a:r>
          </a:p>
          <a:p>
            <a:endParaRPr lang="en-GB" dirty="0"/>
          </a:p>
          <a:p>
            <a:r>
              <a:rPr lang="en-GB" dirty="0"/>
              <a:t>[Text]</a:t>
            </a:r>
          </a:p>
          <a:p>
            <a:endParaRPr lang="en-GB" dirty="0"/>
          </a:p>
          <a:p>
            <a:r>
              <a:rPr lang="en-GB" b="1" dirty="0"/>
              <a:t>My notes: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AD11E-536F-2543-ABFC-E7EF90B75EC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991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Speaker notes: </a:t>
            </a:r>
          </a:p>
          <a:p>
            <a:endParaRPr lang="en-GB" dirty="0"/>
          </a:p>
          <a:p>
            <a:r>
              <a:rPr lang="en-GB" dirty="0"/>
              <a:t>[Text]</a:t>
            </a:r>
          </a:p>
          <a:p>
            <a:endParaRPr lang="en-GB" dirty="0"/>
          </a:p>
          <a:p>
            <a:r>
              <a:rPr lang="en-GB" b="1" dirty="0"/>
              <a:t>My notes: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AD11E-536F-2543-ABFC-E7EF90B75EC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322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Speaker notes: </a:t>
            </a:r>
          </a:p>
          <a:p>
            <a:endParaRPr lang="en-GB" dirty="0"/>
          </a:p>
          <a:p>
            <a:r>
              <a:rPr lang="en-GB" dirty="0"/>
              <a:t>[Text]</a:t>
            </a:r>
          </a:p>
          <a:p>
            <a:endParaRPr lang="en-GB" dirty="0"/>
          </a:p>
          <a:p>
            <a:r>
              <a:rPr lang="en-GB" b="1" dirty="0"/>
              <a:t>My notes: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AD11E-536F-2543-ABFC-E7EF90B75EC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067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Speaker notes: </a:t>
            </a:r>
          </a:p>
          <a:p>
            <a:endParaRPr lang="en-GB" dirty="0"/>
          </a:p>
          <a:p>
            <a:r>
              <a:rPr lang="en-GB" dirty="0"/>
              <a:t>[Text]</a:t>
            </a:r>
          </a:p>
          <a:p>
            <a:endParaRPr lang="en-GB" dirty="0"/>
          </a:p>
          <a:p>
            <a:r>
              <a:rPr lang="en-GB" b="1" dirty="0"/>
              <a:t>My notes: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AD11E-536F-2543-ABFC-E7EF90B75EC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855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Speaker notes: </a:t>
            </a:r>
          </a:p>
          <a:p>
            <a:endParaRPr lang="en-GB" dirty="0"/>
          </a:p>
          <a:p>
            <a:r>
              <a:rPr lang="en-GB" dirty="0"/>
              <a:t>[Text]</a:t>
            </a:r>
          </a:p>
          <a:p>
            <a:endParaRPr lang="en-GB" dirty="0"/>
          </a:p>
          <a:p>
            <a:r>
              <a:rPr lang="en-GB" b="1" dirty="0"/>
              <a:t>My notes: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AD11E-536F-2543-ABFC-E7EF90B75EC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389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Speaker notes: </a:t>
            </a:r>
          </a:p>
          <a:p>
            <a:endParaRPr lang="en-GB" dirty="0"/>
          </a:p>
          <a:p>
            <a:r>
              <a:rPr lang="en-GB" dirty="0"/>
              <a:t>[Text]</a:t>
            </a:r>
          </a:p>
          <a:p>
            <a:endParaRPr lang="en-GB" dirty="0"/>
          </a:p>
          <a:p>
            <a:r>
              <a:rPr lang="en-GB" b="1" dirty="0"/>
              <a:t>My notes: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AD11E-536F-2543-ABFC-E7EF90B75EC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262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Speaker notes: </a:t>
            </a:r>
          </a:p>
          <a:p>
            <a:endParaRPr lang="en-GB" dirty="0"/>
          </a:p>
          <a:p>
            <a:r>
              <a:rPr lang="en-GB" dirty="0"/>
              <a:t>[Text]</a:t>
            </a:r>
          </a:p>
          <a:p>
            <a:endParaRPr lang="en-GB" dirty="0"/>
          </a:p>
          <a:p>
            <a:r>
              <a:rPr lang="en-GB" b="1" dirty="0"/>
              <a:t>My notes: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AD11E-536F-2543-ABFC-E7EF90B75EC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731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Speaker notes: </a:t>
            </a:r>
          </a:p>
          <a:p>
            <a:endParaRPr lang="en-GB" dirty="0"/>
          </a:p>
          <a:p>
            <a:r>
              <a:rPr lang="en-GB" dirty="0"/>
              <a:t>[Text]</a:t>
            </a:r>
          </a:p>
          <a:p>
            <a:endParaRPr lang="en-GB" dirty="0"/>
          </a:p>
          <a:p>
            <a:r>
              <a:rPr lang="en-GB" b="1" dirty="0"/>
              <a:t>My notes: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AD11E-536F-2543-ABFC-E7EF90B75EC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803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Speaker notes: </a:t>
            </a:r>
          </a:p>
          <a:p>
            <a:endParaRPr lang="en-GB" dirty="0"/>
          </a:p>
          <a:p>
            <a:r>
              <a:rPr lang="en-GB" dirty="0"/>
              <a:t>[Text]</a:t>
            </a:r>
          </a:p>
          <a:p>
            <a:endParaRPr lang="en-GB" dirty="0"/>
          </a:p>
          <a:p>
            <a:r>
              <a:rPr lang="en-GB" b="1" dirty="0"/>
              <a:t>My notes: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AD11E-536F-2543-ABFC-E7EF90B75EC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955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Speaker notes: </a:t>
            </a:r>
          </a:p>
          <a:p>
            <a:endParaRPr lang="en-GB" dirty="0"/>
          </a:p>
          <a:p>
            <a:r>
              <a:rPr lang="en-GB" dirty="0"/>
              <a:t>[Text]</a:t>
            </a:r>
          </a:p>
          <a:p>
            <a:endParaRPr lang="en-GB" dirty="0"/>
          </a:p>
          <a:p>
            <a:r>
              <a:rPr lang="en-GB" b="1" dirty="0"/>
              <a:t>My notes: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AD11E-536F-2543-ABFC-E7EF90B75EC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197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Speaker notes: </a:t>
            </a:r>
          </a:p>
          <a:p>
            <a:endParaRPr lang="en-GB" dirty="0"/>
          </a:p>
          <a:p>
            <a:r>
              <a:rPr lang="en-GB" dirty="0"/>
              <a:t>[Text]</a:t>
            </a:r>
          </a:p>
          <a:p>
            <a:endParaRPr lang="en-GB" dirty="0"/>
          </a:p>
          <a:p>
            <a:r>
              <a:rPr lang="en-GB" b="1" dirty="0"/>
              <a:t>My notes: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AD11E-536F-2543-ABFC-E7EF90B75EC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5580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Speaker notes: </a:t>
            </a:r>
          </a:p>
          <a:p>
            <a:endParaRPr lang="en-GB" dirty="0"/>
          </a:p>
          <a:p>
            <a:r>
              <a:rPr lang="en-GB" dirty="0"/>
              <a:t>[Text]</a:t>
            </a:r>
          </a:p>
          <a:p>
            <a:endParaRPr lang="en-GB" dirty="0"/>
          </a:p>
          <a:p>
            <a:r>
              <a:rPr lang="en-GB" b="1" dirty="0"/>
              <a:t>My notes: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AD11E-536F-2543-ABFC-E7EF90B75EC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676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Speaker notes: </a:t>
            </a:r>
          </a:p>
          <a:p>
            <a:endParaRPr lang="en-GB" dirty="0"/>
          </a:p>
          <a:p>
            <a:r>
              <a:rPr lang="en-GB" dirty="0"/>
              <a:t>[Text]</a:t>
            </a:r>
          </a:p>
          <a:p>
            <a:endParaRPr lang="en-GB" dirty="0"/>
          </a:p>
          <a:p>
            <a:r>
              <a:rPr lang="en-GB" b="1" dirty="0"/>
              <a:t>My notes: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AD11E-536F-2543-ABFC-E7EF90B75EC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906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Speaker notes: </a:t>
            </a:r>
          </a:p>
          <a:p>
            <a:endParaRPr lang="en-GB" dirty="0"/>
          </a:p>
          <a:p>
            <a:r>
              <a:rPr lang="en-GB" dirty="0"/>
              <a:t>[Text]</a:t>
            </a:r>
          </a:p>
          <a:p>
            <a:endParaRPr lang="en-GB" dirty="0"/>
          </a:p>
          <a:p>
            <a:r>
              <a:rPr lang="en-GB" b="1" dirty="0"/>
              <a:t>My notes: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AD11E-536F-2543-ABFC-E7EF90B75EC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62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Speaker notes: </a:t>
            </a:r>
          </a:p>
          <a:p>
            <a:endParaRPr lang="en-GB" dirty="0"/>
          </a:p>
          <a:p>
            <a:r>
              <a:rPr lang="en-GB" dirty="0"/>
              <a:t>[Text]</a:t>
            </a:r>
          </a:p>
          <a:p>
            <a:endParaRPr lang="en-GB" dirty="0"/>
          </a:p>
          <a:p>
            <a:r>
              <a:rPr lang="en-GB" b="1" dirty="0"/>
              <a:t>My notes: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AD11E-536F-2543-ABFC-E7EF90B75EC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613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Speaker notes: </a:t>
            </a:r>
          </a:p>
          <a:p>
            <a:endParaRPr lang="en-GB" dirty="0"/>
          </a:p>
          <a:p>
            <a:r>
              <a:rPr lang="en-GB" dirty="0"/>
              <a:t>[Text]</a:t>
            </a:r>
          </a:p>
          <a:p>
            <a:endParaRPr lang="en-GB" dirty="0"/>
          </a:p>
          <a:p>
            <a:r>
              <a:rPr lang="en-GB" b="1" dirty="0"/>
              <a:t>My notes: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AD11E-536F-2543-ABFC-E7EF90B75EC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987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Speaker notes: </a:t>
            </a:r>
          </a:p>
          <a:p>
            <a:endParaRPr lang="en-GB" dirty="0"/>
          </a:p>
          <a:p>
            <a:r>
              <a:rPr lang="en-GB" dirty="0"/>
              <a:t>[Text]</a:t>
            </a:r>
          </a:p>
          <a:p>
            <a:endParaRPr lang="en-GB" dirty="0"/>
          </a:p>
          <a:p>
            <a:r>
              <a:rPr lang="en-GB" b="1" dirty="0"/>
              <a:t>My notes: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AD11E-536F-2543-ABFC-E7EF90B75EC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738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Speaker notes: </a:t>
            </a:r>
          </a:p>
          <a:p>
            <a:endParaRPr lang="en-GB" dirty="0"/>
          </a:p>
          <a:p>
            <a:r>
              <a:rPr lang="en-GB" dirty="0"/>
              <a:t>[Text]</a:t>
            </a:r>
          </a:p>
          <a:p>
            <a:endParaRPr lang="en-GB" dirty="0"/>
          </a:p>
          <a:p>
            <a:r>
              <a:rPr lang="en-GB" b="1" dirty="0"/>
              <a:t>My notes: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AD11E-536F-2543-ABFC-E7EF90B75EC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089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Speaker notes: </a:t>
            </a:r>
          </a:p>
          <a:p>
            <a:endParaRPr lang="en-GB" dirty="0"/>
          </a:p>
          <a:p>
            <a:r>
              <a:rPr lang="en-GB" dirty="0"/>
              <a:t>[Text]</a:t>
            </a:r>
          </a:p>
          <a:p>
            <a:endParaRPr lang="en-GB" dirty="0"/>
          </a:p>
          <a:p>
            <a:r>
              <a:rPr lang="en-GB" b="1" dirty="0"/>
              <a:t>My notes: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AD11E-536F-2543-ABFC-E7EF90B75EC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434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Speaker notes: </a:t>
            </a:r>
          </a:p>
          <a:p>
            <a:endParaRPr lang="en-GB" dirty="0"/>
          </a:p>
          <a:p>
            <a:r>
              <a:rPr lang="en-GB" dirty="0"/>
              <a:t>[Text]</a:t>
            </a:r>
          </a:p>
          <a:p>
            <a:endParaRPr lang="en-GB" dirty="0"/>
          </a:p>
          <a:p>
            <a:r>
              <a:rPr lang="en-GB" b="1" dirty="0"/>
              <a:t>My notes: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AD11E-536F-2543-ABFC-E7EF90B75EC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49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Speaker notes: </a:t>
            </a:r>
          </a:p>
          <a:p>
            <a:endParaRPr lang="en-GB" dirty="0"/>
          </a:p>
          <a:p>
            <a:r>
              <a:rPr lang="en-GB" dirty="0"/>
              <a:t>[Text]</a:t>
            </a:r>
          </a:p>
          <a:p>
            <a:endParaRPr lang="en-GB" dirty="0"/>
          </a:p>
          <a:p>
            <a:r>
              <a:rPr lang="en-GB" b="1" dirty="0"/>
              <a:t>My notes: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AD11E-536F-2543-ABFC-E7EF90B75EC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248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C601FE-54EB-B568-3503-BF55BA04F98A}"/>
              </a:ext>
            </a:extLst>
          </p:cNvPr>
          <p:cNvSpPr/>
          <p:nvPr userDrawn="1"/>
        </p:nvSpPr>
        <p:spPr>
          <a:xfrm>
            <a:off x="0" y="6316300"/>
            <a:ext cx="12192000" cy="541699"/>
          </a:xfrm>
          <a:prstGeom prst="rect">
            <a:avLst/>
          </a:prstGeom>
          <a:solidFill>
            <a:srgbClr val="1D55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endParaRPr lang="en-FR" sz="1000" i="1" dirty="0">
              <a:solidFill>
                <a:schemeClr val="accent1">
                  <a:lumMod val="40000"/>
                  <a:lumOff val="6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1ABAD-87C7-8D87-9D37-5A6B94D6E5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54201"/>
            <a:ext cx="9144000" cy="1655762"/>
          </a:xfrm>
        </p:spPr>
        <p:txBody>
          <a:bodyPr anchor="b"/>
          <a:lstStyle>
            <a:lvl1pPr algn="ctr">
              <a:defRPr sz="6000">
                <a:solidFill>
                  <a:srgbClr val="1C559E"/>
                </a:solidFill>
                <a:latin typeface="+mn-lt"/>
              </a:defRPr>
            </a:lvl1pPr>
          </a:lstStyle>
          <a:p>
            <a:r>
              <a:rPr lang="en-GB" dirty="0"/>
              <a:t>My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63A26-07D2-0CCC-2BAC-17D6CF5A52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24399"/>
            <a:ext cx="9144000" cy="5416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Speaker’s Name, Affiliation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9418DA-50A4-659D-A878-B2610F8B5760}"/>
              </a:ext>
            </a:extLst>
          </p:cNvPr>
          <p:cNvSpPr/>
          <p:nvPr userDrawn="1"/>
        </p:nvSpPr>
        <p:spPr>
          <a:xfrm>
            <a:off x="0" y="0"/>
            <a:ext cx="12192000" cy="1786467"/>
          </a:xfrm>
          <a:prstGeom prst="rect">
            <a:avLst/>
          </a:prstGeom>
          <a:solidFill>
            <a:srgbClr val="1D55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20000"/>
              </a:lnSpc>
              <a:spcAft>
                <a:spcPts val="1000"/>
              </a:spcAft>
            </a:pPr>
            <a:r>
              <a:rPr lang="en-US" sz="6000" b="1" i="0" dirty="0">
                <a:effectLst/>
                <a:latin typeface="Gill Sans MT" panose="020B050202010402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i="0" baseline="0" dirty="0" smtClean="0">
                <a:effectLst/>
                <a:latin typeface="Gill Sans MT" panose="020B050202010402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Final Presentation Days 2023</a:t>
            </a:r>
            <a:endParaRPr lang="en-US" sz="6000" b="1" i="0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Gill Sans MT" panose="020B05020201040202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C1EB4-A951-9C4D-DF16-40B61E0190BC}"/>
              </a:ext>
            </a:extLst>
          </p:cNvPr>
          <p:cNvSpPr txBox="1"/>
          <p:nvPr userDrawn="1"/>
        </p:nvSpPr>
        <p:spPr>
          <a:xfrm>
            <a:off x="482278" y="1318527"/>
            <a:ext cx="361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28</a:t>
            </a:r>
            <a:r>
              <a:rPr lang="en-GB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</a:t>
            </a:r>
            <a:r>
              <a:rPr lang="en-GB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to </a:t>
            </a:r>
            <a:r>
              <a:rPr lang="en-GB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30</a:t>
            </a:r>
            <a:r>
              <a:rPr lang="en-GB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</a:t>
            </a:r>
            <a:r>
              <a:rPr lang="en-GB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of </a:t>
            </a:r>
            <a:r>
              <a:rPr lang="en-GB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June, 2023, ESA-ESTEC</a:t>
            </a:r>
            <a:endParaRPr lang="en-GB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685AB56-3F14-B47F-1B81-A6E7C78426E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58802" y="4480534"/>
            <a:ext cx="1874396" cy="15030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Affiliation’s logo</a:t>
            </a:r>
          </a:p>
        </p:txBody>
      </p:sp>
    </p:spTree>
    <p:extLst>
      <p:ext uri="{BB962C8B-B14F-4D97-AF65-F5344CB8AC3E}">
        <p14:creationId xmlns:p14="http://schemas.microsoft.com/office/powerpoint/2010/main" val="778980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7DFE3-6DBE-8F5D-1A67-6151CA50D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48E7C2-81D0-DCE0-D5AA-1C5BBFB8F2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23484-5E12-DCCB-1B80-74D6B5BD2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E3837-0BAF-CEE2-C203-A6ED3CC84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83F3C-59F6-CEDA-6887-B22E1ABA6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In-orbit results from CELESTA - A. Waets, CERN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2156C-2A7A-D3FD-ACF2-518FB189A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421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04CD0-486A-3343-2216-43E43E724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EBB2B2-DA59-9FA4-3881-1DFB81175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D1B92-1CE7-B63B-F77E-5AA62971E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73F91-11EC-E0EC-2A30-FB5AE261F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In-orbit results from CELESTA - A. Waets,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1DEA6-03B6-D9DC-3F90-629C6EC56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702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728636-B783-8203-2E45-DC32F5071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40433-D074-1A74-B4E8-26DE0FAD5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120F0-9AA3-0717-E5AA-3F8270F7E3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B5222-B32F-83DA-42D1-8A63B9121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In-orbit results from CELESTA - A. Waets,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E90B1-90C0-8664-7952-555A28D20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342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57B471-C701-CCE5-64FC-9AD2F7A60079}"/>
              </a:ext>
            </a:extLst>
          </p:cNvPr>
          <p:cNvSpPr/>
          <p:nvPr userDrawn="1"/>
        </p:nvSpPr>
        <p:spPr>
          <a:xfrm>
            <a:off x="0" y="6319777"/>
            <a:ext cx="12192000" cy="538222"/>
          </a:xfrm>
          <a:prstGeom prst="rect">
            <a:avLst/>
          </a:prstGeom>
          <a:solidFill>
            <a:srgbClr val="1D55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20000"/>
              </a:lnSpc>
              <a:spcAft>
                <a:spcPts val="1000"/>
              </a:spcAft>
            </a:pPr>
            <a:r>
              <a:rPr lang="en-US" sz="1800" b="1" i="0" dirty="0">
                <a:effectLst/>
                <a:latin typeface="Gill Sans MT" panose="020B050202010402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dirty="0" smtClean="0">
                <a:effectLst/>
                <a:latin typeface="Gill Sans MT" panose="020B050202010402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FPD 2023</a:t>
            </a:r>
            <a:endParaRPr lang="en-FR" sz="1800" b="1" i="1" dirty="0">
              <a:solidFill>
                <a:schemeClr val="accent1">
                  <a:lumMod val="40000"/>
                  <a:lumOff val="6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DEBFB2-D8E5-34A8-4FCE-15979C4B8E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41" y="365126"/>
            <a:ext cx="11620982" cy="803918"/>
          </a:xfrm>
        </p:spPr>
        <p:txBody>
          <a:bodyPr/>
          <a:lstStyle>
            <a:lvl1pPr>
              <a:defRPr>
                <a:solidFill>
                  <a:srgbClr val="1C559E"/>
                </a:solidFill>
                <a:latin typeface="+mn-lt"/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0811E-AF51-6D87-2EA7-C4F033AC1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1" y="1321364"/>
            <a:ext cx="11620982" cy="4746141"/>
          </a:xfrm>
        </p:spPr>
        <p:txBody>
          <a:bodyPr/>
          <a:lstStyle>
            <a:lvl1pPr marL="228600" indent="-228600">
              <a:buClr>
                <a:srgbClr val="1C559E"/>
              </a:buClr>
              <a:buFont typeface="Wingdings" pitchFamily="2" charset="2"/>
              <a:buChar char="q"/>
              <a:defRPr/>
            </a:lvl1pPr>
            <a:lvl2pPr marL="685800" indent="-228600">
              <a:buClr>
                <a:srgbClr val="1C559E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rgbClr val="1C559E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1C559E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1C559E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3B961-1FDC-F235-07FC-CC5910B8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9960" y="6406324"/>
            <a:ext cx="462988" cy="365125"/>
          </a:xfrm>
        </p:spPr>
        <p:txBody>
          <a:bodyPr/>
          <a:lstStyle>
            <a:lvl1pPr>
              <a:defRPr sz="16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4673133-D447-D845-8E2D-2E17D9E9A3E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0D9EC-F239-31D6-C042-DB674773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7225" y="6406323"/>
            <a:ext cx="9637855" cy="365125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 smtClean="0"/>
              <a:t>In-orbit results from CELESTA - A. Waets,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2357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57B471-C701-CCE5-64FC-9AD2F7A60079}"/>
              </a:ext>
            </a:extLst>
          </p:cNvPr>
          <p:cNvSpPr/>
          <p:nvPr userDrawn="1"/>
        </p:nvSpPr>
        <p:spPr>
          <a:xfrm>
            <a:off x="0" y="6319777"/>
            <a:ext cx="12192000" cy="538222"/>
          </a:xfrm>
          <a:prstGeom prst="rect">
            <a:avLst/>
          </a:prstGeom>
          <a:solidFill>
            <a:srgbClr val="1D55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20000"/>
              </a:lnSpc>
              <a:spcAft>
                <a:spcPts val="1000"/>
              </a:spcAft>
            </a:pPr>
            <a:r>
              <a:rPr lang="en-US" sz="1800" b="1" i="0" dirty="0">
                <a:effectLst/>
                <a:latin typeface="Gill Sans MT" panose="020B050202010402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 SERESSA </a:t>
            </a:r>
            <a:r>
              <a:rPr lang="en-US" sz="1800" b="1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Gill Sans MT" panose="020B050202010402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en-FR" sz="1800" b="1" i="1" dirty="0">
              <a:solidFill>
                <a:schemeClr val="accent1">
                  <a:lumMod val="40000"/>
                  <a:lumOff val="6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DEBFB2-D8E5-34A8-4FCE-15979C4B8E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512" y="3027041"/>
            <a:ext cx="10968942" cy="803918"/>
          </a:xfrm>
        </p:spPr>
        <p:txBody>
          <a:bodyPr>
            <a:noAutofit/>
          </a:bodyPr>
          <a:lstStyle>
            <a:lvl1pPr algn="r">
              <a:defRPr sz="5400">
                <a:solidFill>
                  <a:srgbClr val="1C559E"/>
                </a:solidFill>
                <a:latin typeface="+mn-lt"/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3B961-1FDC-F235-07FC-CC5910B8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9960" y="6406324"/>
            <a:ext cx="462988" cy="365125"/>
          </a:xfrm>
        </p:spPr>
        <p:txBody>
          <a:bodyPr/>
          <a:lstStyle>
            <a:lvl1pPr>
              <a:defRPr sz="16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4673133-D447-D845-8E2D-2E17D9E9A3E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0D9EC-F239-31D6-C042-DB674773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7225" y="6406323"/>
            <a:ext cx="9637855" cy="365125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 smtClean="0"/>
              <a:t>In-orbit results from CELESTA - A. Waets, CERN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8844370-E2AC-0462-06CF-6379A19C44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5365" y="3917505"/>
            <a:ext cx="5346089" cy="562708"/>
          </a:xfrm>
        </p:spPr>
        <p:txBody>
          <a:bodyPr>
            <a:noAutofit/>
          </a:bodyPr>
          <a:lstStyle>
            <a:lvl1pPr marL="0" indent="0" algn="r">
              <a:buNone/>
              <a:defRPr sz="3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029133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1E924-D4CA-4F93-5C21-077030CEE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545BF-6F0D-3C50-5CF4-FA2ADAACA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2BE40-B3DB-069B-126C-E299B5C58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7740E-87C7-BD89-0022-BCBE838EE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In-orbit results from CELESTA - A. Waets, CERN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543C9-5D3E-689A-BEAA-797218EA6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337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D2842-C39E-961C-2685-63CC2A4F2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AD8BA-9B66-7A20-5DDA-25077E3321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6F8ACC-1C0C-AB08-CF70-6E89FCC70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F1770-48E7-382B-E64D-79F8249D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D3448-DDB9-444C-AF29-D27FE6071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In-orbit results from CELESTA - A. Waets, CERN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01A1A2-F2A8-E01D-CA5A-77E905293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017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4F6DC-3EBF-2CED-5508-86505088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D5A68-F460-353C-FC2D-78C029835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B2AE52-0A50-9EEF-5854-DB4151DA6F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B2BD31-52FB-F396-2AA0-EFA12B5FB5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CFED8D-A23E-1529-B6EF-9169C8ABF5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EA7036-43BC-6B5D-190D-E1883AC4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7F3928-067E-D232-354C-856B76577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In-orbit results from CELESTA - A. Waets, CERN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2A1706-8192-CB8B-0244-663C04F20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06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CC318-3866-D99D-6D46-045F22C44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8CD1DF-2543-BE0A-994A-1A1B1DAAD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57CB34-1C71-9324-891E-3B252ECD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In-orbit results from CELESTA - A. Waets, CERN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777C2-BDA5-AD82-C3AA-93C749C0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422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FDFC4E-832F-BE3D-6E1E-7E5BD5A54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27A091-B9A8-51CA-9F22-417783E26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In-orbit results from CELESTA - A. Waets, CERN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2CA5D-8F58-8D91-0A7E-2494B25D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12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A110D-8F21-7903-F982-1D8F1813B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0A7D5-2D7A-DAD1-6B80-411EFDF06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72A38-3767-4A9E-B680-35F2842C2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F2514B-4174-B6AE-F89B-A3595BEBB3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080AF-EB4A-D967-F6B7-887118105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In-orbit results from CELESTA - A. Waets, CERN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84557-6C9B-71DB-8A22-289B047B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39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B8EF2C-FBCC-B343-7398-79A30C4B7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5AEE3-C438-3AFD-7714-A0AB06C49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3DD41-308A-8273-11E9-BFFF8370E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5088" y="6356350"/>
            <a:ext cx="8787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73133-D447-D845-8E2D-2E17D9E9A3E2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DF8970C-E1F3-0397-FB8D-DB386ED40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6853" y="6356350"/>
            <a:ext cx="81500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In-orbit results from CELESTA - A. Waets,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855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.jp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536C3-3126-B863-EF7D-E02411AE7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276" y="2182447"/>
            <a:ext cx="11453447" cy="1655762"/>
          </a:xfrm>
        </p:spPr>
        <p:txBody>
          <a:bodyPr>
            <a:noAutofit/>
          </a:bodyPr>
          <a:lstStyle/>
          <a:p>
            <a:r>
              <a:rPr lang="en-GB" sz="4400" b="1" dirty="0" smtClean="0"/>
              <a:t>In-orbit results from CELESTA</a:t>
            </a:r>
            <a:endParaRPr lang="en-GB" sz="4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DCCA66-7A5C-3316-B5EC-9708452AE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351" y="4074932"/>
            <a:ext cx="10841275" cy="1693304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Presenter: Andreas </a:t>
            </a:r>
            <a:r>
              <a:rPr lang="en-GB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Waets</a:t>
            </a:r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(CERN)</a:t>
            </a:r>
          </a:p>
          <a:p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Material prepared by: </a:t>
            </a:r>
            <a:r>
              <a:rPr lang="en-GB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Raffaello</a:t>
            </a:r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Secondo (CERN) and Andrea Coronetti (CERN)</a:t>
            </a:r>
          </a:p>
          <a:p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With input from:  Rub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én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Garciá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Alía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(CERN), Salvatore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Danzeca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(CERN), Ivan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Slipukhin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(CERN), Alessandro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Zimmaro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(CERN)</a:t>
            </a:r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Paul </a:t>
            </a:r>
            <a:r>
              <a:rPr lang="en-GB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Peronnard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(CERN), Markus </a:t>
            </a:r>
            <a:r>
              <a:rPr lang="en-GB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Brugger</a:t>
            </a:r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(CERN), Alessandro </a:t>
            </a:r>
            <a:r>
              <a:rPr lang="en-GB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Masi</a:t>
            </a:r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(CERN), Enrico </a:t>
            </a:r>
            <a:r>
              <a:rPr lang="en-GB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Chesta</a:t>
            </a:r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(CERN)</a:t>
            </a: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B5847DC1-36C7-A8D1-B563-12EC62389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818" y="1945724"/>
            <a:ext cx="1074160" cy="107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0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CF27-EDF4-2AB6-B5D8-68C0E7767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79" y="148367"/>
            <a:ext cx="11620982" cy="803918"/>
          </a:xfrm>
        </p:spPr>
        <p:txBody>
          <a:bodyPr>
            <a:normAutofit/>
          </a:bodyPr>
          <a:lstStyle/>
          <a:p>
            <a:r>
              <a:rPr lang="en-US" sz="3600" dirty="0"/>
              <a:t>CELESTA Payload Radiation Qualification -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DC3B1-F06E-CC81-2572-DB18C6D5C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80D02-FF74-B474-51AC-8F4347385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600" smtClean="0"/>
              <a:t>In-orbit results from CELESTA - A. Waets, CERN</a:t>
            </a:r>
            <a:endParaRPr lang="en-GB" sz="1600" dirty="0"/>
          </a:p>
        </p:txBody>
      </p:sp>
      <p:grpSp>
        <p:nvGrpSpPr>
          <p:cNvPr id="6" name="Group 11">
            <a:extLst>
              <a:ext uri="{FF2B5EF4-FFF2-40B4-BE49-F238E27FC236}">
                <a16:creationId xmlns:a16="http://schemas.microsoft.com/office/drawing/2014/main" id="{7A866CC4-DD97-6C60-407B-3F1E1716643E}"/>
              </a:ext>
            </a:extLst>
          </p:cNvPr>
          <p:cNvGrpSpPr/>
          <p:nvPr/>
        </p:nvGrpSpPr>
        <p:grpSpPr>
          <a:xfrm>
            <a:off x="373879" y="1004829"/>
            <a:ext cx="3185189" cy="3385787"/>
            <a:chOff x="722796" y="1233556"/>
            <a:chExt cx="3185189" cy="33857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8A9CEF-718A-7327-FD28-849A5ABAE3B7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82"/>
            <a:stretch>
              <a:fillRect/>
            </a:stretch>
          </p:blipFill>
          <p:spPr>
            <a:xfrm>
              <a:off x="887048" y="1233556"/>
              <a:ext cx="2801031" cy="1968643"/>
            </a:xfrm>
            <a:prstGeom prst="rect">
              <a:avLst/>
            </a:prstGeom>
          </p:spPr>
        </p:pic>
        <p:pic>
          <p:nvPicPr>
            <p:cNvPr id="8" name="Picture 2" descr="G:\Departments\AB\Groups\ATB\LP\Equipment Controls\Services\Electronics development\Projects\RadLat\misc\photos\Test_Board0002\2014-12-01 11.17.54.jpg">
              <a:extLst>
                <a:ext uri="{FF2B5EF4-FFF2-40B4-BE49-F238E27FC236}">
                  <a16:creationId xmlns:a16="http://schemas.microsoft.com/office/drawing/2014/main" id="{F6E1D81F-373E-C959-CF38-63875FDFD8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4" t="12116" r="6837" b="4806"/>
            <a:stretch/>
          </p:blipFill>
          <p:spPr bwMode="auto">
            <a:xfrm rot="5400000">
              <a:off x="422022" y="2865771"/>
              <a:ext cx="2054346" cy="145279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Up-Down Arrow 14">
              <a:extLst>
                <a:ext uri="{FF2B5EF4-FFF2-40B4-BE49-F238E27FC236}">
                  <a16:creationId xmlns:a16="http://schemas.microsoft.com/office/drawing/2014/main" id="{E151615A-89D6-7A76-8192-0350A1BD76BD}"/>
                </a:ext>
              </a:extLst>
            </p:cNvPr>
            <p:cNvSpPr/>
            <p:nvPr/>
          </p:nvSpPr>
          <p:spPr>
            <a:xfrm rot="2995735">
              <a:off x="2005808" y="2441878"/>
              <a:ext cx="284480" cy="592806"/>
            </a:xfrm>
            <a:prstGeom prst="upDownArrow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99A3C9-1445-40EC-DE81-9E2A6ECE3DF8}"/>
                </a:ext>
              </a:extLst>
            </p:cNvPr>
            <p:cNvSpPr txBox="1"/>
            <p:nvPr/>
          </p:nvSpPr>
          <p:spPr>
            <a:xfrm>
              <a:off x="1829661" y="3315951"/>
              <a:ext cx="2078324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Mission Analysis and first test on a prototype board</a:t>
              </a:r>
            </a:p>
          </p:txBody>
        </p:sp>
      </p:grpSp>
      <p:grpSp>
        <p:nvGrpSpPr>
          <p:cNvPr id="11" name="Group 26">
            <a:extLst>
              <a:ext uri="{FF2B5EF4-FFF2-40B4-BE49-F238E27FC236}">
                <a16:creationId xmlns:a16="http://schemas.microsoft.com/office/drawing/2014/main" id="{0EFEC524-8BE3-C297-2506-601CCCDE7AB0}"/>
              </a:ext>
            </a:extLst>
          </p:cNvPr>
          <p:cNvGrpSpPr/>
          <p:nvPr/>
        </p:nvGrpSpPr>
        <p:grpSpPr>
          <a:xfrm>
            <a:off x="2648900" y="4115643"/>
            <a:ext cx="5527139" cy="2211598"/>
            <a:chOff x="6370320" y="4246729"/>
            <a:chExt cx="5527139" cy="2211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7CCE2B-D1C3-BF3D-39DA-2F459F13C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902" y="4257723"/>
              <a:ext cx="2677557" cy="200816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7927098-97E9-A300-7BF1-CA1E99650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320" y="4246729"/>
              <a:ext cx="2713844" cy="203538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Up-Down Arrow 29">
              <a:extLst>
                <a:ext uri="{FF2B5EF4-FFF2-40B4-BE49-F238E27FC236}">
                  <a16:creationId xmlns:a16="http://schemas.microsoft.com/office/drawing/2014/main" id="{D179121A-5E4F-345E-53BA-230FC8AEB48A}"/>
                </a:ext>
              </a:extLst>
            </p:cNvPr>
            <p:cNvSpPr/>
            <p:nvPr/>
          </p:nvSpPr>
          <p:spPr>
            <a:xfrm rot="5400000">
              <a:off x="9009793" y="4968018"/>
              <a:ext cx="284480" cy="592806"/>
            </a:xfrm>
            <a:prstGeom prst="upDownArrow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A94C25-C9B0-C41C-37D9-8B31069F1764}"/>
                </a:ext>
              </a:extLst>
            </p:cNvPr>
            <p:cNvSpPr txBox="1"/>
            <p:nvPr/>
          </p:nvSpPr>
          <p:spPr>
            <a:xfrm>
              <a:off x="7855500" y="6088995"/>
              <a:ext cx="208868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SEL characterization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6A172C-D463-6372-D3EB-64BFD586AF4E}"/>
              </a:ext>
            </a:extLst>
          </p:cNvPr>
          <p:cNvGrpSpPr/>
          <p:nvPr/>
        </p:nvGrpSpPr>
        <p:grpSpPr>
          <a:xfrm>
            <a:off x="3678148" y="1131455"/>
            <a:ext cx="4809652" cy="1868777"/>
            <a:chOff x="7027096" y="1168041"/>
            <a:chExt cx="4809652" cy="186877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02049D-5A94-B278-FDD0-4A1D3F325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5046" y="1168041"/>
              <a:ext cx="2491702" cy="186877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B7B3825-11F0-1CFB-2ACA-E3D165A58DEC}"/>
                </a:ext>
              </a:extLst>
            </p:cNvPr>
            <p:cNvSpPr txBox="1"/>
            <p:nvPr/>
          </p:nvSpPr>
          <p:spPr>
            <a:xfrm>
              <a:off x="7027096" y="1452038"/>
              <a:ext cx="2801031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 err="1">
                  <a:solidFill>
                    <a:srgbClr val="FF0000"/>
                  </a:solidFill>
                </a:rPr>
                <a:t>RadMON</a:t>
              </a:r>
              <a:r>
                <a:rPr lang="en-GB" dirty="0">
                  <a:solidFill>
                    <a:srgbClr val="FF0000"/>
                  </a:solidFill>
                </a:rPr>
                <a:t> TID and SEU/MBU</a:t>
              </a:r>
            </a:p>
            <a:p>
              <a:r>
                <a:rPr lang="en-GB" dirty="0">
                  <a:solidFill>
                    <a:srgbClr val="FF0000"/>
                  </a:solidFill>
                </a:rPr>
                <a:t>Analysis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004B1E-DCFE-21C6-D278-A69734BC8087}"/>
              </a:ext>
            </a:extLst>
          </p:cNvPr>
          <p:cNvGrpSpPr/>
          <p:nvPr/>
        </p:nvGrpSpPr>
        <p:grpSpPr>
          <a:xfrm>
            <a:off x="8686882" y="1340923"/>
            <a:ext cx="3204940" cy="4649176"/>
            <a:chOff x="8686882" y="1340923"/>
            <a:chExt cx="3204940" cy="4649176"/>
          </a:xfrm>
        </p:grpSpPr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id="{F66AF008-2362-6516-5A6E-DA769B61FACD}"/>
                </a:ext>
              </a:extLst>
            </p:cNvPr>
            <p:cNvGrpSpPr/>
            <p:nvPr/>
          </p:nvGrpSpPr>
          <p:grpSpPr>
            <a:xfrm>
              <a:off x="8686882" y="1340923"/>
              <a:ext cx="2497816" cy="2594812"/>
              <a:chOff x="3433766" y="1305978"/>
              <a:chExt cx="2497816" cy="259481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19C178A-148C-0C12-00C9-05AB720552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75" t="10963" r="6642" b="8297"/>
              <a:stretch/>
            </p:blipFill>
            <p:spPr>
              <a:xfrm>
                <a:off x="3978919" y="1305978"/>
                <a:ext cx="1952663" cy="1432303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29B7046-ECDB-1733-E132-1014A74CA066}"/>
                  </a:ext>
                </a:extLst>
              </p:cNvPr>
              <p:cNvSpPr txBox="1"/>
              <p:nvPr/>
            </p:nvSpPr>
            <p:spPr>
              <a:xfrm>
                <a:off x="3433766" y="2331130"/>
                <a:ext cx="1524641" cy="15696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solidFill>
                      <a:srgbClr val="FF0000"/>
                    </a:solidFill>
                  </a:rPr>
                  <a:t>Tests on candidates COTS at PSI (ADC, Voltage regulators, </a:t>
                </a:r>
                <a:r>
                  <a:rPr lang="en-GB" sz="1600" dirty="0" err="1">
                    <a:solidFill>
                      <a:srgbClr val="FF0000"/>
                    </a:solidFill>
                  </a:rPr>
                  <a:t>opamps</a:t>
                </a:r>
                <a:r>
                  <a:rPr lang="en-US" sz="1600" dirty="0">
                    <a:solidFill>
                      <a:srgbClr val="FF0000"/>
                    </a:solidFill>
                  </a:rPr>
                  <a:t>…)</a:t>
                </a:r>
                <a:endParaRPr lang="en-GB" sz="16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5" name="Group 36">
              <a:extLst>
                <a:ext uri="{FF2B5EF4-FFF2-40B4-BE49-F238E27FC236}">
                  <a16:creationId xmlns:a16="http://schemas.microsoft.com/office/drawing/2014/main" id="{B9A81253-116B-9A42-EC6D-82FB16AC58F0}"/>
                </a:ext>
              </a:extLst>
            </p:cNvPr>
            <p:cNvGrpSpPr/>
            <p:nvPr/>
          </p:nvGrpSpPr>
          <p:grpSpPr>
            <a:xfrm>
              <a:off x="8998263" y="4110355"/>
              <a:ext cx="2893559" cy="1879744"/>
              <a:chOff x="151219" y="3731109"/>
              <a:chExt cx="3413222" cy="2064214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6B7010A-2D33-4705-9B69-42A058FEB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219" y="3731109"/>
                <a:ext cx="2723676" cy="1828403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DF75162-C1A2-9CAD-BFEC-362A16B160B6}"/>
                  </a:ext>
                </a:extLst>
              </p:cNvPr>
              <p:cNvSpPr txBox="1"/>
              <p:nvPr/>
            </p:nvSpPr>
            <p:spPr>
              <a:xfrm>
                <a:off x="1513057" y="5389746"/>
                <a:ext cx="2051384" cy="4055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CAN transceiver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619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F31-E18D-9140-050E-B3B7478F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1" y="200158"/>
            <a:ext cx="11620982" cy="803918"/>
          </a:xfrm>
        </p:spPr>
        <p:txBody>
          <a:bodyPr/>
          <a:lstStyle/>
          <a:p>
            <a:r>
              <a:rPr lang="en-GB" dirty="0"/>
              <a:t>The CELESTA PAYLOAD Module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2C0F-EEFB-CA33-9133-F56E8C52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5C29-61FD-6D72-88A4-3A688668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600" smtClean="0"/>
              <a:t>In-orbit results from CELESTA - A. Waets, CERN</a:t>
            </a:r>
            <a:endParaRPr lang="en-GB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B320C-76F0-71B5-1971-5FBAA741706A}"/>
              </a:ext>
            </a:extLst>
          </p:cNvPr>
          <p:cNvSpPr txBox="1">
            <a:spLocks/>
          </p:cNvSpPr>
          <p:nvPr/>
        </p:nvSpPr>
        <p:spPr>
          <a:xfrm>
            <a:off x="1579763" y="4394325"/>
            <a:ext cx="4346031" cy="1748381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>
              <a:buFont typeface="Wingdings" panose="05000000000000000000" pitchFamily="2" charset="2"/>
              <a:buChar char="§"/>
            </a:pPr>
            <a:r>
              <a:rPr lang="en-GB" sz="1800" b="1" dirty="0"/>
              <a:t>Weight</a:t>
            </a:r>
            <a:r>
              <a:rPr lang="en-GB" sz="1800" dirty="0"/>
              <a:t>:</a:t>
            </a:r>
            <a:r>
              <a:rPr lang="en-GB" sz="1800" dirty="0">
                <a:solidFill>
                  <a:srgbClr val="0070C0"/>
                </a:solidFill>
              </a:rPr>
              <a:t> </a:t>
            </a:r>
            <a:r>
              <a:rPr lang="en-GB" sz="1800" b="1" dirty="0">
                <a:solidFill>
                  <a:srgbClr val="FF0000"/>
                </a:solidFill>
              </a:rPr>
              <a:t>52 g</a:t>
            </a:r>
            <a:r>
              <a:rPr lang="en-GB" sz="1800" dirty="0"/>
              <a:t>.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en-GB" sz="1800" b="1" dirty="0"/>
              <a:t>Modular</a:t>
            </a:r>
            <a:r>
              <a:rPr lang="en-GB" sz="1800" dirty="0"/>
              <a:t>:  “Mother Board” + Mezzanine.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rgbClr val="FF0000"/>
                </a:solidFill>
              </a:rPr>
              <a:t>180 </a:t>
            </a:r>
            <a:r>
              <a:rPr lang="en-GB" sz="1800" b="1" dirty="0" err="1">
                <a:solidFill>
                  <a:srgbClr val="FF0000"/>
                </a:solidFill>
              </a:rPr>
              <a:t>mW</a:t>
            </a:r>
            <a:r>
              <a:rPr lang="en-GB" sz="1800" b="1" dirty="0">
                <a:solidFill>
                  <a:srgbClr val="FF0000"/>
                </a:solidFill>
              </a:rPr>
              <a:t> </a:t>
            </a:r>
            <a:r>
              <a:rPr lang="en-GB" sz="1800" dirty="0"/>
              <a:t>average</a:t>
            </a:r>
            <a:r>
              <a:rPr lang="en-GB" sz="1800" dirty="0">
                <a:solidFill>
                  <a:srgbClr val="0070C0"/>
                </a:solidFill>
              </a:rPr>
              <a:t> </a:t>
            </a:r>
            <a:r>
              <a:rPr lang="en-GB" sz="1800" b="1" dirty="0"/>
              <a:t>power</a:t>
            </a:r>
            <a:r>
              <a:rPr lang="en-GB" sz="1800" dirty="0"/>
              <a:t>.</a:t>
            </a:r>
            <a:endParaRPr lang="en-GB" sz="1800" dirty="0">
              <a:solidFill>
                <a:srgbClr val="0070C0"/>
              </a:solidFill>
            </a:endParaRP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rgbClr val="FF0000"/>
                </a:solidFill>
              </a:rPr>
              <a:t>300 </a:t>
            </a:r>
            <a:r>
              <a:rPr lang="en-GB" sz="1800" b="1" dirty="0" err="1">
                <a:solidFill>
                  <a:srgbClr val="FF0000"/>
                </a:solidFill>
              </a:rPr>
              <a:t>mW</a:t>
            </a:r>
            <a:r>
              <a:rPr lang="en-GB" sz="1800" b="1" dirty="0">
                <a:solidFill>
                  <a:srgbClr val="FF0000"/>
                </a:solidFill>
              </a:rPr>
              <a:t> </a:t>
            </a:r>
            <a:r>
              <a:rPr lang="en-GB" sz="1800" dirty="0"/>
              <a:t>peak</a:t>
            </a:r>
            <a:r>
              <a:rPr lang="en-GB" sz="1800" dirty="0">
                <a:solidFill>
                  <a:srgbClr val="0070C0"/>
                </a:solidFill>
              </a:rPr>
              <a:t> </a:t>
            </a:r>
            <a:r>
              <a:rPr lang="en-GB" sz="1800" dirty="0"/>
              <a:t>power.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en-GB" sz="1800" b="1" dirty="0"/>
              <a:t>ROBUSTA</a:t>
            </a:r>
            <a:r>
              <a:rPr lang="en-GB" sz="1800" dirty="0">
                <a:solidFill>
                  <a:srgbClr val="0070C0"/>
                </a:solidFill>
              </a:rPr>
              <a:t> </a:t>
            </a:r>
            <a:r>
              <a:rPr lang="en-GB" sz="1800" dirty="0"/>
              <a:t>compatible, </a:t>
            </a:r>
            <a:r>
              <a:rPr lang="en-GB" sz="1800" b="1" dirty="0"/>
              <a:t>CAN</a:t>
            </a:r>
            <a:r>
              <a:rPr lang="en-GB" sz="1800" dirty="0"/>
              <a:t> compatible.</a:t>
            </a:r>
            <a:endParaRPr lang="en-GB" sz="18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FBB46B-3E36-999A-EFFE-512198BB951C}"/>
              </a:ext>
            </a:extLst>
          </p:cNvPr>
          <p:cNvSpPr txBox="1"/>
          <p:nvPr/>
        </p:nvSpPr>
        <p:spPr>
          <a:xfrm>
            <a:off x="335163" y="934631"/>
            <a:ext cx="3272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Mother Board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97B923-6B6A-2F77-D86D-3D11E55E6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269" y="1312137"/>
            <a:ext cx="3851702" cy="2875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05A033-EDDF-3019-82ED-17A574CFE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3" y="1332959"/>
            <a:ext cx="2997565" cy="28115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9405CE-C4E2-1A4B-CACC-F3BD9F87A10D}"/>
              </a:ext>
            </a:extLst>
          </p:cNvPr>
          <p:cNvSpPr txBox="1"/>
          <p:nvPr/>
        </p:nvSpPr>
        <p:spPr>
          <a:xfrm>
            <a:off x="4225841" y="977664"/>
            <a:ext cx="3094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Fully</a:t>
            </a:r>
            <a:r>
              <a:rPr lang="en-GB" sz="2000" u="sng" dirty="0"/>
              <a:t> </a:t>
            </a:r>
            <a:r>
              <a:rPr lang="en-GB" sz="2000" b="1" u="sng" dirty="0"/>
              <a:t>assembled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9F8E9A-550D-0ED2-17D0-68DF2C91FD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497" y="1285441"/>
            <a:ext cx="3751705" cy="36591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DA43BC-0A3A-4493-195E-8C45376F0E88}"/>
              </a:ext>
            </a:extLst>
          </p:cNvPr>
          <p:cNvSpPr txBox="1"/>
          <p:nvPr/>
        </p:nvSpPr>
        <p:spPr>
          <a:xfrm>
            <a:off x="8584042" y="961327"/>
            <a:ext cx="3094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Integration on ROBUSTA</a:t>
            </a:r>
          </a:p>
        </p:txBody>
      </p:sp>
    </p:spTree>
    <p:extLst>
      <p:ext uri="{BB962C8B-B14F-4D97-AF65-F5344CB8AC3E}">
        <p14:creationId xmlns:p14="http://schemas.microsoft.com/office/powerpoint/2010/main" val="16456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F31-E18D-9140-050E-B3B7478F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48" y="149891"/>
            <a:ext cx="11620982" cy="803918"/>
          </a:xfrm>
        </p:spPr>
        <p:txBody>
          <a:bodyPr/>
          <a:lstStyle/>
          <a:p>
            <a:r>
              <a:rPr lang="en-GB" dirty="0"/>
              <a:t>Test Setup in CHARM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2C0F-EEFB-CA33-9133-F56E8C52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5C29-61FD-6D72-88A4-3A688668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600" smtClean="0"/>
              <a:t>In-orbit results from CELESTA - A. Waets, CERN</a:t>
            </a:r>
            <a:endParaRPr lang="en-GB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9C3BD9-747B-2FDF-DB2A-31D7747C3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11" y="964102"/>
            <a:ext cx="3064329" cy="3144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1F836C-83FC-ED1F-5DDA-B27BF2678E3F}"/>
              </a:ext>
            </a:extLst>
          </p:cNvPr>
          <p:cNvSpPr/>
          <p:nvPr/>
        </p:nvSpPr>
        <p:spPr>
          <a:xfrm>
            <a:off x="347241" y="4675288"/>
            <a:ext cx="54047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§"/>
            </a:pPr>
            <a:r>
              <a:rPr lang="en-GB" b="1" u="sng" dirty="0"/>
              <a:t>Timings</a:t>
            </a:r>
            <a:r>
              <a:rPr lang="en-GB" dirty="0"/>
              <a:t>: </a:t>
            </a:r>
          </a:p>
          <a:p>
            <a:pPr marL="638175" lvl="1" indent="-180975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FF0000"/>
                </a:solidFill>
              </a:rPr>
              <a:t>2 min </a:t>
            </a:r>
            <a:r>
              <a:rPr lang="en-GB" dirty="0"/>
              <a:t>reading of the quantities. </a:t>
            </a:r>
          </a:p>
          <a:p>
            <a:pPr marL="638175" lvl="1" indent="-180975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FF0000"/>
                </a:solidFill>
              </a:rPr>
              <a:t>1 min </a:t>
            </a:r>
            <a:r>
              <a:rPr lang="en-GB" dirty="0"/>
              <a:t>reading of the SRAMs.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7BC281-A155-A63A-05F4-51B640964576}"/>
              </a:ext>
            </a:extLst>
          </p:cNvPr>
          <p:cNvSpPr/>
          <p:nvPr/>
        </p:nvSpPr>
        <p:spPr>
          <a:xfrm>
            <a:off x="4203137" y="4675288"/>
            <a:ext cx="41398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Wingdings" panose="05000000000000000000" pitchFamily="2" charset="2"/>
              <a:buChar char="§"/>
            </a:pPr>
            <a:r>
              <a:rPr lang="en-GB" dirty="0"/>
              <a:t>CHARM </a:t>
            </a:r>
            <a:r>
              <a:rPr lang="en-GB" dirty="0">
                <a:solidFill>
                  <a:srgbClr val="FF0000"/>
                </a:solidFill>
              </a:rPr>
              <a:t>configurations</a:t>
            </a:r>
            <a:r>
              <a:rPr lang="en-GB" dirty="0"/>
              <a:t>: </a:t>
            </a:r>
          </a:p>
          <a:p>
            <a:pPr marL="639763" lvl="1" indent="-182563">
              <a:buFont typeface="Wingdings" panose="05000000000000000000" pitchFamily="2" charset="2"/>
              <a:buChar char="§"/>
            </a:pPr>
            <a:r>
              <a:rPr lang="en-GB" dirty="0"/>
              <a:t>Copper Target + Full shielding </a:t>
            </a:r>
            <a:r>
              <a:rPr lang="en-GB" b="1" dirty="0"/>
              <a:t>(CIIC)</a:t>
            </a:r>
          </a:p>
          <a:p>
            <a:pPr marL="639763" lvl="1" indent="-182563">
              <a:buFont typeface="Wingdings" panose="05000000000000000000" pitchFamily="2" charset="2"/>
              <a:buChar char="§"/>
            </a:pPr>
            <a:r>
              <a:rPr lang="en-GB" dirty="0"/>
              <a:t>Partial Shielding </a:t>
            </a:r>
            <a:r>
              <a:rPr lang="en-GB" b="1" dirty="0"/>
              <a:t>(OOIC)</a:t>
            </a:r>
          </a:p>
          <a:p>
            <a:pPr marL="639763" lvl="1" indent="-182563">
              <a:buFont typeface="Wingdings" panose="05000000000000000000" pitchFamily="2" charset="2"/>
              <a:buChar char="§"/>
            </a:pPr>
            <a:r>
              <a:rPr lang="en-GB" dirty="0"/>
              <a:t>No shielding </a:t>
            </a:r>
            <a:r>
              <a:rPr lang="en-GB" b="1" dirty="0"/>
              <a:t>(OOOO)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466595-16C0-EFE0-DF37-B7B50DB603E9}"/>
              </a:ext>
            </a:extLst>
          </p:cNvPr>
          <p:cNvGrpSpPr/>
          <p:nvPr/>
        </p:nvGrpSpPr>
        <p:grpSpPr>
          <a:xfrm>
            <a:off x="4078666" y="925782"/>
            <a:ext cx="7450394" cy="4246644"/>
            <a:chOff x="5183566" y="3337946"/>
            <a:chExt cx="7450394" cy="42466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71287D-09F1-75C4-B467-0D9782FC1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8976" y="3337946"/>
              <a:ext cx="3184984" cy="424664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4E4A363-69B8-12B9-9780-C7A17602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3566" y="3662154"/>
              <a:ext cx="3510106" cy="263257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Right Arrow 23">
              <a:extLst>
                <a:ext uri="{FF2B5EF4-FFF2-40B4-BE49-F238E27FC236}">
                  <a16:creationId xmlns:a16="http://schemas.microsoft.com/office/drawing/2014/main" id="{958EA189-E22E-C037-4080-5A852851323A}"/>
                </a:ext>
              </a:extLst>
            </p:cNvPr>
            <p:cNvSpPr/>
            <p:nvPr/>
          </p:nvSpPr>
          <p:spPr>
            <a:xfrm rot="21079361">
              <a:off x="7946873" y="5205184"/>
              <a:ext cx="2667184" cy="226944"/>
            </a:xfrm>
            <a:prstGeom prst="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382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F31-E18D-9140-050E-B3B7478FE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Results - TID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2C0F-EEFB-CA33-9133-F56E8C52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5C29-61FD-6D72-88A4-3A688668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600" smtClean="0"/>
              <a:t>In-orbit results from CELESTA - A. Waets, CERN</a:t>
            </a:r>
            <a:endParaRPr lang="en-GB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2F73F1-178B-A3A8-9F94-22C5FECD6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324" y="1067238"/>
            <a:ext cx="5229546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C1CC8D-BBB0-A6BD-D08F-6F0A70B09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33" y="1055902"/>
            <a:ext cx="5357714" cy="41374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A9B7EC-D029-F0ED-C2D4-0625C087D320}"/>
              </a:ext>
            </a:extLst>
          </p:cNvPr>
          <p:cNvSpPr/>
          <p:nvPr/>
        </p:nvSpPr>
        <p:spPr>
          <a:xfrm>
            <a:off x="4652866" y="5620850"/>
            <a:ext cx="4504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563" indent="-182563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FF0000"/>
                </a:solidFill>
              </a:rPr>
              <a:t>140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Gy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collected during 4 days of irradiation</a:t>
            </a:r>
          </a:p>
        </p:txBody>
      </p:sp>
    </p:spTree>
    <p:extLst>
      <p:ext uri="{BB962C8B-B14F-4D97-AF65-F5344CB8AC3E}">
        <p14:creationId xmlns:p14="http://schemas.microsoft.com/office/powerpoint/2010/main" val="314396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F31-E18D-9140-050E-B3B7478F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09" y="20511"/>
            <a:ext cx="11620982" cy="803918"/>
          </a:xfrm>
        </p:spPr>
        <p:txBody>
          <a:bodyPr>
            <a:normAutofit/>
          </a:bodyPr>
          <a:lstStyle/>
          <a:p>
            <a:r>
              <a:rPr lang="en-GB" sz="3600" dirty="0"/>
              <a:t>Experimental Results – All sensors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2C0F-EEFB-CA33-9133-F56E8C52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5C29-61FD-6D72-88A4-3A688668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600" smtClean="0"/>
              <a:t>In-orbit results from CELESTA - A. Waets, CERN</a:t>
            </a:r>
            <a:endParaRPr lang="en-GB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EA0BFF-4FB3-13AC-DFC5-5014E2AC8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19" y="749300"/>
            <a:ext cx="7010267" cy="54774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3B5EF3-D645-B273-7CAF-0F6D447C8BA1}"/>
              </a:ext>
            </a:extLst>
          </p:cNvPr>
          <p:cNvSpPr txBox="1"/>
          <p:nvPr/>
        </p:nvSpPr>
        <p:spPr>
          <a:xfrm>
            <a:off x="8972271" y="4833242"/>
            <a:ext cx="30448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effectLst/>
                <a:latin typeface="sourcesans-regular"/>
              </a:rPr>
              <a:t>R. Secondo, “</a:t>
            </a:r>
            <a:r>
              <a:rPr lang="en-GB" sz="1200" b="0" i="1" u="sng" dirty="0">
                <a:effectLst/>
                <a:latin typeface="sourcesans-regular"/>
              </a:rPr>
              <a:t>Upgrades of the </a:t>
            </a:r>
            <a:r>
              <a:rPr lang="en-GB" sz="1200" b="0" i="1" u="sng" dirty="0" err="1">
                <a:effectLst/>
                <a:latin typeface="sourcesans-regular"/>
              </a:rPr>
              <a:t>RadMon</a:t>
            </a:r>
            <a:r>
              <a:rPr lang="en-GB" sz="1200" b="0" i="1" u="sng" dirty="0">
                <a:effectLst/>
                <a:latin typeface="sourcesans-regular"/>
              </a:rPr>
              <a:t> V6 and its Integration on a Nanosatellite for the Analysis and the Comparative Study of the CHARM and Low Earth Orbit Environments</a:t>
            </a:r>
            <a:r>
              <a:rPr lang="en-GB" sz="1200" b="0" i="0" dirty="0">
                <a:effectLst/>
                <a:latin typeface="sourcesans-regular"/>
              </a:rPr>
              <a:t>”, PhD Thesis, Université de Montpellier, 2017.</a:t>
            </a:r>
          </a:p>
          <a:p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7183677" y="3626285"/>
            <a:ext cx="1722328" cy="151564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972271" y="3394553"/>
            <a:ext cx="2858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Degradation of SEL cross section with TID (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US" dirty="0" smtClean="0"/>
              <a:t>5 </a:t>
            </a:r>
            <a:r>
              <a:rPr lang="en-US" dirty="0" err="1" smtClean="0"/>
              <a:t>krad</a:t>
            </a:r>
            <a:r>
              <a:rPr lang="en-US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791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F31-E18D-9140-050E-B3B7478FE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Vega-C Launch – July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2C0F-EEFB-CA33-9133-F56E8C52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5C29-61FD-6D72-88A4-3A688668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600" smtClean="0"/>
              <a:t>In-orbit results from CELESTA - A. Waets, CERN</a:t>
            </a:r>
            <a:endParaRPr lang="en-GB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E22ED4-1927-F515-074E-B109D9492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22" y="2062563"/>
            <a:ext cx="2905577" cy="40942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B3FD65-71E9-FB11-1DBB-C4940526420B}"/>
              </a:ext>
            </a:extLst>
          </p:cNvPr>
          <p:cNvSpPr txBox="1"/>
          <p:nvPr/>
        </p:nvSpPr>
        <p:spPr>
          <a:xfrm>
            <a:off x="652040" y="1169044"/>
            <a:ext cx="6098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13th July 2022 – </a:t>
            </a:r>
            <a:r>
              <a:rPr lang="fr-FR" sz="2400" b="1" dirty="0"/>
              <a:t>ESA</a:t>
            </a:r>
            <a:r>
              <a:rPr lang="fr-FR" sz="2400" dirty="0"/>
              <a:t> VEGA-C Inaugural Flight</a:t>
            </a:r>
            <a:endParaRPr lang="en-US" sz="2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B55D33-BE26-5D40-6FB2-EC31EC94C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119" y="2062563"/>
            <a:ext cx="6891760" cy="4074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7E645E-D525-0424-E8D5-D0DE15EE5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823" y="549435"/>
            <a:ext cx="2425393" cy="19224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760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F31-E18D-9140-050E-B3B7478FE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CELESTA orbit and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C900D-E622-9CCE-1E7B-DA5F73CD3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20" y="1227035"/>
            <a:ext cx="9141144" cy="474027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Vega-C maiden flight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b="1" dirty="0"/>
              <a:t>P</a:t>
            </a:r>
            <a:r>
              <a:rPr lang="pl-PL" sz="2400" b="1" dirty="0"/>
              <a:t>erigee </a:t>
            </a:r>
            <a:r>
              <a:rPr lang="pl-PL" sz="2400" dirty="0"/>
              <a:t>altitude: 5865,4 km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b="1" dirty="0"/>
              <a:t>A</a:t>
            </a:r>
            <a:r>
              <a:rPr lang="pl-PL" sz="2400" b="1" dirty="0"/>
              <a:t>pogee </a:t>
            </a:r>
            <a:r>
              <a:rPr lang="pl-PL" sz="2400" dirty="0"/>
              <a:t>altitude: 5866,9 km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I</a:t>
            </a:r>
            <a:r>
              <a:rPr lang="pl-PL" sz="2400" dirty="0"/>
              <a:t>nclination angle: 70,16</a:t>
            </a:r>
            <a:r>
              <a:rPr lang="en-US" sz="2400" dirty="0"/>
              <a:t>°</a:t>
            </a:r>
            <a:endParaRPr lang="pl-PL" sz="2400" dirty="0"/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Right ascension of the ascending node</a:t>
            </a:r>
            <a:r>
              <a:rPr lang="pl-PL" sz="2400" dirty="0"/>
              <a:t> (RAAN): -52,3</a:t>
            </a:r>
            <a:r>
              <a:rPr lang="en-US" sz="2400" dirty="0"/>
              <a:t>°</a:t>
            </a:r>
            <a:endParaRPr lang="pl-PL" sz="2400" dirty="0"/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A</a:t>
            </a:r>
            <a:r>
              <a:rPr lang="pl-PL" sz="2400" dirty="0"/>
              <a:t>rgument of perigee: 142,9</a:t>
            </a:r>
            <a:r>
              <a:rPr lang="en-US" sz="2400" dirty="0"/>
              <a:t>°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b="1" dirty="0"/>
              <a:t>Orbital period</a:t>
            </a:r>
            <a:r>
              <a:rPr lang="en-US" sz="2400" dirty="0"/>
              <a:t>: 3.74 hours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M</a:t>
            </a:r>
            <a:r>
              <a:rPr lang="pl-PL" sz="2400" dirty="0"/>
              <a:t>ission </a:t>
            </a:r>
            <a:r>
              <a:rPr lang="en-US" sz="2400" dirty="0"/>
              <a:t>launch</a:t>
            </a:r>
            <a:r>
              <a:rPr lang="pl-PL" sz="2400" dirty="0"/>
              <a:t>: </a:t>
            </a:r>
            <a:r>
              <a:rPr lang="en-US" sz="2400" dirty="0"/>
              <a:t>14.07.2022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b="1" dirty="0"/>
              <a:t>Data </a:t>
            </a:r>
            <a:r>
              <a:rPr lang="en-US" sz="2400" b="1" dirty="0">
                <a:solidFill>
                  <a:schemeClr val="accent1"/>
                </a:solidFill>
              </a:rPr>
              <a:t>collection starting </a:t>
            </a:r>
            <a:r>
              <a:rPr lang="en-US" sz="2400" b="1" dirty="0"/>
              <a:t>20.07.2022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b="1" dirty="0"/>
              <a:t>Mission </a:t>
            </a:r>
            <a:r>
              <a:rPr lang="en-US" sz="2400" b="1" dirty="0" smtClean="0">
                <a:solidFill>
                  <a:schemeClr val="accent1"/>
                </a:solidFill>
              </a:rPr>
              <a:t>end</a:t>
            </a:r>
            <a:r>
              <a:rPr lang="en-US" sz="2400" b="1" dirty="0" smtClean="0"/>
              <a:t>: </a:t>
            </a:r>
            <a:r>
              <a:rPr lang="en-US" sz="2400" b="1" dirty="0"/>
              <a:t>12.09.2022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2C0F-EEFB-CA33-9133-F56E8C52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5C29-61FD-6D72-88A4-3A688668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600" smtClean="0"/>
              <a:t>In-orbit results from CELESTA - A. Waets, CERN</a:t>
            </a:r>
            <a:endParaRPr lang="en-GB" sz="16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46305F6-C66A-47D5-8F8D-BE8589F730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70256" y="1380026"/>
            <a:ext cx="3593048" cy="2757542"/>
          </a:xfrm>
          <a:prstGeom prst="rect">
            <a:avLst/>
          </a:prstGeom>
        </p:spPr>
      </p:pic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D47E5140-E284-4EDA-8813-4DC8DFD09566}"/>
              </a:ext>
            </a:extLst>
          </p:cNvPr>
          <p:cNvSpPr txBox="1">
            <a:spLocks/>
          </p:cNvSpPr>
          <p:nvPr/>
        </p:nvSpPr>
        <p:spPr>
          <a:xfrm>
            <a:off x="7531199" y="4317465"/>
            <a:ext cx="3643394" cy="4724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0" dirty="0"/>
              <a:t>Trajectory of CELESTA </a:t>
            </a:r>
            <a:r>
              <a:rPr lang="pl-PL" sz="1600" b="0" dirty="0"/>
              <a:t>as calculated in OMERE</a:t>
            </a:r>
            <a:endParaRPr lang="en-US" sz="1400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593" y="2304288"/>
            <a:ext cx="851154" cy="3779520"/>
          </a:xfrm>
          <a:prstGeom prst="rect">
            <a:avLst/>
          </a:prstGeom>
        </p:spPr>
      </p:pic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D47E5140-E284-4EDA-8813-4DC8DFD09566}"/>
              </a:ext>
            </a:extLst>
          </p:cNvPr>
          <p:cNvSpPr txBox="1">
            <a:spLocks/>
          </p:cNvSpPr>
          <p:nvPr/>
        </p:nvSpPr>
        <p:spPr>
          <a:xfrm>
            <a:off x="10492691" y="5536326"/>
            <a:ext cx="1052516" cy="4724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0" dirty="0"/>
              <a:t>VEGA-C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87604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F31-E18D-9140-050E-B3B7478FE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Flight data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C900D-E622-9CCE-1E7B-DA5F73CD3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20" y="4913400"/>
            <a:ext cx="5224580" cy="119479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b="1" dirty="0"/>
              <a:t>347</a:t>
            </a:r>
            <a:r>
              <a:rPr lang="en-US" sz="2400" dirty="0"/>
              <a:t> orbits completed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b="1" dirty="0" smtClean="0"/>
              <a:t>Results </a:t>
            </a:r>
            <a:r>
              <a:rPr lang="en-US" sz="2400" dirty="0" smtClean="0"/>
              <a:t>for </a:t>
            </a:r>
            <a:r>
              <a:rPr lang="en-US" sz="2400" b="1" dirty="0"/>
              <a:t>SELs</a:t>
            </a:r>
            <a:r>
              <a:rPr lang="en-US" sz="2400" dirty="0"/>
              <a:t> on two Brilliance units as a function of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2C0F-EEFB-CA33-9133-F56E8C52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5C29-61FD-6D72-88A4-3A688668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600" smtClean="0"/>
              <a:t>In-orbit results from CELESTA - A. Waets, CERN</a:t>
            </a:r>
            <a:endParaRPr lang="en-GB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56" y="1169044"/>
            <a:ext cx="5882872" cy="352187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F9C900D-E622-9CCE-1E7B-DA5F73CD3B4B}"/>
              </a:ext>
            </a:extLst>
          </p:cNvPr>
          <p:cNvSpPr txBox="1">
            <a:spLocks/>
          </p:cNvSpPr>
          <p:nvPr/>
        </p:nvSpPr>
        <p:spPr>
          <a:xfrm>
            <a:off x="6004252" y="4913400"/>
            <a:ext cx="5224580" cy="11947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559E"/>
              </a:buClr>
              <a:buFont typeface="Wingdings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559E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559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559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559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b="1" dirty="0"/>
              <a:t>SEU </a:t>
            </a:r>
            <a:r>
              <a:rPr lang="en-US" sz="2400" dirty="0"/>
              <a:t>and </a:t>
            </a:r>
            <a:r>
              <a:rPr lang="en-US" sz="2400" b="1" dirty="0"/>
              <a:t>TID </a:t>
            </a:r>
            <a:r>
              <a:rPr lang="en-US" sz="2400" dirty="0"/>
              <a:t>data: </a:t>
            </a:r>
            <a:r>
              <a:rPr lang="en-US" sz="2400" dirty="0" smtClean="0"/>
              <a:t>RADECS ‘23 paper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dirty="0" smtClean="0"/>
              <a:t>No possibility </a:t>
            </a:r>
            <a:r>
              <a:rPr lang="en-US" sz="2400" dirty="0"/>
              <a:t>for the </a:t>
            </a:r>
            <a:r>
              <a:rPr lang="en-US" sz="2400" dirty="0" err="1"/>
              <a:t>geolocalization</a:t>
            </a:r>
            <a:r>
              <a:rPr lang="en-US" sz="2400" dirty="0"/>
              <a:t> of the events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F4BE60-BA60-CF06-13A9-151B70B8D4BB}"/>
              </a:ext>
            </a:extLst>
          </p:cNvPr>
          <p:cNvSpPr txBox="1"/>
          <p:nvPr/>
        </p:nvSpPr>
        <p:spPr>
          <a:xfrm>
            <a:off x="8867455" y="1068355"/>
            <a:ext cx="27784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Courtesy of </a:t>
            </a:r>
          </a:p>
          <a:p>
            <a:r>
              <a:rPr lang="en-US" sz="1800" b="1" dirty="0"/>
              <a:t>A. Coronetti, R. Garcia Alia,</a:t>
            </a:r>
          </a:p>
          <a:p>
            <a:r>
              <a:rPr lang="en-US" sz="1800" b="1" dirty="0"/>
              <a:t>I. </a:t>
            </a:r>
            <a:r>
              <a:rPr lang="en-US" sz="1800" b="1" dirty="0" err="1"/>
              <a:t>Slipukhin</a:t>
            </a:r>
            <a:endParaRPr lang="en-US" sz="1800" b="1" dirty="0"/>
          </a:p>
          <a:p>
            <a:r>
              <a:rPr lang="en-US" dirty="0"/>
              <a:t>(CERN, </a:t>
            </a:r>
            <a:r>
              <a:rPr lang="en-US" dirty="0"/>
              <a:t>SY-STI-BMI</a:t>
            </a:r>
            <a:r>
              <a:rPr lang="en-US" dirty="0"/>
              <a:t>),</a:t>
            </a:r>
            <a:r>
              <a:rPr lang="en-US" sz="1800" b="1" dirty="0"/>
              <a:t> </a:t>
            </a:r>
          </a:p>
          <a:p>
            <a:r>
              <a:rPr lang="en-US" sz="1800" b="1" dirty="0"/>
              <a:t>S. Danzeca, A. Zimmaro </a:t>
            </a:r>
            <a:r>
              <a:rPr lang="en-US" sz="1800" dirty="0"/>
              <a:t>(CERN, BE-CEM-EPR)</a:t>
            </a:r>
            <a:r>
              <a:rPr lang="en-US" sz="1800" b="1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F31-E18D-9140-050E-B3B7478FE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Flight data against predictions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C900D-E622-9CCE-1E7B-DA5F73CD3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62" y="1280184"/>
            <a:ext cx="4574430" cy="4840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b="1" dirty="0"/>
              <a:t>OMERE 5.4.1 </a:t>
            </a:r>
            <a:r>
              <a:rPr lang="en-US" sz="2400" dirty="0"/>
              <a:t>used to calculate the environment for the mission timeframe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b="1" dirty="0"/>
              <a:t>Models</a:t>
            </a:r>
            <a:r>
              <a:rPr lang="en-US" sz="2400" dirty="0"/>
              <a:t> used: AP8, AE8, ESP, GCR ISO 15390:2004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b="1" dirty="0"/>
              <a:t>CHARM</a:t>
            </a:r>
            <a:r>
              <a:rPr lang="en-US" sz="2400" dirty="0"/>
              <a:t> </a:t>
            </a:r>
            <a:r>
              <a:rPr lang="en-US" sz="2400" b="1" dirty="0"/>
              <a:t>HEH cross-section </a:t>
            </a:r>
            <a:r>
              <a:rPr lang="en-US" sz="2400" dirty="0"/>
              <a:t>for flight date code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/>
              <a:t>1.33 x 10</a:t>
            </a:r>
            <a:r>
              <a:rPr lang="en-US" sz="2000" b="1" baseline="30000" dirty="0"/>
              <a:t>-8</a:t>
            </a:r>
            <a:r>
              <a:rPr lang="en-US" sz="2000" b="1" dirty="0"/>
              <a:t> cm</a:t>
            </a:r>
            <a:r>
              <a:rPr lang="en-US" sz="2000" b="1" baseline="30000" dirty="0"/>
              <a:t>2</a:t>
            </a:r>
            <a:endParaRPr lang="en-US" sz="2000" b="1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Step response with E</a:t>
            </a:r>
            <a:r>
              <a:rPr lang="en-US" sz="2000" baseline="-25000" dirty="0"/>
              <a:t>0</a:t>
            </a:r>
            <a:r>
              <a:rPr lang="en-US" sz="2000" dirty="0"/>
              <a:t> = 20 MeV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Weibull response for ions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2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µm sensitive cell depth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Orbiting deep inside proton belt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b="1" dirty="0"/>
              <a:t>proton dominance</a:t>
            </a:r>
            <a:r>
              <a:rPr lang="en-US" sz="2400" dirty="0"/>
              <a:t> in the response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2C0F-EEFB-CA33-9133-F56E8C52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5C29-61FD-6D72-88A4-3A688668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600" smtClean="0"/>
              <a:t>In-orbit results from CELESTA - A. Waets, CERN</a:t>
            </a:r>
            <a:endParaRPr lang="en-GB" sz="16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682178"/>
              </p:ext>
            </p:extLst>
          </p:nvPr>
        </p:nvGraphicFramePr>
        <p:xfrm>
          <a:off x="6026513" y="1169044"/>
          <a:ext cx="5385846" cy="3337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35860">
                  <a:extLst>
                    <a:ext uri="{9D8B030D-6E8A-4147-A177-3AD203B41FA5}">
                      <a16:colId xmlns:a16="http://schemas.microsoft.com/office/drawing/2014/main" val="2490869884"/>
                    </a:ext>
                  </a:extLst>
                </a:gridCol>
                <a:gridCol w="2449986">
                  <a:extLst>
                    <a:ext uri="{9D8B030D-6E8A-4147-A177-3AD203B41FA5}">
                      <a16:colId xmlns:a16="http://schemas.microsoft.com/office/drawing/2014/main" val="25855128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GCR</a:t>
                      </a:r>
                      <a:r>
                        <a:rPr lang="en-US" b="0" baseline="0" dirty="0"/>
                        <a:t> Heavy ions rate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0.29 </a:t>
                      </a:r>
                      <a:r>
                        <a:rPr lang="en-US" b="0" dirty="0"/>
                        <a:t>/dev/day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90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GCR Protons rate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0.01 </a:t>
                      </a:r>
                      <a:r>
                        <a:rPr lang="en-US" dirty="0"/>
                        <a:t>/dev/day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408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Trapped Protons rate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1.31 </a:t>
                      </a:r>
                      <a:r>
                        <a:rPr lang="en-US" b="0" dirty="0"/>
                        <a:t>/dev/day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947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err="1" smtClean="0"/>
                        <a:t>Avg</a:t>
                      </a:r>
                      <a:r>
                        <a:rPr lang="en-US" b="0" dirty="0" smtClean="0"/>
                        <a:t> Solar </a:t>
                      </a:r>
                      <a:r>
                        <a:rPr lang="en-US" b="0" dirty="0"/>
                        <a:t>Protons</a:t>
                      </a:r>
                      <a:r>
                        <a:rPr lang="en-US" b="0" baseline="0" dirty="0"/>
                        <a:t> rate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0.01 </a:t>
                      </a:r>
                      <a:r>
                        <a:rPr lang="en-US" b="0" dirty="0"/>
                        <a:t>/dev/day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59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Total predicted </a:t>
                      </a:r>
                      <a:r>
                        <a:rPr lang="en-US" b="1" dirty="0" smtClean="0"/>
                        <a:t>rate PSI+UCL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1.62 </a:t>
                      </a:r>
                      <a:r>
                        <a:rPr lang="en-US" b="1" dirty="0"/>
                        <a:t>/dev/day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873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r>
                        <a:rPr lang="en-US" b="1" baseline="0" dirty="0" smtClean="0"/>
                        <a:t> rate CHARM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2.15 /dev/day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52232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en-GB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465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Flight rate SEL1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1.59</a:t>
                      </a:r>
                      <a:r>
                        <a:rPr lang="en-US" b="1" baseline="0" dirty="0"/>
                        <a:t> /dev/day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18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Flight</a:t>
                      </a:r>
                      <a:r>
                        <a:rPr lang="en-US" b="1" baseline="0" dirty="0"/>
                        <a:t> rate SEL2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1.22 /dev/day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66069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414E55D-F3C2-B121-7605-AEE68039EDD1}"/>
              </a:ext>
            </a:extLst>
          </p:cNvPr>
          <p:cNvSpPr txBox="1"/>
          <p:nvPr/>
        </p:nvSpPr>
        <p:spPr>
          <a:xfrm>
            <a:off x="6636152" y="4792543"/>
            <a:ext cx="42115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Courtesy of </a:t>
            </a:r>
          </a:p>
          <a:p>
            <a:r>
              <a:rPr lang="en-US" sz="1800" b="1" dirty="0"/>
              <a:t>A. Coronetti, R. Garcia Alia, I. </a:t>
            </a:r>
            <a:r>
              <a:rPr lang="en-US" sz="1800" b="1" dirty="0" err="1"/>
              <a:t>Slipukhin</a:t>
            </a:r>
            <a:endParaRPr lang="en-US" sz="1800" b="1" dirty="0"/>
          </a:p>
          <a:p>
            <a:r>
              <a:rPr lang="en-US" dirty="0"/>
              <a:t>(CERN, </a:t>
            </a:r>
            <a:r>
              <a:rPr lang="en-US" dirty="0"/>
              <a:t>SY-STI-BMI</a:t>
            </a:r>
            <a:r>
              <a:rPr lang="en-US" dirty="0"/>
              <a:t>),</a:t>
            </a:r>
            <a:r>
              <a:rPr lang="en-US" sz="1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572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F31-E18D-9140-050E-B3B7478FE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2C0F-EEFB-CA33-9133-F56E8C52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5C29-61FD-6D72-88A4-3A688668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600" smtClean="0"/>
              <a:t>In-orbit results from CELESTA - A. Waets, CERN</a:t>
            </a:r>
            <a:endParaRPr lang="en-GB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D21364-D800-1BF6-CC64-A14F22F10D96}"/>
              </a:ext>
            </a:extLst>
          </p:cNvPr>
          <p:cNvSpPr/>
          <p:nvPr/>
        </p:nvSpPr>
        <p:spPr>
          <a:xfrm>
            <a:off x="3451055" y="1842196"/>
            <a:ext cx="83368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b="1" dirty="0"/>
              <a:t>First CubeSat Mission</a:t>
            </a:r>
            <a:r>
              <a:rPr lang="en-GB" sz="2000" dirty="0"/>
              <a:t> collaboration between CSUM and CERN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b="1" dirty="0"/>
              <a:t>CELESTA </a:t>
            </a:r>
            <a:r>
              <a:rPr lang="en-GB" sz="2000" dirty="0"/>
              <a:t>led the way to a </a:t>
            </a:r>
            <a:r>
              <a:rPr lang="en-GB" sz="2000" b="1" dirty="0"/>
              <a:t>procedure to test small satellites at system level</a:t>
            </a: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b="1" dirty="0"/>
              <a:t>Payload </a:t>
            </a:r>
            <a:r>
              <a:rPr lang="en-GB" sz="2000" dirty="0"/>
              <a:t>tested in a </a:t>
            </a:r>
            <a:r>
              <a:rPr lang="en-GB" sz="2000" b="1" dirty="0"/>
              <a:t>LEO representative mixed-field</a:t>
            </a:r>
            <a:r>
              <a:rPr lang="en-GB" sz="2000" dirty="0"/>
              <a:t>.</a:t>
            </a:r>
          </a:p>
          <a:p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b="1" dirty="0"/>
              <a:t>Good agreement</a:t>
            </a:r>
            <a:r>
              <a:rPr lang="en-GB" sz="2000" dirty="0"/>
              <a:t> over </a:t>
            </a:r>
            <a:r>
              <a:rPr lang="en-GB" sz="2000" b="1" dirty="0"/>
              <a:t>predicted and in-flight SEL data</a:t>
            </a:r>
            <a:r>
              <a:rPr lang="en-GB" sz="2000" dirty="0" smtClean="0"/>
              <a:t>.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436192-4399-F88E-CB3B-815F706E2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0" r="17229"/>
          <a:stretch/>
        </p:blipFill>
        <p:spPr>
          <a:xfrm>
            <a:off x="477870" y="1373906"/>
            <a:ext cx="2857500" cy="2754121"/>
          </a:xfrm>
          <a:prstGeom prst="rect">
            <a:avLst/>
          </a:prstGeom>
        </p:spPr>
      </p:pic>
      <p:pic>
        <p:nvPicPr>
          <p:cNvPr id="2050" name="Picture 2" descr="Home | r2e.web.cern.ch">
            <a:extLst>
              <a:ext uri="{FF2B5EF4-FFF2-40B4-BE49-F238E27FC236}">
                <a16:creationId xmlns:a16="http://schemas.microsoft.com/office/drawing/2014/main" id="{AD498D5D-13FB-6523-29AF-DC620FE99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710" y="4549018"/>
            <a:ext cx="1005113" cy="125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E2644236-045E-3EEC-3974-7B9A395D4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107" y="4641877"/>
            <a:ext cx="1074160" cy="1077942"/>
          </a:xfrm>
          <a:prstGeom prst="rect">
            <a:avLst/>
          </a:prstGeom>
        </p:spPr>
      </p:pic>
      <p:pic>
        <p:nvPicPr>
          <p:cNvPr id="12" name="Picture 2" descr="Fondation Van Allen on Twitter: &quot;Venez nombreux découvrir le stand du Centre  Spatial Universitaire de Montpellier à la journée Portes Ouvertes 2022 de  l'@umontpellier ce samedi 12 février 🚀 Plus d'informations :">
            <a:extLst>
              <a:ext uri="{FF2B5EF4-FFF2-40B4-BE49-F238E27FC236}">
                <a16:creationId xmlns:a16="http://schemas.microsoft.com/office/drawing/2014/main" id="{24E53B48-99AD-D2BC-CFCB-B10ECDB82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5" t="17942" r="17898" b="43195"/>
          <a:stretch/>
        </p:blipFill>
        <p:spPr bwMode="auto">
          <a:xfrm>
            <a:off x="2306038" y="4641877"/>
            <a:ext cx="2028775" cy="118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ERN – Sergei V. Gleyzer">
            <a:extLst>
              <a:ext uri="{FF2B5EF4-FFF2-40B4-BE49-F238E27FC236}">
                <a16:creationId xmlns:a16="http://schemas.microsoft.com/office/drawing/2014/main" id="{95FE99D6-718F-669E-992C-9028F065B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84" y="4760858"/>
            <a:ext cx="3086100" cy="80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38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F31-E18D-9140-050E-B3B7478F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1" y="165752"/>
            <a:ext cx="11620982" cy="803918"/>
          </a:xfrm>
        </p:spPr>
        <p:txBody>
          <a:bodyPr>
            <a:normAutofit/>
          </a:bodyPr>
          <a:lstStyle/>
          <a:p>
            <a:r>
              <a:rPr lang="en-GB" sz="4000" dirty="0"/>
              <a:t>CELESTA MISSION - 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2C0F-EEFB-CA33-9133-F56E8C52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5C29-61FD-6D72-88A4-3A688668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600" dirty="0" smtClean="0"/>
              <a:t>In-orbit results from CELESTA - A. </a:t>
            </a:r>
            <a:r>
              <a:rPr lang="en-GB" sz="1600" dirty="0" err="1" smtClean="0"/>
              <a:t>Waets</a:t>
            </a:r>
            <a:r>
              <a:rPr lang="en-GB" sz="1600" dirty="0" smtClean="0"/>
              <a:t>, CERN</a:t>
            </a:r>
            <a:endParaRPr lang="en-GB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DAB1DD-9F86-D852-D09D-2D36029CA1AB}"/>
              </a:ext>
            </a:extLst>
          </p:cNvPr>
          <p:cNvSpPr/>
          <p:nvPr/>
        </p:nvSpPr>
        <p:spPr>
          <a:xfrm>
            <a:off x="4138942" y="1140023"/>
            <a:ext cx="78292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dirty="0"/>
              <a:t>C</a:t>
            </a:r>
            <a:r>
              <a:rPr lang="en-US" sz="2000" b="1" dirty="0"/>
              <a:t>E</a:t>
            </a:r>
            <a:r>
              <a:rPr lang="en-US" sz="2000" dirty="0"/>
              <a:t>RN </a:t>
            </a:r>
            <a:r>
              <a:rPr lang="en-US" sz="2000" dirty="0" err="1"/>
              <a:t>Latchup</a:t>
            </a:r>
            <a:r>
              <a:rPr lang="en-US" sz="2000" dirty="0"/>
              <a:t> </a:t>
            </a:r>
            <a:r>
              <a:rPr lang="en-US" sz="2000" b="1" dirty="0"/>
              <a:t>E</a:t>
            </a:r>
            <a:r>
              <a:rPr lang="en-US" sz="2000" dirty="0"/>
              <a:t>xperiment and </a:t>
            </a:r>
            <a:r>
              <a:rPr lang="en-US" sz="2000" b="1" dirty="0" err="1"/>
              <a:t>ST</a:t>
            </a:r>
            <a:r>
              <a:rPr lang="en-US" sz="2000" dirty="0" err="1"/>
              <a:t>udent</a:t>
            </a:r>
            <a:r>
              <a:rPr lang="en-US" sz="2000" dirty="0"/>
              <a:t> </a:t>
            </a:r>
            <a:r>
              <a:rPr lang="en-US" sz="2000" dirty="0" err="1"/>
              <a:t>s</a:t>
            </a:r>
            <a:r>
              <a:rPr lang="en-US" sz="2000" b="1" dirty="0" err="1"/>
              <a:t>A</a:t>
            </a:r>
            <a:r>
              <a:rPr lang="en-US" sz="2000" dirty="0" err="1"/>
              <a:t>tellite</a:t>
            </a:r>
            <a:r>
              <a:rPr lang="en-US" sz="2000" dirty="0"/>
              <a:t>: </a:t>
            </a:r>
            <a:r>
              <a:rPr lang="en-US" sz="2000" b="1" u="sng" dirty="0">
                <a:solidFill>
                  <a:srgbClr val="FF0000"/>
                </a:solidFill>
              </a:rPr>
              <a:t>CELESTA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>
                <a:sym typeface="Wingdings" panose="05000000000000000000" pitchFamily="2" charset="2"/>
              </a:rPr>
              <a:t>T</a:t>
            </a:r>
            <a:r>
              <a:rPr lang="fr-FR" sz="2000" dirty="0"/>
              <a:t>he </a:t>
            </a:r>
            <a:r>
              <a:rPr lang="fr-FR" sz="2000" dirty="0" err="1"/>
              <a:t>scientific</a:t>
            </a:r>
            <a:r>
              <a:rPr lang="fr-FR" sz="2000" dirty="0"/>
              <a:t> </a:t>
            </a:r>
            <a:r>
              <a:rPr lang="fr-FR" sz="2000" b="1" dirty="0" err="1"/>
              <a:t>Payload</a:t>
            </a:r>
            <a:r>
              <a:rPr lang="fr-FR" sz="2000" b="1" dirty="0"/>
              <a:t> </a:t>
            </a:r>
            <a:r>
              <a:rPr lang="fr-FR" sz="2000" dirty="0"/>
              <a:t>of the first </a:t>
            </a:r>
            <a:r>
              <a:rPr lang="fr-FR" sz="2000" b="1" dirty="0"/>
              <a:t>CERN-</a:t>
            </a:r>
            <a:r>
              <a:rPr lang="fr-FR" sz="2000" b="1" dirty="0" err="1"/>
              <a:t>driven</a:t>
            </a:r>
            <a:r>
              <a:rPr lang="fr-FR" sz="2000" b="1" dirty="0"/>
              <a:t> Small Satellite</a:t>
            </a:r>
            <a:r>
              <a:rPr lang="fr-FR" sz="20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/>
              <a:t>Collaboration </a:t>
            </a:r>
            <a:r>
              <a:rPr lang="fr-FR" sz="2000" dirty="0" err="1"/>
              <a:t>started</a:t>
            </a:r>
            <a:r>
              <a:rPr lang="fr-FR" sz="2000" dirty="0"/>
              <a:t> in </a:t>
            </a:r>
            <a:r>
              <a:rPr lang="fr-FR" sz="2000" b="1" dirty="0"/>
              <a:t>2014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u="sng" dirty="0">
                <a:solidFill>
                  <a:srgbClr val="FF0000"/>
                </a:solidFill>
              </a:rPr>
              <a:t>Content of the Talk</a:t>
            </a:r>
            <a:r>
              <a:rPr lang="fr-FR" sz="2000" dirty="0"/>
              <a:t>: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FF0000"/>
                </a:solidFill>
              </a:rPr>
              <a:t>Design and test </a:t>
            </a:r>
            <a:r>
              <a:rPr lang="fr-FR" sz="2000" dirty="0" err="1">
                <a:solidFill>
                  <a:srgbClr val="FF0000"/>
                </a:solidFill>
              </a:rPr>
              <a:t>results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conducted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between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2014</a:t>
            </a:r>
            <a:r>
              <a:rPr lang="fr-FR" sz="2000" dirty="0">
                <a:solidFill>
                  <a:srgbClr val="FF0000"/>
                </a:solidFill>
              </a:rPr>
              <a:t> and </a:t>
            </a:r>
            <a:r>
              <a:rPr lang="fr-FR" sz="2000" b="1" dirty="0">
                <a:solidFill>
                  <a:srgbClr val="FF0000"/>
                </a:solidFill>
              </a:rPr>
              <a:t>2017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rgbClr val="FF0000"/>
                </a:solidFill>
              </a:rPr>
              <a:t>In-Flight </a:t>
            </a:r>
            <a:r>
              <a:rPr lang="fr-FR" sz="2000" dirty="0">
                <a:solidFill>
                  <a:srgbClr val="FF0000"/>
                </a:solidFill>
              </a:rPr>
              <a:t>data </a:t>
            </a:r>
            <a:r>
              <a:rPr lang="fr-FR" sz="2000" dirty="0" err="1">
                <a:solidFill>
                  <a:srgbClr val="FF0000"/>
                </a:solidFill>
              </a:rPr>
              <a:t>analysis</a:t>
            </a:r>
            <a:r>
              <a:rPr lang="fr-FR" sz="2000" dirty="0">
                <a:solidFill>
                  <a:srgbClr val="FF0000"/>
                </a:solidFill>
              </a:rPr>
              <a:t>: BE-CEM-EPR, SY-STI-BMI</a:t>
            </a:r>
          </a:p>
          <a:p>
            <a:endParaRPr lang="fr-FR" sz="2000" dirty="0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44C8FC-95B0-4B6A-E71F-95746CE846F8}"/>
              </a:ext>
            </a:extLst>
          </p:cNvPr>
          <p:cNvGrpSpPr/>
          <p:nvPr/>
        </p:nvGrpSpPr>
        <p:grpSpPr>
          <a:xfrm>
            <a:off x="547128" y="3151235"/>
            <a:ext cx="4237174" cy="3131366"/>
            <a:chOff x="547128" y="3151235"/>
            <a:chExt cx="4237174" cy="31313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A30972A-3777-DD2B-7579-866729FC553F}"/>
                </a:ext>
              </a:extLst>
            </p:cNvPr>
            <p:cNvSpPr/>
            <p:nvPr/>
          </p:nvSpPr>
          <p:spPr>
            <a:xfrm>
              <a:off x="799520" y="3151235"/>
              <a:ext cx="386138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u="sng" dirty="0"/>
                <a:t>Test Platform</a:t>
              </a:r>
              <a:r>
                <a:rPr lang="fr-FR" b="1" dirty="0"/>
                <a:t>: </a:t>
              </a:r>
            </a:p>
            <a:p>
              <a:pPr algn="ctr"/>
              <a:r>
                <a:rPr lang="fr-FR" b="1" dirty="0">
                  <a:solidFill>
                    <a:srgbClr val="FF0000"/>
                  </a:solidFill>
                </a:rPr>
                <a:t>CHARM</a:t>
              </a:r>
              <a:r>
                <a:rPr lang="fr-FR" dirty="0"/>
                <a:t> a </a:t>
              </a:r>
              <a:r>
                <a:rPr lang="fr-FR" dirty="0" err="1"/>
                <a:t>mixed-field</a:t>
              </a:r>
              <a:r>
                <a:rPr lang="fr-FR" dirty="0"/>
                <a:t> </a:t>
              </a:r>
              <a:r>
                <a:rPr lang="fr-FR" dirty="0" err="1"/>
                <a:t>facility</a:t>
              </a:r>
              <a:r>
                <a:rPr lang="fr-FR" dirty="0"/>
                <a:t>.</a:t>
              </a:r>
              <a:endParaRPr lang="fr-FR" sz="1600" dirty="0"/>
            </a:p>
          </p:txBody>
        </p:sp>
        <p:pic>
          <p:nvPicPr>
            <p:cNvPr id="8" name="Content Placeholder 3" descr="CHARM_image.pdf">
              <a:extLst>
                <a:ext uri="{FF2B5EF4-FFF2-40B4-BE49-F238E27FC236}">
                  <a16:creationId xmlns:a16="http://schemas.microsoft.com/office/drawing/2014/main" id="{30B26361-29B2-17CD-1660-18931EA13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240" r="-4240"/>
            <a:stretch/>
          </p:blipFill>
          <p:spPr>
            <a:xfrm>
              <a:off x="547128" y="3723112"/>
              <a:ext cx="4237174" cy="255948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0B5539A-EF63-B0E9-1D02-279B10AA96BE}"/>
              </a:ext>
            </a:extLst>
          </p:cNvPr>
          <p:cNvGrpSpPr/>
          <p:nvPr/>
        </p:nvGrpSpPr>
        <p:grpSpPr>
          <a:xfrm>
            <a:off x="4744434" y="3192510"/>
            <a:ext cx="3861380" cy="3097779"/>
            <a:chOff x="4744434" y="3192510"/>
            <a:chExt cx="3861380" cy="30977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8315C5-DE5C-28C2-1C47-DB33DFE9C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5600" y="3922553"/>
              <a:ext cx="2675814" cy="236773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B105B7B-85F3-3944-C2EE-BEEA8EC23EE3}"/>
                </a:ext>
              </a:extLst>
            </p:cNvPr>
            <p:cNvSpPr/>
            <p:nvPr/>
          </p:nvSpPr>
          <p:spPr>
            <a:xfrm>
              <a:off x="4744434" y="3192510"/>
              <a:ext cx="38613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u="sng" dirty="0"/>
                <a:t>The </a:t>
              </a:r>
              <a:r>
                <a:rPr lang="fr-FR" b="1" u="sng" dirty="0" err="1"/>
                <a:t>RadMon</a:t>
              </a:r>
              <a:r>
                <a:rPr lang="fr-FR" b="1" u="sng" dirty="0"/>
                <a:t> V6</a:t>
              </a:r>
              <a:r>
                <a:rPr lang="fr-FR" b="1" dirty="0"/>
                <a:t>: </a:t>
              </a:r>
            </a:p>
            <a:p>
              <a:pPr algn="ctr"/>
              <a:r>
                <a:rPr lang="fr-FR" sz="1400" dirty="0"/>
                <a:t>CERN Radiation Monitoring System</a:t>
              </a:r>
              <a:endParaRPr lang="fr-FR" sz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CC856A-5961-F191-04CA-8086325C9538}"/>
              </a:ext>
            </a:extLst>
          </p:cNvPr>
          <p:cNvGrpSpPr/>
          <p:nvPr/>
        </p:nvGrpSpPr>
        <p:grpSpPr>
          <a:xfrm>
            <a:off x="8356305" y="3167039"/>
            <a:ext cx="3861380" cy="2674656"/>
            <a:chOff x="8356305" y="3167039"/>
            <a:chExt cx="3861380" cy="267465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8659988-3893-C213-16C6-A772141A94AF}"/>
                </a:ext>
              </a:extLst>
            </p:cNvPr>
            <p:cNvSpPr/>
            <p:nvPr/>
          </p:nvSpPr>
          <p:spPr>
            <a:xfrm>
              <a:off x="8356305" y="3167039"/>
              <a:ext cx="38613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u="sng" dirty="0"/>
                <a:t>ROBUSTA</a:t>
              </a:r>
              <a:r>
                <a:rPr lang="fr-FR" b="1" dirty="0"/>
                <a:t>: </a:t>
              </a:r>
            </a:p>
            <a:p>
              <a:pPr algn="ctr"/>
              <a:r>
                <a:rPr lang="fr-FR" sz="1400" dirty="0"/>
                <a:t>CSUM - 1U </a:t>
              </a:r>
              <a:r>
                <a:rPr lang="fr-FR" sz="1400" dirty="0" err="1"/>
                <a:t>CubeSat</a:t>
              </a:r>
              <a:r>
                <a:rPr lang="fr-FR" sz="1400" dirty="0"/>
                <a:t> Structure</a:t>
              </a:r>
              <a:endParaRPr lang="fr-FR" sz="1200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9ECFAB-0246-FFB5-E4BF-DBDDE8FDE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0600" y="3973632"/>
              <a:ext cx="3357576" cy="186806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8" name="Picture 2" descr="Fondation Van Allen on Twitter: &quot;Venez nombreux découvrir le stand du Centre  Spatial Universitaire de Montpellier à la journée Portes Ouvertes 2022 de  l'@umontpellier ce samedi 12 février 🚀 Plus d'informations :">
            <a:extLst>
              <a:ext uri="{FF2B5EF4-FFF2-40B4-BE49-F238E27FC236}">
                <a16:creationId xmlns:a16="http://schemas.microsoft.com/office/drawing/2014/main" id="{5CB166DD-7B8B-EDF8-6EA4-8DC67C97A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5" t="17942" r="17898" b="43195"/>
          <a:stretch/>
        </p:blipFill>
        <p:spPr bwMode="auto">
          <a:xfrm>
            <a:off x="2045170" y="1061523"/>
            <a:ext cx="1844263" cy="107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design-guidelines.web.cern.ch/sites/design-guidelines.web.cern.ch/files/u6/CERN-logo.jpg">
            <a:extLst>
              <a:ext uri="{FF2B5EF4-FFF2-40B4-BE49-F238E27FC236}">
                <a16:creationId xmlns:a16="http://schemas.microsoft.com/office/drawing/2014/main" id="{8CB3025E-05DE-3254-D0D7-CC684E61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41" y="1001381"/>
            <a:ext cx="1210254" cy="120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ERN – Sergei V. Gleyzer">
            <a:extLst>
              <a:ext uri="{FF2B5EF4-FFF2-40B4-BE49-F238E27FC236}">
                <a16:creationId xmlns:a16="http://schemas.microsoft.com/office/drawing/2014/main" id="{BC93C7AA-2A6A-A676-B9AB-E065935F6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66" y="2275442"/>
            <a:ext cx="3101518" cy="80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34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8B73B-BF56-74DF-938B-5B07B7F4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06C6E-2AB9-56B5-1AEC-F47974A73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In-orbit results from CELESTA - A. Waets, CERN</a:t>
            </a:r>
            <a:endParaRPr lang="en-GB" dirty="0"/>
          </a:p>
        </p:txBody>
      </p:sp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E351A3DB-37B4-CBFF-4CF3-4E6C39CFC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882" y="361741"/>
            <a:ext cx="6616235" cy="43943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8BE591-5BA4-07D6-D335-2E63CE8C117A}"/>
              </a:ext>
            </a:extLst>
          </p:cNvPr>
          <p:cNvSpPr txBox="1"/>
          <p:nvPr/>
        </p:nvSpPr>
        <p:spPr>
          <a:xfrm>
            <a:off x="504825" y="5023147"/>
            <a:ext cx="114633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Big thanks to all contributors!</a:t>
            </a:r>
          </a:p>
          <a:p>
            <a:pPr algn="ctr"/>
            <a:r>
              <a:rPr lang="en-GB" sz="2000" b="1" dirty="0" smtClean="0"/>
              <a:t>CERN</a:t>
            </a:r>
            <a:r>
              <a:rPr lang="en-GB" sz="2000" dirty="0" smtClean="0"/>
              <a:t> </a:t>
            </a:r>
            <a:r>
              <a:rPr lang="en-GB" sz="2000" b="1" dirty="0"/>
              <a:t>BE-CEM-EPR</a:t>
            </a:r>
            <a:r>
              <a:rPr lang="en-GB" sz="2000" dirty="0"/>
              <a:t>, </a:t>
            </a:r>
            <a:r>
              <a:rPr lang="en-GB" sz="2000" b="1" dirty="0"/>
              <a:t>SY-STI-BMI</a:t>
            </a:r>
            <a:r>
              <a:rPr lang="en-GB" sz="2000" dirty="0"/>
              <a:t> and the </a:t>
            </a:r>
            <a:r>
              <a:rPr lang="en-GB" sz="2000" b="1" dirty="0"/>
              <a:t>CSU Montpellier</a:t>
            </a:r>
          </a:p>
        </p:txBody>
      </p:sp>
      <p:pic>
        <p:nvPicPr>
          <p:cNvPr id="8" name="Picture 2" descr="Home | r2e.web.cern.ch">
            <a:extLst>
              <a:ext uri="{FF2B5EF4-FFF2-40B4-BE49-F238E27FC236}">
                <a16:creationId xmlns:a16="http://schemas.microsoft.com/office/drawing/2014/main" id="{F4EEF85D-A23E-2C61-2737-9A8AF8A28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30" y="3247139"/>
            <a:ext cx="1005113" cy="125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ondation Van Allen on Twitter: &quot;Venez nombreux découvrir le stand du Centre  Spatial Universitaire de Montpellier à la journée Portes Ouvertes 2022 de  l'@umontpellier ce samedi 12 février 🚀 Plus d'informations :">
            <a:extLst>
              <a:ext uri="{FF2B5EF4-FFF2-40B4-BE49-F238E27FC236}">
                <a16:creationId xmlns:a16="http://schemas.microsoft.com/office/drawing/2014/main" id="{C8745ED5-423F-B0D6-9378-8B6A9D4AC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5" t="17942" r="17898" b="43195"/>
          <a:stretch/>
        </p:blipFill>
        <p:spPr bwMode="auto">
          <a:xfrm>
            <a:off x="489600" y="992409"/>
            <a:ext cx="2028775" cy="118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ERN – Sergei V. Gleyzer">
            <a:extLst>
              <a:ext uri="{FF2B5EF4-FFF2-40B4-BE49-F238E27FC236}">
                <a16:creationId xmlns:a16="http://schemas.microsoft.com/office/drawing/2014/main" id="{09FA3341-9388-7FD0-3A95-4CE606ECF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4"/>
          <a:stretch/>
        </p:blipFill>
        <p:spPr bwMode="auto">
          <a:xfrm>
            <a:off x="9760502" y="3001138"/>
            <a:ext cx="1924069" cy="80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4F6C51F1-1705-8CCA-228A-C1BC89FD2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5457" y="1953944"/>
            <a:ext cx="1074160" cy="107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2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F31-E18D-9140-050E-B3B7478F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66" y="21511"/>
            <a:ext cx="11620982" cy="803918"/>
          </a:xfrm>
        </p:spPr>
        <p:txBody>
          <a:bodyPr>
            <a:normAutofit/>
          </a:bodyPr>
          <a:lstStyle/>
          <a:p>
            <a:r>
              <a:rPr lang="en-GB" sz="4000" dirty="0"/>
              <a:t>The CHARM Facility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2C0F-EEFB-CA33-9133-F56E8C52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5C29-61FD-6D72-88A4-3A688668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600" smtClean="0"/>
              <a:t>In-orbit results from CELESTA - A. Waets, CERN</a:t>
            </a:r>
            <a:endParaRPr lang="en-GB" sz="1600" dirty="0"/>
          </a:p>
        </p:txBody>
      </p:sp>
      <p:pic>
        <p:nvPicPr>
          <p:cNvPr id="3" name="Picture 17">
            <a:extLst>
              <a:ext uri="{FF2B5EF4-FFF2-40B4-BE49-F238E27FC236}">
                <a16:creationId xmlns:a16="http://schemas.microsoft.com/office/drawing/2014/main" id="{42BA9C69-0F54-16C0-1762-4F8CA3CA5A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20" y="960649"/>
            <a:ext cx="5693403" cy="2609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FD895BD-6E21-2FD7-0ACB-E68FE8A0C0D3}"/>
              </a:ext>
            </a:extLst>
          </p:cNvPr>
          <p:cNvSpPr txBox="1">
            <a:spLocks/>
          </p:cNvSpPr>
          <p:nvPr/>
        </p:nvSpPr>
        <p:spPr>
          <a:xfrm>
            <a:off x="6019187" y="3888624"/>
            <a:ext cx="5875238" cy="1836558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30188">
              <a:buFont typeface="Wingdings" charset="2"/>
              <a:buChar char="§"/>
            </a:pPr>
            <a:r>
              <a:rPr lang="en-US" sz="2000" dirty="0">
                <a:solidFill>
                  <a:schemeClr val="accent1"/>
                </a:solidFill>
              </a:rPr>
              <a:t>Representative</a:t>
            </a:r>
            <a:r>
              <a:rPr lang="en-US" sz="2000" dirty="0"/>
              <a:t> Environments: </a:t>
            </a:r>
          </a:p>
          <a:p>
            <a:pPr marL="678180" lvl="1" indent="-230188">
              <a:buFont typeface="Wingdings" charset="2"/>
              <a:buChar char="§"/>
            </a:pPr>
            <a:r>
              <a:rPr lang="en-US" sz="1800" b="1" dirty="0"/>
              <a:t>Target</a:t>
            </a:r>
            <a:r>
              <a:rPr lang="en-US" sz="1800" dirty="0"/>
              <a:t> </a:t>
            </a:r>
            <a:r>
              <a:rPr lang="en-US" sz="1800" b="1" dirty="0"/>
              <a:t>material</a:t>
            </a:r>
          </a:p>
          <a:p>
            <a:pPr marL="678180" lvl="1" indent="-230188">
              <a:buFont typeface="Wingdings" charset="2"/>
              <a:buChar char="§"/>
            </a:pPr>
            <a:r>
              <a:rPr lang="en-US" sz="1800" b="1" dirty="0" err="1"/>
              <a:t>Shieldings</a:t>
            </a:r>
            <a:endParaRPr lang="en-US" sz="1800" b="1" dirty="0"/>
          </a:p>
          <a:p>
            <a:pPr marL="678180" lvl="1" indent="-230188">
              <a:buFont typeface="Wingdings" charset="2"/>
              <a:buChar char="§"/>
            </a:pPr>
            <a:r>
              <a:rPr lang="en-US" sz="1800" b="1" dirty="0"/>
              <a:t>Test Position</a:t>
            </a:r>
            <a:endParaRPr lang="en-US" sz="1800" dirty="0"/>
          </a:p>
          <a:p>
            <a:pPr marL="36512" indent="0">
              <a:buNone/>
            </a:pPr>
            <a:endParaRPr lang="en-US" sz="2000" dirty="0">
              <a:sym typeface="Wingdings" panose="05000000000000000000" pitchFamily="2" charset="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698D5D-B139-F77F-BC73-390C43A955F9}"/>
              </a:ext>
            </a:extLst>
          </p:cNvPr>
          <p:cNvSpPr/>
          <p:nvPr/>
        </p:nvSpPr>
        <p:spPr>
          <a:xfrm>
            <a:off x="931443" y="5990990"/>
            <a:ext cx="374310" cy="152196"/>
          </a:xfrm>
          <a:prstGeom prst="rect">
            <a:avLst/>
          </a:pr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951F04-729F-396E-D172-695DEBBB8F67}"/>
              </a:ext>
            </a:extLst>
          </p:cNvPr>
          <p:cNvSpPr/>
          <p:nvPr/>
        </p:nvSpPr>
        <p:spPr>
          <a:xfrm>
            <a:off x="931443" y="5725182"/>
            <a:ext cx="374310" cy="157751"/>
          </a:xfrm>
          <a:prstGeom prst="rect">
            <a:avLst/>
          </a:prstGeom>
          <a:pattFill prst="dkVert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76034D-F4AD-3F45-85DA-95394E9C7AFF}"/>
              </a:ext>
            </a:extLst>
          </p:cNvPr>
          <p:cNvSpPr txBox="1"/>
          <p:nvPr/>
        </p:nvSpPr>
        <p:spPr>
          <a:xfrm>
            <a:off x="1319747" y="5918771"/>
            <a:ext cx="1340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</a:rPr>
              <a:t>Iron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65F14B-423D-A621-B838-F778641DB8B9}"/>
              </a:ext>
            </a:extLst>
          </p:cNvPr>
          <p:cNvSpPr txBox="1"/>
          <p:nvPr/>
        </p:nvSpPr>
        <p:spPr>
          <a:xfrm>
            <a:off x="1328072" y="5665752"/>
            <a:ext cx="1340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</a:rPr>
              <a:t>Concrete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394002-FB56-96C3-D756-C5301E2CA8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24" t="11725" b="13419"/>
          <a:stretch/>
        </p:blipFill>
        <p:spPr>
          <a:xfrm>
            <a:off x="319613" y="1017613"/>
            <a:ext cx="571527" cy="2492698"/>
          </a:xfrm>
          <a:prstGeom prst="rect">
            <a:avLst/>
          </a:prstGeom>
        </p:spPr>
      </p:pic>
      <p:grpSp>
        <p:nvGrpSpPr>
          <p:cNvPr id="12" name="Group 31">
            <a:extLst>
              <a:ext uri="{FF2B5EF4-FFF2-40B4-BE49-F238E27FC236}">
                <a16:creationId xmlns:a16="http://schemas.microsoft.com/office/drawing/2014/main" id="{263BDD29-2872-54AC-19FC-CA6192E13FE8}"/>
              </a:ext>
            </a:extLst>
          </p:cNvPr>
          <p:cNvGrpSpPr/>
          <p:nvPr/>
        </p:nvGrpSpPr>
        <p:grpSpPr>
          <a:xfrm>
            <a:off x="931443" y="880890"/>
            <a:ext cx="4516966" cy="4525004"/>
            <a:chOff x="4231421" y="1370839"/>
            <a:chExt cx="4516966" cy="452500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E778B7-9DB1-EE89-20FD-1B7CB2DBF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1421" y="1755679"/>
              <a:ext cx="4516966" cy="4140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78782B-916D-092C-0825-F7EA5979242E}"/>
                </a:ext>
              </a:extLst>
            </p:cNvPr>
            <p:cNvSpPr/>
            <p:nvPr/>
          </p:nvSpPr>
          <p:spPr>
            <a:xfrm>
              <a:off x="5942500" y="1370839"/>
              <a:ext cx="1047184" cy="169745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675EFB0-8AD0-BC69-8D1D-95F76CB6DC05}"/>
                </a:ext>
              </a:extLst>
            </p:cNvPr>
            <p:cNvSpPr/>
            <p:nvPr/>
          </p:nvSpPr>
          <p:spPr>
            <a:xfrm rot="16200000">
              <a:off x="5798099" y="1684982"/>
              <a:ext cx="451827" cy="163028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4E60030-D3E2-BB2C-3010-73ECACD2F948}"/>
                </a:ext>
              </a:extLst>
            </p:cNvPr>
            <p:cNvSpPr/>
            <p:nvPr/>
          </p:nvSpPr>
          <p:spPr>
            <a:xfrm rot="16200000">
              <a:off x="6678705" y="1681432"/>
              <a:ext cx="451827" cy="170128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46">
            <a:extLst>
              <a:ext uri="{FF2B5EF4-FFF2-40B4-BE49-F238E27FC236}">
                <a16:creationId xmlns:a16="http://schemas.microsoft.com/office/drawing/2014/main" id="{183C46E3-7F8D-34E2-38A9-241DB5D3FBBC}"/>
              </a:ext>
            </a:extLst>
          </p:cNvPr>
          <p:cNvGrpSpPr/>
          <p:nvPr/>
        </p:nvGrpSpPr>
        <p:grpSpPr>
          <a:xfrm>
            <a:off x="3198522" y="1721261"/>
            <a:ext cx="5849590" cy="562951"/>
            <a:chOff x="3198522" y="1721261"/>
            <a:chExt cx="5849590" cy="562951"/>
          </a:xfrm>
        </p:grpSpPr>
        <p:sp>
          <p:nvSpPr>
            <p:cNvPr id="18" name="Down Arrow 3">
              <a:extLst>
                <a:ext uri="{FF2B5EF4-FFF2-40B4-BE49-F238E27FC236}">
                  <a16:creationId xmlns:a16="http://schemas.microsoft.com/office/drawing/2014/main" id="{0C3F141E-9344-2C4A-78EE-8BEC43336F5D}"/>
                </a:ext>
              </a:extLst>
            </p:cNvPr>
            <p:cNvSpPr/>
            <p:nvPr/>
          </p:nvSpPr>
          <p:spPr>
            <a:xfrm rot="2023350">
              <a:off x="3198522" y="1872886"/>
              <a:ext cx="182612" cy="411326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Down Arrow 36">
              <a:extLst>
                <a:ext uri="{FF2B5EF4-FFF2-40B4-BE49-F238E27FC236}">
                  <a16:creationId xmlns:a16="http://schemas.microsoft.com/office/drawing/2014/main" id="{6DBE10D8-8767-EDE9-B11C-4AF221686431}"/>
                </a:ext>
              </a:extLst>
            </p:cNvPr>
            <p:cNvSpPr/>
            <p:nvPr/>
          </p:nvSpPr>
          <p:spPr>
            <a:xfrm rot="2023350">
              <a:off x="8865500" y="1721261"/>
              <a:ext cx="182612" cy="411326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oup 55">
            <a:extLst>
              <a:ext uri="{FF2B5EF4-FFF2-40B4-BE49-F238E27FC236}">
                <a16:creationId xmlns:a16="http://schemas.microsoft.com/office/drawing/2014/main" id="{B94ADBEA-7AB0-0D16-CA53-A027E2C6F4C9}"/>
              </a:ext>
            </a:extLst>
          </p:cNvPr>
          <p:cNvGrpSpPr/>
          <p:nvPr/>
        </p:nvGrpSpPr>
        <p:grpSpPr>
          <a:xfrm>
            <a:off x="2724034" y="2677829"/>
            <a:ext cx="4830557" cy="819096"/>
            <a:chOff x="2724034" y="2677829"/>
            <a:chExt cx="4830557" cy="819096"/>
          </a:xfrm>
        </p:grpSpPr>
        <p:sp>
          <p:nvSpPr>
            <p:cNvPr id="21" name="Down Arrow 47">
              <a:extLst>
                <a:ext uri="{FF2B5EF4-FFF2-40B4-BE49-F238E27FC236}">
                  <a16:creationId xmlns:a16="http://schemas.microsoft.com/office/drawing/2014/main" id="{F92AC968-520B-0DBD-5494-EA6872F8DE75}"/>
                </a:ext>
              </a:extLst>
            </p:cNvPr>
            <p:cNvSpPr/>
            <p:nvPr/>
          </p:nvSpPr>
          <p:spPr>
            <a:xfrm rot="2023350">
              <a:off x="7371979" y="2696651"/>
              <a:ext cx="182612" cy="411326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19CEBF8-EB00-6EC4-1D7A-CB27EF858439}"/>
                </a:ext>
              </a:extLst>
            </p:cNvPr>
            <p:cNvCxnSpPr/>
            <p:nvPr/>
          </p:nvCxnSpPr>
          <p:spPr>
            <a:xfrm>
              <a:off x="7200900" y="2677829"/>
              <a:ext cx="129540" cy="819096"/>
            </a:xfrm>
            <a:prstGeom prst="line">
              <a:avLst/>
            </a:prstGeom>
            <a:ln w="1905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Left-Right Arrow 50">
              <a:extLst>
                <a:ext uri="{FF2B5EF4-FFF2-40B4-BE49-F238E27FC236}">
                  <a16:creationId xmlns:a16="http://schemas.microsoft.com/office/drawing/2014/main" id="{CFDF1B59-7D13-2536-1901-980119FB9157}"/>
                </a:ext>
              </a:extLst>
            </p:cNvPr>
            <p:cNvSpPr/>
            <p:nvPr/>
          </p:nvSpPr>
          <p:spPr>
            <a:xfrm>
              <a:off x="2724034" y="3124062"/>
              <a:ext cx="1642226" cy="114437"/>
            </a:xfrm>
            <a:prstGeom prst="leftRightArrow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56">
            <a:extLst>
              <a:ext uri="{FF2B5EF4-FFF2-40B4-BE49-F238E27FC236}">
                <a16:creationId xmlns:a16="http://schemas.microsoft.com/office/drawing/2014/main" id="{7F521850-1154-D4C7-BFBB-B34A436A1732}"/>
              </a:ext>
            </a:extLst>
          </p:cNvPr>
          <p:cNvGrpSpPr/>
          <p:nvPr/>
        </p:nvGrpSpPr>
        <p:grpSpPr>
          <a:xfrm>
            <a:off x="4221479" y="2187386"/>
            <a:ext cx="5867401" cy="1403442"/>
            <a:chOff x="4221479" y="2187386"/>
            <a:chExt cx="5867401" cy="1403442"/>
          </a:xfrm>
        </p:grpSpPr>
        <p:sp>
          <p:nvSpPr>
            <p:cNvPr id="25" name="Left-Right Arrow 51">
              <a:extLst>
                <a:ext uri="{FF2B5EF4-FFF2-40B4-BE49-F238E27FC236}">
                  <a16:creationId xmlns:a16="http://schemas.microsoft.com/office/drawing/2014/main" id="{5ED852C3-65CD-1AA8-4BFC-C9543ECD71F5}"/>
                </a:ext>
              </a:extLst>
            </p:cNvPr>
            <p:cNvSpPr/>
            <p:nvPr/>
          </p:nvSpPr>
          <p:spPr>
            <a:xfrm rot="16200000">
              <a:off x="3863722" y="2545143"/>
              <a:ext cx="860295" cy="144781"/>
            </a:xfrm>
            <a:prstGeom prst="leftRightArrow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4C75229-2F46-C507-FFCB-F737010562FD}"/>
                </a:ext>
              </a:extLst>
            </p:cNvPr>
            <p:cNvCxnSpPr/>
            <p:nvPr/>
          </p:nvCxnSpPr>
          <p:spPr>
            <a:xfrm flipH="1">
              <a:off x="9756234" y="2979420"/>
              <a:ext cx="332646" cy="611408"/>
            </a:xfrm>
            <a:prstGeom prst="line">
              <a:avLst/>
            </a:prstGeom>
            <a:ln w="1905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Down Arrow 54">
              <a:extLst>
                <a:ext uri="{FF2B5EF4-FFF2-40B4-BE49-F238E27FC236}">
                  <a16:creationId xmlns:a16="http://schemas.microsoft.com/office/drawing/2014/main" id="{C2A6525E-5EA7-8B41-7710-B6CBF24D28E4}"/>
                </a:ext>
              </a:extLst>
            </p:cNvPr>
            <p:cNvSpPr/>
            <p:nvPr/>
          </p:nvSpPr>
          <p:spPr>
            <a:xfrm rot="19117179">
              <a:off x="9679251" y="2779147"/>
              <a:ext cx="166775" cy="431175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7039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F31-E18D-9140-050E-B3B7478F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1" y="114125"/>
            <a:ext cx="11620982" cy="803918"/>
          </a:xfrm>
        </p:spPr>
        <p:txBody>
          <a:bodyPr>
            <a:normAutofit/>
          </a:bodyPr>
          <a:lstStyle/>
          <a:p>
            <a:r>
              <a:rPr lang="en-GB" sz="4000" dirty="0"/>
              <a:t>Experimental Results – HEH Fluence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2C0F-EEFB-CA33-9133-F56E8C52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5C29-61FD-6D72-88A4-3A688668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600" smtClean="0"/>
              <a:t>In-orbit results from CELESTA - A. Waets, CERN</a:t>
            </a:r>
            <a:endParaRPr lang="en-GB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137998-3E47-0428-6AD6-BF55E681C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93" y="981150"/>
            <a:ext cx="4959107" cy="3974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E02567E-D601-3A97-ED19-6F80AFAA14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64731" y="981150"/>
                <a:ext cx="6842386" cy="1362000"/>
              </a:xfrm>
              <a:prstGeom prst="rect">
                <a:avLst/>
              </a:prstGeom>
            </p:spPr>
            <p:txBody>
              <a:bodyPr vert="horz">
                <a:noAutofit/>
              </a:bodyPr>
              <a:lstStyle>
                <a:lvl1pPr marL="493776" indent="-457200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Arial"/>
                  <a:buChar char="•"/>
                  <a:defRPr kumimoji="0"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05256" indent="-457200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90000"/>
                  <a:buFont typeface="Arial"/>
                  <a:buChar char="•"/>
                  <a:defRPr kumimoji="0"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2708" indent="-342900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85000"/>
                  <a:buFont typeface="Arial"/>
                  <a:buChar char="•"/>
                  <a:defRPr kumimoji="0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85316" indent="-342900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90000"/>
                  <a:buFont typeface="Arial"/>
                  <a:buChar char="•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50492" indent="-342900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Arial"/>
                  <a:buChar char="•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0784" indent="-182880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/>
                  <a:buChar char="-"/>
                  <a:defRPr kumimoji="0" sz="20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100000"/>
                  <a:buFont typeface="Arial"/>
                  <a:buChar char="•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9696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▪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33172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65113" indent="-228600">
                  <a:buFont typeface="Wingdings" charset="2"/>
                  <a:buChar char="§"/>
                </a:pPr>
                <a:r>
                  <a:rPr lang="en-US" sz="1800" dirty="0"/>
                  <a:t>SEU count still valid at </a:t>
                </a:r>
                <a:r>
                  <a:rPr lang="en-US" sz="1800" b="1" dirty="0"/>
                  <a:t>TID = 386 </a:t>
                </a:r>
                <a:r>
                  <a:rPr lang="en-US" sz="1800" b="1" dirty="0" err="1"/>
                  <a:t>Gy</a:t>
                </a:r>
                <a:r>
                  <a:rPr lang="en-US" sz="1800" dirty="0"/>
                  <a:t>.</a:t>
                </a:r>
              </a:p>
              <a:p>
                <a:pPr marL="265113" indent="-228600">
                  <a:buFont typeface="Wingdings" charset="2"/>
                  <a:buChar char="§"/>
                </a:pPr>
                <a:r>
                  <a:rPr lang="en-US" sz="1800" dirty="0"/>
                  <a:t>Final </a:t>
                </a:r>
                <a:r>
                  <a:rPr lang="en-US" sz="1800" b="1" dirty="0"/>
                  <a:t>HEH flux </a:t>
                </a:r>
                <a:r>
                  <a:rPr lang="en-US" sz="1800" dirty="0"/>
                  <a:t>value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800" dirty="0"/>
                  <a:t>6x10</a:t>
                </a:r>
                <a:r>
                  <a:rPr lang="en-US" sz="1800" baseline="30000" dirty="0"/>
                  <a:t>10</a:t>
                </a:r>
                <a:r>
                  <a:rPr lang="en-US" sz="1800" dirty="0"/>
                  <a:t> HEH/(cm</a:t>
                </a:r>
                <a:r>
                  <a:rPr lang="en-US" sz="1800" baseline="30000" dirty="0"/>
                  <a:t>2 </a:t>
                </a:r>
                <a:r>
                  <a:rPr lang="en-US" sz="1800" dirty="0"/>
                  <a:t>·day). In agreement with the expected flux rates, between 5x10</a:t>
                </a:r>
                <a:r>
                  <a:rPr lang="en-US" sz="1800" baseline="30000" dirty="0"/>
                  <a:t>10 </a:t>
                </a:r>
                <a:r>
                  <a:rPr lang="en-US" sz="1800" dirty="0"/>
                  <a:t>and 1</a:t>
                </a:r>
                <a:r>
                  <a:rPr lang="en-US" sz="1800" dirty="0">
                    <a:ea typeface="ＭＳ ゴシック"/>
                  </a:rPr>
                  <a:t>x</a:t>
                </a:r>
                <a:r>
                  <a:rPr lang="en-US" sz="1800" dirty="0"/>
                  <a:t>10</a:t>
                </a:r>
                <a:r>
                  <a:rPr lang="en-US" sz="1800" baseline="30000" dirty="0"/>
                  <a:t>11</a:t>
                </a:r>
                <a:r>
                  <a:rPr lang="en-US" sz="1800" dirty="0"/>
                  <a:t> HEH/(cm</a:t>
                </a:r>
                <a:r>
                  <a:rPr lang="en-US" sz="1800" baseline="30000" dirty="0"/>
                  <a:t>2 </a:t>
                </a:r>
                <a:r>
                  <a:rPr lang="en-US" sz="1800" dirty="0"/>
                  <a:t>x day).</a:t>
                </a:r>
              </a:p>
              <a:p>
                <a:pPr marL="265113" indent="-228600">
                  <a:buFont typeface="Wingdings" charset="2"/>
                  <a:buChar char="§"/>
                </a:pPr>
                <a:r>
                  <a:rPr lang="en-US" sz="1800" b="1" dirty="0"/>
                  <a:t>Final </a:t>
                </a:r>
                <a:r>
                  <a:rPr lang="en-US" sz="1800" b="1" dirty="0" err="1"/>
                  <a:t>fluence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800" dirty="0"/>
                  <a:t> 1x10</a:t>
                </a:r>
                <a:r>
                  <a:rPr lang="en-US" sz="1800" b="1" baseline="30000" dirty="0">
                    <a:solidFill>
                      <a:srgbClr val="FF0000"/>
                    </a:solidFill>
                  </a:rPr>
                  <a:t>12</a:t>
                </a:r>
                <a:r>
                  <a:rPr lang="en-US" sz="1800" dirty="0"/>
                  <a:t> HEH/(cm</a:t>
                </a:r>
                <a:r>
                  <a:rPr lang="en-US" sz="1800" baseline="30000" dirty="0"/>
                  <a:t>2 </a:t>
                </a:r>
                <a:r>
                  <a:rPr lang="en-US" sz="1800" dirty="0" err="1"/>
                  <a:t>xday</a:t>
                </a:r>
                <a:r>
                  <a:rPr lang="en-US" sz="1800" dirty="0"/>
                  <a:t>):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no SEL</a:t>
                </a:r>
                <a:r>
                  <a:rPr lang="en-US" sz="1800" dirty="0"/>
                  <a:t>, no major failures.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E02567E-D601-3A97-ED19-6F80AFAA1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731" y="981150"/>
                <a:ext cx="6842386" cy="1362000"/>
              </a:xfrm>
              <a:prstGeom prst="rect">
                <a:avLst/>
              </a:prstGeom>
              <a:blipFill>
                <a:blip r:embed="rId4"/>
                <a:stretch>
                  <a:fillRect t="-2691" r="-356" b="-2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A0DF381-D668-0BA9-F66F-3C01D798AE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41" y="2418298"/>
            <a:ext cx="4846187" cy="27185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695685-1DB4-CB3D-E3CA-63FAB64242CF}"/>
              </a:ext>
            </a:extLst>
          </p:cNvPr>
          <p:cNvSpPr/>
          <p:nvPr/>
        </p:nvSpPr>
        <p:spPr>
          <a:xfrm>
            <a:off x="630812" y="5125234"/>
            <a:ext cx="4366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R. Secondo et al., </a:t>
            </a:r>
            <a:r>
              <a:rPr lang="en-GB" sz="1200" dirty="0"/>
              <a:t>"</a:t>
            </a:r>
            <a:r>
              <a:rPr lang="en-GB" sz="1200" i="1" dirty="0"/>
              <a:t>A Nanosatellite Radiation Qualification Procedure At The CHARM Facility Based On The CELESTA Payload Demonstrator</a:t>
            </a:r>
            <a:r>
              <a:rPr lang="en-GB" sz="1200" dirty="0"/>
              <a:t>", </a:t>
            </a:r>
            <a:r>
              <a:rPr lang="en-GB" sz="1200" i="1" dirty="0"/>
              <a:t>ESA 4S Symposium 2016</a:t>
            </a:r>
            <a:r>
              <a:rPr lang="en-GB" sz="1200" dirty="0"/>
              <a:t>, Malta, 2016, pp. 1-11.</a:t>
            </a:r>
          </a:p>
        </p:txBody>
      </p:sp>
    </p:spTree>
    <p:extLst>
      <p:ext uri="{BB962C8B-B14F-4D97-AF65-F5344CB8AC3E}">
        <p14:creationId xmlns:p14="http://schemas.microsoft.com/office/powerpoint/2010/main" val="234356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F31-E18D-9140-050E-B3B7478F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1" y="297855"/>
            <a:ext cx="11620982" cy="803918"/>
          </a:xfrm>
        </p:spPr>
        <p:txBody>
          <a:bodyPr/>
          <a:lstStyle/>
          <a:p>
            <a:r>
              <a:rPr lang="en-GB" dirty="0"/>
              <a:t>SEL Detection Circuit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2C0F-EEFB-CA33-9133-F56E8C52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5C29-61FD-6D72-88A4-3A688668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600" smtClean="0"/>
              <a:t>In-orbit results from CELESTA - A. Waets, CERN</a:t>
            </a:r>
            <a:endParaRPr lang="en-GB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DCE53-4573-DE2E-BCB8-6794EBB517F1}"/>
              </a:ext>
            </a:extLst>
          </p:cNvPr>
          <p:cNvSpPr txBox="1">
            <a:spLocks/>
          </p:cNvSpPr>
          <p:nvPr/>
        </p:nvSpPr>
        <p:spPr>
          <a:xfrm>
            <a:off x="157462" y="3940511"/>
            <a:ext cx="6265216" cy="2352627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rgbClr val="000000"/>
                </a:solidFill>
              </a:rPr>
              <a:t>Analog </a:t>
            </a:r>
            <a:r>
              <a:rPr lang="en-GB" sz="1800" dirty="0">
                <a:solidFill>
                  <a:srgbClr val="000000"/>
                </a:solidFill>
              </a:rPr>
              <a:t>components - no ADC.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rgbClr val="000000"/>
                </a:solidFill>
              </a:rPr>
              <a:t>INA146</a:t>
            </a:r>
            <a:r>
              <a:rPr lang="en-GB" sz="1800" dirty="0">
                <a:solidFill>
                  <a:srgbClr val="000000"/>
                </a:solidFill>
              </a:rPr>
              <a:t>: TID up to 500 </a:t>
            </a:r>
            <a:r>
              <a:rPr lang="en-GB" sz="1800" dirty="0" err="1">
                <a:solidFill>
                  <a:srgbClr val="000000"/>
                </a:solidFill>
              </a:rPr>
              <a:t>Gy</a:t>
            </a:r>
            <a:r>
              <a:rPr lang="en-GB" sz="1800" dirty="0">
                <a:solidFill>
                  <a:srgbClr val="000000"/>
                </a:solidFill>
              </a:rPr>
              <a:t> in low gain configuration. 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rgbClr val="000000"/>
                </a:solidFill>
              </a:rPr>
              <a:t>LM124</a:t>
            </a:r>
            <a:r>
              <a:rPr lang="en-GB" sz="1800" dirty="0">
                <a:solidFill>
                  <a:srgbClr val="000000"/>
                </a:solidFill>
              </a:rPr>
              <a:t>: SEL tolerant, TID up to 500 </a:t>
            </a:r>
            <a:r>
              <a:rPr lang="en-GB" sz="1800" dirty="0" err="1">
                <a:solidFill>
                  <a:srgbClr val="000000"/>
                </a:solidFill>
              </a:rPr>
              <a:t>Gy</a:t>
            </a:r>
            <a:r>
              <a:rPr lang="en-GB" sz="1800" dirty="0">
                <a:solidFill>
                  <a:srgbClr val="000000"/>
                </a:solidFill>
              </a:rPr>
              <a:t>.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rgbClr val="000000"/>
                </a:solidFill>
              </a:rPr>
              <a:t>BST82</a:t>
            </a:r>
            <a:r>
              <a:rPr lang="en-GB" sz="1800" dirty="0">
                <a:solidFill>
                  <a:srgbClr val="000000"/>
                </a:solidFill>
              </a:rPr>
              <a:t>: TID up to 320 </a:t>
            </a:r>
            <a:r>
              <a:rPr lang="en-GB" sz="1800" dirty="0" err="1">
                <a:solidFill>
                  <a:srgbClr val="000000"/>
                </a:solidFill>
              </a:rPr>
              <a:t>Gy</a:t>
            </a:r>
            <a:r>
              <a:rPr lang="en-GB" sz="1800" dirty="0">
                <a:solidFill>
                  <a:srgbClr val="000000"/>
                </a:solidFill>
              </a:rPr>
              <a:t>. 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0000"/>
                </a:solidFill>
              </a:rPr>
              <a:t>Qualification at </a:t>
            </a:r>
            <a:r>
              <a:rPr lang="en-GB" sz="1800" b="1" dirty="0">
                <a:solidFill>
                  <a:srgbClr val="000000"/>
                </a:solidFill>
              </a:rPr>
              <a:t>CHARM</a:t>
            </a:r>
            <a:r>
              <a:rPr lang="en-GB" sz="1800" dirty="0">
                <a:solidFill>
                  <a:srgbClr val="000000"/>
                </a:solidFill>
              </a:rPr>
              <a:t>: monitoring signals and supply currents.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0000"/>
                </a:solidFill>
              </a:rPr>
              <a:t>Custom-made SEL board to easily test each component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024590-FC36-18E3-2D15-B0FCEFD638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41" y="998005"/>
            <a:ext cx="4883687" cy="2515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604E5B-2B0C-A28D-45AB-F0006B25BC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7878" b="7802"/>
          <a:stretch/>
        </p:blipFill>
        <p:spPr>
          <a:xfrm>
            <a:off x="5751483" y="1475215"/>
            <a:ext cx="2419181" cy="1665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8B94F1-740C-70B9-E070-91DBB2732C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0" b="8191"/>
          <a:stretch/>
        </p:blipFill>
        <p:spPr>
          <a:xfrm>
            <a:off x="5936374" y="3382040"/>
            <a:ext cx="2213961" cy="2125404"/>
          </a:xfrm>
          <a:prstGeom prst="rect">
            <a:avLst/>
          </a:prstGeom>
        </p:spPr>
      </p:pic>
      <p:grpSp>
        <p:nvGrpSpPr>
          <p:cNvPr id="9" name="Group 22">
            <a:extLst>
              <a:ext uri="{FF2B5EF4-FFF2-40B4-BE49-F238E27FC236}">
                <a16:creationId xmlns:a16="http://schemas.microsoft.com/office/drawing/2014/main" id="{C7C52C44-B093-CD7F-ABC6-8D89489DF49E}"/>
              </a:ext>
            </a:extLst>
          </p:cNvPr>
          <p:cNvGrpSpPr/>
          <p:nvPr/>
        </p:nvGrpSpPr>
        <p:grpSpPr>
          <a:xfrm>
            <a:off x="3025695" y="2451073"/>
            <a:ext cx="1572491" cy="1247921"/>
            <a:chOff x="8480368" y="2391508"/>
            <a:chExt cx="1572491" cy="1247921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FEC904C-2FE4-9C06-AE6E-44DBC9D8EF2E}"/>
                </a:ext>
              </a:extLst>
            </p:cNvPr>
            <p:cNvCxnSpPr/>
            <p:nvPr/>
          </p:nvCxnSpPr>
          <p:spPr>
            <a:xfrm flipV="1">
              <a:off x="8480368" y="2666872"/>
              <a:ext cx="0" cy="50135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26172AA-BA16-DB6D-5294-9424E700C01C}"/>
                </a:ext>
              </a:extLst>
            </p:cNvPr>
            <p:cNvCxnSpPr/>
            <p:nvPr/>
          </p:nvCxnSpPr>
          <p:spPr>
            <a:xfrm flipV="1">
              <a:off x="10052859" y="2391508"/>
              <a:ext cx="0" cy="7767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2964070-5500-3173-A0E8-8EFE209DC90D}"/>
                </a:ext>
              </a:extLst>
            </p:cNvPr>
            <p:cNvCxnSpPr/>
            <p:nvPr/>
          </p:nvCxnSpPr>
          <p:spPr>
            <a:xfrm>
              <a:off x="8480368" y="3168222"/>
              <a:ext cx="1572491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E41DC11A-05EF-F003-5ED4-C357FCF32F7F}"/>
                </a:ext>
              </a:extLst>
            </p:cNvPr>
            <p:cNvSpPr txBox="1">
              <a:spLocks/>
            </p:cNvSpPr>
            <p:nvPr/>
          </p:nvSpPr>
          <p:spPr>
            <a:xfrm>
              <a:off x="8754037" y="3347526"/>
              <a:ext cx="1009521" cy="291903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  <p:txBody>
            <a:bodyPr>
              <a:noAutofit/>
            </a:bodyPr>
            <a:lstStyle>
              <a:lvl1pPr marL="493776" indent="-45720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80000"/>
                <a:buFont typeface="Arial"/>
                <a:buChar char="•"/>
                <a:defRPr kumimoji="0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05256" indent="-45720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2708" indent="-34290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85000"/>
                <a:buFont typeface="Arial"/>
                <a:buChar char="•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85316" indent="-34290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50492" indent="-34290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/>
                <a:buChar char="•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078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/>
                <a:buChar char="-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Arial"/>
                <a:buChar char="•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9696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▪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/>
                <a:buNone/>
              </a:pPr>
              <a:r>
                <a:rPr lang="en-GB" sz="1200" dirty="0">
                  <a:solidFill>
                    <a:srgbClr val="000000"/>
                  </a:solidFill>
                </a:rPr>
                <a:t>Oscilloscope</a:t>
              </a:r>
              <a:endParaRPr lang="en-GB" sz="900" dirty="0">
                <a:solidFill>
                  <a:srgbClr val="000000"/>
                </a:solidFill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3F8B982-66E3-9111-A9DB-59E1C7F7541E}"/>
                </a:ext>
              </a:extLst>
            </p:cNvPr>
            <p:cNvCxnSpPr/>
            <p:nvPr/>
          </p:nvCxnSpPr>
          <p:spPr>
            <a:xfrm>
              <a:off x="9266613" y="3165360"/>
              <a:ext cx="0" cy="17962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6937348-28FF-5BEE-3AD3-C3A07D0BB0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00" y="848487"/>
            <a:ext cx="3586083" cy="52836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1EE5822-033B-5C7D-CDDB-6A54DA8311E7}"/>
              </a:ext>
            </a:extLst>
          </p:cNvPr>
          <p:cNvCxnSpPr/>
          <p:nvPr/>
        </p:nvCxnSpPr>
        <p:spPr>
          <a:xfrm flipH="1" flipV="1">
            <a:off x="10007297" y="3606229"/>
            <a:ext cx="579923" cy="2427397"/>
          </a:xfrm>
          <a:prstGeom prst="straightConnector1">
            <a:avLst/>
          </a:prstGeom>
          <a:ln w="44450">
            <a:solidFill>
              <a:srgbClr val="FF66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92BF480-A71E-B78A-D794-A1AAC739EB66}"/>
              </a:ext>
            </a:extLst>
          </p:cNvPr>
          <p:cNvSpPr txBox="1"/>
          <p:nvPr/>
        </p:nvSpPr>
        <p:spPr>
          <a:xfrm>
            <a:off x="8916749" y="4796696"/>
            <a:ext cx="1626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Test in Position 4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E3C7EA7-28DE-0846-1C75-11CEA2E13717}"/>
              </a:ext>
            </a:extLst>
          </p:cNvPr>
          <p:cNvCxnSpPr>
            <a:cxnSpLocks/>
          </p:cNvCxnSpPr>
          <p:nvPr/>
        </p:nvCxnSpPr>
        <p:spPr>
          <a:xfrm flipV="1">
            <a:off x="7043354" y="1475215"/>
            <a:ext cx="2686761" cy="832654"/>
          </a:xfrm>
          <a:prstGeom prst="straightConnector1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830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F31-E18D-9140-050E-B3B7478F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1" y="102629"/>
            <a:ext cx="11620982" cy="803918"/>
          </a:xfrm>
        </p:spPr>
        <p:txBody>
          <a:bodyPr/>
          <a:lstStyle/>
          <a:p>
            <a:r>
              <a:rPr lang="en-GB" dirty="0"/>
              <a:t>SEL Results at CHARM - 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2C0F-EEFB-CA33-9133-F56E8C52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5C29-61FD-6D72-88A4-3A688668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600" smtClean="0"/>
              <a:t>In-orbit results from CELESTA - A. Waets, CERN</a:t>
            </a:r>
            <a:endParaRPr lang="en-GB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EF6813-3BCC-50BA-6E58-E9951517C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9" y="1246650"/>
            <a:ext cx="6248000" cy="4289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B7E052-74E9-439C-71FF-49B4EE916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677" y="1372977"/>
            <a:ext cx="5339712" cy="37460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7667A0-F5D1-523F-D7A4-56442A95B4AD}"/>
              </a:ext>
            </a:extLst>
          </p:cNvPr>
          <p:cNvSpPr/>
          <p:nvPr/>
        </p:nvSpPr>
        <p:spPr>
          <a:xfrm>
            <a:off x="510301" y="862548"/>
            <a:ext cx="5576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u="sng" dirty="0" err="1">
                <a:solidFill>
                  <a:srgbClr val="000000"/>
                </a:solidFill>
              </a:rPr>
              <a:t>Latchup</a:t>
            </a:r>
            <a:r>
              <a:rPr lang="en-GB" u="sng" dirty="0">
                <a:solidFill>
                  <a:srgbClr val="000000"/>
                </a:solidFill>
              </a:rPr>
              <a:t> current waveforms. </a:t>
            </a:r>
          </a:p>
          <a:p>
            <a:pPr algn="ctr"/>
            <a:r>
              <a:rPr lang="en-GB" u="sng" dirty="0">
                <a:solidFill>
                  <a:srgbClr val="000000"/>
                </a:solidFill>
              </a:rPr>
              <a:t>SRAM A (</a:t>
            </a:r>
            <a:r>
              <a:rPr lang="en-GB" b="1" u="sng" dirty="0" err="1">
                <a:solidFill>
                  <a:srgbClr val="000000"/>
                </a:solidFill>
              </a:rPr>
              <a:t>Issi</a:t>
            </a:r>
            <a:r>
              <a:rPr lang="en-GB" u="sng" dirty="0">
                <a:solidFill>
                  <a:srgbClr val="000000"/>
                </a:solidFill>
              </a:rPr>
              <a:t>) and SRAM B (</a:t>
            </a:r>
            <a:r>
              <a:rPr lang="en-GB" b="1" u="sng" dirty="0">
                <a:solidFill>
                  <a:srgbClr val="000000"/>
                </a:solidFill>
              </a:rPr>
              <a:t>Brilliance</a:t>
            </a:r>
            <a:r>
              <a:rPr lang="en-GB" u="sng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DEBF9B-06D4-E234-3020-0B0B328C1962}"/>
              </a:ext>
            </a:extLst>
          </p:cNvPr>
          <p:cNvSpPr/>
          <p:nvPr/>
        </p:nvSpPr>
        <p:spPr>
          <a:xfrm>
            <a:off x="7509469" y="1003645"/>
            <a:ext cx="3137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>
                <a:solidFill>
                  <a:srgbClr val="000000"/>
                </a:solidFill>
              </a:rPr>
              <a:t>Example of </a:t>
            </a:r>
            <a:r>
              <a:rPr lang="en-GB" u="sng" dirty="0" err="1">
                <a:solidFill>
                  <a:srgbClr val="000000"/>
                </a:solidFill>
              </a:rPr>
              <a:t>Latchup</a:t>
            </a:r>
            <a:r>
              <a:rPr lang="en-GB" u="sng" dirty="0">
                <a:solidFill>
                  <a:srgbClr val="000000"/>
                </a:solidFill>
              </a:rPr>
              <a:t> signals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DDAF9D-0E5A-3516-93B4-6EB74271C675}"/>
              </a:ext>
            </a:extLst>
          </p:cNvPr>
          <p:cNvSpPr txBox="1"/>
          <p:nvPr/>
        </p:nvSpPr>
        <p:spPr>
          <a:xfrm>
            <a:off x="6072741" y="5264179"/>
            <a:ext cx="61023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292929"/>
                </a:solidFill>
                <a:effectLst/>
                <a:latin typeface="sourcesans-regular"/>
              </a:rPr>
              <a:t>R. Secondo et al., "</a:t>
            </a:r>
            <a:r>
              <a:rPr lang="en-GB" sz="1400" b="0" i="1" dirty="0">
                <a:effectLst/>
                <a:latin typeface="sourcesans-regular"/>
              </a:rPr>
              <a:t>Analysis of SEL on Commercial SRAM Memories and Mixed-Field Characterization of a </a:t>
            </a:r>
            <a:r>
              <a:rPr lang="en-GB" sz="1400" b="0" i="1" dirty="0" err="1">
                <a:effectLst/>
                <a:latin typeface="sourcesans-regular"/>
              </a:rPr>
              <a:t>Latchup</a:t>
            </a:r>
            <a:r>
              <a:rPr lang="en-GB" sz="1400" b="0" i="1" dirty="0">
                <a:effectLst/>
                <a:latin typeface="sourcesans-regular"/>
              </a:rPr>
              <a:t> Detection Circuit for LEO Space Applications</a:t>
            </a:r>
            <a:r>
              <a:rPr lang="en-GB" sz="1400" b="0" i="0" dirty="0">
                <a:solidFill>
                  <a:srgbClr val="292929"/>
                </a:solidFill>
                <a:effectLst/>
                <a:latin typeface="sourcesans-regular"/>
              </a:rPr>
              <a:t>“, in IEEE Transactions on Nuclear Science, vol. 64, no. 8, pp. 2107-2114, Aug. 2017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19528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F31-E18D-9140-050E-B3B7478F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1" y="205614"/>
            <a:ext cx="11620982" cy="803918"/>
          </a:xfrm>
        </p:spPr>
        <p:txBody>
          <a:bodyPr/>
          <a:lstStyle/>
          <a:p>
            <a:r>
              <a:rPr lang="en-GB" dirty="0"/>
              <a:t>The ROBUSTA Platform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2C0F-EEFB-CA33-9133-F56E8C52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5C29-61FD-6D72-88A4-3A688668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600" smtClean="0"/>
              <a:t>In-orbit results from CELESTA - A. Waets, CERN</a:t>
            </a:r>
            <a:endParaRPr lang="en-GB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75133D-D49C-4A8A-819B-285AC2630E6A}"/>
              </a:ext>
            </a:extLst>
          </p:cNvPr>
          <p:cNvSpPr/>
          <p:nvPr/>
        </p:nvSpPr>
        <p:spPr>
          <a:xfrm>
            <a:off x="6271244" y="3831834"/>
            <a:ext cx="60502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/>
              <a:t>PAYLOAD components</a:t>
            </a:r>
            <a:r>
              <a:rPr lang="en-GB" b="1" dirty="0"/>
              <a:t>:</a:t>
            </a:r>
          </a:p>
          <a:p>
            <a:endParaRPr lang="en-GB" b="1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FF0000"/>
                </a:solidFill>
              </a:rPr>
              <a:t>Packaging</a:t>
            </a:r>
            <a:r>
              <a:rPr lang="en-GB" dirty="0"/>
              <a:t>: Vibrations + Mass (</a:t>
            </a:r>
            <a:r>
              <a:rPr lang="en-GB" b="1" dirty="0"/>
              <a:t>200 g</a:t>
            </a:r>
            <a:r>
              <a:rPr lang="en-GB" dirty="0"/>
              <a:t> max).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FF0000"/>
                </a:solidFill>
              </a:rPr>
              <a:t>Mechanical</a:t>
            </a:r>
            <a:r>
              <a:rPr lang="en-GB" dirty="0"/>
              <a:t>: Board size + Integration in the platform.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FF0000"/>
                </a:solidFill>
              </a:rPr>
              <a:t>Power</a:t>
            </a:r>
            <a:r>
              <a:rPr lang="en-GB" dirty="0"/>
              <a:t>: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&lt; 600 </a:t>
            </a:r>
            <a:r>
              <a:rPr lang="en-GB" dirty="0" err="1"/>
              <a:t>mW</a:t>
            </a:r>
            <a:r>
              <a:rPr lang="en-GB" dirty="0"/>
              <a:t> average power.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FF0000"/>
                </a:solidFill>
              </a:rPr>
              <a:t>Temperature</a:t>
            </a:r>
            <a:r>
              <a:rPr lang="en-GB" dirty="0"/>
              <a:t>: -20 ˚C  to 80 ˚C</a:t>
            </a:r>
            <a:r>
              <a:rPr lang="en-GB" dirty="0">
                <a:solidFill>
                  <a:srgbClr val="0070C0"/>
                </a:solidFill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FF0000"/>
                </a:solidFill>
              </a:rPr>
              <a:t>Communication</a:t>
            </a:r>
            <a:r>
              <a:rPr lang="en-GB" dirty="0"/>
              <a:t>: </a:t>
            </a:r>
            <a:r>
              <a:rPr lang="en-GB" b="1" dirty="0"/>
              <a:t>CAN</a:t>
            </a:r>
            <a:r>
              <a:rPr lang="en-GB" dirty="0"/>
              <a:t> Bus</a:t>
            </a:r>
            <a:endParaRPr lang="en-GB" dirty="0">
              <a:solidFill>
                <a:srgbClr val="0070C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1324AA-86CF-CC32-AF71-4A7DFA53C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1" y="1071679"/>
            <a:ext cx="2731258" cy="23772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02A572E-5C27-70BB-C686-E1DD36330F78}"/>
              </a:ext>
            </a:extLst>
          </p:cNvPr>
          <p:cNvSpPr/>
          <p:nvPr/>
        </p:nvSpPr>
        <p:spPr>
          <a:xfrm>
            <a:off x="395737" y="1009532"/>
            <a:ext cx="46831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EPS</a:t>
            </a:r>
            <a:r>
              <a:rPr lang="en-GB" sz="2000" dirty="0"/>
              <a:t>     - Electrical Power Subsystem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TT&amp;C</a:t>
            </a:r>
            <a:r>
              <a:rPr lang="en-GB" sz="2000" dirty="0"/>
              <a:t>  - Tracking, Telemetry &amp; Command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OBDH</a:t>
            </a:r>
            <a:r>
              <a:rPr lang="en-GB" sz="2000" dirty="0"/>
              <a:t> - On Board Data Handling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PL</a:t>
            </a:r>
            <a:r>
              <a:rPr lang="en-GB" sz="2000" dirty="0"/>
              <a:t>        - The Payload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69E0E-9A9D-C5D7-68E8-EE374C230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28" y="2614185"/>
            <a:ext cx="4761264" cy="307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60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F31-E18D-9140-050E-B3B7478FE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2C0F-EEFB-CA33-9133-F56E8C52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5C29-61FD-6D72-88A4-3A688668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600" smtClean="0"/>
              <a:t>In-orbit results from CELESTA - A. Waets, CERN</a:t>
            </a:r>
            <a:endParaRPr lang="en-GB" sz="1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1C4973-25EA-CC17-9C6A-FF8A43BA14A0}"/>
              </a:ext>
            </a:extLst>
          </p:cNvPr>
          <p:cNvSpPr/>
          <p:nvPr/>
        </p:nvSpPr>
        <p:spPr>
          <a:xfrm>
            <a:off x="718869" y="4019788"/>
            <a:ext cx="109065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000" dirty="0"/>
              <a:t> CubeSat </a:t>
            </a:r>
            <a:r>
              <a:rPr lang="en-GB" sz="2000" b="1" u="sng" dirty="0">
                <a:solidFill>
                  <a:srgbClr val="FF0000"/>
                </a:solidFill>
              </a:rPr>
              <a:t>Payload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dirty="0"/>
              <a:t>version of the </a:t>
            </a:r>
            <a:r>
              <a:rPr lang="en-GB" sz="2000" b="1" dirty="0">
                <a:solidFill>
                  <a:srgbClr val="FF0000"/>
                </a:solidFill>
              </a:rPr>
              <a:t>CERN </a:t>
            </a:r>
            <a:r>
              <a:rPr lang="en-GB" sz="2000" b="1" dirty="0" err="1">
                <a:solidFill>
                  <a:srgbClr val="FF0000"/>
                </a:solidFill>
              </a:rPr>
              <a:t>RadMon</a:t>
            </a:r>
            <a:r>
              <a:rPr lang="en-GB" sz="2000" b="1" dirty="0">
                <a:solidFill>
                  <a:srgbClr val="FF0000"/>
                </a:solidFill>
              </a:rPr>
              <a:t> V6</a:t>
            </a:r>
            <a:r>
              <a:rPr lang="en-GB" sz="20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 Nanosatellites </a:t>
            </a:r>
            <a:r>
              <a:rPr lang="en-GB" sz="2000" b="1" dirty="0">
                <a:solidFill>
                  <a:srgbClr val="FF0000"/>
                </a:solidFill>
              </a:rPr>
              <a:t>radiation qualification procedure </a:t>
            </a:r>
            <a:r>
              <a:rPr lang="en-GB" sz="2000" dirty="0"/>
              <a:t>at </a:t>
            </a:r>
            <a:r>
              <a:rPr lang="en-GB" sz="2000" b="1" dirty="0">
                <a:solidFill>
                  <a:srgbClr val="FF0000"/>
                </a:solidFill>
              </a:rPr>
              <a:t>CHARM</a:t>
            </a:r>
            <a:r>
              <a:rPr lang="en-GB" sz="20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 </a:t>
            </a:r>
            <a:r>
              <a:rPr lang="en-GB" sz="2000" b="1" dirty="0">
                <a:solidFill>
                  <a:srgbClr val="FF0000"/>
                </a:solidFill>
              </a:rPr>
              <a:t>Comparison</a:t>
            </a:r>
            <a:r>
              <a:rPr lang="en-GB" sz="2000" dirty="0"/>
              <a:t> of </a:t>
            </a:r>
            <a:r>
              <a:rPr lang="en-GB" sz="2000" b="1" dirty="0">
                <a:solidFill>
                  <a:srgbClr val="FF0000"/>
                </a:solidFill>
              </a:rPr>
              <a:t>radiation effects </a:t>
            </a:r>
            <a:r>
              <a:rPr lang="en-GB" sz="2000" dirty="0"/>
              <a:t>between </a:t>
            </a:r>
            <a:r>
              <a:rPr lang="en-GB" sz="2000" b="1" dirty="0"/>
              <a:t>LEO</a:t>
            </a:r>
            <a:r>
              <a:rPr lang="en-GB" sz="2000" dirty="0"/>
              <a:t> </a:t>
            </a:r>
            <a:r>
              <a:rPr lang="en-GB" sz="2000" b="1" dirty="0"/>
              <a:t>space</a:t>
            </a:r>
            <a:r>
              <a:rPr lang="en-GB" sz="2000" dirty="0"/>
              <a:t> </a:t>
            </a:r>
            <a:r>
              <a:rPr lang="en-GB" sz="2000" b="1" dirty="0"/>
              <a:t>environment</a:t>
            </a:r>
            <a:r>
              <a:rPr lang="en-GB" sz="2000" dirty="0"/>
              <a:t> and </a:t>
            </a:r>
            <a:r>
              <a:rPr lang="en-GB" sz="2000" b="1" dirty="0"/>
              <a:t>CHARM</a:t>
            </a:r>
            <a:r>
              <a:rPr lang="en-GB" sz="2000" dirty="0"/>
              <a:t>.</a:t>
            </a:r>
            <a:endParaRPr lang="en-GB" sz="2000" b="1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/>
              <a:t> </a:t>
            </a:r>
            <a:r>
              <a:rPr lang="en-GB" sz="2000" dirty="0"/>
              <a:t>Test the </a:t>
            </a:r>
            <a:r>
              <a:rPr lang="en-GB" sz="2000" b="1" dirty="0">
                <a:solidFill>
                  <a:srgbClr val="FF0000"/>
                </a:solidFill>
              </a:rPr>
              <a:t>ROBUSTA </a:t>
            </a:r>
            <a:r>
              <a:rPr lang="en-GB" sz="2000" dirty="0"/>
              <a:t>platform.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DFB720-4529-9441-183B-C1257919A6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39" y="1359261"/>
            <a:ext cx="2755082" cy="20663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891B8EF-C00E-073B-E92A-08E582D5E108}"/>
              </a:ext>
            </a:extLst>
          </p:cNvPr>
          <p:cNvSpPr/>
          <p:nvPr/>
        </p:nvSpPr>
        <p:spPr>
          <a:xfrm>
            <a:off x="6172139" y="783423"/>
            <a:ext cx="29931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u="sng" dirty="0">
                <a:latin typeface="CharterBT-Roman"/>
              </a:rPr>
              <a:t>ROBUSTA</a:t>
            </a:r>
            <a:r>
              <a:rPr lang="en-GB" sz="1400" u="sng" dirty="0">
                <a:latin typeface="CharterBT-Roman"/>
              </a:rPr>
              <a:t>: </a:t>
            </a:r>
            <a:r>
              <a:rPr lang="en-GB" sz="1400" b="1" u="sng" dirty="0">
                <a:latin typeface="CharterBT-Roman"/>
              </a:rPr>
              <a:t>R</a:t>
            </a:r>
            <a:r>
              <a:rPr lang="en-GB" sz="1400" u="sng" dirty="0">
                <a:latin typeface="CharterBT-Roman"/>
              </a:rPr>
              <a:t>adiation </a:t>
            </a:r>
            <a:r>
              <a:rPr lang="en-GB" sz="1400" b="1" u="sng" dirty="0">
                <a:latin typeface="CharterBT-Roman"/>
              </a:rPr>
              <a:t>O</a:t>
            </a:r>
            <a:r>
              <a:rPr lang="en-GB" sz="1400" u="sng" dirty="0">
                <a:latin typeface="CharterBT-Roman"/>
              </a:rPr>
              <a:t>n </a:t>
            </a:r>
            <a:r>
              <a:rPr lang="en-GB" sz="1400" b="1" u="sng" dirty="0">
                <a:latin typeface="CharterBT-Roman"/>
              </a:rPr>
              <a:t>B</a:t>
            </a:r>
            <a:r>
              <a:rPr lang="en-GB" sz="1400" u="sng" dirty="0">
                <a:latin typeface="CharterBT-Roman"/>
              </a:rPr>
              <a:t>ipolar </a:t>
            </a:r>
          </a:p>
          <a:p>
            <a:r>
              <a:rPr lang="en-GB" sz="1400" b="1" u="sng" dirty="0">
                <a:latin typeface="CharterBT-Roman"/>
              </a:rPr>
              <a:t>U</a:t>
            </a:r>
            <a:r>
              <a:rPr lang="en-GB" sz="1400" u="sng" dirty="0">
                <a:latin typeface="CharterBT-Roman"/>
              </a:rPr>
              <a:t>niversity </a:t>
            </a:r>
            <a:r>
              <a:rPr lang="en-GB" sz="1400" b="1" u="sng" dirty="0">
                <a:latin typeface="CharterBT-Roman"/>
              </a:rPr>
              <a:t>S</a:t>
            </a:r>
            <a:r>
              <a:rPr lang="en-GB" sz="1400" u="sng" dirty="0">
                <a:latin typeface="CharterBT-Roman"/>
              </a:rPr>
              <a:t>atellite </a:t>
            </a:r>
            <a:r>
              <a:rPr lang="en-GB" sz="1400" b="1" u="sng" dirty="0">
                <a:latin typeface="CharterBT-Roman"/>
              </a:rPr>
              <a:t>T</a:t>
            </a:r>
            <a:r>
              <a:rPr lang="en-GB" sz="1400" u="sng" dirty="0">
                <a:latin typeface="CharterBT-Roman"/>
              </a:rPr>
              <a:t>est </a:t>
            </a:r>
            <a:r>
              <a:rPr lang="en-GB" sz="1400" b="1" u="sng" dirty="0">
                <a:latin typeface="CharterBT-Roman"/>
              </a:rPr>
              <a:t>A</a:t>
            </a:r>
            <a:r>
              <a:rPr lang="en-GB" sz="1400" u="sng" dirty="0">
                <a:latin typeface="CharterBT-Roman"/>
              </a:rPr>
              <a:t>pplication</a:t>
            </a:r>
            <a:endParaRPr lang="en-GB" sz="1400" u="sng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E44637-4284-71C1-1E61-BE1962CC6D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46" y="1290136"/>
            <a:ext cx="2590963" cy="2292653"/>
          </a:xfrm>
          <a:prstGeom prst="rect">
            <a:avLst/>
          </a:prstGeom>
        </p:spPr>
      </p:pic>
      <p:sp>
        <p:nvSpPr>
          <p:cNvPr id="21" name="Right Arrow 35">
            <a:extLst>
              <a:ext uri="{FF2B5EF4-FFF2-40B4-BE49-F238E27FC236}">
                <a16:creationId xmlns:a16="http://schemas.microsoft.com/office/drawing/2014/main" id="{0DFC5769-CEB1-3C95-BC40-6BB2B7D89DBC}"/>
              </a:ext>
            </a:extLst>
          </p:cNvPr>
          <p:cNvSpPr/>
          <p:nvPr/>
        </p:nvSpPr>
        <p:spPr>
          <a:xfrm>
            <a:off x="5367724" y="1884352"/>
            <a:ext cx="1270000" cy="685800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3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F31-E18D-9140-050E-B3B7478F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1" y="191803"/>
            <a:ext cx="11620982" cy="803918"/>
          </a:xfrm>
        </p:spPr>
        <p:txBody>
          <a:bodyPr>
            <a:normAutofit/>
          </a:bodyPr>
          <a:lstStyle/>
          <a:p>
            <a:r>
              <a:rPr lang="en-GB" sz="3600" dirty="0"/>
              <a:t>The </a:t>
            </a:r>
            <a:r>
              <a:rPr lang="en-GB" sz="3600" dirty="0" err="1"/>
              <a:t>RadMON</a:t>
            </a:r>
            <a:endParaRPr lang="en-GB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2C0F-EEFB-CA33-9133-F56E8C52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5C29-61FD-6D72-88A4-3A688668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600" smtClean="0"/>
              <a:t>In-orbit results from CELESTA - A. Waets, CERN</a:t>
            </a:r>
            <a:endParaRPr lang="en-GB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2854A-3CB6-17C9-C809-24A745DDD4EE}"/>
              </a:ext>
            </a:extLst>
          </p:cNvPr>
          <p:cNvSpPr txBox="1">
            <a:spLocks/>
          </p:cNvSpPr>
          <p:nvPr/>
        </p:nvSpPr>
        <p:spPr>
          <a:xfrm>
            <a:off x="1370802" y="961480"/>
            <a:ext cx="7061095" cy="1631579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Font typeface="Wingdings" charset="2"/>
              <a:buChar char="§"/>
            </a:pP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b="1" dirty="0">
                <a:solidFill>
                  <a:schemeClr val="tx1"/>
                </a:solidFill>
              </a:rPr>
              <a:t>TID</a:t>
            </a:r>
            <a:r>
              <a:rPr lang="en-GB" sz="1800" dirty="0">
                <a:solidFill>
                  <a:schemeClr val="tx1"/>
                </a:solidFill>
              </a:rPr>
              <a:t> Measurement: 100 nm and 400 nm </a:t>
            </a:r>
            <a:r>
              <a:rPr lang="en-GB" sz="1800" b="1" dirty="0" err="1">
                <a:solidFill>
                  <a:schemeClr val="tx1"/>
                </a:solidFill>
              </a:rPr>
              <a:t>RadFETs</a:t>
            </a:r>
            <a:r>
              <a:rPr lang="en-GB" sz="18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Clr>
                <a:schemeClr val="tx1"/>
              </a:buClr>
              <a:buFont typeface="Wingdings" charset="2"/>
              <a:buChar char="§"/>
            </a:pP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b="1" dirty="0">
                <a:solidFill>
                  <a:schemeClr val="tx1"/>
                </a:solidFill>
              </a:rPr>
              <a:t>Displacement Damage</a:t>
            </a:r>
            <a:r>
              <a:rPr lang="en-GB" sz="1800" dirty="0">
                <a:solidFill>
                  <a:schemeClr val="tx1"/>
                </a:solidFill>
              </a:rPr>
              <a:t>: P-</a:t>
            </a:r>
            <a:r>
              <a:rPr lang="en-GB" sz="1800" dirty="0" err="1">
                <a:solidFill>
                  <a:schemeClr val="tx1"/>
                </a:solidFill>
              </a:rPr>
              <a:t>i-n</a:t>
            </a:r>
            <a:r>
              <a:rPr lang="en-GB" sz="1800" dirty="0">
                <a:solidFill>
                  <a:schemeClr val="tx1"/>
                </a:solidFill>
              </a:rPr>
              <a:t> Diodes.</a:t>
            </a:r>
          </a:p>
          <a:p>
            <a:pPr marL="0" indent="0">
              <a:buClr>
                <a:schemeClr val="tx1"/>
              </a:buClr>
              <a:buFont typeface="Wingdings" charset="2"/>
              <a:buChar char="§"/>
            </a:pP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b="1" dirty="0">
                <a:solidFill>
                  <a:schemeClr val="tx1"/>
                </a:solidFill>
              </a:rPr>
              <a:t>HEH and </a:t>
            </a:r>
            <a:r>
              <a:rPr lang="en-GB" sz="1800" b="1" dirty="0" err="1">
                <a:solidFill>
                  <a:schemeClr val="tx1"/>
                </a:solidFill>
              </a:rPr>
              <a:t>ThN</a:t>
            </a:r>
            <a:r>
              <a:rPr lang="en-GB" sz="1800" b="1" dirty="0">
                <a:solidFill>
                  <a:schemeClr val="tx1"/>
                </a:solidFill>
              </a:rPr>
              <a:t> fluence</a:t>
            </a:r>
            <a:r>
              <a:rPr lang="en-GB" sz="1800" dirty="0">
                <a:solidFill>
                  <a:schemeClr val="tx1"/>
                </a:solidFill>
              </a:rPr>
              <a:t>: </a:t>
            </a:r>
            <a:r>
              <a:rPr lang="en-GB" sz="1800" b="1" dirty="0">
                <a:solidFill>
                  <a:srgbClr val="FF0000"/>
                </a:solidFill>
              </a:rPr>
              <a:t>Two</a:t>
            </a:r>
            <a:r>
              <a:rPr lang="en-GB" sz="1800" dirty="0">
                <a:solidFill>
                  <a:schemeClr val="tx1"/>
                </a:solidFill>
              </a:rPr>
              <a:t> Memory Banks, </a:t>
            </a:r>
            <a:r>
              <a:rPr lang="en-GB" sz="1800" b="1" dirty="0">
                <a:solidFill>
                  <a:schemeClr val="tx1"/>
                </a:solidFill>
              </a:rPr>
              <a:t>Cypress</a:t>
            </a:r>
            <a:r>
              <a:rPr lang="en-GB" sz="1800" dirty="0">
                <a:solidFill>
                  <a:schemeClr val="tx1"/>
                </a:solidFill>
              </a:rPr>
              <a:t> and </a:t>
            </a:r>
            <a:r>
              <a:rPr lang="en-GB" sz="1800" b="1" dirty="0">
                <a:solidFill>
                  <a:schemeClr val="tx1"/>
                </a:solidFill>
              </a:rPr>
              <a:t>Toshiba</a:t>
            </a:r>
            <a:r>
              <a:rPr lang="en-GB" sz="1800" dirty="0">
                <a:solidFill>
                  <a:schemeClr val="tx1"/>
                </a:solidFill>
              </a:rPr>
              <a:t> SRAM</a:t>
            </a:r>
          </a:p>
          <a:p>
            <a:pPr marL="0" indent="0">
              <a:buClr>
                <a:schemeClr val="tx1"/>
              </a:buClr>
              <a:buFont typeface="Wingdings" charset="2"/>
              <a:buChar char="§"/>
            </a:pPr>
            <a:r>
              <a:rPr lang="en-GB" sz="1800" dirty="0">
                <a:solidFill>
                  <a:schemeClr val="tx1"/>
                </a:solidFill>
              </a:rPr>
              <a:t> Based on </a:t>
            </a:r>
            <a:r>
              <a:rPr lang="en-GB" sz="1800" b="1" dirty="0">
                <a:solidFill>
                  <a:srgbClr val="FF0000"/>
                </a:solidFill>
              </a:rPr>
              <a:t>COTS</a:t>
            </a:r>
            <a:r>
              <a:rPr lang="en-GB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Picture 4" descr="G:\Departments\AB\Groups\ATB\LP\Equipment Controls\Services\Electronics development\Projects\radmon\v6\misc\pictures\P1060658.JPG">
            <a:extLst>
              <a:ext uri="{FF2B5EF4-FFF2-40B4-BE49-F238E27FC236}">
                <a16:creationId xmlns:a16="http://schemas.microsoft.com/office/drawing/2014/main" id="{88BF9CDE-2326-FB9A-058D-5AF4D122F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190" y="935597"/>
            <a:ext cx="3400526" cy="25474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28">
            <a:extLst>
              <a:ext uri="{FF2B5EF4-FFF2-40B4-BE49-F238E27FC236}">
                <a16:creationId xmlns:a16="http://schemas.microsoft.com/office/drawing/2014/main" id="{2D6822F1-2C93-C158-6B09-F56FA0070244}"/>
              </a:ext>
            </a:extLst>
          </p:cNvPr>
          <p:cNvGrpSpPr/>
          <p:nvPr/>
        </p:nvGrpSpPr>
        <p:grpSpPr>
          <a:xfrm>
            <a:off x="9487971" y="992734"/>
            <a:ext cx="995808" cy="522107"/>
            <a:chOff x="9767891" y="981071"/>
            <a:chExt cx="995808" cy="522107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4BB4933-36BE-83BB-3537-1A05DBA38739}"/>
                </a:ext>
              </a:extLst>
            </p:cNvPr>
            <p:cNvCxnSpPr/>
            <p:nvPr/>
          </p:nvCxnSpPr>
          <p:spPr>
            <a:xfrm>
              <a:off x="10201452" y="1192994"/>
              <a:ext cx="4644" cy="310184"/>
            </a:xfrm>
            <a:prstGeom prst="straightConnector1">
              <a:avLst/>
            </a:prstGeom>
            <a:ln w="15875">
              <a:solidFill>
                <a:schemeClr val="bg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B76AA4-ABDC-5EF6-B21B-F38503BA0A00}"/>
                </a:ext>
              </a:extLst>
            </p:cNvPr>
            <p:cNvSpPr txBox="1"/>
            <p:nvPr/>
          </p:nvSpPr>
          <p:spPr>
            <a:xfrm>
              <a:off x="9767891" y="981071"/>
              <a:ext cx="9958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P-</a:t>
              </a:r>
              <a:r>
                <a:rPr lang="en-GB" sz="1200" b="1" dirty="0" err="1">
                  <a:solidFill>
                    <a:schemeClr val="bg1"/>
                  </a:solidFill>
                </a:rPr>
                <a:t>i</a:t>
              </a:r>
              <a:r>
                <a:rPr lang="en-GB" sz="1200" b="1" dirty="0">
                  <a:solidFill>
                    <a:schemeClr val="bg1"/>
                  </a:solidFill>
                </a:rPr>
                <a:t>-n diodes</a:t>
              </a:r>
            </a:p>
          </p:txBody>
        </p:sp>
      </p:grpSp>
      <p:grpSp>
        <p:nvGrpSpPr>
          <p:cNvPr id="10" name="Group 27">
            <a:extLst>
              <a:ext uri="{FF2B5EF4-FFF2-40B4-BE49-F238E27FC236}">
                <a16:creationId xmlns:a16="http://schemas.microsoft.com/office/drawing/2014/main" id="{6502C67B-8620-BCE2-0AAE-DAF16F98A5AB}"/>
              </a:ext>
            </a:extLst>
          </p:cNvPr>
          <p:cNvGrpSpPr/>
          <p:nvPr/>
        </p:nvGrpSpPr>
        <p:grpSpPr>
          <a:xfrm>
            <a:off x="8579747" y="972480"/>
            <a:ext cx="1756182" cy="534608"/>
            <a:chOff x="8859667" y="960817"/>
            <a:chExt cx="1756182" cy="534608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103B920-4C57-E3E4-B9B0-4F6A22162635}"/>
                </a:ext>
              </a:extLst>
            </p:cNvPr>
            <p:cNvCxnSpPr/>
            <p:nvPr/>
          </p:nvCxnSpPr>
          <p:spPr>
            <a:xfrm>
              <a:off x="9263063" y="1181100"/>
              <a:ext cx="528637" cy="314325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C858D97-5C4A-A4D2-525B-37AFF723338F}"/>
                </a:ext>
              </a:extLst>
            </p:cNvPr>
            <p:cNvCxnSpPr/>
            <p:nvPr/>
          </p:nvCxnSpPr>
          <p:spPr>
            <a:xfrm>
              <a:off x="9263063" y="1181100"/>
              <a:ext cx="1352786" cy="25747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FDA0B8-272C-001F-9349-D0D75BBDBC51}"/>
                </a:ext>
              </a:extLst>
            </p:cNvPr>
            <p:cNvSpPr txBox="1"/>
            <p:nvPr/>
          </p:nvSpPr>
          <p:spPr>
            <a:xfrm>
              <a:off x="8859667" y="960817"/>
              <a:ext cx="7033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err="1">
                  <a:solidFill>
                    <a:schemeClr val="bg1"/>
                  </a:solidFill>
                </a:rPr>
                <a:t>RadFET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25">
            <a:extLst>
              <a:ext uri="{FF2B5EF4-FFF2-40B4-BE49-F238E27FC236}">
                <a16:creationId xmlns:a16="http://schemas.microsoft.com/office/drawing/2014/main" id="{F8145457-64C8-3EDD-1D8B-ADF270B305E9}"/>
              </a:ext>
            </a:extLst>
          </p:cNvPr>
          <p:cNvGrpSpPr/>
          <p:nvPr/>
        </p:nvGrpSpPr>
        <p:grpSpPr>
          <a:xfrm>
            <a:off x="9225587" y="1869037"/>
            <a:ext cx="1410586" cy="394178"/>
            <a:chOff x="9505507" y="1857374"/>
            <a:chExt cx="1410586" cy="39417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D88F1B-6FC5-0B87-335A-A10912562E2A}"/>
                </a:ext>
              </a:extLst>
            </p:cNvPr>
            <p:cNvSpPr/>
            <p:nvPr/>
          </p:nvSpPr>
          <p:spPr>
            <a:xfrm>
              <a:off x="9505507" y="1857374"/>
              <a:ext cx="1410586" cy="394178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D62A2C-B750-F2BB-C9C2-5929F0D123F8}"/>
                </a:ext>
              </a:extLst>
            </p:cNvPr>
            <p:cNvSpPr txBox="1"/>
            <p:nvPr/>
          </p:nvSpPr>
          <p:spPr>
            <a:xfrm>
              <a:off x="9692148" y="1899374"/>
              <a:ext cx="11668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Cypress SRAM</a:t>
              </a:r>
            </a:p>
          </p:txBody>
        </p:sp>
      </p:grpSp>
      <p:grpSp>
        <p:nvGrpSpPr>
          <p:cNvPr id="17" name="Group 26">
            <a:extLst>
              <a:ext uri="{FF2B5EF4-FFF2-40B4-BE49-F238E27FC236}">
                <a16:creationId xmlns:a16="http://schemas.microsoft.com/office/drawing/2014/main" id="{D12FBE4B-0881-3352-05D4-FAAA9E43B3D1}"/>
              </a:ext>
            </a:extLst>
          </p:cNvPr>
          <p:cNvGrpSpPr/>
          <p:nvPr/>
        </p:nvGrpSpPr>
        <p:grpSpPr>
          <a:xfrm>
            <a:off x="9219319" y="2289470"/>
            <a:ext cx="1410586" cy="467833"/>
            <a:chOff x="9499239" y="2277807"/>
            <a:chExt cx="1410586" cy="46783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C19D2A7-1432-4E0C-3346-422FADB8B6AB}"/>
                </a:ext>
              </a:extLst>
            </p:cNvPr>
            <p:cNvSpPr/>
            <p:nvPr/>
          </p:nvSpPr>
          <p:spPr>
            <a:xfrm>
              <a:off x="9499239" y="2277807"/>
              <a:ext cx="1410586" cy="467833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C4052C3-F38C-D1A7-BB47-1AF873EC62C5}"/>
                </a:ext>
              </a:extLst>
            </p:cNvPr>
            <p:cNvSpPr txBox="1"/>
            <p:nvPr/>
          </p:nvSpPr>
          <p:spPr>
            <a:xfrm>
              <a:off x="9698999" y="2358908"/>
              <a:ext cx="11668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Toshiba SRAM</a:t>
              </a:r>
            </a:p>
          </p:txBody>
        </p:sp>
      </p:grpSp>
      <p:sp>
        <p:nvSpPr>
          <p:cNvPr id="20" name="Left Brace 19">
            <a:extLst>
              <a:ext uri="{FF2B5EF4-FFF2-40B4-BE49-F238E27FC236}">
                <a16:creationId xmlns:a16="http://schemas.microsoft.com/office/drawing/2014/main" id="{7574379C-3A27-A711-1BF0-ED232A5D1F89}"/>
              </a:ext>
            </a:extLst>
          </p:cNvPr>
          <p:cNvSpPr/>
          <p:nvPr/>
        </p:nvSpPr>
        <p:spPr>
          <a:xfrm>
            <a:off x="1213070" y="999058"/>
            <a:ext cx="136557" cy="1070452"/>
          </a:xfrm>
          <a:prstGeom prst="leftBrac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B4A939-3973-AFE2-279F-2785132D58E9}"/>
              </a:ext>
            </a:extLst>
          </p:cNvPr>
          <p:cNvSpPr/>
          <p:nvPr/>
        </p:nvSpPr>
        <p:spPr>
          <a:xfrm>
            <a:off x="153806" y="1344206"/>
            <a:ext cx="1059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SENSORS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064077D-6596-87A0-A054-94E6756E05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08"/>
          <a:stretch/>
        </p:blipFill>
        <p:spPr>
          <a:xfrm>
            <a:off x="311847" y="2941544"/>
            <a:ext cx="5263694" cy="307863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8FB6105-432F-F033-3592-16E226F365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682" y="3797666"/>
            <a:ext cx="1850034" cy="25988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3B119FC-6DF1-EFB5-80F0-0EB9DF8B0F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662" y="4026933"/>
            <a:ext cx="3130971" cy="2306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279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F31-E18D-9140-050E-B3B7478FE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Analysis of Mission 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2C0F-EEFB-CA33-9133-F56E8C52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5C29-61FD-6D72-88A4-3A688668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600" smtClean="0"/>
              <a:t>In-orbit results from CELESTA - A. Waets, CERN</a:t>
            </a:r>
            <a:endParaRPr lang="en-GB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E922D-CD82-9153-F918-F6E850594819}"/>
              </a:ext>
            </a:extLst>
          </p:cNvPr>
          <p:cNvSpPr txBox="1">
            <a:spLocks/>
          </p:cNvSpPr>
          <p:nvPr/>
        </p:nvSpPr>
        <p:spPr>
          <a:xfrm>
            <a:off x="6017271" y="3835536"/>
            <a:ext cx="3579964" cy="1643931"/>
          </a:xfrm>
          <a:prstGeom prst="rect">
            <a:avLst/>
          </a:prstGeom>
        </p:spPr>
        <p:txBody>
          <a:bodyPr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Font typeface="Arial"/>
              <a:buNone/>
            </a:pP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F659C4-FCAB-9700-625A-36691332D792}"/>
              </a:ext>
            </a:extLst>
          </p:cNvPr>
          <p:cNvSpPr/>
          <p:nvPr/>
        </p:nvSpPr>
        <p:spPr>
          <a:xfrm>
            <a:off x="3342465" y="1633743"/>
            <a:ext cx="65127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600" b="1" dirty="0"/>
              <a:t>Two initial </a:t>
            </a:r>
            <a:r>
              <a:rPr lang="en-GB" sz="1600" b="1" dirty="0">
                <a:solidFill>
                  <a:srgbClr val="FF0000"/>
                </a:solidFill>
              </a:rPr>
              <a:t>Low Earth Orbits </a:t>
            </a:r>
            <a:r>
              <a:rPr lang="en-GB" sz="1600" b="1" dirty="0"/>
              <a:t>(LEO)</a:t>
            </a:r>
            <a:r>
              <a:rPr lang="en-GB" sz="1600" dirty="0"/>
              <a:t> proposed: </a:t>
            </a:r>
          </a:p>
          <a:p>
            <a:pPr marL="625475" lvl="1" indent="-214313">
              <a:buFontTx/>
              <a:buChar char="-"/>
            </a:pPr>
            <a:r>
              <a:rPr lang="en-GB" sz="1600" b="1" dirty="0"/>
              <a:t>Circular:</a:t>
            </a:r>
            <a:r>
              <a:rPr lang="en-GB" sz="1600" dirty="0"/>
              <a:t> 600 km x 600 km Perigee/Apogee. </a:t>
            </a:r>
          </a:p>
          <a:p>
            <a:pPr marL="625475" lvl="1" indent="-214313">
              <a:buFontTx/>
              <a:buChar char="-"/>
            </a:pPr>
            <a:r>
              <a:rPr lang="en-GB" sz="1600" b="1" dirty="0"/>
              <a:t>Elliptical</a:t>
            </a:r>
            <a:r>
              <a:rPr lang="en-GB" sz="1600" dirty="0"/>
              <a:t> 300 km x 1200 km Perigee/Apogee</a:t>
            </a:r>
            <a:r>
              <a:rPr lang="en-GB" sz="1600" dirty="0" smtClean="0"/>
              <a:t>.</a:t>
            </a:r>
          </a:p>
          <a:p>
            <a:pPr marL="625475" lvl="1" indent="-214313">
              <a:buFontTx/>
              <a:buChar char="-"/>
            </a:pPr>
            <a:r>
              <a:rPr lang="en-US" sz="1600" dirty="0" smtClean="0"/>
              <a:t>Note: </a:t>
            </a:r>
            <a:r>
              <a:rPr lang="en-US" sz="1600" b="1" dirty="0" smtClean="0"/>
              <a:t>final orbit is different from initial analysis</a:t>
            </a:r>
            <a:endParaRPr lang="en-GB" sz="1600" b="1" dirty="0"/>
          </a:p>
          <a:p>
            <a:pPr>
              <a:buFont typeface="Wingdings" charset="2"/>
              <a:buChar char="§"/>
            </a:pPr>
            <a:r>
              <a:rPr lang="en-GB" sz="1600" dirty="0"/>
              <a:t> </a:t>
            </a:r>
            <a:r>
              <a:rPr lang="en-GB" sz="1600" b="1" dirty="0"/>
              <a:t>Simulations</a:t>
            </a:r>
            <a:r>
              <a:rPr lang="en-GB" sz="1600" dirty="0"/>
              <a:t>: STELA + </a:t>
            </a:r>
            <a:r>
              <a:rPr lang="en-GB" sz="1600" dirty="0" err="1"/>
              <a:t>Omere</a:t>
            </a:r>
            <a:r>
              <a:rPr lang="en-GB" sz="1600" dirty="0"/>
              <a:t> + CREME.</a:t>
            </a:r>
          </a:p>
          <a:p>
            <a:pPr>
              <a:buFont typeface="Wingdings" charset="2"/>
              <a:buChar char="§"/>
            </a:pPr>
            <a:r>
              <a:rPr lang="en-GB" sz="1600" dirty="0"/>
              <a:t> </a:t>
            </a:r>
            <a:r>
              <a:rPr lang="en-GB" sz="1600" b="1" dirty="0"/>
              <a:t>Events </a:t>
            </a:r>
            <a:r>
              <a:rPr lang="en-GB" sz="1600" dirty="0"/>
              <a:t>concentration: polar cusps + SAA.</a:t>
            </a:r>
          </a:p>
          <a:p>
            <a:pPr>
              <a:buFont typeface="Wingdings" charset="2"/>
              <a:buChar char="§"/>
            </a:pPr>
            <a:r>
              <a:rPr lang="en-GB" sz="1600" b="1" dirty="0"/>
              <a:t> SEU Prediction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026C126-0DAA-5FB0-70FD-801066619547}"/>
                  </a:ext>
                </a:extLst>
              </p:cNvPr>
              <p:cNvSpPr/>
              <p:nvPr/>
            </p:nvSpPr>
            <p:spPr>
              <a:xfrm>
                <a:off x="3342464" y="5452580"/>
                <a:ext cx="951072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388" indent="-179388">
                  <a:buFont typeface="Wingdings" panose="05000000000000000000" pitchFamily="2" charset="2"/>
                  <a:buChar char="§"/>
                </a:pPr>
                <a:r>
                  <a:rPr lang="en-GB" sz="1600" dirty="0"/>
                  <a:t>TID: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sz="1600" dirty="0"/>
                  <a:t> </a:t>
                </a:r>
                <a:r>
                  <a:rPr lang="en-GB" sz="1600" b="1" dirty="0">
                    <a:solidFill>
                      <a:srgbClr val="FF0000"/>
                    </a:solidFill>
                  </a:rPr>
                  <a:t>84 </a:t>
                </a:r>
                <a:r>
                  <a:rPr lang="en-GB" sz="1600" b="1" dirty="0" err="1">
                    <a:solidFill>
                      <a:srgbClr val="FF0000"/>
                    </a:solidFill>
                  </a:rPr>
                  <a:t>Gy</a:t>
                </a:r>
                <a:r>
                  <a:rPr lang="en-GB" sz="1600" dirty="0"/>
                  <a:t>.</a:t>
                </a:r>
              </a:p>
              <a:p>
                <a:pPr marL="179388" indent="-179388">
                  <a:buFont typeface="Wingdings" panose="05000000000000000000" pitchFamily="2" charset="2"/>
                  <a:buChar char="§"/>
                </a:pPr>
                <a:r>
                  <a:rPr lang="en-GB" sz="1600" dirty="0"/>
                  <a:t>Total </a:t>
                </a:r>
                <a:r>
                  <a:rPr lang="en-GB" sz="1600" b="1" dirty="0">
                    <a:solidFill>
                      <a:srgbClr val="FF0000"/>
                    </a:solidFill>
                  </a:rPr>
                  <a:t>Fluence</a:t>
                </a:r>
                <a:r>
                  <a:rPr lang="en-GB" sz="1600" dirty="0"/>
                  <a:t> (HEH&gt;20 MeV): order of 10</a:t>
                </a:r>
                <a:r>
                  <a:rPr lang="en-GB" sz="1600" baseline="30000" dirty="0"/>
                  <a:t>10</a:t>
                </a:r>
                <a:r>
                  <a:rPr lang="en-GB" sz="1600" dirty="0"/>
                  <a:t> HEH/cm</a:t>
                </a:r>
                <a:r>
                  <a:rPr lang="en-GB" sz="1600" baseline="30000" dirty="0"/>
                  <a:t>2</a:t>
                </a:r>
                <a:r>
                  <a:rPr lang="en-GB" sz="1600" dirty="0"/>
                  <a:t> for an </a:t>
                </a:r>
                <a:r>
                  <a:rPr lang="en-GB" sz="1600" b="1" dirty="0"/>
                  <a:t>elliptical orbit</a:t>
                </a:r>
                <a:r>
                  <a:rPr lang="en-GB" sz="1600" dirty="0"/>
                  <a:t> </a:t>
                </a:r>
                <a:endParaRPr lang="en-GB" sz="1600" b="1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026C126-0DAA-5FB0-70FD-801066619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464" y="5452580"/>
                <a:ext cx="9510727" cy="584775"/>
              </a:xfrm>
              <a:prstGeom prst="rect">
                <a:avLst/>
              </a:prstGeom>
              <a:blipFill>
                <a:blip r:embed="rId3"/>
                <a:stretch>
                  <a:fillRect l="-256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4551AA7D-950C-0FF0-2A8B-FE9E5E0D8C2C}"/>
              </a:ext>
            </a:extLst>
          </p:cNvPr>
          <p:cNvSpPr/>
          <p:nvPr/>
        </p:nvSpPr>
        <p:spPr>
          <a:xfrm>
            <a:off x="4737004" y="1182549"/>
            <a:ext cx="4084320" cy="4122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Impact of radiation on a given </a:t>
            </a:r>
            <a:r>
              <a:rPr lang="en-GB" sz="2000" b="1" dirty="0">
                <a:solidFill>
                  <a:schemeClr val="tx1"/>
                </a:solidFill>
              </a:rPr>
              <a:t>orbit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88B4C7-4D5C-11D1-7B14-2F421A9C05EE}"/>
              </a:ext>
            </a:extLst>
          </p:cNvPr>
          <p:cNvSpPr/>
          <p:nvPr/>
        </p:nvSpPr>
        <p:spPr>
          <a:xfrm>
            <a:off x="3421587" y="1180043"/>
            <a:ext cx="1318260" cy="4122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STEP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D533D0-2F02-7C84-621A-73C2772D6E54}"/>
              </a:ext>
            </a:extLst>
          </p:cNvPr>
          <p:cNvSpPr/>
          <p:nvPr/>
        </p:nvSpPr>
        <p:spPr>
          <a:xfrm>
            <a:off x="4734161" y="3520144"/>
            <a:ext cx="4084320" cy="4122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Feasibility study – Mission Constraints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FA1DA8-06FB-91FC-6D9A-A047FB1D1B9F}"/>
              </a:ext>
            </a:extLst>
          </p:cNvPr>
          <p:cNvSpPr/>
          <p:nvPr/>
        </p:nvSpPr>
        <p:spPr>
          <a:xfrm>
            <a:off x="3418744" y="3522401"/>
            <a:ext cx="1318260" cy="4122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STEP 2</a:t>
            </a:r>
          </a:p>
        </p:txBody>
      </p:sp>
      <p:sp>
        <p:nvSpPr>
          <p:cNvPr id="14" name="Down Arrow 24">
            <a:extLst>
              <a:ext uri="{FF2B5EF4-FFF2-40B4-BE49-F238E27FC236}">
                <a16:creationId xmlns:a16="http://schemas.microsoft.com/office/drawing/2014/main" id="{B552FB89-8CE2-2635-EDF8-9F9BE2CE7C0E}"/>
              </a:ext>
            </a:extLst>
          </p:cNvPr>
          <p:cNvSpPr/>
          <p:nvPr/>
        </p:nvSpPr>
        <p:spPr>
          <a:xfrm>
            <a:off x="5265420" y="4991116"/>
            <a:ext cx="334122" cy="334843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9AE928-DCB7-398A-C7B5-D84C8831DCAF}"/>
              </a:ext>
            </a:extLst>
          </p:cNvPr>
          <p:cNvSpPr/>
          <p:nvPr/>
        </p:nvSpPr>
        <p:spPr>
          <a:xfrm>
            <a:off x="4734161" y="4976670"/>
            <a:ext cx="4084320" cy="4122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3D Model </a:t>
            </a:r>
            <a:r>
              <a:rPr lang="en-GB" sz="2000" b="1" dirty="0">
                <a:solidFill>
                  <a:schemeClr val="tx1"/>
                </a:solidFill>
              </a:rPr>
              <a:t>FASTRAD</a:t>
            </a:r>
            <a:r>
              <a:rPr lang="en-GB" sz="2000" dirty="0">
                <a:solidFill>
                  <a:schemeClr val="tx1"/>
                </a:solidFill>
              </a:rPr>
              <a:t> analysis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50E254-51F7-56E8-0361-3ED1AE4DC9A9}"/>
              </a:ext>
            </a:extLst>
          </p:cNvPr>
          <p:cNvSpPr/>
          <p:nvPr/>
        </p:nvSpPr>
        <p:spPr>
          <a:xfrm>
            <a:off x="3418744" y="4983218"/>
            <a:ext cx="1318260" cy="4122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STEP 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529068-9E45-B21D-86F8-554799C693ED}"/>
              </a:ext>
            </a:extLst>
          </p:cNvPr>
          <p:cNvSpPr/>
          <p:nvPr/>
        </p:nvSpPr>
        <p:spPr>
          <a:xfrm>
            <a:off x="3342464" y="3958542"/>
            <a:ext cx="598360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§"/>
            </a:pPr>
            <a:r>
              <a:rPr lang="en-GB" sz="1600" dirty="0"/>
              <a:t>  Prototype </a:t>
            </a:r>
            <a:r>
              <a:rPr lang="en-GB" sz="1600" b="1" dirty="0">
                <a:solidFill>
                  <a:srgbClr val="FF0000"/>
                </a:solidFill>
              </a:rPr>
              <a:t>Test-Board</a:t>
            </a:r>
            <a:r>
              <a:rPr lang="en-GB" sz="1600" dirty="0"/>
              <a:t>.</a:t>
            </a:r>
          </a:p>
          <a:p>
            <a:pPr>
              <a:buFont typeface="Wingdings" charset="2"/>
              <a:buChar char="§"/>
            </a:pPr>
            <a:r>
              <a:rPr lang="en-GB" sz="1600" dirty="0"/>
              <a:t>  Characterization of sensors and full system at </a:t>
            </a:r>
            <a:r>
              <a:rPr lang="en-GB" sz="1600" b="1" dirty="0"/>
              <a:t>CHARM</a:t>
            </a:r>
            <a:r>
              <a:rPr lang="en-GB" sz="1600" dirty="0"/>
              <a:t>.</a:t>
            </a:r>
          </a:p>
          <a:p>
            <a:pPr>
              <a:buFont typeface="Wingdings" charset="2"/>
              <a:buChar char="§"/>
            </a:pPr>
            <a:r>
              <a:rPr lang="en-GB" sz="1600" dirty="0"/>
              <a:t>  Design of Final Payload.</a:t>
            </a:r>
          </a:p>
        </p:txBody>
      </p:sp>
    </p:spTree>
    <p:extLst>
      <p:ext uri="{BB962C8B-B14F-4D97-AF65-F5344CB8AC3E}">
        <p14:creationId xmlns:p14="http://schemas.microsoft.com/office/powerpoint/2010/main" val="299216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F31-E18D-9140-050E-B3B7478F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09" y="57720"/>
            <a:ext cx="11620982" cy="803918"/>
          </a:xfrm>
        </p:spPr>
        <p:txBody>
          <a:bodyPr/>
          <a:lstStyle/>
          <a:p>
            <a:r>
              <a:rPr lang="en-GB" dirty="0"/>
              <a:t>Focused beams and Mixed-Field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2C0F-EEFB-CA33-9133-F56E8C52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5C29-61FD-6D72-88A4-3A688668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600" smtClean="0"/>
              <a:t>In-orbit results from CELESTA - A. Waets, CERN</a:t>
            </a:r>
            <a:endParaRPr lang="en-GB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2C64D-5B1F-FA22-DC43-BEDB4F95F813}"/>
              </a:ext>
            </a:extLst>
          </p:cNvPr>
          <p:cNvSpPr txBox="1">
            <a:spLocks/>
          </p:cNvSpPr>
          <p:nvPr/>
        </p:nvSpPr>
        <p:spPr>
          <a:xfrm>
            <a:off x="6890881" y="4350914"/>
            <a:ext cx="5015610" cy="1980759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u="sng" dirty="0">
                <a:solidFill>
                  <a:srgbClr val="000000"/>
                </a:solidFill>
              </a:rPr>
              <a:t>CHARM:</a:t>
            </a:r>
          </a:p>
          <a:p>
            <a:pPr marL="0" indent="0">
              <a:buFont typeface="Wingdings" charset="2"/>
              <a:buChar char="§"/>
            </a:pPr>
            <a:r>
              <a:rPr lang="en-GB" sz="2400" b="1" dirty="0">
                <a:solidFill>
                  <a:srgbClr val="FF0000"/>
                </a:solidFill>
              </a:rPr>
              <a:t> Mixed-particle field</a:t>
            </a:r>
            <a:endParaRPr lang="en-GB" sz="2400" dirty="0"/>
          </a:p>
          <a:p>
            <a:pPr marL="179388" indent="-179388">
              <a:spcBef>
                <a:spcPts val="0"/>
              </a:spcBef>
              <a:buFont typeface="Wingdings" charset="2"/>
              <a:buChar char="§"/>
            </a:pPr>
            <a:r>
              <a:rPr lang="en-GB" sz="2400" dirty="0"/>
              <a:t>Testing at </a:t>
            </a:r>
            <a:r>
              <a:rPr lang="en-US" sz="2400" b="1" dirty="0"/>
              <a:t>System Level</a:t>
            </a:r>
            <a:endParaRPr lang="en-US" sz="2400" dirty="0">
              <a:solidFill>
                <a:schemeClr val="tx2"/>
              </a:solidFill>
            </a:endParaRPr>
          </a:p>
          <a:p>
            <a:pPr marL="179388" indent="-179388">
              <a:spcBef>
                <a:spcPts val="0"/>
              </a:spcBef>
              <a:buFont typeface="Wingdings" charset="2"/>
              <a:buChar char="§"/>
            </a:pPr>
            <a:r>
              <a:rPr lang="en-US" sz="2400" b="1" dirty="0"/>
              <a:t>Representative </a:t>
            </a:r>
            <a:r>
              <a:rPr lang="en-US" sz="2400" dirty="0"/>
              <a:t>radiation </a:t>
            </a:r>
            <a:r>
              <a:rPr lang="en-US" sz="2400" dirty="0" smtClean="0"/>
              <a:t>fields for space proton environment</a:t>
            </a:r>
            <a:endParaRPr lang="en-US" sz="2400" dirty="0"/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600" dirty="0">
              <a:solidFill>
                <a:schemeClr val="tx2"/>
              </a:solidFill>
            </a:endParaRPr>
          </a:p>
          <a:p>
            <a:pPr marL="0" indent="0">
              <a:buFont typeface="Arial"/>
              <a:buNone/>
            </a:pPr>
            <a:endParaRPr lang="en-GB" sz="1600" dirty="0"/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D8734484-E0A5-F7F9-2A34-388758C215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212" y="1488170"/>
            <a:ext cx="5551160" cy="2544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1003D3-8C95-7D4E-7E0C-19FAC5D90229}"/>
              </a:ext>
            </a:extLst>
          </p:cNvPr>
          <p:cNvSpPr/>
          <p:nvPr/>
        </p:nvSpPr>
        <p:spPr>
          <a:xfrm>
            <a:off x="5723855" y="959864"/>
            <a:ext cx="62504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sym typeface="Wingdings"/>
              </a:rPr>
              <a:t>CHARM</a:t>
            </a:r>
            <a:r>
              <a:rPr lang="en-US" sz="2000" u="sng" dirty="0">
                <a:sym typeface="Wingdings"/>
              </a:rPr>
              <a:t>: </a:t>
            </a:r>
            <a:r>
              <a:rPr lang="en-GB" sz="2000" b="1" u="sng" dirty="0" err="1">
                <a:solidFill>
                  <a:srgbClr val="E80202"/>
                </a:solidFill>
              </a:rPr>
              <a:t>C</a:t>
            </a:r>
            <a:r>
              <a:rPr lang="en-GB" sz="2000" dirty="0" err="1"/>
              <a:t>ern</a:t>
            </a:r>
            <a:r>
              <a:rPr lang="en-GB" sz="2000" dirty="0"/>
              <a:t> </a:t>
            </a:r>
            <a:r>
              <a:rPr lang="en-GB" sz="2000" b="1" u="sng" dirty="0">
                <a:solidFill>
                  <a:srgbClr val="E80202"/>
                </a:solidFill>
              </a:rPr>
              <a:t>H</a:t>
            </a:r>
            <a:r>
              <a:rPr lang="en-GB" sz="2000" dirty="0"/>
              <a:t>igh Energy </a:t>
            </a:r>
            <a:r>
              <a:rPr lang="en-GB" sz="2000" b="1" u="sng" dirty="0" err="1">
                <a:solidFill>
                  <a:srgbClr val="E80202"/>
                </a:solidFill>
              </a:rPr>
              <a:t>A</a:t>
            </a:r>
            <a:r>
              <a:rPr lang="en-GB" sz="2000" dirty="0" err="1"/>
              <a:t>ccele</a:t>
            </a:r>
            <a:r>
              <a:rPr lang="en-GB" sz="2000" b="1" u="sng" dirty="0" err="1">
                <a:solidFill>
                  <a:srgbClr val="E80202"/>
                </a:solidFill>
              </a:rPr>
              <a:t>R</a:t>
            </a:r>
            <a:r>
              <a:rPr lang="en-GB" sz="2000" dirty="0" err="1"/>
              <a:t>ator</a:t>
            </a:r>
            <a:r>
              <a:rPr lang="en-GB" sz="2000" dirty="0"/>
              <a:t> </a:t>
            </a:r>
            <a:r>
              <a:rPr lang="en-GB" sz="2000" b="1" u="sng" dirty="0" err="1">
                <a:solidFill>
                  <a:srgbClr val="E80202"/>
                </a:solidFill>
              </a:rPr>
              <a:t>M</a:t>
            </a:r>
            <a:r>
              <a:rPr lang="en-GB" sz="2000" dirty="0" err="1"/>
              <a:t>ixedField</a:t>
            </a:r>
            <a:r>
              <a:rPr lang="en-GB" sz="2000" dirty="0"/>
              <a:t>/Facility </a:t>
            </a:r>
            <a:endParaRPr lang="en-GB" sz="2000" b="1" u="sng" dirty="0">
              <a:solidFill>
                <a:srgbClr val="FF0000"/>
              </a:solidFill>
            </a:endParaRPr>
          </a:p>
        </p:txBody>
      </p:sp>
      <p:pic>
        <p:nvPicPr>
          <p:cNvPr id="8" name="Picture 7" descr="PSI_June_9.jpg">
            <a:extLst>
              <a:ext uri="{FF2B5EF4-FFF2-40B4-BE49-F238E27FC236}">
                <a16:creationId xmlns:a16="http://schemas.microsoft.com/office/drawing/2014/main" id="{217FC79E-44E6-5832-4857-3B4D56E022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094" t="19818" r="12867" b="9778"/>
          <a:stretch>
            <a:fillRect/>
          </a:stretch>
        </p:blipFill>
        <p:spPr>
          <a:xfrm>
            <a:off x="780143" y="1488170"/>
            <a:ext cx="3753757" cy="2572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73F8613-5E27-2E26-9F33-674DB9924A55}"/>
              </a:ext>
            </a:extLst>
          </p:cNvPr>
          <p:cNvSpPr/>
          <p:nvPr/>
        </p:nvSpPr>
        <p:spPr>
          <a:xfrm>
            <a:off x="1286354" y="937112"/>
            <a:ext cx="34852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>
                <a:sym typeface="Wingdings"/>
              </a:rPr>
              <a:t>The PSI-PIF Irradiation Area</a:t>
            </a:r>
            <a:endParaRPr lang="en-GB" sz="2000" b="1" u="sng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E4EE5E-66B3-9AC0-C0AF-1E10341ADD61}"/>
              </a:ext>
            </a:extLst>
          </p:cNvPr>
          <p:cNvSpPr/>
          <p:nvPr/>
        </p:nvSpPr>
        <p:spPr>
          <a:xfrm>
            <a:off x="560098" y="4393229"/>
            <a:ext cx="5247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/>
            <a:r>
              <a:rPr lang="en-GB" sz="2400" b="1" u="sng" dirty="0"/>
              <a:t>PSI: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rgbClr val="FF0000"/>
                </a:solidFill>
              </a:rPr>
              <a:t>Focused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M</a:t>
            </a:r>
            <a:r>
              <a:rPr lang="en-GB" sz="2400" dirty="0"/>
              <a:t>ono-energetic proton beam.</a:t>
            </a:r>
          </a:p>
          <a:p>
            <a:pPr marL="179388" indent="-179388">
              <a:buFont typeface="Wingdings" charset="2"/>
              <a:buChar char="§"/>
            </a:pPr>
            <a:r>
              <a:rPr lang="en-GB" sz="2400" b="1" dirty="0"/>
              <a:t>COTS</a:t>
            </a:r>
            <a:r>
              <a:rPr lang="en-GB" sz="2400" dirty="0"/>
              <a:t> Characterization.</a:t>
            </a:r>
          </a:p>
        </p:txBody>
      </p:sp>
    </p:spTree>
    <p:extLst>
      <p:ext uri="{BB962C8B-B14F-4D97-AF65-F5344CB8AC3E}">
        <p14:creationId xmlns:p14="http://schemas.microsoft.com/office/powerpoint/2010/main" val="59107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F31-E18D-9140-050E-B3B7478FE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Test in a Mixed-Field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2C0F-EEFB-CA33-9133-F56E8C52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5C29-61FD-6D72-88A4-3A688668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600" smtClean="0"/>
              <a:t>In-orbit results from CELESTA - A. Waets, CERN</a:t>
            </a:r>
            <a:endParaRPr lang="en-GB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5E9FE-3ABF-0E14-9974-ECCC14FA1AD7}"/>
              </a:ext>
            </a:extLst>
          </p:cNvPr>
          <p:cNvSpPr txBox="1">
            <a:spLocks/>
          </p:cNvSpPr>
          <p:nvPr/>
        </p:nvSpPr>
        <p:spPr>
          <a:xfrm>
            <a:off x="1600199" y="4197138"/>
            <a:ext cx="7757423" cy="234595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B387C"/>
              </a:buClr>
              <a:buNone/>
            </a:pPr>
            <a:endParaRPr lang="en-GB" sz="16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E1A687-7486-2DD7-00C6-2C4686967B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6" y="1305611"/>
            <a:ext cx="3743286" cy="23459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E1F52C-C5CF-9252-3FFC-A3B0EA846F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213" y="1014219"/>
            <a:ext cx="5524070" cy="3098774"/>
          </a:xfrm>
          <a:prstGeom prst="rect">
            <a:avLst/>
          </a:prstGeom>
        </p:spPr>
      </p:pic>
      <p:grpSp>
        <p:nvGrpSpPr>
          <p:cNvPr id="8" name="Group 16">
            <a:extLst>
              <a:ext uri="{FF2B5EF4-FFF2-40B4-BE49-F238E27FC236}">
                <a16:creationId xmlns:a16="http://schemas.microsoft.com/office/drawing/2014/main" id="{387C5845-477D-10F2-4CA9-C411EDF4ECA8}"/>
              </a:ext>
            </a:extLst>
          </p:cNvPr>
          <p:cNvGrpSpPr/>
          <p:nvPr/>
        </p:nvGrpSpPr>
        <p:grpSpPr>
          <a:xfrm>
            <a:off x="4443207" y="1048247"/>
            <a:ext cx="4289589" cy="2448838"/>
            <a:chOff x="2049383" y="2150062"/>
            <a:chExt cx="4289589" cy="2448838"/>
          </a:xfrm>
        </p:grpSpPr>
        <p:grpSp>
          <p:nvGrpSpPr>
            <p:cNvPr id="9" name="Group 17">
              <a:extLst>
                <a:ext uri="{FF2B5EF4-FFF2-40B4-BE49-F238E27FC236}">
                  <a16:creationId xmlns:a16="http://schemas.microsoft.com/office/drawing/2014/main" id="{7584577A-FFB5-EDD6-9ACB-66AC1CC5DBD6}"/>
                </a:ext>
              </a:extLst>
            </p:cNvPr>
            <p:cNvGrpSpPr/>
            <p:nvPr/>
          </p:nvGrpSpPr>
          <p:grpSpPr>
            <a:xfrm>
              <a:off x="2049383" y="2160645"/>
              <a:ext cx="2923382" cy="2438252"/>
              <a:chOff x="5726509" y="2032206"/>
              <a:chExt cx="2923382" cy="243825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8FAED9C-DE0B-6366-9089-BC2C8C2CC0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6509" y="2032206"/>
                <a:ext cx="2923382" cy="243825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3" name="Picture 2" descr="G:\Departments\AB\Groups\ATB\LP\Equipment Controls\Services\Electronics development\Projects\RadLat\misc\photos\Test_Board0001\2014-11-24 10.44.47.jpg">
                <a:extLst>
                  <a:ext uri="{FF2B5EF4-FFF2-40B4-BE49-F238E27FC236}">
                    <a16:creationId xmlns:a16="http://schemas.microsoft.com/office/drawing/2014/main" id="{F0FB63CB-48E6-F9DF-BF49-44AD32B518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376" r="9871"/>
              <a:stretch/>
            </p:blipFill>
            <p:spPr bwMode="auto">
              <a:xfrm>
                <a:off x="5739648" y="2032206"/>
                <a:ext cx="810945" cy="1039218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D147FB4-7483-2222-4222-92DB54804C37}"/>
                </a:ext>
              </a:extLst>
            </p:cNvPr>
            <p:cNvCxnSpPr/>
            <p:nvPr/>
          </p:nvCxnSpPr>
          <p:spPr>
            <a:xfrm>
              <a:off x="4972765" y="2150062"/>
              <a:ext cx="1366207" cy="1835629"/>
            </a:xfrm>
            <a:prstGeom prst="line">
              <a:avLst/>
            </a:prstGeom>
            <a:ln w="412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51EECF5-5E3D-E51B-489B-85608E156BEF}"/>
                </a:ext>
              </a:extLst>
            </p:cNvPr>
            <p:cNvCxnSpPr/>
            <p:nvPr/>
          </p:nvCxnSpPr>
          <p:spPr>
            <a:xfrm flipV="1">
              <a:off x="4972766" y="3973791"/>
              <a:ext cx="1366206" cy="625109"/>
            </a:xfrm>
            <a:prstGeom prst="line">
              <a:avLst/>
            </a:prstGeom>
            <a:ln w="412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C6B545-DF72-FB11-3373-5B4B9A0B4F62}"/>
                  </a:ext>
                </a:extLst>
              </p:cNvPr>
              <p:cNvSpPr txBox="1"/>
              <p:nvPr/>
            </p:nvSpPr>
            <p:spPr>
              <a:xfrm>
                <a:off x="6272186" y="4477243"/>
                <a:ext cx="5326123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Clr>
                    <a:srgbClr val="0B387C"/>
                  </a:buClr>
                  <a:buFont typeface="Wingdings" charset="2"/>
                  <a:buChar char="§"/>
                </a:pPr>
                <a:r>
                  <a:rPr lang="en-GB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GB" sz="2000" b="1" dirty="0" err="1">
                    <a:solidFill>
                      <a:schemeClr val="tx1"/>
                    </a:solidFill>
                  </a:rPr>
                  <a:t>Latchup</a:t>
                </a:r>
                <a:r>
                  <a:rPr lang="en-GB" sz="2000" b="1" dirty="0">
                    <a:solidFill>
                      <a:schemeClr val="tx1"/>
                    </a:solidFill>
                  </a:rPr>
                  <a:t> Experiment</a:t>
                </a:r>
                <a:r>
                  <a:rPr lang="en-GB" sz="2000" dirty="0">
                    <a:solidFill>
                      <a:schemeClr val="tx1"/>
                    </a:solidFill>
                  </a:rPr>
                  <a:t>: </a:t>
                </a:r>
                <a:r>
                  <a:rPr lang="en-GB" sz="2000" u="sng" dirty="0">
                    <a:solidFill>
                      <a:srgbClr val="FF0000"/>
                    </a:solidFill>
                  </a:rPr>
                  <a:t>Brilliance SRAM BS62LV1600EIP</a:t>
                </a:r>
                <a:r>
                  <a:rPr lang="en-GB" sz="2000" dirty="0">
                    <a:solidFill>
                      <a:schemeClr val="tx1"/>
                    </a:solidFill>
                  </a:rPr>
                  <a:t>. </a:t>
                </a:r>
              </a:p>
              <a:p>
                <a:pPr>
                  <a:buClr>
                    <a:srgbClr val="0B387C"/>
                  </a:buClr>
                  <a:buFont typeface="Wingdings" charset="2"/>
                  <a:buChar char="§"/>
                </a:pPr>
                <a:r>
                  <a:rPr lang="en-GB" sz="2000" dirty="0">
                    <a:solidFill>
                      <a:schemeClr val="tx1"/>
                    </a:solidFill>
                  </a:rPr>
                  <a:t> </a:t>
                </a:r>
                <a:r>
                  <a:rPr lang="en-GB" sz="2000" b="1" dirty="0">
                    <a:solidFill>
                      <a:schemeClr val="tx1"/>
                    </a:solidFill>
                  </a:rPr>
                  <a:t>UART</a:t>
                </a:r>
                <a:r>
                  <a:rPr lang="en-GB" sz="2000" dirty="0">
                    <a:solidFill>
                      <a:schemeClr val="tx1"/>
                    </a:solidFill>
                  </a:rPr>
                  <a:t> communication using </a:t>
                </a:r>
                <a:r>
                  <a:rPr lang="en-GB" sz="2000" b="1" dirty="0">
                    <a:solidFill>
                      <a:schemeClr val="tx1"/>
                    </a:solidFill>
                  </a:rPr>
                  <a:t>MODBUS</a:t>
                </a:r>
                <a:r>
                  <a:rPr lang="en-GB" sz="2000" dirty="0">
                    <a:solidFill>
                      <a:schemeClr val="tx1"/>
                    </a:solidFill>
                  </a:rPr>
                  <a:t> protocol.</a:t>
                </a:r>
              </a:p>
              <a:p>
                <a:pPr>
                  <a:buClr>
                    <a:srgbClr val="0B387C"/>
                  </a:buClr>
                  <a:buFont typeface="Wingdings" charset="2"/>
                  <a:buChar char="§"/>
                </a:pPr>
                <a:r>
                  <a:rPr lang="en-GB" sz="2000" dirty="0">
                    <a:solidFill>
                      <a:schemeClr val="tx1"/>
                    </a:solidFill>
                  </a:rPr>
                  <a:t> </a:t>
                </a:r>
                <a:r>
                  <a:rPr lang="en-GB" sz="2000" b="1" dirty="0">
                    <a:solidFill>
                      <a:srgbClr val="FF0000"/>
                    </a:solidFill>
                  </a:rPr>
                  <a:t>COTS</a:t>
                </a:r>
                <a:r>
                  <a:rPr lang="en-GB" sz="2000" dirty="0">
                    <a:solidFill>
                      <a:schemeClr val="tx1"/>
                    </a:solidFill>
                  </a:rPr>
                  <a:t> selected in terms of TID, SEE and temperature </a:t>
                </a:r>
                <a:r>
                  <a:rPr lang="en-GB" sz="2000" b="1" dirty="0">
                    <a:solidFill>
                      <a:schemeClr val="tx1"/>
                    </a:solidFill>
                  </a:rPr>
                  <a:t>(-20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GB" sz="2000" b="1" dirty="0">
                    <a:solidFill>
                      <a:schemeClr val="tx1"/>
                    </a:solidFill>
                  </a:rPr>
                  <a:t> to 80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GB" sz="2000" b="1" dirty="0">
                    <a:solidFill>
                      <a:schemeClr val="tx1"/>
                    </a:solidFill>
                  </a:rPr>
                  <a:t>)</a:t>
                </a:r>
              </a:p>
              <a:p>
                <a:pPr>
                  <a:buClr>
                    <a:srgbClr val="0B387C"/>
                  </a:buClr>
                  <a:buFont typeface="Wingdings" charset="2"/>
                  <a:buChar char="§"/>
                </a:pPr>
                <a:endParaRPr lang="en-GB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C6B545-DF72-FB11-3373-5B4B9A0B4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186" y="4477243"/>
                <a:ext cx="5326123" cy="1938992"/>
              </a:xfrm>
              <a:prstGeom prst="rect">
                <a:avLst/>
              </a:prstGeom>
              <a:blipFill>
                <a:blip r:embed="rId7"/>
                <a:stretch>
                  <a:fillRect l="-1259" t="-1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11361E7A-A31B-C35C-1295-CD55414711B9}"/>
              </a:ext>
            </a:extLst>
          </p:cNvPr>
          <p:cNvSpPr txBox="1"/>
          <p:nvPr/>
        </p:nvSpPr>
        <p:spPr>
          <a:xfrm>
            <a:off x="1055111" y="4547202"/>
            <a:ext cx="48497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Clr>
                <a:srgbClr val="0B387C"/>
              </a:buClr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chemeClr val="tx1"/>
                </a:solidFill>
              </a:rPr>
              <a:t>SEU</a:t>
            </a:r>
            <a:r>
              <a:rPr lang="en-GB" sz="2400" dirty="0">
                <a:solidFill>
                  <a:schemeClr val="tx1"/>
                </a:solidFill>
              </a:rPr>
              <a:t>: Cypress SRAM CY62157EV.</a:t>
            </a:r>
          </a:p>
          <a:p>
            <a:pPr>
              <a:buClr>
                <a:srgbClr val="0B387C"/>
              </a:buClr>
              <a:buFont typeface="Wingdings" charset="2"/>
              <a:buChar char="§"/>
            </a:pPr>
            <a:r>
              <a:rPr lang="en-GB" sz="2400" b="1" dirty="0">
                <a:solidFill>
                  <a:schemeClr val="tx1"/>
                </a:solidFill>
              </a:rPr>
              <a:t> FPGA: </a:t>
            </a:r>
            <a:r>
              <a:rPr lang="en-GB" sz="2400" dirty="0">
                <a:solidFill>
                  <a:schemeClr val="tx1"/>
                </a:solidFill>
              </a:rPr>
              <a:t>ProASIC3</a:t>
            </a:r>
          </a:p>
          <a:p>
            <a:pPr>
              <a:buClr>
                <a:srgbClr val="0B387C"/>
              </a:buClr>
              <a:buFont typeface="Wingdings" charset="2"/>
              <a:buChar char="§"/>
            </a:pPr>
            <a:r>
              <a:rPr lang="en-GB" sz="2400" b="1" dirty="0">
                <a:solidFill>
                  <a:schemeClr val="tx1"/>
                </a:solidFill>
              </a:rPr>
              <a:t> Dose</a:t>
            </a:r>
            <a:r>
              <a:rPr lang="en-GB" sz="2400" dirty="0">
                <a:solidFill>
                  <a:schemeClr val="tx1"/>
                </a:solidFill>
              </a:rPr>
              <a:t>: Tyndall </a:t>
            </a:r>
            <a:r>
              <a:rPr lang="en-GB" sz="2400" dirty="0" err="1">
                <a:solidFill>
                  <a:schemeClr val="tx1"/>
                </a:solidFill>
              </a:rPr>
              <a:t>RadFet</a:t>
            </a:r>
            <a:r>
              <a:rPr lang="en-GB" sz="2400" dirty="0">
                <a:solidFill>
                  <a:schemeClr val="tx1"/>
                </a:solidFill>
              </a:rPr>
              <a:t> 100 nm.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969D6E-5447-0E69-4ED2-FE62AAD5CEE7}"/>
              </a:ext>
            </a:extLst>
          </p:cNvPr>
          <p:cNvSpPr txBox="1"/>
          <p:nvPr/>
        </p:nvSpPr>
        <p:spPr>
          <a:xfrm>
            <a:off x="4161194" y="4052333"/>
            <a:ext cx="610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rgbClr val="0B387C"/>
              </a:buClr>
              <a:buNone/>
            </a:pPr>
            <a:r>
              <a:rPr lang="en-GB" sz="2400" b="1" u="sng" dirty="0">
                <a:solidFill>
                  <a:schemeClr val="tx1"/>
                </a:solidFill>
              </a:rPr>
              <a:t>FIRST PROTOTYPE test board </a:t>
            </a:r>
          </a:p>
        </p:txBody>
      </p:sp>
    </p:spTree>
    <p:extLst>
      <p:ext uri="{BB962C8B-B14F-4D97-AF65-F5344CB8AC3E}">
        <p14:creationId xmlns:p14="http://schemas.microsoft.com/office/powerpoint/2010/main" val="424830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F31-E18D-9140-050E-B3B7478F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1" y="0"/>
            <a:ext cx="11620982" cy="803918"/>
          </a:xfrm>
        </p:spPr>
        <p:txBody>
          <a:bodyPr>
            <a:normAutofit/>
          </a:bodyPr>
          <a:lstStyle/>
          <a:p>
            <a:r>
              <a:rPr lang="en-GB" sz="4000" dirty="0"/>
              <a:t>SEL Analysis at PSI on SRAM Candidates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2C0F-EEFB-CA33-9133-F56E8C52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5C29-61FD-6D72-88A4-3A688668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600" smtClean="0"/>
              <a:t>In-orbit results from CELESTA - A. Waets, CERN</a:t>
            </a:r>
            <a:endParaRPr lang="en-GB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0A6941-8116-2ACF-A50C-C80BC077B3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6665" r="8472" b="2593"/>
          <a:stretch/>
        </p:blipFill>
        <p:spPr>
          <a:xfrm>
            <a:off x="6912859" y="2306741"/>
            <a:ext cx="4293815" cy="342108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DF8B465-1ED3-E344-A8EF-11538A827F5C}"/>
              </a:ext>
            </a:extLst>
          </p:cNvPr>
          <p:cNvGraphicFramePr>
            <a:graphicFrameLocks noGrp="1"/>
          </p:cNvGraphicFramePr>
          <p:nvPr/>
        </p:nvGraphicFramePr>
        <p:xfrm>
          <a:off x="6635260" y="975131"/>
          <a:ext cx="4711366" cy="1236976"/>
        </p:xfrm>
        <a:graphic>
          <a:graphicData uri="http://schemas.openxmlformats.org/drawingml/2006/table">
            <a:tbl>
              <a:tblPr/>
              <a:tblGrid>
                <a:gridCol w="1094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2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0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924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DUT Label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Reference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Manufacturer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24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SRAM 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IS61LV5128AL-10TLI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Issi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24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SRAM 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BS62LV1600EIP55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Brilliance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24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SRAM 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AS7C34098A-10TNC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Alliance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578CA5-EAED-1011-9819-78DFA4738190}"/>
              </a:ext>
            </a:extLst>
          </p:cNvPr>
          <p:cNvSpPr txBox="1">
            <a:spLocks/>
          </p:cNvSpPr>
          <p:nvPr/>
        </p:nvSpPr>
        <p:spPr>
          <a:xfrm>
            <a:off x="7832451" y="575388"/>
            <a:ext cx="2648466" cy="399743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800" u="sng" dirty="0">
                <a:solidFill>
                  <a:srgbClr val="000000"/>
                </a:solidFill>
              </a:rPr>
              <a:t>Candidate SRAM tested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F3B055-1694-B019-61EC-6C133F94BC68}"/>
              </a:ext>
            </a:extLst>
          </p:cNvPr>
          <p:cNvSpPr txBox="1">
            <a:spLocks/>
          </p:cNvSpPr>
          <p:nvPr/>
        </p:nvSpPr>
        <p:spPr>
          <a:xfrm>
            <a:off x="406780" y="679087"/>
            <a:ext cx="5783425" cy="979913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0000"/>
                </a:solidFill>
              </a:rPr>
              <a:t>Flux =  6.4·10</a:t>
            </a:r>
            <a:r>
              <a:rPr lang="en-GB" sz="1600" baseline="30000" dirty="0">
                <a:solidFill>
                  <a:srgbClr val="000000"/>
                </a:solidFill>
              </a:rPr>
              <a:t>7</a:t>
            </a:r>
            <a:r>
              <a:rPr lang="en-GB" sz="1600" dirty="0">
                <a:solidFill>
                  <a:srgbClr val="000000"/>
                </a:solidFill>
              </a:rPr>
              <a:t> p/(cm</a:t>
            </a:r>
            <a:r>
              <a:rPr lang="en-GB" sz="1600" baseline="30000" dirty="0">
                <a:solidFill>
                  <a:srgbClr val="000000"/>
                </a:solidFill>
              </a:rPr>
              <a:t>2</a:t>
            </a:r>
            <a:r>
              <a:rPr lang="en-GB" sz="1600" dirty="0">
                <a:solidFill>
                  <a:srgbClr val="000000"/>
                </a:solidFill>
              </a:rPr>
              <a:t>·s). 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rgbClr val="000000"/>
                </a:solidFill>
              </a:rPr>
              <a:t>Fluence</a:t>
            </a:r>
            <a:r>
              <a:rPr lang="en-GB" sz="1600" dirty="0">
                <a:solidFill>
                  <a:srgbClr val="000000"/>
                </a:solidFill>
              </a:rPr>
              <a:t> = </a:t>
            </a:r>
            <a:r>
              <a:rPr lang="en-GB" sz="1600" b="1" dirty="0">
                <a:solidFill>
                  <a:srgbClr val="000000"/>
                </a:solidFill>
              </a:rPr>
              <a:t>1·10</a:t>
            </a:r>
            <a:r>
              <a:rPr lang="en-GB" sz="1600" b="1" baseline="30000" dirty="0">
                <a:solidFill>
                  <a:srgbClr val="000000"/>
                </a:solidFill>
              </a:rPr>
              <a:t>10</a:t>
            </a:r>
            <a:r>
              <a:rPr lang="en-GB" sz="1600" b="1" dirty="0">
                <a:solidFill>
                  <a:srgbClr val="000000"/>
                </a:solidFill>
              </a:rPr>
              <a:t> p/cm</a:t>
            </a:r>
            <a:r>
              <a:rPr lang="en-GB" sz="1600" b="1" baseline="30000" dirty="0">
                <a:solidFill>
                  <a:srgbClr val="000000"/>
                </a:solidFill>
              </a:rPr>
              <a:t>2</a:t>
            </a:r>
            <a:r>
              <a:rPr lang="en-GB" sz="1600" dirty="0">
                <a:solidFill>
                  <a:srgbClr val="000000"/>
                </a:solidFill>
              </a:rPr>
              <a:t>. 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0000"/>
                </a:solidFill>
              </a:rPr>
              <a:t>Current threshold: </a:t>
            </a:r>
            <a:r>
              <a:rPr lang="en-GB" sz="1600" b="1" dirty="0">
                <a:solidFill>
                  <a:srgbClr val="000000"/>
                </a:solidFill>
              </a:rPr>
              <a:t>50 mA </a:t>
            </a:r>
            <a:r>
              <a:rPr lang="en-GB" sz="1600" dirty="0">
                <a:solidFill>
                  <a:srgbClr val="000000"/>
                </a:solidFill>
              </a:rPr>
              <a:t>for SRAM A and C, </a:t>
            </a:r>
            <a:r>
              <a:rPr lang="en-GB" sz="1600" b="1" dirty="0">
                <a:solidFill>
                  <a:srgbClr val="000000"/>
                </a:solidFill>
              </a:rPr>
              <a:t>10 mA </a:t>
            </a:r>
            <a:r>
              <a:rPr lang="en-GB" sz="1600" dirty="0">
                <a:solidFill>
                  <a:srgbClr val="000000"/>
                </a:solidFill>
              </a:rPr>
              <a:t>for SRAM B.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0000"/>
                </a:solidFill>
              </a:rPr>
              <a:t>Used different </a:t>
            </a:r>
            <a:r>
              <a:rPr lang="en-GB" sz="1600" b="1" dirty="0">
                <a:solidFill>
                  <a:srgbClr val="000000"/>
                </a:solidFill>
              </a:rPr>
              <a:t>detection systems</a:t>
            </a:r>
            <a:r>
              <a:rPr lang="en-GB" sz="1600" dirty="0">
                <a:solidFill>
                  <a:srgbClr val="000000"/>
                </a:solidFill>
              </a:rPr>
              <a:t>: </a:t>
            </a:r>
            <a:r>
              <a:rPr lang="en-GB" sz="1600" dirty="0" err="1">
                <a:solidFill>
                  <a:srgbClr val="000000"/>
                </a:solidFill>
              </a:rPr>
              <a:t>LatMon</a:t>
            </a:r>
            <a:r>
              <a:rPr lang="en-GB" sz="1600" dirty="0">
                <a:solidFill>
                  <a:srgbClr val="000000"/>
                </a:solidFill>
              </a:rPr>
              <a:t>, GUARD, Controlled Power Supply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72D30C-339B-25C4-E214-7A42B0D1CBFD}"/>
              </a:ext>
            </a:extLst>
          </p:cNvPr>
          <p:cNvSpPr/>
          <p:nvPr/>
        </p:nvSpPr>
        <p:spPr>
          <a:xfrm>
            <a:off x="6635260" y="1593619"/>
            <a:ext cx="4711366" cy="306066"/>
          </a:xfrm>
          <a:prstGeom prst="rect">
            <a:avLst/>
          </a:prstGeom>
          <a:noFill/>
          <a:ln w="412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CFB29B-4360-2A35-82CC-C5D7A4F0A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74" y="2126679"/>
            <a:ext cx="4905834" cy="403895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F6EBA46-A625-35C6-93BA-2B96FC41A1B1}"/>
              </a:ext>
            </a:extLst>
          </p:cNvPr>
          <p:cNvSpPr txBox="1">
            <a:spLocks/>
          </p:cNvSpPr>
          <p:nvPr/>
        </p:nvSpPr>
        <p:spPr>
          <a:xfrm>
            <a:off x="6912859" y="5785285"/>
            <a:ext cx="4681236" cy="399743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400" u="sng" dirty="0" err="1">
                <a:solidFill>
                  <a:srgbClr val="000000"/>
                </a:solidFill>
              </a:rPr>
              <a:t>Latchup</a:t>
            </a:r>
            <a:r>
              <a:rPr lang="en-GB" sz="1400" u="sng" dirty="0">
                <a:solidFill>
                  <a:srgbClr val="000000"/>
                </a:solidFill>
              </a:rPr>
              <a:t> Current waveforms</a:t>
            </a:r>
            <a:r>
              <a:rPr lang="en-GB" sz="1400" dirty="0">
                <a:solidFill>
                  <a:srgbClr val="000000"/>
                </a:solidFill>
              </a:rPr>
              <a:t>: SRAM B lower consumption</a:t>
            </a:r>
            <a:endParaRPr lang="en-GB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2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F31-E18D-9140-050E-B3B7478FE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 Results at CHARM -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2C0F-EEFB-CA33-9133-F56E8C52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3133-D447-D845-8E2D-2E17D9E9A3E2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5C29-61FD-6D72-88A4-3A688668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600" smtClean="0"/>
              <a:t>In-orbit results from CELESTA - A. Waets, CERN</a:t>
            </a:r>
            <a:endParaRPr lang="en-GB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7B8213-D67B-ECD1-04B1-D1D19992B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134" y="1270381"/>
            <a:ext cx="6244954" cy="48027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D8DF62-42FE-0114-D789-853140060394}"/>
              </a:ext>
            </a:extLst>
          </p:cNvPr>
          <p:cNvSpPr/>
          <p:nvPr/>
        </p:nvSpPr>
        <p:spPr>
          <a:xfrm>
            <a:off x="5606711" y="1126692"/>
            <a:ext cx="33204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u="sng" dirty="0"/>
              <a:t>SRAM B Lot II - Test Location </a:t>
            </a:r>
            <a:r>
              <a:rPr lang="en-GB" sz="2000" b="1" u="sng" dirty="0"/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6E70E05C-DAFF-1465-2C49-D47515C920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2857" y="2702258"/>
                <a:ext cx="3564277" cy="193900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493776" indent="-457200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Arial"/>
                  <a:buChar char="•"/>
                  <a:defRPr kumimoji="0"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05256" indent="-457200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90000"/>
                  <a:buFont typeface="Arial"/>
                  <a:buChar char="•"/>
                  <a:defRPr kumimoji="0"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2708" indent="-342900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85000"/>
                  <a:buFont typeface="Arial"/>
                  <a:buChar char="•"/>
                  <a:defRPr kumimoji="0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85316" indent="-342900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90000"/>
                  <a:buFont typeface="Arial"/>
                  <a:buChar char="•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50492" indent="-342900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Arial"/>
                  <a:buChar char="•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0784" indent="-182880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/>
                  <a:buChar char="-"/>
                  <a:defRPr kumimoji="0" sz="20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100000"/>
                  <a:buFont typeface="Arial"/>
                  <a:buChar char="•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9696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▪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33172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GB" sz="2000" dirty="0">
                    <a:solidFill>
                      <a:srgbClr val="000000"/>
                    </a:solidFill>
                  </a:rPr>
                  <a:t>Flux =  4.6x10</a:t>
                </a:r>
                <a:r>
                  <a:rPr lang="en-GB" sz="2000" baseline="30000" dirty="0">
                    <a:solidFill>
                      <a:srgbClr val="000000"/>
                    </a:solidFill>
                  </a:rPr>
                  <a:t>5</a:t>
                </a:r>
                <a:r>
                  <a:rPr lang="en-GB" sz="2000" dirty="0">
                    <a:solidFill>
                      <a:srgbClr val="000000"/>
                    </a:solidFill>
                  </a:rPr>
                  <a:t> HEH/(cm</a:t>
                </a:r>
                <a:r>
                  <a:rPr lang="en-GB" sz="2000" baseline="30000" dirty="0">
                    <a:solidFill>
                      <a:srgbClr val="000000"/>
                    </a:solidFill>
                  </a:rPr>
                  <a:t>2 </a:t>
                </a:r>
                <a:r>
                  <a:rPr lang="en-GB" sz="2000" dirty="0">
                    <a:solidFill>
                      <a:srgbClr val="000000"/>
                    </a:solidFill>
                  </a:rPr>
                  <a:t>·s)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GB" sz="2000" dirty="0">
                    <a:solidFill>
                      <a:srgbClr val="000000"/>
                    </a:solidFill>
                  </a:rPr>
                  <a:t>SRAM B:</a:t>
                </a:r>
                <a:r>
                  <a:rPr lang="en-GB" sz="2000" b="1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sz="2000" dirty="0">
                    <a:solidFill>
                      <a:srgbClr val="000000"/>
                    </a:solidFill>
                  </a:rPr>
                  <a:t> 4900 SEL.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GB" sz="2000" b="1" dirty="0">
                    <a:solidFill>
                      <a:srgbClr val="000000"/>
                    </a:solidFill>
                  </a:rPr>
                  <a:t>Average</a:t>
                </a:r>
                <a:r>
                  <a:rPr lang="en-GB" sz="2000" dirty="0">
                    <a:solidFill>
                      <a:srgbClr val="000000"/>
                    </a:solidFill>
                  </a:rPr>
                  <a:t> </a:t>
                </a:r>
                <a:r>
                  <a:rPr lang="en-GB" sz="2000" b="1" dirty="0">
                    <a:solidFill>
                      <a:srgbClr val="000000"/>
                    </a:solidFill>
                  </a:rPr>
                  <a:t>σ = ~1.3 x 10</a:t>
                </a:r>
                <a:r>
                  <a:rPr lang="en-GB" sz="2000" b="1" baseline="30000" dirty="0">
                    <a:solidFill>
                      <a:srgbClr val="000000"/>
                    </a:solidFill>
                  </a:rPr>
                  <a:t>-8</a:t>
                </a:r>
                <a:r>
                  <a:rPr lang="en-GB" sz="2000" b="1" dirty="0">
                    <a:solidFill>
                      <a:srgbClr val="000000"/>
                    </a:solidFill>
                  </a:rPr>
                  <a:t> cm</a:t>
                </a:r>
                <a:r>
                  <a:rPr lang="en-GB" sz="2000" b="1" baseline="30000" dirty="0">
                    <a:solidFill>
                      <a:srgbClr val="000000"/>
                    </a:solidFill>
                  </a:rPr>
                  <a:t>2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GB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6E70E05C-DAFF-1465-2C49-D47515C92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57" y="2702258"/>
                <a:ext cx="3564277" cy="1939009"/>
              </a:xfrm>
              <a:prstGeom prst="rect">
                <a:avLst/>
              </a:prstGeom>
              <a:blipFill>
                <a:blip r:embed="rId4"/>
                <a:stretch>
                  <a:fillRect l="-684" t="-15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232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7430</TotalTime>
  <Words>1914</Words>
  <Application>Microsoft Office PowerPoint</Application>
  <PresentationFormat>Widescreen</PresentationFormat>
  <Paragraphs>411</Paragraphs>
  <Slides>25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ＭＳ ゴシック</vt:lpstr>
      <vt:lpstr>Arial</vt:lpstr>
      <vt:lpstr>Calibri</vt:lpstr>
      <vt:lpstr>Calibri Light</vt:lpstr>
      <vt:lpstr>Cambria Math</vt:lpstr>
      <vt:lpstr>CharterBT-Roman</vt:lpstr>
      <vt:lpstr>Gill Sans MT</vt:lpstr>
      <vt:lpstr>sourcesans-regular</vt:lpstr>
      <vt:lpstr>Times New Roman</vt:lpstr>
      <vt:lpstr>Wingdings</vt:lpstr>
      <vt:lpstr>Office Theme</vt:lpstr>
      <vt:lpstr>In-orbit results from CELESTA</vt:lpstr>
      <vt:lpstr>CELESTA MISSION - BACKGROUND</vt:lpstr>
      <vt:lpstr>GOALS</vt:lpstr>
      <vt:lpstr>The RadMON</vt:lpstr>
      <vt:lpstr>Analysis of Mission Environment</vt:lpstr>
      <vt:lpstr>Focused beams and Mixed-Field</vt:lpstr>
      <vt:lpstr>First Test in a Mixed-Field</vt:lpstr>
      <vt:lpstr>SEL Analysis at PSI on SRAM Candidates</vt:lpstr>
      <vt:lpstr>SEL Results at CHARM - II</vt:lpstr>
      <vt:lpstr>CELESTA Payload Radiation Qualification - Overview</vt:lpstr>
      <vt:lpstr>The CELESTA PAYLOAD Module</vt:lpstr>
      <vt:lpstr>Test Setup in CHARM</vt:lpstr>
      <vt:lpstr>Experimental Results - TID</vt:lpstr>
      <vt:lpstr>Experimental Results – All sensors</vt:lpstr>
      <vt:lpstr>Vega-C Launch – July 2022</vt:lpstr>
      <vt:lpstr>CELESTA orbit and mission</vt:lpstr>
      <vt:lpstr>Flight data summary</vt:lpstr>
      <vt:lpstr>Flight data against predictions</vt:lpstr>
      <vt:lpstr>Conclusions</vt:lpstr>
      <vt:lpstr>PowerPoint Presentation</vt:lpstr>
      <vt:lpstr>The CHARM Facility</vt:lpstr>
      <vt:lpstr>Experimental Results – HEH Fluence</vt:lpstr>
      <vt:lpstr>SEL Detection Circuit</vt:lpstr>
      <vt:lpstr>SEL Results at CHARM - I</vt:lpstr>
      <vt:lpstr>The ROBUSTA Platform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Ygor Aguiar</dc:creator>
  <cp:lastModifiedBy>Andrea Coronetti</cp:lastModifiedBy>
  <cp:revision>229</cp:revision>
  <cp:lastPrinted>2022-08-15T13:59:00Z</cp:lastPrinted>
  <dcterms:created xsi:type="dcterms:W3CDTF">2022-04-29T09:47:41Z</dcterms:created>
  <dcterms:modified xsi:type="dcterms:W3CDTF">2023-06-21T12:45:00Z</dcterms:modified>
</cp:coreProperties>
</file>