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57" r:id="rId2"/>
    <p:sldId id="258" r:id="rId3"/>
    <p:sldId id="259" r:id="rId4"/>
    <p:sldId id="260" r:id="rId5"/>
    <p:sldId id="261" r:id="rId6"/>
    <p:sldId id="262" r:id="rId7"/>
    <p:sldId id="263" r:id="rId8"/>
    <p:sldId id="264" r:id="rId9"/>
    <p:sldId id="265" r:id="rId10"/>
    <p:sldId id="282"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83" r:id="rId24"/>
    <p:sldId id="279" r:id="rId25"/>
    <p:sldId id="280" r:id="rId26"/>
    <p:sldId id="281" r:id="rId2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474" autoAdjust="0"/>
    <p:restoredTop sz="94660"/>
  </p:normalViewPr>
  <p:slideViewPr>
    <p:cSldViewPr snapToGrid="0">
      <p:cViewPr>
        <p:scale>
          <a:sx n="100" d="100"/>
          <a:sy n="100" d="100"/>
        </p:scale>
        <p:origin x="216" y="73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9" d="100"/>
          <a:sy n="89" d="100"/>
        </p:scale>
        <p:origin x="3798"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729D2B-7CFE-43D2-8C56-E2033319D304}" type="doc">
      <dgm:prSet loTypeId="urn:microsoft.com/office/officeart/2005/8/layout/venn1" loCatId="relationship" qsTypeId="urn:microsoft.com/office/officeart/2005/8/quickstyle/simple2" qsCatId="simple" csTypeId="urn:microsoft.com/office/officeart/2005/8/colors/colorful5" csCatId="colorful" phldr="1"/>
      <dgm:spPr/>
    </dgm:pt>
    <dgm:pt modelId="{F3B49631-E9BD-4205-B195-D445876ACE15}">
      <dgm:prSet phldrT="[Texte]" custT="1"/>
      <dgm:spPr/>
      <dgm:t>
        <a:bodyPr/>
        <a:lstStyle/>
        <a:p>
          <a:pPr algn="ctr"/>
          <a:r>
            <a:rPr lang="fr-FR" sz="1200" dirty="0" smtClean="0"/>
            <a:t>Use of laser </a:t>
          </a:r>
          <a:r>
            <a:rPr lang="fr-FR" sz="1200" dirty="0" err="1" smtClean="0"/>
            <a:t>testing</a:t>
          </a:r>
          <a:r>
            <a:rPr lang="fr-FR" sz="1200" dirty="0" smtClean="0"/>
            <a:t> on COTS Components</a:t>
          </a:r>
          <a:endParaRPr lang="fr-FR" sz="1200" dirty="0"/>
        </a:p>
      </dgm:t>
    </dgm:pt>
    <dgm:pt modelId="{E30EE7C6-3DEB-4A37-9AAE-8B86E74E5FC6}" type="parTrans" cxnId="{F7022FBC-353E-46D7-A18E-3CBB28B053BC}">
      <dgm:prSet/>
      <dgm:spPr/>
      <dgm:t>
        <a:bodyPr/>
        <a:lstStyle/>
        <a:p>
          <a:endParaRPr lang="fr-FR"/>
        </a:p>
      </dgm:t>
    </dgm:pt>
    <dgm:pt modelId="{AA145DFB-50AB-4F48-8D84-B67684852E7B}" type="sibTrans" cxnId="{F7022FBC-353E-46D7-A18E-3CBB28B053BC}">
      <dgm:prSet/>
      <dgm:spPr/>
      <dgm:t>
        <a:bodyPr/>
        <a:lstStyle/>
        <a:p>
          <a:endParaRPr lang="fr-FR"/>
        </a:p>
      </dgm:t>
    </dgm:pt>
    <dgm:pt modelId="{9EDA586B-714D-4829-9D45-AFF6EE57694A}">
      <dgm:prSet phldrT="[Texte]" custT="1"/>
      <dgm:spPr/>
      <dgm:t>
        <a:bodyPr/>
        <a:lstStyle/>
        <a:p>
          <a:pPr algn="ctr"/>
          <a:r>
            <a:rPr lang="fr-FR" sz="1200" dirty="0" err="1" smtClean="0"/>
            <a:t>Homogeneity</a:t>
          </a:r>
          <a:r>
            <a:rPr lang="fr-FR" sz="1200" dirty="0" smtClean="0"/>
            <a:t> to SEE </a:t>
          </a:r>
          <a:br>
            <a:rPr lang="fr-FR" sz="1200" dirty="0" smtClean="0"/>
          </a:br>
          <a:r>
            <a:rPr lang="fr-FR" sz="1200" dirty="0" err="1" smtClean="0"/>
            <a:t>Response</a:t>
          </a:r>
          <a:r>
            <a:rPr lang="fr-FR" sz="1200" dirty="0" smtClean="0"/>
            <a:t> in </a:t>
          </a:r>
          <a:r>
            <a:rPr lang="fr-FR" sz="1200" dirty="0" err="1" smtClean="0"/>
            <a:t>Various</a:t>
          </a:r>
          <a:r>
            <a:rPr lang="fr-FR" sz="1200" dirty="0" smtClean="0"/>
            <a:t> </a:t>
          </a:r>
          <a:r>
            <a:rPr lang="fr-FR" sz="1200" dirty="0" err="1" smtClean="0"/>
            <a:t>Procured</a:t>
          </a:r>
          <a:r>
            <a:rPr lang="fr-FR" sz="1200" dirty="0" smtClean="0"/>
            <a:t> Lots</a:t>
          </a:r>
          <a:endParaRPr lang="fr-FR" sz="1200" dirty="0"/>
        </a:p>
      </dgm:t>
    </dgm:pt>
    <dgm:pt modelId="{81F8199B-8649-42E1-91DC-E65484A2182A}" type="parTrans" cxnId="{333E3ADE-CDA5-46DF-96C8-AEB7A7922DF3}">
      <dgm:prSet/>
      <dgm:spPr/>
      <dgm:t>
        <a:bodyPr/>
        <a:lstStyle/>
        <a:p>
          <a:endParaRPr lang="fr-FR"/>
        </a:p>
      </dgm:t>
    </dgm:pt>
    <dgm:pt modelId="{E6DDBB45-539F-4AE5-B8E9-A05CE4910DDE}" type="sibTrans" cxnId="{333E3ADE-CDA5-46DF-96C8-AEB7A7922DF3}">
      <dgm:prSet/>
      <dgm:spPr/>
      <dgm:t>
        <a:bodyPr/>
        <a:lstStyle/>
        <a:p>
          <a:endParaRPr lang="fr-FR"/>
        </a:p>
      </dgm:t>
    </dgm:pt>
    <dgm:pt modelId="{6846D8B9-394A-4E0B-BD14-E10C0A77435B}" type="pres">
      <dgm:prSet presAssocID="{AA729D2B-7CFE-43D2-8C56-E2033319D304}" presName="compositeShape" presStyleCnt="0">
        <dgm:presLayoutVars>
          <dgm:chMax val="7"/>
          <dgm:dir/>
          <dgm:resizeHandles val="exact"/>
        </dgm:presLayoutVars>
      </dgm:prSet>
      <dgm:spPr/>
    </dgm:pt>
    <dgm:pt modelId="{507D331C-2C2F-44E2-93BC-A72D3B6AD285}" type="pres">
      <dgm:prSet presAssocID="{F3B49631-E9BD-4205-B195-D445876ACE15}" presName="circ1" presStyleLbl="vennNode1" presStyleIdx="0" presStyleCnt="2" custScaleX="75304" custScaleY="70614" custLinFactNeighborX="-921" custLinFactNeighborY="-862"/>
      <dgm:spPr/>
      <dgm:t>
        <a:bodyPr/>
        <a:lstStyle/>
        <a:p>
          <a:endParaRPr lang="fr-FR"/>
        </a:p>
      </dgm:t>
    </dgm:pt>
    <dgm:pt modelId="{2A9B192A-D110-46A5-A129-D338C67FCE8E}" type="pres">
      <dgm:prSet presAssocID="{F3B49631-E9BD-4205-B195-D445876ACE15}" presName="circ1Tx" presStyleLbl="revTx" presStyleIdx="0" presStyleCnt="0">
        <dgm:presLayoutVars>
          <dgm:chMax val="0"/>
          <dgm:chPref val="0"/>
          <dgm:bulletEnabled val="1"/>
        </dgm:presLayoutVars>
      </dgm:prSet>
      <dgm:spPr/>
      <dgm:t>
        <a:bodyPr/>
        <a:lstStyle/>
        <a:p>
          <a:endParaRPr lang="fr-FR"/>
        </a:p>
      </dgm:t>
    </dgm:pt>
    <dgm:pt modelId="{AE634F07-DDF1-4D7D-B93C-B63EB3C963D2}" type="pres">
      <dgm:prSet presAssocID="{9EDA586B-714D-4829-9D45-AFF6EE57694A}" presName="circ2" presStyleLbl="vennNode1" presStyleIdx="1" presStyleCnt="2" custScaleX="73017" custScaleY="67482" custLinFactNeighborX="-4670" custLinFactNeighborY="-327"/>
      <dgm:spPr/>
      <dgm:t>
        <a:bodyPr/>
        <a:lstStyle/>
        <a:p>
          <a:endParaRPr lang="fr-FR"/>
        </a:p>
      </dgm:t>
    </dgm:pt>
    <dgm:pt modelId="{993535D5-8075-4605-ABF0-465FD7179FE1}" type="pres">
      <dgm:prSet presAssocID="{9EDA586B-714D-4829-9D45-AFF6EE57694A}" presName="circ2Tx" presStyleLbl="revTx" presStyleIdx="0" presStyleCnt="0">
        <dgm:presLayoutVars>
          <dgm:chMax val="0"/>
          <dgm:chPref val="0"/>
          <dgm:bulletEnabled val="1"/>
        </dgm:presLayoutVars>
      </dgm:prSet>
      <dgm:spPr/>
      <dgm:t>
        <a:bodyPr/>
        <a:lstStyle/>
        <a:p>
          <a:endParaRPr lang="fr-FR"/>
        </a:p>
      </dgm:t>
    </dgm:pt>
  </dgm:ptLst>
  <dgm:cxnLst>
    <dgm:cxn modelId="{9D311504-E3C7-4BA2-8EC6-477E297857E8}" type="presOf" srcId="{9EDA586B-714D-4829-9D45-AFF6EE57694A}" destId="{993535D5-8075-4605-ABF0-465FD7179FE1}" srcOrd="1" destOrd="0" presId="urn:microsoft.com/office/officeart/2005/8/layout/venn1"/>
    <dgm:cxn modelId="{92DAD43D-47A3-4B3A-BC83-6C4677C03360}" type="presOf" srcId="{AA729D2B-7CFE-43D2-8C56-E2033319D304}" destId="{6846D8B9-394A-4E0B-BD14-E10C0A77435B}" srcOrd="0" destOrd="0" presId="urn:microsoft.com/office/officeart/2005/8/layout/venn1"/>
    <dgm:cxn modelId="{12DE1206-7992-4093-9136-65CDDCBE3ADD}" type="presOf" srcId="{9EDA586B-714D-4829-9D45-AFF6EE57694A}" destId="{AE634F07-DDF1-4D7D-B93C-B63EB3C963D2}" srcOrd="0" destOrd="0" presId="urn:microsoft.com/office/officeart/2005/8/layout/venn1"/>
    <dgm:cxn modelId="{93D0D881-7C9C-4328-A145-516CAC1BB543}" type="presOf" srcId="{F3B49631-E9BD-4205-B195-D445876ACE15}" destId="{2A9B192A-D110-46A5-A129-D338C67FCE8E}" srcOrd="1" destOrd="0" presId="urn:microsoft.com/office/officeart/2005/8/layout/venn1"/>
    <dgm:cxn modelId="{FEA142E9-2325-49DA-9435-184BAA239355}" type="presOf" srcId="{F3B49631-E9BD-4205-B195-D445876ACE15}" destId="{507D331C-2C2F-44E2-93BC-A72D3B6AD285}" srcOrd="0" destOrd="0" presId="urn:microsoft.com/office/officeart/2005/8/layout/venn1"/>
    <dgm:cxn modelId="{F7022FBC-353E-46D7-A18E-3CBB28B053BC}" srcId="{AA729D2B-7CFE-43D2-8C56-E2033319D304}" destId="{F3B49631-E9BD-4205-B195-D445876ACE15}" srcOrd="0" destOrd="0" parTransId="{E30EE7C6-3DEB-4A37-9AAE-8B86E74E5FC6}" sibTransId="{AA145DFB-50AB-4F48-8D84-B67684852E7B}"/>
    <dgm:cxn modelId="{333E3ADE-CDA5-46DF-96C8-AEB7A7922DF3}" srcId="{AA729D2B-7CFE-43D2-8C56-E2033319D304}" destId="{9EDA586B-714D-4829-9D45-AFF6EE57694A}" srcOrd="1" destOrd="0" parTransId="{81F8199B-8649-42E1-91DC-E65484A2182A}" sibTransId="{E6DDBB45-539F-4AE5-B8E9-A05CE4910DDE}"/>
    <dgm:cxn modelId="{6311A27C-F9B9-4C31-BA46-B459D63534D7}" type="presParOf" srcId="{6846D8B9-394A-4E0B-BD14-E10C0A77435B}" destId="{507D331C-2C2F-44E2-93BC-A72D3B6AD285}" srcOrd="0" destOrd="0" presId="urn:microsoft.com/office/officeart/2005/8/layout/venn1"/>
    <dgm:cxn modelId="{17921A9D-802C-41D0-B7E5-36AFDA95EDBB}" type="presParOf" srcId="{6846D8B9-394A-4E0B-BD14-E10C0A77435B}" destId="{2A9B192A-D110-46A5-A129-D338C67FCE8E}" srcOrd="1" destOrd="0" presId="urn:microsoft.com/office/officeart/2005/8/layout/venn1"/>
    <dgm:cxn modelId="{7E5C2962-CF85-4CDA-9F97-63B018E05BCB}" type="presParOf" srcId="{6846D8B9-394A-4E0B-BD14-E10C0A77435B}" destId="{AE634F07-DDF1-4D7D-B93C-B63EB3C963D2}" srcOrd="2" destOrd="0" presId="urn:microsoft.com/office/officeart/2005/8/layout/venn1"/>
    <dgm:cxn modelId="{656749FB-8CD3-48D6-A0E5-5FB99064BDEB}" type="presParOf" srcId="{6846D8B9-394A-4E0B-BD14-E10C0A77435B}" destId="{993535D5-8075-4605-ABF0-465FD7179FE1}"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7D331C-2C2F-44E2-93BC-A72D3B6AD285}">
      <dsp:nvSpPr>
        <dsp:cNvPr id="0" name=""/>
        <dsp:cNvSpPr/>
      </dsp:nvSpPr>
      <dsp:spPr>
        <a:xfrm>
          <a:off x="2037267" y="358582"/>
          <a:ext cx="1914473" cy="1795238"/>
        </a:xfrm>
        <a:prstGeom prst="ellipse">
          <a:avLst/>
        </a:prstGeom>
        <a:solidFill>
          <a:schemeClr val="accent5">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fr-FR" sz="1200" kern="1200" dirty="0" smtClean="0"/>
            <a:t>Use of laser </a:t>
          </a:r>
          <a:r>
            <a:rPr lang="fr-FR" sz="1200" kern="1200" dirty="0" err="1" smtClean="0"/>
            <a:t>testing</a:t>
          </a:r>
          <a:r>
            <a:rPr lang="fr-FR" sz="1200" kern="1200" dirty="0" smtClean="0"/>
            <a:t> on COTS Components</a:t>
          </a:r>
          <a:endParaRPr lang="fr-FR" sz="1200" kern="1200" dirty="0"/>
        </a:p>
      </dsp:txBody>
      <dsp:txXfrm>
        <a:off x="2304603" y="570279"/>
        <a:ext cx="1103840" cy="1371844"/>
      </dsp:txXfrm>
    </dsp:sp>
    <dsp:sp modelId="{AE634F07-DDF1-4D7D-B93C-B63EB3C963D2}">
      <dsp:nvSpPr>
        <dsp:cNvPr id="0" name=""/>
        <dsp:cNvSpPr/>
      </dsp:nvSpPr>
      <dsp:spPr>
        <a:xfrm>
          <a:off x="3803335" y="411996"/>
          <a:ext cx="1856330" cy="1715613"/>
        </a:xfrm>
        <a:prstGeom prst="ellipse">
          <a:avLst/>
        </a:prstGeom>
        <a:solidFill>
          <a:schemeClr val="accent5">
            <a:alpha val="50000"/>
            <a:hueOff val="17402300"/>
            <a:satOff val="-25390"/>
            <a:lumOff val="-12747"/>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fr-FR" sz="1200" kern="1200" dirty="0" err="1" smtClean="0"/>
            <a:t>Homogeneity</a:t>
          </a:r>
          <a:r>
            <a:rPr lang="fr-FR" sz="1200" kern="1200" dirty="0" smtClean="0"/>
            <a:t> to SEE </a:t>
          </a:r>
          <a:br>
            <a:rPr lang="fr-FR" sz="1200" kern="1200" dirty="0" smtClean="0"/>
          </a:br>
          <a:r>
            <a:rPr lang="fr-FR" sz="1200" kern="1200" dirty="0" err="1" smtClean="0"/>
            <a:t>Response</a:t>
          </a:r>
          <a:r>
            <a:rPr lang="fr-FR" sz="1200" kern="1200" dirty="0" smtClean="0"/>
            <a:t> in </a:t>
          </a:r>
          <a:r>
            <a:rPr lang="fr-FR" sz="1200" kern="1200" dirty="0" err="1" smtClean="0"/>
            <a:t>Various</a:t>
          </a:r>
          <a:r>
            <a:rPr lang="fr-FR" sz="1200" kern="1200" dirty="0" smtClean="0"/>
            <a:t> </a:t>
          </a:r>
          <a:r>
            <a:rPr lang="fr-FR" sz="1200" kern="1200" dirty="0" err="1" smtClean="0"/>
            <a:t>Procured</a:t>
          </a:r>
          <a:r>
            <a:rPr lang="fr-FR" sz="1200" kern="1200" dirty="0" smtClean="0"/>
            <a:t> Lots</a:t>
          </a:r>
          <a:endParaRPr lang="fr-FR" sz="1200" kern="1200" dirty="0"/>
        </a:p>
      </dsp:txBody>
      <dsp:txXfrm>
        <a:off x="4330131" y="614304"/>
        <a:ext cx="1070316" cy="1310997"/>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EBE7D2-3EA7-4D13-94F5-305E8C8A5ABD}" type="datetimeFigureOut">
              <a:rPr lang="fr-FR" smtClean="0"/>
              <a:t>27/06/2023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5668C3-E0CB-4998-8615-956E7985862B}" type="slidenum">
              <a:rPr lang="fr-FR" smtClean="0"/>
              <a:t>‹N°›</a:t>
            </a:fld>
            <a:endParaRPr lang="fr-FR"/>
          </a:p>
        </p:txBody>
      </p:sp>
    </p:spTree>
    <p:extLst>
      <p:ext uri="{BB962C8B-B14F-4D97-AF65-F5344CB8AC3E}">
        <p14:creationId xmlns:p14="http://schemas.microsoft.com/office/powerpoint/2010/main" val="1197422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F0CB12D-15A1-4505-A82E-1FA173AB021E}" type="slidenum">
              <a:rPr lang="fr-FR" smtClean="0">
                <a:solidFill>
                  <a:prstClr val="black"/>
                </a:solidFill>
              </a:rPr>
              <a:pPr/>
              <a:t>2</a:t>
            </a:fld>
            <a:endParaRPr lang="fr-FR">
              <a:solidFill>
                <a:prstClr val="black"/>
              </a:solidFill>
            </a:endParaRPr>
          </a:p>
        </p:txBody>
      </p:sp>
    </p:spTree>
    <p:extLst>
      <p:ext uri="{BB962C8B-B14F-4D97-AF65-F5344CB8AC3E}">
        <p14:creationId xmlns:p14="http://schemas.microsoft.com/office/powerpoint/2010/main" val="1960960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85668C3-E0CB-4998-8615-956E7985862B}" type="slidenum">
              <a:rPr lang="fr-FR" smtClean="0"/>
              <a:t>4</a:t>
            </a:fld>
            <a:endParaRPr lang="fr-FR"/>
          </a:p>
        </p:txBody>
      </p:sp>
    </p:spTree>
    <p:extLst>
      <p:ext uri="{BB962C8B-B14F-4D97-AF65-F5344CB8AC3E}">
        <p14:creationId xmlns:p14="http://schemas.microsoft.com/office/powerpoint/2010/main" val="935749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Tree>
    <p:extLst>
      <p:ext uri="{BB962C8B-B14F-4D97-AF65-F5344CB8AC3E}">
        <p14:creationId xmlns:p14="http://schemas.microsoft.com/office/powerpoint/2010/main" val="4024516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Tree>
    <p:extLst>
      <p:ext uri="{BB962C8B-B14F-4D97-AF65-F5344CB8AC3E}">
        <p14:creationId xmlns:p14="http://schemas.microsoft.com/office/powerpoint/2010/main" val="836438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85668C3-E0CB-4998-8615-956E7985862B}" type="slidenum">
              <a:rPr lang="fr-FR" smtClean="0"/>
              <a:t>8</a:t>
            </a:fld>
            <a:endParaRPr lang="fr-FR"/>
          </a:p>
        </p:txBody>
      </p:sp>
    </p:spTree>
    <p:extLst>
      <p:ext uri="{BB962C8B-B14F-4D97-AF65-F5344CB8AC3E}">
        <p14:creationId xmlns:p14="http://schemas.microsoft.com/office/powerpoint/2010/main" val="3444082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85668C3-E0CB-4998-8615-956E7985862B}" type="slidenum">
              <a:rPr lang="fr-FR" smtClean="0"/>
              <a:t>13</a:t>
            </a:fld>
            <a:endParaRPr lang="fr-FR"/>
          </a:p>
        </p:txBody>
      </p:sp>
    </p:spTree>
    <p:extLst>
      <p:ext uri="{BB962C8B-B14F-4D97-AF65-F5344CB8AC3E}">
        <p14:creationId xmlns:p14="http://schemas.microsoft.com/office/powerpoint/2010/main" val="2455675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85668C3-E0CB-4998-8615-956E7985862B}" type="slidenum">
              <a:rPr lang="fr-FR" smtClean="0"/>
              <a:t>24</a:t>
            </a:fld>
            <a:endParaRPr lang="fr-FR"/>
          </a:p>
        </p:txBody>
      </p:sp>
    </p:spTree>
    <p:extLst>
      <p:ext uri="{BB962C8B-B14F-4D97-AF65-F5344CB8AC3E}">
        <p14:creationId xmlns:p14="http://schemas.microsoft.com/office/powerpoint/2010/main" val="40852280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bg bwMode="gray">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9" name="Rectangle 4"/>
          <p:cNvSpPr>
            <a:spLocks noChangeArrowheads="1"/>
          </p:cNvSpPr>
          <p:nvPr userDrawn="1"/>
        </p:nvSpPr>
        <p:spPr bwMode="gray">
          <a:xfrm>
            <a:off x="0" y="5472901"/>
            <a:ext cx="12192000" cy="1385099"/>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61">
              <a:solidFill>
                <a:srgbClr val="000000"/>
              </a:solidFill>
            </a:endParaRPr>
          </a:p>
        </p:txBody>
      </p:sp>
      <p:grpSp>
        <p:nvGrpSpPr>
          <p:cNvPr id="20" name="Group 15"/>
          <p:cNvGrpSpPr>
            <a:grpSpLocks/>
          </p:cNvGrpSpPr>
          <p:nvPr/>
        </p:nvGrpSpPr>
        <p:grpSpPr bwMode="white">
          <a:xfrm>
            <a:off x="0" y="5462417"/>
            <a:ext cx="12192000" cy="61996"/>
            <a:chOff x="0" y="3175"/>
            <a:chExt cx="6736" cy="68"/>
          </a:xfrm>
        </p:grpSpPr>
        <p:sp>
          <p:nvSpPr>
            <p:cNvPr id="21" name="Rectangle 16"/>
            <p:cNvSpPr>
              <a:spLocks noChangeArrowheads="1"/>
            </p:cNvSpPr>
            <p:nvPr/>
          </p:nvSpPr>
          <p:spPr bwMode="white">
            <a:xfrm>
              <a:off x="0" y="3175"/>
              <a:ext cx="6733" cy="2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61">
                <a:solidFill>
                  <a:srgbClr val="000000"/>
                </a:solidFill>
              </a:endParaRPr>
            </a:p>
          </p:txBody>
        </p:sp>
        <p:sp>
          <p:nvSpPr>
            <p:cNvPr id="22" name="Rectangle 17"/>
            <p:cNvSpPr>
              <a:spLocks noChangeArrowheads="1"/>
            </p:cNvSpPr>
            <p:nvPr/>
          </p:nvSpPr>
          <p:spPr bwMode="white">
            <a:xfrm>
              <a:off x="1826" y="3175"/>
              <a:ext cx="4910" cy="6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61">
                <a:solidFill>
                  <a:srgbClr val="000000"/>
                </a:solidFill>
              </a:endParaRPr>
            </a:p>
          </p:txBody>
        </p:sp>
      </p:grpSp>
      <p:sp>
        <p:nvSpPr>
          <p:cNvPr id="12" name="Rectangle 3"/>
          <p:cNvSpPr>
            <a:spLocks noGrp="1" noChangeArrowheads="1"/>
          </p:cNvSpPr>
          <p:nvPr>
            <p:ph type="ctrTitle" hasCustomPrompt="1"/>
          </p:nvPr>
        </p:nvSpPr>
        <p:spPr bwMode="white">
          <a:xfrm>
            <a:off x="3305016" y="3136668"/>
            <a:ext cx="6031344" cy="1384932"/>
          </a:xfrm>
          <a:prstGeom prst="rect">
            <a:avLst/>
          </a:prstGeom>
        </p:spPr>
        <p:txBody>
          <a:bodyPr anchor="b"/>
          <a:lstStyle>
            <a:lvl1pPr>
              <a:lnSpc>
                <a:spcPct val="105000"/>
              </a:lnSpc>
              <a:defRPr sz="3000" baseline="0">
                <a:solidFill>
                  <a:schemeClr val="bg1"/>
                </a:solidFill>
              </a:defRPr>
            </a:lvl1pPr>
          </a:lstStyle>
          <a:p>
            <a:pPr lvl="0"/>
            <a:r>
              <a:rPr lang="en-US" altLang="de-DE" noProof="0" dirty="0"/>
              <a:t>Click to edit header</a:t>
            </a:r>
            <a:endParaRPr lang="de-DE" altLang="de-DE" noProof="0" dirty="0"/>
          </a:p>
        </p:txBody>
      </p:sp>
      <p:sp>
        <p:nvSpPr>
          <p:cNvPr id="13" name="Rectangle 4"/>
          <p:cNvSpPr>
            <a:spLocks noGrp="1" noChangeArrowheads="1"/>
          </p:cNvSpPr>
          <p:nvPr>
            <p:ph type="subTitle" idx="1"/>
          </p:nvPr>
        </p:nvSpPr>
        <p:spPr bwMode="white">
          <a:xfrm>
            <a:off x="3305016" y="4561676"/>
            <a:ext cx="6031344" cy="863111"/>
          </a:xfrm>
        </p:spPr>
        <p:txBody>
          <a:bodyPr anchor="t"/>
          <a:lstStyle>
            <a:lvl1pPr marL="0" indent="0">
              <a:lnSpc>
                <a:spcPct val="100000"/>
              </a:lnSpc>
              <a:buNone/>
              <a:defRPr sz="2000">
                <a:solidFill>
                  <a:schemeClr val="bg1"/>
                </a:solidFill>
              </a:defRPr>
            </a:lvl1pPr>
          </a:lstStyle>
          <a:p>
            <a:pPr lvl="0"/>
            <a:r>
              <a:rPr lang="fr-FR" altLang="de-DE" noProof="0" dirty="0"/>
              <a:t>Modifiez le style des sous-titres du masque</a:t>
            </a:r>
            <a:endParaRPr lang="de-DE" altLang="de-DE" noProof="0" dirty="0"/>
          </a:p>
        </p:txBody>
      </p:sp>
      <p:pic>
        <p:nvPicPr>
          <p:cNvPr id="2" name="Image 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36234" y="5989037"/>
            <a:ext cx="1152001" cy="576000"/>
          </a:xfrm>
          <a:prstGeom prst="rect">
            <a:avLst/>
          </a:prstGeom>
        </p:spPr>
      </p:pic>
      <p:pic>
        <p:nvPicPr>
          <p:cNvPr id="27" name="Grafik 6" descr="Ein Bild, das Monitor, Computer, sitzend, Bildschirm enthält.&#10;&#10;Automatisch generierte Beschreibung">
            <a:extLst>
              <a:ext uri="{FF2B5EF4-FFF2-40B4-BE49-F238E27FC236}">
                <a16:creationId xmlns="" xmlns:a16="http://schemas.microsoft.com/office/drawing/2014/main" id="{6EA72D92-3F2F-CB49-AE49-949F0F3586D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084680" y="6023321"/>
            <a:ext cx="1368000" cy="253716"/>
          </a:xfrm>
          <a:prstGeom prst="rect">
            <a:avLst/>
          </a:prstGeom>
        </p:spPr>
      </p:pic>
      <p:grpSp>
        <p:nvGrpSpPr>
          <p:cNvPr id="30" name="Group 14"/>
          <p:cNvGrpSpPr>
            <a:grpSpLocks noChangeAspect="1"/>
          </p:cNvGrpSpPr>
          <p:nvPr userDrawn="1"/>
        </p:nvGrpSpPr>
        <p:grpSpPr>
          <a:xfrm>
            <a:off x="9824340" y="6023321"/>
            <a:ext cx="1332000" cy="246595"/>
            <a:chOff x="830300" y="1716088"/>
            <a:chExt cx="10058401" cy="1862137"/>
          </a:xfrm>
          <a:solidFill>
            <a:schemeClr val="bg1"/>
          </a:solidFill>
        </p:grpSpPr>
        <p:sp>
          <p:nvSpPr>
            <p:cNvPr id="31" name="Freeform 5"/>
            <p:cNvSpPr>
              <a:spLocks/>
            </p:cNvSpPr>
            <p:nvPr/>
          </p:nvSpPr>
          <p:spPr bwMode="auto">
            <a:xfrm>
              <a:off x="3857663" y="1749425"/>
              <a:ext cx="1604963" cy="1789112"/>
            </a:xfrm>
            <a:custGeom>
              <a:avLst/>
              <a:gdLst>
                <a:gd name="T0" fmla="*/ 247 w 247"/>
                <a:gd name="T1" fmla="*/ 93 h 275"/>
                <a:gd name="T2" fmla="*/ 142 w 247"/>
                <a:gd name="T3" fmla="*/ 0 h 275"/>
                <a:gd name="T4" fmla="*/ 0 w 247"/>
                <a:gd name="T5" fmla="*/ 0 h 275"/>
                <a:gd name="T6" fmla="*/ 0 w 247"/>
                <a:gd name="T7" fmla="*/ 275 h 275"/>
                <a:gd name="T8" fmla="*/ 67 w 247"/>
                <a:gd name="T9" fmla="*/ 275 h 275"/>
                <a:gd name="T10" fmla="*/ 67 w 247"/>
                <a:gd name="T11" fmla="*/ 60 h 275"/>
                <a:gd name="T12" fmla="*/ 143 w 247"/>
                <a:gd name="T13" fmla="*/ 60 h 275"/>
                <a:gd name="T14" fmla="*/ 181 w 247"/>
                <a:gd name="T15" fmla="*/ 94 h 275"/>
                <a:gd name="T16" fmla="*/ 142 w 247"/>
                <a:gd name="T17" fmla="*/ 128 h 275"/>
                <a:gd name="T18" fmla="*/ 77 w 247"/>
                <a:gd name="T19" fmla="*/ 128 h 275"/>
                <a:gd name="T20" fmla="*/ 169 w 247"/>
                <a:gd name="T21" fmla="*/ 275 h 275"/>
                <a:gd name="T22" fmla="*/ 246 w 247"/>
                <a:gd name="T23" fmla="*/ 275 h 275"/>
                <a:gd name="T24" fmla="*/ 183 w 247"/>
                <a:gd name="T25" fmla="*/ 177 h 275"/>
                <a:gd name="T26" fmla="*/ 247 w 247"/>
                <a:gd name="T27" fmla="*/ 93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7" h="275">
                  <a:moveTo>
                    <a:pt x="247" y="93"/>
                  </a:moveTo>
                  <a:cubicBezTo>
                    <a:pt x="247" y="40"/>
                    <a:pt x="213" y="0"/>
                    <a:pt x="142" y="0"/>
                  </a:cubicBezTo>
                  <a:cubicBezTo>
                    <a:pt x="0" y="0"/>
                    <a:pt x="0" y="0"/>
                    <a:pt x="0" y="0"/>
                  </a:cubicBezTo>
                  <a:cubicBezTo>
                    <a:pt x="0" y="275"/>
                    <a:pt x="0" y="275"/>
                    <a:pt x="0" y="275"/>
                  </a:cubicBezTo>
                  <a:cubicBezTo>
                    <a:pt x="67" y="275"/>
                    <a:pt x="67" y="275"/>
                    <a:pt x="67" y="275"/>
                  </a:cubicBezTo>
                  <a:cubicBezTo>
                    <a:pt x="67" y="60"/>
                    <a:pt x="67" y="60"/>
                    <a:pt x="67" y="60"/>
                  </a:cubicBezTo>
                  <a:cubicBezTo>
                    <a:pt x="143" y="60"/>
                    <a:pt x="143" y="60"/>
                    <a:pt x="143" y="60"/>
                  </a:cubicBezTo>
                  <a:cubicBezTo>
                    <a:pt x="171" y="60"/>
                    <a:pt x="181" y="76"/>
                    <a:pt x="181" y="94"/>
                  </a:cubicBezTo>
                  <a:cubicBezTo>
                    <a:pt x="181" y="113"/>
                    <a:pt x="170" y="128"/>
                    <a:pt x="142" y="128"/>
                  </a:cubicBezTo>
                  <a:cubicBezTo>
                    <a:pt x="77" y="128"/>
                    <a:pt x="77" y="128"/>
                    <a:pt x="77" y="128"/>
                  </a:cubicBezTo>
                  <a:cubicBezTo>
                    <a:pt x="169" y="275"/>
                    <a:pt x="169" y="275"/>
                    <a:pt x="169" y="275"/>
                  </a:cubicBezTo>
                  <a:cubicBezTo>
                    <a:pt x="246" y="275"/>
                    <a:pt x="246" y="275"/>
                    <a:pt x="246" y="275"/>
                  </a:cubicBezTo>
                  <a:cubicBezTo>
                    <a:pt x="246" y="275"/>
                    <a:pt x="183" y="177"/>
                    <a:pt x="183" y="177"/>
                  </a:cubicBezTo>
                  <a:cubicBezTo>
                    <a:pt x="222" y="167"/>
                    <a:pt x="247" y="140"/>
                    <a:pt x="247" y="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Rectangle 6"/>
            <p:cNvSpPr>
              <a:spLocks noChangeArrowheads="1"/>
            </p:cNvSpPr>
            <p:nvPr/>
          </p:nvSpPr>
          <p:spPr bwMode="auto">
            <a:xfrm>
              <a:off x="3130588" y="1749425"/>
              <a:ext cx="434975" cy="17891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7"/>
            <p:cNvSpPr>
              <a:spLocks/>
            </p:cNvSpPr>
            <p:nvPr/>
          </p:nvSpPr>
          <p:spPr bwMode="auto">
            <a:xfrm>
              <a:off x="830300" y="1749425"/>
              <a:ext cx="2203450" cy="1789112"/>
            </a:xfrm>
            <a:custGeom>
              <a:avLst/>
              <a:gdLst>
                <a:gd name="T0" fmla="*/ 573 w 1388"/>
                <a:gd name="T1" fmla="*/ 0 h 1127"/>
                <a:gd name="T2" fmla="*/ 0 w 1388"/>
                <a:gd name="T3" fmla="*/ 1127 h 1127"/>
                <a:gd name="T4" fmla="*/ 307 w 1388"/>
                <a:gd name="T5" fmla="*/ 1127 h 1127"/>
                <a:gd name="T6" fmla="*/ 401 w 1388"/>
                <a:gd name="T7" fmla="*/ 939 h 1127"/>
                <a:gd name="T8" fmla="*/ 864 w 1388"/>
                <a:gd name="T9" fmla="*/ 939 h 1127"/>
                <a:gd name="T10" fmla="*/ 749 w 1388"/>
                <a:gd name="T11" fmla="*/ 705 h 1127"/>
                <a:gd name="T12" fmla="*/ 516 w 1388"/>
                <a:gd name="T13" fmla="*/ 705 h 1127"/>
                <a:gd name="T14" fmla="*/ 688 w 1388"/>
                <a:gd name="T15" fmla="*/ 356 h 1127"/>
                <a:gd name="T16" fmla="*/ 692 w 1388"/>
                <a:gd name="T17" fmla="*/ 356 h 1127"/>
                <a:gd name="T18" fmla="*/ 1072 w 1388"/>
                <a:gd name="T19" fmla="*/ 1127 h 1127"/>
                <a:gd name="T20" fmla="*/ 1388 w 1388"/>
                <a:gd name="T21" fmla="*/ 1127 h 1127"/>
                <a:gd name="T22" fmla="*/ 815 w 1388"/>
                <a:gd name="T23" fmla="*/ 0 h 1127"/>
                <a:gd name="T24" fmla="*/ 573 w 1388"/>
                <a:gd name="T25" fmla="*/ 0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8" h="1127">
                  <a:moveTo>
                    <a:pt x="573" y="0"/>
                  </a:moveTo>
                  <a:lnTo>
                    <a:pt x="0" y="1127"/>
                  </a:lnTo>
                  <a:lnTo>
                    <a:pt x="307" y="1127"/>
                  </a:lnTo>
                  <a:lnTo>
                    <a:pt x="401" y="939"/>
                  </a:lnTo>
                  <a:lnTo>
                    <a:pt x="864" y="939"/>
                  </a:lnTo>
                  <a:lnTo>
                    <a:pt x="749" y="705"/>
                  </a:lnTo>
                  <a:lnTo>
                    <a:pt x="516" y="705"/>
                  </a:lnTo>
                  <a:lnTo>
                    <a:pt x="688" y="356"/>
                  </a:lnTo>
                  <a:lnTo>
                    <a:pt x="692" y="356"/>
                  </a:lnTo>
                  <a:lnTo>
                    <a:pt x="1072" y="1127"/>
                  </a:lnTo>
                  <a:lnTo>
                    <a:pt x="1388" y="1127"/>
                  </a:lnTo>
                  <a:lnTo>
                    <a:pt x="815" y="0"/>
                  </a:lnTo>
                  <a:lnTo>
                    <a:pt x="57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8"/>
            <p:cNvSpPr>
              <a:spLocks noEditPoints="1"/>
            </p:cNvSpPr>
            <p:nvPr/>
          </p:nvSpPr>
          <p:spPr bwMode="auto">
            <a:xfrm>
              <a:off x="5670588" y="1749425"/>
              <a:ext cx="1670050" cy="1789112"/>
            </a:xfrm>
            <a:custGeom>
              <a:avLst/>
              <a:gdLst>
                <a:gd name="T0" fmla="*/ 213 w 257"/>
                <a:gd name="T1" fmla="*/ 133 h 275"/>
                <a:gd name="T2" fmla="*/ 245 w 257"/>
                <a:gd name="T3" fmla="*/ 75 h 275"/>
                <a:gd name="T4" fmla="*/ 157 w 257"/>
                <a:gd name="T5" fmla="*/ 0 h 275"/>
                <a:gd name="T6" fmla="*/ 0 w 257"/>
                <a:gd name="T7" fmla="*/ 0 h 275"/>
                <a:gd name="T8" fmla="*/ 0 w 257"/>
                <a:gd name="T9" fmla="*/ 275 h 275"/>
                <a:gd name="T10" fmla="*/ 163 w 257"/>
                <a:gd name="T11" fmla="*/ 275 h 275"/>
                <a:gd name="T12" fmla="*/ 257 w 257"/>
                <a:gd name="T13" fmla="*/ 198 h 275"/>
                <a:gd name="T14" fmla="*/ 213 w 257"/>
                <a:gd name="T15" fmla="*/ 133 h 275"/>
                <a:gd name="T16" fmla="*/ 67 w 257"/>
                <a:gd name="T17" fmla="*/ 59 h 275"/>
                <a:gd name="T18" fmla="*/ 157 w 257"/>
                <a:gd name="T19" fmla="*/ 59 h 275"/>
                <a:gd name="T20" fmla="*/ 180 w 257"/>
                <a:gd name="T21" fmla="*/ 83 h 275"/>
                <a:gd name="T22" fmla="*/ 156 w 257"/>
                <a:gd name="T23" fmla="*/ 107 h 275"/>
                <a:gd name="T24" fmla="*/ 67 w 257"/>
                <a:gd name="T25" fmla="*/ 107 h 275"/>
                <a:gd name="T26" fmla="*/ 67 w 257"/>
                <a:gd name="T27" fmla="*/ 59 h 275"/>
                <a:gd name="T28" fmla="*/ 158 w 257"/>
                <a:gd name="T29" fmla="*/ 218 h 275"/>
                <a:gd name="T30" fmla="*/ 67 w 257"/>
                <a:gd name="T31" fmla="*/ 218 h 275"/>
                <a:gd name="T32" fmla="*/ 67 w 257"/>
                <a:gd name="T33" fmla="*/ 162 h 275"/>
                <a:gd name="T34" fmla="*/ 158 w 257"/>
                <a:gd name="T35" fmla="*/ 162 h 275"/>
                <a:gd name="T36" fmla="*/ 187 w 257"/>
                <a:gd name="T37" fmla="*/ 189 h 275"/>
                <a:gd name="T38" fmla="*/ 158 w 257"/>
                <a:gd name="T39" fmla="*/ 218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7" h="275">
                  <a:moveTo>
                    <a:pt x="213" y="133"/>
                  </a:moveTo>
                  <a:cubicBezTo>
                    <a:pt x="234" y="121"/>
                    <a:pt x="245" y="102"/>
                    <a:pt x="245" y="75"/>
                  </a:cubicBezTo>
                  <a:cubicBezTo>
                    <a:pt x="245" y="30"/>
                    <a:pt x="212" y="0"/>
                    <a:pt x="157" y="0"/>
                  </a:cubicBezTo>
                  <a:cubicBezTo>
                    <a:pt x="0" y="0"/>
                    <a:pt x="0" y="0"/>
                    <a:pt x="0" y="0"/>
                  </a:cubicBezTo>
                  <a:cubicBezTo>
                    <a:pt x="0" y="275"/>
                    <a:pt x="0" y="275"/>
                    <a:pt x="0" y="275"/>
                  </a:cubicBezTo>
                  <a:cubicBezTo>
                    <a:pt x="163" y="275"/>
                    <a:pt x="163" y="275"/>
                    <a:pt x="163" y="275"/>
                  </a:cubicBezTo>
                  <a:cubicBezTo>
                    <a:pt x="220" y="275"/>
                    <a:pt x="257" y="245"/>
                    <a:pt x="257" y="198"/>
                  </a:cubicBezTo>
                  <a:cubicBezTo>
                    <a:pt x="257" y="166"/>
                    <a:pt x="239" y="142"/>
                    <a:pt x="213" y="133"/>
                  </a:cubicBezTo>
                  <a:moveTo>
                    <a:pt x="67" y="59"/>
                  </a:moveTo>
                  <a:cubicBezTo>
                    <a:pt x="157" y="59"/>
                    <a:pt x="157" y="59"/>
                    <a:pt x="157" y="59"/>
                  </a:cubicBezTo>
                  <a:cubicBezTo>
                    <a:pt x="170" y="59"/>
                    <a:pt x="180" y="69"/>
                    <a:pt x="180" y="83"/>
                  </a:cubicBezTo>
                  <a:cubicBezTo>
                    <a:pt x="180" y="97"/>
                    <a:pt x="170" y="107"/>
                    <a:pt x="156" y="107"/>
                  </a:cubicBezTo>
                  <a:cubicBezTo>
                    <a:pt x="67" y="107"/>
                    <a:pt x="67" y="107"/>
                    <a:pt x="67" y="107"/>
                  </a:cubicBezTo>
                  <a:lnTo>
                    <a:pt x="67" y="59"/>
                  </a:lnTo>
                  <a:close/>
                  <a:moveTo>
                    <a:pt x="158" y="218"/>
                  </a:moveTo>
                  <a:cubicBezTo>
                    <a:pt x="67" y="218"/>
                    <a:pt x="67" y="218"/>
                    <a:pt x="67" y="218"/>
                  </a:cubicBezTo>
                  <a:cubicBezTo>
                    <a:pt x="67" y="162"/>
                    <a:pt x="67" y="162"/>
                    <a:pt x="67" y="162"/>
                  </a:cubicBezTo>
                  <a:cubicBezTo>
                    <a:pt x="158" y="162"/>
                    <a:pt x="158" y="162"/>
                    <a:pt x="158" y="162"/>
                  </a:cubicBezTo>
                  <a:cubicBezTo>
                    <a:pt x="175" y="162"/>
                    <a:pt x="187" y="173"/>
                    <a:pt x="187" y="189"/>
                  </a:cubicBezTo>
                  <a:cubicBezTo>
                    <a:pt x="187" y="206"/>
                    <a:pt x="175" y="218"/>
                    <a:pt x="158" y="2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9"/>
            <p:cNvSpPr>
              <a:spLocks/>
            </p:cNvSpPr>
            <p:nvPr/>
          </p:nvSpPr>
          <p:spPr bwMode="auto">
            <a:xfrm>
              <a:off x="7529550" y="1749425"/>
              <a:ext cx="1630363" cy="1828800"/>
            </a:xfrm>
            <a:custGeom>
              <a:avLst/>
              <a:gdLst>
                <a:gd name="T0" fmla="*/ 182 w 251"/>
                <a:gd name="T1" fmla="*/ 154 h 281"/>
                <a:gd name="T2" fmla="*/ 125 w 251"/>
                <a:gd name="T3" fmla="*/ 219 h 281"/>
                <a:gd name="T4" fmla="*/ 68 w 251"/>
                <a:gd name="T5" fmla="*/ 154 h 281"/>
                <a:gd name="T6" fmla="*/ 68 w 251"/>
                <a:gd name="T7" fmla="*/ 0 h 281"/>
                <a:gd name="T8" fmla="*/ 0 w 251"/>
                <a:gd name="T9" fmla="*/ 0 h 281"/>
                <a:gd name="T10" fmla="*/ 0 w 251"/>
                <a:gd name="T11" fmla="*/ 149 h 281"/>
                <a:gd name="T12" fmla="*/ 125 w 251"/>
                <a:gd name="T13" fmla="*/ 281 h 281"/>
                <a:gd name="T14" fmla="*/ 251 w 251"/>
                <a:gd name="T15" fmla="*/ 149 h 281"/>
                <a:gd name="T16" fmla="*/ 251 w 251"/>
                <a:gd name="T17" fmla="*/ 0 h 281"/>
                <a:gd name="T18" fmla="*/ 182 w 251"/>
                <a:gd name="T19" fmla="*/ 0 h 281"/>
                <a:gd name="T20" fmla="*/ 182 w 251"/>
                <a:gd name="T21" fmla="*/ 15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 h="281">
                  <a:moveTo>
                    <a:pt x="182" y="154"/>
                  </a:moveTo>
                  <a:cubicBezTo>
                    <a:pt x="182" y="196"/>
                    <a:pt x="163" y="219"/>
                    <a:pt x="125" y="219"/>
                  </a:cubicBezTo>
                  <a:cubicBezTo>
                    <a:pt x="87" y="219"/>
                    <a:pt x="68" y="196"/>
                    <a:pt x="68" y="154"/>
                  </a:cubicBezTo>
                  <a:cubicBezTo>
                    <a:pt x="68" y="0"/>
                    <a:pt x="68" y="0"/>
                    <a:pt x="68" y="0"/>
                  </a:cubicBezTo>
                  <a:cubicBezTo>
                    <a:pt x="0" y="0"/>
                    <a:pt x="0" y="0"/>
                    <a:pt x="0" y="0"/>
                  </a:cubicBezTo>
                  <a:cubicBezTo>
                    <a:pt x="0" y="149"/>
                    <a:pt x="0" y="149"/>
                    <a:pt x="0" y="149"/>
                  </a:cubicBezTo>
                  <a:cubicBezTo>
                    <a:pt x="0" y="234"/>
                    <a:pt x="44" y="281"/>
                    <a:pt x="125" y="281"/>
                  </a:cubicBezTo>
                  <a:cubicBezTo>
                    <a:pt x="206" y="281"/>
                    <a:pt x="251" y="234"/>
                    <a:pt x="251" y="149"/>
                  </a:cubicBezTo>
                  <a:cubicBezTo>
                    <a:pt x="251" y="0"/>
                    <a:pt x="251" y="0"/>
                    <a:pt x="251" y="0"/>
                  </a:cubicBezTo>
                  <a:cubicBezTo>
                    <a:pt x="182" y="0"/>
                    <a:pt x="182" y="0"/>
                    <a:pt x="182" y="0"/>
                  </a:cubicBezTo>
                  <a:lnTo>
                    <a:pt x="182" y="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10"/>
            <p:cNvSpPr>
              <a:spLocks/>
            </p:cNvSpPr>
            <p:nvPr/>
          </p:nvSpPr>
          <p:spPr bwMode="auto">
            <a:xfrm>
              <a:off x="9309138" y="1716088"/>
              <a:ext cx="1579563" cy="1862137"/>
            </a:xfrm>
            <a:custGeom>
              <a:avLst/>
              <a:gdLst>
                <a:gd name="T0" fmla="*/ 156 w 243"/>
                <a:gd name="T1" fmla="*/ 115 h 286"/>
                <a:gd name="T2" fmla="*/ 78 w 243"/>
                <a:gd name="T3" fmla="*/ 80 h 286"/>
                <a:gd name="T4" fmla="*/ 121 w 243"/>
                <a:gd name="T5" fmla="*/ 59 h 286"/>
                <a:gd name="T6" fmla="*/ 216 w 243"/>
                <a:gd name="T7" fmla="*/ 81 h 286"/>
                <a:gd name="T8" fmla="*/ 237 w 243"/>
                <a:gd name="T9" fmla="*/ 25 h 286"/>
                <a:gd name="T10" fmla="*/ 122 w 243"/>
                <a:gd name="T11" fmla="*/ 0 h 286"/>
                <a:gd name="T12" fmla="*/ 11 w 243"/>
                <a:gd name="T13" fmla="*/ 82 h 286"/>
                <a:gd name="T14" fmla="*/ 109 w 243"/>
                <a:gd name="T15" fmla="*/ 168 h 286"/>
                <a:gd name="T16" fmla="*/ 174 w 243"/>
                <a:gd name="T17" fmla="*/ 202 h 286"/>
                <a:gd name="T18" fmla="*/ 130 w 243"/>
                <a:gd name="T19" fmla="*/ 226 h 286"/>
                <a:gd name="T20" fmla="*/ 20 w 243"/>
                <a:gd name="T21" fmla="*/ 199 h 286"/>
                <a:gd name="T22" fmla="*/ 0 w 243"/>
                <a:gd name="T23" fmla="*/ 257 h 286"/>
                <a:gd name="T24" fmla="*/ 132 w 243"/>
                <a:gd name="T25" fmla="*/ 286 h 286"/>
                <a:gd name="T26" fmla="*/ 243 w 243"/>
                <a:gd name="T27" fmla="*/ 200 h 286"/>
                <a:gd name="T28" fmla="*/ 156 w 243"/>
                <a:gd name="T29" fmla="*/ 115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86">
                  <a:moveTo>
                    <a:pt x="156" y="115"/>
                  </a:moveTo>
                  <a:cubicBezTo>
                    <a:pt x="92" y="99"/>
                    <a:pt x="78" y="98"/>
                    <a:pt x="78" y="80"/>
                  </a:cubicBezTo>
                  <a:cubicBezTo>
                    <a:pt x="78" y="65"/>
                    <a:pt x="94" y="59"/>
                    <a:pt x="121" y="59"/>
                  </a:cubicBezTo>
                  <a:cubicBezTo>
                    <a:pt x="157" y="59"/>
                    <a:pt x="195" y="67"/>
                    <a:pt x="216" y="81"/>
                  </a:cubicBezTo>
                  <a:cubicBezTo>
                    <a:pt x="237" y="25"/>
                    <a:pt x="237" y="25"/>
                    <a:pt x="237" y="25"/>
                  </a:cubicBezTo>
                  <a:cubicBezTo>
                    <a:pt x="210" y="10"/>
                    <a:pt x="169" y="0"/>
                    <a:pt x="122" y="0"/>
                  </a:cubicBezTo>
                  <a:cubicBezTo>
                    <a:pt x="51" y="0"/>
                    <a:pt x="11" y="35"/>
                    <a:pt x="11" y="82"/>
                  </a:cubicBezTo>
                  <a:cubicBezTo>
                    <a:pt x="11" y="133"/>
                    <a:pt x="41" y="154"/>
                    <a:pt x="109" y="168"/>
                  </a:cubicBezTo>
                  <a:cubicBezTo>
                    <a:pt x="162" y="180"/>
                    <a:pt x="174" y="187"/>
                    <a:pt x="174" y="202"/>
                  </a:cubicBezTo>
                  <a:cubicBezTo>
                    <a:pt x="174" y="218"/>
                    <a:pt x="159" y="226"/>
                    <a:pt x="130" y="226"/>
                  </a:cubicBezTo>
                  <a:cubicBezTo>
                    <a:pt x="88" y="226"/>
                    <a:pt x="51" y="215"/>
                    <a:pt x="20" y="199"/>
                  </a:cubicBezTo>
                  <a:cubicBezTo>
                    <a:pt x="0" y="257"/>
                    <a:pt x="0" y="257"/>
                    <a:pt x="0" y="257"/>
                  </a:cubicBezTo>
                  <a:cubicBezTo>
                    <a:pt x="33" y="275"/>
                    <a:pt x="82" y="286"/>
                    <a:pt x="132" y="286"/>
                  </a:cubicBezTo>
                  <a:cubicBezTo>
                    <a:pt x="201" y="286"/>
                    <a:pt x="243" y="254"/>
                    <a:pt x="243" y="200"/>
                  </a:cubicBezTo>
                  <a:cubicBezTo>
                    <a:pt x="243" y="157"/>
                    <a:pt x="215" y="129"/>
                    <a:pt x="156" y="1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8143198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er and conten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478800" y="1209675"/>
            <a:ext cx="11232000" cy="5029200"/>
          </a:xfrm>
        </p:spPr>
        <p:txBody>
          <a:bodyPr/>
          <a:lstStyle>
            <a:lvl1pPr marL="0" indent="0">
              <a:buNone/>
              <a:defRPr/>
            </a:lvl1pPr>
          </a:lstStyle>
          <a:p>
            <a:pPr lvl="0"/>
            <a:r>
              <a:rPr lang="en-US" dirty="0" smtClean="0"/>
              <a:t>Click </a:t>
            </a:r>
            <a:r>
              <a:rPr lang="en-US" dirty="0"/>
              <a:t>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14" name="Datumsplatzhalter 3"/>
          <p:cNvSpPr>
            <a:spLocks noGrp="1"/>
          </p:cNvSpPr>
          <p:nvPr>
            <p:ph type="dt" sz="half" idx="10"/>
          </p:nvPr>
        </p:nvSpPr>
        <p:spPr>
          <a:xfrm>
            <a:off x="866774" y="6444000"/>
            <a:ext cx="2600325" cy="216000"/>
          </a:xfrm>
          <a:prstGeom prst="rect">
            <a:avLst/>
          </a:prstGeom>
        </p:spPr>
        <p:txBody>
          <a:bodyPr anchor="ctr"/>
          <a:lstStyle>
            <a:lvl1pPr>
              <a:defRPr/>
            </a:lvl1pPr>
          </a:lstStyle>
          <a:p>
            <a:r>
              <a:rPr lang="fr-FR" smtClean="0">
                <a:solidFill>
                  <a:srgbClr val="000000">
                    <a:tint val="75000"/>
                  </a:srgbClr>
                </a:solidFill>
              </a:rPr>
              <a:t>28th June 2023 - ESTEC, Final Presentation Days 2023.</a:t>
            </a:r>
            <a:endParaRPr lang="en-GB" dirty="0">
              <a:solidFill>
                <a:srgbClr val="000000">
                  <a:tint val="75000"/>
                </a:srgbClr>
              </a:solidFill>
            </a:endParaRPr>
          </a:p>
        </p:txBody>
      </p:sp>
      <p:sp>
        <p:nvSpPr>
          <p:cNvPr id="15" name="Fußzeilenplatzhalter 4"/>
          <p:cNvSpPr>
            <a:spLocks noGrp="1"/>
          </p:cNvSpPr>
          <p:nvPr>
            <p:ph type="ftr" sz="quarter" idx="11"/>
          </p:nvPr>
        </p:nvSpPr>
        <p:spPr>
          <a:xfrm>
            <a:off x="3533775" y="6444000"/>
            <a:ext cx="6542625" cy="216000"/>
          </a:xfrm>
          <a:prstGeom prst="rect">
            <a:avLst/>
          </a:prstGeom>
        </p:spPr>
        <p:txBody>
          <a:bodyPr anchor="ctr"/>
          <a:lstStyle>
            <a:lvl1pPr>
              <a:defRPr/>
            </a:lvl1pPr>
          </a:lstStyle>
          <a:p>
            <a:r>
              <a:rPr lang="en-GB" smtClean="0">
                <a:solidFill>
                  <a:srgbClr val="000000">
                    <a:tint val="75000"/>
                  </a:srgbClr>
                </a:solidFill>
              </a:rPr>
              <a:t>Contract N°4000135313/21/NL/GLC</a:t>
            </a:r>
            <a:endParaRPr lang="en-GB" dirty="0">
              <a:solidFill>
                <a:srgbClr val="000000">
                  <a:tint val="75000"/>
                </a:srgbClr>
              </a:solidFill>
            </a:endParaRPr>
          </a:p>
        </p:txBody>
      </p:sp>
      <p:sp>
        <p:nvSpPr>
          <p:cNvPr id="16" name="Foliennummernplatzhalter 5"/>
          <p:cNvSpPr>
            <a:spLocks noGrp="1"/>
          </p:cNvSpPr>
          <p:nvPr>
            <p:ph type="sldNum" sz="quarter" idx="12"/>
          </p:nvPr>
        </p:nvSpPr>
        <p:spPr>
          <a:xfrm>
            <a:off x="478800" y="6444000"/>
            <a:ext cx="288000" cy="216000"/>
          </a:xfrm>
          <a:prstGeom prst="rect">
            <a:avLst/>
          </a:prstGeom>
        </p:spPr>
        <p:txBody>
          <a:bodyPr anchor="ctr"/>
          <a:lstStyle>
            <a:lvl1pPr>
              <a:defRPr/>
            </a:lvl1pPr>
          </a:lstStyle>
          <a:p>
            <a:fld id="{877C2003-2E6E-4ABC-B270-3E95A87ADF8A}" type="slidenum">
              <a:rPr lang="en-GB" smtClean="0">
                <a:solidFill>
                  <a:srgbClr val="000000">
                    <a:tint val="75000"/>
                  </a:srgbClr>
                </a:solidFill>
              </a:rPr>
              <a:pPr/>
              <a:t>‹N°›</a:t>
            </a:fld>
            <a:endParaRPr lang="en-GB">
              <a:solidFill>
                <a:srgbClr val="000000">
                  <a:tint val="75000"/>
                </a:srgbClr>
              </a:solidFill>
            </a:endParaRPr>
          </a:p>
        </p:txBody>
      </p:sp>
      <p:sp>
        <p:nvSpPr>
          <p:cNvPr id="4" name="Titre 3"/>
          <p:cNvSpPr>
            <a:spLocks noGrp="1"/>
          </p:cNvSpPr>
          <p:nvPr>
            <p:ph type="title"/>
          </p:nvPr>
        </p:nvSpPr>
        <p:spPr/>
        <p:txBody>
          <a:bodyPr/>
          <a:lstStyle/>
          <a:p>
            <a:r>
              <a:rPr lang="fr-FR" smtClean="0"/>
              <a:t>Modifiez le style du titre</a:t>
            </a:r>
            <a:endParaRPr lang="fr-FR"/>
          </a:p>
        </p:txBody>
      </p:sp>
    </p:spTree>
    <p:extLst>
      <p:ext uri="{BB962C8B-B14F-4D97-AF65-F5344CB8AC3E}">
        <p14:creationId xmlns:p14="http://schemas.microsoft.com/office/powerpoint/2010/main" val="15056725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a:xfrm>
            <a:off x="866774" y="6444000"/>
            <a:ext cx="2600325" cy="216000"/>
          </a:xfrm>
          <a:prstGeom prst="rect">
            <a:avLst/>
          </a:prstGeom>
        </p:spPr>
        <p:txBody>
          <a:bodyPr anchor="ctr"/>
          <a:lstStyle>
            <a:lvl1pPr>
              <a:defRPr/>
            </a:lvl1pPr>
          </a:lstStyle>
          <a:p>
            <a:r>
              <a:rPr lang="fr-FR" smtClean="0">
                <a:solidFill>
                  <a:srgbClr val="000000">
                    <a:tint val="75000"/>
                  </a:srgbClr>
                </a:solidFill>
              </a:rPr>
              <a:t>28th June 2023 - ESTEC, Final Presentation Days 2023.</a:t>
            </a:r>
            <a:endParaRPr lang="en-GB" dirty="0">
              <a:solidFill>
                <a:srgbClr val="000000">
                  <a:tint val="75000"/>
                </a:srgbClr>
              </a:solidFill>
            </a:endParaRPr>
          </a:p>
        </p:txBody>
      </p:sp>
      <p:sp>
        <p:nvSpPr>
          <p:cNvPr id="5" name="Fußzeilenplatzhalter 4"/>
          <p:cNvSpPr>
            <a:spLocks noGrp="1"/>
          </p:cNvSpPr>
          <p:nvPr>
            <p:ph type="ftr" sz="quarter" idx="11"/>
          </p:nvPr>
        </p:nvSpPr>
        <p:spPr>
          <a:xfrm>
            <a:off x="3533775" y="6444000"/>
            <a:ext cx="6542625" cy="216000"/>
          </a:xfrm>
          <a:prstGeom prst="rect">
            <a:avLst/>
          </a:prstGeom>
        </p:spPr>
        <p:txBody>
          <a:bodyPr anchor="ctr"/>
          <a:lstStyle>
            <a:lvl1pPr>
              <a:defRPr/>
            </a:lvl1pPr>
          </a:lstStyle>
          <a:p>
            <a:r>
              <a:rPr lang="en-GB" smtClean="0">
                <a:solidFill>
                  <a:srgbClr val="000000">
                    <a:tint val="75000"/>
                  </a:srgbClr>
                </a:solidFill>
              </a:rPr>
              <a:t>Contract N°4000135313/21/NL/GLC</a:t>
            </a:r>
            <a:endParaRPr lang="en-GB" dirty="0">
              <a:solidFill>
                <a:srgbClr val="000000">
                  <a:tint val="75000"/>
                </a:srgbClr>
              </a:solidFill>
            </a:endParaRPr>
          </a:p>
        </p:txBody>
      </p:sp>
      <p:sp>
        <p:nvSpPr>
          <p:cNvPr id="6" name="Foliennummernplatzhalter 5"/>
          <p:cNvSpPr>
            <a:spLocks noGrp="1"/>
          </p:cNvSpPr>
          <p:nvPr>
            <p:ph type="sldNum" sz="quarter" idx="12"/>
          </p:nvPr>
        </p:nvSpPr>
        <p:spPr>
          <a:xfrm>
            <a:off x="478800" y="6444000"/>
            <a:ext cx="288000" cy="216000"/>
          </a:xfrm>
          <a:prstGeom prst="rect">
            <a:avLst/>
          </a:prstGeom>
        </p:spPr>
        <p:txBody>
          <a:bodyPr anchor="ctr"/>
          <a:lstStyle>
            <a:lvl1pPr>
              <a:defRPr/>
            </a:lvl1pPr>
          </a:lstStyle>
          <a:p>
            <a:fld id="{877C2003-2E6E-4ABC-B270-3E95A87ADF8A}" type="slidenum">
              <a:rPr lang="en-GB" smtClean="0">
                <a:solidFill>
                  <a:srgbClr val="000000">
                    <a:tint val="75000"/>
                  </a:srgbClr>
                </a:solidFill>
              </a:rPr>
              <a:pPr/>
              <a:t>‹N°›</a:t>
            </a:fld>
            <a:endParaRPr lang="en-GB" dirty="0">
              <a:solidFill>
                <a:srgbClr val="000000">
                  <a:tint val="75000"/>
                </a:srgbClr>
              </a:solidFill>
            </a:endParaRPr>
          </a:p>
        </p:txBody>
      </p:sp>
      <p:sp>
        <p:nvSpPr>
          <p:cNvPr id="10" name="Inhaltsplatzhalter 2"/>
          <p:cNvSpPr>
            <a:spLocks noGrp="1"/>
          </p:cNvSpPr>
          <p:nvPr>
            <p:ph idx="1" hasCustomPrompt="1"/>
          </p:nvPr>
        </p:nvSpPr>
        <p:spPr>
          <a:xfrm>
            <a:off x="479425" y="1257300"/>
            <a:ext cx="5418347" cy="4981575"/>
          </a:xfrm>
        </p:spPr>
        <p:txBody>
          <a:bodyPr/>
          <a:lstStyle>
            <a:lvl1pPr marL="342000" indent="-342000">
              <a:lnSpc>
                <a:spcPct val="114000"/>
              </a:lnSpc>
              <a:buFont typeface="Arial" panose="020B0604020202020204" pitchFamily="34" charset="0"/>
              <a:buChar char="–"/>
              <a:defRPr sz="2000"/>
            </a:lvl1pPr>
            <a:lvl2pPr marL="717550" indent="-355600">
              <a:lnSpc>
                <a:spcPct val="114000"/>
              </a:lnSpc>
              <a:defRPr sz="2000"/>
            </a:lvl2pPr>
            <a:lvl3pPr marL="1079500" indent="-361950">
              <a:lnSpc>
                <a:spcPct val="114000"/>
              </a:lnSpc>
              <a:defRPr sz="2000"/>
            </a:lvl3pPr>
            <a:lvl4pPr marL="1435100" indent="-355600">
              <a:lnSpc>
                <a:spcPct val="114000"/>
              </a:lnSpc>
              <a:defRPr sz="2000"/>
            </a:lvl4pPr>
            <a:lvl5pPr marL="1797050" indent="-361950">
              <a:lnSpc>
                <a:spcPct val="114000"/>
              </a:lnSpc>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11" name="Inhaltsplatzhalter 2"/>
          <p:cNvSpPr>
            <a:spLocks noGrp="1"/>
          </p:cNvSpPr>
          <p:nvPr>
            <p:ph idx="17" hasCustomPrompt="1"/>
          </p:nvPr>
        </p:nvSpPr>
        <p:spPr>
          <a:xfrm>
            <a:off x="6301252" y="1257301"/>
            <a:ext cx="5418347" cy="4981574"/>
          </a:xfrm>
        </p:spPr>
        <p:txBody>
          <a:bodyPr/>
          <a:lstStyle>
            <a:lvl1pPr marL="342000" indent="-342000">
              <a:lnSpc>
                <a:spcPct val="114000"/>
              </a:lnSpc>
              <a:buFont typeface="Arial" panose="020B0604020202020204" pitchFamily="34" charset="0"/>
              <a:buChar char="–"/>
              <a:defRPr sz="2000"/>
            </a:lvl1pPr>
            <a:lvl2pPr marL="717550" indent="-355600">
              <a:lnSpc>
                <a:spcPct val="114000"/>
              </a:lnSpc>
              <a:defRPr sz="2000"/>
            </a:lvl2pPr>
            <a:lvl3pPr marL="1079500" indent="-361950">
              <a:lnSpc>
                <a:spcPct val="114000"/>
              </a:lnSpc>
              <a:defRPr sz="2000"/>
            </a:lvl3pPr>
            <a:lvl4pPr marL="1435100" indent="-355600">
              <a:lnSpc>
                <a:spcPct val="114000"/>
              </a:lnSpc>
              <a:defRPr sz="2000"/>
            </a:lvl4pPr>
            <a:lvl5pPr marL="1797050" indent="-361950">
              <a:lnSpc>
                <a:spcPct val="114000"/>
              </a:lnSpc>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13" name="Textplatzhalter 9"/>
          <p:cNvSpPr txBox="1">
            <a:spLocks noChangeArrowheads="1"/>
          </p:cNvSpPr>
          <p:nvPr userDrawn="1"/>
        </p:nvSpPr>
        <p:spPr bwMode="auto">
          <a:xfrm>
            <a:off x="11004550" y="341313"/>
            <a:ext cx="920750"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113000"/>
              </a:lnSpc>
              <a:buFont typeface="Arial" charset="0"/>
              <a:buChar char="•"/>
              <a:defRPr sz="1500">
                <a:solidFill>
                  <a:srgbClr val="595959"/>
                </a:solidFill>
                <a:latin typeface="Arial" charset="0"/>
              </a:defRPr>
            </a:lvl1pPr>
            <a:lvl2pPr marL="358775" indent="-179388">
              <a:lnSpc>
                <a:spcPct val="113000"/>
              </a:lnSpc>
              <a:buFont typeface="Arial" charset="0"/>
              <a:buChar char="–"/>
              <a:defRPr sz="1500">
                <a:solidFill>
                  <a:srgbClr val="595959"/>
                </a:solidFill>
                <a:latin typeface="Arial" charset="0"/>
              </a:defRPr>
            </a:lvl2pPr>
            <a:lvl3pPr marL="539750" indent="-179388">
              <a:lnSpc>
                <a:spcPct val="113000"/>
              </a:lnSpc>
              <a:buFont typeface="Arial" charset="0"/>
              <a:buChar char="–"/>
              <a:defRPr sz="1500">
                <a:solidFill>
                  <a:srgbClr val="595959"/>
                </a:solidFill>
                <a:latin typeface="Arial" charset="0"/>
              </a:defRPr>
            </a:lvl3pPr>
            <a:lvl4pPr marL="719138" indent="-179388">
              <a:lnSpc>
                <a:spcPct val="113000"/>
              </a:lnSpc>
              <a:buFont typeface="Arial" charset="0"/>
              <a:buChar char="–"/>
              <a:defRPr sz="1500">
                <a:solidFill>
                  <a:srgbClr val="595959"/>
                </a:solidFill>
                <a:latin typeface="Arial" charset="0"/>
              </a:defRPr>
            </a:lvl4pPr>
            <a:lvl5pPr marL="898525" indent="-179388">
              <a:lnSpc>
                <a:spcPct val="113000"/>
              </a:lnSpc>
              <a:buFont typeface="Arial" charset="0"/>
              <a:buChar char="–"/>
              <a:defRPr sz="1500">
                <a:solidFill>
                  <a:srgbClr val="595959"/>
                </a:solidFill>
                <a:latin typeface="Arial" charset="0"/>
              </a:defRPr>
            </a:lvl5pPr>
            <a:lvl6pPr marL="1355725" indent="-179388" eaLnBrk="0" fontAlgn="base" hangingPunct="0">
              <a:lnSpc>
                <a:spcPct val="113000"/>
              </a:lnSpc>
              <a:spcBef>
                <a:spcPct val="0"/>
              </a:spcBef>
              <a:spcAft>
                <a:spcPct val="0"/>
              </a:spcAft>
              <a:buFont typeface="Arial" charset="0"/>
              <a:buChar char="–"/>
              <a:defRPr sz="1500">
                <a:solidFill>
                  <a:srgbClr val="595959"/>
                </a:solidFill>
                <a:latin typeface="Arial" charset="0"/>
              </a:defRPr>
            </a:lvl6pPr>
            <a:lvl7pPr marL="1812925" indent="-179388" eaLnBrk="0" fontAlgn="base" hangingPunct="0">
              <a:lnSpc>
                <a:spcPct val="113000"/>
              </a:lnSpc>
              <a:spcBef>
                <a:spcPct val="0"/>
              </a:spcBef>
              <a:spcAft>
                <a:spcPct val="0"/>
              </a:spcAft>
              <a:buFont typeface="Arial" charset="0"/>
              <a:buChar char="–"/>
              <a:defRPr sz="1500">
                <a:solidFill>
                  <a:srgbClr val="595959"/>
                </a:solidFill>
                <a:latin typeface="Arial" charset="0"/>
              </a:defRPr>
            </a:lvl7pPr>
            <a:lvl8pPr marL="2270125" indent="-179388" eaLnBrk="0" fontAlgn="base" hangingPunct="0">
              <a:lnSpc>
                <a:spcPct val="113000"/>
              </a:lnSpc>
              <a:spcBef>
                <a:spcPct val="0"/>
              </a:spcBef>
              <a:spcAft>
                <a:spcPct val="0"/>
              </a:spcAft>
              <a:buFont typeface="Arial" charset="0"/>
              <a:buChar char="–"/>
              <a:defRPr sz="1500">
                <a:solidFill>
                  <a:srgbClr val="595959"/>
                </a:solidFill>
                <a:latin typeface="Arial" charset="0"/>
              </a:defRPr>
            </a:lvl8pPr>
            <a:lvl9pPr marL="2727325" indent="-179388" eaLnBrk="0" fontAlgn="base" hangingPunct="0">
              <a:lnSpc>
                <a:spcPct val="113000"/>
              </a:lnSpc>
              <a:spcBef>
                <a:spcPct val="0"/>
              </a:spcBef>
              <a:spcAft>
                <a:spcPct val="0"/>
              </a:spcAft>
              <a:buFont typeface="Arial" charset="0"/>
              <a:buChar char="–"/>
              <a:defRPr sz="1500">
                <a:solidFill>
                  <a:srgbClr val="595959"/>
                </a:solidFill>
                <a:latin typeface="Arial" charset="0"/>
              </a:defRPr>
            </a:lvl9pPr>
          </a:lstStyle>
          <a:p>
            <a:pPr algn="r">
              <a:buFont typeface="Arial" charset="0"/>
              <a:buNone/>
            </a:pPr>
            <a:r>
              <a:rPr lang="de-DE" altLang="de-DE" sz="900" b="1" dirty="0">
                <a:solidFill>
                  <a:srgbClr val="FE5000"/>
                </a:solidFill>
              </a:rPr>
              <a:t>[ Airbus Amber ]</a:t>
            </a:r>
            <a:endParaRPr lang="en-GB" altLang="de-DE" sz="900" b="1" dirty="0">
              <a:solidFill>
                <a:srgbClr val="FE5000"/>
              </a:solidFill>
            </a:endParaRPr>
          </a:p>
        </p:txBody>
      </p:sp>
      <p:sp>
        <p:nvSpPr>
          <p:cNvPr id="3" name="Titre 2"/>
          <p:cNvSpPr>
            <a:spLocks noGrp="1"/>
          </p:cNvSpPr>
          <p:nvPr>
            <p:ph type="title"/>
          </p:nvPr>
        </p:nvSpPr>
        <p:spPr/>
        <p:txBody>
          <a:bodyPr/>
          <a:lstStyle/>
          <a:p>
            <a:r>
              <a:rPr lang="fr-FR" smtClean="0"/>
              <a:t>Modifiez le style du titre</a:t>
            </a:r>
            <a:endParaRPr lang="fr-FR"/>
          </a:p>
        </p:txBody>
      </p:sp>
    </p:spTree>
    <p:extLst>
      <p:ext uri="{BB962C8B-B14F-4D97-AF65-F5344CB8AC3E}">
        <p14:creationId xmlns:p14="http://schemas.microsoft.com/office/powerpoint/2010/main" val="4073984863"/>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bg bwMode="gray">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209550"/>
            <a:ext cx="12192000" cy="5913438"/>
          </a:xfrm>
          <a:prstGeom prst="rect">
            <a:avLst/>
          </a:prstGeom>
        </p:spPr>
      </p:pic>
      <p:sp>
        <p:nvSpPr>
          <p:cNvPr id="2" name="Titel 1"/>
          <p:cNvSpPr>
            <a:spLocks noGrp="1"/>
          </p:cNvSpPr>
          <p:nvPr>
            <p:ph type="title" hasCustomPrompt="1"/>
          </p:nvPr>
        </p:nvSpPr>
        <p:spPr>
          <a:xfrm>
            <a:off x="3905794" y="2054627"/>
            <a:ext cx="7158758" cy="1372321"/>
          </a:xfrm>
          <a:prstGeom prst="rect">
            <a:avLst/>
          </a:prstGeom>
        </p:spPr>
        <p:txBody>
          <a:bodyPr anchor="b" anchorCtr="0"/>
          <a:lstStyle>
            <a:lvl1pPr>
              <a:lnSpc>
                <a:spcPct val="110000"/>
              </a:lnSpc>
              <a:defRPr>
                <a:solidFill>
                  <a:schemeClr val="tx2"/>
                </a:solidFill>
              </a:defRPr>
            </a:lvl1pPr>
          </a:lstStyle>
          <a:p>
            <a:r>
              <a:rPr lang="en-US" dirty="0"/>
              <a:t>Click to edit header</a:t>
            </a:r>
            <a:endParaRPr lang="de-DE" dirty="0"/>
          </a:p>
        </p:txBody>
      </p:sp>
      <p:sp>
        <p:nvSpPr>
          <p:cNvPr id="10" name="Text Placeholder 9"/>
          <p:cNvSpPr>
            <a:spLocks noGrp="1"/>
          </p:cNvSpPr>
          <p:nvPr>
            <p:ph type="body" sz="quarter" idx="14"/>
          </p:nvPr>
        </p:nvSpPr>
        <p:spPr>
          <a:xfrm>
            <a:off x="3905794" y="3430829"/>
            <a:ext cx="7156802" cy="709613"/>
          </a:xfrm>
        </p:spPr>
        <p:txBody>
          <a:bodyPr/>
          <a:lstStyle>
            <a:lvl1pPr marL="0" indent="0">
              <a:lnSpc>
                <a:spcPct val="100000"/>
              </a:lnSpc>
              <a:buNone/>
              <a:defRPr sz="2000">
                <a:solidFill>
                  <a:schemeClr val="tx2"/>
                </a:solidFill>
              </a:defRPr>
            </a:lvl1pPr>
          </a:lstStyle>
          <a:p>
            <a:pPr lvl="0"/>
            <a:r>
              <a:rPr lang="fr-FR"/>
              <a:t>Modifiez les styles du texte du masque</a:t>
            </a:r>
          </a:p>
        </p:txBody>
      </p:sp>
      <p:sp>
        <p:nvSpPr>
          <p:cNvPr id="12" name="Textplatzhalter 9"/>
          <p:cNvSpPr txBox="1">
            <a:spLocks noChangeArrowheads="1"/>
          </p:cNvSpPr>
          <p:nvPr userDrawn="1"/>
        </p:nvSpPr>
        <p:spPr bwMode="auto">
          <a:xfrm>
            <a:off x="11004550" y="341313"/>
            <a:ext cx="920750"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113000"/>
              </a:lnSpc>
              <a:buFont typeface="Arial" charset="0"/>
              <a:buChar char="•"/>
              <a:defRPr sz="1500">
                <a:solidFill>
                  <a:srgbClr val="595959"/>
                </a:solidFill>
                <a:latin typeface="Arial" charset="0"/>
              </a:defRPr>
            </a:lvl1pPr>
            <a:lvl2pPr marL="358775" indent="-179388">
              <a:lnSpc>
                <a:spcPct val="113000"/>
              </a:lnSpc>
              <a:buFont typeface="Arial" charset="0"/>
              <a:buChar char="–"/>
              <a:defRPr sz="1500">
                <a:solidFill>
                  <a:srgbClr val="595959"/>
                </a:solidFill>
                <a:latin typeface="Arial" charset="0"/>
              </a:defRPr>
            </a:lvl2pPr>
            <a:lvl3pPr marL="539750" indent="-179388">
              <a:lnSpc>
                <a:spcPct val="113000"/>
              </a:lnSpc>
              <a:buFont typeface="Arial" charset="0"/>
              <a:buChar char="–"/>
              <a:defRPr sz="1500">
                <a:solidFill>
                  <a:srgbClr val="595959"/>
                </a:solidFill>
                <a:latin typeface="Arial" charset="0"/>
              </a:defRPr>
            </a:lvl3pPr>
            <a:lvl4pPr marL="719138" indent="-179388">
              <a:lnSpc>
                <a:spcPct val="113000"/>
              </a:lnSpc>
              <a:buFont typeface="Arial" charset="0"/>
              <a:buChar char="–"/>
              <a:defRPr sz="1500">
                <a:solidFill>
                  <a:srgbClr val="595959"/>
                </a:solidFill>
                <a:latin typeface="Arial" charset="0"/>
              </a:defRPr>
            </a:lvl4pPr>
            <a:lvl5pPr marL="898525" indent="-179388">
              <a:lnSpc>
                <a:spcPct val="113000"/>
              </a:lnSpc>
              <a:buFont typeface="Arial" charset="0"/>
              <a:buChar char="–"/>
              <a:defRPr sz="1500">
                <a:solidFill>
                  <a:srgbClr val="595959"/>
                </a:solidFill>
                <a:latin typeface="Arial" charset="0"/>
              </a:defRPr>
            </a:lvl5pPr>
            <a:lvl6pPr marL="1355725" indent="-179388" eaLnBrk="0" fontAlgn="base" hangingPunct="0">
              <a:lnSpc>
                <a:spcPct val="113000"/>
              </a:lnSpc>
              <a:spcBef>
                <a:spcPct val="0"/>
              </a:spcBef>
              <a:spcAft>
                <a:spcPct val="0"/>
              </a:spcAft>
              <a:buFont typeface="Arial" charset="0"/>
              <a:buChar char="–"/>
              <a:defRPr sz="1500">
                <a:solidFill>
                  <a:srgbClr val="595959"/>
                </a:solidFill>
                <a:latin typeface="Arial" charset="0"/>
              </a:defRPr>
            </a:lvl6pPr>
            <a:lvl7pPr marL="1812925" indent="-179388" eaLnBrk="0" fontAlgn="base" hangingPunct="0">
              <a:lnSpc>
                <a:spcPct val="113000"/>
              </a:lnSpc>
              <a:spcBef>
                <a:spcPct val="0"/>
              </a:spcBef>
              <a:spcAft>
                <a:spcPct val="0"/>
              </a:spcAft>
              <a:buFont typeface="Arial" charset="0"/>
              <a:buChar char="–"/>
              <a:defRPr sz="1500">
                <a:solidFill>
                  <a:srgbClr val="595959"/>
                </a:solidFill>
                <a:latin typeface="Arial" charset="0"/>
              </a:defRPr>
            </a:lvl7pPr>
            <a:lvl8pPr marL="2270125" indent="-179388" eaLnBrk="0" fontAlgn="base" hangingPunct="0">
              <a:lnSpc>
                <a:spcPct val="113000"/>
              </a:lnSpc>
              <a:spcBef>
                <a:spcPct val="0"/>
              </a:spcBef>
              <a:spcAft>
                <a:spcPct val="0"/>
              </a:spcAft>
              <a:buFont typeface="Arial" charset="0"/>
              <a:buChar char="–"/>
              <a:defRPr sz="1500">
                <a:solidFill>
                  <a:srgbClr val="595959"/>
                </a:solidFill>
                <a:latin typeface="Arial" charset="0"/>
              </a:defRPr>
            </a:lvl8pPr>
            <a:lvl9pPr marL="2727325" indent="-179388" eaLnBrk="0" fontAlgn="base" hangingPunct="0">
              <a:lnSpc>
                <a:spcPct val="113000"/>
              </a:lnSpc>
              <a:spcBef>
                <a:spcPct val="0"/>
              </a:spcBef>
              <a:spcAft>
                <a:spcPct val="0"/>
              </a:spcAft>
              <a:buFont typeface="Arial" charset="0"/>
              <a:buChar char="–"/>
              <a:defRPr sz="1500">
                <a:solidFill>
                  <a:srgbClr val="595959"/>
                </a:solidFill>
                <a:latin typeface="Arial" charset="0"/>
              </a:defRPr>
            </a:lvl9pPr>
          </a:lstStyle>
          <a:p>
            <a:pPr algn="r">
              <a:buFont typeface="Arial" charset="0"/>
              <a:buNone/>
            </a:pPr>
            <a:r>
              <a:rPr lang="de-DE" altLang="de-DE" sz="900" b="1" dirty="0">
                <a:solidFill>
                  <a:srgbClr val="FE5000"/>
                </a:solidFill>
              </a:rPr>
              <a:t>[ Airbus Amber ]</a:t>
            </a:r>
            <a:endParaRPr lang="en-GB" altLang="de-DE" sz="900" b="1" dirty="0">
              <a:solidFill>
                <a:srgbClr val="FE5000"/>
              </a:solidFill>
            </a:endParaRPr>
          </a:p>
        </p:txBody>
      </p:sp>
      <p:sp>
        <p:nvSpPr>
          <p:cNvPr id="11" name="Datumsplatzhalter 3"/>
          <p:cNvSpPr>
            <a:spLocks noGrp="1"/>
          </p:cNvSpPr>
          <p:nvPr>
            <p:ph type="dt" sz="half" idx="10"/>
          </p:nvPr>
        </p:nvSpPr>
        <p:spPr>
          <a:xfrm>
            <a:off x="866774" y="6444000"/>
            <a:ext cx="2600325" cy="216000"/>
          </a:xfrm>
          <a:prstGeom prst="rect">
            <a:avLst/>
          </a:prstGeom>
        </p:spPr>
        <p:txBody>
          <a:bodyPr anchor="ctr"/>
          <a:lstStyle>
            <a:lvl1pPr>
              <a:defRPr/>
            </a:lvl1pPr>
          </a:lstStyle>
          <a:p>
            <a:r>
              <a:rPr lang="fr-FR" smtClean="0">
                <a:solidFill>
                  <a:srgbClr val="000000">
                    <a:tint val="75000"/>
                  </a:srgbClr>
                </a:solidFill>
              </a:rPr>
              <a:t>28th June 2023 - ESTEC, Final Presentation Days 2023.</a:t>
            </a:r>
            <a:endParaRPr lang="en-GB" dirty="0">
              <a:solidFill>
                <a:srgbClr val="000000">
                  <a:tint val="75000"/>
                </a:srgbClr>
              </a:solidFill>
            </a:endParaRPr>
          </a:p>
        </p:txBody>
      </p:sp>
      <p:sp>
        <p:nvSpPr>
          <p:cNvPr id="13" name="Fußzeilenplatzhalter 4"/>
          <p:cNvSpPr>
            <a:spLocks noGrp="1"/>
          </p:cNvSpPr>
          <p:nvPr>
            <p:ph type="ftr" sz="quarter" idx="11"/>
          </p:nvPr>
        </p:nvSpPr>
        <p:spPr>
          <a:xfrm>
            <a:off x="3533775" y="6444000"/>
            <a:ext cx="6542625" cy="216000"/>
          </a:xfrm>
          <a:prstGeom prst="rect">
            <a:avLst/>
          </a:prstGeom>
        </p:spPr>
        <p:txBody>
          <a:bodyPr anchor="ctr"/>
          <a:lstStyle>
            <a:lvl1pPr>
              <a:defRPr/>
            </a:lvl1pPr>
          </a:lstStyle>
          <a:p>
            <a:r>
              <a:rPr lang="en-GB" smtClean="0">
                <a:solidFill>
                  <a:srgbClr val="000000">
                    <a:tint val="75000"/>
                  </a:srgbClr>
                </a:solidFill>
              </a:rPr>
              <a:t>Contract N°4000135313/21/NL/GLC</a:t>
            </a:r>
            <a:endParaRPr lang="en-GB" dirty="0">
              <a:solidFill>
                <a:srgbClr val="000000">
                  <a:tint val="75000"/>
                </a:srgbClr>
              </a:solidFill>
            </a:endParaRPr>
          </a:p>
        </p:txBody>
      </p:sp>
      <p:sp>
        <p:nvSpPr>
          <p:cNvPr id="14" name="Foliennummernplatzhalter 5"/>
          <p:cNvSpPr>
            <a:spLocks noGrp="1"/>
          </p:cNvSpPr>
          <p:nvPr>
            <p:ph type="sldNum" sz="quarter" idx="12"/>
          </p:nvPr>
        </p:nvSpPr>
        <p:spPr>
          <a:xfrm>
            <a:off x="478800" y="6444000"/>
            <a:ext cx="288000" cy="216000"/>
          </a:xfrm>
          <a:prstGeom prst="rect">
            <a:avLst/>
          </a:prstGeom>
        </p:spPr>
        <p:txBody>
          <a:bodyPr anchor="ctr"/>
          <a:lstStyle>
            <a:lvl1pPr>
              <a:defRPr/>
            </a:lvl1pPr>
          </a:lstStyle>
          <a:p>
            <a:fld id="{877C2003-2E6E-4ABC-B270-3E95A87ADF8A}" type="slidenum">
              <a:rPr lang="en-GB" smtClean="0">
                <a:solidFill>
                  <a:srgbClr val="000000">
                    <a:tint val="75000"/>
                  </a:srgbClr>
                </a:solidFill>
              </a:rPr>
              <a:pPr/>
              <a:t>‹N°›</a:t>
            </a:fld>
            <a:endParaRPr lang="en-GB">
              <a:solidFill>
                <a:srgbClr val="000000">
                  <a:tint val="75000"/>
                </a:srgbClr>
              </a:solidFill>
            </a:endParaRPr>
          </a:p>
        </p:txBody>
      </p:sp>
    </p:spTree>
    <p:extLst>
      <p:ext uri="{BB962C8B-B14F-4D97-AF65-F5344CB8AC3E}">
        <p14:creationId xmlns:p14="http://schemas.microsoft.com/office/powerpoint/2010/main" val="2932968334"/>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6" name="Datumsplatzhalter 3"/>
          <p:cNvSpPr>
            <a:spLocks noGrp="1"/>
          </p:cNvSpPr>
          <p:nvPr>
            <p:ph type="dt" sz="half" idx="10"/>
          </p:nvPr>
        </p:nvSpPr>
        <p:spPr>
          <a:xfrm>
            <a:off x="866774" y="6444000"/>
            <a:ext cx="2600325" cy="216000"/>
          </a:xfrm>
          <a:prstGeom prst="rect">
            <a:avLst/>
          </a:prstGeom>
        </p:spPr>
        <p:txBody>
          <a:bodyPr anchor="ctr"/>
          <a:lstStyle>
            <a:lvl1pPr>
              <a:defRPr/>
            </a:lvl1pPr>
          </a:lstStyle>
          <a:p>
            <a:r>
              <a:rPr lang="fr-FR" smtClean="0">
                <a:solidFill>
                  <a:srgbClr val="000000">
                    <a:tint val="75000"/>
                  </a:srgbClr>
                </a:solidFill>
              </a:rPr>
              <a:t>28th June 2023 - ESTEC, Final Presentation Days 2023.</a:t>
            </a:r>
            <a:endParaRPr lang="en-GB" dirty="0">
              <a:solidFill>
                <a:srgbClr val="000000">
                  <a:tint val="75000"/>
                </a:srgbClr>
              </a:solidFill>
            </a:endParaRPr>
          </a:p>
        </p:txBody>
      </p:sp>
      <p:sp>
        <p:nvSpPr>
          <p:cNvPr id="7" name="Fußzeilenplatzhalter 4"/>
          <p:cNvSpPr>
            <a:spLocks noGrp="1"/>
          </p:cNvSpPr>
          <p:nvPr>
            <p:ph type="ftr" sz="quarter" idx="11"/>
          </p:nvPr>
        </p:nvSpPr>
        <p:spPr>
          <a:xfrm>
            <a:off x="3533775" y="6444000"/>
            <a:ext cx="6542625" cy="216000"/>
          </a:xfrm>
          <a:prstGeom prst="rect">
            <a:avLst/>
          </a:prstGeom>
        </p:spPr>
        <p:txBody>
          <a:bodyPr anchor="ctr"/>
          <a:lstStyle>
            <a:lvl1pPr>
              <a:defRPr/>
            </a:lvl1pPr>
          </a:lstStyle>
          <a:p>
            <a:r>
              <a:rPr lang="en-GB" smtClean="0">
                <a:solidFill>
                  <a:srgbClr val="000000">
                    <a:tint val="75000"/>
                  </a:srgbClr>
                </a:solidFill>
              </a:rPr>
              <a:t>Contract N°4000135313/21/NL/GLC</a:t>
            </a:r>
            <a:endParaRPr lang="en-GB" dirty="0">
              <a:solidFill>
                <a:srgbClr val="000000">
                  <a:tint val="75000"/>
                </a:srgbClr>
              </a:solidFill>
            </a:endParaRPr>
          </a:p>
        </p:txBody>
      </p:sp>
      <p:sp>
        <p:nvSpPr>
          <p:cNvPr id="8" name="Foliennummernplatzhalter 5"/>
          <p:cNvSpPr>
            <a:spLocks noGrp="1"/>
          </p:cNvSpPr>
          <p:nvPr>
            <p:ph type="sldNum" sz="quarter" idx="12"/>
          </p:nvPr>
        </p:nvSpPr>
        <p:spPr>
          <a:xfrm>
            <a:off x="478800" y="6444000"/>
            <a:ext cx="288000" cy="216000"/>
          </a:xfrm>
          <a:prstGeom prst="rect">
            <a:avLst/>
          </a:prstGeom>
        </p:spPr>
        <p:txBody>
          <a:bodyPr anchor="ctr"/>
          <a:lstStyle>
            <a:lvl1pPr>
              <a:defRPr/>
            </a:lvl1pPr>
          </a:lstStyle>
          <a:p>
            <a:fld id="{877C2003-2E6E-4ABC-B270-3E95A87ADF8A}" type="slidenum">
              <a:rPr lang="en-GB" smtClean="0">
                <a:solidFill>
                  <a:srgbClr val="000000">
                    <a:tint val="75000"/>
                  </a:srgbClr>
                </a:solidFill>
              </a:rPr>
              <a:pPr/>
              <a:t>‹N°›</a:t>
            </a:fld>
            <a:endParaRPr lang="en-GB">
              <a:solidFill>
                <a:srgbClr val="000000">
                  <a:tint val="75000"/>
                </a:srgbClr>
              </a:solidFill>
            </a:endParaRPr>
          </a:p>
        </p:txBody>
      </p:sp>
      <p:sp>
        <p:nvSpPr>
          <p:cNvPr id="10" name="Titre 9"/>
          <p:cNvSpPr>
            <a:spLocks noGrp="1"/>
          </p:cNvSpPr>
          <p:nvPr>
            <p:ph type="title"/>
          </p:nvPr>
        </p:nvSpPr>
        <p:spPr/>
        <p:txBody>
          <a:bodyPr/>
          <a:lstStyle/>
          <a:p>
            <a:r>
              <a:rPr lang="fr-FR" smtClean="0"/>
              <a:t>Modifiez le style du titre</a:t>
            </a:r>
            <a:endParaRPr lang="fr-FR"/>
          </a:p>
        </p:txBody>
      </p:sp>
    </p:spTree>
    <p:extLst>
      <p:ext uri="{BB962C8B-B14F-4D97-AF65-F5344CB8AC3E}">
        <p14:creationId xmlns:p14="http://schemas.microsoft.com/office/powerpoint/2010/main" val="427468743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losing slide with copyright/disclaimer">
    <p:bg>
      <p:bgPr>
        <a:solidFill>
          <a:schemeClr val="tx2"/>
        </a:solidFill>
        <a:effectLst/>
      </p:bgPr>
    </p:bg>
    <p:spTree>
      <p:nvGrpSpPr>
        <p:cNvPr id="1" name=""/>
        <p:cNvGrpSpPr/>
        <p:nvPr/>
      </p:nvGrpSpPr>
      <p:grpSpPr>
        <a:xfrm>
          <a:off x="0" y="0"/>
          <a:ext cx="0" cy="0"/>
          <a:chOff x="0" y="0"/>
          <a:chExt cx="0" cy="0"/>
        </a:xfrm>
      </p:grpSpPr>
      <p:pic>
        <p:nvPicPr>
          <p:cNvPr id="14" name="Picture 13" descr="ThankYou_Grid_Portrai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00" y="630300"/>
            <a:ext cx="12193200" cy="4672454"/>
          </a:xfrm>
          <a:prstGeom prst="rect">
            <a:avLst/>
          </a:prstGeom>
        </p:spPr>
      </p:pic>
      <p:grpSp>
        <p:nvGrpSpPr>
          <p:cNvPr id="15" name="Group 14"/>
          <p:cNvGrpSpPr>
            <a:grpSpLocks noChangeAspect="1"/>
          </p:cNvGrpSpPr>
          <p:nvPr/>
        </p:nvGrpSpPr>
        <p:grpSpPr bwMode="black">
          <a:xfrm>
            <a:off x="10851344" y="6463466"/>
            <a:ext cx="1080000" cy="199940"/>
            <a:chOff x="830300" y="1716088"/>
            <a:chExt cx="10058401" cy="1862137"/>
          </a:xfrm>
          <a:solidFill>
            <a:schemeClr val="bg1"/>
          </a:solidFill>
        </p:grpSpPr>
        <p:sp>
          <p:nvSpPr>
            <p:cNvPr id="17" name="Freeform 5"/>
            <p:cNvSpPr>
              <a:spLocks/>
            </p:cNvSpPr>
            <p:nvPr/>
          </p:nvSpPr>
          <p:spPr bwMode="black">
            <a:xfrm>
              <a:off x="3857663" y="1749425"/>
              <a:ext cx="1604963" cy="1789112"/>
            </a:xfrm>
            <a:custGeom>
              <a:avLst/>
              <a:gdLst>
                <a:gd name="T0" fmla="*/ 247 w 247"/>
                <a:gd name="T1" fmla="*/ 93 h 275"/>
                <a:gd name="T2" fmla="*/ 142 w 247"/>
                <a:gd name="T3" fmla="*/ 0 h 275"/>
                <a:gd name="T4" fmla="*/ 0 w 247"/>
                <a:gd name="T5" fmla="*/ 0 h 275"/>
                <a:gd name="T6" fmla="*/ 0 w 247"/>
                <a:gd name="T7" fmla="*/ 275 h 275"/>
                <a:gd name="T8" fmla="*/ 67 w 247"/>
                <a:gd name="T9" fmla="*/ 275 h 275"/>
                <a:gd name="T10" fmla="*/ 67 w 247"/>
                <a:gd name="T11" fmla="*/ 60 h 275"/>
                <a:gd name="T12" fmla="*/ 143 w 247"/>
                <a:gd name="T13" fmla="*/ 60 h 275"/>
                <a:gd name="T14" fmla="*/ 181 w 247"/>
                <a:gd name="T15" fmla="*/ 94 h 275"/>
                <a:gd name="T16" fmla="*/ 142 w 247"/>
                <a:gd name="T17" fmla="*/ 128 h 275"/>
                <a:gd name="T18" fmla="*/ 77 w 247"/>
                <a:gd name="T19" fmla="*/ 128 h 275"/>
                <a:gd name="T20" fmla="*/ 169 w 247"/>
                <a:gd name="T21" fmla="*/ 275 h 275"/>
                <a:gd name="T22" fmla="*/ 246 w 247"/>
                <a:gd name="T23" fmla="*/ 275 h 275"/>
                <a:gd name="T24" fmla="*/ 183 w 247"/>
                <a:gd name="T25" fmla="*/ 177 h 275"/>
                <a:gd name="T26" fmla="*/ 247 w 247"/>
                <a:gd name="T27" fmla="*/ 93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7" h="275">
                  <a:moveTo>
                    <a:pt x="247" y="93"/>
                  </a:moveTo>
                  <a:cubicBezTo>
                    <a:pt x="247" y="40"/>
                    <a:pt x="213" y="0"/>
                    <a:pt x="142" y="0"/>
                  </a:cubicBezTo>
                  <a:cubicBezTo>
                    <a:pt x="0" y="0"/>
                    <a:pt x="0" y="0"/>
                    <a:pt x="0" y="0"/>
                  </a:cubicBezTo>
                  <a:cubicBezTo>
                    <a:pt x="0" y="275"/>
                    <a:pt x="0" y="275"/>
                    <a:pt x="0" y="275"/>
                  </a:cubicBezTo>
                  <a:cubicBezTo>
                    <a:pt x="67" y="275"/>
                    <a:pt x="67" y="275"/>
                    <a:pt x="67" y="275"/>
                  </a:cubicBezTo>
                  <a:cubicBezTo>
                    <a:pt x="67" y="60"/>
                    <a:pt x="67" y="60"/>
                    <a:pt x="67" y="60"/>
                  </a:cubicBezTo>
                  <a:cubicBezTo>
                    <a:pt x="143" y="60"/>
                    <a:pt x="143" y="60"/>
                    <a:pt x="143" y="60"/>
                  </a:cubicBezTo>
                  <a:cubicBezTo>
                    <a:pt x="171" y="60"/>
                    <a:pt x="181" y="76"/>
                    <a:pt x="181" y="94"/>
                  </a:cubicBezTo>
                  <a:cubicBezTo>
                    <a:pt x="181" y="113"/>
                    <a:pt x="170" y="128"/>
                    <a:pt x="142" y="128"/>
                  </a:cubicBezTo>
                  <a:cubicBezTo>
                    <a:pt x="77" y="128"/>
                    <a:pt x="77" y="128"/>
                    <a:pt x="77" y="128"/>
                  </a:cubicBezTo>
                  <a:cubicBezTo>
                    <a:pt x="169" y="275"/>
                    <a:pt x="169" y="275"/>
                    <a:pt x="169" y="275"/>
                  </a:cubicBezTo>
                  <a:cubicBezTo>
                    <a:pt x="246" y="275"/>
                    <a:pt x="246" y="275"/>
                    <a:pt x="246" y="275"/>
                  </a:cubicBezTo>
                  <a:cubicBezTo>
                    <a:pt x="246" y="275"/>
                    <a:pt x="183" y="177"/>
                    <a:pt x="183" y="177"/>
                  </a:cubicBezTo>
                  <a:cubicBezTo>
                    <a:pt x="222" y="167"/>
                    <a:pt x="247" y="140"/>
                    <a:pt x="247" y="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18" name="Rectangle 6"/>
            <p:cNvSpPr>
              <a:spLocks noChangeArrowheads="1"/>
            </p:cNvSpPr>
            <p:nvPr/>
          </p:nvSpPr>
          <p:spPr bwMode="black">
            <a:xfrm>
              <a:off x="3130588" y="1749425"/>
              <a:ext cx="434975" cy="17891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19" name="Freeform 7"/>
            <p:cNvSpPr>
              <a:spLocks/>
            </p:cNvSpPr>
            <p:nvPr/>
          </p:nvSpPr>
          <p:spPr bwMode="black">
            <a:xfrm>
              <a:off x="830300" y="1749425"/>
              <a:ext cx="2203450" cy="1789112"/>
            </a:xfrm>
            <a:custGeom>
              <a:avLst/>
              <a:gdLst>
                <a:gd name="T0" fmla="*/ 573 w 1388"/>
                <a:gd name="T1" fmla="*/ 0 h 1127"/>
                <a:gd name="T2" fmla="*/ 0 w 1388"/>
                <a:gd name="T3" fmla="*/ 1127 h 1127"/>
                <a:gd name="T4" fmla="*/ 307 w 1388"/>
                <a:gd name="T5" fmla="*/ 1127 h 1127"/>
                <a:gd name="T6" fmla="*/ 401 w 1388"/>
                <a:gd name="T7" fmla="*/ 939 h 1127"/>
                <a:gd name="T8" fmla="*/ 864 w 1388"/>
                <a:gd name="T9" fmla="*/ 939 h 1127"/>
                <a:gd name="T10" fmla="*/ 749 w 1388"/>
                <a:gd name="T11" fmla="*/ 705 h 1127"/>
                <a:gd name="T12" fmla="*/ 516 w 1388"/>
                <a:gd name="T13" fmla="*/ 705 h 1127"/>
                <a:gd name="T14" fmla="*/ 688 w 1388"/>
                <a:gd name="T15" fmla="*/ 356 h 1127"/>
                <a:gd name="T16" fmla="*/ 692 w 1388"/>
                <a:gd name="T17" fmla="*/ 356 h 1127"/>
                <a:gd name="T18" fmla="*/ 1072 w 1388"/>
                <a:gd name="T19" fmla="*/ 1127 h 1127"/>
                <a:gd name="T20" fmla="*/ 1388 w 1388"/>
                <a:gd name="T21" fmla="*/ 1127 h 1127"/>
                <a:gd name="T22" fmla="*/ 815 w 1388"/>
                <a:gd name="T23" fmla="*/ 0 h 1127"/>
                <a:gd name="T24" fmla="*/ 573 w 1388"/>
                <a:gd name="T25" fmla="*/ 0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8" h="1127">
                  <a:moveTo>
                    <a:pt x="573" y="0"/>
                  </a:moveTo>
                  <a:lnTo>
                    <a:pt x="0" y="1127"/>
                  </a:lnTo>
                  <a:lnTo>
                    <a:pt x="307" y="1127"/>
                  </a:lnTo>
                  <a:lnTo>
                    <a:pt x="401" y="939"/>
                  </a:lnTo>
                  <a:lnTo>
                    <a:pt x="864" y="939"/>
                  </a:lnTo>
                  <a:lnTo>
                    <a:pt x="749" y="705"/>
                  </a:lnTo>
                  <a:lnTo>
                    <a:pt x="516" y="705"/>
                  </a:lnTo>
                  <a:lnTo>
                    <a:pt x="688" y="356"/>
                  </a:lnTo>
                  <a:lnTo>
                    <a:pt x="692" y="356"/>
                  </a:lnTo>
                  <a:lnTo>
                    <a:pt x="1072" y="1127"/>
                  </a:lnTo>
                  <a:lnTo>
                    <a:pt x="1388" y="1127"/>
                  </a:lnTo>
                  <a:lnTo>
                    <a:pt x="815" y="0"/>
                  </a:lnTo>
                  <a:lnTo>
                    <a:pt x="57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20" name="Freeform 8"/>
            <p:cNvSpPr>
              <a:spLocks noEditPoints="1"/>
            </p:cNvSpPr>
            <p:nvPr/>
          </p:nvSpPr>
          <p:spPr bwMode="black">
            <a:xfrm>
              <a:off x="5670588" y="1749425"/>
              <a:ext cx="1670050" cy="1789112"/>
            </a:xfrm>
            <a:custGeom>
              <a:avLst/>
              <a:gdLst>
                <a:gd name="T0" fmla="*/ 213 w 257"/>
                <a:gd name="T1" fmla="*/ 133 h 275"/>
                <a:gd name="T2" fmla="*/ 245 w 257"/>
                <a:gd name="T3" fmla="*/ 75 h 275"/>
                <a:gd name="T4" fmla="*/ 157 w 257"/>
                <a:gd name="T5" fmla="*/ 0 h 275"/>
                <a:gd name="T6" fmla="*/ 0 w 257"/>
                <a:gd name="T7" fmla="*/ 0 h 275"/>
                <a:gd name="T8" fmla="*/ 0 w 257"/>
                <a:gd name="T9" fmla="*/ 275 h 275"/>
                <a:gd name="T10" fmla="*/ 163 w 257"/>
                <a:gd name="T11" fmla="*/ 275 h 275"/>
                <a:gd name="T12" fmla="*/ 257 w 257"/>
                <a:gd name="T13" fmla="*/ 198 h 275"/>
                <a:gd name="T14" fmla="*/ 213 w 257"/>
                <a:gd name="T15" fmla="*/ 133 h 275"/>
                <a:gd name="T16" fmla="*/ 67 w 257"/>
                <a:gd name="T17" fmla="*/ 59 h 275"/>
                <a:gd name="T18" fmla="*/ 157 w 257"/>
                <a:gd name="T19" fmla="*/ 59 h 275"/>
                <a:gd name="T20" fmla="*/ 180 w 257"/>
                <a:gd name="T21" fmla="*/ 83 h 275"/>
                <a:gd name="T22" fmla="*/ 156 w 257"/>
                <a:gd name="T23" fmla="*/ 107 h 275"/>
                <a:gd name="T24" fmla="*/ 67 w 257"/>
                <a:gd name="T25" fmla="*/ 107 h 275"/>
                <a:gd name="T26" fmla="*/ 67 w 257"/>
                <a:gd name="T27" fmla="*/ 59 h 275"/>
                <a:gd name="T28" fmla="*/ 158 w 257"/>
                <a:gd name="T29" fmla="*/ 218 h 275"/>
                <a:gd name="T30" fmla="*/ 67 w 257"/>
                <a:gd name="T31" fmla="*/ 218 h 275"/>
                <a:gd name="T32" fmla="*/ 67 w 257"/>
                <a:gd name="T33" fmla="*/ 162 h 275"/>
                <a:gd name="T34" fmla="*/ 158 w 257"/>
                <a:gd name="T35" fmla="*/ 162 h 275"/>
                <a:gd name="T36" fmla="*/ 187 w 257"/>
                <a:gd name="T37" fmla="*/ 189 h 275"/>
                <a:gd name="T38" fmla="*/ 158 w 257"/>
                <a:gd name="T39" fmla="*/ 218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7" h="275">
                  <a:moveTo>
                    <a:pt x="213" y="133"/>
                  </a:moveTo>
                  <a:cubicBezTo>
                    <a:pt x="234" y="121"/>
                    <a:pt x="245" y="102"/>
                    <a:pt x="245" y="75"/>
                  </a:cubicBezTo>
                  <a:cubicBezTo>
                    <a:pt x="245" y="30"/>
                    <a:pt x="212" y="0"/>
                    <a:pt x="157" y="0"/>
                  </a:cubicBezTo>
                  <a:cubicBezTo>
                    <a:pt x="0" y="0"/>
                    <a:pt x="0" y="0"/>
                    <a:pt x="0" y="0"/>
                  </a:cubicBezTo>
                  <a:cubicBezTo>
                    <a:pt x="0" y="275"/>
                    <a:pt x="0" y="275"/>
                    <a:pt x="0" y="275"/>
                  </a:cubicBezTo>
                  <a:cubicBezTo>
                    <a:pt x="163" y="275"/>
                    <a:pt x="163" y="275"/>
                    <a:pt x="163" y="275"/>
                  </a:cubicBezTo>
                  <a:cubicBezTo>
                    <a:pt x="220" y="275"/>
                    <a:pt x="257" y="245"/>
                    <a:pt x="257" y="198"/>
                  </a:cubicBezTo>
                  <a:cubicBezTo>
                    <a:pt x="257" y="166"/>
                    <a:pt x="239" y="142"/>
                    <a:pt x="213" y="133"/>
                  </a:cubicBezTo>
                  <a:moveTo>
                    <a:pt x="67" y="59"/>
                  </a:moveTo>
                  <a:cubicBezTo>
                    <a:pt x="157" y="59"/>
                    <a:pt x="157" y="59"/>
                    <a:pt x="157" y="59"/>
                  </a:cubicBezTo>
                  <a:cubicBezTo>
                    <a:pt x="170" y="59"/>
                    <a:pt x="180" y="69"/>
                    <a:pt x="180" y="83"/>
                  </a:cubicBezTo>
                  <a:cubicBezTo>
                    <a:pt x="180" y="97"/>
                    <a:pt x="170" y="107"/>
                    <a:pt x="156" y="107"/>
                  </a:cubicBezTo>
                  <a:cubicBezTo>
                    <a:pt x="67" y="107"/>
                    <a:pt x="67" y="107"/>
                    <a:pt x="67" y="107"/>
                  </a:cubicBezTo>
                  <a:lnTo>
                    <a:pt x="67" y="59"/>
                  </a:lnTo>
                  <a:close/>
                  <a:moveTo>
                    <a:pt x="158" y="218"/>
                  </a:moveTo>
                  <a:cubicBezTo>
                    <a:pt x="67" y="218"/>
                    <a:pt x="67" y="218"/>
                    <a:pt x="67" y="218"/>
                  </a:cubicBezTo>
                  <a:cubicBezTo>
                    <a:pt x="67" y="162"/>
                    <a:pt x="67" y="162"/>
                    <a:pt x="67" y="162"/>
                  </a:cubicBezTo>
                  <a:cubicBezTo>
                    <a:pt x="158" y="162"/>
                    <a:pt x="158" y="162"/>
                    <a:pt x="158" y="162"/>
                  </a:cubicBezTo>
                  <a:cubicBezTo>
                    <a:pt x="175" y="162"/>
                    <a:pt x="187" y="173"/>
                    <a:pt x="187" y="189"/>
                  </a:cubicBezTo>
                  <a:cubicBezTo>
                    <a:pt x="187" y="206"/>
                    <a:pt x="175" y="218"/>
                    <a:pt x="158" y="2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21" name="Freeform 9"/>
            <p:cNvSpPr>
              <a:spLocks/>
            </p:cNvSpPr>
            <p:nvPr/>
          </p:nvSpPr>
          <p:spPr bwMode="black">
            <a:xfrm>
              <a:off x="7529550" y="1749425"/>
              <a:ext cx="1630363" cy="1828800"/>
            </a:xfrm>
            <a:custGeom>
              <a:avLst/>
              <a:gdLst>
                <a:gd name="T0" fmla="*/ 182 w 251"/>
                <a:gd name="T1" fmla="*/ 154 h 281"/>
                <a:gd name="T2" fmla="*/ 125 w 251"/>
                <a:gd name="T3" fmla="*/ 219 h 281"/>
                <a:gd name="T4" fmla="*/ 68 w 251"/>
                <a:gd name="T5" fmla="*/ 154 h 281"/>
                <a:gd name="T6" fmla="*/ 68 w 251"/>
                <a:gd name="T7" fmla="*/ 0 h 281"/>
                <a:gd name="T8" fmla="*/ 0 w 251"/>
                <a:gd name="T9" fmla="*/ 0 h 281"/>
                <a:gd name="T10" fmla="*/ 0 w 251"/>
                <a:gd name="T11" fmla="*/ 149 h 281"/>
                <a:gd name="T12" fmla="*/ 125 w 251"/>
                <a:gd name="T13" fmla="*/ 281 h 281"/>
                <a:gd name="T14" fmla="*/ 251 w 251"/>
                <a:gd name="T15" fmla="*/ 149 h 281"/>
                <a:gd name="T16" fmla="*/ 251 w 251"/>
                <a:gd name="T17" fmla="*/ 0 h 281"/>
                <a:gd name="T18" fmla="*/ 182 w 251"/>
                <a:gd name="T19" fmla="*/ 0 h 281"/>
                <a:gd name="T20" fmla="*/ 182 w 251"/>
                <a:gd name="T21" fmla="*/ 15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 h="281">
                  <a:moveTo>
                    <a:pt x="182" y="154"/>
                  </a:moveTo>
                  <a:cubicBezTo>
                    <a:pt x="182" y="196"/>
                    <a:pt x="163" y="219"/>
                    <a:pt x="125" y="219"/>
                  </a:cubicBezTo>
                  <a:cubicBezTo>
                    <a:pt x="87" y="219"/>
                    <a:pt x="68" y="196"/>
                    <a:pt x="68" y="154"/>
                  </a:cubicBezTo>
                  <a:cubicBezTo>
                    <a:pt x="68" y="0"/>
                    <a:pt x="68" y="0"/>
                    <a:pt x="68" y="0"/>
                  </a:cubicBezTo>
                  <a:cubicBezTo>
                    <a:pt x="0" y="0"/>
                    <a:pt x="0" y="0"/>
                    <a:pt x="0" y="0"/>
                  </a:cubicBezTo>
                  <a:cubicBezTo>
                    <a:pt x="0" y="149"/>
                    <a:pt x="0" y="149"/>
                    <a:pt x="0" y="149"/>
                  </a:cubicBezTo>
                  <a:cubicBezTo>
                    <a:pt x="0" y="234"/>
                    <a:pt x="44" y="281"/>
                    <a:pt x="125" y="281"/>
                  </a:cubicBezTo>
                  <a:cubicBezTo>
                    <a:pt x="206" y="281"/>
                    <a:pt x="251" y="234"/>
                    <a:pt x="251" y="149"/>
                  </a:cubicBezTo>
                  <a:cubicBezTo>
                    <a:pt x="251" y="0"/>
                    <a:pt x="251" y="0"/>
                    <a:pt x="251" y="0"/>
                  </a:cubicBezTo>
                  <a:cubicBezTo>
                    <a:pt x="182" y="0"/>
                    <a:pt x="182" y="0"/>
                    <a:pt x="182" y="0"/>
                  </a:cubicBezTo>
                  <a:lnTo>
                    <a:pt x="182" y="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22" name="Freeform 10"/>
            <p:cNvSpPr>
              <a:spLocks/>
            </p:cNvSpPr>
            <p:nvPr/>
          </p:nvSpPr>
          <p:spPr bwMode="black">
            <a:xfrm>
              <a:off x="9309138" y="1716088"/>
              <a:ext cx="1579563" cy="1862137"/>
            </a:xfrm>
            <a:custGeom>
              <a:avLst/>
              <a:gdLst>
                <a:gd name="T0" fmla="*/ 156 w 243"/>
                <a:gd name="T1" fmla="*/ 115 h 286"/>
                <a:gd name="T2" fmla="*/ 78 w 243"/>
                <a:gd name="T3" fmla="*/ 80 h 286"/>
                <a:gd name="T4" fmla="*/ 121 w 243"/>
                <a:gd name="T5" fmla="*/ 59 h 286"/>
                <a:gd name="T6" fmla="*/ 216 w 243"/>
                <a:gd name="T7" fmla="*/ 81 h 286"/>
                <a:gd name="T8" fmla="*/ 237 w 243"/>
                <a:gd name="T9" fmla="*/ 25 h 286"/>
                <a:gd name="T10" fmla="*/ 122 w 243"/>
                <a:gd name="T11" fmla="*/ 0 h 286"/>
                <a:gd name="T12" fmla="*/ 11 w 243"/>
                <a:gd name="T13" fmla="*/ 82 h 286"/>
                <a:gd name="T14" fmla="*/ 109 w 243"/>
                <a:gd name="T15" fmla="*/ 168 h 286"/>
                <a:gd name="T16" fmla="*/ 174 w 243"/>
                <a:gd name="T17" fmla="*/ 202 h 286"/>
                <a:gd name="T18" fmla="*/ 130 w 243"/>
                <a:gd name="T19" fmla="*/ 226 h 286"/>
                <a:gd name="T20" fmla="*/ 20 w 243"/>
                <a:gd name="T21" fmla="*/ 199 h 286"/>
                <a:gd name="T22" fmla="*/ 0 w 243"/>
                <a:gd name="T23" fmla="*/ 257 h 286"/>
                <a:gd name="T24" fmla="*/ 132 w 243"/>
                <a:gd name="T25" fmla="*/ 286 h 286"/>
                <a:gd name="T26" fmla="*/ 243 w 243"/>
                <a:gd name="T27" fmla="*/ 200 h 286"/>
                <a:gd name="T28" fmla="*/ 156 w 243"/>
                <a:gd name="T29" fmla="*/ 115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86">
                  <a:moveTo>
                    <a:pt x="156" y="115"/>
                  </a:moveTo>
                  <a:cubicBezTo>
                    <a:pt x="92" y="99"/>
                    <a:pt x="78" y="98"/>
                    <a:pt x="78" y="80"/>
                  </a:cubicBezTo>
                  <a:cubicBezTo>
                    <a:pt x="78" y="65"/>
                    <a:pt x="94" y="59"/>
                    <a:pt x="121" y="59"/>
                  </a:cubicBezTo>
                  <a:cubicBezTo>
                    <a:pt x="157" y="59"/>
                    <a:pt x="195" y="67"/>
                    <a:pt x="216" y="81"/>
                  </a:cubicBezTo>
                  <a:cubicBezTo>
                    <a:pt x="237" y="25"/>
                    <a:pt x="237" y="25"/>
                    <a:pt x="237" y="25"/>
                  </a:cubicBezTo>
                  <a:cubicBezTo>
                    <a:pt x="210" y="10"/>
                    <a:pt x="169" y="0"/>
                    <a:pt x="122" y="0"/>
                  </a:cubicBezTo>
                  <a:cubicBezTo>
                    <a:pt x="51" y="0"/>
                    <a:pt x="11" y="35"/>
                    <a:pt x="11" y="82"/>
                  </a:cubicBezTo>
                  <a:cubicBezTo>
                    <a:pt x="11" y="133"/>
                    <a:pt x="41" y="154"/>
                    <a:pt x="109" y="168"/>
                  </a:cubicBezTo>
                  <a:cubicBezTo>
                    <a:pt x="162" y="180"/>
                    <a:pt x="174" y="187"/>
                    <a:pt x="174" y="202"/>
                  </a:cubicBezTo>
                  <a:cubicBezTo>
                    <a:pt x="174" y="218"/>
                    <a:pt x="159" y="226"/>
                    <a:pt x="130" y="226"/>
                  </a:cubicBezTo>
                  <a:cubicBezTo>
                    <a:pt x="88" y="226"/>
                    <a:pt x="51" y="215"/>
                    <a:pt x="20" y="199"/>
                  </a:cubicBezTo>
                  <a:cubicBezTo>
                    <a:pt x="0" y="257"/>
                    <a:pt x="0" y="257"/>
                    <a:pt x="0" y="257"/>
                  </a:cubicBezTo>
                  <a:cubicBezTo>
                    <a:pt x="33" y="275"/>
                    <a:pt x="82" y="286"/>
                    <a:pt x="132" y="286"/>
                  </a:cubicBezTo>
                  <a:cubicBezTo>
                    <a:pt x="201" y="286"/>
                    <a:pt x="243" y="254"/>
                    <a:pt x="243" y="200"/>
                  </a:cubicBezTo>
                  <a:cubicBezTo>
                    <a:pt x="243" y="157"/>
                    <a:pt x="215" y="129"/>
                    <a:pt x="156" y="1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grpSp>
      <p:sp>
        <p:nvSpPr>
          <p:cNvPr id="23" name="Freeform 5">
            <a:extLst>
              <a:ext uri="{FF2B5EF4-FFF2-40B4-BE49-F238E27FC236}">
                <a16:creationId xmlns="" xmlns:a16="http://schemas.microsoft.com/office/drawing/2014/main" id="{52F67B64-F80F-CC4D-AFD0-FAF2DA5C2F24}"/>
              </a:ext>
            </a:extLst>
          </p:cNvPr>
          <p:cNvSpPr>
            <a:spLocks noChangeAspect="1" noEditPoints="1"/>
          </p:cNvSpPr>
          <p:nvPr userDrawn="1"/>
        </p:nvSpPr>
        <p:spPr bwMode="gray">
          <a:xfrm>
            <a:off x="478800" y="378000"/>
            <a:ext cx="1227600" cy="86461"/>
          </a:xfrm>
          <a:custGeom>
            <a:avLst/>
            <a:gdLst>
              <a:gd name="T0" fmla="*/ 263 w 5735"/>
              <a:gd name="T1" fmla="*/ 202 h 404"/>
              <a:gd name="T2" fmla="*/ 0 w 5735"/>
              <a:gd name="T3" fmla="*/ 395 h 404"/>
              <a:gd name="T4" fmla="*/ 160 w 5735"/>
              <a:gd name="T5" fmla="*/ 10 h 404"/>
              <a:gd name="T6" fmla="*/ 399 w 5735"/>
              <a:gd name="T7" fmla="*/ 395 h 404"/>
              <a:gd name="T8" fmla="*/ 466 w 5735"/>
              <a:gd name="T9" fmla="*/ 224 h 404"/>
              <a:gd name="T10" fmla="*/ 466 w 5735"/>
              <a:gd name="T11" fmla="*/ 68 h 404"/>
              <a:gd name="T12" fmla="*/ 399 w 5735"/>
              <a:gd name="T13" fmla="*/ 395 h 404"/>
              <a:gd name="T14" fmla="*/ 813 w 5735"/>
              <a:gd name="T15" fmla="*/ 224 h 404"/>
              <a:gd name="T16" fmla="*/ 813 w 5735"/>
              <a:gd name="T17" fmla="*/ 68 h 404"/>
              <a:gd name="T18" fmla="*/ 746 w 5735"/>
              <a:gd name="T19" fmla="*/ 395 h 404"/>
              <a:gd name="T20" fmla="*/ 1348 w 5735"/>
              <a:gd name="T21" fmla="*/ 336 h 404"/>
              <a:gd name="T22" fmla="*/ 1329 w 5735"/>
              <a:gd name="T23" fmla="*/ 169 h 404"/>
              <a:gd name="T24" fmla="*/ 1344 w 5735"/>
              <a:gd name="T25" fmla="*/ 10 h 404"/>
              <a:gd name="T26" fmla="*/ 1413 w 5735"/>
              <a:gd name="T27" fmla="*/ 395 h 404"/>
              <a:gd name="T28" fmla="*/ 1654 w 5735"/>
              <a:gd name="T29" fmla="*/ 395 h 404"/>
              <a:gd name="T30" fmla="*/ 1661 w 5735"/>
              <a:gd name="T31" fmla="*/ 293 h 404"/>
              <a:gd name="T32" fmla="*/ 1413 w 5735"/>
              <a:gd name="T33" fmla="*/ 395 h 404"/>
              <a:gd name="T34" fmla="*/ 1793 w 5735"/>
              <a:gd name="T35" fmla="*/ 202 h 404"/>
              <a:gd name="T36" fmla="*/ 1977 w 5735"/>
              <a:gd name="T37" fmla="*/ 349 h 404"/>
              <a:gd name="T38" fmla="*/ 2141 w 5735"/>
              <a:gd name="T39" fmla="*/ 132 h 404"/>
              <a:gd name="T40" fmla="*/ 2491 w 5735"/>
              <a:gd name="T41" fmla="*/ 336 h 404"/>
              <a:gd name="T42" fmla="*/ 2471 w 5735"/>
              <a:gd name="T43" fmla="*/ 169 h 404"/>
              <a:gd name="T44" fmla="*/ 2487 w 5735"/>
              <a:gd name="T45" fmla="*/ 10 h 404"/>
              <a:gd name="T46" fmla="*/ 2837 w 5735"/>
              <a:gd name="T47" fmla="*/ 76 h 404"/>
              <a:gd name="T48" fmla="*/ 2837 w 5735"/>
              <a:gd name="T49" fmla="*/ 76 h 404"/>
              <a:gd name="T50" fmla="*/ 2761 w 5735"/>
              <a:gd name="T51" fmla="*/ 293 h 404"/>
              <a:gd name="T52" fmla="*/ 2874 w 5735"/>
              <a:gd name="T53" fmla="*/ 10 h 404"/>
              <a:gd name="T54" fmla="*/ 3068 w 5735"/>
              <a:gd name="T55" fmla="*/ 395 h 404"/>
              <a:gd name="T56" fmla="*/ 3309 w 5735"/>
              <a:gd name="T57" fmla="*/ 395 h 404"/>
              <a:gd name="T58" fmla="*/ 3316 w 5735"/>
              <a:gd name="T59" fmla="*/ 293 h 404"/>
              <a:gd name="T60" fmla="*/ 3068 w 5735"/>
              <a:gd name="T61" fmla="*/ 395 h 404"/>
              <a:gd name="T62" fmla="*/ 3729 w 5735"/>
              <a:gd name="T63" fmla="*/ 202 h 404"/>
              <a:gd name="T64" fmla="*/ 3467 w 5735"/>
              <a:gd name="T65" fmla="*/ 395 h 404"/>
              <a:gd name="T66" fmla="*/ 3627 w 5735"/>
              <a:gd name="T67" fmla="*/ 10 h 404"/>
              <a:gd name="T68" fmla="*/ 3984 w 5735"/>
              <a:gd name="T69" fmla="*/ 266 h 404"/>
              <a:gd name="T70" fmla="*/ 4111 w 5735"/>
              <a:gd name="T71" fmla="*/ 155 h 404"/>
              <a:gd name="T72" fmla="*/ 4287 w 5735"/>
              <a:gd name="T73" fmla="*/ 123 h 404"/>
              <a:gd name="T74" fmla="*/ 4198 w 5735"/>
              <a:gd name="T75" fmla="*/ 243 h 404"/>
              <a:gd name="T76" fmla="*/ 3984 w 5735"/>
              <a:gd name="T77" fmla="*/ 266 h 404"/>
              <a:gd name="T78" fmla="*/ 4598 w 5735"/>
              <a:gd name="T79" fmla="*/ 128 h 404"/>
              <a:gd name="T80" fmla="*/ 4365 w 5735"/>
              <a:gd name="T81" fmla="*/ 395 h 404"/>
              <a:gd name="T82" fmla="*/ 4535 w 5735"/>
              <a:gd name="T83" fmla="*/ 247 h 404"/>
              <a:gd name="T84" fmla="*/ 4365 w 5735"/>
              <a:gd name="T85" fmla="*/ 395 h 404"/>
              <a:gd name="T86" fmla="*/ 4900 w 5735"/>
              <a:gd name="T87" fmla="*/ 241 h 404"/>
              <a:gd name="T88" fmla="*/ 4658 w 5735"/>
              <a:gd name="T89" fmla="*/ 395 h 404"/>
              <a:gd name="T90" fmla="*/ 4954 w 5735"/>
              <a:gd name="T91" fmla="*/ 395 h 404"/>
              <a:gd name="T92" fmla="*/ 4658 w 5735"/>
              <a:gd name="T93" fmla="*/ 395 h 404"/>
              <a:gd name="T94" fmla="*/ 5037 w 5735"/>
              <a:gd name="T95" fmla="*/ 202 h 404"/>
              <a:gd name="T96" fmla="*/ 5221 w 5735"/>
              <a:gd name="T97" fmla="*/ 349 h 404"/>
              <a:gd name="T98" fmla="*/ 5385 w 5735"/>
              <a:gd name="T99" fmla="*/ 132 h 404"/>
              <a:gd name="T100" fmla="*/ 5735 w 5735"/>
              <a:gd name="T101" fmla="*/ 336 h 404"/>
              <a:gd name="T102" fmla="*/ 5716 w 5735"/>
              <a:gd name="T103" fmla="*/ 169 h 404"/>
              <a:gd name="T104" fmla="*/ 5731 w 5735"/>
              <a:gd name="T105" fmla="*/ 1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35" h="404">
                <a:moveTo>
                  <a:pt x="68" y="64"/>
                </a:moveTo>
                <a:lnTo>
                  <a:pt x="68" y="64"/>
                </a:lnTo>
                <a:lnTo>
                  <a:pt x="134" y="64"/>
                </a:lnTo>
                <a:cubicBezTo>
                  <a:pt x="240" y="64"/>
                  <a:pt x="263" y="125"/>
                  <a:pt x="263" y="202"/>
                </a:cubicBezTo>
                <a:cubicBezTo>
                  <a:pt x="263" y="279"/>
                  <a:pt x="240" y="340"/>
                  <a:pt x="134" y="340"/>
                </a:cubicBezTo>
                <a:lnTo>
                  <a:pt x="68" y="340"/>
                </a:lnTo>
                <a:lnTo>
                  <a:pt x="68" y="64"/>
                </a:lnTo>
                <a:close/>
                <a:moveTo>
                  <a:pt x="0" y="395"/>
                </a:moveTo>
                <a:lnTo>
                  <a:pt x="0" y="395"/>
                </a:lnTo>
                <a:lnTo>
                  <a:pt x="160" y="395"/>
                </a:lnTo>
                <a:cubicBezTo>
                  <a:pt x="279" y="395"/>
                  <a:pt x="330" y="308"/>
                  <a:pt x="330" y="202"/>
                </a:cubicBezTo>
                <a:cubicBezTo>
                  <a:pt x="330" y="96"/>
                  <a:pt x="279" y="10"/>
                  <a:pt x="160" y="10"/>
                </a:cubicBezTo>
                <a:lnTo>
                  <a:pt x="0" y="10"/>
                </a:lnTo>
                <a:lnTo>
                  <a:pt x="0" y="395"/>
                </a:lnTo>
                <a:close/>
                <a:moveTo>
                  <a:pt x="399" y="395"/>
                </a:moveTo>
                <a:lnTo>
                  <a:pt x="399" y="395"/>
                </a:lnTo>
                <a:lnTo>
                  <a:pt x="680" y="395"/>
                </a:lnTo>
                <a:lnTo>
                  <a:pt x="680" y="336"/>
                </a:lnTo>
                <a:lnTo>
                  <a:pt x="466" y="336"/>
                </a:lnTo>
                <a:lnTo>
                  <a:pt x="466" y="224"/>
                </a:lnTo>
                <a:lnTo>
                  <a:pt x="660" y="224"/>
                </a:lnTo>
                <a:lnTo>
                  <a:pt x="660" y="169"/>
                </a:lnTo>
                <a:lnTo>
                  <a:pt x="466" y="169"/>
                </a:lnTo>
                <a:lnTo>
                  <a:pt x="466" y="68"/>
                </a:lnTo>
                <a:lnTo>
                  <a:pt x="676" y="68"/>
                </a:lnTo>
                <a:lnTo>
                  <a:pt x="676" y="10"/>
                </a:lnTo>
                <a:lnTo>
                  <a:pt x="399" y="10"/>
                </a:lnTo>
                <a:lnTo>
                  <a:pt x="399" y="395"/>
                </a:lnTo>
                <a:close/>
                <a:moveTo>
                  <a:pt x="746" y="395"/>
                </a:moveTo>
                <a:lnTo>
                  <a:pt x="746" y="395"/>
                </a:lnTo>
                <a:lnTo>
                  <a:pt x="813" y="395"/>
                </a:lnTo>
                <a:lnTo>
                  <a:pt x="813" y="224"/>
                </a:lnTo>
                <a:lnTo>
                  <a:pt x="988" y="224"/>
                </a:lnTo>
                <a:lnTo>
                  <a:pt x="988" y="169"/>
                </a:lnTo>
                <a:lnTo>
                  <a:pt x="813" y="169"/>
                </a:lnTo>
                <a:lnTo>
                  <a:pt x="813" y="68"/>
                </a:lnTo>
                <a:lnTo>
                  <a:pt x="1012" y="68"/>
                </a:lnTo>
                <a:lnTo>
                  <a:pt x="1012" y="10"/>
                </a:lnTo>
                <a:lnTo>
                  <a:pt x="746" y="10"/>
                </a:lnTo>
                <a:lnTo>
                  <a:pt x="746" y="395"/>
                </a:lnTo>
                <a:close/>
                <a:moveTo>
                  <a:pt x="1067" y="395"/>
                </a:moveTo>
                <a:lnTo>
                  <a:pt x="1067" y="395"/>
                </a:lnTo>
                <a:lnTo>
                  <a:pt x="1348" y="395"/>
                </a:lnTo>
                <a:lnTo>
                  <a:pt x="1348" y="336"/>
                </a:lnTo>
                <a:lnTo>
                  <a:pt x="1135" y="336"/>
                </a:lnTo>
                <a:lnTo>
                  <a:pt x="1135" y="224"/>
                </a:lnTo>
                <a:lnTo>
                  <a:pt x="1329" y="224"/>
                </a:lnTo>
                <a:lnTo>
                  <a:pt x="1329" y="169"/>
                </a:lnTo>
                <a:lnTo>
                  <a:pt x="1135" y="169"/>
                </a:lnTo>
                <a:lnTo>
                  <a:pt x="1135" y="68"/>
                </a:lnTo>
                <a:lnTo>
                  <a:pt x="1344" y="68"/>
                </a:lnTo>
                <a:lnTo>
                  <a:pt x="1344" y="10"/>
                </a:lnTo>
                <a:lnTo>
                  <a:pt x="1067" y="10"/>
                </a:lnTo>
                <a:lnTo>
                  <a:pt x="1067" y="395"/>
                </a:lnTo>
                <a:close/>
                <a:moveTo>
                  <a:pt x="1413" y="395"/>
                </a:moveTo>
                <a:lnTo>
                  <a:pt x="1413" y="395"/>
                </a:lnTo>
                <a:lnTo>
                  <a:pt x="1477" y="395"/>
                </a:lnTo>
                <a:lnTo>
                  <a:pt x="1477" y="111"/>
                </a:lnTo>
                <a:lnTo>
                  <a:pt x="1479" y="111"/>
                </a:lnTo>
                <a:lnTo>
                  <a:pt x="1654" y="395"/>
                </a:lnTo>
                <a:lnTo>
                  <a:pt x="1725" y="395"/>
                </a:lnTo>
                <a:lnTo>
                  <a:pt x="1725" y="10"/>
                </a:lnTo>
                <a:lnTo>
                  <a:pt x="1661" y="10"/>
                </a:lnTo>
                <a:lnTo>
                  <a:pt x="1661" y="293"/>
                </a:lnTo>
                <a:lnTo>
                  <a:pt x="1660" y="293"/>
                </a:lnTo>
                <a:lnTo>
                  <a:pt x="1484" y="10"/>
                </a:lnTo>
                <a:lnTo>
                  <a:pt x="1413" y="10"/>
                </a:lnTo>
                <a:lnTo>
                  <a:pt x="1413" y="395"/>
                </a:lnTo>
                <a:close/>
                <a:moveTo>
                  <a:pt x="2141" y="132"/>
                </a:moveTo>
                <a:lnTo>
                  <a:pt x="2141" y="132"/>
                </a:lnTo>
                <a:cubicBezTo>
                  <a:pt x="2133" y="49"/>
                  <a:pt x="2064" y="1"/>
                  <a:pt x="1977" y="0"/>
                </a:cubicBezTo>
                <a:cubicBezTo>
                  <a:pt x="1862" y="0"/>
                  <a:pt x="1793" y="92"/>
                  <a:pt x="1793" y="202"/>
                </a:cubicBezTo>
                <a:cubicBezTo>
                  <a:pt x="1793" y="312"/>
                  <a:pt x="1862" y="404"/>
                  <a:pt x="1977" y="404"/>
                </a:cubicBezTo>
                <a:cubicBezTo>
                  <a:pt x="2071" y="404"/>
                  <a:pt x="2136" y="340"/>
                  <a:pt x="2141" y="248"/>
                </a:cubicBezTo>
                <a:lnTo>
                  <a:pt x="2075" y="248"/>
                </a:lnTo>
                <a:cubicBezTo>
                  <a:pt x="2070" y="304"/>
                  <a:pt x="2037" y="349"/>
                  <a:pt x="1977" y="349"/>
                </a:cubicBezTo>
                <a:cubicBezTo>
                  <a:pt x="1895" y="349"/>
                  <a:pt x="1860" y="276"/>
                  <a:pt x="1860" y="202"/>
                </a:cubicBezTo>
                <a:cubicBezTo>
                  <a:pt x="1860" y="128"/>
                  <a:pt x="1895" y="55"/>
                  <a:pt x="1977" y="55"/>
                </a:cubicBezTo>
                <a:cubicBezTo>
                  <a:pt x="2033" y="55"/>
                  <a:pt x="2062" y="88"/>
                  <a:pt x="2073" y="132"/>
                </a:cubicBezTo>
                <a:lnTo>
                  <a:pt x="2141" y="132"/>
                </a:lnTo>
                <a:close/>
                <a:moveTo>
                  <a:pt x="2210" y="395"/>
                </a:moveTo>
                <a:lnTo>
                  <a:pt x="2210" y="395"/>
                </a:lnTo>
                <a:lnTo>
                  <a:pt x="2491" y="395"/>
                </a:lnTo>
                <a:lnTo>
                  <a:pt x="2491" y="336"/>
                </a:lnTo>
                <a:lnTo>
                  <a:pt x="2277" y="336"/>
                </a:lnTo>
                <a:lnTo>
                  <a:pt x="2277" y="224"/>
                </a:lnTo>
                <a:lnTo>
                  <a:pt x="2471" y="224"/>
                </a:lnTo>
                <a:lnTo>
                  <a:pt x="2471" y="169"/>
                </a:lnTo>
                <a:lnTo>
                  <a:pt x="2277" y="169"/>
                </a:lnTo>
                <a:lnTo>
                  <a:pt x="2277" y="68"/>
                </a:lnTo>
                <a:lnTo>
                  <a:pt x="2487" y="68"/>
                </a:lnTo>
                <a:lnTo>
                  <a:pt x="2487" y="10"/>
                </a:lnTo>
                <a:lnTo>
                  <a:pt x="2210" y="10"/>
                </a:lnTo>
                <a:lnTo>
                  <a:pt x="2210" y="395"/>
                </a:lnTo>
                <a:close/>
                <a:moveTo>
                  <a:pt x="2837" y="76"/>
                </a:moveTo>
                <a:lnTo>
                  <a:pt x="2837" y="76"/>
                </a:lnTo>
                <a:lnTo>
                  <a:pt x="2839" y="76"/>
                </a:lnTo>
                <a:lnTo>
                  <a:pt x="2897" y="241"/>
                </a:lnTo>
                <a:lnTo>
                  <a:pt x="2779" y="241"/>
                </a:lnTo>
                <a:lnTo>
                  <a:pt x="2837" y="76"/>
                </a:lnTo>
                <a:close/>
                <a:moveTo>
                  <a:pt x="2655" y="395"/>
                </a:moveTo>
                <a:lnTo>
                  <a:pt x="2655" y="395"/>
                </a:lnTo>
                <a:lnTo>
                  <a:pt x="2724" y="395"/>
                </a:lnTo>
                <a:lnTo>
                  <a:pt x="2761" y="293"/>
                </a:lnTo>
                <a:lnTo>
                  <a:pt x="2914" y="293"/>
                </a:lnTo>
                <a:lnTo>
                  <a:pt x="2950" y="395"/>
                </a:lnTo>
                <a:lnTo>
                  <a:pt x="3023" y="395"/>
                </a:lnTo>
                <a:lnTo>
                  <a:pt x="2874" y="10"/>
                </a:lnTo>
                <a:lnTo>
                  <a:pt x="2803" y="10"/>
                </a:lnTo>
                <a:lnTo>
                  <a:pt x="2655" y="395"/>
                </a:lnTo>
                <a:close/>
                <a:moveTo>
                  <a:pt x="3068" y="395"/>
                </a:moveTo>
                <a:lnTo>
                  <a:pt x="3068" y="395"/>
                </a:lnTo>
                <a:lnTo>
                  <a:pt x="3132" y="395"/>
                </a:lnTo>
                <a:lnTo>
                  <a:pt x="3132" y="111"/>
                </a:lnTo>
                <a:lnTo>
                  <a:pt x="3133" y="111"/>
                </a:lnTo>
                <a:lnTo>
                  <a:pt x="3309" y="395"/>
                </a:lnTo>
                <a:lnTo>
                  <a:pt x="3380" y="395"/>
                </a:lnTo>
                <a:lnTo>
                  <a:pt x="3380" y="10"/>
                </a:lnTo>
                <a:lnTo>
                  <a:pt x="3316" y="10"/>
                </a:lnTo>
                <a:lnTo>
                  <a:pt x="3316" y="293"/>
                </a:lnTo>
                <a:lnTo>
                  <a:pt x="3315" y="293"/>
                </a:lnTo>
                <a:lnTo>
                  <a:pt x="3139" y="10"/>
                </a:lnTo>
                <a:lnTo>
                  <a:pt x="3068" y="10"/>
                </a:lnTo>
                <a:lnTo>
                  <a:pt x="3068" y="395"/>
                </a:lnTo>
                <a:close/>
                <a:moveTo>
                  <a:pt x="3535" y="64"/>
                </a:moveTo>
                <a:lnTo>
                  <a:pt x="3535" y="64"/>
                </a:lnTo>
                <a:lnTo>
                  <a:pt x="3601" y="64"/>
                </a:lnTo>
                <a:cubicBezTo>
                  <a:pt x="3707" y="64"/>
                  <a:pt x="3729" y="125"/>
                  <a:pt x="3729" y="202"/>
                </a:cubicBezTo>
                <a:cubicBezTo>
                  <a:pt x="3729" y="279"/>
                  <a:pt x="3707" y="340"/>
                  <a:pt x="3601" y="340"/>
                </a:cubicBezTo>
                <a:lnTo>
                  <a:pt x="3535" y="340"/>
                </a:lnTo>
                <a:lnTo>
                  <a:pt x="3535" y="64"/>
                </a:lnTo>
                <a:close/>
                <a:moveTo>
                  <a:pt x="3467" y="395"/>
                </a:moveTo>
                <a:lnTo>
                  <a:pt x="3467" y="395"/>
                </a:lnTo>
                <a:lnTo>
                  <a:pt x="3627" y="395"/>
                </a:lnTo>
                <a:cubicBezTo>
                  <a:pt x="3746" y="395"/>
                  <a:pt x="3797" y="308"/>
                  <a:pt x="3797" y="202"/>
                </a:cubicBezTo>
                <a:cubicBezTo>
                  <a:pt x="3797" y="96"/>
                  <a:pt x="3746" y="10"/>
                  <a:pt x="3627" y="10"/>
                </a:cubicBezTo>
                <a:lnTo>
                  <a:pt x="3467" y="10"/>
                </a:lnTo>
                <a:lnTo>
                  <a:pt x="3467" y="395"/>
                </a:lnTo>
                <a:close/>
                <a:moveTo>
                  <a:pt x="3984" y="266"/>
                </a:moveTo>
                <a:lnTo>
                  <a:pt x="3984" y="266"/>
                </a:lnTo>
                <a:cubicBezTo>
                  <a:pt x="3985" y="362"/>
                  <a:pt x="4056" y="404"/>
                  <a:pt x="4144" y="404"/>
                </a:cubicBezTo>
                <a:cubicBezTo>
                  <a:pt x="4221" y="404"/>
                  <a:pt x="4297" y="369"/>
                  <a:pt x="4297" y="283"/>
                </a:cubicBezTo>
                <a:cubicBezTo>
                  <a:pt x="4297" y="243"/>
                  <a:pt x="4273" y="200"/>
                  <a:pt x="4222" y="185"/>
                </a:cubicBezTo>
                <a:cubicBezTo>
                  <a:pt x="4202" y="179"/>
                  <a:pt x="4117" y="157"/>
                  <a:pt x="4111" y="155"/>
                </a:cubicBezTo>
                <a:cubicBezTo>
                  <a:pt x="4084" y="148"/>
                  <a:pt x="4065" y="132"/>
                  <a:pt x="4065" y="105"/>
                </a:cubicBezTo>
                <a:cubicBezTo>
                  <a:pt x="4065" y="67"/>
                  <a:pt x="4105" y="55"/>
                  <a:pt x="4136" y="55"/>
                </a:cubicBezTo>
                <a:cubicBezTo>
                  <a:pt x="4183" y="55"/>
                  <a:pt x="4216" y="74"/>
                  <a:pt x="4219" y="123"/>
                </a:cubicBezTo>
                <a:lnTo>
                  <a:pt x="4287" y="123"/>
                </a:lnTo>
                <a:cubicBezTo>
                  <a:pt x="4287" y="43"/>
                  <a:pt x="4219" y="0"/>
                  <a:pt x="4139" y="0"/>
                </a:cubicBezTo>
                <a:cubicBezTo>
                  <a:pt x="4069" y="0"/>
                  <a:pt x="3998" y="36"/>
                  <a:pt x="3998" y="114"/>
                </a:cubicBezTo>
                <a:cubicBezTo>
                  <a:pt x="3998" y="154"/>
                  <a:pt x="4017" y="193"/>
                  <a:pt x="4083" y="211"/>
                </a:cubicBezTo>
                <a:cubicBezTo>
                  <a:pt x="4136" y="226"/>
                  <a:pt x="4171" y="233"/>
                  <a:pt x="4198" y="243"/>
                </a:cubicBezTo>
                <a:cubicBezTo>
                  <a:pt x="4214" y="249"/>
                  <a:pt x="4230" y="261"/>
                  <a:pt x="4230" y="291"/>
                </a:cubicBezTo>
                <a:cubicBezTo>
                  <a:pt x="4230" y="320"/>
                  <a:pt x="4208" y="349"/>
                  <a:pt x="4149" y="349"/>
                </a:cubicBezTo>
                <a:cubicBezTo>
                  <a:pt x="4095" y="349"/>
                  <a:pt x="4051" y="326"/>
                  <a:pt x="4051" y="266"/>
                </a:cubicBezTo>
                <a:lnTo>
                  <a:pt x="3984" y="266"/>
                </a:lnTo>
                <a:close/>
                <a:moveTo>
                  <a:pt x="4432" y="64"/>
                </a:moveTo>
                <a:lnTo>
                  <a:pt x="4432" y="64"/>
                </a:lnTo>
                <a:lnTo>
                  <a:pt x="4532" y="64"/>
                </a:lnTo>
                <a:cubicBezTo>
                  <a:pt x="4567" y="64"/>
                  <a:pt x="4598" y="77"/>
                  <a:pt x="4598" y="128"/>
                </a:cubicBezTo>
                <a:cubicBezTo>
                  <a:pt x="4598" y="177"/>
                  <a:pt x="4561" y="192"/>
                  <a:pt x="4531" y="192"/>
                </a:cubicBezTo>
                <a:lnTo>
                  <a:pt x="4432" y="192"/>
                </a:lnTo>
                <a:lnTo>
                  <a:pt x="4432" y="64"/>
                </a:lnTo>
                <a:close/>
                <a:moveTo>
                  <a:pt x="4365" y="395"/>
                </a:moveTo>
                <a:lnTo>
                  <a:pt x="4365" y="395"/>
                </a:lnTo>
                <a:lnTo>
                  <a:pt x="4432" y="395"/>
                </a:lnTo>
                <a:lnTo>
                  <a:pt x="4432" y="247"/>
                </a:lnTo>
                <a:lnTo>
                  <a:pt x="4535" y="247"/>
                </a:lnTo>
                <a:cubicBezTo>
                  <a:pt x="4645" y="248"/>
                  <a:pt x="4666" y="177"/>
                  <a:pt x="4666" y="129"/>
                </a:cubicBezTo>
                <a:cubicBezTo>
                  <a:pt x="4666" y="81"/>
                  <a:pt x="4645" y="10"/>
                  <a:pt x="4535" y="10"/>
                </a:cubicBezTo>
                <a:lnTo>
                  <a:pt x="4365" y="10"/>
                </a:lnTo>
                <a:lnTo>
                  <a:pt x="4365" y="395"/>
                </a:lnTo>
                <a:close/>
                <a:moveTo>
                  <a:pt x="4841" y="76"/>
                </a:moveTo>
                <a:lnTo>
                  <a:pt x="4841" y="76"/>
                </a:lnTo>
                <a:lnTo>
                  <a:pt x="4842" y="76"/>
                </a:lnTo>
                <a:lnTo>
                  <a:pt x="4900" y="241"/>
                </a:lnTo>
                <a:lnTo>
                  <a:pt x="4782" y="241"/>
                </a:lnTo>
                <a:lnTo>
                  <a:pt x="4841" y="76"/>
                </a:lnTo>
                <a:close/>
                <a:moveTo>
                  <a:pt x="4658" y="395"/>
                </a:moveTo>
                <a:lnTo>
                  <a:pt x="4658" y="395"/>
                </a:lnTo>
                <a:lnTo>
                  <a:pt x="4728" y="395"/>
                </a:lnTo>
                <a:lnTo>
                  <a:pt x="4764" y="293"/>
                </a:lnTo>
                <a:lnTo>
                  <a:pt x="4918" y="293"/>
                </a:lnTo>
                <a:lnTo>
                  <a:pt x="4954" y="395"/>
                </a:lnTo>
                <a:lnTo>
                  <a:pt x="5026" y="395"/>
                </a:lnTo>
                <a:lnTo>
                  <a:pt x="4878" y="10"/>
                </a:lnTo>
                <a:lnTo>
                  <a:pt x="4806" y="10"/>
                </a:lnTo>
                <a:lnTo>
                  <a:pt x="4658" y="395"/>
                </a:lnTo>
                <a:close/>
                <a:moveTo>
                  <a:pt x="5385" y="132"/>
                </a:moveTo>
                <a:lnTo>
                  <a:pt x="5385" y="132"/>
                </a:lnTo>
                <a:cubicBezTo>
                  <a:pt x="5377" y="49"/>
                  <a:pt x="5308" y="1"/>
                  <a:pt x="5221" y="0"/>
                </a:cubicBezTo>
                <a:cubicBezTo>
                  <a:pt x="5106" y="0"/>
                  <a:pt x="5037" y="92"/>
                  <a:pt x="5037" y="202"/>
                </a:cubicBezTo>
                <a:cubicBezTo>
                  <a:pt x="5037" y="312"/>
                  <a:pt x="5106" y="404"/>
                  <a:pt x="5221" y="404"/>
                </a:cubicBezTo>
                <a:cubicBezTo>
                  <a:pt x="5315" y="404"/>
                  <a:pt x="5380" y="340"/>
                  <a:pt x="5385" y="248"/>
                </a:cubicBezTo>
                <a:lnTo>
                  <a:pt x="5320" y="248"/>
                </a:lnTo>
                <a:cubicBezTo>
                  <a:pt x="5314" y="304"/>
                  <a:pt x="5281" y="349"/>
                  <a:pt x="5221" y="349"/>
                </a:cubicBezTo>
                <a:cubicBezTo>
                  <a:pt x="5139" y="349"/>
                  <a:pt x="5104" y="276"/>
                  <a:pt x="5104" y="202"/>
                </a:cubicBezTo>
                <a:cubicBezTo>
                  <a:pt x="5104" y="128"/>
                  <a:pt x="5139" y="55"/>
                  <a:pt x="5221" y="55"/>
                </a:cubicBezTo>
                <a:cubicBezTo>
                  <a:pt x="5278" y="55"/>
                  <a:pt x="5306" y="88"/>
                  <a:pt x="5317" y="132"/>
                </a:cubicBezTo>
                <a:lnTo>
                  <a:pt x="5385" y="132"/>
                </a:lnTo>
                <a:close/>
                <a:moveTo>
                  <a:pt x="5454" y="395"/>
                </a:moveTo>
                <a:lnTo>
                  <a:pt x="5454" y="395"/>
                </a:lnTo>
                <a:lnTo>
                  <a:pt x="5735" y="395"/>
                </a:lnTo>
                <a:lnTo>
                  <a:pt x="5735" y="336"/>
                </a:lnTo>
                <a:lnTo>
                  <a:pt x="5521" y="336"/>
                </a:lnTo>
                <a:lnTo>
                  <a:pt x="5521" y="224"/>
                </a:lnTo>
                <a:lnTo>
                  <a:pt x="5716" y="224"/>
                </a:lnTo>
                <a:lnTo>
                  <a:pt x="5716" y="169"/>
                </a:lnTo>
                <a:lnTo>
                  <a:pt x="5521" y="169"/>
                </a:lnTo>
                <a:lnTo>
                  <a:pt x="5521" y="68"/>
                </a:lnTo>
                <a:lnTo>
                  <a:pt x="5731" y="68"/>
                </a:lnTo>
                <a:lnTo>
                  <a:pt x="5731" y="10"/>
                </a:lnTo>
                <a:lnTo>
                  <a:pt x="5454" y="10"/>
                </a:lnTo>
                <a:lnTo>
                  <a:pt x="5454" y="395"/>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endParaRPr>
          </a:p>
        </p:txBody>
      </p:sp>
      <p:grpSp>
        <p:nvGrpSpPr>
          <p:cNvPr id="25" name="Group 12">
            <a:extLst>
              <a:ext uri="{FF2B5EF4-FFF2-40B4-BE49-F238E27FC236}">
                <a16:creationId xmlns="" xmlns:a16="http://schemas.microsoft.com/office/drawing/2014/main" id="{258BCEB5-C891-0247-A2FD-86A7A8683BBB}"/>
              </a:ext>
            </a:extLst>
          </p:cNvPr>
          <p:cNvGrpSpPr/>
          <p:nvPr userDrawn="1"/>
        </p:nvGrpSpPr>
        <p:grpSpPr bwMode="black">
          <a:xfrm>
            <a:off x="0" y="2746980"/>
            <a:ext cx="12193200" cy="61997"/>
            <a:chOff x="0" y="3606831"/>
            <a:chExt cx="12193200" cy="61997"/>
          </a:xfrm>
        </p:grpSpPr>
        <p:sp>
          <p:nvSpPr>
            <p:cNvPr id="26" name="Rectangle 16">
              <a:extLst>
                <a:ext uri="{FF2B5EF4-FFF2-40B4-BE49-F238E27FC236}">
                  <a16:creationId xmlns="" xmlns:a16="http://schemas.microsoft.com/office/drawing/2014/main" id="{57A086BB-E9C1-FE45-962B-E40B27E016AC}"/>
                </a:ext>
              </a:extLst>
            </p:cNvPr>
            <p:cNvSpPr>
              <a:spLocks noChangeArrowheads="1"/>
            </p:cNvSpPr>
            <p:nvPr/>
          </p:nvSpPr>
          <p:spPr bwMode="black">
            <a:xfrm>
              <a:off x="0" y="3606831"/>
              <a:ext cx="12193200" cy="2097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361">
                <a:solidFill>
                  <a:srgbClr val="000000"/>
                </a:solidFill>
              </a:endParaRPr>
            </a:p>
          </p:txBody>
        </p:sp>
        <p:sp>
          <p:nvSpPr>
            <p:cNvPr id="27" name="Rectangle 17">
              <a:extLst>
                <a:ext uri="{FF2B5EF4-FFF2-40B4-BE49-F238E27FC236}">
                  <a16:creationId xmlns="" xmlns:a16="http://schemas.microsoft.com/office/drawing/2014/main" id="{F0236EBD-7693-4B40-85B0-A81CEC27F060}"/>
                </a:ext>
              </a:extLst>
            </p:cNvPr>
            <p:cNvSpPr>
              <a:spLocks noChangeArrowheads="1"/>
            </p:cNvSpPr>
            <p:nvPr/>
          </p:nvSpPr>
          <p:spPr bwMode="black">
            <a:xfrm>
              <a:off x="3886247" y="3606831"/>
              <a:ext cx="8305753" cy="6199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361">
                <a:solidFill>
                  <a:srgbClr val="000000"/>
                </a:solidFill>
              </a:endParaRPr>
            </a:p>
          </p:txBody>
        </p:sp>
      </p:grpSp>
      <p:sp>
        <p:nvSpPr>
          <p:cNvPr id="28" name="Text Placeholder 15">
            <a:extLst>
              <a:ext uri="{FF2B5EF4-FFF2-40B4-BE49-F238E27FC236}">
                <a16:creationId xmlns="" xmlns:a16="http://schemas.microsoft.com/office/drawing/2014/main" id="{FCF6F420-AF5C-7940-AD4A-E721C9910217}"/>
              </a:ext>
            </a:extLst>
          </p:cNvPr>
          <p:cNvSpPr>
            <a:spLocks noGrp="1"/>
          </p:cNvSpPr>
          <p:nvPr>
            <p:ph type="body" sz="quarter" idx="15" hasCustomPrompt="1"/>
          </p:nvPr>
        </p:nvSpPr>
        <p:spPr>
          <a:xfrm>
            <a:off x="3886246" y="3688108"/>
            <a:ext cx="6362985" cy="902940"/>
          </a:xfrm>
        </p:spPr>
        <p:txBody>
          <a:bodyPr anchor="t" anchorCtr="0"/>
          <a:lstStyle>
            <a:lvl1pPr marL="0" indent="0">
              <a:buNone/>
              <a:defRPr sz="800">
                <a:solidFill>
                  <a:schemeClr val="bg1"/>
                </a:solidFill>
              </a:defRPr>
            </a:lvl1pPr>
          </a:lstStyle>
          <a:p>
            <a:pPr fontAlgn="base">
              <a:lnSpc>
                <a:spcPct val="115000"/>
              </a:lnSpc>
              <a:spcBef>
                <a:spcPct val="0"/>
              </a:spcBef>
              <a:spcAft>
                <a:spcPct val="0"/>
              </a:spcAft>
              <a:defRPr/>
            </a:pPr>
            <a:r>
              <a:rPr lang="en-GB" noProof="0" dirty="0">
                <a:latin typeface="Arial" pitchFamily="34" charset="0"/>
                <a:cs typeface="Arial" pitchFamily="34" charset="0"/>
              </a:rPr>
              <a:t>This document and all information contained herein is the sole property of </a:t>
            </a:r>
            <a:r>
              <a:rPr lang="en-GB" altLang="de-DE" noProof="0" dirty="0"/>
              <a:t>Airbus</a:t>
            </a:r>
            <a:r>
              <a:rPr lang="en-GB" noProof="0" dirty="0">
                <a:latin typeface="Arial" pitchFamily="34" charset="0"/>
                <a:cs typeface="Arial" pitchFamily="34" charset="0"/>
              </a:rPr>
              <a:t>. No intellectual property rights are granted by the delivery of this document or the disclosure of its content. This document shall not be reproduced or disclosed to a third party without the expressed written consent of Airbus. This document and its content shall not be used for any purpose other than that for which it is supplied.</a:t>
            </a:r>
          </a:p>
          <a:p>
            <a:pPr fontAlgn="base">
              <a:lnSpc>
                <a:spcPct val="115000"/>
              </a:lnSpc>
              <a:spcBef>
                <a:spcPct val="0"/>
              </a:spcBef>
              <a:spcAft>
                <a:spcPct val="0"/>
              </a:spcAft>
              <a:defRPr/>
            </a:pPr>
            <a:r>
              <a:rPr lang="en-GB" noProof="0" dirty="0">
                <a:latin typeface="Arial" pitchFamily="34" charset="0"/>
                <a:cs typeface="Arial" pitchFamily="34" charset="0"/>
              </a:rPr>
              <a:t>Airbus, it’s logo and product names are registered trademarks.</a:t>
            </a:r>
            <a:endParaRPr lang="en-GB" noProof="0" dirty="0"/>
          </a:p>
        </p:txBody>
      </p:sp>
      <p:sp>
        <p:nvSpPr>
          <p:cNvPr id="31" name="Textplatzhalter 9"/>
          <p:cNvSpPr txBox="1">
            <a:spLocks noChangeArrowheads="1"/>
          </p:cNvSpPr>
          <p:nvPr userDrawn="1"/>
        </p:nvSpPr>
        <p:spPr bwMode="auto">
          <a:xfrm>
            <a:off x="11004550" y="341313"/>
            <a:ext cx="920750"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113000"/>
              </a:lnSpc>
              <a:buFont typeface="Arial" charset="0"/>
              <a:buChar char="•"/>
              <a:defRPr sz="1500">
                <a:solidFill>
                  <a:srgbClr val="595959"/>
                </a:solidFill>
                <a:latin typeface="Arial" charset="0"/>
              </a:defRPr>
            </a:lvl1pPr>
            <a:lvl2pPr marL="358775" indent="-179388">
              <a:lnSpc>
                <a:spcPct val="113000"/>
              </a:lnSpc>
              <a:buFont typeface="Arial" charset="0"/>
              <a:buChar char="–"/>
              <a:defRPr sz="1500">
                <a:solidFill>
                  <a:srgbClr val="595959"/>
                </a:solidFill>
                <a:latin typeface="Arial" charset="0"/>
              </a:defRPr>
            </a:lvl2pPr>
            <a:lvl3pPr marL="539750" indent="-179388">
              <a:lnSpc>
                <a:spcPct val="113000"/>
              </a:lnSpc>
              <a:buFont typeface="Arial" charset="0"/>
              <a:buChar char="–"/>
              <a:defRPr sz="1500">
                <a:solidFill>
                  <a:srgbClr val="595959"/>
                </a:solidFill>
                <a:latin typeface="Arial" charset="0"/>
              </a:defRPr>
            </a:lvl3pPr>
            <a:lvl4pPr marL="719138" indent="-179388">
              <a:lnSpc>
                <a:spcPct val="113000"/>
              </a:lnSpc>
              <a:buFont typeface="Arial" charset="0"/>
              <a:buChar char="–"/>
              <a:defRPr sz="1500">
                <a:solidFill>
                  <a:srgbClr val="595959"/>
                </a:solidFill>
                <a:latin typeface="Arial" charset="0"/>
              </a:defRPr>
            </a:lvl4pPr>
            <a:lvl5pPr marL="898525" indent="-179388">
              <a:lnSpc>
                <a:spcPct val="113000"/>
              </a:lnSpc>
              <a:buFont typeface="Arial" charset="0"/>
              <a:buChar char="–"/>
              <a:defRPr sz="1500">
                <a:solidFill>
                  <a:srgbClr val="595959"/>
                </a:solidFill>
                <a:latin typeface="Arial" charset="0"/>
              </a:defRPr>
            </a:lvl5pPr>
            <a:lvl6pPr marL="1355725" indent="-179388" eaLnBrk="0" fontAlgn="base" hangingPunct="0">
              <a:lnSpc>
                <a:spcPct val="113000"/>
              </a:lnSpc>
              <a:spcBef>
                <a:spcPct val="0"/>
              </a:spcBef>
              <a:spcAft>
                <a:spcPct val="0"/>
              </a:spcAft>
              <a:buFont typeface="Arial" charset="0"/>
              <a:buChar char="–"/>
              <a:defRPr sz="1500">
                <a:solidFill>
                  <a:srgbClr val="595959"/>
                </a:solidFill>
                <a:latin typeface="Arial" charset="0"/>
              </a:defRPr>
            </a:lvl6pPr>
            <a:lvl7pPr marL="1812925" indent="-179388" eaLnBrk="0" fontAlgn="base" hangingPunct="0">
              <a:lnSpc>
                <a:spcPct val="113000"/>
              </a:lnSpc>
              <a:spcBef>
                <a:spcPct val="0"/>
              </a:spcBef>
              <a:spcAft>
                <a:spcPct val="0"/>
              </a:spcAft>
              <a:buFont typeface="Arial" charset="0"/>
              <a:buChar char="–"/>
              <a:defRPr sz="1500">
                <a:solidFill>
                  <a:srgbClr val="595959"/>
                </a:solidFill>
                <a:latin typeface="Arial" charset="0"/>
              </a:defRPr>
            </a:lvl7pPr>
            <a:lvl8pPr marL="2270125" indent="-179388" eaLnBrk="0" fontAlgn="base" hangingPunct="0">
              <a:lnSpc>
                <a:spcPct val="113000"/>
              </a:lnSpc>
              <a:spcBef>
                <a:spcPct val="0"/>
              </a:spcBef>
              <a:spcAft>
                <a:spcPct val="0"/>
              </a:spcAft>
              <a:buFont typeface="Arial" charset="0"/>
              <a:buChar char="–"/>
              <a:defRPr sz="1500">
                <a:solidFill>
                  <a:srgbClr val="595959"/>
                </a:solidFill>
                <a:latin typeface="Arial" charset="0"/>
              </a:defRPr>
            </a:lvl8pPr>
            <a:lvl9pPr marL="2727325" indent="-179388" eaLnBrk="0" fontAlgn="base" hangingPunct="0">
              <a:lnSpc>
                <a:spcPct val="113000"/>
              </a:lnSpc>
              <a:spcBef>
                <a:spcPct val="0"/>
              </a:spcBef>
              <a:spcAft>
                <a:spcPct val="0"/>
              </a:spcAft>
              <a:buFont typeface="Arial" charset="0"/>
              <a:buChar char="–"/>
              <a:defRPr sz="1500">
                <a:solidFill>
                  <a:srgbClr val="595959"/>
                </a:solidFill>
                <a:latin typeface="Arial" charset="0"/>
              </a:defRPr>
            </a:lvl9pPr>
          </a:lstStyle>
          <a:p>
            <a:pPr algn="r">
              <a:buFont typeface="Arial" charset="0"/>
              <a:buNone/>
            </a:pPr>
            <a:r>
              <a:rPr lang="de-DE" altLang="de-DE" sz="900" b="1" dirty="0">
                <a:solidFill>
                  <a:srgbClr val="FE5000"/>
                </a:solidFill>
              </a:rPr>
              <a:t>[ Airbus Amber ]</a:t>
            </a:r>
            <a:endParaRPr lang="en-GB" altLang="de-DE" sz="900" b="1" dirty="0">
              <a:solidFill>
                <a:srgbClr val="FE5000"/>
              </a:solidFill>
            </a:endParaRPr>
          </a:p>
        </p:txBody>
      </p:sp>
    </p:spTree>
    <p:extLst>
      <p:ext uri="{BB962C8B-B14F-4D97-AF65-F5344CB8AC3E}">
        <p14:creationId xmlns:p14="http://schemas.microsoft.com/office/powerpoint/2010/main" val="4233197742"/>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layout 2">
    <p:bg>
      <p:bgPr>
        <a:solidFill>
          <a:schemeClr val="bg1">
            <a:alpha val="100000"/>
          </a:schemeClr>
        </a:solidFill>
        <a:effectLst/>
      </p:bgPr>
    </p:bg>
    <p:spTree>
      <p:nvGrpSpPr>
        <p:cNvPr id="1" name=""/>
        <p:cNvGrpSpPr/>
        <p:nvPr/>
      </p:nvGrpSpPr>
      <p:grpSpPr>
        <a:xfrm>
          <a:off x="0" y="0"/>
          <a:ext cx="0" cy="0"/>
          <a:chOff x="0" y="0"/>
          <a:chExt cx="0" cy="0"/>
        </a:xfrm>
      </p:grpSpPr>
      <p:sp>
        <p:nvSpPr>
          <p:cNvPr id="2" name="Espace réservé du texte 1"/>
          <p:cNvSpPr>
            <a:spLocks noGrp="1"/>
          </p:cNvSpPr>
          <p:nvPr>
            <p:ph type="body" idx="10"/>
          </p:nvPr>
        </p:nvSpPr>
        <p:spPr>
          <a:xfrm>
            <a:off x="94192" y="1193947"/>
            <a:ext cx="173567" cy="5245173"/>
          </a:xfrm>
          <a:prstGeom prst="rect">
            <a:avLst/>
          </a:prstGeom>
          <a:noFill/>
          <a:ln w="0" cmpd="sng">
            <a:noFill/>
            <a:prstDash val="solid"/>
          </a:ln>
        </p:spPr>
        <p:txBody>
          <a:bodyPr vert="vert270" lIns="0" tIns="0" rIns="0" bIns="0" anchor="t"/>
          <a:lstStyle>
            <a:lvl1pPr marL="0" marR="0" indent="0" algn="just">
              <a:lnSpc>
                <a:spcPts val="500"/>
              </a:lnSpc>
              <a:spcAft>
                <a:spcPts val="0"/>
              </a:spcAft>
              <a:defRPr/>
            </a:lvl1pPr>
          </a:lstStyle>
          <a:p>
            <a:pPr marL="0" marR="0" indent="0" algn="just">
              <a:lnSpc>
                <a:spcPts val="500"/>
              </a:lnSpc>
              <a:spcAft>
                <a:spcPts val="0"/>
              </a:spcAft>
            </a:pPr>
            <a:r>
              <a:rPr lang="fr-FR" sz="533" spc="-7">
                <a:solidFill>
                  <a:srgbClr val="000000"/>
                </a:solidFill>
                <a:latin typeface="Arial" panose="02020603050405020304" pitchFamily="2"/>
              </a:rPr>
              <a:t>© Airbus Defence and Space – All rights reserved. The reproduction, distribution and utilization of this document as well as the communication of its contents to others without express authorization is prohibited. Offenders will be held liable for the payment of damages. All rights reserved in the event of the grant of a patent, utility model or design. </a:t>
            </a:r>
          </a:p>
        </p:txBody>
      </p:sp>
      <p:sp>
        <p:nvSpPr>
          <p:cNvPr id="3" name="Datumsplatzhalter 3"/>
          <p:cNvSpPr>
            <a:spLocks noGrp="1"/>
          </p:cNvSpPr>
          <p:nvPr>
            <p:ph type="dt" sz="half" idx="11"/>
          </p:nvPr>
        </p:nvSpPr>
        <p:spPr>
          <a:xfrm>
            <a:off x="866774" y="6444000"/>
            <a:ext cx="2600325" cy="216000"/>
          </a:xfrm>
          <a:prstGeom prst="rect">
            <a:avLst/>
          </a:prstGeom>
        </p:spPr>
        <p:txBody>
          <a:bodyPr anchor="ctr"/>
          <a:lstStyle>
            <a:lvl1pPr>
              <a:defRPr/>
            </a:lvl1pPr>
          </a:lstStyle>
          <a:p>
            <a:r>
              <a:rPr lang="fr-FR" smtClean="0">
                <a:solidFill>
                  <a:srgbClr val="000000">
                    <a:tint val="75000"/>
                  </a:srgbClr>
                </a:solidFill>
              </a:rPr>
              <a:t>28th June 2023 - ESTEC, Final Presentation Days 2023.</a:t>
            </a:r>
            <a:endParaRPr lang="en-GB" dirty="0">
              <a:solidFill>
                <a:srgbClr val="000000">
                  <a:tint val="75000"/>
                </a:srgbClr>
              </a:solidFill>
            </a:endParaRPr>
          </a:p>
        </p:txBody>
      </p:sp>
      <p:sp>
        <p:nvSpPr>
          <p:cNvPr id="4" name="Fußzeilenplatzhalter 4"/>
          <p:cNvSpPr>
            <a:spLocks noGrp="1"/>
          </p:cNvSpPr>
          <p:nvPr>
            <p:ph type="ftr" sz="quarter" idx="12"/>
          </p:nvPr>
        </p:nvSpPr>
        <p:spPr>
          <a:xfrm>
            <a:off x="3533775" y="6444000"/>
            <a:ext cx="6542625" cy="216000"/>
          </a:xfrm>
          <a:prstGeom prst="rect">
            <a:avLst/>
          </a:prstGeom>
        </p:spPr>
        <p:txBody>
          <a:bodyPr anchor="ctr"/>
          <a:lstStyle>
            <a:lvl1pPr>
              <a:defRPr/>
            </a:lvl1pPr>
          </a:lstStyle>
          <a:p>
            <a:r>
              <a:rPr lang="en-GB" smtClean="0">
                <a:solidFill>
                  <a:srgbClr val="000000">
                    <a:tint val="75000"/>
                  </a:srgbClr>
                </a:solidFill>
              </a:rPr>
              <a:t>Contract N°4000135313/21/NL/GLC</a:t>
            </a:r>
            <a:endParaRPr lang="en-GB" dirty="0">
              <a:solidFill>
                <a:srgbClr val="000000">
                  <a:tint val="75000"/>
                </a:srgbClr>
              </a:solidFill>
            </a:endParaRPr>
          </a:p>
        </p:txBody>
      </p:sp>
      <p:sp>
        <p:nvSpPr>
          <p:cNvPr id="5" name="Foliennummernplatzhalter 5"/>
          <p:cNvSpPr>
            <a:spLocks noGrp="1"/>
          </p:cNvSpPr>
          <p:nvPr>
            <p:ph type="sldNum" sz="quarter" idx="13"/>
          </p:nvPr>
        </p:nvSpPr>
        <p:spPr>
          <a:xfrm>
            <a:off x="478800" y="6444000"/>
            <a:ext cx="288000" cy="216000"/>
          </a:xfrm>
          <a:prstGeom prst="rect">
            <a:avLst/>
          </a:prstGeom>
        </p:spPr>
        <p:txBody>
          <a:bodyPr anchor="ctr"/>
          <a:lstStyle>
            <a:lvl1pPr>
              <a:defRPr/>
            </a:lvl1pPr>
          </a:lstStyle>
          <a:p>
            <a:fld id="{877C2003-2E6E-4ABC-B270-3E95A87ADF8A}" type="slidenum">
              <a:rPr lang="en-GB" smtClean="0">
                <a:solidFill>
                  <a:srgbClr val="000000">
                    <a:tint val="75000"/>
                  </a:srgbClr>
                </a:solidFill>
              </a:rPr>
              <a:pPr/>
              <a:t>‹N°›</a:t>
            </a:fld>
            <a:endParaRPr lang="en-GB">
              <a:solidFill>
                <a:srgbClr val="000000">
                  <a:tint val="75000"/>
                </a:srgbClr>
              </a:solidFill>
            </a:endParaRPr>
          </a:p>
        </p:txBody>
      </p:sp>
      <p:sp>
        <p:nvSpPr>
          <p:cNvPr id="6" name="Titre 5"/>
          <p:cNvSpPr>
            <a:spLocks noGrp="1"/>
          </p:cNvSpPr>
          <p:nvPr>
            <p:ph type="title"/>
          </p:nvPr>
        </p:nvSpPr>
        <p:spPr/>
        <p:txBody>
          <a:bodyPr/>
          <a:lstStyle/>
          <a:p>
            <a:r>
              <a:rPr lang="fr-FR" smtClean="0"/>
              <a:t>Modifiez le style du titre</a:t>
            </a:r>
            <a:endParaRPr lang="fr-FR"/>
          </a:p>
        </p:txBody>
      </p:sp>
    </p:spTree>
    <p:extLst>
      <p:ext uri="{BB962C8B-B14F-4D97-AF65-F5344CB8AC3E}">
        <p14:creationId xmlns:p14="http://schemas.microsoft.com/office/powerpoint/2010/main" val="296308639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microsoft.com/office/2007/relationships/hdphoto" Target="../media/hdphoto1.wdp"/><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8800" y="1088475"/>
            <a:ext cx="11232000" cy="5171906"/>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9" name="Textplatzhalter 9">
            <a:extLst>
              <a:ext uri="{FF2B5EF4-FFF2-40B4-BE49-F238E27FC236}">
                <a16:creationId xmlns="" xmlns:a16="http://schemas.microsoft.com/office/drawing/2014/main" id="{98BE6484-3AED-914B-8048-B570077ADDE9}"/>
              </a:ext>
            </a:extLst>
          </p:cNvPr>
          <p:cNvSpPr txBox="1">
            <a:spLocks noChangeArrowheads="1"/>
          </p:cNvSpPr>
          <p:nvPr/>
        </p:nvSpPr>
        <p:spPr bwMode="auto">
          <a:xfrm>
            <a:off x="11004550" y="341313"/>
            <a:ext cx="920750"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113000"/>
              </a:lnSpc>
              <a:buFont typeface="Arial" charset="0"/>
              <a:buChar char="•"/>
              <a:defRPr sz="1500">
                <a:solidFill>
                  <a:srgbClr val="595959"/>
                </a:solidFill>
                <a:latin typeface="Arial" charset="0"/>
              </a:defRPr>
            </a:lvl1pPr>
            <a:lvl2pPr marL="358775" indent="-179388">
              <a:lnSpc>
                <a:spcPct val="113000"/>
              </a:lnSpc>
              <a:buFont typeface="Arial" charset="0"/>
              <a:buChar char="–"/>
              <a:defRPr sz="1500">
                <a:solidFill>
                  <a:srgbClr val="595959"/>
                </a:solidFill>
                <a:latin typeface="Arial" charset="0"/>
              </a:defRPr>
            </a:lvl2pPr>
            <a:lvl3pPr marL="539750" indent="-179388">
              <a:lnSpc>
                <a:spcPct val="113000"/>
              </a:lnSpc>
              <a:buFont typeface="Arial" charset="0"/>
              <a:buChar char="–"/>
              <a:defRPr sz="1500">
                <a:solidFill>
                  <a:srgbClr val="595959"/>
                </a:solidFill>
                <a:latin typeface="Arial" charset="0"/>
              </a:defRPr>
            </a:lvl3pPr>
            <a:lvl4pPr marL="719138" indent="-179388">
              <a:lnSpc>
                <a:spcPct val="113000"/>
              </a:lnSpc>
              <a:buFont typeface="Arial" charset="0"/>
              <a:buChar char="–"/>
              <a:defRPr sz="1500">
                <a:solidFill>
                  <a:srgbClr val="595959"/>
                </a:solidFill>
                <a:latin typeface="Arial" charset="0"/>
              </a:defRPr>
            </a:lvl4pPr>
            <a:lvl5pPr marL="898525" indent="-179388">
              <a:lnSpc>
                <a:spcPct val="113000"/>
              </a:lnSpc>
              <a:buFont typeface="Arial" charset="0"/>
              <a:buChar char="–"/>
              <a:defRPr sz="1500">
                <a:solidFill>
                  <a:srgbClr val="595959"/>
                </a:solidFill>
                <a:latin typeface="Arial" charset="0"/>
              </a:defRPr>
            </a:lvl5pPr>
            <a:lvl6pPr marL="1355725" indent="-179388" eaLnBrk="0" fontAlgn="base" hangingPunct="0">
              <a:lnSpc>
                <a:spcPct val="113000"/>
              </a:lnSpc>
              <a:spcBef>
                <a:spcPct val="0"/>
              </a:spcBef>
              <a:spcAft>
                <a:spcPct val="0"/>
              </a:spcAft>
              <a:buFont typeface="Arial" charset="0"/>
              <a:buChar char="–"/>
              <a:defRPr sz="1500">
                <a:solidFill>
                  <a:srgbClr val="595959"/>
                </a:solidFill>
                <a:latin typeface="Arial" charset="0"/>
              </a:defRPr>
            </a:lvl6pPr>
            <a:lvl7pPr marL="1812925" indent="-179388" eaLnBrk="0" fontAlgn="base" hangingPunct="0">
              <a:lnSpc>
                <a:spcPct val="113000"/>
              </a:lnSpc>
              <a:spcBef>
                <a:spcPct val="0"/>
              </a:spcBef>
              <a:spcAft>
                <a:spcPct val="0"/>
              </a:spcAft>
              <a:buFont typeface="Arial" charset="0"/>
              <a:buChar char="–"/>
              <a:defRPr sz="1500">
                <a:solidFill>
                  <a:srgbClr val="595959"/>
                </a:solidFill>
                <a:latin typeface="Arial" charset="0"/>
              </a:defRPr>
            </a:lvl7pPr>
            <a:lvl8pPr marL="2270125" indent="-179388" eaLnBrk="0" fontAlgn="base" hangingPunct="0">
              <a:lnSpc>
                <a:spcPct val="113000"/>
              </a:lnSpc>
              <a:spcBef>
                <a:spcPct val="0"/>
              </a:spcBef>
              <a:spcAft>
                <a:spcPct val="0"/>
              </a:spcAft>
              <a:buFont typeface="Arial" charset="0"/>
              <a:buChar char="–"/>
              <a:defRPr sz="1500">
                <a:solidFill>
                  <a:srgbClr val="595959"/>
                </a:solidFill>
                <a:latin typeface="Arial" charset="0"/>
              </a:defRPr>
            </a:lvl8pPr>
            <a:lvl9pPr marL="2727325" indent="-179388" eaLnBrk="0" fontAlgn="base" hangingPunct="0">
              <a:lnSpc>
                <a:spcPct val="113000"/>
              </a:lnSpc>
              <a:spcBef>
                <a:spcPct val="0"/>
              </a:spcBef>
              <a:spcAft>
                <a:spcPct val="0"/>
              </a:spcAft>
              <a:buFont typeface="Arial" charset="0"/>
              <a:buChar char="–"/>
              <a:defRPr sz="1500">
                <a:solidFill>
                  <a:srgbClr val="595959"/>
                </a:solidFill>
                <a:latin typeface="Arial" charset="0"/>
              </a:defRPr>
            </a:lvl9pPr>
          </a:lstStyle>
          <a:p>
            <a:pPr algn="r">
              <a:buFont typeface="Arial" charset="0"/>
              <a:buNone/>
            </a:pPr>
            <a:r>
              <a:rPr lang="de-DE" altLang="de-DE" sz="900" b="1" dirty="0">
                <a:solidFill>
                  <a:srgbClr val="FE5000"/>
                </a:solidFill>
              </a:rPr>
              <a:t>[ Airbus Amber ]</a:t>
            </a:r>
            <a:endParaRPr lang="en-GB" altLang="de-DE" sz="900" b="1" dirty="0">
              <a:solidFill>
                <a:srgbClr val="FE5000"/>
              </a:solidFill>
            </a:endParaRPr>
          </a:p>
        </p:txBody>
      </p:sp>
      <p:pic>
        <p:nvPicPr>
          <p:cNvPr id="10" name="Image 9"/>
          <p:cNvPicPr>
            <a:picLocks noChangeAspect="1"/>
          </p:cNvPicPr>
          <p:nvPr userDrawn="1"/>
        </p:nvPicPr>
        <p:blipFill>
          <a:blip r:embed="rId9" cstate="email">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9418974" y="6336581"/>
            <a:ext cx="1014076" cy="507038"/>
          </a:xfrm>
          <a:prstGeom prst="rect">
            <a:avLst/>
          </a:prstGeom>
        </p:spPr>
      </p:pic>
      <p:pic>
        <p:nvPicPr>
          <p:cNvPr id="11" name="Image 10"/>
          <p:cNvPicPr>
            <a:picLocks noChangeAspect="1"/>
          </p:cNvPicPr>
          <p:nvPr userDrawn="1"/>
        </p:nvPicPr>
        <p:blipFill rotWithShape="1">
          <a:blip r:embed="rId11" cstate="email">
            <a:extLst>
              <a:ext uri="{28A0092B-C50C-407E-A947-70E740481C1C}">
                <a14:useLocalDpi xmlns:a14="http://schemas.microsoft.com/office/drawing/2010/main"/>
              </a:ext>
            </a:extLst>
          </a:blip>
          <a:srcRect l="12325" r="10447"/>
          <a:stretch/>
        </p:blipFill>
        <p:spPr>
          <a:xfrm>
            <a:off x="10339200" y="6143238"/>
            <a:ext cx="1371600" cy="657856"/>
          </a:xfrm>
          <a:prstGeom prst="rect">
            <a:avLst/>
          </a:prstGeom>
        </p:spPr>
      </p:pic>
      <p:sp>
        <p:nvSpPr>
          <p:cNvPr id="12" name="Datumsplatzhalter 3"/>
          <p:cNvSpPr>
            <a:spLocks noGrp="1"/>
          </p:cNvSpPr>
          <p:nvPr>
            <p:ph type="dt" sz="half" idx="2"/>
          </p:nvPr>
        </p:nvSpPr>
        <p:spPr>
          <a:xfrm>
            <a:off x="866774" y="6444000"/>
            <a:ext cx="2600325" cy="216000"/>
          </a:xfrm>
          <a:prstGeom prst="rect">
            <a:avLst/>
          </a:prstGeom>
        </p:spPr>
        <p:txBody>
          <a:bodyPr anchor="ctr"/>
          <a:lstStyle>
            <a:lvl1pPr>
              <a:defRPr sz="700"/>
            </a:lvl1pPr>
          </a:lstStyle>
          <a:p>
            <a:r>
              <a:rPr lang="fr-FR" smtClean="0">
                <a:solidFill>
                  <a:srgbClr val="000000">
                    <a:tint val="75000"/>
                  </a:srgbClr>
                </a:solidFill>
              </a:rPr>
              <a:t>28th June 2023 - ESTEC, Final Presentation Days 2023.</a:t>
            </a:r>
            <a:endParaRPr lang="en-GB" dirty="0">
              <a:solidFill>
                <a:srgbClr val="000000">
                  <a:tint val="75000"/>
                </a:srgbClr>
              </a:solidFill>
            </a:endParaRPr>
          </a:p>
        </p:txBody>
      </p:sp>
      <p:sp>
        <p:nvSpPr>
          <p:cNvPr id="13" name="Fußzeilenplatzhalter 4"/>
          <p:cNvSpPr>
            <a:spLocks noGrp="1"/>
          </p:cNvSpPr>
          <p:nvPr>
            <p:ph type="ftr" sz="quarter" idx="3"/>
          </p:nvPr>
        </p:nvSpPr>
        <p:spPr>
          <a:xfrm>
            <a:off x="3533775" y="6444000"/>
            <a:ext cx="6542625" cy="216000"/>
          </a:xfrm>
          <a:prstGeom prst="rect">
            <a:avLst/>
          </a:prstGeom>
        </p:spPr>
        <p:txBody>
          <a:bodyPr anchor="ctr"/>
          <a:lstStyle>
            <a:lvl1pPr>
              <a:defRPr sz="700"/>
            </a:lvl1pPr>
          </a:lstStyle>
          <a:p>
            <a:r>
              <a:rPr lang="en-GB" smtClean="0">
                <a:solidFill>
                  <a:srgbClr val="000000">
                    <a:tint val="75000"/>
                  </a:srgbClr>
                </a:solidFill>
              </a:rPr>
              <a:t>Contract N°4000135313/21/NL/GLC</a:t>
            </a:r>
            <a:endParaRPr lang="en-GB" dirty="0">
              <a:solidFill>
                <a:srgbClr val="000000">
                  <a:tint val="75000"/>
                </a:srgbClr>
              </a:solidFill>
            </a:endParaRPr>
          </a:p>
        </p:txBody>
      </p:sp>
      <p:sp>
        <p:nvSpPr>
          <p:cNvPr id="14" name="Foliennummernplatzhalter 5"/>
          <p:cNvSpPr>
            <a:spLocks noGrp="1"/>
          </p:cNvSpPr>
          <p:nvPr>
            <p:ph type="sldNum" sz="quarter" idx="4"/>
          </p:nvPr>
        </p:nvSpPr>
        <p:spPr>
          <a:xfrm>
            <a:off x="478800" y="6444000"/>
            <a:ext cx="288000" cy="216000"/>
          </a:xfrm>
          <a:prstGeom prst="rect">
            <a:avLst/>
          </a:prstGeom>
        </p:spPr>
        <p:txBody>
          <a:bodyPr anchor="ctr"/>
          <a:lstStyle>
            <a:lvl1pPr>
              <a:defRPr sz="700"/>
            </a:lvl1pPr>
          </a:lstStyle>
          <a:p>
            <a:fld id="{877C2003-2E6E-4ABC-B270-3E95A87ADF8A}" type="slidenum">
              <a:rPr lang="en-GB" smtClean="0">
                <a:solidFill>
                  <a:srgbClr val="000000">
                    <a:tint val="75000"/>
                  </a:srgbClr>
                </a:solidFill>
              </a:rPr>
              <a:pPr/>
              <a:t>‹N°›</a:t>
            </a:fld>
            <a:endParaRPr lang="en-GB">
              <a:solidFill>
                <a:srgbClr val="000000">
                  <a:tint val="75000"/>
                </a:srgbClr>
              </a:solidFill>
            </a:endParaRPr>
          </a:p>
        </p:txBody>
      </p:sp>
      <p:sp>
        <p:nvSpPr>
          <p:cNvPr id="16" name="Espace réservé du titre 15"/>
          <p:cNvSpPr>
            <a:spLocks noGrp="1"/>
          </p:cNvSpPr>
          <p:nvPr>
            <p:ph type="title"/>
          </p:nvPr>
        </p:nvSpPr>
        <p:spPr>
          <a:xfrm>
            <a:off x="478800" y="242074"/>
            <a:ext cx="11232000" cy="770201"/>
          </a:xfrm>
          <a:prstGeom prst="rect">
            <a:avLst/>
          </a:prstGeom>
        </p:spPr>
        <p:txBody>
          <a:bodyPr vert="horz" lIns="91440" tIns="45720" rIns="91440" bIns="45720" rtlCol="0" anchor="ctr">
            <a:normAutofit/>
          </a:bodyPr>
          <a:lstStyle/>
          <a:p>
            <a:r>
              <a:rPr lang="fr-FR" smtClean="0"/>
              <a:t>Modifiez le style du titre</a:t>
            </a:r>
            <a:endParaRPr lang="fr-FR"/>
          </a:p>
        </p:txBody>
      </p:sp>
    </p:spTree>
    <p:extLst>
      <p:ext uri="{BB962C8B-B14F-4D97-AF65-F5344CB8AC3E}">
        <p14:creationId xmlns:p14="http://schemas.microsoft.com/office/powerpoint/2010/main" val="3949149697"/>
      </p:ext>
    </p:extLst>
  </p:cSld>
  <p:clrMap bg1="lt1" tx1="dk1" bg2="lt2" tx2="dk2" accent1="accent1" accent2="accent2" accent3="accent3" accent4="accent4" accent5="accent5" accent6="accent6" hlink="hlink" folHlink="folHlink"/>
  <p:sldLayoutIdLst>
    <p:sldLayoutId id="2147483661" r:id="rId1"/>
    <p:sldLayoutId id="2147483664" r:id="rId2"/>
    <p:sldLayoutId id="2147483665" r:id="rId3"/>
    <p:sldLayoutId id="2147483678" r:id="rId4"/>
    <p:sldLayoutId id="2147483679" r:id="rId5"/>
    <p:sldLayoutId id="2147483681" r:id="rId6"/>
    <p:sldLayoutId id="2147483682" r:id="rId7"/>
  </p:sldLayoutIdLst>
  <p:timing>
    <p:tnLst>
      <p:par>
        <p:cTn id="1" dur="indefinite" restart="never" nodeType="tmRoot"/>
      </p:par>
    </p:tnLst>
  </p:timing>
  <p:hf hdr="0"/>
  <p:txStyles>
    <p:titleStyle>
      <a:lvl1pPr algn="l" defTabSz="914400" rtl="0" eaLnBrk="1" latinLnBrk="0" hangingPunct="1">
        <a:lnSpc>
          <a:spcPct val="110000"/>
        </a:lnSpc>
        <a:spcBef>
          <a:spcPct val="0"/>
        </a:spcBef>
        <a:buNone/>
        <a:defRPr sz="2500" kern="1200">
          <a:solidFill>
            <a:schemeClr val="tx2"/>
          </a:solidFill>
          <a:latin typeface="+mj-lt"/>
          <a:ea typeface="+mj-ea"/>
          <a:cs typeface="+mj-cs"/>
        </a:defRPr>
      </a:lvl1pPr>
    </p:titleStyle>
    <p:bodyStyle>
      <a:lvl1pPr marL="0" indent="0" algn="l" defTabSz="914400" rtl="0" eaLnBrk="1" latinLnBrk="0" hangingPunct="1">
        <a:lnSpc>
          <a:spcPct val="113000"/>
        </a:lnSpc>
        <a:spcBef>
          <a:spcPts val="0"/>
        </a:spcBef>
        <a:buFont typeface="Arial" panose="020B0604020202020204" pitchFamily="34" charset="0"/>
        <a:buNone/>
        <a:defRPr sz="1500" kern="1200">
          <a:solidFill>
            <a:schemeClr val="tx1">
              <a:lumMod val="65000"/>
              <a:lumOff val="35000"/>
            </a:schemeClr>
          </a:solidFill>
          <a:latin typeface="+mn-lt"/>
          <a:ea typeface="+mn-ea"/>
          <a:cs typeface="+mn-cs"/>
        </a:defRPr>
      </a:lvl1pPr>
      <a:lvl2pPr marL="36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2pPr>
      <a:lvl3pPr marL="54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3pPr>
      <a:lvl4pPr marL="72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4pPr>
      <a:lvl5pPr marL="90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5pPr>
      <a:lvl6pPr marL="10795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6pPr>
      <a:lvl7pPr marL="126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7pPr>
      <a:lvl8pPr marL="144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8pPr>
      <a:lvl9pPr marL="162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14">
          <p15:clr>
            <a:srgbClr val="F26B43"/>
          </p15:clr>
        </p15:guide>
        <p15:guide id="2" orient="horz" pos="981">
          <p15:clr>
            <a:srgbClr val="F26B43"/>
          </p15:clr>
        </p15:guide>
        <p15:guide id="3" orient="horz" pos="3725">
          <p15:clr>
            <a:srgbClr val="F26B43"/>
          </p15:clr>
        </p15:guide>
        <p15:guide id="4" pos="302">
          <p15:clr>
            <a:srgbClr val="F26B43"/>
          </p15:clr>
        </p15:guide>
        <p15:guide id="5" pos="737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emf"/></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emf"/></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5.xml"/><Relationship Id="rId6" Type="http://schemas.openxmlformats.org/officeDocument/2006/relationships/image" Target="../media/image53.emf"/><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pngimg.com/download/40966" TargetMode="External"/><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3.png"/><Relationship Id="rId4" Type="http://schemas.openxmlformats.org/officeDocument/2006/relationships/diagramLayout" Target="../diagrams/layout1.xml"/><Relationship Id="rId9" Type="http://schemas.openxmlformats.org/officeDocument/2006/relationships/image" Target="../media/image12.emf"/></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emf"/><Relationship Id="rId7" Type="http://schemas.openxmlformats.org/officeDocument/2006/relationships/image" Target="../media/image22.png"/><Relationship Id="rId2" Type="http://schemas.openxmlformats.org/officeDocument/2006/relationships/image" Target="../media/image17.emf"/><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emf"/><Relationship Id="rId4" Type="http://schemas.openxmlformats.org/officeDocument/2006/relationships/image" Target="../media/image19.emf"/><Relationship Id="rId9" Type="http://schemas.openxmlformats.org/officeDocument/2006/relationships/image" Target="../media/image2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p:cNvSpPr>
            <a:spLocks noGrp="1"/>
          </p:cNvSpPr>
          <p:nvPr>
            <p:ph type="body" sz="quarter" idx="4294967295"/>
          </p:nvPr>
        </p:nvSpPr>
        <p:spPr>
          <a:xfrm>
            <a:off x="568150" y="3794220"/>
            <a:ext cx="11223653" cy="1387380"/>
          </a:xfrm>
          <a:solidFill>
            <a:schemeClr val="bg1">
              <a:alpha val="10000"/>
            </a:schemeClr>
          </a:solidFill>
        </p:spPr>
        <p:txBody>
          <a:bodyPr lIns="360000" rIns="360000" anchor="ctr"/>
          <a:lstStyle/>
          <a:p>
            <a:r>
              <a:rPr lang="fr-FR" dirty="0">
                <a:solidFill>
                  <a:schemeClr val="bg1"/>
                </a:solidFill>
              </a:rPr>
              <a:t>S. </a:t>
            </a:r>
            <a:r>
              <a:rPr lang="fr-FR" dirty="0" smtClean="0">
                <a:solidFill>
                  <a:schemeClr val="bg1"/>
                </a:solidFill>
              </a:rPr>
              <a:t>Morand</a:t>
            </a:r>
            <a:r>
              <a:rPr lang="fr-FR" baseline="30000" dirty="0" smtClean="0">
                <a:solidFill>
                  <a:schemeClr val="bg1"/>
                </a:solidFill>
              </a:rPr>
              <a:t>1</a:t>
            </a:r>
            <a:r>
              <a:rPr lang="fr-FR" dirty="0" smtClean="0">
                <a:solidFill>
                  <a:schemeClr val="bg1"/>
                </a:solidFill>
              </a:rPr>
              <a:t>, </a:t>
            </a:r>
            <a:r>
              <a:rPr lang="fr-FR" dirty="0">
                <a:solidFill>
                  <a:schemeClr val="bg1"/>
                </a:solidFill>
              </a:rPr>
              <a:t>S. </a:t>
            </a:r>
            <a:r>
              <a:rPr lang="fr-FR" dirty="0" smtClean="0">
                <a:solidFill>
                  <a:schemeClr val="bg1"/>
                </a:solidFill>
              </a:rPr>
              <a:t>Dubos</a:t>
            </a:r>
            <a:r>
              <a:rPr lang="fr-FR" baseline="30000" dirty="0" smtClean="0">
                <a:solidFill>
                  <a:schemeClr val="bg1"/>
                </a:solidFill>
              </a:rPr>
              <a:t>2</a:t>
            </a:r>
            <a:r>
              <a:rPr lang="fr-FR" dirty="0" smtClean="0">
                <a:solidFill>
                  <a:schemeClr val="bg1"/>
                </a:solidFill>
              </a:rPr>
              <a:t>, </a:t>
            </a:r>
            <a:r>
              <a:rPr lang="fr-FR" dirty="0">
                <a:solidFill>
                  <a:schemeClr val="bg1"/>
                </a:solidFill>
              </a:rPr>
              <a:t>J. </a:t>
            </a:r>
            <a:r>
              <a:rPr lang="fr-FR" dirty="0" smtClean="0">
                <a:solidFill>
                  <a:schemeClr val="bg1"/>
                </a:solidFill>
              </a:rPr>
              <a:t>Guillermin</a:t>
            </a:r>
            <a:r>
              <a:rPr lang="fr-FR" baseline="30000" dirty="0" smtClean="0">
                <a:solidFill>
                  <a:schemeClr val="bg1"/>
                </a:solidFill>
              </a:rPr>
              <a:t>2</a:t>
            </a:r>
            <a:r>
              <a:rPr lang="fr-FR" dirty="0" smtClean="0">
                <a:solidFill>
                  <a:schemeClr val="bg1"/>
                </a:solidFill>
              </a:rPr>
              <a:t>, </a:t>
            </a:r>
            <a:r>
              <a:rPr lang="fr-FR" dirty="0">
                <a:solidFill>
                  <a:schemeClr val="bg1"/>
                </a:solidFill>
              </a:rPr>
              <a:t>L. </a:t>
            </a:r>
            <a:r>
              <a:rPr lang="fr-FR" dirty="0" smtClean="0">
                <a:solidFill>
                  <a:schemeClr val="bg1"/>
                </a:solidFill>
              </a:rPr>
              <a:t>Foro</a:t>
            </a:r>
            <a:r>
              <a:rPr lang="fr-FR" baseline="30000" dirty="0">
                <a:solidFill>
                  <a:schemeClr val="bg1"/>
                </a:solidFill>
              </a:rPr>
              <a:t>1</a:t>
            </a:r>
            <a:r>
              <a:rPr lang="fr-FR" dirty="0" smtClean="0">
                <a:solidFill>
                  <a:schemeClr val="bg1"/>
                </a:solidFill>
              </a:rPr>
              <a:t>, </a:t>
            </a:r>
            <a:r>
              <a:rPr lang="fr-FR" dirty="0">
                <a:solidFill>
                  <a:schemeClr val="bg1"/>
                </a:solidFill>
              </a:rPr>
              <a:t>D. </a:t>
            </a:r>
            <a:r>
              <a:rPr lang="fr-FR" dirty="0" smtClean="0">
                <a:solidFill>
                  <a:schemeClr val="bg1"/>
                </a:solidFill>
              </a:rPr>
              <a:t>Dam</a:t>
            </a:r>
            <a:r>
              <a:rPr lang="fr-FR" baseline="30000" dirty="0">
                <a:solidFill>
                  <a:schemeClr val="bg1"/>
                </a:solidFill>
              </a:rPr>
              <a:t>1</a:t>
            </a:r>
            <a:r>
              <a:rPr lang="fr-FR" dirty="0" smtClean="0">
                <a:solidFill>
                  <a:schemeClr val="bg1"/>
                </a:solidFill>
              </a:rPr>
              <a:t>, </a:t>
            </a:r>
            <a:r>
              <a:rPr lang="fr-FR" dirty="0">
                <a:solidFill>
                  <a:schemeClr val="bg1"/>
                </a:solidFill>
              </a:rPr>
              <a:t>L. </a:t>
            </a:r>
            <a:r>
              <a:rPr lang="fr-FR" dirty="0" smtClean="0">
                <a:solidFill>
                  <a:schemeClr val="bg1"/>
                </a:solidFill>
              </a:rPr>
              <a:t>Gouyet</a:t>
            </a:r>
            <a:r>
              <a:rPr lang="fr-FR" baseline="30000" dirty="0">
                <a:solidFill>
                  <a:schemeClr val="bg1"/>
                </a:solidFill>
              </a:rPr>
              <a:t>2</a:t>
            </a:r>
            <a:r>
              <a:rPr lang="fr-FR" dirty="0" smtClean="0">
                <a:solidFill>
                  <a:schemeClr val="bg1"/>
                </a:solidFill>
              </a:rPr>
              <a:t>, </a:t>
            </a:r>
            <a:r>
              <a:rPr lang="fr-FR" dirty="0">
                <a:solidFill>
                  <a:schemeClr val="bg1"/>
                </a:solidFill>
              </a:rPr>
              <a:t>C. </a:t>
            </a:r>
            <a:r>
              <a:rPr lang="fr-FR" dirty="0" smtClean="0">
                <a:solidFill>
                  <a:schemeClr val="bg1"/>
                </a:solidFill>
              </a:rPr>
              <a:t>Binois</a:t>
            </a:r>
            <a:r>
              <a:rPr lang="fr-FR" baseline="30000" dirty="0">
                <a:solidFill>
                  <a:schemeClr val="bg1"/>
                </a:solidFill>
              </a:rPr>
              <a:t>1</a:t>
            </a:r>
            <a:endParaRPr lang="fr-FR" dirty="0">
              <a:solidFill>
                <a:schemeClr val="bg1"/>
              </a:solidFill>
            </a:endParaRPr>
          </a:p>
          <a:p>
            <a:r>
              <a:rPr lang="fr-FR" dirty="0" smtClean="0">
                <a:solidFill>
                  <a:schemeClr val="bg1"/>
                </a:solidFill>
              </a:rPr>
              <a:t>A. Varotsou</a:t>
            </a:r>
            <a:r>
              <a:rPr lang="fr-FR" baseline="30000" dirty="0" smtClean="0">
                <a:solidFill>
                  <a:schemeClr val="bg1"/>
                </a:solidFill>
              </a:rPr>
              <a:t>2</a:t>
            </a:r>
            <a:r>
              <a:rPr lang="fr-FR" dirty="0" smtClean="0">
                <a:solidFill>
                  <a:schemeClr val="bg1"/>
                </a:solidFill>
              </a:rPr>
              <a:t>, </a:t>
            </a:r>
            <a:r>
              <a:rPr lang="fr-FR" dirty="0">
                <a:solidFill>
                  <a:schemeClr val="bg1"/>
                </a:solidFill>
              </a:rPr>
              <a:t>R. </a:t>
            </a:r>
            <a:r>
              <a:rPr lang="fr-FR" dirty="0" smtClean="0">
                <a:solidFill>
                  <a:schemeClr val="bg1"/>
                </a:solidFill>
              </a:rPr>
              <a:t>Mangeret</a:t>
            </a:r>
            <a:r>
              <a:rPr lang="fr-FR" baseline="30000" dirty="0">
                <a:solidFill>
                  <a:schemeClr val="bg1"/>
                </a:solidFill>
              </a:rPr>
              <a:t>1</a:t>
            </a:r>
            <a:r>
              <a:rPr lang="fr-FR" dirty="0" smtClean="0">
                <a:solidFill>
                  <a:schemeClr val="bg1"/>
                </a:solidFill>
              </a:rPr>
              <a:t>, </a:t>
            </a:r>
            <a:r>
              <a:rPr lang="fr-FR" dirty="0">
                <a:solidFill>
                  <a:schemeClr val="bg1"/>
                </a:solidFill>
              </a:rPr>
              <a:t>T. </a:t>
            </a:r>
            <a:r>
              <a:rPr lang="fr-FR" dirty="0" smtClean="0">
                <a:solidFill>
                  <a:schemeClr val="bg1"/>
                </a:solidFill>
              </a:rPr>
              <a:t>Borel</a:t>
            </a:r>
            <a:r>
              <a:rPr lang="fr-FR" baseline="30000" dirty="0" smtClean="0">
                <a:solidFill>
                  <a:schemeClr val="bg1"/>
                </a:solidFill>
              </a:rPr>
              <a:t>3</a:t>
            </a:r>
            <a:r>
              <a:rPr lang="fr-FR" dirty="0" smtClean="0">
                <a:solidFill>
                  <a:schemeClr val="bg1"/>
                </a:solidFill>
              </a:rPr>
              <a:t>, </a:t>
            </a:r>
            <a:r>
              <a:rPr lang="fr-FR" dirty="0">
                <a:solidFill>
                  <a:schemeClr val="bg1"/>
                </a:solidFill>
              </a:rPr>
              <a:t>C. </a:t>
            </a:r>
            <a:r>
              <a:rPr lang="fr-FR" dirty="0" smtClean="0">
                <a:solidFill>
                  <a:schemeClr val="bg1"/>
                </a:solidFill>
              </a:rPr>
              <a:t>Poivey</a:t>
            </a:r>
            <a:r>
              <a:rPr lang="fr-FR" baseline="30000" dirty="0">
                <a:solidFill>
                  <a:schemeClr val="bg1"/>
                </a:solidFill>
              </a:rPr>
              <a:t>3</a:t>
            </a:r>
            <a:r>
              <a:rPr lang="fr-FR" dirty="0" smtClean="0">
                <a:solidFill>
                  <a:schemeClr val="bg1"/>
                </a:solidFill>
              </a:rPr>
              <a:t>.</a:t>
            </a:r>
          </a:p>
          <a:p>
            <a:pPr marL="0" indent="0" algn="r">
              <a:buNone/>
            </a:pPr>
            <a:r>
              <a:rPr lang="fr-FR" baseline="30000" dirty="0" smtClean="0">
                <a:solidFill>
                  <a:schemeClr val="bg1"/>
                </a:solidFill>
              </a:rPr>
              <a:t>1</a:t>
            </a:r>
            <a:r>
              <a:rPr lang="fr-FR" dirty="0" smtClean="0">
                <a:solidFill>
                  <a:schemeClr val="bg1"/>
                </a:solidFill>
              </a:rPr>
              <a:t> Airbus Defence and </a:t>
            </a:r>
            <a:r>
              <a:rPr lang="fr-FR" dirty="0" err="1" smtClean="0">
                <a:solidFill>
                  <a:schemeClr val="bg1"/>
                </a:solidFill>
              </a:rPr>
              <a:t>Space</a:t>
            </a:r>
            <a:r>
              <a:rPr lang="fr-FR" dirty="0" smtClean="0">
                <a:solidFill>
                  <a:schemeClr val="bg1"/>
                </a:solidFill>
              </a:rPr>
              <a:t>, France.</a:t>
            </a:r>
          </a:p>
          <a:p>
            <a:pPr marL="0" indent="0" algn="r">
              <a:buNone/>
            </a:pPr>
            <a:r>
              <a:rPr lang="fr-FR" baseline="30000" dirty="0" smtClean="0">
                <a:solidFill>
                  <a:schemeClr val="bg1"/>
                </a:solidFill>
              </a:rPr>
              <a:t>2</a:t>
            </a:r>
            <a:r>
              <a:rPr lang="fr-FR" dirty="0" smtClean="0">
                <a:solidFill>
                  <a:schemeClr val="bg1"/>
                </a:solidFill>
              </a:rPr>
              <a:t> TRAD, France.</a:t>
            </a:r>
          </a:p>
          <a:p>
            <a:pPr marL="0" indent="0" algn="r">
              <a:buNone/>
            </a:pPr>
            <a:r>
              <a:rPr lang="fr-FR" baseline="30000" dirty="0" smtClean="0">
                <a:solidFill>
                  <a:schemeClr val="bg1"/>
                </a:solidFill>
              </a:rPr>
              <a:t>3</a:t>
            </a:r>
            <a:r>
              <a:rPr lang="fr-FR" dirty="0" smtClean="0">
                <a:solidFill>
                  <a:schemeClr val="bg1"/>
                </a:solidFill>
              </a:rPr>
              <a:t> ESTEC, ESA, </a:t>
            </a:r>
            <a:r>
              <a:rPr lang="fr-FR" dirty="0" err="1" smtClean="0">
                <a:solidFill>
                  <a:schemeClr val="bg1"/>
                </a:solidFill>
              </a:rPr>
              <a:t>Netherlands</a:t>
            </a:r>
            <a:r>
              <a:rPr lang="fr-FR" dirty="0" smtClean="0">
                <a:solidFill>
                  <a:schemeClr val="bg1"/>
                </a:solidFill>
              </a:rPr>
              <a:t>.</a:t>
            </a:r>
            <a:endParaRPr lang="fr-FR" dirty="0">
              <a:solidFill>
                <a:schemeClr val="bg1"/>
              </a:solidFill>
            </a:endParaRPr>
          </a:p>
        </p:txBody>
      </p:sp>
      <p:sp>
        <p:nvSpPr>
          <p:cNvPr id="5" name="Titre 4"/>
          <p:cNvSpPr>
            <a:spLocks noGrp="1"/>
          </p:cNvSpPr>
          <p:nvPr>
            <p:ph type="ctrTitle"/>
          </p:nvPr>
        </p:nvSpPr>
        <p:spPr>
          <a:xfrm>
            <a:off x="568151" y="2079833"/>
            <a:ext cx="11223653" cy="1568007"/>
          </a:xfrm>
          <a:solidFill>
            <a:schemeClr val="accent2">
              <a:alpha val="80000"/>
            </a:schemeClr>
          </a:solidFill>
        </p:spPr>
        <p:txBody>
          <a:bodyPr lIns="360000" rIns="360000" anchor="ctr"/>
          <a:lstStyle/>
          <a:p>
            <a:r>
              <a:rPr lang="en-US" sz="3200" dirty="0" smtClean="0"/>
              <a:t>Adoption of SEE laser testing as part of the RHA process</a:t>
            </a:r>
            <a:br>
              <a:rPr lang="en-US" sz="3200" dirty="0" smtClean="0"/>
            </a:br>
            <a:r>
              <a:rPr lang="en-US" sz="3200" dirty="0" smtClean="0"/>
              <a:t>for COTS screening and validation </a:t>
            </a:r>
            <a:endParaRPr lang="fr-FR" dirty="0"/>
          </a:p>
        </p:txBody>
      </p:sp>
      <p:sp>
        <p:nvSpPr>
          <p:cNvPr id="6" name="Sous-titre 5"/>
          <p:cNvSpPr>
            <a:spLocks noGrp="1"/>
          </p:cNvSpPr>
          <p:nvPr>
            <p:ph type="subTitle" idx="1"/>
          </p:nvPr>
        </p:nvSpPr>
        <p:spPr>
          <a:xfrm>
            <a:off x="2879824" y="356089"/>
            <a:ext cx="6863616" cy="537991"/>
          </a:xfrm>
          <a:solidFill>
            <a:schemeClr val="bg2">
              <a:lumMod val="50000"/>
              <a:alpha val="80000"/>
            </a:schemeClr>
          </a:solidFill>
        </p:spPr>
        <p:txBody>
          <a:bodyPr vert="horz" lIns="360000" tIns="0" rIns="360000" bIns="0" rtlCol="0" anchor="ctr" anchorCtr="0">
            <a:noAutofit/>
          </a:bodyPr>
          <a:lstStyle/>
          <a:p>
            <a:pPr algn="ctr">
              <a:lnSpc>
                <a:spcPct val="105000"/>
              </a:lnSpc>
              <a:spcBef>
                <a:spcPct val="0"/>
              </a:spcBef>
            </a:pPr>
            <a:r>
              <a:rPr lang="fr-FR" sz="1600" dirty="0">
                <a:latin typeface="+mj-lt"/>
                <a:ea typeface="+mj-ea"/>
                <a:cs typeface="+mj-cs"/>
              </a:rPr>
              <a:t>Final </a:t>
            </a:r>
            <a:r>
              <a:rPr lang="fr-FR" sz="1600" dirty="0" err="1">
                <a:latin typeface="+mj-lt"/>
                <a:ea typeface="+mj-ea"/>
                <a:cs typeface="+mj-cs"/>
              </a:rPr>
              <a:t>Presentation</a:t>
            </a:r>
            <a:r>
              <a:rPr lang="fr-FR" sz="1600" dirty="0">
                <a:latin typeface="+mj-lt"/>
                <a:ea typeface="+mj-ea"/>
                <a:cs typeface="+mj-cs"/>
              </a:rPr>
              <a:t> </a:t>
            </a:r>
            <a:r>
              <a:rPr lang="fr-FR" sz="1600" dirty="0" err="1">
                <a:latin typeface="+mj-lt"/>
                <a:ea typeface="+mj-ea"/>
                <a:cs typeface="+mj-cs"/>
              </a:rPr>
              <a:t>Days</a:t>
            </a:r>
            <a:r>
              <a:rPr lang="fr-FR" sz="1600" dirty="0">
                <a:latin typeface="+mj-lt"/>
                <a:ea typeface="+mj-ea"/>
                <a:cs typeface="+mj-cs"/>
              </a:rPr>
              <a:t> 2023 – ESA ESTEC - 28.06.2023</a:t>
            </a:r>
          </a:p>
        </p:txBody>
      </p:sp>
    </p:spTree>
    <p:extLst>
      <p:ext uri="{BB962C8B-B14F-4D97-AF65-F5344CB8AC3E}">
        <p14:creationId xmlns:p14="http://schemas.microsoft.com/office/powerpoint/2010/main" val="33924200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p:cNvSpPr>
            <a:spLocks noGrp="1"/>
          </p:cNvSpPr>
          <p:nvPr>
            <p:ph idx="1"/>
          </p:nvPr>
        </p:nvSpPr>
        <p:spPr/>
        <p:txBody>
          <a:bodyPr/>
          <a:lstStyle/>
          <a:p>
            <a:endParaRPr lang="fr-FR" sz="2000" dirty="0" smtClean="0">
              <a:solidFill>
                <a:schemeClr val="tx1"/>
              </a:solidFill>
            </a:endParaRPr>
          </a:p>
          <a:p>
            <a:r>
              <a:rPr lang="fr-FR" sz="2000" dirty="0" err="1" smtClean="0">
                <a:solidFill>
                  <a:schemeClr val="tx1"/>
                </a:solidFill>
              </a:rPr>
              <a:t>Study</a:t>
            </a:r>
            <a:r>
              <a:rPr lang="fr-FR" sz="2000" dirty="0" smtClean="0">
                <a:solidFill>
                  <a:schemeClr val="tx1"/>
                </a:solidFill>
              </a:rPr>
              <a:t> </a:t>
            </a:r>
            <a:r>
              <a:rPr lang="fr-FR" sz="2000" dirty="0">
                <a:solidFill>
                  <a:schemeClr val="tx1"/>
                </a:solidFill>
              </a:rPr>
              <a:t>Objectives</a:t>
            </a:r>
          </a:p>
          <a:p>
            <a:r>
              <a:rPr lang="fr-FR" sz="2000" dirty="0">
                <a:solidFill>
                  <a:schemeClr val="tx1"/>
                </a:solidFill>
              </a:rPr>
              <a:t>Project </a:t>
            </a:r>
            <a:r>
              <a:rPr lang="fr-FR" sz="2000" dirty="0" smtClean="0">
                <a:solidFill>
                  <a:schemeClr val="tx1"/>
                </a:solidFill>
              </a:rPr>
              <a:t>Organisation</a:t>
            </a:r>
            <a:endParaRPr lang="fr-FR" sz="2000" dirty="0">
              <a:solidFill>
                <a:schemeClr val="tx1"/>
              </a:solidFill>
            </a:endParaRPr>
          </a:p>
          <a:p>
            <a:r>
              <a:rPr lang="fr-FR" sz="2000" dirty="0">
                <a:solidFill>
                  <a:schemeClr val="tx1"/>
                </a:solidFill>
              </a:rPr>
              <a:t>State of the </a:t>
            </a:r>
            <a:r>
              <a:rPr lang="fr-FR" sz="2000" dirty="0" smtClean="0">
                <a:solidFill>
                  <a:schemeClr val="tx1"/>
                </a:solidFill>
              </a:rPr>
              <a:t>Art</a:t>
            </a:r>
          </a:p>
          <a:p>
            <a:endParaRPr lang="fr-FR" sz="2000" dirty="0">
              <a:solidFill>
                <a:schemeClr val="tx1"/>
              </a:solidFill>
            </a:endParaRPr>
          </a:p>
          <a:p>
            <a:r>
              <a:rPr lang="fr-FR" sz="2000" dirty="0" err="1" smtClean="0">
                <a:solidFill>
                  <a:schemeClr val="tx1"/>
                </a:solidFill>
              </a:rPr>
              <a:t>Selected</a:t>
            </a:r>
            <a:r>
              <a:rPr lang="fr-FR" sz="2000" dirty="0" smtClean="0">
                <a:solidFill>
                  <a:schemeClr val="tx1"/>
                </a:solidFill>
              </a:rPr>
              <a:t> </a:t>
            </a:r>
            <a:r>
              <a:rPr lang="fr-FR" sz="2000" dirty="0" err="1" smtClean="0">
                <a:solidFill>
                  <a:schemeClr val="tx1"/>
                </a:solidFill>
              </a:rPr>
              <a:t>References</a:t>
            </a:r>
            <a:r>
              <a:rPr lang="fr-FR" sz="2000" dirty="0" smtClean="0">
                <a:solidFill>
                  <a:schemeClr val="tx1"/>
                </a:solidFill>
              </a:rPr>
              <a:t> &amp; Test </a:t>
            </a:r>
            <a:r>
              <a:rPr lang="fr-FR" sz="2000" dirty="0" err="1" smtClean="0">
                <a:solidFill>
                  <a:schemeClr val="tx1"/>
                </a:solidFill>
              </a:rPr>
              <a:t>Methodologies</a:t>
            </a:r>
            <a:endParaRPr lang="fr-FR" sz="2000" dirty="0" smtClean="0">
              <a:solidFill>
                <a:schemeClr val="tx1"/>
              </a:solidFill>
            </a:endParaRPr>
          </a:p>
          <a:p>
            <a:endParaRPr lang="fr-FR" sz="2000" dirty="0" smtClean="0">
              <a:solidFill>
                <a:schemeClr val="tx1"/>
              </a:solidFill>
            </a:endParaRPr>
          </a:p>
          <a:p>
            <a:r>
              <a:rPr lang="fr-FR" sz="2000" b="1" dirty="0" err="1" smtClean="0">
                <a:solidFill>
                  <a:srgbClr val="005587"/>
                </a:solidFill>
              </a:rPr>
              <a:t>Study</a:t>
            </a:r>
            <a:r>
              <a:rPr lang="fr-FR" sz="2000" b="1" dirty="0" smtClean="0">
                <a:solidFill>
                  <a:srgbClr val="005587"/>
                </a:solidFill>
              </a:rPr>
              <a:t> </a:t>
            </a:r>
            <a:r>
              <a:rPr lang="fr-FR" sz="2000" b="1" dirty="0" err="1" smtClean="0">
                <a:solidFill>
                  <a:srgbClr val="005587"/>
                </a:solidFill>
              </a:rPr>
              <a:t>Results</a:t>
            </a:r>
            <a:endParaRPr lang="fr-FR" sz="2000" b="1" dirty="0">
              <a:solidFill>
                <a:srgbClr val="005587"/>
              </a:solidFill>
            </a:endParaRPr>
          </a:p>
          <a:p>
            <a:pPr marL="285750" indent="-285750">
              <a:buFont typeface="Arial" panose="020B0604020202020204" pitchFamily="34" charset="0"/>
              <a:buChar char="•"/>
            </a:pPr>
            <a:r>
              <a:rPr lang="fr-FR" sz="2000" b="1" dirty="0" err="1" smtClean="0">
                <a:solidFill>
                  <a:srgbClr val="005587"/>
                </a:solidFill>
              </a:rPr>
              <a:t>Results</a:t>
            </a:r>
            <a:r>
              <a:rPr lang="fr-FR" sz="2000" b="1" dirty="0" smtClean="0">
                <a:solidFill>
                  <a:srgbClr val="005587"/>
                </a:solidFill>
              </a:rPr>
              <a:t> </a:t>
            </a:r>
            <a:r>
              <a:rPr lang="fr-FR" sz="2000" b="1" dirty="0">
                <a:solidFill>
                  <a:srgbClr val="005587"/>
                </a:solidFill>
              </a:rPr>
              <a:t>on TV1</a:t>
            </a:r>
          </a:p>
          <a:p>
            <a:pPr marL="285750" indent="-285750">
              <a:buFont typeface="Arial" panose="020B0604020202020204" pitchFamily="34" charset="0"/>
              <a:buChar char="•"/>
            </a:pPr>
            <a:r>
              <a:rPr lang="fr-FR" sz="2000" b="1" dirty="0" err="1">
                <a:solidFill>
                  <a:srgbClr val="005587"/>
                </a:solidFill>
              </a:rPr>
              <a:t>Results</a:t>
            </a:r>
            <a:r>
              <a:rPr lang="fr-FR" sz="2000" b="1" dirty="0">
                <a:solidFill>
                  <a:srgbClr val="005587"/>
                </a:solidFill>
              </a:rPr>
              <a:t> on TV2</a:t>
            </a:r>
          </a:p>
          <a:p>
            <a:pPr marL="285750" indent="-285750">
              <a:buFont typeface="Arial" panose="020B0604020202020204" pitchFamily="34" charset="0"/>
              <a:buChar char="•"/>
            </a:pPr>
            <a:r>
              <a:rPr lang="fr-FR" sz="2000" b="1" dirty="0" err="1">
                <a:solidFill>
                  <a:srgbClr val="005587"/>
                </a:solidFill>
              </a:rPr>
              <a:t>Results</a:t>
            </a:r>
            <a:r>
              <a:rPr lang="fr-FR" sz="2000" b="1" dirty="0">
                <a:solidFill>
                  <a:srgbClr val="005587"/>
                </a:solidFill>
              </a:rPr>
              <a:t> on TV3</a:t>
            </a:r>
          </a:p>
          <a:p>
            <a:pPr marL="285750" indent="-285750">
              <a:buFont typeface="Arial" panose="020B0604020202020204" pitchFamily="34" charset="0"/>
              <a:buChar char="•"/>
            </a:pPr>
            <a:r>
              <a:rPr lang="fr-FR" sz="2000" b="1" dirty="0" err="1">
                <a:solidFill>
                  <a:srgbClr val="005587"/>
                </a:solidFill>
              </a:rPr>
              <a:t>Results</a:t>
            </a:r>
            <a:r>
              <a:rPr lang="fr-FR" sz="2000" b="1" dirty="0">
                <a:solidFill>
                  <a:srgbClr val="005587"/>
                </a:solidFill>
              </a:rPr>
              <a:t> on </a:t>
            </a:r>
            <a:r>
              <a:rPr lang="fr-FR" sz="2000" b="1" dirty="0" smtClean="0">
                <a:solidFill>
                  <a:srgbClr val="005587"/>
                </a:solidFill>
              </a:rPr>
              <a:t>TV4</a:t>
            </a:r>
          </a:p>
          <a:p>
            <a:pPr marL="285750" indent="-285750">
              <a:buFont typeface="Arial" panose="020B0604020202020204" pitchFamily="34" charset="0"/>
              <a:buChar char="•"/>
            </a:pPr>
            <a:endParaRPr lang="fr-FR" sz="2000" dirty="0">
              <a:solidFill>
                <a:schemeClr val="tx1"/>
              </a:solidFill>
            </a:endParaRPr>
          </a:p>
          <a:p>
            <a:r>
              <a:rPr lang="fr-FR" sz="2000" dirty="0" smtClean="0">
                <a:solidFill>
                  <a:schemeClr val="tx1"/>
                </a:solidFill>
              </a:rPr>
              <a:t>Conclusion &amp; Outlook </a:t>
            </a:r>
            <a:r>
              <a:rPr lang="fr-FR" sz="2000" dirty="0">
                <a:solidFill>
                  <a:schemeClr val="tx1"/>
                </a:solidFill>
              </a:rPr>
              <a:t>of the </a:t>
            </a:r>
            <a:r>
              <a:rPr lang="fr-FR" sz="2000" dirty="0" err="1" smtClean="0">
                <a:solidFill>
                  <a:schemeClr val="tx1"/>
                </a:solidFill>
              </a:rPr>
              <a:t>study</a:t>
            </a:r>
            <a:endParaRPr lang="fr-FR" sz="2000" dirty="0">
              <a:solidFill>
                <a:schemeClr val="tx1"/>
              </a:solidFill>
            </a:endParaRPr>
          </a:p>
        </p:txBody>
      </p:sp>
      <p:sp>
        <p:nvSpPr>
          <p:cNvPr id="2" name="Espace réservé de la date 1"/>
          <p:cNvSpPr>
            <a:spLocks noGrp="1"/>
          </p:cNvSpPr>
          <p:nvPr>
            <p:ph type="dt" sz="half" idx="10"/>
          </p:nvPr>
        </p:nvSpPr>
        <p:spPr/>
        <p:txBody>
          <a:bodyPr/>
          <a:lstStyle/>
          <a:p>
            <a:r>
              <a:rPr lang="fr-FR" smtClean="0">
                <a:solidFill>
                  <a:srgbClr val="000000">
                    <a:tint val="75000"/>
                  </a:srgbClr>
                </a:solidFill>
              </a:rPr>
              <a:t>28th June 2023 - ESTEC, Final Presentation Days 2023.</a:t>
            </a:r>
            <a:endParaRPr lang="en-GB" dirty="0">
              <a:solidFill>
                <a:srgbClr val="000000">
                  <a:tint val="75000"/>
                </a:srgbClr>
              </a:solidFill>
            </a:endParaRPr>
          </a:p>
        </p:txBody>
      </p:sp>
      <p:sp>
        <p:nvSpPr>
          <p:cNvPr id="3" name="Espace réservé du pied de page 2"/>
          <p:cNvSpPr>
            <a:spLocks noGrp="1"/>
          </p:cNvSpPr>
          <p:nvPr>
            <p:ph type="ftr" sz="quarter" idx="11"/>
          </p:nvPr>
        </p:nvSpPr>
        <p:spPr/>
        <p:txBody>
          <a:bodyPr/>
          <a:lstStyle/>
          <a:p>
            <a:r>
              <a:rPr lang="en-GB" smtClean="0">
                <a:solidFill>
                  <a:srgbClr val="000000">
                    <a:tint val="75000"/>
                  </a:srgbClr>
                </a:solidFill>
              </a:rPr>
              <a:t>Contract N°4000135313/21/NL/GLC</a:t>
            </a:r>
            <a:endParaRPr lang="en-GB" dirty="0">
              <a:solidFill>
                <a:srgbClr val="000000">
                  <a:tint val="75000"/>
                </a:srgbClr>
              </a:solidFill>
            </a:endParaRPr>
          </a:p>
        </p:txBody>
      </p:sp>
      <p:sp>
        <p:nvSpPr>
          <p:cNvPr id="4" name="Espace réservé du numéro de diapositive 3"/>
          <p:cNvSpPr>
            <a:spLocks noGrp="1"/>
          </p:cNvSpPr>
          <p:nvPr>
            <p:ph type="sldNum" sz="quarter" idx="12"/>
          </p:nvPr>
        </p:nvSpPr>
        <p:spPr/>
        <p:txBody>
          <a:bodyPr/>
          <a:lstStyle/>
          <a:p>
            <a:fld id="{877C2003-2E6E-4ABC-B270-3E95A87ADF8A}" type="slidenum">
              <a:rPr lang="en-GB" smtClean="0">
                <a:solidFill>
                  <a:srgbClr val="000000">
                    <a:tint val="75000"/>
                  </a:srgbClr>
                </a:solidFill>
              </a:rPr>
              <a:pPr/>
              <a:t>10</a:t>
            </a:fld>
            <a:endParaRPr lang="en-GB">
              <a:solidFill>
                <a:srgbClr val="000000">
                  <a:tint val="75000"/>
                </a:srgbClr>
              </a:solidFill>
            </a:endParaRPr>
          </a:p>
        </p:txBody>
      </p:sp>
      <p:sp>
        <p:nvSpPr>
          <p:cNvPr id="5" name="Titre 4"/>
          <p:cNvSpPr>
            <a:spLocks noGrp="1"/>
          </p:cNvSpPr>
          <p:nvPr>
            <p:ph type="title"/>
          </p:nvPr>
        </p:nvSpPr>
        <p:spPr/>
        <p:txBody>
          <a:bodyPr/>
          <a:lstStyle/>
          <a:p>
            <a:r>
              <a:rPr lang="fr-FR" dirty="0" err="1" smtClean="0"/>
              <a:t>Summary</a:t>
            </a:r>
            <a:endParaRPr lang="fr-FR" dirty="0"/>
          </a:p>
        </p:txBody>
      </p:sp>
    </p:spTree>
    <p:extLst>
      <p:ext uri="{BB962C8B-B14F-4D97-AF65-F5344CB8AC3E}">
        <p14:creationId xmlns:p14="http://schemas.microsoft.com/office/powerpoint/2010/main" val="4439595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fr-FR" smtClean="0">
                <a:solidFill>
                  <a:srgbClr val="000000">
                    <a:tint val="75000"/>
                  </a:srgbClr>
                </a:solidFill>
              </a:rPr>
              <a:t>28th June 2023 - ESTEC, Final Presentation Days 2023.</a:t>
            </a:r>
            <a:endParaRPr lang="en-GB" dirty="0">
              <a:solidFill>
                <a:srgbClr val="000000">
                  <a:tint val="75000"/>
                </a:srgbClr>
              </a:solidFill>
            </a:endParaRPr>
          </a:p>
        </p:txBody>
      </p:sp>
      <p:sp>
        <p:nvSpPr>
          <p:cNvPr id="5" name="Espace réservé du pied de page 4"/>
          <p:cNvSpPr>
            <a:spLocks noGrp="1"/>
          </p:cNvSpPr>
          <p:nvPr>
            <p:ph type="ftr" sz="quarter" idx="11"/>
          </p:nvPr>
        </p:nvSpPr>
        <p:spPr/>
        <p:txBody>
          <a:bodyPr/>
          <a:lstStyle/>
          <a:p>
            <a:r>
              <a:rPr lang="en-GB" smtClean="0">
                <a:solidFill>
                  <a:srgbClr val="000000">
                    <a:tint val="75000"/>
                  </a:srgbClr>
                </a:solidFill>
              </a:rPr>
              <a:t>Contract N°4000135313/21/NL/GLC</a:t>
            </a:r>
            <a:endParaRPr lang="en-GB" dirty="0">
              <a:solidFill>
                <a:srgbClr val="000000">
                  <a:tint val="75000"/>
                </a:srgbClr>
              </a:solidFill>
            </a:endParaRPr>
          </a:p>
        </p:txBody>
      </p:sp>
      <p:sp>
        <p:nvSpPr>
          <p:cNvPr id="6" name="Espace réservé du numéro de diapositive 5"/>
          <p:cNvSpPr>
            <a:spLocks noGrp="1"/>
          </p:cNvSpPr>
          <p:nvPr>
            <p:ph type="sldNum" sz="quarter" idx="12"/>
          </p:nvPr>
        </p:nvSpPr>
        <p:spPr/>
        <p:txBody>
          <a:bodyPr/>
          <a:lstStyle/>
          <a:p>
            <a:fld id="{877C2003-2E6E-4ABC-B270-3E95A87ADF8A}" type="slidenum">
              <a:rPr lang="en-GB" smtClean="0">
                <a:solidFill>
                  <a:srgbClr val="000000">
                    <a:tint val="75000"/>
                  </a:srgbClr>
                </a:solidFill>
              </a:rPr>
              <a:pPr/>
              <a:t>11</a:t>
            </a:fld>
            <a:endParaRPr lang="en-GB">
              <a:solidFill>
                <a:srgbClr val="000000">
                  <a:tint val="75000"/>
                </a:srgbClr>
              </a:solidFill>
            </a:endParaRPr>
          </a:p>
        </p:txBody>
      </p:sp>
      <p:sp>
        <p:nvSpPr>
          <p:cNvPr id="2" name="Titre 1"/>
          <p:cNvSpPr>
            <a:spLocks noGrp="1"/>
          </p:cNvSpPr>
          <p:nvPr>
            <p:ph type="title"/>
          </p:nvPr>
        </p:nvSpPr>
        <p:spPr/>
        <p:txBody>
          <a:bodyPr/>
          <a:lstStyle/>
          <a:p>
            <a:r>
              <a:rPr lang="fr-FR" dirty="0"/>
              <a:t>TV1 </a:t>
            </a:r>
            <a:r>
              <a:rPr lang="fr-FR" dirty="0" err="1"/>
              <a:t>Results</a:t>
            </a:r>
            <a:r>
              <a:rPr lang="fr-FR" dirty="0"/>
              <a:t> (Heavy-Ions)</a:t>
            </a:r>
          </a:p>
        </p:txBody>
      </p:sp>
      <p:pic>
        <p:nvPicPr>
          <p:cNvPr id="3" name="Image 2"/>
          <p:cNvPicPr/>
          <p:nvPr/>
        </p:nvPicPr>
        <p:blipFill>
          <a:blip r:embed="rId2" cstate="email">
            <a:extLst>
              <a:ext uri="{28A0092B-C50C-407E-A947-70E740481C1C}">
                <a14:useLocalDpi xmlns:a14="http://schemas.microsoft.com/office/drawing/2010/main"/>
              </a:ext>
            </a:extLst>
          </a:blip>
          <a:srcRect/>
          <a:stretch>
            <a:fillRect/>
          </a:stretch>
        </p:blipFill>
        <p:spPr bwMode="auto">
          <a:xfrm>
            <a:off x="154296" y="3737978"/>
            <a:ext cx="3239770" cy="1748155"/>
          </a:xfrm>
          <a:prstGeom prst="rect">
            <a:avLst/>
          </a:prstGeom>
          <a:noFill/>
        </p:spPr>
      </p:pic>
      <p:pic>
        <p:nvPicPr>
          <p:cNvPr id="7" name="Imag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56256" y="3772109"/>
            <a:ext cx="3417561" cy="1800595"/>
          </a:xfrm>
          <a:prstGeom prst="rect">
            <a:avLst/>
          </a:prstGeom>
        </p:spPr>
      </p:pic>
      <p:pic>
        <p:nvPicPr>
          <p:cNvPr id="8" name="Image 7"/>
          <p:cNvPicPr>
            <a:picLocks noChangeAspect="1"/>
          </p:cNvPicPr>
          <p:nvPr/>
        </p:nvPicPr>
        <p:blipFill rotWithShape="1">
          <a:blip r:embed="rId4" cstate="email">
            <a:extLst>
              <a:ext uri="{28A0092B-C50C-407E-A947-70E740481C1C}">
                <a14:useLocalDpi xmlns:a14="http://schemas.microsoft.com/office/drawing/2010/main"/>
              </a:ext>
            </a:extLst>
          </a:blip>
          <a:srcRect l="10859" r="2305"/>
          <a:stretch/>
        </p:blipFill>
        <p:spPr>
          <a:xfrm>
            <a:off x="3467099" y="1313781"/>
            <a:ext cx="3864354" cy="2181729"/>
          </a:xfrm>
          <a:prstGeom prst="rect">
            <a:avLst/>
          </a:prstGeom>
        </p:spPr>
      </p:pic>
      <p:pic>
        <p:nvPicPr>
          <p:cNvPr id="9" name="Imag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1629" y="1254349"/>
            <a:ext cx="3148478" cy="2300594"/>
          </a:xfrm>
          <a:prstGeom prst="rect">
            <a:avLst/>
          </a:prstGeom>
        </p:spPr>
      </p:pic>
      <p:pic>
        <p:nvPicPr>
          <p:cNvPr id="11" name="Imag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05087" y="1404600"/>
            <a:ext cx="2610897" cy="1627910"/>
          </a:xfrm>
          <a:prstGeom prst="rect">
            <a:avLst/>
          </a:prstGeom>
        </p:spPr>
      </p:pic>
      <p:pic>
        <p:nvPicPr>
          <p:cNvPr id="12" name="Image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281109" y="3931180"/>
            <a:ext cx="2177867" cy="1219058"/>
          </a:xfrm>
          <a:prstGeom prst="rect">
            <a:avLst/>
          </a:prstGeom>
        </p:spPr>
      </p:pic>
      <p:sp>
        <p:nvSpPr>
          <p:cNvPr id="13" name="ZoneTexte 12"/>
          <p:cNvSpPr txBox="1"/>
          <p:nvPr/>
        </p:nvSpPr>
        <p:spPr>
          <a:xfrm>
            <a:off x="120576" y="5514431"/>
            <a:ext cx="3273490" cy="338554"/>
          </a:xfrm>
          <a:prstGeom prst="rect">
            <a:avLst/>
          </a:prstGeom>
          <a:noFill/>
        </p:spPr>
        <p:txBody>
          <a:bodyPr wrap="square" rtlCol="0">
            <a:spAutoFit/>
          </a:bodyPr>
          <a:lstStyle/>
          <a:p>
            <a:r>
              <a:rPr lang="fr-FR" sz="800" dirty="0">
                <a:solidFill>
                  <a:srgbClr val="000000"/>
                </a:solidFill>
              </a:rPr>
              <a:t>SEL </a:t>
            </a:r>
            <a:r>
              <a:rPr lang="fr-FR" sz="800" dirty="0" err="1">
                <a:solidFill>
                  <a:srgbClr val="000000"/>
                </a:solidFill>
              </a:rPr>
              <a:t>is</a:t>
            </a:r>
            <a:r>
              <a:rPr lang="fr-FR" sz="800" dirty="0">
                <a:solidFill>
                  <a:srgbClr val="000000"/>
                </a:solidFill>
              </a:rPr>
              <a:t> </a:t>
            </a:r>
            <a:r>
              <a:rPr lang="fr-FR" sz="800" dirty="0" err="1">
                <a:solidFill>
                  <a:srgbClr val="000000"/>
                </a:solidFill>
              </a:rPr>
              <a:t>tested</a:t>
            </a:r>
            <a:r>
              <a:rPr lang="fr-FR" sz="800" dirty="0">
                <a:solidFill>
                  <a:srgbClr val="000000"/>
                </a:solidFill>
              </a:rPr>
              <a:t> at room </a:t>
            </a:r>
            <a:r>
              <a:rPr lang="fr-FR" sz="800" dirty="0" err="1">
                <a:solidFill>
                  <a:srgbClr val="000000"/>
                </a:solidFill>
              </a:rPr>
              <a:t>temperature</a:t>
            </a:r>
            <a:r>
              <a:rPr lang="fr-FR" sz="800" dirty="0">
                <a:solidFill>
                  <a:srgbClr val="000000"/>
                </a:solidFill>
              </a:rPr>
              <a:t>. </a:t>
            </a:r>
            <a:r>
              <a:rPr lang="fr-FR" sz="800" dirty="0" err="1" smtClean="0">
                <a:solidFill>
                  <a:srgbClr val="000000"/>
                </a:solidFill>
              </a:rPr>
              <a:t>Weibull</a:t>
            </a:r>
            <a:r>
              <a:rPr lang="fr-FR" sz="800" dirty="0" smtClean="0">
                <a:solidFill>
                  <a:srgbClr val="000000"/>
                </a:solidFill>
              </a:rPr>
              <a:t> </a:t>
            </a:r>
            <a:r>
              <a:rPr lang="fr-FR" sz="800" dirty="0">
                <a:solidFill>
                  <a:srgbClr val="000000"/>
                </a:solidFill>
              </a:rPr>
              <a:t>Fit </a:t>
            </a:r>
            <a:r>
              <a:rPr lang="fr-FR" sz="800" dirty="0" err="1">
                <a:solidFill>
                  <a:srgbClr val="000000"/>
                </a:solidFill>
              </a:rPr>
              <a:t>demonstrate</a:t>
            </a:r>
            <a:r>
              <a:rPr lang="fr-FR" sz="800" dirty="0">
                <a:solidFill>
                  <a:srgbClr val="000000"/>
                </a:solidFill>
              </a:rPr>
              <a:t> </a:t>
            </a:r>
            <a:r>
              <a:rPr lang="fr-FR" sz="800" dirty="0" err="1">
                <a:solidFill>
                  <a:srgbClr val="000000"/>
                </a:solidFill>
              </a:rPr>
              <a:t>previous</a:t>
            </a:r>
            <a:r>
              <a:rPr lang="fr-FR" sz="800" dirty="0">
                <a:solidFill>
                  <a:srgbClr val="000000"/>
                </a:solidFill>
              </a:rPr>
              <a:t> </a:t>
            </a:r>
            <a:r>
              <a:rPr lang="fr-FR" sz="800" dirty="0" err="1">
                <a:solidFill>
                  <a:srgbClr val="000000"/>
                </a:solidFill>
              </a:rPr>
              <a:t>known</a:t>
            </a:r>
            <a:r>
              <a:rPr lang="fr-FR" sz="800" dirty="0">
                <a:solidFill>
                  <a:srgbClr val="000000"/>
                </a:solidFill>
              </a:rPr>
              <a:t> data at </a:t>
            </a:r>
            <a:r>
              <a:rPr lang="fr-FR" sz="800" dirty="0" err="1">
                <a:solidFill>
                  <a:srgbClr val="000000"/>
                </a:solidFill>
              </a:rPr>
              <a:t>elevated</a:t>
            </a:r>
            <a:r>
              <a:rPr lang="fr-FR" sz="800" dirty="0">
                <a:solidFill>
                  <a:srgbClr val="000000"/>
                </a:solidFill>
              </a:rPr>
              <a:t> </a:t>
            </a:r>
            <a:r>
              <a:rPr lang="fr-FR" sz="800" dirty="0" err="1">
                <a:solidFill>
                  <a:srgbClr val="000000"/>
                </a:solidFill>
              </a:rPr>
              <a:t>temperature</a:t>
            </a:r>
            <a:r>
              <a:rPr lang="fr-FR" sz="800" dirty="0">
                <a:solidFill>
                  <a:srgbClr val="000000"/>
                </a:solidFill>
              </a:rPr>
              <a:t> 85°C.</a:t>
            </a:r>
          </a:p>
        </p:txBody>
      </p:sp>
      <p:sp>
        <p:nvSpPr>
          <p:cNvPr id="10" name="Rectangle 9"/>
          <p:cNvSpPr/>
          <p:nvPr/>
        </p:nvSpPr>
        <p:spPr>
          <a:xfrm flipH="1">
            <a:off x="4620911" y="0"/>
            <a:ext cx="1368000" cy="407046"/>
          </a:xfrm>
          <a:prstGeom prst="rect">
            <a:avLst/>
          </a:prstGeom>
          <a:solidFill>
            <a:srgbClr val="0020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t>TV1 (ADC)</a:t>
            </a:r>
            <a:endParaRPr lang="fr-FR" sz="1600" dirty="0"/>
          </a:p>
        </p:txBody>
      </p:sp>
      <p:sp>
        <p:nvSpPr>
          <p:cNvPr id="17" name="Rectangle 16"/>
          <p:cNvSpPr/>
          <p:nvPr/>
        </p:nvSpPr>
        <p:spPr>
          <a:xfrm flipH="1">
            <a:off x="6189817" y="0"/>
            <a:ext cx="1368000" cy="407046"/>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t>TV2 (CMP)</a:t>
            </a:r>
            <a:endParaRPr lang="fr-FR" sz="1600" dirty="0"/>
          </a:p>
        </p:txBody>
      </p:sp>
      <p:sp>
        <p:nvSpPr>
          <p:cNvPr id="18" name="Rectangle 17"/>
          <p:cNvSpPr/>
          <p:nvPr/>
        </p:nvSpPr>
        <p:spPr>
          <a:xfrm flipH="1">
            <a:off x="7758723" y="-7265"/>
            <a:ext cx="1368000" cy="407046"/>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t>TV3 (</a:t>
            </a:r>
            <a:r>
              <a:rPr lang="fr-FR" sz="1600" dirty="0" err="1" smtClean="0"/>
              <a:t>PoL</a:t>
            </a:r>
            <a:r>
              <a:rPr lang="fr-FR" sz="1600" dirty="0" smtClean="0"/>
              <a:t>)</a:t>
            </a:r>
            <a:endParaRPr lang="fr-FR" sz="1600" dirty="0"/>
          </a:p>
        </p:txBody>
      </p:sp>
      <p:sp>
        <p:nvSpPr>
          <p:cNvPr id="19" name="Rectangle 18"/>
          <p:cNvSpPr/>
          <p:nvPr/>
        </p:nvSpPr>
        <p:spPr>
          <a:xfrm flipH="1">
            <a:off x="9327629" y="0"/>
            <a:ext cx="1368000" cy="407046"/>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t>TV4 (SRAM)</a:t>
            </a:r>
            <a:endParaRPr lang="fr-FR" sz="1600" dirty="0"/>
          </a:p>
        </p:txBody>
      </p:sp>
      <p:sp>
        <p:nvSpPr>
          <p:cNvPr id="20" name="ZoneTexte 19"/>
          <p:cNvSpPr txBox="1"/>
          <p:nvPr/>
        </p:nvSpPr>
        <p:spPr>
          <a:xfrm>
            <a:off x="3394066" y="5703457"/>
            <a:ext cx="8399419" cy="523220"/>
          </a:xfrm>
          <a:prstGeom prst="rect">
            <a:avLst/>
          </a:prstGeom>
          <a:solidFill>
            <a:srgbClr val="33BCD7"/>
          </a:solidFill>
        </p:spPr>
        <p:txBody>
          <a:bodyPr wrap="square" numCol="1" rtlCol="0" anchor="ctr">
            <a:spAutoFit/>
          </a:bodyPr>
          <a:lstStyle/>
          <a:p>
            <a:pPr marL="285750" indent="-285750">
              <a:buFont typeface="Arial" panose="020B0604020202020204" pitchFamily="34" charset="0"/>
              <a:buChar char="•"/>
            </a:pPr>
            <a:r>
              <a:rPr lang="fr-FR" sz="1400" dirty="0" smtClean="0"/>
              <a:t>SEU : Limited variation of </a:t>
            </a:r>
            <a:r>
              <a:rPr lang="fr-FR" sz="1400" dirty="0" err="1" smtClean="0"/>
              <a:t>sensitivity</a:t>
            </a:r>
            <a:r>
              <a:rPr lang="fr-FR" sz="1400" dirty="0" smtClean="0"/>
              <a:t> on the SEU </a:t>
            </a:r>
            <a:r>
              <a:rPr lang="fr-FR" sz="1400" dirty="0" err="1" smtClean="0"/>
              <a:t>between</a:t>
            </a:r>
            <a:r>
              <a:rPr lang="fr-FR" sz="1400" dirty="0" smtClean="0"/>
              <a:t> the </a:t>
            </a:r>
            <a:r>
              <a:rPr lang="fr-FR" sz="1400" dirty="0" err="1" smtClean="0"/>
              <a:t>evaluated</a:t>
            </a:r>
            <a:r>
              <a:rPr lang="fr-FR" sz="1400" dirty="0" smtClean="0"/>
              <a:t> DC.</a:t>
            </a:r>
          </a:p>
          <a:p>
            <a:pPr marL="285750" indent="-285750">
              <a:buFont typeface="Arial" panose="020B0604020202020204" pitchFamily="34" charset="0"/>
              <a:buChar char="•"/>
            </a:pPr>
            <a:r>
              <a:rPr lang="fr-FR" sz="1400" dirty="0" smtClean="0"/>
              <a:t>SEL : All DC </a:t>
            </a:r>
            <a:r>
              <a:rPr lang="fr-FR" sz="1400" dirty="0" err="1" smtClean="0"/>
              <a:t>detected</a:t>
            </a:r>
            <a:r>
              <a:rPr lang="fr-FR" sz="1400" dirty="0" smtClean="0"/>
              <a:t> </a:t>
            </a:r>
            <a:r>
              <a:rPr lang="fr-FR" sz="1400" dirty="0" err="1" smtClean="0"/>
              <a:t>with</a:t>
            </a:r>
            <a:r>
              <a:rPr lang="fr-FR" sz="1400" dirty="0" smtClean="0"/>
              <a:t> SEL signature. On-set </a:t>
            </a:r>
            <a:r>
              <a:rPr lang="fr-FR" sz="1400" dirty="0" err="1" smtClean="0"/>
              <a:t>is</a:t>
            </a:r>
            <a:r>
              <a:rPr lang="fr-FR" sz="1400" dirty="0" smtClean="0"/>
              <a:t> more variable </a:t>
            </a:r>
            <a:r>
              <a:rPr lang="fr-FR" sz="1400" dirty="0" err="1" smtClean="0"/>
              <a:t>between</a:t>
            </a:r>
            <a:r>
              <a:rPr lang="fr-FR" sz="1400" dirty="0" smtClean="0"/>
              <a:t> DC.</a:t>
            </a:r>
          </a:p>
        </p:txBody>
      </p:sp>
      <p:pic>
        <p:nvPicPr>
          <p:cNvPr id="14" name="Image 1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345564" y="1649026"/>
            <a:ext cx="2700130" cy="1279235"/>
          </a:xfrm>
          <a:prstGeom prst="rect">
            <a:avLst/>
          </a:prstGeom>
        </p:spPr>
      </p:pic>
      <p:pic>
        <p:nvPicPr>
          <p:cNvPr id="21" name="Image 20"/>
          <p:cNvPicPr/>
          <p:nvPr/>
        </p:nvPicPr>
        <p:blipFill>
          <a:blip r:embed="rId9" cstate="email">
            <a:extLst>
              <a:ext uri="{28A0092B-C50C-407E-A947-70E740481C1C}">
                <a14:useLocalDpi xmlns:a14="http://schemas.microsoft.com/office/drawing/2010/main"/>
              </a:ext>
            </a:extLst>
          </a:blip>
          <a:srcRect/>
          <a:stretch>
            <a:fillRect/>
          </a:stretch>
        </p:blipFill>
        <p:spPr bwMode="auto">
          <a:xfrm>
            <a:off x="8657189" y="3931180"/>
            <a:ext cx="3192769" cy="1270090"/>
          </a:xfrm>
          <a:prstGeom prst="rect">
            <a:avLst/>
          </a:prstGeom>
          <a:noFill/>
          <a:ln>
            <a:noFill/>
          </a:ln>
        </p:spPr>
      </p:pic>
      <p:sp>
        <p:nvSpPr>
          <p:cNvPr id="15" name="ZoneTexte 14"/>
          <p:cNvSpPr txBox="1"/>
          <p:nvPr/>
        </p:nvSpPr>
        <p:spPr>
          <a:xfrm>
            <a:off x="9696804" y="3826931"/>
            <a:ext cx="2153154" cy="215444"/>
          </a:xfrm>
          <a:prstGeom prst="rect">
            <a:avLst/>
          </a:prstGeom>
          <a:noFill/>
        </p:spPr>
        <p:txBody>
          <a:bodyPr wrap="none" rtlCol="0">
            <a:spAutoFit/>
          </a:bodyPr>
          <a:lstStyle/>
          <a:p>
            <a:r>
              <a:rPr lang="fr-FR" sz="800" dirty="0" err="1" smtClean="0"/>
              <a:t>Xenon</a:t>
            </a:r>
            <a:r>
              <a:rPr lang="fr-FR" sz="800" dirty="0" smtClean="0"/>
              <a:t> – LET 62.5 MeV.cm²/mg – DC1553 </a:t>
            </a:r>
            <a:endParaRPr lang="fr-FR" sz="800" dirty="0"/>
          </a:p>
        </p:txBody>
      </p:sp>
    </p:spTree>
    <p:extLst>
      <p:ext uri="{BB962C8B-B14F-4D97-AF65-F5344CB8AC3E}">
        <p14:creationId xmlns:p14="http://schemas.microsoft.com/office/powerpoint/2010/main" val="6406471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r>
              <a:rPr lang="fr-FR" smtClean="0">
                <a:solidFill>
                  <a:srgbClr val="000000">
                    <a:tint val="75000"/>
                  </a:srgbClr>
                </a:solidFill>
              </a:rPr>
              <a:t>28th June 2023 - ESTEC, Final Presentation Days 2023.</a:t>
            </a:r>
            <a:endParaRPr lang="en-GB" dirty="0">
              <a:solidFill>
                <a:srgbClr val="000000">
                  <a:tint val="75000"/>
                </a:srgbClr>
              </a:solidFill>
            </a:endParaRPr>
          </a:p>
        </p:txBody>
      </p:sp>
      <p:sp>
        <p:nvSpPr>
          <p:cNvPr id="4" name="Espace réservé du pied de page 3"/>
          <p:cNvSpPr>
            <a:spLocks noGrp="1"/>
          </p:cNvSpPr>
          <p:nvPr>
            <p:ph type="ftr" sz="quarter" idx="11"/>
          </p:nvPr>
        </p:nvSpPr>
        <p:spPr/>
        <p:txBody>
          <a:bodyPr/>
          <a:lstStyle/>
          <a:p>
            <a:r>
              <a:rPr lang="en-GB" smtClean="0">
                <a:solidFill>
                  <a:srgbClr val="000000">
                    <a:tint val="75000"/>
                  </a:srgbClr>
                </a:solidFill>
              </a:rPr>
              <a:t>Contract N°4000135313/21/NL/GLC</a:t>
            </a:r>
            <a:endParaRPr lang="en-GB" dirty="0">
              <a:solidFill>
                <a:srgbClr val="000000">
                  <a:tint val="75000"/>
                </a:srgbClr>
              </a:solidFill>
            </a:endParaRPr>
          </a:p>
        </p:txBody>
      </p:sp>
      <p:sp>
        <p:nvSpPr>
          <p:cNvPr id="7" name="Espace réservé du numéro de diapositive 6"/>
          <p:cNvSpPr>
            <a:spLocks noGrp="1"/>
          </p:cNvSpPr>
          <p:nvPr>
            <p:ph type="sldNum" sz="quarter" idx="12"/>
          </p:nvPr>
        </p:nvSpPr>
        <p:spPr/>
        <p:txBody>
          <a:bodyPr/>
          <a:lstStyle/>
          <a:p>
            <a:fld id="{877C2003-2E6E-4ABC-B270-3E95A87ADF8A}" type="slidenum">
              <a:rPr lang="en-GB" smtClean="0">
                <a:solidFill>
                  <a:srgbClr val="000000">
                    <a:tint val="75000"/>
                  </a:srgbClr>
                </a:solidFill>
              </a:rPr>
              <a:pPr/>
              <a:t>12</a:t>
            </a:fld>
            <a:endParaRPr lang="en-GB">
              <a:solidFill>
                <a:srgbClr val="000000">
                  <a:tint val="75000"/>
                </a:srgbClr>
              </a:solidFill>
            </a:endParaRPr>
          </a:p>
        </p:txBody>
      </p:sp>
      <p:sp>
        <p:nvSpPr>
          <p:cNvPr id="2" name="Titre 1"/>
          <p:cNvSpPr>
            <a:spLocks noGrp="1"/>
          </p:cNvSpPr>
          <p:nvPr>
            <p:ph type="title"/>
          </p:nvPr>
        </p:nvSpPr>
        <p:spPr/>
        <p:txBody>
          <a:bodyPr/>
          <a:lstStyle/>
          <a:p>
            <a:r>
              <a:rPr lang="fr-FR" dirty="0"/>
              <a:t>TV1 </a:t>
            </a:r>
            <a:r>
              <a:rPr lang="fr-FR" dirty="0" err="1"/>
              <a:t>Results</a:t>
            </a:r>
            <a:r>
              <a:rPr lang="fr-FR" dirty="0"/>
              <a:t> </a:t>
            </a:r>
            <a:r>
              <a:rPr lang="fr-FR" dirty="0" smtClean="0"/>
              <a:t>(</a:t>
            </a:r>
            <a:r>
              <a:rPr lang="fr-FR" dirty="0" err="1" smtClean="0"/>
              <a:t>Pulsed</a:t>
            </a:r>
            <a:r>
              <a:rPr lang="fr-FR" dirty="0" smtClean="0"/>
              <a:t> Laser</a:t>
            </a:r>
            <a:r>
              <a:rPr lang="fr-FR" dirty="0"/>
              <a:t>)</a:t>
            </a:r>
          </a:p>
        </p:txBody>
      </p:sp>
      <p:pic>
        <p:nvPicPr>
          <p:cNvPr id="5" name="Imag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4457" y="1966201"/>
            <a:ext cx="2746924" cy="2246685"/>
          </a:xfrm>
          <a:prstGeom prst="rect">
            <a:avLst/>
          </a:prstGeom>
        </p:spPr>
      </p:pic>
      <p:pic>
        <p:nvPicPr>
          <p:cNvPr id="6" name="Imag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4457" y="4373679"/>
            <a:ext cx="2555108" cy="2066968"/>
          </a:xfrm>
          <a:prstGeom prst="rect">
            <a:avLst/>
          </a:prstGeom>
        </p:spPr>
      </p:pic>
      <p:pic>
        <p:nvPicPr>
          <p:cNvPr id="8" name="Imag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016141" y="1296138"/>
            <a:ext cx="5402805" cy="2966008"/>
          </a:xfrm>
          <a:prstGeom prst="rect">
            <a:avLst/>
          </a:prstGeom>
        </p:spPr>
      </p:pic>
      <p:pic>
        <p:nvPicPr>
          <p:cNvPr id="9" name="Imag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42723" y="1667339"/>
            <a:ext cx="2812585" cy="2037700"/>
          </a:xfrm>
          <a:prstGeom prst="rect">
            <a:avLst/>
          </a:prstGeom>
        </p:spPr>
      </p:pic>
      <p:sp>
        <p:nvSpPr>
          <p:cNvPr id="10" name="ZoneTexte 9"/>
          <p:cNvSpPr txBox="1"/>
          <p:nvPr/>
        </p:nvSpPr>
        <p:spPr>
          <a:xfrm>
            <a:off x="3311381" y="4882864"/>
            <a:ext cx="8399419" cy="1384995"/>
          </a:xfrm>
          <a:prstGeom prst="rect">
            <a:avLst/>
          </a:prstGeom>
          <a:solidFill>
            <a:srgbClr val="33BCD7"/>
          </a:solidFill>
        </p:spPr>
        <p:txBody>
          <a:bodyPr wrap="square" numCol="1" rtlCol="0" anchor="ctr">
            <a:spAutoFit/>
          </a:bodyPr>
          <a:lstStyle/>
          <a:p>
            <a:pPr marL="285750" indent="-285750">
              <a:buFont typeface="Arial" panose="020B0604020202020204" pitchFamily="34" charset="0"/>
              <a:buChar char="•"/>
            </a:pPr>
            <a:r>
              <a:rPr lang="fr-FR" sz="1400" dirty="0" err="1"/>
              <a:t>Sensitivity</a:t>
            </a:r>
            <a:r>
              <a:rPr lang="fr-FR" sz="1400" dirty="0"/>
              <a:t> area </a:t>
            </a:r>
            <a:r>
              <a:rPr lang="fr-FR" sz="1400" dirty="0" err="1"/>
              <a:t>is</a:t>
            </a:r>
            <a:r>
              <a:rPr lang="fr-FR" sz="1400" dirty="0"/>
              <a:t> </a:t>
            </a:r>
            <a:r>
              <a:rPr lang="fr-FR" sz="1400" dirty="0" err="1"/>
              <a:t>identified</a:t>
            </a:r>
            <a:r>
              <a:rPr lang="fr-FR" sz="1400" dirty="0"/>
              <a:t> in the </a:t>
            </a:r>
            <a:r>
              <a:rPr lang="fr-FR" sz="1400" dirty="0" err="1"/>
              <a:t>vicinity</a:t>
            </a:r>
            <a:r>
              <a:rPr lang="fr-FR" sz="1400" dirty="0"/>
              <a:t> of the </a:t>
            </a:r>
            <a:r>
              <a:rPr lang="fr-FR" sz="1400" dirty="0" err="1"/>
              <a:t>reference</a:t>
            </a:r>
            <a:r>
              <a:rPr lang="fr-FR" sz="1400" dirty="0"/>
              <a:t> pad.</a:t>
            </a:r>
          </a:p>
          <a:p>
            <a:pPr marL="285750" indent="-285750">
              <a:buFont typeface="Arial" panose="020B0604020202020204" pitchFamily="34" charset="0"/>
              <a:buChar char="•"/>
            </a:pPr>
            <a:endParaRPr lang="fr-FR" sz="1400" dirty="0" smtClean="0"/>
          </a:p>
          <a:p>
            <a:pPr marL="285750" indent="-285750">
              <a:buFont typeface="Arial" panose="020B0604020202020204" pitchFamily="34" charset="0"/>
              <a:buChar char="•"/>
            </a:pPr>
            <a:r>
              <a:rPr lang="fr-FR" sz="1400" dirty="0" smtClean="0"/>
              <a:t>A </a:t>
            </a:r>
            <a:r>
              <a:rPr lang="fr-FR" sz="1400" dirty="0" err="1"/>
              <a:t>specific</a:t>
            </a:r>
            <a:r>
              <a:rPr lang="fr-FR" sz="1400" dirty="0"/>
              <a:t> </a:t>
            </a:r>
            <a:r>
              <a:rPr lang="fr-FR" sz="1400" dirty="0" err="1"/>
              <a:t>region</a:t>
            </a:r>
            <a:r>
              <a:rPr lang="fr-FR" sz="1400" dirty="0"/>
              <a:t> </a:t>
            </a:r>
            <a:r>
              <a:rPr lang="fr-FR" sz="1400" dirty="0" err="1"/>
              <a:t>is</a:t>
            </a:r>
            <a:r>
              <a:rPr lang="fr-FR" sz="1400" dirty="0"/>
              <a:t> </a:t>
            </a:r>
            <a:r>
              <a:rPr lang="fr-FR" sz="1400" dirty="0" err="1"/>
              <a:t>identified</a:t>
            </a:r>
            <a:r>
              <a:rPr lang="fr-FR" sz="1400" dirty="0"/>
              <a:t> sensitive to latchup signatures. Evolution of </a:t>
            </a:r>
            <a:r>
              <a:rPr lang="fr-FR" sz="1400" dirty="0" err="1"/>
              <a:t>sensitivity</a:t>
            </a:r>
            <a:r>
              <a:rPr lang="fr-FR" sz="1400" dirty="0"/>
              <a:t> </a:t>
            </a:r>
            <a:r>
              <a:rPr lang="fr-FR" sz="1400" dirty="0" err="1"/>
              <a:t>with</a:t>
            </a:r>
            <a:r>
              <a:rPr lang="fr-FR" sz="1400" dirty="0"/>
              <a:t> laser </a:t>
            </a:r>
            <a:r>
              <a:rPr lang="fr-FR" sz="1400" dirty="0" err="1"/>
              <a:t>energy</a:t>
            </a:r>
            <a:r>
              <a:rPr lang="fr-FR" sz="1400" dirty="0"/>
              <a:t> </a:t>
            </a:r>
            <a:r>
              <a:rPr lang="fr-FR" sz="1400" dirty="0" err="1"/>
              <a:t>allow</a:t>
            </a:r>
            <a:r>
              <a:rPr lang="fr-FR" sz="1400" dirty="0"/>
              <a:t> to </a:t>
            </a:r>
            <a:r>
              <a:rPr lang="fr-FR" sz="1400" dirty="0" err="1"/>
              <a:t>distinguish</a:t>
            </a:r>
            <a:r>
              <a:rPr lang="fr-FR" sz="1400" dirty="0"/>
              <a:t> </a:t>
            </a:r>
            <a:r>
              <a:rPr lang="fr-FR" sz="1400" dirty="0" smtClean="0"/>
              <a:t>parts and </a:t>
            </a:r>
            <a:r>
              <a:rPr lang="fr-FR" sz="1400" dirty="0" err="1" smtClean="0"/>
              <a:t>confirm</a:t>
            </a:r>
            <a:r>
              <a:rPr lang="fr-FR" sz="1400" dirty="0" smtClean="0"/>
              <a:t> </a:t>
            </a:r>
            <a:r>
              <a:rPr lang="fr-FR" sz="1400" dirty="0" err="1" smtClean="0"/>
              <a:t>datecode</a:t>
            </a:r>
            <a:r>
              <a:rPr lang="fr-FR" sz="1400" dirty="0" smtClean="0"/>
              <a:t> DC2047 </a:t>
            </a:r>
            <a:r>
              <a:rPr lang="fr-FR" sz="1400" dirty="0" err="1" smtClean="0"/>
              <a:t>with</a:t>
            </a:r>
            <a:r>
              <a:rPr lang="fr-FR" sz="1400" dirty="0" smtClean="0"/>
              <a:t> </a:t>
            </a:r>
            <a:r>
              <a:rPr lang="fr-FR" sz="1400" dirty="0" err="1" smtClean="0"/>
              <a:t>highest</a:t>
            </a:r>
            <a:r>
              <a:rPr lang="fr-FR" sz="1400" dirty="0" smtClean="0"/>
              <a:t> </a:t>
            </a:r>
            <a:r>
              <a:rPr lang="fr-FR" sz="1400" dirty="0" err="1" smtClean="0"/>
              <a:t>sensitivity</a:t>
            </a:r>
            <a:r>
              <a:rPr lang="fr-FR" sz="1400" dirty="0" smtClean="0"/>
              <a:t> to SEL. DC1553 </a:t>
            </a:r>
            <a:r>
              <a:rPr lang="fr-FR" sz="1400" dirty="0" err="1" smtClean="0"/>
              <a:t>with</a:t>
            </a:r>
            <a:r>
              <a:rPr lang="fr-FR" sz="1400" dirty="0" smtClean="0"/>
              <a:t> </a:t>
            </a:r>
            <a:r>
              <a:rPr lang="fr-FR" sz="1400" dirty="0" err="1" smtClean="0"/>
              <a:t>lowest</a:t>
            </a:r>
            <a:r>
              <a:rPr lang="fr-FR" sz="1400" dirty="0" smtClean="0"/>
              <a:t> </a:t>
            </a:r>
            <a:r>
              <a:rPr lang="fr-FR" sz="1400" dirty="0" err="1" smtClean="0"/>
              <a:t>sensitivity</a:t>
            </a:r>
            <a:r>
              <a:rPr lang="fr-FR" sz="1400" dirty="0" smtClean="0"/>
              <a:t>. </a:t>
            </a:r>
            <a:endParaRPr lang="fr-FR" sz="1400" dirty="0"/>
          </a:p>
          <a:p>
            <a:endParaRPr lang="fr-FR" sz="1400" dirty="0"/>
          </a:p>
        </p:txBody>
      </p:sp>
      <p:sp>
        <p:nvSpPr>
          <p:cNvPr id="12" name="Rectangle 11"/>
          <p:cNvSpPr/>
          <p:nvPr/>
        </p:nvSpPr>
        <p:spPr>
          <a:xfrm flipH="1">
            <a:off x="4620911" y="0"/>
            <a:ext cx="1368000" cy="407046"/>
          </a:xfrm>
          <a:prstGeom prst="rect">
            <a:avLst/>
          </a:prstGeom>
          <a:solidFill>
            <a:srgbClr val="0020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t>TV1 (ADC)</a:t>
            </a:r>
            <a:endParaRPr lang="fr-FR" sz="1600" dirty="0"/>
          </a:p>
        </p:txBody>
      </p:sp>
      <p:sp>
        <p:nvSpPr>
          <p:cNvPr id="13" name="Rectangle 12"/>
          <p:cNvSpPr/>
          <p:nvPr/>
        </p:nvSpPr>
        <p:spPr>
          <a:xfrm flipH="1">
            <a:off x="6189817" y="0"/>
            <a:ext cx="1368000" cy="407046"/>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t>TV2 (CMP)</a:t>
            </a:r>
            <a:endParaRPr lang="fr-FR" sz="1600" dirty="0"/>
          </a:p>
        </p:txBody>
      </p:sp>
      <p:sp>
        <p:nvSpPr>
          <p:cNvPr id="14" name="Rectangle 13"/>
          <p:cNvSpPr/>
          <p:nvPr/>
        </p:nvSpPr>
        <p:spPr>
          <a:xfrm flipH="1">
            <a:off x="7758723" y="-7265"/>
            <a:ext cx="1368000" cy="407046"/>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t>TV3 (</a:t>
            </a:r>
            <a:r>
              <a:rPr lang="fr-FR" sz="1600" dirty="0" err="1" smtClean="0"/>
              <a:t>PoL</a:t>
            </a:r>
            <a:r>
              <a:rPr lang="fr-FR" sz="1600" dirty="0" smtClean="0"/>
              <a:t>)</a:t>
            </a:r>
            <a:endParaRPr lang="fr-FR" sz="1600" dirty="0"/>
          </a:p>
        </p:txBody>
      </p:sp>
      <p:sp>
        <p:nvSpPr>
          <p:cNvPr id="15" name="Rectangle 14"/>
          <p:cNvSpPr/>
          <p:nvPr/>
        </p:nvSpPr>
        <p:spPr>
          <a:xfrm flipH="1">
            <a:off x="9327629" y="0"/>
            <a:ext cx="1368000" cy="407046"/>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t>TV4 (SRAM)</a:t>
            </a:r>
            <a:endParaRPr lang="fr-FR" sz="1600" dirty="0"/>
          </a:p>
        </p:txBody>
      </p:sp>
      <p:sp>
        <p:nvSpPr>
          <p:cNvPr id="16" name="Rectangle 15"/>
          <p:cNvSpPr/>
          <p:nvPr/>
        </p:nvSpPr>
        <p:spPr>
          <a:xfrm>
            <a:off x="564457" y="1035968"/>
            <a:ext cx="3832283" cy="769441"/>
          </a:xfrm>
          <a:prstGeom prst="rect">
            <a:avLst/>
          </a:prstGeom>
        </p:spPr>
        <p:txBody>
          <a:bodyPr wrap="square">
            <a:spAutoFit/>
          </a:bodyPr>
          <a:lstStyle/>
          <a:p>
            <a:r>
              <a:rPr lang="fr-FR" sz="1100" dirty="0" smtClean="0"/>
              <a:t>Pulse Laser Scan </a:t>
            </a:r>
            <a:r>
              <a:rPr lang="fr-FR" sz="1100" dirty="0"/>
              <a:t>on </a:t>
            </a:r>
            <a:r>
              <a:rPr lang="fr-FR" sz="1100" dirty="0" err="1"/>
              <a:t>whole</a:t>
            </a:r>
            <a:r>
              <a:rPr lang="fr-FR" sz="1100" dirty="0"/>
              <a:t> surface</a:t>
            </a:r>
          </a:p>
          <a:p>
            <a:pPr marL="285750" indent="-285750">
              <a:buFont typeface="Arial" panose="020B0604020202020204" pitchFamily="34" charset="0"/>
              <a:buChar char="•"/>
            </a:pPr>
            <a:r>
              <a:rPr lang="fr-FR" sz="1100" dirty="0"/>
              <a:t>Identification of </a:t>
            </a:r>
            <a:r>
              <a:rPr lang="fr-FR" sz="1100" dirty="0" err="1"/>
              <a:t>sensitivity</a:t>
            </a:r>
            <a:r>
              <a:rPr lang="fr-FR" sz="1100" dirty="0"/>
              <a:t> spot</a:t>
            </a:r>
          </a:p>
          <a:p>
            <a:pPr marL="285750" indent="-285750">
              <a:buFont typeface="Arial" panose="020B0604020202020204" pitchFamily="34" charset="0"/>
              <a:buChar char="•"/>
            </a:pPr>
            <a:r>
              <a:rPr lang="fr-FR" sz="1100" dirty="0" err="1"/>
              <a:t>Recurrent</a:t>
            </a:r>
            <a:r>
              <a:rPr lang="fr-FR" sz="1100" dirty="0"/>
              <a:t> </a:t>
            </a:r>
            <a:r>
              <a:rPr lang="fr-FR" sz="1100" dirty="0" err="1"/>
              <a:t>mapping</a:t>
            </a:r>
            <a:r>
              <a:rPr lang="fr-FR" sz="1100" dirty="0"/>
              <a:t> on sensitive area </a:t>
            </a:r>
            <a:r>
              <a:rPr lang="fr-FR" sz="1100" dirty="0" err="1"/>
              <a:t>with</a:t>
            </a:r>
            <a:r>
              <a:rPr lang="fr-FR" sz="1100" dirty="0"/>
              <a:t> fine </a:t>
            </a:r>
            <a:r>
              <a:rPr lang="fr-FR" sz="1100" dirty="0" err="1"/>
              <a:t>stepping</a:t>
            </a:r>
            <a:r>
              <a:rPr lang="fr-FR" sz="1100" dirty="0"/>
              <a:t> (</a:t>
            </a:r>
            <a:r>
              <a:rPr lang="fr-FR" sz="1100" dirty="0" err="1"/>
              <a:t>typically</a:t>
            </a:r>
            <a:r>
              <a:rPr lang="fr-FR" sz="1100" dirty="0"/>
              <a:t> 2µm </a:t>
            </a:r>
            <a:r>
              <a:rPr lang="fr-FR" sz="1100" dirty="0" err="1"/>
              <a:t>padding</a:t>
            </a:r>
            <a:r>
              <a:rPr lang="fr-FR" sz="1100" dirty="0"/>
              <a:t>)</a:t>
            </a:r>
          </a:p>
        </p:txBody>
      </p:sp>
    </p:spTree>
    <p:extLst>
      <p:ext uri="{BB962C8B-B14F-4D97-AF65-F5344CB8AC3E}">
        <p14:creationId xmlns:p14="http://schemas.microsoft.com/office/powerpoint/2010/main" val="717251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r>
              <a:rPr lang="fr-FR" dirty="0" smtClean="0">
                <a:solidFill>
                  <a:srgbClr val="000000">
                    <a:tint val="75000"/>
                  </a:srgbClr>
                </a:solidFill>
              </a:rPr>
              <a:t>28th </a:t>
            </a:r>
            <a:r>
              <a:rPr lang="fr-FR" dirty="0" err="1" smtClean="0">
                <a:solidFill>
                  <a:srgbClr val="000000">
                    <a:tint val="75000"/>
                  </a:srgbClr>
                </a:solidFill>
              </a:rPr>
              <a:t>June</a:t>
            </a:r>
            <a:r>
              <a:rPr lang="fr-FR" dirty="0" smtClean="0">
                <a:solidFill>
                  <a:srgbClr val="000000">
                    <a:tint val="75000"/>
                  </a:srgbClr>
                </a:solidFill>
              </a:rPr>
              <a:t> 2023 - ESTEC, Final </a:t>
            </a:r>
            <a:r>
              <a:rPr lang="fr-FR" dirty="0" err="1" smtClean="0">
                <a:solidFill>
                  <a:srgbClr val="000000">
                    <a:tint val="75000"/>
                  </a:srgbClr>
                </a:solidFill>
              </a:rPr>
              <a:t>Presentation</a:t>
            </a:r>
            <a:r>
              <a:rPr lang="fr-FR" dirty="0" smtClean="0">
                <a:solidFill>
                  <a:srgbClr val="000000">
                    <a:tint val="75000"/>
                  </a:srgbClr>
                </a:solidFill>
              </a:rPr>
              <a:t> </a:t>
            </a:r>
            <a:r>
              <a:rPr lang="fr-FR" dirty="0" err="1" smtClean="0">
                <a:solidFill>
                  <a:srgbClr val="000000">
                    <a:tint val="75000"/>
                  </a:srgbClr>
                </a:solidFill>
              </a:rPr>
              <a:t>Days</a:t>
            </a:r>
            <a:r>
              <a:rPr lang="fr-FR" dirty="0" smtClean="0">
                <a:solidFill>
                  <a:srgbClr val="000000">
                    <a:tint val="75000"/>
                  </a:srgbClr>
                </a:solidFill>
              </a:rPr>
              <a:t> 2023.</a:t>
            </a:r>
            <a:endParaRPr lang="en-GB" dirty="0">
              <a:solidFill>
                <a:srgbClr val="000000">
                  <a:tint val="75000"/>
                </a:srgbClr>
              </a:solidFill>
            </a:endParaRPr>
          </a:p>
        </p:txBody>
      </p:sp>
      <p:sp>
        <p:nvSpPr>
          <p:cNvPr id="4" name="Espace réservé du pied de page 3"/>
          <p:cNvSpPr>
            <a:spLocks noGrp="1"/>
          </p:cNvSpPr>
          <p:nvPr>
            <p:ph type="ftr" sz="quarter" idx="11"/>
          </p:nvPr>
        </p:nvSpPr>
        <p:spPr/>
        <p:txBody>
          <a:bodyPr/>
          <a:lstStyle/>
          <a:p>
            <a:r>
              <a:rPr lang="en-GB" smtClean="0">
                <a:solidFill>
                  <a:srgbClr val="000000">
                    <a:tint val="75000"/>
                  </a:srgbClr>
                </a:solidFill>
              </a:rPr>
              <a:t>Contract N°4000135313/21/NL/GLC</a:t>
            </a:r>
            <a:endParaRPr lang="en-GB" dirty="0">
              <a:solidFill>
                <a:srgbClr val="000000">
                  <a:tint val="75000"/>
                </a:srgbClr>
              </a:solidFill>
            </a:endParaRPr>
          </a:p>
        </p:txBody>
      </p:sp>
      <p:sp>
        <p:nvSpPr>
          <p:cNvPr id="7" name="Espace réservé du numéro de diapositive 6"/>
          <p:cNvSpPr>
            <a:spLocks noGrp="1"/>
          </p:cNvSpPr>
          <p:nvPr>
            <p:ph type="sldNum" sz="quarter" idx="12"/>
          </p:nvPr>
        </p:nvSpPr>
        <p:spPr/>
        <p:txBody>
          <a:bodyPr/>
          <a:lstStyle/>
          <a:p>
            <a:fld id="{877C2003-2E6E-4ABC-B270-3E95A87ADF8A}" type="slidenum">
              <a:rPr lang="en-GB" smtClean="0">
                <a:solidFill>
                  <a:srgbClr val="000000">
                    <a:tint val="75000"/>
                  </a:srgbClr>
                </a:solidFill>
              </a:rPr>
              <a:pPr/>
              <a:t>13</a:t>
            </a:fld>
            <a:endParaRPr lang="en-GB">
              <a:solidFill>
                <a:srgbClr val="000000">
                  <a:tint val="75000"/>
                </a:srgbClr>
              </a:solidFill>
            </a:endParaRPr>
          </a:p>
        </p:txBody>
      </p:sp>
      <p:sp>
        <p:nvSpPr>
          <p:cNvPr id="2" name="Titre 1"/>
          <p:cNvSpPr>
            <a:spLocks noGrp="1"/>
          </p:cNvSpPr>
          <p:nvPr>
            <p:ph type="title"/>
          </p:nvPr>
        </p:nvSpPr>
        <p:spPr/>
        <p:txBody>
          <a:bodyPr/>
          <a:lstStyle/>
          <a:p>
            <a:r>
              <a:rPr lang="fr-FR" dirty="0"/>
              <a:t>TV2 </a:t>
            </a:r>
            <a:r>
              <a:rPr lang="fr-FR" dirty="0" err="1" smtClean="0"/>
              <a:t>Results</a:t>
            </a:r>
            <a:r>
              <a:rPr lang="fr-FR" dirty="0" smtClean="0"/>
              <a:t> (Heavy-Ions)</a:t>
            </a:r>
            <a:endParaRPr lang="fr-FR" dirty="0"/>
          </a:p>
        </p:txBody>
      </p:sp>
      <p:sp>
        <p:nvSpPr>
          <p:cNvPr id="13" name="Rectangle 12"/>
          <p:cNvSpPr/>
          <p:nvPr/>
        </p:nvSpPr>
        <p:spPr>
          <a:xfrm flipH="1">
            <a:off x="4620911" y="0"/>
            <a:ext cx="1368000" cy="407046"/>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TV1 (ADC)</a:t>
            </a:r>
          </a:p>
        </p:txBody>
      </p:sp>
      <p:sp>
        <p:nvSpPr>
          <p:cNvPr id="14" name="Rectangle 13"/>
          <p:cNvSpPr/>
          <p:nvPr/>
        </p:nvSpPr>
        <p:spPr>
          <a:xfrm flipH="1">
            <a:off x="6189817" y="0"/>
            <a:ext cx="1368000" cy="407046"/>
          </a:xfrm>
          <a:prstGeom prst="rect">
            <a:avLst/>
          </a:prstGeom>
          <a:solidFill>
            <a:srgbClr val="0020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t>TV2 (CMP)</a:t>
            </a:r>
            <a:endParaRPr lang="fr-FR" sz="1600" dirty="0"/>
          </a:p>
        </p:txBody>
      </p:sp>
      <p:sp>
        <p:nvSpPr>
          <p:cNvPr id="15" name="Rectangle 14"/>
          <p:cNvSpPr/>
          <p:nvPr/>
        </p:nvSpPr>
        <p:spPr>
          <a:xfrm flipH="1">
            <a:off x="7758723" y="-7265"/>
            <a:ext cx="1368000" cy="407046"/>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TV3 (</a:t>
            </a:r>
            <a:r>
              <a:rPr lang="fr-FR" sz="1600" dirty="0" err="1"/>
              <a:t>PoL</a:t>
            </a:r>
            <a:r>
              <a:rPr lang="fr-FR" sz="1600" dirty="0"/>
              <a:t>)</a:t>
            </a:r>
          </a:p>
        </p:txBody>
      </p:sp>
      <p:sp>
        <p:nvSpPr>
          <p:cNvPr id="16" name="Rectangle 15"/>
          <p:cNvSpPr/>
          <p:nvPr/>
        </p:nvSpPr>
        <p:spPr>
          <a:xfrm flipH="1">
            <a:off x="9327629" y="0"/>
            <a:ext cx="1368000" cy="407046"/>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TV4 (SRAM)</a:t>
            </a:r>
          </a:p>
        </p:txBody>
      </p:sp>
      <p:pic>
        <p:nvPicPr>
          <p:cNvPr id="17" name="Image 16"/>
          <p:cNvPicPr>
            <a:picLocks noChangeAspect="1"/>
          </p:cNvPicPr>
          <p:nvPr/>
        </p:nvPicPr>
        <p:blipFill rotWithShape="1">
          <a:blip r:embed="rId3" cstate="email">
            <a:extLst>
              <a:ext uri="{28A0092B-C50C-407E-A947-70E740481C1C}">
                <a14:useLocalDpi xmlns:a14="http://schemas.microsoft.com/office/drawing/2010/main"/>
              </a:ext>
            </a:extLst>
          </a:blip>
          <a:srcRect l="5440" t="1063" r="68551"/>
          <a:stretch/>
        </p:blipFill>
        <p:spPr>
          <a:xfrm>
            <a:off x="9767454" y="875645"/>
            <a:ext cx="1943346" cy="5176444"/>
          </a:xfrm>
          <a:prstGeom prst="rect">
            <a:avLst/>
          </a:prstGeom>
        </p:spPr>
      </p:pic>
      <p:pic>
        <p:nvPicPr>
          <p:cNvPr id="20" name="Image 19"/>
          <p:cNvPicPr/>
          <p:nvPr/>
        </p:nvPicPr>
        <p:blipFill>
          <a:blip r:embed="rId4">
            <a:extLst>
              <a:ext uri="{28A0092B-C50C-407E-A947-70E740481C1C}">
                <a14:useLocalDpi xmlns:a14="http://schemas.microsoft.com/office/drawing/2010/main"/>
              </a:ext>
            </a:extLst>
          </a:blip>
          <a:srcRect/>
          <a:stretch>
            <a:fillRect/>
          </a:stretch>
        </p:blipFill>
        <p:spPr bwMode="auto">
          <a:xfrm>
            <a:off x="3637965" y="3975014"/>
            <a:ext cx="6081555" cy="800090"/>
          </a:xfrm>
          <a:prstGeom prst="rect">
            <a:avLst/>
          </a:prstGeom>
          <a:noFill/>
          <a:ln>
            <a:noFill/>
          </a:ln>
        </p:spPr>
      </p:pic>
      <p:sp>
        <p:nvSpPr>
          <p:cNvPr id="5" name="ZoneTexte 4"/>
          <p:cNvSpPr txBox="1"/>
          <p:nvPr/>
        </p:nvSpPr>
        <p:spPr>
          <a:xfrm>
            <a:off x="11639855" y="1021138"/>
            <a:ext cx="736855" cy="261610"/>
          </a:xfrm>
          <a:prstGeom prst="rect">
            <a:avLst/>
          </a:prstGeom>
          <a:noFill/>
        </p:spPr>
        <p:txBody>
          <a:bodyPr wrap="square" rtlCol="0">
            <a:spAutoFit/>
          </a:bodyPr>
          <a:lstStyle/>
          <a:p>
            <a:r>
              <a:rPr lang="fr-FR" sz="1100" dirty="0" smtClean="0"/>
              <a:t>CMP1</a:t>
            </a:r>
            <a:endParaRPr lang="fr-FR" sz="1100" dirty="0"/>
          </a:p>
        </p:txBody>
      </p:sp>
      <p:sp>
        <p:nvSpPr>
          <p:cNvPr id="18" name="ZoneTexte 17"/>
          <p:cNvSpPr txBox="1"/>
          <p:nvPr/>
        </p:nvSpPr>
        <p:spPr>
          <a:xfrm>
            <a:off x="11639856" y="2395782"/>
            <a:ext cx="736855" cy="261610"/>
          </a:xfrm>
          <a:prstGeom prst="rect">
            <a:avLst/>
          </a:prstGeom>
          <a:noFill/>
        </p:spPr>
        <p:txBody>
          <a:bodyPr wrap="square" rtlCol="0">
            <a:spAutoFit/>
          </a:bodyPr>
          <a:lstStyle/>
          <a:p>
            <a:r>
              <a:rPr lang="fr-FR" sz="1100" dirty="0" smtClean="0"/>
              <a:t>CMP2</a:t>
            </a:r>
            <a:endParaRPr lang="fr-FR" sz="1100" dirty="0"/>
          </a:p>
        </p:txBody>
      </p:sp>
      <p:sp>
        <p:nvSpPr>
          <p:cNvPr id="21" name="ZoneTexte 20"/>
          <p:cNvSpPr txBox="1"/>
          <p:nvPr/>
        </p:nvSpPr>
        <p:spPr>
          <a:xfrm>
            <a:off x="11639857" y="3720494"/>
            <a:ext cx="736855" cy="261610"/>
          </a:xfrm>
          <a:prstGeom prst="rect">
            <a:avLst/>
          </a:prstGeom>
          <a:noFill/>
        </p:spPr>
        <p:txBody>
          <a:bodyPr wrap="square" rtlCol="0">
            <a:spAutoFit/>
          </a:bodyPr>
          <a:lstStyle/>
          <a:p>
            <a:r>
              <a:rPr lang="fr-FR" sz="1100" dirty="0" smtClean="0"/>
              <a:t>CMP3</a:t>
            </a:r>
            <a:endParaRPr lang="fr-FR" sz="1100" dirty="0"/>
          </a:p>
        </p:txBody>
      </p:sp>
      <p:sp>
        <p:nvSpPr>
          <p:cNvPr id="22" name="ZoneTexte 21"/>
          <p:cNvSpPr txBox="1"/>
          <p:nvPr/>
        </p:nvSpPr>
        <p:spPr>
          <a:xfrm>
            <a:off x="11639854" y="4914401"/>
            <a:ext cx="736855" cy="261610"/>
          </a:xfrm>
          <a:prstGeom prst="rect">
            <a:avLst/>
          </a:prstGeom>
          <a:noFill/>
        </p:spPr>
        <p:txBody>
          <a:bodyPr wrap="square" rtlCol="0">
            <a:spAutoFit/>
          </a:bodyPr>
          <a:lstStyle/>
          <a:p>
            <a:r>
              <a:rPr lang="fr-FR" sz="1100" dirty="0" smtClean="0"/>
              <a:t>CMP4</a:t>
            </a:r>
            <a:endParaRPr lang="fr-FR" sz="1100" dirty="0"/>
          </a:p>
        </p:txBody>
      </p:sp>
      <p:sp>
        <p:nvSpPr>
          <p:cNvPr id="23" name="ZoneTexte 22"/>
          <p:cNvSpPr txBox="1"/>
          <p:nvPr/>
        </p:nvSpPr>
        <p:spPr>
          <a:xfrm>
            <a:off x="478800" y="5083365"/>
            <a:ext cx="8848829" cy="994493"/>
          </a:xfrm>
          <a:prstGeom prst="rect">
            <a:avLst/>
          </a:prstGeom>
          <a:solidFill>
            <a:srgbClr val="33BCD7"/>
          </a:solidFill>
        </p:spPr>
        <p:txBody>
          <a:bodyPr wrap="square" numCol="1" rtlCol="0" anchor="ctr">
            <a:noAutofit/>
          </a:bodyPr>
          <a:lstStyle/>
          <a:p>
            <a:r>
              <a:rPr lang="fr-FR" sz="1400" b="1" u="sng" dirty="0">
                <a:solidFill>
                  <a:srgbClr val="000000"/>
                </a:solidFill>
              </a:rPr>
              <a:t>Conclusion</a:t>
            </a:r>
            <a:r>
              <a:rPr lang="fr-FR" sz="1400" b="1" u="sng" dirty="0" smtClean="0">
                <a:solidFill>
                  <a:srgbClr val="000000"/>
                </a:solidFill>
              </a:rPr>
              <a:t>:</a:t>
            </a:r>
            <a:endParaRPr lang="fr-FR" sz="1400" dirty="0" smtClean="0"/>
          </a:p>
          <a:p>
            <a:pPr marL="285750" indent="-285750">
              <a:buFont typeface="Arial" panose="020B0604020202020204" pitchFamily="34" charset="0"/>
              <a:buChar char="•"/>
            </a:pPr>
            <a:r>
              <a:rPr lang="fr-FR" sz="1400" dirty="0" smtClean="0"/>
              <a:t>No </a:t>
            </a:r>
            <a:r>
              <a:rPr lang="fr-FR" sz="1400" dirty="0" err="1" smtClean="0"/>
              <a:t>significant</a:t>
            </a:r>
            <a:r>
              <a:rPr lang="fr-FR" sz="1400" dirty="0" smtClean="0"/>
              <a:t> change of </a:t>
            </a:r>
            <a:r>
              <a:rPr lang="fr-FR" sz="1400" dirty="0" err="1" smtClean="0"/>
              <a:t>sensitivity</a:t>
            </a:r>
            <a:r>
              <a:rPr lang="fr-FR" sz="1400" dirty="0" smtClean="0"/>
              <a:t> </a:t>
            </a:r>
            <a:r>
              <a:rPr lang="fr-FR" sz="1400" dirty="0" err="1" smtClean="0"/>
              <a:t>between</a:t>
            </a:r>
            <a:r>
              <a:rPr lang="fr-FR" sz="1400" dirty="0" smtClean="0"/>
              <a:t> </a:t>
            </a:r>
            <a:r>
              <a:rPr lang="fr-FR" sz="1400" dirty="0" err="1" smtClean="0"/>
              <a:t>datecodes</a:t>
            </a:r>
            <a:r>
              <a:rPr lang="fr-FR" sz="1400" dirty="0" smtClean="0"/>
              <a:t> and </a:t>
            </a:r>
            <a:r>
              <a:rPr lang="fr-FR" sz="1400" dirty="0" err="1" smtClean="0"/>
              <a:t>comparator</a:t>
            </a:r>
            <a:r>
              <a:rPr lang="fr-FR" sz="1400" dirty="0" smtClean="0"/>
              <a:t> </a:t>
            </a:r>
            <a:r>
              <a:rPr lang="fr-FR" sz="1400" dirty="0" err="1" smtClean="0"/>
              <a:t>function</a:t>
            </a:r>
            <a:r>
              <a:rPr lang="fr-FR" sz="1400" dirty="0" smtClean="0"/>
              <a:t> </a:t>
            </a:r>
            <a:r>
              <a:rPr lang="fr-FR" sz="1400" dirty="0" err="1" smtClean="0"/>
              <a:t>number</a:t>
            </a:r>
            <a:r>
              <a:rPr lang="fr-FR" sz="1400" dirty="0" smtClean="0"/>
              <a:t>.</a:t>
            </a:r>
          </a:p>
          <a:p>
            <a:pPr marL="285750" indent="-285750">
              <a:buFont typeface="Arial" panose="020B0604020202020204" pitchFamily="34" charset="0"/>
              <a:buChar char="•"/>
            </a:pPr>
            <a:r>
              <a:rPr lang="fr-FR" sz="1400" dirty="0" err="1" smtClean="0"/>
              <a:t>Both</a:t>
            </a:r>
            <a:r>
              <a:rPr lang="fr-FR" sz="1400" dirty="0" smtClean="0"/>
              <a:t> SET Directions </a:t>
            </a:r>
            <a:r>
              <a:rPr lang="fr-FR" sz="1400" dirty="0" err="1" smtClean="0"/>
              <a:t>explored</a:t>
            </a:r>
            <a:r>
              <a:rPr lang="fr-FR" sz="1400" dirty="0" smtClean="0"/>
              <a:t> and variable </a:t>
            </a:r>
            <a:r>
              <a:rPr lang="fr-FR" sz="1400" dirty="0" err="1" smtClean="0"/>
              <a:t>Differential</a:t>
            </a:r>
            <a:r>
              <a:rPr lang="fr-FR" sz="1400" dirty="0" smtClean="0"/>
              <a:t> Input Voltage </a:t>
            </a:r>
            <a:r>
              <a:rPr lang="fr-FR" sz="1400" dirty="0" err="1" smtClean="0"/>
              <a:t>form</a:t>
            </a:r>
            <a:r>
              <a:rPr lang="fr-FR" sz="1400" dirty="0" smtClean="0"/>
              <a:t> 0.1 to 1 V.</a:t>
            </a:r>
            <a:endParaRPr lang="fr-FR" sz="1400" dirty="0"/>
          </a:p>
        </p:txBody>
      </p:sp>
      <p:pic>
        <p:nvPicPr>
          <p:cNvPr id="11" name="Imag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8800" y="2141165"/>
            <a:ext cx="2867853" cy="947370"/>
          </a:xfrm>
          <a:prstGeom prst="rect">
            <a:avLst/>
          </a:prstGeom>
        </p:spPr>
      </p:pic>
      <p:pic>
        <p:nvPicPr>
          <p:cNvPr id="8" name="Image 7"/>
          <p:cNvPicPr>
            <a:picLocks noChangeAspect="1"/>
          </p:cNvPicPr>
          <p:nvPr/>
        </p:nvPicPr>
        <p:blipFill>
          <a:blip r:embed="rId6"/>
          <a:stretch>
            <a:fillRect/>
          </a:stretch>
        </p:blipFill>
        <p:spPr>
          <a:xfrm>
            <a:off x="3633526" y="875645"/>
            <a:ext cx="6090432" cy="3036071"/>
          </a:xfrm>
          <a:prstGeom prst="rect">
            <a:avLst/>
          </a:prstGeom>
        </p:spPr>
      </p:pic>
    </p:spTree>
    <p:extLst>
      <p:ext uri="{BB962C8B-B14F-4D97-AF65-F5344CB8AC3E}">
        <p14:creationId xmlns:p14="http://schemas.microsoft.com/office/powerpoint/2010/main" val="13079104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r>
              <a:rPr lang="fr-FR" smtClean="0">
                <a:solidFill>
                  <a:srgbClr val="000000">
                    <a:tint val="75000"/>
                  </a:srgbClr>
                </a:solidFill>
              </a:rPr>
              <a:t>28th June 2023 - ESTEC, Final Presentation Days 2023.</a:t>
            </a:r>
            <a:endParaRPr lang="en-GB" dirty="0">
              <a:solidFill>
                <a:srgbClr val="000000">
                  <a:tint val="75000"/>
                </a:srgbClr>
              </a:solidFill>
            </a:endParaRPr>
          </a:p>
        </p:txBody>
      </p:sp>
      <p:sp>
        <p:nvSpPr>
          <p:cNvPr id="4" name="Espace réservé du pied de page 3"/>
          <p:cNvSpPr>
            <a:spLocks noGrp="1"/>
          </p:cNvSpPr>
          <p:nvPr>
            <p:ph type="ftr" sz="quarter" idx="11"/>
          </p:nvPr>
        </p:nvSpPr>
        <p:spPr/>
        <p:txBody>
          <a:bodyPr/>
          <a:lstStyle/>
          <a:p>
            <a:r>
              <a:rPr lang="en-GB" smtClean="0">
                <a:solidFill>
                  <a:srgbClr val="000000">
                    <a:tint val="75000"/>
                  </a:srgbClr>
                </a:solidFill>
              </a:rPr>
              <a:t>Contract N°4000135313/21/NL/GLC</a:t>
            </a:r>
            <a:endParaRPr lang="en-GB" dirty="0">
              <a:solidFill>
                <a:srgbClr val="000000">
                  <a:tint val="75000"/>
                </a:srgbClr>
              </a:solidFill>
            </a:endParaRPr>
          </a:p>
        </p:txBody>
      </p:sp>
      <p:sp>
        <p:nvSpPr>
          <p:cNvPr id="11" name="Espace réservé du numéro de diapositive 10"/>
          <p:cNvSpPr>
            <a:spLocks noGrp="1"/>
          </p:cNvSpPr>
          <p:nvPr>
            <p:ph type="sldNum" sz="quarter" idx="12"/>
          </p:nvPr>
        </p:nvSpPr>
        <p:spPr/>
        <p:txBody>
          <a:bodyPr/>
          <a:lstStyle/>
          <a:p>
            <a:fld id="{877C2003-2E6E-4ABC-B270-3E95A87ADF8A}" type="slidenum">
              <a:rPr lang="en-GB" smtClean="0">
                <a:solidFill>
                  <a:srgbClr val="000000">
                    <a:tint val="75000"/>
                  </a:srgbClr>
                </a:solidFill>
              </a:rPr>
              <a:pPr/>
              <a:t>14</a:t>
            </a:fld>
            <a:endParaRPr lang="en-GB">
              <a:solidFill>
                <a:srgbClr val="000000">
                  <a:tint val="75000"/>
                </a:srgbClr>
              </a:solidFill>
            </a:endParaRPr>
          </a:p>
        </p:txBody>
      </p:sp>
      <p:sp>
        <p:nvSpPr>
          <p:cNvPr id="2" name="Titre 1"/>
          <p:cNvSpPr>
            <a:spLocks noGrp="1"/>
          </p:cNvSpPr>
          <p:nvPr>
            <p:ph type="title"/>
          </p:nvPr>
        </p:nvSpPr>
        <p:spPr/>
        <p:txBody>
          <a:bodyPr/>
          <a:lstStyle/>
          <a:p>
            <a:r>
              <a:rPr lang="fr-FR" dirty="0"/>
              <a:t>TV2 </a:t>
            </a:r>
            <a:r>
              <a:rPr lang="fr-FR" dirty="0" err="1" smtClean="0"/>
              <a:t>Results</a:t>
            </a:r>
            <a:r>
              <a:rPr lang="fr-FR" dirty="0" smtClean="0"/>
              <a:t> (</a:t>
            </a:r>
            <a:r>
              <a:rPr lang="fr-FR" dirty="0" err="1" smtClean="0"/>
              <a:t>Pulsed</a:t>
            </a:r>
            <a:r>
              <a:rPr lang="fr-FR" dirty="0" smtClean="0"/>
              <a:t> Laser)</a:t>
            </a:r>
            <a:endParaRPr lang="fr-FR" dirty="0"/>
          </a:p>
        </p:txBody>
      </p:sp>
      <p:pic>
        <p:nvPicPr>
          <p:cNvPr id="5" name="Imag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76392" y="2725531"/>
            <a:ext cx="2990322" cy="1918229"/>
          </a:xfrm>
          <a:prstGeom prst="rect">
            <a:avLst/>
          </a:prstGeom>
        </p:spPr>
      </p:pic>
      <p:pic>
        <p:nvPicPr>
          <p:cNvPr id="7" name="Imag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181" y="4441674"/>
            <a:ext cx="2442347" cy="1576644"/>
          </a:xfrm>
          <a:prstGeom prst="rect">
            <a:avLst/>
          </a:prstGeom>
        </p:spPr>
      </p:pic>
      <p:pic>
        <p:nvPicPr>
          <p:cNvPr id="8" name="Imag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18528" y="4441674"/>
            <a:ext cx="2656042" cy="1660026"/>
          </a:xfrm>
          <a:prstGeom prst="rect">
            <a:avLst/>
          </a:prstGeom>
        </p:spPr>
      </p:pic>
      <p:sp>
        <p:nvSpPr>
          <p:cNvPr id="9" name="ZoneTexte 8"/>
          <p:cNvSpPr txBox="1"/>
          <p:nvPr/>
        </p:nvSpPr>
        <p:spPr>
          <a:xfrm>
            <a:off x="478800" y="1332323"/>
            <a:ext cx="4081567" cy="276999"/>
          </a:xfrm>
          <a:prstGeom prst="rect">
            <a:avLst/>
          </a:prstGeom>
          <a:noFill/>
        </p:spPr>
        <p:txBody>
          <a:bodyPr wrap="none" rtlCol="0">
            <a:spAutoFit/>
          </a:bodyPr>
          <a:lstStyle>
            <a:defPPr>
              <a:defRPr lang="fr-FR"/>
            </a:defPPr>
            <a:lvl1pPr>
              <a:defRPr sz="1200" b="1">
                <a:solidFill>
                  <a:srgbClr val="00ABCD"/>
                </a:solidFill>
              </a:defRPr>
            </a:lvl1pPr>
          </a:lstStyle>
          <a:p>
            <a:r>
              <a:rPr lang="fr-FR" dirty="0" err="1"/>
              <a:t>Mapping</a:t>
            </a:r>
            <a:r>
              <a:rPr lang="fr-FR" dirty="0"/>
              <a:t> </a:t>
            </a:r>
            <a:r>
              <a:rPr lang="fr-FR" dirty="0" err="1"/>
              <a:t>Comparison</a:t>
            </a:r>
            <a:r>
              <a:rPr lang="fr-FR" dirty="0"/>
              <a:t> – SET Distribution </a:t>
            </a:r>
            <a:r>
              <a:rPr lang="fr-FR" dirty="0" err="1"/>
              <a:t>Comparison</a:t>
            </a:r>
            <a:endParaRPr lang="fr-FR" dirty="0"/>
          </a:p>
        </p:txBody>
      </p:sp>
      <p:sp>
        <p:nvSpPr>
          <p:cNvPr id="12" name="ZoneTexte 11"/>
          <p:cNvSpPr txBox="1"/>
          <p:nvPr/>
        </p:nvSpPr>
        <p:spPr>
          <a:xfrm>
            <a:off x="5847724" y="4915833"/>
            <a:ext cx="6025867" cy="1192453"/>
          </a:xfrm>
          <a:prstGeom prst="rect">
            <a:avLst/>
          </a:prstGeom>
          <a:solidFill>
            <a:srgbClr val="00ABCD"/>
          </a:solidFill>
        </p:spPr>
        <p:txBody>
          <a:bodyPr wrap="none" numCol="1" rtlCol="0" anchor="ctr">
            <a:noAutofit/>
          </a:bodyPr>
          <a:lstStyle/>
          <a:p>
            <a:pPr lvl="1"/>
            <a:r>
              <a:rPr lang="fr-FR" sz="1500" b="1" u="sng" dirty="0">
                <a:solidFill>
                  <a:srgbClr val="000000"/>
                </a:solidFill>
              </a:rPr>
              <a:t>Conclusion:</a:t>
            </a:r>
          </a:p>
          <a:p>
            <a:pPr marL="285750" indent="-285750">
              <a:buFont typeface="Arial" panose="020B0604020202020204" pitchFamily="34" charset="0"/>
              <a:buChar char="•"/>
            </a:pPr>
            <a:r>
              <a:rPr lang="fr-FR" sz="1400" dirty="0" smtClean="0"/>
              <a:t>Limited </a:t>
            </a:r>
            <a:r>
              <a:rPr lang="fr-FR" sz="1400" dirty="0" err="1" smtClean="0"/>
              <a:t>evolution</a:t>
            </a:r>
            <a:r>
              <a:rPr lang="fr-FR" sz="1400" dirty="0" smtClean="0"/>
              <a:t> </a:t>
            </a:r>
            <a:r>
              <a:rPr lang="fr-FR" sz="1400" dirty="0" err="1" smtClean="0"/>
              <a:t>between</a:t>
            </a:r>
            <a:r>
              <a:rPr lang="fr-FR" sz="1400" dirty="0" smtClean="0"/>
              <a:t> </a:t>
            </a:r>
            <a:r>
              <a:rPr lang="fr-FR" sz="1400" dirty="0" err="1" smtClean="0"/>
              <a:t>selected</a:t>
            </a:r>
            <a:r>
              <a:rPr lang="fr-FR" sz="1400" dirty="0" smtClean="0"/>
              <a:t> </a:t>
            </a:r>
            <a:r>
              <a:rPr lang="fr-FR" sz="1400" dirty="0" err="1" smtClean="0"/>
              <a:t>datecodes</a:t>
            </a:r>
            <a:r>
              <a:rPr lang="fr-FR" sz="1400" dirty="0" smtClean="0"/>
              <a:t> (AM / AQ Version). </a:t>
            </a:r>
          </a:p>
          <a:p>
            <a:pPr marL="285750" indent="-285750">
              <a:buFont typeface="Arial" panose="020B0604020202020204" pitchFamily="34" charset="0"/>
              <a:buChar char="•"/>
            </a:pPr>
            <a:r>
              <a:rPr lang="fr-FR" sz="1400" dirty="0" err="1" smtClean="0"/>
              <a:t>Several</a:t>
            </a:r>
            <a:r>
              <a:rPr lang="fr-FR" sz="1400" dirty="0" smtClean="0"/>
              <a:t> laser test </a:t>
            </a:r>
            <a:r>
              <a:rPr lang="fr-FR" sz="1400" dirty="0" err="1" smtClean="0"/>
              <a:t>methods</a:t>
            </a:r>
            <a:r>
              <a:rPr lang="fr-FR" sz="1400" dirty="0" smtClean="0"/>
              <a:t> </a:t>
            </a:r>
            <a:r>
              <a:rPr lang="fr-FR" sz="1400" dirty="0" err="1" smtClean="0"/>
              <a:t>were</a:t>
            </a:r>
            <a:r>
              <a:rPr lang="fr-FR" sz="1400" dirty="0" smtClean="0"/>
              <a:t> </a:t>
            </a:r>
            <a:r>
              <a:rPr lang="fr-FR" sz="1400" dirty="0" err="1" smtClean="0"/>
              <a:t>used</a:t>
            </a:r>
            <a:r>
              <a:rPr lang="fr-FR" sz="1400" dirty="0" smtClean="0"/>
              <a:t> to explore </a:t>
            </a:r>
            <a:r>
              <a:rPr lang="fr-FR" sz="1400" dirty="0" err="1" smtClean="0"/>
              <a:t>potential</a:t>
            </a:r>
            <a:r>
              <a:rPr lang="fr-FR" sz="1400" dirty="0" smtClean="0"/>
              <a:t> </a:t>
            </a:r>
            <a:r>
              <a:rPr lang="fr-FR" sz="1400" dirty="0" err="1" smtClean="0"/>
              <a:t>variability</a:t>
            </a:r>
            <a:r>
              <a:rPr lang="fr-FR" sz="1400" dirty="0" smtClean="0"/>
              <a:t>. </a:t>
            </a:r>
          </a:p>
          <a:p>
            <a:pPr marL="285750" indent="-285750">
              <a:buFont typeface="Arial" panose="020B0604020202020204" pitchFamily="34" charset="0"/>
              <a:buChar char="•"/>
            </a:pPr>
            <a:r>
              <a:rPr lang="fr-FR" sz="1400" dirty="0" smtClean="0"/>
              <a:t>Pulse duration </a:t>
            </a:r>
            <a:r>
              <a:rPr lang="fr-FR" sz="1400" dirty="0" err="1" smtClean="0"/>
              <a:t>SETs</a:t>
            </a:r>
            <a:r>
              <a:rPr lang="fr-FR" sz="1400" dirty="0" smtClean="0"/>
              <a:t> distribution </a:t>
            </a:r>
            <a:r>
              <a:rPr lang="fr-FR" sz="1400" dirty="0" err="1" smtClean="0"/>
              <a:t>is</a:t>
            </a:r>
            <a:r>
              <a:rPr lang="fr-FR" sz="1400" dirty="0" smtClean="0"/>
              <a:t> of </a:t>
            </a:r>
            <a:r>
              <a:rPr lang="fr-FR" sz="1400" dirty="0" err="1" smtClean="0"/>
              <a:t>interest</a:t>
            </a:r>
            <a:r>
              <a:rPr lang="fr-FR" sz="1400" dirty="0" smtClean="0"/>
              <a:t> for </a:t>
            </a:r>
            <a:r>
              <a:rPr lang="fr-FR" sz="1400" dirty="0" err="1" smtClean="0"/>
              <a:t>such</a:t>
            </a:r>
            <a:r>
              <a:rPr lang="fr-FR" sz="1400" dirty="0" smtClean="0"/>
              <a:t> type of </a:t>
            </a:r>
            <a:r>
              <a:rPr lang="fr-FR" sz="1400" dirty="0" err="1" smtClean="0"/>
              <a:t>function</a:t>
            </a:r>
            <a:r>
              <a:rPr lang="fr-FR" sz="1400" dirty="0" smtClean="0"/>
              <a:t>.</a:t>
            </a:r>
          </a:p>
        </p:txBody>
      </p:sp>
      <p:sp>
        <p:nvSpPr>
          <p:cNvPr id="13" name="Rectangle 12"/>
          <p:cNvSpPr/>
          <p:nvPr/>
        </p:nvSpPr>
        <p:spPr>
          <a:xfrm flipH="1">
            <a:off x="4620911" y="0"/>
            <a:ext cx="1368000" cy="407046"/>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TV1 (ADC)</a:t>
            </a:r>
          </a:p>
        </p:txBody>
      </p:sp>
      <p:sp>
        <p:nvSpPr>
          <p:cNvPr id="14" name="Rectangle 13"/>
          <p:cNvSpPr/>
          <p:nvPr/>
        </p:nvSpPr>
        <p:spPr>
          <a:xfrm flipH="1">
            <a:off x="6189817" y="0"/>
            <a:ext cx="1368000" cy="407046"/>
          </a:xfrm>
          <a:prstGeom prst="rect">
            <a:avLst/>
          </a:prstGeom>
          <a:solidFill>
            <a:srgbClr val="0020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t>TV2 (CMP)</a:t>
            </a:r>
            <a:endParaRPr lang="fr-FR" sz="1600" dirty="0"/>
          </a:p>
        </p:txBody>
      </p:sp>
      <p:sp>
        <p:nvSpPr>
          <p:cNvPr id="15" name="Rectangle 14"/>
          <p:cNvSpPr/>
          <p:nvPr/>
        </p:nvSpPr>
        <p:spPr>
          <a:xfrm flipH="1">
            <a:off x="7758723" y="-7265"/>
            <a:ext cx="1368000" cy="407046"/>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TV3 (</a:t>
            </a:r>
            <a:r>
              <a:rPr lang="fr-FR" sz="1600" dirty="0" err="1"/>
              <a:t>PoL</a:t>
            </a:r>
            <a:r>
              <a:rPr lang="fr-FR" sz="1600" dirty="0"/>
              <a:t>)</a:t>
            </a:r>
          </a:p>
        </p:txBody>
      </p:sp>
      <p:sp>
        <p:nvSpPr>
          <p:cNvPr id="16" name="Rectangle 15"/>
          <p:cNvSpPr/>
          <p:nvPr/>
        </p:nvSpPr>
        <p:spPr>
          <a:xfrm flipH="1">
            <a:off x="9327629" y="0"/>
            <a:ext cx="1368000" cy="407046"/>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TV4 (SRAM)</a:t>
            </a:r>
          </a:p>
        </p:txBody>
      </p:sp>
      <p:sp>
        <p:nvSpPr>
          <p:cNvPr id="17" name="ZoneTexte 16"/>
          <p:cNvSpPr txBox="1"/>
          <p:nvPr/>
        </p:nvSpPr>
        <p:spPr>
          <a:xfrm>
            <a:off x="376181" y="4164675"/>
            <a:ext cx="3629520" cy="276999"/>
          </a:xfrm>
          <a:prstGeom prst="rect">
            <a:avLst/>
          </a:prstGeom>
          <a:noFill/>
        </p:spPr>
        <p:txBody>
          <a:bodyPr wrap="none" rtlCol="0">
            <a:spAutoFit/>
          </a:bodyPr>
          <a:lstStyle/>
          <a:p>
            <a:r>
              <a:rPr lang="fr-FR" sz="1200" b="1" dirty="0" smtClean="0">
                <a:solidFill>
                  <a:srgbClr val="00ABCD"/>
                </a:solidFill>
              </a:rPr>
              <a:t>1st </a:t>
            </a:r>
            <a:r>
              <a:rPr lang="fr-FR" sz="1200" b="1" dirty="0" err="1" smtClean="0">
                <a:solidFill>
                  <a:srgbClr val="00ABCD"/>
                </a:solidFill>
              </a:rPr>
              <a:t>Metric</a:t>
            </a:r>
            <a:r>
              <a:rPr lang="fr-FR" sz="1200" b="1" dirty="0" smtClean="0">
                <a:solidFill>
                  <a:srgbClr val="00ABCD"/>
                </a:solidFill>
              </a:rPr>
              <a:t>. </a:t>
            </a:r>
            <a:r>
              <a:rPr lang="fr-FR" sz="1200" b="1" dirty="0" err="1" smtClean="0">
                <a:solidFill>
                  <a:srgbClr val="00ABCD"/>
                </a:solidFill>
              </a:rPr>
              <a:t>Mapping</a:t>
            </a:r>
            <a:r>
              <a:rPr lang="fr-FR" sz="1200" b="1" dirty="0" smtClean="0">
                <a:solidFill>
                  <a:srgbClr val="00ABCD"/>
                </a:solidFill>
              </a:rPr>
              <a:t> Pulse duration distribution</a:t>
            </a:r>
            <a:endParaRPr lang="fr-FR" sz="1200" b="1" dirty="0">
              <a:solidFill>
                <a:srgbClr val="00ABCD"/>
              </a:solidFill>
            </a:endParaRPr>
          </a:p>
        </p:txBody>
      </p:sp>
      <p:sp>
        <p:nvSpPr>
          <p:cNvPr id="18" name="ZoneTexte 17"/>
          <p:cNvSpPr txBox="1"/>
          <p:nvPr/>
        </p:nvSpPr>
        <p:spPr>
          <a:xfrm>
            <a:off x="6189817" y="2265309"/>
            <a:ext cx="3040063" cy="461665"/>
          </a:xfrm>
          <a:prstGeom prst="rect">
            <a:avLst/>
          </a:prstGeom>
          <a:noFill/>
        </p:spPr>
        <p:txBody>
          <a:bodyPr wrap="none" rtlCol="0">
            <a:spAutoFit/>
          </a:bodyPr>
          <a:lstStyle>
            <a:defPPr>
              <a:defRPr lang="fr-FR"/>
            </a:defPPr>
            <a:lvl1pPr>
              <a:defRPr sz="1200" b="1">
                <a:solidFill>
                  <a:srgbClr val="00ABCD"/>
                </a:solidFill>
              </a:defRPr>
            </a:lvl1pPr>
          </a:lstStyle>
          <a:p>
            <a:r>
              <a:rPr lang="fr-FR" dirty="0"/>
              <a:t>2nd </a:t>
            </a:r>
            <a:r>
              <a:rPr lang="fr-FR" dirty="0" err="1"/>
              <a:t>Metric</a:t>
            </a:r>
            <a:r>
              <a:rPr lang="fr-FR" dirty="0"/>
              <a:t>. </a:t>
            </a:r>
            <a:r>
              <a:rPr lang="fr-FR" dirty="0" err="1"/>
              <a:t>Worst</a:t>
            </a:r>
            <a:r>
              <a:rPr lang="fr-FR" dirty="0"/>
              <a:t> case spot amplitude </a:t>
            </a:r>
          </a:p>
          <a:p>
            <a:r>
              <a:rPr lang="fr-FR" dirty="0"/>
              <a:t>duration </a:t>
            </a:r>
            <a:r>
              <a:rPr lang="fr-FR" dirty="0" err="1"/>
              <a:t>measurement</a:t>
            </a:r>
            <a:endParaRPr lang="fr-FR" dirty="0"/>
          </a:p>
        </p:txBody>
      </p:sp>
      <p:sp>
        <p:nvSpPr>
          <p:cNvPr id="22" name="ZoneTexte 21"/>
          <p:cNvSpPr txBox="1"/>
          <p:nvPr/>
        </p:nvSpPr>
        <p:spPr>
          <a:xfrm>
            <a:off x="9266714" y="2263636"/>
            <a:ext cx="2779354" cy="461665"/>
          </a:xfrm>
          <a:prstGeom prst="rect">
            <a:avLst/>
          </a:prstGeom>
          <a:noFill/>
        </p:spPr>
        <p:txBody>
          <a:bodyPr wrap="square" rtlCol="0">
            <a:spAutoFit/>
          </a:bodyPr>
          <a:lstStyle>
            <a:defPPr>
              <a:defRPr lang="fr-FR"/>
            </a:defPPr>
            <a:lvl1pPr>
              <a:defRPr sz="1200" b="1">
                <a:solidFill>
                  <a:srgbClr val="00ABCD"/>
                </a:solidFill>
              </a:defRPr>
            </a:lvl1pPr>
          </a:lstStyle>
          <a:p>
            <a:r>
              <a:rPr lang="fr-FR" dirty="0"/>
              <a:t>3rd </a:t>
            </a:r>
            <a:r>
              <a:rPr lang="fr-FR" dirty="0" err="1"/>
              <a:t>Metric</a:t>
            </a:r>
            <a:r>
              <a:rPr lang="fr-FR" dirty="0"/>
              <a:t>. </a:t>
            </a:r>
            <a:r>
              <a:rPr lang="fr-FR" dirty="0" err="1"/>
              <a:t>Energy</a:t>
            </a:r>
            <a:r>
              <a:rPr lang="fr-FR" dirty="0"/>
              <a:t> </a:t>
            </a:r>
            <a:r>
              <a:rPr lang="fr-FR" dirty="0" err="1"/>
              <a:t>Threshold</a:t>
            </a:r>
            <a:r>
              <a:rPr lang="fr-FR" dirty="0"/>
              <a:t> </a:t>
            </a:r>
            <a:r>
              <a:rPr lang="fr-FR" dirty="0" err="1" smtClean="0"/>
              <a:t>Measurement</a:t>
            </a:r>
            <a:r>
              <a:rPr lang="fr-FR" dirty="0" smtClean="0"/>
              <a:t> on </a:t>
            </a:r>
            <a:r>
              <a:rPr lang="fr-FR" dirty="0" err="1" smtClean="0"/>
              <a:t>worst</a:t>
            </a:r>
            <a:r>
              <a:rPr lang="fr-FR" dirty="0" smtClean="0"/>
              <a:t> case spot.</a:t>
            </a:r>
            <a:endParaRPr lang="fr-FR" dirty="0"/>
          </a:p>
        </p:txBody>
      </p:sp>
      <p:pic>
        <p:nvPicPr>
          <p:cNvPr id="54" name="Image 5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8800" y="1609322"/>
            <a:ext cx="4208773" cy="2394035"/>
          </a:xfrm>
          <a:prstGeom prst="rect">
            <a:avLst/>
          </a:prstGeom>
        </p:spPr>
      </p:pic>
      <p:pic>
        <p:nvPicPr>
          <p:cNvPr id="6" name="Imag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403590" y="2725531"/>
            <a:ext cx="2584077" cy="2019152"/>
          </a:xfrm>
          <a:prstGeom prst="rect">
            <a:avLst/>
          </a:prstGeom>
        </p:spPr>
      </p:pic>
      <p:pic>
        <p:nvPicPr>
          <p:cNvPr id="20" name="Images 4"/>
          <p:cNvPicPr>
            <a:picLocks noChangeAspect="1"/>
          </p:cNvPicPr>
          <p:nvPr/>
        </p:nvPicPr>
        <p:blipFill>
          <a:blip r:embed="rId7" cstate="email">
            <a:alphaModFix/>
            <a:extLst>
              <a:ext uri="{28A0092B-C50C-407E-A947-70E740481C1C}">
                <a14:useLocalDpi xmlns:a14="http://schemas.microsoft.com/office/drawing/2010/main"/>
              </a:ext>
            </a:extLst>
          </a:blip>
          <a:srcRect/>
          <a:stretch>
            <a:fillRect/>
          </a:stretch>
        </p:blipFill>
        <p:spPr>
          <a:xfrm>
            <a:off x="8696597" y="1289959"/>
            <a:ext cx="1262064" cy="899998"/>
          </a:xfrm>
          <a:prstGeom prst="rect">
            <a:avLst/>
          </a:prstGeom>
          <a:noFill/>
          <a:ln cap="flat">
            <a:noFill/>
          </a:ln>
        </p:spPr>
      </p:pic>
    </p:spTree>
    <p:extLst>
      <p:ext uri="{BB962C8B-B14F-4D97-AF65-F5344CB8AC3E}">
        <p14:creationId xmlns:p14="http://schemas.microsoft.com/office/powerpoint/2010/main" val="31360291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e la date 7"/>
          <p:cNvSpPr>
            <a:spLocks noGrp="1"/>
          </p:cNvSpPr>
          <p:nvPr>
            <p:ph type="dt" sz="half" idx="10"/>
          </p:nvPr>
        </p:nvSpPr>
        <p:spPr/>
        <p:txBody>
          <a:bodyPr/>
          <a:lstStyle/>
          <a:p>
            <a:r>
              <a:rPr lang="fr-FR" smtClean="0">
                <a:solidFill>
                  <a:srgbClr val="000000">
                    <a:tint val="75000"/>
                  </a:srgbClr>
                </a:solidFill>
              </a:rPr>
              <a:t>28th June 2023 - ESTEC, Final Presentation Days 2023.</a:t>
            </a:r>
            <a:endParaRPr lang="en-GB" dirty="0">
              <a:solidFill>
                <a:srgbClr val="000000">
                  <a:tint val="75000"/>
                </a:srgbClr>
              </a:solidFill>
            </a:endParaRPr>
          </a:p>
        </p:txBody>
      </p:sp>
      <p:sp>
        <p:nvSpPr>
          <p:cNvPr id="9" name="Espace réservé du pied de page 8"/>
          <p:cNvSpPr>
            <a:spLocks noGrp="1"/>
          </p:cNvSpPr>
          <p:nvPr>
            <p:ph type="ftr" sz="quarter" idx="11"/>
          </p:nvPr>
        </p:nvSpPr>
        <p:spPr/>
        <p:txBody>
          <a:bodyPr/>
          <a:lstStyle/>
          <a:p>
            <a:r>
              <a:rPr lang="en-GB" smtClean="0">
                <a:solidFill>
                  <a:srgbClr val="000000">
                    <a:tint val="75000"/>
                  </a:srgbClr>
                </a:solidFill>
              </a:rPr>
              <a:t>Contract N°4000135313/21/NL/GLC</a:t>
            </a:r>
            <a:endParaRPr lang="en-GB" dirty="0">
              <a:solidFill>
                <a:srgbClr val="000000">
                  <a:tint val="75000"/>
                </a:srgbClr>
              </a:solidFill>
            </a:endParaRPr>
          </a:p>
        </p:txBody>
      </p:sp>
      <p:sp>
        <p:nvSpPr>
          <p:cNvPr id="10" name="Espace réservé du numéro de diapositive 9"/>
          <p:cNvSpPr>
            <a:spLocks noGrp="1"/>
          </p:cNvSpPr>
          <p:nvPr>
            <p:ph type="sldNum" sz="quarter" idx="12"/>
          </p:nvPr>
        </p:nvSpPr>
        <p:spPr/>
        <p:txBody>
          <a:bodyPr/>
          <a:lstStyle/>
          <a:p>
            <a:fld id="{877C2003-2E6E-4ABC-B270-3E95A87ADF8A}" type="slidenum">
              <a:rPr lang="en-GB" smtClean="0">
                <a:solidFill>
                  <a:srgbClr val="000000">
                    <a:tint val="75000"/>
                  </a:srgbClr>
                </a:solidFill>
              </a:rPr>
              <a:pPr/>
              <a:t>15</a:t>
            </a:fld>
            <a:endParaRPr lang="en-GB">
              <a:solidFill>
                <a:srgbClr val="000000">
                  <a:tint val="75000"/>
                </a:srgbClr>
              </a:solidFill>
            </a:endParaRPr>
          </a:p>
        </p:txBody>
      </p:sp>
      <p:sp>
        <p:nvSpPr>
          <p:cNvPr id="2" name="Titre 1"/>
          <p:cNvSpPr>
            <a:spLocks noGrp="1"/>
          </p:cNvSpPr>
          <p:nvPr>
            <p:ph type="title"/>
          </p:nvPr>
        </p:nvSpPr>
        <p:spPr/>
        <p:txBody>
          <a:bodyPr/>
          <a:lstStyle/>
          <a:p>
            <a:r>
              <a:rPr lang="fr-FR" dirty="0"/>
              <a:t>TV3 </a:t>
            </a:r>
            <a:r>
              <a:rPr lang="fr-FR" dirty="0" err="1"/>
              <a:t>Results</a:t>
            </a:r>
            <a:r>
              <a:rPr lang="fr-FR" dirty="0"/>
              <a:t> (Heavy-Ions)</a:t>
            </a:r>
          </a:p>
        </p:txBody>
      </p:sp>
      <p:sp>
        <p:nvSpPr>
          <p:cNvPr id="3" name="Espace réservé du texte 5">
            <a:extLst>
              <a:ext uri="{FF2B5EF4-FFF2-40B4-BE49-F238E27FC236}">
                <a16:creationId xmlns="" xmlns:a16="http://schemas.microsoft.com/office/drawing/2014/main" id="{B7C51C10-017B-44B7-AEE6-54C519E8060F}"/>
              </a:ext>
            </a:extLst>
          </p:cNvPr>
          <p:cNvSpPr txBox="1">
            <a:spLocks/>
          </p:cNvSpPr>
          <p:nvPr/>
        </p:nvSpPr>
        <p:spPr>
          <a:xfrm>
            <a:off x="295274" y="1103691"/>
            <a:ext cx="11347450" cy="5120484"/>
          </a:xfrm>
          <a:prstGeom prst="rect">
            <a:avLst/>
          </a:prstGeom>
        </p:spPr>
        <p:txBody>
          <a:bodyPr/>
          <a:lstStyle>
            <a:lvl1pPr marL="18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1pPr>
            <a:lvl2pPr marL="36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2pPr>
            <a:lvl3pPr marL="54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3pPr>
            <a:lvl4pPr marL="72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4pPr>
            <a:lvl5pPr marL="90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5pPr>
            <a:lvl6pPr marL="10795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6pPr>
            <a:lvl7pPr marL="126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7pPr>
            <a:lvl8pPr marL="144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8pPr>
            <a:lvl9pPr marL="162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9pPr>
          </a:lstStyle>
          <a:p>
            <a:r>
              <a:rPr lang="fr-FR" dirty="0" err="1">
                <a:solidFill>
                  <a:srgbClr val="000000"/>
                </a:solidFill>
              </a:rPr>
              <a:t>Tested</a:t>
            </a:r>
            <a:r>
              <a:rPr lang="fr-FR" dirty="0">
                <a:solidFill>
                  <a:srgbClr val="000000"/>
                </a:solidFill>
              </a:rPr>
              <a:t> for </a:t>
            </a:r>
            <a:r>
              <a:rPr lang="fr-FR" dirty="0" err="1" smtClean="0">
                <a:solidFill>
                  <a:srgbClr val="000000"/>
                </a:solidFill>
              </a:rPr>
              <a:t>Overconsumption</a:t>
            </a:r>
            <a:r>
              <a:rPr lang="fr-FR" dirty="0" smtClean="0">
                <a:solidFill>
                  <a:srgbClr val="000000"/>
                </a:solidFill>
              </a:rPr>
              <a:t> / SEB </a:t>
            </a:r>
            <a:r>
              <a:rPr lang="fr-FR" dirty="0">
                <a:solidFill>
                  <a:srgbClr val="000000"/>
                </a:solidFill>
              </a:rPr>
              <a:t>at RADEF (28/10/2022) and UCL (9/03/2023</a:t>
            </a:r>
            <a:r>
              <a:rPr lang="fr-FR" dirty="0" smtClean="0">
                <a:solidFill>
                  <a:srgbClr val="000000"/>
                </a:solidFill>
              </a:rPr>
              <a:t>) :</a:t>
            </a:r>
            <a:endParaRPr lang="fr-FR" dirty="0">
              <a:solidFill>
                <a:srgbClr val="000000"/>
              </a:solidFill>
            </a:endParaRPr>
          </a:p>
          <a:p>
            <a:pPr lvl="1"/>
            <a:r>
              <a:rPr lang="fr-FR" dirty="0">
                <a:solidFill>
                  <a:srgbClr val="000000"/>
                </a:solidFill>
              </a:rPr>
              <a:t>Two </a:t>
            </a:r>
            <a:r>
              <a:rPr lang="fr-FR" dirty="0" err="1">
                <a:solidFill>
                  <a:srgbClr val="000000"/>
                </a:solidFill>
              </a:rPr>
              <a:t>different</a:t>
            </a:r>
            <a:r>
              <a:rPr lang="fr-FR" dirty="0">
                <a:solidFill>
                  <a:srgbClr val="000000"/>
                </a:solidFill>
              </a:rPr>
              <a:t> </a:t>
            </a:r>
            <a:r>
              <a:rPr lang="fr-FR" dirty="0" err="1" smtClean="0">
                <a:solidFill>
                  <a:srgbClr val="000000"/>
                </a:solidFill>
              </a:rPr>
              <a:t>events</a:t>
            </a:r>
            <a:r>
              <a:rPr lang="fr-FR" dirty="0" smtClean="0">
                <a:solidFill>
                  <a:srgbClr val="000000"/>
                </a:solidFill>
              </a:rPr>
              <a:t> </a:t>
            </a:r>
            <a:r>
              <a:rPr lang="fr-FR" dirty="0" err="1" smtClean="0">
                <a:solidFill>
                  <a:srgbClr val="000000"/>
                </a:solidFill>
              </a:rPr>
              <a:t>observed</a:t>
            </a:r>
            <a:r>
              <a:rPr lang="fr-FR" dirty="0" smtClean="0">
                <a:solidFill>
                  <a:srgbClr val="000000"/>
                </a:solidFill>
              </a:rPr>
              <a:t> </a:t>
            </a:r>
            <a:r>
              <a:rPr lang="fr-FR" dirty="0">
                <a:solidFill>
                  <a:srgbClr val="000000"/>
                </a:solidFill>
              </a:rPr>
              <a:t>on every DC </a:t>
            </a:r>
            <a:r>
              <a:rPr lang="fr-FR" dirty="0" err="1">
                <a:solidFill>
                  <a:srgbClr val="000000"/>
                </a:solidFill>
              </a:rPr>
              <a:t>with</a:t>
            </a:r>
            <a:r>
              <a:rPr lang="fr-FR" dirty="0">
                <a:solidFill>
                  <a:srgbClr val="000000"/>
                </a:solidFill>
              </a:rPr>
              <a:t> </a:t>
            </a:r>
            <a:r>
              <a:rPr lang="fr-FR" dirty="0" err="1">
                <a:solidFill>
                  <a:srgbClr val="000000"/>
                </a:solidFill>
              </a:rPr>
              <a:t>two</a:t>
            </a:r>
            <a:r>
              <a:rPr lang="fr-FR" dirty="0">
                <a:solidFill>
                  <a:srgbClr val="000000"/>
                </a:solidFill>
              </a:rPr>
              <a:t> distinct signatures</a:t>
            </a:r>
          </a:p>
          <a:p>
            <a:pPr lvl="1"/>
            <a:endParaRPr lang="fr-FR" dirty="0">
              <a:solidFill>
                <a:srgbClr val="000000"/>
              </a:solidFill>
            </a:endParaRPr>
          </a:p>
          <a:p>
            <a:pPr lvl="1"/>
            <a:endParaRPr lang="fr-FR" dirty="0">
              <a:solidFill>
                <a:srgbClr val="000000"/>
              </a:solidFill>
            </a:endParaRPr>
          </a:p>
          <a:p>
            <a:pPr lvl="1"/>
            <a:endParaRPr lang="fr-FR" dirty="0">
              <a:solidFill>
                <a:srgbClr val="000000"/>
              </a:solidFill>
            </a:endParaRPr>
          </a:p>
          <a:p>
            <a:pPr lvl="1"/>
            <a:endParaRPr lang="fr-FR" dirty="0">
              <a:solidFill>
                <a:srgbClr val="000000"/>
              </a:solidFill>
            </a:endParaRPr>
          </a:p>
          <a:p>
            <a:pPr lvl="1"/>
            <a:endParaRPr lang="fr-FR" dirty="0">
              <a:solidFill>
                <a:srgbClr val="000000"/>
              </a:solidFill>
            </a:endParaRPr>
          </a:p>
          <a:p>
            <a:pPr lvl="1"/>
            <a:endParaRPr lang="fr-FR" dirty="0">
              <a:solidFill>
                <a:srgbClr val="000000"/>
              </a:solidFill>
            </a:endParaRPr>
          </a:p>
          <a:p>
            <a:pPr lvl="1"/>
            <a:endParaRPr lang="fr-FR" dirty="0">
              <a:solidFill>
                <a:srgbClr val="000000"/>
              </a:solidFill>
            </a:endParaRPr>
          </a:p>
          <a:p>
            <a:pPr lvl="1"/>
            <a:endParaRPr lang="fr-FR" dirty="0">
              <a:solidFill>
                <a:srgbClr val="000000"/>
              </a:solidFill>
            </a:endParaRPr>
          </a:p>
          <a:p>
            <a:pPr lvl="1"/>
            <a:endParaRPr lang="fr-FR" dirty="0">
              <a:solidFill>
                <a:srgbClr val="000000"/>
              </a:solidFill>
            </a:endParaRPr>
          </a:p>
          <a:p>
            <a:pPr lvl="1"/>
            <a:endParaRPr lang="fr-FR" dirty="0">
              <a:solidFill>
                <a:srgbClr val="000000"/>
              </a:solidFill>
            </a:endParaRPr>
          </a:p>
          <a:p>
            <a:pPr lvl="1"/>
            <a:endParaRPr lang="fr-FR" dirty="0">
              <a:solidFill>
                <a:srgbClr val="000000"/>
              </a:solidFill>
            </a:endParaRPr>
          </a:p>
          <a:p>
            <a:pPr marL="457200" lvl="1" indent="0">
              <a:buFont typeface="Arial" panose="020B0604020202020204" pitchFamily="34" charset="0"/>
              <a:buNone/>
            </a:pPr>
            <a:endParaRPr lang="fr-FR" dirty="0">
              <a:solidFill>
                <a:srgbClr val="000000"/>
              </a:solidFill>
            </a:endParaRPr>
          </a:p>
          <a:p>
            <a:pPr marL="457200" lvl="1" indent="0">
              <a:buFont typeface="Arial" panose="020B0604020202020204" pitchFamily="34" charset="0"/>
              <a:buNone/>
            </a:pPr>
            <a:endParaRPr lang="fr-FR" dirty="0">
              <a:solidFill>
                <a:srgbClr val="000000"/>
              </a:solidFill>
            </a:endParaRPr>
          </a:p>
          <a:p>
            <a:pPr lvl="1"/>
            <a:endParaRPr lang="fr-FR" b="1" u="sng" dirty="0">
              <a:solidFill>
                <a:srgbClr val="000000"/>
              </a:solidFill>
            </a:endParaRPr>
          </a:p>
          <a:p>
            <a:pPr lvl="1"/>
            <a:endParaRPr lang="fr-FR" dirty="0">
              <a:solidFill>
                <a:srgbClr val="000000"/>
              </a:solidFill>
            </a:endParaRPr>
          </a:p>
          <a:p>
            <a:pPr lvl="1"/>
            <a:endParaRPr lang="fr-FR" dirty="0">
              <a:solidFill>
                <a:srgbClr val="000000"/>
              </a:solidFill>
            </a:endParaRPr>
          </a:p>
          <a:p>
            <a:pPr lvl="1"/>
            <a:endParaRPr lang="fr-FR" dirty="0">
              <a:solidFill>
                <a:srgbClr val="000000"/>
              </a:solidFill>
            </a:endParaRPr>
          </a:p>
          <a:p>
            <a:pPr lvl="1"/>
            <a:endParaRPr lang="fr-FR" dirty="0">
              <a:solidFill>
                <a:srgbClr val="000000"/>
              </a:solidFill>
            </a:endParaRPr>
          </a:p>
          <a:p>
            <a:pPr lvl="1"/>
            <a:endParaRPr lang="fr-FR" dirty="0">
              <a:solidFill>
                <a:srgbClr val="000000"/>
              </a:solidFill>
            </a:endParaRPr>
          </a:p>
          <a:p>
            <a:pPr lvl="1"/>
            <a:endParaRPr lang="fr-FR" dirty="0">
              <a:solidFill>
                <a:srgbClr val="000000"/>
              </a:solidFill>
            </a:endParaRPr>
          </a:p>
          <a:p>
            <a:pPr lvl="1"/>
            <a:endParaRPr lang="fr-FR" dirty="0">
              <a:solidFill>
                <a:srgbClr val="000000"/>
              </a:solidFill>
            </a:endParaRPr>
          </a:p>
          <a:p>
            <a:pPr lvl="1"/>
            <a:endParaRPr lang="fr-FR" dirty="0">
              <a:solidFill>
                <a:srgbClr val="000000"/>
              </a:solidFill>
            </a:endParaRPr>
          </a:p>
          <a:p>
            <a:pPr lvl="1"/>
            <a:endParaRPr lang="fr-FR" dirty="0">
              <a:solidFill>
                <a:srgbClr val="000000"/>
              </a:solidFill>
            </a:endParaRPr>
          </a:p>
          <a:p>
            <a:pPr lvl="1"/>
            <a:endParaRPr lang="fr-FR" dirty="0">
              <a:solidFill>
                <a:srgbClr val="000000"/>
              </a:solidFill>
            </a:endParaRPr>
          </a:p>
          <a:p>
            <a:pPr lvl="1"/>
            <a:endParaRPr lang="fr-FR" dirty="0">
              <a:solidFill>
                <a:srgbClr val="000000"/>
              </a:solidFill>
            </a:endParaRPr>
          </a:p>
          <a:p>
            <a:endParaRPr lang="fr-FR" dirty="0">
              <a:solidFill>
                <a:srgbClr val="000000"/>
              </a:solidFill>
            </a:endParaRPr>
          </a:p>
          <a:p>
            <a:endParaRPr lang="fr-FR" dirty="0">
              <a:solidFill>
                <a:srgbClr val="000000">
                  <a:lumMod val="65000"/>
                  <a:lumOff val="35000"/>
                </a:srgbClr>
              </a:solidFill>
            </a:endParaRPr>
          </a:p>
        </p:txBody>
      </p:sp>
      <p:pic>
        <p:nvPicPr>
          <p:cNvPr id="4" name="Image 3">
            <a:extLst>
              <a:ext uri="{FF2B5EF4-FFF2-40B4-BE49-F238E27FC236}">
                <a16:creationId xmlns="" xmlns:a16="http://schemas.microsoft.com/office/drawing/2014/main" id="{267FF1B0-C073-4328-A819-D593DAE0E0A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1307"/>
          <a:stretch/>
        </p:blipFill>
        <p:spPr>
          <a:xfrm>
            <a:off x="661427" y="1963520"/>
            <a:ext cx="4926456" cy="2684682"/>
          </a:xfrm>
          <a:prstGeom prst="rect">
            <a:avLst/>
          </a:prstGeom>
        </p:spPr>
      </p:pic>
      <p:pic>
        <p:nvPicPr>
          <p:cNvPr id="5" name="Image 4">
            <a:extLst>
              <a:ext uri="{FF2B5EF4-FFF2-40B4-BE49-F238E27FC236}">
                <a16:creationId xmlns="" xmlns:a16="http://schemas.microsoft.com/office/drawing/2014/main" id="{C1640ECB-2892-48A3-807C-8C9D00EDFFB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1725"/>
          <a:stretch/>
        </p:blipFill>
        <p:spPr>
          <a:xfrm>
            <a:off x="6289003" y="1939944"/>
            <a:ext cx="4860160" cy="2661106"/>
          </a:xfrm>
          <a:prstGeom prst="rect">
            <a:avLst/>
          </a:prstGeom>
        </p:spPr>
      </p:pic>
      <p:sp>
        <p:nvSpPr>
          <p:cNvPr id="6" name="ZoneTexte 5">
            <a:extLst>
              <a:ext uri="{FF2B5EF4-FFF2-40B4-BE49-F238E27FC236}">
                <a16:creationId xmlns="" xmlns:a16="http://schemas.microsoft.com/office/drawing/2014/main" id="{F7421AC8-5ECA-47CE-8FDE-8D76A3078B16}"/>
              </a:ext>
            </a:extLst>
          </p:cNvPr>
          <p:cNvSpPr txBox="1"/>
          <p:nvPr/>
        </p:nvSpPr>
        <p:spPr>
          <a:xfrm>
            <a:off x="479425" y="4582561"/>
            <a:ext cx="5425192" cy="261610"/>
          </a:xfrm>
          <a:prstGeom prst="rect">
            <a:avLst/>
          </a:prstGeom>
          <a:noFill/>
        </p:spPr>
        <p:txBody>
          <a:bodyPr wrap="square" rtlCol="0">
            <a:spAutoFit/>
          </a:bodyPr>
          <a:lstStyle/>
          <a:p>
            <a:pPr algn="ctr"/>
            <a:r>
              <a:rPr lang="fr-FR" sz="1100" b="1" u="sng" dirty="0">
                <a:solidFill>
                  <a:srgbClr val="000000"/>
                </a:solidFill>
              </a:rPr>
              <a:t>DC1636-1 : </a:t>
            </a:r>
            <a:r>
              <a:rPr lang="fr-FR" sz="1100" b="1" u="sng" dirty="0" err="1">
                <a:solidFill>
                  <a:srgbClr val="000000"/>
                </a:solidFill>
              </a:rPr>
              <a:t>low</a:t>
            </a:r>
            <a:r>
              <a:rPr lang="fr-FR" sz="1100" b="1" u="sng" dirty="0">
                <a:solidFill>
                  <a:srgbClr val="000000"/>
                </a:solidFill>
              </a:rPr>
              <a:t> amplitude event </a:t>
            </a:r>
            <a:r>
              <a:rPr lang="fr-FR" sz="1100" b="1" u="sng" dirty="0" err="1">
                <a:solidFill>
                  <a:srgbClr val="000000"/>
                </a:solidFill>
              </a:rPr>
              <a:t>during</a:t>
            </a:r>
            <a:r>
              <a:rPr lang="fr-FR" sz="1100" b="1" u="sng" dirty="0">
                <a:solidFill>
                  <a:srgbClr val="000000"/>
                </a:solidFill>
              </a:rPr>
              <a:t> irradiation (LET: 46.1 MeV.cm²/mg)</a:t>
            </a:r>
          </a:p>
        </p:txBody>
      </p:sp>
      <p:sp>
        <p:nvSpPr>
          <p:cNvPr id="7" name="ZoneTexte 6">
            <a:extLst>
              <a:ext uri="{FF2B5EF4-FFF2-40B4-BE49-F238E27FC236}">
                <a16:creationId xmlns="" xmlns:a16="http://schemas.microsoft.com/office/drawing/2014/main" id="{D2F07667-798D-4C94-B15D-02D6BB0DDFB4}"/>
              </a:ext>
            </a:extLst>
          </p:cNvPr>
          <p:cNvSpPr txBox="1"/>
          <p:nvPr/>
        </p:nvSpPr>
        <p:spPr>
          <a:xfrm>
            <a:off x="6061074" y="4601050"/>
            <a:ext cx="5425192" cy="261610"/>
          </a:xfrm>
          <a:prstGeom prst="rect">
            <a:avLst/>
          </a:prstGeom>
          <a:noFill/>
        </p:spPr>
        <p:txBody>
          <a:bodyPr wrap="square" rtlCol="0">
            <a:spAutoFit/>
          </a:bodyPr>
          <a:lstStyle/>
          <a:p>
            <a:pPr algn="ctr"/>
            <a:r>
              <a:rPr lang="fr-FR" sz="1100" b="1" u="sng" dirty="0">
                <a:solidFill>
                  <a:srgbClr val="000000"/>
                </a:solidFill>
              </a:rPr>
              <a:t>DC1636-1 : high amplitude event </a:t>
            </a:r>
            <a:r>
              <a:rPr lang="fr-FR" sz="1100" b="1" u="sng" dirty="0" err="1">
                <a:solidFill>
                  <a:srgbClr val="000000"/>
                </a:solidFill>
              </a:rPr>
              <a:t>during</a:t>
            </a:r>
            <a:r>
              <a:rPr lang="fr-FR" sz="1100" b="1" u="sng" dirty="0">
                <a:solidFill>
                  <a:srgbClr val="000000"/>
                </a:solidFill>
              </a:rPr>
              <a:t> irradiation (LET: 46.1 MeV.cm²/mg)</a:t>
            </a:r>
          </a:p>
        </p:txBody>
      </p:sp>
      <p:sp>
        <p:nvSpPr>
          <p:cNvPr id="11" name="ZoneTexte 10"/>
          <p:cNvSpPr txBox="1"/>
          <p:nvPr/>
        </p:nvSpPr>
        <p:spPr>
          <a:xfrm>
            <a:off x="1889125" y="2070100"/>
            <a:ext cx="1403013" cy="369332"/>
          </a:xfrm>
          <a:prstGeom prst="rect">
            <a:avLst/>
          </a:prstGeom>
          <a:solidFill>
            <a:srgbClr val="00ABCD"/>
          </a:solidFill>
        </p:spPr>
        <p:txBody>
          <a:bodyPr wrap="none" rtlCol="0">
            <a:spAutoFit/>
          </a:bodyPr>
          <a:lstStyle/>
          <a:p>
            <a:r>
              <a:rPr lang="fr-FR" dirty="0" smtClean="0"/>
              <a:t>50 mA </a:t>
            </a:r>
            <a:r>
              <a:rPr lang="fr-FR" dirty="0" err="1" smtClean="0"/>
              <a:t>peak</a:t>
            </a:r>
            <a:endParaRPr lang="fr-FR" dirty="0"/>
          </a:p>
        </p:txBody>
      </p:sp>
      <p:sp>
        <p:nvSpPr>
          <p:cNvPr id="12" name="ZoneTexte 11"/>
          <p:cNvSpPr txBox="1"/>
          <p:nvPr/>
        </p:nvSpPr>
        <p:spPr>
          <a:xfrm>
            <a:off x="7370657" y="2070100"/>
            <a:ext cx="1723613" cy="369332"/>
          </a:xfrm>
          <a:prstGeom prst="rect">
            <a:avLst/>
          </a:prstGeom>
          <a:solidFill>
            <a:srgbClr val="00ABCD"/>
          </a:solidFill>
        </p:spPr>
        <p:txBody>
          <a:bodyPr wrap="none" rtlCol="0">
            <a:spAutoFit/>
          </a:bodyPr>
          <a:lstStyle/>
          <a:p>
            <a:r>
              <a:rPr lang="fr-FR" dirty="0" smtClean="0"/>
              <a:t>3 500 mA </a:t>
            </a:r>
            <a:r>
              <a:rPr lang="fr-FR" dirty="0" err="1" smtClean="0"/>
              <a:t>peak</a:t>
            </a:r>
            <a:endParaRPr lang="fr-FR" dirty="0"/>
          </a:p>
        </p:txBody>
      </p:sp>
      <p:sp>
        <p:nvSpPr>
          <p:cNvPr id="13" name="ZoneTexte 12"/>
          <p:cNvSpPr txBox="1"/>
          <p:nvPr/>
        </p:nvSpPr>
        <p:spPr>
          <a:xfrm>
            <a:off x="10076400" y="3131998"/>
            <a:ext cx="569387" cy="276999"/>
          </a:xfrm>
          <a:prstGeom prst="rect">
            <a:avLst/>
          </a:prstGeom>
          <a:solidFill>
            <a:schemeClr val="accent5"/>
          </a:solidFill>
        </p:spPr>
        <p:txBody>
          <a:bodyPr wrap="none" rtlCol="0">
            <a:spAutoFit/>
          </a:bodyPr>
          <a:lstStyle/>
          <a:p>
            <a:r>
              <a:rPr lang="fr-FR" sz="1200" dirty="0" smtClean="0"/>
              <a:t>85 °C</a:t>
            </a:r>
            <a:endParaRPr lang="fr-FR" sz="1200" dirty="0"/>
          </a:p>
        </p:txBody>
      </p:sp>
      <p:sp>
        <p:nvSpPr>
          <p:cNvPr id="14" name="ZoneTexte 13"/>
          <p:cNvSpPr txBox="1"/>
          <p:nvPr/>
        </p:nvSpPr>
        <p:spPr>
          <a:xfrm>
            <a:off x="4463000" y="3167361"/>
            <a:ext cx="569387" cy="276999"/>
          </a:xfrm>
          <a:prstGeom prst="rect">
            <a:avLst/>
          </a:prstGeom>
          <a:solidFill>
            <a:schemeClr val="accent5"/>
          </a:solidFill>
        </p:spPr>
        <p:txBody>
          <a:bodyPr wrap="none" rtlCol="0">
            <a:spAutoFit/>
          </a:bodyPr>
          <a:lstStyle/>
          <a:p>
            <a:r>
              <a:rPr lang="fr-FR" sz="1200" dirty="0" smtClean="0"/>
              <a:t>85 °C</a:t>
            </a:r>
            <a:endParaRPr lang="fr-FR" sz="1200" dirty="0"/>
          </a:p>
        </p:txBody>
      </p:sp>
      <p:sp>
        <p:nvSpPr>
          <p:cNvPr id="15" name="Rectangle 14"/>
          <p:cNvSpPr/>
          <p:nvPr/>
        </p:nvSpPr>
        <p:spPr>
          <a:xfrm flipH="1">
            <a:off x="4620911" y="0"/>
            <a:ext cx="1368000" cy="407046"/>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TV1 (ADC)</a:t>
            </a:r>
          </a:p>
        </p:txBody>
      </p:sp>
      <p:sp>
        <p:nvSpPr>
          <p:cNvPr id="16" name="Rectangle 15"/>
          <p:cNvSpPr/>
          <p:nvPr/>
        </p:nvSpPr>
        <p:spPr>
          <a:xfrm flipH="1">
            <a:off x="6189817" y="0"/>
            <a:ext cx="1368000" cy="407046"/>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TV2 (CMP)</a:t>
            </a:r>
          </a:p>
        </p:txBody>
      </p:sp>
      <p:sp>
        <p:nvSpPr>
          <p:cNvPr id="17" name="Rectangle 16"/>
          <p:cNvSpPr/>
          <p:nvPr/>
        </p:nvSpPr>
        <p:spPr>
          <a:xfrm flipH="1">
            <a:off x="7758723" y="-7265"/>
            <a:ext cx="1368000" cy="407046"/>
          </a:xfrm>
          <a:prstGeom prst="rect">
            <a:avLst/>
          </a:prstGeom>
          <a:solidFill>
            <a:srgbClr val="0020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t>TV3 (</a:t>
            </a:r>
            <a:r>
              <a:rPr lang="fr-FR" sz="1600" dirty="0" err="1" smtClean="0"/>
              <a:t>PoL</a:t>
            </a:r>
            <a:r>
              <a:rPr lang="fr-FR" sz="1600" dirty="0" smtClean="0"/>
              <a:t>)</a:t>
            </a:r>
            <a:endParaRPr lang="fr-FR" sz="1600" dirty="0"/>
          </a:p>
        </p:txBody>
      </p:sp>
      <p:sp>
        <p:nvSpPr>
          <p:cNvPr id="18" name="Rectangle 17"/>
          <p:cNvSpPr/>
          <p:nvPr/>
        </p:nvSpPr>
        <p:spPr>
          <a:xfrm flipH="1">
            <a:off x="9327629" y="0"/>
            <a:ext cx="1368000" cy="407046"/>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TV4 (SRAM)</a:t>
            </a:r>
          </a:p>
        </p:txBody>
      </p:sp>
      <p:sp>
        <p:nvSpPr>
          <p:cNvPr id="19" name="ZoneTexte 18"/>
          <p:cNvSpPr txBox="1"/>
          <p:nvPr/>
        </p:nvSpPr>
        <p:spPr>
          <a:xfrm>
            <a:off x="372149" y="5106931"/>
            <a:ext cx="11338651" cy="938823"/>
          </a:xfrm>
          <a:prstGeom prst="rect">
            <a:avLst/>
          </a:prstGeom>
          <a:solidFill>
            <a:srgbClr val="33BCD7"/>
          </a:solidFill>
        </p:spPr>
        <p:txBody>
          <a:bodyPr wrap="none" numCol="1" rtlCol="0" anchor="ctr">
            <a:noAutofit/>
          </a:bodyPr>
          <a:lstStyle/>
          <a:p>
            <a:pPr lvl="1"/>
            <a:r>
              <a:rPr lang="fr-FR" sz="1500" b="1" u="sng" dirty="0">
                <a:solidFill>
                  <a:srgbClr val="000000"/>
                </a:solidFill>
              </a:rPr>
              <a:t>Conclusion:</a:t>
            </a:r>
          </a:p>
          <a:p>
            <a:pPr marL="1200150" lvl="2" indent="-285750">
              <a:buFont typeface="Wingdings" panose="05000000000000000000" pitchFamily="2" charset="2"/>
              <a:buChar char="§"/>
            </a:pPr>
            <a:r>
              <a:rPr lang="en-US" sz="1500" dirty="0">
                <a:solidFill>
                  <a:srgbClr val="000000"/>
                </a:solidFill>
              </a:rPr>
              <a:t>Similar saturation cross sections at 46.1 MeV.cm²/mg for all Date Codes: ~ </a:t>
            </a:r>
            <a:r>
              <a:rPr lang="en-US" sz="1500" dirty="0" smtClean="0">
                <a:solidFill>
                  <a:srgbClr val="000000"/>
                </a:solidFill>
              </a:rPr>
              <a:t>6×10</a:t>
            </a:r>
            <a:r>
              <a:rPr lang="en-US" sz="1500" baseline="30000" dirty="0" smtClean="0">
                <a:solidFill>
                  <a:srgbClr val="000000"/>
                </a:solidFill>
              </a:rPr>
              <a:t>-7</a:t>
            </a:r>
            <a:r>
              <a:rPr lang="en-US" sz="1500" dirty="0" smtClean="0">
                <a:solidFill>
                  <a:srgbClr val="000000"/>
                </a:solidFill>
              </a:rPr>
              <a:t> </a:t>
            </a:r>
            <a:r>
              <a:rPr lang="en-US" sz="1500" dirty="0">
                <a:solidFill>
                  <a:srgbClr val="000000"/>
                </a:solidFill>
              </a:rPr>
              <a:t>cm²/device</a:t>
            </a:r>
          </a:p>
        </p:txBody>
      </p:sp>
    </p:spTree>
    <p:extLst>
      <p:ext uri="{BB962C8B-B14F-4D97-AF65-F5344CB8AC3E}">
        <p14:creationId xmlns:p14="http://schemas.microsoft.com/office/powerpoint/2010/main" val="40278043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fr-FR" smtClean="0">
                <a:solidFill>
                  <a:srgbClr val="000000">
                    <a:tint val="75000"/>
                  </a:srgbClr>
                </a:solidFill>
              </a:rPr>
              <a:t>28th June 2023 - ESTEC, Final Presentation Days 2023.</a:t>
            </a:r>
            <a:endParaRPr lang="en-GB" dirty="0">
              <a:solidFill>
                <a:srgbClr val="000000">
                  <a:tint val="75000"/>
                </a:srgbClr>
              </a:solidFill>
            </a:endParaRPr>
          </a:p>
        </p:txBody>
      </p:sp>
      <p:sp>
        <p:nvSpPr>
          <p:cNvPr id="5" name="Espace réservé du pied de page 4"/>
          <p:cNvSpPr>
            <a:spLocks noGrp="1"/>
          </p:cNvSpPr>
          <p:nvPr>
            <p:ph type="ftr" sz="quarter" idx="11"/>
          </p:nvPr>
        </p:nvSpPr>
        <p:spPr/>
        <p:txBody>
          <a:bodyPr/>
          <a:lstStyle/>
          <a:p>
            <a:r>
              <a:rPr lang="en-GB" smtClean="0">
                <a:solidFill>
                  <a:srgbClr val="000000">
                    <a:tint val="75000"/>
                  </a:srgbClr>
                </a:solidFill>
              </a:rPr>
              <a:t>Contract N°4000135313/21/NL/GLC</a:t>
            </a:r>
            <a:endParaRPr lang="en-GB" dirty="0">
              <a:solidFill>
                <a:srgbClr val="000000">
                  <a:tint val="75000"/>
                </a:srgbClr>
              </a:solidFill>
            </a:endParaRPr>
          </a:p>
        </p:txBody>
      </p:sp>
      <p:sp>
        <p:nvSpPr>
          <p:cNvPr id="6" name="Espace réservé du numéro de diapositive 5"/>
          <p:cNvSpPr>
            <a:spLocks noGrp="1"/>
          </p:cNvSpPr>
          <p:nvPr>
            <p:ph type="sldNum" sz="quarter" idx="12"/>
          </p:nvPr>
        </p:nvSpPr>
        <p:spPr/>
        <p:txBody>
          <a:bodyPr/>
          <a:lstStyle/>
          <a:p>
            <a:fld id="{877C2003-2E6E-4ABC-B270-3E95A87ADF8A}" type="slidenum">
              <a:rPr lang="en-GB" smtClean="0">
                <a:solidFill>
                  <a:srgbClr val="000000">
                    <a:tint val="75000"/>
                  </a:srgbClr>
                </a:solidFill>
              </a:rPr>
              <a:pPr/>
              <a:t>16</a:t>
            </a:fld>
            <a:endParaRPr lang="en-GB" dirty="0">
              <a:solidFill>
                <a:srgbClr val="000000">
                  <a:tint val="75000"/>
                </a:srgbClr>
              </a:solidFill>
            </a:endParaRPr>
          </a:p>
        </p:txBody>
      </p:sp>
      <p:sp>
        <p:nvSpPr>
          <p:cNvPr id="2" name="Titre 1"/>
          <p:cNvSpPr>
            <a:spLocks noGrp="1"/>
          </p:cNvSpPr>
          <p:nvPr>
            <p:ph type="title"/>
          </p:nvPr>
        </p:nvSpPr>
        <p:spPr/>
        <p:txBody>
          <a:bodyPr/>
          <a:lstStyle/>
          <a:p>
            <a:r>
              <a:rPr lang="fr-FR" dirty="0"/>
              <a:t>TV3 </a:t>
            </a:r>
            <a:r>
              <a:rPr lang="fr-FR" dirty="0" err="1"/>
              <a:t>Results</a:t>
            </a:r>
            <a:r>
              <a:rPr lang="fr-FR" dirty="0"/>
              <a:t> </a:t>
            </a:r>
            <a:r>
              <a:rPr lang="fr-FR" dirty="0" smtClean="0"/>
              <a:t>(</a:t>
            </a:r>
            <a:r>
              <a:rPr lang="fr-FR" dirty="0" err="1" smtClean="0"/>
              <a:t>Pulsed</a:t>
            </a:r>
            <a:r>
              <a:rPr lang="fr-FR" dirty="0" smtClean="0"/>
              <a:t> Laser</a:t>
            </a:r>
            <a:r>
              <a:rPr lang="fr-FR" dirty="0"/>
              <a:t>)</a:t>
            </a:r>
          </a:p>
        </p:txBody>
      </p:sp>
      <p:sp>
        <p:nvSpPr>
          <p:cNvPr id="3" name="Rectangle 2">
            <a:extLst>
              <a:ext uri="{FF2B5EF4-FFF2-40B4-BE49-F238E27FC236}">
                <a16:creationId xmlns="" xmlns:a16="http://schemas.microsoft.com/office/drawing/2014/main" id="{A5AE351C-8E90-4718-A462-BFBADB682DD3}"/>
              </a:ext>
            </a:extLst>
          </p:cNvPr>
          <p:cNvSpPr/>
          <p:nvPr/>
        </p:nvSpPr>
        <p:spPr>
          <a:xfrm>
            <a:off x="472401" y="1103691"/>
            <a:ext cx="6332686" cy="3554819"/>
          </a:xfrm>
          <a:prstGeom prst="rect">
            <a:avLst/>
          </a:prstGeom>
        </p:spPr>
        <p:txBody>
          <a:bodyPr wrap="square">
            <a:spAutoFit/>
          </a:bodyPr>
          <a:lstStyle/>
          <a:p>
            <a:pPr marL="285750" indent="-285750">
              <a:buFont typeface="Arial" panose="020B0604020202020204" pitchFamily="34" charset="0"/>
              <a:buChar char="•"/>
            </a:pPr>
            <a:r>
              <a:rPr lang="fr-FR" sz="1500" dirty="0" err="1">
                <a:solidFill>
                  <a:srgbClr val="000000"/>
                </a:solidFill>
              </a:rPr>
              <a:t>Backside</a:t>
            </a:r>
            <a:r>
              <a:rPr lang="fr-FR" sz="1500" dirty="0">
                <a:solidFill>
                  <a:srgbClr val="000000"/>
                </a:solidFill>
              </a:rPr>
              <a:t> laser testing of TV3 </a:t>
            </a:r>
          </a:p>
          <a:p>
            <a:pPr marL="285750" indent="-285750">
              <a:buFont typeface="Arial" panose="020B0604020202020204" pitchFamily="34" charset="0"/>
              <a:buChar char="•"/>
            </a:pPr>
            <a:r>
              <a:rPr lang="fr-FR" sz="1500" dirty="0" err="1">
                <a:solidFill>
                  <a:srgbClr val="000000"/>
                </a:solidFill>
              </a:rPr>
              <a:t>Identical</a:t>
            </a:r>
            <a:r>
              <a:rPr lang="fr-FR" sz="1500" dirty="0">
                <a:solidFill>
                  <a:srgbClr val="000000"/>
                </a:solidFill>
              </a:rPr>
              <a:t> effects are </a:t>
            </a:r>
            <a:r>
              <a:rPr lang="fr-FR" sz="1500" dirty="0" err="1">
                <a:solidFill>
                  <a:srgbClr val="000000"/>
                </a:solidFill>
              </a:rPr>
              <a:t>reproduced</a:t>
            </a:r>
            <a:r>
              <a:rPr lang="fr-FR" sz="1500" dirty="0">
                <a:solidFill>
                  <a:srgbClr val="000000"/>
                </a:solidFill>
              </a:rPr>
              <a:t> </a:t>
            </a:r>
            <a:r>
              <a:rPr lang="fr-FR" sz="1500" dirty="0" err="1">
                <a:solidFill>
                  <a:srgbClr val="000000"/>
                </a:solidFill>
              </a:rPr>
              <a:t>with</a:t>
            </a:r>
            <a:r>
              <a:rPr lang="fr-FR" sz="1500" dirty="0">
                <a:solidFill>
                  <a:srgbClr val="000000"/>
                </a:solidFill>
              </a:rPr>
              <a:t> laser and the sensitive areas are </a:t>
            </a:r>
            <a:r>
              <a:rPr lang="fr-FR" sz="1500" dirty="0" err="1" smtClean="0">
                <a:solidFill>
                  <a:srgbClr val="000000"/>
                </a:solidFill>
              </a:rPr>
              <a:t>localized</a:t>
            </a:r>
            <a:r>
              <a:rPr lang="fr-FR" sz="1500" dirty="0" smtClean="0">
                <a:solidFill>
                  <a:srgbClr val="000000"/>
                </a:solidFill>
              </a:rPr>
              <a:t> :</a:t>
            </a:r>
            <a:endParaRPr lang="fr-FR" sz="1500" dirty="0">
              <a:solidFill>
                <a:srgbClr val="000000"/>
              </a:solidFill>
            </a:endParaRPr>
          </a:p>
          <a:p>
            <a:endParaRPr lang="fr-FR" dirty="0">
              <a:solidFill>
                <a:srgbClr val="000000"/>
              </a:solidFill>
            </a:endParaRPr>
          </a:p>
          <a:p>
            <a:pPr lvl="1"/>
            <a:endParaRPr lang="fr-FR" dirty="0">
              <a:solidFill>
                <a:srgbClr val="000000"/>
              </a:solidFill>
            </a:endParaRPr>
          </a:p>
          <a:p>
            <a:pPr lvl="1"/>
            <a:endParaRPr lang="fr-FR" dirty="0">
              <a:solidFill>
                <a:srgbClr val="000000"/>
              </a:solidFill>
            </a:endParaRPr>
          </a:p>
          <a:p>
            <a:pPr lvl="1"/>
            <a:endParaRPr lang="fr-FR" dirty="0">
              <a:solidFill>
                <a:srgbClr val="000000"/>
              </a:solidFill>
            </a:endParaRPr>
          </a:p>
          <a:p>
            <a:pPr lvl="1"/>
            <a:endParaRPr lang="fr-FR" dirty="0">
              <a:solidFill>
                <a:srgbClr val="000000"/>
              </a:solidFill>
            </a:endParaRPr>
          </a:p>
          <a:p>
            <a:pPr lvl="1"/>
            <a:endParaRPr lang="fr-FR" dirty="0">
              <a:solidFill>
                <a:srgbClr val="000000"/>
              </a:solidFill>
            </a:endParaRPr>
          </a:p>
          <a:p>
            <a:pPr lvl="1"/>
            <a:endParaRPr lang="fr-FR" dirty="0">
              <a:solidFill>
                <a:srgbClr val="000000"/>
              </a:solidFill>
            </a:endParaRPr>
          </a:p>
          <a:p>
            <a:pPr lvl="1"/>
            <a:endParaRPr lang="fr-FR" dirty="0">
              <a:solidFill>
                <a:srgbClr val="000000"/>
              </a:solidFill>
            </a:endParaRPr>
          </a:p>
          <a:p>
            <a:pPr lvl="1"/>
            <a:endParaRPr lang="fr-FR" dirty="0">
              <a:solidFill>
                <a:srgbClr val="000000"/>
              </a:solidFill>
            </a:endParaRPr>
          </a:p>
          <a:p>
            <a:pPr lvl="1"/>
            <a:endParaRPr lang="fr-FR" dirty="0">
              <a:solidFill>
                <a:srgbClr val="000000"/>
              </a:solidFill>
            </a:endParaRPr>
          </a:p>
        </p:txBody>
      </p:sp>
      <p:grpSp>
        <p:nvGrpSpPr>
          <p:cNvPr id="18" name="Groupe 17"/>
          <p:cNvGrpSpPr/>
          <p:nvPr/>
        </p:nvGrpSpPr>
        <p:grpSpPr>
          <a:xfrm>
            <a:off x="866774" y="2049899"/>
            <a:ext cx="4909056" cy="3753697"/>
            <a:chOff x="171644" y="1812834"/>
            <a:chExt cx="6108214" cy="4670630"/>
          </a:xfrm>
        </p:grpSpPr>
        <p:pic>
          <p:nvPicPr>
            <p:cNvPr id="7" name="Image 6">
              <a:extLst>
                <a:ext uri="{FF2B5EF4-FFF2-40B4-BE49-F238E27FC236}">
                  <a16:creationId xmlns="" xmlns:a16="http://schemas.microsoft.com/office/drawing/2014/main" id="{F6CEABAF-004D-44BF-B40D-E2E7D63AD8DF}"/>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171644" y="1812834"/>
              <a:ext cx="3668257" cy="4670630"/>
            </a:xfrm>
            <a:prstGeom prst="rect">
              <a:avLst/>
            </a:prstGeom>
            <a:solidFill>
              <a:srgbClr val="FFFFFF">
                <a:shade val="85000"/>
              </a:srgbClr>
            </a:solidFill>
            <a:ln w="127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 7">
              <a:extLst>
                <a:ext uri="{FF2B5EF4-FFF2-40B4-BE49-F238E27FC236}">
                  <a16:creationId xmlns="" xmlns:a16="http://schemas.microsoft.com/office/drawing/2014/main" id="{37128660-7BF4-4A84-AE0C-F92EA358EBAF}"/>
                </a:ext>
              </a:extLst>
            </p:cNvPr>
            <p:cNvPicPr/>
            <p:nvPr/>
          </p:nvPicPr>
          <p:blipFill rotWithShape="1">
            <a:blip r:embed="rId3" cstate="email">
              <a:extLst>
                <a:ext uri="{28A0092B-C50C-407E-A947-70E740481C1C}">
                  <a14:useLocalDpi xmlns:a14="http://schemas.microsoft.com/office/drawing/2010/main"/>
                </a:ext>
              </a:extLst>
            </a:blip>
            <a:srcRect/>
            <a:stretch/>
          </p:blipFill>
          <p:spPr bwMode="auto">
            <a:xfrm>
              <a:off x="3976656" y="1913481"/>
              <a:ext cx="2302930" cy="2166214"/>
            </a:xfrm>
            <a:prstGeom prst="rect">
              <a:avLst/>
            </a:prstGeom>
            <a:solidFill>
              <a:srgbClr val="FFFFFF">
                <a:shade val="85000"/>
              </a:srgbClr>
            </a:solidFill>
            <a:ln w="127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cxnSp>
          <p:nvCxnSpPr>
            <p:cNvPr id="9" name="Connecteur droit avec flèche 8">
              <a:extLst>
                <a:ext uri="{FF2B5EF4-FFF2-40B4-BE49-F238E27FC236}">
                  <a16:creationId xmlns="" xmlns:a16="http://schemas.microsoft.com/office/drawing/2014/main" id="{684CD77A-CB9A-4EE5-8215-4633D4CC8BB3}"/>
                </a:ext>
              </a:extLst>
            </p:cNvPr>
            <p:cNvCxnSpPr>
              <a:cxnSpLocks/>
            </p:cNvCxnSpPr>
            <p:nvPr/>
          </p:nvCxnSpPr>
          <p:spPr>
            <a:xfrm flipH="1">
              <a:off x="2738914" y="2962931"/>
              <a:ext cx="2252186" cy="652676"/>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10" name="Image 9">
              <a:extLst>
                <a:ext uri="{FF2B5EF4-FFF2-40B4-BE49-F238E27FC236}">
                  <a16:creationId xmlns="" xmlns:a16="http://schemas.microsoft.com/office/drawing/2014/main" id="{59C9822D-2A40-48B3-8ECE-7AD42EC55206}"/>
                </a:ext>
              </a:extLst>
            </p:cNvPr>
            <p:cNvPicPr/>
            <p:nvPr/>
          </p:nvPicPr>
          <p:blipFill rotWithShape="1">
            <a:blip r:embed="rId4" cstate="email">
              <a:extLst>
                <a:ext uri="{28A0092B-C50C-407E-A947-70E740481C1C}">
                  <a14:useLocalDpi xmlns:a14="http://schemas.microsoft.com/office/drawing/2010/main"/>
                </a:ext>
              </a:extLst>
            </a:blip>
            <a:srcRect/>
            <a:stretch/>
          </p:blipFill>
          <p:spPr bwMode="auto">
            <a:xfrm>
              <a:off x="3985481" y="4286442"/>
              <a:ext cx="2294377" cy="2100430"/>
            </a:xfrm>
            <a:prstGeom prst="rect">
              <a:avLst/>
            </a:prstGeom>
            <a:solidFill>
              <a:srgbClr val="FFFFFF">
                <a:shade val="85000"/>
              </a:srgbClr>
            </a:solidFill>
            <a:ln w="127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cxnSp>
          <p:nvCxnSpPr>
            <p:cNvPr id="11" name="Connecteur droit avec flèche 10">
              <a:extLst>
                <a:ext uri="{FF2B5EF4-FFF2-40B4-BE49-F238E27FC236}">
                  <a16:creationId xmlns="" xmlns:a16="http://schemas.microsoft.com/office/drawing/2014/main" id="{39A7C2C8-B4F9-4642-A973-6C3A425D3ECD}"/>
                </a:ext>
              </a:extLst>
            </p:cNvPr>
            <p:cNvCxnSpPr>
              <a:cxnSpLocks/>
            </p:cNvCxnSpPr>
            <p:nvPr/>
          </p:nvCxnSpPr>
          <p:spPr>
            <a:xfrm flipH="1">
              <a:off x="1112098" y="5172321"/>
              <a:ext cx="4207615" cy="174901"/>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Rectangle 11">
            <a:extLst>
              <a:ext uri="{FF2B5EF4-FFF2-40B4-BE49-F238E27FC236}">
                <a16:creationId xmlns="" xmlns:a16="http://schemas.microsoft.com/office/drawing/2014/main" id="{97BDE138-52EC-490C-B028-BC89FEE26BF9}"/>
              </a:ext>
            </a:extLst>
          </p:cNvPr>
          <p:cNvSpPr/>
          <p:nvPr/>
        </p:nvSpPr>
        <p:spPr>
          <a:xfrm>
            <a:off x="6805087" y="3625830"/>
            <a:ext cx="4726366" cy="261610"/>
          </a:xfrm>
          <a:prstGeom prst="rect">
            <a:avLst/>
          </a:prstGeom>
        </p:spPr>
        <p:txBody>
          <a:bodyPr wrap="square">
            <a:spAutoFit/>
          </a:bodyPr>
          <a:lstStyle/>
          <a:p>
            <a:pPr algn="ctr"/>
            <a:r>
              <a:rPr lang="en-US" sz="1100" b="1" u="sng"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DC1816, </a:t>
            </a:r>
            <a:r>
              <a:rPr lang="fr-FR" sz="1100" b="1" u="sng" dirty="0" err="1">
                <a:solidFill>
                  <a:srgbClr val="000000"/>
                </a:solidFill>
              </a:rPr>
              <a:t>low</a:t>
            </a:r>
            <a:r>
              <a:rPr lang="fr-FR" sz="1100" b="1" u="sng" dirty="0">
                <a:solidFill>
                  <a:srgbClr val="000000"/>
                </a:solidFill>
              </a:rPr>
              <a:t> amplitude event </a:t>
            </a:r>
            <a:r>
              <a:rPr lang="en-US" sz="1100" b="1" u="sng"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during laser test (Run 30, </a:t>
            </a:r>
            <a:r>
              <a:rPr lang="en-US" sz="1100" b="1" u="sng"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x50</a:t>
            </a:r>
            <a:r>
              <a:rPr lang="en-US" sz="1100" b="1" u="sng"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E=11 nJ/pulse)</a:t>
            </a:r>
            <a:endParaRPr lang="fr-FR" sz="1100" b="1" u="sng" dirty="0">
              <a:solidFill>
                <a:srgbClr val="000000"/>
              </a:solidFill>
            </a:endParaRPr>
          </a:p>
        </p:txBody>
      </p:sp>
      <p:pic>
        <p:nvPicPr>
          <p:cNvPr id="13" name="Image 12">
            <a:extLst>
              <a:ext uri="{FF2B5EF4-FFF2-40B4-BE49-F238E27FC236}">
                <a16:creationId xmlns="" xmlns:a16="http://schemas.microsoft.com/office/drawing/2014/main" id="{402625FB-DCE3-496E-BA64-0E8EE7883F0F}"/>
              </a:ext>
            </a:extLst>
          </p:cNvPr>
          <p:cNvPicPr/>
          <p:nvPr/>
        </p:nvPicPr>
        <p:blipFill>
          <a:blip r:embed="rId5" cstate="email">
            <a:clrChange>
              <a:clrFrom>
                <a:srgbClr val="E8E8E8"/>
              </a:clrFrom>
              <a:clrTo>
                <a:srgbClr val="E8E8E8">
                  <a:alpha val="0"/>
                </a:srgbClr>
              </a:clrTo>
            </a:clrChange>
            <a:extLst>
              <a:ext uri="{28A0092B-C50C-407E-A947-70E740481C1C}">
                <a14:useLocalDpi xmlns:a14="http://schemas.microsoft.com/office/drawing/2010/main"/>
              </a:ext>
            </a:extLst>
          </a:blip>
          <a:stretch>
            <a:fillRect/>
          </a:stretch>
        </p:blipFill>
        <p:spPr>
          <a:xfrm>
            <a:off x="7106815" y="3919545"/>
            <a:ext cx="3996710" cy="2111412"/>
          </a:xfrm>
          <a:prstGeom prst="rect">
            <a:avLst/>
          </a:prstGeom>
        </p:spPr>
      </p:pic>
      <p:sp>
        <p:nvSpPr>
          <p:cNvPr id="14" name="Rectangle 13">
            <a:extLst>
              <a:ext uri="{FF2B5EF4-FFF2-40B4-BE49-F238E27FC236}">
                <a16:creationId xmlns="" xmlns:a16="http://schemas.microsoft.com/office/drawing/2014/main" id="{5E08013B-9BAF-49A6-8DFC-635799B0DA4F}"/>
              </a:ext>
            </a:extLst>
          </p:cNvPr>
          <p:cNvSpPr/>
          <p:nvPr/>
        </p:nvSpPr>
        <p:spPr>
          <a:xfrm>
            <a:off x="6120270" y="6036119"/>
            <a:ext cx="6096000" cy="261610"/>
          </a:xfrm>
          <a:prstGeom prst="rect">
            <a:avLst/>
          </a:prstGeom>
        </p:spPr>
        <p:txBody>
          <a:bodyPr>
            <a:spAutoFit/>
          </a:bodyPr>
          <a:lstStyle/>
          <a:p>
            <a:pPr algn="ctr"/>
            <a:r>
              <a:rPr lang="en-US" sz="1100" b="1" u="sng"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DC1636-1, </a:t>
            </a:r>
            <a:r>
              <a:rPr lang="fr-FR" sz="1100" b="1" u="sng" dirty="0">
                <a:solidFill>
                  <a:srgbClr val="000000"/>
                </a:solidFill>
              </a:rPr>
              <a:t>high amplitude event </a:t>
            </a:r>
            <a:r>
              <a:rPr lang="en-US" sz="1100" b="1" u="sng"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during laser test (Run 54, </a:t>
            </a:r>
            <a:r>
              <a:rPr lang="en-US" sz="1100" b="1" u="sng"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x50</a:t>
            </a:r>
            <a:r>
              <a:rPr lang="en-US" sz="1100" b="1" u="sng"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E=12 nJ/pulse)</a:t>
            </a:r>
            <a:endParaRPr lang="fr-FR" sz="1100" b="1" u="sng" dirty="0">
              <a:solidFill>
                <a:srgbClr val="000000"/>
              </a:solidFill>
            </a:endParaRPr>
          </a:p>
        </p:txBody>
      </p:sp>
      <p:sp>
        <p:nvSpPr>
          <p:cNvPr id="15" name="Flèche : droite 14">
            <a:extLst>
              <a:ext uri="{FF2B5EF4-FFF2-40B4-BE49-F238E27FC236}">
                <a16:creationId xmlns="" xmlns:a16="http://schemas.microsoft.com/office/drawing/2014/main" id="{FE3EEF86-49E5-4861-8D06-80E799F8EEDA}"/>
              </a:ext>
            </a:extLst>
          </p:cNvPr>
          <p:cNvSpPr/>
          <p:nvPr/>
        </p:nvSpPr>
        <p:spPr>
          <a:xfrm>
            <a:off x="5680776" y="2805790"/>
            <a:ext cx="1426039" cy="214811"/>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6" name="Flèche : droite 15">
            <a:extLst>
              <a:ext uri="{FF2B5EF4-FFF2-40B4-BE49-F238E27FC236}">
                <a16:creationId xmlns="" xmlns:a16="http://schemas.microsoft.com/office/drawing/2014/main" id="{1E066629-20D6-43CE-B680-BF894BB45FCC}"/>
              </a:ext>
            </a:extLst>
          </p:cNvPr>
          <p:cNvSpPr/>
          <p:nvPr/>
        </p:nvSpPr>
        <p:spPr>
          <a:xfrm>
            <a:off x="5672779" y="5088188"/>
            <a:ext cx="1434036" cy="210726"/>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pic>
        <p:nvPicPr>
          <p:cNvPr id="17" name="Image 16">
            <a:extLst>
              <a:ext uri="{FF2B5EF4-FFF2-40B4-BE49-F238E27FC236}">
                <a16:creationId xmlns="" xmlns:a16="http://schemas.microsoft.com/office/drawing/2014/main" id="{B84C2472-3E4C-4E9D-B94A-0CFEEF90525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r="12248"/>
          <a:stretch/>
        </p:blipFill>
        <p:spPr>
          <a:xfrm>
            <a:off x="7106815" y="1482313"/>
            <a:ext cx="3996710" cy="2201376"/>
          </a:xfrm>
          <a:prstGeom prst="rect">
            <a:avLst/>
          </a:prstGeom>
        </p:spPr>
      </p:pic>
      <p:sp>
        <p:nvSpPr>
          <p:cNvPr id="19" name="Rectangle 18"/>
          <p:cNvSpPr/>
          <p:nvPr/>
        </p:nvSpPr>
        <p:spPr>
          <a:xfrm flipH="1">
            <a:off x="4620911" y="0"/>
            <a:ext cx="1368000" cy="407046"/>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TV1 (ADC)</a:t>
            </a:r>
          </a:p>
        </p:txBody>
      </p:sp>
      <p:sp>
        <p:nvSpPr>
          <p:cNvPr id="20" name="Rectangle 19"/>
          <p:cNvSpPr/>
          <p:nvPr/>
        </p:nvSpPr>
        <p:spPr>
          <a:xfrm flipH="1">
            <a:off x="6189817" y="0"/>
            <a:ext cx="1368000" cy="407046"/>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TV2 (CMP)</a:t>
            </a:r>
          </a:p>
        </p:txBody>
      </p:sp>
      <p:sp>
        <p:nvSpPr>
          <p:cNvPr id="21" name="Rectangle 20"/>
          <p:cNvSpPr/>
          <p:nvPr/>
        </p:nvSpPr>
        <p:spPr>
          <a:xfrm flipH="1">
            <a:off x="7758723" y="-7265"/>
            <a:ext cx="1368000" cy="407046"/>
          </a:xfrm>
          <a:prstGeom prst="rect">
            <a:avLst/>
          </a:prstGeom>
          <a:solidFill>
            <a:srgbClr val="0020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t>TV3 (</a:t>
            </a:r>
            <a:r>
              <a:rPr lang="fr-FR" sz="1600" dirty="0" err="1" smtClean="0"/>
              <a:t>PoL</a:t>
            </a:r>
            <a:r>
              <a:rPr lang="fr-FR" sz="1600" dirty="0" smtClean="0"/>
              <a:t>)</a:t>
            </a:r>
            <a:endParaRPr lang="fr-FR" sz="1600" dirty="0"/>
          </a:p>
        </p:txBody>
      </p:sp>
      <p:sp>
        <p:nvSpPr>
          <p:cNvPr id="22" name="Rectangle 21"/>
          <p:cNvSpPr/>
          <p:nvPr/>
        </p:nvSpPr>
        <p:spPr>
          <a:xfrm flipH="1">
            <a:off x="9327629" y="0"/>
            <a:ext cx="1368000" cy="407046"/>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TV4 (SRAM)</a:t>
            </a:r>
          </a:p>
        </p:txBody>
      </p:sp>
      <p:sp>
        <p:nvSpPr>
          <p:cNvPr id="27" name="ZoneTexte 26"/>
          <p:cNvSpPr txBox="1"/>
          <p:nvPr/>
        </p:nvSpPr>
        <p:spPr>
          <a:xfrm>
            <a:off x="10197050" y="2444501"/>
            <a:ext cx="569387" cy="276999"/>
          </a:xfrm>
          <a:prstGeom prst="rect">
            <a:avLst/>
          </a:prstGeom>
          <a:solidFill>
            <a:schemeClr val="accent5"/>
          </a:solidFill>
        </p:spPr>
        <p:txBody>
          <a:bodyPr wrap="none" rtlCol="0">
            <a:spAutoFit/>
          </a:bodyPr>
          <a:lstStyle/>
          <a:p>
            <a:r>
              <a:rPr lang="fr-FR" sz="1200" dirty="0" smtClean="0"/>
              <a:t>85 °C</a:t>
            </a:r>
            <a:endParaRPr lang="fr-FR" sz="1200" dirty="0"/>
          </a:p>
        </p:txBody>
      </p:sp>
      <p:sp>
        <p:nvSpPr>
          <p:cNvPr id="28" name="ZoneTexte 27"/>
          <p:cNvSpPr txBox="1"/>
          <p:nvPr/>
        </p:nvSpPr>
        <p:spPr>
          <a:xfrm>
            <a:off x="10126242" y="4820137"/>
            <a:ext cx="569387" cy="276999"/>
          </a:xfrm>
          <a:prstGeom prst="rect">
            <a:avLst/>
          </a:prstGeom>
          <a:solidFill>
            <a:schemeClr val="accent5"/>
          </a:solidFill>
        </p:spPr>
        <p:txBody>
          <a:bodyPr wrap="none" rtlCol="0">
            <a:spAutoFit/>
          </a:bodyPr>
          <a:lstStyle/>
          <a:p>
            <a:r>
              <a:rPr lang="fr-FR" sz="1200" dirty="0" smtClean="0"/>
              <a:t>85 °C</a:t>
            </a:r>
            <a:endParaRPr lang="fr-FR" sz="1200" dirty="0"/>
          </a:p>
        </p:txBody>
      </p:sp>
    </p:spTree>
    <p:extLst>
      <p:ext uri="{BB962C8B-B14F-4D97-AF65-F5344CB8AC3E}">
        <p14:creationId xmlns:p14="http://schemas.microsoft.com/office/powerpoint/2010/main" val="23576133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fr-FR" smtClean="0">
                <a:solidFill>
                  <a:srgbClr val="000000">
                    <a:tint val="75000"/>
                  </a:srgbClr>
                </a:solidFill>
              </a:rPr>
              <a:t>28th June 2023 - ESTEC, Final Presentation Days 2023.</a:t>
            </a:r>
            <a:endParaRPr lang="en-GB" dirty="0">
              <a:solidFill>
                <a:srgbClr val="000000">
                  <a:tint val="75000"/>
                </a:srgbClr>
              </a:solidFill>
            </a:endParaRPr>
          </a:p>
        </p:txBody>
      </p:sp>
      <p:sp>
        <p:nvSpPr>
          <p:cNvPr id="5" name="Espace réservé du pied de page 4"/>
          <p:cNvSpPr>
            <a:spLocks noGrp="1"/>
          </p:cNvSpPr>
          <p:nvPr>
            <p:ph type="ftr" sz="quarter" idx="11"/>
          </p:nvPr>
        </p:nvSpPr>
        <p:spPr/>
        <p:txBody>
          <a:bodyPr/>
          <a:lstStyle/>
          <a:p>
            <a:r>
              <a:rPr lang="en-GB" smtClean="0">
                <a:solidFill>
                  <a:srgbClr val="000000">
                    <a:tint val="75000"/>
                  </a:srgbClr>
                </a:solidFill>
              </a:rPr>
              <a:t>Contract N°4000135313/21/NL/GLC</a:t>
            </a:r>
            <a:endParaRPr lang="en-GB" dirty="0">
              <a:solidFill>
                <a:srgbClr val="000000">
                  <a:tint val="75000"/>
                </a:srgbClr>
              </a:solidFill>
            </a:endParaRPr>
          </a:p>
        </p:txBody>
      </p:sp>
      <p:sp>
        <p:nvSpPr>
          <p:cNvPr id="6" name="Espace réservé du numéro de diapositive 5"/>
          <p:cNvSpPr>
            <a:spLocks noGrp="1"/>
          </p:cNvSpPr>
          <p:nvPr>
            <p:ph type="sldNum" sz="quarter" idx="12"/>
          </p:nvPr>
        </p:nvSpPr>
        <p:spPr/>
        <p:txBody>
          <a:bodyPr/>
          <a:lstStyle/>
          <a:p>
            <a:fld id="{877C2003-2E6E-4ABC-B270-3E95A87ADF8A}" type="slidenum">
              <a:rPr lang="en-GB" smtClean="0">
                <a:solidFill>
                  <a:srgbClr val="000000">
                    <a:tint val="75000"/>
                  </a:srgbClr>
                </a:solidFill>
              </a:rPr>
              <a:pPr/>
              <a:t>17</a:t>
            </a:fld>
            <a:endParaRPr lang="en-GB">
              <a:solidFill>
                <a:srgbClr val="000000">
                  <a:tint val="75000"/>
                </a:srgbClr>
              </a:solidFill>
            </a:endParaRPr>
          </a:p>
        </p:txBody>
      </p:sp>
      <p:sp>
        <p:nvSpPr>
          <p:cNvPr id="2" name="Titre 1"/>
          <p:cNvSpPr>
            <a:spLocks noGrp="1"/>
          </p:cNvSpPr>
          <p:nvPr>
            <p:ph type="title"/>
          </p:nvPr>
        </p:nvSpPr>
        <p:spPr/>
        <p:txBody>
          <a:bodyPr/>
          <a:lstStyle/>
          <a:p>
            <a:r>
              <a:rPr lang="fr-FR" dirty="0"/>
              <a:t>TV3 </a:t>
            </a:r>
            <a:r>
              <a:rPr lang="fr-FR" dirty="0" err="1"/>
              <a:t>Results</a:t>
            </a:r>
            <a:r>
              <a:rPr lang="fr-FR" dirty="0"/>
              <a:t> </a:t>
            </a:r>
            <a:r>
              <a:rPr lang="fr-FR" dirty="0" smtClean="0"/>
              <a:t>(</a:t>
            </a:r>
            <a:r>
              <a:rPr lang="fr-FR" dirty="0" err="1" smtClean="0"/>
              <a:t>Pulsed</a:t>
            </a:r>
            <a:r>
              <a:rPr lang="fr-FR" dirty="0" smtClean="0"/>
              <a:t> Laser</a:t>
            </a:r>
            <a:r>
              <a:rPr lang="fr-FR" dirty="0"/>
              <a:t>)</a:t>
            </a:r>
          </a:p>
        </p:txBody>
      </p:sp>
      <p:sp>
        <p:nvSpPr>
          <p:cNvPr id="3" name="Rectangle 2">
            <a:extLst>
              <a:ext uri="{FF2B5EF4-FFF2-40B4-BE49-F238E27FC236}">
                <a16:creationId xmlns="" xmlns:a16="http://schemas.microsoft.com/office/drawing/2014/main" id="{A5AE351C-8E90-4718-A462-BFBADB682DD3}"/>
              </a:ext>
            </a:extLst>
          </p:cNvPr>
          <p:cNvSpPr/>
          <p:nvPr/>
        </p:nvSpPr>
        <p:spPr>
          <a:xfrm>
            <a:off x="256501" y="1294919"/>
            <a:ext cx="10864466" cy="3339376"/>
          </a:xfrm>
          <a:prstGeom prst="rect">
            <a:avLst/>
          </a:prstGeom>
        </p:spPr>
        <p:txBody>
          <a:bodyPr wrap="square">
            <a:spAutoFit/>
          </a:bodyPr>
          <a:lstStyle/>
          <a:p>
            <a:r>
              <a:rPr lang="fr-FR" sz="1600" dirty="0">
                <a:solidFill>
                  <a:srgbClr val="000000"/>
                </a:solidFill>
              </a:rPr>
              <a:t>The </a:t>
            </a:r>
            <a:r>
              <a:rPr lang="fr-FR" sz="1600" dirty="0" err="1">
                <a:solidFill>
                  <a:srgbClr val="000000"/>
                </a:solidFill>
              </a:rPr>
              <a:t>small</a:t>
            </a:r>
            <a:r>
              <a:rPr lang="fr-FR" sz="1600" dirty="0">
                <a:solidFill>
                  <a:srgbClr val="000000"/>
                </a:solidFill>
              </a:rPr>
              <a:t> sensitive surface of the </a:t>
            </a:r>
            <a:r>
              <a:rPr lang="fr-FR" sz="1600" dirty="0" err="1">
                <a:solidFill>
                  <a:srgbClr val="000000"/>
                </a:solidFill>
              </a:rPr>
              <a:t>device</a:t>
            </a:r>
            <a:r>
              <a:rPr lang="fr-FR" sz="1600" dirty="0">
                <a:solidFill>
                  <a:srgbClr val="000000"/>
                </a:solidFill>
              </a:rPr>
              <a:t> </a:t>
            </a:r>
            <a:r>
              <a:rPr lang="fr-FR" sz="1600" dirty="0" err="1">
                <a:solidFill>
                  <a:srgbClr val="000000"/>
                </a:solidFill>
              </a:rPr>
              <a:t>is</a:t>
            </a:r>
            <a:r>
              <a:rPr lang="fr-FR" sz="1600" dirty="0">
                <a:solidFill>
                  <a:srgbClr val="000000"/>
                </a:solidFill>
              </a:rPr>
              <a:t> </a:t>
            </a:r>
            <a:r>
              <a:rPr lang="fr-FR" sz="1600" dirty="0" err="1">
                <a:solidFill>
                  <a:srgbClr val="000000"/>
                </a:solidFill>
              </a:rPr>
              <a:t>evidenced</a:t>
            </a:r>
            <a:r>
              <a:rPr lang="fr-FR" sz="1600" dirty="0">
                <a:solidFill>
                  <a:srgbClr val="000000"/>
                </a:solidFill>
              </a:rPr>
              <a:t> </a:t>
            </a:r>
            <a:r>
              <a:rPr lang="fr-FR" sz="1600" dirty="0" err="1">
                <a:solidFill>
                  <a:srgbClr val="000000"/>
                </a:solidFill>
              </a:rPr>
              <a:t>with</a:t>
            </a:r>
            <a:r>
              <a:rPr lang="fr-FR" sz="1600" dirty="0">
                <a:solidFill>
                  <a:srgbClr val="000000"/>
                </a:solidFill>
              </a:rPr>
              <a:t> </a:t>
            </a:r>
            <a:r>
              <a:rPr lang="fr-FR" sz="1600" dirty="0" err="1" smtClean="0">
                <a:solidFill>
                  <a:srgbClr val="000000"/>
                </a:solidFill>
              </a:rPr>
              <a:t>pulsed</a:t>
            </a:r>
            <a:r>
              <a:rPr lang="fr-FR" sz="1600" dirty="0" smtClean="0">
                <a:solidFill>
                  <a:srgbClr val="000000"/>
                </a:solidFill>
              </a:rPr>
              <a:t> Laser tests</a:t>
            </a:r>
            <a:endParaRPr lang="fr-FR" sz="1600" dirty="0">
              <a:solidFill>
                <a:srgbClr val="000000"/>
              </a:solidFill>
            </a:endParaRPr>
          </a:p>
          <a:p>
            <a:endParaRPr lang="fr-FR" sz="1500" dirty="0">
              <a:solidFill>
                <a:srgbClr val="000000"/>
              </a:solidFill>
            </a:endParaRPr>
          </a:p>
          <a:p>
            <a:endParaRPr lang="fr-FR" dirty="0">
              <a:solidFill>
                <a:srgbClr val="000000"/>
              </a:solidFill>
            </a:endParaRPr>
          </a:p>
          <a:p>
            <a:pPr lvl="1"/>
            <a:endParaRPr lang="fr-FR" dirty="0">
              <a:solidFill>
                <a:srgbClr val="000000"/>
              </a:solidFill>
            </a:endParaRPr>
          </a:p>
          <a:p>
            <a:pPr lvl="1"/>
            <a:endParaRPr lang="fr-FR" dirty="0">
              <a:solidFill>
                <a:srgbClr val="000000"/>
              </a:solidFill>
            </a:endParaRPr>
          </a:p>
          <a:p>
            <a:pPr lvl="1"/>
            <a:endParaRPr lang="fr-FR" dirty="0">
              <a:solidFill>
                <a:srgbClr val="000000"/>
              </a:solidFill>
            </a:endParaRPr>
          </a:p>
          <a:p>
            <a:pPr lvl="1"/>
            <a:endParaRPr lang="fr-FR" dirty="0">
              <a:solidFill>
                <a:srgbClr val="000000"/>
              </a:solidFill>
            </a:endParaRPr>
          </a:p>
          <a:p>
            <a:pPr lvl="1"/>
            <a:endParaRPr lang="fr-FR" dirty="0">
              <a:solidFill>
                <a:srgbClr val="000000"/>
              </a:solidFill>
            </a:endParaRPr>
          </a:p>
          <a:p>
            <a:pPr lvl="1"/>
            <a:endParaRPr lang="fr-FR" dirty="0">
              <a:solidFill>
                <a:srgbClr val="000000"/>
              </a:solidFill>
            </a:endParaRPr>
          </a:p>
          <a:p>
            <a:pPr lvl="1"/>
            <a:endParaRPr lang="fr-FR" dirty="0">
              <a:solidFill>
                <a:srgbClr val="000000"/>
              </a:solidFill>
            </a:endParaRPr>
          </a:p>
          <a:p>
            <a:pPr lvl="1"/>
            <a:endParaRPr lang="fr-FR" dirty="0">
              <a:solidFill>
                <a:srgbClr val="000000"/>
              </a:solidFill>
            </a:endParaRPr>
          </a:p>
          <a:p>
            <a:pPr lvl="1"/>
            <a:endParaRPr lang="fr-FR" dirty="0">
              <a:solidFill>
                <a:srgbClr val="000000"/>
              </a:solidFill>
            </a:endParaRPr>
          </a:p>
        </p:txBody>
      </p:sp>
      <p:pic>
        <p:nvPicPr>
          <p:cNvPr id="18" name="SEL TPS54362 DC 1636">
            <a:hlinkClick r:id="" action="ppaction://media"/>
            <a:extLst>
              <a:ext uri="{FF2B5EF4-FFF2-40B4-BE49-F238E27FC236}">
                <a16:creationId xmlns="" xmlns:a16="http://schemas.microsoft.com/office/drawing/2014/main" id="{5C0B42AE-6A91-484C-AF1B-38DE88325BC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55997" t="28105" r="7206" b="16303"/>
          <a:stretch/>
        </p:blipFill>
        <p:spPr>
          <a:xfrm>
            <a:off x="4483896" y="3930457"/>
            <a:ext cx="3016968" cy="2411983"/>
          </a:xfrm>
          <a:prstGeom prst="rect">
            <a:avLst/>
          </a:prstGeom>
          <a:ln w="63500" cap="sq">
            <a:solidFill>
              <a:srgbClr val="FFFFFF"/>
            </a:solidFill>
            <a:prstDash val="solid"/>
            <a:miter lim="800000"/>
          </a:ln>
          <a:effectLst/>
          <a:scene3d>
            <a:camera prst="orthographicFront"/>
            <a:lightRig rig="soft" dir="t"/>
          </a:scene3d>
          <a:sp3d contourW="6350">
            <a:contourClr>
              <a:srgbClr val="000000"/>
            </a:contourClr>
          </a:sp3d>
        </p:spPr>
      </p:pic>
      <p:pic>
        <p:nvPicPr>
          <p:cNvPr id="19" name="SEL TPS54362 DC 1636">
            <a:hlinkClick r:id="" action="ppaction://media"/>
            <a:extLst>
              <a:ext uri="{FF2B5EF4-FFF2-40B4-BE49-F238E27FC236}">
                <a16:creationId xmlns="" xmlns:a16="http://schemas.microsoft.com/office/drawing/2014/main" id="{A5661ABA-23C4-4FF7-9508-E80BDA7A027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5523" t="26646" r="71754" b="18766"/>
          <a:stretch/>
        </p:blipFill>
        <p:spPr>
          <a:xfrm>
            <a:off x="369546" y="2142166"/>
            <a:ext cx="3315013" cy="4214184"/>
          </a:xfrm>
          <a:prstGeom prst="rect">
            <a:avLst/>
          </a:prstGeom>
          <a:ln w="63500" cap="sq">
            <a:solidFill>
              <a:srgbClr val="FFFFFF"/>
            </a:solidFill>
            <a:prstDash val="solid"/>
            <a:miter lim="800000"/>
          </a:ln>
          <a:effectLst/>
          <a:scene3d>
            <a:camera prst="orthographicFront"/>
            <a:lightRig rig="soft" dir="t"/>
          </a:scene3d>
          <a:sp3d contourW="6350">
            <a:contourClr>
              <a:srgbClr val="000000"/>
            </a:contourClr>
          </a:sp3d>
        </p:spPr>
      </p:pic>
      <p:pic>
        <p:nvPicPr>
          <p:cNvPr id="20" name="SEL TPS54362 DC 1636">
            <a:hlinkClick r:id="" action="ppaction://media"/>
            <a:extLst>
              <a:ext uri="{FF2B5EF4-FFF2-40B4-BE49-F238E27FC236}">
                <a16:creationId xmlns="" xmlns:a16="http://schemas.microsoft.com/office/drawing/2014/main" id="{79337BDA-AB67-411B-A49A-37814EBC173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32981" t="4902" r="44147" b="49706"/>
          <a:stretch/>
        </p:blipFill>
        <p:spPr>
          <a:xfrm>
            <a:off x="8799400" y="3183071"/>
            <a:ext cx="2920199" cy="3066835"/>
          </a:xfrm>
          <a:prstGeom prst="rect">
            <a:avLst/>
          </a:prstGeom>
          <a:ln w="63500" cap="sq">
            <a:solidFill>
              <a:srgbClr val="FFFFFF"/>
            </a:solidFill>
            <a:prstDash val="solid"/>
            <a:miter lim="800000"/>
          </a:ln>
          <a:effectLst/>
          <a:scene3d>
            <a:camera prst="orthographicFront"/>
            <a:lightRig rig="soft" dir="t"/>
          </a:scene3d>
          <a:sp3d contourW="6350">
            <a:contourClr>
              <a:srgbClr val="000000"/>
            </a:contourClr>
          </a:sp3d>
        </p:spPr>
      </p:pic>
      <p:sp>
        <p:nvSpPr>
          <p:cNvPr id="21" name="Rectangle 2">
            <a:extLst>
              <a:ext uri="{FF2B5EF4-FFF2-40B4-BE49-F238E27FC236}">
                <a16:creationId xmlns="" xmlns:a16="http://schemas.microsoft.com/office/drawing/2014/main" id="{98485256-9BB0-45F0-884C-DB3A56BFCAED}"/>
              </a:ext>
            </a:extLst>
          </p:cNvPr>
          <p:cNvSpPr txBox="1">
            <a:spLocks noChangeArrowheads="1"/>
          </p:cNvSpPr>
          <p:nvPr/>
        </p:nvSpPr>
        <p:spPr bwMode="auto">
          <a:xfrm>
            <a:off x="8864201" y="2261515"/>
            <a:ext cx="2527846"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rtl="0" eaLnBrk="0" fontAlgn="base" hangingPunct="0">
              <a:spcBef>
                <a:spcPct val="0"/>
              </a:spcBef>
              <a:spcAft>
                <a:spcPct val="0"/>
              </a:spcAft>
              <a:defRPr sz="3600" b="1" kern="1200">
                <a:solidFill>
                  <a:srgbClr val="1C1C1C"/>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3600" b="1">
                <a:solidFill>
                  <a:srgbClr val="1C1C1C"/>
                </a:solidFill>
                <a:effectLst>
                  <a:outerShdw blurRad="38100" dist="38100" dir="2700000" algn="tl">
                    <a:srgbClr val="C0C0C0"/>
                  </a:outerShdw>
                </a:effectLst>
                <a:latin typeface="Arial" panose="020B0604020202020204" pitchFamily="34" charset="0"/>
              </a:defRPr>
            </a:lvl2pPr>
            <a:lvl3pPr algn="l" rtl="0" eaLnBrk="0" fontAlgn="base" hangingPunct="0">
              <a:spcBef>
                <a:spcPct val="0"/>
              </a:spcBef>
              <a:spcAft>
                <a:spcPct val="0"/>
              </a:spcAft>
              <a:defRPr sz="3600" b="1">
                <a:solidFill>
                  <a:srgbClr val="1C1C1C"/>
                </a:solidFill>
                <a:effectLst>
                  <a:outerShdw blurRad="38100" dist="38100" dir="2700000" algn="tl">
                    <a:srgbClr val="C0C0C0"/>
                  </a:outerShdw>
                </a:effectLst>
                <a:latin typeface="Arial" panose="020B0604020202020204" pitchFamily="34" charset="0"/>
              </a:defRPr>
            </a:lvl3pPr>
            <a:lvl4pPr algn="l" rtl="0" eaLnBrk="0" fontAlgn="base" hangingPunct="0">
              <a:spcBef>
                <a:spcPct val="0"/>
              </a:spcBef>
              <a:spcAft>
                <a:spcPct val="0"/>
              </a:spcAft>
              <a:defRPr sz="3600" b="1">
                <a:solidFill>
                  <a:srgbClr val="1C1C1C"/>
                </a:solidFill>
                <a:effectLst>
                  <a:outerShdw blurRad="38100" dist="38100" dir="2700000" algn="tl">
                    <a:srgbClr val="C0C0C0"/>
                  </a:outerShdw>
                </a:effectLst>
                <a:latin typeface="Arial" panose="020B0604020202020204" pitchFamily="34" charset="0"/>
              </a:defRPr>
            </a:lvl4pPr>
            <a:lvl5pPr algn="l" rtl="0" eaLnBrk="0" fontAlgn="base" hangingPunct="0">
              <a:spcBef>
                <a:spcPct val="0"/>
              </a:spcBef>
              <a:spcAft>
                <a:spcPct val="0"/>
              </a:spcAft>
              <a:defRPr sz="3600" b="1">
                <a:solidFill>
                  <a:srgbClr val="1C1C1C"/>
                </a:solidFill>
                <a:effectLst>
                  <a:outerShdw blurRad="38100" dist="38100" dir="2700000" algn="tl">
                    <a:srgbClr val="C0C0C0"/>
                  </a:outerShdw>
                </a:effectLst>
                <a:latin typeface="Arial" panose="020B0604020202020204" pitchFamily="34" charset="0"/>
              </a:defRPr>
            </a:lvl5pPr>
            <a:lvl6pPr marL="457200" algn="l" rtl="0" fontAlgn="base">
              <a:spcBef>
                <a:spcPct val="0"/>
              </a:spcBef>
              <a:spcAft>
                <a:spcPct val="0"/>
              </a:spcAft>
              <a:defRPr sz="3600" b="1">
                <a:solidFill>
                  <a:srgbClr val="1C1C1C"/>
                </a:solidFill>
                <a:effectLst>
                  <a:outerShdw blurRad="38100" dist="38100" dir="2700000" algn="tl">
                    <a:srgbClr val="C0C0C0"/>
                  </a:outerShdw>
                </a:effectLst>
                <a:latin typeface="Arial" panose="020B0604020202020204" pitchFamily="34" charset="0"/>
              </a:defRPr>
            </a:lvl6pPr>
            <a:lvl7pPr marL="914400" algn="l" rtl="0" fontAlgn="base">
              <a:spcBef>
                <a:spcPct val="0"/>
              </a:spcBef>
              <a:spcAft>
                <a:spcPct val="0"/>
              </a:spcAft>
              <a:defRPr sz="3600" b="1">
                <a:solidFill>
                  <a:srgbClr val="1C1C1C"/>
                </a:solidFill>
                <a:effectLst>
                  <a:outerShdw blurRad="38100" dist="38100" dir="2700000" algn="tl">
                    <a:srgbClr val="C0C0C0"/>
                  </a:outerShdw>
                </a:effectLst>
                <a:latin typeface="Arial" panose="020B0604020202020204" pitchFamily="34" charset="0"/>
              </a:defRPr>
            </a:lvl7pPr>
            <a:lvl8pPr marL="1371600" algn="l" rtl="0" fontAlgn="base">
              <a:spcBef>
                <a:spcPct val="0"/>
              </a:spcBef>
              <a:spcAft>
                <a:spcPct val="0"/>
              </a:spcAft>
              <a:defRPr sz="3600" b="1">
                <a:solidFill>
                  <a:srgbClr val="1C1C1C"/>
                </a:solidFill>
                <a:effectLst>
                  <a:outerShdw blurRad="38100" dist="38100" dir="2700000" algn="tl">
                    <a:srgbClr val="C0C0C0"/>
                  </a:outerShdw>
                </a:effectLst>
                <a:latin typeface="Arial" panose="020B0604020202020204" pitchFamily="34" charset="0"/>
              </a:defRPr>
            </a:lvl8pPr>
            <a:lvl9pPr marL="1828800" algn="l" rtl="0" fontAlgn="base">
              <a:spcBef>
                <a:spcPct val="0"/>
              </a:spcBef>
              <a:spcAft>
                <a:spcPct val="0"/>
              </a:spcAft>
              <a:defRPr sz="3600" b="1">
                <a:solidFill>
                  <a:srgbClr val="1C1C1C"/>
                </a:solidFill>
                <a:effectLst>
                  <a:outerShdw blurRad="38100" dist="38100" dir="2700000" algn="tl">
                    <a:srgbClr val="C0C0C0"/>
                  </a:outerShdw>
                </a:effectLst>
                <a:latin typeface="Arial" panose="020B0604020202020204" pitchFamily="34" charset="0"/>
              </a:defRPr>
            </a:lvl9pPr>
          </a:lstStyle>
          <a:p>
            <a:pPr algn="ctr" eaLnBrk="1" hangingPunct="1">
              <a:defRPr/>
            </a:pPr>
            <a:r>
              <a:rPr lang="fr-FR" altLang="fr-FR" sz="2000" dirty="0">
                <a:latin typeface="Helvetica" panose="020B0604020202020204" pitchFamily="34" charset="0"/>
                <a:ea typeface="Verdana" panose="020B0604030504040204" pitchFamily="34" charset="0"/>
                <a:cs typeface="Helvetica" panose="020B0604020202020204" pitchFamily="34" charset="0"/>
              </a:rPr>
              <a:t>Monitoring and event </a:t>
            </a:r>
            <a:r>
              <a:rPr lang="fr-FR" altLang="fr-FR" sz="2000" dirty="0" err="1">
                <a:latin typeface="Helvetica" panose="020B0604020202020204" pitchFamily="34" charset="0"/>
                <a:ea typeface="Verdana" panose="020B0604030504040204" pitchFamily="34" charset="0"/>
                <a:cs typeface="Helvetica" panose="020B0604020202020204" pitchFamily="34" charset="0"/>
              </a:rPr>
              <a:t>counting</a:t>
            </a:r>
            <a:r>
              <a:rPr lang="fr-FR" altLang="fr-FR" sz="2000" dirty="0">
                <a:latin typeface="Helvetica" panose="020B0604020202020204" pitchFamily="34" charset="0"/>
                <a:ea typeface="Verdana" panose="020B0604030504040204" pitchFamily="34" charset="0"/>
                <a:cs typeface="Helvetica" panose="020B0604020202020204" pitchFamily="34" charset="0"/>
              </a:rPr>
              <a:t>:</a:t>
            </a:r>
          </a:p>
        </p:txBody>
      </p:sp>
      <p:sp>
        <p:nvSpPr>
          <p:cNvPr id="22" name="Rectangle 2">
            <a:extLst>
              <a:ext uri="{FF2B5EF4-FFF2-40B4-BE49-F238E27FC236}">
                <a16:creationId xmlns="" xmlns:a16="http://schemas.microsoft.com/office/drawing/2014/main" id="{778F2101-8FF3-4EFC-B0FE-5501A3CC46E1}"/>
              </a:ext>
            </a:extLst>
          </p:cNvPr>
          <p:cNvSpPr txBox="1">
            <a:spLocks noChangeArrowheads="1"/>
          </p:cNvSpPr>
          <p:nvPr/>
        </p:nvSpPr>
        <p:spPr bwMode="auto">
          <a:xfrm>
            <a:off x="4205386" y="2571523"/>
            <a:ext cx="4211017"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rtl="0" eaLnBrk="0" fontAlgn="base" hangingPunct="0">
              <a:spcBef>
                <a:spcPct val="0"/>
              </a:spcBef>
              <a:spcAft>
                <a:spcPct val="0"/>
              </a:spcAft>
              <a:defRPr sz="3600" b="1" kern="1200">
                <a:solidFill>
                  <a:srgbClr val="1C1C1C"/>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3600" b="1">
                <a:solidFill>
                  <a:srgbClr val="1C1C1C"/>
                </a:solidFill>
                <a:effectLst>
                  <a:outerShdw blurRad="38100" dist="38100" dir="2700000" algn="tl">
                    <a:srgbClr val="C0C0C0"/>
                  </a:outerShdw>
                </a:effectLst>
                <a:latin typeface="Arial" panose="020B0604020202020204" pitchFamily="34" charset="0"/>
              </a:defRPr>
            </a:lvl2pPr>
            <a:lvl3pPr algn="l" rtl="0" eaLnBrk="0" fontAlgn="base" hangingPunct="0">
              <a:spcBef>
                <a:spcPct val="0"/>
              </a:spcBef>
              <a:spcAft>
                <a:spcPct val="0"/>
              </a:spcAft>
              <a:defRPr sz="3600" b="1">
                <a:solidFill>
                  <a:srgbClr val="1C1C1C"/>
                </a:solidFill>
                <a:effectLst>
                  <a:outerShdw blurRad="38100" dist="38100" dir="2700000" algn="tl">
                    <a:srgbClr val="C0C0C0"/>
                  </a:outerShdw>
                </a:effectLst>
                <a:latin typeface="Arial" panose="020B0604020202020204" pitchFamily="34" charset="0"/>
              </a:defRPr>
            </a:lvl3pPr>
            <a:lvl4pPr algn="l" rtl="0" eaLnBrk="0" fontAlgn="base" hangingPunct="0">
              <a:spcBef>
                <a:spcPct val="0"/>
              </a:spcBef>
              <a:spcAft>
                <a:spcPct val="0"/>
              </a:spcAft>
              <a:defRPr sz="3600" b="1">
                <a:solidFill>
                  <a:srgbClr val="1C1C1C"/>
                </a:solidFill>
                <a:effectLst>
                  <a:outerShdw blurRad="38100" dist="38100" dir="2700000" algn="tl">
                    <a:srgbClr val="C0C0C0"/>
                  </a:outerShdw>
                </a:effectLst>
                <a:latin typeface="Arial" panose="020B0604020202020204" pitchFamily="34" charset="0"/>
              </a:defRPr>
            </a:lvl4pPr>
            <a:lvl5pPr algn="l" rtl="0" eaLnBrk="0" fontAlgn="base" hangingPunct="0">
              <a:spcBef>
                <a:spcPct val="0"/>
              </a:spcBef>
              <a:spcAft>
                <a:spcPct val="0"/>
              </a:spcAft>
              <a:defRPr sz="3600" b="1">
                <a:solidFill>
                  <a:srgbClr val="1C1C1C"/>
                </a:solidFill>
                <a:effectLst>
                  <a:outerShdw blurRad="38100" dist="38100" dir="2700000" algn="tl">
                    <a:srgbClr val="C0C0C0"/>
                  </a:outerShdw>
                </a:effectLst>
                <a:latin typeface="Arial" panose="020B0604020202020204" pitchFamily="34" charset="0"/>
              </a:defRPr>
            </a:lvl5pPr>
            <a:lvl6pPr marL="457200" algn="l" rtl="0" fontAlgn="base">
              <a:spcBef>
                <a:spcPct val="0"/>
              </a:spcBef>
              <a:spcAft>
                <a:spcPct val="0"/>
              </a:spcAft>
              <a:defRPr sz="3600" b="1">
                <a:solidFill>
                  <a:srgbClr val="1C1C1C"/>
                </a:solidFill>
                <a:effectLst>
                  <a:outerShdw blurRad="38100" dist="38100" dir="2700000" algn="tl">
                    <a:srgbClr val="C0C0C0"/>
                  </a:outerShdw>
                </a:effectLst>
                <a:latin typeface="Arial" panose="020B0604020202020204" pitchFamily="34" charset="0"/>
              </a:defRPr>
            </a:lvl6pPr>
            <a:lvl7pPr marL="914400" algn="l" rtl="0" fontAlgn="base">
              <a:spcBef>
                <a:spcPct val="0"/>
              </a:spcBef>
              <a:spcAft>
                <a:spcPct val="0"/>
              </a:spcAft>
              <a:defRPr sz="3600" b="1">
                <a:solidFill>
                  <a:srgbClr val="1C1C1C"/>
                </a:solidFill>
                <a:effectLst>
                  <a:outerShdw blurRad="38100" dist="38100" dir="2700000" algn="tl">
                    <a:srgbClr val="C0C0C0"/>
                  </a:outerShdw>
                </a:effectLst>
                <a:latin typeface="Arial" panose="020B0604020202020204" pitchFamily="34" charset="0"/>
              </a:defRPr>
            </a:lvl7pPr>
            <a:lvl8pPr marL="1371600" algn="l" rtl="0" fontAlgn="base">
              <a:spcBef>
                <a:spcPct val="0"/>
              </a:spcBef>
              <a:spcAft>
                <a:spcPct val="0"/>
              </a:spcAft>
              <a:defRPr sz="3600" b="1">
                <a:solidFill>
                  <a:srgbClr val="1C1C1C"/>
                </a:solidFill>
                <a:effectLst>
                  <a:outerShdw blurRad="38100" dist="38100" dir="2700000" algn="tl">
                    <a:srgbClr val="C0C0C0"/>
                  </a:outerShdw>
                </a:effectLst>
                <a:latin typeface="Arial" panose="020B0604020202020204" pitchFamily="34" charset="0"/>
              </a:defRPr>
            </a:lvl8pPr>
            <a:lvl9pPr marL="1828800" algn="l" rtl="0" fontAlgn="base">
              <a:spcBef>
                <a:spcPct val="0"/>
              </a:spcBef>
              <a:spcAft>
                <a:spcPct val="0"/>
              </a:spcAft>
              <a:defRPr sz="3600" b="1">
                <a:solidFill>
                  <a:srgbClr val="1C1C1C"/>
                </a:solidFill>
                <a:effectLst>
                  <a:outerShdw blurRad="38100" dist="38100" dir="2700000" algn="tl">
                    <a:srgbClr val="C0C0C0"/>
                  </a:outerShdw>
                </a:effectLst>
                <a:latin typeface="Arial" panose="020B0604020202020204" pitchFamily="34" charset="0"/>
              </a:defRPr>
            </a:lvl9pPr>
          </a:lstStyle>
          <a:p>
            <a:pPr algn="ctr" eaLnBrk="1" hangingPunct="1">
              <a:defRPr/>
            </a:pPr>
            <a:r>
              <a:rPr lang="fr-FR" altLang="fr-FR" sz="2000" dirty="0" err="1">
                <a:latin typeface="Helvetica" panose="020B0604020202020204" pitchFamily="34" charset="0"/>
                <a:ea typeface="Verdana" panose="020B0604030504040204" pitchFamily="34" charset="0"/>
                <a:cs typeface="Helvetica" panose="020B0604020202020204" pitchFamily="34" charset="0"/>
              </a:rPr>
              <a:t>Precise</a:t>
            </a:r>
            <a:r>
              <a:rPr lang="fr-FR" altLang="fr-FR" sz="2000" dirty="0">
                <a:latin typeface="Helvetica" panose="020B0604020202020204" pitchFamily="34" charset="0"/>
                <a:ea typeface="Verdana" panose="020B0604030504040204" pitchFamily="34" charset="0"/>
                <a:cs typeface="Helvetica" panose="020B0604020202020204" pitchFamily="34" charset="0"/>
              </a:rPr>
              <a:t> </a:t>
            </a:r>
            <a:r>
              <a:rPr lang="fr-FR" altLang="fr-FR" sz="2000" dirty="0" err="1">
                <a:latin typeface="Helvetica" panose="020B0604020202020204" pitchFamily="34" charset="0"/>
                <a:ea typeface="Verdana" panose="020B0604030504040204" pitchFamily="34" charset="0"/>
                <a:cs typeface="Helvetica" panose="020B0604020202020204" pitchFamily="34" charset="0"/>
              </a:rPr>
              <a:t>backside</a:t>
            </a:r>
            <a:r>
              <a:rPr lang="fr-FR" altLang="fr-FR" sz="2000" dirty="0">
                <a:latin typeface="Helvetica" panose="020B0604020202020204" pitchFamily="34" charset="0"/>
                <a:ea typeface="Verdana" panose="020B0604030504040204" pitchFamily="34" charset="0"/>
                <a:cs typeface="Helvetica" panose="020B0604020202020204" pitchFamily="34" charset="0"/>
              </a:rPr>
              <a:t> </a:t>
            </a:r>
            <a:r>
              <a:rPr lang="fr-FR" altLang="fr-FR" sz="2000" dirty="0" err="1">
                <a:latin typeface="Helvetica" panose="020B0604020202020204" pitchFamily="34" charset="0"/>
                <a:ea typeface="Verdana" panose="020B0604030504040204" pitchFamily="34" charset="0"/>
                <a:cs typeface="Helvetica" panose="020B0604020202020204" pitchFamily="34" charset="0"/>
              </a:rPr>
              <a:t>localization</a:t>
            </a:r>
            <a:endParaRPr lang="fr-FR" altLang="fr-FR" sz="2000" dirty="0">
              <a:latin typeface="Helvetica" panose="020B0604020202020204" pitchFamily="34" charset="0"/>
              <a:ea typeface="Verdana" panose="020B0604030504040204" pitchFamily="34" charset="0"/>
              <a:cs typeface="Helvetica" panose="020B0604020202020204" pitchFamily="34" charset="0"/>
            </a:endParaRPr>
          </a:p>
        </p:txBody>
      </p:sp>
      <p:sp>
        <p:nvSpPr>
          <p:cNvPr id="23" name="Flèche : bas 22">
            <a:extLst>
              <a:ext uri="{FF2B5EF4-FFF2-40B4-BE49-F238E27FC236}">
                <a16:creationId xmlns="" xmlns:a16="http://schemas.microsoft.com/office/drawing/2014/main" id="{0C1D7BC5-67FB-4895-9795-CE80C5A919E6}"/>
              </a:ext>
            </a:extLst>
          </p:cNvPr>
          <p:cNvSpPr/>
          <p:nvPr/>
        </p:nvSpPr>
        <p:spPr>
          <a:xfrm rot="5400000">
            <a:off x="4054115" y="1943645"/>
            <a:ext cx="214133" cy="635741"/>
          </a:xfrm>
          <a:prstGeom prst="downArrow">
            <a:avLst/>
          </a:prstGeom>
          <a:solidFill>
            <a:srgbClr val="5798C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pic>
        <p:nvPicPr>
          <p:cNvPr id="24" name="Image 23">
            <a:extLst>
              <a:ext uri="{FF2B5EF4-FFF2-40B4-BE49-F238E27FC236}">
                <a16:creationId xmlns="" xmlns:a16="http://schemas.microsoft.com/office/drawing/2014/main" id="{B1DA8016-B032-4DF1-9C32-BF9B71319E37}"/>
              </a:ext>
            </a:extLst>
          </p:cNvPr>
          <p:cNvPicPr>
            <a:picLocks noChangeAspect="1"/>
          </p:cNvPicPr>
          <p:nvPr/>
        </p:nvPicPr>
        <p:blipFill>
          <a:blip r:embed="rId5" cstate="email">
            <a:extLst>
              <a:ext uri="{28A0092B-C50C-407E-A947-70E740481C1C}">
                <a14:useLocalDpi xmlns:a14="http://schemas.microsoft.com/office/drawing/2010/main"/>
              </a:ext>
              <a:ext uri="{837473B0-CC2E-450A-ABE3-18F120FF3D39}">
                <a1611:picAttrSrcUrl xmlns="" xmlns:a1611="http://schemas.microsoft.com/office/drawing/2016/11/main" r:id="rId6"/>
              </a:ext>
            </a:extLst>
          </a:blip>
          <a:stretch>
            <a:fillRect/>
          </a:stretch>
        </p:blipFill>
        <p:spPr>
          <a:xfrm>
            <a:off x="6251182" y="2481010"/>
            <a:ext cx="341595" cy="341595"/>
          </a:xfrm>
          <a:prstGeom prst="rect">
            <a:avLst/>
          </a:prstGeom>
        </p:spPr>
      </p:pic>
      <p:sp>
        <p:nvSpPr>
          <p:cNvPr id="25" name="Flèche : bas 24">
            <a:extLst>
              <a:ext uri="{FF2B5EF4-FFF2-40B4-BE49-F238E27FC236}">
                <a16:creationId xmlns="" xmlns:a16="http://schemas.microsoft.com/office/drawing/2014/main" id="{39AB912D-9978-4201-9D32-CFF70EDCDDBF}"/>
              </a:ext>
            </a:extLst>
          </p:cNvPr>
          <p:cNvSpPr/>
          <p:nvPr/>
        </p:nvSpPr>
        <p:spPr>
          <a:xfrm>
            <a:off x="5816346" y="3229017"/>
            <a:ext cx="214133" cy="635741"/>
          </a:xfrm>
          <a:prstGeom prst="downArrow">
            <a:avLst/>
          </a:prstGeom>
          <a:solidFill>
            <a:srgbClr val="5798C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sp>
        <p:nvSpPr>
          <p:cNvPr id="26" name="Rectangle 25">
            <a:extLst>
              <a:ext uri="{FF2B5EF4-FFF2-40B4-BE49-F238E27FC236}">
                <a16:creationId xmlns="" xmlns:a16="http://schemas.microsoft.com/office/drawing/2014/main" id="{56E38641-F3FB-476F-9894-02DFE1F7DCCE}"/>
              </a:ext>
            </a:extLst>
          </p:cNvPr>
          <p:cNvSpPr/>
          <p:nvPr/>
        </p:nvSpPr>
        <p:spPr>
          <a:xfrm>
            <a:off x="1243536" y="4608477"/>
            <a:ext cx="360040"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cxnSp>
        <p:nvCxnSpPr>
          <p:cNvPr id="27" name="Connecteur droit 26">
            <a:extLst>
              <a:ext uri="{FF2B5EF4-FFF2-40B4-BE49-F238E27FC236}">
                <a16:creationId xmlns="" xmlns:a16="http://schemas.microsoft.com/office/drawing/2014/main" id="{4E67C4A0-FAD7-4EE4-9B7C-1F5056389D61}"/>
              </a:ext>
            </a:extLst>
          </p:cNvPr>
          <p:cNvCxnSpPr>
            <a:cxnSpLocks/>
          </p:cNvCxnSpPr>
          <p:nvPr/>
        </p:nvCxnSpPr>
        <p:spPr>
          <a:xfrm flipH="1">
            <a:off x="1603576" y="3930457"/>
            <a:ext cx="2875476" cy="6780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 xmlns:a16="http://schemas.microsoft.com/office/drawing/2014/main" id="{32C8ED38-270B-4F9F-A73E-6CC5F2198931}"/>
              </a:ext>
            </a:extLst>
          </p:cNvPr>
          <p:cNvSpPr/>
          <p:nvPr/>
        </p:nvSpPr>
        <p:spPr>
          <a:xfrm>
            <a:off x="4479052" y="3887086"/>
            <a:ext cx="3039007" cy="24258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cxnSp>
        <p:nvCxnSpPr>
          <p:cNvPr id="29" name="Connecteur droit 28">
            <a:extLst>
              <a:ext uri="{FF2B5EF4-FFF2-40B4-BE49-F238E27FC236}">
                <a16:creationId xmlns="" xmlns:a16="http://schemas.microsoft.com/office/drawing/2014/main" id="{7B8DF477-286C-4DAB-B0B1-4FF8A69097C6}"/>
              </a:ext>
            </a:extLst>
          </p:cNvPr>
          <p:cNvCxnSpPr>
            <a:cxnSpLocks/>
          </p:cNvCxnSpPr>
          <p:nvPr/>
        </p:nvCxnSpPr>
        <p:spPr>
          <a:xfrm flipH="1" flipV="1">
            <a:off x="1603576" y="4824501"/>
            <a:ext cx="2799086" cy="153184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Accolade fermante 29">
            <a:extLst>
              <a:ext uri="{FF2B5EF4-FFF2-40B4-BE49-F238E27FC236}">
                <a16:creationId xmlns="" xmlns:a16="http://schemas.microsoft.com/office/drawing/2014/main" id="{DDA5B3A9-2D0E-4EB8-BC2C-EED3F4D02B28}"/>
              </a:ext>
            </a:extLst>
          </p:cNvPr>
          <p:cNvSpPr/>
          <p:nvPr/>
        </p:nvSpPr>
        <p:spPr>
          <a:xfrm>
            <a:off x="8471583" y="2167179"/>
            <a:ext cx="272637" cy="1120439"/>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solidFill>
                <a:srgbClr val="000000"/>
              </a:solidFill>
            </a:endParaRPr>
          </a:p>
        </p:txBody>
      </p:sp>
      <p:sp>
        <p:nvSpPr>
          <p:cNvPr id="31" name="Rectangle 2">
            <a:extLst>
              <a:ext uri="{FF2B5EF4-FFF2-40B4-BE49-F238E27FC236}">
                <a16:creationId xmlns="" xmlns:a16="http://schemas.microsoft.com/office/drawing/2014/main" id="{C656BE98-6A2D-42BA-ADA4-D590CA319B3D}"/>
              </a:ext>
            </a:extLst>
          </p:cNvPr>
          <p:cNvSpPr txBox="1">
            <a:spLocks noChangeArrowheads="1"/>
          </p:cNvSpPr>
          <p:nvPr/>
        </p:nvSpPr>
        <p:spPr bwMode="auto">
          <a:xfrm>
            <a:off x="4369809" y="1816162"/>
            <a:ext cx="4211017"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rtl="0" eaLnBrk="0" fontAlgn="base" hangingPunct="0">
              <a:spcBef>
                <a:spcPct val="0"/>
              </a:spcBef>
              <a:spcAft>
                <a:spcPct val="0"/>
              </a:spcAft>
              <a:defRPr sz="3600" b="1" kern="1200">
                <a:solidFill>
                  <a:srgbClr val="1C1C1C"/>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3600" b="1">
                <a:solidFill>
                  <a:srgbClr val="1C1C1C"/>
                </a:solidFill>
                <a:effectLst>
                  <a:outerShdw blurRad="38100" dist="38100" dir="2700000" algn="tl">
                    <a:srgbClr val="C0C0C0"/>
                  </a:outerShdw>
                </a:effectLst>
                <a:latin typeface="Arial" panose="020B0604020202020204" pitchFamily="34" charset="0"/>
              </a:defRPr>
            </a:lvl2pPr>
            <a:lvl3pPr algn="l" rtl="0" eaLnBrk="0" fontAlgn="base" hangingPunct="0">
              <a:spcBef>
                <a:spcPct val="0"/>
              </a:spcBef>
              <a:spcAft>
                <a:spcPct val="0"/>
              </a:spcAft>
              <a:defRPr sz="3600" b="1">
                <a:solidFill>
                  <a:srgbClr val="1C1C1C"/>
                </a:solidFill>
                <a:effectLst>
                  <a:outerShdw blurRad="38100" dist="38100" dir="2700000" algn="tl">
                    <a:srgbClr val="C0C0C0"/>
                  </a:outerShdw>
                </a:effectLst>
                <a:latin typeface="Arial" panose="020B0604020202020204" pitchFamily="34" charset="0"/>
              </a:defRPr>
            </a:lvl3pPr>
            <a:lvl4pPr algn="l" rtl="0" eaLnBrk="0" fontAlgn="base" hangingPunct="0">
              <a:spcBef>
                <a:spcPct val="0"/>
              </a:spcBef>
              <a:spcAft>
                <a:spcPct val="0"/>
              </a:spcAft>
              <a:defRPr sz="3600" b="1">
                <a:solidFill>
                  <a:srgbClr val="1C1C1C"/>
                </a:solidFill>
                <a:effectLst>
                  <a:outerShdw blurRad="38100" dist="38100" dir="2700000" algn="tl">
                    <a:srgbClr val="C0C0C0"/>
                  </a:outerShdw>
                </a:effectLst>
                <a:latin typeface="Arial" panose="020B0604020202020204" pitchFamily="34" charset="0"/>
              </a:defRPr>
            </a:lvl4pPr>
            <a:lvl5pPr algn="l" rtl="0" eaLnBrk="0" fontAlgn="base" hangingPunct="0">
              <a:spcBef>
                <a:spcPct val="0"/>
              </a:spcBef>
              <a:spcAft>
                <a:spcPct val="0"/>
              </a:spcAft>
              <a:defRPr sz="3600" b="1">
                <a:solidFill>
                  <a:srgbClr val="1C1C1C"/>
                </a:solidFill>
                <a:effectLst>
                  <a:outerShdw blurRad="38100" dist="38100" dir="2700000" algn="tl">
                    <a:srgbClr val="C0C0C0"/>
                  </a:outerShdw>
                </a:effectLst>
                <a:latin typeface="Arial" panose="020B0604020202020204" pitchFamily="34" charset="0"/>
              </a:defRPr>
            </a:lvl5pPr>
            <a:lvl6pPr marL="457200" algn="l" rtl="0" fontAlgn="base">
              <a:spcBef>
                <a:spcPct val="0"/>
              </a:spcBef>
              <a:spcAft>
                <a:spcPct val="0"/>
              </a:spcAft>
              <a:defRPr sz="3600" b="1">
                <a:solidFill>
                  <a:srgbClr val="1C1C1C"/>
                </a:solidFill>
                <a:effectLst>
                  <a:outerShdw blurRad="38100" dist="38100" dir="2700000" algn="tl">
                    <a:srgbClr val="C0C0C0"/>
                  </a:outerShdw>
                </a:effectLst>
                <a:latin typeface="Arial" panose="020B0604020202020204" pitchFamily="34" charset="0"/>
              </a:defRPr>
            </a:lvl6pPr>
            <a:lvl7pPr marL="914400" algn="l" rtl="0" fontAlgn="base">
              <a:spcBef>
                <a:spcPct val="0"/>
              </a:spcBef>
              <a:spcAft>
                <a:spcPct val="0"/>
              </a:spcAft>
              <a:defRPr sz="3600" b="1">
                <a:solidFill>
                  <a:srgbClr val="1C1C1C"/>
                </a:solidFill>
                <a:effectLst>
                  <a:outerShdw blurRad="38100" dist="38100" dir="2700000" algn="tl">
                    <a:srgbClr val="C0C0C0"/>
                  </a:outerShdw>
                </a:effectLst>
                <a:latin typeface="Arial" panose="020B0604020202020204" pitchFamily="34" charset="0"/>
              </a:defRPr>
            </a:lvl7pPr>
            <a:lvl8pPr marL="1371600" algn="l" rtl="0" fontAlgn="base">
              <a:spcBef>
                <a:spcPct val="0"/>
              </a:spcBef>
              <a:spcAft>
                <a:spcPct val="0"/>
              </a:spcAft>
              <a:defRPr sz="3600" b="1">
                <a:solidFill>
                  <a:srgbClr val="1C1C1C"/>
                </a:solidFill>
                <a:effectLst>
                  <a:outerShdw blurRad="38100" dist="38100" dir="2700000" algn="tl">
                    <a:srgbClr val="C0C0C0"/>
                  </a:outerShdw>
                </a:effectLst>
                <a:latin typeface="Arial" panose="020B0604020202020204" pitchFamily="34" charset="0"/>
              </a:defRPr>
            </a:lvl8pPr>
            <a:lvl9pPr marL="1828800" algn="l" rtl="0" fontAlgn="base">
              <a:spcBef>
                <a:spcPct val="0"/>
              </a:spcBef>
              <a:spcAft>
                <a:spcPct val="0"/>
              </a:spcAft>
              <a:defRPr sz="3600" b="1">
                <a:solidFill>
                  <a:srgbClr val="1C1C1C"/>
                </a:solidFill>
                <a:effectLst>
                  <a:outerShdw blurRad="38100" dist="38100" dir="2700000" algn="tl">
                    <a:srgbClr val="C0C0C0"/>
                  </a:outerShdw>
                </a:effectLst>
                <a:latin typeface="Arial" panose="020B0604020202020204" pitchFamily="34" charset="0"/>
              </a:defRPr>
            </a:lvl9pPr>
          </a:lstStyle>
          <a:p>
            <a:pPr algn="ctr" eaLnBrk="1" hangingPunct="1">
              <a:defRPr/>
            </a:pPr>
            <a:r>
              <a:rPr lang="fr-FR" altLang="fr-FR" sz="2000" dirty="0">
                <a:latin typeface="Helvetica" panose="020B0604020202020204" pitchFamily="34" charset="0"/>
                <a:ea typeface="Verdana" panose="020B0604030504040204" pitchFamily="34" charset="0"/>
                <a:cs typeface="Helvetica" panose="020B0604020202020204" pitchFamily="34" charset="0"/>
              </a:rPr>
              <a:t>Equivalent </a:t>
            </a:r>
            <a:r>
              <a:rPr lang="fr-FR" altLang="fr-FR" sz="2000" dirty="0" err="1">
                <a:latin typeface="Helvetica" panose="020B0604020202020204" pitchFamily="34" charset="0"/>
                <a:ea typeface="Verdana" panose="020B0604030504040204" pitchFamily="34" charset="0"/>
                <a:cs typeface="Helvetica" panose="020B0604020202020204" pitchFamily="34" charset="0"/>
              </a:rPr>
              <a:t>frontside</a:t>
            </a:r>
            <a:r>
              <a:rPr lang="fr-FR" altLang="fr-FR" sz="2000" dirty="0">
                <a:latin typeface="Helvetica" panose="020B0604020202020204" pitchFamily="34" charset="0"/>
                <a:ea typeface="Verdana" panose="020B0604030504040204" pitchFamily="34" charset="0"/>
                <a:cs typeface="Helvetica" panose="020B0604020202020204" pitchFamily="34" charset="0"/>
              </a:rPr>
              <a:t> </a:t>
            </a:r>
            <a:r>
              <a:rPr lang="fr-FR" altLang="fr-FR" sz="2000" dirty="0" err="1">
                <a:latin typeface="Helvetica" panose="020B0604020202020204" pitchFamily="34" charset="0"/>
                <a:ea typeface="Verdana" panose="020B0604030504040204" pitchFamily="34" charset="0"/>
                <a:cs typeface="Helvetica" panose="020B0604020202020204" pitchFamily="34" charset="0"/>
              </a:rPr>
              <a:t>localization</a:t>
            </a:r>
            <a:endParaRPr lang="fr-FR" altLang="fr-FR" sz="2000" dirty="0">
              <a:latin typeface="Helvetica" panose="020B0604020202020204" pitchFamily="34" charset="0"/>
              <a:ea typeface="Verdana" panose="020B0604030504040204" pitchFamily="34" charset="0"/>
              <a:cs typeface="Helvetica" panose="020B0604020202020204" pitchFamily="34" charset="0"/>
            </a:endParaRPr>
          </a:p>
        </p:txBody>
      </p:sp>
      <p:sp>
        <p:nvSpPr>
          <p:cNvPr id="32" name="Rectangle 31"/>
          <p:cNvSpPr/>
          <p:nvPr/>
        </p:nvSpPr>
        <p:spPr>
          <a:xfrm flipH="1">
            <a:off x="4620911" y="0"/>
            <a:ext cx="1368000" cy="407046"/>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t>TV1 (ADC)</a:t>
            </a:r>
            <a:endParaRPr lang="fr-FR" sz="1600" dirty="0"/>
          </a:p>
        </p:txBody>
      </p:sp>
      <p:sp>
        <p:nvSpPr>
          <p:cNvPr id="33" name="Rectangle 32"/>
          <p:cNvSpPr/>
          <p:nvPr/>
        </p:nvSpPr>
        <p:spPr>
          <a:xfrm flipH="1">
            <a:off x="6189817" y="0"/>
            <a:ext cx="1368000" cy="407046"/>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t>TV2 (CMP)</a:t>
            </a:r>
            <a:endParaRPr lang="fr-FR" sz="1600" dirty="0"/>
          </a:p>
        </p:txBody>
      </p:sp>
      <p:sp>
        <p:nvSpPr>
          <p:cNvPr id="34" name="Rectangle 33"/>
          <p:cNvSpPr/>
          <p:nvPr/>
        </p:nvSpPr>
        <p:spPr>
          <a:xfrm flipH="1">
            <a:off x="7758723" y="-7265"/>
            <a:ext cx="1368000" cy="407046"/>
          </a:xfrm>
          <a:prstGeom prst="rect">
            <a:avLst/>
          </a:prstGeom>
          <a:solidFill>
            <a:srgbClr val="0020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t>TV3 (</a:t>
            </a:r>
            <a:r>
              <a:rPr lang="fr-FR" sz="1600" dirty="0" err="1" smtClean="0"/>
              <a:t>PoL</a:t>
            </a:r>
            <a:r>
              <a:rPr lang="fr-FR" sz="1600" dirty="0" smtClean="0"/>
              <a:t>)</a:t>
            </a:r>
            <a:endParaRPr lang="fr-FR" sz="1600" dirty="0"/>
          </a:p>
        </p:txBody>
      </p:sp>
      <p:sp>
        <p:nvSpPr>
          <p:cNvPr id="35" name="Rectangle 34"/>
          <p:cNvSpPr/>
          <p:nvPr/>
        </p:nvSpPr>
        <p:spPr>
          <a:xfrm flipH="1">
            <a:off x="9327629" y="0"/>
            <a:ext cx="1368000" cy="407046"/>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t>TV4 (SRAM)</a:t>
            </a:r>
            <a:endParaRPr lang="fr-FR" sz="1600" dirty="0"/>
          </a:p>
        </p:txBody>
      </p:sp>
    </p:spTree>
    <p:extLst>
      <p:ext uri="{BB962C8B-B14F-4D97-AF65-F5344CB8AC3E}">
        <p14:creationId xmlns:p14="http://schemas.microsoft.com/office/powerpoint/2010/main" val="1196680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23" fill="hold"/>
                                        <p:tgtEl>
                                          <p:spTgt spid="20"/>
                                        </p:tgtEl>
                                      </p:cBhvr>
                                    </p:cmd>
                                  </p:childTnLst>
                                </p:cTn>
                              </p:par>
                              <p:par>
                                <p:cTn id="7" presetID="1" presetClass="mediacall" presetSubtype="0" fill="hold" nodeType="withEffect">
                                  <p:stCondLst>
                                    <p:cond delay="0"/>
                                  </p:stCondLst>
                                  <p:childTnLst>
                                    <p:cmd type="call" cmd="playFrom(0.0)">
                                      <p:cBhvr>
                                        <p:cTn id="8" dur="31423" fill="hold"/>
                                        <p:tgtEl>
                                          <p:spTgt spid="18"/>
                                        </p:tgtEl>
                                      </p:cBhvr>
                                    </p:cmd>
                                  </p:childTnLst>
                                </p:cTn>
                              </p:par>
                              <p:par>
                                <p:cTn id="9" presetID="1" presetClass="mediacall" presetSubtype="0" fill="hold" nodeType="withEffect">
                                  <p:stCondLst>
                                    <p:cond delay="0"/>
                                  </p:stCondLst>
                                  <p:childTnLst>
                                    <p:cmd type="call" cmd="playFrom(0.0)">
                                      <p:cBhvr>
                                        <p:cTn id="10" dur="31423"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8"/>
                </p:tgtEl>
              </p:cMediaNode>
            </p:video>
            <p:video>
              <p:cMediaNode vol="80000">
                <p:cTn id="12" fill="hold" display="0">
                  <p:stCondLst>
                    <p:cond delay="indefinite"/>
                  </p:stCondLst>
                </p:cTn>
                <p:tgtEl>
                  <p:spTgt spid="19"/>
                </p:tgtEl>
              </p:cMediaNode>
            </p:video>
            <p:video>
              <p:cMediaNode vol="80000">
                <p:cTn id="13" fill="hold" display="0">
                  <p:stCondLst>
                    <p:cond delay="indefinite"/>
                  </p:stCondLst>
                </p:cTn>
                <p:tgtEl>
                  <p:spTgt spid="20"/>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p:txBody>
          <a:bodyPr/>
          <a:lstStyle/>
          <a:p>
            <a:r>
              <a:rPr lang="fr-FR" smtClean="0">
                <a:solidFill>
                  <a:srgbClr val="000000">
                    <a:tint val="75000"/>
                  </a:srgbClr>
                </a:solidFill>
              </a:rPr>
              <a:t>28th June 2023 - ESTEC, Final Presentation Days 2023.</a:t>
            </a:r>
            <a:endParaRPr lang="en-GB" dirty="0">
              <a:solidFill>
                <a:srgbClr val="000000">
                  <a:tint val="75000"/>
                </a:srgbClr>
              </a:solidFill>
            </a:endParaRPr>
          </a:p>
        </p:txBody>
      </p:sp>
      <p:sp>
        <p:nvSpPr>
          <p:cNvPr id="8" name="Espace réservé du pied de page 7"/>
          <p:cNvSpPr>
            <a:spLocks noGrp="1"/>
          </p:cNvSpPr>
          <p:nvPr>
            <p:ph type="ftr" sz="quarter" idx="11"/>
          </p:nvPr>
        </p:nvSpPr>
        <p:spPr/>
        <p:txBody>
          <a:bodyPr/>
          <a:lstStyle/>
          <a:p>
            <a:r>
              <a:rPr lang="en-GB" smtClean="0">
                <a:solidFill>
                  <a:srgbClr val="000000">
                    <a:tint val="75000"/>
                  </a:srgbClr>
                </a:solidFill>
              </a:rPr>
              <a:t>Contract N°4000135313/21/NL/GLC</a:t>
            </a:r>
            <a:endParaRPr lang="en-GB" dirty="0">
              <a:solidFill>
                <a:srgbClr val="000000">
                  <a:tint val="75000"/>
                </a:srgbClr>
              </a:solidFill>
            </a:endParaRPr>
          </a:p>
        </p:txBody>
      </p:sp>
      <p:sp>
        <p:nvSpPr>
          <p:cNvPr id="9" name="Espace réservé du numéro de diapositive 8"/>
          <p:cNvSpPr>
            <a:spLocks noGrp="1"/>
          </p:cNvSpPr>
          <p:nvPr>
            <p:ph type="sldNum" sz="quarter" idx="12"/>
          </p:nvPr>
        </p:nvSpPr>
        <p:spPr/>
        <p:txBody>
          <a:bodyPr/>
          <a:lstStyle/>
          <a:p>
            <a:fld id="{877C2003-2E6E-4ABC-B270-3E95A87ADF8A}" type="slidenum">
              <a:rPr lang="en-GB" smtClean="0">
                <a:solidFill>
                  <a:srgbClr val="000000">
                    <a:tint val="75000"/>
                  </a:srgbClr>
                </a:solidFill>
              </a:rPr>
              <a:pPr/>
              <a:t>18</a:t>
            </a:fld>
            <a:endParaRPr lang="en-GB">
              <a:solidFill>
                <a:srgbClr val="000000">
                  <a:tint val="75000"/>
                </a:srgbClr>
              </a:solidFill>
            </a:endParaRPr>
          </a:p>
        </p:txBody>
      </p:sp>
      <p:sp>
        <p:nvSpPr>
          <p:cNvPr id="2" name="Titre 1"/>
          <p:cNvSpPr>
            <a:spLocks noGrp="1"/>
          </p:cNvSpPr>
          <p:nvPr>
            <p:ph type="title"/>
          </p:nvPr>
        </p:nvSpPr>
        <p:spPr/>
        <p:txBody>
          <a:bodyPr/>
          <a:lstStyle/>
          <a:p>
            <a:r>
              <a:rPr lang="fr-FR" dirty="0"/>
              <a:t>TV3 </a:t>
            </a:r>
            <a:r>
              <a:rPr lang="fr-FR" dirty="0" err="1"/>
              <a:t>Results</a:t>
            </a:r>
            <a:r>
              <a:rPr lang="fr-FR" dirty="0"/>
              <a:t> </a:t>
            </a:r>
            <a:r>
              <a:rPr lang="fr-FR" dirty="0" smtClean="0"/>
              <a:t>(</a:t>
            </a:r>
            <a:r>
              <a:rPr lang="fr-FR" dirty="0" err="1" smtClean="0"/>
              <a:t>Pulsed</a:t>
            </a:r>
            <a:r>
              <a:rPr lang="fr-FR" dirty="0" smtClean="0"/>
              <a:t> Laser</a:t>
            </a:r>
            <a:r>
              <a:rPr lang="fr-FR" dirty="0"/>
              <a:t>)</a:t>
            </a:r>
          </a:p>
        </p:txBody>
      </p:sp>
      <p:sp>
        <p:nvSpPr>
          <p:cNvPr id="3" name="Rectangle 2">
            <a:extLst>
              <a:ext uri="{FF2B5EF4-FFF2-40B4-BE49-F238E27FC236}">
                <a16:creationId xmlns="" xmlns:a16="http://schemas.microsoft.com/office/drawing/2014/main" id="{A5AE351C-8E90-4718-A462-BFBADB682DD3}"/>
              </a:ext>
            </a:extLst>
          </p:cNvPr>
          <p:cNvSpPr/>
          <p:nvPr/>
        </p:nvSpPr>
        <p:spPr>
          <a:xfrm>
            <a:off x="472401" y="1103691"/>
            <a:ext cx="10864466" cy="3093154"/>
          </a:xfrm>
          <a:prstGeom prst="rect">
            <a:avLst/>
          </a:prstGeom>
        </p:spPr>
        <p:txBody>
          <a:bodyPr wrap="square">
            <a:spAutoFit/>
          </a:bodyPr>
          <a:lstStyle/>
          <a:p>
            <a:endParaRPr lang="fr-FR" sz="1500" dirty="0">
              <a:solidFill>
                <a:srgbClr val="000000"/>
              </a:solidFill>
            </a:endParaRPr>
          </a:p>
          <a:p>
            <a:endParaRPr lang="fr-FR" dirty="0">
              <a:solidFill>
                <a:srgbClr val="000000"/>
              </a:solidFill>
            </a:endParaRPr>
          </a:p>
          <a:p>
            <a:pPr lvl="1"/>
            <a:endParaRPr lang="fr-FR" dirty="0">
              <a:solidFill>
                <a:srgbClr val="000000"/>
              </a:solidFill>
            </a:endParaRPr>
          </a:p>
          <a:p>
            <a:pPr lvl="1"/>
            <a:endParaRPr lang="fr-FR" dirty="0">
              <a:solidFill>
                <a:srgbClr val="000000"/>
              </a:solidFill>
            </a:endParaRPr>
          </a:p>
          <a:p>
            <a:pPr lvl="1"/>
            <a:endParaRPr lang="fr-FR" dirty="0">
              <a:solidFill>
                <a:srgbClr val="000000"/>
              </a:solidFill>
            </a:endParaRPr>
          </a:p>
          <a:p>
            <a:pPr lvl="1"/>
            <a:endParaRPr lang="fr-FR" dirty="0">
              <a:solidFill>
                <a:srgbClr val="000000"/>
              </a:solidFill>
            </a:endParaRPr>
          </a:p>
          <a:p>
            <a:pPr lvl="1"/>
            <a:endParaRPr lang="fr-FR" dirty="0">
              <a:solidFill>
                <a:srgbClr val="000000"/>
              </a:solidFill>
            </a:endParaRPr>
          </a:p>
          <a:p>
            <a:pPr lvl="1"/>
            <a:endParaRPr lang="fr-FR" dirty="0">
              <a:solidFill>
                <a:srgbClr val="000000"/>
              </a:solidFill>
            </a:endParaRPr>
          </a:p>
          <a:p>
            <a:pPr lvl="1"/>
            <a:endParaRPr lang="fr-FR" dirty="0">
              <a:solidFill>
                <a:srgbClr val="000000"/>
              </a:solidFill>
            </a:endParaRPr>
          </a:p>
          <a:p>
            <a:pPr lvl="1"/>
            <a:endParaRPr lang="fr-FR" dirty="0">
              <a:solidFill>
                <a:srgbClr val="000000"/>
              </a:solidFill>
            </a:endParaRPr>
          </a:p>
          <a:p>
            <a:pPr lvl="1"/>
            <a:endParaRPr lang="fr-FR" dirty="0">
              <a:solidFill>
                <a:srgbClr val="000000"/>
              </a:solidFill>
            </a:endParaRPr>
          </a:p>
        </p:txBody>
      </p:sp>
      <p:sp>
        <p:nvSpPr>
          <p:cNvPr id="32" name="Espace réservé du texte 5">
            <a:extLst>
              <a:ext uri="{FF2B5EF4-FFF2-40B4-BE49-F238E27FC236}">
                <a16:creationId xmlns="" xmlns:a16="http://schemas.microsoft.com/office/drawing/2014/main" id="{A0DEBD29-D0A1-4E59-A783-0DE4CE60FED7}"/>
              </a:ext>
            </a:extLst>
          </p:cNvPr>
          <p:cNvSpPr txBox="1">
            <a:spLocks/>
          </p:cNvSpPr>
          <p:nvPr/>
        </p:nvSpPr>
        <p:spPr>
          <a:xfrm>
            <a:off x="230909" y="1103691"/>
            <a:ext cx="11347450" cy="5120484"/>
          </a:xfrm>
          <a:prstGeom prst="rect">
            <a:avLst/>
          </a:prstGeom>
        </p:spPr>
        <p:txBody>
          <a:bodyPr/>
          <a:lstStyle>
            <a:lvl1pPr marL="18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1pPr>
            <a:lvl2pPr marL="36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2pPr>
            <a:lvl3pPr marL="54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3pPr>
            <a:lvl4pPr marL="72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4pPr>
            <a:lvl5pPr marL="90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5pPr>
            <a:lvl6pPr marL="10795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6pPr>
            <a:lvl7pPr marL="126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7pPr>
            <a:lvl8pPr marL="144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8pPr>
            <a:lvl9pPr marL="162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9pPr>
          </a:lstStyle>
          <a:p>
            <a:r>
              <a:rPr lang="fr-FR" dirty="0">
                <a:solidFill>
                  <a:srgbClr val="000000"/>
                </a:solidFill>
              </a:rPr>
              <a:t>To compare </a:t>
            </a:r>
            <a:r>
              <a:rPr lang="fr-FR" dirty="0" err="1">
                <a:solidFill>
                  <a:srgbClr val="000000"/>
                </a:solidFill>
              </a:rPr>
              <a:t>sensitivity</a:t>
            </a:r>
            <a:r>
              <a:rPr lang="fr-FR" dirty="0">
                <a:solidFill>
                  <a:srgbClr val="000000"/>
                </a:solidFill>
              </a:rPr>
              <a:t> </a:t>
            </a:r>
            <a:r>
              <a:rPr lang="fr-FR" dirty="0" err="1">
                <a:solidFill>
                  <a:srgbClr val="000000"/>
                </a:solidFill>
              </a:rPr>
              <a:t>between</a:t>
            </a:r>
            <a:r>
              <a:rPr lang="fr-FR" dirty="0">
                <a:solidFill>
                  <a:srgbClr val="000000"/>
                </a:solidFill>
              </a:rPr>
              <a:t> </a:t>
            </a:r>
            <a:r>
              <a:rPr lang="fr-FR" dirty="0" err="1">
                <a:solidFill>
                  <a:srgbClr val="000000"/>
                </a:solidFill>
              </a:rPr>
              <a:t>DCs</a:t>
            </a:r>
            <a:r>
              <a:rPr lang="fr-FR" dirty="0">
                <a:solidFill>
                  <a:srgbClr val="000000"/>
                </a:solidFill>
              </a:rPr>
              <a:t>: Identification of </a:t>
            </a:r>
            <a:r>
              <a:rPr lang="fr-FR" dirty="0" err="1">
                <a:solidFill>
                  <a:srgbClr val="000000"/>
                </a:solidFill>
              </a:rPr>
              <a:t>energy</a:t>
            </a:r>
            <a:r>
              <a:rPr lang="fr-FR" dirty="0">
                <a:solidFill>
                  <a:srgbClr val="000000"/>
                </a:solidFill>
              </a:rPr>
              <a:t> </a:t>
            </a:r>
            <a:r>
              <a:rPr lang="fr-FR" dirty="0" err="1">
                <a:solidFill>
                  <a:srgbClr val="000000"/>
                </a:solidFill>
              </a:rPr>
              <a:t>threshold</a:t>
            </a:r>
            <a:r>
              <a:rPr lang="fr-FR" dirty="0">
                <a:solidFill>
                  <a:srgbClr val="000000"/>
                </a:solidFill>
              </a:rPr>
              <a:t> for </a:t>
            </a:r>
            <a:r>
              <a:rPr lang="fr-FR" dirty="0" err="1">
                <a:solidFill>
                  <a:srgbClr val="000000"/>
                </a:solidFill>
              </a:rPr>
              <a:t>low</a:t>
            </a:r>
            <a:r>
              <a:rPr lang="fr-FR" dirty="0">
                <a:solidFill>
                  <a:srgbClr val="000000"/>
                </a:solidFill>
              </a:rPr>
              <a:t> amplitude </a:t>
            </a:r>
            <a:r>
              <a:rPr lang="fr-FR" dirty="0" err="1">
                <a:solidFill>
                  <a:srgbClr val="000000"/>
                </a:solidFill>
              </a:rPr>
              <a:t>events</a:t>
            </a:r>
            <a:r>
              <a:rPr lang="fr-FR" dirty="0">
                <a:solidFill>
                  <a:srgbClr val="000000"/>
                </a:solidFill>
              </a:rPr>
              <a:t> on 3 </a:t>
            </a:r>
            <a:r>
              <a:rPr lang="fr-FR" dirty="0" err="1">
                <a:solidFill>
                  <a:srgbClr val="000000"/>
                </a:solidFill>
              </a:rPr>
              <a:t>DUTs</a:t>
            </a:r>
            <a:r>
              <a:rPr lang="fr-FR" dirty="0">
                <a:solidFill>
                  <a:srgbClr val="000000"/>
                </a:solidFill>
              </a:rPr>
              <a:t> per </a:t>
            </a:r>
            <a:r>
              <a:rPr lang="fr-FR" dirty="0" err="1">
                <a:solidFill>
                  <a:srgbClr val="000000"/>
                </a:solidFill>
              </a:rPr>
              <a:t>DCs</a:t>
            </a:r>
            <a:r>
              <a:rPr lang="fr-FR" dirty="0">
                <a:solidFill>
                  <a:srgbClr val="000000"/>
                </a:solidFill>
              </a:rPr>
              <a:t>:</a:t>
            </a:r>
          </a:p>
          <a:p>
            <a:pPr lvl="1"/>
            <a:endParaRPr lang="fr-FR" dirty="0">
              <a:solidFill>
                <a:srgbClr val="000000"/>
              </a:solidFill>
            </a:endParaRPr>
          </a:p>
          <a:p>
            <a:pPr lvl="1"/>
            <a:endParaRPr lang="fr-FR" dirty="0">
              <a:solidFill>
                <a:srgbClr val="000000"/>
              </a:solidFill>
            </a:endParaRPr>
          </a:p>
          <a:p>
            <a:pPr lvl="1"/>
            <a:endParaRPr lang="fr-FR" dirty="0">
              <a:solidFill>
                <a:srgbClr val="000000"/>
              </a:solidFill>
            </a:endParaRPr>
          </a:p>
          <a:p>
            <a:pPr lvl="1"/>
            <a:endParaRPr lang="fr-FR" dirty="0">
              <a:solidFill>
                <a:srgbClr val="000000"/>
              </a:solidFill>
            </a:endParaRPr>
          </a:p>
          <a:p>
            <a:pPr lvl="1"/>
            <a:endParaRPr lang="fr-FR" dirty="0">
              <a:solidFill>
                <a:srgbClr val="000000"/>
              </a:solidFill>
            </a:endParaRPr>
          </a:p>
          <a:p>
            <a:pPr lvl="1"/>
            <a:endParaRPr lang="fr-FR" dirty="0">
              <a:solidFill>
                <a:srgbClr val="000000"/>
              </a:solidFill>
            </a:endParaRPr>
          </a:p>
          <a:p>
            <a:pPr lvl="1"/>
            <a:endParaRPr lang="fr-FR" dirty="0">
              <a:solidFill>
                <a:srgbClr val="000000"/>
              </a:solidFill>
            </a:endParaRPr>
          </a:p>
          <a:p>
            <a:pPr marL="457200" lvl="1" indent="0">
              <a:buFont typeface="Arial" panose="020B0604020202020204" pitchFamily="34" charset="0"/>
              <a:buNone/>
            </a:pPr>
            <a:endParaRPr lang="fr-FR" dirty="0">
              <a:solidFill>
                <a:srgbClr val="000000"/>
              </a:solidFill>
            </a:endParaRPr>
          </a:p>
          <a:p>
            <a:pPr marL="457200" lvl="1" indent="0">
              <a:buFont typeface="Arial" panose="020B0604020202020204" pitchFamily="34" charset="0"/>
              <a:buNone/>
            </a:pPr>
            <a:endParaRPr lang="fr-FR" dirty="0">
              <a:solidFill>
                <a:srgbClr val="000000"/>
              </a:solidFill>
            </a:endParaRPr>
          </a:p>
          <a:p>
            <a:pPr marL="457200" lvl="1" indent="0">
              <a:buFont typeface="Arial" panose="020B0604020202020204" pitchFamily="34" charset="0"/>
              <a:buNone/>
            </a:pPr>
            <a:endParaRPr lang="fr-FR" dirty="0">
              <a:solidFill>
                <a:srgbClr val="000000"/>
              </a:solidFill>
            </a:endParaRPr>
          </a:p>
          <a:p>
            <a:pPr marL="457200" lvl="1" indent="0">
              <a:buFont typeface="Arial" panose="020B0604020202020204" pitchFamily="34" charset="0"/>
              <a:buNone/>
            </a:pPr>
            <a:endParaRPr lang="fr-FR" dirty="0">
              <a:solidFill>
                <a:srgbClr val="000000"/>
              </a:solidFill>
            </a:endParaRPr>
          </a:p>
          <a:p>
            <a:pPr marL="457200" lvl="1" indent="0">
              <a:buFont typeface="Arial" panose="020B0604020202020204" pitchFamily="34" charset="0"/>
              <a:buNone/>
            </a:pPr>
            <a:endParaRPr lang="fr-FR" dirty="0">
              <a:solidFill>
                <a:srgbClr val="000000"/>
              </a:solidFill>
            </a:endParaRPr>
          </a:p>
          <a:p>
            <a:pPr marL="457200" lvl="1" indent="0">
              <a:buFont typeface="Arial" panose="020B0604020202020204" pitchFamily="34" charset="0"/>
              <a:buNone/>
            </a:pPr>
            <a:endParaRPr lang="fr-FR" sz="1000" dirty="0">
              <a:solidFill>
                <a:srgbClr val="000000"/>
              </a:solidFill>
            </a:endParaRPr>
          </a:p>
          <a:p>
            <a:pPr marL="457200" lvl="1" indent="0">
              <a:buFont typeface="Arial" panose="020B0604020202020204" pitchFamily="34" charset="0"/>
              <a:buNone/>
            </a:pPr>
            <a:endParaRPr lang="fr-FR" sz="1000" dirty="0">
              <a:solidFill>
                <a:srgbClr val="000000"/>
              </a:solidFill>
            </a:endParaRPr>
          </a:p>
          <a:p>
            <a:pPr marL="180000" lvl="1" indent="0">
              <a:buNone/>
            </a:pPr>
            <a:endParaRPr lang="fr-FR" dirty="0">
              <a:solidFill>
                <a:srgbClr val="000000"/>
              </a:solidFill>
            </a:endParaRPr>
          </a:p>
          <a:p>
            <a:pPr lvl="1"/>
            <a:endParaRPr lang="fr-FR" dirty="0">
              <a:solidFill>
                <a:srgbClr val="000000"/>
              </a:solidFill>
            </a:endParaRPr>
          </a:p>
          <a:p>
            <a:pPr lvl="1"/>
            <a:endParaRPr lang="fr-FR" dirty="0">
              <a:solidFill>
                <a:srgbClr val="000000"/>
              </a:solidFill>
            </a:endParaRPr>
          </a:p>
          <a:p>
            <a:pPr lvl="1"/>
            <a:endParaRPr lang="fr-FR" dirty="0">
              <a:solidFill>
                <a:srgbClr val="000000"/>
              </a:solidFill>
            </a:endParaRPr>
          </a:p>
          <a:p>
            <a:pPr lvl="1"/>
            <a:endParaRPr lang="fr-FR" dirty="0">
              <a:solidFill>
                <a:srgbClr val="000000"/>
              </a:solidFill>
            </a:endParaRPr>
          </a:p>
          <a:p>
            <a:pPr lvl="1"/>
            <a:endParaRPr lang="fr-FR" dirty="0">
              <a:solidFill>
                <a:srgbClr val="000000"/>
              </a:solidFill>
            </a:endParaRPr>
          </a:p>
          <a:p>
            <a:pPr lvl="1"/>
            <a:endParaRPr lang="fr-FR" dirty="0">
              <a:solidFill>
                <a:srgbClr val="000000"/>
              </a:solidFill>
            </a:endParaRPr>
          </a:p>
          <a:p>
            <a:pPr lvl="1"/>
            <a:endParaRPr lang="fr-FR" dirty="0">
              <a:solidFill>
                <a:srgbClr val="000000"/>
              </a:solidFill>
            </a:endParaRPr>
          </a:p>
          <a:p>
            <a:pPr lvl="1"/>
            <a:endParaRPr lang="fr-FR" dirty="0">
              <a:solidFill>
                <a:srgbClr val="000000"/>
              </a:solidFill>
            </a:endParaRPr>
          </a:p>
          <a:p>
            <a:pPr lvl="1"/>
            <a:endParaRPr lang="fr-FR" dirty="0">
              <a:solidFill>
                <a:srgbClr val="000000"/>
              </a:solidFill>
            </a:endParaRPr>
          </a:p>
          <a:p>
            <a:pPr lvl="1"/>
            <a:endParaRPr lang="fr-FR" dirty="0">
              <a:solidFill>
                <a:srgbClr val="000000"/>
              </a:solidFill>
            </a:endParaRPr>
          </a:p>
          <a:p>
            <a:endParaRPr lang="fr-FR" dirty="0">
              <a:solidFill>
                <a:srgbClr val="000000"/>
              </a:solidFill>
            </a:endParaRPr>
          </a:p>
          <a:p>
            <a:endParaRPr lang="fr-FR" dirty="0">
              <a:solidFill>
                <a:srgbClr val="000000">
                  <a:lumMod val="65000"/>
                  <a:lumOff val="35000"/>
                </a:srgbClr>
              </a:solidFill>
            </a:endParaRPr>
          </a:p>
        </p:txBody>
      </p:sp>
      <p:pic>
        <p:nvPicPr>
          <p:cNvPr id="33" name="Image 32">
            <a:extLst>
              <a:ext uri="{FF2B5EF4-FFF2-40B4-BE49-F238E27FC236}">
                <a16:creationId xmlns="" xmlns:a16="http://schemas.microsoft.com/office/drawing/2014/main" id="{EE7DCBF7-A0CA-4C27-B6CE-849EB97C577F}"/>
              </a:ext>
            </a:extLst>
          </p:cNvPr>
          <p:cNvPicPr/>
          <p:nvPr/>
        </p:nvPicPr>
        <p:blipFill>
          <a:blip r:embed="rId2" cstate="email">
            <a:extLst>
              <a:ext uri="{28A0092B-C50C-407E-A947-70E740481C1C}">
                <a14:useLocalDpi xmlns:a14="http://schemas.microsoft.com/office/drawing/2010/main"/>
              </a:ext>
            </a:extLst>
          </a:blip>
          <a:stretch>
            <a:fillRect/>
          </a:stretch>
        </p:blipFill>
        <p:spPr>
          <a:xfrm>
            <a:off x="479424" y="1553690"/>
            <a:ext cx="5672450" cy="3348509"/>
          </a:xfrm>
          <a:prstGeom prst="rect">
            <a:avLst/>
          </a:prstGeom>
          <a:ln>
            <a:solidFill>
              <a:schemeClr val="tx1"/>
            </a:solidFill>
          </a:ln>
        </p:spPr>
      </p:pic>
      <p:sp>
        <p:nvSpPr>
          <p:cNvPr id="34" name="Accolade fermante 33">
            <a:extLst>
              <a:ext uri="{FF2B5EF4-FFF2-40B4-BE49-F238E27FC236}">
                <a16:creationId xmlns="" xmlns:a16="http://schemas.microsoft.com/office/drawing/2014/main" id="{701EC9D9-52F3-412B-9FA3-BA789730E07A}"/>
              </a:ext>
            </a:extLst>
          </p:cNvPr>
          <p:cNvSpPr/>
          <p:nvPr/>
        </p:nvSpPr>
        <p:spPr>
          <a:xfrm>
            <a:off x="6250490" y="1553690"/>
            <a:ext cx="285751" cy="334850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solidFill>
                <a:srgbClr val="000000"/>
              </a:solidFill>
            </a:endParaRPr>
          </a:p>
        </p:txBody>
      </p:sp>
      <p:sp>
        <p:nvSpPr>
          <p:cNvPr id="4" name="Rectangle 3">
            <a:extLst>
              <a:ext uri="{FF2B5EF4-FFF2-40B4-BE49-F238E27FC236}">
                <a16:creationId xmlns="" xmlns:a16="http://schemas.microsoft.com/office/drawing/2014/main" id="{99D2A591-DDE0-40E5-A2BE-2BE7F913CAEF}"/>
              </a:ext>
            </a:extLst>
          </p:cNvPr>
          <p:cNvSpPr/>
          <p:nvPr/>
        </p:nvSpPr>
        <p:spPr>
          <a:xfrm>
            <a:off x="6636493" y="2143031"/>
            <a:ext cx="5174559" cy="2169825"/>
          </a:xfrm>
          <a:prstGeom prst="rect">
            <a:avLst/>
          </a:prstGeom>
        </p:spPr>
        <p:txBody>
          <a:bodyPr wrap="square">
            <a:spAutoFit/>
          </a:bodyPr>
          <a:lstStyle/>
          <a:p>
            <a:pPr marL="285750" indent="-285750">
              <a:buFont typeface="Arial" panose="020B0604020202020204" pitchFamily="34" charset="0"/>
              <a:buChar char="•"/>
            </a:pPr>
            <a:r>
              <a:rPr lang="fr-FR" sz="1500" dirty="0">
                <a:solidFill>
                  <a:srgbClr val="000000"/>
                </a:solidFill>
              </a:rPr>
              <a:t>Energy </a:t>
            </a:r>
            <a:r>
              <a:rPr lang="fr-FR" sz="1500" dirty="0" err="1">
                <a:solidFill>
                  <a:srgbClr val="000000"/>
                </a:solidFill>
              </a:rPr>
              <a:t>is</a:t>
            </a:r>
            <a:r>
              <a:rPr lang="fr-FR" sz="1500" dirty="0">
                <a:solidFill>
                  <a:srgbClr val="000000"/>
                </a:solidFill>
              </a:rPr>
              <a:t> </a:t>
            </a:r>
            <a:r>
              <a:rPr lang="fr-FR" sz="1500" dirty="0" err="1">
                <a:solidFill>
                  <a:srgbClr val="000000"/>
                </a:solidFill>
              </a:rPr>
              <a:t>given</a:t>
            </a:r>
            <a:r>
              <a:rPr lang="fr-FR" sz="1500" dirty="0">
                <a:solidFill>
                  <a:srgbClr val="000000"/>
                </a:solidFill>
              </a:rPr>
              <a:t> </a:t>
            </a:r>
            <a:r>
              <a:rPr lang="fr-FR" sz="1500" dirty="0" err="1">
                <a:solidFill>
                  <a:srgbClr val="000000"/>
                </a:solidFill>
              </a:rPr>
              <a:t>before</a:t>
            </a:r>
            <a:r>
              <a:rPr lang="fr-FR" sz="1500" dirty="0">
                <a:solidFill>
                  <a:srgbClr val="000000"/>
                </a:solidFill>
              </a:rPr>
              <a:t> </a:t>
            </a:r>
            <a:r>
              <a:rPr lang="fr-FR" sz="1500" dirty="0" err="1">
                <a:solidFill>
                  <a:srgbClr val="000000"/>
                </a:solidFill>
              </a:rPr>
              <a:t>entering</a:t>
            </a:r>
            <a:r>
              <a:rPr lang="fr-FR" sz="1500" dirty="0">
                <a:solidFill>
                  <a:srgbClr val="000000"/>
                </a:solidFill>
              </a:rPr>
              <a:t> </a:t>
            </a:r>
            <a:r>
              <a:rPr lang="fr-FR" sz="1500" dirty="0" err="1">
                <a:solidFill>
                  <a:srgbClr val="000000"/>
                </a:solidFill>
              </a:rPr>
              <a:t>substrate</a:t>
            </a:r>
            <a:endParaRPr lang="fr-FR" sz="1500" dirty="0">
              <a:solidFill>
                <a:srgbClr val="000000"/>
              </a:solidFill>
            </a:endParaRPr>
          </a:p>
          <a:p>
            <a:pPr marL="285750" indent="-285750">
              <a:buFont typeface="Arial" panose="020B0604020202020204" pitchFamily="34" charset="0"/>
              <a:buChar char="•"/>
            </a:pPr>
            <a:endParaRPr lang="fr-FR" sz="1500" dirty="0">
              <a:solidFill>
                <a:srgbClr val="000000"/>
              </a:solidFill>
            </a:endParaRPr>
          </a:p>
          <a:p>
            <a:pPr marL="285750" indent="-285750">
              <a:buFont typeface="Arial" panose="020B0604020202020204" pitchFamily="34" charset="0"/>
              <a:buChar char="•"/>
            </a:pPr>
            <a:endParaRPr lang="fr-FR" sz="1500" dirty="0">
              <a:solidFill>
                <a:srgbClr val="000000"/>
              </a:solidFill>
            </a:endParaRPr>
          </a:p>
          <a:p>
            <a:pPr marL="285750" indent="-285750">
              <a:buFont typeface="Arial" panose="020B0604020202020204" pitchFamily="34" charset="0"/>
              <a:buChar char="•"/>
            </a:pPr>
            <a:r>
              <a:rPr lang="fr-FR" sz="1500" dirty="0" err="1">
                <a:solidFill>
                  <a:srgbClr val="000000"/>
                </a:solidFill>
              </a:rPr>
              <a:t>Less</a:t>
            </a:r>
            <a:r>
              <a:rPr lang="fr-FR" sz="1500" dirty="0">
                <a:solidFill>
                  <a:srgbClr val="000000"/>
                </a:solidFill>
              </a:rPr>
              <a:t> </a:t>
            </a:r>
            <a:r>
              <a:rPr lang="fr-FR" sz="1500" dirty="0" err="1">
                <a:solidFill>
                  <a:srgbClr val="000000"/>
                </a:solidFill>
              </a:rPr>
              <a:t>differences</a:t>
            </a:r>
            <a:r>
              <a:rPr lang="fr-FR" sz="1500" dirty="0">
                <a:solidFill>
                  <a:srgbClr val="000000"/>
                </a:solidFill>
              </a:rPr>
              <a:t> </a:t>
            </a:r>
            <a:r>
              <a:rPr lang="fr-FR" sz="1500" dirty="0" err="1">
                <a:solidFill>
                  <a:srgbClr val="000000"/>
                </a:solidFill>
              </a:rPr>
              <a:t>observed</a:t>
            </a:r>
            <a:r>
              <a:rPr lang="fr-FR" sz="1500" dirty="0">
                <a:solidFill>
                  <a:srgbClr val="000000"/>
                </a:solidFill>
              </a:rPr>
              <a:t> </a:t>
            </a:r>
            <a:r>
              <a:rPr lang="fr-FR" sz="1500" dirty="0" err="1">
                <a:solidFill>
                  <a:srgbClr val="000000"/>
                </a:solidFill>
              </a:rPr>
              <a:t>with</a:t>
            </a:r>
            <a:r>
              <a:rPr lang="fr-FR" sz="1500" dirty="0">
                <a:solidFill>
                  <a:srgbClr val="000000"/>
                </a:solidFill>
              </a:rPr>
              <a:t> </a:t>
            </a:r>
            <a:r>
              <a:rPr lang="fr-FR" sz="1500" dirty="0" err="1">
                <a:solidFill>
                  <a:srgbClr val="000000"/>
                </a:solidFill>
              </a:rPr>
              <a:t>higher</a:t>
            </a:r>
            <a:r>
              <a:rPr lang="fr-FR" sz="1500" dirty="0">
                <a:solidFill>
                  <a:srgbClr val="000000"/>
                </a:solidFill>
              </a:rPr>
              <a:t> magnification:</a:t>
            </a:r>
          </a:p>
          <a:p>
            <a:pPr marL="742950" lvl="1" indent="-285750">
              <a:buFont typeface="Arial" panose="020B0604020202020204" pitchFamily="34" charset="0"/>
              <a:buChar char="•"/>
            </a:pPr>
            <a:r>
              <a:rPr lang="fr-FR" sz="1500" dirty="0" smtClean="0">
                <a:solidFill>
                  <a:srgbClr val="000000"/>
                </a:solidFill>
              </a:rPr>
              <a:t>x10 </a:t>
            </a:r>
            <a:r>
              <a:rPr lang="fr-FR" sz="1500" dirty="0" err="1" smtClean="0">
                <a:solidFill>
                  <a:srgbClr val="000000"/>
                </a:solidFill>
              </a:rPr>
              <a:t>mag</a:t>
            </a:r>
            <a:r>
              <a:rPr lang="fr-FR" sz="1500" dirty="0" smtClean="0">
                <a:solidFill>
                  <a:srgbClr val="000000"/>
                </a:solidFill>
              </a:rPr>
              <a:t>. - </a:t>
            </a:r>
            <a:r>
              <a:rPr lang="fr-FR" sz="1500" dirty="0" smtClean="0">
                <a:solidFill>
                  <a:srgbClr val="000000"/>
                </a:solidFill>
              </a:rPr>
              <a:t>spot </a:t>
            </a:r>
            <a:r>
              <a:rPr lang="fr-FR" sz="1500" dirty="0">
                <a:solidFill>
                  <a:srgbClr val="000000"/>
                </a:solidFill>
              </a:rPr>
              <a:t>size </a:t>
            </a:r>
            <a:r>
              <a:rPr lang="fr-FR" sz="1500" dirty="0" smtClean="0">
                <a:solidFill>
                  <a:srgbClr val="000000"/>
                </a:solidFill>
              </a:rPr>
              <a:t>~ 8 µm</a:t>
            </a:r>
            <a:endParaRPr lang="fr-FR" sz="1500" dirty="0">
              <a:solidFill>
                <a:srgbClr val="000000"/>
              </a:solidFill>
            </a:endParaRPr>
          </a:p>
          <a:p>
            <a:pPr marL="742950" lvl="1" indent="-285750">
              <a:buFont typeface="Arial" panose="020B0604020202020204" pitchFamily="34" charset="0"/>
              <a:buChar char="•"/>
            </a:pPr>
            <a:r>
              <a:rPr lang="fr-FR" sz="1500" dirty="0">
                <a:solidFill>
                  <a:srgbClr val="000000"/>
                </a:solidFill>
              </a:rPr>
              <a:t>x</a:t>
            </a:r>
            <a:r>
              <a:rPr lang="fr-FR" sz="1500" dirty="0" smtClean="0">
                <a:solidFill>
                  <a:srgbClr val="000000"/>
                </a:solidFill>
              </a:rPr>
              <a:t>50 </a:t>
            </a:r>
            <a:r>
              <a:rPr lang="fr-FR" sz="1500" dirty="0" err="1" smtClean="0">
                <a:solidFill>
                  <a:srgbClr val="000000"/>
                </a:solidFill>
              </a:rPr>
              <a:t>mag</a:t>
            </a:r>
            <a:r>
              <a:rPr lang="fr-FR" sz="1500" dirty="0" smtClean="0">
                <a:solidFill>
                  <a:srgbClr val="000000"/>
                </a:solidFill>
              </a:rPr>
              <a:t>. - </a:t>
            </a:r>
            <a:r>
              <a:rPr lang="fr-FR" sz="1500" dirty="0" smtClean="0">
                <a:solidFill>
                  <a:srgbClr val="000000"/>
                </a:solidFill>
              </a:rPr>
              <a:t>spot </a:t>
            </a:r>
            <a:r>
              <a:rPr lang="fr-FR" sz="1500" dirty="0">
                <a:solidFill>
                  <a:srgbClr val="000000"/>
                </a:solidFill>
              </a:rPr>
              <a:t>size </a:t>
            </a:r>
            <a:r>
              <a:rPr lang="fr-FR" sz="1500" dirty="0" smtClean="0">
                <a:solidFill>
                  <a:srgbClr val="000000"/>
                </a:solidFill>
              </a:rPr>
              <a:t>~ 2.6 µm</a:t>
            </a:r>
            <a:endParaRPr lang="fr-FR" sz="1500" dirty="0">
              <a:solidFill>
                <a:srgbClr val="000000"/>
              </a:solidFill>
            </a:endParaRPr>
          </a:p>
          <a:p>
            <a:endParaRPr lang="fr-FR" sz="1500" dirty="0">
              <a:solidFill>
                <a:srgbClr val="000000"/>
              </a:solidFill>
            </a:endParaRPr>
          </a:p>
          <a:p>
            <a:pPr marL="285750" indent="-285750">
              <a:buFont typeface="Arial" panose="020B0604020202020204" pitchFamily="34" charset="0"/>
              <a:buChar char="•"/>
            </a:pPr>
            <a:r>
              <a:rPr lang="fr-FR" sz="1500" dirty="0">
                <a:solidFill>
                  <a:srgbClr val="000000"/>
                </a:solidFill>
              </a:rPr>
              <a:t>Small </a:t>
            </a:r>
            <a:r>
              <a:rPr lang="fr-FR" sz="1500" dirty="0" err="1">
                <a:solidFill>
                  <a:srgbClr val="000000"/>
                </a:solidFill>
              </a:rPr>
              <a:t>differences</a:t>
            </a:r>
            <a:r>
              <a:rPr lang="fr-FR" sz="1500" dirty="0">
                <a:solidFill>
                  <a:srgbClr val="000000"/>
                </a:solidFill>
              </a:rPr>
              <a:t> in </a:t>
            </a:r>
            <a:r>
              <a:rPr lang="fr-FR" sz="1500" dirty="0" err="1">
                <a:solidFill>
                  <a:srgbClr val="000000"/>
                </a:solidFill>
              </a:rPr>
              <a:t>thinning</a:t>
            </a:r>
            <a:r>
              <a:rPr lang="fr-FR" sz="1500" dirty="0">
                <a:solidFill>
                  <a:srgbClr val="000000"/>
                </a:solidFill>
              </a:rPr>
              <a:t> from one DUT to </a:t>
            </a:r>
            <a:r>
              <a:rPr lang="fr-FR" sz="1500" dirty="0" err="1">
                <a:solidFill>
                  <a:srgbClr val="000000"/>
                </a:solidFill>
              </a:rPr>
              <a:t>another</a:t>
            </a:r>
            <a:r>
              <a:rPr lang="fr-FR" sz="1500" dirty="0">
                <a:solidFill>
                  <a:srgbClr val="000000"/>
                </a:solidFill>
              </a:rPr>
              <a:t> </a:t>
            </a:r>
            <a:r>
              <a:rPr lang="fr-FR" sz="1500" dirty="0" err="1">
                <a:solidFill>
                  <a:srgbClr val="000000"/>
                </a:solidFill>
              </a:rPr>
              <a:t>explains</a:t>
            </a:r>
            <a:r>
              <a:rPr lang="fr-FR" sz="1500" dirty="0">
                <a:solidFill>
                  <a:srgbClr val="000000"/>
                </a:solidFill>
              </a:rPr>
              <a:t> the </a:t>
            </a:r>
            <a:r>
              <a:rPr lang="fr-FR" sz="1500" dirty="0" err="1">
                <a:solidFill>
                  <a:srgbClr val="000000"/>
                </a:solidFill>
              </a:rPr>
              <a:t>differences</a:t>
            </a:r>
            <a:r>
              <a:rPr lang="fr-FR" sz="1500" dirty="0">
                <a:solidFill>
                  <a:srgbClr val="000000"/>
                </a:solidFill>
              </a:rPr>
              <a:t> in </a:t>
            </a:r>
            <a:r>
              <a:rPr lang="fr-FR" sz="1500" dirty="0" err="1">
                <a:solidFill>
                  <a:srgbClr val="000000"/>
                </a:solidFill>
              </a:rPr>
              <a:t>energy</a:t>
            </a:r>
            <a:endParaRPr lang="fr-FR" sz="1500" dirty="0">
              <a:solidFill>
                <a:srgbClr val="000000"/>
              </a:solidFill>
            </a:endParaRPr>
          </a:p>
        </p:txBody>
      </p:sp>
      <p:pic>
        <p:nvPicPr>
          <p:cNvPr id="5" name="Image 4">
            <a:extLst>
              <a:ext uri="{FF2B5EF4-FFF2-40B4-BE49-F238E27FC236}">
                <a16:creationId xmlns="" xmlns:a16="http://schemas.microsoft.com/office/drawing/2014/main" id="{28AF78C1-8C42-49AD-BC95-E9D7DF2A5AE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35624" y="4339040"/>
            <a:ext cx="5191250" cy="897145"/>
          </a:xfrm>
          <a:prstGeom prst="rect">
            <a:avLst/>
          </a:prstGeom>
        </p:spPr>
      </p:pic>
      <p:sp>
        <p:nvSpPr>
          <p:cNvPr id="15" name="ZoneTexte 14"/>
          <p:cNvSpPr txBox="1"/>
          <p:nvPr/>
        </p:nvSpPr>
        <p:spPr>
          <a:xfrm>
            <a:off x="5539669" y="4571036"/>
            <a:ext cx="569387" cy="276999"/>
          </a:xfrm>
          <a:prstGeom prst="rect">
            <a:avLst/>
          </a:prstGeom>
          <a:solidFill>
            <a:schemeClr val="accent5"/>
          </a:solidFill>
        </p:spPr>
        <p:txBody>
          <a:bodyPr wrap="none" rtlCol="0">
            <a:spAutoFit/>
          </a:bodyPr>
          <a:lstStyle/>
          <a:p>
            <a:r>
              <a:rPr lang="fr-FR" sz="1200" dirty="0" smtClean="0"/>
              <a:t>85 °C</a:t>
            </a:r>
            <a:endParaRPr lang="fr-FR" sz="1200" dirty="0"/>
          </a:p>
        </p:txBody>
      </p:sp>
      <p:sp>
        <p:nvSpPr>
          <p:cNvPr id="20" name="Rectangle 19"/>
          <p:cNvSpPr/>
          <p:nvPr/>
        </p:nvSpPr>
        <p:spPr>
          <a:xfrm flipH="1">
            <a:off x="4620911" y="0"/>
            <a:ext cx="1368000" cy="407046"/>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t>TV1 (ADC)</a:t>
            </a:r>
            <a:endParaRPr lang="fr-FR" sz="1600" dirty="0"/>
          </a:p>
        </p:txBody>
      </p:sp>
      <p:sp>
        <p:nvSpPr>
          <p:cNvPr id="21" name="Rectangle 20"/>
          <p:cNvSpPr/>
          <p:nvPr/>
        </p:nvSpPr>
        <p:spPr>
          <a:xfrm flipH="1">
            <a:off x="6189817" y="0"/>
            <a:ext cx="1368000" cy="407046"/>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t>TV2 (CMP)</a:t>
            </a:r>
            <a:endParaRPr lang="fr-FR" sz="1600" dirty="0"/>
          </a:p>
        </p:txBody>
      </p:sp>
      <p:sp>
        <p:nvSpPr>
          <p:cNvPr id="22" name="Rectangle 21"/>
          <p:cNvSpPr/>
          <p:nvPr/>
        </p:nvSpPr>
        <p:spPr>
          <a:xfrm flipH="1">
            <a:off x="7758723" y="-7265"/>
            <a:ext cx="1368000" cy="407046"/>
          </a:xfrm>
          <a:prstGeom prst="rect">
            <a:avLst/>
          </a:prstGeom>
          <a:solidFill>
            <a:srgbClr val="0020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t>TV3 (</a:t>
            </a:r>
            <a:r>
              <a:rPr lang="fr-FR" sz="1600" dirty="0" err="1" smtClean="0"/>
              <a:t>PoL</a:t>
            </a:r>
            <a:r>
              <a:rPr lang="fr-FR" sz="1600" dirty="0" smtClean="0"/>
              <a:t>)</a:t>
            </a:r>
            <a:endParaRPr lang="fr-FR" sz="1600" dirty="0"/>
          </a:p>
        </p:txBody>
      </p:sp>
      <p:sp>
        <p:nvSpPr>
          <p:cNvPr id="23" name="Rectangle 22"/>
          <p:cNvSpPr/>
          <p:nvPr/>
        </p:nvSpPr>
        <p:spPr>
          <a:xfrm flipH="1">
            <a:off x="9327629" y="0"/>
            <a:ext cx="1368000" cy="407046"/>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t>TV4 (SRAM)</a:t>
            </a:r>
            <a:endParaRPr lang="fr-FR" sz="1600" dirty="0"/>
          </a:p>
        </p:txBody>
      </p:sp>
      <p:sp>
        <p:nvSpPr>
          <p:cNvPr id="24" name="ZoneTexte 23"/>
          <p:cNvSpPr txBox="1"/>
          <p:nvPr/>
        </p:nvSpPr>
        <p:spPr>
          <a:xfrm>
            <a:off x="472401" y="5262369"/>
            <a:ext cx="11338651" cy="1053221"/>
          </a:xfrm>
          <a:prstGeom prst="rect">
            <a:avLst/>
          </a:prstGeom>
          <a:solidFill>
            <a:srgbClr val="33BCD7"/>
          </a:solidFill>
        </p:spPr>
        <p:txBody>
          <a:bodyPr wrap="none" numCol="1" rtlCol="0" anchor="ctr">
            <a:noAutofit/>
          </a:bodyPr>
          <a:lstStyle/>
          <a:p>
            <a:pPr lvl="1"/>
            <a:r>
              <a:rPr lang="fr-FR" sz="1500" b="1" u="sng" dirty="0" smtClean="0">
                <a:solidFill>
                  <a:srgbClr val="000000"/>
                </a:solidFill>
              </a:rPr>
              <a:t>Conclusion for TV3 :</a:t>
            </a:r>
            <a:endParaRPr lang="fr-FR" sz="1500" b="1" u="sng" dirty="0">
              <a:solidFill>
                <a:srgbClr val="000000"/>
              </a:solidFill>
            </a:endParaRPr>
          </a:p>
          <a:p>
            <a:pPr marL="1200150" lvl="2" indent="-285750">
              <a:buFont typeface="Wingdings" panose="05000000000000000000" pitchFamily="2" charset="2"/>
              <a:buChar char="§"/>
            </a:pPr>
            <a:r>
              <a:rPr lang="fr-FR" sz="1600" dirty="0" err="1">
                <a:solidFill>
                  <a:srgbClr val="000000"/>
                </a:solidFill>
              </a:rPr>
              <a:t>Similar</a:t>
            </a:r>
            <a:r>
              <a:rPr lang="fr-FR" sz="1600" dirty="0">
                <a:solidFill>
                  <a:srgbClr val="000000"/>
                </a:solidFill>
              </a:rPr>
              <a:t> </a:t>
            </a:r>
            <a:r>
              <a:rPr lang="fr-FR" sz="1600" dirty="0" err="1">
                <a:solidFill>
                  <a:srgbClr val="000000"/>
                </a:solidFill>
              </a:rPr>
              <a:t>behaviour</a:t>
            </a:r>
            <a:r>
              <a:rPr lang="fr-FR" sz="1600" dirty="0">
                <a:solidFill>
                  <a:srgbClr val="000000"/>
                </a:solidFill>
              </a:rPr>
              <a:t> and signatures </a:t>
            </a:r>
            <a:r>
              <a:rPr lang="fr-FR" sz="1600" dirty="0" err="1">
                <a:solidFill>
                  <a:srgbClr val="000000"/>
                </a:solidFill>
              </a:rPr>
              <a:t>between</a:t>
            </a:r>
            <a:r>
              <a:rPr lang="fr-FR" sz="1600" dirty="0">
                <a:solidFill>
                  <a:srgbClr val="000000"/>
                </a:solidFill>
              </a:rPr>
              <a:t> </a:t>
            </a:r>
            <a:r>
              <a:rPr lang="fr-FR" sz="1600" dirty="0" err="1">
                <a:solidFill>
                  <a:srgbClr val="000000"/>
                </a:solidFill>
              </a:rPr>
              <a:t>heavy</a:t>
            </a:r>
            <a:r>
              <a:rPr lang="fr-FR" sz="1600" dirty="0">
                <a:solidFill>
                  <a:srgbClr val="000000"/>
                </a:solidFill>
              </a:rPr>
              <a:t> ion and laser</a:t>
            </a:r>
          </a:p>
          <a:p>
            <a:pPr marL="1200150" lvl="2" indent="-285750">
              <a:buFont typeface="Wingdings" panose="05000000000000000000" pitchFamily="2" charset="2"/>
              <a:buChar char="§"/>
            </a:pPr>
            <a:r>
              <a:rPr lang="fr-FR" sz="1600" dirty="0">
                <a:solidFill>
                  <a:srgbClr val="000000"/>
                </a:solidFill>
              </a:rPr>
              <a:t>Laser </a:t>
            </a:r>
            <a:r>
              <a:rPr lang="fr-FR" sz="1600" dirty="0" err="1">
                <a:solidFill>
                  <a:srgbClr val="000000"/>
                </a:solidFill>
              </a:rPr>
              <a:t>allows</a:t>
            </a:r>
            <a:r>
              <a:rPr lang="fr-FR" sz="1600" dirty="0">
                <a:solidFill>
                  <a:srgbClr val="000000"/>
                </a:solidFill>
              </a:rPr>
              <a:t> </a:t>
            </a:r>
            <a:r>
              <a:rPr lang="fr-FR" sz="1600" dirty="0" err="1">
                <a:solidFill>
                  <a:srgbClr val="000000"/>
                </a:solidFill>
              </a:rPr>
              <a:t>precise</a:t>
            </a:r>
            <a:r>
              <a:rPr lang="fr-FR" sz="1600" dirty="0">
                <a:solidFill>
                  <a:srgbClr val="000000"/>
                </a:solidFill>
              </a:rPr>
              <a:t> </a:t>
            </a:r>
            <a:r>
              <a:rPr lang="fr-FR" sz="1600" dirty="0" err="1">
                <a:solidFill>
                  <a:srgbClr val="000000"/>
                </a:solidFill>
              </a:rPr>
              <a:t>localization</a:t>
            </a:r>
            <a:r>
              <a:rPr lang="fr-FR" sz="1600" dirty="0">
                <a:solidFill>
                  <a:srgbClr val="000000"/>
                </a:solidFill>
              </a:rPr>
              <a:t> of sensitive areas</a:t>
            </a:r>
          </a:p>
          <a:p>
            <a:pPr marL="1200150" lvl="2" indent="-285750">
              <a:buFont typeface="Wingdings" panose="05000000000000000000" pitchFamily="2" charset="2"/>
              <a:buChar char="§"/>
            </a:pPr>
            <a:r>
              <a:rPr lang="fr-FR" sz="1600" dirty="0">
                <a:solidFill>
                  <a:srgbClr val="000000"/>
                </a:solidFill>
              </a:rPr>
              <a:t>No major part to part </a:t>
            </a:r>
            <a:r>
              <a:rPr lang="fr-FR" sz="1600" dirty="0" err="1">
                <a:solidFill>
                  <a:srgbClr val="000000"/>
                </a:solidFill>
              </a:rPr>
              <a:t>variability</a:t>
            </a:r>
            <a:r>
              <a:rPr lang="fr-FR" sz="1600" dirty="0">
                <a:solidFill>
                  <a:srgbClr val="000000"/>
                </a:solidFill>
              </a:rPr>
              <a:t> </a:t>
            </a:r>
            <a:r>
              <a:rPr lang="fr-FR" sz="1600" dirty="0" err="1">
                <a:solidFill>
                  <a:srgbClr val="000000"/>
                </a:solidFill>
              </a:rPr>
              <a:t>is</a:t>
            </a:r>
            <a:r>
              <a:rPr lang="fr-FR" sz="1600" dirty="0">
                <a:solidFill>
                  <a:srgbClr val="000000"/>
                </a:solidFill>
              </a:rPr>
              <a:t> </a:t>
            </a:r>
            <a:r>
              <a:rPr lang="fr-FR" sz="1600" dirty="0" err="1">
                <a:solidFill>
                  <a:srgbClr val="000000"/>
                </a:solidFill>
              </a:rPr>
              <a:t>observed</a:t>
            </a:r>
            <a:r>
              <a:rPr lang="fr-FR" sz="1600" dirty="0">
                <a:solidFill>
                  <a:srgbClr val="000000"/>
                </a:solidFill>
              </a:rPr>
              <a:t> </a:t>
            </a:r>
            <a:r>
              <a:rPr lang="fr-FR" sz="1600" dirty="0" err="1">
                <a:solidFill>
                  <a:srgbClr val="000000"/>
                </a:solidFill>
              </a:rPr>
              <a:t>with</a:t>
            </a:r>
            <a:r>
              <a:rPr lang="fr-FR" sz="1600" dirty="0">
                <a:solidFill>
                  <a:srgbClr val="000000"/>
                </a:solidFill>
              </a:rPr>
              <a:t> laser, </a:t>
            </a:r>
            <a:r>
              <a:rPr lang="fr-FR" sz="1600" dirty="0" err="1">
                <a:solidFill>
                  <a:srgbClr val="000000"/>
                </a:solidFill>
              </a:rPr>
              <a:t>neither</a:t>
            </a:r>
            <a:r>
              <a:rPr lang="fr-FR" sz="1600" dirty="0">
                <a:solidFill>
                  <a:srgbClr val="000000"/>
                </a:solidFill>
              </a:rPr>
              <a:t> </a:t>
            </a:r>
            <a:r>
              <a:rPr lang="fr-FR" sz="1600" dirty="0" err="1">
                <a:solidFill>
                  <a:srgbClr val="000000"/>
                </a:solidFill>
              </a:rPr>
              <a:t>with</a:t>
            </a:r>
            <a:r>
              <a:rPr lang="fr-FR" sz="1600" dirty="0">
                <a:solidFill>
                  <a:srgbClr val="000000"/>
                </a:solidFill>
              </a:rPr>
              <a:t> </a:t>
            </a:r>
            <a:r>
              <a:rPr lang="fr-FR" sz="1600" dirty="0" err="1">
                <a:solidFill>
                  <a:srgbClr val="000000"/>
                </a:solidFill>
              </a:rPr>
              <a:t>heavy</a:t>
            </a:r>
            <a:r>
              <a:rPr lang="fr-FR" sz="1600" dirty="0">
                <a:solidFill>
                  <a:srgbClr val="000000"/>
                </a:solidFill>
              </a:rPr>
              <a:t> ions</a:t>
            </a:r>
          </a:p>
        </p:txBody>
      </p:sp>
    </p:spTree>
    <p:extLst>
      <p:ext uri="{BB962C8B-B14F-4D97-AF65-F5344CB8AC3E}">
        <p14:creationId xmlns:p14="http://schemas.microsoft.com/office/powerpoint/2010/main" val="19559248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r>
              <a:rPr lang="fr-FR" smtClean="0">
                <a:solidFill>
                  <a:srgbClr val="000000">
                    <a:tint val="75000"/>
                  </a:srgbClr>
                </a:solidFill>
              </a:rPr>
              <a:t>28th June 2023 - ESTEC, Final Presentation Days 2023.</a:t>
            </a:r>
            <a:endParaRPr lang="en-GB" dirty="0">
              <a:solidFill>
                <a:srgbClr val="000000">
                  <a:tint val="75000"/>
                </a:srgbClr>
              </a:solidFill>
            </a:endParaRPr>
          </a:p>
        </p:txBody>
      </p:sp>
      <p:sp>
        <p:nvSpPr>
          <p:cNvPr id="4" name="Espace réservé du pied de page 3"/>
          <p:cNvSpPr>
            <a:spLocks noGrp="1"/>
          </p:cNvSpPr>
          <p:nvPr>
            <p:ph type="ftr" sz="quarter" idx="11"/>
          </p:nvPr>
        </p:nvSpPr>
        <p:spPr/>
        <p:txBody>
          <a:bodyPr/>
          <a:lstStyle/>
          <a:p>
            <a:r>
              <a:rPr lang="en-GB" smtClean="0">
                <a:solidFill>
                  <a:srgbClr val="000000">
                    <a:tint val="75000"/>
                  </a:srgbClr>
                </a:solidFill>
              </a:rPr>
              <a:t>Contract N°4000135313/21/NL/GLC</a:t>
            </a:r>
            <a:endParaRPr lang="en-GB" dirty="0">
              <a:solidFill>
                <a:srgbClr val="000000">
                  <a:tint val="75000"/>
                </a:srgbClr>
              </a:solidFill>
            </a:endParaRPr>
          </a:p>
        </p:txBody>
      </p:sp>
      <p:sp>
        <p:nvSpPr>
          <p:cNvPr id="7" name="Espace réservé du numéro de diapositive 6"/>
          <p:cNvSpPr>
            <a:spLocks noGrp="1"/>
          </p:cNvSpPr>
          <p:nvPr>
            <p:ph type="sldNum" sz="quarter" idx="12"/>
          </p:nvPr>
        </p:nvSpPr>
        <p:spPr/>
        <p:txBody>
          <a:bodyPr/>
          <a:lstStyle/>
          <a:p>
            <a:fld id="{877C2003-2E6E-4ABC-B270-3E95A87ADF8A}" type="slidenum">
              <a:rPr lang="en-GB" smtClean="0">
                <a:solidFill>
                  <a:srgbClr val="000000">
                    <a:tint val="75000"/>
                  </a:srgbClr>
                </a:solidFill>
              </a:rPr>
              <a:pPr/>
              <a:t>19</a:t>
            </a:fld>
            <a:endParaRPr lang="en-GB">
              <a:solidFill>
                <a:srgbClr val="000000">
                  <a:tint val="75000"/>
                </a:srgbClr>
              </a:solidFill>
            </a:endParaRPr>
          </a:p>
        </p:txBody>
      </p:sp>
      <p:sp>
        <p:nvSpPr>
          <p:cNvPr id="2" name="Titre 1"/>
          <p:cNvSpPr>
            <a:spLocks noGrp="1"/>
          </p:cNvSpPr>
          <p:nvPr>
            <p:ph type="title"/>
          </p:nvPr>
        </p:nvSpPr>
        <p:spPr/>
        <p:txBody>
          <a:bodyPr/>
          <a:lstStyle/>
          <a:p>
            <a:r>
              <a:rPr lang="fr-FR" dirty="0"/>
              <a:t>TV4 </a:t>
            </a:r>
            <a:r>
              <a:rPr lang="fr-FR" dirty="0" err="1"/>
              <a:t>Results</a:t>
            </a:r>
            <a:r>
              <a:rPr lang="fr-FR" dirty="0"/>
              <a:t> (Heavy-Ions)</a:t>
            </a:r>
          </a:p>
        </p:txBody>
      </p:sp>
      <p:sp>
        <p:nvSpPr>
          <p:cNvPr id="5" name="Espace réservé du texte 5">
            <a:extLst>
              <a:ext uri="{FF2B5EF4-FFF2-40B4-BE49-F238E27FC236}">
                <a16:creationId xmlns="" xmlns:a16="http://schemas.microsoft.com/office/drawing/2014/main" id="{2FE68987-7E2C-4025-96B3-2B94C23BA1CD}"/>
              </a:ext>
            </a:extLst>
          </p:cNvPr>
          <p:cNvSpPr txBox="1">
            <a:spLocks/>
          </p:cNvSpPr>
          <p:nvPr/>
        </p:nvSpPr>
        <p:spPr>
          <a:xfrm>
            <a:off x="372149" y="1103691"/>
            <a:ext cx="4733251" cy="4859337"/>
          </a:xfrm>
          <a:prstGeom prst="rect">
            <a:avLst/>
          </a:prstGeom>
        </p:spPr>
        <p:txBody>
          <a:bodyPr/>
          <a:lstStyle>
            <a:lvl1pPr marL="18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1pPr>
            <a:lvl2pPr marL="36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2pPr>
            <a:lvl3pPr marL="54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3pPr>
            <a:lvl4pPr marL="72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4pPr>
            <a:lvl5pPr marL="90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5pPr>
            <a:lvl6pPr marL="10795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6pPr>
            <a:lvl7pPr marL="126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7pPr>
            <a:lvl8pPr marL="144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8pPr>
            <a:lvl9pPr marL="162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9pPr>
          </a:lstStyle>
          <a:p>
            <a:r>
              <a:rPr lang="fr-FR" dirty="0" err="1">
                <a:solidFill>
                  <a:srgbClr val="000000"/>
                </a:solidFill>
              </a:rPr>
              <a:t>Tested</a:t>
            </a:r>
            <a:r>
              <a:rPr lang="fr-FR" dirty="0">
                <a:solidFill>
                  <a:srgbClr val="000000"/>
                </a:solidFill>
              </a:rPr>
              <a:t> for SEU at RADEF (28/10/2022)</a:t>
            </a:r>
          </a:p>
          <a:p>
            <a:endParaRPr lang="fr-FR" dirty="0" smtClean="0">
              <a:solidFill>
                <a:srgbClr val="000000"/>
              </a:solidFill>
            </a:endParaRPr>
          </a:p>
          <a:p>
            <a:r>
              <a:rPr lang="fr-FR" dirty="0" smtClean="0">
                <a:solidFill>
                  <a:srgbClr val="000000"/>
                </a:solidFill>
              </a:rPr>
              <a:t>No </a:t>
            </a:r>
            <a:r>
              <a:rPr lang="fr-FR" dirty="0">
                <a:solidFill>
                  <a:srgbClr val="000000"/>
                </a:solidFill>
              </a:rPr>
              <a:t>part to part </a:t>
            </a:r>
            <a:r>
              <a:rPr lang="fr-FR" dirty="0" err="1">
                <a:solidFill>
                  <a:srgbClr val="000000"/>
                </a:solidFill>
              </a:rPr>
              <a:t>variability</a:t>
            </a:r>
            <a:r>
              <a:rPr lang="fr-FR" dirty="0">
                <a:solidFill>
                  <a:srgbClr val="000000"/>
                </a:solidFill>
              </a:rPr>
              <a:t> </a:t>
            </a:r>
            <a:r>
              <a:rPr lang="fr-FR" dirty="0" err="1">
                <a:solidFill>
                  <a:srgbClr val="000000"/>
                </a:solidFill>
              </a:rPr>
              <a:t>is</a:t>
            </a:r>
            <a:r>
              <a:rPr lang="fr-FR" dirty="0">
                <a:solidFill>
                  <a:srgbClr val="000000"/>
                </a:solidFill>
              </a:rPr>
              <a:t> </a:t>
            </a:r>
            <a:r>
              <a:rPr lang="fr-FR" dirty="0" err="1">
                <a:solidFill>
                  <a:srgbClr val="000000"/>
                </a:solidFill>
              </a:rPr>
              <a:t>observed</a:t>
            </a:r>
            <a:r>
              <a:rPr lang="fr-FR" dirty="0">
                <a:solidFill>
                  <a:srgbClr val="000000"/>
                </a:solidFill>
              </a:rPr>
              <a:t> for SEUs </a:t>
            </a:r>
          </a:p>
          <a:p>
            <a:endParaRPr lang="fr-FR" dirty="0" smtClean="0">
              <a:solidFill>
                <a:srgbClr val="000000"/>
              </a:solidFill>
            </a:endParaRPr>
          </a:p>
          <a:p>
            <a:r>
              <a:rPr lang="fr-FR" dirty="0" smtClean="0">
                <a:solidFill>
                  <a:srgbClr val="000000"/>
                </a:solidFill>
              </a:rPr>
              <a:t>DC </a:t>
            </a:r>
            <a:r>
              <a:rPr lang="fr-FR" dirty="0" err="1" smtClean="0">
                <a:solidFill>
                  <a:srgbClr val="000000"/>
                </a:solidFill>
              </a:rPr>
              <a:t>spawn</a:t>
            </a:r>
            <a:r>
              <a:rPr lang="fr-FR" dirty="0" smtClean="0">
                <a:solidFill>
                  <a:srgbClr val="000000"/>
                </a:solidFill>
              </a:rPr>
              <a:t> of 6 </a:t>
            </a:r>
            <a:r>
              <a:rPr lang="fr-FR" dirty="0" err="1" smtClean="0">
                <a:solidFill>
                  <a:srgbClr val="000000"/>
                </a:solidFill>
              </a:rPr>
              <a:t>Weeks</a:t>
            </a:r>
            <a:r>
              <a:rPr lang="fr-FR" dirty="0">
                <a:solidFill>
                  <a:srgbClr val="000000"/>
                </a:solidFill>
              </a:rPr>
              <a:t> </a:t>
            </a:r>
            <a:r>
              <a:rPr lang="fr-FR" dirty="0" err="1" smtClean="0">
                <a:solidFill>
                  <a:srgbClr val="000000"/>
                </a:solidFill>
              </a:rPr>
              <a:t>did</a:t>
            </a:r>
            <a:r>
              <a:rPr lang="fr-FR" dirty="0" smtClean="0">
                <a:solidFill>
                  <a:srgbClr val="000000"/>
                </a:solidFill>
              </a:rPr>
              <a:t> not </a:t>
            </a:r>
            <a:r>
              <a:rPr lang="fr-FR" dirty="0" err="1" smtClean="0">
                <a:solidFill>
                  <a:srgbClr val="000000"/>
                </a:solidFill>
              </a:rPr>
              <a:t>reveal</a:t>
            </a:r>
            <a:r>
              <a:rPr lang="fr-FR" dirty="0" smtClean="0">
                <a:solidFill>
                  <a:srgbClr val="000000"/>
                </a:solidFill>
              </a:rPr>
              <a:t> </a:t>
            </a:r>
            <a:r>
              <a:rPr lang="fr-FR" dirty="0" err="1" smtClean="0">
                <a:solidFill>
                  <a:srgbClr val="000000"/>
                </a:solidFill>
              </a:rPr>
              <a:t>any</a:t>
            </a:r>
            <a:r>
              <a:rPr lang="fr-FR" dirty="0" smtClean="0">
                <a:solidFill>
                  <a:srgbClr val="000000"/>
                </a:solidFill>
              </a:rPr>
              <a:t> change of </a:t>
            </a:r>
            <a:r>
              <a:rPr lang="fr-FR" dirty="0" err="1" smtClean="0">
                <a:solidFill>
                  <a:srgbClr val="000000"/>
                </a:solidFill>
              </a:rPr>
              <a:t>sensitivity</a:t>
            </a:r>
            <a:r>
              <a:rPr lang="fr-FR" dirty="0">
                <a:solidFill>
                  <a:srgbClr val="000000"/>
                </a:solidFill>
              </a:rPr>
              <a:t> </a:t>
            </a:r>
            <a:r>
              <a:rPr lang="fr-FR" dirty="0" smtClean="0">
                <a:solidFill>
                  <a:srgbClr val="000000"/>
                </a:solidFill>
              </a:rPr>
              <a:t>and matches </a:t>
            </a:r>
            <a:r>
              <a:rPr lang="fr-FR" dirty="0" err="1" smtClean="0">
                <a:solidFill>
                  <a:srgbClr val="000000"/>
                </a:solidFill>
              </a:rPr>
              <a:t>previous</a:t>
            </a:r>
            <a:r>
              <a:rPr lang="fr-FR" dirty="0" smtClean="0">
                <a:solidFill>
                  <a:srgbClr val="000000"/>
                </a:solidFill>
              </a:rPr>
              <a:t> </a:t>
            </a:r>
            <a:r>
              <a:rPr lang="fr-FR" dirty="0">
                <a:solidFill>
                  <a:srgbClr val="000000"/>
                </a:solidFill>
              </a:rPr>
              <a:t>UCL tests </a:t>
            </a:r>
            <a:r>
              <a:rPr lang="fr-FR" dirty="0" err="1">
                <a:solidFill>
                  <a:srgbClr val="000000"/>
                </a:solidFill>
              </a:rPr>
              <a:t>from</a:t>
            </a:r>
            <a:r>
              <a:rPr lang="fr-FR" dirty="0">
                <a:solidFill>
                  <a:srgbClr val="000000"/>
                </a:solidFill>
              </a:rPr>
              <a:t> </a:t>
            </a:r>
            <a:r>
              <a:rPr lang="fr-FR" dirty="0" smtClean="0">
                <a:solidFill>
                  <a:srgbClr val="000000"/>
                </a:solidFill>
              </a:rPr>
              <a:t>2014.</a:t>
            </a:r>
            <a:endParaRPr lang="fr-FR" dirty="0">
              <a:solidFill>
                <a:srgbClr val="000000"/>
              </a:solidFill>
            </a:endParaRPr>
          </a:p>
        </p:txBody>
      </p:sp>
      <p:pic>
        <p:nvPicPr>
          <p:cNvPr id="6" name="Image 5">
            <a:extLst>
              <a:ext uri="{FF2B5EF4-FFF2-40B4-BE49-F238E27FC236}">
                <a16:creationId xmlns="" xmlns:a16="http://schemas.microsoft.com/office/drawing/2014/main" id="{07E24C0B-2B40-4EE8-A5D9-5A823469B844}"/>
              </a:ext>
            </a:extLst>
          </p:cNvPr>
          <p:cNvPicPr/>
          <p:nvPr/>
        </p:nvPicPr>
        <p:blipFill rotWithShape="1">
          <a:blip r:embed="rId2" cstate="email">
            <a:extLst>
              <a:ext uri="{28A0092B-C50C-407E-A947-70E740481C1C}">
                <a14:useLocalDpi xmlns:a14="http://schemas.microsoft.com/office/drawing/2010/main"/>
              </a:ext>
            </a:extLst>
          </a:blip>
          <a:srcRect/>
          <a:stretch/>
        </p:blipFill>
        <p:spPr bwMode="auto">
          <a:xfrm>
            <a:off x="5303520" y="1103691"/>
            <a:ext cx="6617564" cy="3346389"/>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12" name="Rectangle 11"/>
          <p:cNvSpPr/>
          <p:nvPr/>
        </p:nvSpPr>
        <p:spPr>
          <a:xfrm flipH="1">
            <a:off x="4620911" y="0"/>
            <a:ext cx="1368000" cy="407046"/>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t>TV1 (ADC)</a:t>
            </a:r>
            <a:endParaRPr lang="fr-FR" sz="1600" dirty="0"/>
          </a:p>
        </p:txBody>
      </p:sp>
      <p:sp>
        <p:nvSpPr>
          <p:cNvPr id="13" name="Rectangle 12"/>
          <p:cNvSpPr/>
          <p:nvPr/>
        </p:nvSpPr>
        <p:spPr>
          <a:xfrm flipH="1">
            <a:off x="6189817" y="0"/>
            <a:ext cx="1368000" cy="407046"/>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t>TV2 (CMP)</a:t>
            </a:r>
            <a:endParaRPr lang="fr-FR" sz="1600" dirty="0"/>
          </a:p>
        </p:txBody>
      </p:sp>
      <p:sp>
        <p:nvSpPr>
          <p:cNvPr id="14" name="Rectangle 13"/>
          <p:cNvSpPr/>
          <p:nvPr/>
        </p:nvSpPr>
        <p:spPr>
          <a:xfrm flipH="1">
            <a:off x="7758723" y="-7265"/>
            <a:ext cx="1368000" cy="407046"/>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t>TV3 (</a:t>
            </a:r>
            <a:r>
              <a:rPr lang="fr-FR" sz="1600" dirty="0" err="1" smtClean="0"/>
              <a:t>PoL</a:t>
            </a:r>
            <a:r>
              <a:rPr lang="fr-FR" sz="1600" dirty="0" smtClean="0"/>
              <a:t>)</a:t>
            </a:r>
            <a:endParaRPr lang="fr-FR" sz="1600" dirty="0"/>
          </a:p>
        </p:txBody>
      </p:sp>
      <p:sp>
        <p:nvSpPr>
          <p:cNvPr id="15" name="Rectangle 14"/>
          <p:cNvSpPr/>
          <p:nvPr/>
        </p:nvSpPr>
        <p:spPr>
          <a:xfrm flipH="1">
            <a:off x="9327629" y="0"/>
            <a:ext cx="1368000" cy="40704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t>TV4 (SRAM)</a:t>
            </a:r>
            <a:endParaRPr lang="fr-FR" sz="1600" dirty="0"/>
          </a:p>
        </p:txBody>
      </p:sp>
    </p:spTree>
    <p:extLst>
      <p:ext uri="{BB962C8B-B14F-4D97-AF65-F5344CB8AC3E}">
        <p14:creationId xmlns:p14="http://schemas.microsoft.com/office/powerpoint/2010/main" val="27369759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a:xfrm>
            <a:off x="946671" y="610253"/>
            <a:ext cx="11243125" cy="880869"/>
          </a:xfrm>
          <a:prstGeom prst="rect">
            <a:avLst/>
          </a:prstGeom>
        </p:spPr>
        <p:txBody>
          <a:bodyPr/>
          <a:lstStyle/>
          <a:p>
            <a:r>
              <a:rPr lang="en-US" sz="2532" b="1" dirty="0">
                <a:solidFill>
                  <a:srgbClr val="000000"/>
                </a:solidFill>
              </a:rPr>
              <a:t>Export Control Information concerning this document’s content</a:t>
            </a:r>
          </a:p>
        </p:txBody>
      </p:sp>
      <p:sp>
        <p:nvSpPr>
          <p:cNvPr id="6" name="Espace réservé du contenu 2"/>
          <p:cNvSpPr txBox="1">
            <a:spLocks/>
          </p:cNvSpPr>
          <p:nvPr/>
        </p:nvSpPr>
        <p:spPr>
          <a:xfrm>
            <a:off x="363308" y="1357215"/>
            <a:ext cx="11707209" cy="4349765"/>
          </a:xfrm>
          <a:prstGeom prst="rect">
            <a:avLst/>
          </a:prstGeom>
        </p:spPr>
        <p:txBody>
          <a:bodyPr/>
          <a:lstStyle/>
          <a:p>
            <a:pPr fontAlgn="t"/>
            <a:r>
              <a:rPr lang="en-GB" sz="1200" dirty="0">
                <a:solidFill>
                  <a:srgbClr val="000000"/>
                </a:solidFill>
              </a:rPr>
              <a:t>This page contents a summary of the export licence information. Detailed information is available in the applicable export license information. </a:t>
            </a:r>
          </a:p>
          <a:p>
            <a:pPr fontAlgn="t"/>
            <a:endParaRPr lang="en-US" sz="667" dirty="0">
              <a:solidFill>
                <a:srgbClr val="000000"/>
              </a:solidFill>
            </a:endParaRPr>
          </a:p>
          <a:p>
            <a:pPr fontAlgn="t"/>
            <a:r>
              <a:rPr lang="en-GB" sz="1200" u="sng" dirty="0">
                <a:solidFill>
                  <a:srgbClr val="000000"/>
                </a:solidFill>
              </a:rPr>
              <a:t>Country of origin for controlled data in this document:</a:t>
            </a:r>
            <a:endParaRPr lang="en-US" sz="1200" u="sng" dirty="0">
              <a:solidFill>
                <a:srgbClr val="000000"/>
              </a:solidFill>
            </a:endParaRPr>
          </a:p>
          <a:p>
            <a:pPr fontAlgn="t"/>
            <a:r>
              <a:rPr lang="fr-FR" sz="1200" dirty="0">
                <a:solidFill>
                  <a:srgbClr val="000000"/>
                </a:solidFill>
              </a:rPr>
              <a:t>☒ </a:t>
            </a:r>
            <a:r>
              <a:rPr lang="en-GB" sz="1200" dirty="0">
                <a:solidFill>
                  <a:srgbClr val="000000"/>
                </a:solidFill>
              </a:rPr>
              <a:t>	France </a:t>
            </a:r>
            <a:endParaRPr lang="en-US" sz="1200" dirty="0">
              <a:solidFill>
                <a:srgbClr val="000000"/>
              </a:solidFill>
            </a:endParaRPr>
          </a:p>
          <a:p>
            <a:pPr fontAlgn="t"/>
            <a:r>
              <a:rPr lang="fr-FR" sz="1200" dirty="0">
                <a:solidFill>
                  <a:srgbClr val="000000"/>
                </a:solidFill>
              </a:rPr>
              <a:t>☐</a:t>
            </a:r>
            <a:r>
              <a:rPr lang="en-GB" sz="1200" dirty="0">
                <a:solidFill>
                  <a:srgbClr val="000000"/>
                </a:solidFill>
              </a:rPr>
              <a:t>	Germany </a:t>
            </a:r>
            <a:endParaRPr lang="en-US" sz="1200" dirty="0">
              <a:solidFill>
                <a:srgbClr val="000000"/>
              </a:solidFill>
            </a:endParaRPr>
          </a:p>
          <a:p>
            <a:pPr fontAlgn="t"/>
            <a:r>
              <a:rPr lang="fr-FR" sz="1200" dirty="0">
                <a:solidFill>
                  <a:srgbClr val="000000"/>
                </a:solidFill>
              </a:rPr>
              <a:t>☐</a:t>
            </a:r>
            <a:r>
              <a:rPr lang="en-GB" sz="1200" dirty="0">
                <a:solidFill>
                  <a:srgbClr val="000000"/>
                </a:solidFill>
              </a:rPr>
              <a:t>	Spain </a:t>
            </a:r>
            <a:endParaRPr lang="en-US" sz="1200" dirty="0">
              <a:solidFill>
                <a:srgbClr val="000000"/>
              </a:solidFill>
            </a:endParaRPr>
          </a:p>
          <a:p>
            <a:pPr fontAlgn="t"/>
            <a:r>
              <a:rPr lang="fr-FR" sz="1200" dirty="0">
                <a:solidFill>
                  <a:srgbClr val="000000"/>
                </a:solidFill>
              </a:rPr>
              <a:t>☐</a:t>
            </a:r>
            <a:r>
              <a:rPr lang="en-GB" sz="1200" dirty="0">
                <a:solidFill>
                  <a:srgbClr val="000000"/>
                </a:solidFill>
              </a:rPr>
              <a:t>	United Kingdom </a:t>
            </a:r>
          </a:p>
          <a:p>
            <a:pPr fontAlgn="t"/>
            <a:endParaRPr lang="en-US" sz="667" dirty="0">
              <a:solidFill>
                <a:srgbClr val="000000"/>
              </a:solidFill>
            </a:endParaRPr>
          </a:p>
          <a:p>
            <a:pPr fontAlgn="t"/>
            <a:r>
              <a:rPr lang="en-GB" sz="1200" u="sng" dirty="0">
                <a:solidFill>
                  <a:srgbClr val="000000"/>
                </a:solidFill>
              </a:rPr>
              <a:t>1/ European/French regulation controlled content</a:t>
            </a:r>
            <a:endParaRPr lang="en-US" sz="1200" u="sng" dirty="0">
              <a:solidFill>
                <a:srgbClr val="000000"/>
              </a:solidFill>
            </a:endParaRPr>
          </a:p>
          <a:p>
            <a:pPr fontAlgn="t"/>
            <a:r>
              <a:rPr lang="fr-FR" sz="1200" dirty="0">
                <a:solidFill>
                  <a:srgbClr val="000000"/>
                </a:solidFill>
              </a:rPr>
              <a:t>☒  </a:t>
            </a:r>
            <a:r>
              <a:rPr lang="en-GB" sz="1200" dirty="0">
                <a:solidFill>
                  <a:srgbClr val="000000"/>
                </a:solidFill>
              </a:rPr>
              <a:t>	These commodities do not contain French national dual-use or military controlled data.</a:t>
            </a:r>
            <a:endParaRPr lang="en-US" sz="1200" dirty="0">
              <a:solidFill>
                <a:srgbClr val="000000"/>
              </a:solidFill>
            </a:endParaRPr>
          </a:p>
          <a:p>
            <a:pPr fontAlgn="t"/>
            <a:r>
              <a:rPr lang="fr-FR" sz="1200" dirty="0">
                <a:solidFill>
                  <a:srgbClr val="000000"/>
                </a:solidFill>
              </a:rPr>
              <a:t>☐ </a:t>
            </a:r>
            <a:r>
              <a:rPr lang="en-GB" sz="1200" dirty="0">
                <a:solidFill>
                  <a:srgbClr val="000000"/>
                </a:solidFill>
              </a:rPr>
              <a:t>	These commodities, technology or software are controlled by the European Union in accordance with dual-use regulation 428/2009 under classification 	[</a:t>
            </a:r>
            <a:r>
              <a:rPr lang="en-US" sz="1200" b="1" dirty="0" err="1">
                <a:solidFill>
                  <a:srgbClr val="FF0000"/>
                </a:solidFill>
              </a:rPr>
              <a:t>xxxx</a:t>
            </a:r>
            <a:r>
              <a:rPr lang="en-GB" sz="1200" dirty="0">
                <a:solidFill>
                  <a:srgbClr val="000000"/>
                </a:solidFill>
              </a:rPr>
              <a:t>].</a:t>
            </a:r>
            <a:endParaRPr lang="en-US" sz="1200" dirty="0">
              <a:solidFill>
                <a:srgbClr val="000000"/>
              </a:solidFill>
            </a:endParaRPr>
          </a:p>
          <a:p>
            <a:pPr fontAlgn="t"/>
            <a:r>
              <a:rPr lang="fr-FR" sz="1200" dirty="0">
                <a:solidFill>
                  <a:srgbClr val="000000"/>
                </a:solidFill>
              </a:rPr>
              <a:t>☐</a:t>
            </a:r>
            <a:r>
              <a:rPr lang="en-GB" sz="1200" dirty="0">
                <a:solidFill>
                  <a:srgbClr val="000000"/>
                </a:solidFill>
              </a:rPr>
              <a:t>	These commodities, technology, or software in total or in parts contain data whose export / transfer / disclosure is restricted by Export Control 	regulations of French Munitions List, classification [</a:t>
            </a:r>
            <a:r>
              <a:rPr lang="en-GB" sz="1200" dirty="0" err="1">
                <a:solidFill>
                  <a:srgbClr val="000000"/>
                </a:solidFill>
              </a:rPr>
              <a:t>MLxxxx</a:t>
            </a:r>
            <a:r>
              <a:rPr lang="en-GB" sz="1200" dirty="0">
                <a:solidFill>
                  <a:srgbClr val="000000"/>
                </a:solidFill>
              </a:rPr>
              <a:t>] and exported under license number [18 00xxxx]. Dissemination is only allowed to legal or 	natural </a:t>
            </a:r>
            <a:r>
              <a:rPr lang="en-GB" sz="1200" dirty="0" smtClean="0">
                <a:solidFill>
                  <a:srgbClr val="000000"/>
                </a:solidFill>
              </a:rPr>
              <a:t>	persons </a:t>
            </a:r>
            <a:r>
              <a:rPr lang="en-GB" sz="1200" dirty="0">
                <a:solidFill>
                  <a:srgbClr val="000000"/>
                </a:solidFill>
              </a:rPr>
              <a:t>who are covered by the appropriate export license.</a:t>
            </a:r>
          </a:p>
          <a:p>
            <a:pPr fontAlgn="t"/>
            <a:endParaRPr lang="en-US" sz="667" dirty="0">
              <a:solidFill>
                <a:srgbClr val="000000"/>
              </a:solidFill>
            </a:endParaRPr>
          </a:p>
          <a:p>
            <a:pPr fontAlgn="t"/>
            <a:r>
              <a:rPr lang="en-GB" sz="1200" u="sng" dirty="0">
                <a:solidFill>
                  <a:srgbClr val="000000"/>
                </a:solidFill>
              </a:rPr>
              <a:t>2/ US Regulation controlled content</a:t>
            </a:r>
            <a:endParaRPr lang="en-US" sz="1200" u="sng" dirty="0">
              <a:solidFill>
                <a:srgbClr val="000000"/>
              </a:solidFill>
            </a:endParaRPr>
          </a:p>
          <a:p>
            <a:pPr fontAlgn="t"/>
            <a:r>
              <a:rPr lang="fr-FR" sz="1200" dirty="0">
                <a:solidFill>
                  <a:srgbClr val="000000"/>
                </a:solidFill>
              </a:rPr>
              <a:t>☒ </a:t>
            </a:r>
            <a:r>
              <a:rPr lang="en-GB" sz="1200" dirty="0">
                <a:solidFill>
                  <a:srgbClr val="000000"/>
                </a:solidFill>
              </a:rPr>
              <a:t>	These commodities do not contain US national dual-use or military controlled data.</a:t>
            </a:r>
            <a:endParaRPr lang="en-US" sz="1200" dirty="0">
              <a:solidFill>
                <a:srgbClr val="000000"/>
              </a:solidFill>
            </a:endParaRPr>
          </a:p>
          <a:p>
            <a:pPr fontAlgn="t"/>
            <a:r>
              <a:rPr lang="fr-FR" sz="1200" dirty="0">
                <a:solidFill>
                  <a:srgbClr val="000000"/>
                </a:solidFill>
              </a:rPr>
              <a:t>☐</a:t>
            </a:r>
            <a:r>
              <a:rPr lang="en-GB" sz="1200" dirty="0">
                <a:solidFill>
                  <a:srgbClr val="000000"/>
                </a:solidFill>
              </a:rPr>
              <a:t>	These commodities, technology or software are exported in accordance with the United States Export Administration Regulations. Diversion contrary to 	U.S. law is prohibited. These commodities, technology or software are controlled under ECCN [</a:t>
            </a:r>
            <a:r>
              <a:rPr lang="en-US" sz="1200" dirty="0">
                <a:solidFill>
                  <a:srgbClr val="000000"/>
                </a:solidFill>
              </a:rPr>
              <a:t>none</a:t>
            </a:r>
            <a:r>
              <a:rPr lang="en-GB" sz="1200" dirty="0">
                <a:solidFill>
                  <a:srgbClr val="000000"/>
                </a:solidFill>
              </a:rPr>
              <a:t>].</a:t>
            </a:r>
            <a:endParaRPr lang="en-US" sz="1200" dirty="0">
              <a:solidFill>
                <a:srgbClr val="000000"/>
              </a:solidFill>
            </a:endParaRPr>
          </a:p>
          <a:p>
            <a:pPr fontAlgn="t"/>
            <a:r>
              <a:rPr lang="fr-FR" sz="1200" dirty="0">
                <a:solidFill>
                  <a:srgbClr val="000000"/>
                </a:solidFill>
              </a:rPr>
              <a:t>☐</a:t>
            </a:r>
            <a:r>
              <a:rPr lang="en-GB" sz="1200" dirty="0">
                <a:solidFill>
                  <a:srgbClr val="000000"/>
                </a:solidFill>
              </a:rPr>
              <a:t>	These commodities, technology, or software are authorized by the U.S. Government for export only to [</a:t>
            </a:r>
            <a:r>
              <a:rPr lang="en-US" sz="1200" dirty="0">
                <a:solidFill>
                  <a:srgbClr val="000000"/>
                </a:solidFill>
              </a:rPr>
              <a:t>none</a:t>
            </a:r>
            <a:r>
              <a:rPr lang="en-GB" sz="1200" dirty="0">
                <a:solidFill>
                  <a:srgbClr val="000000"/>
                </a:solidFill>
              </a:rPr>
              <a:t>] for use by [</a:t>
            </a:r>
            <a:r>
              <a:rPr lang="en-US" sz="1200" dirty="0">
                <a:solidFill>
                  <a:srgbClr val="000000"/>
                </a:solidFill>
              </a:rPr>
              <a:t>none</a:t>
            </a:r>
            <a:r>
              <a:rPr lang="en-GB" sz="1200" dirty="0">
                <a:solidFill>
                  <a:srgbClr val="000000"/>
                </a:solidFill>
              </a:rPr>
              <a:t>] under [</a:t>
            </a:r>
            <a:r>
              <a:rPr lang="en-US" sz="1200" dirty="0">
                <a:solidFill>
                  <a:srgbClr val="000000"/>
                </a:solidFill>
              </a:rPr>
              <a:t>none</a:t>
            </a:r>
            <a:r>
              <a:rPr lang="en-GB" sz="1200" dirty="0">
                <a:solidFill>
                  <a:srgbClr val="000000"/>
                </a:solidFill>
              </a:rPr>
              <a:t>]. They may 	not be resold, diverted, transferred, or otherwise be disposed of, to any other country or to any person other than the authorized end‑user or 	consignee(s), either in their original form or after being incorporated into other end‑items, without first obtaining approval from the U.S. Department of 	State or </a:t>
            </a:r>
            <a:r>
              <a:rPr lang="en-GB" sz="1200" dirty="0" smtClean="0">
                <a:solidFill>
                  <a:srgbClr val="000000"/>
                </a:solidFill>
              </a:rPr>
              <a:t>	use </a:t>
            </a:r>
            <a:r>
              <a:rPr lang="en-GB" sz="1200" dirty="0">
                <a:solidFill>
                  <a:srgbClr val="000000"/>
                </a:solidFill>
              </a:rPr>
              <a:t>of an applicable exemption. </a:t>
            </a:r>
            <a:endParaRPr lang="en-US" sz="1200" dirty="0">
              <a:solidFill>
                <a:srgbClr val="000000"/>
              </a:solidFill>
            </a:endParaRPr>
          </a:p>
          <a:p>
            <a:endParaRPr lang="en-US" sz="1200" dirty="0">
              <a:solidFill>
                <a:srgbClr val="000000"/>
              </a:solidFill>
            </a:endParaRPr>
          </a:p>
        </p:txBody>
      </p:sp>
      <p:sp>
        <p:nvSpPr>
          <p:cNvPr id="9" name="Espace réservé de la date 1"/>
          <p:cNvSpPr>
            <a:spLocks noGrp="1"/>
          </p:cNvSpPr>
          <p:nvPr>
            <p:ph type="dt" sz="half" idx="10"/>
          </p:nvPr>
        </p:nvSpPr>
        <p:spPr>
          <a:xfrm>
            <a:off x="866774" y="6444000"/>
            <a:ext cx="2600325" cy="216000"/>
          </a:xfrm>
        </p:spPr>
        <p:txBody>
          <a:bodyPr/>
          <a:lstStyle/>
          <a:p>
            <a:r>
              <a:rPr lang="fr-FR" smtClean="0">
                <a:solidFill>
                  <a:srgbClr val="000000">
                    <a:tint val="75000"/>
                  </a:srgbClr>
                </a:solidFill>
              </a:rPr>
              <a:t>28th June 2023 - ESTEC, Final Presentation Days 2023.</a:t>
            </a:r>
            <a:endParaRPr lang="en-GB" dirty="0">
              <a:solidFill>
                <a:srgbClr val="000000">
                  <a:tint val="75000"/>
                </a:srgbClr>
              </a:solidFill>
            </a:endParaRPr>
          </a:p>
        </p:txBody>
      </p:sp>
      <p:sp>
        <p:nvSpPr>
          <p:cNvPr id="10" name="Espace réservé du pied de page 2"/>
          <p:cNvSpPr>
            <a:spLocks noGrp="1"/>
          </p:cNvSpPr>
          <p:nvPr>
            <p:ph type="ftr" sz="quarter" idx="11"/>
          </p:nvPr>
        </p:nvSpPr>
        <p:spPr>
          <a:xfrm>
            <a:off x="3533775" y="6444000"/>
            <a:ext cx="6542625" cy="216000"/>
          </a:xfrm>
        </p:spPr>
        <p:txBody>
          <a:bodyPr/>
          <a:lstStyle/>
          <a:p>
            <a:r>
              <a:rPr lang="en-GB" dirty="0" smtClean="0">
                <a:solidFill>
                  <a:srgbClr val="000000">
                    <a:tint val="75000"/>
                  </a:srgbClr>
                </a:solidFill>
              </a:rPr>
              <a:t>Contract N°4000135313/21/NL/GLC</a:t>
            </a:r>
            <a:endParaRPr lang="en-GB" dirty="0">
              <a:solidFill>
                <a:srgbClr val="000000">
                  <a:tint val="75000"/>
                </a:srgbClr>
              </a:solidFill>
            </a:endParaRPr>
          </a:p>
        </p:txBody>
      </p:sp>
      <p:sp>
        <p:nvSpPr>
          <p:cNvPr id="11" name="Espace réservé du numéro de diapositive 3"/>
          <p:cNvSpPr>
            <a:spLocks noGrp="1"/>
          </p:cNvSpPr>
          <p:nvPr>
            <p:ph type="sldNum" sz="quarter" idx="12"/>
          </p:nvPr>
        </p:nvSpPr>
        <p:spPr>
          <a:xfrm>
            <a:off x="478800" y="6444000"/>
            <a:ext cx="288000" cy="216000"/>
          </a:xfrm>
        </p:spPr>
        <p:txBody>
          <a:bodyPr/>
          <a:lstStyle/>
          <a:p>
            <a:r>
              <a:rPr lang="en-GB" dirty="0" smtClean="0">
                <a:solidFill>
                  <a:srgbClr val="000000">
                    <a:tint val="75000"/>
                  </a:srgbClr>
                </a:solidFill>
              </a:rPr>
              <a:t>2</a:t>
            </a:r>
            <a:endParaRPr lang="en-GB" dirty="0">
              <a:solidFill>
                <a:srgbClr val="000000">
                  <a:tint val="75000"/>
                </a:srgbClr>
              </a:solidFill>
            </a:endParaRPr>
          </a:p>
        </p:txBody>
      </p:sp>
    </p:spTree>
    <p:extLst>
      <p:ext uri="{BB962C8B-B14F-4D97-AF65-F5344CB8AC3E}">
        <p14:creationId xmlns:p14="http://schemas.microsoft.com/office/powerpoint/2010/main" val="12790421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r>
              <a:rPr lang="fr-FR" smtClean="0">
                <a:solidFill>
                  <a:srgbClr val="000000">
                    <a:tint val="75000"/>
                  </a:srgbClr>
                </a:solidFill>
              </a:rPr>
              <a:t>28th June 2023 - ESTEC, Final Presentation Days 2023.</a:t>
            </a:r>
            <a:endParaRPr lang="en-GB" dirty="0">
              <a:solidFill>
                <a:srgbClr val="000000">
                  <a:tint val="75000"/>
                </a:srgbClr>
              </a:solidFill>
            </a:endParaRPr>
          </a:p>
        </p:txBody>
      </p:sp>
      <p:sp>
        <p:nvSpPr>
          <p:cNvPr id="4" name="Espace réservé du pied de page 3"/>
          <p:cNvSpPr>
            <a:spLocks noGrp="1"/>
          </p:cNvSpPr>
          <p:nvPr>
            <p:ph type="ftr" sz="quarter" idx="11"/>
          </p:nvPr>
        </p:nvSpPr>
        <p:spPr/>
        <p:txBody>
          <a:bodyPr/>
          <a:lstStyle/>
          <a:p>
            <a:r>
              <a:rPr lang="en-GB" smtClean="0">
                <a:solidFill>
                  <a:srgbClr val="000000">
                    <a:tint val="75000"/>
                  </a:srgbClr>
                </a:solidFill>
              </a:rPr>
              <a:t>Contract N°4000135313/21/NL/GLC</a:t>
            </a:r>
            <a:endParaRPr lang="en-GB" dirty="0">
              <a:solidFill>
                <a:srgbClr val="000000">
                  <a:tint val="75000"/>
                </a:srgbClr>
              </a:solidFill>
            </a:endParaRPr>
          </a:p>
        </p:txBody>
      </p:sp>
      <p:sp>
        <p:nvSpPr>
          <p:cNvPr id="5" name="Espace réservé du numéro de diapositive 4"/>
          <p:cNvSpPr>
            <a:spLocks noGrp="1"/>
          </p:cNvSpPr>
          <p:nvPr>
            <p:ph type="sldNum" sz="quarter" idx="12"/>
          </p:nvPr>
        </p:nvSpPr>
        <p:spPr/>
        <p:txBody>
          <a:bodyPr/>
          <a:lstStyle/>
          <a:p>
            <a:fld id="{877C2003-2E6E-4ABC-B270-3E95A87ADF8A}" type="slidenum">
              <a:rPr lang="en-GB" smtClean="0">
                <a:solidFill>
                  <a:srgbClr val="000000">
                    <a:tint val="75000"/>
                  </a:srgbClr>
                </a:solidFill>
              </a:rPr>
              <a:pPr/>
              <a:t>20</a:t>
            </a:fld>
            <a:endParaRPr lang="en-GB">
              <a:solidFill>
                <a:srgbClr val="000000">
                  <a:tint val="75000"/>
                </a:srgbClr>
              </a:solidFill>
            </a:endParaRPr>
          </a:p>
        </p:txBody>
      </p:sp>
      <p:sp>
        <p:nvSpPr>
          <p:cNvPr id="2" name="Titre 1"/>
          <p:cNvSpPr>
            <a:spLocks noGrp="1"/>
          </p:cNvSpPr>
          <p:nvPr>
            <p:ph type="title"/>
          </p:nvPr>
        </p:nvSpPr>
        <p:spPr/>
        <p:txBody>
          <a:bodyPr/>
          <a:lstStyle/>
          <a:p>
            <a:r>
              <a:rPr lang="fr-FR" dirty="0"/>
              <a:t>TV4 </a:t>
            </a:r>
            <a:r>
              <a:rPr lang="fr-FR" dirty="0" err="1" smtClean="0"/>
              <a:t>Results</a:t>
            </a:r>
            <a:r>
              <a:rPr lang="fr-FR" dirty="0" smtClean="0"/>
              <a:t> (</a:t>
            </a:r>
            <a:r>
              <a:rPr lang="fr-FR" dirty="0" err="1" smtClean="0"/>
              <a:t>Pulsed</a:t>
            </a:r>
            <a:r>
              <a:rPr lang="fr-FR" dirty="0" smtClean="0"/>
              <a:t> Laser)</a:t>
            </a:r>
            <a:endParaRPr lang="fr-FR" dirty="0"/>
          </a:p>
        </p:txBody>
      </p:sp>
      <p:sp>
        <p:nvSpPr>
          <p:cNvPr id="8" name="Espace réservé du texte 5">
            <a:extLst>
              <a:ext uri="{FF2B5EF4-FFF2-40B4-BE49-F238E27FC236}">
                <a16:creationId xmlns="" xmlns:a16="http://schemas.microsoft.com/office/drawing/2014/main" id="{08418AA1-AD43-45B2-AD50-2F70198BE760}"/>
              </a:ext>
            </a:extLst>
          </p:cNvPr>
          <p:cNvSpPr txBox="1">
            <a:spLocks/>
          </p:cNvSpPr>
          <p:nvPr/>
        </p:nvSpPr>
        <p:spPr>
          <a:xfrm>
            <a:off x="422274" y="1104469"/>
            <a:ext cx="11347450" cy="4859337"/>
          </a:xfrm>
          <a:prstGeom prst="rect">
            <a:avLst/>
          </a:prstGeom>
        </p:spPr>
        <p:txBody>
          <a:bodyPr/>
          <a:lstStyle>
            <a:lvl1pPr marL="18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1pPr>
            <a:lvl2pPr marL="36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2pPr>
            <a:lvl3pPr marL="54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3pPr>
            <a:lvl4pPr marL="72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4pPr>
            <a:lvl5pPr marL="90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5pPr>
            <a:lvl6pPr marL="10795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6pPr>
            <a:lvl7pPr marL="126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7pPr>
            <a:lvl8pPr marL="144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8pPr>
            <a:lvl9pPr marL="162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9pPr>
          </a:lstStyle>
          <a:p>
            <a:r>
              <a:rPr lang="fr-FR" dirty="0" err="1">
                <a:solidFill>
                  <a:srgbClr val="000000"/>
                </a:solidFill>
              </a:rPr>
              <a:t>Backside</a:t>
            </a:r>
            <a:r>
              <a:rPr lang="fr-FR" dirty="0">
                <a:solidFill>
                  <a:srgbClr val="000000"/>
                </a:solidFill>
              </a:rPr>
              <a:t> laser testing</a:t>
            </a:r>
          </a:p>
          <a:p>
            <a:r>
              <a:rPr lang="fr-FR" dirty="0">
                <a:solidFill>
                  <a:srgbClr val="000000"/>
                </a:solidFill>
              </a:rPr>
              <a:t>Method: scanning of a memory block at </a:t>
            </a:r>
            <a:r>
              <a:rPr lang="fr-FR" dirty="0" err="1">
                <a:solidFill>
                  <a:srgbClr val="000000"/>
                </a:solidFill>
              </a:rPr>
              <a:t>several</a:t>
            </a:r>
            <a:r>
              <a:rPr lang="fr-FR" dirty="0">
                <a:solidFill>
                  <a:srgbClr val="000000"/>
                </a:solidFill>
              </a:rPr>
              <a:t> </a:t>
            </a:r>
            <a:r>
              <a:rPr lang="fr-FR" dirty="0" err="1" smtClean="0">
                <a:solidFill>
                  <a:srgbClr val="000000"/>
                </a:solidFill>
              </a:rPr>
              <a:t>energies</a:t>
            </a:r>
            <a:r>
              <a:rPr lang="fr-FR" dirty="0" smtClean="0">
                <a:solidFill>
                  <a:srgbClr val="000000"/>
                </a:solidFill>
              </a:rPr>
              <a:t> at x50 </a:t>
            </a:r>
            <a:r>
              <a:rPr lang="fr-FR" dirty="0" err="1" smtClean="0">
                <a:solidFill>
                  <a:srgbClr val="000000"/>
                </a:solidFill>
              </a:rPr>
              <a:t>mag</a:t>
            </a:r>
            <a:r>
              <a:rPr lang="fr-FR" dirty="0" smtClean="0">
                <a:solidFill>
                  <a:srgbClr val="000000"/>
                </a:solidFill>
              </a:rPr>
              <a:t>.</a:t>
            </a:r>
            <a:endParaRPr lang="fr-FR" dirty="0">
              <a:solidFill>
                <a:srgbClr val="000000"/>
              </a:solidFill>
            </a:endParaRPr>
          </a:p>
          <a:p>
            <a:endParaRPr lang="fr-FR" dirty="0">
              <a:solidFill>
                <a:srgbClr val="000000">
                  <a:lumMod val="65000"/>
                  <a:lumOff val="35000"/>
                </a:srgbClr>
              </a:solidFill>
            </a:endParaRPr>
          </a:p>
        </p:txBody>
      </p:sp>
      <p:pic>
        <p:nvPicPr>
          <p:cNvPr id="9" name="Image 8">
            <a:extLst>
              <a:ext uri="{FF2B5EF4-FFF2-40B4-BE49-F238E27FC236}">
                <a16:creationId xmlns="" xmlns:a16="http://schemas.microsoft.com/office/drawing/2014/main" id="{C27D3FF4-0B9B-4461-BF83-19F4423FEE78}"/>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4502678" y="2052750"/>
            <a:ext cx="6474891" cy="3713050"/>
          </a:xfrm>
          <a:prstGeom prst="rect">
            <a:avLst/>
          </a:prstGeom>
          <a:noFill/>
          <a:ln>
            <a:noFill/>
          </a:ln>
        </p:spPr>
      </p:pic>
      <p:pic>
        <p:nvPicPr>
          <p:cNvPr id="10" name="Image 9">
            <a:extLst>
              <a:ext uri="{FF2B5EF4-FFF2-40B4-BE49-F238E27FC236}">
                <a16:creationId xmlns="" xmlns:a16="http://schemas.microsoft.com/office/drawing/2014/main" id="{529089D0-D301-462B-A3CD-70DDACE7B5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1826869" y="2623130"/>
            <a:ext cx="3037139" cy="1896380"/>
          </a:xfrm>
          <a:prstGeom prst="rect">
            <a:avLst/>
          </a:prstGeom>
        </p:spPr>
      </p:pic>
      <p:sp>
        <p:nvSpPr>
          <p:cNvPr id="11" name="Rectangle 10">
            <a:extLst>
              <a:ext uri="{FF2B5EF4-FFF2-40B4-BE49-F238E27FC236}">
                <a16:creationId xmlns="" xmlns:a16="http://schemas.microsoft.com/office/drawing/2014/main" id="{73B25C36-6EC1-4D98-AECC-90CEDC156D5A}"/>
              </a:ext>
            </a:extLst>
          </p:cNvPr>
          <p:cNvSpPr/>
          <p:nvPr/>
        </p:nvSpPr>
        <p:spPr>
          <a:xfrm>
            <a:off x="3408361" y="3095453"/>
            <a:ext cx="117476" cy="34040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cxnSp>
        <p:nvCxnSpPr>
          <p:cNvPr id="12" name="Connecteur droit avec flèche 11">
            <a:extLst>
              <a:ext uri="{FF2B5EF4-FFF2-40B4-BE49-F238E27FC236}">
                <a16:creationId xmlns="" xmlns:a16="http://schemas.microsoft.com/office/drawing/2014/main" id="{0F693C3C-CF99-4415-B8C4-0C168F200D3B}"/>
              </a:ext>
            </a:extLst>
          </p:cNvPr>
          <p:cNvCxnSpPr>
            <a:cxnSpLocks/>
            <a:stCxn id="11" idx="3"/>
          </p:cNvCxnSpPr>
          <p:nvPr/>
        </p:nvCxnSpPr>
        <p:spPr>
          <a:xfrm>
            <a:off x="3525837" y="3265655"/>
            <a:ext cx="1095074" cy="26239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ZoneTexte 12">
            <a:extLst>
              <a:ext uri="{FF2B5EF4-FFF2-40B4-BE49-F238E27FC236}">
                <a16:creationId xmlns="" xmlns:a16="http://schemas.microsoft.com/office/drawing/2014/main" id="{58FA4453-3E96-495E-BB21-D2D681D25C34}"/>
              </a:ext>
            </a:extLst>
          </p:cNvPr>
          <p:cNvSpPr txBox="1"/>
          <p:nvPr/>
        </p:nvSpPr>
        <p:spPr>
          <a:xfrm>
            <a:off x="2397248" y="5884282"/>
            <a:ext cx="6415454" cy="307777"/>
          </a:xfrm>
          <a:prstGeom prst="rect">
            <a:avLst/>
          </a:prstGeom>
          <a:noFill/>
        </p:spPr>
        <p:txBody>
          <a:bodyPr wrap="square" rtlCol="0">
            <a:spAutoFit/>
          </a:bodyPr>
          <a:lstStyle/>
          <a:p>
            <a:pPr marL="285750" indent="-285750">
              <a:buFont typeface="Wingdings" panose="05000000000000000000" pitchFamily="2" charset="2"/>
              <a:buChar char="Ø"/>
            </a:pPr>
            <a:r>
              <a:rPr lang="fr-FR" sz="1400" u="sng" dirty="0" err="1">
                <a:solidFill>
                  <a:srgbClr val="000000"/>
                </a:solidFill>
              </a:rPr>
              <a:t>Differences</a:t>
            </a:r>
            <a:r>
              <a:rPr lang="fr-FR" sz="1400" u="sng" dirty="0">
                <a:solidFill>
                  <a:srgbClr val="000000"/>
                </a:solidFill>
              </a:rPr>
              <a:t> are </a:t>
            </a:r>
            <a:r>
              <a:rPr lang="fr-FR" sz="1400" u="sng" dirty="0" err="1">
                <a:solidFill>
                  <a:srgbClr val="000000"/>
                </a:solidFill>
              </a:rPr>
              <a:t>linked</a:t>
            </a:r>
            <a:r>
              <a:rPr lang="fr-FR" sz="1400" u="sng" dirty="0">
                <a:solidFill>
                  <a:srgbClr val="000000"/>
                </a:solidFill>
              </a:rPr>
              <a:t> to </a:t>
            </a:r>
            <a:r>
              <a:rPr lang="fr-FR" sz="1400" u="sng" dirty="0" err="1">
                <a:solidFill>
                  <a:srgbClr val="000000"/>
                </a:solidFill>
              </a:rPr>
              <a:t>substrate</a:t>
            </a:r>
            <a:r>
              <a:rPr lang="fr-FR" sz="1400" u="sng" dirty="0">
                <a:solidFill>
                  <a:srgbClr val="000000"/>
                </a:solidFill>
              </a:rPr>
              <a:t> </a:t>
            </a:r>
            <a:r>
              <a:rPr lang="fr-FR" sz="1400" u="sng" dirty="0" err="1">
                <a:solidFill>
                  <a:srgbClr val="000000"/>
                </a:solidFill>
              </a:rPr>
              <a:t>remaining</a:t>
            </a:r>
            <a:r>
              <a:rPr lang="fr-FR" sz="1400" u="sng" dirty="0">
                <a:solidFill>
                  <a:srgbClr val="000000"/>
                </a:solidFill>
              </a:rPr>
              <a:t> </a:t>
            </a:r>
            <a:r>
              <a:rPr lang="fr-FR" sz="1400" u="sng" dirty="0" err="1">
                <a:solidFill>
                  <a:srgbClr val="000000"/>
                </a:solidFill>
              </a:rPr>
              <a:t>thickness</a:t>
            </a:r>
            <a:endParaRPr lang="fr-FR" sz="1400" u="sng" dirty="0">
              <a:solidFill>
                <a:srgbClr val="000000"/>
              </a:solidFill>
            </a:endParaRPr>
          </a:p>
        </p:txBody>
      </p:sp>
      <p:sp>
        <p:nvSpPr>
          <p:cNvPr id="14" name="Rectangle 13"/>
          <p:cNvSpPr/>
          <p:nvPr/>
        </p:nvSpPr>
        <p:spPr>
          <a:xfrm flipH="1">
            <a:off x="4620911" y="0"/>
            <a:ext cx="1368000" cy="407046"/>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t>TV1 (ADC)</a:t>
            </a:r>
            <a:endParaRPr lang="fr-FR" sz="1600" dirty="0"/>
          </a:p>
        </p:txBody>
      </p:sp>
      <p:sp>
        <p:nvSpPr>
          <p:cNvPr id="15" name="Rectangle 14"/>
          <p:cNvSpPr/>
          <p:nvPr/>
        </p:nvSpPr>
        <p:spPr>
          <a:xfrm flipH="1">
            <a:off x="6189817" y="0"/>
            <a:ext cx="1368000" cy="407046"/>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t>TV2 (CMP)</a:t>
            </a:r>
            <a:endParaRPr lang="fr-FR" sz="1600" dirty="0"/>
          </a:p>
        </p:txBody>
      </p:sp>
      <p:sp>
        <p:nvSpPr>
          <p:cNvPr id="16" name="Rectangle 15"/>
          <p:cNvSpPr/>
          <p:nvPr/>
        </p:nvSpPr>
        <p:spPr>
          <a:xfrm flipH="1">
            <a:off x="7758723" y="-7265"/>
            <a:ext cx="1368000" cy="407046"/>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t>TV3 (</a:t>
            </a:r>
            <a:r>
              <a:rPr lang="fr-FR" sz="1600" dirty="0" err="1" smtClean="0"/>
              <a:t>PoL</a:t>
            </a:r>
            <a:r>
              <a:rPr lang="fr-FR" sz="1600" dirty="0" smtClean="0"/>
              <a:t>)</a:t>
            </a:r>
            <a:endParaRPr lang="fr-FR" sz="1600" dirty="0"/>
          </a:p>
        </p:txBody>
      </p:sp>
      <p:sp>
        <p:nvSpPr>
          <p:cNvPr id="17" name="Rectangle 16"/>
          <p:cNvSpPr/>
          <p:nvPr/>
        </p:nvSpPr>
        <p:spPr>
          <a:xfrm flipH="1">
            <a:off x="9327629" y="0"/>
            <a:ext cx="1368000" cy="40704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t>TV4 (SRAM)</a:t>
            </a:r>
            <a:endParaRPr lang="fr-FR" sz="1600" dirty="0"/>
          </a:p>
        </p:txBody>
      </p:sp>
    </p:spTree>
    <p:extLst>
      <p:ext uri="{BB962C8B-B14F-4D97-AF65-F5344CB8AC3E}">
        <p14:creationId xmlns:p14="http://schemas.microsoft.com/office/powerpoint/2010/main" val="11289725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r>
              <a:rPr lang="fr-FR" smtClean="0">
                <a:solidFill>
                  <a:srgbClr val="000000">
                    <a:tint val="75000"/>
                  </a:srgbClr>
                </a:solidFill>
              </a:rPr>
              <a:t>28th June 2023 - ESTEC, Final Presentation Days 2023.</a:t>
            </a:r>
            <a:endParaRPr lang="en-GB" dirty="0">
              <a:solidFill>
                <a:srgbClr val="000000">
                  <a:tint val="75000"/>
                </a:srgbClr>
              </a:solidFill>
            </a:endParaRPr>
          </a:p>
        </p:txBody>
      </p:sp>
      <p:sp>
        <p:nvSpPr>
          <p:cNvPr id="4" name="Espace réservé du pied de page 3"/>
          <p:cNvSpPr>
            <a:spLocks noGrp="1"/>
          </p:cNvSpPr>
          <p:nvPr>
            <p:ph type="ftr" sz="quarter" idx="11"/>
          </p:nvPr>
        </p:nvSpPr>
        <p:spPr/>
        <p:txBody>
          <a:bodyPr/>
          <a:lstStyle/>
          <a:p>
            <a:r>
              <a:rPr lang="en-GB" dirty="0" smtClean="0">
                <a:solidFill>
                  <a:srgbClr val="000000">
                    <a:tint val="75000"/>
                  </a:srgbClr>
                </a:solidFill>
              </a:rPr>
              <a:t>Contract N°4000135313/21/NL/GLC</a:t>
            </a:r>
            <a:endParaRPr lang="en-GB" dirty="0">
              <a:solidFill>
                <a:srgbClr val="000000">
                  <a:tint val="75000"/>
                </a:srgbClr>
              </a:solidFill>
            </a:endParaRPr>
          </a:p>
        </p:txBody>
      </p:sp>
      <p:sp>
        <p:nvSpPr>
          <p:cNvPr id="5" name="Espace réservé du numéro de diapositive 4"/>
          <p:cNvSpPr>
            <a:spLocks noGrp="1"/>
          </p:cNvSpPr>
          <p:nvPr>
            <p:ph type="sldNum" sz="quarter" idx="12"/>
          </p:nvPr>
        </p:nvSpPr>
        <p:spPr/>
        <p:txBody>
          <a:bodyPr/>
          <a:lstStyle/>
          <a:p>
            <a:fld id="{877C2003-2E6E-4ABC-B270-3E95A87ADF8A}" type="slidenum">
              <a:rPr lang="en-GB" smtClean="0">
                <a:solidFill>
                  <a:srgbClr val="000000">
                    <a:tint val="75000"/>
                  </a:srgbClr>
                </a:solidFill>
              </a:rPr>
              <a:pPr/>
              <a:t>21</a:t>
            </a:fld>
            <a:endParaRPr lang="en-GB">
              <a:solidFill>
                <a:srgbClr val="000000">
                  <a:tint val="75000"/>
                </a:srgbClr>
              </a:solidFill>
            </a:endParaRPr>
          </a:p>
        </p:txBody>
      </p:sp>
      <p:sp>
        <p:nvSpPr>
          <p:cNvPr id="2" name="Titre 1"/>
          <p:cNvSpPr>
            <a:spLocks noGrp="1"/>
          </p:cNvSpPr>
          <p:nvPr>
            <p:ph type="title"/>
          </p:nvPr>
        </p:nvSpPr>
        <p:spPr/>
        <p:txBody>
          <a:bodyPr/>
          <a:lstStyle/>
          <a:p>
            <a:r>
              <a:rPr lang="fr-FR" dirty="0"/>
              <a:t>TV4 </a:t>
            </a:r>
            <a:r>
              <a:rPr lang="fr-FR" dirty="0" err="1" smtClean="0"/>
              <a:t>Results</a:t>
            </a:r>
            <a:r>
              <a:rPr lang="fr-FR" dirty="0" smtClean="0"/>
              <a:t> (</a:t>
            </a:r>
            <a:r>
              <a:rPr lang="fr-FR" dirty="0" err="1" smtClean="0"/>
              <a:t>Pulsed</a:t>
            </a:r>
            <a:r>
              <a:rPr lang="fr-FR" dirty="0" smtClean="0"/>
              <a:t> Laser)</a:t>
            </a:r>
            <a:endParaRPr lang="fr-FR" dirty="0"/>
          </a:p>
        </p:txBody>
      </p:sp>
      <p:sp>
        <p:nvSpPr>
          <p:cNvPr id="8" name="Espace réservé du texte 5">
            <a:extLst>
              <a:ext uri="{FF2B5EF4-FFF2-40B4-BE49-F238E27FC236}">
                <a16:creationId xmlns="" xmlns:a16="http://schemas.microsoft.com/office/drawing/2014/main" id="{08418AA1-AD43-45B2-AD50-2F70198BE760}"/>
              </a:ext>
            </a:extLst>
          </p:cNvPr>
          <p:cNvSpPr txBox="1">
            <a:spLocks/>
          </p:cNvSpPr>
          <p:nvPr/>
        </p:nvSpPr>
        <p:spPr>
          <a:xfrm>
            <a:off x="422274" y="1104469"/>
            <a:ext cx="11347450" cy="4859337"/>
          </a:xfrm>
          <a:prstGeom prst="rect">
            <a:avLst/>
          </a:prstGeom>
        </p:spPr>
        <p:txBody>
          <a:bodyPr/>
          <a:lstStyle>
            <a:lvl1pPr marL="18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1pPr>
            <a:lvl2pPr marL="36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2pPr>
            <a:lvl3pPr marL="54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3pPr>
            <a:lvl4pPr marL="72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4pPr>
            <a:lvl5pPr marL="90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5pPr>
            <a:lvl6pPr marL="10795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6pPr>
            <a:lvl7pPr marL="126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7pPr>
            <a:lvl8pPr marL="144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8pPr>
            <a:lvl9pPr marL="162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9pPr>
          </a:lstStyle>
          <a:p>
            <a:endParaRPr lang="fr-FR" dirty="0">
              <a:solidFill>
                <a:srgbClr val="000000">
                  <a:lumMod val="65000"/>
                  <a:lumOff val="35000"/>
                </a:srgbClr>
              </a:solidFill>
            </a:endParaRPr>
          </a:p>
        </p:txBody>
      </p:sp>
      <mc:AlternateContent xmlns:mc="http://schemas.openxmlformats.org/markup-compatibility/2006" xmlns:a14="http://schemas.microsoft.com/office/drawing/2010/main">
        <mc:Choice Requires="a14">
          <p:sp>
            <p:nvSpPr>
              <p:cNvPr id="14" name="Espace réservé du texte 5">
                <a:extLst>
                  <a:ext uri="{FF2B5EF4-FFF2-40B4-BE49-F238E27FC236}">
                    <a16:creationId xmlns="" xmlns:a16="http://schemas.microsoft.com/office/drawing/2014/main" id="{DD0DAF2C-B1C6-453F-89C9-7B2D5C2C4B75}"/>
                  </a:ext>
                </a:extLst>
              </p:cNvPr>
              <p:cNvSpPr txBox="1">
                <a:spLocks/>
              </p:cNvSpPr>
              <p:nvPr/>
            </p:nvSpPr>
            <p:spPr>
              <a:xfrm>
                <a:off x="372149" y="1104469"/>
                <a:ext cx="5393651" cy="4068417"/>
              </a:xfrm>
              <a:prstGeom prst="rect">
                <a:avLst/>
              </a:prstGeom>
            </p:spPr>
            <p:txBody>
              <a:bodyPr numCol="1"/>
              <a:lstStyle>
                <a:lvl1pPr marL="18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1pPr>
                <a:lvl2pPr marL="36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2pPr>
                <a:lvl3pPr marL="54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3pPr>
                <a:lvl4pPr marL="72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4pPr>
                <a:lvl5pPr marL="90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5pPr>
                <a:lvl6pPr marL="10795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6pPr>
                <a:lvl7pPr marL="126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7pPr>
                <a:lvl8pPr marL="144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8pPr>
                <a:lvl9pPr marL="162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9pPr>
              </a:lstStyle>
              <a:p>
                <a:r>
                  <a:rPr lang="fr-FR" dirty="0" smtClean="0">
                    <a:solidFill>
                      <a:srgbClr val="000000"/>
                    </a:solidFill>
                  </a:rPr>
                  <a:t>Laser SEU cross section: </a:t>
                </a:r>
                <a:r>
                  <a:rPr lang="fr-FR" dirty="0" err="1">
                    <a:solidFill>
                      <a:srgbClr val="000000"/>
                    </a:solidFill>
                  </a:rPr>
                  <a:t>energy</a:t>
                </a:r>
                <a:r>
                  <a:rPr lang="fr-FR" dirty="0">
                    <a:solidFill>
                      <a:srgbClr val="000000"/>
                    </a:solidFill>
                  </a:rPr>
                  <a:t> </a:t>
                </a:r>
                <a:r>
                  <a:rPr lang="fr-FR" dirty="0" err="1">
                    <a:solidFill>
                      <a:srgbClr val="000000"/>
                    </a:solidFill>
                  </a:rPr>
                  <a:t>recalculated</a:t>
                </a:r>
                <a:r>
                  <a:rPr lang="fr-FR" dirty="0">
                    <a:solidFill>
                      <a:srgbClr val="000000"/>
                    </a:solidFill>
                  </a:rPr>
                  <a:t> </a:t>
                </a:r>
                <a:r>
                  <a:rPr lang="fr-FR" dirty="0" err="1">
                    <a:solidFill>
                      <a:srgbClr val="000000"/>
                    </a:solidFill>
                  </a:rPr>
                  <a:t>taking</a:t>
                </a:r>
                <a:r>
                  <a:rPr lang="fr-FR" dirty="0">
                    <a:solidFill>
                      <a:srgbClr val="000000"/>
                    </a:solidFill>
                  </a:rPr>
                  <a:t> </a:t>
                </a:r>
                <a:r>
                  <a:rPr lang="fr-FR" dirty="0" err="1">
                    <a:solidFill>
                      <a:srgbClr val="000000"/>
                    </a:solidFill>
                  </a:rPr>
                  <a:t>into</a:t>
                </a:r>
                <a:r>
                  <a:rPr lang="fr-FR" dirty="0">
                    <a:solidFill>
                      <a:srgbClr val="000000"/>
                    </a:solidFill>
                  </a:rPr>
                  <a:t> </a:t>
                </a:r>
                <a:r>
                  <a:rPr lang="fr-FR" dirty="0" err="1">
                    <a:solidFill>
                      <a:srgbClr val="000000"/>
                    </a:solidFill>
                  </a:rPr>
                  <a:t>account</a:t>
                </a:r>
                <a:r>
                  <a:rPr lang="fr-FR" dirty="0">
                    <a:solidFill>
                      <a:srgbClr val="000000"/>
                    </a:solidFill>
                  </a:rPr>
                  <a:t> </a:t>
                </a:r>
                <a:r>
                  <a:rPr lang="fr-FR" dirty="0" err="1">
                    <a:solidFill>
                      <a:srgbClr val="000000"/>
                    </a:solidFill>
                  </a:rPr>
                  <a:t>substrate</a:t>
                </a:r>
                <a:r>
                  <a:rPr lang="fr-FR" dirty="0">
                    <a:solidFill>
                      <a:srgbClr val="000000"/>
                    </a:solidFill>
                  </a:rPr>
                  <a:t> absorption (</a:t>
                </a:r>
                <a:r>
                  <a:rPr lang="el-GR" dirty="0" smtClean="0">
                    <a:solidFill>
                      <a:srgbClr val="000000"/>
                    </a:solidFill>
                  </a:rPr>
                  <a:t>α</a:t>
                </a:r>
                <a:r>
                  <a:rPr lang="fr-FR" dirty="0" smtClean="0">
                    <a:solidFill>
                      <a:srgbClr val="000000"/>
                    </a:solidFill>
                  </a:rPr>
                  <a:t> =</a:t>
                </a:r>
                <a14:m>
                  <m:oMath xmlns:m="http://schemas.openxmlformats.org/officeDocument/2006/math">
                    <m:sSup>
                      <m:sSupPr>
                        <m:ctrlPr>
                          <a:rPr lang="fr-FR" i="1" smtClean="0">
                            <a:solidFill>
                              <a:srgbClr val="000000"/>
                            </a:solidFill>
                            <a:latin typeface="Cambria Math" panose="02040503050406030204" pitchFamily="18" charset="0"/>
                          </a:rPr>
                        </m:ctrlPr>
                      </m:sSupPr>
                      <m:e>
                        <m:r>
                          <a:rPr lang="fr-FR" b="0" i="1" smtClean="0">
                            <a:solidFill>
                              <a:srgbClr val="000000"/>
                            </a:solidFill>
                            <a:latin typeface="Cambria Math" panose="02040503050406030204" pitchFamily="18" charset="0"/>
                          </a:rPr>
                          <m:t> </m:t>
                        </m:r>
                        <m:r>
                          <a:rPr lang="fr-FR" i="1" smtClean="0">
                            <a:solidFill>
                              <a:srgbClr val="000000"/>
                            </a:solidFill>
                            <a:latin typeface="Cambria Math" panose="02040503050406030204" pitchFamily="18" charset="0"/>
                          </a:rPr>
                          <m:t>14</m:t>
                        </m:r>
                        <m:r>
                          <a:rPr lang="fr-FR" i="1" smtClean="0">
                            <a:solidFill>
                              <a:srgbClr val="000000"/>
                            </a:solidFill>
                            <a:latin typeface="Cambria Math" panose="02040503050406030204" pitchFamily="18" charset="0"/>
                          </a:rPr>
                          <m:t>𝑐𝑚</m:t>
                        </m:r>
                      </m:e>
                      <m:sup>
                        <m:r>
                          <a:rPr lang="fr-FR" i="1" smtClean="0">
                            <a:solidFill>
                              <a:srgbClr val="000000"/>
                            </a:solidFill>
                            <a:latin typeface="Cambria Math" panose="02040503050406030204" pitchFamily="18" charset="0"/>
                          </a:rPr>
                          <m:t>−1</m:t>
                        </m:r>
                      </m:sup>
                    </m:sSup>
                  </m:oMath>
                </a14:m>
                <a:r>
                  <a:rPr lang="fr-FR" dirty="0" smtClean="0">
                    <a:solidFill>
                      <a:srgbClr val="000000"/>
                    </a:solidFill>
                  </a:rPr>
                  <a:t>)</a:t>
                </a:r>
              </a:p>
              <a:p>
                <a:pPr marL="0" indent="0">
                  <a:buNone/>
                </a:pPr>
                <a:endParaRPr lang="fr-FR" dirty="0">
                  <a:solidFill>
                    <a:srgbClr val="000000"/>
                  </a:solidFill>
                </a:endParaRPr>
              </a:p>
              <a:p>
                <a:r>
                  <a:rPr lang="fr-FR" dirty="0" err="1">
                    <a:solidFill>
                      <a:srgbClr val="000000"/>
                    </a:solidFill>
                  </a:rPr>
                  <a:t>Hypothesis</a:t>
                </a:r>
                <a:r>
                  <a:rPr lang="fr-FR" dirty="0">
                    <a:solidFill>
                      <a:srgbClr val="000000"/>
                    </a:solidFill>
                  </a:rPr>
                  <a:t>: the </a:t>
                </a:r>
                <a:r>
                  <a:rPr lang="fr-FR" dirty="0" err="1">
                    <a:solidFill>
                      <a:srgbClr val="000000"/>
                    </a:solidFill>
                  </a:rPr>
                  <a:t>tested</a:t>
                </a:r>
                <a:r>
                  <a:rPr lang="fr-FR" dirty="0">
                    <a:solidFill>
                      <a:srgbClr val="000000"/>
                    </a:solidFill>
                  </a:rPr>
                  <a:t> block </a:t>
                </a:r>
                <a:r>
                  <a:rPr lang="fr-FR" dirty="0" err="1">
                    <a:solidFill>
                      <a:srgbClr val="000000"/>
                    </a:solidFill>
                  </a:rPr>
                  <a:t>is</a:t>
                </a:r>
                <a:r>
                  <a:rPr lang="fr-FR" dirty="0">
                    <a:solidFill>
                      <a:srgbClr val="000000"/>
                    </a:solidFill>
                  </a:rPr>
                  <a:t> </a:t>
                </a:r>
                <a:r>
                  <a:rPr lang="fr-FR" dirty="0" err="1">
                    <a:solidFill>
                      <a:srgbClr val="000000"/>
                    </a:solidFill>
                  </a:rPr>
                  <a:t>representative</a:t>
                </a:r>
                <a:r>
                  <a:rPr lang="fr-FR" dirty="0">
                    <a:solidFill>
                      <a:srgbClr val="000000"/>
                    </a:solidFill>
                  </a:rPr>
                  <a:t> of the </a:t>
                </a:r>
                <a:r>
                  <a:rPr lang="fr-FR" dirty="0" err="1">
                    <a:solidFill>
                      <a:srgbClr val="000000"/>
                    </a:solidFill>
                  </a:rPr>
                  <a:t>whole</a:t>
                </a:r>
                <a:r>
                  <a:rPr lang="fr-FR" dirty="0">
                    <a:solidFill>
                      <a:srgbClr val="000000"/>
                    </a:solidFill>
                  </a:rPr>
                  <a:t> memory blocks</a:t>
                </a:r>
              </a:p>
              <a:p>
                <a:endParaRPr lang="fr-FR" dirty="0">
                  <a:solidFill>
                    <a:srgbClr val="000000">
                      <a:lumMod val="65000"/>
                      <a:lumOff val="35000"/>
                    </a:srgbClr>
                  </a:solidFill>
                </a:endParaRPr>
              </a:p>
            </p:txBody>
          </p:sp>
        </mc:Choice>
        <mc:Fallback xmlns="">
          <p:sp>
            <p:nvSpPr>
              <p:cNvPr id="14" name="Espace réservé du texte 5">
                <a:extLst>
                  <a:ext uri="{FF2B5EF4-FFF2-40B4-BE49-F238E27FC236}">
                    <a16:creationId xmlns:a16="http://schemas.microsoft.com/office/drawing/2014/main" xmlns="" xmlns:a14="http://schemas.microsoft.com/office/drawing/2010/main" id="{DD0DAF2C-B1C6-453F-89C9-7B2D5C2C4B75}"/>
                  </a:ext>
                </a:extLst>
              </p:cNvPr>
              <p:cNvSpPr txBox="1">
                <a:spLocks noRot="1" noChangeAspect="1" noMove="1" noResize="1" noEditPoints="1" noAdjustHandles="1" noChangeArrowheads="1" noChangeShapeType="1" noTextEdit="1"/>
              </p:cNvSpPr>
              <p:nvPr/>
            </p:nvSpPr>
            <p:spPr>
              <a:xfrm>
                <a:off x="372149" y="1104469"/>
                <a:ext cx="5393651" cy="4068417"/>
              </a:xfrm>
              <a:prstGeom prst="rect">
                <a:avLst/>
              </a:prstGeom>
              <a:blipFill rotWithShape="0">
                <a:blip r:embed="rId2"/>
                <a:stretch>
                  <a:fillRect l="-339"/>
                </a:stretch>
              </a:blipFill>
            </p:spPr>
            <p:txBody>
              <a:bodyPr/>
              <a:lstStyle/>
              <a:p>
                <a:r>
                  <a:rPr lang="fr-FR">
                    <a:noFill/>
                  </a:rPr>
                  <a:t> </a:t>
                </a:r>
              </a:p>
            </p:txBody>
          </p:sp>
        </mc:Fallback>
      </mc:AlternateContent>
      <p:pic>
        <p:nvPicPr>
          <p:cNvPr id="15" name="Image 14">
            <a:extLst>
              <a:ext uri="{FF2B5EF4-FFF2-40B4-BE49-F238E27FC236}">
                <a16:creationId xmlns="" xmlns:a16="http://schemas.microsoft.com/office/drawing/2014/main" id="{3F3BEB8B-3614-4606-B066-C62CD4270C1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89817" y="1104469"/>
            <a:ext cx="4992866" cy="3316664"/>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10" name="ZoneTexte 9"/>
          <p:cNvSpPr txBox="1"/>
          <p:nvPr/>
        </p:nvSpPr>
        <p:spPr>
          <a:xfrm>
            <a:off x="372149" y="5265080"/>
            <a:ext cx="11338651" cy="938823"/>
          </a:xfrm>
          <a:prstGeom prst="rect">
            <a:avLst/>
          </a:prstGeom>
          <a:solidFill>
            <a:srgbClr val="33BCD7"/>
          </a:solidFill>
        </p:spPr>
        <p:txBody>
          <a:bodyPr wrap="none" numCol="1" rtlCol="0" anchor="ctr">
            <a:noAutofit/>
          </a:bodyPr>
          <a:lstStyle/>
          <a:p>
            <a:pPr lvl="1"/>
            <a:r>
              <a:rPr lang="fr-FR" sz="1500" b="1" u="sng" dirty="0">
                <a:solidFill>
                  <a:srgbClr val="000000"/>
                </a:solidFill>
              </a:rPr>
              <a:t>Conclusion:</a:t>
            </a:r>
          </a:p>
          <a:p>
            <a:pPr marL="1200150" lvl="2" indent="-285750">
              <a:buFont typeface="Wingdings" panose="05000000000000000000" pitchFamily="2" charset="2"/>
              <a:buChar char="§"/>
            </a:pPr>
            <a:r>
              <a:rPr lang="fr-FR" sz="1500" dirty="0">
                <a:solidFill>
                  <a:srgbClr val="000000"/>
                </a:solidFill>
              </a:rPr>
              <a:t>Saturation cross section </a:t>
            </a:r>
            <a:r>
              <a:rPr lang="fr-FR" sz="1500" dirty="0" err="1">
                <a:solidFill>
                  <a:srgbClr val="000000"/>
                </a:solidFill>
              </a:rPr>
              <a:t>similar</a:t>
            </a:r>
            <a:r>
              <a:rPr lang="fr-FR" sz="1500" dirty="0">
                <a:solidFill>
                  <a:srgbClr val="000000"/>
                </a:solidFill>
              </a:rPr>
              <a:t> to </a:t>
            </a:r>
            <a:r>
              <a:rPr lang="fr-FR" sz="1500" dirty="0" err="1" smtClean="0">
                <a:solidFill>
                  <a:srgbClr val="000000"/>
                </a:solidFill>
              </a:rPr>
              <a:t>heavy</a:t>
            </a:r>
            <a:r>
              <a:rPr lang="fr-FR" sz="1500" dirty="0" smtClean="0">
                <a:solidFill>
                  <a:srgbClr val="000000"/>
                </a:solidFill>
              </a:rPr>
              <a:t>-ions test</a:t>
            </a:r>
            <a:r>
              <a:rPr lang="fr-FR" sz="1500" dirty="0" smtClean="0">
                <a:solidFill>
                  <a:srgbClr val="000000"/>
                </a:solidFill>
              </a:rPr>
              <a:t> </a:t>
            </a:r>
            <a:r>
              <a:rPr lang="fr-FR" sz="1500" dirty="0">
                <a:solidFill>
                  <a:srgbClr val="000000"/>
                </a:solidFill>
              </a:rPr>
              <a:t>(</a:t>
            </a:r>
            <a:r>
              <a:rPr lang="fr-FR" sz="1500" dirty="0" err="1">
                <a:solidFill>
                  <a:srgbClr val="000000"/>
                </a:solidFill>
              </a:rPr>
              <a:t>higher</a:t>
            </a:r>
            <a:r>
              <a:rPr lang="fr-FR" sz="1500" dirty="0">
                <a:solidFill>
                  <a:srgbClr val="000000"/>
                </a:solidFill>
              </a:rPr>
              <a:t> </a:t>
            </a:r>
            <a:r>
              <a:rPr lang="fr-FR" sz="1500" dirty="0" err="1">
                <a:solidFill>
                  <a:srgbClr val="000000"/>
                </a:solidFill>
              </a:rPr>
              <a:t>because</a:t>
            </a:r>
            <a:r>
              <a:rPr lang="fr-FR" sz="1500" dirty="0">
                <a:solidFill>
                  <a:srgbClr val="000000"/>
                </a:solidFill>
              </a:rPr>
              <a:t> of spot size </a:t>
            </a:r>
            <a:r>
              <a:rPr lang="fr-FR" sz="1500" dirty="0" err="1">
                <a:solidFill>
                  <a:srgbClr val="000000"/>
                </a:solidFill>
              </a:rPr>
              <a:t>effect</a:t>
            </a:r>
            <a:r>
              <a:rPr lang="fr-FR" sz="1500" dirty="0">
                <a:solidFill>
                  <a:srgbClr val="000000"/>
                </a:solidFill>
              </a:rPr>
              <a:t>)</a:t>
            </a:r>
          </a:p>
          <a:p>
            <a:pPr marL="1200150" lvl="2" indent="-285750">
              <a:buFont typeface="Wingdings" panose="05000000000000000000" pitchFamily="2" charset="2"/>
              <a:buChar char="§"/>
            </a:pPr>
            <a:r>
              <a:rPr lang="fr-FR" sz="1500" dirty="0">
                <a:solidFill>
                  <a:srgbClr val="000000"/>
                </a:solidFill>
              </a:rPr>
              <a:t>No part to part </a:t>
            </a:r>
            <a:r>
              <a:rPr lang="fr-FR" sz="1500" dirty="0" err="1">
                <a:solidFill>
                  <a:srgbClr val="000000"/>
                </a:solidFill>
              </a:rPr>
              <a:t>variability</a:t>
            </a:r>
            <a:r>
              <a:rPr lang="fr-FR" sz="1500" dirty="0">
                <a:solidFill>
                  <a:srgbClr val="000000"/>
                </a:solidFill>
              </a:rPr>
              <a:t> </a:t>
            </a:r>
            <a:r>
              <a:rPr lang="fr-FR" sz="1500" dirty="0" err="1">
                <a:solidFill>
                  <a:srgbClr val="000000"/>
                </a:solidFill>
              </a:rPr>
              <a:t>is</a:t>
            </a:r>
            <a:r>
              <a:rPr lang="fr-FR" sz="1500" dirty="0">
                <a:solidFill>
                  <a:srgbClr val="000000"/>
                </a:solidFill>
              </a:rPr>
              <a:t> </a:t>
            </a:r>
            <a:r>
              <a:rPr lang="fr-FR" sz="1500" dirty="0" err="1">
                <a:solidFill>
                  <a:srgbClr val="000000"/>
                </a:solidFill>
              </a:rPr>
              <a:t>observed</a:t>
            </a:r>
            <a:r>
              <a:rPr lang="fr-FR" sz="1500" dirty="0">
                <a:solidFill>
                  <a:srgbClr val="000000"/>
                </a:solidFill>
              </a:rPr>
              <a:t> </a:t>
            </a:r>
            <a:r>
              <a:rPr lang="fr-FR" sz="1500" dirty="0" err="1">
                <a:solidFill>
                  <a:srgbClr val="000000"/>
                </a:solidFill>
              </a:rPr>
              <a:t>with</a:t>
            </a:r>
            <a:r>
              <a:rPr lang="fr-FR" sz="1500" dirty="0">
                <a:solidFill>
                  <a:srgbClr val="000000"/>
                </a:solidFill>
              </a:rPr>
              <a:t> </a:t>
            </a:r>
            <a:r>
              <a:rPr lang="fr-FR" sz="1500" dirty="0" err="1" smtClean="0">
                <a:solidFill>
                  <a:srgbClr val="000000"/>
                </a:solidFill>
              </a:rPr>
              <a:t>pulsed</a:t>
            </a:r>
            <a:r>
              <a:rPr lang="fr-FR" sz="1500" dirty="0" smtClean="0">
                <a:solidFill>
                  <a:srgbClr val="000000"/>
                </a:solidFill>
              </a:rPr>
              <a:t> laser</a:t>
            </a:r>
            <a:r>
              <a:rPr lang="fr-FR" sz="1500" dirty="0">
                <a:solidFill>
                  <a:srgbClr val="000000"/>
                </a:solidFill>
              </a:rPr>
              <a:t>, </a:t>
            </a:r>
            <a:r>
              <a:rPr lang="fr-FR" sz="1500" dirty="0" err="1">
                <a:solidFill>
                  <a:srgbClr val="000000"/>
                </a:solidFill>
              </a:rPr>
              <a:t>neither</a:t>
            </a:r>
            <a:r>
              <a:rPr lang="fr-FR" sz="1500" dirty="0">
                <a:solidFill>
                  <a:srgbClr val="000000"/>
                </a:solidFill>
              </a:rPr>
              <a:t> </a:t>
            </a:r>
            <a:r>
              <a:rPr lang="fr-FR" sz="1500" dirty="0" err="1">
                <a:solidFill>
                  <a:srgbClr val="000000"/>
                </a:solidFill>
              </a:rPr>
              <a:t>with</a:t>
            </a:r>
            <a:r>
              <a:rPr lang="fr-FR" sz="1500" dirty="0">
                <a:solidFill>
                  <a:srgbClr val="000000"/>
                </a:solidFill>
              </a:rPr>
              <a:t> </a:t>
            </a:r>
            <a:r>
              <a:rPr lang="fr-FR" sz="1500" dirty="0" err="1">
                <a:solidFill>
                  <a:srgbClr val="000000"/>
                </a:solidFill>
              </a:rPr>
              <a:t>heavy</a:t>
            </a:r>
            <a:r>
              <a:rPr lang="fr-FR" sz="1500" dirty="0">
                <a:solidFill>
                  <a:srgbClr val="000000"/>
                </a:solidFill>
              </a:rPr>
              <a:t> </a:t>
            </a:r>
            <a:r>
              <a:rPr lang="fr-FR" sz="1500" dirty="0" smtClean="0">
                <a:solidFill>
                  <a:srgbClr val="000000"/>
                </a:solidFill>
              </a:rPr>
              <a:t>ions</a:t>
            </a:r>
            <a:endParaRPr lang="fr-FR" dirty="0">
              <a:solidFill>
                <a:srgbClr val="000000"/>
              </a:solidFill>
            </a:endParaRPr>
          </a:p>
        </p:txBody>
      </p:sp>
      <p:sp>
        <p:nvSpPr>
          <p:cNvPr id="11" name="Rectangle 10"/>
          <p:cNvSpPr/>
          <p:nvPr/>
        </p:nvSpPr>
        <p:spPr>
          <a:xfrm flipH="1">
            <a:off x="4620911" y="0"/>
            <a:ext cx="1368000" cy="407046"/>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t>TV1 (ADC)</a:t>
            </a:r>
            <a:endParaRPr lang="fr-FR" sz="1600" dirty="0"/>
          </a:p>
        </p:txBody>
      </p:sp>
      <p:sp>
        <p:nvSpPr>
          <p:cNvPr id="12" name="Rectangle 11"/>
          <p:cNvSpPr/>
          <p:nvPr/>
        </p:nvSpPr>
        <p:spPr>
          <a:xfrm flipH="1">
            <a:off x="6189817" y="0"/>
            <a:ext cx="1368000" cy="407046"/>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t>TV2 (CMP)</a:t>
            </a:r>
            <a:endParaRPr lang="fr-FR" sz="1600" dirty="0"/>
          </a:p>
        </p:txBody>
      </p:sp>
      <p:sp>
        <p:nvSpPr>
          <p:cNvPr id="13" name="Rectangle 12"/>
          <p:cNvSpPr/>
          <p:nvPr/>
        </p:nvSpPr>
        <p:spPr>
          <a:xfrm flipH="1">
            <a:off x="7758723" y="-7265"/>
            <a:ext cx="1368000" cy="407046"/>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t>TV3 (</a:t>
            </a:r>
            <a:r>
              <a:rPr lang="fr-FR" sz="1600" dirty="0" err="1" smtClean="0"/>
              <a:t>PoL</a:t>
            </a:r>
            <a:r>
              <a:rPr lang="fr-FR" sz="1600" dirty="0" smtClean="0"/>
              <a:t>)</a:t>
            </a:r>
            <a:endParaRPr lang="fr-FR" sz="1600" dirty="0"/>
          </a:p>
        </p:txBody>
      </p:sp>
      <p:sp>
        <p:nvSpPr>
          <p:cNvPr id="17" name="Rectangle 16"/>
          <p:cNvSpPr/>
          <p:nvPr/>
        </p:nvSpPr>
        <p:spPr>
          <a:xfrm flipH="1">
            <a:off x="9327629" y="0"/>
            <a:ext cx="1368000" cy="40704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t>TV4 (SRAM)</a:t>
            </a:r>
            <a:endParaRPr lang="fr-FR" sz="1600" dirty="0"/>
          </a:p>
        </p:txBody>
      </p:sp>
    </p:spTree>
    <p:extLst>
      <p:ext uri="{BB962C8B-B14F-4D97-AF65-F5344CB8AC3E}">
        <p14:creationId xmlns:p14="http://schemas.microsoft.com/office/powerpoint/2010/main" val="23105888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r>
              <a:rPr lang="fr-FR" smtClean="0">
                <a:solidFill>
                  <a:srgbClr val="000000">
                    <a:tint val="75000"/>
                  </a:srgbClr>
                </a:solidFill>
              </a:rPr>
              <a:t>28th June 2023 - ESTEC, Final Presentation Days 2023.</a:t>
            </a:r>
            <a:endParaRPr lang="en-GB" dirty="0">
              <a:solidFill>
                <a:srgbClr val="000000">
                  <a:tint val="75000"/>
                </a:srgbClr>
              </a:solidFill>
            </a:endParaRPr>
          </a:p>
        </p:txBody>
      </p:sp>
      <p:sp>
        <p:nvSpPr>
          <p:cNvPr id="4" name="Espace réservé du pied de page 3"/>
          <p:cNvSpPr>
            <a:spLocks noGrp="1"/>
          </p:cNvSpPr>
          <p:nvPr>
            <p:ph type="ftr" sz="quarter" idx="11"/>
          </p:nvPr>
        </p:nvSpPr>
        <p:spPr/>
        <p:txBody>
          <a:bodyPr/>
          <a:lstStyle/>
          <a:p>
            <a:r>
              <a:rPr lang="en-GB" smtClean="0">
                <a:solidFill>
                  <a:srgbClr val="000000">
                    <a:tint val="75000"/>
                  </a:srgbClr>
                </a:solidFill>
              </a:rPr>
              <a:t>Contract N°4000135313/21/NL/GLC</a:t>
            </a:r>
            <a:endParaRPr lang="en-GB" dirty="0">
              <a:solidFill>
                <a:srgbClr val="000000">
                  <a:tint val="75000"/>
                </a:srgbClr>
              </a:solidFill>
            </a:endParaRPr>
          </a:p>
        </p:txBody>
      </p:sp>
      <p:sp>
        <p:nvSpPr>
          <p:cNvPr id="7" name="Espace réservé du numéro de diapositive 6"/>
          <p:cNvSpPr>
            <a:spLocks noGrp="1"/>
          </p:cNvSpPr>
          <p:nvPr>
            <p:ph type="sldNum" sz="quarter" idx="12"/>
          </p:nvPr>
        </p:nvSpPr>
        <p:spPr/>
        <p:txBody>
          <a:bodyPr/>
          <a:lstStyle/>
          <a:p>
            <a:fld id="{877C2003-2E6E-4ABC-B270-3E95A87ADF8A}" type="slidenum">
              <a:rPr lang="en-GB" smtClean="0">
                <a:solidFill>
                  <a:srgbClr val="000000">
                    <a:tint val="75000"/>
                  </a:srgbClr>
                </a:solidFill>
              </a:rPr>
              <a:pPr/>
              <a:t>22</a:t>
            </a:fld>
            <a:endParaRPr lang="en-GB">
              <a:solidFill>
                <a:srgbClr val="000000">
                  <a:tint val="75000"/>
                </a:srgbClr>
              </a:solidFill>
            </a:endParaRPr>
          </a:p>
        </p:txBody>
      </p:sp>
      <p:sp>
        <p:nvSpPr>
          <p:cNvPr id="2" name="Titre 1"/>
          <p:cNvSpPr>
            <a:spLocks noGrp="1"/>
          </p:cNvSpPr>
          <p:nvPr>
            <p:ph type="title"/>
          </p:nvPr>
        </p:nvSpPr>
        <p:spPr/>
        <p:txBody>
          <a:bodyPr/>
          <a:lstStyle/>
          <a:p>
            <a:r>
              <a:rPr lang="fr-FR" dirty="0" err="1" smtClean="0"/>
              <a:t>Results</a:t>
            </a:r>
            <a:r>
              <a:rPr lang="fr-FR" dirty="0" smtClean="0"/>
              <a:t> </a:t>
            </a:r>
            <a:r>
              <a:rPr lang="fr-FR" dirty="0" err="1" smtClean="0"/>
              <a:t>Summary</a:t>
            </a:r>
            <a:endParaRPr lang="fr-FR" dirty="0"/>
          </a:p>
        </p:txBody>
      </p:sp>
      <p:sp>
        <p:nvSpPr>
          <p:cNvPr id="10" name="Espace réservé du contenu 2"/>
          <p:cNvSpPr txBox="1">
            <a:spLocks/>
          </p:cNvSpPr>
          <p:nvPr/>
        </p:nvSpPr>
        <p:spPr>
          <a:xfrm>
            <a:off x="478800" y="2083950"/>
            <a:ext cx="4448800" cy="5029200"/>
          </a:xfrm>
          <a:prstGeom prst="rect">
            <a:avLst/>
          </a:prstGeom>
        </p:spPr>
        <p:txBody>
          <a:bodyPr vert="horz" lIns="0" tIns="0" rIns="0" bIns="0" rtlCol="0">
            <a:noAutofit/>
          </a:bodyPr>
          <a:lstStyle>
            <a:lvl1pPr marL="0" indent="0" algn="l" defTabSz="914400" rtl="0" eaLnBrk="1" latinLnBrk="0" hangingPunct="1">
              <a:lnSpc>
                <a:spcPct val="113000"/>
              </a:lnSpc>
              <a:spcBef>
                <a:spcPts val="0"/>
              </a:spcBef>
              <a:buFont typeface="Arial" panose="020B0604020202020204" pitchFamily="34" charset="0"/>
              <a:buNone/>
              <a:defRPr sz="1500" kern="1200">
                <a:solidFill>
                  <a:schemeClr val="tx1">
                    <a:lumMod val="65000"/>
                    <a:lumOff val="35000"/>
                  </a:schemeClr>
                </a:solidFill>
                <a:latin typeface="+mn-lt"/>
                <a:ea typeface="+mn-ea"/>
                <a:cs typeface="+mn-cs"/>
              </a:defRPr>
            </a:lvl1pPr>
            <a:lvl2pPr marL="36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2pPr>
            <a:lvl3pPr marL="54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3pPr>
            <a:lvl4pPr marL="72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4pPr>
            <a:lvl5pPr marL="90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5pPr>
            <a:lvl6pPr marL="10795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6pPr>
            <a:lvl7pPr marL="126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7pPr>
            <a:lvl8pPr marL="144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8pPr>
            <a:lvl9pPr marL="162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9pPr>
          </a:lstStyle>
          <a:p>
            <a:pPr marL="285750" indent="-285750">
              <a:buFont typeface="Arial" panose="020B0604020202020204" pitchFamily="34" charset="0"/>
              <a:buChar char="•"/>
            </a:pPr>
            <a:r>
              <a:rPr lang="fr-FR" dirty="0" smtClean="0"/>
              <a:t>On the four </a:t>
            </a:r>
            <a:r>
              <a:rPr lang="fr-FR" dirty="0" err="1" smtClean="0"/>
              <a:t>tested</a:t>
            </a:r>
            <a:r>
              <a:rPr lang="fr-FR" dirty="0" smtClean="0"/>
              <a:t> </a:t>
            </a:r>
            <a:r>
              <a:rPr lang="fr-FR" dirty="0" err="1" smtClean="0"/>
              <a:t>vehicles</a:t>
            </a:r>
            <a:r>
              <a:rPr lang="fr-FR" dirty="0" smtClean="0"/>
              <a:t>, </a:t>
            </a:r>
            <a:r>
              <a:rPr lang="fr-FR" dirty="0" err="1" smtClean="0"/>
              <a:t>homogeneous</a:t>
            </a:r>
            <a:r>
              <a:rPr lang="fr-FR" dirty="0" smtClean="0"/>
              <a:t> </a:t>
            </a:r>
            <a:r>
              <a:rPr lang="fr-FR" dirty="0" err="1" smtClean="0"/>
              <a:t>behavior</a:t>
            </a:r>
            <a:r>
              <a:rPr lang="fr-FR" dirty="0" smtClean="0"/>
              <a:t> </a:t>
            </a:r>
            <a:r>
              <a:rPr lang="fr-FR" dirty="0" err="1" smtClean="0"/>
              <a:t>is</a:t>
            </a:r>
            <a:r>
              <a:rPr lang="fr-FR" dirty="0" smtClean="0"/>
              <a:t> </a:t>
            </a:r>
            <a:r>
              <a:rPr lang="fr-FR" dirty="0" err="1" smtClean="0"/>
              <a:t>mostly</a:t>
            </a:r>
            <a:r>
              <a:rPr lang="fr-FR" dirty="0" smtClean="0"/>
              <a:t> </a:t>
            </a:r>
            <a:r>
              <a:rPr lang="fr-FR" dirty="0" err="1" smtClean="0"/>
              <a:t>found</a:t>
            </a:r>
            <a:r>
              <a:rPr lang="fr-FR" dirty="0" smtClean="0"/>
              <a:t>.</a:t>
            </a:r>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r>
              <a:rPr lang="fr-FR" dirty="0" smtClean="0"/>
              <a:t>As in </a:t>
            </a:r>
            <a:r>
              <a:rPr lang="fr-FR" dirty="0" err="1" smtClean="0"/>
              <a:t>previous</a:t>
            </a:r>
            <a:r>
              <a:rPr lang="fr-FR" dirty="0" smtClean="0"/>
              <a:t> </a:t>
            </a:r>
            <a:r>
              <a:rPr lang="fr-FR" dirty="0" err="1" smtClean="0"/>
              <a:t>work</a:t>
            </a:r>
            <a:r>
              <a:rPr lang="fr-FR" dirty="0" smtClean="0"/>
              <a:t>, </a:t>
            </a:r>
            <a:r>
              <a:rPr lang="fr-FR" dirty="0" err="1" smtClean="0"/>
              <a:t>some</a:t>
            </a:r>
            <a:r>
              <a:rPr lang="fr-FR" dirty="0" smtClean="0"/>
              <a:t> </a:t>
            </a:r>
            <a:r>
              <a:rPr lang="fr-FR" dirty="0" err="1" smtClean="0"/>
              <a:t>variability</a:t>
            </a:r>
            <a:r>
              <a:rPr lang="fr-FR" dirty="0" smtClean="0"/>
              <a:t> </a:t>
            </a:r>
            <a:r>
              <a:rPr lang="fr-FR" dirty="0" err="1" smtClean="0"/>
              <a:t>is</a:t>
            </a:r>
            <a:r>
              <a:rPr lang="fr-FR" dirty="0" smtClean="0"/>
              <a:t> </a:t>
            </a:r>
            <a:r>
              <a:rPr lang="fr-FR" dirty="0" err="1" smtClean="0"/>
              <a:t>observed</a:t>
            </a:r>
            <a:r>
              <a:rPr lang="fr-FR" dirty="0" smtClean="0"/>
              <a:t> for SEL on-set and </a:t>
            </a:r>
            <a:r>
              <a:rPr lang="fr-FR" dirty="0" err="1" smtClean="0"/>
              <a:t>Current</a:t>
            </a:r>
            <a:r>
              <a:rPr lang="fr-FR" dirty="0" smtClean="0"/>
              <a:t> </a:t>
            </a:r>
            <a:r>
              <a:rPr lang="fr-FR" dirty="0" err="1" smtClean="0"/>
              <a:t>related</a:t>
            </a:r>
            <a:r>
              <a:rPr lang="fr-FR" dirty="0" smtClean="0"/>
              <a:t>  </a:t>
            </a:r>
            <a:r>
              <a:rPr lang="fr-FR" dirty="0" err="1" smtClean="0"/>
              <a:t>events</a:t>
            </a:r>
            <a:r>
              <a:rPr lang="fr-FR" dirty="0" smtClean="0"/>
              <a:t>.</a:t>
            </a:r>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r>
              <a:rPr lang="fr-FR" dirty="0" smtClean="0"/>
              <a:t>Consistent </a:t>
            </a:r>
            <a:r>
              <a:rPr lang="fr-FR" dirty="0" err="1" smtClean="0"/>
              <a:t>behavior</a:t>
            </a:r>
            <a:r>
              <a:rPr lang="fr-FR" dirty="0" smtClean="0"/>
              <a:t> </a:t>
            </a:r>
            <a:r>
              <a:rPr lang="fr-FR" dirty="0" err="1" smtClean="0"/>
              <a:t>between</a:t>
            </a:r>
            <a:r>
              <a:rPr lang="fr-FR" dirty="0" smtClean="0"/>
              <a:t> laser and </a:t>
            </a:r>
            <a:r>
              <a:rPr lang="fr-FR" dirty="0" err="1" smtClean="0"/>
              <a:t>heavy</a:t>
            </a:r>
            <a:r>
              <a:rPr lang="fr-FR" dirty="0" smtClean="0"/>
              <a:t> ion test </a:t>
            </a:r>
            <a:r>
              <a:rPr lang="fr-FR" dirty="0" err="1" smtClean="0"/>
              <a:t>results</a:t>
            </a:r>
            <a:r>
              <a:rPr lang="fr-FR" dirty="0" smtClean="0"/>
              <a:t> </a:t>
            </a:r>
            <a:r>
              <a:rPr lang="fr-FR" dirty="0" err="1" smtClean="0"/>
              <a:t>provided</a:t>
            </a:r>
            <a:r>
              <a:rPr lang="fr-FR" dirty="0" smtClean="0"/>
              <a:t> </a:t>
            </a:r>
            <a:r>
              <a:rPr lang="fr-FR" dirty="0" err="1" smtClean="0"/>
              <a:t>similar</a:t>
            </a:r>
            <a:r>
              <a:rPr lang="fr-FR" dirty="0" smtClean="0"/>
              <a:t> test </a:t>
            </a:r>
            <a:r>
              <a:rPr lang="fr-FR" dirty="0" err="1" smtClean="0"/>
              <a:t>bench</a:t>
            </a:r>
            <a:r>
              <a:rPr lang="fr-FR" dirty="0" smtClean="0"/>
              <a:t> and </a:t>
            </a:r>
            <a:r>
              <a:rPr lang="fr-FR" dirty="0" err="1" smtClean="0"/>
              <a:t>measurement</a:t>
            </a:r>
            <a:r>
              <a:rPr lang="fr-FR" dirty="0" smtClean="0"/>
              <a:t> </a:t>
            </a:r>
            <a:r>
              <a:rPr lang="fr-FR" dirty="0" err="1" smtClean="0"/>
              <a:t>technics</a:t>
            </a:r>
            <a:r>
              <a:rPr lang="fr-FR" dirty="0" smtClean="0"/>
              <a:t> are </a:t>
            </a:r>
            <a:r>
              <a:rPr lang="fr-FR" dirty="0" err="1" smtClean="0"/>
              <a:t>used</a:t>
            </a:r>
            <a:r>
              <a:rPr lang="fr-FR" dirty="0" smtClean="0"/>
              <a:t>.</a:t>
            </a:r>
          </a:p>
          <a:p>
            <a:pPr marL="285750" indent="-285750">
              <a:buFont typeface="Arial" panose="020B0604020202020204" pitchFamily="34" charset="0"/>
              <a:buChar char="•"/>
            </a:pPr>
            <a:endParaRPr lang="fr-FR" dirty="0" smtClean="0"/>
          </a:p>
        </p:txBody>
      </p:sp>
      <p:pic>
        <p:nvPicPr>
          <p:cNvPr id="5" name="Image 4"/>
          <p:cNvPicPr>
            <a:picLocks noChangeAspect="1"/>
          </p:cNvPicPr>
          <p:nvPr/>
        </p:nvPicPr>
        <p:blipFill>
          <a:blip r:embed="rId2"/>
          <a:stretch>
            <a:fillRect/>
          </a:stretch>
        </p:blipFill>
        <p:spPr>
          <a:xfrm>
            <a:off x="5459249" y="2152141"/>
            <a:ext cx="6451576" cy="1163067"/>
          </a:xfrm>
          <a:prstGeom prst="rect">
            <a:avLst/>
          </a:prstGeom>
        </p:spPr>
      </p:pic>
    </p:spTree>
    <p:extLst>
      <p:ext uri="{BB962C8B-B14F-4D97-AF65-F5344CB8AC3E}">
        <p14:creationId xmlns:p14="http://schemas.microsoft.com/office/powerpoint/2010/main" val="25441696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18164469">
            <a:off x="5892732" y="3152767"/>
            <a:ext cx="6647974" cy="923330"/>
          </a:xfrm>
          <a:prstGeom prst="rect">
            <a:avLst/>
          </a:prstGeom>
          <a:noFill/>
        </p:spPr>
        <p:txBody>
          <a:bodyPr wrap="none" lIns="91440" tIns="45720" rIns="91440" bIns="45720">
            <a:spAutoFit/>
          </a:bodyPr>
          <a:lstStyle/>
          <a:p>
            <a:pPr algn="ctr"/>
            <a:r>
              <a:rPr lang="fr-FR" sz="5400" b="1" dirty="0" smtClean="0">
                <a:ln w="12700">
                  <a:solidFill>
                    <a:schemeClr val="accent5"/>
                  </a:solidFill>
                  <a:prstDash val="solid"/>
                </a:ln>
                <a:pattFill prst="ltDnDiag">
                  <a:fgClr>
                    <a:schemeClr val="accent5">
                      <a:lumMod val="60000"/>
                      <a:lumOff val="40000"/>
                    </a:schemeClr>
                  </a:fgClr>
                  <a:bgClr>
                    <a:schemeClr val="bg1"/>
                  </a:bgClr>
                </a:pattFill>
              </a:rPr>
              <a:t>Under </a:t>
            </a:r>
            <a:r>
              <a:rPr lang="fr-FR" sz="5400" b="1" dirty="0" err="1" smtClean="0">
                <a:ln w="12700">
                  <a:solidFill>
                    <a:schemeClr val="accent5"/>
                  </a:solidFill>
                  <a:prstDash val="solid"/>
                </a:ln>
                <a:pattFill prst="ltDnDiag">
                  <a:fgClr>
                    <a:schemeClr val="accent5">
                      <a:lumMod val="60000"/>
                      <a:lumOff val="40000"/>
                    </a:schemeClr>
                  </a:fgClr>
                  <a:bgClr>
                    <a:schemeClr val="bg1"/>
                  </a:bgClr>
                </a:pattFill>
              </a:rPr>
              <a:t>development</a:t>
            </a:r>
            <a:endParaRPr lang="fr-FR" sz="54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sp>
        <p:nvSpPr>
          <p:cNvPr id="3" name="Espace réservé de la date 2"/>
          <p:cNvSpPr>
            <a:spLocks noGrp="1"/>
          </p:cNvSpPr>
          <p:nvPr>
            <p:ph type="dt" sz="half" idx="10"/>
          </p:nvPr>
        </p:nvSpPr>
        <p:spPr/>
        <p:txBody>
          <a:bodyPr/>
          <a:lstStyle/>
          <a:p>
            <a:r>
              <a:rPr lang="fr-FR" smtClean="0">
                <a:solidFill>
                  <a:srgbClr val="000000">
                    <a:tint val="75000"/>
                  </a:srgbClr>
                </a:solidFill>
              </a:rPr>
              <a:t>28th June 2023 - ESTEC, Final Presentation Days 2023.</a:t>
            </a:r>
            <a:endParaRPr lang="en-GB" dirty="0">
              <a:solidFill>
                <a:srgbClr val="000000">
                  <a:tint val="75000"/>
                </a:srgbClr>
              </a:solidFill>
            </a:endParaRPr>
          </a:p>
        </p:txBody>
      </p:sp>
      <p:sp>
        <p:nvSpPr>
          <p:cNvPr id="4" name="Espace réservé du pied de page 3"/>
          <p:cNvSpPr>
            <a:spLocks noGrp="1"/>
          </p:cNvSpPr>
          <p:nvPr>
            <p:ph type="ftr" sz="quarter" idx="11"/>
          </p:nvPr>
        </p:nvSpPr>
        <p:spPr/>
        <p:txBody>
          <a:bodyPr/>
          <a:lstStyle/>
          <a:p>
            <a:r>
              <a:rPr lang="en-GB" smtClean="0">
                <a:solidFill>
                  <a:srgbClr val="000000">
                    <a:tint val="75000"/>
                  </a:srgbClr>
                </a:solidFill>
              </a:rPr>
              <a:t>Contract N°4000135313/21/NL/GLC</a:t>
            </a:r>
            <a:endParaRPr lang="en-GB" dirty="0">
              <a:solidFill>
                <a:srgbClr val="000000">
                  <a:tint val="75000"/>
                </a:srgbClr>
              </a:solidFill>
            </a:endParaRPr>
          </a:p>
        </p:txBody>
      </p:sp>
      <p:sp>
        <p:nvSpPr>
          <p:cNvPr id="5" name="Espace réservé du numéro de diapositive 4"/>
          <p:cNvSpPr>
            <a:spLocks noGrp="1"/>
          </p:cNvSpPr>
          <p:nvPr>
            <p:ph type="sldNum" sz="quarter" idx="12"/>
          </p:nvPr>
        </p:nvSpPr>
        <p:spPr/>
        <p:txBody>
          <a:bodyPr/>
          <a:lstStyle/>
          <a:p>
            <a:fld id="{877C2003-2E6E-4ABC-B270-3E95A87ADF8A}" type="slidenum">
              <a:rPr lang="en-GB" smtClean="0">
                <a:solidFill>
                  <a:srgbClr val="000000">
                    <a:tint val="75000"/>
                  </a:srgbClr>
                </a:solidFill>
              </a:rPr>
              <a:pPr/>
              <a:t>23</a:t>
            </a:fld>
            <a:endParaRPr lang="en-GB">
              <a:solidFill>
                <a:srgbClr val="000000">
                  <a:tint val="75000"/>
                </a:srgbClr>
              </a:solidFill>
            </a:endParaRPr>
          </a:p>
        </p:txBody>
      </p:sp>
      <p:sp>
        <p:nvSpPr>
          <p:cNvPr id="6" name="Titre 5"/>
          <p:cNvSpPr>
            <a:spLocks noGrp="1"/>
          </p:cNvSpPr>
          <p:nvPr>
            <p:ph type="title"/>
          </p:nvPr>
        </p:nvSpPr>
        <p:spPr/>
        <p:txBody>
          <a:bodyPr/>
          <a:lstStyle/>
          <a:p>
            <a:r>
              <a:rPr lang="fr-FR" dirty="0" err="1" smtClean="0"/>
              <a:t>Drafting</a:t>
            </a:r>
            <a:r>
              <a:rPr lang="fr-FR" dirty="0" smtClean="0"/>
              <a:t> Guidelines for SEE </a:t>
            </a:r>
            <a:r>
              <a:rPr lang="fr-FR" dirty="0" err="1" smtClean="0"/>
              <a:t>Pulsed</a:t>
            </a:r>
            <a:r>
              <a:rPr lang="fr-FR" dirty="0" smtClean="0"/>
              <a:t> Laser Screening of EEE COTS </a:t>
            </a:r>
            <a:endParaRPr lang="fr-FR" dirty="0"/>
          </a:p>
        </p:txBody>
      </p:sp>
      <p:sp>
        <p:nvSpPr>
          <p:cNvPr id="8" name="Espace réservé du contenu 2"/>
          <p:cNvSpPr>
            <a:spLocks noGrp="1"/>
          </p:cNvSpPr>
          <p:nvPr>
            <p:ph idx="1"/>
          </p:nvPr>
        </p:nvSpPr>
        <p:spPr>
          <a:xfrm>
            <a:off x="478800" y="1159896"/>
            <a:ext cx="11044190" cy="3861555"/>
          </a:xfrm>
          <a:solidFill>
            <a:schemeClr val="bg1">
              <a:alpha val="23137"/>
            </a:schemeClr>
          </a:solidFill>
        </p:spPr>
        <p:txBody>
          <a:bodyPr numCol="1" spcCol="360000"/>
          <a:lstStyle/>
          <a:p>
            <a:pPr marL="171450" indent="-171450" algn="just">
              <a:buFont typeface="Arial" panose="020B0604020202020204" pitchFamily="34" charset="0"/>
              <a:buChar char="•"/>
            </a:pPr>
            <a:r>
              <a:rPr lang="fr-FR" sz="1400" dirty="0" err="1" smtClean="0"/>
              <a:t>Pulsed</a:t>
            </a:r>
            <a:r>
              <a:rPr lang="fr-FR" sz="1400" dirty="0" smtClean="0"/>
              <a:t> Laser </a:t>
            </a:r>
            <a:r>
              <a:rPr lang="fr-FR" sz="1400" dirty="0"/>
              <a:t>test </a:t>
            </a:r>
            <a:r>
              <a:rPr lang="fr-FR" sz="1400" dirty="0" err="1"/>
              <a:t>can</a:t>
            </a:r>
            <a:r>
              <a:rPr lang="fr-FR" sz="1400" dirty="0"/>
              <a:t> </a:t>
            </a:r>
            <a:r>
              <a:rPr lang="fr-FR" sz="1400" dirty="0" err="1"/>
              <a:t>be</a:t>
            </a:r>
            <a:r>
              <a:rPr lang="fr-FR" sz="1400" dirty="0"/>
              <a:t> </a:t>
            </a:r>
            <a:r>
              <a:rPr lang="fr-FR" sz="1400" dirty="0" err="1"/>
              <a:t>selected</a:t>
            </a:r>
            <a:r>
              <a:rPr lang="fr-FR" sz="1400" dirty="0"/>
              <a:t> as a </a:t>
            </a:r>
            <a:r>
              <a:rPr lang="fr-FR" sz="1400" dirty="0" err="1"/>
              <a:t>mean</a:t>
            </a:r>
            <a:r>
              <a:rPr lang="fr-FR" sz="1400" dirty="0"/>
              <a:t> to </a:t>
            </a:r>
            <a:r>
              <a:rPr lang="fr-FR" sz="1400" dirty="0" err="1"/>
              <a:t>evaluate</a:t>
            </a:r>
            <a:r>
              <a:rPr lang="fr-FR" sz="1400" dirty="0"/>
              <a:t> non-</a:t>
            </a:r>
            <a:r>
              <a:rPr lang="fr-FR" sz="1400" dirty="0" err="1"/>
              <a:t>regression</a:t>
            </a:r>
            <a:r>
              <a:rPr lang="fr-FR" sz="1400" dirty="0"/>
              <a:t> </a:t>
            </a:r>
            <a:r>
              <a:rPr lang="fr-FR" sz="1400" dirty="0" err="1"/>
              <a:t>between</a:t>
            </a:r>
            <a:r>
              <a:rPr lang="fr-FR" sz="1400" dirty="0"/>
              <a:t> </a:t>
            </a:r>
            <a:r>
              <a:rPr lang="fr-FR" sz="1400" dirty="0" err="1"/>
              <a:t>procured</a:t>
            </a:r>
            <a:r>
              <a:rPr lang="fr-FR" sz="1400" dirty="0"/>
              <a:t> batch of a </a:t>
            </a:r>
            <a:r>
              <a:rPr lang="fr-FR" sz="1400" dirty="0" err="1"/>
              <a:t>given</a:t>
            </a:r>
            <a:r>
              <a:rPr lang="fr-FR" sz="1400" dirty="0"/>
              <a:t> </a:t>
            </a:r>
            <a:r>
              <a:rPr lang="fr-FR" sz="1400" dirty="0" err="1" smtClean="0"/>
              <a:t>technology</a:t>
            </a:r>
            <a:r>
              <a:rPr lang="fr-FR" sz="1400" dirty="0" smtClean="0"/>
              <a:t>.</a:t>
            </a:r>
          </a:p>
          <a:p>
            <a:pPr marL="531450" lvl="1" indent="-171450" algn="just">
              <a:buFont typeface="Arial" panose="020B0604020202020204" pitchFamily="34" charset="0"/>
              <a:buChar char="•"/>
            </a:pPr>
            <a:r>
              <a:rPr lang="fr-FR" sz="1200" dirty="0" err="1" smtClean="0"/>
              <a:t>Provided</a:t>
            </a:r>
            <a:r>
              <a:rPr lang="fr-FR" sz="1200" dirty="0" smtClean="0"/>
              <a:t> </a:t>
            </a:r>
            <a:r>
              <a:rPr lang="fr-FR" sz="1200" dirty="0" err="1"/>
              <a:t>that</a:t>
            </a:r>
            <a:r>
              <a:rPr lang="fr-FR" sz="1200" dirty="0"/>
              <a:t> the </a:t>
            </a:r>
            <a:r>
              <a:rPr lang="fr-FR" sz="1200" dirty="0" err="1"/>
              <a:t>capability</a:t>
            </a:r>
            <a:r>
              <a:rPr lang="fr-FR" sz="1200" dirty="0"/>
              <a:t> to </a:t>
            </a:r>
            <a:r>
              <a:rPr lang="fr-FR" sz="1200" dirty="0" err="1"/>
              <a:t>generate</a:t>
            </a:r>
            <a:r>
              <a:rPr lang="fr-FR" sz="1200" dirty="0"/>
              <a:t> Single Event </a:t>
            </a:r>
            <a:r>
              <a:rPr lang="fr-FR" sz="1200" dirty="0" err="1"/>
              <a:t>Effect</a:t>
            </a:r>
            <a:r>
              <a:rPr lang="fr-FR" sz="1200" dirty="0"/>
              <a:t> of </a:t>
            </a:r>
            <a:r>
              <a:rPr lang="fr-FR" sz="1200" dirty="0" err="1"/>
              <a:t>interest</a:t>
            </a:r>
            <a:r>
              <a:rPr lang="fr-FR" sz="1200" dirty="0"/>
              <a:t> </a:t>
            </a:r>
            <a:r>
              <a:rPr lang="fr-FR" sz="1200" dirty="0" err="1"/>
              <a:t>is</a:t>
            </a:r>
            <a:r>
              <a:rPr lang="fr-FR" sz="1200" dirty="0"/>
              <a:t> consistent </a:t>
            </a:r>
            <a:r>
              <a:rPr lang="fr-FR" sz="1200" dirty="0" err="1"/>
              <a:t>with</a:t>
            </a:r>
            <a:r>
              <a:rPr lang="fr-FR" sz="1200" dirty="0"/>
              <a:t> </a:t>
            </a:r>
            <a:r>
              <a:rPr lang="fr-FR" sz="1200" dirty="0" err="1"/>
              <a:t>previous</a:t>
            </a:r>
            <a:r>
              <a:rPr lang="fr-FR" sz="1200" dirty="0"/>
              <a:t> </a:t>
            </a:r>
            <a:r>
              <a:rPr lang="fr-FR" sz="1200" dirty="0" err="1" smtClean="0"/>
              <a:t>heavy</a:t>
            </a:r>
            <a:r>
              <a:rPr lang="fr-FR" sz="1200" dirty="0"/>
              <a:t>-</a:t>
            </a:r>
            <a:r>
              <a:rPr lang="fr-FR" sz="1200" dirty="0" smtClean="0"/>
              <a:t>ions test data </a:t>
            </a:r>
          </a:p>
          <a:p>
            <a:pPr lvl="2" indent="0" algn="just">
              <a:buNone/>
            </a:pPr>
            <a:r>
              <a:rPr lang="fr-FR" sz="1200" dirty="0" smtClean="0"/>
              <a:t>Ex. </a:t>
            </a:r>
            <a:r>
              <a:rPr lang="fr-FR" sz="1200" dirty="0" smtClean="0"/>
              <a:t>pulse </a:t>
            </a:r>
            <a:r>
              <a:rPr lang="fr-FR" sz="1200" dirty="0"/>
              <a:t>duration, amplitude, </a:t>
            </a:r>
            <a:r>
              <a:rPr lang="fr-FR" sz="1200" dirty="0" err="1"/>
              <a:t>bias</a:t>
            </a:r>
            <a:r>
              <a:rPr lang="fr-FR" sz="1200" dirty="0"/>
              <a:t> </a:t>
            </a:r>
            <a:r>
              <a:rPr lang="fr-FR" sz="1200" dirty="0" err="1"/>
              <a:t>onset</a:t>
            </a:r>
            <a:r>
              <a:rPr lang="fr-FR" sz="1200" dirty="0"/>
              <a:t>, sensitive </a:t>
            </a:r>
            <a:r>
              <a:rPr lang="fr-FR" sz="1200" dirty="0" smtClean="0"/>
              <a:t>surface.</a:t>
            </a:r>
            <a:endParaRPr lang="fr-FR" sz="1200" dirty="0" smtClean="0"/>
          </a:p>
          <a:p>
            <a:pPr algn="just"/>
            <a:endParaRPr lang="fr-FR" sz="1400" dirty="0"/>
          </a:p>
          <a:p>
            <a:pPr marL="171450" indent="-171450" algn="just">
              <a:buFont typeface="Arial" panose="020B0604020202020204" pitchFamily="34" charset="0"/>
              <a:buChar char="•"/>
            </a:pPr>
            <a:r>
              <a:rPr lang="fr-FR" sz="1400" dirty="0" err="1"/>
              <a:t>Adapt</a:t>
            </a:r>
            <a:r>
              <a:rPr lang="fr-FR" sz="1400" dirty="0"/>
              <a:t> the test </a:t>
            </a:r>
            <a:r>
              <a:rPr lang="fr-FR" sz="1400" dirty="0" err="1"/>
              <a:t>approach</a:t>
            </a:r>
            <a:r>
              <a:rPr lang="fr-FR" sz="1400" dirty="0"/>
              <a:t> to the </a:t>
            </a:r>
            <a:r>
              <a:rPr lang="fr-FR" sz="1400" dirty="0" err="1"/>
              <a:t>technology</a:t>
            </a:r>
            <a:r>
              <a:rPr lang="fr-FR" sz="1400" dirty="0"/>
              <a:t> </a:t>
            </a:r>
            <a:r>
              <a:rPr lang="fr-FR" sz="1400" dirty="0" err="1"/>
              <a:t>node</a:t>
            </a:r>
            <a:r>
              <a:rPr lang="fr-FR" sz="1400" dirty="0"/>
              <a:t> </a:t>
            </a:r>
            <a:r>
              <a:rPr lang="fr-FR" sz="1400" dirty="0" err="1"/>
              <a:t>being</a:t>
            </a:r>
            <a:r>
              <a:rPr lang="fr-FR" sz="1400" dirty="0"/>
              <a:t> </a:t>
            </a:r>
            <a:r>
              <a:rPr lang="fr-FR" sz="1400" dirty="0" err="1"/>
              <a:t>investigated</a:t>
            </a:r>
            <a:r>
              <a:rPr lang="fr-FR" sz="1400" dirty="0"/>
              <a:t> and packaging. </a:t>
            </a:r>
            <a:r>
              <a:rPr lang="fr-FR" sz="1400" dirty="0" err="1"/>
              <a:t>Decision</a:t>
            </a:r>
            <a:r>
              <a:rPr lang="fr-FR" sz="1400" dirty="0"/>
              <a:t> </a:t>
            </a:r>
            <a:r>
              <a:rPr lang="fr-FR" sz="1400" dirty="0" err="1"/>
              <a:t>shall</a:t>
            </a:r>
            <a:r>
              <a:rPr lang="fr-FR" sz="1400" dirty="0"/>
              <a:t> </a:t>
            </a:r>
            <a:r>
              <a:rPr lang="fr-FR" sz="1400" dirty="0" err="1"/>
              <a:t>be</a:t>
            </a:r>
            <a:r>
              <a:rPr lang="fr-FR" sz="1400" dirty="0"/>
              <a:t> </a:t>
            </a:r>
            <a:r>
              <a:rPr lang="fr-FR" sz="1400" dirty="0" err="1"/>
              <a:t>taken</a:t>
            </a:r>
            <a:r>
              <a:rPr lang="fr-FR" sz="1400" dirty="0"/>
              <a:t> </a:t>
            </a:r>
            <a:r>
              <a:rPr lang="fr-FR" sz="1400" dirty="0" err="1"/>
              <a:t>after</a:t>
            </a:r>
            <a:r>
              <a:rPr lang="fr-FR" sz="1400" dirty="0"/>
              <a:t> die identification phase. </a:t>
            </a:r>
          </a:p>
          <a:p>
            <a:pPr marL="171450" indent="-171450" algn="just">
              <a:buFont typeface="Arial" panose="020B0604020202020204" pitchFamily="34" charset="0"/>
              <a:buChar char="•"/>
            </a:pPr>
            <a:endParaRPr lang="fr-FR" sz="1400" dirty="0" smtClean="0"/>
          </a:p>
          <a:p>
            <a:pPr marL="171450" indent="-171450" algn="just">
              <a:buFont typeface="Arial" panose="020B0604020202020204" pitchFamily="34" charset="0"/>
              <a:buChar char="•"/>
            </a:pPr>
            <a:r>
              <a:rPr lang="fr-FR" sz="1400" dirty="0"/>
              <a:t>The use of 1.06 µm SPA laser </a:t>
            </a:r>
            <a:r>
              <a:rPr lang="fr-FR" sz="1400" dirty="0" err="1"/>
              <a:t>is</a:t>
            </a:r>
            <a:r>
              <a:rPr lang="fr-FR" sz="1400" dirty="0"/>
              <a:t> </a:t>
            </a:r>
            <a:r>
              <a:rPr lang="fr-FR" sz="1400" dirty="0" err="1"/>
              <a:t>considered</a:t>
            </a:r>
            <a:r>
              <a:rPr lang="fr-FR" sz="1400" dirty="0"/>
              <a:t> as the </a:t>
            </a:r>
            <a:r>
              <a:rPr lang="fr-FR" sz="1400" dirty="0" err="1"/>
              <a:t>most</a:t>
            </a:r>
            <a:r>
              <a:rPr lang="fr-FR" sz="1400" dirty="0"/>
              <a:t> versatile solution </a:t>
            </a:r>
            <a:r>
              <a:rPr lang="fr-FR" sz="1400" dirty="0" err="1"/>
              <a:t>that</a:t>
            </a:r>
            <a:r>
              <a:rPr lang="fr-FR" sz="1400" dirty="0"/>
              <a:t> </a:t>
            </a:r>
            <a:r>
              <a:rPr lang="fr-FR" sz="1400" dirty="0" err="1"/>
              <a:t>allow</a:t>
            </a:r>
            <a:r>
              <a:rPr lang="fr-FR" sz="1400" dirty="0"/>
              <a:t> </a:t>
            </a:r>
            <a:r>
              <a:rPr lang="fr-FR" sz="1400" dirty="0" err="1"/>
              <a:t>both</a:t>
            </a:r>
            <a:r>
              <a:rPr lang="fr-FR" sz="1400" dirty="0"/>
              <a:t> </a:t>
            </a:r>
            <a:r>
              <a:rPr lang="fr-FR" sz="1400" dirty="0" err="1"/>
              <a:t>frontside</a:t>
            </a:r>
            <a:r>
              <a:rPr lang="fr-FR" sz="1400" dirty="0"/>
              <a:t> and </a:t>
            </a:r>
            <a:r>
              <a:rPr lang="fr-FR" sz="1400" dirty="0" err="1"/>
              <a:t>thick-backside</a:t>
            </a:r>
            <a:r>
              <a:rPr lang="fr-FR" sz="1400" dirty="0"/>
              <a:t> </a:t>
            </a:r>
            <a:r>
              <a:rPr lang="fr-FR" sz="1400" dirty="0" err="1"/>
              <a:t>pulsed</a:t>
            </a:r>
            <a:r>
              <a:rPr lang="fr-FR" sz="1400" dirty="0"/>
              <a:t> laser </a:t>
            </a:r>
            <a:r>
              <a:rPr lang="fr-FR" sz="1400" dirty="0" smtClean="0"/>
              <a:t>irradiation ( &gt; 600 µm </a:t>
            </a:r>
            <a:r>
              <a:rPr lang="fr-FR" sz="1400" dirty="0" err="1" smtClean="0"/>
              <a:t>penetration</a:t>
            </a:r>
            <a:r>
              <a:rPr lang="fr-FR" sz="1400" dirty="0" smtClean="0"/>
              <a:t>) </a:t>
            </a:r>
            <a:r>
              <a:rPr lang="fr-FR" sz="1400" dirty="0" err="1"/>
              <a:t>provided</a:t>
            </a:r>
            <a:r>
              <a:rPr lang="fr-FR" sz="1400" dirty="0"/>
              <a:t> a </a:t>
            </a:r>
            <a:r>
              <a:rPr lang="fr-FR" sz="1400" dirty="0" err="1"/>
              <a:t>higher</a:t>
            </a:r>
            <a:r>
              <a:rPr lang="fr-FR" sz="1400" dirty="0"/>
              <a:t> </a:t>
            </a:r>
            <a:r>
              <a:rPr lang="fr-FR" sz="1400" dirty="0" err="1"/>
              <a:t>sensitivity</a:t>
            </a:r>
            <a:r>
              <a:rPr lang="fr-FR" sz="1400" dirty="0"/>
              <a:t> to doping concentration </a:t>
            </a:r>
            <a:r>
              <a:rPr lang="fr-FR" sz="1400" dirty="0" err="1"/>
              <a:t>than</a:t>
            </a:r>
            <a:r>
              <a:rPr lang="fr-FR" sz="1400" dirty="0"/>
              <a:t> </a:t>
            </a:r>
            <a:r>
              <a:rPr lang="fr-FR" sz="1400" dirty="0" err="1"/>
              <a:t>lower</a:t>
            </a:r>
            <a:r>
              <a:rPr lang="fr-FR" sz="1400" dirty="0"/>
              <a:t> </a:t>
            </a:r>
            <a:r>
              <a:rPr lang="fr-FR" sz="1400" dirty="0" err="1"/>
              <a:t>wavelength</a:t>
            </a:r>
            <a:r>
              <a:rPr lang="fr-FR" sz="1400" dirty="0"/>
              <a:t>.</a:t>
            </a:r>
          </a:p>
          <a:p>
            <a:pPr marL="171450" indent="-171450" algn="just">
              <a:buFont typeface="Arial" panose="020B0604020202020204" pitchFamily="34" charset="0"/>
              <a:buChar char="•"/>
            </a:pPr>
            <a:endParaRPr lang="fr-FR" sz="1400" dirty="0" smtClean="0"/>
          </a:p>
          <a:p>
            <a:pPr marL="171450" indent="-171450" algn="just">
              <a:buFont typeface="Arial" panose="020B0604020202020204" pitchFamily="34" charset="0"/>
              <a:buChar char="•"/>
            </a:pPr>
            <a:r>
              <a:rPr lang="fr-FR" sz="1400" dirty="0"/>
              <a:t>The </a:t>
            </a:r>
            <a:r>
              <a:rPr lang="fr-FR" sz="1400" dirty="0" err="1"/>
              <a:t>capabilities</a:t>
            </a:r>
            <a:r>
              <a:rPr lang="fr-FR" sz="1400" dirty="0"/>
              <a:t> to </a:t>
            </a:r>
            <a:r>
              <a:rPr lang="fr-FR" sz="1400" dirty="0" err="1"/>
              <a:t>visually</a:t>
            </a:r>
            <a:r>
              <a:rPr lang="fr-FR" sz="1400" dirty="0"/>
              <a:t> spot and record </a:t>
            </a:r>
            <a:r>
              <a:rPr lang="fr-FR" sz="1400" dirty="0" err="1"/>
              <a:t>worst</a:t>
            </a:r>
            <a:r>
              <a:rPr lang="fr-FR" sz="1400" dirty="0"/>
              <a:t> case </a:t>
            </a:r>
            <a:r>
              <a:rPr lang="fr-FR" sz="1400" dirty="0" err="1"/>
              <a:t>sensitivity</a:t>
            </a:r>
            <a:r>
              <a:rPr lang="fr-FR" sz="1400" dirty="0"/>
              <a:t> </a:t>
            </a:r>
            <a:r>
              <a:rPr lang="fr-FR" sz="1400" dirty="0" err="1"/>
              <a:t>regions</a:t>
            </a:r>
            <a:r>
              <a:rPr lang="fr-FR" sz="1400" dirty="0"/>
              <a:t> </a:t>
            </a:r>
            <a:r>
              <a:rPr lang="fr-FR" sz="1400" dirty="0" err="1"/>
              <a:t>can</a:t>
            </a:r>
            <a:r>
              <a:rPr lang="fr-FR" sz="1400" dirty="0"/>
              <a:t> </a:t>
            </a:r>
            <a:r>
              <a:rPr lang="fr-FR" sz="1400" dirty="0" err="1"/>
              <a:t>ease</a:t>
            </a:r>
            <a:r>
              <a:rPr lang="fr-FR" sz="1400" dirty="0"/>
              <a:t> the non-</a:t>
            </a:r>
            <a:r>
              <a:rPr lang="fr-FR" sz="1400" dirty="0" err="1"/>
              <a:t>regression</a:t>
            </a:r>
            <a:r>
              <a:rPr lang="fr-FR" sz="1400" dirty="0"/>
              <a:t> </a:t>
            </a:r>
            <a:r>
              <a:rPr lang="fr-FR" sz="1400" dirty="0" smtClean="0"/>
              <a:t>test </a:t>
            </a:r>
            <a:r>
              <a:rPr lang="fr-FR" sz="1400" dirty="0" err="1" smtClean="0"/>
              <a:t>between</a:t>
            </a:r>
            <a:r>
              <a:rPr lang="fr-FR" sz="1400" dirty="0" smtClean="0"/>
              <a:t> </a:t>
            </a:r>
            <a:r>
              <a:rPr lang="fr-FR" sz="1400" dirty="0" err="1" smtClean="0"/>
              <a:t>batches</a:t>
            </a:r>
            <a:r>
              <a:rPr lang="fr-FR" sz="1400" dirty="0" smtClean="0"/>
              <a:t>.</a:t>
            </a:r>
            <a:endParaRPr lang="fr-FR" sz="1400" dirty="0"/>
          </a:p>
          <a:p>
            <a:pPr marL="171450" indent="-171450" algn="just">
              <a:buFont typeface="Arial" panose="020B0604020202020204" pitchFamily="34" charset="0"/>
              <a:buChar char="•"/>
            </a:pPr>
            <a:endParaRPr lang="fr-FR" sz="1400" dirty="0"/>
          </a:p>
          <a:p>
            <a:pPr marL="171450" indent="-171450" algn="just">
              <a:buFont typeface="Arial" panose="020B0604020202020204" pitchFamily="34" charset="0"/>
              <a:buChar char="•"/>
            </a:pPr>
            <a:r>
              <a:rPr lang="fr-FR" sz="1400" dirty="0"/>
              <a:t>Use of high magnification (≥ x50) </a:t>
            </a:r>
            <a:r>
              <a:rPr lang="fr-FR" sz="1400" dirty="0" err="1"/>
              <a:t>with</a:t>
            </a:r>
            <a:r>
              <a:rPr lang="fr-FR" sz="1400" dirty="0"/>
              <a:t> high </a:t>
            </a:r>
            <a:r>
              <a:rPr lang="fr-FR" sz="1400" dirty="0" err="1"/>
              <a:t>numerical</a:t>
            </a:r>
            <a:r>
              <a:rPr lang="fr-FR" sz="1400" dirty="0"/>
              <a:t> aperture (≥ 0.4) </a:t>
            </a:r>
            <a:r>
              <a:rPr lang="fr-FR" sz="1400" dirty="0" err="1"/>
              <a:t>is</a:t>
            </a:r>
            <a:r>
              <a:rPr lang="fr-FR" sz="1400" dirty="0"/>
              <a:t> </a:t>
            </a:r>
            <a:r>
              <a:rPr lang="fr-FR" sz="1400" dirty="0" err="1" smtClean="0"/>
              <a:t>recommended</a:t>
            </a:r>
            <a:r>
              <a:rPr lang="fr-FR" sz="1400" dirty="0" smtClean="0"/>
              <a:t>.</a:t>
            </a:r>
            <a:endParaRPr lang="fr-FR" sz="1400" dirty="0"/>
          </a:p>
          <a:p>
            <a:pPr marL="171450" indent="-171450" algn="just">
              <a:buFont typeface="Arial" panose="020B0604020202020204" pitchFamily="34" charset="0"/>
              <a:buChar char="•"/>
            </a:pPr>
            <a:endParaRPr lang="fr-FR" sz="1400" dirty="0" smtClean="0"/>
          </a:p>
          <a:p>
            <a:pPr marL="171450" indent="-171450" algn="just">
              <a:buFont typeface="Arial" panose="020B0604020202020204" pitchFamily="34" charset="0"/>
              <a:buChar char="•"/>
            </a:pPr>
            <a:r>
              <a:rPr lang="fr-FR" sz="1400" dirty="0" smtClean="0"/>
              <a:t>Single Event </a:t>
            </a:r>
            <a:r>
              <a:rPr lang="fr-FR" sz="1400" dirty="0" err="1" smtClean="0"/>
              <a:t>Effects</a:t>
            </a:r>
            <a:r>
              <a:rPr lang="fr-FR" sz="1400" dirty="0" smtClean="0"/>
              <a:t> (</a:t>
            </a:r>
            <a:r>
              <a:rPr lang="fr-FR" sz="1400" dirty="0" err="1" smtClean="0"/>
              <a:t>like</a:t>
            </a:r>
            <a:r>
              <a:rPr lang="fr-FR" sz="1400" dirty="0" smtClean="0"/>
              <a:t> Latchup) </a:t>
            </a:r>
            <a:r>
              <a:rPr lang="fr-FR" sz="1400" dirty="0" err="1" smtClean="0"/>
              <a:t>characterization</a:t>
            </a:r>
            <a:r>
              <a:rPr lang="fr-FR" sz="1400" dirty="0" smtClean="0"/>
              <a:t> </a:t>
            </a:r>
            <a:r>
              <a:rPr lang="fr-FR" sz="1400" dirty="0" err="1" smtClean="0"/>
              <a:t>could</a:t>
            </a:r>
            <a:r>
              <a:rPr lang="fr-FR" sz="1400" dirty="0" smtClean="0"/>
              <a:t> </a:t>
            </a:r>
            <a:r>
              <a:rPr lang="fr-FR" sz="1400" dirty="0" err="1" smtClean="0"/>
              <a:t>depend</a:t>
            </a:r>
            <a:r>
              <a:rPr lang="fr-FR" sz="1400" dirty="0" smtClean="0"/>
              <a:t> </a:t>
            </a:r>
            <a:r>
              <a:rPr lang="fr-FR" sz="1400" dirty="0"/>
              <a:t>on the test </a:t>
            </a:r>
            <a:r>
              <a:rPr lang="fr-FR" sz="1400" dirty="0" err="1"/>
              <a:t>bench</a:t>
            </a:r>
            <a:r>
              <a:rPr lang="fr-FR" sz="1400" dirty="0"/>
              <a:t> </a:t>
            </a:r>
            <a:r>
              <a:rPr lang="fr-FR" sz="1400" dirty="0" err="1" smtClean="0"/>
              <a:t>dynamics</a:t>
            </a:r>
            <a:r>
              <a:rPr lang="fr-FR" sz="1400" dirty="0" smtClean="0"/>
              <a:t>. </a:t>
            </a:r>
            <a:r>
              <a:rPr lang="fr-FR" sz="1400" dirty="0" err="1" smtClean="0"/>
              <a:t>Ensure</a:t>
            </a:r>
            <a:r>
              <a:rPr lang="fr-FR" sz="1400" dirty="0" smtClean="0"/>
              <a:t> </a:t>
            </a:r>
            <a:r>
              <a:rPr lang="fr-FR" sz="1400" dirty="0"/>
              <a:t>the test </a:t>
            </a:r>
            <a:r>
              <a:rPr lang="fr-FR" sz="1400" dirty="0" err="1"/>
              <a:t>is</a:t>
            </a:r>
            <a:r>
              <a:rPr lang="fr-FR" sz="1400" dirty="0"/>
              <a:t> </a:t>
            </a:r>
            <a:r>
              <a:rPr lang="fr-FR" sz="1400" dirty="0" err="1"/>
              <a:t>following</a:t>
            </a:r>
            <a:r>
              <a:rPr lang="fr-FR" sz="1400" dirty="0"/>
              <a:t> </a:t>
            </a:r>
            <a:r>
              <a:rPr lang="fr-FR" sz="1400" dirty="0" err="1" smtClean="0"/>
              <a:t>equivalent</a:t>
            </a:r>
            <a:r>
              <a:rPr lang="fr-FR" sz="1400" dirty="0" smtClean="0"/>
              <a:t> test </a:t>
            </a:r>
            <a:r>
              <a:rPr lang="fr-FR" sz="1400" dirty="0"/>
              <a:t>conditions </a:t>
            </a:r>
            <a:r>
              <a:rPr lang="fr-FR" sz="1400" dirty="0" err="1"/>
              <a:t>between</a:t>
            </a:r>
            <a:r>
              <a:rPr lang="fr-FR" sz="1400" dirty="0"/>
              <a:t> </a:t>
            </a:r>
            <a:r>
              <a:rPr lang="fr-FR" sz="1400" dirty="0" err="1" smtClean="0"/>
              <a:t>heavy</a:t>
            </a:r>
            <a:r>
              <a:rPr lang="fr-FR" sz="1400" dirty="0"/>
              <a:t>-</a:t>
            </a:r>
            <a:r>
              <a:rPr lang="fr-FR" sz="1400" dirty="0" smtClean="0"/>
              <a:t>ions </a:t>
            </a:r>
            <a:r>
              <a:rPr lang="fr-FR" sz="1400" dirty="0"/>
              <a:t>and laser </a:t>
            </a:r>
            <a:r>
              <a:rPr lang="fr-FR" sz="1400" dirty="0" err="1"/>
              <a:t>testing</a:t>
            </a:r>
            <a:r>
              <a:rPr lang="fr-FR" sz="1400" dirty="0"/>
              <a:t>.</a:t>
            </a:r>
          </a:p>
          <a:p>
            <a:pPr algn="just"/>
            <a:endParaRPr lang="fr-FR" sz="1400" dirty="0" smtClean="0"/>
          </a:p>
          <a:p>
            <a:pPr marL="171450" indent="-171450" algn="just">
              <a:buFont typeface="Arial" panose="020B0604020202020204" pitchFamily="34" charset="0"/>
              <a:buChar char="•"/>
            </a:pPr>
            <a:r>
              <a:rPr lang="fr-FR" sz="1400" dirty="0" smtClean="0"/>
              <a:t>In </a:t>
            </a:r>
            <a:r>
              <a:rPr lang="fr-FR" sz="1400" dirty="0"/>
              <a:t>the case of </a:t>
            </a:r>
            <a:r>
              <a:rPr lang="fr-FR" sz="1400" dirty="0" err="1"/>
              <a:t>backside</a:t>
            </a:r>
            <a:r>
              <a:rPr lang="fr-FR" sz="1400" dirty="0"/>
              <a:t> (</a:t>
            </a:r>
            <a:r>
              <a:rPr lang="fr-FR" sz="1400" dirty="0" err="1"/>
              <a:t>through</a:t>
            </a:r>
            <a:r>
              <a:rPr lang="fr-FR" sz="1400" dirty="0"/>
              <a:t> wafer), </a:t>
            </a:r>
            <a:r>
              <a:rPr lang="fr-FR" sz="1400" dirty="0" err="1"/>
              <a:t>variability</a:t>
            </a:r>
            <a:r>
              <a:rPr lang="fr-FR" sz="1400" dirty="0"/>
              <a:t> sources </a:t>
            </a:r>
            <a:r>
              <a:rPr lang="fr-FR" sz="1400" dirty="0" err="1"/>
              <a:t>can</a:t>
            </a:r>
            <a:r>
              <a:rPr lang="fr-FR" sz="1400" dirty="0"/>
              <a:t> </a:t>
            </a:r>
            <a:r>
              <a:rPr lang="fr-FR" sz="1400" dirty="0" err="1"/>
              <a:t>comes</a:t>
            </a:r>
            <a:r>
              <a:rPr lang="fr-FR" sz="1400" dirty="0"/>
              <a:t> </a:t>
            </a:r>
            <a:r>
              <a:rPr lang="fr-FR" sz="1400" dirty="0" err="1"/>
              <a:t>from</a:t>
            </a:r>
            <a:r>
              <a:rPr lang="fr-FR" sz="1400" dirty="0"/>
              <a:t> de-</a:t>
            </a:r>
            <a:r>
              <a:rPr lang="fr-FR" sz="1400" dirty="0" err="1"/>
              <a:t>processing</a:t>
            </a:r>
            <a:r>
              <a:rPr lang="fr-FR" sz="1400" dirty="0"/>
              <a:t> </a:t>
            </a:r>
            <a:r>
              <a:rPr lang="fr-FR" sz="1400" dirty="0" err="1"/>
              <a:t>step</a:t>
            </a:r>
            <a:r>
              <a:rPr lang="fr-FR" sz="1400" dirty="0"/>
              <a:t> </a:t>
            </a:r>
            <a:r>
              <a:rPr lang="fr-FR" sz="1400" dirty="0" err="1" smtClean="0"/>
              <a:t>variability</a:t>
            </a:r>
            <a:r>
              <a:rPr lang="fr-FR" sz="1400" dirty="0"/>
              <a:t> </a:t>
            </a:r>
            <a:r>
              <a:rPr lang="fr-FR" sz="1400" dirty="0" smtClean="0"/>
              <a:t>and </a:t>
            </a:r>
            <a:r>
              <a:rPr lang="fr-FR" sz="1400" dirty="0" err="1" smtClean="0"/>
              <a:t>needs</a:t>
            </a:r>
            <a:r>
              <a:rPr lang="fr-FR" sz="1400" dirty="0" smtClean="0"/>
              <a:t> to </a:t>
            </a:r>
            <a:r>
              <a:rPr lang="fr-FR" sz="1400" dirty="0" err="1" smtClean="0"/>
              <a:t>be</a:t>
            </a:r>
            <a:r>
              <a:rPr lang="fr-FR" sz="1400" dirty="0"/>
              <a:t> </a:t>
            </a:r>
            <a:r>
              <a:rPr lang="fr-FR" sz="1400" dirty="0" err="1" smtClean="0"/>
              <a:t>taken</a:t>
            </a:r>
            <a:r>
              <a:rPr lang="fr-FR" sz="1400" dirty="0" smtClean="0"/>
              <a:t> </a:t>
            </a:r>
            <a:r>
              <a:rPr lang="fr-FR" sz="1400" dirty="0" err="1" smtClean="0"/>
              <a:t>into</a:t>
            </a:r>
            <a:r>
              <a:rPr lang="fr-FR" sz="1400" dirty="0" smtClean="0"/>
              <a:t> </a:t>
            </a:r>
            <a:r>
              <a:rPr lang="fr-FR" sz="1400" dirty="0" err="1" smtClean="0"/>
              <a:t>consideration</a:t>
            </a:r>
            <a:r>
              <a:rPr lang="fr-FR" sz="1400" dirty="0" smtClean="0"/>
              <a:t>.</a:t>
            </a:r>
            <a:r>
              <a:rPr lang="fr-FR" sz="1400" dirty="0" smtClean="0"/>
              <a:t> </a:t>
            </a:r>
            <a:endParaRPr lang="fr-FR" sz="1400" dirty="0"/>
          </a:p>
          <a:p>
            <a:pPr algn="just"/>
            <a:endParaRPr lang="fr-FR" sz="1400" dirty="0"/>
          </a:p>
          <a:p>
            <a:pPr algn="just"/>
            <a:endParaRPr lang="fr-FR" sz="1400" dirty="0"/>
          </a:p>
          <a:p>
            <a:pPr algn="just"/>
            <a:endParaRPr lang="fr-FR" sz="1400" dirty="0"/>
          </a:p>
        </p:txBody>
      </p:sp>
    </p:spTree>
    <p:extLst>
      <p:ext uri="{BB962C8B-B14F-4D97-AF65-F5344CB8AC3E}">
        <p14:creationId xmlns:p14="http://schemas.microsoft.com/office/powerpoint/2010/main" val="19645297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22300" y="1378637"/>
            <a:ext cx="4972550" cy="5029200"/>
          </a:xfrm>
        </p:spPr>
        <p:txBody>
          <a:bodyPr/>
          <a:lstStyle/>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r>
              <a:rPr lang="fr-FR" dirty="0" smtClean="0"/>
              <a:t>ITT Final </a:t>
            </a:r>
            <a:r>
              <a:rPr lang="fr-FR" dirty="0" err="1" smtClean="0"/>
              <a:t>Review</a:t>
            </a:r>
            <a:r>
              <a:rPr lang="fr-FR" dirty="0" smtClean="0"/>
              <a:t> in </a:t>
            </a:r>
            <a:r>
              <a:rPr lang="fr-FR" dirty="0" err="1" smtClean="0"/>
              <a:t>September</a:t>
            </a:r>
            <a:r>
              <a:rPr lang="fr-FR" dirty="0" smtClean="0"/>
              <a:t> </a:t>
            </a:r>
            <a:r>
              <a:rPr lang="fr-FR" dirty="0" err="1" smtClean="0"/>
              <a:t>with</a:t>
            </a:r>
            <a:r>
              <a:rPr lang="fr-FR" dirty="0" smtClean="0"/>
              <a:t> </a:t>
            </a:r>
            <a:r>
              <a:rPr lang="fr-FR" dirty="0" err="1" smtClean="0"/>
              <a:t>Recommendations</a:t>
            </a:r>
            <a:r>
              <a:rPr lang="fr-FR" dirty="0" smtClean="0"/>
              <a:t> and Guidelines </a:t>
            </a:r>
            <a:r>
              <a:rPr lang="fr-FR" dirty="0" err="1" smtClean="0"/>
              <a:t>delivery</a:t>
            </a:r>
            <a:r>
              <a:rPr lang="fr-FR" dirty="0" smtClean="0"/>
              <a:t> </a:t>
            </a:r>
            <a:r>
              <a:rPr lang="fr-FR" dirty="0" smtClean="0"/>
              <a:t>for SEE Screening </a:t>
            </a:r>
            <a:r>
              <a:rPr lang="fr-FR" dirty="0" err="1" smtClean="0"/>
              <a:t>based</a:t>
            </a:r>
            <a:r>
              <a:rPr lang="fr-FR" dirty="0" smtClean="0"/>
              <a:t> on </a:t>
            </a:r>
            <a:r>
              <a:rPr lang="fr-FR" dirty="0" err="1" smtClean="0"/>
              <a:t>pulsed</a:t>
            </a:r>
            <a:r>
              <a:rPr lang="fr-FR" dirty="0" smtClean="0"/>
              <a:t> laser </a:t>
            </a:r>
            <a:r>
              <a:rPr lang="fr-FR" dirty="0" err="1" smtClean="0"/>
              <a:t>testing</a:t>
            </a:r>
            <a:r>
              <a:rPr lang="fr-FR" dirty="0" smtClean="0"/>
              <a:t> </a:t>
            </a:r>
            <a:r>
              <a:rPr lang="fr-FR" dirty="0" err="1" smtClean="0"/>
              <a:t>technics</a:t>
            </a:r>
            <a:endParaRPr lang="fr-FR" dirty="0"/>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r>
              <a:rPr lang="fr-FR" dirty="0" smtClean="0"/>
              <a:t>Contribution </a:t>
            </a:r>
            <a:r>
              <a:rPr lang="fr-FR" dirty="0" err="1"/>
              <a:t>Selected</a:t>
            </a:r>
            <a:r>
              <a:rPr lang="fr-FR" dirty="0"/>
              <a:t> for RADECS 2023 RHA Session</a:t>
            </a:r>
          </a:p>
        </p:txBody>
      </p:sp>
      <p:sp>
        <p:nvSpPr>
          <p:cNvPr id="4" name="Espace réservé de la date 3"/>
          <p:cNvSpPr>
            <a:spLocks noGrp="1"/>
          </p:cNvSpPr>
          <p:nvPr>
            <p:ph type="dt" sz="half" idx="10"/>
          </p:nvPr>
        </p:nvSpPr>
        <p:spPr/>
        <p:txBody>
          <a:bodyPr/>
          <a:lstStyle/>
          <a:p>
            <a:r>
              <a:rPr lang="fr-FR" smtClean="0">
                <a:solidFill>
                  <a:srgbClr val="000000">
                    <a:tint val="75000"/>
                  </a:srgbClr>
                </a:solidFill>
              </a:rPr>
              <a:t>28th June 2023 - ESTEC, Final Presentation Days 2023.</a:t>
            </a:r>
            <a:endParaRPr lang="en-GB" dirty="0">
              <a:solidFill>
                <a:srgbClr val="000000">
                  <a:tint val="75000"/>
                </a:srgbClr>
              </a:solidFill>
            </a:endParaRPr>
          </a:p>
        </p:txBody>
      </p:sp>
      <p:sp>
        <p:nvSpPr>
          <p:cNvPr id="5" name="Espace réservé du pied de page 4"/>
          <p:cNvSpPr>
            <a:spLocks noGrp="1"/>
          </p:cNvSpPr>
          <p:nvPr>
            <p:ph type="ftr" sz="quarter" idx="11"/>
          </p:nvPr>
        </p:nvSpPr>
        <p:spPr/>
        <p:txBody>
          <a:bodyPr/>
          <a:lstStyle/>
          <a:p>
            <a:r>
              <a:rPr lang="en-GB" smtClean="0">
                <a:solidFill>
                  <a:srgbClr val="000000">
                    <a:tint val="75000"/>
                  </a:srgbClr>
                </a:solidFill>
              </a:rPr>
              <a:t>Contract N°4000135313/21/NL/GLC</a:t>
            </a:r>
            <a:endParaRPr lang="en-GB" dirty="0">
              <a:solidFill>
                <a:srgbClr val="000000">
                  <a:tint val="75000"/>
                </a:srgbClr>
              </a:solidFill>
            </a:endParaRPr>
          </a:p>
        </p:txBody>
      </p:sp>
      <p:sp>
        <p:nvSpPr>
          <p:cNvPr id="7" name="Espace réservé du numéro de diapositive 6"/>
          <p:cNvSpPr>
            <a:spLocks noGrp="1"/>
          </p:cNvSpPr>
          <p:nvPr>
            <p:ph type="sldNum" sz="quarter" idx="12"/>
          </p:nvPr>
        </p:nvSpPr>
        <p:spPr/>
        <p:txBody>
          <a:bodyPr/>
          <a:lstStyle/>
          <a:p>
            <a:fld id="{877C2003-2E6E-4ABC-B270-3E95A87ADF8A}" type="slidenum">
              <a:rPr lang="en-GB" smtClean="0">
                <a:solidFill>
                  <a:srgbClr val="000000">
                    <a:tint val="75000"/>
                  </a:srgbClr>
                </a:solidFill>
              </a:rPr>
              <a:pPr/>
              <a:t>24</a:t>
            </a:fld>
            <a:endParaRPr lang="en-GB">
              <a:solidFill>
                <a:srgbClr val="000000">
                  <a:tint val="75000"/>
                </a:srgbClr>
              </a:solidFill>
            </a:endParaRPr>
          </a:p>
        </p:txBody>
      </p:sp>
      <p:sp>
        <p:nvSpPr>
          <p:cNvPr id="2" name="Titre 1"/>
          <p:cNvSpPr>
            <a:spLocks noGrp="1"/>
          </p:cNvSpPr>
          <p:nvPr>
            <p:ph type="title"/>
          </p:nvPr>
        </p:nvSpPr>
        <p:spPr/>
        <p:txBody>
          <a:bodyPr/>
          <a:lstStyle/>
          <a:p>
            <a:r>
              <a:rPr lang="fr-FR" dirty="0"/>
              <a:t>Outlook</a:t>
            </a:r>
          </a:p>
        </p:txBody>
      </p:sp>
      <p:pic>
        <p:nvPicPr>
          <p:cNvPr id="9" name="Image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66774" y="3083612"/>
            <a:ext cx="800100" cy="809625"/>
          </a:xfrm>
          <a:prstGeom prst="rect">
            <a:avLst/>
          </a:prstGeom>
        </p:spPr>
      </p:pic>
      <p:graphicFrame>
        <p:nvGraphicFramePr>
          <p:cNvPr id="10" name="Tableau 9"/>
          <p:cNvGraphicFramePr>
            <a:graphicFrameLocks noGrp="1"/>
          </p:cNvGraphicFramePr>
          <p:nvPr>
            <p:extLst>
              <p:ext uri="{D42A27DB-BD31-4B8C-83A1-F6EECF244321}">
                <p14:modId xmlns:p14="http://schemas.microsoft.com/office/powerpoint/2010/main" val="3640002103"/>
              </p:ext>
            </p:extLst>
          </p:nvPr>
        </p:nvGraphicFramePr>
        <p:xfrm>
          <a:off x="5882150" y="1414799"/>
          <a:ext cx="6113650" cy="2818308"/>
        </p:xfrm>
        <a:graphic>
          <a:graphicData uri="http://schemas.openxmlformats.org/drawingml/2006/table">
            <a:tbl>
              <a:tblPr firstRow="1" firstCol="1" bandRow="1"/>
              <a:tblGrid>
                <a:gridCol w="4971121"/>
                <a:gridCol w="1142529"/>
              </a:tblGrid>
              <a:tr h="314120">
                <a:tc>
                  <a:txBody>
                    <a:bodyPr/>
                    <a:lstStyle/>
                    <a:p>
                      <a:pPr algn="l">
                        <a:lnSpc>
                          <a:spcPct val="150000"/>
                        </a:lnSpc>
                        <a:spcAft>
                          <a:spcPts val="550"/>
                        </a:spcAft>
                      </a:pPr>
                      <a:r>
                        <a:rPr lang="en-US" sz="1000" dirty="0">
                          <a:effectLst/>
                          <a:latin typeface="Arial" panose="020B0604020202020204" pitchFamily="34" charset="0"/>
                          <a:ea typeface="Times New Roman" panose="02020603050405020304" pitchFamily="18" charset="0"/>
                          <a:cs typeface="Arial" panose="020B0604020202020204" pitchFamily="34" charset="0"/>
                        </a:rPr>
                        <a:t>WP10 – D1 - Literature Survey; RAD-EEE-000267845.</a:t>
                      </a:r>
                      <a:endParaRPr lang="fr-FR" sz="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550"/>
                        </a:spcAft>
                      </a:pPr>
                      <a:r>
                        <a:rPr lang="fr-FR" sz="1000" dirty="0" err="1" smtClean="0">
                          <a:effectLst/>
                          <a:latin typeface="Arial" panose="020B0604020202020204" pitchFamily="34" charset="0"/>
                          <a:ea typeface="Times New Roman" panose="02020603050405020304" pitchFamily="18" charset="0"/>
                          <a:cs typeface="Arial" panose="020B0604020202020204" pitchFamily="34" charset="0"/>
                        </a:rPr>
                        <a:t>Delivered</a:t>
                      </a:r>
                      <a:endParaRPr lang="fr-FR" sz="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32948">
                <a:tc>
                  <a:txBody>
                    <a:bodyPr/>
                    <a:lstStyle/>
                    <a:p>
                      <a:pPr algn="l">
                        <a:lnSpc>
                          <a:spcPct val="150000"/>
                        </a:lnSpc>
                        <a:spcAft>
                          <a:spcPts val="550"/>
                        </a:spcAft>
                      </a:pPr>
                      <a:r>
                        <a:rPr lang="en-US" sz="1000" dirty="0">
                          <a:effectLst/>
                          <a:latin typeface="Arial" panose="020B0604020202020204" pitchFamily="34" charset="0"/>
                          <a:ea typeface="Times New Roman" panose="02020603050405020304" pitchFamily="18" charset="0"/>
                          <a:cs typeface="Arial" panose="020B0604020202020204" pitchFamily="34" charset="0"/>
                        </a:rPr>
                        <a:t>WP20 – D2 - List of the test candidates, RAD-EEE-000287446.</a:t>
                      </a:r>
                      <a:endParaRPr lang="fr-FR" sz="1000" dirty="0">
                        <a:effectLst/>
                        <a:latin typeface="Arial" panose="020B0604020202020204" pitchFamily="34" charset="0"/>
                        <a:ea typeface="Times New Roman" panose="02020603050405020304" pitchFamily="18" charset="0"/>
                        <a:cs typeface="Arial" panose="020B0604020202020204" pitchFamily="34" charset="0"/>
                      </a:endParaRPr>
                    </a:p>
                    <a:p>
                      <a:pPr algn="l">
                        <a:lnSpc>
                          <a:spcPct val="150000"/>
                        </a:lnSpc>
                        <a:spcAft>
                          <a:spcPts val="550"/>
                        </a:spcAft>
                      </a:pPr>
                      <a:r>
                        <a:rPr lang="en-US" sz="1000" dirty="0">
                          <a:effectLst/>
                          <a:latin typeface="Arial" panose="020B0604020202020204" pitchFamily="34" charset="0"/>
                          <a:ea typeface="Times New Roman" panose="02020603050405020304" pitchFamily="18" charset="0"/>
                          <a:cs typeface="Arial" panose="020B0604020202020204" pitchFamily="34" charset="0"/>
                        </a:rPr>
                        <a:t>WP20 – D3 - Test Vehicles Pre-Existing Single Event Data, RAD-EEE-000287306.</a:t>
                      </a:r>
                      <a:endParaRPr lang="fr-FR" sz="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550"/>
                        </a:spcAft>
                      </a:pPr>
                      <a:r>
                        <a:rPr lang="fr-FR" sz="1000" dirty="0" err="1" smtClean="0">
                          <a:effectLst/>
                          <a:latin typeface="Arial" panose="020B0604020202020204" pitchFamily="34" charset="0"/>
                          <a:ea typeface="Times New Roman" panose="02020603050405020304" pitchFamily="18" charset="0"/>
                          <a:cs typeface="Arial" panose="020B0604020202020204" pitchFamily="34" charset="0"/>
                        </a:rPr>
                        <a:t>Delivered</a:t>
                      </a:r>
                      <a:endParaRPr lang="fr-FR" sz="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4120">
                <a:tc>
                  <a:txBody>
                    <a:bodyPr/>
                    <a:lstStyle/>
                    <a:p>
                      <a:pPr algn="l">
                        <a:lnSpc>
                          <a:spcPct val="150000"/>
                        </a:lnSpc>
                        <a:spcAft>
                          <a:spcPts val="550"/>
                        </a:spcAft>
                      </a:pPr>
                      <a:r>
                        <a:rPr lang="en-US" sz="1000" dirty="0">
                          <a:effectLst/>
                          <a:latin typeface="Arial" panose="020B0604020202020204" pitchFamily="34" charset="0"/>
                          <a:ea typeface="Times New Roman" panose="02020603050405020304" pitchFamily="18" charset="0"/>
                          <a:cs typeface="Arial" panose="020B0604020202020204" pitchFamily="34" charset="0"/>
                        </a:rPr>
                        <a:t>WP30 – D4 Test setup and test sample - Setup readiness report, TRAD/ESA/ETU/LASER/AV/120422.</a:t>
                      </a:r>
                      <a:endParaRPr lang="fr-FR" sz="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550"/>
                        </a:spcAft>
                      </a:pPr>
                      <a:r>
                        <a:rPr lang="fr-FR" sz="1000" dirty="0" err="1" smtClean="0">
                          <a:effectLst/>
                          <a:latin typeface="Arial" panose="020B0604020202020204" pitchFamily="34" charset="0"/>
                          <a:ea typeface="Times New Roman" panose="02020603050405020304" pitchFamily="18" charset="0"/>
                          <a:cs typeface="Arial" panose="020B0604020202020204" pitchFamily="34" charset="0"/>
                        </a:rPr>
                        <a:t>Delivered</a:t>
                      </a:r>
                      <a:endParaRPr lang="fr-FR" sz="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4120">
                <a:tc>
                  <a:txBody>
                    <a:bodyPr/>
                    <a:lstStyle/>
                    <a:p>
                      <a:pPr algn="l">
                        <a:lnSpc>
                          <a:spcPct val="150000"/>
                        </a:lnSpc>
                        <a:spcAft>
                          <a:spcPts val="550"/>
                        </a:spcAft>
                      </a:pPr>
                      <a:r>
                        <a:rPr lang="es-ES" sz="1000" dirty="0">
                          <a:effectLst/>
                          <a:latin typeface="Arial" panose="020B0604020202020204" pitchFamily="34" charset="0"/>
                          <a:ea typeface="Times New Roman" panose="02020603050405020304" pitchFamily="18" charset="0"/>
                          <a:cs typeface="Arial" panose="020B0604020202020204" pitchFamily="34" charset="0"/>
                        </a:rPr>
                        <a:t>WP40 – D5 - Test </a:t>
                      </a:r>
                      <a:r>
                        <a:rPr lang="es-ES" sz="1000" dirty="0" err="1">
                          <a:effectLst/>
                          <a:latin typeface="Arial" panose="020B0604020202020204" pitchFamily="34" charset="0"/>
                          <a:ea typeface="Times New Roman" panose="02020603050405020304" pitchFamily="18" charset="0"/>
                          <a:cs typeface="Arial" panose="020B0604020202020204" pitchFamily="34" charset="0"/>
                        </a:rPr>
                        <a:t>Plans</a:t>
                      </a:r>
                      <a:r>
                        <a:rPr lang="es-ES" sz="1000" dirty="0">
                          <a:effectLst/>
                          <a:latin typeface="Arial" panose="020B0604020202020204" pitchFamily="34" charset="0"/>
                          <a:ea typeface="Times New Roman" panose="02020603050405020304" pitchFamily="18" charset="0"/>
                          <a:cs typeface="Arial" panose="020B0604020202020204" pitchFamily="34" charset="0"/>
                        </a:rPr>
                        <a:t> </a:t>
                      </a:r>
                      <a:r>
                        <a:rPr lang="es-ES" sz="1000" dirty="0" err="1">
                          <a:effectLst/>
                          <a:latin typeface="Arial" panose="020B0604020202020204" pitchFamily="34" charset="0"/>
                          <a:ea typeface="Times New Roman" panose="02020603050405020304" pitchFamily="18" charset="0"/>
                          <a:cs typeface="Arial" panose="020B0604020202020204" pitchFamily="34" charset="0"/>
                        </a:rPr>
                        <a:t>Definition</a:t>
                      </a:r>
                      <a:r>
                        <a:rPr lang="es-ES" sz="1000" dirty="0">
                          <a:effectLst/>
                          <a:latin typeface="Arial" panose="020B0604020202020204" pitchFamily="34" charset="0"/>
                          <a:ea typeface="Times New Roman" panose="02020603050405020304" pitchFamily="18" charset="0"/>
                          <a:cs typeface="Arial" panose="020B0604020202020204" pitchFamily="34" charset="0"/>
                        </a:rPr>
                        <a:t>, TRAD/ESA/ETU/LASER/AV/130422.</a:t>
                      </a:r>
                      <a:endParaRPr lang="fr-FR" sz="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550"/>
                        </a:spcAft>
                      </a:pPr>
                      <a:r>
                        <a:rPr lang="fr-FR" sz="1000" dirty="0" err="1" smtClean="0">
                          <a:effectLst/>
                          <a:latin typeface="Arial" panose="020B0604020202020204" pitchFamily="34" charset="0"/>
                          <a:ea typeface="Times New Roman" panose="02020603050405020304" pitchFamily="18" charset="0"/>
                          <a:cs typeface="Arial" panose="020B0604020202020204" pitchFamily="34" charset="0"/>
                        </a:rPr>
                        <a:t>Delivered</a:t>
                      </a:r>
                      <a:endParaRPr lang="fr-FR" sz="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4120">
                <a:tc>
                  <a:txBody>
                    <a:bodyPr/>
                    <a:lstStyle/>
                    <a:p>
                      <a:pPr algn="l">
                        <a:lnSpc>
                          <a:spcPct val="150000"/>
                        </a:lnSpc>
                        <a:spcAft>
                          <a:spcPts val="550"/>
                        </a:spcAft>
                      </a:pPr>
                      <a:r>
                        <a:rPr lang="fr-FR" sz="1000" dirty="0" smtClean="0">
                          <a:effectLst/>
                          <a:latin typeface="Arial" panose="020B0604020202020204" pitchFamily="34" charset="0"/>
                          <a:ea typeface="Times New Roman" panose="02020603050405020304" pitchFamily="18" charset="0"/>
                          <a:cs typeface="Arial" panose="020B0604020202020204" pitchFamily="34" charset="0"/>
                        </a:rPr>
                        <a:t>WP50 – D6/D7 - </a:t>
                      </a:r>
                      <a:r>
                        <a:rPr lang="en-US" sz="1000" dirty="0" smtClean="0">
                          <a:effectLst/>
                          <a:latin typeface="Arial" panose="020B0604020202020204" pitchFamily="34" charset="0"/>
                          <a:ea typeface="Times New Roman" panose="02020603050405020304" pitchFamily="18" charset="0"/>
                          <a:cs typeface="Arial" panose="020B0604020202020204" pitchFamily="34" charset="0"/>
                        </a:rPr>
                        <a:t>Adoption of Single Event Effect (SEE) LASER testing as part of the Radiation Hardness Assurance (RHA) Process for Components Off The Shelf (COTS) screening and validation.</a:t>
                      </a:r>
                      <a:endParaRPr lang="fr-FR" sz="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550"/>
                        </a:spcAft>
                      </a:pPr>
                      <a:r>
                        <a:rPr lang="fr-FR" sz="1000" dirty="0" smtClean="0">
                          <a:effectLst/>
                          <a:latin typeface="Arial" panose="020B0604020202020204" pitchFamily="34" charset="0"/>
                          <a:ea typeface="Times New Roman" panose="02020603050405020304" pitchFamily="18" charset="0"/>
                          <a:cs typeface="Arial" panose="020B0604020202020204" pitchFamily="34" charset="0"/>
                        </a:rPr>
                        <a:t>Under ESA </a:t>
                      </a:r>
                      <a:r>
                        <a:rPr lang="fr-FR" sz="1000" dirty="0" err="1" smtClean="0">
                          <a:effectLst/>
                          <a:latin typeface="Arial" panose="020B0604020202020204" pitchFamily="34" charset="0"/>
                          <a:ea typeface="Times New Roman" panose="02020603050405020304" pitchFamily="18" charset="0"/>
                          <a:cs typeface="Arial" panose="020B0604020202020204" pitchFamily="34" charset="0"/>
                        </a:rPr>
                        <a:t>Review</a:t>
                      </a:r>
                      <a:endParaRPr lang="fr-FR" sz="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4120">
                <a:tc>
                  <a:txBody>
                    <a:bodyPr/>
                    <a:lstStyle/>
                    <a:p>
                      <a:pPr algn="l">
                        <a:lnSpc>
                          <a:spcPct val="150000"/>
                        </a:lnSpc>
                        <a:spcAft>
                          <a:spcPts val="550"/>
                        </a:spcAft>
                      </a:pPr>
                      <a:r>
                        <a:rPr lang="fr-FR" sz="1000" dirty="0" smtClean="0">
                          <a:effectLst/>
                          <a:latin typeface="Arial" panose="020B0604020202020204" pitchFamily="34" charset="0"/>
                          <a:ea typeface="Times New Roman" panose="02020603050405020304" pitchFamily="18" charset="0"/>
                          <a:cs typeface="Arial" panose="020B0604020202020204" pitchFamily="34" charset="0"/>
                        </a:rPr>
                        <a:t>WP60</a:t>
                      </a:r>
                      <a:r>
                        <a:rPr lang="fr-FR" sz="1000" baseline="0" dirty="0" smtClean="0">
                          <a:effectLst/>
                          <a:latin typeface="Arial" panose="020B0604020202020204" pitchFamily="34" charset="0"/>
                          <a:ea typeface="Times New Roman" panose="02020603050405020304" pitchFamily="18" charset="0"/>
                          <a:cs typeface="Arial" panose="020B0604020202020204" pitchFamily="34" charset="0"/>
                        </a:rPr>
                        <a:t> – D8 - </a:t>
                      </a:r>
                      <a:r>
                        <a:rPr lang="en-US" sz="1000" baseline="0" dirty="0" smtClean="0">
                          <a:effectLst/>
                          <a:latin typeface="Arial" panose="020B0604020202020204" pitchFamily="34" charset="0"/>
                          <a:ea typeface="Times New Roman" panose="02020603050405020304" pitchFamily="18" charset="0"/>
                          <a:cs typeface="Arial" panose="020B0604020202020204" pitchFamily="34" charset="0"/>
                        </a:rPr>
                        <a:t>Laser SEE Screening Guidelines – Final Guidelines. </a:t>
                      </a:r>
                      <a:endParaRPr lang="fr-FR" sz="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550"/>
                        </a:spcAft>
                      </a:pPr>
                      <a:r>
                        <a:rPr lang="fr-FR" sz="1000" dirty="0" err="1" smtClean="0">
                          <a:effectLst/>
                          <a:latin typeface="Arial" panose="020B0604020202020204" pitchFamily="34" charset="0"/>
                          <a:ea typeface="Times New Roman" panose="02020603050405020304" pitchFamily="18" charset="0"/>
                          <a:cs typeface="Arial" panose="020B0604020202020204" pitchFamily="34" charset="0"/>
                        </a:rPr>
                        <a:t>Drafting</a:t>
                      </a:r>
                      <a:endParaRPr lang="fr-FR" sz="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ZoneTexte 5"/>
          <p:cNvSpPr txBox="1"/>
          <p:nvPr/>
        </p:nvSpPr>
        <p:spPr>
          <a:xfrm>
            <a:off x="9877882" y="1028871"/>
            <a:ext cx="2219518" cy="369332"/>
          </a:xfrm>
          <a:prstGeom prst="rect">
            <a:avLst/>
          </a:prstGeom>
          <a:noFill/>
        </p:spPr>
        <p:txBody>
          <a:bodyPr wrap="none" rtlCol="0">
            <a:spAutoFit/>
          </a:bodyPr>
          <a:lstStyle/>
          <a:p>
            <a:r>
              <a:rPr lang="fr-FR" dirty="0" smtClean="0"/>
              <a:t>ITT – Project </a:t>
            </a:r>
            <a:r>
              <a:rPr lang="fr-FR" dirty="0" err="1" smtClean="0"/>
              <a:t>Status</a:t>
            </a:r>
            <a:endParaRPr lang="fr-FR" dirty="0"/>
          </a:p>
        </p:txBody>
      </p:sp>
    </p:spTree>
    <p:extLst>
      <p:ext uri="{BB962C8B-B14F-4D97-AF65-F5344CB8AC3E}">
        <p14:creationId xmlns:p14="http://schemas.microsoft.com/office/powerpoint/2010/main" val="18585694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7"/>
          <p:cNvSpPr>
            <a:spLocks noGrp="1"/>
          </p:cNvSpPr>
          <p:nvPr>
            <p:ph idx="1"/>
          </p:nvPr>
        </p:nvSpPr>
        <p:spPr/>
        <p:txBody>
          <a:bodyPr>
            <a:normAutofit fontScale="55000" lnSpcReduction="20000"/>
          </a:bodyPr>
          <a:lstStyle/>
          <a:p>
            <a:pPr fontAlgn="ctr"/>
            <a:r>
              <a:rPr lang="en-GB" dirty="0"/>
              <a:t>V. </a:t>
            </a:r>
            <a:r>
              <a:rPr lang="en-GB" dirty="0" err="1"/>
              <a:t>Pouget</a:t>
            </a:r>
            <a:r>
              <a:rPr lang="en-GB" dirty="0"/>
              <a:t>, P. </a:t>
            </a:r>
            <a:r>
              <a:rPr lang="en-GB" dirty="0" err="1"/>
              <a:t>Fouillat</a:t>
            </a:r>
            <a:r>
              <a:rPr lang="en-GB" dirty="0"/>
              <a:t>, D. Lewis, H. </a:t>
            </a:r>
            <a:r>
              <a:rPr lang="en-GB" dirty="0" err="1"/>
              <a:t>Lapuyade</a:t>
            </a:r>
            <a:r>
              <a:rPr lang="en-GB" dirty="0"/>
              <a:t>, L. </a:t>
            </a:r>
            <a:r>
              <a:rPr lang="en-GB" dirty="0" err="1"/>
              <a:t>Sarger</a:t>
            </a:r>
            <a:r>
              <a:rPr lang="en-GB" dirty="0"/>
              <a:t>, F. M. Roche, S. </a:t>
            </a:r>
            <a:r>
              <a:rPr lang="en-GB" dirty="0" err="1"/>
              <a:t>Duzellier</a:t>
            </a:r>
            <a:r>
              <a:rPr lang="en-GB" dirty="0"/>
              <a:t>, and R. </a:t>
            </a:r>
            <a:r>
              <a:rPr lang="en-GB" dirty="0" err="1"/>
              <a:t>Ecoffet</a:t>
            </a:r>
            <a:r>
              <a:rPr lang="en-GB" dirty="0"/>
              <a:t>, “An overview of the applications of a pulsed laser system for SEU testing” proceedings of 6th IEEE International On-line testing Workshop, 2000.</a:t>
            </a:r>
            <a:endParaRPr lang="fr-FR" dirty="0"/>
          </a:p>
          <a:p>
            <a:pPr fontAlgn="ctr"/>
            <a:r>
              <a:rPr lang="en-GB" dirty="0"/>
              <a:t>S. Buchner, D. </a:t>
            </a:r>
            <a:r>
              <a:rPr lang="en-GB" dirty="0" err="1"/>
              <a:t>McMorrow</a:t>
            </a:r>
            <a:r>
              <a:rPr lang="en-GB" dirty="0"/>
              <a:t>, C. </a:t>
            </a:r>
            <a:r>
              <a:rPr lang="en-GB" dirty="0" err="1"/>
              <a:t>Poivey</a:t>
            </a:r>
            <a:r>
              <a:rPr lang="en-GB" dirty="0"/>
              <a:t>, J. Howard, Y. </a:t>
            </a:r>
            <a:r>
              <a:rPr lang="en-GB" dirty="0" err="1"/>
              <a:t>Boulghassoul</a:t>
            </a:r>
            <a:r>
              <a:rPr lang="en-GB" dirty="0"/>
              <a:t>. L. W. </a:t>
            </a:r>
            <a:r>
              <a:rPr lang="en-GB" dirty="0" err="1"/>
              <a:t>Massengil</a:t>
            </a:r>
            <a:r>
              <a:rPr lang="en-GB" dirty="0"/>
              <a:t>, R. Pease, and M. Savage, “Comparison of single-event transients induced in an operational amplifier (LM124) by pulsed laser light and broad beam of heavy ions”. IEEE TNS 2004, vol. 51, no. 5.</a:t>
            </a:r>
            <a:endParaRPr lang="fr-FR" dirty="0"/>
          </a:p>
          <a:p>
            <a:pPr fontAlgn="ctr"/>
            <a:r>
              <a:rPr lang="en-GB" dirty="0"/>
              <a:t>S. Buchner, J. Howard, C. </a:t>
            </a:r>
            <a:r>
              <a:rPr lang="en-GB" dirty="0" err="1"/>
              <a:t>Poivey</a:t>
            </a:r>
            <a:r>
              <a:rPr lang="en-GB" dirty="0"/>
              <a:t>, D. </a:t>
            </a:r>
            <a:r>
              <a:rPr lang="en-GB" dirty="0" err="1"/>
              <a:t>McMorrow</a:t>
            </a:r>
            <a:r>
              <a:rPr lang="en-GB" dirty="0"/>
              <a:t>, and R. Pease “Pulsed laser testing methodology for single event transients in linear devices,” IEEE TNS 2004, vol. 51, no. 6.</a:t>
            </a:r>
            <a:endParaRPr lang="fr-FR" dirty="0"/>
          </a:p>
          <a:p>
            <a:pPr fontAlgn="ctr"/>
            <a:r>
              <a:rPr lang="en-GB" dirty="0"/>
              <a:t>D. </a:t>
            </a:r>
            <a:r>
              <a:rPr lang="en-GB" dirty="0" err="1"/>
              <a:t>McMorrow</a:t>
            </a:r>
            <a:r>
              <a:rPr lang="en-GB" dirty="0"/>
              <a:t>, S. Buchner, M. </a:t>
            </a:r>
            <a:r>
              <a:rPr lang="en-GB" dirty="0" err="1"/>
              <a:t>Baze</a:t>
            </a:r>
            <a:r>
              <a:rPr lang="en-GB" dirty="0"/>
              <a:t>, B. </a:t>
            </a:r>
            <a:r>
              <a:rPr lang="en-GB" dirty="0" err="1"/>
              <a:t>Bartholet</a:t>
            </a:r>
            <a:r>
              <a:rPr lang="en-GB" dirty="0"/>
              <a:t>, R. Katz, M. O’Bryan, C. </a:t>
            </a:r>
            <a:r>
              <a:rPr lang="en-GB" dirty="0" err="1"/>
              <a:t>Poivey</a:t>
            </a:r>
            <a:r>
              <a:rPr lang="en-GB" dirty="0"/>
              <a:t>, K. A. Label, R. </a:t>
            </a:r>
            <a:r>
              <a:rPr lang="en-GB" dirty="0" err="1"/>
              <a:t>Ladbury</a:t>
            </a:r>
            <a:r>
              <a:rPr lang="en-GB" dirty="0"/>
              <a:t>, M. Maher, and F. W. Sexton, “Laser Induced Latchup Screening and Mitigation in CMOS Devices,” IEEE TNS 2006, vol. 53, no. 4.</a:t>
            </a:r>
            <a:endParaRPr lang="fr-FR" dirty="0"/>
          </a:p>
          <a:p>
            <a:pPr fontAlgn="ctr"/>
            <a:r>
              <a:rPr lang="de-DE" dirty="0"/>
              <a:t>S. Buchner, N. Roche, J. Warner, D. </a:t>
            </a:r>
            <a:r>
              <a:rPr lang="de-DE" dirty="0" err="1"/>
              <a:t>McMorrow</a:t>
            </a:r>
            <a:r>
              <a:rPr lang="de-DE" dirty="0"/>
              <a:t>, F. Miller, S.  </a:t>
            </a:r>
            <a:r>
              <a:rPr lang="en-US" dirty="0"/>
              <a:t>Morand, V. </a:t>
            </a:r>
            <a:r>
              <a:rPr lang="en-US" dirty="0" err="1"/>
              <a:t>Pouget</a:t>
            </a:r>
            <a:r>
              <a:rPr lang="en-US" dirty="0"/>
              <a:t>, C. Larue, V. </a:t>
            </a:r>
            <a:r>
              <a:rPr lang="en-US" dirty="0" err="1"/>
              <a:t>Ferlet</a:t>
            </a:r>
            <a:r>
              <a:rPr lang="en-US" dirty="0"/>
              <a:t>- </a:t>
            </a:r>
            <a:r>
              <a:rPr lang="en-US" dirty="0" err="1"/>
              <a:t>Cavrois</a:t>
            </a:r>
            <a:r>
              <a:rPr lang="en-US" dirty="0"/>
              <a:t>, F. El </a:t>
            </a:r>
            <a:r>
              <a:rPr lang="en-US" dirty="0" err="1"/>
              <a:t>Mamouni</a:t>
            </a:r>
            <a:r>
              <a:rPr lang="en-US" dirty="0"/>
              <a:t>, H. Kettunen, P. </a:t>
            </a:r>
            <a:r>
              <a:rPr lang="en-US" dirty="0" err="1"/>
              <a:t>Adell</a:t>
            </a:r>
            <a:r>
              <a:rPr lang="en-US" dirty="0"/>
              <a:t>, G. Allen, and D. </a:t>
            </a:r>
            <a:r>
              <a:rPr lang="en-US" dirty="0" err="1"/>
              <a:t>Aveline</a:t>
            </a:r>
            <a:r>
              <a:rPr lang="en-US" dirty="0"/>
              <a:t>,  “Comparison of Single Event Transients Generated at Four Pulsed-Laser Test Facilities-NRL, IMS, EADS, JPL”, IEEE TNS 2012, vol. 59, no. 4</a:t>
            </a:r>
            <a:endParaRPr lang="fr-FR" dirty="0"/>
          </a:p>
          <a:p>
            <a:pPr fontAlgn="ctr"/>
            <a:r>
              <a:rPr lang="en-GB" dirty="0"/>
              <a:t>S. Buchner, F. Miller, V. </a:t>
            </a:r>
            <a:r>
              <a:rPr lang="en-GB" dirty="0" err="1"/>
              <a:t>Pouget</a:t>
            </a:r>
            <a:r>
              <a:rPr lang="en-GB" dirty="0"/>
              <a:t>, and D. </a:t>
            </a:r>
            <a:r>
              <a:rPr lang="en-GB" dirty="0" err="1"/>
              <a:t>McMorrow</a:t>
            </a:r>
            <a:r>
              <a:rPr lang="en-GB" dirty="0"/>
              <a:t>, “Pulsed laser testing for Single Event Effect investigations”, IEEE TNS 2013, vol. 60, no. 3.</a:t>
            </a:r>
            <a:endParaRPr lang="fr-FR" dirty="0"/>
          </a:p>
          <a:p>
            <a:pPr fontAlgn="ctr"/>
            <a:r>
              <a:rPr lang="en-GB" dirty="0"/>
              <a:t>C. </a:t>
            </a:r>
            <a:r>
              <a:rPr lang="en-GB" dirty="0" err="1"/>
              <a:t>Weulersse</a:t>
            </a:r>
            <a:r>
              <a:rPr lang="en-GB" dirty="0"/>
              <a:t>, F. </a:t>
            </a:r>
            <a:r>
              <a:rPr lang="en-GB" dirty="0" err="1"/>
              <a:t>Bezerra</a:t>
            </a:r>
            <a:r>
              <a:rPr lang="en-GB" dirty="0"/>
              <a:t>, F. Miller, T. </a:t>
            </a:r>
            <a:r>
              <a:rPr lang="en-GB" dirty="0" err="1"/>
              <a:t>Carrière</a:t>
            </a:r>
            <a:r>
              <a:rPr lang="en-GB" dirty="0"/>
              <a:t>, N. </a:t>
            </a:r>
            <a:r>
              <a:rPr lang="en-GB" dirty="0" err="1"/>
              <a:t>Buard</a:t>
            </a:r>
            <a:r>
              <a:rPr lang="en-GB" dirty="0"/>
              <a:t>, and W. </a:t>
            </a:r>
            <a:r>
              <a:rPr lang="en-GB" dirty="0" err="1"/>
              <a:t>Falo</a:t>
            </a:r>
            <a:r>
              <a:rPr lang="en-GB" dirty="0"/>
              <a:t>, “Probing SET Sensitive Volumes in Linear Devices Using Focused Laser Beam at Different Wavelengths,” IEEE TNS 2008, vol. 55, no. 4.</a:t>
            </a:r>
            <a:endParaRPr lang="fr-FR" dirty="0"/>
          </a:p>
          <a:p>
            <a:pPr fontAlgn="ctr"/>
            <a:r>
              <a:rPr lang="en-US" dirty="0"/>
              <a:t>F. Miller, S. Morand, A. </a:t>
            </a:r>
            <a:r>
              <a:rPr lang="en-US" dirty="0" err="1"/>
              <a:t>Douin</a:t>
            </a:r>
            <a:r>
              <a:rPr lang="en-US" dirty="0"/>
              <a:t>,  R. Gaillard, T. </a:t>
            </a:r>
            <a:r>
              <a:rPr lang="en-US" dirty="0" err="1"/>
              <a:t>Carrière</a:t>
            </a:r>
            <a:r>
              <a:rPr lang="en-US" dirty="0"/>
              <a:t>, and N. </a:t>
            </a:r>
            <a:r>
              <a:rPr lang="en-US" dirty="0" err="1"/>
              <a:t>Buard</a:t>
            </a:r>
            <a:r>
              <a:rPr lang="en-GB" dirty="0"/>
              <a:t>, “Laser Validation of a Non-Destructive Test Methodology for the Radiation Sensitivity Assessment of Power Devices”, IEEE TNS 2011, vol. 58, no. 3.</a:t>
            </a:r>
            <a:endParaRPr lang="fr-FR" dirty="0"/>
          </a:p>
          <a:p>
            <a:pPr fontAlgn="ctr"/>
            <a:r>
              <a:rPr lang="en-US" dirty="0"/>
              <a:t>S. Morand, F. Miller, F. Molière, T. Santini, E. </a:t>
            </a:r>
            <a:r>
              <a:rPr lang="en-US" dirty="0" err="1"/>
              <a:t>Celerault</a:t>
            </a:r>
            <a:r>
              <a:rPr lang="en-US" dirty="0"/>
              <a:t>, B. </a:t>
            </a:r>
            <a:r>
              <a:rPr lang="en-US" dirty="0" err="1"/>
              <a:t>Foucher</a:t>
            </a:r>
            <a:r>
              <a:rPr lang="en-US" dirty="0"/>
              <a:t>, P. Austin, T. </a:t>
            </a:r>
            <a:r>
              <a:rPr lang="en-US" dirty="0" err="1"/>
              <a:t>Carrière</a:t>
            </a:r>
            <a:r>
              <a:rPr lang="en-US" dirty="0"/>
              <a:t>, and R. </a:t>
            </a:r>
            <a:r>
              <a:rPr lang="en-GB" dirty="0"/>
              <a:t>Gaillard, “Development of a Near UV SPA Laser Tool for Wide Band Gap Semiconductor Single Events Assessment”, Radiation and Its Effects on Components and Systems (RADECS), 2012 13th European Conference on, 2012.</a:t>
            </a:r>
            <a:endParaRPr lang="fr-FR" dirty="0"/>
          </a:p>
          <a:p>
            <a:pPr fontAlgn="ctr"/>
            <a:r>
              <a:rPr lang="en-US" dirty="0"/>
              <a:t>N. J.-H Roche, A. </a:t>
            </a:r>
            <a:r>
              <a:rPr lang="en-US" dirty="0" err="1"/>
              <a:t>Khachatrian</a:t>
            </a:r>
            <a:r>
              <a:rPr lang="en-US" dirty="0"/>
              <a:t>, S. Buchner, C. Foster, V. </a:t>
            </a:r>
            <a:r>
              <a:rPr lang="en-US" dirty="0" err="1"/>
              <a:t>Ferlet</a:t>
            </a:r>
            <a:r>
              <a:rPr lang="en-US" dirty="0"/>
              <a:t>- </a:t>
            </a:r>
            <a:r>
              <a:rPr lang="en-US" dirty="0" err="1"/>
              <a:t>Cavrois</a:t>
            </a:r>
            <a:r>
              <a:rPr lang="en-US" dirty="0"/>
              <a:t>, M. </a:t>
            </a:r>
            <a:r>
              <a:rPr lang="en-US" dirty="0" err="1"/>
              <a:t>Muschitiello</a:t>
            </a:r>
            <a:r>
              <a:rPr lang="en-US" dirty="0"/>
              <a:t>, F. Miller, S.  Morand, J. Warner, T. Decker, and D. </a:t>
            </a:r>
            <a:r>
              <a:rPr lang="en-US" dirty="0" err="1"/>
              <a:t>McMorrow</a:t>
            </a:r>
            <a:r>
              <a:rPr lang="en-US" dirty="0"/>
              <a:t>, </a:t>
            </a:r>
            <a:r>
              <a:rPr lang="en-GB" dirty="0"/>
              <a:t>“Application of a Pulsed Laser to Identify a Single-Event Latchup Precursor”, IEEE TNS 2015, vol. 62, no. 6.</a:t>
            </a:r>
            <a:endParaRPr lang="fr-FR" dirty="0"/>
          </a:p>
          <a:p>
            <a:pPr fontAlgn="ctr"/>
            <a:r>
              <a:rPr lang="en-US" dirty="0"/>
              <a:t>S. Morand, C. </a:t>
            </a:r>
            <a:r>
              <a:rPr lang="en-US" dirty="0" err="1"/>
              <a:t>Binois</a:t>
            </a:r>
            <a:r>
              <a:rPr lang="en-US" dirty="0"/>
              <a:t>, H. de </a:t>
            </a:r>
            <a:r>
              <a:rPr lang="en-US" dirty="0" err="1"/>
              <a:t>Fleurieu</a:t>
            </a:r>
            <a:r>
              <a:rPr lang="en-US" dirty="0"/>
              <a:t>, A. Carvalho, A. Samaras, T. </a:t>
            </a:r>
            <a:r>
              <a:rPr lang="en-US" dirty="0" err="1"/>
              <a:t>Clatworthy</a:t>
            </a:r>
            <a:r>
              <a:rPr lang="en-US" dirty="0"/>
              <a:t>, and D.</a:t>
            </a:r>
            <a:r>
              <a:rPr lang="en-GB" dirty="0"/>
              <a:t> Staerk, “Simultaneous Single Event Transient (SET) Observation on LM139A wired-AND Comparator Circuit”, IEEE TNS 2020.</a:t>
            </a:r>
            <a:endParaRPr lang="fr-FR" dirty="0"/>
          </a:p>
          <a:p>
            <a:pPr fontAlgn="ctr"/>
            <a:r>
              <a:rPr lang="fr-FR" dirty="0"/>
              <a:t>C. </a:t>
            </a:r>
            <a:r>
              <a:rPr lang="fr-FR" dirty="0" err="1"/>
              <a:t>Ngom</a:t>
            </a:r>
            <a:r>
              <a:rPr lang="fr-FR" dirty="0"/>
              <a:t>, V. Pouget, M. </a:t>
            </a:r>
            <a:r>
              <a:rPr lang="fr-FR" dirty="0" err="1"/>
              <a:t>Zerarka</a:t>
            </a:r>
            <a:r>
              <a:rPr lang="fr-FR" dirty="0"/>
              <a:t>, F. </a:t>
            </a:r>
            <a:r>
              <a:rPr lang="fr-FR" dirty="0" err="1"/>
              <a:t>Cocetti</a:t>
            </a:r>
            <a:r>
              <a:rPr lang="fr-FR" dirty="0"/>
              <a:t>, A. </a:t>
            </a:r>
            <a:r>
              <a:rPr lang="fr-FR" dirty="0" err="1"/>
              <a:t>Touboul</a:t>
            </a:r>
            <a:r>
              <a:rPr lang="fr-FR" dirty="0"/>
              <a:t>, M. </a:t>
            </a:r>
            <a:r>
              <a:rPr lang="fr-FR" dirty="0" err="1"/>
              <a:t>Matmat</a:t>
            </a:r>
            <a:r>
              <a:rPr lang="fr-FR" dirty="0"/>
              <a:t>. </a:t>
            </a:r>
            <a:r>
              <a:rPr lang="en-US" dirty="0"/>
              <a:t>O. </a:t>
            </a:r>
            <a:r>
              <a:rPr lang="en-US" dirty="0" err="1"/>
              <a:t>Crepel</a:t>
            </a:r>
            <a:r>
              <a:rPr lang="en-US" dirty="0"/>
              <a:t>, S. </a:t>
            </a:r>
            <a:r>
              <a:rPr lang="en-US" dirty="0" err="1"/>
              <a:t>Jonathas</a:t>
            </a:r>
            <a:r>
              <a:rPr lang="en-US" dirty="0"/>
              <a:t>, and G. </a:t>
            </a:r>
            <a:r>
              <a:rPr lang="en-US" dirty="0" err="1"/>
              <a:t>Bascoul</a:t>
            </a:r>
            <a:r>
              <a:rPr lang="en-US" dirty="0"/>
              <a:t>, “Backside laser testing of Single-Event Effects in </a:t>
            </a:r>
            <a:r>
              <a:rPr lang="en-US" dirty="0" err="1"/>
              <a:t>GaN</a:t>
            </a:r>
            <a:r>
              <a:rPr lang="en-US" dirty="0"/>
              <a:t>-on-Si power HEMTs”, RADECS 2020.</a:t>
            </a:r>
            <a:endParaRPr lang="fr-FR" dirty="0"/>
          </a:p>
          <a:p>
            <a:pPr fontAlgn="ctr"/>
            <a:r>
              <a:rPr lang="en-US" dirty="0"/>
              <a:t>C. </a:t>
            </a:r>
            <a:r>
              <a:rPr lang="en-US" dirty="0" err="1"/>
              <a:t>Weulersse</a:t>
            </a:r>
            <a:r>
              <a:rPr lang="en-US" dirty="0"/>
              <a:t>, “Laser testing as an optimized complement of heavy ion for SEE testing Experiences from Airbus DS”, G-RAD Workshop, 9 Dec. 2020.</a:t>
            </a:r>
            <a:endParaRPr lang="fr-FR" dirty="0"/>
          </a:p>
          <a:p>
            <a:pPr fontAlgn="ctr"/>
            <a:r>
              <a:rPr lang="en-US" dirty="0"/>
              <a:t>R. Mangeret, “Radiation Testing and the RHA Process”, Short Course, RADECS 2013.</a:t>
            </a:r>
            <a:endParaRPr lang="fr-FR" dirty="0"/>
          </a:p>
          <a:p>
            <a:pPr fontAlgn="ctr"/>
            <a:r>
              <a:rPr lang="en-US" dirty="0"/>
              <a:t>A. Carvalho, “Industrial Point of View for Space Applications: Best Practices from Parts Selection to Flight”, Short Course, RADECS 2107.</a:t>
            </a:r>
            <a:endParaRPr lang="fr-FR" dirty="0"/>
          </a:p>
          <a:p>
            <a:pPr fontAlgn="ctr"/>
            <a:r>
              <a:rPr lang="en-US" dirty="0"/>
              <a:t>R. Mangeret, “Radiation Hardness Assurance: How Well Assured Do We Need To Be?” Short Course, NSREC 2108.</a:t>
            </a:r>
            <a:endParaRPr lang="fr-FR" dirty="0"/>
          </a:p>
          <a:p>
            <a:pPr fontAlgn="ctr"/>
            <a:r>
              <a:rPr lang="fr-FR" dirty="0"/>
              <a:t>M. </a:t>
            </a:r>
            <a:r>
              <a:rPr lang="fr-FR" dirty="0" err="1"/>
              <a:t>Mauguet</a:t>
            </a:r>
            <a:r>
              <a:rPr lang="fr-FR" dirty="0"/>
              <a:t>, “Etude de la génération d’événements singuliers par excitation laser impulsionnel dans des composants silicium utilisés en environnement radiatif”, PhD </a:t>
            </a:r>
            <a:r>
              <a:rPr lang="fr-FR" dirty="0" err="1"/>
              <a:t>Thesis</a:t>
            </a:r>
            <a:r>
              <a:rPr lang="fr-FR" dirty="0"/>
              <a:t>, INSA Toulouse, 2019</a:t>
            </a:r>
          </a:p>
          <a:p>
            <a:pPr fontAlgn="ctr"/>
            <a:r>
              <a:rPr lang="en-US" dirty="0"/>
              <a:t>M. </a:t>
            </a:r>
            <a:r>
              <a:rPr lang="en-US" dirty="0" err="1"/>
              <a:t>Mauguet</a:t>
            </a:r>
            <a:r>
              <a:rPr lang="en-US" dirty="0"/>
              <a:t>, D. </a:t>
            </a:r>
            <a:r>
              <a:rPr lang="en-US" dirty="0" err="1"/>
              <a:t>Lagarde</a:t>
            </a:r>
            <a:r>
              <a:rPr lang="en-US" dirty="0"/>
              <a:t>, F. </a:t>
            </a:r>
            <a:r>
              <a:rPr lang="en-US" dirty="0" err="1"/>
              <a:t>Widmer</a:t>
            </a:r>
            <a:r>
              <a:rPr lang="en-US" dirty="0"/>
              <a:t>, N. </a:t>
            </a:r>
            <a:r>
              <a:rPr lang="en-US" dirty="0" err="1"/>
              <a:t>Chatry</a:t>
            </a:r>
            <a:r>
              <a:rPr lang="en-US" dirty="0"/>
              <a:t>, X. Marie, E. </a:t>
            </a:r>
            <a:r>
              <a:rPr lang="en-US" dirty="0" err="1"/>
              <a:t>Lorfevre</a:t>
            </a:r>
            <a:r>
              <a:rPr lang="en-US" dirty="0"/>
              <a:t>, F. </a:t>
            </a:r>
            <a:r>
              <a:rPr lang="en-US" dirty="0" err="1"/>
              <a:t>Bezerra</a:t>
            </a:r>
            <a:r>
              <a:rPr lang="en-US" dirty="0"/>
              <a:t>, R. </a:t>
            </a:r>
            <a:r>
              <a:rPr lang="en-US" dirty="0" err="1"/>
              <a:t>Marec</a:t>
            </a:r>
            <a:r>
              <a:rPr lang="en-US" dirty="0"/>
              <a:t>, and P. </a:t>
            </a:r>
            <a:r>
              <a:rPr lang="en-US" dirty="0" err="1"/>
              <a:t>Calvel</a:t>
            </a:r>
            <a:r>
              <a:rPr lang="en-US" dirty="0"/>
              <a:t>, “Single events induced by heavy ions and Laser pulses in silicon </a:t>
            </a:r>
            <a:r>
              <a:rPr lang="en-US" dirty="0" err="1"/>
              <a:t>Schottky</a:t>
            </a:r>
            <a:r>
              <a:rPr lang="en-US" dirty="0"/>
              <a:t> diodes”, IEEE TNS 2018, vol. 65.</a:t>
            </a:r>
            <a:endParaRPr lang="fr-FR" dirty="0"/>
          </a:p>
          <a:p>
            <a:pPr fontAlgn="ctr"/>
            <a:r>
              <a:rPr lang="en-US" dirty="0"/>
              <a:t>M. </a:t>
            </a:r>
            <a:r>
              <a:rPr lang="en-US" dirty="0" err="1"/>
              <a:t>Mauguet</a:t>
            </a:r>
            <a:r>
              <a:rPr lang="en-US" dirty="0"/>
              <a:t>, N. </a:t>
            </a:r>
            <a:r>
              <a:rPr lang="en-US" dirty="0" err="1"/>
              <a:t>Andrianjohany</a:t>
            </a:r>
            <a:r>
              <a:rPr lang="en-US" dirty="0"/>
              <a:t>, D. </a:t>
            </a:r>
            <a:r>
              <a:rPr lang="en-US" dirty="0" err="1"/>
              <a:t>Lagarde</a:t>
            </a:r>
            <a:r>
              <a:rPr lang="en-US" dirty="0"/>
              <a:t>, L. </a:t>
            </a:r>
            <a:r>
              <a:rPr lang="en-US" dirty="0" err="1"/>
              <a:t>Gouyet</a:t>
            </a:r>
            <a:r>
              <a:rPr lang="en-US" dirty="0"/>
              <a:t>, L. </a:t>
            </a:r>
            <a:r>
              <a:rPr lang="en-US" dirty="0" err="1"/>
              <a:t>Azema</a:t>
            </a:r>
            <a:r>
              <a:rPr lang="en-US" dirty="0"/>
              <a:t>, N. </a:t>
            </a:r>
            <a:r>
              <a:rPr lang="en-US" dirty="0" err="1"/>
              <a:t>Chatry</a:t>
            </a:r>
            <a:r>
              <a:rPr lang="en-US" dirty="0"/>
              <a:t>, X. Marie, R. </a:t>
            </a:r>
            <a:r>
              <a:rPr lang="en-US" dirty="0" err="1"/>
              <a:t>Marec</a:t>
            </a:r>
            <a:r>
              <a:rPr lang="en-US" dirty="0"/>
              <a:t>, P. </a:t>
            </a:r>
            <a:r>
              <a:rPr lang="en-US" dirty="0" err="1"/>
              <a:t>Calvel</a:t>
            </a:r>
            <a:r>
              <a:rPr lang="en-US" dirty="0"/>
              <a:t>, D. </a:t>
            </a:r>
            <a:r>
              <a:rPr lang="en-US" dirty="0" err="1"/>
              <a:t>Standarovski</a:t>
            </a:r>
            <a:r>
              <a:rPr lang="en-US" dirty="0"/>
              <a:t>, and R. </a:t>
            </a:r>
            <a:r>
              <a:rPr lang="en-US" dirty="0" err="1"/>
              <a:t>Ecoffet</a:t>
            </a:r>
            <a:r>
              <a:rPr lang="en-US" dirty="0"/>
              <a:t>, “Single-event latchup in a CMOS-based ASIC using heavy ions, Laser pulses and coupled simulation”, IEEE TNS 2019, vol. 66.</a:t>
            </a:r>
            <a:endParaRPr lang="fr-FR" dirty="0"/>
          </a:p>
          <a:p>
            <a:pPr fontAlgn="ctr"/>
            <a:r>
              <a:rPr lang="en-US" dirty="0"/>
              <a:t>G. Augustin, M. </a:t>
            </a:r>
            <a:r>
              <a:rPr lang="en-US" dirty="0" err="1"/>
              <a:t>Mauguet</a:t>
            </a:r>
            <a:r>
              <a:rPr lang="en-US" dirty="0"/>
              <a:t>, N. </a:t>
            </a:r>
            <a:r>
              <a:rPr lang="en-US" dirty="0" err="1"/>
              <a:t>Andrianjohany</a:t>
            </a:r>
            <a:r>
              <a:rPr lang="en-US" dirty="0"/>
              <a:t>, N. </a:t>
            </a:r>
            <a:r>
              <a:rPr lang="en-US" dirty="0" err="1"/>
              <a:t>Chatry</a:t>
            </a:r>
            <a:r>
              <a:rPr lang="en-US" dirty="0"/>
              <a:t>, F. </a:t>
            </a:r>
            <a:r>
              <a:rPr lang="en-US" dirty="0" err="1"/>
              <a:t>Bezerra</a:t>
            </a:r>
            <a:r>
              <a:rPr lang="en-US" dirty="0"/>
              <a:t>, E. </a:t>
            </a:r>
            <a:r>
              <a:rPr lang="en-US" dirty="0" err="1"/>
              <a:t>Capria</a:t>
            </a:r>
            <a:r>
              <a:rPr lang="en-US" dirty="0"/>
              <a:t>, M. Sander, and K-O. Voss, “Cross-calibration of various SEE test methods including pulsed X-rays and application to SEL and SEU”, IEEE TNS</a:t>
            </a:r>
            <a:r>
              <a:rPr lang="en-GB" dirty="0"/>
              <a:t>, RADECS 2019 proceedings.</a:t>
            </a:r>
            <a:endParaRPr lang="fr-FR" dirty="0"/>
          </a:p>
          <a:p>
            <a:pPr fontAlgn="ctr"/>
            <a:r>
              <a:rPr lang="en-US" dirty="0"/>
              <a:t>M. </a:t>
            </a:r>
            <a:r>
              <a:rPr lang="en-US" dirty="0" err="1"/>
              <a:t>Mauguet</a:t>
            </a:r>
            <a:r>
              <a:rPr lang="en-US" dirty="0"/>
              <a:t>, J. Guillermin, B. </a:t>
            </a:r>
            <a:r>
              <a:rPr lang="en-US" dirty="0" err="1"/>
              <a:t>Vandevelde</a:t>
            </a:r>
            <a:r>
              <a:rPr lang="en-US" dirty="0"/>
              <a:t>, N. </a:t>
            </a:r>
            <a:r>
              <a:rPr lang="en-US" dirty="0" err="1"/>
              <a:t>Chatry</a:t>
            </a:r>
            <a:r>
              <a:rPr lang="en-US" dirty="0"/>
              <a:t>, J. Carron, and F. </a:t>
            </a:r>
            <a:r>
              <a:rPr lang="en-US" dirty="0" err="1"/>
              <a:t>Bezerra</a:t>
            </a:r>
            <a:r>
              <a:rPr lang="en-US" dirty="0"/>
              <a:t>, “High current events triggered by heavy ion </a:t>
            </a:r>
            <a:r>
              <a:rPr lang="en-US" dirty="0" err="1"/>
              <a:t>microbeam</a:t>
            </a:r>
            <a:r>
              <a:rPr lang="en-US" dirty="0"/>
              <a:t> and pulsed Laser on a MRAM”, IEEE TNS</a:t>
            </a:r>
            <a:r>
              <a:rPr lang="en-GB" dirty="0"/>
              <a:t>, RADECS 2020 proceedings.</a:t>
            </a:r>
            <a:endParaRPr lang="fr-FR" dirty="0"/>
          </a:p>
          <a:p>
            <a:pPr fontAlgn="ctr"/>
            <a:r>
              <a:rPr lang="en-US" dirty="0"/>
              <a:t>M. </a:t>
            </a:r>
            <a:r>
              <a:rPr lang="en-US" dirty="0" err="1"/>
              <a:t>Mauguet</a:t>
            </a:r>
            <a:r>
              <a:rPr lang="en-US" dirty="0"/>
              <a:t>, N. </a:t>
            </a:r>
            <a:r>
              <a:rPr lang="en-US" dirty="0" err="1"/>
              <a:t>Chatry</a:t>
            </a:r>
            <a:r>
              <a:rPr lang="en-US" dirty="0"/>
              <a:t>, and J. Guillermin, “Study of latent defects related to SEL induced by Laser pulses on COTS and their impact on long-term reliability “, Oral presentation, ESCCON 2021.</a:t>
            </a:r>
            <a:endParaRPr lang="fr-FR" dirty="0"/>
          </a:p>
          <a:p>
            <a:pPr fontAlgn="ctr"/>
            <a:r>
              <a:rPr lang="en-US" dirty="0"/>
              <a:t>D.H. </a:t>
            </a:r>
            <a:r>
              <a:rPr lang="en-US" dirty="0" err="1"/>
              <a:t>Habing</a:t>
            </a:r>
            <a:r>
              <a:rPr lang="en-US" dirty="0"/>
              <a:t>, “The use of lasers to simulate radiation-induced transients in semiconductor devices and circuits”. IEEE TNS 1965, vol. 12.</a:t>
            </a:r>
            <a:endParaRPr lang="fr-FR" dirty="0"/>
          </a:p>
          <a:p>
            <a:pPr fontAlgn="ctr"/>
            <a:r>
              <a:rPr lang="en-US" dirty="0"/>
              <a:t>A.K. Richter and I. </a:t>
            </a:r>
            <a:r>
              <a:rPr lang="en-US" dirty="0" err="1"/>
              <a:t>Arimura</a:t>
            </a:r>
            <a:r>
              <a:rPr lang="en-US" dirty="0"/>
              <a:t>, “Simulation of heavy charged particle tracks using focused laser beams”, IEEE TNS 1987, vol. 34.</a:t>
            </a:r>
            <a:endParaRPr lang="fr-FR" dirty="0"/>
          </a:p>
          <a:p>
            <a:pPr fontAlgn="ctr"/>
            <a:r>
              <a:rPr lang="en-US" dirty="0"/>
              <a:t>D. </a:t>
            </a:r>
            <a:r>
              <a:rPr lang="en-US" dirty="0" err="1"/>
              <a:t>McMorrow</a:t>
            </a:r>
            <a:r>
              <a:rPr lang="en-US" dirty="0"/>
              <a:t>, “Laser-based testing for SEE”, Short course NSREC 2019</a:t>
            </a:r>
            <a:endParaRPr lang="fr-FR" dirty="0"/>
          </a:p>
          <a:p>
            <a:pPr fontAlgn="ctr"/>
            <a:r>
              <a:rPr lang="en-US" dirty="0"/>
              <a:t>A. </a:t>
            </a:r>
            <a:r>
              <a:rPr lang="en-US" dirty="0" err="1"/>
              <a:t>Douin</a:t>
            </a:r>
            <a:r>
              <a:rPr lang="en-US" dirty="0"/>
              <a:t> et al, “Influence of Laser Pulse Duration in Single Event Upset Testing”, IEEE TNS 2006, vol. 53.</a:t>
            </a:r>
            <a:endParaRPr lang="fr-FR" dirty="0"/>
          </a:p>
          <a:p>
            <a:pPr fontAlgn="ctr"/>
            <a:r>
              <a:rPr lang="fr-FR" dirty="0"/>
              <a:t>A.I. </a:t>
            </a:r>
            <a:r>
              <a:rPr lang="fr-FR" dirty="0" err="1"/>
              <a:t>Chumakov</a:t>
            </a:r>
            <a:r>
              <a:rPr lang="fr-FR" dirty="0"/>
              <a:t> et al. </a:t>
            </a:r>
            <a:r>
              <a:rPr lang="en-US" dirty="0"/>
              <a:t>“Compendium of SEE comparative results under ion and laser irradiation”, </a:t>
            </a:r>
            <a:r>
              <a:rPr lang="en-GB" dirty="0"/>
              <a:t>IEEE Proceedings RADECS Data Workshop (2013).</a:t>
            </a:r>
            <a:endParaRPr lang="fr-FR" dirty="0"/>
          </a:p>
          <a:p>
            <a:pPr fontAlgn="ctr"/>
            <a:r>
              <a:rPr lang="en-US" dirty="0"/>
              <a:t>D. </a:t>
            </a:r>
            <a:r>
              <a:rPr lang="en-US" dirty="0" err="1"/>
              <a:t>McMorrow</a:t>
            </a:r>
            <a:r>
              <a:rPr lang="en-US" dirty="0"/>
              <a:t> et al, “ SEU in substrate-etched CMOS SOI SRAMs using UV optical pulses with </a:t>
            </a:r>
            <a:r>
              <a:rPr lang="en-US" dirty="0" err="1"/>
              <a:t>wub</a:t>
            </a:r>
            <a:r>
              <a:rPr lang="en-US" dirty="0"/>
              <a:t>-micrometer spot size”, IEEE TNS 2013, vol. 60.</a:t>
            </a:r>
            <a:endParaRPr lang="fr-FR" dirty="0"/>
          </a:p>
          <a:p>
            <a:pPr fontAlgn="ctr"/>
            <a:r>
              <a:rPr lang="en-US" dirty="0"/>
              <a:t>D. Lewis et al, “Backside laser testing of ICs for SET sensitivity evaluation”, IEEE TNS 2001, vol. 48.</a:t>
            </a:r>
            <a:endParaRPr lang="fr-FR" dirty="0"/>
          </a:p>
          <a:p>
            <a:pPr fontAlgn="ctr"/>
            <a:r>
              <a:rPr lang="en-US" dirty="0"/>
              <a:t>D. </a:t>
            </a:r>
            <a:r>
              <a:rPr lang="en-US" dirty="0" err="1"/>
              <a:t>McMorrow</a:t>
            </a:r>
            <a:r>
              <a:rPr lang="en-US" dirty="0"/>
              <a:t> et al, “</a:t>
            </a:r>
            <a:r>
              <a:rPr lang="en-US" dirty="0" err="1"/>
              <a:t>Subbandgap</a:t>
            </a:r>
            <a:r>
              <a:rPr lang="en-US" dirty="0"/>
              <a:t> laser induced single event effects: carrier generation via two-photon absorption”, IEEE TNS 2002, vol. 49.</a:t>
            </a:r>
            <a:endParaRPr lang="fr-FR" dirty="0"/>
          </a:p>
          <a:p>
            <a:pPr fontAlgn="ctr"/>
            <a:r>
              <a:rPr lang="en-US" dirty="0"/>
              <a:t>F. </a:t>
            </a:r>
            <a:r>
              <a:rPr lang="en-US" dirty="0" err="1"/>
              <a:t>Darracq</a:t>
            </a:r>
            <a:r>
              <a:rPr lang="en-US" dirty="0"/>
              <a:t> et al, “Investigation on the single event burnout sensitive volume using two-photon absorption laser testing”, IEEE TNS 2012, vol. 59.</a:t>
            </a:r>
            <a:endParaRPr lang="fr-FR" dirty="0"/>
          </a:p>
          <a:p>
            <a:pPr fontAlgn="ctr"/>
            <a:r>
              <a:rPr lang="fr-FR" dirty="0"/>
              <a:t>N. Mbaye, “Contribution à l’étude de la fiabilité des technologies avancées en environnement radiatif atmosphérique et spatial par des méthodes optiques”, Université Bordeaux1, 2013.</a:t>
            </a:r>
          </a:p>
          <a:p>
            <a:r>
              <a:rPr lang="fr-FR" dirty="0"/>
              <a:t>N. </a:t>
            </a:r>
            <a:r>
              <a:rPr lang="fr-FR" dirty="0" err="1"/>
              <a:t>Andrianjohany</a:t>
            </a:r>
            <a:r>
              <a:rPr lang="fr-FR" dirty="0"/>
              <a:t>. « Méthodologie de prédiction multi-échelle pour l’évaluation et le durcissement des circuits intégrés complexes face aux événements singuliers d’origine radiative ». Université Aix-Marseille, 2018</a:t>
            </a:r>
            <a:r>
              <a:rPr lang="en-US" dirty="0"/>
              <a:t>.</a:t>
            </a:r>
            <a:endParaRPr lang="fr-FR" dirty="0"/>
          </a:p>
          <a:p>
            <a:pPr fontAlgn="ctr"/>
            <a:r>
              <a:rPr lang="en-US" dirty="0"/>
              <a:t>GEO Telecoms Radiation Tools Efficiency Improvement with Methods and Geometry Exchanges for Industrial Tools” (GTREFF), ESA Contract No: 4000111684/14/NL/LF, 2015-2016.</a:t>
            </a:r>
            <a:endParaRPr lang="fr-FR" dirty="0"/>
          </a:p>
          <a:p>
            <a:pPr fontAlgn="ctr"/>
            <a:r>
              <a:rPr lang="en-US" dirty="0"/>
              <a:t>High Accuracy Multi-Scale Tools for Single Event Rate Analysis in Modern Technologies” (HAMSTER), ESA contract N°: 4000124358/18/NL/GLC, 2020-2021.</a:t>
            </a:r>
            <a:endParaRPr lang="fr-FR" dirty="0"/>
          </a:p>
          <a:p>
            <a:pPr fontAlgn="ctr"/>
            <a:r>
              <a:rPr lang="en-US" dirty="0"/>
              <a:t>Electric Orbit Raising Radiation Environment and Solar Array Degradation”, ARTES AT 4F.126 ESA AO/1-9732/19/NL/NR, 2020-2021.</a:t>
            </a:r>
            <a:endParaRPr lang="fr-FR" dirty="0"/>
          </a:p>
          <a:p>
            <a:pPr fontAlgn="ctr"/>
            <a:r>
              <a:rPr lang="en-US" dirty="0"/>
              <a:t>C. </a:t>
            </a:r>
            <a:r>
              <a:rPr lang="en-US" dirty="0" err="1"/>
              <a:t>Boatella</a:t>
            </a:r>
            <a:r>
              <a:rPr lang="en-US" dirty="0"/>
              <a:t> Polo, “SEE Single Event Effects, Radiation environment and its effects in EEE components and hardness assurance for space applications”, ESA-CERN-SCC Workshop, 2017</a:t>
            </a:r>
            <a:r>
              <a:rPr lang="en-US" dirty="0" smtClean="0"/>
              <a:t>.</a:t>
            </a:r>
            <a:endParaRPr lang="fr-FR" dirty="0"/>
          </a:p>
        </p:txBody>
      </p:sp>
      <p:sp>
        <p:nvSpPr>
          <p:cNvPr id="5" name="Espace réservé de la date 4"/>
          <p:cNvSpPr>
            <a:spLocks noGrp="1"/>
          </p:cNvSpPr>
          <p:nvPr>
            <p:ph type="dt" sz="half" idx="10"/>
          </p:nvPr>
        </p:nvSpPr>
        <p:spPr/>
        <p:txBody>
          <a:bodyPr/>
          <a:lstStyle/>
          <a:p>
            <a:r>
              <a:rPr lang="fr-FR" smtClean="0">
                <a:solidFill>
                  <a:srgbClr val="000000">
                    <a:tint val="75000"/>
                  </a:srgbClr>
                </a:solidFill>
              </a:rPr>
              <a:t>28th June 2023 - ESTEC, Final Presentation Days 2023.</a:t>
            </a:r>
            <a:endParaRPr lang="en-GB" dirty="0">
              <a:solidFill>
                <a:srgbClr val="000000">
                  <a:tint val="75000"/>
                </a:srgbClr>
              </a:solidFill>
            </a:endParaRPr>
          </a:p>
        </p:txBody>
      </p:sp>
      <p:sp>
        <p:nvSpPr>
          <p:cNvPr id="6" name="Espace réservé du pied de page 5"/>
          <p:cNvSpPr>
            <a:spLocks noGrp="1"/>
          </p:cNvSpPr>
          <p:nvPr>
            <p:ph type="ftr" sz="quarter" idx="11"/>
          </p:nvPr>
        </p:nvSpPr>
        <p:spPr/>
        <p:txBody>
          <a:bodyPr/>
          <a:lstStyle/>
          <a:p>
            <a:r>
              <a:rPr lang="en-GB" smtClean="0">
                <a:solidFill>
                  <a:srgbClr val="000000">
                    <a:tint val="75000"/>
                  </a:srgbClr>
                </a:solidFill>
              </a:rPr>
              <a:t>Contract N°4000135313/21/NL/GLC</a:t>
            </a:r>
            <a:endParaRPr lang="en-GB" dirty="0">
              <a:solidFill>
                <a:srgbClr val="000000">
                  <a:tint val="75000"/>
                </a:srgbClr>
              </a:solidFill>
            </a:endParaRPr>
          </a:p>
        </p:txBody>
      </p:sp>
      <p:sp>
        <p:nvSpPr>
          <p:cNvPr id="7" name="Espace réservé du numéro de diapositive 6"/>
          <p:cNvSpPr>
            <a:spLocks noGrp="1"/>
          </p:cNvSpPr>
          <p:nvPr>
            <p:ph type="sldNum" sz="quarter" idx="12"/>
          </p:nvPr>
        </p:nvSpPr>
        <p:spPr/>
        <p:txBody>
          <a:bodyPr/>
          <a:lstStyle/>
          <a:p>
            <a:fld id="{877C2003-2E6E-4ABC-B270-3E95A87ADF8A}" type="slidenum">
              <a:rPr lang="en-GB" smtClean="0">
                <a:solidFill>
                  <a:srgbClr val="000000">
                    <a:tint val="75000"/>
                  </a:srgbClr>
                </a:solidFill>
              </a:rPr>
              <a:pPr/>
              <a:t>25</a:t>
            </a:fld>
            <a:endParaRPr lang="en-GB">
              <a:solidFill>
                <a:srgbClr val="000000">
                  <a:tint val="75000"/>
                </a:srgbClr>
              </a:solidFill>
            </a:endParaRPr>
          </a:p>
        </p:txBody>
      </p:sp>
      <p:sp>
        <p:nvSpPr>
          <p:cNvPr id="2" name="Titre 1"/>
          <p:cNvSpPr>
            <a:spLocks noGrp="1"/>
          </p:cNvSpPr>
          <p:nvPr>
            <p:ph type="title"/>
          </p:nvPr>
        </p:nvSpPr>
        <p:spPr/>
        <p:txBody>
          <a:bodyPr/>
          <a:lstStyle/>
          <a:p>
            <a:r>
              <a:rPr lang="fr-FR" dirty="0" err="1"/>
              <a:t>References</a:t>
            </a:r>
            <a:endParaRPr lang="fr-FR" dirty="0"/>
          </a:p>
        </p:txBody>
      </p:sp>
    </p:spTree>
    <p:extLst>
      <p:ext uri="{BB962C8B-B14F-4D97-AF65-F5344CB8AC3E}">
        <p14:creationId xmlns:p14="http://schemas.microsoft.com/office/powerpoint/2010/main" val="31356136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4294967295"/>
          </p:nvPr>
        </p:nvSpPr>
        <p:spPr>
          <a:xfrm>
            <a:off x="3886246" y="2177787"/>
            <a:ext cx="6507180" cy="455920"/>
          </a:xfrm>
          <a:noFill/>
        </p:spPr>
        <p:txBody>
          <a:bodyPr/>
          <a:lstStyle/>
          <a:p>
            <a:r>
              <a:rPr lang="fr-FR" sz="3200" dirty="0" err="1">
                <a:solidFill>
                  <a:schemeClr val="bg1"/>
                </a:solidFill>
              </a:rPr>
              <a:t>Thank</a:t>
            </a:r>
            <a:r>
              <a:rPr lang="fr-FR" sz="3200" dirty="0">
                <a:solidFill>
                  <a:schemeClr val="bg1"/>
                </a:solidFill>
              </a:rPr>
              <a:t> </a:t>
            </a:r>
            <a:r>
              <a:rPr lang="fr-FR" sz="3200" dirty="0" err="1" smtClean="0">
                <a:solidFill>
                  <a:schemeClr val="bg1"/>
                </a:solidFill>
              </a:rPr>
              <a:t>you</a:t>
            </a:r>
            <a:r>
              <a:rPr lang="fr-FR" sz="3200" dirty="0" smtClean="0">
                <a:solidFill>
                  <a:schemeClr val="bg1"/>
                </a:solidFill>
              </a:rPr>
              <a:t>.</a:t>
            </a:r>
            <a:endParaRPr lang="fr-FR" sz="3200" dirty="0">
              <a:solidFill>
                <a:schemeClr val="bg1"/>
              </a:solidFill>
            </a:endParaRPr>
          </a:p>
        </p:txBody>
      </p:sp>
      <p:sp>
        <p:nvSpPr>
          <p:cNvPr id="6" name="Espace réservé du texte 5"/>
          <p:cNvSpPr>
            <a:spLocks noGrp="1"/>
          </p:cNvSpPr>
          <p:nvPr>
            <p:ph type="body" sz="quarter" idx="15"/>
          </p:nvPr>
        </p:nvSpPr>
        <p:spPr>
          <a:xfrm>
            <a:off x="3886246" y="2916583"/>
            <a:ext cx="6362985" cy="455267"/>
          </a:xfrm>
        </p:spPr>
        <p:txBody>
          <a:bodyPr/>
          <a:lstStyle/>
          <a:p>
            <a:endParaRPr lang="fr-FR" dirty="0"/>
          </a:p>
        </p:txBody>
      </p:sp>
      <p:sp>
        <p:nvSpPr>
          <p:cNvPr id="2" name="Espace réservé du pied de page 1"/>
          <p:cNvSpPr>
            <a:spLocks noGrp="1"/>
          </p:cNvSpPr>
          <p:nvPr>
            <p:ph type="ftr" sz="quarter" idx="4294967295"/>
          </p:nvPr>
        </p:nvSpPr>
        <p:spPr>
          <a:xfrm>
            <a:off x="3746204" y="6453000"/>
            <a:ext cx="6503027" cy="262355"/>
          </a:xfrm>
          <a:prstGeom prst="rect">
            <a:avLst/>
          </a:prstGeom>
        </p:spPr>
        <p:txBody>
          <a:bodyPr/>
          <a:lstStyle/>
          <a:p>
            <a:r>
              <a:rPr lang="en-GB" dirty="0" smtClean="0">
                <a:solidFill>
                  <a:srgbClr val="FFFFFF"/>
                </a:solidFill>
              </a:rPr>
              <a:t>Contract N°4000135313/21/NL/GLC</a:t>
            </a:r>
            <a:endParaRPr lang="en-GB" dirty="0">
              <a:solidFill>
                <a:srgbClr val="FFFFFF"/>
              </a:solidFill>
            </a:endParaRPr>
          </a:p>
        </p:txBody>
      </p:sp>
    </p:spTree>
    <p:extLst>
      <p:ext uri="{BB962C8B-B14F-4D97-AF65-F5344CB8AC3E}">
        <p14:creationId xmlns:p14="http://schemas.microsoft.com/office/powerpoint/2010/main" val="10693701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p:cNvSpPr>
            <a:spLocks noGrp="1"/>
          </p:cNvSpPr>
          <p:nvPr>
            <p:ph idx="1"/>
          </p:nvPr>
        </p:nvSpPr>
        <p:spPr>
          <a:xfrm>
            <a:off x="622800" y="1128755"/>
            <a:ext cx="11232000" cy="5029200"/>
          </a:xfrm>
        </p:spPr>
        <p:txBody>
          <a:bodyPr/>
          <a:lstStyle/>
          <a:p>
            <a:endParaRPr lang="fr-FR" sz="2000" dirty="0" smtClean="0">
              <a:solidFill>
                <a:schemeClr val="tx1"/>
              </a:solidFill>
            </a:endParaRPr>
          </a:p>
          <a:p>
            <a:pPr marL="342900" indent="-342900">
              <a:buFont typeface="Wingdings" panose="05000000000000000000" pitchFamily="2" charset="2"/>
              <a:buChar char="§"/>
            </a:pPr>
            <a:r>
              <a:rPr lang="fr-FR" sz="2000" dirty="0" err="1" smtClean="0">
                <a:solidFill>
                  <a:schemeClr val="tx1"/>
                </a:solidFill>
              </a:rPr>
              <a:t>Study</a:t>
            </a:r>
            <a:r>
              <a:rPr lang="fr-FR" sz="2000" dirty="0" smtClean="0">
                <a:solidFill>
                  <a:schemeClr val="tx1"/>
                </a:solidFill>
              </a:rPr>
              <a:t> </a:t>
            </a:r>
            <a:r>
              <a:rPr lang="fr-FR" sz="2000" dirty="0">
                <a:solidFill>
                  <a:schemeClr val="tx1"/>
                </a:solidFill>
              </a:rPr>
              <a:t>Objectives</a:t>
            </a:r>
          </a:p>
          <a:p>
            <a:pPr marL="342900" indent="-342900">
              <a:buFont typeface="Wingdings" panose="05000000000000000000" pitchFamily="2" charset="2"/>
              <a:buChar char="§"/>
            </a:pPr>
            <a:r>
              <a:rPr lang="fr-FR" sz="2000" dirty="0">
                <a:solidFill>
                  <a:schemeClr val="tx1"/>
                </a:solidFill>
              </a:rPr>
              <a:t>Project </a:t>
            </a:r>
            <a:r>
              <a:rPr lang="fr-FR" sz="2000" dirty="0" smtClean="0">
                <a:solidFill>
                  <a:schemeClr val="tx1"/>
                </a:solidFill>
              </a:rPr>
              <a:t>Organisation</a:t>
            </a:r>
            <a:endParaRPr lang="fr-FR" sz="2000" dirty="0">
              <a:solidFill>
                <a:schemeClr val="tx1"/>
              </a:solidFill>
            </a:endParaRPr>
          </a:p>
          <a:p>
            <a:pPr marL="342900" indent="-342900">
              <a:buFont typeface="Wingdings" panose="05000000000000000000" pitchFamily="2" charset="2"/>
              <a:buChar char="§"/>
            </a:pPr>
            <a:r>
              <a:rPr lang="fr-FR" sz="2000" dirty="0">
                <a:solidFill>
                  <a:schemeClr val="tx1"/>
                </a:solidFill>
              </a:rPr>
              <a:t>State of the </a:t>
            </a:r>
            <a:r>
              <a:rPr lang="fr-FR" sz="2000" dirty="0" smtClean="0">
                <a:solidFill>
                  <a:schemeClr val="tx1"/>
                </a:solidFill>
              </a:rPr>
              <a:t>Art</a:t>
            </a:r>
          </a:p>
          <a:p>
            <a:endParaRPr lang="fr-FR" sz="2000" dirty="0">
              <a:solidFill>
                <a:schemeClr val="tx1"/>
              </a:solidFill>
            </a:endParaRPr>
          </a:p>
          <a:p>
            <a:pPr marL="342900" indent="-342900">
              <a:buFont typeface="Wingdings" panose="05000000000000000000" pitchFamily="2" charset="2"/>
              <a:buChar char="§"/>
            </a:pPr>
            <a:r>
              <a:rPr lang="fr-FR" sz="2000" dirty="0" err="1" smtClean="0">
                <a:solidFill>
                  <a:schemeClr val="tx1"/>
                </a:solidFill>
              </a:rPr>
              <a:t>Selected</a:t>
            </a:r>
            <a:r>
              <a:rPr lang="fr-FR" sz="2000" dirty="0" smtClean="0">
                <a:solidFill>
                  <a:schemeClr val="tx1"/>
                </a:solidFill>
              </a:rPr>
              <a:t> </a:t>
            </a:r>
            <a:r>
              <a:rPr lang="fr-FR" sz="2000" dirty="0" err="1" smtClean="0">
                <a:solidFill>
                  <a:schemeClr val="tx1"/>
                </a:solidFill>
              </a:rPr>
              <a:t>References</a:t>
            </a:r>
            <a:r>
              <a:rPr lang="fr-FR" sz="2000" dirty="0" smtClean="0">
                <a:solidFill>
                  <a:schemeClr val="tx1"/>
                </a:solidFill>
              </a:rPr>
              <a:t> &amp; Test </a:t>
            </a:r>
            <a:r>
              <a:rPr lang="fr-FR" sz="2000" dirty="0" err="1" smtClean="0">
                <a:solidFill>
                  <a:schemeClr val="tx1"/>
                </a:solidFill>
              </a:rPr>
              <a:t>Methodologies</a:t>
            </a:r>
            <a:endParaRPr lang="fr-FR" sz="2000" dirty="0" smtClean="0">
              <a:solidFill>
                <a:schemeClr val="tx1"/>
              </a:solidFill>
            </a:endParaRPr>
          </a:p>
          <a:p>
            <a:endParaRPr lang="fr-FR" sz="2000" dirty="0" smtClean="0">
              <a:solidFill>
                <a:schemeClr val="tx1"/>
              </a:solidFill>
            </a:endParaRPr>
          </a:p>
          <a:p>
            <a:pPr marL="342900" indent="-342900">
              <a:buFont typeface="Wingdings" panose="05000000000000000000" pitchFamily="2" charset="2"/>
              <a:buChar char="§"/>
            </a:pPr>
            <a:r>
              <a:rPr lang="fr-FR" sz="2000" dirty="0" err="1" smtClean="0">
                <a:solidFill>
                  <a:schemeClr val="tx1"/>
                </a:solidFill>
              </a:rPr>
              <a:t>Study</a:t>
            </a:r>
            <a:r>
              <a:rPr lang="fr-FR" sz="2000" dirty="0" smtClean="0">
                <a:solidFill>
                  <a:schemeClr val="tx1"/>
                </a:solidFill>
              </a:rPr>
              <a:t> </a:t>
            </a:r>
            <a:r>
              <a:rPr lang="fr-FR" sz="2000" dirty="0" err="1" smtClean="0">
                <a:solidFill>
                  <a:schemeClr val="tx1"/>
                </a:solidFill>
              </a:rPr>
              <a:t>Results</a:t>
            </a:r>
            <a:endParaRPr lang="fr-FR" sz="2000" dirty="0">
              <a:solidFill>
                <a:schemeClr val="tx1"/>
              </a:solidFill>
            </a:endParaRPr>
          </a:p>
          <a:p>
            <a:pPr marL="645750" lvl="1" indent="-285750">
              <a:buFont typeface="Arial" panose="020B0604020202020204" pitchFamily="34" charset="0"/>
              <a:buChar char="•"/>
            </a:pPr>
            <a:r>
              <a:rPr lang="fr-FR" sz="2000" dirty="0" err="1" smtClean="0">
                <a:solidFill>
                  <a:schemeClr val="tx1"/>
                </a:solidFill>
              </a:rPr>
              <a:t>Results</a:t>
            </a:r>
            <a:r>
              <a:rPr lang="fr-FR" sz="2000" dirty="0" smtClean="0">
                <a:solidFill>
                  <a:schemeClr val="tx1"/>
                </a:solidFill>
              </a:rPr>
              <a:t> </a:t>
            </a:r>
            <a:r>
              <a:rPr lang="fr-FR" sz="2000" dirty="0">
                <a:solidFill>
                  <a:schemeClr val="tx1"/>
                </a:solidFill>
              </a:rPr>
              <a:t>on TV1</a:t>
            </a:r>
          </a:p>
          <a:p>
            <a:pPr marL="645750" lvl="1" indent="-285750">
              <a:buFont typeface="Arial" panose="020B0604020202020204" pitchFamily="34" charset="0"/>
              <a:buChar char="•"/>
            </a:pPr>
            <a:r>
              <a:rPr lang="fr-FR" sz="2000" dirty="0" err="1">
                <a:solidFill>
                  <a:schemeClr val="tx1"/>
                </a:solidFill>
              </a:rPr>
              <a:t>Results</a:t>
            </a:r>
            <a:r>
              <a:rPr lang="fr-FR" sz="2000" dirty="0">
                <a:solidFill>
                  <a:schemeClr val="tx1"/>
                </a:solidFill>
              </a:rPr>
              <a:t> on TV2</a:t>
            </a:r>
          </a:p>
          <a:p>
            <a:pPr marL="645750" lvl="1" indent="-285750">
              <a:buFont typeface="Arial" panose="020B0604020202020204" pitchFamily="34" charset="0"/>
              <a:buChar char="•"/>
            </a:pPr>
            <a:r>
              <a:rPr lang="fr-FR" sz="2000" dirty="0" err="1">
                <a:solidFill>
                  <a:schemeClr val="tx1"/>
                </a:solidFill>
              </a:rPr>
              <a:t>Results</a:t>
            </a:r>
            <a:r>
              <a:rPr lang="fr-FR" sz="2000" dirty="0">
                <a:solidFill>
                  <a:schemeClr val="tx1"/>
                </a:solidFill>
              </a:rPr>
              <a:t> on TV3</a:t>
            </a:r>
          </a:p>
          <a:p>
            <a:pPr marL="645750" lvl="1" indent="-285750">
              <a:buFont typeface="Arial" panose="020B0604020202020204" pitchFamily="34" charset="0"/>
              <a:buChar char="•"/>
            </a:pPr>
            <a:r>
              <a:rPr lang="fr-FR" sz="2000" dirty="0" err="1">
                <a:solidFill>
                  <a:schemeClr val="tx1"/>
                </a:solidFill>
              </a:rPr>
              <a:t>Results</a:t>
            </a:r>
            <a:r>
              <a:rPr lang="fr-FR" sz="2000" dirty="0">
                <a:solidFill>
                  <a:schemeClr val="tx1"/>
                </a:solidFill>
              </a:rPr>
              <a:t> on </a:t>
            </a:r>
            <a:r>
              <a:rPr lang="fr-FR" sz="2000" dirty="0" smtClean="0">
                <a:solidFill>
                  <a:schemeClr val="tx1"/>
                </a:solidFill>
              </a:rPr>
              <a:t>TV4</a:t>
            </a:r>
          </a:p>
          <a:p>
            <a:pPr marL="285750" indent="-285750">
              <a:buFont typeface="Arial" panose="020B0604020202020204" pitchFamily="34" charset="0"/>
              <a:buChar char="•"/>
            </a:pPr>
            <a:endParaRPr lang="fr-FR" sz="2000" dirty="0">
              <a:solidFill>
                <a:schemeClr val="tx1"/>
              </a:solidFill>
            </a:endParaRPr>
          </a:p>
          <a:p>
            <a:pPr marL="342900" indent="-342900">
              <a:buFont typeface="Wingdings" panose="05000000000000000000" pitchFamily="2" charset="2"/>
              <a:buChar char="§"/>
            </a:pPr>
            <a:r>
              <a:rPr lang="fr-FR" sz="2000" dirty="0" smtClean="0">
                <a:solidFill>
                  <a:schemeClr val="tx1"/>
                </a:solidFill>
              </a:rPr>
              <a:t>Conclusion &amp; Outlook </a:t>
            </a:r>
            <a:r>
              <a:rPr lang="fr-FR" sz="2000" dirty="0">
                <a:solidFill>
                  <a:schemeClr val="tx1"/>
                </a:solidFill>
              </a:rPr>
              <a:t>of the </a:t>
            </a:r>
            <a:r>
              <a:rPr lang="fr-FR" sz="2000" dirty="0" err="1" smtClean="0">
                <a:solidFill>
                  <a:schemeClr val="tx1"/>
                </a:solidFill>
              </a:rPr>
              <a:t>study</a:t>
            </a:r>
            <a:endParaRPr lang="fr-FR" sz="2000" dirty="0">
              <a:solidFill>
                <a:schemeClr val="tx1"/>
              </a:solidFill>
            </a:endParaRPr>
          </a:p>
        </p:txBody>
      </p:sp>
      <p:sp>
        <p:nvSpPr>
          <p:cNvPr id="2" name="Espace réservé de la date 1"/>
          <p:cNvSpPr>
            <a:spLocks noGrp="1"/>
          </p:cNvSpPr>
          <p:nvPr>
            <p:ph type="dt" sz="half" idx="10"/>
          </p:nvPr>
        </p:nvSpPr>
        <p:spPr/>
        <p:txBody>
          <a:bodyPr/>
          <a:lstStyle/>
          <a:p>
            <a:r>
              <a:rPr lang="fr-FR" smtClean="0">
                <a:solidFill>
                  <a:srgbClr val="000000">
                    <a:tint val="75000"/>
                  </a:srgbClr>
                </a:solidFill>
              </a:rPr>
              <a:t>28th June 2023 - ESTEC, Final Presentation Days 2023.</a:t>
            </a:r>
            <a:endParaRPr lang="en-GB" dirty="0">
              <a:solidFill>
                <a:srgbClr val="000000">
                  <a:tint val="75000"/>
                </a:srgbClr>
              </a:solidFill>
            </a:endParaRPr>
          </a:p>
        </p:txBody>
      </p:sp>
      <p:sp>
        <p:nvSpPr>
          <p:cNvPr id="3" name="Espace réservé du pied de page 2"/>
          <p:cNvSpPr>
            <a:spLocks noGrp="1"/>
          </p:cNvSpPr>
          <p:nvPr>
            <p:ph type="ftr" sz="quarter" idx="11"/>
          </p:nvPr>
        </p:nvSpPr>
        <p:spPr/>
        <p:txBody>
          <a:bodyPr/>
          <a:lstStyle/>
          <a:p>
            <a:r>
              <a:rPr lang="en-GB" smtClean="0">
                <a:solidFill>
                  <a:srgbClr val="000000">
                    <a:tint val="75000"/>
                  </a:srgbClr>
                </a:solidFill>
              </a:rPr>
              <a:t>Contract N°4000135313/21/NL/GLC</a:t>
            </a:r>
            <a:endParaRPr lang="en-GB" dirty="0">
              <a:solidFill>
                <a:srgbClr val="000000">
                  <a:tint val="75000"/>
                </a:srgbClr>
              </a:solidFill>
            </a:endParaRPr>
          </a:p>
        </p:txBody>
      </p:sp>
      <p:sp>
        <p:nvSpPr>
          <p:cNvPr id="4" name="Espace réservé du numéro de diapositive 3"/>
          <p:cNvSpPr>
            <a:spLocks noGrp="1"/>
          </p:cNvSpPr>
          <p:nvPr>
            <p:ph type="sldNum" sz="quarter" idx="12"/>
          </p:nvPr>
        </p:nvSpPr>
        <p:spPr/>
        <p:txBody>
          <a:bodyPr/>
          <a:lstStyle/>
          <a:p>
            <a:fld id="{877C2003-2E6E-4ABC-B270-3E95A87ADF8A}" type="slidenum">
              <a:rPr lang="en-GB" smtClean="0">
                <a:solidFill>
                  <a:srgbClr val="000000">
                    <a:tint val="75000"/>
                  </a:srgbClr>
                </a:solidFill>
              </a:rPr>
              <a:pPr/>
              <a:t>3</a:t>
            </a:fld>
            <a:endParaRPr lang="en-GB">
              <a:solidFill>
                <a:srgbClr val="000000">
                  <a:tint val="75000"/>
                </a:srgbClr>
              </a:solidFill>
            </a:endParaRPr>
          </a:p>
        </p:txBody>
      </p:sp>
      <p:sp>
        <p:nvSpPr>
          <p:cNvPr id="5" name="Titre 4"/>
          <p:cNvSpPr>
            <a:spLocks noGrp="1"/>
          </p:cNvSpPr>
          <p:nvPr>
            <p:ph type="title"/>
          </p:nvPr>
        </p:nvSpPr>
        <p:spPr/>
        <p:txBody>
          <a:bodyPr/>
          <a:lstStyle/>
          <a:p>
            <a:r>
              <a:rPr lang="fr-FR" dirty="0" err="1" smtClean="0"/>
              <a:t>Summary</a:t>
            </a:r>
            <a:endParaRPr lang="fr-FR" dirty="0"/>
          </a:p>
        </p:txBody>
      </p:sp>
    </p:spTree>
    <p:extLst>
      <p:ext uri="{BB962C8B-B14F-4D97-AF65-F5344CB8AC3E}">
        <p14:creationId xmlns:p14="http://schemas.microsoft.com/office/powerpoint/2010/main" val="25107537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8800" y="188475"/>
            <a:ext cx="11232000" cy="900000"/>
          </a:xfrm>
        </p:spPr>
        <p:txBody>
          <a:bodyPr/>
          <a:lstStyle/>
          <a:p>
            <a:r>
              <a:rPr lang="fr-FR" dirty="0" err="1"/>
              <a:t>Study</a:t>
            </a:r>
            <a:r>
              <a:rPr lang="fr-FR" dirty="0"/>
              <a:t> Objectives</a:t>
            </a:r>
          </a:p>
        </p:txBody>
      </p:sp>
      <p:sp>
        <p:nvSpPr>
          <p:cNvPr id="3" name="Espace réservé de la date 2"/>
          <p:cNvSpPr>
            <a:spLocks noGrp="1"/>
          </p:cNvSpPr>
          <p:nvPr>
            <p:ph type="dt" sz="half" idx="10"/>
          </p:nvPr>
        </p:nvSpPr>
        <p:spPr/>
        <p:txBody>
          <a:bodyPr/>
          <a:lstStyle/>
          <a:p>
            <a:r>
              <a:rPr lang="fr-FR" smtClean="0">
                <a:solidFill>
                  <a:srgbClr val="000000">
                    <a:tint val="75000"/>
                  </a:srgbClr>
                </a:solidFill>
              </a:rPr>
              <a:t>28th June 2023 - ESTEC, Final Presentation Days 2023.</a:t>
            </a:r>
            <a:endParaRPr lang="en-GB" dirty="0">
              <a:solidFill>
                <a:srgbClr val="000000">
                  <a:tint val="75000"/>
                </a:srgbClr>
              </a:solidFill>
            </a:endParaRPr>
          </a:p>
        </p:txBody>
      </p:sp>
      <p:sp>
        <p:nvSpPr>
          <p:cNvPr id="4" name="Espace réservé du pied de page 3"/>
          <p:cNvSpPr>
            <a:spLocks noGrp="1"/>
          </p:cNvSpPr>
          <p:nvPr>
            <p:ph type="ftr" sz="quarter" idx="11"/>
          </p:nvPr>
        </p:nvSpPr>
        <p:spPr/>
        <p:txBody>
          <a:bodyPr/>
          <a:lstStyle/>
          <a:p>
            <a:r>
              <a:rPr lang="en-GB" smtClean="0">
                <a:solidFill>
                  <a:srgbClr val="000000">
                    <a:tint val="75000"/>
                  </a:srgbClr>
                </a:solidFill>
              </a:rPr>
              <a:t>Contract N°4000135313/21/NL/GLC</a:t>
            </a:r>
            <a:endParaRPr lang="en-GB" dirty="0">
              <a:solidFill>
                <a:srgbClr val="000000">
                  <a:tint val="75000"/>
                </a:srgbClr>
              </a:solidFill>
            </a:endParaRPr>
          </a:p>
        </p:txBody>
      </p:sp>
      <p:sp>
        <p:nvSpPr>
          <p:cNvPr id="5" name="Espace réservé du numéro de diapositive 4"/>
          <p:cNvSpPr>
            <a:spLocks noGrp="1"/>
          </p:cNvSpPr>
          <p:nvPr>
            <p:ph type="sldNum" sz="quarter" idx="12"/>
          </p:nvPr>
        </p:nvSpPr>
        <p:spPr/>
        <p:txBody>
          <a:bodyPr/>
          <a:lstStyle/>
          <a:p>
            <a:fld id="{877C2003-2E6E-4ABC-B270-3E95A87ADF8A}" type="slidenum">
              <a:rPr lang="en-GB" smtClean="0">
                <a:solidFill>
                  <a:srgbClr val="000000">
                    <a:tint val="75000"/>
                  </a:srgbClr>
                </a:solidFill>
              </a:rPr>
              <a:pPr/>
              <a:t>4</a:t>
            </a:fld>
            <a:endParaRPr lang="en-GB">
              <a:solidFill>
                <a:srgbClr val="000000">
                  <a:tint val="75000"/>
                </a:srgbClr>
              </a:solidFill>
            </a:endParaRPr>
          </a:p>
        </p:txBody>
      </p:sp>
      <p:sp>
        <p:nvSpPr>
          <p:cNvPr id="7" name="Rectangle 6"/>
          <p:cNvSpPr/>
          <p:nvPr/>
        </p:nvSpPr>
        <p:spPr>
          <a:xfrm>
            <a:off x="478800" y="1433041"/>
            <a:ext cx="4573917" cy="338554"/>
          </a:xfrm>
          <a:prstGeom prst="rect">
            <a:avLst/>
          </a:prstGeom>
        </p:spPr>
        <p:txBody>
          <a:bodyPr wrap="square">
            <a:spAutoFit/>
          </a:bodyPr>
          <a:lstStyle/>
          <a:p>
            <a:pPr algn="just"/>
            <a:r>
              <a:rPr lang="en-US" sz="1600" dirty="0">
                <a:solidFill>
                  <a:srgbClr val="000000"/>
                </a:solidFill>
                <a:latin typeface="Georgia" panose="02040502050405020303" pitchFamily="18" charset="0"/>
                <a:ea typeface="Times New Roman" panose="02020603050405020304" pitchFamily="18" charset="0"/>
              </a:rPr>
              <a:t> </a:t>
            </a:r>
            <a:endParaRPr lang="fr-FR" sz="1600" dirty="0">
              <a:solidFill>
                <a:srgbClr val="000000"/>
              </a:solidFill>
              <a:latin typeface="Times New Roman" panose="02020603050405020304" pitchFamily="18" charset="0"/>
              <a:ea typeface="Times New Roman" panose="02020603050405020304" pitchFamily="18" charset="0"/>
            </a:endParaRPr>
          </a:p>
        </p:txBody>
      </p:sp>
      <p:grpSp>
        <p:nvGrpSpPr>
          <p:cNvPr id="9" name="Zone de dessin 1"/>
          <p:cNvGrpSpPr/>
          <p:nvPr/>
        </p:nvGrpSpPr>
        <p:grpSpPr>
          <a:xfrm>
            <a:off x="6501865" y="1981331"/>
            <a:ext cx="5419019" cy="2659796"/>
            <a:chOff x="0" y="0"/>
            <a:chExt cx="6010275" cy="2876550"/>
          </a:xfrm>
        </p:grpSpPr>
        <p:sp>
          <p:nvSpPr>
            <p:cNvPr id="10" name="Rectangle 9"/>
            <p:cNvSpPr/>
            <p:nvPr/>
          </p:nvSpPr>
          <p:spPr>
            <a:xfrm>
              <a:off x="0" y="0"/>
              <a:ext cx="6010275" cy="2876550"/>
            </a:xfrm>
            <a:prstGeom prst="rect">
              <a:avLst/>
            </a:prstGeom>
            <a:noFill/>
            <a:ln>
              <a:noFill/>
            </a:ln>
          </p:spPr>
          <p:txBody>
            <a:bodyPr/>
            <a:lstStyle/>
            <a:p>
              <a:endParaRPr lang="fr-FR"/>
            </a:p>
          </p:txBody>
        </p:sp>
        <p:sp>
          <p:nvSpPr>
            <p:cNvPr id="11" name="AutoShape 4"/>
            <p:cNvSpPr>
              <a:spLocks noChangeArrowheads="1"/>
            </p:cNvSpPr>
            <p:nvPr/>
          </p:nvSpPr>
          <p:spPr bwMode="auto">
            <a:xfrm>
              <a:off x="29308" y="333375"/>
              <a:ext cx="2408457" cy="576000"/>
            </a:xfrm>
            <a:prstGeom prst="roundRect">
              <a:avLst>
                <a:gd name="adj" fmla="val 16667"/>
              </a:avLst>
            </a:prstGeom>
            <a:solidFill>
              <a:srgbClr val="FFFFFF"/>
            </a:solidFill>
            <a:ln w="9525">
              <a:solidFill>
                <a:srgbClr val="000000"/>
              </a:solidFill>
              <a:round/>
              <a:headEnd/>
              <a:tailEnd/>
            </a:ln>
          </p:spPr>
          <p:txBody>
            <a:bodyPr rot="0" vert="horz" wrap="square" lIns="91428" tIns="45714" rIns="91428" bIns="45714" anchor="t" anchorCtr="0" upright="1">
              <a:noAutofit/>
            </a:bodyPr>
            <a:lstStyle/>
            <a:p>
              <a:r>
                <a:rPr lang="en-US" sz="1000" dirty="0">
                  <a:latin typeface="Georgia"/>
                  <a:ea typeface="Times New Roman"/>
                  <a:cs typeface="Times New Roman"/>
                </a:rPr>
                <a:t>Identify 4 COTS candidates with various types of SEE and component families</a:t>
              </a:r>
              <a:endParaRPr lang="en-US" sz="1200" dirty="0">
                <a:latin typeface="Georgia"/>
                <a:ea typeface="Times New Roman"/>
                <a:cs typeface="Times New Roman"/>
              </a:endParaRPr>
            </a:p>
          </p:txBody>
        </p:sp>
        <p:sp>
          <p:nvSpPr>
            <p:cNvPr id="12" name="AutoShape 5"/>
            <p:cNvSpPr>
              <a:spLocks noChangeArrowheads="1"/>
            </p:cNvSpPr>
            <p:nvPr/>
          </p:nvSpPr>
          <p:spPr bwMode="auto">
            <a:xfrm>
              <a:off x="3405554" y="333375"/>
              <a:ext cx="2362200" cy="576000"/>
            </a:xfrm>
            <a:prstGeom prst="roundRect">
              <a:avLst>
                <a:gd name="adj" fmla="val 16667"/>
              </a:avLst>
            </a:prstGeom>
            <a:solidFill>
              <a:srgbClr val="FFFFFF"/>
            </a:solidFill>
            <a:ln w="9525">
              <a:solidFill>
                <a:srgbClr val="000000"/>
              </a:solidFill>
              <a:round/>
              <a:headEnd/>
              <a:tailEnd/>
            </a:ln>
          </p:spPr>
          <p:txBody>
            <a:bodyPr rot="0" vert="horz" wrap="square" lIns="91428" tIns="45714" rIns="91428" bIns="45714" anchor="t" anchorCtr="0" upright="1">
              <a:noAutofit/>
            </a:bodyPr>
            <a:lstStyle/>
            <a:p>
              <a:r>
                <a:rPr lang="en-US" sz="1000" dirty="0">
                  <a:latin typeface="Georgia"/>
                  <a:ea typeface="Times New Roman"/>
                  <a:cs typeface="Times New Roman"/>
                </a:rPr>
                <a:t>Obtain good indicator of SEE sensitivity</a:t>
              </a:r>
              <a:endParaRPr lang="en-US" sz="1200" dirty="0">
                <a:latin typeface="Georgia"/>
                <a:ea typeface="Times New Roman"/>
                <a:cs typeface="Times New Roman"/>
              </a:endParaRPr>
            </a:p>
          </p:txBody>
        </p:sp>
        <p:sp>
          <p:nvSpPr>
            <p:cNvPr id="13" name="Text Box 6"/>
            <p:cNvSpPr txBox="1">
              <a:spLocks noChangeArrowheads="1"/>
            </p:cNvSpPr>
            <p:nvPr/>
          </p:nvSpPr>
          <p:spPr bwMode="auto">
            <a:xfrm>
              <a:off x="413479" y="76200"/>
              <a:ext cx="1524000" cy="2381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28" tIns="45714" rIns="91428" bIns="45714" anchor="t" anchorCtr="0" upright="1">
              <a:noAutofit/>
            </a:bodyPr>
            <a:lstStyle/>
            <a:p>
              <a:pPr algn="ctr"/>
              <a:r>
                <a:rPr lang="en-GB" sz="1100" b="1">
                  <a:latin typeface="Georgia"/>
                  <a:ea typeface="Times New Roman"/>
                  <a:cs typeface="Times New Roman"/>
                </a:rPr>
                <a:t>Product Tree</a:t>
              </a:r>
              <a:endParaRPr lang="en-US" sz="1200">
                <a:latin typeface="Georgia"/>
                <a:ea typeface="Times New Roman"/>
                <a:cs typeface="Times New Roman"/>
              </a:endParaRPr>
            </a:p>
          </p:txBody>
        </p:sp>
        <p:sp>
          <p:nvSpPr>
            <p:cNvPr id="14" name="Text Box 7"/>
            <p:cNvSpPr txBox="1">
              <a:spLocks noChangeArrowheads="1"/>
            </p:cNvSpPr>
            <p:nvPr/>
          </p:nvSpPr>
          <p:spPr bwMode="auto">
            <a:xfrm>
              <a:off x="3733800" y="68861"/>
              <a:ext cx="1905000" cy="25498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28" tIns="45714" rIns="91428" bIns="45714" anchor="t" anchorCtr="0" upright="1">
              <a:noAutofit/>
            </a:bodyPr>
            <a:lstStyle/>
            <a:p>
              <a:pPr algn="ctr"/>
              <a:r>
                <a:rPr lang="en-GB" sz="1100" b="1">
                  <a:latin typeface="Georgia"/>
                  <a:ea typeface="Times New Roman"/>
                  <a:cs typeface="Times New Roman"/>
                </a:rPr>
                <a:t>Functional Tree</a:t>
              </a:r>
              <a:endParaRPr lang="en-US" sz="1200">
                <a:latin typeface="Georgia"/>
                <a:ea typeface="Times New Roman"/>
                <a:cs typeface="Times New Roman"/>
              </a:endParaRPr>
            </a:p>
          </p:txBody>
        </p:sp>
        <p:sp>
          <p:nvSpPr>
            <p:cNvPr id="15" name="AutoShape 9"/>
            <p:cNvSpPr>
              <a:spLocks noChangeArrowheads="1"/>
            </p:cNvSpPr>
            <p:nvPr/>
          </p:nvSpPr>
          <p:spPr bwMode="auto">
            <a:xfrm>
              <a:off x="29308" y="1101853"/>
              <a:ext cx="2361565" cy="468000"/>
            </a:xfrm>
            <a:prstGeom prst="roundRect">
              <a:avLst>
                <a:gd name="adj" fmla="val 16667"/>
              </a:avLst>
            </a:prstGeom>
            <a:solidFill>
              <a:srgbClr val="FFFFFF"/>
            </a:solidFill>
            <a:ln w="9525">
              <a:solidFill>
                <a:srgbClr val="000000"/>
              </a:solidFill>
              <a:round/>
              <a:headEnd/>
              <a:tailEnd/>
            </a:ln>
          </p:spPr>
          <p:txBody>
            <a:bodyPr rot="0" vert="horz" wrap="square" lIns="91428" tIns="45714" rIns="91428" bIns="45714" anchor="t" anchorCtr="0" upright="1">
              <a:noAutofit/>
            </a:bodyPr>
            <a:lstStyle/>
            <a:p>
              <a:r>
                <a:rPr lang="en-US" sz="1000" dirty="0">
                  <a:latin typeface="Georgia"/>
                  <a:ea typeface="Times New Roman"/>
                  <a:cs typeface="Times New Roman"/>
                </a:rPr>
                <a:t>Define the test plan and prepare the test setup</a:t>
              </a:r>
              <a:endParaRPr lang="en-US" sz="1200" dirty="0">
                <a:latin typeface="Georgia"/>
                <a:ea typeface="Times New Roman"/>
                <a:cs typeface="Times New Roman"/>
              </a:endParaRPr>
            </a:p>
          </p:txBody>
        </p:sp>
        <p:sp>
          <p:nvSpPr>
            <p:cNvPr id="16" name="AutoShape 10"/>
            <p:cNvSpPr>
              <a:spLocks noChangeArrowheads="1"/>
            </p:cNvSpPr>
            <p:nvPr/>
          </p:nvSpPr>
          <p:spPr bwMode="auto">
            <a:xfrm>
              <a:off x="23446" y="1679855"/>
              <a:ext cx="2361565" cy="432000"/>
            </a:xfrm>
            <a:prstGeom prst="roundRect">
              <a:avLst>
                <a:gd name="adj" fmla="val 16667"/>
              </a:avLst>
            </a:prstGeom>
            <a:solidFill>
              <a:srgbClr val="FFFFFF"/>
            </a:solidFill>
            <a:ln w="9525">
              <a:solidFill>
                <a:srgbClr val="000000"/>
              </a:solidFill>
              <a:round/>
              <a:headEnd/>
              <a:tailEnd/>
            </a:ln>
          </p:spPr>
          <p:txBody>
            <a:bodyPr rot="0" vert="horz" wrap="square" lIns="91428" tIns="45714" rIns="91428" bIns="45714" anchor="t" anchorCtr="0" upright="1">
              <a:noAutofit/>
            </a:bodyPr>
            <a:lstStyle/>
            <a:p>
              <a:r>
                <a:rPr lang="en-US" sz="1000" dirty="0">
                  <a:latin typeface="Georgia"/>
                  <a:ea typeface="Times New Roman"/>
                  <a:cs typeface="Times New Roman"/>
                </a:rPr>
                <a:t>Perform SEE radiation tests using laser and ionizing particles</a:t>
              </a:r>
              <a:endParaRPr lang="en-US" sz="1200" dirty="0">
                <a:latin typeface="Georgia"/>
                <a:ea typeface="Times New Roman"/>
                <a:cs typeface="Times New Roman"/>
              </a:endParaRPr>
            </a:p>
          </p:txBody>
        </p:sp>
        <p:sp>
          <p:nvSpPr>
            <p:cNvPr id="17" name="AutoShape 11"/>
            <p:cNvSpPr>
              <a:spLocks noChangeArrowheads="1"/>
            </p:cNvSpPr>
            <p:nvPr/>
          </p:nvSpPr>
          <p:spPr bwMode="auto">
            <a:xfrm>
              <a:off x="5861" y="2209852"/>
              <a:ext cx="2361565" cy="576000"/>
            </a:xfrm>
            <a:prstGeom prst="roundRect">
              <a:avLst>
                <a:gd name="adj" fmla="val 16667"/>
              </a:avLst>
            </a:prstGeom>
            <a:solidFill>
              <a:srgbClr val="FFFFFF"/>
            </a:solidFill>
            <a:ln w="9525">
              <a:solidFill>
                <a:srgbClr val="000000"/>
              </a:solidFill>
              <a:round/>
              <a:headEnd/>
              <a:tailEnd/>
            </a:ln>
          </p:spPr>
          <p:txBody>
            <a:bodyPr rot="0" vert="horz" wrap="square" lIns="91428" tIns="45714" rIns="91428" bIns="45714" anchor="t" anchorCtr="0" upright="1">
              <a:noAutofit/>
            </a:bodyPr>
            <a:lstStyle/>
            <a:p>
              <a:r>
                <a:rPr lang="en-US" sz="1000">
                  <a:latin typeface="Georgia"/>
                  <a:ea typeface="Times New Roman"/>
                  <a:cs typeface="Times New Roman"/>
                </a:rPr>
                <a:t>Analyze laser data and compare them to standard SEE tests</a:t>
              </a:r>
              <a:endParaRPr lang="en-US" sz="1200">
                <a:latin typeface="Georgia"/>
                <a:ea typeface="Times New Roman"/>
                <a:cs typeface="Times New Roman"/>
              </a:endParaRPr>
            </a:p>
          </p:txBody>
        </p:sp>
        <p:sp>
          <p:nvSpPr>
            <p:cNvPr id="18" name="AutoShape 15"/>
            <p:cNvSpPr>
              <a:spLocks noChangeArrowheads="1"/>
            </p:cNvSpPr>
            <p:nvPr/>
          </p:nvSpPr>
          <p:spPr bwMode="auto">
            <a:xfrm>
              <a:off x="3387970" y="1387603"/>
              <a:ext cx="2362200" cy="432000"/>
            </a:xfrm>
            <a:prstGeom prst="roundRect">
              <a:avLst>
                <a:gd name="adj" fmla="val 16667"/>
              </a:avLst>
            </a:prstGeom>
            <a:solidFill>
              <a:srgbClr val="FFFFFF"/>
            </a:solidFill>
            <a:ln w="9525">
              <a:solidFill>
                <a:srgbClr val="000000"/>
              </a:solidFill>
              <a:round/>
              <a:headEnd/>
              <a:tailEnd/>
            </a:ln>
          </p:spPr>
          <p:txBody>
            <a:bodyPr rot="0" vert="horz" wrap="square" lIns="91428" tIns="45714" rIns="91428" bIns="45714" anchor="t" anchorCtr="0" upright="1">
              <a:noAutofit/>
            </a:bodyPr>
            <a:lstStyle/>
            <a:p>
              <a:r>
                <a:rPr lang="en-GB" sz="1000">
                  <a:latin typeface="Georgia"/>
                  <a:ea typeface="Times New Roman"/>
                  <a:cs typeface="Times New Roman"/>
                </a:rPr>
                <a:t>Compare SEE sensitivity between lots </a:t>
              </a:r>
              <a:endParaRPr lang="en-US" sz="1200">
                <a:latin typeface="Georgia"/>
                <a:ea typeface="Times New Roman"/>
                <a:cs typeface="Times New Roman"/>
              </a:endParaRPr>
            </a:p>
          </p:txBody>
        </p:sp>
        <p:sp>
          <p:nvSpPr>
            <p:cNvPr id="19" name="AutoShape 18"/>
            <p:cNvSpPr>
              <a:spLocks noChangeArrowheads="1"/>
            </p:cNvSpPr>
            <p:nvPr/>
          </p:nvSpPr>
          <p:spPr bwMode="auto">
            <a:xfrm>
              <a:off x="3405554" y="2209863"/>
              <a:ext cx="2362200" cy="576000"/>
            </a:xfrm>
            <a:prstGeom prst="roundRect">
              <a:avLst>
                <a:gd name="adj" fmla="val 16667"/>
              </a:avLst>
            </a:prstGeom>
            <a:solidFill>
              <a:srgbClr val="FFFFFF"/>
            </a:solidFill>
            <a:ln w="9525">
              <a:solidFill>
                <a:srgbClr val="000000"/>
              </a:solidFill>
              <a:round/>
              <a:headEnd/>
              <a:tailEnd/>
            </a:ln>
          </p:spPr>
          <p:txBody>
            <a:bodyPr rot="0" vert="horz" wrap="square" lIns="91428" tIns="45714" rIns="91428" bIns="45714" anchor="t" anchorCtr="0" upright="1">
              <a:noAutofit/>
            </a:bodyPr>
            <a:lstStyle/>
            <a:p>
              <a:r>
                <a:rPr lang="en-US" sz="1000">
                  <a:latin typeface="Georgia"/>
                  <a:ea typeface="Times New Roman"/>
                  <a:cs typeface="Times New Roman"/>
                </a:rPr>
                <a:t>Issue RHA recommendations for the use of laser for COTS screening and validation</a:t>
              </a:r>
              <a:endParaRPr lang="en-US" sz="1200">
                <a:latin typeface="Georgia"/>
                <a:ea typeface="Times New Roman"/>
                <a:cs typeface="Times New Roman"/>
              </a:endParaRPr>
            </a:p>
            <a:p>
              <a:r>
                <a:rPr lang="en-US" sz="1000">
                  <a:highlight>
                    <a:srgbClr val="00FFFF"/>
                  </a:highlight>
                  <a:latin typeface="Georgia"/>
                  <a:ea typeface="Times New Roman"/>
                  <a:cs typeface="Times New Roman"/>
                </a:rPr>
                <a:t> </a:t>
              </a:r>
              <a:endParaRPr lang="en-US" sz="1200">
                <a:latin typeface="Georgia"/>
                <a:ea typeface="Times New Roman"/>
                <a:cs typeface="Times New Roman"/>
              </a:endParaRPr>
            </a:p>
          </p:txBody>
        </p:sp>
        <p:cxnSp>
          <p:nvCxnSpPr>
            <p:cNvPr id="20" name="AutoShape 22"/>
            <p:cNvCxnSpPr>
              <a:cxnSpLocks noChangeShapeType="1"/>
              <a:stCxn id="11" idx="3"/>
              <a:endCxn id="12" idx="1"/>
            </p:cNvCxnSpPr>
            <p:nvPr/>
          </p:nvCxnSpPr>
          <p:spPr bwMode="auto">
            <a:xfrm>
              <a:off x="2437765" y="621375"/>
              <a:ext cx="967789"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1" name="AutoShape 24"/>
            <p:cNvCxnSpPr>
              <a:cxnSpLocks noChangeShapeType="1"/>
              <a:stCxn id="15" idx="3"/>
              <a:endCxn id="18" idx="1"/>
            </p:cNvCxnSpPr>
            <p:nvPr/>
          </p:nvCxnSpPr>
          <p:spPr bwMode="auto">
            <a:xfrm>
              <a:off x="2390873" y="1335853"/>
              <a:ext cx="997097" cy="26775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2" name="AutoShape 25"/>
            <p:cNvCxnSpPr>
              <a:cxnSpLocks noChangeShapeType="1"/>
              <a:stCxn id="16" idx="3"/>
              <a:endCxn id="18" idx="1"/>
            </p:cNvCxnSpPr>
            <p:nvPr/>
          </p:nvCxnSpPr>
          <p:spPr bwMode="auto">
            <a:xfrm flipV="1">
              <a:off x="2385011" y="1603603"/>
              <a:ext cx="1002959" cy="292252"/>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3" name="AutoShape 22"/>
            <p:cNvCxnSpPr>
              <a:cxnSpLocks noChangeShapeType="1"/>
              <a:stCxn id="17" idx="3"/>
              <a:endCxn id="19" idx="1"/>
            </p:cNvCxnSpPr>
            <p:nvPr/>
          </p:nvCxnSpPr>
          <p:spPr bwMode="auto">
            <a:xfrm>
              <a:off x="2367426" y="2497852"/>
              <a:ext cx="1038128" cy="11"/>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grpSp>
      <p:sp>
        <p:nvSpPr>
          <p:cNvPr id="24" name="Rectangle 23"/>
          <p:cNvSpPr/>
          <p:nvPr/>
        </p:nvSpPr>
        <p:spPr>
          <a:xfrm>
            <a:off x="372901" y="1433792"/>
            <a:ext cx="5684416" cy="3754874"/>
          </a:xfrm>
          <a:prstGeom prst="rect">
            <a:avLst/>
          </a:prstGeom>
        </p:spPr>
        <p:txBody>
          <a:bodyPr wrap="square">
            <a:spAutoFit/>
          </a:bodyPr>
          <a:lstStyle/>
          <a:p>
            <a:pPr marL="533347" indent="-285721" algn="just">
              <a:buFont typeface="Arial" panose="020B0604020202020204" pitchFamily="34" charset="0"/>
              <a:buChar char="•"/>
            </a:pPr>
            <a:r>
              <a:rPr lang="en-US" sz="1400" b="1" dirty="0">
                <a:solidFill>
                  <a:schemeClr val="tx2">
                    <a:lumMod val="50000"/>
                    <a:lumOff val="50000"/>
                  </a:schemeClr>
                </a:solidFill>
                <a:latin typeface="Georgia" panose="02040502050405020303" pitchFamily="18" charset="0"/>
                <a:ea typeface="Times New Roman" panose="02020603050405020304" pitchFamily="18" charset="0"/>
              </a:rPr>
              <a:t>Demonstrate</a:t>
            </a:r>
            <a:r>
              <a:rPr lang="en-US" sz="1400" dirty="0">
                <a:solidFill>
                  <a:schemeClr val="tx2">
                    <a:lumMod val="50000"/>
                    <a:lumOff val="50000"/>
                  </a:schemeClr>
                </a:solidFill>
                <a:latin typeface="Georgia" panose="02040502050405020303" pitchFamily="18" charset="0"/>
                <a:ea typeface="Times New Roman" panose="02020603050405020304" pitchFamily="18" charset="0"/>
              </a:rPr>
              <a:t> </a:t>
            </a:r>
            <a:r>
              <a:rPr lang="en-US" sz="1400" dirty="0">
                <a:solidFill>
                  <a:srgbClr val="000000"/>
                </a:solidFill>
                <a:latin typeface="Georgia" panose="02040502050405020303" pitchFamily="18" charset="0"/>
                <a:ea typeface="Times New Roman" panose="02020603050405020304" pitchFamily="18" charset="0"/>
              </a:rPr>
              <a:t>that a Single Event Effect (SEE) laser system can be used as an indicator of the SEE sensitivity of a </a:t>
            </a:r>
            <a:r>
              <a:rPr lang="en-US" sz="1400" b="1" dirty="0">
                <a:solidFill>
                  <a:schemeClr val="tx2">
                    <a:lumMod val="50000"/>
                    <a:lumOff val="50000"/>
                  </a:schemeClr>
                </a:solidFill>
                <a:latin typeface="Georgia" panose="02040502050405020303" pitchFamily="18" charset="0"/>
                <a:ea typeface="Times New Roman" panose="02020603050405020304" pitchFamily="18" charset="0"/>
              </a:rPr>
              <a:t>Commercial Off The Shelf</a:t>
            </a:r>
            <a:r>
              <a:rPr lang="en-US" sz="1400" b="1" dirty="0">
                <a:solidFill>
                  <a:srgbClr val="000000"/>
                </a:solidFill>
                <a:latin typeface="Georgia" panose="02040502050405020303" pitchFamily="18" charset="0"/>
                <a:ea typeface="Times New Roman" panose="02020603050405020304" pitchFamily="18" charset="0"/>
              </a:rPr>
              <a:t> </a:t>
            </a:r>
            <a:r>
              <a:rPr lang="en-US" sz="1400" dirty="0">
                <a:solidFill>
                  <a:srgbClr val="000000"/>
                </a:solidFill>
                <a:latin typeface="Georgia" panose="02040502050405020303" pitchFamily="18" charset="0"/>
                <a:ea typeface="Times New Roman" panose="02020603050405020304" pitchFamily="18" charset="0"/>
              </a:rPr>
              <a:t>(COTS) component, which means determine experimentally if lot variability and differences in the design can be detected by analyzing their variability in the SEE response.</a:t>
            </a:r>
            <a:endParaRPr lang="fr-FR" sz="1400" dirty="0">
              <a:solidFill>
                <a:srgbClr val="000000"/>
              </a:solidFill>
              <a:latin typeface="Times New Roman" panose="02020603050405020304" pitchFamily="18" charset="0"/>
              <a:ea typeface="Times New Roman" panose="02020603050405020304" pitchFamily="18" charset="0"/>
            </a:endParaRPr>
          </a:p>
          <a:p>
            <a:pPr marL="533347" indent="-285721" algn="just">
              <a:buFont typeface="Arial" panose="020B0604020202020204" pitchFamily="34" charset="0"/>
              <a:buChar char="•"/>
            </a:pPr>
            <a:r>
              <a:rPr lang="en-US" sz="1400" dirty="0">
                <a:solidFill>
                  <a:srgbClr val="000000"/>
                </a:solidFill>
                <a:latin typeface="Georgia" panose="02040502050405020303" pitchFamily="18" charset="0"/>
                <a:ea typeface="Times New Roman" panose="02020603050405020304" pitchFamily="18" charset="0"/>
              </a:rPr>
              <a:t>Propose </a:t>
            </a:r>
            <a:r>
              <a:rPr lang="en-US" sz="1400" b="1" dirty="0">
                <a:solidFill>
                  <a:schemeClr val="tx2">
                    <a:lumMod val="50000"/>
                    <a:lumOff val="50000"/>
                  </a:schemeClr>
                </a:solidFill>
                <a:latin typeface="Georgia" panose="02040502050405020303" pitchFamily="18" charset="0"/>
                <a:ea typeface="Times New Roman" panose="02020603050405020304" pitchFamily="18" charset="0"/>
              </a:rPr>
              <a:t>guidelines</a:t>
            </a:r>
            <a:r>
              <a:rPr lang="en-US" sz="1400" dirty="0">
                <a:solidFill>
                  <a:schemeClr val="tx2">
                    <a:lumMod val="50000"/>
                    <a:lumOff val="50000"/>
                  </a:schemeClr>
                </a:solidFill>
                <a:latin typeface="Georgia" panose="02040502050405020303" pitchFamily="18" charset="0"/>
                <a:ea typeface="Times New Roman" panose="02020603050405020304" pitchFamily="18" charset="0"/>
              </a:rPr>
              <a:t> </a:t>
            </a:r>
            <a:r>
              <a:rPr lang="en-US" sz="1400" dirty="0">
                <a:solidFill>
                  <a:srgbClr val="000000"/>
                </a:solidFill>
                <a:latin typeface="Georgia" panose="02040502050405020303" pitchFamily="18" charset="0"/>
                <a:ea typeface="Times New Roman" panose="02020603050405020304" pitchFamily="18" charset="0"/>
              </a:rPr>
              <a:t>to test SEE lot-to-lot variability with a Laser system</a:t>
            </a:r>
            <a:r>
              <a:rPr lang="en-US" sz="1400" dirty="0" smtClean="0">
                <a:solidFill>
                  <a:srgbClr val="000000"/>
                </a:solidFill>
                <a:latin typeface="Georgia" panose="02040502050405020303" pitchFamily="18" charset="0"/>
                <a:ea typeface="Times New Roman" panose="02020603050405020304" pitchFamily="18" charset="0"/>
              </a:rPr>
              <a:t>.</a:t>
            </a:r>
          </a:p>
          <a:p>
            <a:pPr marL="247626" algn="just"/>
            <a:endParaRPr lang="en-US" sz="1400" dirty="0">
              <a:solidFill>
                <a:srgbClr val="000000"/>
              </a:solidFill>
              <a:latin typeface="Georgia" panose="02040502050405020303" pitchFamily="18" charset="0"/>
              <a:ea typeface="Times New Roman" panose="02020603050405020304" pitchFamily="18" charset="0"/>
            </a:endParaRPr>
          </a:p>
          <a:p>
            <a:pPr marL="247625" algn="just"/>
            <a:endParaRPr lang="fr-FR" sz="1400" dirty="0">
              <a:solidFill>
                <a:srgbClr val="000000"/>
              </a:solidFill>
              <a:latin typeface="Times New Roman" panose="02020603050405020304" pitchFamily="18" charset="0"/>
              <a:ea typeface="Times New Roman" panose="02020603050405020304" pitchFamily="18" charset="0"/>
            </a:endParaRPr>
          </a:p>
          <a:p>
            <a:pPr marL="247625" algn="just"/>
            <a:r>
              <a:rPr lang="en-US" sz="1400" dirty="0">
                <a:solidFill>
                  <a:srgbClr val="000000"/>
                </a:solidFill>
                <a:latin typeface="Georgia" panose="02040502050405020303" pitchFamily="18" charset="0"/>
                <a:ea typeface="Times New Roman" panose="02020603050405020304" pitchFamily="18" charset="0"/>
              </a:rPr>
              <a:t>Based on these objectives, the main technical requirements for this study are:</a:t>
            </a:r>
            <a:endParaRPr lang="fr-FR" sz="1400" dirty="0">
              <a:solidFill>
                <a:srgbClr val="000000"/>
              </a:solidFill>
              <a:latin typeface="Times New Roman" panose="02020603050405020304" pitchFamily="18" charset="0"/>
              <a:ea typeface="Times New Roman" panose="02020603050405020304" pitchFamily="18" charset="0"/>
            </a:endParaRPr>
          </a:p>
          <a:p>
            <a:pPr marL="590491" indent="-342866" algn="just">
              <a:buFont typeface="+mj-lt"/>
              <a:buAutoNum type="arabicPeriod"/>
            </a:pPr>
            <a:r>
              <a:rPr lang="en-US" sz="1400" dirty="0">
                <a:solidFill>
                  <a:srgbClr val="000000"/>
                </a:solidFill>
                <a:latin typeface="Georgia" panose="02040502050405020303" pitchFamily="18" charset="0"/>
                <a:ea typeface="Times New Roman" panose="02020603050405020304" pitchFamily="18" charset="0"/>
              </a:rPr>
              <a:t>Select devices sensitive to SEE</a:t>
            </a:r>
            <a:endParaRPr lang="fr-FR" sz="1400" dirty="0">
              <a:solidFill>
                <a:srgbClr val="000000"/>
              </a:solidFill>
              <a:latin typeface="Times New Roman" panose="02020603050405020304" pitchFamily="18" charset="0"/>
              <a:ea typeface="Times New Roman" panose="02020603050405020304" pitchFamily="18" charset="0"/>
            </a:endParaRPr>
          </a:p>
          <a:p>
            <a:pPr marL="590491" indent="-342866" algn="just">
              <a:buFont typeface="+mj-lt"/>
              <a:buAutoNum type="arabicPeriod"/>
            </a:pPr>
            <a:r>
              <a:rPr lang="en-US" sz="1400" dirty="0">
                <a:solidFill>
                  <a:srgbClr val="000000"/>
                </a:solidFill>
                <a:latin typeface="Georgia" panose="02040502050405020303" pitchFamily="18" charset="0"/>
                <a:ea typeface="Times New Roman" panose="02020603050405020304" pitchFamily="18" charset="0"/>
              </a:rPr>
              <a:t>Perform SEE test using laser and standard tests</a:t>
            </a:r>
            <a:endParaRPr lang="fr-FR" sz="1400" dirty="0">
              <a:solidFill>
                <a:srgbClr val="000000"/>
              </a:solidFill>
              <a:latin typeface="Times New Roman" panose="02020603050405020304" pitchFamily="18" charset="0"/>
              <a:ea typeface="Times New Roman" panose="02020603050405020304" pitchFamily="18" charset="0"/>
            </a:endParaRPr>
          </a:p>
          <a:p>
            <a:pPr marL="590491" indent="-342866" algn="just">
              <a:buFont typeface="+mj-lt"/>
              <a:buAutoNum type="arabicPeriod"/>
            </a:pPr>
            <a:r>
              <a:rPr lang="en-US" sz="1400" dirty="0" err="1">
                <a:solidFill>
                  <a:srgbClr val="000000"/>
                </a:solidFill>
                <a:latin typeface="Georgia" panose="02040502050405020303" pitchFamily="18" charset="0"/>
                <a:ea typeface="Times New Roman" panose="02020603050405020304" pitchFamily="18" charset="0"/>
              </a:rPr>
              <a:t>Analyse</a:t>
            </a:r>
            <a:r>
              <a:rPr lang="en-US" sz="1400" dirty="0">
                <a:solidFill>
                  <a:srgbClr val="000000"/>
                </a:solidFill>
                <a:latin typeface="Georgia" panose="02040502050405020303" pitchFamily="18" charset="0"/>
                <a:ea typeface="Times New Roman" panose="02020603050405020304" pitchFamily="18" charset="0"/>
              </a:rPr>
              <a:t> the results and issue guidelines for using laser in investigating lot-to-lot variability of COTS </a:t>
            </a:r>
            <a:endParaRPr lang="fr-FR" sz="1400" dirty="0">
              <a:solidFill>
                <a:srgbClr val="000000"/>
              </a:solidFill>
              <a:latin typeface="Times New Roman" panose="02020603050405020304" pitchFamily="18" charset="0"/>
              <a:ea typeface="Times New Roman" panose="02020603050405020304" pitchFamily="18" charset="0"/>
            </a:endParaRPr>
          </a:p>
          <a:p>
            <a:pPr algn="just"/>
            <a:r>
              <a:rPr lang="en-US" sz="1400" dirty="0">
                <a:solidFill>
                  <a:srgbClr val="000000"/>
                </a:solidFill>
                <a:latin typeface="Georgia" panose="02040502050405020303" pitchFamily="18" charset="0"/>
                <a:ea typeface="Times New Roman" panose="02020603050405020304" pitchFamily="18" charset="0"/>
              </a:rPr>
              <a:t> </a:t>
            </a:r>
            <a:endParaRPr lang="fr-FR" sz="140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223661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p:cNvSpPr>
            <a:spLocks noGrp="1"/>
          </p:cNvSpPr>
          <p:nvPr>
            <p:ph idx="1"/>
          </p:nvPr>
        </p:nvSpPr>
        <p:spPr>
          <a:xfrm>
            <a:off x="478800" y="1209675"/>
            <a:ext cx="5089829" cy="5029200"/>
          </a:xfrm>
        </p:spPr>
        <p:txBody>
          <a:bodyPr/>
          <a:lstStyle/>
          <a:p>
            <a:pPr marL="0" indent="0">
              <a:buNone/>
            </a:pPr>
            <a:r>
              <a:rPr lang="fr-FR" sz="1400" dirty="0" err="1"/>
              <a:t>Study</a:t>
            </a:r>
            <a:r>
              <a:rPr lang="fr-FR" sz="1400" dirty="0"/>
              <a:t> </a:t>
            </a:r>
            <a:r>
              <a:rPr lang="fr-FR" sz="1400" dirty="0" err="1"/>
              <a:t>title</a:t>
            </a:r>
            <a:r>
              <a:rPr lang="fr-FR" sz="1400" dirty="0"/>
              <a:t> :</a:t>
            </a:r>
          </a:p>
          <a:p>
            <a:pPr marL="0" indent="0">
              <a:buNone/>
            </a:pPr>
            <a:r>
              <a:rPr lang="en-GB" sz="1400" b="1" dirty="0"/>
              <a:t>Adoption of SEE laser testing as part of the RHA process for COTS screening and validation</a:t>
            </a:r>
          </a:p>
          <a:p>
            <a:pPr marL="0" indent="0">
              <a:buNone/>
            </a:pPr>
            <a:r>
              <a:rPr lang="en-GB" sz="1400" b="1" dirty="0"/>
              <a:t>Study Reference : ESA AO/1-10651/21/NL/GLC</a:t>
            </a:r>
            <a:br>
              <a:rPr lang="en-GB" sz="1400" b="1" dirty="0"/>
            </a:br>
            <a:endParaRPr lang="en-GB" sz="1400" b="1" dirty="0"/>
          </a:p>
          <a:p>
            <a:pPr marL="0" indent="0">
              <a:buNone/>
            </a:pPr>
            <a:r>
              <a:rPr lang="en-GB" sz="1400" b="1" dirty="0"/>
              <a:t>Contract Officer : </a:t>
            </a:r>
            <a:r>
              <a:rPr lang="en-GB" sz="1400" b="1" i="1" dirty="0" err="1"/>
              <a:t>Gian</a:t>
            </a:r>
            <a:r>
              <a:rPr lang="en-GB" sz="1400" b="1" i="1" dirty="0"/>
              <a:t> Lorenzo </a:t>
            </a:r>
            <a:r>
              <a:rPr lang="en-GB" sz="1400" b="1" i="1" dirty="0" err="1"/>
              <a:t>Casini</a:t>
            </a:r>
            <a:r>
              <a:rPr lang="en-GB" sz="1400" b="1" i="1" dirty="0"/>
              <a:t> </a:t>
            </a:r>
            <a:endParaRPr lang="en-GB" sz="1400" b="1" dirty="0"/>
          </a:p>
          <a:p>
            <a:pPr marL="0" indent="0">
              <a:buNone/>
            </a:pPr>
            <a:r>
              <a:rPr lang="en-GB" sz="1400" b="1" dirty="0"/>
              <a:t>Technical Officer : Christian </a:t>
            </a:r>
            <a:r>
              <a:rPr lang="en-GB" sz="1400" b="1" dirty="0" err="1"/>
              <a:t>Poivey</a:t>
            </a:r>
            <a:endParaRPr lang="fr-FR" sz="1400" dirty="0"/>
          </a:p>
          <a:p>
            <a:pPr marL="0" indent="0">
              <a:buNone/>
            </a:pPr>
            <a:endParaRPr lang="fr-FR" sz="1400" dirty="0"/>
          </a:p>
          <a:p>
            <a:pPr marL="0" indent="0">
              <a:buNone/>
            </a:pPr>
            <a:r>
              <a:rPr lang="fr-FR" sz="1400" dirty="0" err="1"/>
              <a:t>Overall</a:t>
            </a:r>
            <a:r>
              <a:rPr lang="fr-FR" sz="1400" dirty="0"/>
              <a:t> </a:t>
            </a:r>
            <a:r>
              <a:rPr lang="fr-FR" sz="1400" dirty="0" err="1"/>
              <a:t>Granted</a:t>
            </a:r>
            <a:r>
              <a:rPr lang="fr-FR" sz="1400" dirty="0"/>
              <a:t> Budget : 100 k€ </a:t>
            </a:r>
          </a:p>
          <a:p>
            <a:pPr marL="0" indent="0">
              <a:buNone/>
            </a:pPr>
            <a:endParaRPr lang="fr-FR" sz="1400" dirty="0"/>
          </a:p>
          <a:p>
            <a:pPr marL="0" indent="0">
              <a:buNone/>
            </a:pPr>
            <a:r>
              <a:rPr lang="fr-FR" sz="1400" dirty="0"/>
              <a:t>Project Duration : 15 </a:t>
            </a:r>
            <a:r>
              <a:rPr lang="fr-FR" sz="1400" dirty="0" err="1"/>
              <a:t>months</a:t>
            </a:r>
            <a:endParaRPr lang="fr-FR" sz="1400" dirty="0"/>
          </a:p>
          <a:p>
            <a:pPr marL="0" indent="0">
              <a:buNone/>
            </a:pPr>
            <a:r>
              <a:rPr lang="fr-FR" sz="1400" dirty="0" err="1"/>
              <a:t>KickOff</a:t>
            </a:r>
            <a:r>
              <a:rPr lang="fr-FR" sz="1400" dirty="0"/>
              <a:t> : 24/09/2021</a:t>
            </a:r>
          </a:p>
          <a:p>
            <a:pPr marL="0" indent="0">
              <a:buNone/>
            </a:pPr>
            <a:r>
              <a:rPr lang="fr-FR" sz="1400" dirty="0" err="1"/>
              <a:t>Partners</a:t>
            </a:r>
            <a:r>
              <a:rPr lang="fr-FR" sz="1400" dirty="0"/>
              <a:t> </a:t>
            </a:r>
            <a:r>
              <a:rPr lang="fr-FR" sz="1400" dirty="0" smtClean="0"/>
              <a:t>: </a:t>
            </a:r>
            <a:r>
              <a:rPr lang="fr-FR" sz="1400" dirty="0"/>
              <a:t>Airbus DS (FR), </a:t>
            </a:r>
            <a:r>
              <a:rPr lang="fr-FR" sz="1400" dirty="0" smtClean="0"/>
              <a:t>TRAD </a:t>
            </a:r>
            <a:r>
              <a:rPr lang="fr-FR" sz="1400" dirty="0"/>
              <a:t>(FR).</a:t>
            </a:r>
          </a:p>
          <a:p>
            <a:pPr marL="0" indent="0">
              <a:buNone/>
            </a:pPr>
            <a:endParaRPr lang="fr-FR" sz="1400" dirty="0"/>
          </a:p>
          <a:p>
            <a:pPr marL="0" indent="0">
              <a:buNone/>
            </a:pPr>
            <a:endParaRPr lang="en-US" sz="1400" dirty="0" smtClean="0"/>
          </a:p>
          <a:p>
            <a:pPr marL="0" indent="0">
              <a:buNone/>
            </a:pPr>
            <a:r>
              <a:rPr lang="en-US" sz="1400" dirty="0" smtClean="0"/>
              <a:t>- </a:t>
            </a:r>
            <a:r>
              <a:rPr lang="en-US" sz="1400" dirty="0"/>
              <a:t>Regular PM Meeting (Monthly) between ESA / TRAD / </a:t>
            </a:r>
            <a:r>
              <a:rPr lang="en-US" sz="1400" dirty="0" smtClean="0"/>
              <a:t>Airbus</a:t>
            </a:r>
            <a:endParaRPr lang="en-US" sz="1400" dirty="0"/>
          </a:p>
          <a:p>
            <a:pPr>
              <a:buFontTx/>
              <a:buChar char="-"/>
            </a:pPr>
            <a:r>
              <a:rPr lang="en-US" sz="1400" dirty="0" smtClean="0"/>
              <a:t> Pulsed Laser </a:t>
            </a:r>
            <a:r>
              <a:rPr lang="en-US" sz="1400" dirty="0"/>
              <a:t>Test at Airbus and TRAD Laser Facility, </a:t>
            </a:r>
          </a:p>
          <a:p>
            <a:pPr>
              <a:buFontTx/>
              <a:buChar char="-"/>
            </a:pPr>
            <a:r>
              <a:rPr lang="en-US" sz="1400" dirty="0" smtClean="0"/>
              <a:t> Heavy </a:t>
            </a:r>
            <a:r>
              <a:rPr lang="en-US" sz="1400" dirty="0"/>
              <a:t>Ion Test at UCL and </a:t>
            </a:r>
            <a:r>
              <a:rPr lang="en-US" sz="1400" dirty="0" smtClean="0"/>
              <a:t>RADEF. </a:t>
            </a:r>
          </a:p>
          <a:p>
            <a:pPr>
              <a:buFontTx/>
              <a:buChar char="-"/>
            </a:pPr>
            <a:endParaRPr lang="en-US" sz="1400" dirty="0"/>
          </a:p>
          <a:p>
            <a:endParaRPr lang="en-US" sz="1400" dirty="0"/>
          </a:p>
        </p:txBody>
      </p:sp>
      <p:sp>
        <p:nvSpPr>
          <p:cNvPr id="5" name="Espace réservé de la date 4"/>
          <p:cNvSpPr>
            <a:spLocks noGrp="1"/>
          </p:cNvSpPr>
          <p:nvPr>
            <p:ph type="dt" sz="half" idx="10"/>
          </p:nvPr>
        </p:nvSpPr>
        <p:spPr/>
        <p:txBody>
          <a:bodyPr/>
          <a:lstStyle/>
          <a:p>
            <a:r>
              <a:rPr lang="fr-FR" smtClean="0">
                <a:solidFill>
                  <a:srgbClr val="000000">
                    <a:tint val="75000"/>
                  </a:srgbClr>
                </a:solidFill>
              </a:rPr>
              <a:t>28th June 2023 - ESTEC, Final Presentation Days 2023.</a:t>
            </a:r>
            <a:endParaRPr lang="en-GB" dirty="0">
              <a:solidFill>
                <a:srgbClr val="000000">
                  <a:tint val="75000"/>
                </a:srgbClr>
              </a:solidFill>
            </a:endParaRPr>
          </a:p>
        </p:txBody>
      </p:sp>
      <p:sp>
        <p:nvSpPr>
          <p:cNvPr id="8" name="Espace réservé du pied de page 7"/>
          <p:cNvSpPr>
            <a:spLocks noGrp="1"/>
          </p:cNvSpPr>
          <p:nvPr>
            <p:ph type="ftr" sz="quarter" idx="11"/>
          </p:nvPr>
        </p:nvSpPr>
        <p:spPr/>
        <p:txBody>
          <a:bodyPr/>
          <a:lstStyle/>
          <a:p>
            <a:r>
              <a:rPr lang="en-GB" smtClean="0">
                <a:solidFill>
                  <a:srgbClr val="000000">
                    <a:tint val="75000"/>
                  </a:srgbClr>
                </a:solidFill>
              </a:rPr>
              <a:t>Contract N°4000135313/21/NL/GLC</a:t>
            </a:r>
            <a:endParaRPr lang="en-GB" dirty="0">
              <a:solidFill>
                <a:srgbClr val="000000">
                  <a:tint val="75000"/>
                </a:srgbClr>
              </a:solidFill>
            </a:endParaRPr>
          </a:p>
        </p:txBody>
      </p:sp>
      <p:sp>
        <p:nvSpPr>
          <p:cNvPr id="9" name="Espace réservé du numéro de diapositive 8"/>
          <p:cNvSpPr>
            <a:spLocks noGrp="1"/>
          </p:cNvSpPr>
          <p:nvPr>
            <p:ph type="sldNum" sz="quarter" idx="12"/>
          </p:nvPr>
        </p:nvSpPr>
        <p:spPr/>
        <p:txBody>
          <a:bodyPr/>
          <a:lstStyle/>
          <a:p>
            <a:fld id="{877C2003-2E6E-4ABC-B270-3E95A87ADF8A}" type="slidenum">
              <a:rPr lang="en-GB" smtClean="0">
                <a:solidFill>
                  <a:srgbClr val="000000">
                    <a:tint val="75000"/>
                  </a:srgbClr>
                </a:solidFill>
              </a:rPr>
              <a:pPr/>
              <a:t>5</a:t>
            </a:fld>
            <a:endParaRPr lang="en-GB">
              <a:solidFill>
                <a:srgbClr val="000000">
                  <a:tint val="75000"/>
                </a:srgbClr>
              </a:solidFill>
            </a:endParaRPr>
          </a:p>
        </p:txBody>
      </p:sp>
      <p:sp>
        <p:nvSpPr>
          <p:cNvPr id="2" name="Titre 1"/>
          <p:cNvSpPr>
            <a:spLocks noGrp="1"/>
          </p:cNvSpPr>
          <p:nvPr>
            <p:ph type="title"/>
          </p:nvPr>
        </p:nvSpPr>
        <p:spPr/>
        <p:txBody>
          <a:bodyPr/>
          <a:lstStyle/>
          <a:p>
            <a:r>
              <a:rPr lang="fr-FR" dirty="0" smtClean="0"/>
              <a:t>Project </a:t>
            </a:r>
            <a:r>
              <a:rPr lang="fr-FR" dirty="0" err="1" smtClean="0"/>
              <a:t>Organization</a:t>
            </a:r>
            <a:r>
              <a:rPr lang="fr-FR" dirty="0" smtClean="0"/>
              <a:t> </a:t>
            </a:r>
            <a:r>
              <a:rPr lang="fr-FR" dirty="0"/>
              <a:t>/ Management</a:t>
            </a:r>
          </a:p>
        </p:txBody>
      </p:sp>
      <p:pic>
        <p:nvPicPr>
          <p:cNvPr id="27" name="Image 26"/>
          <p:cNvPicPr/>
          <p:nvPr/>
        </p:nvPicPr>
        <p:blipFill>
          <a:blip r:embed="rId2" cstate="email">
            <a:extLst>
              <a:ext uri="{28A0092B-C50C-407E-A947-70E740481C1C}">
                <a14:useLocalDpi xmlns:a14="http://schemas.microsoft.com/office/drawing/2010/main"/>
              </a:ext>
            </a:extLst>
          </a:blip>
          <a:srcRect/>
          <a:stretch>
            <a:fillRect/>
          </a:stretch>
        </p:blipFill>
        <p:spPr bwMode="auto">
          <a:xfrm>
            <a:off x="5625273" y="1170900"/>
            <a:ext cx="6227322" cy="1009742"/>
          </a:xfrm>
          <a:prstGeom prst="rect">
            <a:avLst/>
          </a:prstGeom>
          <a:noFill/>
          <a:ln>
            <a:noFill/>
          </a:ln>
        </p:spPr>
      </p:pic>
      <p:pic>
        <p:nvPicPr>
          <p:cNvPr id="28" name="Image 27"/>
          <p:cNvPicPr>
            <a:picLocks noChangeAspect="1"/>
          </p:cNvPicPr>
          <p:nvPr/>
        </p:nvPicPr>
        <p:blipFill>
          <a:blip r:embed="rId3"/>
          <a:stretch>
            <a:fillRect/>
          </a:stretch>
        </p:blipFill>
        <p:spPr>
          <a:xfrm>
            <a:off x="5568629" y="2395891"/>
            <a:ext cx="6045181" cy="579244"/>
          </a:xfrm>
          <a:prstGeom prst="rect">
            <a:avLst/>
          </a:prstGeom>
        </p:spPr>
      </p:pic>
      <p:pic>
        <p:nvPicPr>
          <p:cNvPr id="29" name="Image 2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68629" y="2975135"/>
            <a:ext cx="5319187" cy="3263740"/>
          </a:xfrm>
          <a:prstGeom prst="rect">
            <a:avLst/>
          </a:prstGeom>
        </p:spPr>
      </p:pic>
    </p:spTree>
    <p:extLst>
      <p:ext uri="{BB962C8B-B14F-4D97-AF65-F5344CB8AC3E}">
        <p14:creationId xmlns:p14="http://schemas.microsoft.com/office/powerpoint/2010/main" val="2476171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r>
              <a:rPr lang="fr-FR" smtClean="0">
                <a:solidFill>
                  <a:srgbClr val="000000">
                    <a:tint val="75000"/>
                  </a:srgbClr>
                </a:solidFill>
              </a:rPr>
              <a:t>28th June 2023 - ESTEC, Final Presentation Days 2023.</a:t>
            </a:r>
            <a:endParaRPr lang="en-GB" dirty="0">
              <a:solidFill>
                <a:srgbClr val="000000">
                  <a:tint val="75000"/>
                </a:srgbClr>
              </a:solidFill>
            </a:endParaRPr>
          </a:p>
        </p:txBody>
      </p:sp>
      <p:sp>
        <p:nvSpPr>
          <p:cNvPr id="4" name="Espace réservé du pied de page 3"/>
          <p:cNvSpPr>
            <a:spLocks noGrp="1"/>
          </p:cNvSpPr>
          <p:nvPr>
            <p:ph type="ftr" sz="quarter" idx="11"/>
          </p:nvPr>
        </p:nvSpPr>
        <p:spPr/>
        <p:txBody>
          <a:bodyPr/>
          <a:lstStyle/>
          <a:p>
            <a:r>
              <a:rPr lang="en-GB" smtClean="0">
                <a:solidFill>
                  <a:srgbClr val="000000">
                    <a:tint val="75000"/>
                  </a:srgbClr>
                </a:solidFill>
              </a:rPr>
              <a:t>Contract N°4000135313/21/NL/GLC</a:t>
            </a:r>
            <a:endParaRPr lang="en-GB" dirty="0">
              <a:solidFill>
                <a:srgbClr val="000000">
                  <a:tint val="75000"/>
                </a:srgbClr>
              </a:solidFill>
            </a:endParaRPr>
          </a:p>
        </p:txBody>
      </p:sp>
      <p:sp>
        <p:nvSpPr>
          <p:cNvPr id="5" name="Espace réservé du numéro de diapositive 4"/>
          <p:cNvSpPr>
            <a:spLocks noGrp="1"/>
          </p:cNvSpPr>
          <p:nvPr>
            <p:ph type="sldNum" sz="quarter" idx="12"/>
          </p:nvPr>
        </p:nvSpPr>
        <p:spPr/>
        <p:txBody>
          <a:bodyPr/>
          <a:lstStyle/>
          <a:p>
            <a:fld id="{877C2003-2E6E-4ABC-B270-3E95A87ADF8A}" type="slidenum">
              <a:rPr lang="en-GB" smtClean="0">
                <a:solidFill>
                  <a:srgbClr val="000000">
                    <a:tint val="75000"/>
                  </a:srgbClr>
                </a:solidFill>
              </a:rPr>
              <a:pPr/>
              <a:t>6</a:t>
            </a:fld>
            <a:endParaRPr lang="en-GB">
              <a:solidFill>
                <a:srgbClr val="000000">
                  <a:tint val="75000"/>
                </a:srgbClr>
              </a:solidFill>
            </a:endParaRPr>
          </a:p>
        </p:txBody>
      </p:sp>
      <p:sp>
        <p:nvSpPr>
          <p:cNvPr id="2" name="Titre 1"/>
          <p:cNvSpPr>
            <a:spLocks noGrp="1"/>
          </p:cNvSpPr>
          <p:nvPr>
            <p:ph type="title"/>
          </p:nvPr>
        </p:nvSpPr>
        <p:spPr/>
        <p:txBody>
          <a:bodyPr/>
          <a:lstStyle/>
          <a:p>
            <a:r>
              <a:rPr lang="fr-FR" dirty="0" err="1"/>
              <a:t>Synthesis</a:t>
            </a:r>
            <a:r>
              <a:rPr lang="fr-FR" dirty="0"/>
              <a:t> of the state of the </a:t>
            </a:r>
            <a:r>
              <a:rPr lang="fr-FR" dirty="0" smtClean="0"/>
              <a:t>Art (WP10)</a:t>
            </a:r>
            <a:endParaRPr lang="fr-FR" dirty="0"/>
          </a:p>
        </p:txBody>
      </p:sp>
      <p:graphicFrame>
        <p:nvGraphicFramePr>
          <p:cNvPr id="7" name="Diagramme 6"/>
          <p:cNvGraphicFramePr/>
          <p:nvPr>
            <p:extLst>
              <p:ext uri="{D42A27DB-BD31-4B8C-83A1-F6EECF244321}">
                <p14:modId xmlns:p14="http://schemas.microsoft.com/office/powerpoint/2010/main" val="1887581072"/>
              </p:ext>
            </p:extLst>
          </p:nvPr>
        </p:nvGraphicFramePr>
        <p:xfrm>
          <a:off x="1580053" y="606985"/>
          <a:ext cx="7839075" cy="25562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ZoneTexte 7"/>
          <p:cNvSpPr txBox="1"/>
          <p:nvPr/>
        </p:nvSpPr>
        <p:spPr>
          <a:xfrm>
            <a:off x="478800" y="1441415"/>
            <a:ext cx="3081852" cy="646331"/>
          </a:xfrm>
          <a:prstGeom prst="rect">
            <a:avLst/>
          </a:prstGeom>
          <a:noFill/>
        </p:spPr>
        <p:txBody>
          <a:bodyPr wrap="square" rtlCol="0">
            <a:spAutoFit/>
          </a:bodyPr>
          <a:lstStyle/>
          <a:p>
            <a:pPr algn="r"/>
            <a:r>
              <a:rPr lang="fr-FR" sz="1200" dirty="0" err="1">
                <a:solidFill>
                  <a:srgbClr val="000000"/>
                </a:solidFill>
              </a:rPr>
              <a:t>Numerous</a:t>
            </a:r>
            <a:r>
              <a:rPr lang="fr-FR" sz="1200" dirty="0">
                <a:solidFill>
                  <a:srgbClr val="000000"/>
                </a:solidFill>
              </a:rPr>
              <a:t> contribution </a:t>
            </a:r>
            <a:r>
              <a:rPr lang="fr-FR" sz="1200" dirty="0" err="1">
                <a:solidFill>
                  <a:srgbClr val="000000"/>
                </a:solidFill>
              </a:rPr>
              <a:t>available</a:t>
            </a:r>
            <a:r>
              <a:rPr lang="fr-FR" sz="1200" dirty="0">
                <a:solidFill>
                  <a:srgbClr val="000000"/>
                </a:solidFill>
              </a:rPr>
              <a:t> </a:t>
            </a:r>
            <a:r>
              <a:rPr lang="fr-FR" sz="1200" dirty="0" err="1">
                <a:solidFill>
                  <a:srgbClr val="000000"/>
                </a:solidFill>
              </a:rPr>
              <a:t>from</a:t>
            </a:r>
            <a:r>
              <a:rPr lang="fr-FR" sz="1200" dirty="0">
                <a:solidFill>
                  <a:srgbClr val="000000"/>
                </a:solidFill>
              </a:rPr>
              <a:t> NRL, IES, IMS, Airbus, TRAD on </a:t>
            </a:r>
            <a:r>
              <a:rPr lang="fr-FR" sz="1200" dirty="0" err="1">
                <a:solidFill>
                  <a:srgbClr val="000000"/>
                </a:solidFill>
              </a:rPr>
              <a:t>Highrunner</a:t>
            </a:r>
            <a:r>
              <a:rPr lang="fr-FR" sz="1200" dirty="0">
                <a:solidFill>
                  <a:srgbClr val="000000"/>
                </a:solidFill>
              </a:rPr>
              <a:t> parts and </a:t>
            </a:r>
            <a:r>
              <a:rPr lang="fr-FR" sz="1200" dirty="0" smtClean="0">
                <a:solidFill>
                  <a:srgbClr val="000000"/>
                </a:solidFill>
              </a:rPr>
              <a:t>COTS.</a:t>
            </a:r>
            <a:endParaRPr lang="fr-FR" sz="1200" dirty="0">
              <a:solidFill>
                <a:srgbClr val="000000"/>
              </a:solidFill>
            </a:endParaRPr>
          </a:p>
        </p:txBody>
      </p:sp>
      <p:sp>
        <p:nvSpPr>
          <p:cNvPr id="9" name="ZoneTexte 8"/>
          <p:cNvSpPr txBox="1"/>
          <p:nvPr/>
        </p:nvSpPr>
        <p:spPr>
          <a:xfrm>
            <a:off x="7269345" y="1320146"/>
            <a:ext cx="2578662" cy="1200329"/>
          </a:xfrm>
          <a:prstGeom prst="rect">
            <a:avLst/>
          </a:prstGeom>
          <a:noFill/>
        </p:spPr>
        <p:txBody>
          <a:bodyPr wrap="square" rtlCol="0">
            <a:spAutoFit/>
          </a:bodyPr>
          <a:lstStyle/>
          <a:p>
            <a:r>
              <a:rPr lang="fr-FR" sz="1200" dirty="0">
                <a:solidFill>
                  <a:srgbClr val="000000"/>
                </a:solidFill>
              </a:rPr>
              <a:t>Limited information </a:t>
            </a:r>
            <a:r>
              <a:rPr lang="fr-FR" sz="1200" dirty="0" err="1">
                <a:solidFill>
                  <a:srgbClr val="000000"/>
                </a:solidFill>
              </a:rPr>
              <a:t>available</a:t>
            </a:r>
            <a:r>
              <a:rPr lang="fr-FR" sz="1200" dirty="0">
                <a:solidFill>
                  <a:srgbClr val="000000"/>
                </a:solidFill>
              </a:rPr>
              <a:t> on </a:t>
            </a:r>
            <a:r>
              <a:rPr lang="fr-FR" sz="1200" dirty="0" err="1">
                <a:solidFill>
                  <a:srgbClr val="000000"/>
                </a:solidFill>
              </a:rPr>
              <a:t>such</a:t>
            </a:r>
            <a:r>
              <a:rPr lang="fr-FR" sz="1200" dirty="0">
                <a:solidFill>
                  <a:srgbClr val="000000"/>
                </a:solidFill>
              </a:rPr>
              <a:t> aspect</a:t>
            </a:r>
          </a:p>
          <a:p>
            <a:r>
              <a:rPr lang="fr-FR" sz="1200" dirty="0" err="1">
                <a:solidFill>
                  <a:srgbClr val="000000"/>
                </a:solidFill>
              </a:rPr>
              <a:t>Could</a:t>
            </a:r>
            <a:r>
              <a:rPr lang="fr-FR" sz="1200" dirty="0">
                <a:solidFill>
                  <a:srgbClr val="000000"/>
                </a:solidFill>
              </a:rPr>
              <a:t> </a:t>
            </a:r>
            <a:r>
              <a:rPr lang="fr-FR" sz="1200" dirty="0" err="1">
                <a:solidFill>
                  <a:srgbClr val="000000"/>
                </a:solidFill>
              </a:rPr>
              <a:t>be</a:t>
            </a:r>
            <a:r>
              <a:rPr lang="fr-FR" sz="1200" dirty="0">
                <a:solidFill>
                  <a:srgbClr val="000000"/>
                </a:solidFill>
              </a:rPr>
              <a:t> a </a:t>
            </a:r>
            <a:r>
              <a:rPr lang="fr-FR" sz="1200" dirty="0" err="1">
                <a:solidFill>
                  <a:srgbClr val="000000"/>
                </a:solidFill>
              </a:rPr>
              <a:t>consequence</a:t>
            </a:r>
            <a:r>
              <a:rPr lang="fr-FR" sz="1200" dirty="0">
                <a:solidFill>
                  <a:srgbClr val="000000"/>
                </a:solidFill>
              </a:rPr>
              <a:t> of RHA </a:t>
            </a:r>
            <a:r>
              <a:rPr lang="fr-FR" sz="1200" dirty="0" err="1">
                <a:solidFill>
                  <a:srgbClr val="000000"/>
                </a:solidFill>
              </a:rPr>
              <a:t>strategy</a:t>
            </a:r>
            <a:r>
              <a:rPr lang="fr-FR" sz="1200" dirty="0">
                <a:solidFill>
                  <a:srgbClr val="000000"/>
                </a:solidFill>
              </a:rPr>
              <a:t> </a:t>
            </a:r>
            <a:r>
              <a:rPr lang="fr-FR" sz="1200" dirty="0" err="1">
                <a:solidFill>
                  <a:srgbClr val="000000"/>
                </a:solidFill>
              </a:rPr>
              <a:t>that</a:t>
            </a:r>
            <a:r>
              <a:rPr lang="fr-FR" sz="1200" dirty="0">
                <a:solidFill>
                  <a:srgbClr val="000000"/>
                </a:solidFill>
              </a:rPr>
              <a:t> </a:t>
            </a:r>
            <a:r>
              <a:rPr lang="fr-FR" sz="1200" dirty="0" err="1">
                <a:solidFill>
                  <a:srgbClr val="000000"/>
                </a:solidFill>
              </a:rPr>
              <a:t>requires</a:t>
            </a:r>
            <a:r>
              <a:rPr lang="fr-FR" sz="1200" dirty="0">
                <a:solidFill>
                  <a:srgbClr val="000000"/>
                </a:solidFill>
              </a:rPr>
              <a:t> to </a:t>
            </a:r>
            <a:r>
              <a:rPr lang="fr-FR" sz="1200" dirty="0" err="1">
                <a:solidFill>
                  <a:srgbClr val="000000"/>
                </a:solidFill>
              </a:rPr>
              <a:t>associate</a:t>
            </a:r>
            <a:r>
              <a:rPr lang="fr-FR" sz="1200" dirty="0">
                <a:solidFill>
                  <a:srgbClr val="000000"/>
                </a:solidFill>
              </a:rPr>
              <a:t> SEE Data </a:t>
            </a:r>
            <a:r>
              <a:rPr lang="fr-FR" sz="1200" dirty="0" err="1">
                <a:solidFill>
                  <a:srgbClr val="000000"/>
                </a:solidFill>
              </a:rPr>
              <a:t>with</a:t>
            </a:r>
            <a:r>
              <a:rPr lang="fr-FR" sz="1200" dirty="0">
                <a:solidFill>
                  <a:srgbClr val="000000"/>
                </a:solidFill>
              </a:rPr>
              <a:t> </a:t>
            </a:r>
            <a:r>
              <a:rPr lang="fr-FR" sz="1200" dirty="0" err="1">
                <a:solidFill>
                  <a:srgbClr val="000000"/>
                </a:solidFill>
              </a:rPr>
              <a:t>mask</a:t>
            </a:r>
            <a:r>
              <a:rPr lang="fr-FR" sz="1200" dirty="0">
                <a:solidFill>
                  <a:srgbClr val="000000"/>
                </a:solidFill>
              </a:rPr>
              <a:t>, die </a:t>
            </a:r>
            <a:r>
              <a:rPr lang="fr-FR" sz="1200" dirty="0" err="1">
                <a:solidFill>
                  <a:srgbClr val="000000"/>
                </a:solidFill>
              </a:rPr>
              <a:t>revision</a:t>
            </a:r>
            <a:r>
              <a:rPr lang="fr-FR" sz="1200" dirty="0">
                <a:solidFill>
                  <a:srgbClr val="000000"/>
                </a:solidFill>
              </a:rPr>
              <a:t>, wafer </a:t>
            </a:r>
            <a:r>
              <a:rPr lang="fr-FR" sz="1200" dirty="0" err="1">
                <a:solidFill>
                  <a:srgbClr val="000000"/>
                </a:solidFill>
              </a:rPr>
              <a:t>fab</a:t>
            </a:r>
            <a:r>
              <a:rPr lang="fr-FR" sz="1200" dirty="0" smtClean="0">
                <a:solidFill>
                  <a:srgbClr val="000000"/>
                </a:solidFill>
              </a:rPr>
              <a:t>…</a:t>
            </a:r>
            <a:endParaRPr lang="fr-FR" sz="1200" dirty="0">
              <a:solidFill>
                <a:srgbClr val="000000"/>
              </a:solidFill>
            </a:endParaRPr>
          </a:p>
        </p:txBody>
      </p:sp>
      <p:pic>
        <p:nvPicPr>
          <p:cNvPr id="11" name="Image 10"/>
          <p:cNvPicPr/>
          <p:nvPr/>
        </p:nvPicPr>
        <p:blipFill rotWithShape="1">
          <a:blip r:embed="rId8" cstate="email">
            <a:extLst>
              <a:ext uri="{28A0092B-C50C-407E-A947-70E740481C1C}">
                <a14:useLocalDpi xmlns:a14="http://schemas.microsoft.com/office/drawing/2010/main"/>
              </a:ext>
            </a:extLst>
          </a:blip>
          <a:srcRect/>
          <a:stretch/>
        </p:blipFill>
        <p:spPr bwMode="auto">
          <a:xfrm>
            <a:off x="9472900" y="3955575"/>
            <a:ext cx="2580050" cy="1871873"/>
          </a:xfrm>
          <a:prstGeom prst="rect">
            <a:avLst/>
          </a:prstGeom>
          <a:ln>
            <a:solidFill>
              <a:schemeClr val="tx1"/>
            </a:solidFill>
          </a:ln>
          <a:extLst>
            <a:ext uri="{53640926-AAD7-44D8-BBD7-CCE9431645EC}">
              <a14:shadowObscured xmlns:a14="http://schemas.microsoft.com/office/drawing/2010/main"/>
            </a:ext>
          </a:extLst>
        </p:spPr>
      </p:pic>
      <p:pic>
        <p:nvPicPr>
          <p:cNvPr id="12" name="Image 1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950931" y="1840401"/>
            <a:ext cx="2331972" cy="2130430"/>
          </a:xfrm>
          <a:prstGeom prst="rect">
            <a:avLst/>
          </a:prstGeom>
        </p:spPr>
      </p:pic>
      <p:sp>
        <p:nvSpPr>
          <p:cNvPr id="10" name="Rectangle 9"/>
          <p:cNvSpPr/>
          <p:nvPr/>
        </p:nvSpPr>
        <p:spPr>
          <a:xfrm>
            <a:off x="7198736" y="5874113"/>
            <a:ext cx="4854214" cy="261610"/>
          </a:xfrm>
          <a:prstGeom prst="rect">
            <a:avLst/>
          </a:prstGeom>
        </p:spPr>
        <p:txBody>
          <a:bodyPr wrap="none">
            <a:spAutoFit/>
          </a:bodyPr>
          <a:lstStyle/>
          <a:p>
            <a:r>
              <a:rPr lang="en-US" sz="1100" dirty="0" smtClean="0"/>
              <a:t>SEL Laser </a:t>
            </a:r>
            <a:r>
              <a:rPr lang="en-US" sz="1100" dirty="0" smtClean="0"/>
              <a:t>Cross-Section for two K6R4008C1C from </a:t>
            </a:r>
            <a:r>
              <a:rPr lang="en-US" sz="1100" dirty="0" err="1"/>
              <a:t>Pechenkin</a:t>
            </a:r>
            <a:r>
              <a:rPr lang="en-US" sz="1100" dirty="0"/>
              <a:t> et al. 2015</a:t>
            </a:r>
          </a:p>
        </p:txBody>
      </p:sp>
      <p:pic>
        <p:nvPicPr>
          <p:cNvPr id="14" name="Image 13"/>
          <p:cNvPicPr/>
          <p:nvPr/>
        </p:nvPicPr>
        <p:blipFill rotWithShape="1">
          <a:blip r:embed="rId10" cstate="email">
            <a:extLst>
              <a:ext uri="{28A0092B-C50C-407E-A947-70E740481C1C}">
                <a14:useLocalDpi xmlns:a14="http://schemas.microsoft.com/office/drawing/2010/main"/>
              </a:ext>
            </a:extLst>
          </a:blip>
          <a:srcRect t="-2121"/>
          <a:stretch/>
        </p:blipFill>
        <p:spPr bwMode="auto">
          <a:xfrm>
            <a:off x="7269345" y="3955576"/>
            <a:ext cx="2100631" cy="1871873"/>
          </a:xfrm>
          <a:prstGeom prst="rect">
            <a:avLst/>
          </a:prstGeom>
          <a:ln>
            <a:solidFill>
              <a:schemeClr val="tx1"/>
            </a:solidFill>
          </a:ln>
          <a:extLst>
            <a:ext uri="{53640926-AAD7-44D8-BBD7-CCE9431645EC}">
              <a14:shadowObscured xmlns:a14="http://schemas.microsoft.com/office/drawing/2010/main"/>
            </a:ext>
          </a:extLst>
        </p:spPr>
      </p:pic>
      <p:sp>
        <p:nvSpPr>
          <p:cNvPr id="15" name="Rectangle 14"/>
          <p:cNvSpPr/>
          <p:nvPr/>
        </p:nvSpPr>
        <p:spPr>
          <a:xfrm>
            <a:off x="423720" y="3389535"/>
            <a:ext cx="5443337" cy="2828147"/>
          </a:xfrm>
          <a:prstGeom prst="rect">
            <a:avLst/>
          </a:prstGeom>
        </p:spPr>
        <p:txBody>
          <a:bodyPr wrap="square">
            <a:spAutoFit/>
          </a:bodyPr>
          <a:lstStyle/>
          <a:p>
            <a:pPr marL="171416" indent="-171416" algn="just" defTabSz="914217" eaLnBrk="0" fontAlgn="base" hangingPunct="0">
              <a:spcBef>
                <a:spcPct val="0"/>
              </a:spcBef>
              <a:spcAft>
                <a:spcPct val="0"/>
              </a:spcAft>
              <a:buFont typeface="Arial" panose="020B0604020202020204" pitchFamily="34" charset="0"/>
              <a:buChar char="•"/>
            </a:pPr>
            <a:r>
              <a:rPr lang="en-US" altLang="fr-FR" sz="1200" dirty="0" smtClean="0">
                <a:ea typeface="Times New Roman" panose="02020603050405020304" pitchFamily="18" charset="0"/>
                <a:cs typeface="Arial" panose="020B0604020202020204" pitchFamily="34" charset="0"/>
              </a:rPr>
              <a:t>No </a:t>
            </a:r>
            <a:r>
              <a:rPr lang="en-US" altLang="fr-FR" sz="1200" dirty="0">
                <a:ea typeface="Times New Roman" panose="02020603050405020304" pitchFamily="18" charset="0"/>
                <a:cs typeface="Arial" panose="020B0604020202020204" pitchFamily="34" charset="0"/>
              </a:rPr>
              <a:t>evidence of reference sensitive to SEL not being detected under laser SEE testing (false negative).</a:t>
            </a:r>
          </a:p>
          <a:p>
            <a:pPr marL="171416" indent="-171416" algn="just" defTabSz="914217" eaLnBrk="0" fontAlgn="base" hangingPunct="0">
              <a:spcBef>
                <a:spcPct val="0"/>
              </a:spcBef>
              <a:spcAft>
                <a:spcPct val="0"/>
              </a:spcAft>
              <a:buFont typeface="Arial" panose="020B0604020202020204" pitchFamily="34" charset="0"/>
              <a:buChar char="•"/>
            </a:pPr>
            <a:endParaRPr lang="fr-FR" altLang="fr-FR" sz="1200" dirty="0"/>
          </a:p>
          <a:p>
            <a:pPr marL="171416" indent="-171416" algn="just" defTabSz="914217">
              <a:buFont typeface="Arial" panose="020B0604020202020204" pitchFamily="34" charset="0"/>
              <a:buChar char="•"/>
            </a:pPr>
            <a:r>
              <a:rPr lang="en-US" altLang="fr-FR" sz="1200" dirty="0" smtClean="0">
                <a:ea typeface="Times New Roman" panose="02020603050405020304" pitchFamily="18" charset="0"/>
                <a:cs typeface="Arial" panose="020B0604020202020204" pitchFamily="34" charset="0"/>
              </a:rPr>
              <a:t>Limited work </a:t>
            </a:r>
            <a:r>
              <a:rPr lang="en-US" altLang="fr-FR" sz="1200" dirty="0">
                <a:ea typeface="Times New Roman" panose="02020603050405020304" pitchFamily="18" charset="0"/>
                <a:cs typeface="Arial" panose="020B0604020202020204" pitchFamily="34" charset="0"/>
              </a:rPr>
              <a:t>on the variability of SEE response for COTS technology</a:t>
            </a:r>
            <a:r>
              <a:rPr lang="en-US" altLang="fr-FR" sz="1200" dirty="0" smtClean="0">
                <a:ea typeface="Times New Roman" panose="02020603050405020304" pitchFamily="18" charset="0"/>
                <a:cs typeface="Arial" panose="020B0604020202020204" pitchFamily="34" charset="0"/>
              </a:rPr>
              <a:t>.</a:t>
            </a:r>
          </a:p>
          <a:p>
            <a:pPr algn="just" defTabSz="914217"/>
            <a:endParaRPr lang="fr-FR" altLang="fr-FR" sz="1200" dirty="0" smtClean="0"/>
          </a:p>
          <a:p>
            <a:pPr marL="171416" indent="-171416" algn="just" defTabSz="914217">
              <a:buFont typeface="Arial" panose="020B0604020202020204" pitchFamily="34" charset="0"/>
              <a:buChar char="•"/>
            </a:pPr>
            <a:r>
              <a:rPr lang="fr-FR" altLang="fr-FR" sz="1200" dirty="0" smtClean="0">
                <a:ea typeface="Times New Roman" panose="02020603050405020304" pitchFamily="18" charset="0"/>
                <a:cs typeface="Arial" panose="020B0604020202020204" pitchFamily="34" charset="0"/>
              </a:rPr>
              <a:t>Key </a:t>
            </a:r>
            <a:r>
              <a:rPr lang="fr-FR" altLang="fr-FR" sz="1200" dirty="0" err="1" smtClean="0">
                <a:ea typeface="Times New Roman" panose="02020603050405020304" pitchFamily="18" charset="0"/>
                <a:cs typeface="Arial" panose="020B0604020202020204" pitchFamily="34" charset="0"/>
              </a:rPr>
              <a:t>features</a:t>
            </a:r>
            <a:r>
              <a:rPr lang="en-US" altLang="fr-FR" sz="1200" dirty="0" smtClean="0">
                <a:ea typeface="Times New Roman" panose="02020603050405020304" pitchFamily="18" charset="0"/>
                <a:cs typeface="Arial" panose="020B0604020202020204" pitchFamily="34" charset="0"/>
              </a:rPr>
              <a:t> </a:t>
            </a:r>
            <a:endParaRPr lang="en-US" altLang="fr-FR" sz="1200" dirty="0">
              <a:ea typeface="Times New Roman" panose="02020603050405020304" pitchFamily="18" charset="0"/>
              <a:cs typeface="Arial" panose="020B0604020202020204" pitchFamily="34" charset="0"/>
            </a:endParaRPr>
          </a:p>
          <a:p>
            <a:pPr lvl="1" algn="just" defTabSz="914217">
              <a:lnSpc>
                <a:spcPct val="150000"/>
              </a:lnSpc>
              <a:buFontTx/>
              <a:buChar char="•"/>
            </a:pPr>
            <a:r>
              <a:rPr lang="en-US" altLang="fr-FR" sz="1200" dirty="0">
                <a:ea typeface="Times New Roman" panose="02020603050405020304" pitchFamily="18" charset="0"/>
                <a:cs typeface="Arial" panose="020B0604020202020204" pitchFamily="34" charset="0"/>
              </a:rPr>
              <a:t> Laser generated charge densities can </a:t>
            </a:r>
            <a:r>
              <a:rPr lang="en-US" altLang="fr-FR" sz="1200" dirty="0" err="1">
                <a:ea typeface="Times New Roman" panose="02020603050405020304" pitchFamily="18" charset="0"/>
                <a:cs typeface="Arial" panose="020B0604020202020204" pitchFamily="34" charset="0"/>
              </a:rPr>
              <a:t>outpass</a:t>
            </a:r>
            <a:r>
              <a:rPr lang="en-US" altLang="fr-FR" sz="1200" dirty="0">
                <a:ea typeface="Times New Roman" panose="02020603050405020304" pitchFamily="18" charset="0"/>
                <a:cs typeface="Arial" panose="020B0604020202020204" pitchFamily="34" charset="0"/>
              </a:rPr>
              <a:t> the ones from heavy ions.</a:t>
            </a:r>
          </a:p>
          <a:p>
            <a:pPr lvl="1" algn="just" defTabSz="914217">
              <a:lnSpc>
                <a:spcPct val="150000"/>
              </a:lnSpc>
              <a:buFontTx/>
              <a:buChar char="•"/>
            </a:pPr>
            <a:r>
              <a:rPr lang="en-US" altLang="fr-FR" sz="1200" dirty="0" smtClean="0">
                <a:ea typeface="Times New Roman" panose="02020603050405020304" pitchFamily="18" charset="0"/>
                <a:cs typeface="Arial" panose="020B0604020202020204" pitchFamily="34" charset="0"/>
              </a:rPr>
              <a:t> Tuning </a:t>
            </a:r>
            <a:r>
              <a:rPr lang="en-US" altLang="fr-FR" sz="1200" dirty="0">
                <a:ea typeface="Times New Roman" panose="02020603050405020304" pitchFamily="18" charset="0"/>
                <a:cs typeface="Arial" panose="020B0604020202020204" pitchFamily="34" charset="0"/>
              </a:rPr>
              <a:t>of the beam energy can provide more resolution in the </a:t>
            </a:r>
            <a:r>
              <a:rPr lang="en-US" altLang="fr-FR" sz="1200" dirty="0" smtClean="0">
                <a:ea typeface="Times New Roman" panose="02020603050405020304" pitchFamily="18" charset="0"/>
                <a:cs typeface="Arial" panose="020B0604020202020204" pitchFamily="34" charset="0"/>
              </a:rPr>
              <a:t>event on-set characterization</a:t>
            </a:r>
            <a:r>
              <a:rPr lang="en-US" altLang="fr-FR" sz="1200" dirty="0">
                <a:ea typeface="Times New Roman" panose="02020603050405020304" pitchFamily="18" charset="0"/>
                <a:cs typeface="Arial" panose="020B0604020202020204" pitchFamily="34" charset="0"/>
              </a:rPr>
              <a:t>.</a:t>
            </a:r>
            <a:endParaRPr lang="fr-FR" altLang="fr-FR" sz="1200" dirty="0"/>
          </a:p>
          <a:p>
            <a:pPr lvl="1" algn="just" defTabSz="914217">
              <a:lnSpc>
                <a:spcPct val="150000"/>
              </a:lnSpc>
              <a:buFontTx/>
              <a:buChar char="•"/>
            </a:pPr>
            <a:r>
              <a:rPr lang="fr-FR" altLang="fr-FR" sz="1200" dirty="0">
                <a:ea typeface="Times New Roman" panose="02020603050405020304" pitchFamily="18" charset="0"/>
                <a:cs typeface="Arial" panose="020B0604020202020204" pitchFamily="34" charset="0"/>
              </a:rPr>
              <a:t> </a:t>
            </a:r>
            <a:r>
              <a:rPr lang="en-US" altLang="fr-FR" sz="1200" dirty="0">
                <a:ea typeface="Times New Roman" panose="02020603050405020304" pitchFamily="18" charset="0"/>
                <a:cs typeface="Arial" panose="020B0604020202020204" pitchFamily="34" charset="0"/>
              </a:rPr>
              <a:t>The spot position control on the die surface allow to precisely identifying each sensitive areas of a given DUT.</a:t>
            </a:r>
            <a:endParaRPr lang="fr-FR" altLang="fr-FR" sz="1200" dirty="0"/>
          </a:p>
        </p:txBody>
      </p:sp>
    </p:spTree>
    <p:extLst>
      <p:ext uri="{BB962C8B-B14F-4D97-AF65-F5344CB8AC3E}">
        <p14:creationId xmlns:p14="http://schemas.microsoft.com/office/powerpoint/2010/main" val="14080032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p:cNvSpPr>
            <a:spLocks noGrp="1"/>
          </p:cNvSpPr>
          <p:nvPr>
            <p:ph idx="1"/>
          </p:nvPr>
        </p:nvSpPr>
        <p:spPr/>
        <p:txBody>
          <a:bodyPr/>
          <a:lstStyle/>
          <a:p>
            <a:r>
              <a:rPr lang="fr-FR" dirty="0" err="1" smtClean="0">
                <a:solidFill>
                  <a:srgbClr val="000000"/>
                </a:solidFill>
              </a:rPr>
              <a:t>Two</a:t>
            </a:r>
            <a:r>
              <a:rPr lang="fr-FR" dirty="0" smtClean="0">
                <a:solidFill>
                  <a:srgbClr val="000000"/>
                </a:solidFill>
              </a:rPr>
              <a:t> </a:t>
            </a:r>
            <a:r>
              <a:rPr lang="fr-FR" dirty="0" err="1">
                <a:solidFill>
                  <a:srgbClr val="000000"/>
                </a:solidFill>
              </a:rPr>
              <a:t>facilities</a:t>
            </a:r>
            <a:r>
              <a:rPr lang="fr-FR" dirty="0">
                <a:solidFill>
                  <a:srgbClr val="000000"/>
                </a:solidFill>
              </a:rPr>
              <a:t> </a:t>
            </a:r>
            <a:r>
              <a:rPr lang="fr-FR" dirty="0" err="1">
                <a:solidFill>
                  <a:srgbClr val="000000"/>
                </a:solidFill>
              </a:rPr>
              <a:t>with</a:t>
            </a:r>
            <a:r>
              <a:rPr lang="fr-FR" dirty="0">
                <a:solidFill>
                  <a:srgbClr val="000000"/>
                </a:solidFill>
              </a:rPr>
              <a:t> </a:t>
            </a:r>
            <a:r>
              <a:rPr lang="fr-FR" dirty="0" err="1">
                <a:solidFill>
                  <a:srgbClr val="000000"/>
                </a:solidFill>
              </a:rPr>
              <a:t>parameters</a:t>
            </a:r>
            <a:r>
              <a:rPr lang="fr-FR" dirty="0">
                <a:solidFill>
                  <a:srgbClr val="000000"/>
                </a:solidFill>
              </a:rPr>
              <a:t> </a:t>
            </a:r>
            <a:r>
              <a:rPr lang="fr-FR" dirty="0" err="1">
                <a:solidFill>
                  <a:srgbClr val="000000"/>
                </a:solidFill>
              </a:rPr>
              <a:t>adapted</a:t>
            </a:r>
            <a:r>
              <a:rPr lang="fr-FR" dirty="0">
                <a:solidFill>
                  <a:srgbClr val="000000"/>
                </a:solidFill>
              </a:rPr>
              <a:t> to Single Photon </a:t>
            </a:r>
            <a:r>
              <a:rPr lang="fr-FR" dirty="0" smtClean="0">
                <a:solidFill>
                  <a:srgbClr val="000000"/>
                </a:solidFill>
              </a:rPr>
              <a:t>Absorption </a:t>
            </a:r>
            <a:r>
              <a:rPr lang="fr-FR" dirty="0" err="1" smtClean="0">
                <a:solidFill>
                  <a:srgbClr val="000000"/>
                </a:solidFill>
              </a:rPr>
              <a:t>pulsed</a:t>
            </a:r>
            <a:r>
              <a:rPr lang="fr-FR" dirty="0" smtClean="0">
                <a:solidFill>
                  <a:srgbClr val="000000"/>
                </a:solidFill>
              </a:rPr>
              <a:t> laser </a:t>
            </a:r>
            <a:r>
              <a:rPr lang="fr-FR" dirty="0" err="1" smtClean="0">
                <a:solidFill>
                  <a:srgbClr val="000000"/>
                </a:solidFill>
              </a:rPr>
              <a:t>testing</a:t>
            </a:r>
            <a:r>
              <a:rPr lang="fr-FR" dirty="0" smtClean="0">
                <a:solidFill>
                  <a:srgbClr val="000000"/>
                </a:solidFill>
              </a:rPr>
              <a:t> of </a:t>
            </a:r>
            <a:r>
              <a:rPr lang="fr-FR" dirty="0" err="1" smtClean="0">
                <a:solidFill>
                  <a:srgbClr val="000000"/>
                </a:solidFill>
              </a:rPr>
              <a:t>silicon</a:t>
            </a:r>
            <a:r>
              <a:rPr lang="fr-FR" dirty="0" smtClean="0">
                <a:solidFill>
                  <a:srgbClr val="000000"/>
                </a:solidFill>
              </a:rPr>
              <a:t> </a:t>
            </a:r>
            <a:r>
              <a:rPr lang="fr-FR" dirty="0" err="1" smtClean="0">
                <a:solidFill>
                  <a:srgbClr val="000000"/>
                </a:solidFill>
              </a:rPr>
              <a:t>devices</a:t>
            </a:r>
            <a:r>
              <a:rPr lang="fr-FR" dirty="0" smtClean="0">
                <a:solidFill>
                  <a:srgbClr val="000000"/>
                </a:solidFill>
              </a:rPr>
              <a:t> :</a:t>
            </a:r>
            <a:endParaRPr lang="fr-FR" dirty="0">
              <a:solidFill>
                <a:srgbClr val="000000"/>
              </a:solidFill>
            </a:endParaRPr>
          </a:p>
          <a:p>
            <a:endParaRPr lang="fr-FR" dirty="0"/>
          </a:p>
        </p:txBody>
      </p:sp>
      <p:sp>
        <p:nvSpPr>
          <p:cNvPr id="4" name="Espace réservé de la date 3"/>
          <p:cNvSpPr>
            <a:spLocks noGrp="1"/>
          </p:cNvSpPr>
          <p:nvPr>
            <p:ph type="dt" sz="half" idx="10"/>
          </p:nvPr>
        </p:nvSpPr>
        <p:spPr/>
        <p:txBody>
          <a:bodyPr/>
          <a:lstStyle/>
          <a:p>
            <a:r>
              <a:rPr lang="fr-FR" smtClean="0">
                <a:solidFill>
                  <a:srgbClr val="000000">
                    <a:tint val="75000"/>
                  </a:srgbClr>
                </a:solidFill>
              </a:rPr>
              <a:t>28th June 2023 - ESTEC, Final Presentation Days 2023.</a:t>
            </a:r>
            <a:endParaRPr lang="en-GB" dirty="0">
              <a:solidFill>
                <a:srgbClr val="000000">
                  <a:tint val="75000"/>
                </a:srgbClr>
              </a:solidFill>
            </a:endParaRPr>
          </a:p>
        </p:txBody>
      </p:sp>
      <p:sp>
        <p:nvSpPr>
          <p:cNvPr id="5" name="Espace réservé du pied de page 4"/>
          <p:cNvSpPr>
            <a:spLocks noGrp="1"/>
          </p:cNvSpPr>
          <p:nvPr>
            <p:ph type="ftr" sz="quarter" idx="11"/>
          </p:nvPr>
        </p:nvSpPr>
        <p:spPr/>
        <p:txBody>
          <a:bodyPr/>
          <a:lstStyle/>
          <a:p>
            <a:r>
              <a:rPr lang="en-GB" smtClean="0">
                <a:solidFill>
                  <a:srgbClr val="000000">
                    <a:tint val="75000"/>
                  </a:srgbClr>
                </a:solidFill>
              </a:rPr>
              <a:t>Contract N°4000135313/21/NL/GLC</a:t>
            </a:r>
            <a:endParaRPr lang="en-GB" dirty="0">
              <a:solidFill>
                <a:srgbClr val="000000">
                  <a:tint val="75000"/>
                </a:srgbClr>
              </a:solidFill>
            </a:endParaRPr>
          </a:p>
        </p:txBody>
      </p:sp>
      <p:sp>
        <p:nvSpPr>
          <p:cNvPr id="6" name="Espace réservé du numéro de diapositive 5"/>
          <p:cNvSpPr>
            <a:spLocks noGrp="1"/>
          </p:cNvSpPr>
          <p:nvPr>
            <p:ph type="sldNum" sz="quarter" idx="12"/>
          </p:nvPr>
        </p:nvSpPr>
        <p:spPr/>
        <p:txBody>
          <a:bodyPr/>
          <a:lstStyle/>
          <a:p>
            <a:fld id="{877C2003-2E6E-4ABC-B270-3E95A87ADF8A}" type="slidenum">
              <a:rPr lang="en-GB" smtClean="0">
                <a:solidFill>
                  <a:srgbClr val="000000">
                    <a:tint val="75000"/>
                  </a:srgbClr>
                </a:solidFill>
              </a:rPr>
              <a:pPr/>
              <a:t>7</a:t>
            </a:fld>
            <a:endParaRPr lang="en-GB">
              <a:solidFill>
                <a:srgbClr val="000000">
                  <a:tint val="75000"/>
                </a:srgbClr>
              </a:solidFill>
            </a:endParaRPr>
          </a:p>
        </p:txBody>
      </p:sp>
      <p:sp>
        <p:nvSpPr>
          <p:cNvPr id="2" name="Titre 1"/>
          <p:cNvSpPr>
            <a:spLocks noGrp="1"/>
          </p:cNvSpPr>
          <p:nvPr>
            <p:ph type="title"/>
          </p:nvPr>
        </p:nvSpPr>
        <p:spPr/>
        <p:txBody>
          <a:bodyPr/>
          <a:lstStyle/>
          <a:p>
            <a:r>
              <a:rPr lang="fr-FR" dirty="0"/>
              <a:t>Laser testing </a:t>
            </a:r>
            <a:r>
              <a:rPr lang="fr-FR" dirty="0" err="1"/>
              <a:t>facilities</a:t>
            </a:r>
            <a:endParaRPr lang="fr-FR" dirty="0"/>
          </a:p>
        </p:txBody>
      </p:sp>
      <p:pic>
        <p:nvPicPr>
          <p:cNvPr id="10" name="Picture 6" descr="4">
            <a:extLst>
              <a:ext uri="{FF2B5EF4-FFF2-40B4-BE49-F238E27FC236}">
                <a16:creationId xmlns="" xmlns:a16="http://schemas.microsoft.com/office/drawing/2014/main" id="{2E2A36BD-BE77-42FA-BD43-91EB2D83AC2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71286" y="2194159"/>
            <a:ext cx="3030857" cy="2272749"/>
          </a:xfrm>
          <a:prstGeom prst="rect">
            <a:avLst/>
          </a:prstGeom>
          <a:ln w="285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3" name="Image 12">
            <a:extLst>
              <a:ext uri="{FF2B5EF4-FFF2-40B4-BE49-F238E27FC236}">
                <a16:creationId xmlns="" xmlns:a16="http://schemas.microsoft.com/office/drawing/2014/main" id="{8C57A009-C5E2-4924-9575-B4A1979608A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4269" b="4730"/>
          <a:stretch/>
        </p:blipFill>
        <p:spPr>
          <a:xfrm>
            <a:off x="622800" y="4643500"/>
            <a:ext cx="5080428" cy="954779"/>
          </a:xfrm>
          <a:prstGeom prst="rect">
            <a:avLst/>
          </a:prstGeom>
        </p:spPr>
      </p:pic>
      <p:sp>
        <p:nvSpPr>
          <p:cNvPr id="16" name="Espace réservé du texte 5">
            <a:extLst>
              <a:ext uri="{FF2B5EF4-FFF2-40B4-BE49-F238E27FC236}">
                <a16:creationId xmlns="" xmlns:a16="http://schemas.microsoft.com/office/drawing/2014/main" id="{99940BDA-FF03-450B-943F-B0E64812D0A4}"/>
              </a:ext>
            </a:extLst>
          </p:cNvPr>
          <p:cNvSpPr txBox="1">
            <a:spLocks/>
          </p:cNvSpPr>
          <p:nvPr/>
        </p:nvSpPr>
        <p:spPr>
          <a:xfrm>
            <a:off x="2957854" y="1822864"/>
            <a:ext cx="5673726" cy="3477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kern="1200">
                <a:solidFill>
                  <a:srgbClr val="0070C0"/>
                </a:solidFill>
                <a:effectLst/>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Ø"/>
              <a:defRPr sz="1800" b="0" kern="1200">
                <a:solidFill>
                  <a:sysClr val="windowText" lastClr="000000"/>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1600" b="0" kern="1200">
                <a:solidFill>
                  <a:sysClr val="windowText" lastClr="000000"/>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400" b="0" kern="1200">
                <a:solidFill>
                  <a:sysClr val="windowText" lastClr="000000"/>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200" kern="1200">
                <a:solidFill>
                  <a:sysClr val="windowText" lastClr="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800" b="1" u="sng" dirty="0">
                <a:solidFill>
                  <a:srgbClr val="000000"/>
                </a:solidFill>
              </a:rPr>
              <a:t>TRAD Laser </a:t>
            </a:r>
            <a:r>
              <a:rPr lang="fr-FR" sz="1800" b="1" u="sng" dirty="0" err="1" smtClean="0">
                <a:solidFill>
                  <a:srgbClr val="000000"/>
                </a:solidFill>
              </a:rPr>
              <a:t>facility</a:t>
            </a:r>
            <a:endParaRPr lang="fr-FR" sz="1800" dirty="0">
              <a:solidFill>
                <a:srgbClr val="000000"/>
              </a:solidFill>
            </a:endParaRPr>
          </a:p>
          <a:p>
            <a:pPr lvl="1"/>
            <a:endParaRPr lang="fr-FR" dirty="0">
              <a:solidFill>
                <a:srgbClr val="000000"/>
              </a:solidFill>
            </a:endParaRPr>
          </a:p>
          <a:p>
            <a:pPr lvl="1"/>
            <a:endParaRPr lang="fr-FR" dirty="0">
              <a:solidFill>
                <a:srgbClr val="000000"/>
              </a:solidFill>
            </a:endParaRPr>
          </a:p>
          <a:p>
            <a:pPr lvl="1"/>
            <a:endParaRPr lang="fr-FR" dirty="0">
              <a:solidFill>
                <a:srgbClr val="000000"/>
              </a:solidFill>
            </a:endParaRPr>
          </a:p>
          <a:p>
            <a:pPr lvl="1"/>
            <a:endParaRPr lang="fr-FR" dirty="0">
              <a:solidFill>
                <a:srgbClr val="000000"/>
              </a:solidFill>
            </a:endParaRPr>
          </a:p>
          <a:p>
            <a:pPr lvl="1"/>
            <a:endParaRPr lang="fr-FR" dirty="0">
              <a:solidFill>
                <a:srgbClr val="000000"/>
              </a:solidFill>
            </a:endParaRPr>
          </a:p>
          <a:p>
            <a:pPr lvl="1"/>
            <a:endParaRPr lang="fr-FR" dirty="0">
              <a:solidFill>
                <a:srgbClr val="000000"/>
              </a:solidFill>
            </a:endParaRPr>
          </a:p>
          <a:p>
            <a:pPr lvl="1"/>
            <a:endParaRPr lang="fr-FR" dirty="0">
              <a:solidFill>
                <a:srgbClr val="000000"/>
              </a:solidFill>
            </a:endParaRPr>
          </a:p>
          <a:p>
            <a:endParaRPr lang="fr-FR" dirty="0">
              <a:solidFill>
                <a:srgbClr val="000000"/>
              </a:solidFill>
            </a:endParaRPr>
          </a:p>
          <a:p>
            <a:endParaRPr lang="fr-FR" dirty="0"/>
          </a:p>
        </p:txBody>
      </p:sp>
      <p:sp>
        <p:nvSpPr>
          <p:cNvPr id="19" name="Espace réservé du texte 5">
            <a:extLst>
              <a:ext uri="{FF2B5EF4-FFF2-40B4-BE49-F238E27FC236}">
                <a16:creationId xmlns="" xmlns:a16="http://schemas.microsoft.com/office/drawing/2014/main" id="{99940BDA-FF03-450B-943F-B0E64812D0A4}"/>
              </a:ext>
            </a:extLst>
          </p:cNvPr>
          <p:cNvSpPr txBox="1">
            <a:spLocks/>
          </p:cNvSpPr>
          <p:nvPr/>
        </p:nvSpPr>
        <p:spPr>
          <a:xfrm>
            <a:off x="478799" y="1763425"/>
            <a:ext cx="5673726" cy="3477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kern="1200">
                <a:solidFill>
                  <a:srgbClr val="0070C0"/>
                </a:solidFill>
                <a:effectLst/>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Ø"/>
              <a:defRPr sz="1800" b="0" kern="1200">
                <a:solidFill>
                  <a:sysClr val="windowText" lastClr="000000"/>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1600" b="0" kern="1200">
                <a:solidFill>
                  <a:sysClr val="windowText" lastClr="000000"/>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400" b="0" kern="1200">
                <a:solidFill>
                  <a:sysClr val="windowText" lastClr="000000"/>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200" kern="1200">
                <a:solidFill>
                  <a:sysClr val="windowText" lastClr="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800" b="1" u="sng" dirty="0" smtClean="0">
                <a:solidFill>
                  <a:srgbClr val="000000"/>
                </a:solidFill>
              </a:rPr>
              <a:t>AIRBUS Facility</a:t>
            </a:r>
            <a:endParaRPr lang="fr-FR" sz="1800" dirty="0">
              <a:solidFill>
                <a:srgbClr val="000000"/>
              </a:solidFill>
            </a:endParaRPr>
          </a:p>
          <a:p>
            <a:pPr lvl="1"/>
            <a:endParaRPr lang="fr-FR" dirty="0">
              <a:solidFill>
                <a:srgbClr val="000000"/>
              </a:solidFill>
            </a:endParaRPr>
          </a:p>
          <a:p>
            <a:pPr lvl="1"/>
            <a:endParaRPr lang="fr-FR" dirty="0">
              <a:solidFill>
                <a:srgbClr val="000000"/>
              </a:solidFill>
            </a:endParaRPr>
          </a:p>
          <a:p>
            <a:pPr lvl="1"/>
            <a:endParaRPr lang="fr-FR" dirty="0">
              <a:solidFill>
                <a:srgbClr val="000000"/>
              </a:solidFill>
            </a:endParaRPr>
          </a:p>
          <a:p>
            <a:pPr lvl="1"/>
            <a:endParaRPr lang="fr-FR" dirty="0">
              <a:solidFill>
                <a:srgbClr val="000000"/>
              </a:solidFill>
            </a:endParaRPr>
          </a:p>
          <a:p>
            <a:pPr lvl="1"/>
            <a:endParaRPr lang="fr-FR" dirty="0">
              <a:solidFill>
                <a:srgbClr val="000000"/>
              </a:solidFill>
            </a:endParaRPr>
          </a:p>
          <a:p>
            <a:pPr lvl="1"/>
            <a:endParaRPr lang="fr-FR" dirty="0">
              <a:solidFill>
                <a:srgbClr val="000000"/>
              </a:solidFill>
            </a:endParaRPr>
          </a:p>
          <a:p>
            <a:pPr lvl="1"/>
            <a:endParaRPr lang="fr-FR" dirty="0">
              <a:solidFill>
                <a:srgbClr val="000000"/>
              </a:solidFill>
            </a:endParaRPr>
          </a:p>
          <a:p>
            <a:endParaRPr lang="fr-FR" dirty="0">
              <a:solidFill>
                <a:srgbClr val="000000"/>
              </a:solidFill>
            </a:endParaRPr>
          </a:p>
          <a:p>
            <a:endParaRPr lang="fr-FR" dirty="0"/>
          </a:p>
        </p:txBody>
      </p:sp>
      <p:sp>
        <p:nvSpPr>
          <p:cNvPr id="20" name="Espace réservé du contenu 13"/>
          <p:cNvSpPr txBox="1">
            <a:spLocks/>
          </p:cNvSpPr>
          <p:nvPr/>
        </p:nvSpPr>
        <p:spPr>
          <a:xfrm>
            <a:off x="6812455" y="2170662"/>
            <a:ext cx="4474669" cy="2712922"/>
          </a:xfrm>
          <a:prstGeom prst="rect">
            <a:avLst/>
          </a:prstGeom>
        </p:spPr>
        <p:txBody>
          <a:bodyPr vert="horz" wrap="square" lIns="0" tIns="0" rIns="0" bIns="0" rtlCol="0">
            <a:spAutoFit/>
          </a:bodyPr>
          <a:lstStyle>
            <a:lvl1pPr marL="0" indent="0" algn="l" defTabSz="914400" rtl="0" eaLnBrk="1" latinLnBrk="0" hangingPunct="1">
              <a:lnSpc>
                <a:spcPct val="113000"/>
              </a:lnSpc>
              <a:spcBef>
                <a:spcPts val="0"/>
              </a:spcBef>
              <a:buFont typeface="Arial" panose="020B0604020202020204" pitchFamily="34" charset="0"/>
              <a:buNone/>
              <a:defRPr sz="1500" kern="1200">
                <a:solidFill>
                  <a:schemeClr val="tx1">
                    <a:lumMod val="65000"/>
                    <a:lumOff val="35000"/>
                  </a:schemeClr>
                </a:solidFill>
                <a:latin typeface="+mn-lt"/>
                <a:ea typeface="+mn-ea"/>
                <a:cs typeface="+mn-cs"/>
              </a:defRPr>
            </a:lvl1pPr>
            <a:lvl2pPr marL="36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2pPr>
            <a:lvl3pPr marL="54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3pPr>
            <a:lvl4pPr marL="72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4pPr>
            <a:lvl5pPr marL="90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5pPr>
            <a:lvl6pPr marL="10795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6pPr>
            <a:lvl7pPr marL="126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7pPr>
            <a:lvl8pPr marL="144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8pPr>
            <a:lvl9pPr marL="162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9pPr>
          </a:lstStyle>
          <a:p>
            <a:pPr>
              <a:lnSpc>
                <a:spcPct val="78000"/>
              </a:lnSpc>
            </a:pPr>
            <a:endParaRPr lang="fr-FR" altLang="fr-FR" sz="1400" dirty="0" smtClean="0">
              <a:solidFill>
                <a:schemeClr val="tx2"/>
              </a:solidFill>
            </a:endParaRPr>
          </a:p>
          <a:p>
            <a:pPr marL="285750" indent="-285750">
              <a:lnSpc>
                <a:spcPct val="78000"/>
              </a:lnSpc>
              <a:buFont typeface="Arial" panose="020B0604020202020204" pitchFamily="34" charset="0"/>
              <a:buChar char="•"/>
            </a:pPr>
            <a:r>
              <a:rPr lang="en-US" altLang="fr-FR" sz="1400" dirty="0" smtClean="0">
                <a:solidFill>
                  <a:schemeClr val="tx2"/>
                </a:solidFill>
              </a:rPr>
              <a:t>Laser Pulse energy controlled by energy attenuator. </a:t>
            </a:r>
          </a:p>
          <a:p>
            <a:pPr>
              <a:lnSpc>
                <a:spcPct val="78000"/>
              </a:lnSpc>
            </a:pPr>
            <a:endParaRPr lang="en-US" altLang="fr-FR" sz="1400" dirty="0" smtClean="0">
              <a:solidFill>
                <a:schemeClr val="tx2"/>
              </a:solidFill>
            </a:endParaRPr>
          </a:p>
          <a:p>
            <a:pPr marL="285750" indent="-285750">
              <a:lnSpc>
                <a:spcPct val="78000"/>
              </a:lnSpc>
              <a:buFont typeface="Arial" panose="020B0604020202020204" pitchFamily="34" charset="0"/>
              <a:buChar char="•"/>
            </a:pPr>
            <a:r>
              <a:rPr lang="en-US" altLang="fr-FR" sz="1400" dirty="0" smtClean="0">
                <a:solidFill>
                  <a:schemeClr val="tx2"/>
                </a:solidFill>
              </a:rPr>
              <a:t>3-axis (x, y, z) automated stages (&lt; µm resolution) </a:t>
            </a:r>
          </a:p>
          <a:p>
            <a:pPr>
              <a:lnSpc>
                <a:spcPct val="78000"/>
              </a:lnSpc>
            </a:pPr>
            <a:endParaRPr lang="en-US" altLang="fr-FR" sz="1400" dirty="0" smtClean="0">
              <a:solidFill>
                <a:schemeClr val="tx2"/>
              </a:solidFill>
            </a:endParaRPr>
          </a:p>
          <a:p>
            <a:pPr marL="285750" indent="-285750">
              <a:lnSpc>
                <a:spcPct val="78000"/>
              </a:lnSpc>
              <a:buFont typeface="Arial" panose="020B0604020202020204" pitchFamily="34" charset="0"/>
              <a:buChar char="•"/>
            </a:pPr>
            <a:r>
              <a:rPr lang="fr-FR" altLang="fr-FR" sz="1400" dirty="0" err="1" smtClean="0">
                <a:solidFill>
                  <a:schemeClr val="tx2"/>
                </a:solidFill>
              </a:rPr>
              <a:t>Inline</a:t>
            </a:r>
            <a:r>
              <a:rPr lang="fr-FR" altLang="fr-FR" sz="1400" dirty="0" smtClean="0">
                <a:solidFill>
                  <a:schemeClr val="tx2"/>
                </a:solidFill>
              </a:rPr>
              <a:t> photodiode for pulse </a:t>
            </a:r>
            <a:r>
              <a:rPr lang="fr-FR" altLang="fr-FR" sz="1400" dirty="0" err="1" smtClean="0">
                <a:solidFill>
                  <a:schemeClr val="tx2"/>
                </a:solidFill>
              </a:rPr>
              <a:t>energy</a:t>
            </a:r>
            <a:r>
              <a:rPr lang="fr-FR" altLang="fr-FR" sz="1400" dirty="0" smtClean="0">
                <a:solidFill>
                  <a:schemeClr val="tx2"/>
                </a:solidFill>
              </a:rPr>
              <a:t> control</a:t>
            </a:r>
          </a:p>
          <a:p>
            <a:pPr>
              <a:lnSpc>
                <a:spcPct val="78000"/>
              </a:lnSpc>
            </a:pPr>
            <a:endParaRPr lang="fr-FR" altLang="fr-FR" sz="1400" dirty="0" smtClean="0">
              <a:solidFill>
                <a:schemeClr val="tx2"/>
              </a:solidFill>
            </a:endParaRPr>
          </a:p>
          <a:p>
            <a:pPr marL="285750" indent="-285750">
              <a:lnSpc>
                <a:spcPct val="78000"/>
              </a:lnSpc>
              <a:buFont typeface="Arial" panose="020B0604020202020204" pitchFamily="34" charset="0"/>
              <a:buChar char="•"/>
            </a:pPr>
            <a:r>
              <a:rPr lang="fr-FR" altLang="fr-FR" sz="1400" dirty="0" err="1" smtClean="0">
                <a:solidFill>
                  <a:schemeClr val="tx2"/>
                </a:solidFill>
              </a:rPr>
              <a:t>Inline</a:t>
            </a:r>
            <a:r>
              <a:rPr lang="fr-FR" altLang="fr-FR" sz="1400" dirty="0" smtClean="0">
                <a:solidFill>
                  <a:schemeClr val="tx2"/>
                </a:solidFill>
              </a:rPr>
              <a:t> camera for surface </a:t>
            </a:r>
            <a:r>
              <a:rPr lang="fr-FR" altLang="fr-FR" sz="1400" dirty="0" err="1" smtClean="0">
                <a:solidFill>
                  <a:schemeClr val="tx2"/>
                </a:solidFill>
              </a:rPr>
              <a:t>imaging</a:t>
            </a:r>
            <a:r>
              <a:rPr lang="fr-FR" altLang="fr-FR" sz="1400" dirty="0" smtClean="0">
                <a:solidFill>
                  <a:schemeClr val="tx2"/>
                </a:solidFill>
              </a:rPr>
              <a:t> and </a:t>
            </a:r>
            <a:r>
              <a:rPr lang="fr-FR" altLang="fr-FR" sz="1400" dirty="0" err="1" smtClean="0">
                <a:solidFill>
                  <a:schemeClr val="tx2"/>
                </a:solidFill>
              </a:rPr>
              <a:t>beam</a:t>
            </a:r>
            <a:r>
              <a:rPr lang="fr-FR" altLang="fr-FR" sz="1400" dirty="0" smtClean="0">
                <a:solidFill>
                  <a:schemeClr val="tx2"/>
                </a:solidFill>
              </a:rPr>
              <a:t> </a:t>
            </a:r>
            <a:r>
              <a:rPr lang="fr-FR" altLang="fr-FR" sz="1400" dirty="0" err="1" smtClean="0">
                <a:solidFill>
                  <a:schemeClr val="tx2"/>
                </a:solidFill>
              </a:rPr>
              <a:t>positioning</a:t>
            </a:r>
            <a:endParaRPr lang="fr-FR" altLang="fr-FR" sz="1400" dirty="0" smtClean="0">
              <a:solidFill>
                <a:schemeClr val="tx2"/>
              </a:solidFill>
            </a:endParaRPr>
          </a:p>
          <a:p>
            <a:pPr>
              <a:lnSpc>
                <a:spcPct val="78000"/>
              </a:lnSpc>
            </a:pPr>
            <a:endParaRPr lang="fr-FR" altLang="fr-FR" sz="1400" dirty="0" smtClean="0">
              <a:solidFill>
                <a:schemeClr val="tx2"/>
              </a:solidFill>
            </a:endParaRPr>
          </a:p>
          <a:p>
            <a:pPr marL="285750" indent="-285750">
              <a:lnSpc>
                <a:spcPct val="78000"/>
              </a:lnSpc>
              <a:buFont typeface="Arial" panose="020B0604020202020204" pitchFamily="34" charset="0"/>
              <a:buChar char="•"/>
            </a:pPr>
            <a:r>
              <a:rPr lang="fr-FR" altLang="fr-FR" sz="1400" dirty="0" smtClean="0">
                <a:solidFill>
                  <a:schemeClr val="tx2"/>
                </a:solidFill>
              </a:rPr>
              <a:t>Software and acquisition system for </a:t>
            </a:r>
            <a:r>
              <a:rPr lang="fr-FR" altLang="fr-FR" sz="1400" dirty="0" err="1" smtClean="0">
                <a:solidFill>
                  <a:schemeClr val="tx2"/>
                </a:solidFill>
              </a:rPr>
              <a:t>testing</a:t>
            </a:r>
            <a:r>
              <a:rPr lang="fr-FR" altLang="fr-FR" sz="1400" dirty="0" smtClean="0">
                <a:solidFill>
                  <a:schemeClr val="tx2"/>
                </a:solidFill>
              </a:rPr>
              <a:t> in </a:t>
            </a:r>
            <a:r>
              <a:rPr lang="fr-FR" altLang="fr-FR" sz="1400" dirty="0" err="1" smtClean="0">
                <a:solidFill>
                  <a:schemeClr val="tx2"/>
                </a:solidFill>
              </a:rPr>
              <a:t>automated</a:t>
            </a:r>
            <a:r>
              <a:rPr lang="fr-FR" altLang="fr-FR" sz="1400" dirty="0" smtClean="0">
                <a:solidFill>
                  <a:schemeClr val="tx2"/>
                </a:solidFill>
              </a:rPr>
              <a:t> </a:t>
            </a:r>
            <a:r>
              <a:rPr lang="fr-FR" altLang="fr-FR" sz="1400" dirty="0" err="1" smtClean="0">
                <a:solidFill>
                  <a:schemeClr val="tx2"/>
                </a:solidFill>
              </a:rPr>
              <a:t>process</a:t>
            </a:r>
            <a:r>
              <a:rPr lang="fr-FR" altLang="fr-FR" sz="1400" dirty="0" smtClean="0">
                <a:solidFill>
                  <a:schemeClr val="tx2"/>
                </a:solidFill>
              </a:rPr>
              <a:t> </a:t>
            </a:r>
          </a:p>
          <a:p>
            <a:pPr>
              <a:lnSpc>
                <a:spcPct val="78000"/>
              </a:lnSpc>
            </a:pPr>
            <a:r>
              <a:rPr lang="fr-FR" altLang="fr-FR" sz="1400" dirty="0" smtClean="0">
                <a:solidFill>
                  <a:schemeClr val="tx2"/>
                </a:solidFill>
              </a:rPr>
              <a:t>	</a:t>
            </a:r>
            <a:r>
              <a:rPr lang="fr-FR" altLang="fr-FR" sz="1400" dirty="0" err="1" smtClean="0">
                <a:solidFill>
                  <a:schemeClr val="tx2"/>
                </a:solidFill>
              </a:rPr>
              <a:t>sensitivity</a:t>
            </a:r>
            <a:r>
              <a:rPr lang="fr-FR" altLang="fr-FR" sz="1400" dirty="0" smtClean="0">
                <a:solidFill>
                  <a:schemeClr val="tx2"/>
                </a:solidFill>
              </a:rPr>
              <a:t> </a:t>
            </a:r>
            <a:r>
              <a:rPr lang="fr-FR" altLang="fr-FR" sz="1400" dirty="0" err="1" smtClean="0">
                <a:solidFill>
                  <a:schemeClr val="tx2"/>
                </a:solidFill>
              </a:rPr>
              <a:t>mapping</a:t>
            </a:r>
            <a:r>
              <a:rPr lang="fr-FR" altLang="fr-FR" sz="1400" dirty="0" smtClean="0">
                <a:solidFill>
                  <a:schemeClr val="tx2"/>
                </a:solidFill>
              </a:rPr>
              <a:t>, </a:t>
            </a:r>
          </a:p>
          <a:p>
            <a:pPr>
              <a:lnSpc>
                <a:spcPct val="78000"/>
              </a:lnSpc>
            </a:pPr>
            <a:r>
              <a:rPr lang="fr-FR" altLang="fr-FR" sz="1400" dirty="0" smtClean="0">
                <a:solidFill>
                  <a:schemeClr val="tx2"/>
                </a:solidFill>
              </a:rPr>
              <a:t>	time </a:t>
            </a:r>
            <a:r>
              <a:rPr lang="fr-FR" altLang="fr-FR" sz="1400" dirty="0" err="1" smtClean="0">
                <a:solidFill>
                  <a:schemeClr val="tx2"/>
                </a:solidFill>
              </a:rPr>
              <a:t>resolved</a:t>
            </a:r>
            <a:r>
              <a:rPr lang="fr-FR" altLang="fr-FR" sz="1400" dirty="0" smtClean="0">
                <a:solidFill>
                  <a:schemeClr val="tx2"/>
                </a:solidFill>
              </a:rPr>
              <a:t> </a:t>
            </a:r>
            <a:r>
              <a:rPr lang="fr-FR" altLang="fr-FR" sz="1400" dirty="0" err="1" smtClean="0">
                <a:solidFill>
                  <a:schemeClr val="tx2"/>
                </a:solidFill>
              </a:rPr>
              <a:t>testing</a:t>
            </a:r>
            <a:r>
              <a:rPr lang="fr-FR" altLang="fr-FR" sz="1400" dirty="0" smtClean="0">
                <a:solidFill>
                  <a:schemeClr val="tx2"/>
                </a:solidFill>
              </a:rPr>
              <a:t>, </a:t>
            </a:r>
          </a:p>
          <a:p>
            <a:pPr>
              <a:lnSpc>
                <a:spcPct val="78000"/>
              </a:lnSpc>
            </a:pPr>
            <a:r>
              <a:rPr lang="fr-FR" altLang="fr-FR" sz="1400" dirty="0" smtClean="0">
                <a:solidFill>
                  <a:schemeClr val="tx2"/>
                </a:solidFill>
              </a:rPr>
              <a:t>	</a:t>
            </a:r>
            <a:r>
              <a:rPr lang="fr-FR" altLang="fr-FR" sz="1400" dirty="0" err="1" smtClean="0">
                <a:solidFill>
                  <a:schemeClr val="tx2"/>
                </a:solidFill>
              </a:rPr>
              <a:t>threshold</a:t>
            </a:r>
            <a:r>
              <a:rPr lang="fr-FR" altLang="fr-FR" sz="1400" dirty="0" smtClean="0">
                <a:solidFill>
                  <a:schemeClr val="tx2"/>
                </a:solidFill>
              </a:rPr>
              <a:t> (</a:t>
            </a:r>
            <a:r>
              <a:rPr lang="fr-FR" altLang="fr-FR" sz="1400" dirty="0" err="1" smtClean="0">
                <a:solidFill>
                  <a:schemeClr val="tx2"/>
                </a:solidFill>
              </a:rPr>
              <a:t>energy</a:t>
            </a:r>
            <a:r>
              <a:rPr lang="fr-FR" altLang="fr-FR" sz="1400" dirty="0" smtClean="0">
                <a:solidFill>
                  <a:schemeClr val="tx2"/>
                </a:solidFill>
              </a:rPr>
              <a:t>, </a:t>
            </a:r>
            <a:r>
              <a:rPr lang="fr-FR" altLang="fr-FR" sz="1400" dirty="0" err="1" smtClean="0">
                <a:solidFill>
                  <a:schemeClr val="tx2"/>
                </a:solidFill>
              </a:rPr>
              <a:t>bias</a:t>
            </a:r>
            <a:r>
              <a:rPr lang="fr-FR" altLang="fr-FR" sz="1400" dirty="0" smtClean="0">
                <a:solidFill>
                  <a:schemeClr val="tx2"/>
                </a:solidFill>
              </a:rPr>
              <a:t>) </a:t>
            </a:r>
            <a:r>
              <a:rPr lang="fr-FR" altLang="fr-FR" sz="1400" dirty="0" err="1" smtClean="0">
                <a:solidFill>
                  <a:schemeClr val="tx2"/>
                </a:solidFill>
              </a:rPr>
              <a:t>testing</a:t>
            </a:r>
            <a:endParaRPr lang="en-US" altLang="fr-FR" sz="1400" dirty="0" smtClean="0">
              <a:solidFill>
                <a:schemeClr val="tx2"/>
              </a:solidFill>
            </a:endParaRPr>
          </a:p>
          <a:p>
            <a:pPr marL="285664" indent="-285664">
              <a:lnSpc>
                <a:spcPct val="78000"/>
              </a:lnSpc>
              <a:buFont typeface="Wingdings" panose="05000000000000000000" pitchFamily="2" charset="2"/>
              <a:buChar char="Ø"/>
            </a:pPr>
            <a:endParaRPr lang="en-US" altLang="fr-FR" sz="1600" dirty="0">
              <a:solidFill>
                <a:schemeClr val="tx2"/>
              </a:solidFill>
            </a:endParaRPr>
          </a:p>
        </p:txBody>
      </p:sp>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60988" y="2143646"/>
            <a:ext cx="2408130" cy="2323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58851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enthèse fermante 3"/>
          <p:cNvSpPr/>
          <p:nvPr/>
        </p:nvSpPr>
        <p:spPr>
          <a:xfrm rot="5400000">
            <a:off x="3505916" y="3474536"/>
            <a:ext cx="55716" cy="2365319"/>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3" name="Parenthèse fermante 12"/>
          <p:cNvSpPr/>
          <p:nvPr/>
        </p:nvSpPr>
        <p:spPr>
          <a:xfrm rot="5400000">
            <a:off x="7116836" y="3474536"/>
            <a:ext cx="55716" cy="2365319"/>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0" name="Espace réservé de la date 9"/>
          <p:cNvSpPr>
            <a:spLocks noGrp="1"/>
          </p:cNvSpPr>
          <p:nvPr>
            <p:ph type="dt" sz="half" idx="10"/>
          </p:nvPr>
        </p:nvSpPr>
        <p:spPr/>
        <p:txBody>
          <a:bodyPr/>
          <a:lstStyle/>
          <a:p>
            <a:r>
              <a:rPr lang="fr-FR" smtClean="0">
                <a:solidFill>
                  <a:srgbClr val="000000">
                    <a:tint val="75000"/>
                  </a:srgbClr>
                </a:solidFill>
              </a:rPr>
              <a:t>28th June 2023 - ESTEC, Final Presentation Days 2023.</a:t>
            </a:r>
            <a:endParaRPr lang="en-GB" dirty="0">
              <a:solidFill>
                <a:srgbClr val="000000">
                  <a:tint val="75000"/>
                </a:srgbClr>
              </a:solidFill>
            </a:endParaRPr>
          </a:p>
        </p:txBody>
      </p:sp>
      <p:sp>
        <p:nvSpPr>
          <p:cNvPr id="11" name="Espace réservé du pied de page 10"/>
          <p:cNvSpPr>
            <a:spLocks noGrp="1"/>
          </p:cNvSpPr>
          <p:nvPr>
            <p:ph type="ftr" sz="quarter" idx="11"/>
          </p:nvPr>
        </p:nvSpPr>
        <p:spPr/>
        <p:txBody>
          <a:bodyPr/>
          <a:lstStyle/>
          <a:p>
            <a:r>
              <a:rPr lang="en-GB" smtClean="0">
                <a:solidFill>
                  <a:srgbClr val="000000">
                    <a:tint val="75000"/>
                  </a:srgbClr>
                </a:solidFill>
              </a:rPr>
              <a:t>Contract N°4000135313/21/NL/GLC</a:t>
            </a:r>
            <a:endParaRPr lang="en-GB" dirty="0">
              <a:solidFill>
                <a:srgbClr val="000000">
                  <a:tint val="75000"/>
                </a:srgbClr>
              </a:solidFill>
            </a:endParaRPr>
          </a:p>
        </p:txBody>
      </p:sp>
      <p:sp>
        <p:nvSpPr>
          <p:cNvPr id="12" name="Espace réservé du numéro de diapositive 11"/>
          <p:cNvSpPr>
            <a:spLocks noGrp="1"/>
          </p:cNvSpPr>
          <p:nvPr>
            <p:ph type="sldNum" sz="quarter" idx="12"/>
          </p:nvPr>
        </p:nvSpPr>
        <p:spPr/>
        <p:txBody>
          <a:bodyPr/>
          <a:lstStyle/>
          <a:p>
            <a:fld id="{877C2003-2E6E-4ABC-B270-3E95A87ADF8A}" type="slidenum">
              <a:rPr lang="en-GB" smtClean="0">
                <a:solidFill>
                  <a:srgbClr val="000000">
                    <a:tint val="75000"/>
                  </a:srgbClr>
                </a:solidFill>
              </a:rPr>
              <a:pPr/>
              <a:t>8</a:t>
            </a:fld>
            <a:endParaRPr lang="en-GB">
              <a:solidFill>
                <a:srgbClr val="000000">
                  <a:tint val="75000"/>
                </a:srgbClr>
              </a:solidFill>
            </a:endParaRPr>
          </a:p>
        </p:txBody>
      </p:sp>
      <p:sp>
        <p:nvSpPr>
          <p:cNvPr id="2" name="Titre 1"/>
          <p:cNvSpPr>
            <a:spLocks noGrp="1"/>
          </p:cNvSpPr>
          <p:nvPr>
            <p:ph type="title"/>
          </p:nvPr>
        </p:nvSpPr>
        <p:spPr/>
        <p:txBody>
          <a:bodyPr/>
          <a:lstStyle/>
          <a:p>
            <a:r>
              <a:rPr lang="fr-FR" dirty="0"/>
              <a:t>Part </a:t>
            </a:r>
            <a:r>
              <a:rPr lang="fr-FR" dirty="0" err="1"/>
              <a:t>Selection</a:t>
            </a:r>
            <a:r>
              <a:rPr lang="fr-FR" dirty="0"/>
              <a:t> </a:t>
            </a:r>
            <a:r>
              <a:rPr lang="fr-FR" dirty="0" err="1"/>
              <a:t>Process</a:t>
            </a:r>
            <a:endParaRPr lang="fr-FR" dirty="0"/>
          </a:p>
        </p:txBody>
      </p:sp>
      <p:graphicFrame>
        <p:nvGraphicFramePr>
          <p:cNvPr id="3" name="Tableau 2"/>
          <p:cNvGraphicFramePr>
            <a:graphicFrameLocks noGrp="1"/>
          </p:cNvGraphicFramePr>
          <p:nvPr>
            <p:extLst>
              <p:ext uri="{D42A27DB-BD31-4B8C-83A1-F6EECF244321}">
                <p14:modId xmlns:p14="http://schemas.microsoft.com/office/powerpoint/2010/main" val="293223838"/>
              </p:ext>
            </p:extLst>
          </p:nvPr>
        </p:nvGraphicFramePr>
        <p:xfrm>
          <a:off x="478800" y="1223666"/>
          <a:ext cx="8347700" cy="3225408"/>
        </p:xfrm>
        <a:graphic>
          <a:graphicData uri="http://schemas.openxmlformats.org/drawingml/2006/table">
            <a:tbl>
              <a:tblPr firstRow="1" firstCol="1" bandRow="1">
                <a:tableStyleId>{5C22544A-7EE6-4342-B048-85BDC9FD1C3A}</a:tableStyleId>
              </a:tblPr>
              <a:tblGrid>
                <a:gridCol w="1222683">
                  <a:extLst>
                    <a:ext uri="{9D8B030D-6E8A-4147-A177-3AD203B41FA5}">
                      <a16:colId xmlns="" xmlns:a16="http://schemas.microsoft.com/office/drawing/2014/main" val="20000"/>
                    </a:ext>
                  </a:extLst>
                </a:gridCol>
                <a:gridCol w="2036631">
                  <a:extLst>
                    <a:ext uri="{9D8B030D-6E8A-4147-A177-3AD203B41FA5}">
                      <a16:colId xmlns="" xmlns:a16="http://schemas.microsoft.com/office/drawing/2014/main" val="20001"/>
                    </a:ext>
                  </a:extLst>
                </a:gridCol>
                <a:gridCol w="1684786">
                  <a:extLst>
                    <a:ext uri="{9D8B030D-6E8A-4147-A177-3AD203B41FA5}">
                      <a16:colId xmlns="" xmlns:a16="http://schemas.microsoft.com/office/drawing/2014/main" val="20002"/>
                    </a:ext>
                  </a:extLst>
                </a:gridCol>
                <a:gridCol w="1803400">
                  <a:extLst>
                    <a:ext uri="{9D8B030D-6E8A-4147-A177-3AD203B41FA5}">
                      <a16:colId xmlns="" xmlns:a16="http://schemas.microsoft.com/office/drawing/2014/main" val="20003"/>
                    </a:ext>
                  </a:extLst>
                </a:gridCol>
                <a:gridCol w="1600200">
                  <a:extLst>
                    <a:ext uri="{9D8B030D-6E8A-4147-A177-3AD203B41FA5}">
                      <a16:colId xmlns="" xmlns:a16="http://schemas.microsoft.com/office/drawing/2014/main" val="20004"/>
                    </a:ext>
                  </a:extLst>
                </a:gridCol>
              </a:tblGrid>
              <a:tr h="247680">
                <a:tc>
                  <a:txBody>
                    <a:bodyPr/>
                    <a:lstStyle/>
                    <a:p>
                      <a:pPr>
                        <a:spcAft>
                          <a:spcPts val="0"/>
                        </a:spcAft>
                      </a:pPr>
                      <a:r>
                        <a:rPr lang="en-US" sz="1600" dirty="0">
                          <a:effectLst/>
                        </a:rPr>
                        <a:t>TV</a:t>
                      </a:r>
                      <a:endParaRPr lang="fr-FR" sz="2000" dirty="0">
                        <a:effectLst/>
                        <a:latin typeface="Times New Roman" panose="02020603050405020304" pitchFamily="18" charset="0"/>
                        <a:ea typeface="Times New Roman" panose="02020603050405020304" pitchFamily="18" charset="0"/>
                      </a:endParaRPr>
                    </a:p>
                  </a:txBody>
                  <a:tcPr marL="41678" marR="41678" marT="0" marB="0" anchor="ctr"/>
                </a:tc>
                <a:tc>
                  <a:txBody>
                    <a:bodyPr/>
                    <a:lstStyle/>
                    <a:p>
                      <a:pPr>
                        <a:spcAft>
                          <a:spcPts val="0"/>
                        </a:spcAft>
                      </a:pPr>
                      <a:r>
                        <a:rPr lang="en-US" sz="1600" dirty="0">
                          <a:effectLst/>
                        </a:rPr>
                        <a:t>TV1</a:t>
                      </a:r>
                      <a:endParaRPr lang="fr-FR" sz="2000" dirty="0">
                        <a:effectLst/>
                        <a:latin typeface="Times New Roman" panose="02020603050405020304" pitchFamily="18" charset="0"/>
                        <a:ea typeface="Times New Roman" panose="02020603050405020304" pitchFamily="18" charset="0"/>
                      </a:endParaRPr>
                    </a:p>
                  </a:txBody>
                  <a:tcPr marL="41678" marR="41678" marT="0" marB="0" anchor="ctr"/>
                </a:tc>
                <a:tc>
                  <a:txBody>
                    <a:bodyPr/>
                    <a:lstStyle/>
                    <a:p>
                      <a:pPr>
                        <a:spcAft>
                          <a:spcPts val="0"/>
                        </a:spcAft>
                      </a:pPr>
                      <a:r>
                        <a:rPr lang="en-US" sz="1600" dirty="0">
                          <a:effectLst/>
                        </a:rPr>
                        <a:t>TV2</a:t>
                      </a:r>
                      <a:endParaRPr lang="fr-FR" sz="2000" dirty="0">
                        <a:effectLst/>
                        <a:latin typeface="Times New Roman" panose="02020603050405020304" pitchFamily="18" charset="0"/>
                        <a:ea typeface="Times New Roman" panose="02020603050405020304" pitchFamily="18" charset="0"/>
                      </a:endParaRPr>
                    </a:p>
                  </a:txBody>
                  <a:tcPr marL="41678" marR="41678" marT="0" marB="0" anchor="ctr"/>
                </a:tc>
                <a:tc>
                  <a:txBody>
                    <a:bodyPr/>
                    <a:lstStyle/>
                    <a:p>
                      <a:pPr>
                        <a:spcAft>
                          <a:spcPts val="0"/>
                        </a:spcAft>
                      </a:pPr>
                      <a:r>
                        <a:rPr lang="en-US" sz="1600" dirty="0">
                          <a:effectLst/>
                        </a:rPr>
                        <a:t>TV3</a:t>
                      </a:r>
                      <a:endParaRPr lang="fr-FR" sz="2000" dirty="0">
                        <a:effectLst/>
                        <a:latin typeface="Times New Roman" panose="02020603050405020304" pitchFamily="18" charset="0"/>
                        <a:ea typeface="Times New Roman" panose="02020603050405020304" pitchFamily="18" charset="0"/>
                      </a:endParaRPr>
                    </a:p>
                  </a:txBody>
                  <a:tcPr marL="41678" marR="41678" marT="0" marB="0" anchor="ctr"/>
                </a:tc>
                <a:tc>
                  <a:txBody>
                    <a:bodyPr/>
                    <a:lstStyle/>
                    <a:p>
                      <a:pPr>
                        <a:spcAft>
                          <a:spcPts val="0"/>
                        </a:spcAft>
                      </a:pPr>
                      <a:r>
                        <a:rPr lang="en-US" sz="1600" dirty="0">
                          <a:effectLst/>
                        </a:rPr>
                        <a:t>TV4</a:t>
                      </a:r>
                      <a:endParaRPr lang="fr-FR" sz="2000" dirty="0">
                        <a:effectLst/>
                        <a:latin typeface="Times New Roman" panose="02020603050405020304" pitchFamily="18" charset="0"/>
                        <a:ea typeface="Times New Roman" panose="02020603050405020304" pitchFamily="18" charset="0"/>
                      </a:endParaRPr>
                    </a:p>
                  </a:txBody>
                  <a:tcPr marL="41678" marR="41678" marT="0" marB="0" anchor="ctr"/>
                </a:tc>
                <a:extLst>
                  <a:ext uri="{0D108BD9-81ED-4DB2-BD59-A6C34878D82A}">
                    <a16:rowId xmlns="" xmlns:a16="http://schemas.microsoft.com/office/drawing/2014/main" val="10000"/>
                  </a:ext>
                </a:extLst>
              </a:tr>
              <a:tr h="421056">
                <a:tc>
                  <a:txBody>
                    <a:bodyPr/>
                    <a:lstStyle/>
                    <a:p>
                      <a:pPr>
                        <a:spcAft>
                          <a:spcPts val="0"/>
                        </a:spcAft>
                      </a:pPr>
                      <a:r>
                        <a:rPr lang="en-US" sz="1400" dirty="0">
                          <a:effectLst/>
                        </a:rPr>
                        <a:t>Part reference</a:t>
                      </a:r>
                      <a:endParaRPr lang="fr-FR" sz="1800" dirty="0">
                        <a:effectLst/>
                        <a:latin typeface="Times New Roman" panose="02020603050405020304" pitchFamily="18" charset="0"/>
                        <a:ea typeface="Times New Roman" panose="02020603050405020304" pitchFamily="18" charset="0"/>
                      </a:endParaRPr>
                    </a:p>
                  </a:txBody>
                  <a:tcPr marL="41678" marR="41678" marT="0" marB="0" anchor="ctr"/>
                </a:tc>
                <a:tc>
                  <a:txBody>
                    <a:bodyPr/>
                    <a:lstStyle/>
                    <a:p>
                      <a:pPr>
                        <a:spcAft>
                          <a:spcPts val="0"/>
                        </a:spcAft>
                      </a:pPr>
                      <a:r>
                        <a:rPr lang="en-US" sz="1200" dirty="0">
                          <a:effectLst/>
                        </a:rPr>
                        <a:t>MAX186A</a:t>
                      </a:r>
                      <a:endParaRPr lang="fr-FR" sz="1600" dirty="0">
                        <a:effectLst/>
                        <a:latin typeface="Times New Roman" panose="02020603050405020304" pitchFamily="18" charset="0"/>
                        <a:ea typeface="Times New Roman" panose="02020603050405020304" pitchFamily="18" charset="0"/>
                      </a:endParaRPr>
                    </a:p>
                  </a:txBody>
                  <a:tcPr marL="41678" marR="41678" marT="0" marB="0" anchor="ctr"/>
                </a:tc>
                <a:tc>
                  <a:txBody>
                    <a:bodyPr/>
                    <a:lstStyle/>
                    <a:p>
                      <a:pPr>
                        <a:spcAft>
                          <a:spcPts val="0"/>
                        </a:spcAft>
                      </a:pPr>
                      <a:r>
                        <a:rPr lang="en-US" sz="1200" dirty="0">
                          <a:effectLst/>
                        </a:rPr>
                        <a:t>LM239A</a:t>
                      </a:r>
                      <a:endParaRPr lang="fr-FR" sz="1600" dirty="0">
                        <a:effectLst/>
                        <a:latin typeface="Times New Roman" panose="02020603050405020304" pitchFamily="18" charset="0"/>
                        <a:ea typeface="Times New Roman" panose="02020603050405020304" pitchFamily="18" charset="0"/>
                      </a:endParaRPr>
                    </a:p>
                  </a:txBody>
                  <a:tcPr marL="41678" marR="41678" marT="0" marB="0" anchor="ctr"/>
                </a:tc>
                <a:tc>
                  <a:txBody>
                    <a:bodyPr/>
                    <a:lstStyle/>
                    <a:p>
                      <a:pPr>
                        <a:spcAft>
                          <a:spcPts val="0"/>
                        </a:spcAft>
                      </a:pPr>
                      <a:r>
                        <a:rPr lang="en-US" sz="1200" dirty="0">
                          <a:effectLst/>
                        </a:rPr>
                        <a:t>TPS54362BQPWPRQ1</a:t>
                      </a:r>
                      <a:endParaRPr lang="fr-FR" sz="1600" dirty="0">
                        <a:effectLst/>
                        <a:latin typeface="Times New Roman" panose="02020603050405020304" pitchFamily="18" charset="0"/>
                        <a:ea typeface="Times New Roman" panose="02020603050405020304" pitchFamily="18" charset="0"/>
                      </a:endParaRPr>
                    </a:p>
                  </a:txBody>
                  <a:tcPr marL="41678" marR="41678" marT="0" marB="0" anchor="ctr"/>
                </a:tc>
                <a:tc>
                  <a:txBody>
                    <a:bodyPr/>
                    <a:lstStyle/>
                    <a:p>
                      <a:pPr>
                        <a:spcAft>
                          <a:spcPts val="0"/>
                        </a:spcAft>
                      </a:pPr>
                      <a:r>
                        <a:rPr lang="en-US" sz="1200" dirty="0">
                          <a:effectLst/>
                        </a:rPr>
                        <a:t>R1RW0416DSB</a:t>
                      </a:r>
                      <a:endParaRPr lang="fr-FR" sz="1600" dirty="0">
                        <a:effectLst/>
                        <a:latin typeface="Times New Roman" panose="02020603050405020304" pitchFamily="18" charset="0"/>
                        <a:ea typeface="Times New Roman" panose="02020603050405020304" pitchFamily="18" charset="0"/>
                      </a:endParaRPr>
                    </a:p>
                  </a:txBody>
                  <a:tcPr marL="41678" marR="41678" marT="0" marB="0" anchor="ctr"/>
                </a:tc>
                <a:extLst>
                  <a:ext uri="{0D108BD9-81ED-4DB2-BD59-A6C34878D82A}">
                    <a16:rowId xmlns="" xmlns:a16="http://schemas.microsoft.com/office/drawing/2014/main" val="10001"/>
                  </a:ext>
                </a:extLst>
              </a:tr>
              <a:tr h="631584">
                <a:tc>
                  <a:txBody>
                    <a:bodyPr/>
                    <a:lstStyle/>
                    <a:p>
                      <a:pPr>
                        <a:spcAft>
                          <a:spcPts val="0"/>
                        </a:spcAft>
                      </a:pPr>
                      <a:r>
                        <a:rPr lang="en-US" sz="1400" dirty="0">
                          <a:effectLst/>
                        </a:rPr>
                        <a:t>Function</a:t>
                      </a:r>
                      <a:endParaRPr lang="fr-FR" sz="1800" dirty="0">
                        <a:effectLst/>
                        <a:latin typeface="Times New Roman" panose="02020603050405020304" pitchFamily="18" charset="0"/>
                        <a:ea typeface="Times New Roman" panose="02020603050405020304" pitchFamily="18" charset="0"/>
                      </a:endParaRPr>
                    </a:p>
                  </a:txBody>
                  <a:tcPr marL="41678" marR="41678" marT="0" marB="0" anchor="ctr"/>
                </a:tc>
                <a:tc>
                  <a:txBody>
                    <a:bodyPr/>
                    <a:lstStyle/>
                    <a:p>
                      <a:pPr>
                        <a:spcAft>
                          <a:spcPts val="0"/>
                        </a:spcAft>
                      </a:pPr>
                      <a:r>
                        <a:rPr lang="en-US" sz="1200" dirty="0">
                          <a:effectLst/>
                        </a:rPr>
                        <a:t>8ch SAR 12bits ADC 133 KSPS</a:t>
                      </a:r>
                      <a:endParaRPr lang="fr-FR" sz="1600" dirty="0">
                        <a:effectLst/>
                        <a:latin typeface="Times New Roman" panose="02020603050405020304" pitchFamily="18" charset="0"/>
                        <a:ea typeface="Times New Roman" panose="02020603050405020304" pitchFamily="18" charset="0"/>
                      </a:endParaRPr>
                    </a:p>
                  </a:txBody>
                  <a:tcPr marL="41678" marR="41678" marT="0" marB="0" anchor="ctr"/>
                </a:tc>
                <a:tc>
                  <a:txBody>
                    <a:bodyPr/>
                    <a:lstStyle/>
                    <a:p>
                      <a:pPr>
                        <a:spcAft>
                          <a:spcPts val="0"/>
                        </a:spcAft>
                      </a:pPr>
                      <a:r>
                        <a:rPr lang="en-US" sz="1200" dirty="0">
                          <a:effectLst/>
                        </a:rPr>
                        <a:t>Open Collector Quad Comparator</a:t>
                      </a:r>
                      <a:endParaRPr lang="fr-FR" sz="1600" dirty="0">
                        <a:effectLst/>
                        <a:latin typeface="Times New Roman" panose="02020603050405020304" pitchFamily="18" charset="0"/>
                        <a:ea typeface="Times New Roman" panose="02020603050405020304" pitchFamily="18" charset="0"/>
                      </a:endParaRPr>
                    </a:p>
                  </a:txBody>
                  <a:tcPr marL="41678" marR="41678" marT="0" marB="0" anchor="ctr"/>
                </a:tc>
                <a:tc>
                  <a:txBody>
                    <a:bodyPr/>
                    <a:lstStyle/>
                    <a:p>
                      <a:pPr>
                        <a:spcAft>
                          <a:spcPts val="0"/>
                        </a:spcAft>
                      </a:pPr>
                      <a:r>
                        <a:rPr lang="en-US" sz="1200" dirty="0">
                          <a:effectLst/>
                        </a:rPr>
                        <a:t>Point of Load</a:t>
                      </a:r>
                      <a:endParaRPr lang="fr-FR" sz="1600" dirty="0">
                        <a:effectLst/>
                        <a:latin typeface="Times New Roman" panose="02020603050405020304" pitchFamily="18" charset="0"/>
                        <a:ea typeface="Times New Roman" panose="02020603050405020304" pitchFamily="18" charset="0"/>
                      </a:endParaRPr>
                    </a:p>
                  </a:txBody>
                  <a:tcPr marL="41678" marR="41678" marT="0" marB="0" anchor="ctr"/>
                </a:tc>
                <a:tc>
                  <a:txBody>
                    <a:bodyPr/>
                    <a:lstStyle/>
                    <a:p>
                      <a:pPr>
                        <a:spcAft>
                          <a:spcPts val="0"/>
                        </a:spcAft>
                      </a:pPr>
                      <a:r>
                        <a:rPr lang="en-US" sz="1200">
                          <a:effectLst/>
                        </a:rPr>
                        <a:t>4MB SRAM</a:t>
                      </a:r>
                      <a:endParaRPr lang="fr-FR" sz="1600">
                        <a:effectLst/>
                        <a:latin typeface="Times New Roman" panose="02020603050405020304" pitchFamily="18" charset="0"/>
                        <a:ea typeface="Times New Roman" panose="02020603050405020304" pitchFamily="18" charset="0"/>
                      </a:endParaRPr>
                    </a:p>
                  </a:txBody>
                  <a:tcPr marL="41678" marR="41678" marT="0" marB="0" anchor="ctr"/>
                </a:tc>
                <a:extLst>
                  <a:ext uri="{0D108BD9-81ED-4DB2-BD59-A6C34878D82A}">
                    <a16:rowId xmlns="" xmlns:a16="http://schemas.microsoft.com/office/drawing/2014/main" val="10002"/>
                  </a:ext>
                </a:extLst>
              </a:tr>
              <a:tr h="631584">
                <a:tc>
                  <a:txBody>
                    <a:bodyPr/>
                    <a:lstStyle/>
                    <a:p>
                      <a:pPr>
                        <a:spcAft>
                          <a:spcPts val="0"/>
                        </a:spcAft>
                      </a:pPr>
                      <a:r>
                        <a:rPr lang="en-US" sz="1400" dirty="0">
                          <a:effectLst/>
                        </a:rPr>
                        <a:t>Manufacturer</a:t>
                      </a:r>
                      <a:endParaRPr lang="fr-FR" sz="1800" dirty="0">
                        <a:effectLst/>
                        <a:latin typeface="Times New Roman" panose="02020603050405020304" pitchFamily="18" charset="0"/>
                        <a:ea typeface="Times New Roman" panose="02020603050405020304" pitchFamily="18" charset="0"/>
                      </a:endParaRPr>
                    </a:p>
                  </a:txBody>
                  <a:tcPr marL="41678" marR="41678" marT="0" marB="0" anchor="ctr"/>
                </a:tc>
                <a:tc>
                  <a:txBody>
                    <a:bodyPr/>
                    <a:lstStyle/>
                    <a:p>
                      <a:pPr>
                        <a:spcAft>
                          <a:spcPts val="0"/>
                        </a:spcAft>
                      </a:pPr>
                      <a:r>
                        <a:rPr lang="en-US" sz="1200" dirty="0">
                          <a:effectLst/>
                        </a:rPr>
                        <a:t>Maxim Integrated</a:t>
                      </a:r>
                      <a:endParaRPr lang="fr-FR" sz="1600" dirty="0">
                        <a:effectLst/>
                        <a:latin typeface="Times New Roman" panose="02020603050405020304" pitchFamily="18" charset="0"/>
                        <a:ea typeface="Times New Roman" panose="02020603050405020304" pitchFamily="18" charset="0"/>
                      </a:endParaRPr>
                    </a:p>
                  </a:txBody>
                  <a:tcPr marL="41678" marR="41678" marT="0" marB="0" anchor="ctr"/>
                </a:tc>
                <a:tc>
                  <a:txBody>
                    <a:bodyPr/>
                    <a:lstStyle/>
                    <a:p>
                      <a:pPr>
                        <a:spcAft>
                          <a:spcPts val="0"/>
                        </a:spcAft>
                      </a:pPr>
                      <a:r>
                        <a:rPr lang="en-US" sz="1200" dirty="0">
                          <a:effectLst/>
                        </a:rPr>
                        <a:t>Texas Instruments</a:t>
                      </a:r>
                      <a:br>
                        <a:rPr lang="en-US" sz="1200" dirty="0">
                          <a:effectLst/>
                        </a:rPr>
                      </a:br>
                      <a:r>
                        <a:rPr lang="en-US" sz="1200" dirty="0">
                          <a:effectLst/>
                        </a:rPr>
                        <a:t>- </a:t>
                      </a:r>
                      <a:br>
                        <a:rPr lang="en-US" sz="1200" dirty="0">
                          <a:effectLst/>
                        </a:rPr>
                      </a:br>
                      <a:r>
                        <a:rPr lang="en-US" sz="1200" dirty="0">
                          <a:effectLst/>
                        </a:rPr>
                        <a:t>ST Microelectronics</a:t>
                      </a:r>
                      <a:endParaRPr lang="fr-FR" sz="1600" dirty="0">
                        <a:effectLst/>
                        <a:latin typeface="Times New Roman" panose="02020603050405020304" pitchFamily="18" charset="0"/>
                        <a:ea typeface="Times New Roman" panose="02020603050405020304" pitchFamily="18" charset="0"/>
                      </a:endParaRPr>
                    </a:p>
                  </a:txBody>
                  <a:tcPr marL="41678" marR="41678" marT="0" marB="0" anchor="ctr"/>
                </a:tc>
                <a:tc>
                  <a:txBody>
                    <a:bodyPr/>
                    <a:lstStyle/>
                    <a:p>
                      <a:pPr>
                        <a:spcAft>
                          <a:spcPts val="0"/>
                        </a:spcAft>
                      </a:pPr>
                      <a:r>
                        <a:rPr lang="en-US" sz="1200" dirty="0">
                          <a:effectLst/>
                        </a:rPr>
                        <a:t>Texas Instruments</a:t>
                      </a:r>
                      <a:endParaRPr lang="fr-FR" sz="1600" dirty="0">
                        <a:effectLst/>
                        <a:latin typeface="Times New Roman" panose="02020603050405020304" pitchFamily="18" charset="0"/>
                        <a:ea typeface="Times New Roman" panose="02020603050405020304" pitchFamily="18" charset="0"/>
                      </a:endParaRPr>
                    </a:p>
                  </a:txBody>
                  <a:tcPr marL="41678" marR="41678" marT="0" marB="0" anchor="ctr"/>
                </a:tc>
                <a:tc>
                  <a:txBody>
                    <a:bodyPr/>
                    <a:lstStyle/>
                    <a:p>
                      <a:pPr>
                        <a:spcAft>
                          <a:spcPts val="0"/>
                        </a:spcAft>
                      </a:pPr>
                      <a:r>
                        <a:rPr lang="en-US" sz="1200" dirty="0">
                          <a:effectLst/>
                        </a:rPr>
                        <a:t>Renesas</a:t>
                      </a:r>
                      <a:endParaRPr lang="fr-FR" sz="1600" dirty="0">
                        <a:effectLst/>
                        <a:latin typeface="Times New Roman" panose="02020603050405020304" pitchFamily="18" charset="0"/>
                        <a:ea typeface="Times New Roman" panose="02020603050405020304" pitchFamily="18" charset="0"/>
                      </a:endParaRPr>
                    </a:p>
                  </a:txBody>
                  <a:tcPr marL="41678" marR="41678" marT="0" marB="0" anchor="ctr"/>
                </a:tc>
                <a:extLst>
                  <a:ext uri="{0D108BD9-81ED-4DB2-BD59-A6C34878D82A}">
                    <a16:rowId xmlns="" xmlns:a16="http://schemas.microsoft.com/office/drawing/2014/main" val="10003"/>
                  </a:ext>
                </a:extLst>
              </a:tr>
              <a:tr h="247680">
                <a:tc>
                  <a:txBody>
                    <a:bodyPr/>
                    <a:lstStyle/>
                    <a:p>
                      <a:pPr>
                        <a:spcAft>
                          <a:spcPts val="0"/>
                        </a:spcAft>
                      </a:pPr>
                      <a:r>
                        <a:rPr lang="en-US" sz="1400" dirty="0">
                          <a:effectLst/>
                        </a:rPr>
                        <a:t>Technology</a:t>
                      </a:r>
                      <a:endParaRPr lang="fr-FR" sz="1800" dirty="0">
                        <a:effectLst/>
                        <a:latin typeface="Times New Roman" panose="02020603050405020304" pitchFamily="18" charset="0"/>
                        <a:ea typeface="Times New Roman" panose="02020603050405020304" pitchFamily="18" charset="0"/>
                      </a:endParaRPr>
                    </a:p>
                  </a:txBody>
                  <a:tcPr marL="41678" marR="41678" marT="0" marB="0" anchor="ctr"/>
                </a:tc>
                <a:tc>
                  <a:txBody>
                    <a:bodyPr/>
                    <a:lstStyle/>
                    <a:p>
                      <a:pPr>
                        <a:spcAft>
                          <a:spcPts val="0"/>
                        </a:spcAft>
                      </a:pPr>
                      <a:r>
                        <a:rPr lang="en-US" sz="1200" dirty="0">
                          <a:effectLst/>
                        </a:rPr>
                        <a:t>BiCMOS S3</a:t>
                      </a:r>
                      <a:endParaRPr lang="fr-FR" sz="1600" dirty="0">
                        <a:effectLst/>
                        <a:latin typeface="Times New Roman" panose="02020603050405020304" pitchFamily="18" charset="0"/>
                        <a:ea typeface="Times New Roman" panose="02020603050405020304" pitchFamily="18" charset="0"/>
                      </a:endParaRPr>
                    </a:p>
                  </a:txBody>
                  <a:tcPr marL="41678" marR="41678" marT="0" marB="0" anchor="ctr"/>
                </a:tc>
                <a:tc>
                  <a:txBody>
                    <a:bodyPr/>
                    <a:lstStyle/>
                    <a:p>
                      <a:pPr>
                        <a:spcAft>
                          <a:spcPts val="0"/>
                        </a:spcAft>
                      </a:pPr>
                      <a:r>
                        <a:rPr lang="en-US" sz="1200" dirty="0">
                          <a:effectLst/>
                          <a:latin typeface="+mj-lt"/>
                        </a:rPr>
                        <a:t>JI1 – SH (TI</a:t>
                      </a:r>
                      <a:r>
                        <a:rPr lang="en-US" sz="1200" dirty="0" smtClean="0">
                          <a:effectLst/>
                          <a:latin typeface="+mj-lt"/>
                        </a:rPr>
                        <a:t>)</a:t>
                      </a:r>
                    </a:p>
                    <a:p>
                      <a:pPr>
                        <a:spcAft>
                          <a:spcPts val="0"/>
                        </a:spcAft>
                      </a:pPr>
                      <a:r>
                        <a:rPr lang="en-US" sz="1200" dirty="0" smtClean="0">
                          <a:effectLst/>
                          <a:latin typeface="+mj-lt"/>
                          <a:ea typeface="Times New Roman" panose="02020603050405020304" pitchFamily="18" charset="0"/>
                        </a:rPr>
                        <a:t>Bipolar</a:t>
                      </a:r>
                      <a:r>
                        <a:rPr lang="en-US" sz="1200" baseline="0" dirty="0" smtClean="0">
                          <a:effectLst/>
                          <a:latin typeface="+mj-lt"/>
                          <a:ea typeface="Times New Roman" panose="02020603050405020304" pitchFamily="18" charset="0"/>
                        </a:rPr>
                        <a:t> </a:t>
                      </a:r>
                      <a:endParaRPr lang="fr-FR" sz="1600" dirty="0">
                        <a:effectLst/>
                        <a:latin typeface="+mj-lt"/>
                        <a:ea typeface="Times New Roman" panose="02020603050405020304" pitchFamily="18" charset="0"/>
                      </a:endParaRPr>
                    </a:p>
                  </a:txBody>
                  <a:tcPr marL="41678" marR="41678" marT="0" marB="0" anchor="ctr"/>
                </a:tc>
                <a:tc>
                  <a:txBody>
                    <a:bodyPr/>
                    <a:lstStyle/>
                    <a:p>
                      <a:pPr>
                        <a:spcAft>
                          <a:spcPts val="0"/>
                        </a:spcAft>
                      </a:pPr>
                      <a:r>
                        <a:rPr lang="en-US" sz="1200" dirty="0">
                          <a:effectLst/>
                        </a:rPr>
                        <a:t>BiCMOS</a:t>
                      </a:r>
                      <a:endParaRPr lang="fr-FR" sz="1600" dirty="0">
                        <a:effectLst/>
                        <a:latin typeface="Times New Roman" panose="02020603050405020304" pitchFamily="18" charset="0"/>
                        <a:ea typeface="Times New Roman" panose="02020603050405020304" pitchFamily="18" charset="0"/>
                      </a:endParaRPr>
                    </a:p>
                  </a:txBody>
                  <a:tcPr marL="41678" marR="41678" marT="0" marB="0" anchor="ctr"/>
                </a:tc>
                <a:tc>
                  <a:txBody>
                    <a:bodyPr/>
                    <a:lstStyle/>
                    <a:p>
                      <a:pPr>
                        <a:spcAft>
                          <a:spcPts val="0"/>
                        </a:spcAft>
                      </a:pPr>
                      <a:r>
                        <a:rPr lang="en-US" sz="1200" dirty="0">
                          <a:effectLst/>
                        </a:rPr>
                        <a:t>CMOS</a:t>
                      </a:r>
                      <a:endParaRPr lang="fr-FR" sz="1600" dirty="0">
                        <a:effectLst/>
                        <a:latin typeface="Times New Roman" panose="02020603050405020304" pitchFamily="18" charset="0"/>
                        <a:ea typeface="Times New Roman" panose="02020603050405020304" pitchFamily="18" charset="0"/>
                      </a:endParaRPr>
                    </a:p>
                  </a:txBody>
                  <a:tcPr marL="41678" marR="41678" marT="0" marB="0" anchor="ctr"/>
                </a:tc>
                <a:extLst>
                  <a:ext uri="{0D108BD9-81ED-4DB2-BD59-A6C34878D82A}">
                    <a16:rowId xmlns="" xmlns:a16="http://schemas.microsoft.com/office/drawing/2014/main" val="10004"/>
                  </a:ext>
                </a:extLst>
              </a:tr>
              <a:tr h="421056">
                <a:tc>
                  <a:txBody>
                    <a:bodyPr/>
                    <a:lstStyle/>
                    <a:p>
                      <a:pPr>
                        <a:spcAft>
                          <a:spcPts val="0"/>
                        </a:spcAft>
                      </a:pPr>
                      <a:r>
                        <a:rPr lang="en-US" sz="1400" dirty="0">
                          <a:effectLst/>
                        </a:rPr>
                        <a:t>Package Type</a:t>
                      </a:r>
                      <a:endParaRPr lang="fr-FR" sz="1800" dirty="0">
                        <a:effectLst/>
                        <a:latin typeface="Times New Roman" panose="02020603050405020304" pitchFamily="18" charset="0"/>
                        <a:ea typeface="Times New Roman" panose="02020603050405020304" pitchFamily="18" charset="0"/>
                      </a:endParaRPr>
                    </a:p>
                  </a:txBody>
                  <a:tcPr marL="41678" marR="41678" marT="0" marB="0" anchor="ctr"/>
                </a:tc>
                <a:tc>
                  <a:txBody>
                    <a:bodyPr/>
                    <a:lstStyle/>
                    <a:p>
                      <a:pPr>
                        <a:spcAft>
                          <a:spcPts val="0"/>
                        </a:spcAft>
                      </a:pPr>
                      <a:r>
                        <a:rPr lang="en-US" sz="1200">
                          <a:effectLst/>
                        </a:rPr>
                        <a:t>TSOP</a:t>
                      </a:r>
                      <a:endParaRPr lang="fr-FR" sz="1600">
                        <a:effectLst/>
                        <a:latin typeface="Times New Roman" panose="02020603050405020304" pitchFamily="18" charset="0"/>
                        <a:ea typeface="Times New Roman" panose="02020603050405020304" pitchFamily="18" charset="0"/>
                      </a:endParaRPr>
                    </a:p>
                  </a:txBody>
                  <a:tcPr marL="41678" marR="41678" marT="0" marB="0" anchor="ctr"/>
                </a:tc>
                <a:tc>
                  <a:txBody>
                    <a:bodyPr/>
                    <a:lstStyle/>
                    <a:p>
                      <a:pPr>
                        <a:spcAft>
                          <a:spcPts val="0"/>
                        </a:spcAft>
                      </a:pPr>
                      <a:r>
                        <a:rPr lang="en-US" sz="1200" dirty="0">
                          <a:effectLst/>
                        </a:rPr>
                        <a:t>TSSOP14</a:t>
                      </a:r>
                      <a:endParaRPr lang="fr-FR" sz="1600" dirty="0">
                        <a:effectLst/>
                        <a:latin typeface="Times New Roman" panose="02020603050405020304" pitchFamily="18" charset="0"/>
                        <a:ea typeface="Times New Roman" panose="02020603050405020304" pitchFamily="18" charset="0"/>
                      </a:endParaRPr>
                    </a:p>
                  </a:txBody>
                  <a:tcPr marL="41678" marR="41678" marT="0" marB="0" anchor="ctr"/>
                </a:tc>
                <a:tc>
                  <a:txBody>
                    <a:bodyPr/>
                    <a:lstStyle/>
                    <a:p>
                      <a:pPr>
                        <a:spcAft>
                          <a:spcPts val="0"/>
                        </a:spcAft>
                      </a:pPr>
                      <a:r>
                        <a:rPr lang="en-US" sz="1200" dirty="0">
                          <a:effectLst/>
                        </a:rPr>
                        <a:t>HTSSOP20</a:t>
                      </a:r>
                      <a:endParaRPr lang="fr-FR" sz="1600" dirty="0">
                        <a:effectLst/>
                        <a:latin typeface="Times New Roman" panose="02020603050405020304" pitchFamily="18" charset="0"/>
                        <a:ea typeface="Times New Roman" panose="02020603050405020304" pitchFamily="18" charset="0"/>
                      </a:endParaRPr>
                    </a:p>
                  </a:txBody>
                  <a:tcPr marL="41678" marR="41678" marT="0" marB="0" anchor="ctr"/>
                </a:tc>
                <a:tc>
                  <a:txBody>
                    <a:bodyPr/>
                    <a:lstStyle/>
                    <a:p>
                      <a:pPr>
                        <a:spcAft>
                          <a:spcPts val="0"/>
                        </a:spcAft>
                      </a:pPr>
                      <a:r>
                        <a:rPr lang="en-US" sz="1200" dirty="0">
                          <a:effectLst/>
                        </a:rPr>
                        <a:t>TSOPII-44</a:t>
                      </a:r>
                      <a:endParaRPr lang="fr-FR" sz="1600" dirty="0">
                        <a:effectLst/>
                        <a:latin typeface="Times New Roman" panose="02020603050405020304" pitchFamily="18" charset="0"/>
                        <a:ea typeface="Times New Roman" panose="02020603050405020304" pitchFamily="18" charset="0"/>
                      </a:endParaRPr>
                    </a:p>
                  </a:txBody>
                  <a:tcPr marL="41678" marR="41678" marT="0" marB="0" anchor="ctr"/>
                </a:tc>
                <a:extLst>
                  <a:ext uri="{0D108BD9-81ED-4DB2-BD59-A6C34878D82A}">
                    <a16:rowId xmlns="" xmlns:a16="http://schemas.microsoft.com/office/drawing/2014/main" val="10005"/>
                  </a:ext>
                </a:extLst>
              </a:tr>
              <a:tr h="247680">
                <a:tc>
                  <a:txBody>
                    <a:bodyPr/>
                    <a:lstStyle/>
                    <a:p>
                      <a:pPr>
                        <a:spcAft>
                          <a:spcPts val="0"/>
                        </a:spcAft>
                      </a:pPr>
                      <a:r>
                        <a:rPr lang="en-US" sz="1400" dirty="0">
                          <a:effectLst/>
                        </a:rPr>
                        <a:t>Effect Type</a:t>
                      </a:r>
                      <a:endParaRPr lang="fr-FR" sz="1800" dirty="0">
                        <a:effectLst/>
                        <a:latin typeface="Times New Roman" panose="02020603050405020304" pitchFamily="18" charset="0"/>
                        <a:ea typeface="Times New Roman" panose="02020603050405020304" pitchFamily="18" charset="0"/>
                      </a:endParaRPr>
                    </a:p>
                  </a:txBody>
                  <a:tcPr marL="41678" marR="41678" marT="0" marB="0" anchor="ctr"/>
                </a:tc>
                <a:tc>
                  <a:txBody>
                    <a:bodyPr/>
                    <a:lstStyle/>
                    <a:p>
                      <a:pPr>
                        <a:spcAft>
                          <a:spcPts val="0"/>
                        </a:spcAft>
                      </a:pPr>
                      <a:r>
                        <a:rPr lang="en-US" sz="1200" dirty="0">
                          <a:effectLst/>
                        </a:rPr>
                        <a:t>SEL/SEU</a:t>
                      </a:r>
                      <a:endParaRPr lang="fr-FR" sz="1600" dirty="0">
                        <a:effectLst/>
                        <a:latin typeface="Times New Roman" panose="02020603050405020304" pitchFamily="18" charset="0"/>
                        <a:ea typeface="Times New Roman" panose="02020603050405020304" pitchFamily="18" charset="0"/>
                      </a:endParaRPr>
                    </a:p>
                  </a:txBody>
                  <a:tcPr marL="41678" marR="41678" marT="0" marB="0" anchor="ctr"/>
                </a:tc>
                <a:tc>
                  <a:txBody>
                    <a:bodyPr/>
                    <a:lstStyle/>
                    <a:p>
                      <a:pPr>
                        <a:spcAft>
                          <a:spcPts val="0"/>
                        </a:spcAft>
                      </a:pPr>
                      <a:r>
                        <a:rPr lang="en-US" sz="1200">
                          <a:effectLst/>
                        </a:rPr>
                        <a:t>SET</a:t>
                      </a:r>
                      <a:endParaRPr lang="fr-FR" sz="1600">
                        <a:effectLst/>
                        <a:latin typeface="Times New Roman" panose="02020603050405020304" pitchFamily="18" charset="0"/>
                        <a:ea typeface="Times New Roman" panose="02020603050405020304" pitchFamily="18" charset="0"/>
                      </a:endParaRPr>
                    </a:p>
                  </a:txBody>
                  <a:tcPr marL="41678" marR="41678" marT="0" marB="0" anchor="ctr"/>
                </a:tc>
                <a:tc>
                  <a:txBody>
                    <a:bodyPr/>
                    <a:lstStyle/>
                    <a:p>
                      <a:pPr>
                        <a:spcAft>
                          <a:spcPts val="0"/>
                        </a:spcAft>
                      </a:pPr>
                      <a:r>
                        <a:rPr lang="en-US" sz="1200" dirty="0">
                          <a:effectLst/>
                        </a:rPr>
                        <a:t>SEL / SEB</a:t>
                      </a:r>
                      <a:endParaRPr lang="fr-FR" sz="1600" dirty="0">
                        <a:effectLst/>
                        <a:latin typeface="Times New Roman" panose="02020603050405020304" pitchFamily="18" charset="0"/>
                        <a:ea typeface="Times New Roman" panose="02020603050405020304" pitchFamily="18" charset="0"/>
                      </a:endParaRPr>
                    </a:p>
                  </a:txBody>
                  <a:tcPr marL="41678" marR="41678" marT="0" marB="0" anchor="ctr"/>
                </a:tc>
                <a:tc>
                  <a:txBody>
                    <a:bodyPr/>
                    <a:lstStyle/>
                    <a:p>
                      <a:pPr>
                        <a:spcAft>
                          <a:spcPts val="0"/>
                        </a:spcAft>
                      </a:pPr>
                      <a:r>
                        <a:rPr lang="en-US" sz="1200" dirty="0">
                          <a:effectLst/>
                        </a:rPr>
                        <a:t>SEU</a:t>
                      </a:r>
                      <a:endParaRPr lang="fr-FR" sz="1600" dirty="0">
                        <a:effectLst/>
                        <a:latin typeface="Times New Roman" panose="02020603050405020304" pitchFamily="18" charset="0"/>
                        <a:ea typeface="Times New Roman" panose="02020603050405020304" pitchFamily="18" charset="0"/>
                      </a:endParaRPr>
                    </a:p>
                  </a:txBody>
                  <a:tcPr marL="41678" marR="41678" marT="0" marB="0" anchor="ctr"/>
                </a:tc>
                <a:extLst>
                  <a:ext uri="{0D108BD9-81ED-4DB2-BD59-A6C34878D82A}">
                    <a16:rowId xmlns="" xmlns:a16="http://schemas.microsoft.com/office/drawing/2014/main" val="10006"/>
                  </a:ext>
                </a:extLst>
              </a:tr>
              <a:tr h="247680">
                <a:tc>
                  <a:txBody>
                    <a:bodyPr/>
                    <a:lstStyle/>
                    <a:p>
                      <a:pPr>
                        <a:spcAft>
                          <a:spcPts val="0"/>
                        </a:spcAft>
                      </a:pPr>
                      <a:r>
                        <a:rPr lang="fr-FR" sz="1400" dirty="0">
                          <a:effectLst/>
                          <a:latin typeface="+mn-lt"/>
                          <a:ea typeface="Times New Roman" panose="02020603050405020304" pitchFamily="18" charset="0"/>
                        </a:rPr>
                        <a:t>Date Code</a:t>
                      </a:r>
                    </a:p>
                  </a:txBody>
                  <a:tcPr marL="41678" marR="41678" marT="0" marB="0" anchor="ctr"/>
                </a:tc>
                <a:tc>
                  <a:txBody>
                    <a:bodyPr/>
                    <a:lstStyle/>
                    <a:p>
                      <a:pPr>
                        <a:spcAft>
                          <a:spcPts val="0"/>
                        </a:spcAft>
                      </a:pPr>
                      <a:r>
                        <a:rPr lang="fr-FR" sz="1200" dirty="0" smtClean="0">
                          <a:effectLst/>
                          <a:latin typeface="+mn-lt"/>
                          <a:ea typeface="Times New Roman" panose="02020603050405020304" pitchFamily="18" charset="0"/>
                        </a:rPr>
                        <a:t>1553/1904/2047/2117</a:t>
                      </a:r>
                      <a:endParaRPr lang="fr-FR" sz="1200" dirty="0">
                        <a:effectLst/>
                        <a:latin typeface="+mn-lt"/>
                        <a:ea typeface="Times New Roman" panose="02020603050405020304" pitchFamily="18" charset="0"/>
                      </a:endParaRPr>
                    </a:p>
                  </a:txBody>
                  <a:tcPr marL="41678" marR="41678" marT="0" marB="0" anchor="ctr"/>
                </a:tc>
                <a:tc>
                  <a:txBody>
                    <a:bodyPr/>
                    <a:lstStyle/>
                    <a:p>
                      <a:pPr>
                        <a:spcAft>
                          <a:spcPts val="0"/>
                        </a:spcAft>
                      </a:pPr>
                      <a:r>
                        <a:rPr lang="fr-FR" sz="1200" dirty="0" smtClean="0"/>
                        <a:t>1406/1805/1811 </a:t>
                      </a:r>
                      <a:endParaRPr lang="fr-FR" sz="1200" dirty="0"/>
                    </a:p>
                  </a:txBody>
                  <a:tcPr marL="41678" marR="41678" marT="0" marB="0" anchor="ctr"/>
                </a:tc>
                <a:tc>
                  <a:txBody>
                    <a:bodyPr/>
                    <a:lstStyle/>
                    <a:p>
                      <a:pPr>
                        <a:spcAft>
                          <a:spcPts val="0"/>
                        </a:spcAft>
                      </a:pPr>
                      <a:r>
                        <a:rPr lang="fr-FR" sz="1200" dirty="0">
                          <a:effectLst/>
                          <a:latin typeface="+mn-lt"/>
                          <a:ea typeface="Times New Roman" panose="02020603050405020304" pitchFamily="18" charset="0"/>
                        </a:rPr>
                        <a:t>1636/1816/2128</a:t>
                      </a:r>
                    </a:p>
                  </a:txBody>
                  <a:tcPr marL="41678" marR="41678" marT="0" marB="0" anchor="ctr"/>
                </a:tc>
                <a:tc>
                  <a:txBody>
                    <a:bodyPr/>
                    <a:lstStyle/>
                    <a:p>
                      <a:pPr>
                        <a:spcAft>
                          <a:spcPts val="0"/>
                        </a:spcAft>
                      </a:pPr>
                      <a:r>
                        <a:rPr lang="fr-FR" sz="1200" dirty="0">
                          <a:effectLst/>
                          <a:latin typeface="+mn-lt"/>
                          <a:ea typeface="Times New Roman" panose="02020603050405020304" pitchFamily="18" charset="0"/>
                        </a:rPr>
                        <a:t>1702/1704/1708</a:t>
                      </a:r>
                    </a:p>
                  </a:txBody>
                  <a:tcPr marL="41678" marR="41678" marT="0" marB="0" anchor="ctr"/>
                </a:tc>
                <a:extLst>
                  <a:ext uri="{0D108BD9-81ED-4DB2-BD59-A6C34878D82A}">
                    <a16:rowId xmlns="" xmlns:a16="http://schemas.microsoft.com/office/drawing/2014/main" val="3841323412"/>
                  </a:ext>
                </a:extLst>
              </a:tr>
            </a:tbl>
          </a:graphicData>
        </a:graphic>
      </p:graphicFrame>
      <p:sp>
        <p:nvSpPr>
          <p:cNvPr id="5" name="Rectangle 4"/>
          <p:cNvSpPr/>
          <p:nvPr/>
        </p:nvSpPr>
        <p:spPr>
          <a:xfrm>
            <a:off x="2796201" y="4594484"/>
            <a:ext cx="1371600" cy="201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p:cNvSpPr txBox="1"/>
          <p:nvPr/>
        </p:nvSpPr>
        <p:spPr>
          <a:xfrm>
            <a:off x="478800" y="5374387"/>
            <a:ext cx="11232000" cy="589841"/>
          </a:xfrm>
          <a:prstGeom prst="rect">
            <a:avLst/>
          </a:prstGeom>
          <a:solidFill>
            <a:srgbClr val="00ABCD"/>
          </a:solidFill>
        </p:spPr>
        <p:txBody>
          <a:bodyPr wrap="none" numCol="1" rtlCol="0" anchor="ctr">
            <a:noAutofit/>
          </a:bodyPr>
          <a:lstStyle/>
          <a:p>
            <a:r>
              <a:rPr lang="fr-FR" sz="1400" dirty="0" smtClean="0"/>
              <a:t>Former data </a:t>
            </a:r>
            <a:r>
              <a:rPr lang="fr-FR" sz="1400" dirty="0" err="1" smtClean="0"/>
              <a:t>available</a:t>
            </a:r>
            <a:r>
              <a:rPr lang="fr-FR" sz="1400" dirty="0" smtClean="0"/>
              <a:t> in </a:t>
            </a:r>
            <a:r>
              <a:rPr lang="en-US" sz="1400" dirty="0" smtClean="0"/>
              <a:t>WP20 </a:t>
            </a:r>
            <a:r>
              <a:rPr lang="en-US" sz="1400" dirty="0"/>
              <a:t>– D3 - Test Vehicles Pre-Existing Single Event Data, </a:t>
            </a:r>
            <a:r>
              <a:rPr lang="en-US" sz="1400" dirty="0" smtClean="0"/>
              <a:t>RAD-EEE-000287306.</a:t>
            </a:r>
            <a:endParaRPr lang="fr-FR" sz="1400" dirty="0"/>
          </a:p>
        </p:txBody>
      </p:sp>
      <p:pic>
        <p:nvPicPr>
          <p:cNvPr id="9" name="Image 8"/>
          <p:cNvPicPr>
            <a:picLocks noChangeAspect="1"/>
          </p:cNvPicPr>
          <p:nvPr/>
        </p:nvPicPr>
        <p:blipFill rotWithShape="1">
          <a:blip r:embed="rId3" cstate="email">
            <a:extLst>
              <a:ext uri="{28A0092B-C50C-407E-A947-70E740481C1C}">
                <a14:useLocalDpi xmlns:a14="http://schemas.microsoft.com/office/drawing/2010/main"/>
              </a:ext>
            </a:extLst>
          </a:blip>
          <a:srcRect l="12325" r="10447"/>
          <a:stretch/>
        </p:blipFill>
        <p:spPr>
          <a:xfrm>
            <a:off x="2796201" y="4356123"/>
            <a:ext cx="1371600" cy="657856"/>
          </a:xfrm>
          <a:prstGeom prst="rect">
            <a:avLst/>
          </a:prstGeom>
          <a:ln>
            <a:noFill/>
          </a:ln>
        </p:spPr>
      </p:pic>
      <p:sp>
        <p:nvSpPr>
          <p:cNvPr id="15" name="Rectangle 14"/>
          <p:cNvSpPr/>
          <p:nvPr/>
        </p:nvSpPr>
        <p:spPr>
          <a:xfrm>
            <a:off x="6458894" y="4612501"/>
            <a:ext cx="1371600" cy="201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6637656" y="4577718"/>
            <a:ext cx="1014076" cy="507038"/>
          </a:xfrm>
          <a:prstGeom prst="rect">
            <a:avLst/>
          </a:prstGeom>
        </p:spPr>
      </p:pic>
      <p:sp>
        <p:nvSpPr>
          <p:cNvPr id="6" name="Rectangle 5"/>
          <p:cNvSpPr/>
          <p:nvPr/>
        </p:nvSpPr>
        <p:spPr>
          <a:xfrm>
            <a:off x="9009599" y="2535829"/>
            <a:ext cx="2963325" cy="2031325"/>
          </a:xfrm>
          <a:prstGeom prst="rect">
            <a:avLst/>
          </a:prstGeom>
        </p:spPr>
        <p:txBody>
          <a:bodyPr wrap="square">
            <a:spAutoFit/>
          </a:bodyPr>
          <a:lstStyle/>
          <a:p>
            <a:r>
              <a:rPr lang="fr-FR" sz="1400" dirty="0" err="1"/>
              <a:t>Selection</a:t>
            </a:r>
            <a:r>
              <a:rPr lang="fr-FR" sz="1400" dirty="0"/>
              <a:t> </a:t>
            </a:r>
            <a:r>
              <a:rPr lang="fr-FR" sz="1400" dirty="0" err="1" smtClean="0"/>
              <a:t>Criteria</a:t>
            </a:r>
            <a:endParaRPr lang="fr-FR" sz="1400" dirty="0" smtClean="0"/>
          </a:p>
          <a:p>
            <a:r>
              <a:rPr lang="fr-FR" sz="1400" dirty="0" smtClean="0"/>
              <a:t> </a:t>
            </a:r>
          </a:p>
          <a:p>
            <a:pPr marL="285750" indent="-285750">
              <a:buFont typeface="Arial" panose="020B0604020202020204" pitchFamily="34" charset="0"/>
              <a:buChar char="•"/>
            </a:pPr>
            <a:r>
              <a:rPr lang="fr-FR" sz="1400" dirty="0" err="1" smtClean="0"/>
              <a:t>Variety</a:t>
            </a:r>
            <a:r>
              <a:rPr lang="fr-FR" sz="1400" dirty="0" smtClean="0"/>
              <a:t> </a:t>
            </a:r>
            <a:r>
              <a:rPr lang="fr-FR" sz="1400" dirty="0"/>
              <a:t>of </a:t>
            </a:r>
            <a:r>
              <a:rPr lang="fr-FR" sz="1400" dirty="0" err="1"/>
              <a:t>Function</a:t>
            </a:r>
            <a:r>
              <a:rPr lang="fr-FR" sz="1400" dirty="0"/>
              <a:t> and SEE type, </a:t>
            </a:r>
            <a:endParaRPr lang="fr-FR" sz="1400" dirty="0" smtClean="0"/>
          </a:p>
          <a:p>
            <a:pPr marL="285750" indent="-285750">
              <a:buFont typeface="Arial" panose="020B0604020202020204" pitchFamily="34" charset="0"/>
              <a:buChar char="•"/>
            </a:pPr>
            <a:r>
              <a:rPr lang="fr-FR" sz="1400" dirty="0" smtClean="0"/>
              <a:t>COTS</a:t>
            </a:r>
            <a:r>
              <a:rPr lang="fr-FR" sz="1400" dirty="0"/>
              <a:t>, </a:t>
            </a:r>
            <a:endParaRPr lang="fr-FR" sz="1400" dirty="0" smtClean="0"/>
          </a:p>
          <a:p>
            <a:pPr marL="285750" indent="-285750">
              <a:buFont typeface="Arial" panose="020B0604020202020204" pitchFamily="34" charset="0"/>
              <a:buChar char="•"/>
            </a:pPr>
            <a:r>
              <a:rPr lang="fr-FR" sz="1400" dirty="0" err="1" smtClean="0"/>
              <a:t>Multisource</a:t>
            </a:r>
            <a:r>
              <a:rPr lang="fr-FR" sz="1400" dirty="0" smtClean="0"/>
              <a:t> </a:t>
            </a:r>
            <a:r>
              <a:rPr lang="fr-FR" sz="1400" dirty="0" err="1"/>
              <a:t>Availability</a:t>
            </a:r>
            <a:r>
              <a:rPr lang="fr-FR" sz="1400" dirty="0" smtClean="0"/>
              <a:t>,</a:t>
            </a:r>
          </a:p>
          <a:p>
            <a:pPr marL="285750" indent="-285750">
              <a:buFont typeface="Arial" panose="020B0604020202020204" pitchFamily="34" charset="0"/>
              <a:buChar char="•"/>
            </a:pPr>
            <a:r>
              <a:rPr lang="fr-FR" sz="1400" dirty="0" err="1" smtClean="0"/>
              <a:t>Variety</a:t>
            </a:r>
            <a:r>
              <a:rPr lang="fr-FR" sz="1400" dirty="0" smtClean="0"/>
              <a:t> of </a:t>
            </a:r>
            <a:r>
              <a:rPr lang="fr-FR" sz="1400" dirty="0" err="1" smtClean="0"/>
              <a:t>Process</a:t>
            </a:r>
            <a:r>
              <a:rPr lang="fr-FR" sz="1400" dirty="0" smtClean="0"/>
              <a:t> </a:t>
            </a:r>
          </a:p>
          <a:p>
            <a:pPr marL="285750" indent="-285750">
              <a:buFont typeface="Arial" panose="020B0604020202020204" pitchFamily="34" charset="0"/>
              <a:buChar char="•"/>
            </a:pPr>
            <a:r>
              <a:rPr lang="fr-FR" sz="1400" dirty="0" err="1" smtClean="0"/>
              <a:t>Previous</a:t>
            </a:r>
            <a:r>
              <a:rPr lang="fr-FR" sz="1400" dirty="0" smtClean="0"/>
              <a:t> </a:t>
            </a:r>
            <a:r>
              <a:rPr lang="fr-FR" sz="1400" dirty="0" err="1"/>
              <a:t>known</a:t>
            </a:r>
            <a:r>
              <a:rPr lang="fr-FR" sz="1400" dirty="0"/>
              <a:t> SEE data, </a:t>
            </a:r>
            <a:endParaRPr lang="fr-FR" sz="1400" dirty="0" smtClean="0"/>
          </a:p>
          <a:p>
            <a:pPr marL="285750" indent="-285750">
              <a:buFont typeface="Arial" panose="020B0604020202020204" pitchFamily="34" charset="0"/>
              <a:buChar char="•"/>
            </a:pPr>
            <a:r>
              <a:rPr lang="fr-FR" sz="1400" dirty="0" err="1" smtClean="0"/>
              <a:t>Various</a:t>
            </a:r>
            <a:r>
              <a:rPr lang="fr-FR" sz="1400" dirty="0" smtClean="0"/>
              <a:t> </a:t>
            </a:r>
            <a:r>
              <a:rPr lang="fr-FR" sz="1400" dirty="0"/>
              <a:t>Manufacturer.</a:t>
            </a:r>
          </a:p>
        </p:txBody>
      </p:sp>
    </p:spTree>
    <p:extLst>
      <p:ext uri="{BB962C8B-B14F-4D97-AF65-F5344CB8AC3E}">
        <p14:creationId xmlns:p14="http://schemas.microsoft.com/office/powerpoint/2010/main" val="31678246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80974" y="2817458"/>
            <a:ext cx="5885069" cy="344202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Rectangle 75"/>
          <p:cNvSpPr/>
          <p:nvPr/>
        </p:nvSpPr>
        <p:spPr>
          <a:xfrm>
            <a:off x="6068560" y="2817458"/>
            <a:ext cx="5893455" cy="3442026"/>
          </a:xfrm>
          <a:prstGeom prst="rect">
            <a:avLst/>
          </a:prstGeom>
          <a:solidFill>
            <a:srgbClr val="66CD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e la date 2"/>
          <p:cNvSpPr>
            <a:spLocks noGrp="1"/>
          </p:cNvSpPr>
          <p:nvPr>
            <p:ph type="dt" sz="half" idx="10"/>
          </p:nvPr>
        </p:nvSpPr>
        <p:spPr/>
        <p:txBody>
          <a:bodyPr/>
          <a:lstStyle/>
          <a:p>
            <a:r>
              <a:rPr lang="fr-FR" smtClean="0">
                <a:solidFill>
                  <a:srgbClr val="000000">
                    <a:tint val="75000"/>
                  </a:srgbClr>
                </a:solidFill>
              </a:rPr>
              <a:t>28th June 2023 - ESTEC, Final Presentation Days 2023.</a:t>
            </a:r>
            <a:endParaRPr lang="en-GB" dirty="0">
              <a:solidFill>
                <a:srgbClr val="000000">
                  <a:tint val="75000"/>
                </a:srgbClr>
              </a:solidFill>
            </a:endParaRPr>
          </a:p>
        </p:txBody>
      </p:sp>
      <p:sp>
        <p:nvSpPr>
          <p:cNvPr id="4" name="Espace réservé du pied de page 3"/>
          <p:cNvSpPr>
            <a:spLocks noGrp="1"/>
          </p:cNvSpPr>
          <p:nvPr>
            <p:ph type="ftr" sz="quarter" idx="11"/>
          </p:nvPr>
        </p:nvSpPr>
        <p:spPr/>
        <p:txBody>
          <a:bodyPr/>
          <a:lstStyle/>
          <a:p>
            <a:r>
              <a:rPr lang="en-GB" smtClean="0">
                <a:solidFill>
                  <a:srgbClr val="000000">
                    <a:tint val="75000"/>
                  </a:srgbClr>
                </a:solidFill>
              </a:rPr>
              <a:t>Contract N°4000135313/21/NL/GLC</a:t>
            </a:r>
            <a:endParaRPr lang="en-GB" dirty="0">
              <a:solidFill>
                <a:srgbClr val="000000">
                  <a:tint val="75000"/>
                </a:srgbClr>
              </a:solidFill>
            </a:endParaRPr>
          </a:p>
        </p:txBody>
      </p:sp>
      <p:sp>
        <p:nvSpPr>
          <p:cNvPr id="5" name="Espace réservé du numéro de diapositive 4"/>
          <p:cNvSpPr>
            <a:spLocks noGrp="1"/>
          </p:cNvSpPr>
          <p:nvPr>
            <p:ph type="sldNum" sz="quarter" idx="12"/>
          </p:nvPr>
        </p:nvSpPr>
        <p:spPr/>
        <p:txBody>
          <a:bodyPr/>
          <a:lstStyle/>
          <a:p>
            <a:fld id="{877C2003-2E6E-4ABC-B270-3E95A87ADF8A}" type="slidenum">
              <a:rPr lang="en-GB" smtClean="0">
                <a:solidFill>
                  <a:srgbClr val="000000">
                    <a:tint val="75000"/>
                  </a:srgbClr>
                </a:solidFill>
              </a:rPr>
              <a:pPr/>
              <a:t>9</a:t>
            </a:fld>
            <a:endParaRPr lang="en-GB">
              <a:solidFill>
                <a:srgbClr val="000000">
                  <a:tint val="75000"/>
                </a:srgbClr>
              </a:solidFill>
            </a:endParaRPr>
          </a:p>
        </p:txBody>
      </p:sp>
      <p:sp>
        <p:nvSpPr>
          <p:cNvPr id="2" name="Titre 1"/>
          <p:cNvSpPr>
            <a:spLocks noGrp="1"/>
          </p:cNvSpPr>
          <p:nvPr>
            <p:ph type="title"/>
          </p:nvPr>
        </p:nvSpPr>
        <p:spPr/>
        <p:txBody>
          <a:bodyPr/>
          <a:lstStyle/>
          <a:p>
            <a:r>
              <a:rPr lang="fr-FR" dirty="0" smtClean="0"/>
              <a:t>SEE Part </a:t>
            </a:r>
            <a:r>
              <a:rPr lang="fr-FR" dirty="0"/>
              <a:t>Testing </a:t>
            </a:r>
            <a:r>
              <a:rPr lang="fr-FR" dirty="0" err="1"/>
              <a:t>Approach</a:t>
            </a:r>
            <a:endParaRPr lang="fr-FR" dirty="0"/>
          </a:p>
        </p:txBody>
      </p:sp>
      <p:sp>
        <p:nvSpPr>
          <p:cNvPr id="17" name="ZoneTexte 16">
            <a:extLst>
              <a:ext uri="{FF2B5EF4-FFF2-40B4-BE49-F238E27FC236}">
                <a16:creationId xmlns="" xmlns:a16="http://schemas.microsoft.com/office/drawing/2014/main" id="{AA9A5B33-EACA-4F47-A704-FBD2487DD54E}"/>
              </a:ext>
            </a:extLst>
          </p:cNvPr>
          <p:cNvSpPr txBox="1"/>
          <p:nvPr/>
        </p:nvSpPr>
        <p:spPr>
          <a:xfrm>
            <a:off x="3674365" y="3050642"/>
            <a:ext cx="2336799" cy="369332"/>
          </a:xfrm>
          <a:prstGeom prst="rect">
            <a:avLst/>
          </a:prstGeom>
          <a:noFill/>
        </p:spPr>
        <p:txBody>
          <a:bodyPr wrap="square" rtlCol="0">
            <a:spAutoFit/>
          </a:bodyPr>
          <a:lstStyle/>
          <a:p>
            <a:r>
              <a:rPr lang="fr-FR" b="1" u="sng" dirty="0" smtClean="0">
                <a:solidFill>
                  <a:srgbClr val="000000"/>
                </a:solidFill>
              </a:rPr>
              <a:t>TV1</a:t>
            </a:r>
            <a:r>
              <a:rPr lang="fr-FR" b="1" dirty="0" smtClean="0">
                <a:solidFill>
                  <a:srgbClr val="000000"/>
                </a:solidFill>
              </a:rPr>
              <a:t> </a:t>
            </a:r>
            <a:r>
              <a:rPr lang="fr-FR" dirty="0" smtClean="0">
                <a:solidFill>
                  <a:srgbClr val="000000"/>
                </a:solidFill>
              </a:rPr>
              <a:t>M</a:t>
            </a:r>
            <a:r>
              <a:rPr lang="en-US" dirty="0" smtClean="0"/>
              <a:t>AX186A</a:t>
            </a:r>
            <a:endParaRPr lang="fr-FR" u="sng" dirty="0">
              <a:solidFill>
                <a:srgbClr val="000000"/>
              </a:solidFill>
            </a:endParaRPr>
          </a:p>
        </p:txBody>
      </p:sp>
      <p:sp>
        <p:nvSpPr>
          <p:cNvPr id="18" name="ZoneTexte 17">
            <a:extLst>
              <a:ext uri="{FF2B5EF4-FFF2-40B4-BE49-F238E27FC236}">
                <a16:creationId xmlns="" xmlns:a16="http://schemas.microsoft.com/office/drawing/2014/main" id="{AB8EC69A-7EF6-49D3-90E3-EF2DEFD596D3}"/>
              </a:ext>
            </a:extLst>
          </p:cNvPr>
          <p:cNvSpPr txBox="1"/>
          <p:nvPr/>
        </p:nvSpPr>
        <p:spPr>
          <a:xfrm>
            <a:off x="180975" y="4602438"/>
            <a:ext cx="2336799" cy="369332"/>
          </a:xfrm>
          <a:prstGeom prst="rect">
            <a:avLst/>
          </a:prstGeom>
          <a:noFill/>
        </p:spPr>
        <p:txBody>
          <a:bodyPr wrap="square" rtlCol="0">
            <a:spAutoFit/>
          </a:bodyPr>
          <a:lstStyle/>
          <a:p>
            <a:r>
              <a:rPr lang="fr-FR" b="1" u="sng" dirty="0" smtClean="0">
                <a:solidFill>
                  <a:srgbClr val="000000"/>
                </a:solidFill>
              </a:rPr>
              <a:t>TV2</a:t>
            </a:r>
            <a:r>
              <a:rPr lang="fr-FR" dirty="0" smtClean="0">
                <a:solidFill>
                  <a:srgbClr val="000000"/>
                </a:solidFill>
              </a:rPr>
              <a:t> </a:t>
            </a:r>
            <a:r>
              <a:rPr lang="en-US" dirty="0"/>
              <a:t>LM239A</a:t>
            </a:r>
            <a:endParaRPr lang="fr-FR" b="1" u="sng" dirty="0">
              <a:solidFill>
                <a:srgbClr val="000000"/>
              </a:solidFill>
            </a:endParaRPr>
          </a:p>
        </p:txBody>
      </p:sp>
      <p:sp>
        <p:nvSpPr>
          <p:cNvPr id="19" name="ZoneTexte 18">
            <a:extLst>
              <a:ext uri="{FF2B5EF4-FFF2-40B4-BE49-F238E27FC236}">
                <a16:creationId xmlns="" xmlns:a16="http://schemas.microsoft.com/office/drawing/2014/main" id="{7FB477AD-829F-477C-B884-B8ED9736FC67}"/>
              </a:ext>
            </a:extLst>
          </p:cNvPr>
          <p:cNvSpPr txBox="1"/>
          <p:nvPr/>
        </p:nvSpPr>
        <p:spPr>
          <a:xfrm>
            <a:off x="8863321" y="2865976"/>
            <a:ext cx="3271283" cy="369332"/>
          </a:xfrm>
          <a:prstGeom prst="rect">
            <a:avLst/>
          </a:prstGeom>
          <a:noFill/>
        </p:spPr>
        <p:txBody>
          <a:bodyPr wrap="square" rtlCol="0">
            <a:spAutoFit/>
          </a:bodyPr>
          <a:lstStyle/>
          <a:p>
            <a:r>
              <a:rPr lang="fr-FR" b="1" u="sng" dirty="0" smtClean="0">
                <a:solidFill>
                  <a:srgbClr val="000000"/>
                </a:solidFill>
              </a:rPr>
              <a:t>TV3</a:t>
            </a:r>
            <a:r>
              <a:rPr lang="fr-FR" dirty="0" smtClean="0">
                <a:solidFill>
                  <a:srgbClr val="000000"/>
                </a:solidFill>
              </a:rPr>
              <a:t> T</a:t>
            </a:r>
            <a:r>
              <a:rPr lang="en-US" dirty="0" smtClean="0"/>
              <a:t>PS54362-Q1</a:t>
            </a:r>
            <a:endParaRPr lang="fr-FR" b="1" u="sng" dirty="0">
              <a:solidFill>
                <a:srgbClr val="000000"/>
              </a:solidFill>
            </a:endParaRPr>
          </a:p>
        </p:txBody>
      </p:sp>
      <p:sp>
        <p:nvSpPr>
          <p:cNvPr id="20" name="ZoneTexte 19">
            <a:extLst>
              <a:ext uri="{FF2B5EF4-FFF2-40B4-BE49-F238E27FC236}">
                <a16:creationId xmlns="" xmlns:a16="http://schemas.microsoft.com/office/drawing/2014/main" id="{52A71C46-2BBA-4AB2-A501-FBBC0CEA7723}"/>
              </a:ext>
            </a:extLst>
          </p:cNvPr>
          <p:cNvSpPr txBox="1"/>
          <p:nvPr/>
        </p:nvSpPr>
        <p:spPr>
          <a:xfrm>
            <a:off x="9302172" y="4970162"/>
            <a:ext cx="2336799" cy="369332"/>
          </a:xfrm>
          <a:prstGeom prst="rect">
            <a:avLst/>
          </a:prstGeom>
          <a:noFill/>
        </p:spPr>
        <p:txBody>
          <a:bodyPr wrap="square" rtlCol="0">
            <a:spAutoFit/>
          </a:bodyPr>
          <a:lstStyle/>
          <a:p>
            <a:r>
              <a:rPr lang="fr-FR" b="1" u="sng" dirty="0" smtClean="0">
                <a:solidFill>
                  <a:srgbClr val="000000"/>
                </a:solidFill>
              </a:rPr>
              <a:t>TV4</a:t>
            </a:r>
            <a:r>
              <a:rPr lang="fr-FR" dirty="0" smtClean="0">
                <a:solidFill>
                  <a:srgbClr val="000000"/>
                </a:solidFill>
              </a:rPr>
              <a:t> </a:t>
            </a:r>
            <a:r>
              <a:rPr lang="en-US" dirty="0"/>
              <a:t>R1RW0416DSB</a:t>
            </a:r>
            <a:endParaRPr lang="fr-FR" b="1" u="sng" dirty="0">
              <a:solidFill>
                <a:srgbClr val="000000"/>
              </a:solidFill>
            </a:endParaRPr>
          </a:p>
        </p:txBody>
      </p:sp>
      <p:sp>
        <p:nvSpPr>
          <p:cNvPr id="21" name="Rectangle 20">
            <a:extLst>
              <a:ext uri="{FF2B5EF4-FFF2-40B4-BE49-F238E27FC236}">
                <a16:creationId xmlns="" xmlns:a16="http://schemas.microsoft.com/office/drawing/2014/main" id="{4C7FBBAE-A198-4558-B611-5AB0EDFC9600}"/>
              </a:ext>
            </a:extLst>
          </p:cNvPr>
          <p:cNvSpPr/>
          <p:nvPr/>
        </p:nvSpPr>
        <p:spPr>
          <a:xfrm>
            <a:off x="8715790" y="3374005"/>
            <a:ext cx="3156630" cy="738664"/>
          </a:xfrm>
          <a:prstGeom prst="rect">
            <a:avLst/>
          </a:prstGeom>
        </p:spPr>
        <p:txBody>
          <a:bodyPr wrap="square">
            <a:spAutoFit/>
          </a:bodyPr>
          <a:lstStyle/>
          <a:p>
            <a:pPr marL="285750" indent="-285750" algn="r">
              <a:buFont typeface="Arial" panose="020B0604020202020204" pitchFamily="34" charset="0"/>
              <a:buChar char="•"/>
            </a:pPr>
            <a:r>
              <a:rPr lang="fr-FR" sz="1400" dirty="0" err="1">
                <a:solidFill>
                  <a:srgbClr val="000000"/>
                </a:solidFill>
              </a:rPr>
              <a:t>Tested</a:t>
            </a:r>
            <a:r>
              <a:rPr lang="fr-FR" sz="1400" dirty="0">
                <a:solidFill>
                  <a:srgbClr val="000000"/>
                </a:solidFill>
              </a:rPr>
              <a:t> in </a:t>
            </a:r>
            <a:r>
              <a:rPr lang="fr-FR" sz="1400" dirty="0" err="1">
                <a:solidFill>
                  <a:srgbClr val="000000"/>
                </a:solidFill>
              </a:rPr>
              <a:t>frontside</a:t>
            </a:r>
            <a:r>
              <a:rPr lang="fr-FR" sz="1400" dirty="0">
                <a:solidFill>
                  <a:srgbClr val="000000"/>
                </a:solidFill>
              </a:rPr>
              <a:t> for Heavy Ions / </a:t>
            </a:r>
            <a:r>
              <a:rPr lang="fr-FR" sz="1400" dirty="0" err="1">
                <a:solidFill>
                  <a:srgbClr val="000000"/>
                </a:solidFill>
              </a:rPr>
              <a:t>Backside</a:t>
            </a:r>
            <a:r>
              <a:rPr lang="fr-FR" sz="1400" dirty="0">
                <a:solidFill>
                  <a:srgbClr val="000000"/>
                </a:solidFill>
              </a:rPr>
              <a:t> for Laser</a:t>
            </a:r>
          </a:p>
          <a:p>
            <a:pPr marL="285750" indent="-285750" algn="r">
              <a:buFont typeface="Arial" panose="020B0604020202020204" pitchFamily="34" charset="0"/>
              <a:buChar char="•"/>
            </a:pPr>
            <a:r>
              <a:rPr lang="fr-FR" sz="1400" dirty="0" smtClean="0">
                <a:solidFill>
                  <a:srgbClr val="000000"/>
                </a:solidFill>
              </a:rPr>
              <a:t>V</a:t>
            </a:r>
            <a:r>
              <a:rPr lang="fr-FR" sz="1400" baseline="-25000" dirty="0" smtClean="0">
                <a:solidFill>
                  <a:srgbClr val="000000"/>
                </a:solidFill>
              </a:rPr>
              <a:t>CC </a:t>
            </a:r>
            <a:r>
              <a:rPr lang="fr-FR" sz="1400" dirty="0" smtClean="0">
                <a:solidFill>
                  <a:srgbClr val="000000"/>
                </a:solidFill>
              </a:rPr>
              <a:t>= 18 V </a:t>
            </a:r>
            <a:r>
              <a:rPr lang="fr-FR" sz="1400" dirty="0">
                <a:solidFill>
                  <a:srgbClr val="000000"/>
                </a:solidFill>
              </a:rPr>
              <a:t>and </a:t>
            </a:r>
            <a:r>
              <a:rPr lang="fr-FR" sz="1400" dirty="0" smtClean="0">
                <a:solidFill>
                  <a:srgbClr val="000000"/>
                </a:solidFill>
              </a:rPr>
              <a:t>T = 85°C</a:t>
            </a:r>
            <a:endParaRPr lang="fr-FR" sz="1400" dirty="0">
              <a:solidFill>
                <a:srgbClr val="000000"/>
              </a:solidFill>
            </a:endParaRPr>
          </a:p>
        </p:txBody>
      </p:sp>
      <p:pic>
        <p:nvPicPr>
          <p:cNvPr id="22" name="Image 21">
            <a:extLst>
              <a:ext uri="{FF2B5EF4-FFF2-40B4-BE49-F238E27FC236}">
                <a16:creationId xmlns="" xmlns:a16="http://schemas.microsoft.com/office/drawing/2014/main" id="{44E75B35-C9B5-4B72-AB4C-380C9776D0BA}"/>
              </a:ext>
            </a:extLst>
          </p:cNvPr>
          <p:cNvPicPr>
            <a:picLocks noChangeAspect="1"/>
          </p:cNvPicPr>
          <p:nvPr/>
        </p:nvPicPr>
        <p:blipFill>
          <a:blip r:embed="rId2" cstate="email">
            <a:lum contrast="-20000"/>
            <a:extLst>
              <a:ext uri="{28A0092B-C50C-407E-A947-70E740481C1C}">
                <a14:useLocalDpi xmlns:a14="http://schemas.microsoft.com/office/drawing/2010/main"/>
              </a:ext>
            </a:extLst>
          </a:blip>
          <a:stretch>
            <a:fillRect/>
          </a:stretch>
        </p:blipFill>
        <p:spPr>
          <a:xfrm rot="5400000">
            <a:off x="6507977" y="3462215"/>
            <a:ext cx="1062482" cy="886063"/>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23" name="Image 22">
            <a:extLst>
              <a:ext uri="{FF2B5EF4-FFF2-40B4-BE49-F238E27FC236}">
                <a16:creationId xmlns="" xmlns:a16="http://schemas.microsoft.com/office/drawing/2014/main" id="{E50C7EA4-4D34-4123-AB44-50F647BF10D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13121" y="3435792"/>
            <a:ext cx="1002669" cy="839011"/>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24" name="ZoneTexte 23">
            <a:extLst>
              <a:ext uri="{FF2B5EF4-FFF2-40B4-BE49-F238E27FC236}">
                <a16:creationId xmlns="" xmlns:a16="http://schemas.microsoft.com/office/drawing/2014/main" id="{205D0165-EC3D-4F37-8238-2101046CF954}"/>
              </a:ext>
            </a:extLst>
          </p:cNvPr>
          <p:cNvSpPr txBox="1"/>
          <p:nvPr/>
        </p:nvSpPr>
        <p:spPr>
          <a:xfrm>
            <a:off x="9158505" y="1195542"/>
            <a:ext cx="2976099" cy="738664"/>
          </a:xfrm>
          <a:prstGeom prst="rect">
            <a:avLst/>
          </a:prstGeom>
          <a:noFill/>
        </p:spPr>
        <p:txBody>
          <a:bodyPr wrap="square" rtlCol="0">
            <a:spAutoFit/>
          </a:bodyPr>
          <a:lstStyle/>
          <a:p>
            <a:r>
              <a:rPr lang="fr-FR" sz="1400" u="sng" dirty="0" err="1" smtClean="0">
                <a:solidFill>
                  <a:srgbClr val="000000"/>
                </a:solidFill>
              </a:rPr>
              <a:t>Pulsed</a:t>
            </a:r>
            <a:r>
              <a:rPr lang="fr-FR" sz="1400" u="sng" dirty="0" smtClean="0">
                <a:solidFill>
                  <a:srgbClr val="000000"/>
                </a:solidFill>
              </a:rPr>
              <a:t> Laser </a:t>
            </a:r>
            <a:r>
              <a:rPr lang="fr-FR" sz="1400" u="sng" dirty="0" err="1" smtClean="0">
                <a:solidFill>
                  <a:srgbClr val="000000"/>
                </a:solidFill>
              </a:rPr>
              <a:t>Backside</a:t>
            </a:r>
            <a:r>
              <a:rPr lang="fr-FR" sz="1400" u="sng" dirty="0" smtClean="0">
                <a:solidFill>
                  <a:srgbClr val="000000"/>
                </a:solidFill>
              </a:rPr>
              <a:t> Test</a:t>
            </a:r>
          </a:p>
          <a:p>
            <a:pPr marL="285750" indent="-285750">
              <a:buFont typeface="Wingdings" panose="05000000000000000000" pitchFamily="2" charset="2"/>
              <a:buChar char="ü"/>
            </a:pPr>
            <a:r>
              <a:rPr lang="fr-FR" sz="1400" dirty="0" smtClean="0">
                <a:solidFill>
                  <a:srgbClr val="000000"/>
                </a:solidFill>
              </a:rPr>
              <a:t>Full Die </a:t>
            </a:r>
            <a:r>
              <a:rPr lang="fr-FR" sz="1400" dirty="0" err="1" smtClean="0">
                <a:solidFill>
                  <a:srgbClr val="000000"/>
                </a:solidFill>
              </a:rPr>
              <a:t>Coverage</a:t>
            </a:r>
            <a:endParaRPr lang="fr-FR" sz="1400" dirty="0" smtClean="0">
              <a:solidFill>
                <a:srgbClr val="000000"/>
              </a:solidFill>
            </a:endParaRPr>
          </a:p>
          <a:p>
            <a:pPr marL="285750" indent="-285750">
              <a:buFont typeface="Wingdings" panose="05000000000000000000" pitchFamily="2" charset="2"/>
              <a:buChar char="ü"/>
            </a:pPr>
            <a:endParaRPr lang="fr-FR" sz="1400" u="sng" dirty="0">
              <a:solidFill>
                <a:srgbClr val="000000"/>
              </a:solidFill>
            </a:endParaRPr>
          </a:p>
        </p:txBody>
      </p:sp>
      <p:sp>
        <p:nvSpPr>
          <p:cNvPr id="25" name="Rectangle 24">
            <a:extLst>
              <a:ext uri="{FF2B5EF4-FFF2-40B4-BE49-F238E27FC236}">
                <a16:creationId xmlns="" xmlns:a16="http://schemas.microsoft.com/office/drawing/2014/main" id="{ED55C441-8839-442D-8775-E44004E852A5}"/>
              </a:ext>
            </a:extLst>
          </p:cNvPr>
          <p:cNvSpPr/>
          <p:nvPr/>
        </p:nvSpPr>
        <p:spPr>
          <a:xfrm>
            <a:off x="9081779" y="5397079"/>
            <a:ext cx="3021513" cy="738664"/>
          </a:xfrm>
          <a:prstGeom prst="rect">
            <a:avLst/>
          </a:prstGeom>
        </p:spPr>
        <p:txBody>
          <a:bodyPr wrap="square">
            <a:spAutoFit/>
          </a:bodyPr>
          <a:lstStyle/>
          <a:p>
            <a:pPr marL="285750" indent="-285750">
              <a:buFont typeface="Arial" panose="020B0604020202020204" pitchFamily="34" charset="0"/>
              <a:buChar char="•"/>
            </a:pPr>
            <a:r>
              <a:rPr lang="fr-FR" sz="1400" dirty="0" err="1">
                <a:solidFill>
                  <a:srgbClr val="000000"/>
                </a:solidFill>
              </a:rPr>
              <a:t>Tested</a:t>
            </a:r>
            <a:r>
              <a:rPr lang="fr-FR" sz="1400" dirty="0">
                <a:solidFill>
                  <a:srgbClr val="000000"/>
                </a:solidFill>
              </a:rPr>
              <a:t> in </a:t>
            </a:r>
            <a:r>
              <a:rPr lang="fr-FR" sz="1400" dirty="0" err="1">
                <a:solidFill>
                  <a:srgbClr val="000000"/>
                </a:solidFill>
              </a:rPr>
              <a:t>frontside</a:t>
            </a:r>
            <a:r>
              <a:rPr lang="fr-FR" sz="1400" dirty="0">
                <a:solidFill>
                  <a:srgbClr val="000000"/>
                </a:solidFill>
              </a:rPr>
              <a:t> for Heavy Ions / </a:t>
            </a:r>
            <a:r>
              <a:rPr lang="fr-FR" sz="1400" dirty="0" err="1">
                <a:solidFill>
                  <a:srgbClr val="000000"/>
                </a:solidFill>
              </a:rPr>
              <a:t>Backside</a:t>
            </a:r>
            <a:r>
              <a:rPr lang="fr-FR" sz="1400" dirty="0">
                <a:solidFill>
                  <a:srgbClr val="000000"/>
                </a:solidFill>
              </a:rPr>
              <a:t> for Laser</a:t>
            </a:r>
          </a:p>
          <a:p>
            <a:pPr marL="285750" indent="-285750">
              <a:buFont typeface="Arial" panose="020B0604020202020204" pitchFamily="34" charset="0"/>
              <a:buChar char="•"/>
            </a:pPr>
            <a:r>
              <a:rPr lang="fr-FR" sz="1400" dirty="0" smtClean="0">
                <a:solidFill>
                  <a:srgbClr val="000000"/>
                </a:solidFill>
              </a:rPr>
              <a:t>V</a:t>
            </a:r>
            <a:r>
              <a:rPr lang="fr-FR" sz="1400" baseline="-25000" dirty="0" smtClean="0">
                <a:solidFill>
                  <a:srgbClr val="000000"/>
                </a:solidFill>
              </a:rPr>
              <a:t>CC </a:t>
            </a:r>
            <a:r>
              <a:rPr lang="fr-FR" sz="1400" dirty="0" smtClean="0">
                <a:solidFill>
                  <a:srgbClr val="000000"/>
                </a:solidFill>
              </a:rPr>
              <a:t>= 3.3 V </a:t>
            </a:r>
            <a:r>
              <a:rPr lang="fr-FR" sz="1400" dirty="0">
                <a:solidFill>
                  <a:srgbClr val="000000"/>
                </a:solidFill>
              </a:rPr>
              <a:t>and TAMB</a:t>
            </a:r>
          </a:p>
        </p:txBody>
      </p:sp>
      <p:pic>
        <p:nvPicPr>
          <p:cNvPr id="26" name="Image 25">
            <a:extLst>
              <a:ext uri="{FF2B5EF4-FFF2-40B4-BE49-F238E27FC236}">
                <a16:creationId xmlns="" xmlns:a16="http://schemas.microsoft.com/office/drawing/2014/main" id="{2EC1D9A2-B443-4BC2-AE0A-8758C44BE7C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8018609" y="5034691"/>
            <a:ext cx="900000" cy="1185577"/>
          </a:xfrm>
          <a:prstGeom prst="rect">
            <a:avLst/>
          </a:prstGeom>
          <a:ln w="12700">
            <a:solidFill>
              <a:schemeClr val="tx1"/>
            </a:solidFill>
          </a:ln>
        </p:spPr>
      </p:pic>
      <p:pic>
        <p:nvPicPr>
          <p:cNvPr id="27" name="Image 26">
            <a:extLst>
              <a:ext uri="{FF2B5EF4-FFF2-40B4-BE49-F238E27FC236}">
                <a16:creationId xmlns="" xmlns:a16="http://schemas.microsoft.com/office/drawing/2014/main" id="{EDA570A9-2375-4C8A-97E8-4FAF97E12FA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50595" y="5177480"/>
            <a:ext cx="1451612" cy="900000"/>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29" name="Rectangle 28">
            <a:extLst>
              <a:ext uri="{FF2B5EF4-FFF2-40B4-BE49-F238E27FC236}">
                <a16:creationId xmlns="" xmlns:a16="http://schemas.microsoft.com/office/drawing/2014/main" id="{53BF9066-8EA3-4380-8576-833E44F844AA}"/>
              </a:ext>
            </a:extLst>
          </p:cNvPr>
          <p:cNvSpPr/>
          <p:nvPr/>
        </p:nvSpPr>
        <p:spPr>
          <a:xfrm>
            <a:off x="3197171" y="3450765"/>
            <a:ext cx="2588487" cy="738664"/>
          </a:xfrm>
          <a:prstGeom prst="rect">
            <a:avLst/>
          </a:prstGeom>
        </p:spPr>
        <p:txBody>
          <a:bodyPr wrap="square">
            <a:spAutoFit/>
          </a:bodyPr>
          <a:lstStyle/>
          <a:p>
            <a:pPr marL="285750" indent="-285750">
              <a:buFont typeface="Arial" panose="020B0604020202020204" pitchFamily="34" charset="0"/>
              <a:buChar char="•"/>
            </a:pPr>
            <a:r>
              <a:rPr lang="fr-FR" sz="1400" dirty="0" err="1">
                <a:solidFill>
                  <a:srgbClr val="000000"/>
                </a:solidFill>
              </a:rPr>
              <a:t>Tested</a:t>
            </a:r>
            <a:r>
              <a:rPr lang="fr-FR" sz="1400" dirty="0">
                <a:solidFill>
                  <a:srgbClr val="000000"/>
                </a:solidFill>
              </a:rPr>
              <a:t> in </a:t>
            </a:r>
            <a:r>
              <a:rPr lang="fr-FR" sz="1400" dirty="0" err="1">
                <a:solidFill>
                  <a:srgbClr val="000000"/>
                </a:solidFill>
              </a:rPr>
              <a:t>frontside</a:t>
            </a:r>
            <a:r>
              <a:rPr lang="fr-FR" sz="1400" dirty="0">
                <a:solidFill>
                  <a:srgbClr val="000000"/>
                </a:solidFill>
              </a:rPr>
              <a:t> for Heavy Ions &amp; Laser</a:t>
            </a:r>
          </a:p>
          <a:p>
            <a:pPr marL="285750" indent="-285750">
              <a:buFont typeface="Arial" panose="020B0604020202020204" pitchFamily="34" charset="0"/>
              <a:buChar char="•"/>
            </a:pPr>
            <a:r>
              <a:rPr lang="fr-FR" sz="1400" dirty="0" smtClean="0">
                <a:solidFill>
                  <a:srgbClr val="000000"/>
                </a:solidFill>
              </a:rPr>
              <a:t>V</a:t>
            </a:r>
            <a:r>
              <a:rPr lang="fr-FR" sz="1400" baseline="-25000" dirty="0" smtClean="0">
                <a:solidFill>
                  <a:srgbClr val="000000"/>
                </a:solidFill>
              </a:rPr>
              <a:t>CC </a:t>
            </a:r>
            <a:r>
              <a:rPr lang="fr-FR" sz="1400" dirty="0" smtClean="0">
                <a:solidFill>
                  <a:srgbClr val="000000"/>
                </a:solidFill>
              </a:rPr>
              <a:t>= 5 V </a:t>
            </a:r>
            <a:r>
              <a:rPr lang="fr-FR" sz="1400" dirty="0">
                <a:solidFill>
                  <a:srgbClr val="000000"/>
                </a:solidFill>
              </a:rPr>
              <a:t>and TAMB</a:t>
            </a:r>
          </a:p>
        </p:txBody>
      </p:sp>
      <p:sp>
        <p:nvSpPr>
          <p:cNvPr id="30" name="Rectangle 29">
            <a:extLst>
              <a:ext uri="{FF2B5EF4-FFF2-40B4-BE49-F238E27FC236}">
                <a16:creationId xmlns="" xmlns:a16="http://schemas.microsoft.com/office/drawing/2014/main" id="{3D52A09C-04F1-4219-A493-334434424D1F}"/>
              </a:ext>
            </a:extLst>
          </p:cNvPr>
          <p:cNvSpPr/>
          <p:nvPr/>
        </p:nvSpPr>
        <p:spPr>
          <a:xfrm>
            <a:off x="193619" y="5103190"/>
            <a:ext cx="4034368" cy="738664"/>
          </a:xfrm>
          <a:prstGeom prst="rect">
            <a:avLst/>
          </a:prstGeom>
        </p:spPr>
        <p:txBody>
          <a:bodyPr wrap="square">
            <a:spAutoFit/>
          </a:bodyPr>
          <a:lstStyle/>
          <a:p>
            <a:pPr marL="285750" indent="-285750">
              <a:buFont typeface="Arial" panose="020B0604020202020204" pitchFamily="34" charset="0"/>
              <a:buChar char="•"/>
            </a:pPr>
            <a:r>
              <a:rPr lang="fr-FR" sz="1400" dirty="0" err="1">
                <a:solidFill>
                  <a:srgbClr val="000000"/>
                </a:solidFill>
              </a:rPr>
              <a:t>Tested</a:t>
            </a:r>
            <a:r>
              <a:rPr lang="fr-FR" sz="1400" dirty="0">
                <a:solidFill>
                  <a:srgbClr val="000000"/>
                </a:solidFill>
              </a:rPr>
              <a:t> in </a:t>
            </a:r>
            <a:r>
              <a:rPr lang="fr-FR" sz="1400" dirty="0" err="1" smtClean="0">
                <a:solidFill>
                  <a:srgbClr val="000000"/>
                </a:solidFill>
              </a:rPr>
              <a:t>frontside</a:t>
            </a:r>
            <a:r>
              <a:rPr lang="fr-FR" sz="1400" dirty="0">
                <a:solidFill>
                  <a:srgbClr val="000000"/>
                </a:solidFill>
              </a:rPr>
              <a:t/>
            </a:r>
            <a:br>
              <a:rPr lang="fr-FR" sz="1400" dirty="0">
                <a:solidFill>
                  <a:srgbClr val="000000"/>
                </a:solidFill>
              </a:rPr>
            </a:br>
            <a:r>
              <a:rPr lang="fr-FR" sz="1400" dirty="0" smtClean="0">
                <a:solidFill>
                  <a:srgbClr val="000000"/>
                </a:solidFill>
              </a:rPr>
              <a:t>for </a:t>
            </a:r>
            <a:r>
              <a:rPr lang="fr-FR" sz="1400" dirty="0">
                <a:solidFill>
                  <a:srgbClr val="000000"/>
                </a:solidFill>
              </a:rPr>
              <a:t>Heavy Ions &amp; Laser</a:t>
            </a:r>
          </a:p>
          <a:p>
            <a:pPr marL="285750" indent="-285750">
              <a:buFont typeface="Arial" panose="020B0604020202020204" pitchFamily="34" charset="0"/>
              <a:buChar char="•"/>
            </a:pPr>
            <a:r>
              <a:rPr lang="fr-FR" sz="1400" dirty="0" smtClean="0">
                <a:solidFill>
                  <a:srgbClr val="000000"/>
                </a:solidFill>
              </a:rPr>
              <a:t>V</a:t>
            </a:r>
            <a:r>
              <a:rPr lang="fr-FR" sz="1400" baseline="-25000" dirty="0" smtClean="0">
                <a:solidFill>
                  <a:srgbClr val="000000"/>
                </a:solidFill>
              </a:rPr>
              <a:t>CC </a:t>
            </a:r>
            <a:r>
              <a:rPr lang="fr-FR" sz="1400" dirty="0" smtClean="0">
                <a:solidFill>
                  <a:srgbClr val="000000"/>
                </a:solidFill>
              </a:rPr>
              <a:t>= 12 V </a:t>
            </a:r>
            <a:r>
              <a:rPr lang="fr-FR" sz="1400" dirty="0">
                <a:solidFill>
                  <a:srgbClr val="000000"/>
                </a:solidFill>
              </a:rPr>
              <a:t>and TAMB</a:t>
            </a:r>
          </a:p>
        </p:txBody>
      </p:sp>
      <p:sp>
        <p:nvSpPr>
          <p:cNvPr id="33" name="ZoneTexte 32">
            <a:extLst>
              <a:ext uri="{FF2B5EF4-FFF2-40B4-BE49-F238E27FC236}">
                <a16:creationId xmlns="" xmlns:a16="http://schemas.microsoft.com/office/drawing/2014/main" id="{7CCEB86A-B855-4992-B318-AFB0F63F3A7D}"/>
              </a:ext>
            </a:extLst>
          </p:cNvPr>
          <p:cNvSpPr txBox="1"/>
          <p:nvPr/>
        </p:nvSpPr>
        <p:spPr>
          <a:xfrm>
            <a:off x="722753" y="1200261"/>
            <a:ext cx="3173519" cy="523220"/>
          </a:xfrm>
          <a:prstGeom prst="rect">
            <a:avLst/>
          </a:prstGeom>
          <a:noFill/>
        </p:spPr>
        <p:txBody>
          <a:bodyPr wrap="square" rtlCol="0">
            <a:spAutoFit/>
          </a:bodyPr>
          <a:lstStyle/>
          <a:p>
            <a:r>
              <a:rPr lang="fr-FR" sz="1400" u="sng" dirty="0" err="1" smtClean="0">
                <a:solidFill>
                  <a:srgbClr val="000000"/>
                </a:solidFill>
              </a:rPr>
              <a:t>Pulsed</a:t>
            </a:r>
            <a:r>
              <a:rPr lang="fr-FR" sz="1400" u="sng" dirty="0" smtClean="0">
                <a:solidFill>
                  <a:srgbClr val="000000"/>
                </a:solidFill>
              </a:rPr>
              <a:t> Laser </a:t>
            </a:r>
            <a:r>
              <a:rPr lang="fr-FR" sz="1400" u="sng" dirty="0" err="1" smtClean="0">
                <a:solidFill>
                  <a:srgbClr val="000000"/>
                </a:solidFill>
              </a:rPr>
              <a:t>Frontside</a:t>
            </a:r>
            <a:r>
              <a:rPr lang="fr-FR" sz="1400" u="sng" dirty="0" smtClean="0">
                <a:solidFill>
                  <a:srgbClr val="000000"/>
                </a:solidFill>
              </a:rPr>
              <a:t> Test</a:t>
            </a:r>
          </a:p>
          <a:p>
            <a:pPr marL="285750" indent="-285750">
              <a:buFont typeface="Wingdings" panose="05000000000000000000" pitchFamily="2" charset="2"/>
              <a:buChar char="ü"/>
            </a:pPr>
            <a:r>
              <a:rPr lang="fr-FR" sz="1400" dirty="0" err="1" smtClean="0">
                <a:solidFill>
                  <a:srgbClr val="000000"/>
                </a:solidFill>
              </a:rPr>
              <a:t>Same</a:t>
            </a:r>
            <a:r>
              <a:rPr lang="fr-FR" sz="1400" dirty="0" smtClean="0">
                <a:solidFill>
                  <a:srgbClr val="000000"/>
                </a:solidFill>
              </a:rPr>
              <a:t> </a:t>
            </a:r>
            <a:r>
              <a:rPr lang="fr-FR" sz="1400" dirty="0" err="1" smtClean="0">
                <a:solidFill>
                  <a:srgbClr val="000000"/>
                </a:solidFill>
              </a:rPr>
              <a:t>samples</a:t>
            </a:r>
            <a:r>
              <a:rPr lang="fr-FR" sz="1400" dirty="0" smtClean="0">
                <a:solidFill>
                  <a:srgbClr val="000000"/>
                </a:solidFill>
              </a:rPr>
              <a:t> as </a:t>
            </a:r>
            <a:r>
              <a:rPr lang="fr-FR" sz="1400" dirty="0" err="1" smtClean="0">
                <a:solidFill>
                  <a:srgbClr val="000000"/>
                </a:solidFill>
              </a:rPr>
              <a:t>heavy</a:t>
            </a:r>
            <a:r>
              <a:rPr lang="fr-FR" sz="1400" dirty="0" smtClean="0">
                <a:solidFill>
                  <a:srgbClr val="000000"/>
                </a:solidFill>
              </a:rPr>
              <a:t> ions test</a:t>
            </a:r>
          </a:p>
        </p:txBody>
      </p:sp>
      <p:pic>
        <p:nvPicPr>
          <p:cNvPr id="7" name="Imag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10467" y="837485"/>
            <a:ext cx="2010201" cy="1579974"/>
          </a:xfrm>
          <a:prstGeom prst="rect">
            <a:avLst/>
          </a:prstGeom>
        </p:spPr>
      </p:pic>
      <p:pic>
        <p:nvPicPr>
          <p:cNvPr id="8" name="Imag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134863" y="1261639"/>
            <a:ext cx="2804184" cy="1497484"/>
          </a:xfrm>
          <a:prstGeom prst="rect">
            <a:avLst/>
          </a:prstGeom>
        </p:spPr>
      </p:pic>
      <p:pic>
        <p:nvPicPr>
          <p:cNvPr id="77" name="Image 76"/>
          <p:cNvPicPr/>
          <p:nvPr/>
        </p:nvPicPr>
        <p:blipFill rotWithShape="1">
          <a:blip r:embed="rId8" cstate="email">
            <a:extLst>
              <a:ext uri="{28A0092B-C50C-407E-A947-70E740481C1C}">
                <a14:useLocalDpi xmlns:a14="http://schemas.microsoft.com/office/drawing/2010/main"/>
              </a:ext>
            </a:extLst>
          </a:blip>
          <a:srcRect/>
          <a:stretch/>
        </p:blipFill>
        <p:spPr bwMode="auto">
          <a:xfrm>
            <a:off x="565334" y="3028540"/>
            <a:ext cx="2574441" cy="1284665"/>
          </a:xfrm>
          <a:prstGeom prst="rect">
            <a:avLst/>
          </a:prstGeom>
          <a:noFill/>
        </p:spPr>
      </p:pic>
      <p:pic>
        <p:nvPicPr>
          <p:cNvPr id="79" name="Espace réservé du contenu 14"/>
          <p:cNvPicPr>
            <a:picLocks noChangeAspect="1"/>
          </p:cNvPicPr>
          <p:nvPr/>
        </p:nvPicPr>
        <p:blipFill rotWithShape="1">
          <a:blip r:embed="rId9" cstate="email">
            <a:extLst>
              <a:ext uri="{28A0092B-C50C-407E-A947-70E740481C1C}">
                <a14:useLocalDpi xmlns:a14="http://schemas.microsoft.com/office/drawing/2010/main"/>
              </a:ext>
            </a:extLst>
          </a:blip>
          <a:srcRect t="19675" r="53353" b="39752"/>
          <a:stretch/>
        </p:blipFill>
        <p:spPr>
          <a:xfrm>
            <a:off x="2488902" y="4655080"/>
            <a:ext cx="2526666" cy="1422400"/>
          </a:xfrm>
          <a:prstGeom prst="rect">
            <a:avLst/>
          </a:prstGeom>
        </p:spPr>
      </p:pic>
    </p:spTree>
    <p:extLst>
      <p:ext uri="{BB962C8B-B14F-4D97-AF65-F5344CB8AC3E}">
        <p14:creationId xmlns:p14="http://schemas.microsoft.com/office/powerpoint/2010/main" val="1114064605"/>
      </p:ext>
    </p:extLst>
  </p:cSld>
  <p:clrMapOvr>
    <a:masterClrMapping/>
  </p:clrMapOvr>
  <p:timing>
    <p:tnLst>
      <p:par>
        <p:cTn id="1" dur="indefinite" restart="never" nodeType="tmRoot"/>
      </p:par>
    </p:tnLst>
  </p:timing>
</p:sld>
</file>

<file path=ppt/theme/theme1.xml><?xml version="1.0" encoding="utf-8"?>
<a:theme xmlns:a="http://schemas.openxmlformats.org/drawingml/2006/main" name="Amber_AB PPT template Defence and Space">
  <a:themeElements>
    <a:clrScheme name="Airbus Colours">
      <a:dk1>
        <a:srgbClr val="000000"/>
      </a:dk1>
      <a:lt1>
        <a:srgbClr val="FFFFFF"/>
      </a:lt1>
      <a:dk2>
        <a:srgbClr val="00205B"/>
      </a:dk2>
      <a:lt2>
        <a:srgbClr val="005587"/>
      </a:lt2>
      <a:accent1>
        <a:srgbClr val="0085AD"/>
      </a:accent1>
      <a:accent2>
        <a:srgbClr val="859199"/>
      </a:accent2>
      <a:accent3>
        <a:srgbClr val="84BD00"/>
      </a:accent3>
      <a:accent4>
        <a:srgbClr val="E4002B"/>
      </a:accent4>
      <a:accent5>
        <a:srgbClr val="FE5000"/>
      </a:accent5>
      <a:accent6>
        <a:srgbClr val="A51890"/>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Airbus Blue 1">
      <a:srgbClr val="00205B"/>
    </a:custClr>
    <a:custClr name="Airbus Blue 2">
      <a:srgbClr val="00A0C5"/>
    </a:custClr>
    <a:custClr name="Airbus Blue 3">
      <a:srgbClr val="005587"/>
    </a:custClr>
    <a:custClr name="Airbus Blue 4">
      <a:srgbClr val="00ABCD"/>
    </a:custClr>
    <a:custClr name="Airbus Blue 5">
      <a:srgbClr val="0085AD"/>
    </a:custClr>
    <a:custClr name="Airbus Blue 6">
      <a:srgbClr val="33BCD7"/>
    </a:custClr>
    <a:custClr name="Airbus Blue 7">
      <a:srgbClr val="289BBC"/>
    </a:custClr>
    <a:custClr name="Airbus Blue 8">
      <a:srgbClr val="66CDE1"/>
    </a:custClr>
    <a:custClr name="Airbus Blue 9">
      <a:srgbClr val="56B5D1"/>
    </a:custClr>
    <a:custClr name="Airbus Blue 10">
      <a:srgbClr val="99DDEB"/>
    </a:custClr>
    <a:custClr name="Competition Grey 1">
      <a:srgbClr val="46464B"/>
    </a:custClr>
    <a:custClr name="Competition Grey 2">
      <a:srgbClr val="9F9FA4"/>
    </a:custClr>
    <a:custClr name="Competition Grey 3">
      <a:srgbClr val="58585D"/>
    </a:custClr>
    <a:custClr name="Competition Grey 4">
      <a:srgbClr val="B1B1B6"/>
    </a:custClr>
    <a:custClr name="Competition Grey 5">
      <a:srgbClr val="6A6A6F"/>
    </a:custClr>
    <a:custClr name="Competition Grey 6">
      <a:srgbClr val="C2C2C7"/>
    </a:custClr>
    <a:custClr name="Competition Grey 7">
      <a:srgbClr val="7B7B80"/>
    </a:custClr>
    <a:custClr name="Competition Grey 8">
      <a:srgbClr val="D4D4D9"/>
    </a:custClr>
    <a:custClr name="Competition Grey 9">
      <a:srgbClr val="8D8D92"/>
    </a:custClr>
    <a:custClr name="Competition Grey 10">
      <a:srgbClr val="EBEBEB"/>
    </a:custClr>
    <a:custClr name="Airbus v Competition Blue 1">
      <a:srgbClr val="00205B"/>
    </a:custClr>
    <a:custClr name="Airbus v Competition Grey 2">
      <a:srgbClr val="9F9FA4"/>
    </a:custClr>
    <a:custClr name="Airbus v Competition Blue 3">
      <a:srgbClr val="005587"/>
    </a:custClr>
    <a:custClr name="Airbus v Competition Grey 4">
      <a:srgbClr val="B1B1B6"/>
    </a:custClr>
    <a:custClr name="Airbus v Competition Blue 5">
      <a:srgbClr val="0085AD"/>
    </a:custClr>
    <a:custClr name="Airbus v Competition Grey 6">
      <a:srgbClr val="C2C2C7"/>
    </a:custClr>
    <a:custClr name="Airbus v Competition Blue 7">
      <a:srgbClr val="289BBC"/>
    </a:custClr>
    <a:custClr name="Airbus v Competition Grey 8">
      <a:srgbClr val="D4D4D9"/>
    </a:custClr>
    <a:custClr name="Airbus v Competition Blue 9">
      <a:srgbClr val="56B5D1"/>
    </a:custClr>
    <a:custClr name="Airbus v Competition Grey 10">
      <a:srgbClr val="EBEBEB"/>
    </a:custClr>
    <a:custClr name="Highlight colours Green 1">
      <a:srgbClr val="009F4D"/>
    </a:custClr>
    <a:custClr name="Highlight colours Green 2">
      <a:srgbClr val="44BD00"/>
    </a:custClr>
    <a:custClr name="Highlight colours Yellow 1">
      <a:srgbClr val="FFF400"/>
    </a:custClr>
    <a:custClr name="Highlight colours Orange 1">
      <a:srgbClr val="FE8F00"/>
    </a:custClr>
    <a:custClr name="Highlight colours Orange 2">
      <a:srgbClr val="FE5000"/>
    </a:custClr>
    <a:custClr name="Highlight colours Red 1">
      <a:srgbClr val="E4002B"/>
    </a:custClr>
    <a:custClr name="Highlight colours Purple 1">
      <a:srgbClr val="DA1884"/>
    </a:custClr>
    <a:custClr name="Highlight colours Purple 2">
      <a:srgbClr val="A51890"/>
    </a:custClr>
    <a:custClr name="Highlight colours Blue 1">
      <a:srgbClr val="0077C8"/>
    </a:custClr>
    <a:custClr name="Highlight colours Blue 2">
      <a:srgbClr val="00AEC7"/>
    </a:custClr>
    <a:custClr name="Non-competitive colours Green 1">
      <a:srgbClr val="00663C"/>
    </a:custClr>
    <a:custClr name="Non-competitive colours Green 2">
      <a:srgbClr val="618600"/>
    </a:custClr>
    <a:custClr name="Non-competitive colours Yellow 1">
      <a:srgbClr val="BFB700"/>
    </a:custClr>
    <a:custClr name="Non-competitive colours Orange 1">
      <a:srgbClr val="BC6900"/>
    </a:custClr>
    <a:custClr name="Non-competitive colours Orange 2">
      <a:srgbClr val="BF3C00"/>
    </a:custClr>
    <a:custClr name="Non-competitive colours Red 1">
      <a:srgbClr val="A70021"/>
    </a:custClr>
    <a:custClr name="Non-competitive colours Purple 1">
      <a:srgbClr val="930F5A"/>
    </a:custClr>
    <a:custClr name="Non-competitive colours Purple 2">
      <a:srgbClr val="6D0F60"/>
    </a:custClr>
    <a:custClr name="Non-competitive colours Blue 1">
      <a:srgbClr val="005189"/>
    </a:custClr>
    <a:custClr name="Non-competitive colours Blue 2">
      <a:srgbClr val="007789"/>
    </a:custClr>
  </a:custClrLst>
  <a:extLst>
    <a:ext uri="{05A4C25C-085E-4340-85A3-A5531E510DB2}">
      <thm15:themeFamily xmlns:thm15="http://schemas.microsoft.com/office/thememl/2012/main" name="Amber_AB PPT template Defence and Space" id="{6D3E2BD2-7D63-634C-8BAD-5FA50F7141B7}" vid="{789A738A-C37B-184A-A12B-3377E8678092}"/>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3962</Words>
  <Application>Microsoft Office PowerPoint</Application>
  <PresentationFormat>Grand écran</PresentationFormat>
  <Paragraphs>572</Paragraphs>
  <Slides>26</Slides>
  <Notes>7</Notes>
  <HiddenSlides>0</HiddenSlides>
  <MMClips>3</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26</vt:i4>
      </vt:variant>
    </vt:vector>
  </HeadingPairs>
  <TitlesOfParts>
    <vt:vector size="35" baseType="lpstr">
      <vt:lpstr>Arial</vt:lpstr>
      <vt:lpstr>Calibri</vt:lpstr>
      <vt:lpstr>Cambria Math</vt:lpstr>
      <vt:lpstr>Georgia</vt:lpstr>
      <vt:lpstr>Helvetica</vt:lpstr>
      <vt:lpstr>Times New Roman</vt:lpstr>
      <vt:lpstr>Verdana</vt:lpstr>
      <vt:lpstr>Wingdings</vt:lpstr>
      <vt:lpstr>Amber_AB PPT template Defence and Space</vt:lpstr>
      <vt:lpstr>Adoption of SEE laser testing as part of the RHA process for COTS screening and validation </vt:lpstr>
      <vt:lpstr>Présentation PowerPoint</vt:lpstr>
      <vt:lpstr>Summary</vt:lpstr>
      <vt:lpstr>Study Objectives</vt:lpstr>
      <vt:lpstr>Project Organization / Management</vt:lpstr>
      <vt:lpstr>Synthesis of the state of the Art (WP10)</vt:lpstr>
      <vt:lpstr>Laser testing facilities</vt:lpstr>
      <vt:lpstr>Part Selection Process</vt:lpstr>
      <vt:lpstr>SEE Part Testing Approach</vt:lpstr>
      <vt:lpstr>Summary</vt:lpstr>
      <vt:lpstr>TV1 Results (Heavy-Ions)</vt:lpstr>
      <vt:lpstr>TV1 Results (Pulsed Laser)</vt:lpstr>
      <vt:lpstr>TV2 Results (Heavy-Ions)</vt:lpstr>
      <vt:lpstr>TV2 Results (Pulsed Laser)</vt:lpstr>
      <vt:lpstr>TV3 Results (Heavy-Ions)</vt:lpstr>
      <vt:lpstr>TV3 Results (Pulsed Laser)</vt:lpstr>
      <vt:lpstr>TV3 Results (Pulsed Laser)</vt:lpstr>
      <vt:lpstr>TV3 Results (Pulsed Laser)</vt:lpstr>
      <vt:lpstr>TV4 Results (Heavy-Ions)</vt:lpstr>
      <vt:lpstr>TV4 Results (Pulsed Laser)</vt:lpstr>
      <vt:lpstr>TV4 Results (Pulsed Laser)</vt:lpstr>
      <vt:lpstr>Results Summary</vt:lpstr>
      <vt:lpstr>Drafting Guidelines for SEE Pulsed Laser Screening of EEE COTS </vt:lpstr>
      <vt:lpstr>Outlook</vt:lpstr>
      <vt:lpstr>References</vt:lpstr>
      <vt:lpstr>Présentation PowerPoint</vt:lpstr>
    </vt:vector>
  </TitlesOfParts>
  <Company>Airbus Defence and Space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Morand, Sebastien [FR]</dc:creator>
  <cp:lastModifiedBy>Morand, Sebastien [FR]</cp:lastModifiedBy>
  <cp:revision>57</cp:revision>
  <dcterms:created xsi:type="dcterms:W3CDTF">2023-06-25T19:41:05Z</dcterms:created>
  <dcterms:modified xsi:type="dcterms:W3CDTF">2023-06-27T14:07:58Z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5582318f-8301-4f3f-913c-95d65a71c653</vt:lpwstr>
  </property>
  <property fmtid="{D5CDD505-2E9C-101B-9397-08002B2CF9AE}" pid="3" name="LABEL">
    <vt:lpwstr>S</vt:lpwstr>
  </property>
  <property fmtid="{D5CDD505-2E9C-101B-9397-08002B2CF9AE}" pid="4" name="L1">
    <vt:lpwstr>C-ALL</vt:lpwstr>
  </property>
  <property fmtid="{D5CDD505-2E9C-101B-9397-08002B2CF9AE}" pid="5" name="L2">
    <vt:lpwstr>C-CS</vt:lpwstr>
  </property>
  <property fmtid="{D5CDD505-2E9C-101B-9397-08002B2CF9AE}" pid="6" name="L3">
    <vt:lpwstr>C-AD-AMB</vt:lpwstr>
  </property>
  <property fmtid="{D5CDD505-2E9C-101B-9397-08002B2CF9AE}" pid="7" name="CCAV">
    <vt:lpwstr/>
  </property>
  <property fmtid="{D5CDD505-2E9C-101B-9397-08002B2CF9AE}" pid="8" name="Visual">
    <vt:lpwstr>0</vt:lpwstr>
  </property>
</Properties>
</file>