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9" r:id="rId1"/>
    <p:sldMasterId id="2147483674" r:id="rId2"/>
    <p:sldMasterId id="2147483696" r:id="rId3"/>
  </p:sldMasterIdLst>
  <p:notesMasterIdLst>
    <p:notesMasterId r:id="rId19"/>
  </p:notesMasterIdLst>
  <p:handoutMasterIdLst>
    <p:handoutMasterId r:id="rId20"/>
  </p:handoutMasterIdLst>
  <p:sldIdLst>
    <p:sldId id="278" r:id="rId4"/>
    <p:sldId id="367" r:id="rId5"/>
    <p:sldId id="365" r:id="rId6"/>
    <p:sldId id="363" r:id="rId7"/>
    <p:sldId id="328" r:id="rId8"/>
    <p:sldId id="356" r:id="rId9"/>
    <p:sldId id="351" r:id="rId10"/>
    <p:sldId id="366" r:id="rId11"/>
    <p:sldId id="352" r:id="rId12"/>
    <p:sldId id="362" r:id="rId13"/>
    <p:sldId id="329" r:id="rId14"/>
    <p:sldId id="339" r:id="rId15"/>
    <p:sldId id="340" r:id="rId16"/>
    <p:sldId id="357" r:id="rId17"/>
    <p:sldId id="348" r:id="rId18"/>
  </p:sldIdLst>
  <p:sldSz cx="12192000" cy="6858000"/>
  <p:notesSz cx="6797675" cy="987425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D7D31"/>
    <a:srgbClr val="FF9933"/>
    <a:srgbClr val="5B9BD5"/>
    <a:srgbClr val="3399FF"/>
    <a:srgbClr val="262673"/>
    <a:srgbClr val="333399"/>
    <a:srgbClr val="FF6600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Vaalea tyyl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Vaalea tyyli 1 - Korostu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4" autoAdjust="0"/>
    <p:restoredTop sz="94550" autoAdjust="0"/>
  </p:normalViewPr>
  <p:slideViewPr>
    <p:cSldViewPr snapToObjects="1">
      <p:cViewPr>
        <p:scale>
          <a:sx n="100" d="100"/>
          <a:sy n="100" d="100"/>
        </p:scale>
        <p:origin x="348" y="54"/>
      </p:cViewPr>
      <p:guideLst>
        <p:guide orient="horz" pos="288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2125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2125"/>
            <a:ext cx="294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DEAF5E-CA35-4B45-AE39-98CC61E339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49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ECE31-7230-4D01-B4D5-7A0B131111D9}" type="datetimeFigureOut">
              <a:rPr lang="fi-FI" smtClean="0"/>
              <a:t>27.6.2023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B4CA4-3DFD-44AD-8B75-5DA69A332A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725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47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925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73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B4CA4-3DFD-44AD-8B75-5DA69A332A9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6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1225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23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938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98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279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1357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77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97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887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4CA4-3DFD-44AD-8B75-5DA69A332A98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87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208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824CDDBE-ED92-40B1-BD0A-40EA53369B2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238126"/>
            <a:ext cx="2616200" cy="5476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38126"/>
            <a:ext cx="7645400" cy="5476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238126"/>
            <a:ext cx="10464800" cy="547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079" y="0"/>
            <a:ext cx="7086924" cy="6560858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7"/>
            <a:ext cx="6321680" cy="1589105"/>
          </a:xfrm>
        </p:spPr>
        <p:txBody>
          <a:bodyPr>
            <a:normAutofit/>
          </a:bodyPr>
          <a:lstStyle>
            <a:lvl1pPr algn="l">
              <a:defRPr sz="27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1" y="3382051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2" name="Kuva 21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770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484" y="0"/>
            <a:ext cx="7020517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609601" y="1516847"/>
            <a:ext cx="6321680" cy="1589105"/>
          </a:xfrm>
        </p:spPr>
        <p:txBody>
          <a:bodyPr>
            <a:normAutofit/>
          </a:bodyPr>
          <a:lstStyle>
            <a:lvl1pPr algn="l">
              <a:defRPr sz="27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609601" y="3382051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1" name="Kuva 20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6177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DSC_0688_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477" y="0"/>
            <a:ext cx="7103527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7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1" y="3382051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Ryhmitä 15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7" name="Suorakulmio 16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17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04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0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7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1" y="3382051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Ryhmitä 15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7" name="Suorakulmio 16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17" descr="JYU_tunnus-25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49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73450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567765" y="2719298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7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7" y="5162836"/>
            <a:ext cx="4721412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BA730CD-C22B-4C1C-BB64-A524C293575F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7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395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567765" y="2719298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7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7" y="5162836"/>
            <a:ext cx="4721412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7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341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8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7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7" y="5162836"/>
            <a:ext cx="4721412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7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242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8"/>
            <a:ext cx="10363200" cy="1043773"/>
          </a:xfrm>
        </p:spPr>
        <p:txBody>
          <a:bodyPr anchor="t">
            <a:normAutofit/>
          </a:bodyPr>
          <a:lstStyle>
            <a:lvl1pPr algn="l">
              <a:defRPr sz="27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64582"/>
          </a:xfrm>
          <a:prstGeom prst="rect">
            <a:avLst/>
          </a:prstGeom>
        </p:spPr>
      </p:pic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15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35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050" b="1">
                <a:solidFill>
                  <a:schemeClr val="bg1"/>
                </a:solidFill>
              </a:defRPr>
            </a:lvl4pPr>
            <a:lvl5pPr>
              <a:defRPr sz="10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7" name="Ryhmitä 16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915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76458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963084" y="4085668"/>
            <a:ext cx="10363200" cy="1043773"/>
          </a:xfrm>
        </p:spPr>
        <p:txBody>
          <a:bodyPr anchor="t">
            <a:normAutofit/>
          </a:bodyPr>
          <a:lstStyle>
            <a:lvl1pPr algn="l">
              <a:defRPr sz="27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>
              <a:buClr>
                <a:schemeClr val="bg1"/>
              </a:buClr>
              <a:buFont typeface="Arial"/>
              <a:buChar char="•"/>
              <a:defRPr sz="15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35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050" b="1">
                <a:solidFill>
                  <a:schemeClr val="bg1"/>
                </a:solidFill>
              </a:defRPr>
            </a:lvl4pPr>
            <a:lvl5pPr>
              <a:defRPr sz="10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6" name="Ryhmitä 15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18" name="Suorakulmio 17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3734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0034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3"/>
            <a:ext cx="5384800" cy="4557157"/>
          </a:xfrm>
        </p:spPr>
        <p:txBody>
          <a:bodyPr/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3"/>
            <a:ext cx="5384800" cy="4557157"/>
          </a:xfrm>
        </p:spPr>
        <p:txBody>
          <a:bodyPr/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9195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3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Helvetica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4"/>
            <a:ext cx="5386917" cy="3704765"/>
          </a:xfrm>
        </p:spPr>
        <p:txBody>
          <a:bodyPr>
            <a:normAutofit/>
          </a:bodyPr>
          <a:lstStyle>
            <a:lvl1pPr>
              <a:defRPr sz="1500">
                <a:latin typeface="Helvetica" pitchFamily="34" charset="0"/>
              </a:defRPr>
            </a:lvl1pPr>
            <a:lvl2pPr>
              <a:defRPr sz="1350">
                <a:latin typeface="Helvetica" pitchFamily="34" charset="0"/>
              </a:defRPr>
            </a:lvl2pPr>
            <a:lvl3pPr>
              <a:defRPr sz="1200">
                <a:latin typeface="Helvetica" pitchFamily="34" charset="0"/>
              </a:defRPr>
            </a:lvl3pPr>
            <a:lvl4pPr>
              <a:defRPr sz="1050">
                <a:latin typeface="Helvetica" pitchFamily="34" charset="0"/>
              </a:defRPr>
            </a:lvl4pPr>
            <a:lvl5pPr>
              <a:defRPr sz="1050">
                <a:latin typeface="Helvetica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3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Helvetica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4"/>
            <a:ext cx="5389033" cy="3704765"/>
          </a:xfrm>
        </p:spPr>
        <p:txBody>
          <a:bodyPr>
            <a:normAutofit/>
          </a:bodyPr>
          <a:lstStyle>
            <a:lvl1pPr>
              <a:defRPr sz="1500">
                <a:latin typeface="Helvetica" pitchFamily="34" charset="0"/>
              </a:defRPr>
            </a:lvl1pPr>
            <a:lvl2pPr>
              <a:defRPr sz="1350">
                <a:latin typeface="Helvetica" pitchFamily="34" charset="0"/>
              </a:defRPr>
            </a:lvl2pPr>
            <a:lvl3pPr>
              <a:defRPr sz="1200">
                <a:latin typeface="Helvetica" pitchFamily="34" charset="0"/>
              </a:defRPr>
            </a:lvl3pPr>
            <a:lvl4pPr>
              <a:defRPr sz="1050">
                <a:latin typeface="Helvetica" pitchFamily="34" charset="0"/>
              </a:defRPr>
            </a:lvl4pPr>
            <a:lvl5pPr>
              <a:defRPr sz="1050">
                <a:latin typeface="Helvetica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6768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0876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ain otsikko">
    <p:bg>
      <p:bgPr>
        <a:solidFill>
          <a:srgbClr val="002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solidFill>
            <a:srgbClr val="002957"/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8621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083AE-6A17-432F-8D0A-64661EFCEDA8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147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083AE-6A17-432F-8D0A-64661EFCEDA8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445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18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9"/>
            <a:ext cx="6815667" cy="5001185"/>
          </a:xfrm>
        </p:spPr>
        <p:txBody>
          <a:bodyPr>
            <a:normAutofit/>
          </a:bodyPr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9"/>
            <a:ext cx="4011084" cy="3839135"/>
          </a:xfrm>
        </p:spPr>
        <p:txBody>
          <a:bodyPr/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454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18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>
                <a:latin typeface="Helvetica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270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078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24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048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075774"/>
            <a:ext cx="651560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092886"/>
            <a:ext cx="651560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488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dia D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39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609600" y="2075774"/>
            <a:ext cx="651560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609600" y="4092886"/>
            <a:ext cx="651560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609601" y="0"/>
            <a:ext cx="1017851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2680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0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609601" y="0"/>
            <a:ext cx="1017851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991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609601" y="0"/>
            <a:ext cx="1017851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757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09601" y="0"/>
            <a:ext cx="1017851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53671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609601" y="0"/>
            <a:ext cx="1017851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0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6821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86875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6334" y="1143000"/>
            <a:ext cx="510963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9168" y="1143000"/>
            <a:ext cx="510963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550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138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3125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5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2503395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2935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18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27.6.2023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8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kuva1"/>
          <p:cNvPicPr>
            <a:picLocks noChangeAspect="1" noChangeArrowheads="1"/>
          </p:cNvPicPr>
          <p:nvPr userDrawn="1"/>
        </p:nvPicPr>
        <p:blipFill>
          <a:blip r:embed="rId14" cstate="print">
            <a:lum bright="14000"/>
          </a:blip>
          <a:srcRect/>
          <a:stretch>
            <a:fillRect/>
          </a:stretch>
        </p:blipFill>
        <p:spPr bwMode="auto">
          <a:xfrm>
            <a:off x="0" y="5527676"/>
            <a:ext cx="121920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38126"/>
            <a:ext cx="10449984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6333" y="1143000"/>
            <a:ext cx="104224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20" name="Freeform 48"/>
          <p:cNvSpPr>
            <a:spLocks/>
          </p:cNvSpPr>
          <p:nvPr userDrawn="1"/>
        </p:nvSpPr>
        <p:spPr bwMode="auto">
          <a:xfrm>
            <a:off x="1" y="1"/>
            <a:ext cx="1104900" cy="6105525"/>
          </a:xfrm>
          <a:custGeom>
            <a:avLst/>
            <a:gdLst/>
            <a:ahLst/>
            <a:cxnLst>
              <a:cxn ang="0">
                <a:pos x="510" y="3636"/>
              </a:cxn>
              <a:cxn ang="0">
                <a:pos x="520" y="0"/>
              </a:cxn>
              <a:cxn ang="0">
                <a:pos x="1" y="0"/>
              </a:cxn>
              <a:cxn ang="0">
                <a:pos x="0" y="3846"/>
              </a:cxn>
              <a:cxn ang="0">
                <a:pos x="510" y="3636"/>
              </a:cxn>
            </a:cxnLst>
            <a:rect l="0" t="0" r="r" b="b"/>
            <a:pathLst>
              <a:path w="522" h="3846">
                <a:moveTo>
                  <a:pt x="510" y="3636"/>
                </a:moveTo>
                <a:cubicBezTo>
                  <a:pt x="510" y="1896"/>
                  <a:pt x="522" y="2160"/>
                  <a:pt x="520" y="0"/>
                </a:cubicBezTo>
                <a:cubicBezTo>
                  <a:pt x="260" y="0"/>
                  <a:pt x="1" y="0"/>
                  <a:pt x="1" y="0"/>
                </a:cubicBezTo>
                <a:cubicBezTo>
                  <a:pt x="0" y="1566"/>
                  <a:pt x="0" y="1866"/>
                  <a:pt x="0" y="3846"/>
                </a:cubicBezTo>
                <a:cubicBezTo>
                  <a:pt x="396" y="3678"/>
                  <a:pt x="252" y="3744"/>
                  <a:pt x="510" y="3636"/>
                </a:cubicBezTo>
                <a:close/>
              </a:path>
            </a:pathLst>
          </a:custGeom>
          <a:gradFill rotWithShape="0">
            <a:gsLst>
              <a:gs pos="0">
                <a:srgbClr val="AFC2FF"/>
              </a:gs>
              <a:gs pos="100000">
                <a:schemeClr val="bg1"/>
              </a:gs>
            </a:gsLst>
            <a:lin ang="2700000" scaled="1"/>
          </a:gradFill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 sz="240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309034" y="990600"/>
            <a:ext cx="10968567" cy="3175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2400"/>
          </a:p>
        </p:txBody>
      </p:sp>
      <p:pic>
        <p:nvPicPr>
          <p:cNvPr id="3122" name="Picture 50" descr="color12pt"/>
          <p:cNvPicPr>
            <a:picLocks noChangeAspect="1" noChangeArrowheads="1"/>
          </p:cNvPicPr>
          <p:nvPr userDrawn="1"/>
        </p:nvPicPr>
        <p:blipFill>
          <a:blip r:embed="rId15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10007600" y="215901"/>
            <a:ext cx="2017184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30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30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675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9" y="6592630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30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itä 18"/>
          <p:cNvGrpSpPr/>
          <p:nvPr userDrawn="1"/>
        </p:nvGrpSpPr>
        <p:grpSpPr>
          <a:xfrm>
            <a:off x="10564549" y="0"/>
            <a:ext cx="1017851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/>
            </a:p>
          </p:txBody>
        </p:sp>
        <p:pic>
          <p:nvPicPr>
            <p:cNvPr id="21" name="Kuva 20" descr="JYU_tunnus-25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55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hf hdr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•"/>
        <a:defRPr sz="24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Tx/>
        <a:buBlip>
          <a:blip r:embed="rId24"/>
        </a:buBlip>
        <a:defRPr sz="21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85860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SzPct val="80000"/>
        <a:buFontTx/>
        <a:buBlip>
          <a:blip r:embed="rId25"/>
        </a:buBlip>
        <a:defRPr sz="18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–"/>
        <a:defRPr sz="15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»"/>
        <a:defRPr sz="15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27.6.2023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564549" y="0"/>
            <a:ext cx="1017851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83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5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6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yu.fi/accelerator/radef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image" Target="../media/image4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58.png"/><Relationship Id="rId3" Type="http://schemas.openxmlformats.org/officeDocument/2006/relationships/hyperlink" Target="https://radsaga.web.cern.ch/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tiff"/><Relationship Id="rId10" Type="http://schemas.openxmlformats.org/officeDocument/2006/relationships/image" Target="../media/image55.png"/><Relationship Id="rId4" Type="http://schemas.openxmlformats.org/officeDocument/2006/relationships/image" Target="../media/image51.tiff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7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4.png"/><Relationship Id="rId5" Type="http://schemas.openxmlformats.org/officeDocument/2006/relationships/image" Target="../media/image2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8.png"/><Relationship Id="rId9" Type="http://schemas.openxmlformats.org/officeDocument/2006/relationships/hyperlink" Target="https://www.jyu.fi/accelerator/rade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accelerator/radef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www.jyu.fi/accelerator/rade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6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17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1" name="Rectangle 305"/>
          <p:cNvSpPr>
            <a:spLocks noChangeArrowheads="1"/>
          </p:cNvSpPr>
          <p:nvPr/>
        </p:nvSpPr>
        <p:spPr bwMode="auto">
          <a:xfrm>
            <a:off x="4062413" y="330041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6107" name="Rectangle 331"/>
          <p:cNvSpPr>
            <a:spLocks noChangeArrowheads="1"/>
          </p:cNvSpPr>
          <p:nvPr/>
        </p:nvSpPr>
        <p:spPr bwMode="auto">
          <a:xfrm>
            <a:off x="2239844" y="961658"/>
            <a:ext cx="7748315" cy="47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800" b="1" u="sng" dirty="0">
                <a:solidFill>
                  <a:schemeClr val="tx2">
                    <a:lumMod val="75000"/>
                  </a:schemeClr>
                </a:solidFill>
              </a:rPr>
              <a:t>RADEF status report 2019-2022</a:t>
            </a:r>
          </a:p>
          <a:p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6112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6119" name="Text Box 343"/>
          <p:cNvSpPr txBox="1">
            <a:spLocks noChangeArrowheads="1"/>
          </p:cNvSpPr>
          <p:nvPr/>
        </p:nvSpPr>
        <p:spPr bwMode="auto">
          <a:xfrm rot="16200000">
            <a:off x="3324225" y="5540375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ot="10800000" wrap="none">
            <a:spAutoFit/>
          </a:bodyPr>
          <a:lstStyle/>
          <a:p>
            <a:endParaRPr lang="en-US"/>
          </a:p>
        </p:txBody>
      </p:sp>
      <p:sp>
        <p:nvSpPr>
          <p:cNvPr id="76120" name="Text Box 344"/>
          <p:cNvSpPr txBox="1">
            <a:spLocks noChangeArrowheads="1"/>
          </p:cNvSpPr>
          <p:nvPr/>
        </p:nvSpPr>
        <p:spPr bwMode="auto">
          <a:xfrm>
            <a:off x="3027402" y="5814852"/>
            <a:ext cx="553998" cy="92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endParaRPr lang="en-US"/>
          </a:p>
        </p:txBody>
      </p:sp>
      <p:pic>
        <p:nvPicPr>
          <p:cNvPr id="12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" name="Rectangle 348">
            <a:extLst>
              <a:ext uri="{FF2B5EF4-FFF2-40B4-BE49-F238E27FC236}">
                <a16:creationId xmlns:a16="http://schemas.microsoft.com/office/drawing/2014/main" id="{AB659408-8C5E-758E-48FE-29E1DAA5F2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22AEF465-18A1-BA1E-3502-82C832374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6352" r="3020" b="6828"/>
          <a:stretch/>
        </p:blipFill>
        <p:spPr>
          <a:xfrm>
            <a:off x="8522624" y="3884460"/>
            <a:ext cx="3264533" cy="1805108"/>
          </a:xfrm>
          <a:prstGeom prst="rect">
            <a:avLst/>
          </a:prstGeom>
        </p:spPr>
      </p:pic>
      <p:sp>
        <p:nvSpPr>
          <p:cNvPr id="8" name="Rectangle 331">
            <a:extLst>
              <a:ext uri="{FF2B5EF4-FFF2-40B4-BE49-F238E27FC236}">
                <a16:creationId xmlns:a16="http://schemas.microsoft.com/office/drawing/2014/main" id="{3351B26C-4530-AB66-E211-75D46874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86" y="2137307"/>
            <a:ext cx="5994400" cy="197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ESA/ESTEC Contract No. 4000124504/18/NL/KML/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zk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Utilisation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of the High Energy Heavy Ion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Test Facility (RADEF) at the University of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Jyväskylä (JYFL) for Component Radiation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Studies 2018-2022"</a:t>
            </a:r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 Box 338">
            <a:extLst>
              <a:ext uri="{FF2B5EF4-FFF2-40B4-BE49-F238E27FC236}">
                <a16:creationId xmlns:a16="http://schemas.microsoft.com/office/drawing/2014/main" id="{6F507BFE-AFCA-F271-0521-D136BC7B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82" y="4401108"/>
            <a:ext cx="3740926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400" b="1" dirty="0">
                <a:solidFill>
                  <a:schemeClr val="tx2">
                    <a:lumMod val="75000"/>
                  </a:schemeClr>
                </a:solidFill>
              </a:rPr>
              <a:t>Heikki Kettunen, JYFL</a:t>
            </a:r>
          </a:p>
          <a:p>
            <a:endParaRPr lang="fi-FI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https://www.jyu.fi/accelerator/radef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University of Jyväskylä, Finland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0964A-A6B8-C22F-6D7C-925EBE5C3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18" y="4104804"/>
            <a:ext cx="2741523" cy="2227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589DB-BF92-AAF2-8EA1-7570150B3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345" y="1820117"/>
            <a:ext cx="2678014" cy="134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5191C3-53ED-0EDA-C0BC-0B85AA1AB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142" y="1764549"/>
            <a:ext cx="2495665" cy="1880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4C1EC4-9E86-F205-42E3-3B78A595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23"/>
          <a:stretch/>
        </p:blipFill>
        <p:spPr>
          <a:xfrm>
            <a:off x="6276020" y="1759881"/>
            <a:ext cx="4966999" cy="3541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3C86-2423-3059-EC36-E3271248F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18" b="3810"/>
          <a:stretch/>
        </p:blipFill>
        <p:spPr>
          <a:xfrm>
            <a:off x="1042214" y="1664804"/>
            <a:ext cx="4641130" cy="2448272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DA2B596-F476-4958-970C-812CF9FD1853}"/>
              </a:ext>
            </a:extLst>
          </p:cNvPr>
          <p:cNvSpPr txBox="1"/>
          <p:nvPr/>
        </p:nvSpPr>
        <p:spPr>
          <a:xfrm>
            <a:off x="6640174" y="5247647"/>
            <a:ext cx="529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Measured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energy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peaks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fi-FI" sz="1600" dirty="0">
                <a:solidFill>
                  <a:srgbClr val="FF0000"/>
                </a:solidFill>
              </a:rPr>
              <a:t>10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i-FI" sz="1600" dirty="0"/>
              <a:t>16,3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fi-FI" sz="1600" dirty="0">
                <a:solidFill>
                  <a:srgbClr val="0066FF"/>
                </a:solidFill>
              </a:rPr>
              <a:t>22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/n cocktail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ions</a:t>
            </a:r>
            <a:endParaRPr lang="fi-FI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59983FD-3CE1-FB5A-FE23-4DED4388F8F5}"/>
              </a:ext>
            </a:extLst>
          </p:cNvPr>
          <p:cNvSpPr txBox="1"/>
          <p:nvPr/>
        </p:nvSpPr>
        <p:spPr>
          <a:xfrm>
            <a:off x="2381672" y="1017967"/>
            <a:ext cx="74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Silicon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detector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for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beam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purity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measurements</a:t>
            </a:r>
            <a:endParaRPr lang="fi-FI" sz="1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605B68-B544-C26D-8097-FC0FA291E1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1" r="3694" b="9374"/>
          <a:stretch/>
        </p:blipFill>
        <p:spPr>
          <a:xfrm>
            <a:off x="2039827" y="4137840"/>
            <a:ext cx="3640444" cy="2027463"/>
          </a:xfrm>
          <a:prstGeom prst="rect">
            <a:avLst/>
          </a:prstGeom>
        </p:spPr>
      </p:pic>
      <p:sp>
        <p:nvSpPr>
          <p:cNvPr id="4" name="Rectangle 348">
            <a:extLst>
              <a:ext uri="{FF2B5EF4-FFF2-40B4-BE49-F238E27FC236}">
                <a16:creationId xmlns:a16="http://schemas.microsoft.com/office/drawing/2014/main" id="{638543D0-39D8-F317-8ADE-B58DF912823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130161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8872" y="1020628"/>
            <a:ext cx="533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Proton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beams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available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at RADEF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381" y="148478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High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energy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proton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beams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2005)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31404" y="1854116"/>
            <a:ext cx="7905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Proton energies </a:t>
            </a:r>
            <a:r>
              <a:rPr lang="en-US" altLang="de-DE" sz="1400" b="1" dirty="0">
                <a:solidFill>
                  <a:schemeClr val="tx2">
                    <a:lumMod val="75000"/>
                  </a:schemeClr>
                </a:solidFill>
              </a:rPr>
              <a:t>up to 55 MeV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Energies can be variate with aluminum degraders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Maximum beam intensity about 3·10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 protons/cm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/s for proton energies from 8-55 MeV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Beam profiles are of Gaussian-form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The maximum diameter of the irradiated area about 10 cm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Homogeneity is better than 10 %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The accuracy of the flux/</a:t>
            </a:r>
            <a:r>
              <a:rPr lang="en-US" altLang="de-DE" sz="1400" dirty="0" err="1">
                <a:solidFill>
                  <a:schemeClr val="tx2">
                    <a:lumMod val="75000"/>
                  </a:schemeClr>
                </a:solidFill>
              </a:rPr>
              <a:t>fluence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 determination is better 10 %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Irradiations take place in air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44381" y="358404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Low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enegy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proton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beams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2014)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731404" y="3953379"/>
            <a:ext cx="79059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Proton energies between </a:t>
            </a:r>
            <a:r>
              <a:rPr lang="en-US" altLang="de-DE" sz="1400" b="1" dirty="0">
                <a:solidFill>
                  <a:schemeClr val="tx2">
                    <a:lumMod val="75000"/>
                  </a:schemeClr>
                </a:solidFill>
              </a:rPr>
              <a:t>0.4-8 MeV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Energies can be variate continuously with aluminum degrader and 90-degree magnet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The straggling of the beam energy is less than </a:t>
            </a:r>
            <a:r>
              <a:rPr lang="en-US" altLang="de-DE" sz="1400" b="1" dirty="0">
                <a:solidFill>
                  <a:schemeClr val="tx2">
                    <a:lumMod val="75000"/>
                  </a:schemeClr>
                </a:solidFill>
              </a:rPr>
              <a:t>30 keV 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on the energy range 0.4-3 MeV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Maximum beam intensity depends on energy. Around 1 MeV the maximum beam intensity is on the order of 10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-10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 protons/cm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/s and above 2 MeV more than 10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 protons/cm</a:t>
            </a:r>
            <a:r>
              <a:rPr lang="en-US" altLang="de-DE" sz="1400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/s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The maximum diameter of the irradiated area is 5 cm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Homogeneity is better than 10 %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The accuracy of the flux/</a:t>
            </a:r>
            <a:r>
              <a:rPr lang="en-US" altLang="de-DE" sz="1400" dirty="0" err="1">
                <a:solidFill>
                  <a:schemeClr val="tx2">
                    <a:lumMod val="75000"/>
                  </a:schemeClr>
                </a:solidFill>
              </a:rPr>
              <a:t>fluence</a:t>
            </a: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 determination is better than 10 %</a:t>
            </a:r>
          </a:p>
          <a:p>
            <a:pPr marL="742950" lvl="1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tx2">
                    <a:lumMod val="75000"/>
                  </a:schemeClr>
                </a:solidFill>
              </a:rPr>
              <a:t>Irradiations are done in vacuum</a:t>
            </a:r>
            <a:endParaRPr lang="en-GB" altLang="de-DE" sz="1400" dirty="0">
              <a:solidFill>
                <a:schemeClr val="tx2">
                  <a:lumMod val="75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7EC50F-E518-68E3-4833-E5669A438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506" y="1770707"/>
            <a:ext cx="3281162" cy="1730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1A7C8-1197-ACB2-0210-E3B63B8F0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68" y="3953378"/>
            <a:ext cx="3630740" cy="1815882"/>
          </a:xfrm>
          <a:prstGeom prst="rect">
            <a:avLst/>
          </a:prstGeom>
        </p:spPr>
      </p:pic>
      <p:sp>
        <p:nvSpPr>
          <p:cNvPr id="5" name="Rectangle 348">
            <a:extLst>
              <a:ext uri="{FF2B5EF4-FFF2-40B4-BE49-F238E27FC236}">
                <a16:creationId xmlns:a16="http://schemas.microsoft.com/office/drawing/2014/main" id="{B63C9B4D-E618-7485-CEC5-F89AFB25F3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326273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ruutu 24"/>
          <p:cNvSpPr txBox="1"/>
          <p:nvPr/>
        </p:nvSpPr>
        <p:spPr>
          <a:xfrm>
            <a:off x="2330925" y="1029406"/>
            <a:ext cx="7572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 err="1">
                <a:solidFill>
                  <a:srgbClr val="333399">
                    <a:lumMod val="75000"/>
                  </a:srgbClr>
                </a:solidFill>
              </a:rPr>
              <a:t>High</a:t>
            </a:r>
            <a:r>
              <a:rPr lang="fi-FI" b="1" u="sng" dirty="0">
                <a:solidFill>
                  <a:srgbClr val="333399">
                    <a:lumMod val="75000"/>
                  </a:srgbClr>
                </a:solidFill>
              </a:rPr>
              <a:t> </a:t>
            </a:r>
            <a:r>
              <a:rPr lang="fi-FI" b="1" u="sng" dirty="0" err="1">
                <a:solidFill>
                  <a:srgbClr val="333399">
                    <a:lumMod val="75000"/>
                  </a:srgbClr>
                </a:solidFill>
              </a:rPr>
              <a:t>energy</a:t>
            </a:r>
            <a:r>
              <a:rPr lang="fi-FI" b="1" u="sng" dirty="0">
                <a:solidFill>
                  <a:srgbClr val="333399">
                    <a:lumMod val="75000"/>
                  </a:srgbClr>
                </a:solidFill>
              </a:rPr>
              <a:t> </a:t>
            </a:r>
            <a:r>
              <a:rPr lang="fi-FI" b="1" u="sng" dirty="0" err="1">
                <a:solidFill>
                  <a:srgbClr val="333399">
                    <a:lumMod val="75000"/>
                  </a:srgbClr>
                </a:solidFill>
              </a:rPr>
              <a:t>electron</a:t>
            </a:r>
            <a:r>
              <a:rPr lang="fi-FI" b="1" u="sng" dirty="0">
                <a:solidFill>
                  <a:srgbClr val="333399">
                    <a:lumMod val="75000"/>
                  </a:srgbClr>
                </a:solidFill>
              </a:rPr>
              <a:t> </a:t>
            </a:r>
            <a:r>
              <a:rPr lang="fi-FI" b="1" u="sng" dirty="0" err="1">
                <a:solidFill>
                  <a:srgbClr val="333399">
                    <a:lumMod val="75000"/>
                  </a:srgbClr>
                </a:solidFill>
              </a:rPr>
              <a:t>accelerator</a:t>
            </a:r>
            <a:r>
              <a:rPr lang="fi-FI" b="1" u="sng" dirty="0">
                <a:solidFill>
                  <a:srgbClr val="333399">
                    <a:lumMod val="75000"/>
                  </a:srgbClr>
                </a:solidFill>
              </a:rPr>
              <a:t>, LINAC</a:t>
            </a:r>
            <a:r>
              <a:rPr lang="fi-FI" sz="1400" dirty="0">
                <a:solidFill>
                  <a:srgbClr val="333399">
                    <a:lumMod val="75000"/>
                  </a:srgbClr>
                </a:solidFill>
              </a:rPr>
              <a:t> (August 2015)</a:t>
            </a:r>
            <a:endParaRPr lang="en-US" sz="1400" dirty="0">
              <a:solidFill>
                <a:srgbClr val="333399">
                  <a:lumMod val="75000"/>
                </a:srgbClr>
              </a:solidFill>
            </a:endParaRPr>
          </a:p>
        </p:txBody>
      </p:sp>
      <p:sp>
        <p:nvSpPr>
          <p:cNvPr id="22" name="Tekstiruutu 6"/>
          <p:cNvSpPr txBox="1"/>
          <p:nvPr/>
        </p:nvSpPr>
        <p:spPr>
          <a:xfrm>
            <a:off x="6007882" y="1664805"/>
            <a:ext cx="4516611" cy="4421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Model: VARIAN </a:t>
            </a:r>
            <a:r>
              <a:rPr lang="en-GB" sz="1400" dirty="0" err="1">
                <a:solidFill>
                  <a:srgbClr val="333399">
                    <a:lumMod val="75000"/>
                  </a:srgbClr>
                </a:solidFill>
              </a:rPr>
              <a:t>cLINAC</a:t>
            </a: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 2100 cd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Electron and photon beams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Electron energies: 6, 9, 12, 16 and 20 MeV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Dose rates at maximum in water: 100, 200, 300, 400, 500, 600 and 1000 rad/min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Photons: 6 and 15 MV Bremsstrahlung radiation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Dose rates at maximum in water: 100, 200, 300, 400, 500 and 600 rad/min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Maximum beam size in </a:t>
            </a:r>
            <a:r>
              <a:rPr lang="en-GB" sz="1400" dirty="0" err="1">
                <a:solidFill>
                  <a:srgbClr val="333399">
                    <a:lumMod val="75000"/>
                  </a:srgbClr>
                </a:solidFill>
              </a:rPr>
              <a:t>isocentric</a:t>
            </a: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 point 30x30 cm</a:t>
            </a:r>
            <a:r>
              <a:rPr lang="en-GB" sz="1400" baseline="30000" dirty="0">
                <a:solidFill>
                  <a:srgbClr val="333399">
                    <a:lumMod val="75000"/>
                  </a:srgbClr>
                </a:solidFill>
              </a:rPr>
              <a:t>2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sz="1400" baseline="30000" dirty="0">
              <a:solidFill>
                <a:srgbClr val="333399">
                  <a:lumMod val="75000"/>
                </a:srgb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99">
                    <a:lumMod val="75000"/>
                  </a:srgbClr>
                </a:solidFill>
              </a:rPr>
              <a:t>Heavily pulsed beam: 1/1000</a:t>
            </a:r>
          </a:p>
          <a:p>
            <a:pPr marL="171450" indent="-171450" algn="l">
              <a:buFontTx/>
              <a:buChar char="-"/>
            </a:pPr>
            <a:endParaRPr lang="en-GB" sz="1200" b="1" dirty="0">
              <a:solidFill>
                <a:srgbClr val="333399">
                  <a:lumMod val="75000"/>
                </a:srgbClr>
              </a:solidFill>
            </a:endParaRPr>
          </a:p>
          <a:p>
            <a:pPr marL="1085850" lvl="2" indent="-171450" algn="l">
              <a:buFontTx/>
              <a:buChar char="-"/>
            </a:pPr>
            <a:endParaRPr lang="en-GB" sz="1200" b="1" dirty="0">
              <a:solidFill>
                <a:srgbClr val="333399">
                  <a:lumMod val="75000"/>
                </a:srgbClr>
              </a:solidFill>
            </a:endParaRPr>
          </a:p>
          <a:p>
            <a:pPr marL="1085850" lvl="2" indent="-171450" algn="l">
              <a:buFontTx/>
              <a:buChar char="-"/>
            </a:pPr>
            <a:endParaRPr lang="en-GB" sz="1200" b="1" dirty="0">
              <a:solidFill>
                <a:srgbClr val="333399">
                  <a:lumMod val="75000"/>
                </a:srgbClr>
              </a:solidFill>
            </a:endParaRPr>
          </a:p>
          <a:p>
            <a:pPr algn="l"/>
            <a:endParaRPr lang="en-US" sz="1200" b="1" dirty="0">
              <a:solidFill>
                <a:srgbClr val="333399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10660" r="-555" b="15347"/>
          <a:stretch/>
        </p:blipFill>
        <p:spPr>
          <a:xfrm rot="5400000">
            <a:off x="1980175" y="1856193"/>
            <a:ext cx="4019182" cy="3636404"/>
          </a:xfrm>
          <a:prstGeom prst="rect">
            <a:avLst/>
          </a:prstGeom>
        </p:spPr>
      </p:pic>
      <p:pic>
        <p:nvPicPr>
          <p:cNvPr id="10" name="Picture 336" descr="jyukuva"/>
          <p:cNvPicPr>
            <a:picLocks noChangeAspect="1" noChangeArrowheads="1"/>
          </p:cNvPicPr>
          <p:nvPr/>
        </p:nvPicPr>
        <p:blipFill>
          <a:blip r:embed="rId4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11" descr="facilities16-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Rectangle 348">
            <a:extLst>
              <a:ext uri="{FF2B5EF4-FFF2-40B4-BE49-F238E27FC236}">
                <a16:creationId xmlns:a16="http://schemas.microsoft.com/office/drawing/2014/main" id="{EC94E3B3-C4C8-ABEA-C26F-A2682BA042C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2079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2273585" y="838521"/>
            <a:ext cx="7632849" cy="84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7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5pPr>
            <a:lvl6pPr marL="342892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6pPr>
            <a:lvl7pPr marL="685783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7pPr>
            <a:lvl8pPr marL="1028675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8pPr>
            <a:lvl9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Helvetica" pitchFamily="34" charset="0"/>
                <a:cs typeface="Arial" charset="0"/>
              </a:defRPr>
            </a:lvl9pPr>
          </a:lstStyle>
          <a:p>
            <a:r>
              <a:rPr lang="fi-FI" sz="2400" b="1" u="sng" kern="0" dirty="0" err="1">
                <a:solidFill>
                  <a:srgbClr val="333399">
                    <a:lumMod val="75000"/>
                  </a:srgbClr>
                </a:solidFill>
                <a:latin typeface="+mn-lt"/>
                <a:cs typeface="Arial"/>
              </a:rPr>
              <a:t>Other</a:t>
            </a:r>
            <a:r>
              <a:rPr lang="fi-FI" sz="2400" b="1" u="sng" kern="0" dirty="0">
                <a:solidFill>
                  <a:srgbClr val="333399">
                    <a:lumMod val="75000"/>
                  </a:srgbClr>
                </a:solidFill>
                <a:latin typeface="+mn-lt"/>
                <a:cs typeface="Arial"/>
              </a:rPr>
              <a:t> </a:t>
            </a:r>
            <a:r>
              <a:rPr lang="fi-FI" sz="2400" b="1" u="sng" kern="0" dirty="0" err="1">
                <a:solidFill>
                  <a:srgbClr val="333399">
                    <a:lumMod val="75000"/>
                  </a:srgbClr>
                </a:solidFill>
                <a:latin typeface="+mn-lt"/>
                <a:cs typeface="Arial"/>
              </a:rPr>
              <a:t>projects</a:t>
            </a:r>
            <a:r>
              <a:rPr lang="fi-FI" sz="2400" b="1" u="sng" kern="0" dirty="0">
                <a:solidFill>
                  <a:srgbClr val="333399">
                    <a:lumMod val="75000"/>
                  </a:srgbClr>
                </a:solidFill>
                <a:latin typeface="+mn-lt"/>
                <a:cs typeface="Arial"/>
              </a:rPr>
              <a:t> at RADEF </a:t>
            </a:r>
            <a:r>
              <a:rPr lang="en-US" sz="2400" b="1" u="sng" kern="0" dirty="0">
                <a:solidFill>
                  <a:srgbClr val="333399">
                    <a:lumMod val="75000"/>
                  </a:srgbClr>
                </a:solidFill>
                <a:latin typeface="+mn-lt"/>
                <a:cs typeface="Arial"/>
              </a:rPr>
              <a:t>2019-2022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273585" y="1833503"/>
            <a:ext cx="7632848" cy="419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57168" indent="-25716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5300"/>
              </a:buClr>
              <a:buSzPct val="85000"/>
              <a:buFont typeface="Wingdings" panose="05000000000000000000" pitchFamily="2" charset="2"/>
              <a:buChar char="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857228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20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12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0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222879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571686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914577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300" b="1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RADSAGA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, </a:t>
            </a:r>
            <a:r>
              <a:rPr lang="en-US" sz="2300" kern="0" dirty="0" err="1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RADiation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 and Reliability Challenges for Electronics used in Space, Aviation, Ground and Accelerators.  2017-2020 (EU-MC), CERN</a:t>
            </a:r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sz="2300" kern="0" dirty="0">
              <a:solidFill>
                <a:schemeClr val="tx2">
                  <a:lumMod val="75000"/>
                </a:schemeClr>
              </a:solidFill>
              <a:latin typeface="+mj-lt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300" b="1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RADNEXT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, </a:t>
            </a:r>
            <a:r>
              <a:rPr lang="en-US" sz="2300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RADiation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facility Network for the </a:t>
            </a:r>
            <a:r>
              <a:rPr lang="en-US" sz="2300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EXploration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of effects for </a:t>
            </a:r>
            <a:r>
              <a:rPr lang="en-US" sz="2300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indusTry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and research, 2020-2024 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(EU), CERN</a:t>
            </a:r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sz="2300" kern="0" dirty="0">
              <a:solidFill>
                <a:schemeClr val="tx2">
                  <a:lumMod val="75000"/>
                </a:schemeClr>
              </a:solidFill>
              <a:latin typeface="+mj-lt"/>
              <a:cs typeface="Arial"/>
            </a:endParaRPr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300" b="1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RADMEP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, 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Radiation and its Effects on </a:t>
            </a:r>
            <a:r>
              <a:rPr lang="en-US" sz="2300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MicroElectronics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and Photonics Technologies 2020-2026,</a:t>
            </a:r>
            <a:r>
              <a:rPr lang="en-US" sz="2300" kern="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 (EU), University Jean Monnet </a:t>
            </a:r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sz="2300" kern="0" dirty="0">
              <a:solidFill>
                <a:schemeClr val="tx2">
                  <a:lumMod val="75000"/>
                </a:schemeClr>
              </a:solidFill>
              <a:latin typeface="+mj-lt"/>
              <a:cs typeface="Arial"/>
            </a:endParaRPr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Estimation of proton induced Single Event Effect rates in very deep submicron technologies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(LEPSEE), 2020-2022, 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4000130439/20/NL/KML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(ESA), Beyond Gravity, Finland</a:t>
            </a:r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Radiation </a:t>
            </a:r>
            <a:r>
              <a:rPr lang="en-US" sz="23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Characterisation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of EEE components for ESA space applications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(RCEEE), 4000129159 (ESA), 2020-2022, Alter, France</a:t>
            </a:r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b="1" dirty="0"/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Clr>
                <a:srgbClr val="333399">
                  <a:lumMod val="75000"/>
                </a:srgbClr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>
              <a:buClr>
                <a:srgbClr val="333399">
                  <a:lumMod val="75000"/>
                </a:srgbClr>
              </a:buClr>
              <a:buSzPct val="150000"/>
              <a:buNone/>
            </a:pPr>
            <a:endParaRPr lang="en-US" kern="0" dirty="0">
              <a:solidFill>
                <a:srgbClr val="000000"/>
              </a:solidFill>
              <a:latin typeface="Helvetica"/>
              <a:cs typeface="Arial"/>
            </a:endParaRPr>
          </a:p>
          <a:p>
            <a:endParaRPr lang="en-US" kern="0" dirty="0">
              <a:solidFill>
                <a:srgbClr val="000000"/>
              </a:solidFill>
              <a:latin typeface="Helvetica"/>
              <a:cs typeface="Arial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692" y="1249715"/>
            <a:ext cx="1011705" cy="699763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139" y="2134767"/>
            <a:ext cx="627534" cy="649173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146" y="1720454"/>
            <a:ext cx="627534" cy="742210"/>
          </a:xfrm>
          <a:prstGeom prst="rect">
            <a:avLst/>
          </a:prstGeom>
        </p:spPr>
      </p:pic>
      <p:pic>
        <p:nvPicPr>
          <p:cNvPr id="36" name="Picture 336" descr="jyukuva"/>
          <p:cNvPicPr>
            <a:picLocks noChangeAspect="1" noChangeArrowheads="1"/>
          </p:cNvPicPr>
          <p:nvPr/>
        </p:nvPicPr>
        <p:blipFill>
          <a:blip r:embed="rId7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" name="Picture 11" descr="facilities16-smal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C3557-86F4-6C3C-AC8E-AA2A051206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378" y="2634418"/>
            <a:ext cx="1100477" cy="334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AA83D-3C26-096C-0FFB-593F5D70CE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89" t="18362" r="5202" b="17392"/>
          <a:stretch/>
        </p:blipFill>
        <p:spPr>
          <a:xfrm>
            <a:off x="9732404" y="3192551"/>
            <a:ext cx="2230993" cy="462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48474-F55C-0583-2213-14D1B1F62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0376" y="4628362"/>
            <a:ext cx="1190860" cy="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02F18-FC72-6EFD-0BAD-94E16CE2C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3673" y="3873400"/>
            <a:ext cx="178117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6B9F8-7C71-C7AF-5C1B-76297EEB53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511" t="17804" r="14825" b="18075"/>
          <a:stretch/>
        </p:blipFill>
        <p:spPr>
          <a:xfrm>
            <a:off x="9600641" y="4394212"/>
            <a:ext cx="1025474" cy="546621"/>
          </a:xfrm>
          <a:prstGeom prst="rect">
            <a:avLst/>
          </a:prstGeom>
        </p:spPr>
      </p:pic>
      <p:sp>
        <p:nvSpPr>
          <p:cNvPr id="5" name="Rectangle 348">
            <a:extLst>
              <a:ext uri="{FF2B5EF4-FFF2-40B4-BE49-F238E27FC236}">
                <a16:creationId xmlns:a16="http://schemas.microsoft.com/office/drawing/2014/main" id="{54096558-D8DD-B768-EAB0-F801FADF388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3823384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5937FF6-A35F-E441-8409-60848A7576DA}"/>
              </a:ext>
            </a:extLst>
          </p:cNvPr>
          <p:cNvSpPr txBox="1">
            <a:spLocks/>
          </p:cNvSpPr>
          <p:nvPr/>
        </p:nvSpPr>
        <p:spPr>
          <a:xfrm>
            <a:off x="2566855" y="621765"/>
            <a:ext cx="7042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Doctoral theses done at RADEF since 2019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4DCC309-2122-5649-9FA0-28ED5B5BCFAE}"/>
              </a:ext>
            </a:extLst>
          </p:cNvPr>
          <p:cNvSpPr txBox="1">
            <a:spLocks/>
          </p:cNvSpPr>
          <p:nvPr/>
        </p:nvSpPr>
        <p:spPr>
          <a:xfrm>
            <a:off x="2362200" y="2077653"/>
            <a:ext cx="7478216" cy="27915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Daniel Söderström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Radiation effects on SDRAMs and Optical </a:t>
            </a:r>
            <a:r>
              <a:rPr lang="en-GB" sz="1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Fiber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-Based Dosimetry of High-Energy Electrons, May 2023</a:t>
            </a:r>
          </a:p>
          <a:p>
            <a:pPr marL="342900" marR="0" lvl="0" indent="-342900" algn="just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Andrea Coronetti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Relevance and guidelines of radiation effect testing beyond the standards for electronic devices and systems used in space and at accelerators, November 2021</a:t>
            </a:r>
            <a:endParaRPr lang="en-US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Corinna Martinella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Single-Event Radiation Effects in Silicon Carbide Power MOSFETs, June 2021</a:t>
            </a:r>
            <a:endParaRPr lang="en-US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>
              <a:buFont typeface="Symbol" panose="05050102010706020507" pitchFamily="18" charset="2"/>
              <a:buChar char=""/>
            </a:pP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Maris Tali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Single-Event Radiation Effects in Hardened and State-of-the-art Components for Space and High- Energy Accelerator Applications, June 2019</a:t>
            </a:r>
            <a:endParaRPr lang="en-US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348">
            <a:extLst>
              <a:ext uri="{FF2B5EF4-FFF2-40B4-BE49-F238E27FC236}">
                <a16:creationId xmlns:a16="http://schemas.microsoft.com/office/drawing/2014/main" id="{74D1FB64-633B-82BC-B6C7-7C2DF83F24B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375436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36" descr="jyukuva"/>
          <p:cNvPicPr>
            <a:picLocks noChangeAspect="1" noChangeArrowheads="1"/>
          </p:cNvPicPr>
          <p:nvPr/>
        </p:nvPicPr>
        <p:blipFill>
          <a:blip r:embed="rId2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11" descr="facilities16-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9" name="Tekstiruutu 24"/>
          <p:cNvSpPr txBox="1"/>
          <p:nvPr/>
        </p:nvSpPr>
        <p:spPr>
          <a:xfrm>
            <a:off x="2118165" y="3141682"/>
            <a:ext cx="72190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fi-FI" sz="44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44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i-FI" sz="4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i-FI" sz="44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en-US" sz="4400" b="1" u="sng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538F4679-4FB5-A0A3-75F6-0A29402431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6352" r="3020" b="6828"/>
          <a:stretch/>
        </p:blipFill>
        <p:spPr>
          <a:xfrm>
            <a:off x="5735960" y="963205"/>
            <a:ext cx="3187084" cy="176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F8EB4-8DD9-D1D2-12A4-0F29E30D6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637" y="1181400"/>
            <a:ext cx="2959240" cy="1489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291A0-188C-612D-50FE-3E43AF6DE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46" y="1242548"/>
            <a:ext cx="2495665" cy="188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DC05F-D643-9037-7552-A321CAEBA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044" y="1180282"/>
            <a:ext cx="1869258" cy="2063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165C6-CA0B-C98A-ABE8-021FF839E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4352" y="4187108"/>
            <a:ext cx="2880320" cy="1918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436159-6DB3-8BC4-BF91-C1905E860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7" y="3825044"/>
            <a:ext cx="1735803" cy="2605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FA3E7A-7D74-6B0C-F8B7-768DA2E16E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8604" y="4442556"/>
            <a:ext cx="3515842" cy="2337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070A1-4411-A390-E882-80D9B384B6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6776" y="4431230"/>
            <a:ext cx="3560373" cy="2377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9F49E6-B81E-4530-4E98-2E036A9061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9134" y="2829627"/>
            <a:ext cx="2148050" cy="1314351"/>
          </a:xfrm>
          <a:prstGeom prst="rect">
            <a:avLst/>
          </a:prstGeom>
        </p:spPr>
      </p:pic>
      <p:sp>
        <p:nvSpPr>
          <p:cNvPr id="3" name="Rectangle 348">
            <a:extLst>
              <a:ext uri="{FF2B5EF4-FFF2-40B4-BE49-F238E27FC236}">
                <a16:creationId xmlns:a16="http://schemas.microsoft.com/office/drawing/2014/main" id="{55E692C4-1292-0D2D-A4D9-82D8E84DCC2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59842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1" name="Rectangle 305"/>
          <p:cNvSpPr>
            <a:spLocks noChangeArrowheads="1"/>
          </p:cNvSpPr>
          <p:nvPr/>
        </p:nvSpPr>
        <p:spPr bwMode="auto">
          <a:xfrm>
            <a:off x="4062413" y="330041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6119" name="Text Box 343"/>
          <p:cNvSpPr txBox="1">
            <a:spLocks noChangeArrowheads="1"/>
          </p:cNvSpPr>
          <p:nvPr/>
        </p:nvSpPr>
        <p:spPr bwMode="auto">
          <a:xfrm rot="16200000">
            <a:off x="3149136" y="5707590"/>
            <a:ext cx="192024" cy="4749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endParaRPr lang="en-US"/>
          </a:p>
        </p:txBody>
      </p:sp>
      <p:sp>
        <p:nvSpPr>
          <p:cNvPr id="76120" name="Text Box 344"/>
          <p:cNvSpPr txBox="1">
            <a:spLocks noChangeArrowheads="1"/>
          </p:cNvSpPr>
          <p:nvPr/>
        </p:nvSpPr>
        <p:spPr bwMode="auto">
          <a:xfrm>
            <a:off x="2847381" y="5990921"/>
            <a:ext cx="575489" cy="963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endParaRPr lang="en-US"/>
          </a:p>
        </p:txBody>
      </p:sp>
      <p:pic>
        <p:nvPicPr>
          <p:cNvPr id="28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9EC78B-F2D3-2952-BEC3-FD3168AB23D2}"/>
              </a:ext>
            </a:extLst>
          </p:cNvPr>
          <p:cNvCxnSpPr>
            <a:cxnSpLocks/>
          </p:cNvCxnSpPr>
          <p:nvPr/>
        </p:nvCxnSpPr>
        <p:spPr bwMode="auto">
          <a:xfrm>
            <a:off x="8678910" y="6224611"/>
            <a:ext cx="17793" cy="0"/>
          </a:xfrm>
          <a:prstGeom prst="straightConnector1">
            <a:avLst/>
          </a:prstGeom>
          <a:ln w="57150">
            <a:solidFill>
              <a:srgbClr val="5B9BD5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BD56077-6B68-BB5F-1FC6-860208C127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" t="2091" r="1371" b="3468"/>
          <a:stretch/>
        </p:blipFill>
        <p:spPr>
          <a:xfrm>
            <a:off x="1774378" y="1471589"/>
            <a:ext cx="8713597" cy="5114632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3375965" y="1009924"/>
            <a:ext cx="542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RADiation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Effects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Facility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- RADEF</a:t>
            </a:r>
          </a:p>
        </p:txBody>
      </p:sp>
      <p:sp>
        <p:nvSpPr>
          <p:cNvPr id="3" name="Rectangle 348">
            <a:extLst>
              <a:ext uri="{FF2B5EF4-FFF2-40B4-BE49-F238E27FC236}">
                <a16:creationId xmlns:a16="http://schemas.microsoft.com/office/drawing/2014/main" id="{3EC839AB-8C4C-155E-11D6-2FF5DBD701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262124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9556" y="1007810"/>
            <a:ext cx="74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Annually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used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time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at RADEF 2013-2022</a:t>
            </a:r>
          </a:p>
        </p:txBody>
      </p:sp>
      <p:pic>
        <p:nvPicPr>
          <p:cNvPr id="11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B6CF67-3B63-80DB-1163-F80D9D7F0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79" t="10888" r="12460" b="12687"/>
          <a:stretch/>
        </p:blipFill>
        <p:spPr>
          <a:xfrm>
            <a:off x="7164797" y="2340353"/>
            <a:ext cx="4788532" cy="1448687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E20AE11-AA9E-99C3-0683-E05F10F1EB84}"/>
              </a:ext>
            </a:extLst>
          </p:cNvPr>
          <p:cNvSpPr txBox="1"/>
          <p:nvPr/>
        </p:nvSpPr>
        <p:spPr>
          <a:xfrm>
            <a:off x="623391" y="1814917"/>
            <a:ext cx="56990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chemeClr val="tx2">
                    <a:lumMod val="75000"/>
                  </a:schemeClr>
                </a:solidFill>
              </a:rPr>
              <a:t>RADEF is </a:t>
            </a:r>
            <a:r>
              <a:rPr lang="fi-FI" sz="1700" dirty="0" err="1">
                <a:solidFill>
                  <a:schemeClr val="tx2">
                    <a:lumMod val="75000"/>
                  </a:schemeClr>
                </a:solidFill>
              </a:rPr>
              <a:t>using</a:t>
            </a:r>
            <a:r>
              <a:rPr lang="fi-FI" sz="1700" dirty="0">
                <a:solidFill>
                  <a:schemeClr val="tx2">
                    <a:lumMod val="75000"/>
                  </a:schemeClr>
                </a:solidFill>
              </a:rPr>
              <a:t> 20-25 % of K-130 </a:t>
            </a:r>
            <a:r>
              <a:rPr lang="fi-FI" sz="1700" dirty="0" err="1">
                <a:solidFill>
                  <a:schemeClr val="tx2">
                    <a:lumMod val="75000"/>
                  </a:schemeClr>
                </a:solidFill>
              </a:rPr>
              <a:t>cyclotron</a:t>
            </a:r>
            <a:r>
              <a:rPr lang="fi-FI" sz="17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7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7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700" dirty="0" err="1">
                <a:solidFill>
                  <a:schemeClr val="tx2">
                    <a:lumMod val="75000"/>
                  </a:schemeClr>
                </a:solidFill>
              </a:rPr>
              <a:t>time</a:t>
            </a:r>
            <a:endParaRPr lang="fi-FI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666C81-903F-2D6E-B314-6DD771382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" t="1507" r="5688" b="1621"/>
          <a:stretch/>
        </p:blipFill>
        <p:spPr>
          <a:xfrm>
            <a:off x="407368" y="2276871"/>
            <a:ext cx="4938046" cy="3816425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302F8948-06FB-E34F-2CB0-991F5FFDEEE7}"/>
              </a:ext>
            </a:extLst>
          </p:cNvPr>
          <p:cNvSpPr txBox="1"/>
          <p:nvPr/>
        </p:nvSpPr>
        <p:spPr>
          <a:xfrm>
            <a:off x="5231904" y="3337247"/>
            <a:ext cx="843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R&amp;D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13865460-1B51-5B23-3417-7CE19307C164}"/>
              </a:ext>
            </a:extLst>
          </p:cNvPr>
          <p:cNvSpPr txBox="1"/>
          <p:nvPr/>
        </p:nvSpPr>
        <p:spPr>
          <a:xfrm>
            <a:off x="5231904" y="4237928"/>
            <a:ext cx="107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Space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Industry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BC4FD9A9-F5B9-66EF-5626-DFB063156ED2}"/>
              </a:ext>
            </a:extLst>
          </p:cNvPr>
          <p:cNvSpPr txBox="1"/>
          <p:nvPr/>
        </p:nvSpPr>
        <p:spPr>
          <a:xfrm>
            <a:off x="5231904" y="5373216"/>
            <a:ext cx="1076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ESA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E7029023-1AA3-1DE7-1634-B87B86A31E78}"/>
              </a:ext>
            </a:extLst>
          </p:cNvPr>
          <p:cNvSpPr txBox="1"/>
          <p:nvPr/>
        </p:nvSpPr>
        <p:spPr>
          <a:xfrm>
            <a:off x="6809825" y="4113076"/>
            <a:ext cx="529258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b="1" u="sng" dirty="0">
                <a:solidFill>
                  <a:schemeClr val="tx2">
                    <a:lumMod val="75000"/>
                  </a:schemeClr>
                </a:solidFill>
              </a:rPr>
              <a:t>Covid </a:t>
            </a:r>
            <a:r>
              <a:rPr lang="fi-FI" sz="1600" b="1" u="sng" dirty="0" err="1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fi-FI" sz="1600" b="1" u="sng" dirty="0">
                <a:solidFill>
                  <a:schemeClr val="tx2">
                    <a:lumMod val="75000"/>
                  </a:schemeClr>
                </a:solidFill>
              </a:rPr>
              <a:t> 2020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Upgrade of the cyclotron operating system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, Jan-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Feb</a:t>
            </a:r>
            <a:endParaRPr lang="fi-FI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endParaRPr lang="fi-FI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For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foreing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visitors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Covid-19 -&gt;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closed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March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mid-September</a:t>
            </a:r>
            <a:endParaRPr lang="fi-FI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Operating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mid-September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December</a:t>
            </a:r>
            <a:endParaRPr lang="fi-FI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768ED-A2E3-BE20-F6C6-10FDB5ED1C37}"/>
              </a:ext>
            </a:extLst>
          </p:cNvPr>
          <p:cNvSpPr txBox="1"/>
          <p:nvPr/>
        </p:nvSpPr>
        <p:spPr>
          <a:xfrm>
            <a:off x="7061357" y="1742490"/>
            <a:ext cx="4717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b="1" u="sng" dirty="0" err="1">
                <a:solidFill>
                  <a:schemeClr val="tx2">
                    <a:lumMod val="75000"/>
                  </a:schemeClr>
                </a:solidFill>
              </a:rPr>
              <a:t>Statistics</a:t>
            </a:r>
            <a:r>
              <a:rPr lang="fi-FI" sz="1600" b="1" u="sng" dirty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fi-FI" sz="1600" b="1" u="sng" dirty="0" err="1">
                <a:solidFill>
                  <a:schemeClr val="tx2">
                    <a:lumMod val="75000"/>
                  </a:schemeClr>
                </a:solidFill>
              </a:rPr>
              <a:t>component</a:t>
            </a:r>
            <a:r>
              <a:rPr lang="fi-FI" sz="16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600" b="1" u="sng" dirty="0" err="1">
                <a:solidFill>
                  <a:schemeClr val="tx2">
                    <a:lumMod val="75000"/>
                  </a:schemeClr>
                </a:solidFill>
              </a:rPr>
              <a:t>tests</a:t>
            </a:r>
            <a:r>
              <a:rPr lang="fi-FI" sz="1600" b="1" u="sng" dirty="0">
                <a:solidFill>
                  <a:schemeClr val="tx2">
                    <a:lumMod val="75000"/>
                  </a:schemeClr>
                </a:solidFill>
              </a:rPr>
              <a:t> 2019-2022 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(ESA, </a:t>
            </a:r>
            <a:r>
              <a:rPr lang="fi-FI" sz="1400" u="sng" dirty="0" err="1">
                <a:solidFill>
                  <a:schemeClr val="tx2">
                    <a:lumMod val="75000"/>
                  </a:schemeClr>
                </a:solidFill>
              </a:rPr>
              <a:t>space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u="sng" dirty="0" err="1">
                <a:solidFill>
                  <a:schemeClr val="tx2">
                    <a:lumMod val="75000"/>
                  </a:schemeClr>
                </a:solidFill>
              </a:rPr>
              <a:t>industry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i-FI" sz="1400" u="sng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4DEA153-75F3-B576-CE6A-E223A19B76CB}"/>
              </a:ext>
            </a:extLst>
          </p:cNvPr>
          <p:cNvSpPr txBox="1"/>
          <p:nvPr/>
        </p:nvSpPr>
        <p:spPr>
          <a:xfrm rot="5400000">
            <a:off x="5618076" y="4571255"/>
            <a:ext cx="158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Component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tests</a:t>
            </a:r>
            <a:endParaRPr lang="fi-FI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11A6A93-645B-8F7F-100C-C327658F401F}"/>
              </a:ext>
            </a:extLst>
          </p:cNvPr>
          <p:cNvSpPr/>
          <p:nvPr/>
        </p:nvSpPr>
        <p:spPr bwMode="auto">
          <a:xfrm>
            <a:off x="5879976" y="3429000"/>
            <a:ext cx="307778" cy="2268252"/>
          </a:xfrm>
          <a:prstGeom prst="rightBrace">
            <a:avLst>
              <a:gd name="adj1" fmla="val 63546"/>
              <a:gd name="adj2" fmla="val 49286"/>
            </a:avLst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B751D91-4898-9BBE-5B51-065A41CFC7A0}"/>
              </a:ext>
            </a:extLst>
          </p:cNvPr>
          <p:cNvSpPr txBox="1"/>
          <p:nvPr/>
        </p:nvSpPr>
        <p:spPr>
          <a:xfrm>
            <a:off x="5274984" y="2852936"/>
            <a:ext cx="12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Other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irradiations</a:t>
            </a:r>
            <a:endParaRPr lang="fi-FI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348">
            <a:extLst>
              <a:ext uri="{FF2B5EF4-FFF2-40B4-BE49-F238E27FC236}">
                <a16:creationId xmlns:a16="http://schemas.microsoft.com/office/drawing/2014/main" id="{2F57A810-AEA0-0FEB-C7B0-50CFB7575BC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40698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3782" y="1013770"/>
            <a:ext cx="73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u="sng" dirty="0">
                <a:solidFill>
                  <a:schemeClr val="tx2">
                    <a:lumMod val="75000"/>
                  </a:schemeClr>
                </a:solidFill>
              </a:rPr>
              <a:t>How </a:t>
            </a:r>
            <a:r>
              <a:rPr lang="fi-FI" sz="2400" b="1" u="sng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24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2400" b="1" u="sng" dirty="0" err="1">
                <a:solidFill>
                  <a:schemeClr val="tx2">
                    <a:lumMod val="75000"/>
                  </a:schemeClr>
                </a:solidFill>
              </a:rPr>
              <a:t>time</a:t>
            </a:r>
            <a:r>
              <a:rPr lang="fi-FI" sz="24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2400" b="1" u="sng" dirty="0" err="1">
                <a:solidFill>
                  <a:schemeClr val="tx2">
                    <a:lumMod val="75000"/>
                  </a:schemeClr>
                </a:solidFill>
              </a:rPr>
              <a:t>was</a:t>
            </a:r>
            <a:r>
              <a:rPr lang="fi-FI" sz="24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2400" b="1" u="sng" dirty="0" err="1">
                <a:solidFill>
                  <a:schemeClr val="tx2">
                    <a:lumMod val="75000"/>
                  </a:schemeClr>
                </a:solidFill>
              </a:rPr>
              <a:t>used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2019-2022</a:t>
            </a:r>
          </a:p>
        </p:txBody>
      </p:sp>
      <p:pic>
        <p:nvPicPr>
          <p:cNvPr id="11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7072E-E18D-1FF1-6BB3-66BF4C2E4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" t="8541" r="965" b="6969"/>
          <a:stretch/>
        </p:blipFill>
        <p:spPr>
          <a:xfrm>
            <a:off x="6094987" y="2240904"/>
            <a:ext cx="2870637" cy="4068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92586-18C8-0B06-048C-F69A99EDF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" t="8541" r="1380" b="6969"/>
          <a:stretch/>
        </p:blipFill>
        <p:spPr>
          <a:xfrm>
            <a:off x="2351584" y="2205203"/>
            <a:ext cx="2936918" cy="4095999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886FB2A0-80B2-CD77-C42D-FA6CDDE1FDC0}"/>
              </a:ext>
            </a:extLst>
          </p:cNvPr>
          <p:cNvSpPr txBox="1"/>
          <p:nvPr/>
        </p:nvSpPr>
        <p:spPr>
          <a:xfrm>
            <a:off x="9218464" y="224086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Fails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: RADEF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has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problems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delivery</a:t>
            </a:r>
            <a:endParaRPr lang="fi-FI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4EB4B1A-7217-1982-78FA-3BC76D4C0FBF}"/>
              </a:ext>
            </a:extLst>
          </p:cNvPr>
          <p:cNvSpPr txBox="1"/>
          <p:nvPr/>
        </p:nvSpPr>
        <p:spPr>
          <a:xfrm>
            <a:off x="9207439" y="2636912"/>
            <a:ext cx="120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Stand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Waiting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user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be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ready</a:t>
            </a:r>
            <a:endParaRPr lang="fi-FI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98B072A-423F-6BBD-0E53-184E8B6DAD09}"/>
              </a:ext>
            </a:extLst>
          </p:cNvPr>
          <p:cNvSpPr txBox="1"/>
          <p:nvPr/>
        </p:nvSpPr>
        <p:spPr>
          <a:xfrm>
            <a:off x="9202555" y="3131010"/>
            <a:ext cx="1285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tuning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: Morning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tuning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changes</a:t>
            </a:r>
            <a:endParaRPr lang="fi-FI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62F1308F-5D79-D29C-01FC-F633A2590699}"/>
              </a:ext>
            </a:extLst>
          </p:cNvPr>
          <p:cNvSpPr txBox="1"/>
          <p:nvPr/>
        </p:nvSpPr>
        <p:spPr>
          <a:xfrm>
            <a:off x="9197413" y="3997664"/>
            <a:ext cx="1291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on DUT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77BE9E-FDC2-1275-BFA7-38C6802846E7}"/>
              </a:ext>
            </a:extLst>
          </p:cNvPr>
          <p:cNvSpPr/>
          <p:nvPr/>
        </p:nvSpPr>
        <p:spPr bwMode="auto">
          <a:xfrm>
            <a:off x="9108720" y="2315468"/>
            <a:ext cx="144016" cy="11013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5D261-66CD-C2E2-C858-85FB27908672}"/>
              </a:ext>
            </a:extLst>
          </p:cNvPr>
          <p:cNvSpPr/>
          <p:nvPr/>
        </p:nvSpPr>
        <p:spPr bwMode="auto">
          <a:xfrm>
            <a:off x="9099427" y="2704217"/>
            <a:ext cx="144016" cy="11013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DB34B1-5688-F01E-A780-8AA879938D86}"/>
              </a:ext>
            </a:extLst>
          </p:cNvPr>
          <p:cNvSpPr/>
          <p:nvPr/>
        </p:nvSpPr>
        <p:spPr bwMode="auto">
          <a:xfrm>
            <a:off x="9096526" y="3207948"/>
            <a:ext cx="144016" cy="110135"/>
          </a:xfrm>
          <a:prstGeom prst="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F9707-0E17-CBB6-FF81-F4DF1723646D}"/>
              </a:ext>
            </a:extLst>
          </p:cNvPr>
          <p:cNvSpPr/>
          <p:nvPr/>
        </p:nvSpPr>
        <p:spPr bwMode="auto">
          <a:xfrm>
            <a:off x="9096526" y="4070415"/>
            <a:ext cx="144016" cy="11013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0E1E0B16-4844-FB11-4CBB-729CC62A1D57}"/>
              </a:ext>
            </a:extLst>
          </p:cNvPr>
          <p:cNvSpPr txBox="1"/>
          <p:nvPr/>
        </p:nvSpPr>
        <p:spPr>
          <a:xfrm>
            <a:off x="3647728" y="1682205"/>
            <a:ext cx="920883" cy="34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ESA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17305CFB-BD17-6AE3-1F96-98B20D86F96A}"/>
              </a:ext>
            </a:extLst>
          </p:cNvPr>
          <p:cNvSpPr txBox="1"/>
          <p:nvPr/>
        </p:nvSpPr>
        <p:spPr>
          <a:xfrm>
            <a:off x="6897907" y="1674919"/>
            <a:ext cx="175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600" dirty="0" err="1">
                <a:solidFill>
                  <a:schemeClr val="tx2">
                    <a:lumMod val="75000"/>
                  </a:schemeClr>
                </a:solidFill>
              </a:rPr>
              <a:t>Space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 Industry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ABD74F8A-B743-FA5B-D93A-29D40294ECB8}"/>
              </a:ext>
            </a:extLst>
          </p:cNvPr>
          <p:cNvSpPr txBox="1"/>
          <p:nvPr/>
        </p:nvSpPr>
        <p:spPr>
          <a:xfrm>
            <a:off x="2963652" y="2005024"/>
            <a:ext cx="2271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72h          21h        223h        179h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C1E5C1A5-4E21-D744-4FD2-C3FF3BDF269F}"/>
              </a:ext>
            </a:extLst>
          </p:cNvPr>
          <p:cNvSpPr txBox="1"/>
          <p:nvPr/>
        </p:nvSpPr>
        <p:spPr>
          <a:xfrm>
            <a:off x="6420036" y="2015608"/>
            <a:ext cx="2763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702h       468h       943h       913h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DC09A2FD-2300-568A-4264-47C1F64EF53C}"/>
              </a:ext>
            </a:extLst>
          </p:cNvPr>
          <p:cNvSpPr txBox="1"/>
          <p:nvPr/>
        </p:nvSpPr>
        <p:spPr>
          <a:xfrm>
            <a:off x="8510284" y="1567193"/>
            <a:ext cx="205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Cyclotron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RF-</a:t>
            </a:r>
            <a:r>
              <a:rPr lang="fi-FI" sz="1000" dirty="0" err="1">
                <a:solidFill>
                  <a:schemeClr val="tx2">
                    <a:lumMod val="75000"/>
                  </a:schemeClr>
                </a:solidFill>
              </a:rPr>
              <a:t>problems</a:t>
            </a:r>
            <a:r>
              <a:rPr lang="fi-FI" sz="1000" dirty="0">
                <a:solidFill>
                  <a:schemeClr val="tx2">
                    <a:lumMod val="75000"/>
                  </a:schemeClr>
                </a:solidFill>
              </a:rPr>
              <a:t> on 2021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B2ACB66-3D78-8E53-878C-1B3EAD580FC5}"/>
              </a:ext>
            </a:extLst>
          </p:cNvPr>
          <p:cNvCxnSpPr>
            <a:cxnSpLocks/>
          </p:cNvCxnSpPr>
          <p:nvPr/>
        </p:nvCxnSpPr>
        <p:spPr bwMode="auto">
          <a:xfrm flipH="1">
            <a:off x="8263794" y="1884894"/>
            <a:ext cx="303213" cy="40011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Rectangle 348">
            <a:extLst>
              <a:ext uri="{FF2B5EF4-FFF2-40B4-BE49-F238E27FC236}">
                <a16:creationId xmlns:a16="http://schemas.microsoft.com/office/drawing/2014/main" id="{09D7AA23-6AA4-4ECB-2DBA-F673C9E3960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321153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D0FF4-4A34-47E4-A4AB-72674EE8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25" y="1340768"/>
            <a:ext cx="2880320" cy="144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0914" y="1011475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Heavy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beams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available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at RADEF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279" y="155679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b="1" dirty="0" err="1">
                <a:solidFill>
                  <a:schemeClr val="tx2">
                    <a:lumMod val="75000"/>
                  </a:schemeClr>
                </a:solidFill>
              </a:rPr>
              <a:t>Four</a:t>
            </a:r>
            <a:r>
              <a:rPr lang="fi-FI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2000" b="1" dirty="0" err="1">
                <a:solidFill>
                  <a:schemeClr val="tx2">
                    <a:lumMod val="75000"/>
                  </a:schemeClr>
                </a:solidFill>
              </a:rPr>
              <a:t>different</a:t>
            </a:r>
            <a:r>
              <a:rPr lang="fi-FI" sz="2000" b="1" dirty="0">
                <a:solidFill>
                  <a:schemeClr val="tx2">
                    <a:lumMod val="75000"/>
                  </a:schemeClr>
                </a:solidFill>
              </a:rPr>
              <a:t> heavy </a:t>
            </a:r>
            <a:r>
              <a:rPr lang="fi-FI" sz="2000" b="1" dirty="0" err="1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fi-FI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2000" b="1" dirty="0" err="1">
                <a:solidFill>
                  <a:schemeClr val="tx2">
                    <a:lumMod val="75000"/>
                  </a:schemeClr>
                </a:solidFill>
              </a:rPr>
              <a:t>cocktails</a:t>
            </a:r>
            <a:r>
              <a:rPr lang="fi-FI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95400" y="1930768"/>
            <a:ext cx="7581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Old cocktail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(14 GHz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source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2005)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9.3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/n: N, Ne,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Ar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Fe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, Kr,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Xe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Xe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~100µm in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l"/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New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cocktails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(18 GHz HIISI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source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2019)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10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/n: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Ar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, Kr, Au 				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May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2020)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800" u="sng" dirty="0">
                <a:solidFill>
                  <a:schemeClr val="tx2">
                    <a:lumMod val="75000"/>
                  </a:schemeClr>
                </a:solidFill>
              </a:rPr>
              <a:t>16.3 </a:t>
            </a:r>
            <a:r>
              <a:rPr lang="fi-FI" sz="1800" u="sng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800" u="sng" dirty="0">
                <a:solidFill>
                  <a:schemeClr val="tx2">
                    <a:lumMod val="75000"/>
                  </a:schemeClr>
                </a:solidFill>
              </a:rPr>
              <a:t>/n: O, Ne, </a:t>
            </a:r>
            <a:r>
              <a:rPr lang="fi-FI" sz="1800" u="sng" dirty="0" err="1">
                <a:solidFill>
                  <a:schemeClr val="tx2">
                    <a:lumMod val="75000"/>
                  </a:schemeClr>
                </a:solidFill>
              </a:rPr>
              <a:t>Ar</a:t>
            </a:r>
            <a:r>
              <a:rPr lang="fi-FI" sz="1800" u="sng" dirty="0">
                <a:solidFill>
                  <a:schemeClr val="tx2">
                    <a:lumMod val="75000"/>
                  </a:schemeClr>
                </a:solidFill>
              </a:rPr>
              <a:t>, Fe, Kr, </a:t>
            </a:r>
            <a:r>
              <a:rPr lang="fi-FI" sz="1800" u="sng" dirty="0" err="1">
                <a:solidFill>
                  <a:schemeClr val="tx2">
                    <a:lumMod val="75000"/>
                  </a:schemeClr>
                </a:solidFill>
              </a:rPr>
              <a:t>Xe</a:t>
            </a:r>
            <a:r>
              <a:rPr lang="fi-FI" sz="1800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(Xe~150µm in </a:t>
            </a:r>
            <a:r>
              <a:rPr lang="fi-FI" sz="1400" u="sng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fi-FI" sz="1400" u="sng" dirty="0">
                <a:solidFill>
                  <a:schemeClr val="tx2">
                    <a:lumMod val="75000"/>
                  </a:schemeClr>
                </a:solidFill>
              </a:rPr>
              <a:t>) 	(Jan 2019) </a:t>
            </a:r>
          </a:p>
          <a:p>
            <a:pPr marL="285750" indent="-285750" algn="l">
              <a:buClr>
                <a:schemeClr val="tx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22 </a:t>
            </a:r>
            <a:r>
              <a:rPr lang="fi-FI" sz="1800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/n: O, Fe, Kr 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(Kr~257µm in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fi-FI" sz="1800" dirty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Sept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2019)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4"/>
          <a:srcRect l="8331" t="8560" r="8343" b="7563"/>
          <a:stretch/>
        </p:blipFill>
        <p:spPr>
          <a:xfrm>
            <a:off x="731404" y="4120743"/>
            <a:ext cx="6336704" cy="1940615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746265" y="3783814"/>
            <a:ext cx="640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16.3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/n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ion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cocktail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parameters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fi-FI" sz="1800" b="1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200" b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i-FI" sz="1200" b="1" dirty="0" err="1">
                <a:solidFill>
                  <a:schemeClr val="tx2">
                    <a:lumMod val="75000"/>
                  </a:schemeClr>
                </a:solidFill>
              </a:rPr>
              <a:t>Srim</a:t>
            </a:r>
            <a:r>
              <a:rPr lang="fi-FI" sz="1200" b="1" dirty="0">
                <a:solidFill>
                  <a:schemeClr val="tx2">
                    <a:lumMod val="75000"/>
                  </a:schemeClr>
                </a:solidFill>
              </a:rPr>
              <a:t> 2013)</a:t>
            </a:r>
            <a:r>
              <a:rPr lang="fi-FI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5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632" y="2816931"/>
            <a:ext cx="4205671" cy="3132349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22766"/>
            <a:ext cx="1944216" cy="1458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A121D-15C9-B6C6-EC99-EE1B10BBB4A8}"/>
              </a:ext>
            </a:extLst>
          </p:cNvPr>
          <p:cNvSpPr txBox="1"/>
          <p:nvPr/>
        </p:nvSpPr>
        <p:spPr>
          <a:xfrm>
            <a:off x="8401592" y="1340768"/>
            <a:ext cx="164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400" b="1" dirty="0">
                <a:solidFill>
                  <a:schemeClr val="bg1"/>
                </a:solidFill>
              </a:rPr>
              <a:t>Hiisi </a:t>
            </a:r>
            <a:r>
              <a:rPr lang="fi-FI" sz="1400" b="1" dirty="0" err="1">
                <a:solidFill>
                  <a:schemeClr val="bg1"/>
                </a:solidFill>
              </a:rPr>
              <a:t>ion</a:t>
            </a:r>
            <a:r>
              <a:rPr lang="fi-FI" sz="1400" b="1" dirty="0">
                <a:solidFill>
                  <a:schemeClr val="bg1"/>
                </a:solidFill>
              </a:rPr>
              <a:t> </a:t>
            </a:r>
            <a:r>
              <a:rPr lang="fi-FI" sz="1400" b="1" dirty="0" err="1">
                <a:solidFill>
                  <a:schemeClr val="bg1"/>
                </a:solidFill>
              </a:rPr>
              <a:t>source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Rectangle 348">
            <a:extLst>
              <a:ext uri="{FF2B5EF4-FFF2-40B4-BE49-F238E27FC236}">
                <a16:creationId xmlns:a16="http://schemas.microsoft.com/office/drawing/2014/main" id="{04EE52F5-6AB8-8B18-0F68-59432CAEA76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  <p:sp>
        <p:nvSpPr>
          <p:cNvPr id="3" name="Text Box 338">
            <a:extLst>
              <a:ext uri="{FF2B5EF4-FFF2-40B4-BE49-F238E27FC236}">
                <a16:creationId xmlns:a16="http://schemas.microsoft.com/office/drawing/2014/main" id="{F9830BB4-69AB-B317-D2F3-4E4F4AB5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6021288"/>
            <a:ext cx="3740926" cy="73866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https://www.jyu.fi/accelerator/radef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5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8">
            <a:extLst>
              <a:ext uri="{FF2B5EF4-FFF2-40B4-BE49-F238E27FC236}">
                <a16:creationId xmlns:a16="http://schemas.microsoft.com/office/drawing/2014/main" id="{125A1BAE-ABD6-0ECD-B19D-6319DA286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6021288"/>
            <a:ext cx="3740926" cy="73866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https://www.jyu.fi/accelerator/radef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871626" y="1016493"/>
            <a:ext cx="843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Bragg curves for RADEF cocktail ions in silicon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(</a:t>
            </a:r>
            <a:r>
              <a:rPr lang="fi-FI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Srim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2013) </a:t>
            </a:r>
          </a:p>
        </p:txBody>
      </p:sp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4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248EE-35F7-3F89-FC39-73B9A23DB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62"/>
          <a:stretch/>
        </p:blipFill>
        <p:spPr>
          <a:xfrm>
            <a:off x="587388" y="1463703"/>
            <a:ext cx="5710159" cy="47334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914DCE1-2AA7-1633-C3F7-6F00CDEC8DB5}"/>
              </a:ext>
            </a:extLst>
          </p:cNvPr>
          <p:cNvSpPr/>
          <p:nvPr/>
        </p:nvSpPr>
        <p:spPr bwMode="auto">
          <a:xfrm>
            <a:off x="4943872" y="2744924"/>
            <a:ext cx="468052" cy="3600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DC1E8F-E0F6-FF57-0639-DFEA93D4FE7E}"/>
              </a:ext>
            </a:extLst>
          </p:cNvPr>
          <p:cNvSpPr/>
          <p:nvPr/>
        </p:nvSpPr>
        <p:spPr bwMode="auto">
          <a:xfrm>
            <a:off x="4871864" y="2528900"/>
            <a:ext cx="792088" cy="61206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8C63E-2C42-5060-2D2E-CD4D052787D0}"/>
              </a:ext>
            </a:extLst>
          </p:cNvPr>
          <p:cNvSpPr/>
          <p:nvPr/>
        </p:nvSpPr>
        <p:spPr bwMode="auto">
          <a:xfrm>
            <a:off x="1271464" y="2204864"/>
            <a:ext cx="600162" cy="57606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0D95D7-21D6-EB30-F68C-AFA4656C6298}"/>
              </a:ext>
            </a:extLst>
          </p:cNvPr>
          <p:cNvSpPr/>
          <p:nvPr/>
        </p:nvSpPr>
        <p:spPr bwMode="auto">
          <a:xfrm>
            <a:off x="4691844" y="2492896"/>
            <a:ext cx="764794" cy="72008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00950C-437E-C6C4-CE6B-BDE36A3F7AF8}"/>
              </a:ext>
            </a:extLst>
          </p:cNvPr>
          <p:cNvSpPr/>
          <p:nvPr/>
        </p:nvSpPr>
        <p:spPr bwMode="auto">
          <a:xfrm>
            <a:off x="2555559" y="2633833"/>
            <a:ext cx="552109" cy="360040"/>
          </a:xfrm>
          <a:prstGeom prst="ellips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39968-3998-07A3-2668-DF6D51FEFADB}"/>
              </a:ext>
            </a:extLst>
          </p:cNvPr>
          <p:cNvSpPr txBox="1"/>
          <p:nvPr/>
        </p:nvSpPr>
        <p:spPr>
          <a:xfrm>
            <a:off x="3110156" y="2339007"/>
            <a:ext cx="2672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Ag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beam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under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development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3D7DA8-9550-1658-90D0-7781CB4D55B3}"/>
              </a:ext>
            </a:extLst>
          </p:cNvPr>
          <p:cNvCxnSpPr/>
          <p:nvPr/>
        </p:nvCxnSpPr>
        <p:spPr bwMode="auto">
          <a:xfrm flipH="1">
            <a:off x="3140333" y="2600908"/>
            <a:ext cx="327375" cy="12601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94E1A45F-BE9D-81C3-7D2C-A343F06053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r="7703"/>
          <a:stretch/>
        </p:blipFill>
        <p:spPr>
          <a:xfrm>
            <a:off x="6358704" y="1525681"/>
            <a:ext cx="5713960" cy="4671438"/>
          </a:xfrm>
          <a:prstGeom prst="rect">
            <a:avLst/>
          </a:prstGeom>
        </p:spPr>
      </p:pic>
      <p:sp>
        <p:nvSpPr>
          <p:cNvPr id="5" name="Rectangle 348">
            <a:extLst>
              <a:ext uri="{FF2B5EF4-FFF2-40B4-BE49-F238E27FC236}">
                <a16:creationId xmlns:a16="http://schemas.microsoft.com/office/drawing/2014/main" id="{DC8EB8A7-471A-7224-3948-0175C84F8F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210602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2" name="Picture 21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3D601795-FADA-1F61-3D2F-2DAED4B85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20" y="1874416"/>
            <a:ext cx="4896544" cy="3850841"/>
          </a:xfrm>
          <a:prstGeom prst="rect">
            <a:avLst/>
          </a:prstGeom>
        </p:spPr>
      </p:pic>
      <p:pic>
        <p:nvPicPr>
          <p:cNvPr id="25" name="Picture 24" descr="A diagram of a cocktail mode&#10;&#10;Description automatically generated with low confidence">
            <a:extLst>
              <a:ext uri="{FF2B5EF4-FFF2-40B4-BE49-F238E27FC236}">
                <a16:creationId xmlns:a16="http://schemas.microsoft.com/office/drawing/2014/main" id="{0B2D35FE-7A66-097E-A504-E3B1031B8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0" y="1815170"/>
            <a:ext cx="4866270" cy="3898546"/>
          </a:xfrm>
          <a:prstGeom prst="rect">
            <a:avLst/>
          </a:prstGeom>
        </p:spPr>
      </p:pic>
      <p:sp>
        <p:nvSpPr>
          <p:cNvPr id="2" name="Text Box 338">
            <a:extLst>
              <a:ext uri="{FF2B5EF4-FFF2-40B4-BE49-F238E27FC236}">
                <a16:creationId xmlns:a16="http://schemas.microsoft.com/office/drawing/2014/main" id="{76BD5971-0465-9BD1-8006-EA72A719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6021288"/>
            <a:ext cx="3740926" cy="73866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https://www.jyu.fi/accelerator/radef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5FE5BB7-C7B1-4A57-FFB2-294208680913}"/>
              </a:ext>
            </a:extLst>
          </p:cNvPr>
          <p:cNvSpPr txBox="1"/>
          <p:nvPr/>
        </p:nvSpPr>
        <p:spPr>
          <a:xfrm>
            <a:off x="1871626" y="1016493"/>
            <a:ext cx="843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Bragg curves for RADEF cocktail ions in silicon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(</a:t>
            </a:r>
            <a:r>
              <a:rPr lang="fi-FI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Srim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2013) </a:t>
            </a:r>
          </a:p>
        </p:txBody>
      </p:sp>
      <p:sp>
        <p:nvSpPr>
          <p:cNvPr id="5" name="Rectangle 348">
            <a:extLst>
              <a:ext uri="{FF2B5EF4-FFF2-40B4-BE49-F238E27FC236}">
                <a16:creationId xmlns:a16="http://schemas.microsoft.com/office/drawing/2014/main" id="{9D45B5C9-72ED-6873-B1B3-6337EAC9EA4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56687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0696" y="1027671"/>
            <a:ext cx="563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Irradiation in air and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degrader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</a:rPr>
              <a:t>foils</a:t>
            </a:r>
            <a:endParaRPr lang="fi-FI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3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2" name="Picture 11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0048C29C-6687-ED0C-89DA-AFCD0567F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28" y="1162710"/>
            <a:ext cx="3422664" cy="2277486"/>
          </a:xfrm>
          <a:prstGeom prst="rect">
            <a:avLst/>
          </a:prstGeom>
        </p:spPr>
      </p:pic>
      <p:pic>
        <p:nvPicPr>
          <p:cNvPr id="19" name="Picture 18" descr="Close-up of a machine with a piece of paper&#10;&#10;Description automatically generated with low confidence">
            <a:extLst>
              <a:ext uri="{FF2B5EF4-FFF2-40B4-BE49-F238E27FC236}">
                <a16:creationId xmlns:a16="http://schemas.microsoft.com/office/drawing/2014/main" id="{F7D75DA0-9C76-492A-6407-48794243A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7" y="1530697"/>
            <a:ext cx="2254671" cy="3384391"/>
          </a:xfrm>
          <a:prstGeom prst="rect">
            <a:avLst/>
          </a:prstGeom>
        </p:spPr>
      </p:pic>
      <p:pic>
        <p:nvPicPr>
          <p:cNvPr id="17" name="Picture 16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2A6C4FF8-BBE4-F262-8D84-566A000A8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02" y="3831157"/>
            <a:ext cx="3560626" cy="2373751"/>
          </a:xfrm>
          <a:prstGeom prst="rect">
            <a:avLst/>
          </a:prstGeom>
        </p:spPr>
      </p:pic>
      <p:pic>
        <p:nvPicPr>
          <p:cNvPr id="13" name="Picture 12" descr="A picture containing indoor, machine, industry, engineering&#10;&#10;Description automatically generated">
            <a:extLst>
              <a:ext uri="{FF2B5EF4-FFF2-40B4-BE49-F238E27FC236}">
                <a16:creationId xmlns:a16="http://schemas.microsoft.com/office/drawing/2014/main" id="{ADF72EAD-ABC7-AF85-989C-939BEB2BF2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2" y="1509654"/>
            <a:ext cx="2132480" cy="3200807"/>
          </a:xfrm>
          <a:prstGeom prst="rect">
            <a:avLst/>
          </a:prstGeom>
        </p:spPr>
      </p:pic>
      <p:pic>
        <p:nvPicPr>
          <p:cNvPr id="15" name="Picture 14" descr="A person sitting at a desk with several computer monitors&#10;&#10;Description automatically generated with low confidence">
            <a:extLst>
              <a:ext uri="{FF2B5EF4-FFF2-40B4-BE49-F238E27FC236}">
                <a16:creationId xmlns:a16="http://schemas.microsoft.com/office/drawing/2014/main" id="{0E459E58-E5E1-A3F6-F7BC-54F15D42E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33" y="1455755"/>
            <a:ext cx="3560626" cy="2369289"/>
          </a:xfrm>
          <a:prstGeom prst="rect">
            <a:avLst/>
          </a:prstGeom>
        </p:spPr>
      </p:pic>
      <p:pic>
        <p:nvPicPr>
          <p:cNvPr id="6" name="Picture 5" descr="A picture containing metal, pipe, steel, household hardware&#10;&#10;Description automatically generated">
            <a:extLst>
              <a:ext uri="{FF2B5EF4-FFF2-40B4-BE49-F238E27FC236}">
                <a16:creationId xmlns:a16="http://schemas.microsoft.com/office/drawing/2014/main" id="{C9A8BEB6-F89D-3D32-DEAA-CA58E720E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8" r="24275" b="701"/>
          <a:stretch/>
        </p:blipFill>
        <p:spPr>
          <a:xfrm>
            <a:off x="442720" y="4606607"/>
            <a:ext cx="3082136" cy="1885441"/>
          </a:xfrm>
          <a:prstGeom prst="rect">
            <a:avLst/>
          </a:prstGeom>
        </p:spPr>
      </p:pic>
      <p:pic>
        <p:nvPicPr>
          <p:cNvPr id="10" name="Picture 9" descr="A picture containing drink, bottle, cup, yellow&#10;&#10;Description automatically generated">
            <a:extLst>
              <a:ext uri="{FF2B5EF4-FFF2-40B4-BE49-F238E27FC236}">
                <a16:creationId xmlns:a16="http://schemas.microsoft.com/office/drawing/2014/main" id="{51FFE1BD-882F-B226-F78E-E25ADBBB17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502" r="33942"/>
          <a:stretch/>
        </p:blipFill>
        <p:spPr>
          <a:xfrm>
            <a:off x="8595912" y="3469449"/>
            <a:ext cx="3560626" cy="3022599"/>
          </a:xfrm>
          <a:prstGeom prst="rect">
            <a:avLst/>
          </a:prstGeom>
        </p:spPr>
      </p:pic>
      <p:pic>
        <p:nvPicPr>
          <p:cNvPr id="21" name="Picture 20" descr="A picture containing machine, engineering, projector, light&#10;&#10;Description automatically generated">
            <a:extLst>
              <a:ext uri="{FF2B5EF4-FFF2-40B4-BE49-F238E27FC236}">
                <a16:creationId xmlns:a16="http://schemas.microsoft.com/office/drawing/2014/main" id="{E6F7CAAB-6CAB-F3BF-2D7C-1BB0B96697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51" y="4837027"/>
            <a:ext cx="2604522" cy="1733083"/>
          </a:xfrm>
          <a:prstGeom prst="rect">
            <a:avLst/>
          </a:prstGeom>
        </p:spPr>
      </p:pic>
      <p:sp>
        <p:nvSpPr>
          <p:cNvPr id="2" name="Rectangle 348">
            <a:extLst>
              <a:ext uri="{FF2B5EF4-FFF2-40B4-BE49-F238E27FC236}">
                <a16:creationId xmlns:a16="http://schemas.microsoft.com/office/drawing/2014/main" id="{B11E9B71-C31F-FB3C-A67E-D024586303D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107290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CE051DDD-7675-CA09-855C-5FD8E7C0C0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428522"/>
              </p:ext>
            </p:extLst>
          </p:nvPr>
        </p:nvGraphicFramePr>
        <p:xfrm>
          <a:off x="6133000" y="1736812"/>
          <a:ext cx="5507616" cy="421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3000" y="1736812"/>
                        <a:ext cx="5507616" cy="4214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36" descr="jyukuva"/>
          <p:cNvPicPr>
            <a:picLocks noChangeAspect="1" noChangeArrowheads="1"/>
          </p:cNvPicPr>
          <p:nvPr/>
        </p:nvPicPr>
        <p:blipFill>
          <a:blip r:embed="rId5" cstate="print"/>
          <a:srcRect l="32834" t="4936" r="19333" b="465"/>
          <a:stretch>
            <a:fillRect/>
          </a:stretch>
        </p:blipFill>
        <p:spPr bwMode="auto">
          <a:xfrm>
            <a:off x="0" y="-6568"/>
            <a:ext cx="303213" cy="68802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1" descr="facilities16-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143" y="96417"/>
            <a:ext cx="870321" cy="857459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FB9192B1-4C3E-B46F-2DDD-6335BC08B336}"/>
              </a:ext>
            </a:extLst>
          </p:cNvPr>
          <p:cNvSpPr txBox="1"/>
          <p:nvPr/>
        </p:nvSpPr>
        <p:spPr>
          <a:xfrm>
            <a:off x="2514650" y="1020733"/>
            <a:ext cx="717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Low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LET Heavy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Ion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beam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i-FI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possibilities</a:t>
            </a:r>
            <a:r>
              <a:rPr lang="fi-FI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(</a:t>
            </a:r>
            <a:r>
              <a:rPr lang="fi-FI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Srim</a:t>
            </a:r>
            <a:r>
              <a:rPr lang="fi-FI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2013) 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54570183-C264-0361-E3B7-2DA29D670B9C}"/>
              </a:ext>
            </a:extLst>
          </p:cNvPr>
          <p:cNvSpPr txBox="1"/>
          <p:nvPr/>
        </p:nvSpPr>
        <p:spPr>
          <a:xfrm>
            <a:off x="6996101" y="2384884"/>
            <a:ext cx="19082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baseline="30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He; E = 120 </a:t>
            </a:r>
            <a:r>
              <a:rPr lang="fi-FI" sz="1400" dirty="0" err="1">
                <a:solidFill>
                  <a:schemeClr val="tx2">
                    <a:lumMod val="75000"/>
                  </a:schemeClr>
                </a:solidFill>
              </a:rPr>
              <a:t>MeV</a:t>
            </a:r>
            <a:endParaRPr lang="fi-FI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SzPct val="150000"/>
            </a:pPr>
            <a:r>
              <a:rPr lang="fi-FI" sz="1400" dirty="0">
                <a:solidFill>
                  <a:schemeClr val="tx2">
                    <a:lumMod val="75000"/>
                  </a:schemeClr>
                </a:solidFill>
              </a:rPr>
              <a:t>LET 0.05 R~4.93mm</a:t>
            </a: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918A7AF4-F557-0966-B6CB-5F13F11D3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370182"/>
              </p:ext>
            </p:extLst>
          </p:nvPr>
        </p:nvGraphicFramePr>
        <p:xfrm>
          <a:off x="803412" y="1734950"/>
          <a:ext cx="5526290" cy="422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3412" y="1734950"/>
                        <a:ext cx="5526290" cy="422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48">
            <a:extLst>
              <a:ext uri="{FF2B5EF4-FFF2-40B4-BE49-F238E27FC236}">
                <a16:creationId xmlns:a16="http://schemas.microsoft.com/office/drawing/2014/main" id="{86CEB583-6AD8-B652-A305-C533493667F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43789" y="-2536349"/>
            <a:ext cx="492443" cy="610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TEC-QEC Final Presentation Day 2023 </a:t>
            </a:r>
          </a:p>
        </p:txBody>
      </p:sp>
    </p:spTree>
    <p:extLst>
      <p:ext uri="{BB962C8B-B14F-4D97-AF65-F5344CB8AC3E}">
        <p14:creationId xmlns:p14="http://schemas.microsoft.com/office/powerpoint/2010/main" val="271143318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50930</TotalTime>
  <Words>1022</Words>
  <Application>Microsoft Office PowerPoint</Application>
  <PresentationFormat>Laajakuva</PresentationFormat>
  <Paragraphs>146</Paragraphs>
  <Slides>15</Slides>
  <Notes>14</Notes>
  <HiddenSlides>0</HiddenSlides>
  <MMClips>0</MMClips>
  <ScaleCrop>false</ScaleCrop>
  <HeadingPairs>
    <vt:vector size="8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7" baseType="lpstr">
      <vt:lpstr>Arial</vt:lpstr>
      <vt:lpstr>Calibri</vt:lpstr>
      <vt:lpstr>Helvetica</vt:lpstr>
      <vt:lpstr>Palatino Linotype</vt:lpstr>
      <vt:lpstr>Symbol</vt:lpstr>
      <vt:lpstr>Tahoma</vt:lpstr>
      <vt:lpstr>Times New Roman</vt:lpstr>
      <vt:lpstr>Wingdings</vt:lpstr>
      <vt:lpstr>Blends</vt:lpstr>
      <vt:lpstr>JYU sisältö pohjat</vt:lpstr>
      <vt:lpstr>1_JYU sisältö pohjat</vt:lpstr>
      <vt:lpstr>Graph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"Kettunen, Heikki"</dc:creator>
  <cp:lastModifiedBy>Kettunen, Heikki</cp:lastModifiedBy>
  <cp:revision>1025</cp:revision>
  <dcterms:created xsi:type="dcterms:W3CDTF">2003-06-24T11:29:55Z</dcterms:created>
  <dcterms:modified xsi:type="dcterms:W3CDTF">2023-06-27T19:22:15Z</dcterms:modified>
</cp:coreProperties>
</file>