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1" r:id="rId2"/>
  </p:sldMasterIdLst>
  <p:notesMasterIdLst>
    <p:notesMasterId r:id="rId37"/>
  </p:notesMasterIdLst>
  <p:sldIdLst>
    <p:sldId id="257" r:id="rId3"/>
    <p:sldId id="258" r:id="rId4"/>
    <p:sldId id="372" r:id="rId5"/>
    <p:sldId id="333" r:id="rId6"/>
    <p:sldId id="335" r:id="rId7"/>
    <p:sldId id="336" r:id="rId8"/>
    <p:sldId id="334" r:id="rId9"/>
    <p:sldId id="337" r:id="rId10"/>
    <p:sldId id="340" r:id="rId11"/>
    <p:sldId id="338" r:id="rId12"/>
    <p:sldId id="332" r:id="rId13"/>
    <p:sldId id="339" r:id="rId14"/>
    <p:sldId id="362" r:id="rId15"/>
    <p:sldId id="341" r:id="rId16"/>
    <p:sldId id="342" r:id="rId17"/>
    <p:sldId id="365" r:id="rId18"/>
    <p:sldId id="366" r:id="rId19"/>
    <p:sldId id="368" r:id="rId20"/>
    <p:sldId id="367" r:id="rId21"/>
    <p:sldId id="359" r:id="rId22"/>
    <p:sldId id="360" r:id="rId23"/>
    <p:sldId id="343" r:id="rId24"/>
    <p:sldId id="361" r:id="rId25"/>
    <p:sldId id="345" r:id="rId26"/>
    <p:sldId id="364" r:id="rId27"/>
    <p:sldId id="373" r:id="rId28"/>
    <p:sldId id="370" r:id="rId29"/>
    <p:sldId id="350" r:id="rId30"/>
    <p:sldId id="369" r:id="rId31"/>
    <p:sldId id="354" r:id="rId32"/>
    <p:sldId id="371" r:id="rId33"/>
    <p:sldId id="358" r:id="rId34"/>
    <p:sldId id="357" r:id="rId35"/>
    <p:sldId id="289" r:id="rId36"/>
  </p:sldIdLst>
  <p:sldSz cx="12192000" cy="6858000"/>
  <p:notesSz cx="6858000" cy="9144000"/>
  <p:defaultTextStyle>
    <a:defPPr>
      <a:defRPr lang="en-US"/>
    </a:defPPr>
    <a:lvl1pPr marL="0" algn="l" defTabSz="91435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7178" algn="l" defTabSz="91435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4354" algn="l" defTabSz="91435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91435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8709" algn="l" defTabSz="91435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5886" algn="l" defTabSz="91435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3062" algn="l" defTabSz="91435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200240" algn="l" defTabSz="91435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91435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MAGNAN Paul" initials="RP" lastIdx="1" clrIdx="0"/>
  <p:cmAuthor id="2" name="LAMBERTIN Remy" initials="LR" lastIdx="1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966"/>
    <a:srgbClr val="009999"/>
    <a:srgbClr val="C3CFD3"/>
    <a:srgbClr val="004F96"/>
    <a:srgbClr val="0069C8"/>
    <a:srgbClr val="F58805"/>
    <a:srgbClr val="FFC000"/>
    <a:srgbClr val="9ADCF7"/>
    <a:srgbClr val="00B0F0"/>
    <a:srgbClr val="AACE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>
      <p:cViewPr varScale="1">
        <p:scale>
          <a:sx n="75" d="100"/>
          <a:sy n="75" d="100"/>
        </p:scale>
        <p:origin x="53" y="4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7DC411-9586-4927-A122-51867A98FE4C}" type="datetimeFigureOut">
              <a:rPr lang="fr-FR" smtClean="0"/>
              <a:t>29/06/2023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E1394C-0F39-4FFB-829B-6C44BE6C340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12281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8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54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09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86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62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40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orme libre : forme 29">
            <a:extLst>
              <a:ext uri="{FF2B5EF4-FFF2-40B4-BE49-F238E27FC236}">
                <a16:creationId xmlns:a16="http://schemas.microsoft.com/office/drawing/2014/main" id="{235F0021-828C-46A2-A682-4C40C42F0B4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119336 w 12192000"/>
              <a:gd name="connsiteY0" fmla="*/ 129478 h 6858000"/>
              <a:gd name="connsiteX1" fmla="*/ 119336 w 12192000"/>
              <a:gd name="connsiteY1" fmla="*/ 6728522 h 6858000"/>
              <a:gd name="connsiteX2" fmla="*/ 12072664 w 12192000"/>
              <a:gd name="connsiteY2" fmla="*/ 6728522 h 6858000"/>
              <a:gd name="connsiteX3" fmla="*/ 12072664 w 12192000"/>
              <a:gd name="connsiteY3" fmla="*/ 129478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119336" y="129478"/>
                </a:moveTo>
                <a:lnTo>
                  <a:pt x="119336" y="6728522"/>
                </a:lnTo>
                <a:lnTo>
                  <a:pt x="12072664" y="6728522"/>
                </a:lnTo>
                <a:lnTo>
                  <a:pt x="12072664" y="129478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3FDD999-C40B-443C-8E26-59DC66C665C4}"/>
              </a:ext>
            </a:extLst>
          </p:cNvPr>
          <p:cNvSpPr/>
          <p:nvPr userDrawn="1"/>
        </p:nvSpPr>
        <p:spPr>
          <a:xfrm rot="16200000">
            <a:off x="3357556" y="4058067"/>
            <a:ext cx="252000" cy="1044000"/>
          </a:xfrm>
          <a:prstGeom prst="rect">
            <a:avLst/>
          </a:prstGeom>
          <a:gradFill>
            <a:gsLst>
              <a:gs pos="40000">
                <a:schemeClr val="accent6">
                  <a:alpha val="75000"/>
                </a:schemeClr>
              </a:gs>
              <a:gs pos="100000">
                <a:schemeClr val="accent6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2C8C468-564E-4A6E-917E-AE843C0D7003}"/>
              </a:ext>
            </a:extLst>
          </p:cNvPr>
          <p:cNvSpPr/>
          <p:nvPr userDrawn="1"/>
        </p:nvSpPr>
        <p:spPr>
          <a:xfrm rot="5400000" flipH="1">
            <a:off x="8424856" y="4839116"/>
            <a:ext cx="252000" cy="1044000"/>
          </a:xfrm>
          <a:prstGeom prst="rect">
            <a:avLst/>
          </a:prstGeom>
          <a:gradFill>
            <a:gsLst>
              <a:gs pos="40000">
                <a:schemeClr val="accent2">
                  <a:alpha val="75000"/>
                </a:schemeClr>
              </a:gs>
              <a:gs pos="100000">
                <a:schemeClr val="accent2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fr-FR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B6B027AA-3B71-4CE0-9A2B-0DC39C913B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766221"/>
            <a:ext cx="10515600" cy="1325563"/>
          </a:xfrm>
        </p:spPr>
        <p:txBody>
          <a:bodyPr>
            <a:normAutofit/>
          </a:bodyPr>
          <a:lstStyle>
            <a:lvl1pPr algn="ctr">
              <a:defRPr sz="6700" b="1">
                <a:solidFill>
                  <a:schemeClr val="bg1"/>
                </a:solidFill>
              </a:defRPr>
            </a:lvl1pPr>
          </a:lstStyle>
          <a:p>
            <a:r>
              <a:rPr lang="fr-FR" dirty="0" err="1"/>
              <a:t>Presentation</a:t>
            </a:r>
            <a:r>
              <a:rPr lang="fr-FR" dirty="0"/>
              <a:t> </a:t>
            </a:r>
            <a:r>
              <a:rPr lang="fr-FR" dirty="0" err="1"/>
              <a:t>title</a:t>
            </a:r>
            <a:endParaRPr lang="fr-FR" dirty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505D91C6-5287-4331-BDAE-12959D4558D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0600" y="1622887"/>
            <a:ext cx="2590800" cy="591508"/>
          </a:xfrm>
          <a:prstGeom prst="rect">
            <a:avLst/>
          </a:prstGeom>
        </p:spPr>
      </p:pic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7BFE77B0-B657-4493-A460-6051A254D50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63144" y="4365625"/>
            <a:ext cx="3865712" cy="1389099"/>
          </a:xfrm>
        </p:spPr>
        <p:txBody>
          <a:bodyPr>
            <a:spAutoFit/>
          </a:bodyPr>
          <a:lstStyle>
            <a:lvl1pPr marL="0" indent="0" algn="ctr">
              <a:buNone/>
              <a:defRPr sz="1600" spc="1500" baseline="0">
                <a:gradFill flip="none" rotWithShape="1">
                  <a:gsLst>
                    <a:gs pos="85000">
                      <a:schemeClr val="accent6">
                        <a:lumMod val="40000"/>
                        <a:lumOff val="60000"/>
                      </a:schemeClr>
                    </a:gs>
                    <a:gs pos="37000">
                      <a:schemeClr val="bg1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457178" indent="0">
              <a:buNone/>
              <a:defRPr/>
            </a:lvl2pPr>
            <a:lvl3pPr marL="914354" indent="0">
              <a:buNone/>
              <a:defRPr/>
            </a:lvl3pPr>
            <a:lvl4pPr marL="1371532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fr-FR" dirty="0"/>
              <a:t>#</a:t>
            </a:r>
          </a:p>
          <a:p>
            <a:pPr lvl="0"/>
            <a:r>
              <a:rPr lang="fr-FR" dirty="0"/>
              <a:t>ENABLING</a:t>
            </a:r>
          </a:p>
          <a:p>
            <a:pPr lvl="0"/>
            <a:r>
              <a:rPr lang="fr-FR" dirty="0"/>
              <a:t>YOUR</a:t>
            </a:r>
          </a:p>
          <a:p>
            <a:pPr lvl="0"/>
            <a:r>
              <a:rPr lang="fr-FR" dirty="0"/>
              <a:t>AMBITIONS</a:t>
            </a:r>
          </a:p>
        </p:txBody>
      </p:sp>
    </p:spTree>
    <p:extLst>
      <p:ext uri="{BB962C8B-B14F-4D97-AF65-F5344CB8AC3E}">
        <p14:creationId xmlns:p14="http://schemas.microsoft.com/office/powerpoint/2010/main" val="1878281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Vid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6DBAEB8-0E29-4082-B6D7-B54CB137F80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>
                <a:solidFill>
                  <a:schemeClr val="tx1"/>
                </a:solidFill>
              </a:rPr>
              <a:t>• Corporate presentation • sodern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F81FAA4-AFA7-4680-990B-1219ABAEC34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393ED50-FF75-4777-909F-3FB39E99137C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830306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 + Footer Whit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6DBAEB8-0E29-4082-B6D7-B54CB137F80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• Corporate presentation • sodern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F81FAA4-AFA7-4680-990B-1219ABAEC34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393ED50-FF75-4777-909F-3FB39E99137C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CF3B003D-80AC-43E0-BAD7-946AC5E9730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71833" y="6323305"/>
            <a:ext cx="1010619" cy="350547"/>
          </a:xfrm>
          <a:prstGeom prst="rect">
            <a:avLst/>
          </a:prstGeom>
        </p:spPr>
      </p:pic>
      <p:sp>
        <p:nvSpPr>
          <p:cNvPr id="8" name="Cadre 7">
            <a:extLst>
              <a:ext uri="{FF2B5EF4-FFF2-40B4-BE49-F238E27FC236}">
                <a16:creationId xmlns:a16="http://schemas.microsoft.com/office/drawing/2014/main" id="{0653CB34-D48C-4E80-A656-022043F537D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138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60289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orme libre : forme 29">
            <a:extLst>
              <a:ext uri="{FF2B5EF4-FFF2-40B4-BE49-F238E27FC236}">
                <a16:creationId xmlns:a16="http://schemas.microsoft.com/office/drawing/2014/main" id="{235F0021-828C-46A2-A682-4C40C42F0B4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119336 w 12192000"/>
              <a:gd name="connsiteY0" fmla="*/ 129478 h 6858000"/>
              <a:gd name="connsiteX1" fmla="*/ 119336 w 12192000"/>
              <a:gd name="connsiteY1" fmla="*/ 6728522 h 6858000"/>
              <a:gd name="connsiteX2" fmla="*/ 12072664 w 12192000"/>
              <a:gd name="connsiteY2" fmla="*/ 6728522 h 6858000"/>
              <a:gd name="connsiteX3" fmla="*/ 12072664 w 12192000"/>
              <a:gd name="connsiteY3" fmla="*/ 129478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119336" y="129478"/>
                </a:moveTo>
                <a:lnTo>
                  <a:pt x="119336" y="6728522"/>
                </a:lnTo>
                <a:lnTo>
                  <a:pt x="12072664" y="6728522"/>
                </a:lnTo>
                <a:lnTo>
                  <a:pt x="12072664" y="129478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3FDD999-C40B-443C-8E26-59DC66C665C4}"/>
              </a:ext>
            </a:extLst>
          </p:cNvPr>
          <p:cNvSpPr/>
          <p:nvPr userDrawn="1"/>
        </p:nvSpPr>
        <p:spPr>
          <a:xfrm rot="16200000">
            <a:off x="3357556" y="4058067"/>
            <a:ext cx="252000" cy="1044000"/>
          </a:xfrm>
          <a:prstGeom prst="rect">
            <a:avLst/>
          </a:prstGeom>
          <a:gradFill>
            <a:gsLst>
              <a:gs pos="40000">
                <a:schemeClr val="accent6">
                  <a:alpha val="75000"/>
                </a:schemeClr>
              </a:gs>
              <a:gs pos="100000">
                <a:schemeClr val="accent6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2C8C468-564E-4A6E-917E-AE843C0D7003}"/>
              </a:ext>
            </a:extLst>
          </p:cNvPr>
          <p:cNvSpPr/>
          <p:nvPr userDrawn="1"/>
        </p:nvSpPr>
        <p:spPr>
          <a:xfrm rot="5400000" flipH="1">
            <a:off x="8424856" y="4839116"/>
            <a:ext cx="252000" cy="1044000"/>
          </a:xfrm>
          <a:prstGeom prst="rect">
            <a:avLst/>
          </a:prstGeom>
          <a:gradFill>
            <a:gsLst>
              <a:gs pos="40000">
                <a:schemeClr val="accent2">
                  <a:alpha val="75000"/>
                </a:schemeClr>
              </a:gs>
              <a:gs pos="100000">
                <a:schemeClr val="accent2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fr-FR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B6B027AA-3B71-4CE0-9A2B-0DC39C913B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766221"/>
            <a:ext cx="10515600" cy="1325563"/>
          </a:xfrm>
        </p:spPr>
        <p:txBody>
          <a:bodyPr>
            <a:normAutofit/>
          </a:bodyPr>
          <a:lstStyle>
            <a:lvl1pPr algn="ctr">
              <a:defRPr sz="6700" b="1">
                <a:solidFill>
                  <a:schemeClr val="bg1"/>
                </a:solidFill>
              </a:defRPr>
            </a:lvl1pPr>
          </a:lstStyle>
          <a:p>
            <a:r>
              <a:rPr lang="fr-FR" dirty="0" err="1"/>
              <a:t>Presentation</a:t>
            </a:r>
            <a:r>
              <a:rPr lang="fr-FR" dirty="0"/>
              <a:t> </a:t>
            </a:r>
            <a:r>
              <a:rPr lang="fr-FR" dirty="0" err="1"/>
              <a:t>title</a:t>
            </a:r>
            <a:endParaRPr lang="fr-FR" dirty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505D91C6-5287-4331-BDAE-12959D4558D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0600" y="1622887"/>
            <a:ext cx="2590800" cy="591508"/>
          </a:xfrm>
          <a:prstGeom prst="rect">
            <a:avLst/>
          </a:prstGeom>
        </p:spPr>
      </p:pic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7BFE77B0-B657-4493-A460-6051A254D50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63144" y="4365625"/>
            <a:ext cx="3865712" cy="1389099"/>
          </a:xfrm>
        </p:spPr>
        <p:txBody>
          <a:bodyPr>
            <a:spAutoFit/>
          </a:bodyPr>
          <a:lstStyle>
            <a:lvl1pPr marL="0" indent="0" algn="ctr">
              <a:buNone/>
              <a:defRPr sz="1600" spc="1500" baseline="0">
                <a:gradFill flip="none" rotWithShape="1">
                  <a:gsLst>
                    <a:gs pos="85000">
                      <a:schemeClr val="accent6">
                        <a:lumMod val="40000"/>
                        <a:lumOff val="60000"/>
                      </a:schemeClr>
                    </a:gs>
                    <a:gs pos="37000">
                      <a:schemeClr val="bg1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457178" indent="0">
              <a:buNone/>
              <a:defRPr/>
            </a:lvl2pPr>
            <a:lvl3pPr marL="914354" indent="0">
              <a:buNone/>
              <a:defRPr/>
            </a:lvl3pPr>
            <a:lvl4pPr marL="1371532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fr-FR" dirty="0"/>
              <a:t>#</a:t>
            </a:r>
          </a:p>
          <a:p>
            <a:pPr lvl="0"/>
            <a:r>
              <a:rPr lang="fr-FR" dirty="0"/>
              <a:t>ENABLING</a:t>
            </a:r>
          </a:p>
          <a:p>
            <a:pPr lvl="0"/>
            <a:r>
              <a:rPr lang="fr-FR" dirty="0"/>
              <a:t>YOUR</a:t>
            </a:r>
          </a:p>
          <a:p>
            <a:pPr lvl="0"/>
            <a:r>
              <a:rPr lang="fr-FR" dirty="0"/>
              <a:t>AMBITIONS</a:t>
            </a:r>
          </a:p>
        </p:txBody>
      </p:sp>
    </p:spTree>
    <p:extLst>
      <p:ext uri="{BB962C8B-B14F-4D97-AF65-F5344CB8AC3E}">
        <p14:creationId xmlns:p14="http://schemas.microsoft.com/office/powerpoint/2010/main" val="8837159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2E64E7A-358C-48A3-9159-F6ADB14E43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Titre 6">
            <a:extLst>
              <a:ext uri="{FF2B5EF4-FFF2-40B4-BE49-F238E27FC236}">
                <a16:creationId xmlns:a16="http://schemas.microsoft.com/office/drawing/2014/main" id="{4C555AFE-4E4B-47A7-B071-902148BC9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40B1E0B3-D544-4839-8869-E0258F15C7D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>
                <a:solidFill>
                  <a:schemeClr val="tx1"/>
                </a:solidFill>
              </a:rPr>
              <a:t>• Corporate presentation • sodern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623914DE-BFA6-49AE-B2D8-D90BC0A5B3D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393ED50-FF75-4777-909F-3FB39E99137C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902634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sposition personnalisé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 15" descr="Une image contenant extérieur, neige, skiant, homme&#10;&#10;Description générée automatiquement">
            <a:extLst>
              <a:ext uri="{FF2B5EF4-FFF2-40B4-BE49-F238E27FC236}">
                <a16:creationId xmlns:a16="http://schemas.microsoft.com/office/drawing/2014/main" id="{53484ACD-E203-49F7-BD3A-A8FA979F737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200400" cy="6858000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52CD3E5F-D054-4A50-A4AA-66D80B2C195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34600" y="6000687"/>
            <a:ext cx="1727200" cy="599103"/>
          </a:xfrm>
          <a:prstGeom prst="rect">
            <a:avLst/>
          </a:prstGeom>
        </p:spPr>
      </p:pic>
      <p:sp useBgFill="1">
        <p:nvSpPr>
          <p:cNvPr id="14" name="Freeform 9">
            <a:extLst>
              <a:ext uri="{FF2B5EF4-FFF2-40B4-BE49-F238E27FC236}">
                <a16:creationId xmlns:a16="http://schemas.microsoft.com/office/drawing/2014/main" id="{BB092C0D-BDFA-406E-9366-59C171AFFB96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2120438" y="701850"/>
            <a:ext cx="1167948" cy="5455892"/>
          </a:xfrm>
          <a:custGeom>
            <a:avLst/>
            <a:gdLst>
              <a:gd name="T0" fmla="*/ 221 w 721"/>
              <a:gd name="T1" fmla="*/ 2353 h 3376"/>
              <a:gd name="T2" fmla="*/ 162 w 721"/>
              <a:gd name="T3" fmla="*/ 2472 h 3376"/>
              <a:gd name="T4" fmla="*/ 331 w 721"/>
              <a:gd name="T5" fmla="*/ 2355 h 3376"/>
              <a:gd name="T6" fmla="*/ 323 w 721"/>
              <a:gd name="T7" fmla="*/ 2229 h 3376"/>
              <a:gd name="T8" fmla="*/ 329 w 721"/>
              <a:gd name="T9" fmla="*/ 2111 h 3376"/>
              <a:gd name="T10" fmla="*/ 325 w 721"/>
              <a:gd name="T11" fmla="*/ 1984 h 3376"/>
              <a:gd name="T12" fmla="*/ 305 w 721"/>
              <a:gd name="T13" fmla="*/ 1867 h 3376"/>
              <a:gd name="T14" fmla="*/ 152 w 721"/>
              <a:gd name="T15" fmla="*/ 2230 h 3376"/>
              <a:gd name="T16" fmla="*/ 392 w 721"/>
              <a:gd name="T17" fmla="*/ 3010 h 3376"/>
              <a:gd name="T18" fmla="*/ 258 w 721"/>
              <a:gd name="T19" fmla="*/ 3091 h 3376"/>
              <a:gd name="T20" fmla="*/ 193 w 721"/>
              <a:gd name="T21" fmla="*/ 3222 h 3376"/>
              <a:gd name="T22" fmla="*/ 126 w 721"/>
              <a:gd name="T23" fmla="*/ 3243 h 3376"/>
              <a:gd name="T24" fmla="*/ 95 w 721"/>
              <a:gd name="T25" fmla="*/ 3160 h 3376"/>
              <a:gd name="T26" fmla="*/ 115 w 721"/>
              <a:gd name="T27" fmla="*/ 3062 h 3376"/>
              <a:gd name="T28" fmla="*/ 5 w 721"/>
              <a:gd name="T29" fmla="*/ 3092 h 3376"/>
              <a:gd name="T30" fmla="*/ 38 w 721"/>
              <a:gd name="T31" fmla="*/ 3313 h 3376"/>
              <a:gd name="T32" fmla="*/ 249 w 721"/>
              <a:gd name="T33" fmla="*/ 3345 h 3376"/>
              <a:gd name="T34" fmla="*/ 353 w 721"/>
              <a:gd name="T35" fmla="*/ 3169 h 3376"/>
              <a:gd name="T36" fmla="*/ 425 w 721"/>
              <a:gd name="T37" fmla="*/ 3142 h 3376"/>
              <a:gd name="T38" fmla="*/ 457 w 721"/>
              <a:gd name="T39" fmla="*/ 3226 h 3376"/>
              <a:gd name="T40" fmla="*/ 522 w 721"/>
              <a:gd name="T41" fmla="*/ 3373 h 3376"/>
              <a:gd name="T42" fmla="*/ 543 w 721"/>
              <a:gd name="T43" fmla="*/ 3140 h 3376"/>
              <a:gd name="T44" fmla="*/ 232 w 721"/>
              <a:gd name="T45" fmla="*/ 548 h 3376"/>
              <a:gd name="T46" fmla="*/ 542 w 721"/>
              <a:gd name="T47" fmla="*/ 666 h 3376"/>
              <a:gd name="T48" fmla="*/ 284 w 721"/>
              <a:gd name="T49" fmla="*/ 527 h 3376"/>
              <a:gd name="T50" fmla="*/ 159 w 721"/>
              <a:gd name="T51" fmla="*/ 417 h 3376"/>
              <a:gd name="T52" fmla="*/ 152 w 721"/>
              <a:gd name="T53" fmla="*/ 1532 h 3376"/>
              <a:gd name="T54" fmla="*/ 221 w 721"/>
              <a:gd name="T55" fmla="*/ 1657 h 3376"/>
              <a:gd name="T56" fmla="*/ 542 w 721"/>
              <a:gd name="T57" fmla="*/ 1774 h 3376"/>
              <a:gd name="T58" fmla="*/ 266 w 721"/>
              <a:gd name="T59" fmla="*/ 1639 h 3376"/>
              <a:gd name="T60" fmla="*/ 542 w 721"/>
              <a:gd name="T61" fmla="*/ 1530 h 3376"/>
              <a:gd name="T62" fmla="*/ 267 w 721"/>
              <a:gd name="T63" fmla="*/ 1395 h 3376"/>
              <a:gd name="T64" fmla="*/ 542 w 721"/>
              <a:gd name="T65" fmla="*/ 1286 h 3376"/>
              <a:gd name="T66" fmla="*/ 152 w 721"/>
              <a:gd name="T67" fmla="*/ 1293 h 3376"/>
              <a:gd name="T68" fmla="*/ 484 w 721"/>
              <a:gd name="T69" fmla="*/ 2690 h 3376"/>
              <a:gd name="T70" fmla="*/ 542 w 721"/>
              <a:gd name="T71" fmla="*/ 2571 h 3376"/>
              <a:gd name="T72" fmla="*/ 379 w 721"/>
              <a:gd name="T73" fmla="*/ 2688 h 3376"/>
              <a:gd name="T74" fmla="*/ 381 w 721"/>
              <a:gd name="T75" fmla="*/ 2822 h 3376"/>
              <a:gd name="T76" fmla="*/ 391 w 721"/>
              <a:gd name="T77" fmla="*/ 2939 h 3376"/>
              <a:gd name="T78" fmla="*/ 573 w 721"/>
              <a:gd name="T79" fmla="*/ 155 h 3376"/>
              <a:gd name="T80" fmla="*/ 394 w 721"/>
              <a:gd name="T81" fmla="*/ 188 h 3376"/>
              <a:gd name="T82" fmla="*/ 393 w 721"/>
              <a:gd name="T83" fmla="*/ 212 h 3376"/>
              <a:gd name="T84" fmla="*/ 542 w 721"/>
              <a:gd name="T85" fmla="*/ 259 h 3376"/>
              <a:gd name="T86" fmla="*/ 618 w 721"/>
              <a:gd name="T87" fmla="*/ 393 h 3376"/>
              <a:gd name="T88" fmla="*/ 573 w 721"/>
              <a:gd name="T89" fmla="*/ 155 h 3376"/>
              <a:gd name="T90" fmla="*/ 542 w 721"/>
              <a:gd name="T91" fmla="*/ 870 h 3376"/>
              <a:gd name="T92" fmla="*/ 152 w 721"/>
              <a:gd name="T93" fmla="*/ 922 h 3376"/>
              <a:gd name="T94" fmla="*/ 273 w 721"/>
              <a:gd name="T95" fmla="*/ 1067 h 3376"/>
              <a:gd name="T96" fmla="*/ 308 w 721"/>
              <a:gd name="T97" fmla="*/ 973 h 3376"/>
              <a:gd name="T98" fmla="*/ 552 w 721"/>
              <a:gd name="T99" fmla="*/ 985 h 3376"/>
              <a:gd name="T100" fmla="*/ 423 w 721"/>
              <a:gd name="T101" fmla="*/ 996 h 3376"/>
              <a:gd name="T102" fmla="*/ 388 w 721"/>
              <a:gd name="T103" fmla="*/ 870 h 3376"/>
              <a:gd name="T104" fmla="*/ 455 w 721"/>
              <a:gd name="T105" fmla="*/ 982 h 33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721" h="3376">
                <a:moveTo>
                  <a:pt x="152" y="2230"/>
                </a:moveTo>
                <a:cubicBezTo>
                  <a:pt x="152" y="2256"/>
                  <a:pt x="159" y="2280"/>
                  <a:pt x="171" y="2302"/>
                </a:cubicBezTo>
                <a:cubicBezTo>
                  <a:pt x="184" y="2324"/>
                  <a:pt x="201" y="2341"/>
                  <a:pt x="221" y="2353"/>
                </a:cubicBezTo>
                <a:cubicBezTo>
                  <a:pt x="221" y="2355"/>
                  <a:pt x="221" y="2355"/>
                  <a:pt x="221" y="2355"/>
                </a:cubicBezTo>
                <a:cubicBezTo>
                  <a:pt x="162" y="2355"/>
                  <a:pt x="162" y="2355"/>
                  <a:pt x="162" y="2355"/>
                </a:cubicBezTo>
                <a:cubicBezTo>
                  <a:pt x="162" y="2472"/>
                  <a:pt x="162" y="2472"/>
                  <a:pt x="162" y="2472"/>
                </a:cubicBezTo>
                <a:cubicBezTo>
                  <a:pt x="542" y="2472"/>
                  <a:pt x="542" y="2472"/>
                  <a:pt x="542" y="2472"/>
                </a:cubicBezTo>
                <a:cubicBezTo>
                  <a:pt x="542" y="2355"/>
                  <a:pt x="542" y="2355"/>
                  <a:pt x="542" y="2355"/>
                </a:cubicBezTo>
                <a:cubicBezTo>
                  <a:pt x="331" y="2355"/>
                  <a:pt x="331" y="2355"/>
                  <a:pt x="331" y="2355"/>
                </a:cubicBezTo>
                <a:cubicBezTo>
                  <a:pt x="303" y="2355"/>
                  <a:pt x="282" y="2349"/>
                  <a:pt x="266" y="2337"/>
                </a:cubicBezTo>
                <a:cubicBezTo>
                  <a:pt x="250" y="2325"/>
                  <a:pt x="242" y="2309"/>
                  <a:pt x="242" y="2288"/>
                </a:cubicBezTo>
                <a:cubicBezTo>
                  <a:pt x="242" y="2248"/>
                  <a:pt x="269" y="2229"/>
                  <a:pt x="323" y="2229"/>
                </a:cubicBezTo>
                <a:cubicBezTo>
                  <a:pt x="542" y="2229"/>
                  <a:pt x="542" y="2229"/>
                  <a:pt x="542" y="2229"/>
                </a:cubicBezTo>
                <a:cubicBezTo>
                  <a:pt x="542" y="2111"/>
                  <a:pt x="542" y="2111"/>
                  <a:pt x="542" y="2111"/>
                </a:cubicBezTo>
                <a:cubicBezTo>
                  <a:pt x="329" y="2111"/>
                  <a:pt x="329" y="2111"/>
                  <a:pt x="329" y="2111"/>
                </a:cubicBezTo>
                <a:cubicBezTo>
                  <a:pt x="304" y="2111"/>
                  <a:pt x="284" y="2105"/>
                  <a:pt x="267" y="2093"/>
                </a:cubicBezTo>
                <a:cubicBezTo>
                  <a:pt x="251" y="2081"/>
                  <a:pt x="242" y="2065"/>
                  <a:pt x="242" y="2045"/>
                </a:cubicBezTo>
                <a:cubicBezTo>
                  <a:pt x="242" y="2005"/>
                  <a:pt x="270" y="1984"/>
                  <a:pt x="325" y="1984"/>
                </a:cubicBezTo>
                <a:cubicBezTo>
                  <a:pt x="542" y="1984"/>
                  <a:pt x="542" y="1984"/>
                  <a:pt x="542" y="1984"/>
                </a:cubicBezTo>
                <a:cubicBezTo>
                  <a:pt x="542" y="1867"/>
                  <a:pt x="542" y="1867"/>
                  <a:pt x="542" y="1867"/>
                </a:cubicBezTo>
                <a:cubicBezTo>
                  <a:pt x="305" y="1867"/>
                  <a:pt x="305" y="1867"/>
                  <a:pt x="305" y="1867"/>
                </a:cubicBezTo>
                <a:cubicBezTo>
                  <a:pt x="203" y="1867"/>
                  <a:pt x="152" y="1909"/>
                  <a:pt x="152" y="1991"/>
                </a:cubicBezTo>
                <a:cubicBezTo>
                  <a:pt x="152" y="2048"/>
                  <a:pt x="176" y="2090"/>
                  <a:pt x="223" y="2119"/>
                </a:cubicBezTo>
                <a:cubicBezTo>
                  <a:pt x="176" y="2139"/>
                  <a:pt x="152" y="2176"/>
                  <a:pt x="152" y="2230"/>
                </a:cubicBezTo>
                <a:close/>
                <a:moveTo>
                  <a:pt x="516" y="3072"/>
                </a:moveTo>
                <a:cubicBezTo>
                  <a:pt x="504" y="3053"/>
                  <a:pt x="488" y="3038"/>
                  <a:pt x="467" y="3026"/>
                </a:cubicBezTo>
                <a:cubicBezTo>
                  <a:pt x="447" y="3015"/>
                  <a:pt x="422" y="3010"/>
                  <a:pt x="392" y="3010"/>
                </a:cubicBezTo>
                <a:cubicBezTo>
                  <a:pt x="371" y="3010"/>
                  <a:pt x="352" y="3013"/>
                  <a:pt x="336" y="3019"/>
                </a:cubicBezTo>
                <a:cubicBezTo>
                  <a:pt x="320" y="3026"/>
                  <a:pt x="305" y="3035"/>
                  <a:pt x="292" y="3047"/>
                </a:cubicBezTo>
                <a:cubicBezTo>
                  <a:pt x="280" y="3059"/>
                  <a:pt x="268" y="3074"/>
                  <a:pt x="258" y="3091"/>
                </a:cubicBezTo>
                <a:cubicBezTo>
                  <a:pt x="248" y="3108"/>
                  <a:pt x="239" y="3127"/>
                  <a:pt x="230" y="3148"/>
                </a:cubicBezTo>
                <a:cubicBezTo>
                  <a:pt x="224" y="3164"/>
                  <a:pt x="217" y="3178"/>
                  <a:pt x="211" y="3190"/>
                </a:cubicBezTo>
                <a:cubicBezTo>
                  <a:pt x="205" y="3203"/>
                  <a:pt x="199" y="3213"/>
                  <a:pt x="193" y="3222"/>
                </a:cubicBezTo>
                <a:cubicBezTo>
                  <a:pt x="186" y="3231"/>
                  <a:pt x="180" y="3237"/>
                  <a:pt x="173" y="3242"/>
                </a:cubicBezTo>
                <a:cubicBezTo>
                  <a:pt x="165" y="3247"/>
                  <a:pt x="157" y="3249"/>
                  <a:pt x="149" y="3249"/>
                </a:cubicBezTo>
                <a:cubicBezTo>
                  <a:pt x="140" y="3249"/>
                  <a:pt x="133" y="3247"/>
                  <a:pt x="126" y="3243"/>
                </a:cubicBezTo>
                <a:cubicBezTo>
                  <a:pt x="120" y="3239"/>
                  <a:pt x="114" y="3233"/>
                  <a:pt x="110" y="3225"/>
                </a:cubicBezTo>
                <a:cubicBezTo>
                  <a:pt x="105" y="3217"/>
                  <a:pt x="101" y="3208"/>
                  <a:pt x="99" y="3197"/>
                </a:cubicBezTo>
                <a:cubicBezTo>
                  <a:pt x="96" y="3186"/>
                  <a:pt x="95" y="3173"/>
                  <a:pt x="95" y="3160"/>
                </a:cubicBezTo>
                <a:cubicBezTo>
                  <a:pt x="95" y="3150"/>
                  <a:pt x="95" y="3139"/>
                  <a:pt x="97" y="3128"/>
                </a:cubicBezTo>
                <a:cubicBezTo>
                  <a:pt x="98" y="3117"/>
                  <a:pt x="101" y="3106"/>
                  <a:pt x="104" y="3095"/>
                </a:cubicBezTo>
                <a:cubicBezTo>
                  <a:pt x="107" y="3084"/>
                  <a:pt x="111" y="3073"/>
                  <a:pt x="115" y="3062"/>
                </a:cubicBezTo>
                <a:cubicBezTo>
                  <a:pt x="120" y="3052"/>
                  <a:pt x="126" y="3042"/>
                  <a:pt x="132" y="3033"/>
                </a:cubicBezTo>
                <a:cubicBezTo>
                  <a:pt x="21" y="3033"/>
                  <a:pt x="21" y="3033"/>
                  <a:pt x="21" y="3033"/>
                </a:cubicBezTo>
                <a:cubicBezTo>
                  <a:pt x="14" y="3051"/>
                  <a:pt x="9" y="3071"/>
                  <a:pt x="5" y="3092"/>
                </a:cubicBezTo>
                <a:cubicBezTo>
                  <a:pt x="2" y="3114"/>
                  <a:pt x="0" y="3138"/>
                  <a:pt x="0" y="3166"/>
                </a:cubicBezTo>
                <a:cubicBezTo>
                  <a:pt x="0" y="3194"/>
                  <a:pt x="3" y="3221"/>
                  <a:pt x="9" y="3247"/>
                </a:cubicBezTo>
                <a:cubicBezTo>
                  <a:pt x="15" y="3272"/>
                  <a:pt x="25" y="3294"/>
                  <a:pt x="38" y="3313"/>
                </a:cubicBezTo>
                <a:cubicBezTo>
                  <a:pt x="51" y="3333"/>
                  <a:pt x="67" y="3348"/>
                  <a:pt x="87" y="3359"/>
                </a:cubicBezTo>
                <a:cubicBezTo>
                  <a:pt x="107" y="3370"/>
                  <a:pt x="131" y="3376"/>
                  <a:pt x="159" y="3376"/>
                </a:cubicBezTo>
                <a:cubicBezTo>
                  <a:pt x="194" y="3376"/>
                  <a:pt x="224" y="3365"/>
                  <a:pt x="249" y="3345"/>
                </a:cubicBezTo>
                <a:cubicBezTo>
                  <a:pt x="274" y="3325"/>
                  <a:pt x="296" y="3293"/>
                  <a:pt x="313" y="3252"/>
                </a:cubicBezTo>
                <a:cubicBezTo>
                  <a:pt x="320" y="3235"/>
                  <a:pt x="326" y="3220"/>
                  <a:pt x="333" y="3206"/>
                </a:cubicBezTo>
                <a:cubicBezTo>
                  <a:pt x="339" y="3192"/>
                  <a:pt x="346" y="3180"/>
                  <a:pt x="353" y="3169"/>
                </a:cubicBezTo>
                <a:cubicBezTo>
                  <a:pt x="360" y="3159"/>
                  <a:pt x="367" y="3151"/>
                  <a:pt x="375" y="3145"/>
                </a:cubicBezTo>
                <a:cubicBezTo>
                  <a:pt x="384" y="3139"/>
                  <a:pt x="393" y="3136"/>
                  <a:pt x="403" y="3136"/>
                </a:cubicBezTo>
                <a:cubicBezTo>
                  <a:pt x="411" y="3136"/>
                  <a:pt x="418" y="3138"/>
                  <a:pt x="425" y="3142"/>
                </a:cubicBezTo>
                <a:cubicBezTo>
                  <a:pt x="431" y="3145"/>
                  <a:pt x="437" y="3151"/>
                  <a:pt x="442" y="3159"/>
                </a:cubicBezTo>
                <a:cubicBezTo>
                  <a:pt x="447" y="3166"/>
                  <a:pt x="450" y="3176"/>
                  <a:pt x="453" y="3187"/>
                </a:cubicBezTo>
                <a:cubicBezTo>
                  <a:pt x="456" y="3198"/>
                  <a:pt x="457" y="3211"/>
                  <a:pt x="457" y="3226"/>
                </a:cubicBezTo>
                <a:cubicBezTo>
                  <a:pt x="457" y="3252"/>
                  <a:pt x="453" y="3278"/>
                  <a:pt x="444" y="3303"/>
                </a:cubicBezTo>
                <a:cubicBezTo>
                  <a:pt x="435" y="3328"/>
                  <a:pt x="421" y="3352"/>
                  <a:pt x="403" y="3373"/>
                </a:cubicBezTo>
                <a:cubicBezTo>
                  <a:pt x="522" y="3373"/>
                  <a:pt x="522" y="3373"/>
                  <a:pt x="522" y="3373"/>
                </a:cubicBezTo>
                <a:cubicBezTo>
                  <a:pt x="532" y="3354"/>
                  <a:pt x="539" y="3331"/>
                  <a:pt x="544" y="3305"/>
                </a:cubicBezTo>
                <a:cubicBezTo>
                  <a:pt x="549" y="3278"/>
                  <a:pt x="552" y="3251"/>
                  <a:pt x="552" y="3221"/>
                </a:cubicBezTo>
                <a:cubicBezTo>
                  <a:pt x="552" y="3193"/>
                  <a:pt x="549" y="3166"/>
                  <a:pt x="543" y="3140"/>
                </a:cubicBezTo>
                <a:cubicBezTo>
                  <a:pt x="538" y="3114"/>
                  <a:pt x="529" y="3092"/>
                  <a:pt x="516" y="3072"/>
                </a:cubicBezTo>
                <a:close/>
                <a:moveTo>
                  <a:pt x="232" y="547"/>
                </a:moveTo>
                <a:cubicBezTo>
                  <a:pt x="232" y="548"/>
                  <a:pt x="232" y="548"/>
                  <a:pt x="232" y="548"/>
                </a:cubicBezTo>
                <a:cubicBezTo>
                  <a:pt x="162" y="548"/>
                  <a:pt x="162" y="548"/>
                  <a:pt x="162" y="548"/>
                </a:cubicBezTo>
                <a:cubicBezTo>
                  <a:pt x="162" y="666"/>
                  <a:pt x="162" y="666"/>
                  <a:pt x="162" y="666"/>
                </a:cubicBezTo>
                <a:cubicBezTo>
                  <a:pt x="542" y="666"/>
                  <a:pt x="542" y="666"/>
                  <a:pt x="542" y="666"/>
                </a:cubicBezTo>
                <a:cubicBezTo>
                  <a:pt x="542" y="548"/>
                  <a:pt x="542" y="548"/>
                  <a:pt x="542" y="548"/>
                </a:cubicBezTo>
                <a:cubicBezTo>
                  <a:pt x="360" y="548"/>
                  <a:pt x="360" y="548"/>
                  <a:pt x="360" y="548"/>
                </a:cubicBezTo>
                <a:cubicBezTo>
                  <a:pt x="328" y="548"/>
                  <a:pt x="303" y="541"/>
                  <a:pt x="284" y="527"/>
                </a:cubicBezTo>
                <a:cubicBezTo>
                  <a:pt x="265" y="513"/>
                  <a:pt x="256" y="493"/>
                  <a:pt x="256" y="467"/>
                </a:cubicBezTo>
                <a:cubicBezTo>
                  <a:pt x="256" y="448"/>
                  <a:pt x="260" y="432"/>
                  <a:pt x="268" y="417"/>
                </a:cubicBezTo>
                <a:cubicBezTo>
                  <a:pt x="159" y="417"/>
                  <a:pt x="159" y="417"/>
                  <a:pt x="159" y="417"/>
                </a:cubicBezTo>
                <a:cubicBezTo>
                  <a:pt x="156" y="424"/>
                  <a:pt x="155" y="434"/>
                  <a:pt x="155" y="447"/>
                </a:cubicBezTo>
                <a:cubicBezTo>
                  <a:pt x="155" y="495"/>
                  <a:pt x="181" y="528"/>
                  <a:pt x="232" y="547"/>
                </a:cubicBezTo>
                <a:close/>
                <a:moveTo>
                  <a:pt x="152" y="1532"/>
                </a:moveTo>
                <a:cubicBezTo>
                  <a:pt x="152" y="1558"/>
                  <a:pt x="159" y="1582"/>
                  <a:pt x="171" y="1604"/>
                </a:cubicBezTo>
                <a:cubicBezTo>
                  <a:pt x="184" y="1626"/>
                  <a:pt x="201" y="1643"/>
                  <a:pt x="221" y="1655"/>
                </a:cubicBezTo>
                <a:cubicBezTo>
                  <a:pt x="221" y="1657"/>
                  <a:pt x="221" y="1657"/>
                  <a:pt x="221" y="1657"/>
                </a:cubicBezTo>
                <a:cubicBezTo>
                  <a:pt x="162" y="1657"/>
                  <a:pt x="162" y="1657"/>
                  <a:pt x="162" y="1657"/>
                </a:cubicBezTo>
                <a:cubicBezTo>
                  <a:pt x="162" y="1774"/>
                  <a:pt x="162" y="1774"/>
                  <a:pt x="162" y="1774"/>
                </a:cubicBezTo>
                <a:cubicBezTo>
                  <a:pt x="542" y="1774"/>
                  <a:pt x="542" y="1774"/>
                  <a:pt x="542" y="1774"/>
                </a:cubicBezTo>
                <a:cubicBezTo>
                  <a:pt x="542" y="1657"/>
                  <a:pt x="542" y="1657"/>
                  <a:pt x="542" y="1657"/>
                </a:cubicBezTo>
                <a:cubicBezTo>
                  <a:pt x="331" y="1657"/>
                  <a:pt x="331" y="1657"/>
                  <a:pt x="331" y="1657"/>
                </a:cubicBezTo>
                <a:cubicBezTo>
                  <a:pt x="303" y="1657"/>
                  <a:pt x="282" y="1651"/>
                  <a:pt x="266" y="1639"/>
                </a:cubicBezTo>
                <a:cubicBezTo>
                  <a:pt x="250" y="1627"/>
                  <a:pt x="242" y="1610"/>
                  <a:pt x="242" y="1590"/>
                </a:cubicBezTo>
                <a:cubicBezTo>
                  <a:pt x="242" y="1550"/>
                  <a:pt x="269" y="1530"/>
                  <a:pt x="323" y="1530"/>
                </a:cubicBezTo>
                <a:cubicBezTo>
                  <a:pt x="542" y="1530"/>
                  <a:pt x="542" y="1530"/>
                  <a:pt x="542" y="1530"/>
                </a:cubicBezTo>
                <a:cubicBezTo>
                  <a:pt x="542" y="1413"/>
                  <a:pt x="542" y="1413"/>
                  <a:pt x="542" y="1413"/>
                </a:cubicBezTo>
                <a:cubicBezTo>
                  <a:pt x="329" y="1413"/>
                  <a:pt x="329" y="1413"/>
                  <a:pt x="329" y="1413"/>
                </a:cubicBezTo>
                <a:cubicBezTo>
                  <a:pt x="304" y="1413"/>
                  <a:pt x="284" y="1407"/>
                  <a:pt x="267" y="1395"/>
                </a:cubicBezTo>
                <a:cubicBezTo>
                  <a:pt x="251" y="1382"/>
                  <a:pt x="242" y="1367"/>
                  <a:pt x="242" y="1347"/>
                </a:cubicBezTo>
                <a:cubicBezTo>
                  <a:pt x="242" y="1307"/>
                  <a:pt x="270" y="1286"/>
                  <a:pt x="325" y="1286"/>
                </a:cubicBezTo>
                <a:cubicBezTo>
                  <a:pt x="542" y="1286"/>
                  <a:pt x="542" y="1286"/>
                  <a:pt x="542" y="1286"/>
                </a:cubicBezTo>
                <a:cubicBezTo>
                  <a:pt x="542" y="1169"/>
                  <a:pt x="542" y="1169"/>
                  <a:pt x="542" y="1169"/>
                </a:cubicBezTo>
                <a:cubicBezTo>
                  <a:pt x="305" y="1169"/>
                  <a:pt x="305" y="1169"/>
                  <a:pt x="305" y="1169"/>
                </a:cubicBezTo>
                <a:cubicBezTo>
                  <a:pt x="203" y="1169"/>
                  <a:pt x="152" y="1211"/>
                  <a:pt x="152" y="1293"/>
                </a:cubicBezTo>
                <a:cubicBezTo>
                  <a:pt x="152" y="1350"/>
                  <a:pt x="176" y="1392"/>
                  <a:pt x="223" y="1421"/>
                </a:cubicBezTo>
                <a:cubicBezTo>
                  <a:pt x="176" y="1441"/>
                  <a:pt x="152" y="1478"/>
                  <a:pt x="152" y="1532"/>
                </a:cubicBezTo>
                <a:close/>
                <a:moveTo>
                  <a:pt x="484" y="2690"/>
                </a:moveTo>
                <a:cubicBezTo>
                  <a:pt x="484" y="2688"/>
                  <a:pt x="484" y="2688"/>
                  <a:pt x="484" y="2688"/>
                </a:cubicBezTo>
                <a:cubicBezTo>
                  <a:pt x="542" y="2688"/>
                  <a:pt x="542" y="2688"/>
                  <a:pt x="542" y="2688"/>
                </a:cubicBezTo>
                <a:cubicBezTo>
                  <a:pt x="542" y="2571"/>
                  <a:pt x="542" y="2571"/>
                  <a:pt x="542" y="2571"/>
                </a:cubicBezTo>
                <a:cubicBezTo>
                  <a:pt x="162" y="2571"/>
                  <a:pt x="162" y="2571"/>
                  <a:pt x="162" y="2571"/>
                </a:cubicBezTo>
                <a:cubicBezTo>
                  <a:pt x="162" y="2688"/>
                  <a:pt x="162" y="2688"/>
                  <a:pt x="162" y="2688"/>
                </a:cubicBezTo>
                <a:cubicBezTo>
                  <a:pt x="379" y="2688"/>
                  <a:pt x="379" y="2688"/>
                  <a:pt x="379" y="2688"/>
                </a:cubicBezTo>
                <a:cubicBezTo>
                  <a:pt x="405" y="2688"/>
                  <a:pt x="425" y="2695"/>
                  <a:pt x="439" y="2707"/>
                </a:cubicBezTo>
                <a:cubicBezTo>
                  <a:pt x="454" y="2720"/>
                  <a:pt x="462" y="2737"/>
                  <a:pt x="462" y="2758"/>
                </a:cubicBezTo>
                <a:cubicBezTo>
                  <a:pt x="462" y="2801"/>
                  <a:pt x="435" y="2822"/>
                  <a:pt x="381" y="2822"/>
                </a:cubicBezTo>
                <a:cubicBezTo>
                  <a:pt x="162" y="2822"/>
                  <a:pt x="162" y="2822"/>
                  <a:pt x="162" y="2822"/>
                </a:cubicBezTo>
                <a:cubicBezTo>
                  <a:pt x="162" y="2939"/>
                  <a:pt x="162" y="2939"/>
                  <a:pt x="162" y="2939"/>
                </a:cubicBezTo>
                <a:cubicBezTo>
                  <a:pt x="391" y="2939"/>
                  <a:pt x="391" y="2939"/>
                  <a:pt x="391" y="2939"/>
                </a:cubicBezTo>
                <a:cubicBezTo>
                  <a:pt x="498" y="2939"/>
                  <a:pt x="552" y="2895"/>
                  <a:pt x="552" y="2807"/>
                </a:cubicBezTo>
                <a:cubicBezTo>
                  <a:pt x="552" y="2758"/>
                  <a:pt x="529" y="2719"/>
                  <a:pt x="484" y="2690"/>
                </a:cubicBezTo>
                <a:close/>
                <a:moveTo>
                  <a:pt x="573" y="155"/>
                </a:moveTo>
                <a:cubicBezTo>
                  <a:pt x="162" y="0"/>
                  <a:pt x="162" y="0"/>
                  <a:pt x="162" y="0"/>
                </a:cubicBezTo>
                <a:cubicBezTo>
                  <a:pt x="162" y="116"/>
                  <a:pt x="162" y="116"/>
                  <a:pt x="162" y="116"/>
                </a:cubicBezTo>
                <a:cubicBezTo>
                  <a:pt x="394" y="188"/>
                  <a:pt x="394" y="188"/>
                  <a:pt x="394" y="188"/>
                </a:cubicBezTo>
                <a:cubicBezTo>
                  <a:pt x="413" y="194"/>
                  <a:pt x="430" y="198"/>
                  <a:pt x="444" y="201"/>
                </a:cubicBezTo>
                <a:cubicBezTo>
                  <a:pt x="444" y="202"/>
                  <a:pt x="444" y="202"/>
                  <a:pt x="444" y="202"/>
                </a:cubicBezTo>
                <a:cubicBezTo>
                  <a:pt x="425" y="205"/>
                  <a:pt x="408" y="208"/>
                  <a:pt x="393" y="212"/>
                </a:cubicBezTo>
                <a:cubicBezTo>
                  <a:pt x="162" y="284"/>
                  <a:pt x="162" y="284"/>
                  <a:pt x="162" y="284"/>
                </a:cubicBezTo>
                <a:cubicBezTo>
                  <a:pt x="162" y="414"/>
                  <a:pt x="162" y="414"/>
                  <a:pt x="162" y="414"/>
                </a:cubicBezTo>
                <a:cubicBezTo>
                  <a:pt x="542" y="259"/>
                  <a:pt x="542" y="259"/>
                  <a:pt x="542" y="259"/>
                </a:cubicBezTo>
                <a:cubicBezTo>
                  <a:pt x="589" y="279"/>
                  <a:pt x="589" y="279"/>
                  <a:pt x="589" y="279"/>
                </a:cubicBezTo>
                <a:cubicBezTo>
                  <a:pt x="617" y="291"/>
                  <a:pt x="632" y="312"/>
                  <a:pt x="632" y="342"/>
                </a:cubicBezTo>
                <a:cubicBezTo>
                  <a:pt x="632" y="361"/>
                  <a:pt x="627" y="378"/>
                  <a:pt x="618" y="393"/>
                </a:cubicBezTo>
                <a:cubicBezTo>
                  <a:pt x="711" y="393"/>
                  <a:pt x="711" y="393"/>
                  <a:pt x="711" y="393"/>
                </a:cubicBezTo>
                <a:cubicBezTo>
                  <a:pt x="718" y="375"/>
                  <a:pt x="721" y="352"/>
                  <a:pt x="721" y="323"/>
                </a:cubicBezTo>
                <a:cubicBezTo>
                  <a:pt x="721" y="248"/>
                  <a:pt x="672" y="192"/>
                  <a:pt x="573" y="155"/>
                </a:cubicBezTo>
                <a:close/>
                <a:moveTo>
                  <a:pt x="488" y="872"/>
                </a:moveTo>
                <a:cubicBezTo>
                  <a:pt x="488" y="870"/>
                  <a:pt x="488" y="870"/>
                  <a:pt x="488" y="870"/>
                </a:cubicBezTo>
                <a:cubicBezTo>
                  <a:pt x="542" y="870"/>
                  <a:pt x="542" y="870"/>
                  <a:pt x="542" y="870"/>
                </a:cubicBezTo>
                <a:cubicBezTo>
                  <a:pt x="542" y="759"/>
                  <a:pt x="542" y="759"/>
                  <a:pt x="542" y="759"/>
                </a:cubicBezTo>
                <a:cubicBezTo>
                  <a:pt x="315" y="759"/>
                  <a:pt x="315" y="759"/>
                  <a:pt x="315" y="759"/>
                </a:cubicBezTo>
                <a:cubicBezTo>
                  <a:pt x="206" y="759"/>
                  <a:pt x="152" y="813"/>
                  <a:pt x="152" y="922"/>
                </a:cubicBezTo>
                <a:cubicBezTo>
                  <a:pt x="152" y="945"/>
                  <a:pt x="155" y="971"/>
                  <a:pt x="162" y="1000"/>
                </a:cubicBezTo>
                <a:cubicBezTo>
                  <a:pt x="168" y="1028"/>
                  <a:pt x="176" y="1050"/>
                  <a:pt x="184" y="1067"/>
                </a:cubicBezTo>
                <a:cubicBezTo>
                  <a:pt x="273" y="1067"/>
                  <a:pt x="273" y="1067"/>
                  <a:pt x="273" y="1067"/>
                </a:cubicBezTo>
                <a:cubicBezTo>
                  <a:pt x="246" y="1026"/>
                  <a:pt x="232" y="983"/>
                  <a:pt x="232" y="937"/>
                </a:cubicBezTo>
                <a:cubicBezTo>
                  <a:pt x="232" y="892"/>
                  <a:pt x="253" y="870"/>
                  <a:pt x="295" y="870"/>
                </a:cubicBezTo>
                <a:cubicBezTo>
                  <a:pt x="308" y="973"/>
                  <a:pt x="308" y="973"/>
                  <a:pt x="308" y="973"/>
                </a:cubicBezTo>
                <a:cubicBezTo>
                  <a:pt x="320" y="1061"/>
                  <a:pt x="362" y="1104"/>
                  <a:pt x="436" y="1104"/>
                </a:cubicBezTo>
                <a:cubicBezTo>
                  <a:pt x="471" y="1104"/>
                  <a:pt x="499" y="1094"/>
                  <a:pt x="520" y="1073"/>
                </a:cubicBezTo>
                <a:cubicBezTo>
                  <a:pt x="541" y="1051"/>
                  <a:pt x="552" y="1022"/>
                  <a:pt x="552" y="985"/>
                </a:cubicBezTo>
                <a:cubicBezTo>
                  <a:pt x="552" y="935"/>
                  <a:pt x="530" y="897"/>
                  <a:pt x="488" y="872"/>
                </a:cubicBezTo>
                <a:close/>
                <a:moveTo>
                  <a:pt x="455" y="982"/>
                </a:moveTo>
                <a:cubicBezTo>
                  <a:pt x="447" y="991"/>
                  <a:pt x="436" y="996"/>
                  <a:pt x="423" y="996"/>
                </a:cubicBezTo>
                <a:cubicBezTo>
                  <a:pt x="393" y="996"/>
                  <a:pt x="376" y="977"/>
                  <a:pt x="371" y="939"/>
                </a:cubicBezTo>
                <a:cubicBezTo>
                  <a:pt x="362" y="870"/>
                  <a:pt x="362" y="870"/>
                  <a:pt x="362" y="870"/>
                </a:cubicBezTo>
                <a:cubicBezTo>
                  <a:pt x="388" y="870"/>
                  <a:pt x="388" y="870"/>
                  <a:pt x="388" y="870"/>
                </a:cubicBezTo>
                <a:cubicBezTo>
                  <a:pt x="411" y="870"/>
                  <a:pt x="430" y="877"/>
                  <a:pt x="445" y="890"/>
                </a:cubicBezTo>
                <a:cubicBezTo>
                  <a:pt x="461" y="904"/>
                  <a:pt x="468" y="922"/>
                  <a:pt x="468" y="944"/>
                </a:cubicBezTo>
                <a:cubicBezTo>
                  <a:pt x="468" y="960"/>
                  <a:pt x="464" y="973"/>
                  <a:pt x="455" y="982"/>
                </a:cubicBezTo>
                <a:close/>
              </a:path>
            </a:pathLst>
          </a:cu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2" name="Espace réservé du texte 21">
            <a:extLst>
              <a:ext uri="{FF2B5EF4-FFF2-40B4-BE49-F238E27FC236}">
                <a16:creationId xmlns:a16="http://schemas.microsoft.com/office/drawing/2014/main" id="{6065C688-BD50-4CB3-B190-6A6948CF765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8351" y="1377949"/>
            <a:ext cx="889000" cy="233067"/>
          </a:xfrm>
          <a:gradFill>
            <a:gsLst>
              <a:gs pos="40000">
                <a:schemeClr val="accent3">
                  <a:alpha val="75000"/>
                </a:schemeClr>
              </a:gs>
              <a:gs pos="100000">
                <a:schemeClr val="accent3">
                  <a:alpha val="0"/>
                </a:schemeClr>
              </a:gs>
            </a:gsLst>
            <a:lin ang="0" scaled="0"/>
          </a:gradFill>
        </p:spPr>
        <p:txBody>
          <a:bodyPr wrap="none" lIns="341982" tIns="0" rIns="0" bIns="0"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4400" b="1">
                <a:solidFill>
                  <a:schemeClr val="bg1"/>
                </a:solidFill>
              </a:defRPr>
            </a:lvl1pPr>
            <a:lvl2pPr marL="457178" indent="0">
              <a:buNone/>
              <a:defRPr/>
            </a:lvl2pPr>
            <a:lvl3pPr marL="914354" indent="0">
              <a:buNone/>
              <a:defRPr/>
            </a:lvl3pPr>
            <a:lvl4pPr marL="1371532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fr-FR" dirty="0"/>
              <a:t>01</a:t>
            </a:r>
          </a:p>
        </p:txBody>
      </p:sp>
      <p:sp>
        <p:nvSpPr>
          <p:cNvPr id="23" name="Espace réservé du texte 21">
            <a:extLst>
              <a:ext uri="{FF2B5EF4-FFF2-40B4-BE49-F238E27FC236}">
                <a16:creationId xmlns:a16="http://schemas.microsoft.com/office/drawing/2014/main" id="{0800D054-2BB8-4B92-BF81-38408240CED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41888" y="1800537"/>
            <a:ext cx="1995739" cy="600164"/>
          </a:xfrm>
        </p:spPr>
        <p:txBody>
          <a:bodyPr wrap="none" lIns="0" tIns="0" rIns="0" bIns="0" anchor="t">
            <a:spAutoFit/>
          </a:bodyPr>
          <a:lstStyle>
            <a:lvl1pPr marL="0" indent="0" algn="l">
              <a:lnSpc>
                <a:spcPct val="130000"/>
              </a:lnSpc>
              <a:buNone/>
              <a:defRPr sz="1500" b="0" cap="all" spc="1300" baseline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457178" indent="0">
              <a:buNone/>
              <a:defRPr/>
            </a:lvl2pPr>
            <a:lvl3pPr marL="914354" indent="0">
              <a:buNone/>
              <a:defRPr/>
            </a:lvl3pPr>
            <a:lvl4pPr marL="1371532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fr-FR" dirty="0" err="1"/>
              <a:t>Chapter</a:t>
            </a:r>
            <a:br>
              <a:rPr lang="fr-FR" dirty="0"/>
            </a:br>
            <a:r>
              <a:rPr lang="fr-FR" dirty="0" err="1"/>
              <a:t>title</a:t>
            </a:r>
            <a:endParaRPr lang="fr-FR" dirty="0"/>
          </a:p>
        </p:txBody>
      </p:sp>
      <p:sp>
        <p:nvSpPr>
          <p:cNvPr id="24" name="Espace réservé du texte 21">
            <a:extLst>
              <a:ext uri="{FF2B5EF4-FFF2-40B4-BE49-F238E27FC236}">
                <a16:creationId xmlns:a16="http://schemas.microsoft.com/office/drawing/2014/main" id="{6C1C7B7F-84EE-4FA6-8130-CBA656C7F37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941887" y="3186115"/>
            <a:ext cx="969964" cy="228620"/>
          </a:xfrm>
          <a:gradFill flip="none" rotWithShape="1">
            <a:gsLst>
              <a:gs pos="40000">
                <a:schemeClr val="accent4">
                  <a:alpha val="75000"/>
                </a:schemeClr>
              </a:gs>
              <a:gs pos="100000">
                <a:schemeClr val="accent4">
                  <a:alpha val="0"/>
                </a:schemeClr>
              </a:gs>
            </a:gsLst>
            <a:lin ang="10800000" scaled="1"/>
            <a:tileRect/>
          </a:gradFill>
        </p:spPr>
        <p:txBody>
          <a:bodyPr lIns="0" tIns="0" rIns="0" bIns="0"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4400" b="1">
                <a:solidFill>
                  <a:schemeClr val="bg1"/>
                </a:solidFill>
              </a:defRPr>
            </a:lvl1pPr>
            <a:lvl2pPr marL="457178" indent="0">
              <a:buNone/>
              <a:defRPr/>
            </a:lvl2pPr>
            <a:lvl3pPr marL="914354" indent="0">
              <a:buNone/>
              <a:defRPr/>
            </a:lvl3pPr>
            <a:lvl4pPr marL="1371532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fr-FR" dirty="0"/>
              <a:t>02</a:t>
            </a:r>
          </a:p>
        </p:txBody>
      </p:sp>
      <p:sp>
        <p:nvSpPr>
          <p:cNvPr id="25" name="Espace réservé du texte 21">
            <a:extLst>
              <a:ext uri="{FF2B5EF4-FFF2-40B4-BE49-F238E27FC236}">
                <a16:creationId xmlns:a16="http://schemas.microsoft.com/office/drawing/2014/main" id="{AFD8EE25-4CF6-4C02-848F-F559529BAA9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41888" y="3606477"/>
            <a:ext cx="1995739" cy="600164"/>
          </a:xfrm>
        </p:spPr>
        <p:txBody>
          <a:bodyPr wrap="none" lIns="0" tIns="0" rIns="0" bIns="0" anchor="t">
            <a:spAutoFit/>
          </a:bodyPr>
          <a:lstStyle>
            <a:lvl1pPr marL="0" indent="0" algn="l">
              <a:lnSpc>
                <a:spcPct val="130000"/>
              </a:lnSpc>
              <a:buNone/>
              <a:defRPr sz="1500" b="0" cap="all" spc="1300" baseline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457178" indent="0">
              <a:buNone/>
              <a:defRPr/>
            </a:lvl2pPr>
            <a:lvl3pPr marL="914354" indent="0">
              <a:buNone/>
              <a:defRPr/>
            </a:lvl3pPr>
            <a:lvl4pPr marL="1371532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fr-FR" dirty="0" err="1"/>
              <a:t>Chapter</a:t>
            </a:r>
            <a:br>
              <a:rPr lang="fr-FR" dirty="0"/>
            </a:br>
            <a:r>
              <a:rPr lang="fr-FR" dirty="0" err="1"/>
              <a:t>title</a:t>
            </a:r>
            <a:endParaRPr lang="fr-FR" dirty="0"/>
          </a:p>
        </p:txBody>
      </p:sp>
      <p:sp>
        <p:nvSpPr>
          <p:cNvPr id="36" name="Espace réservé du texte 21">
            <a:extLst>
              <a:ext uri="{FF2B5EF4-FFF2-40B4-BE49-F238E27FC236}">
                <a16:creationId xmlns:a16="http://schemas.microsoft.com/office/drawing/2014/main" id="{5E6F19B8-5651-4C49-A2DF-5BD32C32BE0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578351" y="4994593"/>
            <a:ext cx="889000" cy="233067"/>
          </a:xfrm>
          <a:gradFill>
            <a:gsLst>
              <a:gs pos="40000">
                <a:schemeClr val="accent2">
                  <a:alpha val="75000"/>
                </a:schemeClr>
              </a:gs>
              <a:gs pos="100000">
                <a:schemeClr val="accent2">
                  <a:alpha val="0"/>
                </a:schemeClr>
              </a:gs>
            </a:gsLst>
            <a:lin ang="0" scaled="0"/>
          </a:gradFill>
        </p:spPr>
        <p:txBody>
          <a:bodyPr wrap="none" lIns="341982" tIns="0" rIns="0" bIns="0"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4400" b="1">
                <a:solidFill>
                  <a:schemeClr val="bg1"/>
                </a:solidFill>
              </a:defRPr>
            </a:lvl1pPr>
            <a:lvl2pPr marL="457178" indent="0">
              <a:buNone/>
              <a:defRPr/>
            </a:lvl2pPr>
            <a:lvl3pPr marL="914354" indent="0">
              <a:buNone/>
              <a:defRPr/>
            </a:lvl3pPr>
            <a:lvl4pPr marL="1371532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fr-FR" dirty="0"/>
              <a:t>03</a:t>
            </a:r>
          </a:p>
        </p:txBody>
      </p:sp>
      <p:sp>
        <p:nvSpPr>
          <p:cNvPr id="37" name="Espace réservé du texte 21">
            <a:extLst>
              <a:ext uri="{FF2B5EF4-FFF2-40B4-BE49-F238E27FC236}">
                <a16:creationId xmlns:a16="http://schemas.microsoft.com/office/drawing/2014/main" id="{AA620A63-6094-4071-8984-6FD070C124E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941888" y="5417179"/>
            <a:ext cx="1995739" cy="600164"/>
          </a:xfrm>
        </p:spPr>
        <p:txBody>
          <a:bodyPr wrap="none" lIns="0" tIns="0" rIns="0" bIns="0" anchor="t">
            <a:spAutoFit/>
          </a:bodyPr>
          <a:lstStyle>
            <a:lvl1pPr marL="0" indent="0" algn="l">
              <a:lnSpc>
                <a:spcPct val="130000"/>
              </a:lnSpc>
              <a:buNone/>
              <a:defRPr sz="1500" b="0" cap="all" spc="1300" baseline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457178" indent="0">
              <a:buNone/>
              <a:defRPr/>
            </a:lvl2pPr>
            <a:lvl3pPr marL="914354" indent="0">
              <a:buNone/>
              <a:defRPr/>
            </a:lvl3pPr>
            <a:lvl4pPr marL="1371532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fr-FR" dirty="0" err="1"/>
              <a:t>Chapter</a:t>
            </a:r>
            <a:br>
              <a:rPr lang="fr-FR" dirty="0"/>
            </a:br>
            <a:r>
              <a:rPr lang="fr-FR" dirty="0" err="1"/>
              <a:t>title</a:t>
            </a:r>
            <a:endParaRPr lang="fr-FR" dirty="0"/>
          </a:p>
        </p:txBody>
      </p:sp>
      <p:sp>
        <p:nvSpPr>
          <p:cNvPr id="38" name="Cadre 37">
            <a:extLst>
              <a:ext uri="{FF2B5EF4-FFF2-40B4-BE49-F238E27FC236}">
                <a16:creationId xmlns:a16="http://schemas.microsoft.com/office/drawing/2014/main" id="{EFAC417D-E66F-4299-A263-732D2265B8F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138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71764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de section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3">
            <a:extLst>
              <a:ext uri="{FF2B5EF4-FFF2-40B4-BE49-F238E27FC236}">
                <a16:creationId xmlns:a16="http://schemas.microsoft.com/office/drawing/2014/main" id="{288595D9-B99C-407B-B483-FF4A7C47844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85784" y="1660172"/>
            <a:ext cx="4172937" cy="3970317"/>
          </a:xfrm>
        </p:spPr>
        <p:txBody>
          <a:bodyPr wrap="none">
            <a:spAutoFit/>
          </a:bodyPr>
          <a:lstStyle>
            <a:lvl1pPr marL="0" indent="0">
              <a:buNone/>
              <a:defRPr sz="28000" b="0">
                <a:gradFill flip="none" rotWithShape="1">
                  <a:gsLst>
                    <a:gs pos="21000">
                      <a:schemeClr val="bg1">
                        <a:alpha val="0"/>
                      </a:schemeClr>
                    </a:gs>
                    <a:gs pos="46000">
                      <a:schemeClr val="bg1"/>
                    </a:gs>
                  </a:gsLst>
                  <a:lin ang="18900000" scaled="1"/>
                  <a:tileRect/>
                </a:gradFill>
                <a:effectLst>
                  <a:outerShdw blurRad="190500" dist="38100" algn="l" rotWithShape="0">
                    <a:srgbClr val="075293">
                      <a:alpha val="25000"/>
                    </a:srgb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457178" indent="0">
              <a:buNone/>
              <a:defRPr/>
            </a:lvl2pPr>
            <a:lvl3pPr marL="914354" indent="0">
              <a:buNone/>
              <a:defRPr/>
            </a:lvl3pPr>
            <a:lvl4pPr marL="1371532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fr-FR" dirty="0"/>
              <a:t>01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3AFBC0D-3754-49F1-A8F7-B4BEAA9949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2" y="2783544"/>
            <a:ext cx="5580620" cy="1290917"/>
          </a:xfrm>
        </p:spPr>
        <p:txBody>
          <a:bodyPr wrap="square" tIns="107995" bIns="0" anchor="ctr">
            <a:spAutoFit/>
          </a:bodyPr>
          <a:lstStyle>
            <a:lvl1pPr>
              <a:lnSpc>
                <a:spcPct val="80000"/>
              </a:lnSpc>
              <a:defRPr sz="4800" b="1" cap="all" baseline="0"/>
            </a:lvl1pPr>
          </a:lstStyle>
          <a:p>
            <a:r>
              <a:rPr lang="fr-FR" dirty="0" err="1"/>
              <a:t>Chapter</a:t>
            </a:r>
            <a:br>
              <a:rPr lang="fr-FR" dirty="0"/>
            </a:br>
            <a:r>
              <a:rPr lang="fr-FR" dirty="0" err="1"/>
              <a:t>title</a:t>
            </a:r>
            <a:endParaRPr lang="fr-FR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0905566-CBC3-4E60-8DB8-8962EDDDE980}"/>
              </a:ext>
            </a:extLst>
          </p:cNvPr>
          <p:cNvSpPr/>
          <p:nvPr userDrawn="1"/>
        </p:nvSpPr>
        <p:spPr>
          <a:xfrm rot="5400000">
            <a:off x="4989232" y="4797199"/>
            <a:ext cx="252000" cy="1044000"/>
          </a:xfrm>
          <a:prstGeom prst="rect">
            <a:avLst/>
          </a:prstGeom>
          <a:gradFill>
            <a:gsLst>
              <a:gs pos="40000">
                <a:srgbClr val="57C4F2">
                  <a:alpha val="75000"/>
                </a:srgb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F9FE866-64BA-481A-8463-197E8069FCC5}"/>
              </a:ext>
            </a:extLst>
          </p:cNvPr>
          <p:cNvSpPr/>
          <p:nvPr userDrawn="1"/>
        </p:nvSpPr>
        <p:spPr>
          <a:xfrm>
            <a:off x="695399" y="764704"/>
            <a:ext cx="252000" cy="1044000"/>
          </a:xfrm>
          <a:prstGeom prst="rect">
            <a:avLst/>
          </a:prstGeom>
          <a:gradFill>
            <a:gsLst>
              <a:gs pos="40000">
                <a:schemeClr val="accent3">
                  <a:alpha val="75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fr-FR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4D6ED72B-637E-4C1D-8C5E-7384B88E111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34600" y="6000687"/>
            <a:ext cx="1727200" cy="599103"/>
          </a:xfrm>
          <a:prstGeom prst="rect">
            <a:avLst/>
          </a:prstGeom>
        </p:spPr>
      </p:pic>
      <p:sp>
        <p:nvSpPr>
          <p:cNvPr id="11" name="Cadre 10">
            <a:extLst>
              <a:ext uri="{FF2B5EF4-FFF2-40B4-BE49-F238E27FC236}">
                <a16:creationId xmlns:a16="http://schemas.microsoft.com/office/drawing/2014/main" id="{37387A5F-2D7A-4134-8E5F-FE1B12AA92D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138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58127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6709795-3E23-4780-9239-2770BA9ABB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6E132CD-5687-4DDD-A6D7-1CDC87AE55D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>
                <a:solidFill>
                  <a:schemeClr val="tx1"/>
                </a:solidFill>
              </a:rPr>
              <a:t>• Corporate presentation • sodern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ADA1116-765D-4CEE-9F39-BC07DD6E93F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393ED50-FF75-4777-909F-3FB39E99137C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356228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6DBAEB8-0E29-4082-B6D7-B54CB137F80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>
                <a:solidFill>
                  <a:schemeClr val="tx1"/>
                </a:solidFill>
              </a:rPr>
              <a:t>• Corporate presentation • sodern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F81FAA4-AFA7-4680-990B-1219ABAEC34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393ED50-FF75-4777-909F-3FB39E99137C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740509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re de section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6879EAF-9618-4DEE-951D-92E6AF19F63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85781" y="1660173"/>
            <a:ext cx="4272323" cy="4067267"/>
          </a:xfrm>
        </p:spPr>
        <p:txBody>
          <a:bodyPr wrap="none">
            <a:spAutoFit/>
          </a:bodyPr>
          <a:lstStyle>
            <a:lvl1pPr marL="0" indent="0">
              <a:buNone/>
              <a:defRPr sz="28000" b="0">
                <a:gradFill flip="none" rotWithShape="1">
                  <a:gsLst>
                    <a:gs pos="21000">
                      <a:schemeClr val="bg1">
                        <a:alpha val="0"/>
                      </a:schemeClr>
                    </a:gs>
                    <a:gs pos="46000">
                      <a:schemeClr val="bg1"/>
                    </a:gs>
                  </a:gsLst>
                  <a:lin ang="18900000" scaled="1"/>
                  <a:tileRect/>
                </a:gradFill>
                <a:effectLst>
                  <a:outerShdw blurRad="190500" dist="38100" algn="l" rotWithShape="0">
                    <a:srgbClr val="075293">
                      <a:alpha val="25000"/>
                    </a:srgb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457178" indent="0">
              <a:buNone/>
              <a:defRPr/>
            </a:lvl2pPr>
            <a:lvl3pPr marL="914354" indent="0">
              <a:buNone/>
              <a:defRPr/>
            </a:lvl3pPr>
            <a:lvl4pPr marL="1371532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fr-FR" dirty="0"/>
              <a:t>02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3AFBC0D-3754-49F1-A8F7-B4BEAA9949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2" y="2783544"/>
            <a:ext cx="5580620" cy="1290917"/>
          </a:xfrm>
        </p:spPr>
        <p:txBody>
          <a:bodyPr wrap="square" tIns="107995" bIns="0" anchor="ctr">
            <a:spAutoFit/>
          </a:bodyPr>
          <a:lstStyle>
            <a:lvl1pPr>
              <a:lnSpc>
                <a:spcPct val="80000"/>
              </a:lnSpc>
              <a:defRPr sz="4800" b="1" cap="all" baseline="0"/>
            </a:lvl1pPr>
          </a:lstStyle>
          <a:p>
            <a:r>
              <a:rPr lang="fr-FR" dirty="0" err="1"/>
              <a:t>Chapter</a:t>
            </a:r>
            <a:br>
              <a:rPr lang="fr-FR" dirty="0"/>
            </a:br>
            <a:r>
              <a:rPr lang="fr-FR" dirty="0" err="1"/>
              <a:t>title</a:t>
            </a:r>
            <a:endParaRPr lang="fr-FR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0905566-CBC3-4E60-8DB8-8962EDDDE980}"/>
              </a:ext>
            </a:extLst>
          </p:cNvPr>
          <p:cNvSpPr/>
          <p:nvPr userDrawn="1"/>
        </p:nvSpPr>
        <p:spPr>
          <a:xfrm rot="5400000">
            <a:off x="4989232" y="4797199"/>
            <a:ext cx="252000" cy="1044000"/>
          </a:xfrm>
          <a:prstGeom prst="rect">
            <a:avLst/>
          </a:prstGeom>
          <a:gradFill>
            <a:gsLst>
              <a:gs pos="40000">
                <a:srgbClr val="57C4F2">
                  <a:alpha val="75000"/>
                </a:srgb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F9FE866-64BA-481A-8463-197E8069FCC5}"/>
              </a:ext>
            </a:extLst>
          </p:cNvPr>
          <p:cNvSpPr/>
          <p:nvPr userDrawn="1"/>
        </p:nvSpPr>
        <p:spPr>
          <a:xfrm>
            <a:off x="695399" y="764704"/>
            <a:ext cx="252000" cy="1044000"/>
          </a:xfrm>
          <a:prstGeom prst="rect">
            <a:avLst/>
          </a:prstGeom>
          <a:gradFill>
            <a:gsLst>
              <a:gs pos="40000">
                <a:schemeClr val="accent4">
                  <a:alpha val="75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fr-FR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EC4ACA60-6BC3-491E-99B3-A1A2FB4A991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34600" y="6000687"/>
            <a:ext cx="1727200" cy="599103"/>
          </a:xfrm>
          <a:prstGeom prst="rect">
            <a:avLst/>
          </a:prstGeom>
        </p:spPr>
      </p:pic>
      <p:sp>
        <p:nvSpPr>
          <p:cNvPr id="11" name="Cadre 10">
            <a:extLst>
              <a:ext uri="{FF2B5EF4-FFF2-40B4-BE49-F238E27FC236}">
                <a16:creationId xmlns:a16="http://schemas.microsoft.com/office/drawing/2014/main" id="{B5BBBC84-5C25-4441-A034-875A90031D2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138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58682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201B4E8-3179-4772-A42B-93F17BB84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4FCE1D9-BDFB-4A6B-9D2A-09E7BA3478C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>
                <a:solidFill>
                  <a:schemeClr val="tx1"/>
                </a:solidFill>
              </a:rPr>
              <a:t>• Corporate presentation • sodern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8FDEA23-0D95-41FC-A647-6ECCB56D97E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393ED50-FF75-4777-909F-3FB39E99137C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13769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2E64E7A-358C-48A3-9159-F6ADB14E43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Titre 6">
            <a:extLst>
              <a:ext uri="{FF2B5EF4-FFF2-40B4-BE49-F238E27FC236}">
                <a16:creationId xmlns:a16="http://schemas.microsoft.com/office/drawing/2014/main" id="{4C555AFE-4E4B-47A7-B071-902148BC9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40B1E0B3-D544-4839-8869-E0258F15C7D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>
                <a:solidFill>
                  <a:schemeClr val="tx1"/>
                </a:solidFill>
              </a:rPr>
              <a:t>• Corporate presentation • sodern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623914DE-BFA6-49AE-B2D8-D90BC0A5B3D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393ED50-FF75-4777-909F-3FB39E99137C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087058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Vid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6DBAEB8-0E29-4082-B6D7-B54CB137F80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>
                <a:solidFill>
                  <a:schemeClr val="tx1"/>
                </a:solidFill>
              </a:rPr>
              <a:t>• Corporate presentation • sodern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F81FAA4-AFA7-4680-990B-1219ABAEC34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393ED50-FF75-4777-909F-3FB39E99137C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449731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 + Footer Whit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6DBAEB8-0E29-4082-B6D7-B54CB137F80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• Corporate presentation • sodern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F81FAA4-AFA7-4680-990B-1219ABAEC34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393ED50-FF75-4777-909F-3FB39E99137C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CF3B003D-80AC-43E0-BAD7-946AC5E9730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71833" y="6323305"/>
            <a:ext cx="1010619" cy="350547"/>
          </a:xfrm>
          <a:prstGeom prst="rect">
            <a:avLst/>
          </a:prstGeom>
        </p:spPr>
      </p:pic>
      <p:sp>
        <p:nvSpPr>
          <p:cNvPr id="8" name="Cadre 7">
            <a:extLst>
              <a:ext uri="{FF2B5EF4-FFF2-40B4-BE49-F238E27FC236}">
                <a16:creationId xmlns:a16="http://schemas.microsoft.com/office/drawing/2014/main" id="{0653CB34-D48C-4E80-A656-022043F537D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138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36419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sposition personnalisé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 15" descr="Une image contenant extérieur, neige, skiant, homme&#10;&#10;Description générée automatiquement">
            <a:extLst>
              <a:ext uri="{FF2B5EF4-FFF2-40B4-BE49-F238E27FC236}">
                <a16:creationId xmlns:a16="http://schemas.microsoft.com/office/drawing/2014/main" id="{53484ACD-E203-49F7-BD3A-A8FA979F737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200400" cy="6858000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52CD3E5F-D054-4A50-A4AA-66D80B2C195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34600" y="6000687"/>
            <a:ext cx="1727200" cy="599103"/>
          </a:xfrm>
          <a:prstGeom prst="rect">
            <a:avLst/>
          </a:prstGeom>
        </p:spPr>
      </p:pic>
      <p:sp useBgFill="1">
        <p:nvSpPr>
          <p:cNvPr id="14" name="Freeform 9">
            <a:extLst>
              <a:ext uri="{FF2B5EF4-FFF2-40B4-BE49-F238E27FC236}">
                <a16:creationId xmlns:a16="http://schemas.microsoft.com/office/drawing/2014/main" id="{BB092C0D-BDFA-406E-9366-59C171AFFB96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2120438" y="701850"/>
            <a:ext cx="1167948" cy="5455892"/>
          </a:xfrm>
          <a:custGeom>
            <a:avLst/>
            <a:gdLst>
              <a:gd name="T0" fmla="*/ 221 w 721"/>
              <a:gd name="T1" fmla="*/ 2353 h 3376"/>
              <a:gd name="T2" fmla="*/ 162 w 721"/>
              <a:gd name="T3" fmla="*/ 2472 h 3376"/>
              <a:gd name="T4" fmla="*/ 331 w 721"/>
              <a:gd name="T5" fmla="*/ 2355 h 3376"/>
              <a:gd name="T6" fmla="*/ 323 w 721"/>
              <a:gd name="T7" fmla="*/ 2229 h 3376"/>
              <a:gd name="T8" fmla="*/ 329 w 721"/>
              <a:gd name="T9" fmla="*/ 2111 h 3376"/>
              <a:gd name="T10" fmla="*/ 325 w 721"/>
              <a:gd name="T11" fmla="*/ 1984 h 3376"/>
              <a:gd name="T12" fmla="*/ 305 w 721"/>
              <a:gd name="T13" fmla="*/ 1867 h 3376"/>
              <a:gd name="T14" fmla="*/ 152 w 721"/>
              <a:gd name="T15" fmla="*/ 2230 h 3376"/>
              <a:gd name="T16" fmla="*/ 392 w 721"/>
              <a:gd name="T17" fmla="*/ 3010 h 3376"/>
              <a:gd name="T18" fmla="*/ 258 w 721"/>
              <a:gd name="T19" fmla="*/ 3091 h 3376"/>
              <a:gd name="T20" fmla="*/ 193 w 721"/>
              <a:gd name="T21" fmla="*/ 3222 h 3376"/>
              <a:gd name="T22" fmla="*/ 126 w 721"/>
              <a:gd name="T23" fmla="*/ 3243 h 3376"/>
              <a:gd name="T24" fmla="*/ 95 w 721"/>
              <a:gd name="T25" fmla="*/ 3160 h 3376"/>
              <a:gd name="T26" fmla="*/ 115 w 721"/>
              <a:gd name="T27" fmla="*/ 3062 h 3376"/>
              <a:gd name="T28" fmla="*/ 5 w 721"/>
              <a:gd name="T29" fmla="*/ 3092 h 3376"/>
              <a:gd name="T30" fmla="*/ 38 w 721"/>
              <a:gd name="T31" fmla="*/ 3313 h 3376"/>
              <a:gd name="T32" fmla="*/ 249 w 721"/>
              <a:gd name="T33" fmla="*/ 3345 h 3376"/>
              <a:gd name="T34" fmla="*/ 353 w 721"/>
              <a:gd name="T35" fmla="*/ 3169 h 3376"/>
              <a:gd name="T36" fmla="*/ 425 w 721"/>
              <a:gd name="T37" fmla="*/ 3142 h 3376"/>
              <a:gd name="T38" fmla="*/ 457 w 721"/>
              <a:gd name="T39" fmla="*/ 3226 h 3376"/>
              <a:gd name="T40" fmla="*/ 522 w 721"/>
              <a:gd name="T41" fmla="*/ 3373 h 3376"/>
              <a:gd name="T42" fmla="*/ 543 w 721"/>
              <a:gd name="T43" fmla="*/ 3140 h 3376"/>
              <a:gd name="T44" fmla="*/ 232 w 721"/>
              <a:gd name="T45" fmla="*/ 548 h 3376"/>
              <a:gd name="T46" fmla="*/ 542 w 721"/>
              <a:gd name="T47" fmla="*/ 666 h 3376"/>
              <a:gd name="T48" fmla="*/ 284 w 721"/>
              <a:gd name="T49" fmla="*/ 527 h 3376"/>
              <a:gd name="T50" fmla="*/ 159 w 721"/>
              <a:gd name="T51" fmla="*/ 417 h 3376"/>
              <a:gd name="T52" fmla="*/ 152 w 721"/>
              <a:gd name="T53" fmla="*/ 1532 h 3376"/>
              <a:gd name="T54" fmla="*/ 221 w 721"/>
              <a:gd name="T55" fmla="*/ 1657 h 3376"/>
              <a:gd name="T56" fmla="*/ 542 w 721"/>
              <a:gd name="T57" fmla="*/ 1774 h 3376"/>
              <a:gd name="T58" fmla="*/ 266 w 721"/>
              <a:gd name="T59" fmla="*/ 1639 h 3376"/>
              <a:gd name="T60" fmla="*/ 542 w 721"/>
              <a:gd name="T61" fmla="*/ 1530 h 3376"/>
              <a:gd name="T62" fmla="*/ 267 w 721"/>
              <a:gd name="T63" fmla="*/ 1395 h 3376"/>
              <a:gd name="T64" fmla="*/ 542 w 721"/>
              <a:gd name="T65" fmla="*/ 1286 h 3376"/>
              <a:gd name="T66" fmla="*/ 152 w 721"/>
              <a:gd name="T67" fmla="*/ 1293 h 3376"/>
              <a:gd name="T68" fmla="*/ 484 w 721"/>
              <a:gd name="T69" fmla="*/ 2690 h 3376"/>
              <a:gd name="T70" fmla="*/ 542 w 721"/>
              <a:gd name="T71" fmla="*/ 2571 h 3376"/>
              <a:gd name="T72" fmla="*/ 379 w 721"/>
              <a:gd name="T73" fmla="*/ 2688 h 3376"/>
              <a:gd name="T74" fmla="*/ 381 w 721"/>
              <a:gd name="T75" fmla="*/ 2822 h 3376"/>
              <a:gd name="T76" fmla="*/ 391 w 721"/>
              <a:gd name="T77" fmla="*/ 2939 h 3376"/>
              <a:gd name="T78" fmla="*/ 573 w 721"/>
              <a:gd name="T79" fmla="*/ 155 h 3376"/>
              <a:gd name="T80" fmla="*/ 394 w 721"/>
              <a:gd name="T81" fmla="*/ 188 h 3376"/>
              <a:gd name="T82" fmla="*/ 393 w 721"/>
              <a:gd name="T83" fmla="*/ 212 h 3376"/>
              <a:gd name="T84" fmla="*/ 542 w 721"/>
              <a:gd name="T85" fmla="*/ 259 h 3376"/>
              <a:gd name="T86" fmla="*/ 618 w 721"/>
              <a:gd name="T87" fmla="*/ 393 h 3376"/>
              <a:gd name="T88" fmla="*/ 573 w 721"/>
              <a:gd name="T89" fmla="*/ 155 h 3376"/>
              <a:gd name="T90" fmla="*/ 542 w 721"/>
              <a:gd name="T91" fmla="*/ 870 h 3376"/>
              <a:gd name="T92" fmla="*/ 152 w 721"/>
              <a:gd name="T93" fmla="*/ 922 h 3376"/>
              <a:gd name="T94" fmla="*/ 273 w 721"/>
              <a:gd name="T95" fmla="*/ 1067 h 3376"/>
              <a:gd name="T96" fmla="*/ 308 w 721"/>
              <a:gd name="T97" fmla="*/ 973 h 3376"/>
              <a:gd name="T98" fmla="*/ 552 w 721"/>
              <a:gd name="T99" fmla="*/ 985 h 3376"/>
              <a:gd name="T100" fmla="*/ 423 w 721"/>
              <a:gd name="T101" fmla="*/ 996 h 3376"/>
              <a:gd name="T102" fmla="*/ 388 w 721"/>
              <a:gd name="T103" fmla="*/ 870 h 3376"/>
              <a:gd name="T104" fmla="*/ 455 w 721"/>
              <a:gd name="T105" fmla="*/ 982 h 33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721" h="3376">
                <a:moveTo>
                  <a:pt x="152" y="2230"/>
                </a:moveTo>
                <a:cubicBezTo>
                  <a:pt x="152" y="2256"/>
                  <a:pt x="159" y="2280"/>
                  <a:pt x="171" y="2302"/>
                </a:cubicBezTo>
                <a:cubicBezTo>
                  <a:pt x="184" y="2324"/>
                  <a:pt x="201" y="2341"/>
                  <a:pt x="221" y="2353"/>
                </a:cubicBezTo>
                <a:cubicBezTo>
                  <a:pt x="221" y="2355"/>
                  <a:pt x="221" y="2355"/>
                  <a:pt x="221" y="2355"/>
                </a:cubicBezTo>
                <a:cubicBezTo>
                  <a:pt x="162" y="2355"/>
                  <a:pt x="162" y="2355"/>
                  <a:pt x="162" y="2355"/>
                </a:cubicBezTo>
                <a:cubicBezTo>
                  <a:pt x="162" y="2472"/>
                  <a:pt x="162" y="2472"/>
                  <a:pt x="162" y="2472"/>
                </a:cubicBezTo>
                <a:cubicBezTo>
                  <a:pt x="542" y="2472"/>
                  <a:pt x="542" y="2472"/>
                  <a:pt x="542" y="2472"/>
                </a:cubicBezTo>
                <a:cubicBezTo>
                  <a:pt x="542" y="2355"/>
                  <a:pt x="542" y="2355"/>
                  <a:pt x="542" y="2355"/>
                </a:cubicBezTo>
                <a:cubicBezTo>
                  <a:pt x="331" y="2355"/>
                  <a:pt x="331" y="2355"/>
                  <a:pt x="331" y="2355"/>
                </a:cubicBezTo>
                <a:cubicBezTo>
                  <a:pt x="303" y="2355"/>
                  <a:pt x="282" y="2349"/>
                  <a:pt x="266" y="2337"/>
                </a:cubicBezTo>
                <a:cubicBezTo>
                  <a:pt x="250" y="2325"/>
                  <a:pt x="242" y="2309"/>
                  <a:pt x="242" y="2288"/>
                </a:cubicBezTo>
                <a:cubicBezTo>
                  <a:pt x="242" y="2248"/>
                  <a:pt x="269" y="2229"/>
                  <a:pt x="323" y="2229"/>
                </a:cubicBezTo>
                <a:cubicBezTo>
                  <a:pt x="542" y="2229"/>
                  <a:pt x="542" y="2229"/>
                  <a:pt x="542" y="2229"/>
                </a:cubicBezTo>
                <a:cubicBezTo>
                  <a:pt x="542" y="2111"/>
                  <a:pt x="542" y="2111"/>
                  <a:pt x="542" y="2111"/>
                </a:cubicBezTo>
                <a:cubicBezTo>
                  <a:pt x="329" y="2111"/>
                  <a:pt x="329" y="2111"/>
                  <a:pt x="329" y="2111"/>
                </a:cubicBezTo>
                <a:cubicBezTo>
                  <a:pt x="304" y="2111"/>
                  <a:pt x="284" y="2105"/>
                  <a:pt x="267" y="2093"/>
                </a:cubicBezTo>
                <a:cubicBezTo>
                  <a:pt x="251" y="2081"/>
                  <a:pt x="242" y="2065"/>
                  <a:pt x="242" y="2045"/>
                </a:cubicBezTo>
                <a:cubicBezTo>
                  <a:pt x="242" y="2005"/>
                  <a:pt x="270" y="1984"/>
                  <a:pt x="325" y="1984"/>
                </a:cubicBezTo>
                <a:cubicBezTo>
                  <a:pt x="542" y="1984"/>
                  <a:pt x="542" y="1984"/>
                  <a:pt x="542" y="1984"/>
                </a:cubicBezTo>
                <a:cubicBezTo>
                  <a:pt x="542" y="1867"/>
                  <a:pt x="542" y="1867"/>
                  <a:pt x="542" y="1867"/>
                </a:cubicBezTo>
                <a:cubicBezTo>
                  <a:pt x="305" y="1867"/>
                  <a:pt x="305" y="1867"/>
                  <a:pt x="305" y="1867"/>
                </a:cubicBezTo>
                <a:cubicBezTo>
                  <a:pt x="203" y="1867"/>
                  <a:pt x="152" y="1909"/>
                  <a:pt x="152" y="1991"/>
                </a:cubicBezTo>
                <a:cubicBezTo>
                  <a:pt x="152" y="2048"/>
                  <a:pt x="176" y="2090"/>
                  <a:pt x="223" y="2119"/>
                </a:cubicBezTo>
                <a:cubicBezTo>
                  <a:pt x="176" y="2139"/>
                  <a:pt x="152" y="2176"/>
                  <a:pt x="152" y="2230"/>
                </a:cubicBezTo>
                <a:close/>
                <a:moveTo>
                  <a:pt x="516" y="3072"/>
                </a:moveTo>
                <a:cubicBezTo>
                  <a:pt x="504" y="3053"/>
                  <a:pt x="488" y="3038"/>
                  <a:pt x="467" y="3026"/>
                </a:cubicBezTo>
                <a:cubicBezTo>
                  <a:pt x="447" y="3015"/>
                  <a:pt x="422" y="3010"/>
                  <a:pt x="392" y="3010"/>
                </a:cubicBezTo>
                <a:cubicBezTo>
                  <a:pt x="371" y="3010"/>
                  <a:pt x="352" y="3013"/>
                  <a:pt x="336" y="3019"/>
                </a:cubicBezTo>
                <a:cubicBezTo>
                  <a:pt x="320" y="3026"/>
                  <a:pt x="305" y="3035"/>
                  <a:pt x="292" y="3047"/>
                </a:cubicBezTo>
                <a:cubicBezTo>
                  <a:pt x="280" y="3059"/>
                  <a:pt x="268" y="3074"/>
                  <a:pt x="258" y="3091"/>
                </a:cubicBezTo>
                <a:cubicBezTo>
                  <a:pt x="248" y="3108"/>
                  <a:pt x="239" y="3127"/>
                  <a:pt x="230" y="3148"/>
                </a:cubicBezTo>
                <a:cubicBezTo>
                  <a:pt x="224" y="3164"/>
                  <a:pt x="217" y="3178"/>
                  <a:pt x="211" y="3190"/>
                </a:cubicBezTo>
                <a:cubicBezTo>
                  <a:pt x="205" y="3203"/>
                  <a:pt x="199" y="3213"/>
                  <a:pt x="193" y="3222"/>
                </a:cubicBezTo>
                <a:cubicBezTo>
                  <a:pt x="186" y="3231"/>
                  <a:pt x="180" y="3237"/>
                  <a:pt x="173" y="3242"/>
                </a:cubicBezTo>
                <a:cubicBezTo>
                  <a:pt x="165" y="3247"/>
                  <a:pt x="157" y="3249"/>
                  <a:pt x="149" y="3249"/>
                </a:cubicBezTo>
                <a:cubicBezTo>
                  <a:pt x="140" y="3249"/>
                  <a:pt x="133" y="3247"/>
                  <a:pt x="126" y="3243"/>
                </a:cubicBezTo>
                <a:cubicBezTo>
                  <a:pt x="120" y="3239"/>
                  <a:pt x="114" y="3233"/>
                  <a:pt x="110" y="3225"/>
                </a:cubicBezTo>
                <a:cubicBezTo>
                  <a:pt x="105" y="3217"/>
                  <a:pt x="101" y="3208"/>
                  <a:pt x="99" y="3197"/>
                </a:cubicBezTo>
                <a:cubicBezTo>
                  <a:pt x="96" y="3186"/>
                  <a:pt x="95" y="3173"/>
                  <a:pt x="95" y="3160"/>
                </a:cubicBezTo>
                <a:cubicBezTo>
                  <a:pt x="95" y="3150"/>
                  <a:pt x="95" y="3139"/>
                  <a:pt x="97" y="3128"/>
                </a:cubicBezTo>
                <a:cubicBezTo>
                  <a:pt x="98" y="3117"/>
                  <a:pt x="101" y="3106"/>
                  <a:pt x="104" y="3095"/>
                </a:cubicBezTo>
                <a:cubicBezTo>
                  <a:pt x="107" y="3084"/>
                  <a:pt x="111" y="3073"/>
                  <a:pt x="115" y="3062"/>
                </a:cubicBezTo>
                <a:cubicBezTo>
                  <a:pt x="120" y="3052"/>
                  <a:pt x="126" y="3042"/>
                  <a:pt x="132" y="3033"/>
                </a:cubicBezTo>
                <a:cubicBezTo>
                  <a:pt x="21" y="3033"/>
                  <a:pt x="21" y="3033"/>
                  <a:pt x="21" y="3033"/>
                </a:cubicBezTo>
                <a:cubicBezTo>
                  <a:pt x="14" y="3051"/>
                  <a:pt x="9" y="3071"/>
                  <a:pt x="5" y="3092"/>
                </a:cubicBezTo>
                <a:cubicBezTo>
                  <a:pt x="2" y="3114"/>
                  <a:pt x="0" y="3138"/>
                  <a:pt x="0" y="3166"/>
                </a:cubicBezTo>
                <a:cubicBezTo>
                  <a:pt x="0" y="3194"/>
                  <a:pt x="3" y="3221"/>
                  <a:pt x="9" y="3247"/>
                </a:cubicBezTo>
                <a:cubicBezTo>
                  <a:pt x="15" y="3272"/>
                  <a:pt x="25" y="3294"/>
                  <a:pt x="38" y="3313"/>
                </a:cubicBezTo>
                <a:cubicBezTo>
                  <a:pt x="51" y="3333"/>
                  <a:pt x="67" y="3348"/>
                  <a:pt x="87" y="3359"/>
                </a:cubicBezTo>
                <a:cubicBezTo>
                  <a:pt x="107" y="3370"/>
                  <a:pt x="131" y="3376"/>
                  <a:pt x="159" y="3376"/>
                </a:cubicBezTo>
                <a:cubicBezTo>
                  <a:pt x="194" y="3376"/>
                  <a:pt x="224" y="3365"/>
                  <a:pt x="249" y="3345"/>
                </a:cubicBezTo>
                <a:cubicBezTo>
                  <a:pt x="274" y="3325"/>
                  <a:pt x="296" y="3293"/>
                  <a:pt x="313" y="3252"/>
                </a:cubicBezTo>
                <a:cubicBezTo>
                  <a:pt x="320" y="3235"/>
                  <a:pt x="326" y="3220"/>
                  <a:pt x="333" y="3206"/>
                </a:cubicBezTo>
                <a:cubicBezTo>
                  <a:pt x="339" y="3192"/>
                  <a:pt x="346" y="3180"/>
                  <a:pt x="353" y="3169"/>
                </a:cubicBezTo>
                <a:cubicBezTo>
                  <a:pt x="360" y="3159"/>
                  <a:pt x="367" y="3151"/>
                  <a:pt x="375" y="3145"/>
                </a:cubicBezTo>
                <a:cubicBezTo>
                  <a:pt x="384" y="3139"/>
                  <a:pt x="393" y="3136"/>
                  <a:pt x="403" y="3136"/>
                </a:cubicBezTo>
                <a:cubicBezTo>
                  <a:pt x="411" y="3136"/>
                  <a:pt x="418" y="3138"/>
                  <a:pt x="425" y="3142"/>
                </a:cubicBezTo>
                <a:cubicBezTo>
                  <a:pt x="431" y="3145"/>
                  <a:pt x="437" y="3151"/>
                  <a:pt x="442" y="3159"/>
                </a:cubicBezTo>
                <a:cubicBezTo>
                  <a:pt x="447" y="3166"/>
                  <a:pt x="450" y="3176"/>
                  <a:pt x="453" y="3187"/>
                </a:cubicBezTo>
                <a:cubicBezTo>
                  <a:pt x="456" y="3198"/>
                  <a:pt x="457" y="3211"/>
                  <a:pt x="457" y="3226"/>
                </a:cubicBezTo>
                <a:cubicBezTo>
                  <a:pt x="457" y="3252"/>
                  <a:pt x="453" y="3278"/>
                  <a:pt x="444" y="3303"/>
                </a:cubicBezTo>
                <a:cubicBezTo>
                  <a:pt x="435" y="3328"/>
                  <a:pt x="421" y="3352"/>
                  <a:pt x="403" y="3373"/>
                </a:cubicBezTo>
                <a:cubicBezTo>
                  <a:pt x="522" y="3373"/>
                  <a:pt x="522" y="3373"/>
                  <a:pt x="522" y="3373"/>
                </a:cubicBezTo>
                <a:cubicBezTo>
                  <a:pt x="532" y="3354"/>
                  <a:pt x="539" y="3331"/>
                  <a:pt x="544" y="3305"/>
                </a:cubicBezTo>
                <a:cubicBezTo>
                  <a:pt x="549" y="3278"/>
                  <a:pt x="552" y="3251"/>
                  <a:pt x="552" y="3221"/>
                </a:cubicBezTo>
                <a:cubicBezTo>
                  <a:pt x="552" y="3193"/>
                  <a:pt x="549" y="3166"/>
                  <a:pt x="543" y="3140"/>
                </a:cubicBezTo>
                <a:cubicBezTo>
                  <a:pt x="538" y="3114"/>
                  <a:pt x="529" y="3092"/>
                  <a:pt x="516" y="3072"/>
                </a:cubicBezTo>
                <a:close/>
                <a:moveTo>
                  <a:pt x="232" y="547"/>
                </a:moveTo>
                <a:cubicBezTo>
                  <a:pt x="232" y="548"/>
                  <a:pt x="232" y="548"/>
                  <a:pt x="232" y="548"/>
                </a:cubicBezTo>
                <a:cubicBezTo>
                  <a:pt x="162" y="548"/>
                  <a:pt x="162" y="548"/>
                  <a:pt x="162" y="548"/>
                </a:cubicBezTo>
                <a:cubicBezTo>
                  <a:pt x="162" y="666"/>
                  <a:pt x="162" y="666"/>
                  <a:pt x="162" y="666"/>
                </a:cubicBezTo>
                <a:cubicBezTo>
                  <a:pt x="542" y="666"/>
                  <a:pt x="542" y="666"/>
                  <a:pt x="542" y="666"/>
                </a:cubicBezTo>
                <a:cubicBezTo>
                  <a:pt x="542" y="548"/>
                  <a:pt x="542" y="548"/>
                  <a:pt x="542" y="548"/>
                </a:cubicBezTo>
                <a:cubicBezTo>
                  <a:pt x="360" y="548"/>
                  <a:pt x="360" y="548"/>
                  <a:pt x="360" y="548"/>
                </a:cubicBezTo>
                <a:cubicBezTo>
                  <a:pt x="328" y="548"/>
                  <a:pt x="303" y="541"/>
                  <a:pt x="284" y="527"/>
                </a:cubicBezTo>
                <a:cubicBezTo>
                  <a:pt x="265" y="513"/>
                  <a:pt x="256" y="493"/>
                  <a:pt x="256" y="467"/>
                </a:cubicBezTo>
                <a:cubicBezTo>
                  <a:pt x="256" y="448"/>
                  <a:pt x="260" y="432"/>
                  <a:pt x="268" y="417"/>
                </a:cubicBezTo>
                <a:cubicBezTo>
                  <a:pt x="159" y="417"/>
                  <a:pt x="159" y="417"/>
                  <a:pt x="159" y="417"/>
                </a:cubicBezTo>
                <a:cubicBezTo>
                  <a:pt x="156" y="424"/>
                  <a:pt x="155" y="434"/>
                  <a:pt x="155" y="447"/>
                </a:cubicBezTo>
                <a:cubicBezTo>
                  <a:pt x="155" y="495"/>
                  <a:pt x="181" y="528"/>
                  <a:pt x="232" y="547"/>
                </a:cubicBezTo>
                <a:close/>
                <a:moveTo>
                  <a:pt x="152" y="1532"/>
                </a:moveTo>
                <a:cubicBezTo>
                  <a:pt x="152" y="1558"/>
                  <a:pt x="159" y="1582"/>
                  <a:pt x="171" y="1604"/>
                </a:cubicBezTo>
                <a:cubicBezTo>
                  <a:pt x="184" y="1626"/>
                  <a:pt x="201" y="1643"/>
                  <a:pt x="221" y="1655"/>
                </a:cubicBezTo>
                <a:cubicBezTo>
                  <a:pt x="221" y="1657"/>
                  <a:pt x="221" y="1657"/>
                  <a:pt x="221" y="1657"/>
                </a:cubicBezTo>
                <a:cubicBezTo>
                  <a:pt x="162" y="1657"/>
                  <a:pt x="162" y="1657"/>
                  <a:pt x="162" y="1657"/>
                </a:cubicBezTo>
                <a:cubicBezTo>
                  <a:pt x="162" y="1774"/>
                  <a:pt x="162" y="1774"/>
                  <a:pt x="162" y="1774"/>
                </a:cubicBezTo>
                <a:cubicBezTo>
                  <a:pt x="542" y="1774"/>
                  <a:pt x="542" y="1774"/>
                  <a:pt x="542" y="1774"/>
                </a:cubicBezTo>
                <a:cubicBezTo>
                  <a:pt x="542" y="1657"/>
                  <a:pt x="542" y="1657"/>
                  <a:pt x="542" y="1657"/>
                </a:cubicBezTo>
                <a:cubicBezTo>
                  <a:pt x="331" y="1657"/>
                  <a:pt x="331" y="1657"/>
                  <a:pt x="331" y="1657"/>
                </a:cubicBezTo>
                <a:cubicBezTo>
                  <a:pt x="303" y="1657"/>
                  <a:pt x="282" y="1651"/>
                  <a:pt x="266" y="1639"/>
                </a:cubicBezTo>
                <a:cubicBezTo>
                  <a:pt x="250" y="1627"/>
                  <a:pt x="242" y="1610"/>
                  <a:pt x="242" y="1590"/>
                </a:cubicBezTo>
                <a:cubicBezTo>
                  <a:pt x="242" y="1550"/>
                  <a:pt x="269" y="1530"/>
                  <a:pt x="323" y="1530"/>
                </a:cubicBezTo>
                <a:cubicBezTo>
                  <a:pt x="542" y="1530"/>
                  <a:pt x="542" y="1530"/>
                  <a:pt x="542" y="1530"/>
                </a:cubicBezTo>
                <a:cubicBezTo>
                  <a:pt x="542" y="1413"/>
                  <a:pt x="542" y="1413"/>
                  <a:pt x="542" y="1413"/>
                </a:cubicBezTo>
                <a:cubicBezTo>
                  <a:pt x="329" y="1413"/>
                  <a:pt x="329" y="1413"/>
                  <a:pt x="329" y="1413"/>
                </a:cubicBezTo>
                <a:cubicBezTo>
                  <a:pt x="304" y="1413"/>
                  <a:pt x="284" y="1407"/>
                  <a:pt x="267" y="1395"/>
                </a:cubicBezTo>
                <a:cubicBezTo>
                  <a:pt x="251" y="1382"/>
                  <a:pt x="242" y="1367"/>
                  <a:pt x="242" y="1347"/>
                </a:cubicBezTo>
                <a:cubicBezTo>
                  <a:pt x="242" y="1307"/>
                  <a:pt x="270" y="1286"/>
                  <a:pt x="325" y="1286"/>
                </a:cubicBezTo>
                <a:cubicBezTo>
                  <a:pt x="542" y="1286"/>
                  <a:pt x="542" y="1286"/>
                  <a:pt x="542" y="1286"/>
                </a:cubicBezTo>
                <a:cubicBezTo>
                  <a:pt x="542" y="1169"/>
                  <a:pt x="542" y="1169"/>
                  <a:pt x="542" y="1169"/>
                </a:cubicBezTo>
                <a:cubicBezTo>
                  <a:pt x="305" y="1169"/>
                  <a:pt x="305" y="1169"/>
                  <a:pt x="305" y="1169"/>
                </a:cubicBezTo>
                <a:cubicBezTo>
                  <a:pt x="203" y="1169"/>
                  <a:pt x="152" y="1211"/>
                  <a:pt x="152" y="1293"/>
                </a:cubicBezTo>
                <a:cubicBezTo>
                  <a:pt x="152" y="1350"/>
                  <a:pt x="176" y="1392"/>
                  <a:pt x="223" y="1421"/>
                </a:cubicBezTo>
                <a:cubicBezTo>
                  <a:pt x="176" y="1441"/>
                  <a:pt x="152" y="1478"/>
                  <a:pt x="152" y="1532"/>
                </a:cubicBezTo>
                <a:close/>
                <a:moveTo>
                  <a:pt x="484" y="2690"/>
                </a:moveTo>
                <a:cubicBezTo>
                  <a:pt x="484" y="2688"/>
                  <a:pt x="484" y="2688"/>
                  <a:pt x="484" y="2688"/>
                </a:cubicBezTo>
                <a:cubicBezTo>
                  <a:pt x="542" y="2688"/>
                  <a:pt x="542" y="2688"/>
                  <a:pt x="542" y="2688"/>
                </a:cubicBezTo>
                <a:cubicBezTo>
                  <a:pt x="542" y="2571"/>
                  <a:pt x="542" y="2571"/>
                  <a:pt x="542" y="2571"/>
                </a:cubicBezTo>
                <a:cubicBezTo>
                  <a:pt x="162" y="2571"/>
                  <a:pt x="162" y="2571"/>
                  <a:pt x="162" y="2571"/>
                </a:cubicBezTo>
                <a:cubicBezTo>
                  <a:pt x="162" y="2688"/>
                  <a:pt x="162" y="2688"/>
                  <a:pt x="162" y="2688"/>
                </a:cubicBezTo>
                <a:cubicBezTo>
                  <a:pt x="379" y="2688"/>
                  <a:pt x="379" y="2688"/>
                  <a:pt x="379" y="2688"/>
                </a:cubicBezTo>
                <a:cubicBezTo>
                  <a:pt x="405" y="2688"/>
                  <a:pt x="425" y="2695"/>
                  <a:pt x="439" y="2707"/>
                </a:cubicBezTo>
                <a:cubicBezTo>
                  <a:pt x="454" y="2720"/>
                  <a:pt x="462" y="2737"/>
                  <a:pt x="462" y="2758"/>
                </a:cubicBezTo>
                <a:cubicBezTo>
                  <a:pt x="462" y="2801"/>
                  <a:pt x="435" y="2822"/>
                  <a:pt x="381" y="2822"/>
                </a:cubicBezTo>
                <a:cubicBezTo>
                  <a:pt x="162" y="2822"/>
                  <a:pt x="162" y="2822"/>
                  <a:pt x="162" y="2822"/>
                </a:cubicBezTo>
                <a:cubicBezTo>
                  <a:pt x="162" y="2939"/>
                  <a:pt x="162" y="2939"/>
                  <a:pt x="162" y="2939"/>
                </a:cubicBezTo>
                <a:cubicBezTo>
                  <a:pt x="391" y="2939"/>
                  <a:pt x="391" y="2939"/>
                  <a:pt x="391" y="2939"/>
                </a:cubicBezTo>
                <a:cubicBezTo>
                  <a:pt x="498" y="2939"/>
                  <a:pt x="552" y="2895"/>
                  <a:pt x="552" y="2807"/>
                </a:cubicBezTo>
                <a:cubicBezTo>
                  <a:pt x="552" y="2758"/>
                  <a:pt x="529" y="2719"/>
                  <a:pt x="484" y="2690"/>
                </a:cubicBezTo>
                <a:close/>
                <a:moveTo>
                  <a:pt x="573" y="155"/>
                </a:moveTo>
                <a:cubicBezTo>
                  <a:pt x="162" y="0"/>
                  <a:pt x="162" y="0"/>
                  <a:pt x="162" y="0"/>
                </a:cubicBezTo>
                <a:cubicBezTo>
                  <a:pt x="162" y="116"/>
                  <a:pt x="162" y="116"/>
                  <a:pt x="162" y="116"/>
                </a:cubicBezTo>
                <a:cubicBezTo>
                  <a:pt x="394" y="188"/>
                  <a:pt x="394" y="188"/>
                  <a:pt x="394" y="188"/>
                </a:cubicBezTo>
                <a:cubicBezTo>
                  <a:pt x="413" y="194"/>
                  <a:pt x="430" y="198"/>
                  <a:pt x="444" y="201"/>
                </a:cubicBezTo>
                <a:cubicBezTo>
                  <a:pt x="444" y="202"/>
                  <a:pt x="444" y="202"/>
                  <a:pt x="444" y="202"/>
                </a:cubicBezTo>
                <a:cubicBezTo>
                  <a:pt x="425" y="205"/>
                  <a:pt x="408" y="208"/>
                  <a:pt x="393" y="212"/>
                </a:cubicBezTo>
                <a:cubicBezTo>
                  <a:pt x="162" y="284"/>
                  <a:pt x="162" y="284"/>
                  <a:pt x="162" y="284"/>
                </a:cubicBezTo>
                <a:cubicBezTo>
                  <a:pt x="162" y="414"/>
                  <a:pt x="162" y="414"/>
                  <a:pt x="162" y="414"/>
                </a:cubicBezTo>
                <a:cubicBezTo>
                  <a:pt x="542" y="259"/>
                  <a:pt x="542" y="259"/>
                  <a:pt x="542" y="259"/>
                </a:cubicBezTo>
                <a:cubicBezTo>
                  <a:pt x="589" y="279"/>
                  <a:pt x="589" y="279"/>
                  <a:pt x="589" y="279"/>
                </a:cubicBezTo>
                <a:cubicBezTo>
                  <a:pt x="617" y="291"/>
                  <a:pt x="632" y="312"/>
                  <a:pt x="632" y="342"/>
                </a:cubicBezTo>
                <a:cubicBezTo>
                  <a:pt x="632" y="361"/>
                  <a:pt x="627" y="378"/>
                  <a:pt x="618" y="393"/>
                </a:cubicBezTo>
                <a:cubicBezTo>
                  <a:pt x="711" y="393"/>
                  <a:pt x="711" y="393"/>
                  <a:pt x="711" y="393"/>
                </a:cubicBezTo>
                <a:cubicBezTo>
                  <a:pt x="718" y="375"/>
                  <a:pt x="721" y="352"/>
                  <a:pt x="721" y="323"/>
                </a:cubicBezTo>
                <a:cubicBezTo>
                  <a:pt x="721" y="248"/>
                  <a:pt x="672" y="192"/>
                  <a:pt x="573" y="155"/>
                </a:cubicBezTo>
                <a:close/>
                <a:moveTo>
                  <a:pt x="488" y="872"/>
                </a:moveTo>
                <a:cubicBezTo>
                  <a:pt x="488" y="870"/>
                  <a:pt x="488" y="870"/>
                  <a:pt x="488" y="870"/>
                </a:cubicBezTo>
                <a:cubicBezTo>
                  <a:pt x="542" y="870"/>
                  <a:pt x="542" y="870"/>
                  <a:pt x="542" y="870"/>
                </a:cubicBezTo>
                <a:cubicBezTo>
                  <a:pt x="542" y="759"/>
                  <a:pt x="542" y="759"/>
                  <a:pt x="542" y="759"/>
                </a:cubicBezTo>
                <a:cubicBezTo>
                  <a:pt x="315" y="759"/>
                  <a:pt x="315" y="759"/>
                  <a:pt x="315" y="759"/>
                </a:cubicBezTo>
                <a:cubicBezTo>
                  <a:pt x="206" y="759"/>
                  <a:pt x="152" y="813"/>
                  <a:pt x="152" y="922"/>
                </a:cubicBezTo>
                <a:cubicBezTo>
                  <a:pt x="152" y="945"/>
                  <a:pt x="155" y="971"/>
                  <a:pt x="162" y="1000"/>
                </a:cubicBezTo>
                <a:cubicBezTo>
                  <a:pt x="168" y="1028"/>
                  <a:pt x="176" y="1050"/>
                  <a:pt x="184" y="1067"/>
                </a:cubicBezTo>
                <a:cubicBezTo>
                  <a:pt x="273" y="1067"/>
                  <a:pt x="273" y="1067"/>
                  <a:pt x="273" y="1067"/>
                </a:cubicBezTo>
                <a:cubicBezTo>
                  <a:pt x="246" y="1026"/>
                  <a:pt x="232" y="983"/>
                  <a:pt x="232" y="937"/>
                </a:cubicBezTo>
                <a:cubicBezTo>
                  <a:pt x="232" y="892"/>
                  <a:pt x="253" y="870"/>
                  <a:pt x="295" y="870"/>
                </a:cubicBezTo>
                <a:cubicBezTo>
                  <a:pt x="308" y="973"/>
                  <a:pt x="308" y="973"/>
                  <a:pt x="308" y="973"/>
                </a:cubicBezTo>
                <a:cubicBezTo>
                  <a:pt x="320" y="1061"/>
                  <a:pt x="362" y="1104"/>
                  <a:pt x="436" y="1104"/>
                </a:cubicBezTo>
                <a:cubicBezTo>
                  <a:pt x="471" y="1104"/>
                  <a:pt x="499" y="1094"/>
                  <a:pt x="520" y="1073"/>
                </a:cubicBezTo>
                <a:cubicBezTo>
                  <a:pt x="541" y="1051"/>
                  <a:pt x="552" y="1022"/>
                  <a:pt x="552" y="985"/>
                </a:cubicBezTo>
                <a:cubicBezTo>
                  <a:pt x="552" y="935"/>
                  <a:pt x="530" y="897"/>
                  <a:pt x="488" y="872"/>
                </a:cubicBezTo>
                <a:close/>
                <a:moveTo>
                  <a:pt x="455" y="982"/>
                </a:moveTo>
                <a:cubicBezTo>
                  <a:pt x="447" y="991"/>
                  <a:pt x="436" y="996"/>
                  <a:pt x="423" y="996"/>
                </a:cubicBezTo>
                <a:cubicBezTo>
                  <a:pt x="393" y="996"/>
                  <a:pt x="376" y="977"/>
                  <a:pt x="371" y="939"/>
                </a:cubicBezTo>
                <a:cubicBezTo>
                  <a:pt x="362" y="870"/>
                  <a:pt x="362" y="870"/>
                  <a:pt x="362" y="870"/>
                </a:cubicBezTo>
                <a:cubicBezTo>
                  <a:pt x="388" y="870"/>
                  <a:pt x="388" y="870"/>
                  <a:pt x="388" y="870"/>
                </a:cubicBezTo>
                <a:cubicBezTo>
                  <a:pt x="411" y="870"/>
                  <a:pt x="430" y="877"/>
                  <a:pt x="445" y="890"/>
                </a:cubicBezTo>
                <a:cubicBezTo>
                  <a:pt x="461" y="904"/>
                  <a:pt x="468" y="922"/>
                  <a:pt x="468" y="944"/>
                </a:cubicBezTo>
                <a:cubicBezTo>
                  <a:pt x="468" y="960"/>
                  <a:pt x="464" y="973"/>
                  <a:pt x="455" y="982"/>
                </a:cubicBezTo>
                <a:close/>
              </a:path>
            </a:pathLst>
          </a:cu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2" name="Espace réservé du texte 21">
            <a:extLst>
              <a:ext uri="{FF2B5EF4-FFF2-40B4-BE49-F238E27FC236}">
                <a16:creationId xmlns:a16="http://schemas.microsoft.com/office/drawing/2014/main" id="{6065C688-BD50-4CB3-B190-6A6948CF765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8351" y="1377949"/>
            <a:ext cx="889000" cy="233067"/>
          </a:xfrm>
          <a:gradFill>
            <a:gsLst>
              <a:gs pos="40000">
                <a:schemeClr val="accent3">
                  <a:alpha val="75000"/>
                </a:schemeClr>
              </a:gs>
              <a:gs pos="100000">
                <a:schemeClr val="accent3">
                  <a:alpha val="0"/>
                </a:schemeClr>
              </a:gs>
            </a:gsLst>
            <a:lin ang="0" scaled="0"/>
          </a:gradFill>
        </p:spPr>
        <p:txBody>
          <a:bodyPr wrap="none" lIns="341982" tIns="0" rIns="0" bIns="0"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4400" b="1">
                <a:solidFill>
                  <a:schemeClr val="bg1"/>
                </a:solidFill>
              </a:defRPr>
            </a:lvl1pPr>
            <a:lvl2pPr marL="457178" indent="0">
              <a:buNone/>
              <a:defRPr/>
            </a:lvl2pPr>
            <a:lvl3pPr marL="914354" indent="0">
              <a:buNone/>
              <a:defRPr/>
            </a:lvl3pPr>
            <a:lvl4pPr marL="1371532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fr-FR" dirty="0"/>
              <a:t>01</a:t>
            </a:r>
          </a:p>
        </p:txBody>
      </p:sp>
      <p:sp>
        <p:nvSpPr>
          <p:cNvPr id="23" name="Espace réservé du texte 21">
            <a:extLst>
              <a:ext uri="{FF2B5EF4-FFF2-40B4-BE49-F238E27FC236}">
                <a16:creationId xmlns:a16="http://schemas.microsoft.com/office/drawing/2014/main" id="{0800D054-2BB8-4B92-BF81-38408240CED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41888" y="1800537"/>
            <a:ext cx="1995739" cy="600164"/>
          </a:xfrm>
        </p:spPr>
        <p:txBody>
          <a:bodyPr wrap="none" lIns="0" tIns="0" rIns="0" bIns="0" anchor="t">
            <a:spAutoFit/>
          </a:bodyPr>
          <a:lstStyle>
            <a:lvl1pPr marL="0" indent="0" algn="l">
              <a:lnSpc>
                <a:spcPct val="130000"/>
              </a:lnSpc>
              <a:buNone/>
              <a:defRPr sz="1500" b="0" cap="all" spc="1300" baseline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457178" indent="0">
              <a:buNone/>
              <a:defRPr/>
            </a:lvl2pPr>
            <a:lvl3pPr marL="914354" indent="0">
              <a:buNone/>
              <a:defRPr/>
            </a:lvl3pPr>
            <a:lvl4pPr marL="1371532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fr-FR" dirty="0" err="1"/>
              <a:t>Chapter</a:t>
            </a:r>
            <a:br>
              <a:rPr lang="fr-FR" dirty="0"/>
            </a:br>
            <a:r>
              <a:rPr lang="fr-FR" dirty="0" err="1"/>
              <a:t>title</a:t>
            </a:r>
            <a:endParaRPr lang="fr-FR" dirty="0"/>
          </a:p>
        </p:txBody>
      </p:sp>
      <p:sp>
        <p:nvSpPr>
          <p:cNvPr id="24" name="Espace réservé du texte 21">
            <a:extLst>
              <a:ext uri="{FF2B5EF4-FFF2-40B4-BE49-F238E27FC236}">
                <a16:creationId xmlns:a16="http://schemas.microsoft.com/office/drawing/2014/main" id="{6C1C7B7F-84EE-4FA6-8130-CBA656C7F37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941887" y="3186115"/>
            <a:ext cx="969964" cy="228620"/>
          </a:xfrm>
          <a:gradFill flip="none" rotWithShape="1">
            <a:gsLst>
              <a:gs pos="40000">
                <a:schemeClr val="accent4">
                  <a:alpha val="75000"/>
                </a:schemeClr>
              </a:gs>
              <a:gs pos="100000">
                <a:schemeClr val="accent4">
                  <a:alpha val="0"/>
                </a:schemeClr>
              </a:gs>
            </a:gsLst>
            <a:lin ang="10800000" scaled="1"/>
            <a:tileRect/>
          </a:gradFill>
        </p:spPr>
        <p:txBody>
          <a:bodyPr lIns="0" tIns="0" rIns="0" bIns="0"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4400" b="1">
                <a:solidFill>
                  <a:schemeClr val="bg1"/>
                </a:solidFill>
              </a:defRPr>
            </a:lvl1pPr>
            <a:lvl2pPr marL="457178" indent="0">
              <a:buNone/>
              <a:defRPr/>
            </a:lvl2pPr>
            <a:lvl3pPr marL="914354" indent="0">
              <a:buNone/>
              <a:defRPr/>
            </a:lvl3pPr>
            <a:lvl4pPr marL="1371532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fr-FR" dirty="0"/>
              <a:t>02</a:t>
            </a:r>
          </a:p>
        </p:txBody>
      </p:sp>
      <p:sp>
        <p:nvSpPr>
          <p:cNvPr id="25" name="Espace réservé du texte 21">
            <a:extLst>
              <a:ext uri="{FF2B5EF4-FFF2-40B4-BE49-F238E27FC236}">
                <a16:creationId xmlns:a16="http://schemas.microsoft.com/office/drawing/2014/main" id="{AFD8EE25-4CF6-4C02-848F-F559529BAA9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41888" y="3606477"/>
            <a:ext cx="1995739" cy="600164"/>
          </a:xfrm>
        </p:spPr>
        <p:txBody>
          <a:bodyPr wrap="none" lIns="0" tIns="0" rIns="0" bIns="0" anchor="t">
            <a:spAutoFit/>
          </a:bodyPr>
          <a:lstStyle>
            <a:lvl1pPr marL="0" indent="0" algn="l">
              <a:lnSpc>
                <a:spcPct val="130000"/>
              </a:lnSpc>
              <a:buNone/>
              <a:defRPr sz="1500" b="0" cap="all" spc="1300" baseline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457178" indent="0">
              <a:buNone/>
              <a:defRPr/>
            </a:lvl2pPr>
            <a:lvl3pPr marL="914354" indent="0">
              <a:buNone/>
              <a:defRPr/>
            </a:lvl3pPr>
            <a:lvl4pPr marL="1371532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fr-FR" dirty="0" err="1"/>
              <a:t>Chapter</a:t>
            </a:r>
            <a:br>
              <a:rPr lang="fr-FR" dirty="0"/>
            </a:br>
            <a:r>
              <a:rPr lang="fr-FR" dirty="0" err="1"/>
              <a:t>title</a:t>
            </a:r>
            <a:endParaRPr lang="fr-FR" dirty="0"/>
          </a:p>
        </p:txBody>
      </p:sp>
      <p:sp>
        <p:nvSpPr>
          <p:cNvPr id="36" name="Espace réservé du texte 21">
            <a:extLst>
              <a:ext uri="{FF2B5EF4-FFF2-40B4-BE49-F238E27FC236}">
                <a16:creationId xmlns:a16="http://schemas.microsoft.com/office/drawing/2014/main" id="{5E6F19B8-5651-4C49-A2DF-5BD32C32BE0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578351" y="4994593"/>
            <a:ext cx="889000" cy="233067"/>
          </a:xfrm>
          <a:gradFill>
            <a:gsLst>
              <a:gs pos="40000">
                <a:schemeClr val="accent2">
                  <a:alpha val="75000"/>
                </a:schemeClr>
              </a:gs>
              <a:gs pos="100000">
                <a:schemeClr val="accent2">
                  <a:alpha val="0"/>
                </a:schemeClr>
              </a:gs>
            </a:gsLst>
            <a:lin ang="0" scaled="0"/>
          </a:gradFill>
        </p:spPr>
        <p:txBody>
          <a:bodyPr wrap="none" lIns="341982" tIns="0" rIns="0" bIns="0"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4400" b="1">
                <a:solidFill>
                  <a:schemeClr val="bg1"/>
                </a:solidFill>
              </a:defRPr>
            </a:lvl1pPr>
            <a:lvl2pPr marL="457178" indent="0">
              <a:buNone/>
              <a:defRPr/>
            </a:lvl2pPr>
            <a:lvl3pPr marL="914354" indent="0">
              <a:buNone/>
              <a:defRPr/>
            </a:lvl3pPr>
            <a:lvl4pPr marL="1371532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fr-FR" dirty="0"/>
              <a:t>03</a:t>
            </a:r>
          </a:p>
        </p:txBody>
      </p:sp>
      <p:sp>
        <p:nvSpPr>
          <p:cNvPr id="37" name="Espace réservé du texte 21">
            <a:extLst>
              <a:ext uri="{FF2B5EF4-FFF2-40B4-BE49-F238E27FC236}">
                <a16:creationId xmlns:a16="http://schemas.microsoft.com/office/drawing/2014/main" id="{AA620A63-6094-4071-8984-6FD070C124E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941888" y="5417179"/>
            <a:ext cx="1995739" cy="600164"/>
          </a:xfrm>
        </p:spPr>
        <p:txBody>
          <a:bodyPr wrap="none" lIns="0" tIns="0" rIns="0" bIns="0" anchor="t">
            <a:spAutoFit/>
          </a:bodyPr>
          <a:lstStyle>
            <a:lvl1pPr marL="0" indent="0" algn="l">
              <a:lnSpc>
                <a:spcPct val="130000"/>
              </a:lnSpc>
              <a:buNone/>
              <a:defRPr sz="1500" b="0" cap="all" spc="1300" baseline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457178" indent="0">
              <a:buNone/>
              <a:defRPr/>
            </a:lvl2pPr>
            <a:lvl3pPr marL="914354" indent="0">
              <a:buNone/>
              <a:defRPr/>
            </a:lvl3pPr>
            <a:lvl4pPr marL="1371532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fr-FR" dirty="0" err="1"/>
              <a:t>Chapter</a:t>
            </a:r>
            <a:br>
              <a:rPr lang="fr-FR" dirty="0"/>
            </a:br>
            <a:r>
              <a:rPr lang="fr-FR" dirty="0" err="1"/>
              <a:t>title</a:t>
            </a:r>
            <a:endParaRPr lang="fr-FR" dirty="0"/>
          </a:p>
        </p:txBody>
      </p:sp>
      <p:sp>
        <p:nvSpPr>
          <p:cNvPr id="38" name="Cadre 37">
            <a:extLst>
              <a:ext uri="{FF2B5EF4-FFF2-40B4-BE49-F238E27FC236}">
                <a16:creationId xmlns:a16="http://schemas.microsoft.com/office/drawing/2014/main" id="{EFAC417D-E66F-4299-A263-732D2265B8F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138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67582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de section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3">
            <a:extLst>
              <a:ext uri="{FF2B5EF4-FFF2-40B4-BE49-F238E27FC236}">
                <a16:creationId xmlns:a16="http://schemas.microsoft.com/office/drawing/2014/main" id="{288595D9-B99C-407B-B483-FF4A7C47844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85784" y="1660172"/>
            <a:ext cx="4172937" cy="3970317"/>
          </a:xfrm>
        </p:spPr>
        <p:txBody>
          <a:bodyPr wrap="none">
            <a:spAutoFit/>
          </a:bodyPr>
          <a:lstStyle>
            <a:lvl1pPr marL="0" indent="0">
              <a:buNone/>
              <a:defRPr sz="28000" b="0">
                <a:gradFill flip="none" rotWithShape="1">
                  <a:gsLst>
                    <a:gs pos="21000">
                      <a:schemeClr val="bg1">
                        <a:alpha val="0"/>
                      </a:schemeClr>
                    </a:gs>
                    <a:gs pos="46000">
                      <a:schemeClr val="bg1"/>
                    </a:gs>
                  </a:gsLst>
                  <a:lin ang="18900000" scaled="1"/>
                  <a:tileRect/>
                </a:gradFill>
                <a:effectLst>
                  <a:outerShdw blurRad="190500" dist="38100" algn="l" rotWithShape="0">
                    <a:srgbClr val="075293">
                      <a:alpha val="25000"/>
                    </a:srgb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457178" indent="0">
              <a:buNone/>
              <a:defRPr/>
            </a:lvl2pPr>
            <a:lvl3pPr marL="914354" indent="0">
              <a:buNone/>
              <a:defRPr/>
            </a:lvl3pPr>
            <a:lvl4pPr marL="1371532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fr-FR" dirty="0"/>
              <a:t>01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3AFBC0D-3754-49F1-A8F7-B4BEAA9949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2" y="2783544"/>
            <a:ext cx="5580620" cy="1290917"/>
          </a:xfrm>
        </p:spPr>
        <p:txBody>
          <a:bodyPr wrap="square" tIns="107995" bIns="0" anchor="ctr">
            <a:spAutoFit/>
          </a:bodyPr>
          <a:lstStyle>
            <a:lvl1pPr>
              <a:lnSpc>
                <a:spcPct val="80000"/>
              </a:lnSpc>
              <a:defRPr sz="4800" b="1" cap="all" baseline="0"/>
            </a:lvl1pPr>
          </a:lstStyle>
          <a:p>
            <a:r>
              <a:rPr lang="fr-FR" dirty="0" err="1"/>
              <a:t>Chapter</a:t>
            </a:r>
            <a:br>
              <a:rPr lang="fr-FR" dirty="0"/>
            </a:br>
            <a:r>
              <a:rPr lang="fr-FR" dirty="0" err="1"/>
              <a:t>title</a:t>
            </a:r>
            <a:endParaRPr lang="fr-FR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0905566-CBC3-4E60-8DB8-8962EDDDE980}"/>
              </a:ext>
            </a:extLst>
          </p:cNvPr>
          <p:cNvSpPr/>
          <p:nvPr userDrawn="1"/>
        </p:nvSpPr>
        <p:spPr>
          <a:xfrm rot="5400000">
            <a:off x="4989232" y="4797199"/>
            <a:ext cx="252000" cy="1044000"/>
          </a:xfrm>
          <a:prstGeom prst="rect">
            <a:avLst/>
          </a:prstGeom>
          <a:gradFill>
            <a:gsLst>
              <a:gs pos="40000">
                <a:srgbClr val="57C4F2">
                  <a:alpha val="75000"/>
                </a:srgb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F9FE866-64BA-481A-8463-197E8069FCC5}"/>
              </a:ext>
            </a:extLst>
          </p:cNvPr>
          <p:cNvSpPr/>
          <p:nvPr userDrawn="1"/>
        </p:nvSpPr>
        <p:spPr>
          <a:xfrm>
            <a:off x="695399" y="764704"/>
            <a:ext cx="252000" cy="1044000"/>
          </a:xfrm>
          <a:prstGeom prst="rect">
            <a:avLst/>
          </a:prstGeom>
          <a:gradFill>
            <a:gsLst>
              <a:gs pos="40000">
                <a:schemeClr val="accent3">
                  <a:alpha val="75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fr-FR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4D6ED72B-637E-4C1D-8C5E-7384B88E111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34600" y="6000687"/>
            <a:ext cx="1727200" cy="599103"/>
          </a:xfrm>
          <a:prstGeom prst="rect">
            <a:avLst/>
          </a:prstGeom>
        </p:spPr>
      </p:pic>
      <p:sp>
        <p:nvSpPr>
          <p:cNvPr id="11" name="Cadre 10">
            <a:extLst>
              <a:ext uri="{FF2B5EF4-FFF2-40B4-BE49-F238E27FC236}">
                <a16:creationId xmlns:a16="http://schemas.microsoft.com/office/drawing/2014/main" id="{37387A5F-2D7A-4134-8E5F-FE1B12AA92D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138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13036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6709795-3E23-4780-9239-2770BA9ABB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6E132CD-5687-4DDD-A6D7-1CDC87AE55D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>
                <a:solidFill>
                  <a:schemeClr val="tx1"/>
                </a:solidFill>
              </a:rPr>
              <a:t>• Corporate presentation • sodern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ADA1116-765D-4CEE-9F39-BC07DD6E93F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393ED50-FF75-4777-909F-3FB39E99137C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588700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6DBAEB8-0E29-4082-B6D7-B54CB137F80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>
                <a:solidFill>
                  <a:schemeClr val="tx1"/>
                </a:solidFill>
              </a:rPr>
              <a:t>• Corporate presentation • sodern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F81FAA4-AFA7-4680-990B-1219ABAEC34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393ED50-FF75-4777-909F-3FB39E99137C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033427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re de section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6879EAF-9618-4DEE-951D-92E6AF19F63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85781" y="1660173"/>
            <a:ext cx="4272323" cy="4067267"/>
          </a:xfrm>
        </p:spPr>
        <p:txBody>
          <a:bodyPr wrap="none">
            <a:spAutoFit/>
          </a:bodyPr>
          <a:lstStyle>
            <a:lvl1pPr marL="0" indent="0">
              <a:buNone/>
              <a:defRPr sz="28000" b="0">
                <a:gradFill flip="none" rotWithShape="1">
                  <a:gsLst>
                    <a:gs pos="21000">
                      <a:schemeClr val="bg1">
                        <a:alpha val="0"/>
                      </a:schemeClr>
                    </a:gs>
                    <a:gs pos="46000">
                      <a:schemeClr val="bg1"/>
                    </a:gs>
                  </a:gsLst>
                  <a:lin ang="18900000" scaled="1"/>
                  <a:tileRect/>
                </a:gradFill>
                <a:effectLst>
                  <a:outerShdw blurRad="190500" dist="38100" algn="l" rotWithShape="0">
                    <a:srgbClr val="075293">
                      <a:alpha val="25000"/>
                    </a:srgb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457178" indent="0">
              <a:buNone/>
              <a:defRPr/>
            </a:lvl2pPr>
            <a:lvl3pPr marL="914354" indent="0">
              <a:buNone/>
              <a:defRPr/>
            </a:lvl3pPr>
            <a:lvl4pPr marL="1371532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fr-FR" dirty="0"/>
              <a:t>02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3AFBC0D-3754-49F1-A8F7-B4BEAA9949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2" y="2783544"/>
            <a:ext cx="5580620" cy="1290917"/>
          </a:xfrm>
        </p:spPr>
        <p:txBody>
          <a:bodyPr wrap="square" tIns="107995" bIns="0" anchor="ctr">
            <a:spAutoFit/>
          </a:bodyPr>
          <a:lstStyle>
            <a:lvl1pPr>
              <a:lnSpc>
                <a:spcPct val="80000"/>
              </a:lnSpc>
              <a:defRPr sz="4800" b="1" cap="all" baseline="0"/>
            </a:lvl1pPr>
          </a:lstStyle>
          <a:p>
            <a:r>
              <a:rPr lang="fr-FR" dirty="0" err="1"/>
              <a:t>Chapter</a:t>
            </a:r>
            <a:br>
              <a:rPr lang="fr-FR" dirty="0"/>
            </a:br>
            <a:r>
              <a:rPr lang="fr-FR" dirty="0" err="1"/>
              <a:t>title</a:t>
            </a:r>
            <a:endParaRPr lang="fr-FR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0905566-CBC3-4E60-8DB8-8962EDDDE980}"/>
              </a:ext>
            </a:extLst>
          </p:cNvPr>
          <p:cNvSpPr/>
          <p:nvPr userDrawn="1"/>
        </p:nvSpPr>
        <p:spPr>
          <a:xfrm rot="5400000">
            <a:off x="4989232" y="4797199"/>
            <a:ext cx="252000" cy="1044000"/>
          </a:xfrm>
          <a:prstGeom prst="rect">
            <a:avLst/>
          </a:prstGeom>
          <a:gradFill>
            <a:gsLst>
              <a:gs pos="40000">
                <a:srgbClr val="57C4F2">
                  <a:alpha val="75000"/>
                </a:srgb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F9FE866-64BA-481A-8463-197E8069FCC5}"/>
              </a:ext>
            </a:extLst>
          </p:cNvPr>
          <p:cNvSpPr/>
          <p:nvPr userDrawn="1"/>
        </p:nvSpPr>
        <p:spPr>
          <a:xfrm>
            <a:off x="695399" y="764704"/>
            <a:ext cx="252000" cy="1044000"/>
          </a:xfrm>
          <a:prstGeom prst="rect">
            <a:avLst/>
          </a:prstGeom>
          <a:gradFill>
            <a:gsLst>
              <a:gs pos="40000">
                <a:schemeClr val="accent4">
                  <a:alpha val="75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fr-FR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EC4ACA60-6BC3-491E-99B3-A1A2FB4A991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34600" y="6000687"/>
            <a:ext cx="1727200" cy="599103"/>
          </a:xfrm>
          <a:prstGeom prst="rect">
            <a:avLst/>
          </a:prstGeom>
        </p:spPr>
      </p:pic>
      <p:sp>
        <p:nvSpPr>
          <p:cNvPr id="11" name="Cadre 10">
            <a:extLst>
              <a:ext uri="{FF2B5EF4-FFF2-40B4-BE49-F238E27FC236}">
                <a16:creationId xmlns:a16="http://schemas.microsoft.com/office/drawing/2014/main" id="{B5BBBC84-5C25-4441-A034-875A90031D2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138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77017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re de section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6879EAF-9618-4DEE-951D-92E6AF19F63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85784" y="1660172"/>
            <a:ext cx="4172937" cy="3970319"/>
          </a:xfrm>
        </p:spPr>
        <p:txBody>
          <a:bodyPr wrap="none">
            <a:spAutoFit/>
          </a:bodyPr>
          <a:lstStyle>
            <a:lvl1pPr marL="0" indent="0">
              <a:buNone/>
              <a:defRPr sz="28000" b="0">
                <a:gradFill flip="none" rotWithShape="1">
                  <a:gsLst>
                    <a:gs pos="21000">
                      <a:schemeClr val="bg1">
                        <a:alpha val="0"/>
                      </a:schemeClr>
                    </a:gs>
                    <a:gs pos="46000">
                      <a:schemeClr val="bg1"/>
                    </a:gs>
                  </a:gsLst>
                  <a:lin ang="18900000" scaled="1"/>
                  <a:tileRect/>
                </a:gradFill>
                <a:effectLst>
                  <a:outerShdw blurRad="190500" dist="38100" algn="l" rotWithShape="0">
                    <a:srgbClr val="075293">
                      <a:alpha val="25000"/>
                    </a:srgb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457178" indent="0">
              <a:buNone/>
              <a:defRPr/>
            </a:lvl2pPr>
            <a:lvl3pPr marL="914354" indent="0">
              <a:buNone/>
              <a:defRPr/>
            </a:lvl3pPr>
            <a:lvl4pPr marL="1371532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fr-FR" dirty="0"/>
              <a:t>03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3AFBC0D-3754-49F1-A8F7-B4BEAA9949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2" y="2783544"/>
            <a:ext cx="5580620" cy="1290917"/>
          </a:xfrm>
        </p:spPr>
        <p:txBody>
          <a:bodyPr wrap="square" tIns="107995" bIns="0" anchor="ctr">
            <a:spAutoFit/>
          </a:bodyPr>
          <a:lstStyle>
            <a:lvl1pPr>
              <a:lnSpc>
                <a:spcPct val="80000"/>
              </a:lnSpc>
              <a:defRPr sz="4800" b="1" cap="all" baseline="0"/>
            </a:lvl1pPr>
          </a:lstStyle>
          <a:p>
            <a:r>
              <a:rPr lang="fr-FR" dirty="0" err="1"/>
              <a:t>Chapter</a:t>
            </a:r>
            <a:br>
              <a:rPr lang="fr-FR" dirty="0"/>
            </a:br>
            <a:r>
              <a:rPr lang="fr-FR" dirty="0" err="1"/>
              <a:t>title</a:t>
            </a:r>
            <a:endParaRPr lang="fr-FR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0905566-CBC3-4E60-8DB8-8962EDDDE980}"/>
              </a:ext>
            </a:extLst>
          </p:cNvPr>
          <p:cNvSpPr/>
          <p:nvPr userDrawn="1"/>
        </p:nvSpPr>
        <p:spPr>
          <a:xfrm rot="5400000">
            <a:off x="4989232" y="4797199"/>
            <a:ext cx="252000" cy="1044000"/>
          </a:xfrm>
          <a:prstGeom prst="rect">
            <a:avLst/>
          </a:prstGeom>
          <a:gradFill>
            <a:gsLst>
              <a:gs pos="40000">
                <a:schemeClr val="accent3"/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F9FE866-64BA-481A-8463-197E8069FCC5}"/>
              </a:ext>
            </a:extLst>
          </p:cNvPr>
          <p:cNvSpPr/>
          <p:nvPr userDrawn="1"/>
        </p:nvSpPr>
        <p:spPr>
          <a:xfrm>
            <a:off x="695399" y="764704"/>
            <a:ext cx="252000" cy="1044000"/>
          </a:xfrm>
          <a:prstGeom prst="rect">
            <a:avLst/>
          </a:prstGeom>
          <a:gradFill>
            <a:gsLst>
              <a:gs pos="40000">
                <a:schemeClr val="accent6"/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fr-FR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EC4ACA60-6BC3-491E-99B3-A1A2FB4A991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34600" y="6000687"/>
            <a:ext cx="1727200" cy="599103"/>
          </a:xfrm>
          <a:prstGeom prst="rect">
            <a:avLst/>
          </a:prstGeom>
        </p:spPr>
      </p:pic>
      <p:sp>
        <p:nvSpPr>
          <p:cNvPr id="11" name="Cadre 10">
            <a:extLst>
              <a:ext uri="{FF2B5EF4-FFF2-40B4-BE49-F238E27FC236}">
                <a16:creationId xmlns:a16="http://schemas.microsoft.com/office/drawing/2014/main" id="{B5BBBC84-5C25-4441-A034-875A90031D2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138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00167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201B4E8-3179-4772-A42B-93F17BB84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4FCE1D9-BDFB-4A6B-9D2A-09E7BA3478C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>
                <a:solidFill>
                  <a:schemeClr val="tx1"/>
                </a:solidFill>
              </a:rPr>
              <a:t>• Corporate presentation • sodern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8FDEA23-0D95-41FC-A647-6ECCB56D97E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393ED50-FF75-4777-909F-3FB39E99137C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61532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E5FE9C4F-D837-40CF-8337-B01924DC22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782" y="552549"/>
            <a:ext cx="11261841" cy="535531"/>
          </a:xfrm>
          <a:prstGeom prst="rect">
            <a:avLst/>
          </a:prstGeom>
        </p:spPr>
        <p:txBody>
          <a:bodyPr vert="horz" wrap="square" lIns="91436" tIns="45718" rIns="91436" bIns="45718" rtlCol="0" anchor="ctr">
            <a:sp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611A921-AE5F-4C54-83F8-D22E34EF70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4780" y="1825624"/>
            <a:ext cx="11362443" cy="4351339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0CD0A76-7AD0-425A-A0F4-F29D6CEC73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8143" y="6459212"/>
            <a:ext cx="4349264" cy="200053"/>
          </a:xfrm>
          <a:prstGeom prst="rect">
            <a:avLst/>
          </a:prstGeom>
        </p:spPr>
        <p:txBody>
          <a:bodyPr vert="horz" wrap="none" lIns="91436" tIns="45718" rIns="91436" bIns="45718" rtlCol="0" anchor="ctr">
            <a:spAutoFit/>
          </a:bodyPr>
          <a:lstStyle>
            <a:lvl1pPr algn="l">
              <a:defRPr sz="700" cap="all" spc="600" baseline="0">
                <a:solidFill>
                  <a:schemeClr val="accent1"/>
                </a:solidFill>
              </a:defRPr>
            </a:lvl1pPr>
          </a:lstStyle>
          <a:p>
            <a:r>
              <a:rPr lang="fr-FR" dirty="0">
                <a:solidFill>
                  <a:schemeClr val="tx1"/>
                </a:solidFill>
              </a:rPr>
              <a:t>• </a:t>
            </a:r>
            <a:r>
              <a:rPr lang="fr-FR" dirty="0" err="1">
                <a:solidFill>
                  <a:schemeClr val="tx1"/>
                </a:solidFill>
              </a:rPr>
              <a:t>Corporate</a:t>
            </a:r>
            <a:r>
              <a:rPr lang="fr-FR" dirty="0">
                <a:solidFill>
                  <a:schemeClr val="tx1"/>
                </a:solidFill>
              </a:rPr>
              <a:t> </a:t>
            </a:r>
            <a:r>
              <a:rPr lang="fr-FR" dirty="0" err="1">
                <a:solidFill>
                  <a:schemeClr val="tx1"/>
                </a:solidFill>
              </a:rPr>
              <a:t>presentation</a:t>
            </a:r>
            <a:r>
              <a:rPr lang="fr-FR" dirty="0">
                <a:solidFill>
                  <a:schemeClr val="tx1"/>
                </a:solidFill>
              </a:rPr>
              <a:t> • </a:t>
            </a:r>
            <a:r>
              <a:rPr lang="fr-FR" dirty="0" err="1">
                <a:solidFill>
                  <a:schemeClr val="tx1"/>
                </a:solidFill>
              </a:rPr>
              <a:t>sodern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7" name="Cadre 6">
            <a:extLst>
              <a:ext uri="{FF2B5EF4-FFF2-40B4-BE49-F238E27FC236}">
                <a16:creationId xmlns:a16="http://schemas.microsoft.com/office/drawing/2014/main" id="{C28E17E9-92A3-4F2F-A53B-448AAEA9CCA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138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88794CF-B913-4EA4-833F-BD3B0ADBEB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14779" y="6441257"/>
            <a:ext cx="404812" cy="235963"/>
          </a:xfrm>
          <a:prstGeom prst="rect">
            <a:avLst/>
          </a:prstGeom>
        </p:spPr>
        <p:txBody>
          <a:bodyPr vert="horz" wrap="none" lIns="91436" tIns="45718" rIns="91436" bIns="45718" rtlCol="0" anchor="ctr">
            <a:spAutoFit/>
          </a:bodyPr>
          <a:lstStyle>
            <a:lvl1pPr algn="l">
              <a:defRPr sz="900" b="1">
                <a:solidFill>
                  <a:schemeClr val="accent1"/>
                </a:solidFill>
              </a:defRPr>
            </a:lvl1pPr>
          </a:lstStyle>
          <a:p>
            <a:fld id="{2393ED50-FF75-4777-909F-3FB39E99137C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6142E1C2-DE93-44DF-96F8-FB2AE2CB6DAC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71833" y="6323305"/>
            <a:ext cx="1010619" cy="350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676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7" r:id="rId3"/>
    <p:sldLayoutId id="2147483651" r:id="rId4"/>
    <p:sldLayoutId id="2147483658" r:id="rId5"/>
    <p:sldLayoutId id="2147483655" r:id="rId6"/>
    <p:sldLayoutId id="2147483656" r:id="rId7"/>
    <p:sldLayoutId id="2147483672" r:id="rId8"/>
    <p:sldLayoutId id="2147483654" r:id="rId9"/>
    <p:sldLayoutId id="2147483659" r:id="rId10"/>
    <p:sldLayoutId id="2147483660" r:id="rId11"/>
  </p:sldLayoutIdLst>
  <p:hf hdr="0" dt="0"/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9" indent="-228589" algn="l" defTabSz="91435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E5FE9C4F-D837-40CF-8337-B01924DC22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782" y="552549"/>
            <a:ext cx="11261841" cy="535531"/>
          </a:xfrm>
          <a:prstGeom prst="rect">
            <a:avLst/>
          </a:prstGeom>
        </p:spPr>
        <p:txBody>
          <a:bodyPr vert="horz" wrap="square" lIns="91436" tIns="45718" rIns="91436" bIns="45718" rtlCol="0" anchor="ctr">
            <a:sp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611A921-AE5F-4C54-83F8-D22E34EF70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4780" y="1825624"/>
            <a:ext cx="11362443" cy="4351339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0CD0A76-7AD0-425A-A0F4-F29D6CEC73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8143" y="6459212"/>
            <a:ext cx="4349264" cy="200053"/>
          </a:xfrm>
          <a:prstGeom prst="rect">
            <a:avLst/>
          </a:prstGeom>
        </p:spPr>
        <p:txBody>
          <a:bodyPr vert="horz" wrap="none" lIns="91436" tIns="45718" rIns="91436" bIns="45718" rtlCol="0" anchor="ctr">
            <a:spAutoFit/>
          </a:bodyPr>
          <a:lstStyle>
            <a:lvl1pPr algn="l">
              <a:defRPr sz="700" cap="all" spc="600" baseline="0">
                <a:solidFill>
                  <a:schemeClr val="accent1"/>
                </a:solidFill>
              </a:defRPr>
            </a:lvl1pPr>
          </a:lstStyle>
          <a:p>
            <a:r>
              <a:rPr lang="fr-FR" dirty="0">
                <a:solidFill>
                  <a:schemeClr val="tx1"/>
                </a:solidFill>
              </a:rPr>
              <a:t>• </a:t>
            </a:r>
            <a:r>
              <a:rPr lang="fr-FR" dirty="0" err="1">
                <a:solidFill>
                  <a:schemeClr val="tx1"/>
                </a:solidFill>
              </a:rPr>
              <a:t>Corporate</a:t>
            </a:r>
            <a:r>
              <a:rPr lang="fr-FR" dirty="0">
                <a:solidFill>
                  <a:schemeClr val="tx1"/>
                </a:solidFill>
              </a:rPr>
              <a:t> </a:t>
            </a:r>
            <a:r>
              <a:rPr lang="fr-FR" dirty="0" err="1">
                <a:solidFill>
                  <a:schemeClr val="tx1"/>
                </a:solidFill>
              </a:rPr>
              <a:t>presentation</a:t>
            </a:r>
            <a:r>
              <a:rPr lang="fr-FR" dirty="0">
                <a:solidFill>
                  <a:schemeClr val="tx1"/>
                </a:solidFill>
              </a:rPr>
              <a:t> • </a:t>
            </a:r>
            <a:r>
              <a:rPr lang="fr-FR" dirty="0" err="1">
                <a:solidFill>
                  <a:schemeClr val="tx1"/>
                </a:solidFill>
              </a:rPr>
              <a:t>sodern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7" name="Cadre 6">
            <a:extLst>
              <a:ext uri="{FF2B5EF4-FFF2-40B4-BE49-F238E27FC236}">
                <a16:creationId xmlns:a16="http://schemas.microsoft.com/office/drawing/2014/main" id="{C28E17E9-92A3-4F2F-A53B-448AAEA9CCA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138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88794CF-B913-4EA4-833F-BD3B0ADBEB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14779" y="6441257"/>
            <a:ext cx="404812" cy="235963"/>
          </a:xfrm>
          <a:prstGeom prst="rect">
            <a:avLst/>
          </a:prstGeom>
        </p:spPr>
        <p:txBody>
          <a:bodyPr vert="horz" wrap="none" lIns="91436" tIns="45718" rIns="91436" bIns="45718" rtlCol="0" anchor="ctr">
            <a:spAutoFit/>
          </a:bodyPr>
          <a:lstStyle>
            <a:lvl1pPr algn="l">
              <a:defRPr sz="900" b="1">
                <a:solidFill>
                  <a:schemeClr val="accent1"/>
                </a:solidFill>
              </a:defRPr>
            </a:lvl1pPr>
          </a:lstStyle>
          <a:p>
            <a:fld id="{2393ED50-FF75-4777-909F-3FB39E99137C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6142E1C2-DE93-44DF-96F8-FB2AE2CB6DAC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71833" y="6323305"/>
            <a:ext cx="1010619" cy="350547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241472F1-A338-44EE-A057-A37E2A553C88}"/>
              </a:ext>
            </a:extLst>
          </p:cNvPr>
          <p:cNvSpPr txBox="1"/>
          <p:nvPr userDrawn="1"/>
        </p:nvSpPr>
        <p:spPr>
          <a:xfrm>
            <a:off x="8603647" y="6405723"/>
            <a:ext cx="1261884" cy="215444"/>
          </a:xfrm>
          <a:prstGeom prst="rect">
            <a:avLst/>
          </a:prstGeom>
          <a:noFill/>
          <a:ln>
            <a:solidFill>
              <a:srgbClr val="E62C18"/>
            </a:solidFill>
          </a:ln>
        </p:spPr>
        <p:txBody>
          <a:bodyPr wrap="none" lIns="91436" tIns="45718" rIns="91436" bIns="45718" rtlCol="0">
            <a:spAutoFit/>
          </a:bodyPr>
          <a:lstStyle/>
          <a:p>
            <a:r>
              <a:rPr lang="fr-FR" sz="800" cap="all" baseline="0" dirty="0">
                <a:solidFill>
                  <a:srgbClr val="E62C18"/>
                </a:solidFill>
              </a:rPr>
              <a:t>Diffusion restreinte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4A8D5C41-AC3E-4401-97F0-E0F22811C78C}"/>
              </a:ext>
            </a:extLst>
          </p:cNvPr>
          <p:cNvSpPr txBox="1"/>
          <p:nvPr userDrawn="1"/>
        </p:nvSpPr>
        <p:spPr>
          <a:xfrm>
            <a:off x="9946672" y="6405723"/>
            <a:ext cx="950901" cy="21544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lIns="91436" tIns="45718" rIns="91436" bIns="45718" rtlCol="0">
            <a:spAutoFit/>
          </a:bodyPr>
          <a:lstStyle/>
          <a:p>
            <a:r>
              <a:rPr lang="fr-FR" sz="800" cap="all" baseline="0" dirty="0">
                <a:solidFill>
                  <a:schemeClr val="accent1"/>
                </a:solidFill>
              </a:rPr>
              <a:t>Spécial </a:t>
            </a:r>
            <a:r>
              <a:rPr lang="fr-FR" sz="800" cap="all" baseline="0" dirty="0" err="1">
                <a:solidFill>
                  <a:schemeClr val="accent1"/>
                </a:solidFill>
              </a:rPr>
              <a:t>france</a:t>
            </a:r>
            <a:endParaRPr lang="fr-FR" sz="800" cap="all" baseline="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767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</p:sldLayoutIdLst>
  <p:hf hdr="0" dt="0"/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9" indent="-228589" algn="l" defTabSz="91435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509944E3-43E0-4018-B16E-53CCE62CE2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err="1"/>
              <a:t>Board</a:t>
            </a:r>
            <a:r>
              <a:rPr lang="fr-FR" dirty="0"/>
              <a:t> </a:t>
            </a:r>
            <a:r>
              <a:rPr lang="fr-FR" dirty="0" err="1"/>
              <a:t>Level</a:t>
            </a:r>
            <a:r>
              <a:rPr lang="fr-FR" dirty="0"/>
              <a:t> </a:t>
            </a:r>
            <a:r>
              <a:rPr lang="fr-FR" dirty="0" err="1"/>
              <a:t>Testing</a:t>
            </a:r>
            <a:r>
              <a:rPr lang="fr-FR" dirty="0"/>
              <a:t> </a:t>
            </a:r>
            <a:r>
              <a:rPr lang="fr-FR" dirty="0" err="1"/>
              <a:t>Study</a:t>
            </a:r>
            <a:endParaRPr lang="en-US" dirty="0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0BDECAA4-9609-4A08-88DF-60FB96D541C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5360" y="1102684"/>
            <a:ext cx="3865712" cy="1116124"/>
          </a:xfrm>
        </p:spPr>
        <p:txBody>
          <a:bodyPr lIns="215989"/>
          <a:lstStyle/>
          <a:p>
            <a:r>
              <a:rPr lang="fr-FR" dirty="0"/>
              <a:t>#</a:t>
            </a:r>
          </a:p>
          <a:p>
            <a:r>
              <a:rPr lang="fr-FR" dirty="0"/>
              <a:t>ENABLING</a:t>
            </a:r>
          </a:p>
          <a:p>
            <a:r>
              <a:rPr lang="fr-FR" dirty="0"/>
              <a:t>YOUR</a:t>
            </a:r>
          </a:p>
          <a:p>
            <a:r>
              <a:rPr lang="fr-FR" dirty="0"/>
              <a:t>AMBITIONS</a:t>
            </a:r>
          </a:p>
        </p:txBody>
      </p:sp>
      <p:sp>
        <p:nvSpPr>
          <p:cNvPr id="4" name="Espace réservé du contenu 1">
            <a:extLst>
              <a:ext uri="{FF2B5EF4-FFF2-40B4-BE49-F238E27FC236}">
                <a16:creationId xmlns:a16="http://schemas.microsoft.com/office/drawing/2014/main" id="{FA8EEB5E-DC38-41EB-8259-072E153DB0DF}"/>
              </a:ext>
            </a:extLst>
          </p:cNvPr>
          <p:cNvSpPr txBox="1">
            <a:spLocks/>
          </p:cNvSpPr>
          <p:nvPr/>
        </p:nvSpPr>
        <p:spPr>
          <a:xfrm>
            <a:off x="1487489" y="3861048"/>
            <a:ext cx="9289032" cy="2315915"/>
          </a:xfrm>
          <a:prstGeom prst="rect">
            <a:avLst/>
          </a:prstGeom>
        </p:spPr>
        <p:txBody>
          <a:bodyPr>
            <a:normAutofit/>
          </a:bodyPr>
          <a:lstStyle>
            <a:lvl1pPr marL="228589" indent="-228589" algn="l" defTabSz="91435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6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4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20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298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3600" b="1" dirty="0">
                <a:solidFill>
                  <a:schemeClr val="bg1"/>
                </a:solidFill>
              </a:rPr>
              <a:t>ESA contract 4000136100/21/NL/GLC/</a:t>
            </a:r>
            <a:r>
              <a:rPr lang="en-US" sz="3600" b="1" dirty="0" err="1">
                <a:solidFill>
                  <a:schemeClr val="bg1"/>
                </a:solidFill>
              </a:rPr>
              <a:t>ov</a:t>
            </a:r>
            <a:endParaRPr lang="en-US" sz="3600" b="1" dirty="0">
              <a:solidFill>
                <a:schemeClr val="bg1"/>
              </a:solidFill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3600" b="1" dirty="0">
                <a:solidFill>
                  <a:schemeClr val="bg1"/>
                </a:solidFill>
              </a:rPr>
              <a:t>Technical officer Christian </a:t>
            </a:r>
            <a:r>
              <a:rPr lang="en-US" sz="3600" b="1" dirty="0" err="1">
                <a:solidFill>
                  <a:schemeClr val="bg1"/>
                </a:solidFill>
              </a:rPr>
              <a:t>Poivey</a:t>
            </a:r>
            <a:endParaRPr lang="en-US" sz="3600" b="1" dirty="0">
              <a:solidFill>
                <a:schemeClr val="bg1"/>
              </a:solidFill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3600" b="1" dirty="0">
                <a:solidFill>
                  <a:schemeClr val="bg1"/>
                </a:solidFill>
              </a:rPr>
              <a:t>Guillaume </a:t>
            </a:r>
            <a:r>
              <a:rPr lang="en-US" sz="3600" b="1" dirty="0" err="1">
                <a:solidFill>
                  <a:schemeClr val="bg1"/>
                </a:solidFill>
              </a:rPr>
              <a:t>Montay</a:t>
            </a:r>
            <a:r>
              <a:rPr lang="en-US" sz="3600" b="1" dirty="0">
                <a:solidFill>
                  <a:schemeClr val="bg1"/>
                </a:solidFill>
              </a:rPr>
              <a:t>, Matthieu </a:t>
            </a:r>
            <a:r>
              <a:rPr lang="en-US" sz="3600" b="1" dirty="0" err="1">
                <a:solidFill>
                  <a:schemeClr val="bg1"/>
                </a:solidFill>
              </a:rPr>
              <a:t>Beaumel</a:t>
            </a:r>
            <a:endParaRPr lang="en-US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2277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B0D3E338-1FDF-488F-9EE8-5F1F18D48F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0036" y="2744924"/>
            <a:ext cx="5652628" cy="1645718"/>
          </a:xfrm>
          <a:prstGeom prst="rect">
            <a:avLst/>
          </a:prstGeom>
          <a:noFill/>
        </p:spPr>
      </p:pic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C359334D-52B2-45BD-994E-360BB3D064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1900" b="1" u="sng" dirty="0"/>
              <a:t>Expected benefits</a:t>
            </a:r>
            <a:endParaRPr lang="en-US" b="1" u="sng" dirty="0"/>
          </a:p>
          <a:p>
            <a:r>
              <a:rPr lang="en-US" sz="1900" dirty="0"/>
              <a:t>Reduced recurrent costs with COTS-boards: only 1 test for several types of components</a:t>
            </a:r>
          </a:p>
          <a:p>
            <a:r>
              <a:rPr lang="en-US" dirty="0"/>
              <a:t>Radiation effects measured at board level i.e. system specification level</a:t>
            </a:r>
          </a:p>
          <a:p>
            <a:r>
              <a:rPr lang="en-US" dirty="0"/>
              <a:t>Validation of WCA by test</a:t>
            </a:r>
          </a:p>
          <a:p>
            <a:r>
              <a:rPr lang="en-US" dirty="0"/>
              <a:t>Interactions between temperature and dose are covered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sz="1900" b="1" u="sng" dirty="0"/>
              <a:t>Counterparts</a:t>
            </a:r>
            <a:endParaRPr lang="en-US" b="1" u="sng" dirty="0"/>
          </a:p>
          <a:p>
            <a:r>
              <a:rPr lang="en-US" dirty="0">
                <a:sym typeface="Wingdings" panose="05000000000000000000" pitchFamily="2" charset="2"/>
              </a:rPr>
              <a:t>Requires the definition of board lots and</a:t>
            </a:r>
          </a:p>
          <a:p>
            <a:pPr marL="0" indent="0">
              <a:buNone/>
            </a:pPr>
            <a:r>
              <a:rPr lang="en-US" dirty="0">
                <a:sym typeface="Wingdings" panose="05000000000000000000" pitchFamily="2" charset="2"/>
              </a:rPr>
              <a:t>	 the procurement &amp; management of component lots for the manufacturing of board lots</a:t>
            </a:r>
            <a:endParaRPr lang="fr-FR" dirty="0">
              <a:highlight>
                <a:srgbClr val="FFFF00"/>
              </a:highlight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Potential difficulty to find the cause of a failure</a:t>
            </a:r>
          </a:p>
          <a:p>
            <a:pPr lvl="1">
              <a:buFont typeface="Wingdings" panose="05000000000000000000" pitchFamily="2" charset="2"/>
              <a:buChar char="à"/>
            </a:pPr>
            <a:r>
              <a:rPr lang="en-US" dirty="0">
                <a:sym typeface="Wingdings" panose="05000000000000000000" pitchFamily="2" charset="2"/>
              </a:rPr>
              <a:t>the whole lot of boards can be rejected instead of a single component lot</a:t>
            </a:r>
          </a:p>
          <a:p>
            <a:pPr lvl="1">
              <a:buFont typeface="Wingdings" panose="05000000000000000000" pitchFamily="2" charset="2"/>
              <a:buChar char="à"/>
            </a:pPr>
            <a:r>
              <a:rPr lang="en-US" dirty="0"/>
              <a:t>the component procurement &amp; stock should be sized to face delay in board production</a:t>
            </a:r>
          </a:p>
          <a:p>
            <a:r>
              <a:rPr lang="en-US" dirty="0"/>
              <a:t>Uniform dose on board (gamma irradiation)</a:t>
            </a:r>
          </a:p>
          <a:p>
            <a:r>
              <a:rPr lang="en-US" dirty="0"/>
              <a:t>High temperature measurement may be limited to the last dose step if annealing effects have to be avoided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A02AB6BC-3692-42EF-8D78-4B133FA468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782" y="552551"/>
            <a:ext cx="11261841" cy="535527"/>
          </a:xfrm>
        </p:spPr>
        <p:txBody>
          <a:bodyPr/>
          <a:lstStyle/>
          <a:p>
            <a:r>
              <a:rPr lang="fr-FR" dirty="0" err="1"/>
              <a:t>Board</a:t>
            </a:r>
            <a:r>
              <a:rPr lang="fr-FR" dirty="0"/>
              <a:t> </a:t>
            </a:r>
            <a:r>
              <a:rPr lang="fr-FR" dirty="0" err="1"/>
              <a:t>Level</a:t>
            </a:r>
            <a:r>
              <a:rPr lang="fr-FR" dirty="0"/>
              <a:t> </a:t>
            </a:r>
            <a:r>
              <a:rPr lang="fr-FR" dirty="0" err="1"/>
              <a:t>Testing</a:t>
            </a:r>
            <a:r>
              <a:rPr lang="fr-FR" dirty="0"/>
              <a:t> – </a:t>
            </a:r>
            <a:r>
              <a:rPr lang="fr-FR" dirty="0" err="1"/>
              <a:t>Proposed</a:t>
            </a:r>
            <a:r>
              <a:rPr lang="fr-FR" dirty="0"/>
              <a:t> validation </a:t>
            </a:r>
            <a:r>
              <a:rPr lang="fr-FR" dirty="0" err="1"/>
              <a:t>method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03C425F-A5EE-4C68-874F-6EC428C6453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393ED50-FF75-4777-909F-3FB39E99137C}" type="slidenum">
              <a:rPr lang="fr-FR" smtClean="0"/>
              <a:pPr/>
              <a:t>10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372539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D15D366F-81ED-48D5-B6EA-B8E07E5A36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4192" y="116632"/>
            <a:ext cx="4249465" cy="360016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C359334D-52B2-45BD-994E-360BB3D064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900" b="1" u="sng" dirty="0"/>
              <a:t>Existing rad-hard DC/DC converter board (supplied by +5V)</a:t>
            </a:r>
            <a:endParaRPr lang="en-US" b="1" u="sng" dirty="0"/>
          </a:p>
          <a:p>
            <a:r>
              <a:rPr lang="en-US" sz="1900" dirty="0"/>
              <a:t>Stabilized +3.3V and +1.8V with </a:t>
            </a:r>
            <a:r>
              <a:rPr lang="en-US" dirty="0"/>
              <a:t>buck converters with same architecture</a:t>
            </a:r>
          </a:p>
          <a:p>
            <a:r>
              <a:rPr lang="en-US" dirty="0"/>
              <a:t>Low Drop-Out (LDO) linear regulator at +3.3V</a:t>
            </a:r>
            <a:endParaRPr lang="en-US" sz="1900" dirty="0"/>
          </a:p>
          <a:p>
            <a:r>
              <a:rPr lang="en-US" sz="1900" dirty="0"/>
              <a:t>Two accurate reference levels for an ADC: ~ 2.042 V &amp; 872 mV</a:t>
            </a:r>
          </a:p>
          <a:p>
            <a:r>
              <a:rPr lang="en-US" dirty="0"/>
              <a:t>Analogue measurement of an external voltage</a:t>
            </a:r>
          </a:p>
          <a:p>
            <a:r>
              <a:rPr lang="en-US" dirty="0" err="1"/>
              <a:t>OverVoltage</a:t>
            </a:r>
            <a:r>
              <a:rPr lang="en-US" dirty="0"/>
              <a:t> Protection and multivibrator upstream of the useful supplies feature</a:t>
            </a:r>
          </a:p>
          <a:p>
            <a:r>
              <a:rPr lang="en-US" dirty="0"/>
              <a:t>8 references of active components</a:t>
            </a:r>
          </a:p>
          <a:p>
            <a:pPr lvl="1"/>
            <a:r>
              <a:rPr lang="en-US" dirty="0"/>
              <a:t>3 diodes</a:t>
            </a:r>
          </a:p>
          <a:p>
            <a:pPr lvl="1"/>
            <a:r>
              <a:rPr lang="en-US" dirty="0"/>
              <a:t>1 op-amp (4 parts, radiation-hardened bipolar)</a:t>
            </a:r>
          </a:p>
          <a:p>
            <a:pPr lvl="1"/>
            <a:r>
              <a:rPr lang="en-US" dirty="0"/>
              <a:t>1 comparator (4 parts , radiation-hardened bipolar)</a:t>
            </a:r>
          </a:p>
          <a:p>
            <a:pPr lvl="1"/>
            <a:r>
              <a:rPr lang="en-US" dirty="0"/>
              <a:t>1 voltage reference (1 part, radiation-hardened bipolar)</a:t>
            </a:r>
          </a:p>
          <a:p>
            <a:pPr lvl="1"/>
            <a:r>
              <a:rPr lang="en-US" dirty="0"/>
              <a:t>2 transistors (6 PNP parts and 5 NPN parts, radiation-guaranteed)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A02AB6BC-3692-42EF-8D78-4B133FA468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Board</a:t>
            </a:r>
            <a:r>
              <a:rPr lang="fr-FR" dirty="0"/>
              <a:t> </a:t>
            </a:r>
            <a:r>
              <a:rPr lang="fr-FR" dirty="0" err="1"/>
              <a:t>Level</a:t>
            </a:r>
            <a:r>
              <a:rPr lang="fr-FR" dirty="0"/>
              <a:t> </a:t>
            </a:r>
            <a:r>
              <a:rPr lang="fr-FR" dirty="0" err="1"/>
              <a:t>Testing</a:t>
            </a:r>
            <a:r>
              <a:rPr lang="fr-FR" dirty="0"/>
              <a:t> – </a:t>
            </a:r>
            <a:r>
              <a:rPr lang="fr-FR" dirty="0" err="1"/>
              <a:t>Tested</a:t>
            </a:r>
            <a:r>
              <a:rPr lang="fr-FR" dirty="0"/>
              <a:t> </a:t>
            </a:r>
            <a:r>
              <a:rPr lang="fr-FR" dirty="0" err="1"/>
              <a:t>board</a:t>
            </a:r>
            <a:r>
              <a:rPr lang="fr-FR" dirty="0"/>
              <a:t>  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03C425F-A5EE-4C68-874F-6EC428C6453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393ED50-FF75-4777-909F-3FB39E99137C}" type="slidenum">
              <a:rPr lang="fr-FR" smtClean="0"/>
              <a:pPr/>
              <a:t>11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287884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C359334D-52B2-45BD-994E-360BB3D064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900" b="1" u="sng" dirty="0">
                <a:solidFill>
                  <a:schemeClr val="accent1"/>
                </a:solidFill>
              </a:rPr>
              <a:t>Modified</a:t>
            </a:r>
            <a:r>
              <a:rPr lang="en-US" sz="1900" b="1" u="sng" dirty="0"/>
              <a:t> DC/DC converter board </a:t>
            </a:r>
            <a:r>
              <a:rPr lang="en-US" sz="1900" b="1" u="sng" dirty="0">
                <a:solidFill>
                  <a:srgbClr val="0070C0"/>
                </a:solidFill>
              </a:rPr>
              <a:t>for enhanced TID sensitivity</a:t>
            </a:r>
            <a:endParaRPr lang="en-US" b="1" u="sng" dirty="0">
              <a:solidFill>
                <a:srgbClr val="0070C0"/>
              </a:solidFill>
            </a:endParaRPr>
          </a:p>
          <a:p>
            <a:r>
              <a:rPr lang="en-US" sz="1900" dirty="0"/>
              <a:t>Stabilized +3.3V and +1.8V with </a:t>
            </a:r>
            <a:r>
              <a:rPr lang="en-US" dirty="0"/>
              <a:t>buck converters with same architecture</a:t>
            </a:r>
          </a:p>
          <a:p>
            <a:r>
              <a:rPr lang="en-US" dirty="0"/>
              <a:t>Low Drop-Out (LDO) linear regulator at +3.3V</a:t>
            </a:r>
            <a:endParaRPr lang="en-US" sz="1900" dirty="0"/>
          </a:p>
          <a:p>
            <a:r>
              <a:rPr lang="en-US" sz="1900" dirty="0"/>
              <a:t>Two accurate reference levels for an ADC: ~ 2.042 V &amp; 872 mV</a:t>
            </a:r>
          </a:p>
          <a:p>
            <a:r>
              <a:rPr lang="en-US" dirty="0"/>
              <a:t>Analogue measurement of an external voltage</a:t>
            </a:r>
          </a:p>
          <a:p>
            <a:r>
              <a:rPr lang="en-US" dirty="0" err="1"/>
              <a:t>OverVoltage</a:t>
            </a:r>
            <a:r>
              <a:rPr lang="en-US" dirty="0"/>
              <a:t> Protection and multivibrator upstream of the useful supplies feature</a:t>
            </a:r>
          </a:p>
          <a:p>
            <a:r>
              <a:rPr lang="en-US" dirty="0"/>
              <a:t>8 references of active components</a:t>
            </a:r>
          </a:p>
          <a:p>
            <a:pPr lvl="1"/>
            <a:r>
              <a:rPr lang="en-US" dirty="0"/>
              <a:t>3 diodes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1 op-amp </a:t>
            </a:r>
            <a:r>
              <a:rPr lang="en-US" dirty="0">
                <a:solidFill>
                  <a:schemeClr val="accent1"/>
                </a:solidFill>
                <a:sym typeface="Wingdings" panose="05000000000000000000" pitchFamily="2" charset="2"/>
              </a:rPr>
              <a:t>→</a:t>
            </a:r>
            <a:r>
              <a:rPr lang="en-US" dirty="0">
                <a:solidFill>
                  <a:schemeClr val="accent1"/>
                </a:solidFill>
              </a:rPr>
              <a:t> known lot of a space-qualified alternative part very sensitive to ionizing dose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1 comparator </a:t>
            </a:r>
            <a:r>
              <a:rPr lang="en-US" dirty="0">
                <a:solidFill>
                  <a:schemeClr val="accent1"/>
                </a:solidFill>
                <a:sym typeface="Wingdings" panose="05000000000000000000" pitchFamily="2" charset="2"/>
              </a:rPr>
              <a:t>→</a:t>
            </a:r>
            <a:r>
              <a:rPr lang="en-US" dirty="0">
                <a:solidFill>
                  <a:schemeClr val="accent1"/>
                </a:solidFill>
              </a:rPr>
              <a:t> COTS automotive-qualified alternative, tested to dose (low sensitivity)</a:t>
            </a:r>
          </a:p>
          <a:p>
            <a:pPr lvl="1"/>
            <a:r>
              <a:rPr lang="en-US" dirty="0"/>
              <a:t>1 voltage reference (1 part, radiation-hardened bipolar)</a:t>
            </a:r>
            <a:r>
              <a:rPr lang="en-US" dirty="0">
                <a:solidFill>
                  <a:schemeClr val="accent1"/>
                </a:solidFill>
                <a:sym typeface="Wingdings" panose="05000000000000000000" pitchFamily="2" charset="2"/>
              </a:rPr>
              <a:t> →</a:t>
            </a:r>
            <a:r>
              <a:rPr lang="en-US" dirty="0">
                <a:solidFill>
                  <a:schemeClr val="accent1"/>
                </a:solidFill>
              </a:rPr>
              <a:t> no pin-to-pin compatible alternative</a:t>
            </a:r>
            <a:endParaRPr lang="en-US" dirty="0"/>
          </a:p>
          <a:p>
            <a:pPr lvl="1"/>
            <a:r>
              <a:rPr lang="en-US" dirty="0">
                <a:solidFill>
                  <a:schemeClr val="accent1"/>
                </a:solidFill>
              </a:rPr>
              <a:t>2 transistors </a:t>
            </a:r>
            <a:r>
              <a:rPr lang="en-US" dirty="0">
                <a:solidFill>
                  <a:schemeClr val="accent1"/>
                </a:solidFill>
                <a:sym typeface="Wingdings" panose="05000000000000000000" pitchFamily="2" charset="2"/>
              </a:rPr>
              <a:t>→</a:t>
            </a:r>
            <a:r>
              <a:rPr lang="en-US" dirty="0">
                <a:solidFill>
                  <a:schemeClr val="accent1"/>
                </a:solidFill>
              </a:rPr>
              <a:t> COTS automotive-qualified alternative, tested to dose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A02AB6BC-3692-42EF-8D78-4B133FA468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Board</a:t>
            </a:r>
            <a:r>
              <a:rPr lang="fr-FR" dirty="0"/>
              <a:t> </a:t>
            </a:r>
            <a:r>
              <a:rPr lang="fr-FR" dirty="0" err="1"/>
              <a:t>Level</a:t>
            </a:r>
            <a:r>
              <a:rPr lang="fr-FR" dirty="0"/>
              <a:t> </a:t>
            </a:r>
            <a:r>
              <a:rPr lang="fr-FR" dirty="0" err="1"/>
              <a:t>Testing</a:t>
            </a:r>
            <a:r>
              <a:rPr lang="fr-FR" dirty="0"/>
              <a:t> – </a:t>
            </a:r>
            <a:r>
              <a:rPr lang="fr-FR" dirty="0" err="1"/>
              <a:t>Tested</a:t>
            </a:r>
            <a:r>
              <a:rPr lang="fr-FR" dirty="0"/>
              <a:t> </a:t>
            </a:r>
            <a:r>
              <a:rPr lang="fr-FR" dirty="0" err="1"/>
              <a:t>board</a:t>
            </a:r>
            <a:r>
              <a:rPr lang="fr-FR" dirty="0"/>
              <a:t>  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03C425F-A5EE-4C68-874F-6EC428C6453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393ED50-FF75-4777-909F-3FB39E99137C}" type="slidenum">
              <a:rPr lang="fr-FR" smtClean="0"/>
              <a:pPr/>
              <a:t>12</a:t>
            </a:fld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D4C03607-AC4F-43F5-A281-4F7E8B2E36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72319" y="615256"/>
            <a:ext cx="1902540" cy="2625634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218D43A7-DD37-41CB-8E95-E4BF88838B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70459" y="3822276"/>
            <a:ext cx="1904400" cy="2354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0351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C359334D-52B2-45BD-994E-360BB3D064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900" b="1" u="sng" dirty="0">
                <a:solidFill>
                  <a:schemeClr val="accent1"/>
                </a:solidFill>
              </a:rPr>
              <a:t>Modified</a:t>
            </a:r>
            <a:r>
              <a:rPr lang="en-US" sz="1900" b="1" u="sng" dirty="0"/>
              <a:t> DC/DC converter board (supplied by +5V)</a:t>
            </a:r>
            <a:endParaRPr lang="en-US" b="1" u="sng" dirty="0"/>
          </a:p>
          <a:p>
            <a:pPr lvl="1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A02AB6BC-3692-42EF-8D78-4B133FA468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Board</a:t>
            </a:r>
            <a:r>
              <a:rPr lang="fr-FR" dirty="0"/>
              <a:t> </a:t>
            </a:r>
            <a:r>
              <a:rPr lang="fr-FR" dirty="0" err="1"/>
              <a:t>Level</a:t>
            </a:r>
            <a:r>
              <a:rPr lang="fr-FR" dirty="0"/>
              <a:t> </a:t>
            </a:r>
            <a:r>
              <a:rPr lang="fr-FR" dirty="0" err="1"/>
              <a:t>Testing</a:t>
            </a:r>
            <a:r>
              <a:rPr lang="fr-FR" dirty="0"/>
              <a:t> – </a:t>
            </a:r>
            <a:r>
              <a:rPr lang="fr-FR" dirty="0" err="1"/>
              <a:t>Tested</a:t>
            </a:r>
            <a:r>
              <a:rPr lang="fr-FR" dirty="0"/>
              <a:t> </a:t>
            </a:r>
            <a:r>
              <a:rPr lang="fr-FR" dirty="0" err="1"/>
              <a:t>board</a:t>
            </a:r>
            <a:r>
              <a:rPr lang="fr-FR" dirty="0"/>
              <a:t>  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03C425F-A5EE-4C68-874F-6EC428C6453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393ED50-FF75-4777-909F-3FB39E99137C}" type="slidenum">
              <a:rPr lang="fr-FR" smtClean="0"/>
              <a:pPr/>
              <a:t>13</a:t>
            </a:fld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B89F35CF-F37D-4598-8D70-8F142CBC56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289" y="2181678"/>
            <a:ext cx="4495580" cy="2289856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23B0CE4D-C16D-409D-83E3-1DC16A9C5E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289" y="4127594"/>
            <a:ext cx="4495580" cy="2289856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ABEE9741-5089-4A41-9374-184A1F12E8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74587" y="2199224"/>
            <a:ext cx="4535471" cy="2238284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1BDBD72F-2BD8-464C-811B-AA437B9AD4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76767" y="4207756"/>
            <a:ext cx="4506554" cy="2224013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B4F850B3-4B61-4CEC-8C29-739D0ADED8B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96100" y="2199224"/>
            <a:ext cx="4506554" cy="2224013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AA86720E-4EDC-44B7-A844-C194624370C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96100" y="4221477"/>
            <a:ext cx="4506554" cy="2224013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7FCF2941-5287-4D6B-9640-5F168BBD21CF}"/>
              </a:ext>
            </a:extLst>
          </p:cNvPr>
          <p:cNvSpPr txBox="1"/>
          <p:nvPr/>
        </p:nvSpPr>
        <p:spPr>
          <a:xfrm>
            <a:off x="6564052" y="1239770"/>
            <a:ext cx="4727077" cy="3847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All lots Co-60 </a:t>
            </a:r>
            <a:r>
              <a:rPr lang="fr-FR" dirty="0" err="1"/>
              <a:t>tested</a:t>
            </a:r>
            <a:r>
              <a:rPr lang="fr-FR" dirty="0"/>
              <a:t> at 210-240 rad(Si)/h</a:t>
            </a:r>
          </a:p>
        </p:txBody>
      </p:sp>
    </p:spTree>
    <p:extLst>
      <p:ext uri="{BB962C8B-B14F-4D97-AF65-F5344CB8AC3E}">
        <p14:creationId xmlns:p14="http://schemas.microsoft.com/office/powerpoint/2010/main" val="36285770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3D11F900-5666-4451-B395-D03A6513DDB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9209" y="2096853"/>
            <a:ext cx="4747794" cy="3564395"/>
          </a:xfrm>
          <a:prstGeom prst="rect">
            <a:avLst/>
          </a:prstGeom>
        </p:spPr>
      </p:pic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C359334D-52B2-45BD-994E-360BB3D064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900" b="1" u="sng" dirty="0"/>
              <a:t>WCA with component-level data specific to mounted lots</a:t>
            </a:r>
            <a:endParaRPr lang="en-US" b="1" u="sng" dirty="0"/>
          </a:p>
          <a:p>
            <a:r>
              <a:rPr lang="en-US" sz="1900" dirty="0"/>
              <a:t>Three methods</a:t>
            </a:r>
          </a:p>
          <a:p>
            <a:pPr lvl="1"/>
            <a:r>
              <a:rPr lang="en-US" dirty="0"/>
              <a:t>Extreme Value Analysis (EVA)</a:t>
            </a:r>
          </a:p>
          <a:p>
            <a:pPr lvl="2"/>
            <a:r>
              <a:rPr lang="en-GB" dirty="0"/>
              <a:t>extreme values considered for all parameters in all directions</a:t>
            </a:r>
          </a:p>
          <a:p>
            <a:pPr lvl="2"/>
            <a:r>
              <a:rPr lang="en-GB" dirty="0"/>
              <a:t>“very” worst case</a:t>
            </a:r>
            <a:endParaRPr lang="en-US" dirty="0"/>
          </a:p>
          <a:p>
            <a:pPr lvl="1"/>
            <a:r>
              <a:rPr lang="en-US" dirty="0"/>
              <a:t>Root Sum Square analysis (RSS)</a:t>
            </a:r>
          </a:p>
          <a:p>
            <a:pPr lvl="2"/>
            <a:r>
              <a:rPr lang="en-GB" dirty="0"/>
              <a:t>assumes a normal law for all parameters, with a standard deviation </a:t>
            </a:r>
            <a:r>
              <a:rPr lang="el-GR" dirty="0"/>
              <a:t>σ </a:t>
            </a:r>
            <a:endParaRPr lang="fr-FR" dirty="0"/>
          </a:p>
          <a:p>
            <a:pPr lvl="2"/>
            <a:r>
              <a:rPr lang="en-GB" dirty="0"/>
              <a:t>generally the drifts are considered to be within 3.</a:t>
            </a:r>
            <a:r>
              <a:rPr lang="el-GR" dirty="0"/>
              <a:t>σ</a:t>
            </a:r>
            <a:endParaRPr lang="en-US" dirty="0"/>
          </a:p>
          <a:p>
            <a:pPr lvl="1"/>
            <a:r>
              <a:rPr lang="en-US" dirty="0"/>
              <a:t>Monte Carlo Analysis (MCA)</a:t>
            </a:r>
          </a:p>
          <a:p>
            <a:pPr lvl="2"/>
            <a:r>
              <a:rPr lang="fr-FR" dirty="0"/>
              <a:t>assumes distributions </a:t>
            </a:r>
            <a:r>
              <a:rPr lang="fr-FR" dirty="0" err="1"/>
              <a:t>laws</a:t>
            </a:r>
            <a:r>
              <a:rPr lang="fr-FR" dirty="0"/>
              <a:t> for all </a:t>
            </a:r>
            <a:r>
              <a:rPr lang="fr-FR" dirty="0" err="1"/>
              <a:t>parameters</a:t>
            </a:r>
            <a:endParaRPr lang="fr-FR" dirty="0"/>
          </a:p>
          <a:p>
            <a:pPr lvl="2"/>
            <a:r>
              <a:rPr lang="en-US" dirty="0"/>
              <a:t>generally uniform or normal law</a:t>
            </a:r>
          </a:p>
          <a:p>
            <a:pPr lvl="2"/>
            <a:r>
              <a:rPr lang="en-US" dirty="0"/>
              <a:t>does not provide much understanding of circuit </a:t>
            </a:r>
            <a:r>
              <a:rPr lang="en-US" dirty="0" err="1"/>
              <a:t>behaviour</a:t>
            </a:r>
            <a:r>
              <a:rPr lang="en-US" dirty="0"/>
              <a:t> </a:t>
            </a:r>
          </a:p>
          <a:p>
            <a:r>
              <a:rPr lang="en-US" dirty="0"/>
              <a:t>Analyses at all tested points but annealing</a:t>
            </a:r>
          </a:p>
          <a:p>
            <a:r>
              <a:rPr lang="en-US" dirty="0"/>
              <a:t>Only dose-induced drifts inputs taken as lot-dependent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A02AB6BC-3692-42EF-8D78-4B133FA468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782" y="330952"/>
            <a:ext cx="11261841" cy="978725"/>
          </a:xfrm>
        </p:spPr>
        <p:txBody>
          <a:bodyPr/>
          <a:lstStyle/>
          <a:p>
            <a:r>
              <a:rPr lang="fr-FR" dirty="0" err="1"/>
              <a:t>Board</a:t>
            </a:r>
            <a:r>
              <a:rPr lang="fr-FR" dirty="0"/>
              <a:t> </a:t>
            </a:r>
            <a:r>
              <a:rPr lang="fr-FR" dirty="0" err="1"/>
              <a:t>Level</a:t>
            </a:r>
            <a:r>
              <a:rPr lang="fr-FR" dirty="0"/>
              <a:t> </a:t>
            </a:r>
            <a:r>
              <a:rPr lang="fr-FR" dirty="0" err="1"/>
              <a:t>Testing</a:t>
            </a:r>
            <a:r>
              <a:rPr lang="fr-FR" dirty="0"/>
              <a:t> – </a:t>
            </a:r>
            <a:r>
              <a:rPr lang="fr-FR" dirty="0" err="1"/>
              <a:t>Study</a:t>
            </a:r>
            <a:r>
              <a:rPr lang="fr-FR" dirty="0"/>
              <a:t>:</a:t>
            </a:r>
            <a:r>
              <a:rPr lang="en-US" dirty="0"/>
              <a:t> Comparison of classic space approach and board level testing</a:t>
            </a:r>
            <a:r>
              <a:rPr lang="fr-FR" dirty="0"/>
              <a:t> 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03C425F-A5EE-4C68-874F-6EC428C6453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393ED50-FF75-4777-909F-3FB39E99137C}" type="slidenum">
              <a:rPr lang="fr-FR" smtClean="0"/>
              <a:pPr/>
              <a:t>14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529140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C359334D-52B2-45BD-994E-360BB3D064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u="sng" dirty="0"/>
              <a:t>6 boards tested</a:t>
            </a:r>
          </a:p>
          <a:p>
            <a:r>
              <a:rPr lang="en-US" sz="1900" dirty="0"/>
              <a:t>3 aged prior to irradiation (Life Test with biasing): # 521, 522, 523</a:t>
            </a:r>
          </a:p>
          <a:p>
            <a:pPr lvl="1"/>
            <a:r>
              <a:rPr lang="nn-NO" b="1" dirty="0"/>
              <a:t>1300 h at T</a:t>
            </a:r>
            <a:r>
              <a:rPr lang="nn-NO" b="1" baseline="-25000" dirty="0"/>
              <a:t>A</a:t>
            </a:r>
            <a:r>
              <a:rPr lang="nn-NO" b="1" dirty="0"/>
              <a:t> = 120 °C</a:t>
            </a:r>
            <a:r>
              <a:rPr lang="nn-NO" dirty="0"/>
              <a:t>, equivalent to 1000 h at 100°C with E</a:t>
            </a:r>
            <a:r>
              <a:rPr lang="nn-NO" baseline="-25000" dirty="0"/>
              <a:t>A</a:t>
            </a:r>
            <a:r>
              <a:rPr lang="nn-NO" dirty="0"/>
              <a:t> = 0,7 eV</a:t>
            </a:r>
            <a:endParaRPr lang="en-US" dirty="0"/>
          </a:p>
          <a:p>
            <a:r>
              <a:rPr lang="en-US" sz="1900" dirty="0"/>
              <a:t>3 not aged: # 524, 525, 526</a:t>
            </a:r>
          </a:p>
          <a:p>
            <a:r>
              <a:rPr lang="en-US" b="1" dirty="0"/>
              <a:t>20, 50, 105 </a:t>
            </a:r>
            <a:r>
              <a:rPr lang="en-US" b="1" dirty="0" err="1"/>
              <a:t>krad</a:t>
            </a:r>
            <a:r>
              <a:rPr lang="en-US" dirty="0"/>
              <a:t> total dose steps at </a:t>
            </a:r>
            <a:r>
              <a:rPr lang="en-US" b="1" dirty="0"/>
              <a:t>210 rad/h </a:t>
            </a:r>
            <a:r>
              <a:rPr lang="en-US" dirty="0"/>
              <a:t>(Co-60 source)</a:t>
            </a:r>
          </a:p>
          <a:p>
            <a:r>
              <a:rPr lang="en-US" dirty="0"/>
              <a:t>168 h at 100°C post irradiation annealing (unbiased as during irradiation, found worst by WCA)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2"/>
            <a:r>
              <a:rPr lang="en-US" dirty="0"/>
              <a:t>« 2T » measurements: at +25°C and -55°C after irradiation steps</a:t>
            </a:r>
          </a:p>
          <a:p>
            <a:pPr lvl="2"/>
            <a:r>
              <a:rPr lang="en-US" dirty="0"/>
              <a:t>« 3T » measurements: at  +25°C, -55°C  and +125°C initial and the final annealing sequence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A02AB6BC-3692-42EF-8D78-4B133FA468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782" y="552551"/>
            <a:ext cx="11261841" cy="535527"/>
          </a:xfrm>
        </p:spPr>
        <p:txBody>
          <a:bodyPr/>
          <a:lstStyle/>
          <a:p>
            <a:r>
              <a:rPr lang="fr-FR" dirty="0" err="1"/>
              <a:t>Board</a:t>
            </a:r>
            <a:r>
              <a:rPr lang="fr-FR" dirty="0"/>
              <a:t> </a:t>
            </a:r>
            <a:r>
              <a:rPr lang="fr-FR" dirty="0" err="1"/>
              <a:t>Level</a:t>
            </a:r>
            <a:r>
              <a:rPr lang="fr-FR" dirty="0"/>
              <a:t> </a:t>
            </a:r>
            <a:r>
              <a:rPr lang="fr-FR" dirty="0" err="1"/>
              <a:t>Testing</a:t>
            </a:r>
            <a:r>
              <a:rPr lang="fr-FR" dirty="0"/>
              <a:t> – Test </a:t>
            </a:r>
            <a:r>
              <a:rPr lang="fr-FR" dirty="0" err="1"/>
              <a:t>sequence</a:t>
            </a:r>
            <a:r>
              <a:rPr lang="fr-FR" dirty="0"/>
              <a:t> 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03C425F-A5EE-4C68-874F-6EC428C6453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393ED50-FF75-4777-909F-3FB39E99137C}" type="slidenum">
              <a:rPr lang="fr-FR" smtClean="0"/>
              <a:pPr/>
              <a:t>15</a:t>
            </a:fld>
            <a:endParaRPr lang="fr-FR" dirty="0"/>
          </a:p>
        </p:txBody>
      </p:sp>
      <p:graphicFrame>
        <p:nvGraphicFramePr>
          <p:cNvPr id="6" name="Tableau 5">
            <a:extLst>
              <a:ext uri="{FF2B5EF4-FFF2-40B4-BE49-F238E27FC236}">
                <a16:creationId xmlns:a16="http://schemas.microsoft.com/office/drawing/2014/main" id="{3235B9AB-956B-4CA4-98E7-EC4A3BDB73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9662076"/>
              </p:ext>
            </p:extLst>
          </p:nvPr>
        </p:nvGraphicFramePr>
        <p:xfrm>
          <a:off x="1255916" y="4128541"/>
          <a:ext cx="9016548" cy="1371600"/>
        </p:xfrm>
        <a:graphic>
          <a:graphicData uri="http://schemas.openxmlformats.org/drawingml/2006/table">
            <a:tbl>
              <a:tblPr firstCol="1">
                <a:tableStyleId>{5C22544A-7EE6-4342-B048-85BDC9FD1C3A}</a:tableStyleId>
              </a:tblPr>
              <a:tblGrid>
                <a:gridCol w="2772308">
                  <a:extLst>
                    <a:ext uri="{9D8B030D-6E8A-4147-A177-3AD203B41FA5}">
                      <a16:colId xmlns:a16="http://schemas.microsoft.com/office/drawing/2014/main" val="3685340041"/>
                    </a:ext>
                  </a:extLst>
                </a:gridCol>
                <a:gridCol w="443548">
                  <a:extLst>
                    <a:ext uri="{9D8B030D-6E8A-4147-A177-3AD203B41FA5}">
                      <a16:colId xmlns:a16="http://schemas.microsoft.com/office/drawing/2014/main" val="810640305"/>
                    </a:ext>
                  </a:extLst>
                </a:gridCol>
                <a:gridCol w="837525">
                  <a:extLst>
                    <a:ext uri="{9D8B030D-6E8A-4147-A177-3AD203B41FA5}">
                      <a16:colId xmlns:a16="http://schemas.microsoft.com/office/drawing/2014/main" val="1032274213"/>
                    </a:ext>
                  </a:extLst>
                </a:gridCol>
                <a:gridCol w="500115">
                  <a:extLst>
                    <a:ext uri="{9D8B030D-6E8A-4147-A177-3AD203B41FA5}">
                      <a16:colId xmlns:a16="http://schemas.microsoft.com/office/drawing/2014/main" val="1266406626"/>
                    </a:ext>
                  </a:extLst>
                </a:gridCol>
                <a:gridCol w="631080">
                  <a:extLst>
                    <a:ext uri="{9D8B030D-6E8A-4147-A177-3AD203B41FA5}">
                      <a16:colId xmlns:a16="http://schemas.microsoft.com/office/drawing/2014/main" val="1471852561"/>
                    </a:ext>
                  </a:extLst>
                </a:gridCol>
                <a:gridCol w="443548">
                  <a:extLst>
                    <a:ext uri="{9D8B030D-6E8A-4147-A177-3AD203B41FA5}">
                      <a16:colId xmlns:a16="http://schemas.microsoft.com/office/drawing/2014/main" val="3448201664"/>
                    </a:ext>
                  </a:extLst>
                </a:gridCol>
                <a:gridCol w="672576">
                  <a:extLst>
                    <a:ext uri="{9D8B030D-6E8A-4147-A177-3AD203B41FA5}">
                      <a16:colId xmlns:a16="http://schemas.microsoft.com/office/drawing/2014/main" val="2532577564"/>
                    </a:ext>
                  </a:extLst>
                </a:gridCol>
                <a:gridCol w="443548">
                  <a:extLst>
                    <a:ext uri="{9D8B030D-6E8A-4147-A177-3AD203B41FA5}">
                      <a16:colId xmlns:a16="http://schemas.microsoft.com/office/drawing/2014/main" val="4023347536"/>
                    </a:ext>
                  </a:extLst>
                </a:gridCol>
                <a:gridCol w="636572">
                  <a:extLst>
                    <a:ext uri="{9D8B030D-6E8A-4147-A177-3AD203B41FA5}">
                      <a16:colId xmlns:a16="http://schemas.microsoft.com/office/drawing/2014/main" val="1812697434"/>
                    </a:ext>
                  </a:extLst>
                </a:gridCol>
                <a:gridCol w="443548">
                  <a:extLst>
                    <a:ext uri="{9D8B030D-6E8A-4147-A177-3AD203B41FA5}">
                      <a16:colId xmlns:a16="http://schemas.microsoft.com/office/drawing/2014/main" val="463490696"/>
                    </a:ext>
                  </a:extLst>
                </a:gridCol>
                <a:gridCol w="780588">
                  <a:extLst>
                    <a:ext uri="{9D8B030D-6E8A-4147-A177-3AD203B41FA5}">
                      <a16:colId xmlns:a16="http://schemas.microsoft.com/office/drawing/2014/main" val="3344140228"/>
                    </a:ext>
                  </a:extLst>
                </a:gridCol>
                <a:gridCol w="411592">
                  <a:extLst>
                    <a:ext uri="{9D8B030D-6E8A-4147-A177-3AD203B41FA5}">
                      <a16:colId xmlns:a16="http://schemas.microsoft.com/office/drawing/2014/main" val="110094258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fr-FR" sz="1600" dirty="0" err="1">
                          <a:effectLst/>
                        </a:rPr>
                        <a:t>Measurement</a:t>
                      </a:r>
                      <a:r>
                        <a:rPr lang="fr-FR" sz="1600" dirty="0">
                          <a:effectLst/>
                        </a:rPr>
                        <a:t> </a:t>
                      </a:r>
                      <a:r>
                        <a:rPr lang="fr-FR" sz="1600" dirty="0" err="1">
                          <a:effectLst/>
                        </a:rPr>
                        <a:t>step</a:t>
                      </a:r>
                      <a:endParaRPr lang="fr-FR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800">
                          <a:effectLst/>
                        </a:rPr>
                        <a:t>1</a:t>
                      </a:r>
                      <a:endParaRPr lang="fr-FR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 dirty="0">
                          <a:effectLst/>
                        </a:rPr>
                        <a:t> </a:t>
                      </a:r>
                      <a:endParaRPr lang="fr-FR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800">
                          <a:effectLst/>
                        </a:rPr>
                        <a:t>2</a:t>
                      </a:r>
                      <a:endParaRPr lang="fr-FR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>
                          <a:effectLst/>
                        </a:rPr>
                        <a:t> </a:t>
                      </a:r>
                      <a:endParaRPr lang="fr-FR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800">
                          <a:effectLst/>
                        </a:rPr>
                        <a:t>3</a:t>
                      </a:r>
                      <a:endParaRPr lang="fr-FR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 dirty="0">
                          <a:effectLst/>
                        </a:rPr>
                        <a:t> </a:t>
                      </a:r>
                      <a:endParaRPr lang="fr-FR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800">
                          <a:effectLst/>
                        </a:rPr>
                        <a:t>4</a:t>
                      </a:r>
                      <a:endParaRPr lang="fr-FR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>
                          <a:effectLst/>
                        </a:rPr>
                        <a:t> </a:t>
                      </a:r>
                      <a:endParaRPr lang="fr-FR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800">
                          <a:effectLst/>
                        </a:rPr>
                        <a:t>5</a:t>
                      </a:r>
                      <a:endParaRPr lang="fr-FR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>
                          <a:effectLst/>
                        </a:rPr>
                        <a:t> </a:t>
                      </a:r>
                      <a:endParaRPr lang="fr-FR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>
                          <a:effectLst/>
                        </a:rPr>
                        <a:t>6</a:t>
                      </a:r>
                      <a:endParaRPr lang="fr-FR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770756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fr-FR" sz="1600" dirty="0" err="1">
                          <a:effectLst/>
                        </a:rPr>
                        <a:t>Boards</a:t>
                      </a:r>
                      <a:r>
                        <a:rPr lang="fr-FR" sz="1600" dirty="0">
                          <a:effectLst/>
                        </a:rPr>
                        <a:t> </a:t>
                      </a:r>
                      <a:r>
                        <a:rPr lang="fr-FR" sz="1600" dirty="0" err="1">
                          <a:effectLst/>
                        </a:rPr>
                        <a:t>submitted</a:t>
                      </a:r>
                      <a:r>
                        <a:rPr lang="fr-FR" sz="1600" dirty="0">
                          <a:effectLst/>
                        </a:rPr>
                        <a:t> to LT </a:t>
                      </a:r>
                      <a:r>
                        <a:rPr lang="en-GB" sz="1600" dirty="0">
                          <a:effectLst/>
                        </a:rPr>
                        <a:t>521,522,523</a:t>
                      </a:r>
                      <a:endParaRPr lang="fr-FR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800">
                          <a:effectLst/>
                        </a:rPr>
                        <a:t>3T</a:t>
                      </a:r>
                      <a:endParaRPr lang="fr-FR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800" dirty="0">
                          <a:effectLst/>
                        </a:rPr>
                        <a:t>1300h 120°C</a:t>
                      </a:r>
                      <a:endParaRPr lang="fr-FR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800">
                          <a:effectLst/>
                        </a:rPr>
                        <a:t>3T</a:t>
                      </a:r>
                      <a:endParaRPr lang="fr-FR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800" dirty="0">
                          <a:effectLst/>
                        </a:rPr>
                        <a:t> 20 </a:t>
                      </a:r>
                      <a:r>
                        <a:rPr lang="fr-FR" sz="1800" dirty="0" err="1">
                          <a:effectLst/>
                        </a:rPr>
                        <a:t>krad</a:t>
                      </a:r>
                      <a:endParaRPr lang="fr-FR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800">
                          <a:effectLst/>
                        </a:rPr>
                        <a:t>2T</a:t>
                      </a:r>
                      <a:endParaRPr lang="fr-FR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800">
                          <a:effectLst/>
                        </a:rPr>
                        <a:t>50 krad</a:t>
                      </a:r>
                      <a:endParaRPr lang="fr-FR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800">
                          <a:effectLst/>
                        </a:rPr>
                        <a:t>2T</a:t>
                      </a:r>
                      <a:endParaRPr lang="fr-FR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800" dirty="0">
                          <a:effectLst/>
                        </a:rPr>
                        <a:t> 105 </a:t>
                      </a:r>
                      <a:r>
                        <a:rPr lang="fr-FR" sz="1800" dirty="0" err="1">
                          <a:effectLst/>
                        </a:rPr>
                        <a:t>krad</a:t>
                      </a:r>
                      <a:endParaRPr lang="fr-FR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800">
                          <a:effectLst/>
                        </a:rPr>
                        <a:t>2T</a:t>
                      </a:r>
                      <a:endParaRPr lang="fr-FR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800">
                          <a:effectLst/>
                        </a:rPr>
                        <a:t>168h 100°C</a:t>
                      </a:r>
                      <a:endParaRPr lang="fr-FR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800" dirty="0">
                          <a:effectLst/>
                        </a:rPr>
                        <a:t>3T</a:t>
                      </a:r>
                      <a:endParaRPr lang="fr-FR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2922467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fr-FR" sz="1600" dirty="0" err="1">
                          <a:effectLst/>
                        </a:rPr>
                        <a:t>Boards</a:t>
                      </a:r>
                      <a:r>
                        <a:rPr lang="fr-FR" sz="1600" dirty="0">
                          <a:effectLst/>
                        </a:rPr>
                        <a:t> not </a:t>
                      </a:r>
                      <a:r>
                        <a:rPr lang="fr-FR" sz="1600" dirty="0" err="1">
                          <a:effectLst/>
                        </a:rPr>
                        <a:t>submitted</a:t>
                      </a:r>
                      <a:r>
                        <a:rPr lang="fr-FR" sz="1600" dirty="0">
                          <a:effectLst/>
                        </a:rPr>
                        <a:t> to LT 5</a:t>
                      </a:r>
                      <a:r>
                        <a:rPr lang="en-GB" sz="1600" dirty="0">
                          <a:effectLst/>
                        </a:rPr>
                        <a:t>24,525,526</a:t>
                      </a:r>
                      <a:endParaRPr lang="fr-FR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800">
                          <a:effectLst/>
                        </a:rPr>
                        <a:t>3T</a:t>
                      </a:r>
                      <a:endParaRPr lang="fr-FR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800">
                          <a:effectLst/>
                        </a:rPr>
                        <a:t>-</a:t>
                      </a:r>
                      <a:endParaRPr lang="fr-FR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800">
                          <a:effectLst/>
                        </a:rPr>
                        <a:t>-</a:t>
                      </a:r>
                      <a:endParaRPr lang="fr-FR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800">
                          <a:effectLst/>
                        </a:rPr>
                        <a:t> </a:t>
                      </a:r>
                      <a:endParaRPr lang="fr-FR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800">
                          <a:effectLst/>
                        </a:rPr>
                        <a:t>2T</a:t>
                      </a:r>
                      <a:endParaRPr lang="fr-FR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800">
                          <a:effectLst/>
                        </a:rPr>
                        <a:t> </a:t>
                      </a:r>
                      <a:endParaRPr lang="fr-FR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800">
                          <a:effectLst/>
                        </a:rPr>
                        <a:t>2T</a:t>
                      </a:r>
                      <a:endParaRPr lang="fr-FR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800">
                          <a:effectLst/>
                        </a:rPr>
                        <a:t> </a:t>
                      </a:r>
                      <a:endParaRPr lang="fr-FR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800">
                          <a:effectLst/>
                        </a:rPr>
                        <a:t>2T</a:t>
                      </a:r>
                      <a:endParaRPr lang="fr-FR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800">
                          <a:effectLst/>
                        </a:rPr>
                        <a:t>168h 100°C</a:t>
                      </a:r>
                      <a:endParaRPr lang="fr-FR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800" dirty="0">
                          <a:effectLst/>
                        </a:rPr>
                        <a:t>3T</a:t>
                      </a:r>
                      <a:endParaRPr lang="fr-FR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42868295"/>
                  </a:ext>
                </a:extLst>
              </a:tr>
            </a:tbl>
          </a:graphicData>
        </a:graphic>
      </p:graphicFrame>
      <p:pic>
        <p:nvPicPr>
          <p:cNvPr id="8" name="Image 7">
            <a:extLst>
              <a:ext uri="{FF2B5EF4-FFF2-40B4-BE49-F238E27FC236}">
                <a16:creationId xmlns:a16="http://schemas.microsoft.com/office/drawing/2014/main" id="{3059BC20-44CD-4EAD-8A82-211B459770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9252" y="34061"/>
            <a:ext cx="2892938" cy="3502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5595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5A7FCFD5-1111-43C1-B31B-D8302DE915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397" y="392929"/>
            <a:ext cx="9297206" cy="6072142"/>
          </a:xfrm>
          <a:prstGeom prst="rect">
            <a:avLst/>
          </a:prstGeom>
        </p:spPr>
      </p:pic>
      <p:sp>
        <p:nvSpPr>
          <p:cNvPr id="3" name="Titre 2">
            <a:extLst>
              <a:ext uri="{FF2B5EF4-FFF2-40B4-BE49-F238E27FC236}">
                <a16:creationId xmlns:a16="http://schemas.microsoft.com/office/drawing/2014/main" id="{A02AB6BC-3692-42EF-8D78-4B133FA468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782" y="649500"/>
            <a:ext cx="11261841" cy="341628"/>
          </a:xfrm>
        </p:spPr>
        <p:txBody>
          <a:bodyPr/>
          <a:lstStyle/>
          <a:p>
            <a:pPr marL="0" indent="0" algn="ctr">
              <a:buNone/>
            </a:pPr>
            <a:r>
              <a:rPr lang="en-US" sz="1800" b="1" u="sng" dirty="0"/>
              <a:t>ADC reference VLOW WCA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03C425F-A5EE-4C68-874F-6EC428C6453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393ED50-FF75-4777-909F-3FB39E99137C}" type="slidenum">
              <a:rPr lang="fr-FR" smtClean="0"/>
              <a:pPr/>
              <a:t>16</a:t>
            </a:fld>
            <a:endParaRPr lang="fr-FR" dirty="0"/>
          </a:p>
        </p:txBody>
      </p: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E9FD1047-EB49-4AA8-837D-E6B077A5F239}"/>
              </a:ext>
            </a:extLst>
          </p:cNvPr>
          <p:cNvGrpSpPr/>
          <p:nvPr/>
        </p:nvGrpSpPr>
        <p:grpSpPr>
          <a:xfrm>
            <a:off x="11059559" y="681037"/>
            <a:ext cx="907170" cy="5303685"/>
            <a:chOff x="11059559" y="681037"/>
            <a:chExt cx="907170" cy="5303685"/>
          </a:xfrm>
        </p:grpSpPr>
        <p:cxnSp>
          <p:nvCxnSpPr>
            <p:cNvPr id="13" name="Connecteur droit avec flèche 12">
              <a:extLst>
                <a:ext uri="{FF2B5EF4-FFF2-40B4-BE49-F238E27FC236}">
                  <a16:creationId xmlns:a16="http://schemas.microsoft.com/office/drawing/2014/main" id="{8FFD79BF-1141-41B9-B6A6-AEACADF13E75}"/>
                </a:ext>
              </a:extLst>
            </p:cNvPr>
            <p:cNvCxnSpPr/>
            <p:nvPr/>
          </p:nvCxnSpPr>
          <p:spPr>
            <a:xfrm>
              <a:off x="11496600" y="681037"/>
              <a:ext cx="0" cy="5303685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ZoneTexte 13">
              <a:extLst>
                <a:ext uri="{FF2B5EF4-FFF2-40B4-BE49-F238E27FC236}">
                  <a16:creationId xmlns:a16="http://schemas.microsoft.com/office/drawing/2014/main" id="{D90419EF-AC0B-4264-BBF2-696058D398DD}"/>
                </a:ext>
              </a:extLst>
            </p:cNvPr>
            <p:cNvSpPr txBox="1"/>
            <p:nvPr/>
          </p:nvSpPr>
          <p:spPr>
            <a:xfrm>
              <a:off x="11059559" y="2924944"/>
              <a:ext cx="907170" cy="67710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/>
                <a:t>45 mV </a:t>
              </a:r>
              <a:r>
                <a:rPr lang="fr-FR" dirty="0" err="1"/>
                <a:t>span</a:t>
              </a:r>
              <a:endParaRPr lang="fr-FR" dirty="0"/>
            </a:p>
          </p:txBody>
        </p:sp>
      </p:grpSp>
    </p:spTree>
    <p:extLst>
      <p:ext uri="{BB962C8B-B14F-4D97-AF65-F5344CB8AC3E}">
        <p14:creationId xmlns:p14="http://schemas.microsoft.com/office/powerpoint/2010/main" val="41987960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8345CE92-21FE-4036-A13B-98B2933FEB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397" y="392929"/>
            <a:ext cx="9297206" cy="6072142"/>
          </a:xfrm>
          <a:prstGeom prst="rect">
            <a:avLst/>
          </a:prstGeom>
        </p:spPr>
      </p:pic>
      <p:sp>
        <p:nvSpPr>
          <p:cNvPr id="3" name="Titre 2">
            <a:extLst>
              <a:ext uri="{FF2B5EF4-FFF2-40B4-BE49-F238E27FC236}">
                <a16:creationId xmlns:a16="http://schemas.microsoft.com/office/drawing/2014/main" id="{A02AB6BC-3692-42EF-8D78-4B133FA468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782" y="649500"/>
            <a:ext cx="11261841" cy="341628"/>
          </a:xfrm>
        </p:spPr>
        <p:txBody>
          <a:bodyPr/>
          <a:lstStyle/>
          <a:p>
            <a:pPr algn="ctr"/>
            <a:r>
              <a:rPr lang="en-US" sz="1800" b="1" u="sng" dirty="0"/>
              <a:t>ADC reference VLOW WCA</a:t>
            </a:r>
            <a:endParaRPr lang="fr-FR" sz="1800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03C425F-A5EE-4C68-874F-6EC428C6453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393ED50-FF75-4777-909F-3FB39E99137C}" type="slidenum">
              <a:rPr lang="fr-FR" smtClean="0"/>
              <a:pPr/>
              <a:t>17</a:t>
            </a:fld>
            <a:endParaRPr lang="fr-FR" dirty="0"/>
          </a:p>
        </p:txBody>
      </p: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E9FD1047-EB49-4AA8-837D-E6B077A5F239}"/>
              </a:ext>
            </a:extLst>
          </p:cNvPr>
          <p:cNvGrpSpPr/>
          <p:nvPr/>
        </p:nvGrpSpPr>
        <p:grpSpPr>
          <a:xfrm>
            <a:off x="11059559" y="681037"/>
            <a:ext cx="907170" cy="5303685"/>
            <a:chOff x="11059559" y="681037"/>
            <a:chExt cx="907170" cy="5303685"/>
          </a:xfrm>
        </p:grpSpPr>
        <p:cxnSp>
          <p:nvCxnSpPr>
            <p:cNvPr id="13" name="Connecteur droit avec flèche 12">
              <a:extLst>
                <a:ext uri="{FF2B5EF4-FFF2-40B4-BE49-F238E27FC236}">
                  <a16:creationId xmlns:a16="http://schemas.microsoft.com/office/drawing/2014/main" id="{8FFD79BF-1141-41B9-B6A6-AEACADF13E75}"/>
                </a:ext>
              </a:extLst>
            </p:cNvPr>
            <p:cNvCxnSpPr/>
            <p:nvPr/>
          </p:nvCxnSpPr>
          <p:spPr>
            <a:xfrm>
              <a:off x="11496600" y="681037"/>
              <a:ext cx="0" cy="5303685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ZoneTexte 13">
              <a:extLst>
                <a:ext uri="{FF2B5EF4-FFF2-40B4-BE49-F238E27FC236}">
                  <a16:creationId xmlns:a16="http://schemas.microsoft.com/office/drawing/2014/main" id="{D90419EF-AC0B-4264-BBF2-696058D398DD}"/>
                </a:ext>
              </a:extLst>
            </p:cNvPr>
            <p:cNvSpPr txBox="1"/>
            <p:nvPr/>
          </p:nvSpPr>
          <p:spPr>
            <a:xfrm>
              <a:off x="11059559" y="2924944"/>
              <a:ext cx="907170" cy="67710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/>
                <a:t>45 mV </a:t>
              </a:r>
              <a:r>
                <a:rPr lang="fr-FR" dirty="0" err="1"/>
                <a:t>span</a:t>
              </a:r>
              <a:endParaRPr lang="fr-FR" dirty="0"/>
            </a:p>
          </p:txBody>
        </p:sp>
      </p:grpSp>
      <p:sp>
        <p:nvSpPr>
          <p:cNvPr id="8" name="Flèche : haut 7">
            <a:extLst>
              <a:ext uri="{FF2B5EF4-FFF2-40B4-BE49-F238E27FC236}">
                <a16:creationId xmlns:a16="http://schemas.microsoft.com/office/drawing/2014/main" id="{48D775EF-EE78-40CE-9DCE-0146954CE150}"/>
              </a:ext>
            </a:extLst>
          </p:cNvPr>
          <p:cNvSpPr/>
          <p:nvPr/>
        </p:nvSpPr>
        <p:spPr>
          <a:xfrm>
            <a:off x="5111186" y="1050023"/>
            <a:ext cx="288032" cy="395354"/>
          </a:xfrm>
          <a:prstGeom prst="upArrow">
            <a:avLst/>
          </a:prstGeom>
          <a:solidFill>
            <a:srgbClr val="FFD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Flèche : haut 14">
            <a:extLst>
              <a:ext uri="{FF2B5EF4-FFF2-40B4-BE49-F238E27FC236}">
                <a16:creationId xmlns:a16="http://schemas.microsoft.com/office/drawing/2014/main" id="{B6D21923-D168-419A-B70D-DAA1DC2FB5AB}"/>
              </a:ext>
            </a:extLst>
          </p:cNvPr>
          <p:cNvSpPr/>
          <p:nvPr/>
        </p:nvSpPr>
        <p:spPr>
          <a:xfrm>
            <a:off x="5107407" y="1758920"/>
            <a:ext cx="288032" cy="395354"/>
          </a:xfrm>
          <a:prstGeom prst="upArrow">
            <a:avLst/>
          </a:prstGeom>
          <a:solidFill>
            <a:srgbClr val="FFD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Flèche : haut 15">
            <a:extLst>
              <a:ext uri="{FF2B5EF4-FFF2-40B4-BE49-F238E27FC236}">
                <a16:creationId xmlns:a16="http://schemas.microsoft.com/office/drawing/2014/main" id="{8AC82F9C-0ECE-42C8-892E-F7CCCC75BAC4}"/>
              </a:ext>
            </a:extLst>
          </p:cNvPr>
          <p:cNvSpPr/>
          <p:nvPr/>
        </p:nvSpPr>
        <p:spPr>
          <a:xfrm>
            <a:off x="5107407" y="2203857"/>
            <a:ext cx="288032" cy="395354"/>
          </a:xfrm>
          <a:prstGeom prst="upArrow">
            <a:avLst/>
          </a:prstGeom>
          <a:solidFill>
            <a:srgbClr val="FFD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Flèche : haut 16">
            <a:extLst>
              <a:ext uri="{FF2B5EF4-FFF2-40B4-BE49-F238E27FC236}">
                <a16:creationId xmlns:a16="http://schemas.microsoft.com/office/drawing/2014/main" id="{9196E10C-38F6-4AA9-8DB3-EBBA8328CD06}"/>
              </a:ext>
            </a:extLst>
          </p:cNvPr>
          <p:cNvSpPr/>
          <p:nvPr/>
        </p:nvSpPr>
        <p:spPr>
          <a:xfrm rot="10800000">
            <a:off x="5107407" y="4001293"/>
            <a:ext cx="288032" cy="395354"/>
          </a:xfrm>
          <a:prstGeom prst="upArrow">
            <a:avLst/>
          </a:prstGeom>
          <a:solidFill>
            <a:srgbClr val="FFD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Flèche : haut 17">
            <a:extLst>
              <a:ext uri="{FF2B5EF4-FFF2-40B4-BE49-F238E27FC236}">
                <a16:creationId xmlns:a16="http://schemas.microsoft.com/office/drawing/2014/main" id="{50FB7B5B-9FF7-4DC7-8E23-5FB613D66A54}"/>
              </a:ext>
            </a:extLst>
          </p:cNvPr>
          <p:cNvSpPr/>
          <p:nvPr/>
        </p:nvSpPr>
        <p:spPr>
          <a:xfrm rot="10800000">
            <a:off x="5104334" y="4677391"/>
            <a:ext cx="288032" cy="395354"/>
          </a:xfrm>
          <a:prstGeom prst="upArrow">
            <a:avLst/>
          </a:prstGeom>
          <a:solidFill>
            <a:srgbClr val="FFD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Flèche : haut 18">
            <a:extLst>
              <a:ext uri="{FF2B5EF4-FFF2-40B4-BE49-F238E27FC236}">
                <a16:creationId xmlns:a16="http://schemas.microsoft.com/office/drawing/2014/main" id="{E2BE820A-55EA-4223-9B2A-D76BD0C7951B}"/>
              </a:ext>
            </a:extLst>
          </p:cNvPr>
          <p:cNvSpPr/>
          <p:nvPr/>
        </p:nvSpPr>
        <p:spPr>
          <a:xfrm rot="10800000">
            <a:off x="5104333" y="5155813"/>
            <a:ext cx="288032" cy="395354"/>
          </a:xfrm>
          <a:prstGeom prst="upArrow">
            <a:avLst/>
          </a:prstGeom>
          <a:solidFill>
            <a:srgbClr val="FFD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Flèche : haut 19">
            <a:extLst>
              <a:ext uri="{FF2B5EF4-FFF2-40B4-BE49-F238E27FC236}">
                <a16:creationId xmlns:a16="http://schemas.microsoft.com/office/drawing/2014/main" id="{575A224A-4E3C-476E-86EE-7833AEDB8B90}"/>
              </a:ext>
            </a:extLst>
          </p:cNvPr>
          <p:cNvSpPr/>
          <p:nvPr/>
        </p:nvSpPr>
        <p:spPr>
          <a:xfrm>
            <a:off x="3728719" y="2852936"/>
            <a:ext cx="288032" cy="395354"/>
          </a:xfrm>
          <a:prstGeom prst="upArrow">
            <a:avLst/>
          </a:prstGeom>
          <a:solidFill>
            <a:srgbClr val="FFD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Flèche : haut 20">
            <a:extLst>
              <a:ext uri="{FF2B5EF4-FFF2-40B4-BE49-F238E27FC236}">
                <a16:creationId xmlns:a16="http://schemas.microsoft.com/office/drawing/2014/main" id="{35065AE4-251D-4E2A-A0DE-4893B295FEB8}"/>
              </a:ext>
            </a:extLst>
          </p:cNvPr>
          <p:cNvSpPr/>
          <p:nvPr/>
        </p:nvSpPr>
        <p:spPr>
          <a:xfrm rot="10800000">
            <a:off x="3728719" y="3321677"/>
            <a:ext cx="288032" cy="395354"/>
          </a:xfrm>
          <a:prstGeom prst="upArrow">
            <a:avLst/>
          </a:prstGeom>
          <a:solidFill>
            <a:srgbClr val="FFD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56207BEE-8459-40D9-9083-B967F620EC86}"/>
              </a:ext>
            </a:extLst>
          </p:cNvPr>
          <p:cNvSpPr txBox="1"/>
          <p:nvPr/>
        </p:nvSpPr>
        <p:spPr>
          <a:xfrm>
            <a:off x="7068108" y="2848131"/>
            <a:ext cx="3543445" cy="96949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 err="1"/>
              <a:t>Only</a:t>
            </a:r>
            <a:r>
              <a:rPr lang="fr-FR" dirty="0"/>
              <a:t> WCA </a:t>
            </a:r>
            <a:r>
              <a:rPr lang="fr-FR" dirty="0" err="1"/>
              <a:t>envelopes</a:t>
            </a:r>
            <a:r>
              <a:rPr lang="fr-FR" dirty="0"/>
              <a:t> </a:t>
            </a:r>
            <a:r>
              <a:rPr lang="fr-FR" dirty="0" err="1"/>
              <a:t>including</a:t>
            </a:r>
            <a:r>
              <a:rPr lang="fr-FR" dirty="0"/>
              <a:t> </a:t>
            </a:r>
            <a:r>
              <a:rPr lang="fr-FR" dirty="0" err="1"/>
              <a:t>ageing</a:t>
            </a:r>
            <a:r>
              <a:rPr lang="fr-FR" dirty="0"/>
              <a:t> on the </a:t>
            </a:r>
            <a:r>
              <a:rPr lang="fr-FR" dirty="0" err="1"/>
              <a:t>following</a:t>
            </a:r>
            <a:r>
              <a:rPr lang="fr-FR" dirty="0"/>
              <a:t> graphs for </a:t>
            </a:r>
            <a:r>
              <a:rPr lang="fr-FR" dirty="0" err="1"/>
              <a:t>clarity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85911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609EF646-F8E8-4C3D-BF2A-6AF6D0DD47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397" y="392929"/>
            <a:ext cx="9297206" cy="6072142"/>
          </a:xfrm>
          <a:prstGeom prst="rect">
            <a:avLst/>
          </a:prstGeom>
        </p:spPr>
      </p:pic>
      <p:sp>
        <p:nvSpPr>
          <p:cNvPr id="3" name="Titre 2">
            <a:extLst>
              <a:ext uri="{FF2B5EF4-FFF2-40B4-BE49-F238E27FC236}">
                <a16:creationId xmlns:a16="http://schemas.microsoft.com/office/drawing/2014/main" id="{A02AB6BC-3692-42EF-8D78-4B133FA468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782" y="649500"/>
            <a:ext cx="11261841" cy="341628"/>
          </a:xfrm>
        </p:spPr>
        <p:txBody>
          <a:bodyPr/>
          <a:lstStyle/>
          <a:p>
            <a:pPr marL="0" indent="0" algn="ctr">
              <a:buNone/>
            </a:pPr>
            <a:r>
              <a:rPr lang="en-US" sz="1800" b="1" u="sng" dirty="0"/>
              <a:t>ADC reference VLOW WCA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03C425F-A5EE-4C68-874F-6EC428C6453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393ED50-FF75-4777-909F-3FB39E99137C}" type="slidenum">
              <a:rPr lang="fr-FR" smtClean="0"/>
              <a:pPr/>
              <a:t>18</a:t>
            </a:fld>
            <a:endParaRPr lang="fr-FR" dirty="0"/>
          </a:p>
        </p:txBody>
      </p: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E9FD1047-EB49-4AA8-837D-E6B077A5F239}"/>
              </a:ext>
            </a:extLst>
          </p:cNvPr>
          <p:cNvGrpSpPr/>
          <p:nvPr/>
        </p:nvGrpSpPr>
        <p:grpSpPr>
          <a:xfrm>
            <a:off x="11059559" y="681037"/>
            <a:ext cx="907170" cy="5303685"/>
            <a:chOff x="11059559" y="681037"/>
            <a:chExt cx="907170" cy="5303685"/>
          </a:xfrm>
        </p:grpSpPr>
        <p:cxnSp>
          <p:nvCxnSpPr>
            <p:cNvPr id="13" name="Connecteur droit avec flèche 12">
              <a:extLst>
                <a:ext uri="{FF2B5EF4-FFF2-40B4-BE49-F238E27FC236}">
                  <a16:creationId xmlns:a16="http://schemas.microsoft.com/office/drawing/2014/main" id="{8FFD79BF-1141-41B9-B6A6-AEACADF13E75}"/>
                </a:ext>
              </a:extLst>
            </p:cNvPr>
            <p:cNvCxnSpPr/>
            <p:nvPr/>
          </p:nvCxnSpPr>
          <p:spPr>
            <a:xfrm>
              <a:off x="11496600" y="681037"/>
              <a:ext cx="0" cy="5303685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ZoneTexte 13">
              <a:extLst>
                <a:ext uri="{FF2B5EF4-FFF2-40B4-BE49-F238E27FC236}">
                  <a16:creationId xmlns:a16="http://schemas.microsoft.com/office/drawing/2014/main" id="{D90419EF-AC0B-4264-BBF2-696058D398DD}"/>
                </a:ext>
              </a:extLst>
            </p:cNvPr>
            <p:cNvSpPr txBox="1"/>
            <p:nvPr/>
          </p:nvSpPr>
          <p:spPr>
            <a:xfrm>
              <a:off x="11059559" y="2924944"/>
              <a:ext cx="907170" cy="67710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/>
                <a:t>45 mV </a:t>
              </a:r>
              <a:r>
                <a:rPr lang="fr-FR" dirty="0" err="1"/>
                <a:t>span</a:t>
              </a:r>
              <a:endParaRPr lang="fr-FR" dirty="0"/>
            </a:p>
          </p:txBody>
        </p:sp>
      </p:grpSp>
    </p:spTree>
    <p:extLst>
      <p:ext uri="{BB962C8B-B14F-4D97-AF65-F5344CB8AC3E}">
        <p14:creationId xmlns:p14="http://schemas.microsoft.com/office/powerpoint/2010/main" val="28391119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FFEB34BA-3B8B-4E4C-8F06-6579B81176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397" y="392929"/>
            <a:ext cx="9297206" cy="6072142"/>
          </a:xfrm>
          <a:prstGeom prst="rect">
            <a:avLst/>
          </a:prstGeom>
        </p:spPr>
      </p:pic>
      <p:sp>
        <p:nvSpPr>
          <p:cNvPr id="3" name="Titre 2">
            <a:extLst>
              <a:ext uri="{FF2B5EF4-FFF2-40B4-BE49-F238E27FC236}">
                <a16:creationId xmlns:a16="http://schemas.microsoft.com/office/drawing/2014/main" id="{A02AB6BC-3692-42EF-8D78-4B133FA468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782" y="649500"/>
            <a:ext cx="11261841" cy="341628"/>
          </a:xfrm>
        </p:spPr>
        <p:txBody>
          <a:bodyPr/>
          <a:lstStyle/>
          <a:p>
            <a:pPr marL="0" indent="0" algn="ctr">
              <a:buNone/>
            </a:pPr>
            <a:r>
              <a:rPr lang="en-US" sz="1800" b="1" u="sng" dirty="0"/>
              <a:t>ADC reference VLOW WCA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03C425F-A5EE-4C68-874F-6EC428C6453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393ED50-FF75-4777-909F-3FB39E99137C}" type="slidenum">
              <a:rPr lang="fr-FR" smtClean="0"/>
              <a:pPr/>
              <a:t>19</a:t>
            </a:fld>
            <a:endParaRPr lang="fr-FR" dirty="0"/>
          </a:p>
        </p:txBody>
      </p: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E9FD1047-EB49-4AA8-837D-E6B077A5F239}"/>
              </a:ext>
            </a:extLst>
          </p:cNvPr>
          <p:cNvGrpSpPr/>
          <p:nvPr/>
        </p:nvGrpSpPr>
        <p:grpSpPr>
          <a:xfrm>
            <a:off x="11059559" y="681037"/>
            <a:ext cx="907170" cy="5303685"/>
            <a:chOff x="11059559" y="681037"/>
            <a:chExt cx="907170" cy="5303685"/>
          </a:xfrm>
        </p:grpSpPr>
        <p:cxnSp>
          <p:nvCxnSpPr>
            <p:cNvPr id="13" name="Connecteur droit avec flèche 12">
              <a:extLst>
                <a:ext uri="{FF2B5EF4-FFF2-40B4-BE49-F238E27FC236}">
                  <a16:creationId xmlns:a16="http://schemas.microsoft.com/office/drawing/2014/main" id="{8FFD79BF-1141-41B9-B6A6-AEACADF13E75}"/>
                </a:ext>
              </a:extLst>
            </p:cNvPr>
            <p:cNvCxnSpPr/>
            <p:nvPr/>
          </p:nvCxnSpPr>
          <p:spPr>
            <a:xfrm>
              <a:off x="11496600" y="681037"/>
              <a:ext cx="0" cy="5303685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ZoneTexte 13">
              <a:extLst>
                <a:ext uri="{FF2B5EF4-FFF2-40B4-BE49-F238E27FC236}">
                  <a16:creationId xmlns:a16="http://schemas.microsoft.com/office/drawing/2014/main" id="{D90419EF-AC0B-4264-BBF2-696058D398DD}"/>
                </a:ext>
              </a:extLst>
            </p:cNvPr>
            <p:cNvSpPr txBox="1"/>
            <p:nvPr/>
          </p:nvSpPr>
          <p:spPr>
            <a:xfrm>
              <a:off x="11059559" y="2924944"/>
              <a:ext cx="907170" cy="67710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/>
                <a:t>45 mV </a:t>
              </a:r>
              <a:r>
                <a:rPr lang="fr-FR" dirty="0" err="1"/>
                <a:t>span</a:t>
              </a:r>
              <a:endParaRPr lang="fr-FR" dirty="0"/>
            </a:p>
          </p:txBody>
        </p:sp>
      </p:grpSp>
    </p:spTree>
    <p:extLst>
      <p:ext uri="{BB962C8B-B14F-4D97-AF65-F5344CB8AC3E}">
        <p14:creationId xmlns:p14="http://schemas.microsoft.com/office/powerpoint/2010/main" val="2743118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Espace réservé du contenu 1">
            <a:extLst>
              <a:ext uri="{FF2B5EF4-FFF2-40B4-BE49-F238E27FC236}">
                <a16:creationId xmlns:a16="http://schemas.microsoft.com/office/drawing/2014/main" id="{41325B9B-8470-4A18-9211-354DC3D195AB}"/>
              </a:ext>
            </a:extLst>
          </p:cNvPr>
          <p:cNvSpPr txBox="1">
            <a:spLocks/>
          </p:cNvSpPr>
          <p:nvPr/>
        </p:nvSpPr>
        <p:spPr>
          <a:xfrm>
            <a:off x="5195900" y="1825624"/>
            <a:ext cx="6581323" cy="4351339"/>
          </a:xfrm>
          <a:prstGeom prst="rect">
            <a:avLst/>
          </a:prstGeom>
        </p:spPr>
        <p:txBody>
          <a:bodyPr>
            <a:normAutofit/>
          </a:bodyPr>
          <a:lstStyle>
            <a:lvl1pPr marL="228589" indent="-228589" algn="l" defTabSz="91435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6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4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20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298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>
                <a:solidFill>
                  <a:schemeClr val="bg1"/>
                </a:solidFill>
              </a:rPr>
              <a:t>Current validation method of a board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b="1" dirty="0">
                <a:solidFill>
                  <a:schemeClr val="bg1"/>
                </a:solidFill>
              </a:rPr>
              <a:t>Proposed validation method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b="1" dirty="0">
              <a:solidFill>
                <a:schemeClr val="bg1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b="1" dirty="0">
                <a:solidFill>
                  <a:schemeClr val="bg1"/>
                </a:solidFill>
              </a:rPr>
              <a:t>Tested board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b="1" dirty="0">
              <a:solidFill>
                <a:schemeClr val="bg1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b="1" dirty="0">
                <a:solidFill>
                  <a:schemeClr val="bg1"/>
                </a:solidFill>
              </a:rPr>
              <a:t>Worst case analysis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b="1" dirty="0">
              <a:solidFill>
                <a:schemeClr val="bg1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b="1" dirty="0">
                <a:solidFill>
                  <a:schemeClr val="bg1"/>
                </a:solidFill>
              </a:rPr>
              <a:t>Results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b="1" dirty="0">
              <a:solidFill>
                <a:schemeClr val="bg1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b="1" dirty="0">
                <a:solidFill>
                  <a:schemeClr val="bg1"/>
                </a:solidFill>
              </a:rPr>
              <a:t>Conclusions</a:t>
            </a:r>
          </a:p>
        </p:txBody>
      </p:sp>
    </p:spTree>
    <p:extLst>
      <p:ext uri="{BB962C8B-B14F-4D97-AF65-F5344CB8AC3E}">
        <p14:creationId xmlns:p14="http://schemas.microsoft.com/office/powerpoint/2010/main" val="2833476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5650B68E-2882-4A41-8CBF-DA79C5D980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0445" y="399025"/>
            <a:ext cx="9291109" cy="6059949"/>
          </a:xfrm>
          <a:prstGeom prst="rect">
            <a:avLst/>
          </a:prstGeom>
        </p:spPr>
      </p:pic>
      <p:sp>
        <p:nvSpPr>
          <p:cNvPr id="3" name="Titre 2">
            <a:extLst>
              <a:ext uri="{FF2B5EF4-FFF2-40B4-BE49-F238E27FC236}">
                <a16:creationId xmlns:a16="http://schemas.microsoft.com/office/drawing/2014/main" id="{A02AB6BC-3692-42EF-8D78-4B133FA468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782" y="649500"/>
            <a:ext cx="11261841" cy="341628"/>
          </a:xfrm>
        </p:spPr>
        <p:txBody>
          <a:bodyPr/>
          <a:lstStyle/>
          <a:p>
            <a:pPr marL="0" indent="0" algn="ctr">
              <a:buNone/>
            </a:pPr>
            <a:r>
              <a:rPr lang="en-US" sz="1800" b="1" u="sng" dirty="0"/>
              <a:t>ADC reference VLOW test results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03C425F-A5EE-4C68-874F-6EC428C6453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393ED50-FF75-4777-909F-3FB39E99137C}" type="slidenum">
              <a:rPr lang="fr-FR" smtClean="0"/>
              <a:pPr/>
              <a:t>20</a:t>
            </a:fld>
            <a:endParaRPr lang="fr-FR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CC2B7A4C-97C7-4A32-A026-8B30CD516A24}"/>
              </a:ext>
            </a:extLst>
          </p:cNvPr>
          <p:cNvSpPr txBox="1"/>
          <p:nvPr/>
        </p:nvSpPr>
        <p:spPr>
          <a:xfrm>
            <a:off x="191344" y="4736634"/>
            <a:ext cx="2034225" cy="3847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dirty="0">
                <a:solidFill>
                  <a:schemeClr val="accent3">
                    <a:lumMod val="75000"/>
                  </a:schemeClr>
                </a:solidFill>
              </a:rPr>
              <a:t>Δ</a:t>
            </a:r>
            <a:r>
              <a:rPr lang="fr-FR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fr-FR" dirty="0" err="1">
                <a:solidFill>
                  <a:schemeClr val="accent3">
                    <a:lumMod val="75000"/>
                  </a:schemeClr>
                </a:solidFill>
              </a:rPr>
              <a:t>meas</a:t>
            </a:r>
            <a:r>
              <a:rPr lang="fr-FR" dirty="0">
                <a:solidFill>
                  <a:schemeClr val="accent3">
                    <a:lumMod val="75000"/>
                  </a:schemeClr>
                </a:solidFill>
              </a:rPr>
              <a:t>. at 125°C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8F181648-15E4-42A7-A7C6-DC58E7B6DE78}"/>
              </a:ext>
            </a:extLst>
          </p:cNvPr>
          <p:cNvSpPr txBox="1"/>
          <p:nvPr/>
        </p:nvSpPr>
        <p:spPr>
          <a:xfrm>
            <a:off x="197202" y="1444091"/>
            <a:ext cx="2034225" cy="3847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rgbClr val="0070C0"/>
                </a:solidFill>
              </a:rPr>
              <a:t>O </a:t>
            </a:r>
            <a:r>
              <a:rPr lang="fr-FR" dirty="0" err="1">
                <a:solidFill>
                  <a:srgbClr val="0070C0"/>
                </a:solidFill>
              </a:rPr>
              <a:t>meas</a:t>
            </a:r>
            <a:r>
              <a:rPr lang="fr-FR" dirty="0">
                <a:solidFill>
                  <a:srgbClr val="0070C0"/>
                </a:solidFill>
              </a:rPr>
              <a:t>. at 25°C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A72A02C6-666E-43F9-96DF-6EC9F213C95C}"/>
              </a:ext>
            </a:extLst>
          </p:cNvPr>
          <p:cNvSpPr txBox="1"/>
          <p:nvPr/>
        </p:nvSpPr>
        <p:spPr>
          <a:xfrm>
            <a:off x="191343" y="3790780"/>
            <a:ext cx="2034225" cy="3847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rgbClr val="009999"/>
                </a:solidFill>
              </a:rPr>
              <a:t>⃣  </a:t>
            </a:r>
            <a:r>
              <a:rPr lang="fr-FR" dirty="0" err="1">
                <a:solidFill>
                  <a:srgbClr val="009999"/>
                </a:solidFill>
              </a:rPr>
              <a:t>meas</a:t>
            </a:r>
            <a:r>
              <a:rPr lang="fr-FR" dirty="0">
                <a:solidFill>
                  <a:srgbClr val="009999"/>
                </a:solidFill>
              </a:rPr>
              <a:t>. at -55°C</a:t>
            </a:r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C5310A81-FAEC-4177-B759-022D9DBF5302}"/>
              </a:ext>
            </a:extLst>
          </p:cNvPr>
          <p:cNvGrpSpPr/>
          <p:nvPr/>
        </p:nvGrpSpPr>
        <p:grpSpPr>
          <a:xfrm>
            <a:off x="11059559" y="681037"/>
            <a:ext cx="907170" cy="5303685"/>
            <a:chOff x="11059559" y="681037"/>
            <a:chExt cx="907170" cy="5303685"/>
          </a:xfrm>
        </p:grpSpPr>
        <p:cxnSp>
          <p:nvCxnSpPr>
            <p:cNvPr id="15" name="Connecteur droit avec flèche 14">
              <a:extLst>
                <a:ext uri="{FF2B5EF4-FFF2-40B4-BE49-F238E27FC236}">
                  <a16:creationId xmlns:a16="http://schemas.microsoft.com/office/drawing/2014/main" id="{B000AC6F-4406-46BE-AB77-4C2D69A581DF}"/>
                </a:ext>
              </a:extLst>
            </p:cNvPr>
            <p:cNvCxnSpPr/>
            <p:nvPr/>
          </p:nvCxnSpPr>
          <p:spPr>
            <a:xfrm>
              <a:off x="11496600" y="681037"/>
              <a:ext cx="0" cy="5303685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ZoneTexte 15">
              <a:extLst>
                <a:ext uri="{FF2B5EF4-FFF2-40B4-BE49-F238E27FC236}">
                  <a16:creationId xmlns:a16="http://schemas.microsoft.com/office/drawing/2014/main" id="{C3BEB02A-FB70-49BA-A88C-E3ED03CD5834}"/>
                </a:ext>
              </a:extLst>
            </p:cNvPr>
            <p:cNvSpPr txBox="1"/>
            <p:nvPr/>
          </p:nvSpPr>
          <p:spPr>
            <a:xfrm>
              <a:off x="11059559" y="2924944"/>
              <a:ext cx="907170" cy="67710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/>
                <a:t>18 mV </a:t>
              </a:r>
              <a:r>
                <a:rPr lang="fr-FR" dirty="0" err="1"/>
                <a:t>span</a:t>
              </a:r>
              <a:endParaRPr lang="fr-FR" dirty="0"/>
            </a:p>
          </p:txBody>
        </p:sp>
      </p:grpSp>
    </p:spTree>
    <p:extLst>
      <p:ext uri="{BB962C8B-B14F-4D97-AF65-F5344CB8AC3E}">
        <p14:creationId xmlns:p14="http://schemas.microsoft.com/office/powerpoint/2010/main" val="16126560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778675A2-239A-413E-83B9-8D6AA9373C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0445" y="399025"/>
            <a:ext cx="9291109" cy="6059949"/>
          </a:xfrm>
          <a:prstGeom prst="rect">
            <a:avLst/>
          </a:prstGeom>
        </p:spPr>
      </p:pic>
      <p:sp>
        <p:nvSpPr>
          <p:cNvPr id="3" name="Titre 2">
            <a:extLst>
              <a:ext uri="{FF2B5EF4-FFF2-40B4-BE49-F238E27FC236}">
                <a16:creationId xmlns:a16="http://schemas.microsoft.com/office/drawing/2014/main" id="{A02AB6BC-3692-42EF-8D78-4B133FA468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782" y="649500"/>
            <a:ext cx="11261841" cy="341628"/>
          </a:xfrm>
        </p:spPr>
        <p:txBody>
          <a:bodyPr/>
          <a:lstStyle/>
          <a:p>
            <a:pPr algn="ctr"/>
            <a:r>
              <a:rPr lang="en-US" sz="1800" b="1" u="sng" dirty="0"/>
              <a:t>ADC reference VLOW test results</a:t>
            </a:r>
            <a:endParaRPr lang="fr-FR" sz="1800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03C425F-A5EE-4C68-874F-6EC428C6453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393ED50-FF75-4777-909F-3FB39E99137C}" type="slidenum">
              <a:rPr lang="fr-FR" smtClean="0"/>
              <a:pPr/>
              <a:t>21</a:t>
            </a:fld>
            <a:endParaRPr lang="fr-FR" dirty="0"/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id="{75AFFBA4-5818-489F-A602-24A3558F98FE}"/>
              </a:ext>
            </a:extLst>
          </p:cNvPr>
          <p:cNvGrpSpPr/>
          <p:nvPr/>
        </p:nvGrpSpPr>
        <p:grpSpPr>
          <a:xfrm>
            <a:off x="464340" y="3500804"/>
            <a:ext cx="3600400" cy="2508254"/>
            <a:chOff x="464340" y="3500804"/>
            <a:chExt cx="3600400" cy="2508254"/>
          </a:xfrm>
        </p:grpSpPr>
        <p:sp>
          <p:nvSpPr>
            <p:cNvPr id="8" name="Ellipse 7">
              <a:extLst>
                <a:ext uri="{FF2B5EF4-FFF2-40B4-BE49-F238E27FC236}">
                  <a16:creationId xmlns:a16="http://schemas.microsoft.com/office/drawing/2014/main" id="{733287EF-4F03-4EC1-BC2A-F49F38D3A683}"/>
                </a:ext>
              </a:extLst>
            </p:cNvPr>
            <p:cNvSpPr/>
            <p:nvPr/>
          </p:nvSpPr>
          <p:spPr>
            <a:xfrm rot="451294">
              <a:off x="2696588" y="3500804"/>
              <a:ext cx="1368152" cy="410300"/>
            </a:xfrm>
            <a:prstGeom prst="ellipse">
              <a:avLst/>
            </a:prstGeom>
            <a:noFill/>
            <a:ln w="381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ZoneTexte 8">
              <a:extLst>
                <a:ext uri="{FF2B5EF4-FFF2-40B4-BE49-F238E27FC236}">
                  <a16:creationId xmlns:a16="http://schemas.microsoft.com/office/drawing/2014/main" id="{0E22F632-A23F-43A0-BF45-50F2BB0531C8}"/>
                </a:ext>
              </a:extLst>
            </p:cNvPr>
            <p:cNvSpPr txBox="1"/>
            <p:nvPr/>
          </p:nvSpPr>
          <p:spPr>
            <a:xfrm>
              <a:off x="464340" y="4747174"/>
              <a:ext cx="2916324" cy="126188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>
                  <a:solidFill>
                    <a:schemeClr val="accent3">
                      <a:lumMod val="75000"/>
                    </a:schemeClr>
                  </a:solidFill>
                </a:rPr>
                <a:t>All points </a:t>
              </a:r>
              <a:r>
                <a:rPr lang="fr-FR" dirty="0" err="1">
                  <a:solidFill>
                    <a:schemeClr val="accent3">
                      <a:lumMod val="75000"/>
                    </a:schemeClr>
                  </a:solidFill>
                </a:rPr>
                <a:t>within</a:t>
              </a:r>
              <a:r>
                <a:rPr lang="fr-FR" dirty="0">
                  <a:solidFill>
                    <a:schemeClr val="accent3">
                      <a:lumMod val="75000"/>
                    </a:schemeClr>
                  </a:solidFill>
                </a:rPr>
                <a:t> WCA but at 125°C </a:t>
              </a:r>
              <a:r>
                <a:rPr lang="fr-FR" dirty="0" err="1">
                  <a:solidFill>
                    <a:schemeClr val="accent3">
                      <a:lumMod val="75000"/>
                    </a:schemeClr>
                  </a:solidFill>
                </a:rPr>
                <a:t>prior</a:t>
              </a:r>
              <a:r>
                <a:rPr lang="fr-FR" dirty="0">
                  <a:solidFill>
                    <a:schemeClr val="accent3">
                      <a:lumMod val="75000"/>
                    </a:schemeClr>
                  </a:solidFill>
                </a:rPr>
                <a:t> to irradiation: out of RSS &amp; EVA </a:t>
              </a:r>
              <a:r>
                <a:rPr lang="fr-FR" dirty="0" err="1">
                  <a:solidFill>
                    <a:schemeClr val="accent3">
                      <a:lumMod val="75000"/>
                    </a:schemeClr>
                  </a:solidFill>
                </a:rPr>
                <a:t>envelopes</a:t>
              </a:r>
              <a:endParaRPr lang="fr-FR" dirty="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</p:grpSp>
      <p:sp>
        <p:nvSpPr>
          <p:cNvPr id="11" name="ZoneTexte 10">
            <a:extLst>
              <a:ext uri="{FF2B5EF4-FFF2-40B4-BE49-F238E27FC236}">
                <a16:creationId xmlns:a16="http://schemas.microsoft.com/office/drawing/2014/main" id="{242340BC-E813-4E55-B5C2-AE42AE5347F7}"/>
              </a:ext>
            </a:extLst>
          </p:cNvPr>
          <p:cNvSpPr txBox="1"/>
          <p:nvPr/>
        </p:nvSpPr>
        <p:spPr>
          <a:xfrm>
            <a:off x="3863752" y="1241604"/>
            <a:ext cx="3096344" cy="67710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Major </a:t>
            </a:r>
            <a:r>
              <a:rPr lang="fr-FR" b="1" dirty="0" err="1"/>
              <a:t>overestimation</a:t>
            </a:r>
            <a:r>
              <a:rPr lang="fr-FR" b="1" dirty="0"/>
              <a:t> of </a:t>
            </a:r>
            <a:r>
              <a:rPr lang="fr-FR" b="1" dirty="0" err="1"/>
              <a:t>ageing</a:t>
            </a:r>
            <a:r>
              <a:rPr lang="fr-FR" b="1" dirty="0"/>
              <a:t> and dose </a:t>
            </a:r>
            <a:r>
              <a:rPr lang="fr-FR" b="1" dirty="0" err="1"/>
              <a:t>effects</a:t>
            </a:r>
            <a:endParaRPr lang="fr-FR" b="1" dirty="0"/>
          </a:p>
        </p:txBody>
      </p: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E9FD1047-EB49-4AA8-837D-E6B077A5F239}"/>
              </a:ext>
            </a:extLst>
          </p:cNvPr>
          <p:cNvGrpSpPr/>
          <p:nvPr/>
        </p:nvGrpSpPr>
        <p:grpSpPr>
          <a:xfrm>
            <a:off x="11059559" y="681037"/>
            <a:ext cx="907170" cy="5303685"/>
            <a:chOff x="11059559" y="681037"/>
            <a:chExt cx="907170" cy="5303685"/>
          </a:xfrm>
        </p:grpSpPr>
        <p:cxnSp>
          <p:nvCxnSpPr>
            <p:cNvPr id="13" name="Connecteur droit avec flèche 12">
              <a:extLst>
                <a:ext uri="{FF2B5EF4-FFF2-40B4-BE49-F238E27FC236}">
                  <a16:creationId xmlns:a16="http://schemas.microsoft.com/office/drawing/2014/main" id="{8FFD79BF-1141-41B9-B6A6-AEACADF13E75}"/>
                </a:ext>
              </a:extLst>
            </p:cNvPr>
            <p:cNvCxnSpPr/>
            <p:nvPr/>
          </p:nvCxnSpPr>
          <p:spPr>
            <a:xfrm>
              <a:off x="11496600" y="681037"/>
              <a:ext cx="0" cy="5303685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ZoneTexte 13">
              <a:extLst>
                <a:ext uri="{FF2B5EF4-FFF2-40B4-BE49-F238E27FC236}">
                  <a16:creationId xmlns:a16="http://schemas.microsoft.com/office/drawing/2014/main" id="{D90419EF-AC0B-4264-BBF2-696058D398DD}"/>
                </a:ext>
              </a:extLst>
            </p:cNvPr>
            <p:cNvSpPr txBox="1"/>
            <p:nvPr/>
          </p:nvSpPr>
          <p:spPr>
            <a:xfrm>
              <a:off x="11059559" y="2924944"/>
              <a:ext cx="907170" cy="67710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/>
                <a:t>45 mV </a:t>
              </a:r>
              <a:r>
                <a:rPr lang="fr-FR" dirty="0" err="1"/>
                <a:t>span</a:t>
              </a:r>
              <a:endParaRPr lang="fr-FR" dirty="0"/>
            </a:p>
          </p:txBody>
        </p:sp>
      </p:grpSp>
    </p:spTree>
    <p:extLst>
      <p:ext uri="{BB962C8B-B14F-4D97-AF65-F5344CB8AC3E}">
        <p14:creationId xmlns:p14="http://schemas.microsoft.com/office/powerpoint/2010/main" val="3215483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A1A2BA15-26F3-437F-B45E-1360C6D2C7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397" y="392929"/>
            <a:ext cx="9297206" cy="6072142"/>
          </a:xfrm>
          <a:prstGeom prst="rect">
            <a:avLst/>
          </a:prstGeom>
        </p:spPr>
      </p:pic>
      <p:sp>
        <p:nvSpPr>
          <p:cNvPr id="3" name="Titre 2">
            <a:extLst>
              <a:ext uri="{FF2B5EF4-FFF2-40B4-BE49-F238E27FC236}">
                <a16:creationId xmlns:a16="http://schemas.microsoft.com/office/drawing/2014/main" id="{A02AB6BC-3692-42EF-8D78-4B133FA468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782" y="649500"/>
            <a:ext cx="11261841" cy="341628"/>
          </a:xfrm>
        </p:spPr>
        <p:txBody>
          <a:bodyPr/>
          <a:lstStyle/>
          <a:p>
            <a:pPr algn="ctr"/>
            <a:r>
              <a:rPr lang="en-US" sz="1800" b="1" u="sng" dirty="0"/>
              <a:t>ADC reference VLOW test results</a:t>
            </a:r>
            <a:endParaRPr lang="fr-FR" sz="1800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03C425F-A5EE-4C68-874F-6EC428C6453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393ED50-FF75-4777-909F-3FB39E99137C}" type="slidenum">
              <a:rPr lang="fr-FR" smtClean="0"/>
              <a:pPr/>
              <a:t>22</a:t>
            </a:fld>
            <a:endParaRPr lang="fr-FR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17C71D1C-3EB2-433E-A0CF-379B7FD963B8}"/>
              </a:ext>
            </a:extLst>
          </p:cNvPr>
          <p:cNvSpPr txBox="1"/>
          <p:nvPr/>
        </p:nvSpPr>
        <p:spPr>
          <a:xfrm>
            <a:off x="911424" y="2564904"/>
            <a:ext cx="1455196" cy="384721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125°C MCA</a:t>
            </a:r>
          </a:p>
        </p:txBody>
      </p:sp>
      <p:cxnSp>
        <p:nvCxnSpPr>
          <p:cNvPr id="12" name="Connecteur droit avec flèche 11">
            <a:extLst>
              <a:ext uri="{FF2B5EF4-FFF2-40B4-BE49-F238E27FC236}">
                <a16:creationId xmlns:a16="http://schemas.microsoft.com/office/drawing/2014/main" id="{20EA2285-BE3F-45B4-89A9-6B0A9A87AF6F}"/>
              </a:ext>
            </a:extLst>
          </p:cNvPr>
          <p:cNvCxnSpPr>
            <a:cxnSpLocks/>
          </p:cNvCxnSpPr>
          <p:nvPr/>
        </p:nvCxnSpPr>
        <p:spPr>
          <a:xfrm flipV="1">
            <a:off x="2366620" y="2312876"/>
            <a:ext cx="453016" cy="43204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id="{81C58DC3-E4A1-41D2-8B70-751C89526663}"/>
              </a:ext>
            </a:extLst>
          </p:cNvPr>
          <p:cNvCxnSpPr>
            <a:cxnSpLocks/>
            <a:stCxn id="10" idx="3"/>
          </p:cNvCxnSpPr>
          <p:nvPr/>
        </p:nvCxnSpPr>
        <p:spPr>
          <a:xfrm>
            <a:off x="2366620" y="2757265"/>
            <a:ext cx="453016" cy="67173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>
            <a:extLst>
              <a:ext uri="{FF2B5EF4-FFF2-40B4-BE49-F238E27FC236}">
                <a16:creationId xmlns:a16="http://schemas.microsoft.com/office/drawing/2014/main" id="{D6A0E7D3-8B4B-47D7-88D1-813D8039817A}"/>
              </a:ext>
            </a:extLst>
          </p:cNvPr>
          <p:cNvCxnSpPr>
            <a:cxnSpLocks/>
          </p:cNvCxnSpPr>
          <p:nvPr/>
        </p:nvCxnSpPr>
        <p:spPr>
          <a:xfrm>
            <a:off x="2366620" y="2757265"/>
            <a:ext cx="453016" cy="9567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e 12">
            <a:extLst>
              <a:ext uri="{FF2B5EF4-FFF2-40B4-BE49-F238E27FC236}">
                <a16:creationId xmlns:a16="http://schemas.microsoft.com/office/drawing/2014/main" id="{4EA12941-0A48-438F-BFCC-78668752727D}"/>
              </a:ext>
            </a:extLst>
          </p:cNvPr>
          <p:cNvGrpSpPr/>
          <p:nvPr/>
        </p:nvGrpSpPr>
        <p:grpSpPr>
          <a:xfrm>
            <a:off x="11059559" y="681037"/>
            <a:ext cx="907170" cy="5303685"/>
            <a:chOff x="11059559" y="681037"/>
            <a:chExt cx="907170" cy="5303685"/>
          </a:xfrm>
        </p:grpSpPr>
        <p:cxnSp>
          <p:nvCxnSpPr>
            <p:cNvPr id="15" name="Connecteur droit avec flèche 14">
              <a:extLst>
                <a:ext uri="{FF2B5EF4-FFF2-40B4-BE49-F238E27FC236}">
                  <a16:creationId xmlns:a16="http://schemas.microsoft.com/office/drawing/2014/main" id="{936EB1E4-ABD8-4275-9EF9-F147D71B62D8}"/>
                </a:ext>
              </a:extLst>
            </p:cNvPr>
            <p:cNvCxnSpPr/>
            <p:nvPr/>
          </p:nvCxnSpPr>
          <p:spPr>
            <a:xfrm>
              <a:off x="11496600" y="681037"/>
              <a:ext cx="0" cy="5303685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ZoneTexte 15">
              <a:extLst>
                <a:ext uri="{FF2B5EF4-FFF2-40B4-BE49-F238E27FC236}">
                  <a16:creationId xmlns:a16="http://schemas.microsoft.com/office/drawing/2014/main" id="{F889FAD0-EB2A-48BF-838E-38BABA94D54B}"/>
                </a:ext>
              </a:extLst>
            </p:cNvPr>
            <p:cNvSpPr txBox="1"/>
            <p:nvPr/>
          </p:nvSpPr>
          <p:spPr>
            <a:xfrm>
              <a:off x="11059559" y="2924944"/>
              <a:ext cx="907170" cy="67710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/>
                <a:t>45 mV </a:t>
              </a:r>
              <a:r>
                <a:rPr lang="fr-FR" dirty="0" err="1"/>
                <a:t>span</a:t>
              </a:r>
              <a:endParaRPr lang="fr-FR" dirty="0"/>
            </a:p>
          </p:txBody>
        </p:sp>
      </p:grpSp>
    </p:spTree>
    <p:extLst>
      <p:ext uri="{BB962C8B-B14F-4D97-AF65-F5344CB8AC3E}">
        <p14:creationId xmlns:p14="http://schemas.microsoft.com/office/powerpoint/2010/main" val="19034367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EB86C046-438B-4AE5-8203-EE927F1FA8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397" y="392929"/>
            <a:ext cx="9297206" cy="6072142"/>
          </a:xfrm>
          <a:prstGeom prst="rect">
            <a:avLst/>
          </a:prstGeom>
        </p:spPr>
      </p:pic>
      <p:sp>
        <p:nvSpPr>
          <p:cNvPr id="3" name="Titre 2">
            <a:extLst>
              <a:ext uri="{FF2B5EF4-FFF2-40B4-BE49-F238E27FC236}">
                <a16:creationId xmlns:a16="http://schemas.microsoft.com/office/drawing/2014/main" id="{A02AB6BC-3692-42EF-8D78-4B133FA468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782" y="649500"/>
            <a:ext cx="11261841" cy="341628"/>
          </a:xfrm>
        </p:spPr>
        <p:txBody>
          <a:bodyPr/>
          <a:lstStyle/>
          <a:p>
            <a:pPr marL="0" indent="0" algn="ctr">
              <a:buNone/>
            </a:pPr>
            <a:r>
              <a:rPr lang="en-US" sz="1800" b="1" u="sng" dirty="0"/>
              <a:t>Voltage measurement offset test results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03C425F-A5EE-4C68-874F-6EC428C6453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393ED50-FF75-4777-909F-3FB39E99137C}" type="slidenum">
              <a:rPr lang="fr-FR" smtClean="0"/>
              <a:pPr/>
              <a:t>23</a:t>
            </a:fld>
            <a:endParaRPr lang="fr-FR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3EBCDF66-5AB7-43EC-BE2E-5E58F40922FD}"/>
              </a:ext>
            </a:extLst>
          </p:cNvPr>
          <p:cNvSpPr txBox="1"/>
          <p:nvPr/>
        </p:nvSpPr>
        <p:spPr>
          <a:xfrm>
            <a:off x="191344" y="4736634"/>
            <a:ext cx="2034225" cy="3847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dirty="0">
                <a:solidFill>
                  <a:schemeClr val="accent3">
                    <a:lumMod val="75000"/>
                  </a:schemeClr>
                </a:solidFill>
              </a:rPr>
              <a:t>Δ</a:t>
            </a:r>
            <a:r>
              <a:rPr lang="fr-FR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fr-FR" dirty="0" err="1">
                <a:solidFill>
                  <a:schemeClr val="accent3">
                    <a:lumMod val="75000"/>
                  </a:schemeClr>
                </a:solidFill>
              </a:rPr>
              <a:t>meas</a:t>
            </a:r>
            <a:r>
              <a:rPr lang="fr-FR" dirty="0">
                <a:solidFill>
                  <a:schemeClr val="accent3">
                    <a:lumMod val="75000"/>
                  </a:schemeClr>
                </a:solidFill>
              </a:rPr>
              <a:t>. at 125°C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F3868EF5-0232-4451-A419-60505AFB16E3}"/>
              </a:ext>
            </a:extLst>
          </p:cNvPr>
          <p:cNvSpPr txBox="1"/>
          <p:nvPr/>
        </p:nvSpPr>
        <p:spPr>
          <a:xfrm>
            <a:off x="197202" y="1444091"/>
            <a:ext cx="2034225" cy="3847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rgbClr val="0070C0"/>
                </a:solidFill>
              </a:rPr>
              <a:t>O </a:t>
            </a:r>
            <a:r>
              <a:rPr lang="fr-FR" dirty="0" err="1">
                <a:solidFill>
                  <a:srgbClr val="0070C0"/>
                </a:solidFill>
              </a:rPr>
              <a:t>meas</a:t>
            </a:r>
            <a:r>
              <a:rPr lang="fr-FR" dirty="0">
                <a:solidFill>
                  <a:srgbClr val="0070C0"/>
                </a:solidFill>
              </a:rPr>
              <a:t>. at 25°C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ADC6210F-0ED0-4021-B357-9BB46223D5A7}"/>
              </a:ext>
            </a:extLst>
          </p:cNvPr>
          <p:cNvSpPr txBox="1"/>
          <p:nvPr/>
        </p:nvSpPr>
        <p:spPr>
          <a:xfrm>
            <a:off x="191343" y="3790780"/>
            <a:ext cx="2034225" cy="3847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rgbClr val="009999"/>
                </a:solidFill>
              </a:rPr>
              <a:t>⃣  </a:t>
            </a:r>
            <a:r>
              <a:rPr lang="fr-FR" dirty="0" err="1">
                <a:solidFill>
                  <a:srgbClr val="009999"/>
                </a:solidFill>
              </a:rPr>
              <a:t>meas</a:t>
            </a:r>
            <a:r>
              <a:rPr lang="fr-FR" dirty="0">
                <a:solidFill>
                  <a:srgbClr val="009999"/>
                </a:solidFill>
              </a:rPr>
              <a:t>. at -55°C</a:t>
            </a:r>
          </a:p>
        </p:txBody>
      </p: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A52872CE-B042-4BD5-A277-F138F77E9F24}"/>
              </a:ext>
            </a:extLst>
          </p:cNvPr>
          <p:cNvGrpSpPr/>
          <p:nvPr/>
        </p:nvGrpSpPr>
        <p:grpSpPr>
          <a:xfrm>
            <a:off x="11059559" y="681037"/>
            <a:ext cx="907170" cy="5303685"/>
            <a:chOff x="11059559" y="681037"/>
            <a:chExt cx="907170" cy="5303685"/>
          </a:xfrm>
        </p:grpSpPr>
        <p:cxnSp>
          <p:nvCxnSpPr>
            <p:cNvPr id="13" name="Connecteur droit avec flèche 12">
              <a:extLst>
                <a:ext uri="{FF2B5EF4-FFF2-40B4-BE49-F238E27FC236}">
                  <a16:creationId xmlns:a16="http://schemas.microsoft.com/office/drawing/2014/main" id="{C60F515A-1F00-4D90-AD8F-E17544139D18}"/>
                </a:ext>
              </a:extLst>
            </p:cNvPr>
            <p:cNvCxnSpPr/>
            <p:nvPr/>
          </p:nvCxnSpPr>
          <p:spPr>
            <a:xfrm>
              <a:off x="11496600" y="681037"/>
              <a:ext cx="0" cy="5303685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ZoneTexte 13">
              <a:extLst>
                <a:ext uri="{FF2B5EF4-FFF2-40B4-BE49-F238E27FC236}">
                  <a16:creationId xmlns:a16="http://schemas.microsoft.com/office/drawing/2014/main" id="{9370C821-E493-4B79-923F-5D99BF8AAEC3}"/>
                </a:ext>
              </a:extLst>
            </p:cNvPr>
            <p:cNvSpPr txBox="1"/>
            <p:nvPr/>
          </p:nvSpPr>
          <p:spPr>
            <a:xfrm>
              <a:off x="11059559" y="2924944"/>
              <a:ext cx="907170" cy="67710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/>
                <a:t>8 mV </a:t>
              </a:r>
              <a:r>
                <a:rPr lang="fr-FR" dirty="0" err="1"/>
                <a:t>span</a:t>
              </a:r>
              <a:endParaRPr lang="fr-FR" dirty="0"/>
            </a:p>
          </p:txBody>
        </p:sp>
      </p:grpSp>
    </p:spTree>
    <p:extLst>
      <p:ext uri="{BB962C8B-B14F-4D97-AF65-F5344CB8AC3E}">
        <p14:creationId xmlns:p14="http://schemas.microsoft.com/office/powerpoint/2010/main" val="20327850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F911F76C-4773-4EDA-8395-183EFB5292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4349" y="389880"/>
            <a:ext cx="9303302" cy="6078239"/>
          </a:xfrm>
          <a:prstGeom prst="rect">
            <a:avLst/>
          </a:prstGeom>
        </p:spPr>
      </p:pic>
      <p:sp>
        <p:nvSpPr>
          <p:cNvPr id="3" name="Titre 2">
            <a:extLst>
              <a:ext uri="{FF2B5EF4-FFF2-40B4-BE49-F238E27FC236}">
                <a16:creationId xmlns:a16="http://schemas.microsoft.com/office/drawing/2014/main" id="{A02AB6BC-3692-42EF-8D78-4B133FA468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782" y="649500"/>
            <a:ext cx="11261841" cy="341628"/>
          </a:xfrm>
        </p:spPr>
        <p:txBody>
          <a:bodyPr/>
          <a:lstStyle/>
          <a:p>
            <a:pPr marL="0" indent="0" algn="ctr">
              <a:buNone/>
            </a:pPr>
            <a:r>
              <a:rPr lang="en-US" sz="1800" b="1" u="sng" dirty="0"/>
              <a:t>Voltage measurement offset test results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03C425F-A5EE-4C68-874F-6EC428C6453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393ED50-FF75-4777-909F-3FB39E99137C}" type="slidenum">
              <a:rPr lang="fr-FR" smtClean="0"/>
              <a:pPr/>
              <a:t>24</a:t>
            </a:fld>
            <a:endParaRPr lang="fr-FR" dirty="0"/>
          </a:p>
        </p:txBody>
      </p:sp>
      <p:grpSp>
        <p:nvGrpSpPr>
          <p:cNvPr id="9" name="Groupe 8">
            <a:extLst>
              <a:ext uri="{FF2B5EF4-FFF2-40B4-BE49-F238E27FC236}">
                <a16:creationId xmlns:a16="http://schemas.microsoft.com/office/drawing/2014/main" id="{30CAABAD-CB7B-4F94-8204-B4ACD0F616DA}"/>
              </a:ext>
            </a:extLst>
          </p:cNvPr>
          <p:cNvGrpSpPr/>
          <p:nvPr/>
        </p:nvGrpSpPr>
        <p:grpSpPr>
          <a:xfrm>
            <a:off x="11059559" y="681037"/>
            <a:ext cx="907170" cy="5303685"/>
            <a:chOff x="11059559" y="681037"/>
            <a:chExt cx="907170" cy="5303685"/>
          </a:xfrm>
        </p:grpSpPr>
        <p:cxnSp>
          <p:nvCxnSpPr>
            <p:cNvPr id="10" name="Connecteur droit avec flèche 9">
              <a:extLst>
                <a:ext uri="{FF2B5EF4-FFF2-40B4-BE49-F238E27FC236}">
                  <a16:creationId xmlns:a16="http://schemas.microsoft.com/office/drawing/2014/main" id="{2102C4B6-F834-4C5F-A0B8-08509F52C0AF}"/>
                </a:ext>
              </a:extLst>
            </p:cNvPr>
            <p:cNvCxnSpPr/>
            <p:nvPr/>
          </p:nvCxnSpPr>
          <p:spPr>
            <a:xfrm>
              <a:off x="11496600" y="681037"/>
              <a:ext cx="0" cy="5303685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0FC8D0B0-CBAF-427B-AAD7-C166F1CBCCFC}"/>
                </a:ext>
              </a:extLst>
            </p:cNvPr>
            <p:cNvSpPr txBox="1"/>
            <p:nvPr/>
          </p:nvSpPr>
          <p:spPr>
            <a:xfrm>
              <a:off x="11059559" y="2924944"/>
              <a:ext cx="907170" cy="67710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/>
                <a:t>48 mV </a:t>
              </a:r>
              <a:r>
                <a:rPr lang="fr-FR" dirty="0" err="1"/>
                <a:t>span</a:t>
              </a:r>
              <a:endParaRPr lang="fr-FR" dirty="0"/>
            </a:p>
          </p:txBody>
        </p:sp>
      </p:grpSp>
      <p:sp>
        <p:nvSpPr>
          <p:cNvPr id="12" name="ZoneTexte 11">
            <a:extLst>
              <a:ext uri="{FF2B5EF4-FFF2-40B4-BE49-F238E27FC236}">
                <a16:creationId xmlns:a16="http://schemas.microsoft.com/office/drawing/2014/main" id="{7009F041-AC16-427B-8AF7-9F49F18F0604}"/>
              </a:ext>
            </a:extLst>
          </p:cNvPr>
          <p:cNvSpPr txBox="1"/>
          <p:nvPr/>
        </p:nvSpPr>
        <p:spPr>
          <a:xfrm>
            <a:off x="3863752" y="1241604"/>
            <a:ext cx="3096344" cy="67710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Major </a:t>
            </a:r>
            <a:r>
              <a:rPr lang="fr-FR" b="1" dirty="0" err="1"/>
              <a:t>overestimation</a:t>
            </a:r>
            <a:r>
              <a:rPr lang="fr-FR" b="1" dirty="0"/>
              <a:t> of </a:t>
            </a:r>
            <a:r>
              <a:rPr lang="fr-FR" b="1" dirty="0" err="1"/>
              <a:t>ageing</a:t>
            </a:r>
            <a:r>
              <a:rPr lang="fr-FR" b="1" dirty="0"/>
              <a:t> and dose </a:t>
            </a:r>
            <a:r>
              <a:rPr lang="fr-FR" b="1" dirty="0" err="1"/>
              <a:t>effects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2183621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6EE2BE2C-FC36-462A-B0F3-4E009AF0DB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397" y="392929"/>
            <a:ext cx="9297206" cy="6072142"/>
          </a:xfrm>
          <a:prstGeom prst="rect">
            <a:avLst/>
          </a:prstGeom>
        </p:spPr>
      </p:pic>
      <p:sp>
        <p:nvSpPr>
          <p:cNvPr id="3" name="Titre 2">
            <a:extLst>
              <a:ext uri="{FF2B5EF4-FFF2-40B4-BE49-F238E27FC236}">
                <a16:creationId xmlns:a16="http://schemas.microsoft.com/office/drawing/2014/main" id="{A02AB6BC-3692-42EF-8D78-4B133FA468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782" y="649500"/>
            <a:ext cx="11261841" cy="341628"/>
          </a:xfrm>
        </p:spPr>
        <p:txBody>
          <a:bodyPr/>
          <a:lstStyle/>
          <a:p>
            <a:pPr algn="ctr"/>
            <a:r>
              <a:rPr lang="en-US" sz="1800" b="1" u="sng" dirty="0"/>
              <a:t>LDO test results</a:t>
            </a:r>
            <a:endParaRPr lang="fr-FR" sz="1800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03C425F-A5EE-4C68-874F-6EC428C6453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393ED50-FF75-4777-909F-3FB39E99137C}" type="slidenum">
              <a:rPr lang="fr-FR" smtClean="0"/>
              <a:pPr/>
              <a:t>25</a:t>
            </a:fld>
            <a:endParaRPr lang="fr-FR" dirty="0"/>
          </a:p>
        </p:txBody>
      </p:sp>
      <p:grpSp>
        <p:nvGrpSpPr>
          <p:cNvPr id="17" name="Groupe 16">
            <a:extLst>
              <a:ext uri="{FF2B5EF4-FFF2-40B4-BE49-F238E27FC236}">
                <a16:creationId xmlns:a16="http://schemas.microsoft.com/office/drawing/2014/main" id="{D9D19A72-E057-4DE5-9A89-C0278680F236}"/>
              </a:ext>
            </a:extLst>
          </p:cNvPr>
          <p:cNvGrpSpPr/>
          <p:nvPr/>
        </p:nvGrpSpPr>
        <p:grpSpPr>
          <a:xfrm>
            <a:off x="11059559" y="681037"/>
            <a:ext cx="907170" cy="5303685"/>
            <a:chOff x="11059559" y="681037"/>
            <a:chExt cx="907170" cy="5303685"/>
          </a:xfrm>
        </p:grpSpPr>
        <p:cxnSp>
          <p:nvCxnSpPr>
            <p:cNvPr id="18" name="Connecteur droit avec flèche 17">
              <a:extLst>
                <a:ext uri="{FF2B5EF4-FFF2-40B4-BE49-F238E27FC236}">
                  <a16:creationId xmlns:a16="http://schemas.microsoft.com/office/drawing/2014/main" id="{36AC26C9-881A-4D33-A0B0-58D61C616F6B}"/>
                </a:ext>
              </a:extLst>
            </p:cNvPr>
            <p:cNvCxnSpPr/>
            <p:nvPr/>
          </p:nvCxnSpPr>
          <p:spPr>
            <a:xfrm>
              <a:off x="11496600" y="681037"/>
              <a:ext cx="0" cy="5303685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ZoneTexte 18">
              <a:extLst>
                <a:ext uri="{FF2B5EF4-FFF2-40B4-BE49-F238E27FC236}">
                  <a16:creationId xmlns:a16="http://schemas.microsoft.com/office/drawing/2014/main" id="{57204CBA-702E-4138-BE76-D613E8DC7C91}"/>
                </a:ext>
              </a:extLst>
            </p:cNvPr>
            <p:cNvSpPr txBox="1"/>
            <p:nvPr/>
          </p:nvSpPr>
          <p:spPr>
            <a:xfrm>
              <a:off x="11059559" y="2924944"/>
              <a:ext cx="907170" cy="67710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/>
                <a:t>50 mV </a:t>
              </a:r>
              <a:r>
                <a:rPr lang="fr-FR" dirty="0" err="1"/>
                <a:t>span</a:t>
              </a:r>
              <a:endParaRPr lang="fr-FR" dirty="0"/>
            </a:p>
          </p:txBody>
        </p:sp>
      </p:grpSp>
      <p:sp>
        <p:nvSpPr>
          <p:cNvPr id="20" name="ZoneTexte 19">
            <a:extLst>
              <a:ext uri="{FF2B5EF4-FFF2-40B4-BE49-F238E27FC236}">
                <a16:creationId xmlns:a16="http://schemas.microsoft.com/office/drawing/2014/main" id="{63DE020D-C7F1-49C3-AF1F-EAFFFFAC3F2D}"/>
              </a:ext>
            </a:extLst>
          </p:cNvPr>
          <p:cNvSpPr txBox="1"/>
          <p:nvPr/>
        </p:nvSpPr>
        <p:spPr>
          <a:xfrm>
            <a:off x="191344" y="4736634"/>
            <a:ext cx="2034225" cy="3847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dirty="0">
                <a:solidFill>
                  <a:schemeClr val="accent3">
                    <a:lumMod val="75000"/>
                  </a:schemeClr>
                </a:solidFill>
              </a:rPr>
              <a:t>Δ</a:t>
            </a:r>
            <a:r>
              <a:rPr lang="fr-FR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fr-FR" dirty="0" err="1">
                <a:solidFill>
                  <a:schemeClr val="accent3">
                    <a:lumMod val="75000"/>
                  </a:schemeClr>
                </a:solidFill>
              </a:rPr>
              <a:t>meas</a:t>
            </a:r>
            <a:r>
              <a:rPr lang="fr-FR" dirty="0">
                <a:solidFill>
                  <a:schemeClr val="accent3">
                    <a:lumMod val="75000"/>
                  </a:schemeClr>
                </a:solidFill>
              </a:rPr>
              <a:t>. at 125°C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E770D529-092F-4689-91F8-08529FE9E838}"/>
              </a:ext>
            </a:extLst>
          </p:cNvPr>
          <p:cNvSpPr txBox="1"/>
          <p:nvPr/>
        </p:nvSpPr>
        <p:spPr>
          <a:xfrm>
            <a:off x="197202" y="1444091"/>
            <a:ext cx="2034225" cy="3847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rgbClr val="0070C0"/>
                </a:solidFill>
              </a:rPr>
              <a:t>O </a:t>
            </a:r>
            <a:r>
              <a:rPr lang="fr-FR" dirty="0" err="1">
                <a:solidFill>
                  <a:srgbClr val="0070C0"/>
                </a:solidFill>
              </a:rPr>
              <a:t>meas</a:t>
            </a:r>
            <a:r>
              <a:rPr lang="fr-FR" dirty="0">
                <a:solidFill>
                  <a:srgbClr val="0070C0"/>
                </a:solidFill>
              </a:rPr>
              <a:t>. at 25°C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158E6320-DF66-4F0F-8304-B17A7DE91C36}"/>
              </a:ext>
            </a:extLst>
          </p:cNvPr>
          <p:cNvSpPr txBox="1"/>
          <p:nvPr/>
        </p:nvSpPr>
        <p:spPr>
          <a:xfrm>
            <a:off x="191343" y="3790780"/>
            <a:ext cx="2034225" cy="3847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rgbClr val="009999"/>
                </a:solidFill>
              </a:rPr>
              <a:t>⃣  </a:t>
            </a:r>
            <a:r>
              <a:rPr lang="fr-FR" dirty="0" err="1">
                <a:solidFill>
                  <a:srgbClr val="009999"/>
                </a:solidFill>
              </a:rPr>
              <a:t>meas</a:t>
            </a:r>
            <a:r>
              <a:rPr lang="fr-FR" dirty="0">
                <a:solidFill>
                  <a:srgbClr val="009999"/>
                </a:solidFill>
              </a:rPr>
              <a:t>. at -55°C</a:t>
            </a:r>
          </a:p>
        </p:txBody>
      </p:sp>
    </p:spTree>
    <p:extLst>
      <p:ext uri="{BB962C8B-B14F-4D97-AF65-F5344CB8AC3E}">
        <p14:creationId xmlns:p14="http://schemas.microsoft.com/office/powerpoint/2010/main" val="19108375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0D94B3D2-D053-4252-85F6-31F14181B9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397" y="392929"/>
            <a:ext cx="9297206" cy="6072142"/>
          </a:xfrm>
          <a:prstGeom prst="rect">
            <a:avLst/>
          </a:prstGeom>
        </p:spPr>
      </p:pic>
      <p:sp>
        <p:nvSpPr>
          <p:cNvPr id="3" name="Titre 2">
            <a:extLst>
              <a:ext uri="{FF2B5EF4-FFF2-40B4-BE49-F238E27FC236}">
                <a16:creationId xmlns:a16="http://schemas.microsoft.com/office/drawing/2014/main" id="{A02AB6BC-3692-42EF-8D78-4B133FA468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782" y="649500"/>
            <a:ext cx="11261841" cy="341628"/>
          </a:xfrm>
        </p:spPr>
        <p:txBody>
          <a:bodyPr/>
          <a:lstStyle/>
          <a:p>
            <a:pPr marL="0" indent="0" algn="ctr">
              <a:buNone/>
            </a:pPr>
            <a:r>
              <a:rPr lang="en-US" sz="1800" b="1" u="sng" dirty="0"/>
              <a:t>LDO test results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03C425F-A5EE-4C68-874F-6EC428C6453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393ED50-FF75-4777-909F-3FB39E99137C}" type="slidenum">
              <a:rPr lang="fr-FR" smtClean="0"/>
              <a:pPr/>
              <a:t>26</a:t>
            </a:fld>
            <a:endParaRPr lang="fr-FR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E8835C99-39B6-4ABF-A1A8-0EAF8C3589FD}"/>
              </a:ext>
            </a:extLst>
          </p:cNvPr>
          <p:cNvSpPr txBox="1"/>
          <p:nvPr/>
        </p:nvSpPr>
        <p:spPr>
          <a:xfrm>
            <a:off x="191342" y="4052857"/>
            <a:ext cx="2034225" cy="3847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dirty="0">
                <a:solidFill>
                  <a:schemeClr val="accent3">
                    <a:lumMod val="75000"/>
                  </a:schemeClr>
                </a:solidFill>
              </a:rPr>
              <a:t>Δ</a:t>
            </a:r>
            <a:r>
              <a:rPr lang="fr-FR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fr-FR" dirty="0" err="1">
                <a:solidFill>
                  <a:schemeClr val="accent3">
                    <a:lumMod val="75000"/>
                  </a:schemeClr>
                </a:solidFill>
              </a:rPr>
              <a:t>meas</a:t>
            </a:r>
            <a:r>
              <a:rPr lang="fr-FR" dirty="0">
                <a:solidFill>
                  <a:schemeClr val="accent3">
                    <a:lumMod val="75000"/>
                  </a:schemeClr>
                </a:solidFill>
              </a:rPr>
              <a:t>. at 125°C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DDEA3C4D-17DE-46DC-AFA4-D3B7A4AC0EEF}"/>
              </a:ext>
            </a:extLst>
          </p:cNvPr>
          <p:cNvSpPr txBox="1"/>
          <p:nvPr/>
        </p:nvSpPr>
        <p:spPr>
          <a:xfrm>
            <a:off x="191342" y="3296305"/>
            <a:ext cx="2034225" cy="3847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rgbClr val="0070C0"/>
                </a:solidFill>
              </a:rPr>
              <a:t>O </a:t>
            </a:r>
            <a:r>
              <a:rPr lang="fr-FR" dirty="0" err="1">
                <a:solidFill>
                  <a:srgbClr val="0070C0"/>
                </a:solidFill>
              </a:rPr>
              <a:t>meas</a:t>
            </a:r>
            <a:r>
              <a:rPr lang="fr-FR" dirty="0">
                <a:solidFill>
                  <a:srgbClr val="0070C0"/>
                </a:solidFill>
              </a:rPr>
              <a:t>. at 25°C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83E4F48A-D9BC-4A00-937A-137B30E1DA1F}"/>
              </a:ext>
            </a:extLst>
          </p:cNvPr>
          <p:cNvSpPr txBox="1"/>
          <p:nvPr/>
        </p:nvSpPr>
        <p:spPr>
          <a:xfrm>
            <a:off x="191342" y="3681026"/>
            <a:ext cx="2034225" cy="3847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rgbClr val="009999"/>
                </a:solidFill>
              </a:rPr>
              <a:t>⃣  </a:t>
            </a:r>
            <a:r>
              <a:rPr lang="fr-FR" dirty="0" err="1">
                <a:solidFill>
                  <a:srgbClr val="009999"/>
                </a:solidFill>
              </a:rPr>
              <a:t>meas</a:t>
            </a:r>
            <a:r>
              <a:rPr lang="fr-FR" dirty="0">
                <a:solidFill>
                  <a:srgbClr val="009999"/>
                </a:solidFill>
              </a:rPr>
              <a:t>. at -55°C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190CC9F2-9669-4525-9AA6-E55708E1C50C}"/>
              </a:ext>
            </a:extLst>
          </p:cNvPr>
          <p:cNvSpPr txBox="1"/>
          <p:nvPr/>
        </p:nvSpPr>
        <p:spPr>
          <a:xfrm>
            <a:off x="3863752" y="1241604"/>
            <a:ext cx="3096344" cy="67710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Major </a:t>
            </a:r>
            <a:r>
              <a:rPr lang="fr-FR" b="1" dirty="0" err="1"/>
              <a:t>overestimation</a:t>
            </a:r>
            <a:r>
              <a:rPr lang="fr-FR" b="1" dirty="0"/>
              <a:t> of </a:t>
            </a:r>
            <a:r>
              <a:rPr lang="fr-FR" b="1" dirty="0" err="1"/>
              <a:t>ageing</a:t>
            </a:r>
            <a:r>
              <a:rPr lang="fr-FR" b="1" dirty="0"/>
              <a:t> and dose </a:t>
            </a:r>
            <a:r>
              <a:rPr lang="fr-FR" b="1" dirty="0" err="1"/>
              <a:t>effects</a:t>
            </a:r>
            <a:endParaRPr lang="fr-FR" b="1" dirty="0"/>
          </a:p>
        </p:txBody>
      </p: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4A4B9374-0888-47E6-8C4F-B4E842533F93}"/>
              </a:ext>
            </a:extLst>
          </p:cNvPr>
          <p:cNvGrpSpPr/>
          <p:nvPr/>
        </p:nvGrpSpPr>
        <p:grpSpPr>
          <a:xfrm>
            <a:off x="10991505" y="681037"/>
            <a:ext cx="1010189" cy="5303685"/>
            <a:chOff x="10991505" y="681037"/>
            <a:chExt cx="1010189" cy="5303685"/>
          </a:xfrm>
        </p:grpSpPr>
        <p:cxnSp>
          <p:nvCxnSpPr>
            <p:cNvPr id="19" name="Connecteur droit avec flèche 18">
              <a:extLst>
                <a:ext uri="{FF2B5EF4-FFF2-40B4-BE49-F238E27FC236}">
                  <a16:creationId xmlns:a16="http://schemas.microsoft.com/office/drawing/2014/main" id="{F96EA422-94D0-4D8B-AD82-F27885089D1F}"/>
                </a:ext>
              </a:extLst>
            </p:cNvPr>
            <p:cNvCxnSpPr/>
            <p:nvPr/>
          </p:nvCxnSpPr>
          <p:spPr>
            <a:xfrm>
              <a:off x="11496600" y="681037"/>
              <a:ext cx="0" cy="5303685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ZoneTexte 19">
              <a:extLst>
                <a:ext uri="{FF2B5EF4-FFF2-40B4-BE49-F238E27FC236}">
                  <a16:creationId xmlns:a16="http://schemas.microsoft.com/office/drawing/2014/main" id="{5AE78928-0E38-45E1-9DCD-8A45B5E50B8F}"/>
                </a:ext>
              </a:extLst>
            </p:cNvPr>
            <p:cNvSpPr txBox="1"/>
            <p:nvPr/>
          </p:nvSpPr>
          <p:spPr>
            <a:xfrm>
              <a:off x="10991505" y="2931276"/>
              <a:ext cx="1010189" cy="67710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/>
                <a:t>210 mV </a:t>
              </a:r>
              <a:r>
                <a:rPr lang="fr-FR" dirty="0" err="1"/>
                <a:t>span</a:t>
              </a:r>
              <a:endParaRPr lang="fr-FR" dirty="0"/>
            </a:p>
          </p:txBody>
        </p:sp>
      </p:grpSp>
    </p:spTree>
    <p:extLst>
      <p:ext uri="{BB962C8B-B14F-4D97-AF65-F5344CB8AC3E}">
        <p14:creationId xmlns:p14="http://schemas.microsoft.com/office/powerpoint/2010/main" val="3608364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DC5C6AC0-43E6-490E-A2A1-3098AB728B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397" y="392929"/>
            <a:ext cx="9297206" cy="6072142"/>
          </a:xfrm>
          <a:prstGeom prst="rect">
            <a:avLst/>
          </a:prstGeom>
        </p:spPr>
      </p:pic>
      <p:sp>
        <p:nvSpPr>
          <p:cNvPr id="3" name="Titre 2">
            <a:extLst>
              <a:ext uri="{FF2B5EF4-FFF2-40B4-BE49-F238E27FC236}">
                <a16:creationId xmlns:a16="http://schemas.microsoft.com/office/drawing/2014/main" id="{A02AB6BC-3692-42EF-8D78-4B133FA468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782" y="649500"/>
            <a:ext cx="11261841" cy="341628"/>
          </a:xfrm>
        </p:spPr>
        <p:txBody>
          <a:bodyPr/>
          <a:lstStyle/>
          <a:p>
            <a:pPr marL="0" indent="0" algn="ctr">
              <a:buNone/>
            </a:pPr>
            <a:r>
              <a:rPr lang="en-US" sz="1800" b="1" u="sng" dirty="0"/>
              <a:t>Multivibrator VL test results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03C425F-A5EE-4C68-874F-6EC428C6453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393ED50-FF75-4777-909F-3FB39E99137C}" type="slidenum">
              <a:rPr lang="fr-FR" smtClean="0"/>
              <a:pPr/>
              <a:t>27</a:t>
            </a:fld>
            <a:endParaRPr lang="fr-FR" dirty="0"/>
          </a:p>
        </p:txBody>
      </p:sp>
      <p:grpSp>
        <p:nvGrpSpPr>
          <p:cNvPr id="8" name="Groupe 7">
            <a:extLst>
              <a:ext uri="{FF2B5EF4-FFF2-40B4-BE49-F238E27FC236}">
                <a16:creationId xmlns:a16="http://schemas.microsoft.com/office/drawing/2014/main" id="{93DC6496-BDA4-4D6A-AF66-BE317F5AE8A3}"/>
              </a:ext>
            </a:extLst>
          </p:cNvPr>
          <p:cNvGrpSpPr/>
          <p:nvPr/>
        </p:nvGrpSpPr>
        <p:grpSpPr>
          <a:xfrm>
            <a:off x="10991505" y="681037"/>
            <a:ext cx="1010189" cy="5303685"/>
            <a:chOff x="10991505" y="681037"/>
            <a:chExt cx="1010189" cy="5303685"/>
          </a:xfrm>
        </p:grpSpPr>
        <p:cxnSp>
          <p:nvCxnSpPr>
            <p:cNvPr id="9" name="Connecteur droit avec flèche 8">
              <a:extLst>
                <a:ext uri="{FF2B5EF4-FFF2-40B4-BE49-F238E27FC236}">
                  <a16:creationId xmlns:a16="http://schemas.microsoft.com/office/drawing/2014/main" id="{FD77230E-A46F-4A72-BD5C-4EA130670829}"/>
                </a:ext>
              </a:extLst>
            </p:cNvPr>
            <p:cNvCxnSpPr/>
            <p:nvPr/>
          </p:nvCxnSpPr>
          <p:spPr>
            <a:xfrm>
              <a:off x="11496600" y="681037"/>
              <a:ext cx="0" cy="5303685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id="{A68D00DA-8C1F-41F9-A180-45A1C3C51A8B}"/>
                </a:ext>
              </a:extLst>
            </p:cNvPr>
            <p:cNvSpPr txBox="1"/>
            <p:nvPr/>
          </p:nvSpPr>
          <p:spPr>
            <a:xfrm>
              <a:off x="10991505" y="2931276"/>
              <a:ext cx="1010189" cy="67710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/>
                <a:t>70 mV </a:t>
              </a:r>
              <a:r>
                <a:rPr lang="fr-FR" dirty="0" err="1"/>
                <a:t>span</a:t>
              </a:r>
              <a:endParaRPr lang="fr-FR" dirty="0"/>
            </a:p>
          </p:txBody>
        </p:sp>
      </p:grpSp>
    </p:spTree>
    <p:extLst>
      <p:ext uri="{BB962C8B-B14F-4D97-AF65-F5344CB8AC3E}">
        <p14:creationId xmlns:p14="http://schemas.microsoft.com/office/powerpoint/2010/main" val="16501476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C579AAFC-56B1-45EF-AFA1-EB82FF651C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4349" y="389880"/>
            <a:ext cx="9303302" cy="6078239"/>
          </a:xfrm>
          <a:prstGeom prst="rect">
            <a:avLst/>
          </a:prstGeom>
        </p:spPr>
      </p:pic>
      <p:sp>
        <p:nvSpPr>
          <p:cNvPr id="3" name="Titre 2">
            <a:extLst>
              <a:ext uri="{FF2B5EF4-FFF2-40B4-BE49-F238E27FC236}">
                <a16:creationId xmlns:a16="http://schemas.microsoft.com/office/drawing/2014/main" id="{A02AB6BC-3692-42EF-8D78-4B133FA468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782" y="649500"/>
            <a:ext cx="11261841" cy="341628"/>
          </a:xfrm>
        </p:spPr>
        <p:txBody>
          <a:bodyPr/>
          <a:lstStyle/>
          <a:p>
            <a:pPr marL="0" indent="0" algn="ctr">
              <a:buNone/>
            </a:pPr>
            <a:r>
              <a:rPr lang="en-US" sz="1800" b="1" u="sng" dirty="0"/>
              <a:t>Multivibrator VL test results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03C425F-A5EE-4C68-874F-6EC428C6453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393ED50-FF75-4777-909F-3FB39E99137C}" type="slidenum">
              <a:rPr lang="fr-FR" smtClean="0"/>
              <a:pPr/>
              <a:t>28</a:t>
            </a:fld>
            <a:endParaRPr lang="fr-FR" dirty="0"/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9AF51498-4410-4FB6-A2E3-C671FC82389A}"/>
              </a:ext>
            </a:extLst>
          </p:cNvPr>
          <p:cNvGrpSpPr/>
          <p:nvPr/>
        </p:nvGrpSpPr>
        <p:grpSpPr>
          <a:xfrm>
            <a:off x="10991505" y="681037"/>
            <a:ext cx="1010189" cy="5303685"/>
            <a:chOff x="10991505" y="681037"/>
            <a:chExt cx="1010189" cy="5303685"/>
          </a:xfrm>
        </p:grpSpPr>
        <p:cxnSp>
          <p:nvCxnSpPr>
            <p:cNvPr id="8" name="Connecteur droit avec flèche 7">
              <a:extLst>
                <a:ext uri="{FF2B5EF4-FFF2-40B4-BE49-F238E27FC236}">
                  <a16:creationId xmlns:a16="http://schemas.microsoft.com/office/drawing/2014/main" id="{947238E7-7A4B-421E-8AB9-8434FAF1DB60}"/>
                </a:ext>
              </a:extLst>
            </p:cNvPr>
            <p:cNvCxnSpPr/>
            <p:nvPr/>
          </p:nvCxnSpPr>
          <p:spPr>
            <a:xfrm>
              <a:off x="11496600" y="681037"/>
              <a:ext cx="0" cy="5303685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ZoneTexte 8">
              <a:extLst>
                <a:ext uri="{FF2B5EF4-FFF2-40B4-BE49-F238E27FC236}">
                  <a16:creationId xmlns:a16="http://schemas.microsoft.com/office/drawing/2014/main" id="{4C1035E6-F0F8-4EEA-ABAE-45FF5C3D7054}"/>
                </a:ext>
              </a:extLst>
            </p:cNvPr>
            <p:cNvSpPr txBox="1"/>
            <p:nvPr/>
          </p:nvSpPr>
          <p:spPr>
            <a:xfrm>
              <a:off x="10991505" y="2931276"/>
              <a:ext cx="1010189" cy="67710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/>
                <a:t>500 mV </a:t>
              </a:r>
              <a:r>
                <a:rPr lang="fr-FR" dirty="0" err="1"/>
                <a:t>span</a:t>
              </a:r>
              <a:endParaRPr lang="fr-FR" dirty="0"/>
            </a:p>
          </p:txBody>
        </p:sp>
      </p:grpSp>
      <p:sp>
        <p:nvSpPr>
          <p:cNvPr id="10" name="ZoneTexte 9">
            <a:extLst>
              <a:ext uri="{FF2B5EF4-FFF2-40B4-BE49-F238E27FC236}">
                <a16:creationId xmlns:a16="http://schemas.microsoft.com/office/drawing/2014/main" id="{E10B7DDB-C67F-4BE2-AFA5-C322E587362F}"/>
              </a:ext>
            </a:extLst>
          </p:cNvPr>
          <p:cNvSpPr txBox="1"/>
          <p:nvPr/>
        </p:nvSpPr>
        <p:spPr>
          <a:xfrm>
            <a:off x="3971764" y="3428999"/>
            <a:ext cx="3096344" cy="96949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No </a:t>
            </a:r>
            <a:r>
              <a:rPr lang="fr-FR" b="1" dirty="0" err="1"/>
              <a:t>overestimation</a:t>
            </a:r>
            <a:r>
              <a:rPr lang="fr-FR" b="1" dirty="0"/>
              <a:t> of </a:t>
            </a:r>
            <a:r>
              <a:rPr lang="fr-FR" b="1" dirty="0" err="1"/>
              <a:t>ageing</a:t>
            </a:r>
            <a:r>
              <a:rPr lang="fr-FR" b="1" dirty="0"/>
              <a:t> and dose </a:t>
            </a:r>
            <a:r>
              <a:rPr lang="fr-FR" b="1" dirty="0" err="1"/>
              <a:t>effects</a:t>
            </a:r>
            <a:endParaRPr lang="fr-FR" b="1" dirty="0"/>
          </a:p>
          <a:p>
            <a:pPr algn="ctr"/>
            <a:r>
              <a:rPr lang="fr-FR" b="1" dirty="0"/>
              <a:t>but </a:t>
            </a:r>
            <a:r>
              <a:rPr lang="fr-FR" b="1" dirty="0" err="1"/>
              <a:t>wide</a:t>
            </a:r>
            <a:r>
              <a:rPr lang="fr-FR" b="1" dirty="0"/>
              <a:t> </a:t>
            </a:r>
            <a:r>
              <a:rPr lang="fr-FR" b="1" dirty="0" err="1"/>
              <a:t>inital</a:t>
            </a:r>
            <a:r>
              <a:rPr lang="fr-FR" b="1" dirty="0"/>
              <a:t> </a:t>
            </a:r>
            <a:r>
              <a:rPr lang="fr-FR" b="1" dirty="0" err="1"/>
              <a:t>envelope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714437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>
            <a:extLst>
              <a:ext uri="{FF2B5EF4-FFF2-40B4-BE49-F238E27FC236}">
                <a16:creationId xmlns:a16="http://schemas.microsoft.com/office/drawing/2014/main" id="{E9E829A9-ED74-4801-8711-A112B2CD07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397" y="392929"/>
            <a:ext cx="9297206" cy="6072142"/>
          </a:xfrm>
          <a:prstGeom prst="rect">
            <a:avLst/>
          </a:prstGeom>
        </p:spPr>
      </p:pic>
      <p:sp>
        <p:nvSpPr>
          <p:cNvPr id="3" name="Titre 2">
            <a:extLst>
              <a:ext uri="{FF2B5EF4-FFF2-40B4-BE49-F238E27FC236}">
                <a16:creationId xmlns:a16="http://schemas.microsoft.com/office/drawing/2014/main" id="{A02AB6BC-3692-42EF-8D78-4B133FA468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782" y="649500"/>
            <a:ext cx="11261841" cy="341628"/>
          </a:xfrm>
        </p:spPr>
        <p:txBody>
          <a:bodyPr/>
          <a:lstStyle/>
          <a:p>
            <a:pPr marL="0" indent="0" algn="ctr">
              <a:buNone/>
            </a:pPr>
            <a:r>
              <a:rPr lang="en-US" sz="1800" b="1" u="sng" dirty="0"/>
              <a:t>Buck 1V8 test results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03C425F-A5EE-4C68-874F-6EC428C6453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393ED50-FF75-4777-909F-3FB39E99137C}" type="slidenum">
              <a:rPr lang="fr-FR" smtClean="0"/>
              <a:pPr/>
              <a:t>29</a:t>
            </a:fld>
            <a:endParaRPr lang="fr-FR" dirty="0"/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ACF86B0A-5955-4582-90AC-C75AEB8F6B76}"/>
              </a:ext>
            </a:extLst>
          </p:cNvPr>
          <p:cNvGrpSpPr/>
          <p:nvPr/>
        </p:nvGrpSpPr>
        <p:grpSpPr>
          <a:xfrm>
            <a:off x="10991505" y="681037"/>
            <a:ext cx="1010189" cy="5303685"/>
            <a:chOff x="10991505" y="681037"/>
            <a:chExt cx="1010189" cy="5303685"/>
          </a:xfrm>
        </p:grpSpPr>
        <p:cxnSp>
          <p:nvCxnSpPr>
            <p:cNvPr id="8" name="Connecteur droit avec flèche 7">
              <a:extLst>
                <a:ext uri="{FF2B5EF4-FFF2-40B4-BE49-F238E27FC236}">
                  <a16:creationId xmlns:a16="http://schemas.microsoft.com/office/drawing/2014/main" id="{7C9E3CB0-F219-4D8B-A455-495ED80DA2CE}"/>
                </a:ext>
              </a:extLst>
            </p:cNvPr>
            <p:cNvCxnSpPr/>
            <p:nvPr/>
          </p:nvCxnSpPr>
          <p:spPr>
            <a:xfrm>
              <a:off x="11496600" y="681037"/>
              <a:ext cx="0" cy="5303685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ZoneTexte 8">
              <a:extLst>
                <a:ext uri="{FF2B5EF4-FFF2-40B4-BE49-F238E27FC236}">
                  <a16:creationId xmlns:a16="http://schemas.microsoft.com/office/drawing/2014/main" id="{9142B741-4D7F-4DDE-BF5C-A970206E867B}"/>
                </a:ext>
              </a:extLst>
            </p:cNvPr>
            <p:cNvSpPr txBox="1"/>
            <p:nvPr/>
          </p:nvSpPr>
          <p:spPr>
            <a:xfrm>
              <a:off x="10991505" y="2931276"/>
              <a:ext cx="1010189" cy="67710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/>
                <a:t>25 mV </a:t>
              </a:r>
              <a:r>
                <a:rPr lang="fr-FR" dirty="0" err="1"/>
                <a:t>span</a:t>
              </a:r>
              <a:endParaRPr lang="fr-FR" dirty="0"/>
            </a:p>
          </p:txBody>
        </p:sp>
      </p:grpSp>
      <p:sp>
        <p:nvSpPr>
          <p:cNvPr id="11" name="ZoneTexte 10">
            <a:extLst>
              <a:ext uri="{FF2B5EF4-FFF2-40B4-BE49-F238E27FC236}">
                <a16:creationId xmlns:a16="http://schemas.microsoft.com/office/drawing/2014/main" id="{4E280F5D-F963-4813-82E0-0B2FCEA778C1}"/>
              </a:ext>
            </a:extLst>
          </p:cNvPr>
          <p:cNvSpPr txBox="1"/>
          <p:nvPr/>
        </p:nvSpPr>
        <p:spPr>
          <a:xfrm>
            <a:off x="191344" y="4736634"/>
            <a:ext cx="2034225" cy="3847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dirty="0">
                <a:solidFill>
                  <a:schemeClr val="accent3">
                    <a:lumMod val="75000"/>
                  </a:schemeClr>
                </a:solidFill>
              </a:rPr>
              <a:t>Δ</a:t>
            </a:r>
            <a:r>
              <a:rPr lang="fr-FR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fr-FR" dirty="0" err="1">
                <a:solidFill>
                  <a:schemeClr val="accent3">
                    <a:lumMod val="75000"/>
                  </a:schemeClr>
                </a:solidFill>
              </a:rPr>
              <a:t>meas</a:t>
            </a:r>
            <a:r>
              <a:rPr lang="fr-FR" dirty="0">
                <a:solidFill>
                  <a:schemeClr val="accent3">
                    <a:lumMod val="75000"/>
                  </a:schemeClr>
                </a:solidFill>
              </a:rPr>
              <a:t>. at 125°C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ABF6AFD4-D8D9-4382-B8C7-3F4062DF2592}"/>
              </a:ext>
            </a:extLst>
          </p:cNvPr>
          <p:cNvSpPr txBox="1"/>
          <p:nvPr/>
        </p:nvSpPr>
        <p:spPr>
          <a:xfrm>
            <a:off x="197202" y="1444091"/>
            <a:ext cx="2034225" cy="3847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rgbClr val="0070C0"/>
                </a:solidFill>
              </a:rPr>
              <a:t>O </a:t>
            </a:r>
            <a:r>
              <a:rPr lang="fr-FR" dirty="0" err="1">
                <a:solidFill>
                  <a:srgbClr val="0070C0"/>
                </a:solidFill>
              </a:rPr>
              <a:t>meas</a:t>
            </a:r>
            <a:r>
              <a:rPr lang="fr-FR" dirty="0">
                <a:solidFill>
                  <a:srgbClr val="0070C0"/>
                </a:solidFill>
              </a:rPr>
              <a:t>. at 25°C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7C8D22D7-6F27-4A8B-98F0-64106E6C8A89}"/>
              </a:ext>
            </a:extLst>
          </p:cNvPr>
          <p:cNvSpPr txBox="1"/>
          <p:nvPr/>
        </p:nvSpPr>
        <p:spPr>
          <a:xfrm>
            <a:off x="205813" y="2176056"/>
            <a:ext cx="2034225" cy="3847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rgbClr val="009999"/>
                </a:solidFill>
              </a:rPr>
              <a:t>⃣  </a:t>
            </a:r>
            <a:r>
              <a:rPr lang="fr-FR" dirty="0" err="1">
                <a:solidFill>
                  <a:srgbClr val="009999"/>
                </a:solidFill>
              </a:rPr>
              <a:t>meas</a:t>
            </a:r>
            <a:r>
              <a:rPr lang="fr-FR" dirty="0">
                <a:solidFill>
                  <a:srgbClr val="009999"/>
                </a:solidFill>
              </a:rPr>
              <a:t>. at -55°C</a:t>
            </a:r>
          </a:p>
        </p:txBody>
      </p:sp>
    </p:spTree>
    <p:extLst>
      <p:ext uri="{BB962C8B-B14F-4D97-AF65-F5344CB8AC3E}">
        <p14:creationId xmlns:p14="http://schemas.microsoft.com/office/powerpoint/2010/main" val="27512141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C359334D-52B2-45BD-994E-360BB3D064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900" b="1" u="sng" dirty="0"/>
              <a:t>Purpose</a:t>
            </a:r>
            <a:endParaRPr lang="en-US" b="1" u="sng" dirty="0"/>
          </a:p>
          <a:p>
            <a:r>
              <a:rPr lang="en-US" sz="1900" dirty="0"/>
              <a:t>To assess </a:t>
            </a:r>
            <a:r>
              <a:rPr lang="en-US" dirty="0"/>
              <a:t>how testing at board level can replace testing at component level, mainly for ionizing dose</a:t>
            </a:r>
          </a:p>
          <a:p>
            <a:r>
              <a:rPr lang="en-US" dirty="0"/>
              <a:t>Especially interesting for low cost COTS-based boards</a:t>
            </a:r>
          </a:p>
          <a:p>
            <a:pPr marL="0" indent="0">
              <a:buNone/>
            </a:pPr>
            <a:endParaRPr lang="en-US" sz="1900" dirty="0"/>
          </a:p>
          <a:p>
            <a:pPr marL="0" indent="0">
              <a:buNone/>
            </a:pPr>
            <a:r>
              <a:rPr lang="en-US" sz="1900" b="1" u="sng" dirty="0"/>
              <a:t>Study </a:t>
            </a:r>
            <a:r>
              <a:rPr lang="en-US" b="1" u="sng" dirty="0"/>
              <a:t>plan</a:t>
            </a:r>
            <a:endParaRPr lang="en-US" sz="1900" dirty="0"/>
          </a:p>
          <a:p>
            <a:r>
              <a:rPr lang="en-US" dirty="0"/>
              <a:t>To perform a complete Worst-Case Analysis based on component data</a:t>
            </a:r>
          </a:p>
          <a:p>
            <a:r>
              <a:rPr lang="en-US" sz="1900" dirty="0"/>
              <a:t>To test a board</a:t>
            </a:r>
          </a:p>
          <a:p>
            <a:r>
              <a:rPr lang="fr-FR" sz="1900" dirty="0"/>
              <a:t>To compare the </a:t>
            </a:r>
            <a:r>
              <a:rPr lang="fr-FR" sz="1900" dirty="0" err="1"/>
              <a:t>results</a:t>
            </a:r>
            <a:r>
              <a:rPr lang="fr-FR" sz="1900" dirty="0"/>
              <a:t> </a:t>
            </a:r>
            <a:r>
              <a:rPr lang="fr-FR" sz="1900" dirty="0" err="1"/>
              <a:t>between</a:t>
            </a:r>
            <a:r>
              <a:rPr lang="fr-FR" sz="1900" dirty="0"/>
              <a:t> </a:t>
            </a:r>
            <a:r>
              <a:rPr lang="fr-FR" sz="1900" dirty="0" err="1"/>
              <a:t>analysis</a:t>
            </a:r>
            <a:r>
              <a:rPr lang="fr-FR" sz="1900" dirty="0"/>
              <a:t> and </a:t>
            </a:r>
            <a:r>
              <a:rPr lang="fr-FR" sz="1900" dirty="0" err="1"/>
              <a:t>measurement</a:t>
            </a:r>
            <a:endParaRPr lang="fr-FR" sz="1900" dirty="0"/>
          </a:p>
          <a:p>
            <a:pPr lvl="1"/>
            <a:r>
              <a:rPr lang="fr-FR" dirty="0"/>
              <a:t>At multiple </a:t>
            </a:r>
            <a:r>
              <a:rPr lang="fr-FR" dirty="0" err="1"/>
              <a:t>temperature</a:t>
            </a:r>
            <a:endParaRPr lang="fr-FR" dirty="0"/>
          </a:p>
          <a:p>
            <a:pPr lvl="1"/>
            <a:r>
              <a:rPr lang="fr-FR" dirty="0"/>
              <a:t>At </a:t>
            </a:r>
            <a:r>
              <a:rPr lang="fr-FR" dirty="0" err="1"/>
              <a:t>several</a:t>
            </a:r>
            <a:r>
              <a:rPr lang="fr-FR" dirty="0"/>
              <a:t> doses</a:t>
            </a:r>
          </a:p>
          <a:p>
            <a:r>
              <a:rPr lang="fr-FR" dirty="0"/>
              <a:t>To </a:t>
            </a:r>
            <a:r>
              <a:rPr lang="fr-FR" dirty="0" err="1"/>
              <a:t>provide</a:t>
            </a:r>
            <a:r>
              <a:rPr lang="fr-FR" dirty="0"/>
              <a:t> </a:t>
            </a:r>
            <a:r>
              <a:rPr lang="fr-FR" dirty="0" err="1"/>
              <a:t>recommendations</a:t>
            </a:r>
            <a:r>
              <a:rPr lang="fr-FR" dirty="0"/>
              <a:t> for </a:t>
            </a:r>
            <a:r>
              <a:rPr lang="fr-FR" dirty="0" err="1"/>
              <a:t>board</a:t>
            </a:r>
            <a:r>
              <a:rPr lang="fr-FR" dirty="0"/>
              <a:t> </a:t>
            </a:r>
            <a:r>
              <a:rPr lang="fr-FR" dirty="0" err="1"/>
              <a:t>level</a:t>
            </a:r>
            <a:r>
              <a:rPr lang="fr-FR" dirty="0"/>
              <a:t> radiation </a:t>
            </a:r>
            <a:r>
              <a:rPr lang="fr-FR" dirty="0" err="1"/>
              <a:t>testing</a:t>
            </a:r>
            <a:endParaRPr lang="fr-FR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A02AB6BC-3692-42EF-8D78-4B133FA468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782" y="552551"/>
            <a:ext cx="11261841" cy="535527"/>
          </a:xfrm>
        </p:spPr>
        <p:txBody>
          <a:bodyPr/>
          <a:lstStyle/>
          <a:p>
            <a:r>
              <a:rPr lang="fr-FR" dirty="0" err="1"/>
              <a:t>Board</a:t>
            </a:r>
            <a:r>
              <a:rPr lang="fr-FR" dirty="0"/>
              <a:t> </a:t>
            </a:r>
            <a:r>
              <a:rPr lang="fr-FR" dirty="0" err="1"/>
              <a:t>Level</a:t>
            </a:r>
            <a:r>
              <a:rPr lang="fr-FR" dirty="0"/>
              <a:t> </a:t>
            </a:r>
            <a:r>
              <a:rPr lang="fr-FR" dirty="0" err="1"/>
              <a:t>Testing</a:t>
            </a:r>
            <a:r>
              <a:rPr lang="fr-FR" dirty="0"/>
              <a:t> </a:t>
            </a:r>
            <a:r>
              <a:rPr lang="fr-FR" dirty="0" err="1"/>
              <a:t>study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03C425F-A5EE-4C68-874F-6EC428C6453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393ED50-FF75-4777-909F-3FB39E99137C}" type="slidenum">
              <a:rPr lang="fr-FR" smtClean="0"/>
              <a:pPr/>
              <a:t>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198496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F2D9041C-83DC-45F9-B89C-6C8E319973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4349" y="389880"/>
            <a:ext cx="9303302" cy="6078239"/>
          </a:xfrm>
          <a:prstGeom prst="rect">
            <a:avLst/>
          </a:prstGeom>
        </p:spPr>
      </p:pic>
      <p:sp>
        <p:nvSpPr>
          <p:cNvPr id="3" name="Titre 2">
            <a:extLst>
              <a:ext uri="{FF2B5EF4-FFF2-40B4-BE49-F238E27FC236}">
                <a16:creationId xmlns:a16="http://schemas.microsoft.com/office/drawing/2014/main" id="{A02AB6BC-3692-42EF-8D78-4B133FA468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782" y="649500"/>
            <a:ext cx="11261841" cy="341628"/>
          </a:xfrm>
        </p:spPr>
        <p:txBody>
          <a:bodyPr/>
          <a:lstStyle/>
          <a:p>
            <a:pPr algn="ctr"/>
            <a:r>
              <a:rPr lang="en-US" sz="1800" b="1" u="sng" dirty="0"/>
              <a:t>Buck 1V8 test results</a:t>
            </a:r>
            <a:endParaRPr lang="fr-FR" sz="1800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03C425F-A5EE-4C68-874F-6EC428C6453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393ED50-FF75-4777-909F-3FB39E99137C}" type="slidenum">
              <a:rPr lang="fr-FR" smtClean="0"/>
              <a:pPr/>
              <a:t>30</a:t>
            </a:fld>
            <a:endParaRPr lang="fr-FR" dirty="0"/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ACF86B0A-5955-4582-90AC-C75AEB8F6B76}"/>
              </a:ext>
            </a:extLst>
          </p:cNvPr>
          <p:cNvGrpSpPr/>
          <p:nvPr/>
        </p:nvGrpSpPr>
        <p:grpSpPr>
          <a:xfrm>
            <a:off x="10991505" y="681037"/>
            <a:ext cx="1010189" cy="5303685"/>
            <a:chOff x="10991505" y="681037"/>
            <a:chExt cx="1010189" cy="5303685"/>
          </a:xfrm>
        </p:grpSpPr>
        <p:cxnSp>
          <p:nvCxnSpPr>
            <p:cNvPr id="8" name="Connecteur droit avec flèche 7">
              <a:extLst>
                <a:ext uri="{FF2B5EF4-FFF2-40B4-BE49-F238E27FC236}">
                  <a16:creationId xmlns:a16="http://schemas.microsoft.com/office/drawing/2014/main" id="{7C9E3CB0-F219-4D8B-A455-495ED80DA2CE}"/>
                </a:ext>
              </a:extLst>
            </p:cNvPr>
            <p:cNvCxnSpPr/>
            <p:nvPr/>
          </p:nvCxnSpPr>
          <p:spPr>
            <a:xfrm>
              <a:off x="11496600" y="681037"/>
              <a:ext cx="0" cy="5303685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ZoneTexte 8">
              <a:extLst>
                <a:ext uri="{FF2B5EF4-FFF2-40B4-BE49-F238E27FC236}">
                  <a16:creationId xmlns:a16="http://schemas.microsoft.com/office/drawing/2014/main" id="{9142B741-4D7F-4DDE-BF5C-A970206E867B}"/>
                </a:ext>
              </a:extLst>
            </p:cNvPr>
            <p:cNvSpPr txBox="1"/>
            <p:nvPr/>
          </p:nvSpPr>
          <p:spPr>
            <a:xfrm>
              <a:off x="10991505" y="2931276"/>
              <a:ext cx="1010189" cy="67710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/>
                <a:t>210 mV </a:t>
              </a:r>
              <a:r>
                <a:rPr lang="fr-FR" dirty="0" err="1"/>
                <a:t>span</a:t>
              </a:r>
              <a:endParaRPr lang="fr-FR" dirty="0"/>
            </a:p>
          </p:txBody>
        </p:sp>
      </p:grpSp>
      <p:sp>
        <p:nvSpPr>
          <p:cNvPr id="10" name="ZoneTexte 9">
            <a:extLst>
              <a:ext uri="{FF2B5EF4-FFF2-40B4-BE49-F238E27FC236}">
                <a16:creationId xmlns:a16="http://schemas.microsoft.com/office/drawing/2014/main" id="{9470AB9D-C3CD-4A71-A122-9219FC3A42C7}"/>
              </a:ext>
            </a:extLst>
          </p:cNvPr>
          <p:cNvSpPr txBox="1"/>
          <p:nvPr/>
        </p:nvSpPr>
        <p:spPr>
          <a:xfrm>
            <a:off x="3863752" y="1241604"/>
            <a:ext cx="3096344" cy="67710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b="1" dirty="0" err="1"/>
              <a:t>Overestimation</a:t>
            </a:r>
            <a:r>
              <a:rPr lang="fr-FR" b="1" dirty="0"/>
              <a:t> of </a:t>
            </a:r>
            <a:r>
              <a:rPr lang="fr-FR" b="1" dirty="0" err="1"/>
              <a:t>temperature</a:t>
            </a:r>
            <a:r>
              <a:rPr lang="fr-FR" b="1" dirty="0"/>
              <a:t> </a:t>
            </a:r>
            <a:r>
              <a:rPr lang="fr-FR" b="1" dirty="0" err="1"/>
              <a:t>dependence</a:t>
            </a:r>
            <a:endParaRPr lang="fr-FR" b="1" dirty="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38FBE7AA-1FF6-44DB-9D49-CFE929AC9AF1}"/>
              </a:ext>
            </a:extLst>
          </p:cNvPr>
          <p:cNvSpPr txBox="1"/>
          <p:nvPr/>
        </p:nvSpPr>
        <p:spPr>
          <a:xfrm>
            <a:off x="3431704" y="5434573"/>
            <a:ext cx="3780420" cy="67710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b="1" dirty="0" err="1"/>
              <a:t>Overestimation</a:t>
            </a:r>
            <a:r>
              <a:rPr lang="fr-FR" b="1" dirty="0"/>
              <a:t> of </a:t>
            </a:r>
            <a:r>
              <a:rPr lang="fr-FR" b="1" dirty="0" err="1"/>
              <a:t>ageing</a:t>
            </a:r>
            <a:r>
              <a:rPr lang="fr-FR" b="1" dirty="0"/>
              <a:t> and dose </a:t>
            </a:r>
            <a:r>
              <a:rPr lang="fr-FR" b="1" dirty="0" err="1"/>
              <a:t>effects</a:t>
            </a:r>
            <a:r>
              <a:rPr lang="fr-FR" b="1" dirty="0"/>
              <a:t> </a:t>
            </a:r>
            <a:r>
              <a:rPr lang="fr-FR" b="1" dirty="0" err="1"/>
              <a:t>with</a:t>
            </a:r>
            <a:r>
              <a:rPr lang="fr-FR" b="1" dirty="0"/>
              <a:t> EVA and RSS</a:t>
            </a:r>
          </a:p>
        </p:txBody>
      </p:sp>
    </p:spTree>
    <p:extLst>
      <p:ext uri="{BB962C8B-B14F-4D97-AF65-F5344CB8AC3E}">
        <p14:creationId xmlns:p14="http://schemas.microsoft.com/office/powerpoint/2010/main" val="3238026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C359334D-52B2-45BD-994E-360BB3D064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u="sng" dirty="0"/>
              <a:t>Boards irradiated up to 100 </a:t>
            </a:r>
            <a:r>
              <a:rPr lang="en-US" b="1" u="sng" dirty="0" err="1"/>
              <a:t>krad</a:t>
            </a:r>
            <a:endParaRPr lang="en-US" b="1" u="sng" dirty="0"/>
          </a:p>
          <a:p>
            <a:r>
              <a:rPr lang="en-US" sz="1900" dirty="0"/>
              <a:t>Temperature effects generally prevail over </a:t>
            </a:r>
            <a:r>
              <a:rPr lang="en-US" dirty="0"/>
              <a:t>a</a:t>
            </a:r>
            <a:r>
              <a:rPr lang="en-US" sz="1900" dirty="0"/>
              <a:t>geing and radiation effects</a:t>
            </a:r>
          </a:p>
          <a:p>
            <a:r>
              <a:rPr lang="en-US" dirty="0"/>
              <a:t>Ageing effects are very weak but stronger than dose effects for most functions</a:t>
            </a:r>
          </a:p>
          <a:p>
            <a:r>
              <a:rPr lang="en-US" dirty="0"/>
              <a:t>No influence of ageing over subsequent dose effects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A02AB6BC-3692-42EF-8D78-4B133FA468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782" y="552551"/>
            <a:ext cx="11261841" cy="535527"/>
          </a:xfrm>
        </p:spPr>
        <p:txBody>
          <a:bodyPr/>
          <a:lstStyle/>
          <a:p>
            <a:r>
              <a:rPr lang="fr-FR" dirty="0" err="1"/>
              <a:t>Board</a:t>
            </a:r>
            <a:r>
              <a:rPr lang="fr-FR" dirty="0"/>
              <a:t> </a:t>
            </a:r>
            <a:r>
              <a:rPr lang="fr-FR" dirty="0" err="1"/>
              <a:t>Level</a:t>
            </a:r>
            <a:r>
              <a:rPr lang="fr-FR" dirty="0"/>
              <a:t> </a:t>
            </a:r>
            <a:r>
              <a:rPr lang="fr-FR" dirty="0" err="1"/>
              <a:t>Testing</a:t>
            </a:r>
            <a:r>
              <a:rPr lang="fr-FR" dirty="0"/>
              <a:t> – Observations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03C425F-A5EE-4C68-874F-6EC428C6453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393ED50-FF75-4777-909F-3FB39E99137C}" type="slidenum">
              <a:rPr lang="fr-FR" smtClean="0"/>
              <a:pPr/>
              <a:t>31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3813832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C359334D-52B2-45BD-994E-360BB3D064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u="sng" dirty="0"/>
              <a:t>WCA for boards irradiated up to 100 </a:t>
            </a:r>
            <a:r>
              <a:rPr lang="en-US" b="1" u="sng" dirty="0" err="1"/>
              <a:t>krad</a:t>
            </a:r>
            <a:endParaRPr lang="en-US" b="1" u="sng" dirty="0"/>
          </a:p>
          <a:p>
            <a:r>
              <a:rPr lang="en-US" dirty="0"/>
              <a:t>Dose effects and ageing are overestimated by WCA budgets for most functions</a:t>
            </a:r>
          </a:p>
          <a:p>
            <a:pPr lvl="1"/>
            <a:r>
              <a:rPr lang="en-US" dirty="0"/>
              <a:t>Dose effects: statistical extremes (p= 0,9 with c=0,9 applied) are summed up for all parts in EVA and RSS methods</a:t>
            </a:r>
          </a:p>
          <a:p>
            <a:pPr lvl="1"/>
            <a:r>
              <a:rPr lang="en-US" dirty="0"/>
              <a:t>Ageing: generic end-of-life drifts are more conservative than experimental life test data</a:t>
            </a:r>
          </a:p>
          <a:p>
            <a:r>
              <a:rPr lang="en-US" dirty="0"/>
              <a:t>Low initial dispersion compared to WCA: due to the low sample number (6) and the lot homogeneity</a:t>
            </a:r>
          </a:p>
          <a:p>
            <a:pPr lvl="1"/>
            <a:r>
              <a:rPr lang="en-US" dirty="0"/>
              <a:t>EVA and RSS methods sum up initial electrical specification limits for all parts, whereas parts close to specifications limits are rare and only on a few parameters</a:t>
            </a:r>
          </a:p>
          <a:p>
            <a:r>
              <a:rPr lang="en-US" dirty="0"/>
              <a:t>Temperature </a:t>
            </a:r>
            <a:r>
              <a:rPr lang="en-US" dirty="0" err="1"/>
              <a:t>behaviour</a:t>
            </a:r>
            <a:r>
              <a:rPr lang="en-US" dirty="0"/>
              <a:t> at 125°C wrongly assessed</a:t>
            </a:r>
          </a:p>
          <a:p>
            <a:pPr lvl="1"/>
            <a:r>
              <a:rPr lang="en-US" dirty="0"/>
              <a:t>Cause: same coefficient of voltage reference component applied over the whole temperature while at least a change of sign should have been taken (optimum around 25°C)</a:t>
            </a:r>
          </a:p>
          <a:p>
            <a:r>
              <a:rPr lang="en-US" dirty="0"/>
              <a:t>MCA enables selecting one’s own confidence level after the simulation results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A02AB6BC-3692-42EF-8D78-4B133FA468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782" y="552551"/>
            <a:ext cx="11261841" cy="535527"/>
          </a:xfrm>
        </p:spPr>
        <p:txBody>
          <a:bodyPr/>
          <a:lstStyle/>
          <a:p>
            <a:r>
              <a:rPr lang="fr-FR" dirty="0" err="1"/>
              <a:t>Board</a:t>
            </a:r>
            <a:r>
              <a:rPr lang="fr-FR" dirty="0"/>
              <a:t> </a:t>
            </a:r>
            <a:r>
              <a:rPr lang="fr-FR" dirty="0" err="1"/>
              <a:t>Level</a:t>
            </a:r>
            <a:r>
              <a:rPr lang="fr-FR" dirty="0"/>
              <a:t> </a:t>
            </a:r>
            <a:r>
              <a:rPr lang="fr-FR" dirty="0" err="1"/>
              <a:t>Testing</a:t>
            </a:r>
            <a:r>
              <a:rPr lang="fr-FR" dirty="0"/>
              <a:t> – Observations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03C425F-A5EE-4C68-874F-6EC428C6453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393ED50-FF75-4777-909F-3FB39E99137C}" type="slidenum">
              <a:rPr lang="fr-FR" smtClean="0"/>
              <a:pPr/>
              <a:t>32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4475387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C359334D-52B2-45BD-994E-360BB3D064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780" y="1825624"/>
            <a:ext cx="11477864" cy="461563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000" b="1" u="sng" dirty="0"/>
              <a:t>Board level testing is possible, but how to perform it </a:t>
            </a:r>
            <a:r>
              <a:rPr lang="en-US" sz="2000" b="1" u="sng" dirty="0" err="1"/>
              <a:t>rigourously</a:t>
            </a:r>
            <a:r>
              <a:rPr lang="en-US" sz="2000" b="1" u="sng" dirty="0"/>
              <a:t>?</a:t>
            </a:r>
          </a:p>
          <a:p>
            <a:r>
              <a:rPr lang="en-US" sz="2000" dirty="0"/>
              <a:t>Proposed board level test method can capture all worst-case analysis contributors</a:t>
            </a:r>
          </a:p>
          <a:p>
            <a:r>
              <a:rPr lang="en-US" sz="2000" dirty="0"/>
              <a:t>Radiation tolerance level measured through board level testing is much higher due to:</a:t>
            </a:r>
          </a:p>
          <a:p>
            <a:pPr lvl="1"/>
            <a:r>
              <a:rPr lang="en-US" dirty="0"/>
              <a:t>The real lot parametric dispersion and ageing drift being taken into account</a:t>
            </a:r>
          </a:p>
          <a:p>
            <a:pPr lvl="1"/>
            <a:r>
              <a:rPr lang="en-US" dirty="0"/>
              <a:t>Favorable statistics (no combination of statistical extremes as in EVA and RSS)</a:t>
            </a:r>
          </a:p>
          <a:p>
            <a:r>
              <a:rPr lang="en-US" sz="2000" dirty="0"/>
              <a:t>Confidence levels should be set according to the number of boards tested and the statistical parameters of the measured distributions</a:t>
            </a:r>
          </a:p>
          <a:p>
            <a:pPr lvl="1"/>
            <a:r>
              <a:rPr lang="en-US" dirty="0"/>
              <a:t>Analysis is still ongoing (and could be the topic of a next study)</a:t>
            </a:r>
          </a:p>
          <a:p>
            <a:pPr lvl="1"/>
            <a:r>
              <a:rPr lang="en-US" dirty="0"/>
              <a:t>A high confidence level would of course affect the price of the test…</a:t>
            </a:r>
          </a:p>
          <a:p>
            <a:pPr lvl="1"/>
            <a:r>
              <a:rPr lang="en-US" dirty="0"/>
              <a:t>The count of a given component on the board could improve the confidence level</a:t>
            </a:r>
          </a:p>
          <a:p>
            <a:r>
              <a:rPr lang="en-US" sz="2000" dirty="0"/>
              <a:t>The test plan should take into account what is known on the critical components since their evaluations (e.g. biasing influence on dose sensitivity, expected failure dose)</a:t>
            </a:r>
          </a:p>
          <a:p>
            <a:r>
              <a:rPr lang="en-US" sz="2000" dirty="0"/>
              <a:t>Targeting the same confidence levels as EVA and RSS methods would be most likely cost-prohibitive</a:t>
            </a:r>
          </a:p>
          <a:p>
            <a:r>
              <a:rPr lang="en-US" sz="2000" dirty="0"/>
              <a:t>Go/No-Go approaches to board level testing </a:t>
            </a:r>
            <a:r>
              <a:rPr lang="en-US" sz="2000" dirty="0" err="1"/>
              <a:t>radLAT</a:t>
            </a:r>
            <a:r>
              <a:rPr lang="en-US" sz="2000" dirty="0"/>
              <a:t> (“it still works”) do not allow to set a confidence level</a:t>
            </a:r>
          </a:p>
          <a:p>
            <a:r>
              <a:rPr lang="en-US" sz="2000" dirty="0"/>
              <a:t>Measurement test points to access the relevant electrical parameters must be taken into account in the design phase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A02AB6BC-3692-42EF-8D78-4B133FA468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782" y="552551"/>
            <a:ext cx="11261841" cy="535527"/>
          </a:xfrm>
        </p:spPr>
        <p:txBody>
          <a:bodyPr/>
          <a:lstStyle/>
          <a:p>
            <a:r>
              <a:rPr lang="fr-FR" dirty="0" err="1"/>
              <a:t>Board</a:t>
            </a:r>
            <a:r>
              <a:rPr lang="fr-FR" dirty="0"/>
              <a:t> </a:t>
            </a:r>
            <a:r>
              <a:rPr lang="fr-FR" dirty="0" err="1"/>
              <a:t>Level</a:t>
            </a:r>
            <a:r>
              <a:rPr lang="fr-FR" dirty="0"/>
              <a:t> </a:t>
            </a:r>
            <a:r>
              <a:rPr lang="fr-FR" dirty="0" err="1"/>
              <a:t>Testing</a:t>
            </a:r>
            <a:r>
              <a:rPr lang="fr-FR" dirty="0"/>
              <a:t> – Conclusions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03C425F-A5EE-4C68-874F-6EC428C6453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393ED50-FF75-4777-909F-3FB39E99137C}" type="slidenum">
              <a:rPr lang="fr-FR" smtClean="0"/>
              <a:pPr/>
              <a:t>33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1948694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820F7F7B-D4C6-4800-A03F-B9C84ABFF84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163144" y="4365627"/>
            <a:ext cx="3865712" cy="1747487"/>
          </a:xfrm>
        </p:spPr>
        <p:txBody>
          <a:bodyPr lIns="215989"/>
          <a:lstStyle/>
          <a:p>
            <a:r>
              <a:rPr lang="fr-FR" dirty="0"/>
              <a:t>#</a:t>
            </a:r>
          </a:p>
          <a:p>
            <a:r>
              <a:rPr lang="fr-FR" dirty="0"/>
              <a:t>ENABLING</a:t>
            </a:r>
          </a:p>
          <a:p>
            <a:r>
              <a:rPr lang="fr-FR" dirty="0"/>
              <a:t>YOUR</a:t>
            </a:r>
          </a:p>
          <a:p>
            <a:r>
              <a:rPr lang="fr-FR" dirty="0"/>
              <a:t>AMBITIONS</a:t>
            </a:r>
          </a:p>
          <a:p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AB5CEAF6-9BEE-42F7-8E72-5BA8D976CCC4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1" y="6459524"/>
            <a:ext cx="4349264" cy="200053"/>
          </a:xfrm>
        </p:spPr>
        <p:txBody>
          <a:bodyPr/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700" b="0" i="0" u="none" strike="noStrike" kern="1200" cap="all" spc="600" normalizeH="0" baseline="0" noProof="0">
                <a:ln>
                  <a:noFill/>
                </a:ln>
                <a:solidFill>
                  <a:srgbClr val="2C2C3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• Corporate presentation • sodern</a:t>
            </a:r>
            <a:endParaRPr kumimoji="0" lang="fr-FR" sz="700" b="0" i="0" u="none" strike="noStrike" kern="1200" cap="all" spc="600" normalizeH="0" baseline="0" noProof="0" dirty="0">
              <a:ln>
                <a:noFill/>
              </a:ln>
              <a:solidFill>
                <a:srgbClr val="2C2C3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5CA8A73-133E-48F6-91A3-E137D1AEE032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6441572"/>
            <a:ext cx="321456" cy="235963"/>
          </a:xfrm>
        </p:spPr>
        <p:txBody>
          <a:bodyPr/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93ED50-FF75-4777-909F-3FB39E99137C}" type="slidenum">
              <a:rPr kumimoji="0" lang="fr-FR" sz="900" b="1" i="0" u="none" strike="noStrike" kern="1200" cap="none" spc="0" normalizeH="0" baseline="0" noProof="0" smtClean="0">
                <a:ln>
                  <a:noFill/>
                </a:ln>
                <a:solidFill>
                  <a:srgbClr val="0069C8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pPr marL="0" marR="0" lvl="0" indent="0" algn="l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fr-FR" sz="900" b="1" i="0" u="none" strike="noStrike" kern="1200" cap="none" spc="0" normalizeH="0" baseline="0" noProof="0" dirty="0">
              <a:ln>
                <a:noFill/>
              </a:ln>
              <a:solidFill>
                <a:srgbClr val="0069C8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ECD781AD-DE2C-4773-8EA2-5780A5BFB3DD}"/>
              </a:ext>
            </a:extLst>
          </p:cNvPr>
          <p:cNvSpPr txBox="1"/>
          <p:nvPr/>
        </p:nvSpPr>
        <p:spPr>
          <a:xfrm>
            <a:off x="4688240" y="3261421"/>
            <a:ext cx="2818131" cy="338555"/>
          </a:xfrm>
          <a:prstGeom prst="rect">
            <a:avLst/>
          </a:prstGeom>
          <a:noFill/>
          <a:ln w="6350">
            <a:solidFill>
              <a:schemeClr val="bg1"/>
            </a:solidFill>
          </a:ln>
        </p:spPr>
        <p:txBody>
          <a:bodyPr wrap="none" lIns="107995" tIns="45718" rIns="91436" bIns="45718" rtlCol="0">
            <a:spAutoFit/>
          </a:bodyPr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www.sodern.com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3396CD97-520C-4FD8-ADB8-9BC50705B639}"/>
              </a:ext>
            </a:extLst>
          </p:cNvPr>
          <p:cNvSpPr txBox="1"/>
          <p:nvPr/>
        </p:nvSpPr>
        <p:spPr>
          <a:xfrm>
            <a:off x="4629092" y="2147764"/>
            <a:ext cx="2933816" cy="830997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20 avenue Descartes</a:t>
            </a:r>
            <a:b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</a:b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94451 Limeil-Brévannes Cedex</a:t>
            </a:r>
            <a:b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</a:b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France</a:t>
            </a:r>
          </a:p>
        </p:txBody>
      </p: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A530D377-558E-432A-8B10-E688F7DDB587}"/>
              </a:ext>
            </a:extLst>
          </p:cNvPr>
          <p:cNvGrpSpPr/>
          <p:nvPr/>
        </p:nvGrpSpPr>
        <p:grpSpPr>
          <a:xfrm>
            <a:off x="5494735" y="3798416"/>
            <a:ext cx="1205141" cy="304432"/>
            <a:chOff x="5475059" y="5957416"/>
            <a:chExt cx="1205141" cy="304432"/>
          </a:xfrm>
        </p:grpSpPr>
        <p:sp>
          <p:nvSpPr>
            <p:cNvPr id="13" name="Forme libre : forme 12">
              <a:extLst>
                <a:ext uri="{FF2B5EF4-FFF2-40B4-BE49-F238E27FC236}">
                  <a16:creationId xmlns:a16="http://schemas.microsoft.com/office/drawing/2014/main" id="{A5C50286-3E5F-446A-8A92-ADCE931724CC}"/>
                </a:ext>
              </a:extLst>
            </p:cNvPr>
            <p:cNvSpPr/>
            <p:nvPr/>
          </p:nvSpPr>
          <p:spPr>
            <a:xfrm>
              <a:off x="5475059" y="5957416"/>
              <a:ext cx="304432" cy="304432"/>
            </a:xfrm>
            <a:custGeom>
              <a:avLst/>
              <a:gdLst>
                <a:gd name="connsiteX0" fmla="*/ 636175 w 1272350"/>
                <a:gd name="connsiteY0" fmla="*/ 0 h 1272350"/>
                <a:gd name="connsiteX1" fmla="*/ 0 w 1272350"/>
                <a:gd name="connsiteY1" fmla="*/ 636176 h 1272350"/>
                <a:gd name="connsiteX2" fmla="*/ 636175 w 1272350"/>
                <a:gd name="connsiteY2" fmla="*/ 1272351 h 1272350"/>
                <a:gd name="connsiteX3" fmla="*/ 1272351 w 1272350"/>
                <a:gd name="connsiteY3" fmla="*/ 636176 h 1272350"/>
                <a:gd name="connsiteX4" fmla="*/ 636175 w 1272350"/>
                <a:gd name="connsiteY4" fmla="*/ 0 h 1272350"/>
                <a:gd name="connsiteX5" fmla="*/ 841357 w 1272350"/>
                <a:gd name="connsiteY5" fmla="*/ 379669 h 1272350"/>
                <a:gd name="connsiteX6" fmla="*/ 755686 w 1272350"/>
                <a:gd name="connsiteY6" fmla="*/ 379631 h 1272350"/>
                <a:gd name="connsiteX7" fmla="*/ 686995 w 1272350"/>
                <a:gd name="connsiteY7" fmla="*/ 448672 h 1272350"/>
                <a:gd name="connsiteX8" fmla="*/ 686995 w 1272350"/>
                <a:gd name="connsiteY8" fmla="*/ 546348 h 1272350"/>
                <a:gd name="connsiteX9" fmla="*/ 835257 w 1272350"/>
                <a:gd name="connsiteY9" fmla="*/ 546348 h 1272350"/>
                <a:gd name="connsiteX10" fmla="*/ 814315 w 1272350"/>
                <a:gd name="connsiteY10" fmla="*/ 674445 h 1272350"/>
                <a:gd name="connsiteX11" fmla="*/ 686995 w 1272350"/>
                <a:gd name="connsiteY11" fmla="*/ 674445 h 1272350"/>
                <a:gd name="connsiteX12" fmla="*/ 686995 w 1272350"/>
                <a:gd name="connsiteY12" fmla="*/ 1033756 h 1272350"/>
                <a:gd name="connsiteX13" fmla="*/ 559130 w 1272350"/>
                <a:gd name="connsiteY13" fmla="*/ 1033756 h 1272350"/>
                <a:gd name="connsiteX14" fmla="*/ 559130 w 1272350"/>
                <a:gd name="connsiteY14" fmla="*/ 1033756 h 1272350"/>
                <a:gd name="connsiteX15" fmla="*/ 559130 w 1272350"/>
                <a:gd name="connsiteY15" fmla="*/ 674484 h 1272350"/>
                <a:gd name="connsiteX16" fmla="*/ 430916 w 1272350"/>
                <a:gd name="connsiteY16" fmla="*/ 674484 h 1272350"/>
                <a:gd name="connsiteX17" fmla="*/ 430916 w 1272350"/>
                <a:gd name="connsiteY17" fmla="*/ 546387 h 1272350"/>
                <a:gd name="connsiteX18" fmla="*/ 559169 w 1272350"/>
                <a:gd name="connsiteY18" fmla="*/ 546387 h 1272350"/>
                <a:gd name="connsiteX19" fmla="*/ 559169 w 1272350"/>
                <a:gd name="connsiteY19" fmla="*/ 428158 h 1272350"/>
                <a:gd name="connsiteX20" fmla="*/ 735988 w 1272350"/>
                <a:gd name="connsiteY20" fmla="*/ 238595 h 1272350"/>
                <a:gd name="connsiteX21" fmla="*/ 841357 w 1272350"/>
                <a:gd name="connsiteY21" fmla="*/ 245744 h 1272350"/>
                <a:gd name="connsiteX22" fmla="*/ 841357 w 1272350"/>
                <a:gd name="connsiteY22" fmla="*/ 379669 h 1272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272350" h="1272350">
                  <a:moveTo>
                    <a:pt x="636175" y="0"/>
                  </a:moveTo>
                  <a:cubicBezTo>
                    <a:pt x="284830" y="0"/>
                    <a:pt x="0" y="284830"/>
                    <a:pt x="0" y="636176"/>
                  </a:cubicBezTo>
                  <a:cubicBezTo>
                    <a:pt x="0" y="987521"/>
                    <a:pt x="284830" y="1272351"/>
                    <a:pt x="636175" y="1272351"/>
                  </a:cubicBezTo>
                  <a:cubicBezTo>
                    <a:pt x="987521" y="1272351"/>
                    <a:pt x="1272351" y="987521"/>
                    <a:pt x="1272351" y="636176"/>
                  </a:cubicBezTo>
                  <a:cubicBezTo>
                    <a:pt x="1272351" y="284830"/>
                    <a:pt x="987521" y="0"/>
                    <a:pt x="636175" y="0"/>
                  </a:cubicBezTo>
                  <a:close/>
                  <a:moveTo>
                    <a:pt x="841357" y="379669"/>
                  </a:moveTo>
                  <a:lnTo>
                    <a:pt x="755686" y="379631"/>
                  </a:lnTo>
                  <a:cubicBezTo>
                    <a:pt x="697835" y="379631"/>
                    <a:pt x="686995" y="408343"/>
                    <a:pt x="686995" y="448672"/>
                  </a:cubicBezTo>
                  <a:lnTo>
                    <a:pt x="686995" y="546348"/>
                  </a:lnTo>
                  <a:lnTo>
                    <a:pt x="835257" y="546348"/>
                  </a:lnTo>
                  <a:lnTo>
                    <a:pt x="814315" y="674445"/>
                  </a:lnTo>
                  <a:lnTo>
                    <a:pt x="686995" y="674445"/>
                  </a:lnTo>
                  <a:lnTo>
                    <a:pt x="686995" y="1033756"/>
                  </a:lnTo>
                  <a:lnTo>
                    <a:pt x="559130" y="1033756"/>
                  </a:lnTo>
                  <a:lnTo>
                    <a:pt x="559130" y="1033756"/>
                  </a:lnTo>
                  <a:lnTo>
                    <a:pt x="559130" y="674484"/>
                  </a:lnTo>
                  <a:lnTo>
                    <a:pt x="430916" y="674484"/>
                  </a:lnTo>
                  <a:lnTo>
                    <a:pt x="430916" y="546387"/>
                  </a:lnTo>
                  <a:lnTo>
                    <a:pt x="559169" y="546387"/>
                  </a:lnTo>
                  <a:lnTo>
                    <a:pt x="559169" y="428158"/>
                  </a:lnTo>
                  <a:cubicBezTo>
                    <a:pt x="559169" y="308880"/>
                    <a:pt x="629609" y="238595"/>
                    <a:pt x="735988" y="238595"/>
                  </a:cubicBezTo>
                  <a:cubicBezTo>
                    <a:pt x="786963" y="238595"/>
                    <a:pt x="828574" y="244034"/>
                    <a:pt x="841357" y="245744"/>
                  </a:cubicBezTo>
                  <a:lnTo>
                    <a:pt x="841357" y="379669"/>
                  </a:lnTo>
                  <a:close/>
                </a:path>
              </a:pathLst>
            </a:custGeom>
            <a:solidFill>
              <a:schemeClr val="bg1"/>
            </a:solidFill>
            <a:ln w="388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900" b="0" i="0" u="none" strike="noStrike" kern="1200" cap="none" spc="0" normalizeH="0" baseline="0" noProof="0">
                <a:ln>
                  <a:noFill/>
                </a:ln>
                <a:solidFill>
                  <a:srgbClr val="2C2C30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grpSp>
          <p:nvGrpSpPr>
            <p:cNvPr id="14" name="Graphique 10">
              <a:extLst>
                <a:ext uri="{FF2B5EF4-FFF2-40B4-BE49-F238E27FC236}">
                  <a16:creationId xmlns:a16="http://schemas.microsoft.com/office/drawing/2014/main" id="{8602601A-12E7-421A-84F0-E8B4D9964B99}"/>
                </a:ext>
              </a:extLst>
            </p:cNvPr>
            <p:cNvGrpSpPr/>
            <p:nvPr/>
          </p:nvGrpSpPr>
          <p:grpSpPr>
            <a:xfrm>
              <a:off x="6375768" y="5957416"/>
              <a:ext cx="304432" cy="304432"/>
              <a:chOff x="10921009" y="2793757"/>
              <a:chExt cx="1272350" cy="1272350"/>
            </a:xfrm>
            <a:solidFill>
              <a:schemeClr val="bg1"/>
            </a:solidFill>
          </p:grpSpPr>
          <p:sp>
            <p:nvSpPr>
              <p:cNvPr id="15" name="Forme libre : forme 14">
                <a:extLst>
                  <a:ext uri="{FF2B5EF4-FFF2-40B4-BE49-F238E27FC236}">
                    <a16:creationId xmlns:a16="http://schemas.microsoft.com/office/drawing/2014/main" id="{ADCC5A61-CF7B-4003-9D76-40C316653E4A}"/>
                  </a:ext>
                </a:extLst>
              </p:cNvPr>
              <p:cNvSpPr/>
              <p:nvPr/>
            </p:nvSpPr>
            <p:spPr>
              <a:xfrm>
                <a:off x="10921009" y="2793757"/>
                <a:ext cx="1272350" cy="1272350"/>
              </a:xfrm>
              <a:custGeom>
                <a:avLst/>
                <a:gdLst>
                  <a:gd name="connsiteX0" fmla="*/ 636175 w 1272350"/>
                  <a:gd name="connsiteY0" fmla="*/ 0 h 1272350"/>
                  <a:gd name="connsiteX1" fmla="*/ 0 w 1272350"/>
                  <a:gd name="connsiteY1" fmla="*/ 636176 h 1272350"/>
                  <a:gd name="connsiteX2" fmla="*/ 636175 w 1272350"/>
                  <a:gd name="connsiteY2" fmla="*/ 1272351 h 1272350"/>
                  <a:gd name="connsiteX3" fmla="*/ 1272351 w 1272350"/>
                  <a:gd name="connsiteY3" fmla="*/ 636176 h 1272350"/>
                  <a:gd name="connsiteX4" fmla="*/ 636175 w 1272350"/>
                  <a:gd name="connsiteY4" fmla="*/ 0 h 1272350"/>
                  <a:gd name="connsiteX5" fmla="*/ 1033794 w 1272350"/>
                  <a:gd name="connsiteY5" fmla="*/ 666209 h 1272350"/>
                  <a:gd name="connsiteX6" fmla="*/ 1025868 w 1272350"/>
                  <a:gd name="connsiteY6" fmla="*/ 794928 h 1272350"/>
                  <a:gd name="connsiteX7" fmla="*/ 994242 w 1272350"/>
                  <a:gd name="connsiteY7" fmla="*/ 873838 h 1272350"/>
                  <a:gd name="connsiteX8" fmla="*/ 914555 w 1272350"/>
                  <a:gd name="connsiteY8" fmla="*/ 907523 h 1272350"/>
                  <a:gd name="connsiteX9" fmla="*/ 636175 w 1272350"/>
                  <a:gd name="connsiteY9" fmla="*/ 915799 h 1272350"/>
                  <a:gd name="connsiteX10" fmla="*/ 365798 w 1272350"/>
                  <a:gd name="connsiteY10" fmla="*/ 907795 h 1272350"/>
                  <a:gd name="connsiteX11" fmla="*/ 278146 w 1272350"/>
                  <a:gd name="connsiteY11" fmla="*/ 873799 h 1272350"/>
                  <a:gd name="connsiteX12" fmla="*/ 246521 w 1272350"/>
                  <a:gd name="connsiteY12" fmla="*/ 794889 h 1272350"/>
                  <a:gd name="connsiteX13" fmla="*/ 238595 w 1272350"/>
                  <a:gd name="connsiteY13" fmla="*/ 666209 h 1272350"/>
                  <a:gd name="connsiteX14" fmla="*/ 238595 w 1272350"/>
                  <a:gd name="connsiteY14" fmla="*/ 605870 h 1272350"/>
                  <a:gd name="connsiteX15" fmla="*/ 246521 w 1272350"/>
                  <a:gd name="connsiteY15" fmla="*/ 477151 h 1272350"/>
                  <a:gd name="connsiteX16" fmla="*/ 278108 w 1272350"/>
                  <a:gd name="connsiteY16" fmla="*/ 398241 h 1272350"/>
                  <a:gd name="connsiteX17" fmla="*/ 357795 w 1272350"/>
                  <a:gd name="connsiteY17" fmla="*/ 364556 h 1272350"/>
                  <a:gd name="connsiteX18" fmla="*/ 635981 w 1272350"/>
                  <a:gd name="connsiteY18" fmla="*/ 356513 h 1272350"/>
                  <a:gd name="connsiteX19" fmla="*/ 636369 w 1272350"/>
                  <a:gd name="connsiteY19" fmla="*/ 356513 h 1272350"/>
                  <a:gd name="connsiteX20" fmla="*/ 914555 w 1272350"/>
                  <a:gd name="connsiteY20" fmla="*/ 364556 h 1272350"/>
                  <a:gd name="connsiteX21" fmla="*/ 994242 w 1272350"/>
                  <a:gd name="connsiteY21" fmla="*/ 398241 h 1272350"/>
                  <a:gd name="connsiteX22" fmla="*/ 1025829 w 1272350"/>
                  <a:gd name="connsiteY22" fmla="*/ 477151 h 1272350"/>
                  <a:gd name="connsiteX23" fmla="*/ 1033755 w 1272350"/>
                  <a:gd name="connsiteY23" fmla="*/ 605870 h 1272350"/>
                  <a:gd name="connsiteX24" fmla="*/ 1033755 w 1272350"/>
                  <a:gd name="connsiteY24" fmla="*/ 666209 h 1272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272350" h="1272350">
                    <a:moveTo>
                      <a:pt x="636175" y="0"/>
                    </a:moveTo>
                    <a:cubicBezTo>
                      <a:pt x="284829" y="0"/>
                      <a:pt x="0" y="284830"/>
                      <a:pt x="0" y="636176"/>
                    </a:cubicBezTo>
                    <a:cubicBezTo>
                      <a:pt x="0" y="987521"/>
                      <a:pt x="284829" y="1272351"/>
                      <a:pt x="636175" y="1272351"/>
                    </a:cubicBezTo>
                    <a:cubicBezTo>
                      <a:pt x="987521" y="1272351"/>
                      <a:pt x="1272351" y="987521"/>
                      <a:pt x="1272351" y="636176"/>
                    </a:cubicBezTo>
                    <a:cubicBezTo>
                      <a:pt x="1272351" y="284830"/>
                      <a:pt x="987521" y="0"/>
                      <a:pt x="636175" y="0"/>
                    </a:cubicBezTo>
                    <a:close/>
                    <a:moveTo>
                      <a:pt x="1033794" y="666209"/>
                    </a:moveTo>
                    <a:cubicBezTo>
                      <a:pt x="1033794" y="730549"/>
                      <a:pt x="1025868" y="794928"/>
                      <a:pt x="1025868" y="794928"/>
                    </a:cubicBezTo>
                    <a:cubicBezTo>
                      <a:pt x="1025868" y="794928"/>
                      <a:pt x="1018097" y="849672"/>
                      <a:pt x="994242" y="873838"/>
                    </a:cubicBezTo>
                    <a:cubicBezTo>
                      <a:pt x="964015" y="905542"/>
                      <a:pt x="930135" y="905658"/>
                      <a:pt x="914555" y="907523"/>
                    </a:cubicBezTo>
                    <a:cubicBezTo>
                      <a:pt x="803281" y="915566"/>
                      <a:pt x="636175" y="915799"/>
                      <a:pt x="636175" y="915799"/>
                    </a:cubicBezTo>
                    <a:cubicBezTo>
                      <a:pt x="636175" y="915799"/>
                      <a:pt x="429400" y="913934"/>
                      <a:pt x="365798" y="907795"/>
                    </a:cubicBezTo>
                    <a:cubicBezTo>
                      <a:pt x="348120" y="904493"/>
                      <a:pt x="308374" y="905464"/>
                      <a:pt x="278146" y="873799"/>
                    </a:cubicBezTo>
                    <a:cubicBezTo>
                      <a:pt x="254291" y="849672"/>
                      <a:pt x="246521" y="794889"/>
                      <a:pt x="246521" y="794889"/>
                    </a:cubicBezTo>
                    <a:cubicBezTo>
                      <a:pt x="246521" y="794889"/>
                      <a:pt x="238595" y="730510"/>
                      <a:pt x="238595" y="666209"/>
                    </a:cubicBezTo>
                    <a:lnTo>
                      <a:pt x="238595" y="605870"/>
                    </a:lnTo>
                    <a:cubicBezTo>
                      <a:pt x="238595" y="541491"/>
                      <a:pt x="246521" y="477151"/>
                      <a:pt x="246521" y="477151"/>
                    </a:cubicBezTo>
                    <a:cubicBezTo>
                      <a:pt x="246521" y="477151"/>
                      <a:pt x="254291" y="422369"/>
                      <a:pt x="278108" y="398241"/>
                    </a:cubicBezTo>
                    <a:cubicBezTo>
                      <a:pt x="308374" y="366537"/>
                      <a:pt x="342253" y="366421"/>
                      <a:pt x="357795" y="364556"/>
                    </a:cubicBezTo>
                    <a:cubicBezTo>
                      <a:pt x="469031" y="356513"/>
                      <a:pt x="635981" y="356513"/>
                      <a:pt x="635981" y="356513"/>
                    </a:cubicBezTo>
                    <a:lnTo>
                      <a:pt x="636369" y="356513"/>
                    </a:lnTo>
                    <a:cubicBezTo>
                      <a:pt x="636369" y="356513"/>
                      <a:pt x="803319" y="356513"/>
                      <a:pt x="914555" y="364556"/>
                    </a:cubicBezTo>
                    <a:cubicBezTo>
                      <a:pt x="930096" y="366421"/>
                      <a:pt x="963976" y="366576"/>
                      <a:pt x="994242" y="398241"/>
                    </a:cubicBezTo>
                    <a:cubicBezTo>
                      <a:pt x="1018058" y="422369"/>
                      <a:pt x="1025829" y="477151"/>
                      <a:pt x="1025829" y="477151"/>
                    </a:cubicBezTo>
                    <a:cubicBezTo>
                      <a:pt x="1025829" y="477151"/>
                      <a:pt x="1033755" y="541491"/>
                      <a:pt x="1033755" y="605870"/>
                    </a:cubicBezTo>
                    <a:lnTo>
                      <a:pt x="1033755" y="666209"/>
                    </a:lnTo>
                    <a:close/>
                  </a:path>
                </a:pathLst>
              </a:custGeom>
              <a:grpFill/>
              <a:ln w="38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3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900" b="0" i="0" u="none" strike="noStrike" kern="1200" cap="none" spc="0" normalizeH="0" baseline="0" noProof="0">
                  <a:ln>
                    <a:noFill/>
                  </a:ln>
                  <a:solidFill>
                    <a:srgbClr val="2C2C30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16" name="Forme libre : forme 15">
                <a:extLst>
                  <a:ext uri="{FF2B5EF4-FFF2-40B4-BE49-F238E27FC236}">
                    <a16:creationId xmlns:a16="http://schemas.microsoft.com/office/drawing/2014/main" id="{995EC267-189B-43FD-97EF-97B2BDBF94DD}"/>
                  </a:ext>
                </a:extLst>
              </p:cNvPr>
              <p:cNvSpPr/>
              <p:nvPr/>
            </p:nvSpPr>
            <p:spPr>
              <a:xfrm>
                <a:off x="11464986" y="3299192"/>
                <a:ext cx="234982" cy="244345"/>
              </a:xfrm>
              <a:custGeom>
                <a:avLst/>
                <a:gdLst>
                  <a:gd name="connsiteX0" fmla="*/ 39 w 234982"/>
                  <a:gd name="connsiteY0" fmla="*/ 244345 h 244345"/>
                  <a:gd name="connsiteX1" fmla="*/ 234982 w 234982"/>
                  <a:gd name="connsiteY1" fmla="*/ 122581 h 244345"/>
                  <a:gd name="connsiteX2" fmla="*/ 0 w 234982"/>
                  <a:gd name="connsiteY2" fmla="*/ 0 h 2443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34982" h="244345">
                    <a:moveTo>
                      <a:pt x="39" y="244345"/>
                    </a:moveTo>
                    <a:lnTo>
                      <a:pt x="234982" y="122581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8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3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900" b="0" i="0" u="none" strike="noStrike" kern="1200" cap="none" spc="0" normalizeH="0" baseline="0" noProof="0">
                  <a:ln>
                    <a:noFill/>
                  </a:ln>
                  <a:solidFill>
                    <a:srgbClr val="2C2C30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</p:grpSp>
        <p:sp>
          <p:nvSpPr>
            <p:cNvPr id="17" name="Forme libre : forme 16">
              <a:extLst>
                <a:ext uri="{FF2B5EF4-FFF2-40B4-BE49-F238E27FC236}">
                  <a16:creationId xmlns:a16="http://schemas.microsoft.com/office/drawing/2014/main" id="{FE919817-C7F8-42F1-A326-5BE5452EEA5F}"/>
                </a:ext>
              </a:extLst>
            </p:cNvPr>
            <p:cNvSpPr/>
            <p:nvPr/>
          </p:nvSpPr>
          <p:spPr>
            <a:xfrm>
              <a:off x="5925413" y="5957416"/>
              <a:ext cx="304432" cy="304432"/>
            </a:xfrm>
            <a:custGeom>
              <a:avLst/>
              <a:gdLst>
                <a:gd name="connsiteX0" fmla="*/ 636175 w 1272350"/>
                <a:gd name="connsiteY0" fmla="*/ 0 h 1272350"/>
                <a:gd name="connsiteX1" fmla="*/ 0 w 1272350"/>
                <a:gd name="connsiteY1" fmla="*/ 636176 h 1272350"/>
                <a:gd name="connsiteX2" fmla="*/ 636175 w 1272350"/>
                <a:gd name="connsiteY2" fmla="*/ 1272351 h 1272350"/>
                <a:gd name="connsiteX3" fmla="*/ 1272351 w 1272350"/>
                <a:gd name="connsiteY3" fmla="*/ 636176 h 1272350"/>
                <a:gd name="connsiteX4" fmla="*/ 636175 w 1272350"/>
                <a:gd name="connsiteY4" fmla="*/ 0 h 1272350"/>
                <a:gd name="connsiteX5" fmla="*/ 438571 w 1272350"/>
                <a:gd name="connsiteY5" fmla="*/ 953603 h 1272350"/>
                <a:gd name="connsiteX6" fmla="*/ 290114 w 1272350"/>
                <a:gd name="connsiteY6" fmla="*/ 953603 h 1272350"/>
                <a:gd name="connsiteX7" fmla="*/ 290114 w 1272350"/>
                <a:gd name="connsiteY7" fmla="*/ 476413 h 1272350"/>
                <a:gd name="connsiteX8" fmla="*/ 438571 w 1272350"/>
                <a:gd name="connsiteY8" fmla="*/ 476413 h 1272350"/>
                <a:gd name="connsiteX9" fmla="*/ 438571 w 1272350"/>
                <a:gd name="connsiteY9" fmla="*/ 953603 h 1272350"/>
                <a:gd name="connsiteX10" fmla="*/ 364400 w 1272350"/>
                <a:gd name="connsiteY10" fmla="*/ 411218 h 1272350"/>
                <a:gd name="connsiteX11" fmla="*/ 278342 w 1272350"/>
                <a:gd name="connsiteY11" fmla="*/ 325198 h 1272350"/>
                <a:gd name="connsiteX12" fmla="*/ 364400 w 1272350"/>
                <a:gd name="connsiteY12" fmla="*/ 239217 h 1272350"/>
                <a:gd name="connsiteX13" fmla="*/ 450343 w 1272350"/>
                <a:gd name="connsiteY13" fmla="*/ 325198 h 1272350"/>
                <a:gd name="connsiteX14" fmla="*/ 364400 w 1272350"/>
                <a:gd name="connsiteY14" fmla="*/ 411218 h 1272350"/>
                <a:gd name="connsiteX15" fmla="*/ 845748 w 1272350"/>
                <a:gd name="connsiteY15" fmla="*/ 953603 h 1272350"/>
                <a:gd name="connsiteX16" fmla="*/ 845748 w 1272350"/>
                <a:gd name="connsiteY16" fmla="*/ 721574 h 1272350"/>
                <a:gd name="connsiteX17" fmla="*/ 768703 w 1272350"/>
                <a:gd name="connsiteY17" fmla="*/ 595069 h 1272350"/>
                <a:gd name="connsiteX18" fmla="*/ 679769 w 1272350"/>
                <a:gd name="connsiteY18" fmla="*/ 717611 h 1272350"/>
                <a:gd name="connsiteX19" fmla="*/ 679769 w 1272350"/>
                <a:gd name="connsiteY19" fmla="*/ 953603 h 1272350"/>
                <a:gd name="connsiteX20" fmla="*/ 531623 w 1272350"/>
                <a:gd name="connsiteY20" fmla="*/ 953603 h 1272350"/>
                <a:gd name="connsiteX21" fmla="*/ 531623 w 1272350"/>
                <a:gd name="connsiteY21" fmla="*/ 476413 h 1272350"/>
                <a:gd name="connsiteX22" fmla="*/ 673785 w 1272350"/>
                <a:gd name="connsiteY22" fmla="*/ 476413 h 1272350"/>
                <a:gd name="connsiteX23" fmla="*/ 673785 w 1272350"/>
                <a:gd name="connsiteY23" fmla="*/ 541647 h 1272350"/>
                <a:gd name="connsiteX24" fmla="*/ 675806 w 1272350"/>
                <a:gd name="connsiteY24" fmla="*/ 541647 h 1272350"/>
                <a:gd name="connsiteX25" fmla="*/ 816142 w 1272350"/>
                <a:gd name="connsiteY25" fmla="*/ 464602 h 1272350"/>
                <a:gd name="connsiteX26" fmla="*/ 994010 w 1272350"/>
                <a:gd name="connsiteY26" fmla="*/ 691929 h 1272350"/>
                <a:gd name="connsiteX27" fmla="*/ 994049 w 1272350"/>
                <a:gd name="connsiteY27" fmla="*/ 953603 h 1272350"/>
                <a:gd name="connsiteX28" fmla="*/ 845748 w 1272350"/>
                <a:gd name="connsiteY28" fmla="*/ 953603 h 1272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272350" h="1272350">
                  <a:moveTo>
                    <a:pt x="636175" y="0"/>
                  </a:moveTo>
                  <a:cubicBezTo>
                    <a:pt x="284830" y="0"/>
                    <a:pt x="0" y="284830"/>
                    <a:pt x="0" y="636176"/>
                  </a:cubicBezTo>
                  <a:cubicBezTo>
                    <a:pt x="0" y="987521"/>
                    <a:pt x="284830" y="1272351"/>
                    <a:pt x="636175" y="1272351"/>
                  </a:cubicBezTo>
                  <a:cubicBezTo>
                    <a:pt x="987522" y="1272351"/>
                    <a:pt x="1272351" y="987521"/>
                    <a:pt x="1272351" y="636176"/>
                  </a:cubicBezTo>
                  <a:cubicBezTo>
                    <a:pt x="1272351" y="284830"/>
                    <a:pt x="987560" y="0"/>
                    <a:pt x="636175" y="0"/>
                  </a:cubicBezTo>
                  <a:close/>
                  <a:moveTo>
                    <a:pt x="438571" y="953603"/>
                  </a:moveTo>
                  <a:lnTo>
                    <a:pt x="290114" y="953603"/>
                  </a:lnTo>
                  <a:lnTo>
                    <a:pt x="290114" y="476413"/>
                  </a:lnTo>
                  <a:lnTo>
                    <a:pt x="438571" y="476413"/>
                  </a:lnTo>
                  <a:lnTo>
                    <a:pt x="438571" y="953603"/>
                  </a:lnTo>
                  <a:close/>
                  <a:moveTo>
                    <a:pt x="364400" y="411218"/>
                  </a:moveTo>
                  <a:cubicBezTo>
                    <a:pt x="316767" y="411218"/>
                    <a:pt x="278342" y="372676"/>
                    <a:pt x="278342" y="325198"/>
                  </a:cubicBezTo>
                  <a:cubicBezTo>
                    <a:pt x="278342" y="277759"/>
                    <a:pt x="316728" y="239217"/>
                    <a:pt x="364400" y="239217"/>
                  </a:cubicBezTo>
                  <a:cubicBezTo>
                    <a:pt x="411801" y="239217"/>
                    <a:pt x="450343" y="277759"/>
                    <a:pt x="450343" y="325198"/>
                  </a:cubicBezTo>
                  <a:cubicBezTo>
                    <a:pt x="450343" y="372715"/>
                    <a:pt x="411839" y="411218"/>
                    <a:pt x="364400" y="411218"/>
                  </a:cubicBezTo>
                  <a:close/>
                  <a:moveTo>
                    <a:pt x="845748" y="953603"/>
                  </a:moveTo>
                  <a:lnTo>
                    <a:pt x="845748" y="721574"/>
                  </a:lnTo>
                  <a:cubicBezTo>
                    <a:pt x="845748" y="666248"/>
                    <a:pt x="844777" y="595069"/>
                    <a:pt x="768703" y="595069"/>
                  </a:cubicBezTo>
                  <a:cubicBezTo>
                    <a:pt x="691502" y="595069"/>
                    <a:pt x="679769" y="655369"/>
                    <a:pt x="679769" y="717611"/>
                  </a:cubicBezTo>
                  <a:lnTo>
                    <a:pt x="679769" y="953603"/>
                  </a:lnTo>
                  <a:lnTo>
                    <a:pt x="531623" y="953603"/>
                  </a:lnTo>
                  <a:lnTo>
                    <a:pt x="531623" y="476413"/>
                  </a:lnTo>
                  <a:lnTo>
                    <a:pt x="673785" y="476413"/>
                  </a:lnTo>
                  <a:lnTo>
                    <a:pt x="673785" y="541647"/>
                  </a:lnTo>
                  <a:lnTo>
                    <a:pt x="675806" y="541647"/>
                  </a:lnTo>
                  <a:cubicBezTo>
                    <a:pt x="695581" y="504115"/>
                    <a:pt x="743953" y="464602"/>
                    <a:pt x="816142" y="464602"/>
                  </a:cubicBezTo>
                  <a:cubicBezTo>
                    <a:pt x="966269" y="464602"/>
                    <a:pt x="994010" y="563365"/>
                    <a:pt x="994010" y="691929"/>
                  </a:cubicBezTo>
                  <a:lnTo>
                    <a:pt x="994049" y="953603"/>
                  </a:lnTo>
                  <a:lnTo>
                    <a:pt x="845748" y="953603"/>
                  </a:lnTo>
                  <a:close/>
                </a:path>
              </a:pathLst>
            </a:custGeom>
            <a:solidFill>
              <a:schemeClr val="bg1"/>
            </a:solidFill>
            <a:ln w="388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900" b="0" i="0" u="none" strike="noStrike" kern="1200" cap="none" spc="0" normalizeH="0" baseline="0" noProof="0">
                <a:ln>
                  <a:noFill/>
                </a:ln>
                <a:solidFill>
                  <a:srgbClr val="2C2C30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</p:grpSp>
      <p:sp>
        <p:nvSpPr>
          <p:cNvPr id="19" name="Forme libre : forme 18">
            <a:extLst>
              <a:ext uri="{FF2B5EF4-FFF2-40B4-BE49-F238E27FC236}">
                <a16:creationId xmlns:a16="http://schemas.microsoft.com/office/drawing/2014/main" id="{2AC31DC1-B41E-490E-9E9D-420FA53575A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119336 w 12192000"/>
              <a:gd name="connsiteY0" fmla="*/ 129478 h 6858000"/>
              <a:gd name="connsiteX1" fmla="*/ 119336 w 12192000"/>
              <a:gd name="connsiteY1" fmla="*/ 6728522 h 6858000"/>
              <a:gd name="connsiteX2" fmla="*/ 12072664 w 12192000"/>
              <a:gd name="connsiteY2" fmla="*/ 6728522 h 6858000"/>
              <a:gd name="connsiteX3" fmla="*/ 12072664 w 12192000"/>
              <a:gd name="connsiteY3" fmla="*/ 129478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119336" y="129478"/>
                </a:moveTo>
                <a:lnTo>
                  <a:pt x="119336" y="6728522"/>
                </a:lnTo>
                <a:lnTo>
                  <a:pt x="12072664" y="6728522"/>
                </a:lnTo>
                <a:lnTo>
                  <a:pt x="12072664" y="129478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1E3121E8-29D7-4608-841F-CF39D508633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0600" y="1267287"/>
            <a:ext cx="2590800" cy="591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0017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C359334D-52B2-45BD-994E-360BB3D064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1900" b="1" u="sng" dirty="0"/>
              <a:t>Worst-Case Analysis</a:t>
            </a:r>
            <a:endParaRPr lang="en-US" b="1" u="sng" dirty="0"/>
          </a:p>
          <a:p>
            <a:r>
              <a:rPr lang="en-US" sz="1900" dirty="0"/>
              <a:t>Document analyzing board functions from component-level inputs</a:t>
            </a:r>
          </a:p>
          <a:p>
            <a:r>
              <a:rPr lang="en-US" sz="1900" dirty="0"/>
              <a:t>3 sources of effects on electrical component parameters</a:t>
            </a:r>
          </a:p>
          <a:p>
            <a:pPr lvl="1"/>
            <a:r>
              <a:rPr lang="en-US" b="1" dirty="0"/>
              <a:t>Temperature</a:t>
            </a:r>
            <a:r>
              <a:rPr lang="en-US" dirty="0"/>
              <a:t> </a:t>
            </a:r>
            <a:r>
              <a:rPr lang="fr-FR" dirty="0">
                <a:sym typeface="Wingdings" panose="05000000000000000000" pitchFamily="2" charset="2"/>
              </a:rPr>
              <a:t> </a:t>
            </a:r>
            <a:r>
              <a:rPr lang="en-US" dirty="0"/>
              <a:t>minimum/25°C/maximum in operation</a:t>
            </a:r>
          </a:p>
          <a:p>
            <a:pPr lvl="1"/>
            <a:r>
              <a:rPr lang="fr-FR" b="1" dirty="0" err="1"/>
              <a:t>Ageing</a:t>
            </a:r>
            <a:r>
              <a:rPr lang="fr-FR" dirty="0"/>
              <a:t> </a:t>
            </a:r>
            <a:r>
              <a:rPr lang="fr-FR" dirty="0">
                <a:sym typeface="Wingdings" panose="05000000000000000000" pitchFamily="2" charset="2"/>
              </a:rPr>
              <a:t> </a:t>
            </a:r>
            <a:r>
              <a:rPr lang="fr-FR" dirty="0" err="1">
                <a:sym typeface="Wingdings" panose="05000000000000000000" pitchFamily="2" charset="2"/>
              </a:rPr>
              <a:t>average</a:t>
            </a:r>
            <a:r>
              <a:rPr lang="fr-FR" dirty="0">
                <a:sym typeface="Wingdings" panose="05000000000000000000" pitchFamily="2" charset="2"/>
              </a:rPr>
              <a:t> </a:t>
            </a:r>
            <a:r>
              <a:rPr lang="fr-FR" dirty="0" err="1">
                <a:sym typeface="Wingdings" panose="05000000000000000000" pitchFamily="2" charset="2"/>
              </a:rPr>
              <a:t>temperature</a:t>
            </a:r>
            <a:r>
              <a:rPr lang="fr-FR" dirty="0">
                <a:sym typeface="Wingdings" panose="05000000000000000000" pitchFamily="2" charset="2"/>
              </a:rPr>
              <a:t> </a:t>
            </a:r>
            <a:r>
              <a:rPr lang="fr-FR" dirty="0" err="1">
                <a:sym typeface="Wingdings" panose="05000000000000000000" pitchFamily="2" charset="2"/>
              </a:rPr>
              <a:t>with</a:t>
            </a:r>
            <a:r>
              <a:rPr lang="fr-FR" dirty="0">
                <a:sym typeface="Wingdings" panose="05000000000000000000" pitchFamily="2" charset="2"/>
              </a:rPr>
              <a:t> long </a:t>
            </a:r>
            <a:r>
              <a:rPr lang="fr-FR" dirty="0" err="1">
                <a:sym typeface="Wingdings" panose="05000000000000000000" pitchFamily="2" charset="2"/>
              </a:rPr>
              <a:t>enough</a:t>
            </a:r>
            <a:r>
              <a:rPr lang="fr-FR" dirty="0">
                <a:sym typeface="Wingdings" panose="05000000000000000000" pitchFamily="2" charset="2"/>
              </a:rPr>
              <a:t> duration </a:t>
            </a:r>
            <a:r>
              <a:rPr lang="fr-FR" dirty="0" err="1">
                <a:sym typeface="Wingdings" panose="05000000000000000000" pitchFamily="2" charset="2"/>
              </a:rPr>
              <a:t>covering</a:t>
            </a:r>
            <a:r>
              <a:rPr lang="fr-FR" dirty="0">
                <a:sym typeface="Wingdings" panose="05000000000000000000" pitchFamily="2" charset="2"/>
              </a:rPr>
              <a:t> all missions</a:t>
            </a:r>
          </a:p>
          <a:p>
            <a:pPr lvl="1"/>
            <a:r>
              <a:rPr lang="fr-FR" b="1" dirty="0"/>
              <a:t>Dose</a:t>
            </a:r>
            <a:r>
              <a:rPr lang="fr-FR" dirty="0"/>
              <a:t> </a:t>
            </a:r>
            <a:r>
              <a:rPr lang="fr-FR" dirty="0">
                <a:sym typeface="Wingdings" panose="05000000000000000000" pitchFamily="2" charset="2"/>
              </a:rPr>
              <a:t> End-Of-Life value of </a:t>
            </a:r>
            <a:r>
              <a:rPr lang="fr-FR" dirty="0" err="1">
                <a:sym typeface="Wingdings" panose="05000000000000000000" pitchFamily="2" charset="2"/>
              </a:rPr>
              <a:t>worst</a:t>
            </a:r>
            <a:r>
              <a:rPr lang="fr-FR" dirty="0">
                <a:sym typeface="Wingdings" panose="05000000000000000000" pitchFamily="2" charset="2"/>
              </a:rPr>
              <a:t>-case mission</a:t>
            </a:r>
            <a:endParaRPr lang="en-US" dirty="0">
              <a:sym typeface="Wingdings" panose="05000000000000000000" pitchFamily="2" charset="2"/>
            </a:endParaRPr>
          </a:p>
          <a:p>
            <a:r>
              <a:rPr lang="fr-FR" dirty="0">
                <a:sym typeface="Wingdings" panose="05000000000000000000" pitchFamily="2" charset="2"/>
              </a:rPr>
              <a:t>Simplification </a:t>
            </a:r>
            <a:r>
              <a:rPr lang="fr-FR" dirty="0" err="1">
                <a:sym typeface="Wingdings" panose="05000000000000000000" pitchFamily="2" charset="2"/>
              </a:rPr>
              <a:t>hypotheses</a:t>
            </a:r>
            <a:r>
              <a:rPr lang="fr-FR" dirty="0">
                <a:sym typeface="Wingdings" panose="05000000000000000000" pitchFamily="2" charset="2"/>
              </a:rPr>
              <a:t> at </a:t>
            </a:r>
            <a:r>
              <a:rPr lang="fr-FR" dirty="0" err="1">
                <a:sym typeface="Wingdings" panose="05000000000000000000" pitchFamily="2" charset="2"/>
              </a:rPr>
              <a:t>board</a:t>
            </a:r>
            <a:r>
              <a:rPr lang="fr-FR" dirty="0">
                <a:sym typeface="Wingdings" panose="05000000000000000000" pitchFamily="2" charset="2"/>
              </a:rPr>
              <a:t> </a:t>
            </a:r>
            <a:r>
              <a:rPr lang="fr-FR" dirty="0" err="1">
                <a:sym typeface="Wingdings" panose="05000000000000000000" pitchFamily="2" charset="2"/>
              </a:rPr>
              <a:t>level</a:t>
            </a:r>
            <a:r>
              <a:rPr lang="fr-FR" dirty="0">
                <a:sym typeface="Wingdings" panose="05000000000000000000" pitchFamily="2" charset="2"/>
              </a:rPr>
              <a:t>: </a:t>
            </a:r>
            <a:r>
              <a:rPr lang="fr-FR" dirty="0" err="1">
                <a:sym typeface="Wingdings" panose="05000000000000000000" pitchFamily="2" charset="2"/>
              </a:rPr>
              <a:t>uniform</a:t>
            </a:r>
            <a:r>
              <a:rPr lang="fr-FR" dirty="0">
                <a:sym typeface="Wingdings" panose="05000000000000000000" pitchFamily="2" charset="2"/>
              </a:rPr>
              <a:t> </a:t>
            </a:r>
            <a:r>
              <a:rPr lang="fr-FR" dirty="0" err="1">
                <a:sym typeface="Wingdings" panose="05000000000000000000" pitchFamily="2" charset="2"/>
              </a:rPr>
              <a:t>temperature</a:t>
            </a:r>
            <a:r>
              <a:rPr lang="fr-FR" dirty="0">
                <a:sym typeface="Wingdings" panose="05000000000000000000" pitchFamily="2" charset="2"/>
              </a:rPr>
              <a:t>, single mission profile, single maximum dose, etc.</a:t>
            </a:r>
          </a:p>
          <a:p>
            <a:r>
              <a:rPr lang="fr-FR" dirty="0"/>
              <a:t>In the WC </a:t>
            </a:r>
            <a:r>
              <a:rPr lang="fr-FR" dirty="0" err="1"/>
              <a:t>approach</a:t>
            </a:r>
            <a:r>
              <a:rPr lang="fr-FR" dirty="0"/>
              <a:t> for </a:t>
            </a:r>
            <a:r>
              <a:rPr lang="fr-FR" dirty="0" err="1"/>
              <a:t>recurrent</a:t>
            </a:r>
            <a:r>
              <a:rPr lang="fr-FR" dirty="0"/>
              <a:t> </a:t>
            </a:r>
            <a:r>
              <a:rPr lang="fr-FR" dirty="0" err="1"/>
              <a:t>board</a:t>
            </a:r>
            <a:r>
              <a:rPr lang="fr-FR" dirty="0"/>
              <a:t>, </a:t>
            </a:r>
            <a:r>
              <a:rPr lang="fr-FR" dirty="0" err="1"/>
              <a:t>mostly</a:t>
            </a:r>
            <a:r>
              <a:rPr lang="fr-FR" dirty="0"/>
              <a:t> impossible to relax </a:t>
            </a:r>
            <a:r>
              <a:rPr lang="fr-FR" dirty="0" err="1"/>
              <a:t>constraints</a:t>
            </a:r>
            <a:endParaRPr lang="fr-FR" dirty="0"/>
          </a:p>
          <a:p>
            <a:pPr marL="0" indent="0">
              <a:buNone/>
            </a:pPr>
            <a:r>
              <a:rPr lang="fr-FR" dirty="0">
                <a:sym typeface="Wingdings" panose="05000000000000000000" pitchFamily="2" charset="2"/>
              </a:rPr>
              <a:t>	 WCA </a:t>
            </a:r>
            <a:r>
              <a:rPr lang="fr-FR" dirty="0" err="1">
                <a:sym typeface="Wingdings" panose="05000000000000000000" pitchFamily="2" charset="2"/>
              </a:rPr>
              <a:t>hypotheses</a:t>
            </a:r>
            <a:r>
              <a:rPr lang="fr-FR" dirty="0">
                <a:sym typeface="Wingdings" panose="05000000000000000000" pitchFamily="2" charset="2"/>
              </a:rPr>
              <a:t> </a:t>
            </a:r>
            <a:r>
              <a:rPr lang="fr-FR" dirty="0" err="1">
                <a:sym typeface="Wingdings" panose="05000000000000000000" pitchFamily="2" charset="2"/>
              </a:rPr>
              <a:t>preferably</a:t>
            </a:r>
            <a:r>
              <a:rPr lang="fr-FR" dirty="0">
                <a:sym typeface="Wingdings" panose="05000000000000000000" pitchFamily="2" charset="2"/>
              </a:rPr>
              <a:t> cover all case</a:t>
            </a:r>
            <a:r>
              <a:rPr lang="en-US" dirty="0"/>
              <a:t>s</a:t>
            </a:r>
          </a:p>
          <a:p>
            <a:r>
              <a:rPr lang="fr-FR" dirty="0"/>
              <a:t>Lot-to-lot variation </a:t>
            </a:r>
            <a:r>
              <a:rPr lang="fr-FR" dirty="0" err="1"/>
              <a:t>mainly</a:t>
            </a:r>
            <a:r>
              <a:rPr lang="fr-FR" dirty="0"/>
              <a:t> due to </a:t>
            </a:r>
            <a:r>
              <a:rPr lang="fr-FR" dirty="0" err="1"/>
              <a:t>ionizing</a:t>
            </a:r>
            <a:r>
              <a:rPr lang="fr-FR" dirty="0"/>
              <a:t> dose</a:t>
            </a:r>
          </a:p>
          <a:p>
            <a:pPr marL="457177" lvl="1" indent="0">
              <a:buNone/>
            </a:pPr>
            <a:r>
              <a:rPr lang="fr-FR" sz="1900" dirty="0">
                <a:sym typeface="Wingdings" panose="05000000000000000000" pitchFamily="2" charset="2"/>
              </a:rPr>
              <a:t>	 WCA </a:t>
            </a:r>
            <a:r>
              <a:rPr lang="fr-FR" sz="1900" dirty="0" err="1">
                <a:sym typeface="Wingdings" panose="05000000000000000000" pitchFamily="2" charset="2"/>
              </a:rPr>
              <a:t>envelope</a:t>
            </a:r>
            <a:endParaRPr lang="fr-FR" sz="1900" dirty="0">
              <a:sym typeface="Wingdings" panose="05000000000000000000" pitchFamily="2" charset="2"/>
            </a:endParaRPr>
          </a:p>
          <a:p>
            <a:pPr marL="457177" lvl="1" indent="0">
              <a:buNone/>
            </a:pPr>
            <a:r>
              <a:rPr lang="fr-FR" sz="1900" dirty="0">
                <a:sym typeface="Wingdings" panose="05000000000000000000" pitchFamily="2" charset="2"/>
              </a:rPr>
              <a:t>	 radiation Lot Acceptance Test </a:t>
            </a:r>
            <a:r>
              <a:rPr lang="fr-FR" sz="1900" dirty="0" err="1">
                <a:sym typeface="Wingdings" panose="05000000000000000000" pitchFamily="2" charset="2"/>
              </a:rPr>
              <a:t>performed</a:t>
            </a:r>
            <a:r>
              <a:rPr lang="fr-FR" sz="1900" dirty="0">
                <a:sym typeface="Wingdings" panose="05000000000000000000" pitchFamily="2" charset="2"/>
              </a:rPr>
              <a:t> at component </a:t>
            </a:r>
            <a:r>
              <a:rPr lang="fr-FR" sz="1900" dirty="0" err="1">
                <a:sym typeface="Wingdings" panose="05000000000000000000" pitchFamily="2" charset="2"/>
              </a:rPr>
              <a:t>level</a:t>
            </a:r>
            <a:endParaRPr lang="fr-FR" sz="1900" dirty="0">
              <a:sym typeface="Wingdings" panose="05000000000000000000" pitchFamily="2" charset="2"/>
            </a:endParaRPr>
          </a:p>
          <a:p>
            <a:pPr marL="228589" lvl="1">
              <a:spcBef>
                <a:spcPts val="1000"/>
              </a:spcBef>
            </a:pPr>
            <a:r>
              <a:rPr lang="en-US" sz="1900" dirty="0"/>
              <a:t>WCA susceptible to evolve only in case of </a:t>
            </a:r>
            <a:r>
              <a:rPr lang="en-US" sz="1900" dirty="0" err="1"/>
              <a:t>radLAT</a:t>
            </a:r>
            <a:r>
              <a:rPr lang="en-US" sz="1900" dirty="0"/>
              <a:t> results out of budget</a:t>
            </a:r>
            <a:endParaRPr lang="fr-FR" sz="1900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A02AB6BC-3692-42EF-8D78-4B133FA468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782" y="330952"/>
            <a:ext cx="11261841" cy="978725"/>
          </a:xfrm>
        </p:spPr>
        <p:txBody>
          <a:bodyPr/>
          <a:lstStyle/>
          <a:p>
            <a:r>
              <a:rPr lang="fr-FR" dirty="0" err="1"/>
              <a:t>Board</a:t>
            </a:r>
            <a:r>
              <a:rPr lang="fr-FR" dirty="0"/>
              <a:t> </a:t>
            </a:r>
            <a:r>
              <a:rPr lang="fr-FR" dirty="0" err="1"/>
              <a:t>Level</a:t>
            </a:r>
            <a:r>
              <a:rPr lang="fr-FR" dirty="0"/>
              <a:t> </a:t>
            </a:r>
            <a:r>
              <a:rPr lang="fr-FR" dirty="0" err="1"/>
              <a:t>Testing</a:t>
            </a:r>
            <a:r>
              <a:rPr lang="fr-FR" dirty="0"/>
              <a:t> –</a:t>
            </a:r>
            <a:br>
              <a:rPr lang="fr-FR" dirty="0"/>
            </a:br>
            <a:r>
              <a:rPr lang="fr-FR" dirty="0"/>
              <a:t>	</a:t>
            </a:r>
            <a:r>
              <a:rPr lang="fr-FR" dirty="0" err="1"/>
              <a:t>Current</a:t>
            </a:r>
            <a:r>
              <a:rPr lang="fr-FR" dirty="0"/>
              <a:t> validation </a:t>
            </a:r>
            <a:r>
              <a:rPr lang="fr-FR" dirty="0" err="1"/>
              <a:t>method</a:t>
            </a:r>
            <a:r>
              <a:rPr lang="fr-FR" dirty="0"/>
              <a:t> of a </a:t>
            </a:r>
            <a:r>
              <a:rPr lang="fr-FR" dirty="0" err="1"/>
              <a:t>board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03C425F-A5EE-4C68-874F-6EC428C6453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393ED50-FF75-4777-909F-3FB39E99137C}" type="slidenum">
              <a:rPr lang="fr-FR" smtClean="0"/>
              <a:pPr/>
              <a:t>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383116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C359334D-52B2-45BD-994E-360BB3D064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900" b="1" u="sng" dirty="0"/>
              <a:t>Component-level data inputs for Worst-Case Analysis</a:t>
            </a:r>
            <a:endParaRPr lang="en-US" b="1" u="sng" dirty="0"/>
          </a:p>
          <a:p>
            <a:r>
              <a:rPr lang="en-US" sz="1900" dirty="0"/>
              <a:t>Temperature dependence</a:t>
            </a:r>
          </a:p>
          <a:p>
            <a:pPr lvl="1"/>
            <a:r>
              <a:rPr lang="en-US" dirty="0"/>
              <a:t>Sometimes included in the specification limits only, for space-qualified components </a:t>
            </a:r>
            <a:r>
              <a:rPr lang="fr-FR" sz="1600" dirty="0">
                <a:sym typeface="Wingdings" panose="05000000000000000000" pitchFamily="2" charset="2"/>
              </a:rPr>
              <a:t></a:t>
            </a:r>
            <a:r>
              <a:rPr lang="en-US" dirty="0"/>
              <a:t> No effect ~ initial dispersion</a:t>
            </a:r>
          </a:p>
          <a:p>
            <a:pPr lvl="1"/>
            <a:r>
              <a:rPr lang="en-US" dirty="0"/>
              <a:t>Datasheet curve or thermal coefficient specified for parameters critical or known for their high sensitivity</a:t>
            </a:r>
          </a:p>
          <a:p>
            <a:pPr lvl="1"/>
            <a:r>
              <a:rPr lang="en-US" dirty="0"/>
              <a:t>Evaluation data on few samples, </a:t>
            </a:r>
            <a:r>
              <a:rPr lang="en-US" dirty="0" err="1"/>
              <a:t>datapack</a:t>
            </a:r>
            <a:r>
              <a:rPr lang="en-US" dirty="0"/>
              <a:t> for space-grade components</a:t>
            </a:r>
          </a:p>
          <a:p>
            <a:pPr lvl="1"/>
            <a:endParaRPr lang="en-US" dirty="0"/>
          </a:p>
          <a:p>
            <a:r>
              <a:rPr lang="en-US" sz="1900" dirty="0"/>
              <a:t>Ageing</a:t>
            </a:r>
          </a:p>
          <a:p>
            <a:pPr lvl="1"/>
            <a:r>
              <a:rPr lang="en-US" dirty="0"/>
              <a:t>Almost certainly no specific data – Exception: evaluation data on components developed/procured specifically</a:t>
            </a:r>
          </a:p>
          <a:p>
            <a:pPr lvl="1"/>
            <a:r>
              <a:rPr lang="fr-FR" dirty="0" err="1"/>
              <a:t>Generic</a:t>
            </a:r>
            <a:r>
              <a:rPr lang="fr-FR" dirty="0"/>
              <a:t> data </a:t>
            </a:r>
            <a:r>
              <a:rPr lang="fr-FR" dirty="0" err="1"/>
              <a:t>found</a:t>
            </a:r>
            <a:r>
              <a:rPr lang="fr-FR" dirty="0"/>
              <a:t> in</a:t>
            </a:r>
            <a:endParaRPr lang="en-US" dirty="0"/>
          </a:p>
          <a:p>
            <a:pPr lvl="2"/>
            <a:r>
              <a:rPr lang="en-US" dirty="0"/>
              <a:t>ECSS-Q-TM-30-12A (12.10.2010) </a:t>
            </a:r>
            <a:r>
              <a:rPr lang="en-US" i="1" dirty="0"/>
              <a:t>–Space product assurance– End-of-life parameter drifts –EEE Components</a:t>
            </a:r>
          </a:p>
          <a:p>
            <a:pPr lvl="2"/>
            <a:r>
              <a:rPr lang="en-US" dirty="0"/>
              <a:t>ECSS-Q-60-11A (7.09.2004) </a:t>
            </a:r>
            <a:r>
              <a:rPr lang="en-US" i="1" dirty="0"/>
              <a:t>–Space product assurance– Derating &amp; end-of-life parameter drifts– EEE components</a:t>
            </a:r>
            <a:endParaRPr lang="fr-FR" i="1" dirty="0"/>
          </a:p>
          <a:p>
            <a:pPr lvl="1"/>
            <a:r>
              <a:rPr lang="en-US" dirty="0"/>
              <a:t>Not all families of components have received generic assumptions e.g. PWM, DAC, ADC</a:t>
            </a:r>
          </a:p>
          <a:p>
            <a:pPr lvl="1"/>
            <a:r>
              <a:rPr lang="fr-FR" sz="1600" dirty="0"/>
              <a:t>Activation </a:t>
            </a:r>
            <a:r>
              <a:rPr lang="fr-FR" sz="1600" dirty="0" err="1"/>
              <a:t>energies</a:t>
            </a:r>
            <a:r>
              <a:rPr lang="fr-FR" sz="1600" dirty="0"/>
              <a:t> </a:t>
            </a:r>
            <a:r>
              <a:rPr lang="fr-FR" dirty="0"/>
              <a:t>are </a:t>
            </a:r>
            <a:r>
              <a:rPr lang="en-US" sz="1600" dirty="0"/>
              <a:t>rarely used</a:t>
            </a:r>
          </a:p>
          <a:p>
            <a:pPr lvl="1"/>
            <a:r>
              <a:rPr lang="en-US" dirty="0"/>
              <a:t>D</a:t>
            </a:r>
            <a:r>
              <a:rPr lang="en-US" sz="1600" dirty="0"/>
              <a:t>rift values directly used </a:t>
            </a:r>
            <a:r>
              <a:rPr lang="en-US" dirty="0"/>
              <a:t>with covering duration (18 y.) and average temperature (+55°C for passive, +85°C for active)</a:t>
            </a:r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A02AB6BC-3692-42EF-8D78-4B133FA468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782" y="330952"/>
            <a:ext cx="11261841" cy="978725"/>
          </a:xfrm>
        </p:spPr>
        <p:txBody>
          <a:bodyPr/>
          <a:lstStyle/>
          <a:p>
            <a:r>
              <a:rPr lang="fr-FR" dirty="0" err="1"/>
              <a:t>Board</a:t>
            </a:r>
            <a:r>
              <a:rPr lang="fr-FR" dirty="0"/>
              <a:t> </a:t>
            </a:r>
            <a:r>
              <a:rPr lang="fr-FR" dirty="0" err="1"/>
              <a:t>Level</a:t>
            </a:r>
            <a:r>
              <a:rPr lang="fr-FR" dirty="0"/>
              <a:t> </a:t>
            </a:r>
            <a:r>
              <a:rPr lang="fr-FR" dirty="0" err="1"/>
              <a:t>Testing</a:t>
            </a:r>
            <a:r>
              <a:rPr lang="fr-FR" dirty="0"/>
              <a:t> –</a:t>
            </a:r>
            <a:br>
              <a:rPr lang="fr-FR" dirty="0"/>
            </a:br>
            <a:r>
              <a:rPr lang="fr-FR" dirty="0"/>
              <a:t>	</a:t>
            </a:r>
            <a:r>
              <a:rPr lang="fr-FR" dirty="0" err="1"/>
              <a:t>Current</a:t>
            </a:r>
            <a:r>
              <a:rPr lang="fr-FR" dirty="0"/>
              <a:t> validation </a:t>
            </a:r>
            <a:r>
              <a:rPr lang="fr-FR" dirty="0" err="1"/>
              <a:t>method</a:t>
            </a:r>
            <a:r>
              <a:rPr lang="fr-FR" dirty="0"/>
              <a:t> of a </a:t>
            </a:r>
            <a:r>
              <a:rPr lang="fr-FR" dirty="0" err="1"/>
              <a:t>board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03C425F-A5EE-4C68-874F-6EC428C6453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393ED50-FF75-4777-909F-3FB39E99137C}" type="slidenum">
              <a:rPr lang="fr-FR" smtClean="0"/>
              <a:pPr/>
              <a:t>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693952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C359334D-52B2-45BD-994E-360BB3D064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900" b="1" u="sng" dirty="0"/>
              <a:t>Component-level data inputs for Worst-Case Analysis</a:t>
            </a:r>
            <a:endParaRPr lang="en-US" b="1" u="sng" dirty="0"/>
          </a:p>
          <a:p>
            <a:r>
              <a:rPr lang="en-US" sz="1900" dirty="0"/>
              <a:t>Dose</a:t>
            </a:r>
          </a:p>
          <a:p>
            <a:pPr lvl="1"/>
            <a:r>
              <a:rPr lang="fr-FR" dirty="0" err="1">
                <a:sym typeface="Wingdings" panose="05000000000000000000" pitchFamily="2" charset="2"/>
              </a:rPr>
              <a:t>Evaluation</a:t>
            </a:r>
            <a:r>
              <a:rPr lang="fr-FR" dirty="0">
                <a:sym typeface="Wingdings" panose="05000000000000000000" pitchFamily="2" charset="2"/>
              </a:rPr>
              <a:t> data</a:t>
            </a:r>
          </a:p>
          <a:p>
            <a:pPr lvl="1"/>
            <a:r>
              <a:rPr lang="fr-FR" dirty="0" err="1">
                <a:sym typeface="Wingdings" panose="05000000000000000000" pitchFamily="2" charset="2"/>
              </a:rPr>
              <a:t>Specification</a:t>
            </a:r>
            <a:r>
              <a:rPr lang="fr-FR" dirty="0">
                <a:sym typeface="Wingdings" panose="05000000000000000000" pitchFamily="2" charset="2"/>
              </a:rPr>
              <a:t> for rad-hard components</a:t>
            </a:r>
            <a:endParaRPr lang="en-US" dirty="0"/>
          </a:p>
          <a:p>
            <a:pPr lvl="1"/>
            <a:r>
              <a:rPr lang="en-US" dirty="0"/>
              <a:t>Radiation Lot Acceptance Tests (</a:t>
            </a:r>
            <a:r>
              <a:rPr lang="en-US" dirty="0" err="1"/>
              <a:t>radLAT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performed at component level and at room temperature for verification</a:t>
            </a:r>
          </a:p>
          <a:p>
            <a:pPr lvl="1"/>
            <a:endParaRPr lang="en-US" i="1" dirty="0">
              <a:highlight>
                <a:srgbClr val="FFFF00"/>
              </a:highlight>
            </a:endParaRPr>
          </a:p>
          <a:p>
            <a:r>
              <a:rPr lang="en-US" dirty="0"/>
              <a:t>Component-level data inputs</a:t>
            </a:r>
          </a:p>
          <a:p>
            <a:pPr lvl="1"/>
            <a:r>
              <a:rPr lang="en-US" dirty="0"/>
              <a:t>Quasi-systematically verified for dose effects</a:t>
            </a:r>
            <a:endParaRPr lang="fr-FR" dirty="0"/>
          </a:p>
          <a:p>
            <a:pPr lvl="1"/>
            <a:r>
              <a:rPr lang="fr-FR" dirty="0" err="1"/>
              <a:t>Mostly</a:t>
            </a:r>
            <a:r>
              <a:rPr lang="fr-FR" dirty="0"/>
              <a:t> not </a:t>
            </a:r>
            <a:r>
              <a:rPr lang="fr-FR" dirty="0" err="1"/>
              <a:t>verified</a:t>
            </a:r>
            <a:r>
              <a:rPr lang="fr-FR" dirty="0"/>
              <a:t> </a:t>
            </a:r>
            <a:r>
              <a:rPr lang="en-US" dirty="0"/>
              <a:t>for each lot for temperature &amp; ageing effects</a:t>
            </a:r>
          </a:p>
          <a:p>
            <a:pPr lvl="1"/>
            <a:endParaRPr lang="en-US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A02AB6BC-3692-42EF-8D78-4B133FA468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782" y="330952"/>
            <a:ext cx="11261841" cy="978725"/>
          </a:xfrm>
        </p:spPr>
        <p:txBody>
          <a:bodyPr/>
          <a:lstStyle/>
          <a:p>
            <a:r>
              <a:rPr lang="fr-FR" dirty="0" err="1"/>
              <a:t>Board</a:t>
            </a:r>
            <a:r>
              <a:rPr lang="fr-FR" dirty="0"/>
              <a:t> </a:t>
            </a:r>
            <a:r>
              <a:rPr lang="fr-FR" dirty="0" err="1"/>
              <a:t>Level</a:t>
            </a:r>
            <a:r>
              <a:rPr lang="fr-FR" dirty="0"/>
              <a:t> </a:t>
            </a:r>
            <a:r>
              <a:rPr lang="fr-FR" dirty="0" err="1"/>
              <a:t>Testing</a:t>
            </a:r>
            <a:r>
              <a:rPr lang="fr-FR" dirty="0"/>
              <a:t> –</a:t>
            </a:r>
            <a:br>
              <a:rPr lang="fr-FR" dirty="0"/>
            </a:br>
            <a:r>
              <a:rPr lang="fr-FR" dirty="0"/>
              <a:t>	</a:t>
            </a:r>
            <a:r>
              <a:rPr lang="fr-FR" dirty="0" err="1"/>
              <a:t>Current</a:t>
            </a:r>
            <a:r>
              <a:rPr lang="fr-FR" dirty="0"/>
              <a:t> validation </a:t>
            </a:r>
            <a:r>
              <a:rPr lang="fr-FR" dirty="0" err="1"/>
              <a:t>method</a:t>
            </a:r>
            <a:r>
              <a:rPr lang="fr-FR" dirty="0"/>
              <a:t> of a </a:t>
            </a:r>
            <a:r>
              <a:rPr lang="fr-FR" dirty="0" err="1"/>
              <a:t>board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03C425F-A5EE-4C68-874F-6EC428C6453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393ED50-FF75-4777-909F-3FB39E99137C}" type="slidenum">
              <a:rPr lang="fr-FR" smtClean="0"/>
              <a:pPr/>
              <a:t>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191533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C359334D-52B2-45BD-994E-360BB3D064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900" b="1" u="sng" dirty="0"/>
              <a:t>Electrical board level testing is performed</a:t>
            </a:r>
            <a:endParaRPr lang="en-US" b="1" u="sng" dirty="0"/>
          </a:p>
          <a:p>
            <a:r>
              <a:rPr lang="en-US" sz="1900" dirty="0"/>
              <a:t>At room temperature almost systematically for board acceptance</a:t>
            </a:r>
          </a:p>
          <a:p>
            <a:r>
              <a:rPr lang="en-US" sz="1900" dirty="0"/>
              <a:t>As a function of temperature mostly only during design phase</a:t>
            </a:r>
          </a:p>
          <a:p>
            <a:r>
              <a:rPr lang="en-US" sz="1900" dirty="0"/>
              <a:t>With regards to dose: never, except for demonstrators or new space (not necessarily in a recurrent way)</a:t>
            </a:r>
          </a:p>
          <a:p>
            <a:r>
              <a:rPr lang="en-US" sz="1900" dirty="0"/>
              <a:t>With regards to ageing: never, unless hybrids are considered as boards (life test)</a:t>
            </a:r>
          </a:p>
          <a:p>
            <a:endParaRPr lang="en-US" sz="1900" dirty="0"/>
          </a:p>
          <a:p>
            <a:pPr lvl="1"/>
            <a:endParaRPr lang="en-US" dirty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A02AB6BC-3692-42EF-8D78-4B133FA468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782" y="330952"/>
            <a:ext cx="11261841" cy="978725"/>
          </a:xfrm>
        </p:spPr>
        <p:txBody>
          <a:bodyPr/>
          <a:lstStyle/>
          <a:p>
            <a:r>
              <a:rPr lang="fr-FR" dirty="0" err="1"/>
              <a:t>Board</a:t>
            </a:r>
            <a:r>
              <a:rPr lang="fr-FR" dirty="0"/>
              <a:t> </a:t>
            </a:r>
            <a:r>
              <a:rPr lang="fr-FR" dirty="0" err="1"/>
              <a:t>Level</a:t>
            </a:r>
            <a:r>
              <a:rPr lang="fr-FR" dirty="0"/>
              <a:t> </a:t>
            </a:r>
            <a:r>
              <a:rPr lang="fr-FR" dirty="0" err="1"/>
              <a:t>Testing</a:t>
            </a:r>
            <a:r>
              <a:rPr lang="fr-FR" dirty="0"/>
              <a:t> –</a:t>
            </a:r>
            <a:br>
              <a:rPr lang="fr-FR" dirty="0"/>
            </a:br>
            <a:r>
              <a:rPr lang="fr-FR" dirty="0"/>
              <a:t>	</a:t>
            </a:r>
            <a:r>
              <a:rPr lang="fr-FR" dirty="0" err="1"/>
              <a:t>Current</a:t>
            </a:r>
            <a:r>
              <a:rPr lang="fr-FR" dirty="0"/>
              <a:t> validation </a:t>
            </a:r>
            <a:r>
              <a:rPr lang="fr-FR" dirty="0" err="1"/>
              <a:t>method</a:t>
            </a:r>
            <a:r>
              <a:rPr lang="fr-FR" dirty="0"/>
              <a:t> of a </a:t>
            </a:r>
            <a:r>
              <a:rPr lang="fr-FR" dirty="0" err="1"/>
              <a:t>board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03C425F-A5EE-4C68-874F-6EC428C6453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393ED50-FF75-4777-909F-3FB39E99137C}" type="slidenum">
              <a:rPr lang="fr-FR" smtClean="0"/>
              <a:pPr/>
              <a:t>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255946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C359334D-52B2-45BD-994E-360BB3D064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900" b="1" u="sng" dirty="0"/>
              <a:t>Board design phase</a:t>
            </a:r>
            <a:endParaRPr lang="en-US" b="1" u="sng" dirty="0"/>
          </a:p>
          <a:p>
            <a:r>
              <a:rPr lang="en-US" sz="1900" dirty="0"/>
              <a:t>Unchanged: use the most reliable available data, perform component evaluation if needed</a:t>
            </a:r>
          </a:p>
          <a:p>
            <a:pPr lvl="1"/>
            <a:r>
              <a:rPr lang="en-US" dirty="0"/>
              <a:t>Do not necessarily irradiate all sensitive active components, but a subset considered as critical</a:t>
            </a:r>
          </a:p>
          <a:p>
            <a:pPr marL="457177" lvl="1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1900" b="1" u="sng" dirty="0"/>
              <a:t>Board production phase</a:t>
            </a:r>
            <a:endParaRPr lang="en-US" b="1" u="sng" dirty="0"/>
          </a:p>
          <a:p>
            <a:r>
              <a:rPr lang="fr-FR" dirty="0" err="1">
                <a:sym typeface="Wingdings" panose="05000000000000000000" pitchFamily="2" charset="2"/>
              </a:rPr>
              <a:t>Take</a:t>
            </a:r>
            <a:r>
              <a:rPr lang="fr-FR" dirty="0">
                <a:sym typeface="Wingdings" panose="05000000000000000000" pitchFamily="2" charset="2"/>
              </a:rPr>
              <a:t> </a:t>
            </a:r>
            <a:r>
              <a:rPr lang="fr-FR" dirty="0" err="1">
                <a:sym typeface="Wingdings" panose="05000000000000000000" pitchFamily="2" charset="2"/>
              </a:rPr>
              <a:t>fully</a:t>
            </a:r>
            <a:r>
              <a:rPr lang="fr-FR" dirty="0">
                <a:sym typeface="Wingdings" panose="05000000000000000000" pitchFamily="2" charset="2"/>
              </a:rPr>
              <a:t> </a:t>
            </a:r>
            <a:r>
              <a:rPr lang="fr-FR" dirty="0" err="1">
                <a:sym typeface="Wingdings" panose="05000000000000000000" pitchFamily="2" charset="2"/>
              </a:rPr>
              <a:t>functional</a:t>
            </a:r>
            <a:r>
              <a:rPr lang="fr-FR" dirty="0">
                <a:sym typeface="Wingdings" panose="05000000000000000000" pitchFamily="2" charset="2"/>
              </a:rPr>
              <a:t> </a:t>
            </a:r>
            <a:r>
              <a:rPr lang="fr-FR" dirty="0" err="1">
                <a:sym typeface="Wingdings" panose="05000000000000000000" pitchFamily="2" charset="2"/>
              </a:rPr>
              <a:t>boards</a:t>
            </a:r>
            <a:r>
              <a:rPr lang="fr-FR" dirty="0">
                <a:sym typeface="Wingdings" panose="05000000000000000000" pitchFamily="2" charset="2"/>
              </a:rPr>
              <a:t> </a:t>
            </a:r>
            <a:r>
              <a:rPr lang="fr-FR" dirty="0" err="1">
                <a:sym typeface="Wingdings" panose="05000000000000000000" pitchFamily="2" charset="2"/>
              </a:rPr>
              <a:t>equipped</a:t>
            </a:r>
            <a:r>
              <a:rPr lang="fr-FR" dirty="0">
                <a:sym typeface="Wingdings" panose="05000000000000000000" pitchFamily="2" charset="2"/>
              </a:rPr>
              <a:t> </a:t>
            </a:r>
            <a:r>
              <a:rPr lang="fr-FR" dirty="0" err="1">
                <a:sym typeface="Wingdings" panose="05000000000000000000" pitchFamily="2" charset="2"/>
              </a:rPr>
              <a:t>with</a:t>
            </a:r>
            <a:r>
              <a:rPr lang="fr-FR" dirty="0">
                <a:sym typeface="Wingdings" panose="05000000000000000000" pitchFamily="2" charset="2"/>
              </a:rPr>
              <a:t> flight </a:t>
            </a:r>
            <a:r>
              <a:rPr lang="fr-FR" dirty="0" err="1">
                <a:sym typeface="Wingdings" panose="05000000000000000000" pitchFamily="2" charset="2"/>
              </a:rPr>
              <a:t>electronic</a:t>
            </a:r>
            <a:r>
              <a:rPr lang="fr-FR" dirty="0">
                <a:sym typeface="Wingdings" panose="05000000000000000000" pitchFamily="2" charset="2"/>
              </a:rPr>
              <a:t> component lots, </a:t>
            </a:r>
            <a:r>
              <a:rPr lang="fr-FR" dirty="0" err="1">
                <a:sym typeface="Wingdings" panose="05000000000000000000" pitchFamily="2" charset="2"/>
              </a:rPr>
              <a:t>from</a:t>
            </a:r>
            <a:r>
              <a:rPr lang="fr-FR" dirty="0">
                <a:sym typeface="Wingdings" panose="05000000000000000000" pitchFamily="2" charset="2"/>
              </a:rPr>
              <a:t> </a:t>
            </a:r>
            <a:r>
              <a:rPr lang="fr-FR" dirty="0" err="1">
                <a:sym typeface="Wingdings" panose="05000000000000000000" pitchFamily="2" charset="2"/>
              </a:rPr>
              <a:t>capacitors</a:t>
            </a:r>
            <a:r>
              <a:rPr lang="fr-FR" dirty="0">
                <a:sym typeface="Wingdings" panose="05000000000000000000" pitchFamily="2" charset="2"/>
              </a:rPr>
              <a:t>/</a:t>
            </a:r>
            <a:r>
              <a:rPr lang="fr-FR" dirty="0" err="1">
                <a:sym typeface="Wingdings" panose="05000000000000000000" pitchFamily="2" charset="2"/>
              </a:rPr>
              <a:t>resistors</a:t>
            </a:r>
            <a:r>
              <a:rPr lang="fr-FR" dirty="0">
                <a:sym typeface="Wingdings" panose="05000000000000000000" pitchFamily="2" charset="2"/>
              </a:rPr>
              <a:t> to active </a:t>
            </a:r>
            <a:r>
              <a:rPr lang="fr-FR" dirty="0" err="1">
                <a:sym typeface="Wingdings" panose="05000000000000000000" pitchFamily="2" charset="2"/>
              </a:rPr>
              <a:t>integrated</a:t>
            </a:r>
            <a:r>
              <a:rPr lang="fr-FR" dirty="0">
                <a:sym typeface="Wingdings" panose="05000000000000000000" pitchFamily="2" charset="2"/>
              </a:rPr>
              <a:t> circuits</a:t>
            </a:r>
            <a:endParaRPr lang="fr-FR" dirty="0">
              <a:highlight>
                <a:srgbClr val="FFFF00"/>
              </a:highlight>
              <a:sym typeface="Wingdings" panose="05000000000000000000" pitchFamily="2" charset="2"/>
            </a:endParaRPr>
          </a:p>
          <a:p>
            <a:r>
              <a:rPr lang="fr-FR" dirty="0" err="1">
                <a:sym typeface="Wingdings" panose="05000000000000000000" pitchFamily="2" charset="2"/>
              </a:rPr>
              <a:t>Measure</a:t>
            </a:r>
            <a:r>
              <a:rPr lang="fr-FR" dirty="0">
                <a:sym typeface="Wingdings" panose="05000000000000000000" pitchFamily="2" charset="2"/>
              </a:rPr>
              <a:t> at 3 </a:t>
            </a:r>
            <a:r>
              <a:rPr lang="fr-FR" dirty="0" err="1">
                <a:sym typeface="Wingdings" panose="05000000000000000000" pitchFamily="2" charset="2"/>
              </a:rPr>
              <a:t>temperatures</a:t>
            </a:r>
            <a:r>
              <a:rPr lang="fr-FR" dirty="0">
                <a:sym typeface="Wingdings" panose="05000000000000000000" pitchFamily="2" charset="2"/>
              </a:rPr>
              <a:t> (3T): min / room </a:t>
            </a:r>
            <a:r>
              <a:rPr lang="fr-FR" dirty="0" err="1">
                <a:sym typeface="Wingdings" panose="05000000000000000000" pitchFamily="2" charset="2"/>
              </a:rPr>
              <a:t>temperature</a:t>
            </a:r>
            <a:r>
              <a:rPr lang="fr-FR" dirty="0">
                <a:sym typeface="Wingdings" panose="05000000000000000000" pitchFamily="2" charset="2"/>
              </a:rPr>
              <a:t> / max</a:t>
            </a:r>
            <a:endParaRPr lang="en-US" sz="1900" dirty="0"/>
          </a:p>
          <a:p>
            <a:r>
              <a:rPr lang="en-US" sz="1900" dirty="0"/>
              <a:t>Irradiate the boards</a:t>
            </a:r>
          </a:p>
          <a:p>
            <a:r>
              <a:rPr lang="en-US" sz="1900" dirty="0"/>
              <a:t>Apply ageing prior to irradiation if required/desired, e.g. only on first lot</a:t>
            </a:r>
          </a:p>
          <a:p>
            <a:pPr lvl="1"/>
            <a:endParaRPr lang="en-US" dirty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A02AB6BC-3692-42EF-8D78-4B133FA468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782" y="552551"/>
            <a:ext cx="11261841" cy="535527"/>
          </a:xfrm>
        </p:spPr>
        <p:txBody>
          <a:bodyPr/>
          <a:lstStyle/>
          <a:p>
            <a:r>
              <a:rPr lang="fr-FR" dirty="0" err="1"/>
              <a:t>Board</a:t>
            </a:r>
            <a:r>
              <a:rPr lang="fr-FR" dirty="0"/>
              <a:t> </a:t>
            </a:r>
            <a:r>
              <a:rPr lang="fr-FR" dirty="0" err="1"/>
              <a:t>Level</a:t>
            </a:r>
            <a:r>
              <a:rPr lang="fr-FR" dirty="0"/>
              <a:t> </a:t>
            </a:r>
            <a:r>
              <a:rPr lang="fr-FR" dirty="0" err="1"/>
              <a:t>Testing</a:t>
            </a:r>
            <a:r>
              <a:rPr lang="fr-FR" dirty="0"/>
              <a:t> – </a:t>
            </a:r>
            <a:r>
              <a:rPr lang="fr-FR" dirty="0" err="1"/>
              <a:t>Proposed</a:t>
            </a:r>
            <a:r>
              <a:rPr lang="fr-FR" dirty="0"/>
              <a:t> validation </a:t>
            </a:r>
            <a:r>
              <a:rPr lang="fr-FR" dirty="0" err="1"/>
              <a:t>method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03C425F-A5EE-4C68-874F-6EC428C6453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393ED50-FF75-4777-909F-3FB39E99137C}" type="slidenum">
              <a:rPr lang="fr-FR" smtClean="0"/>
              <a:pPr/>
              <a:t>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826976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B0D3E338-1FDF-488F-9EE8-5F1F18D48F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777" y="1825624"/>
            <a:ext cx="11362443" cy="3308086"/>
          </a:xfrm>
          <a:prstGeom prst="rect">
            <a:avLst/>
          </a:prstGeom>
          <a:noFill/>
        </p:spPr>
      </p:pic>
      <p:sp>
        <p:nvSpPr>
          <p:cNvPr id="3" name="Titre 2">
            <a:extLst>
              <a:ext uri="{FF2B5EF4-FFF2-40B4-BE49-F238E27FC236}">
                <a16:creationId xmlns:a16="http://schemas.microsoft.com/office/drawing/2014/main" id="{A02AB6BC-3692-42EF-8D78-4B133FA468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782" y="552551"/>
            <a:ext cx="11261841" cy="535527"/>
          </a:xfrm>
        </p:spPr>
        <p:txBody>
          <a:bodyPr/>
          <a:lstStyle/>
          <a:p>
            <a:r>
              <a:rPr lang="fr-FR" dirty="0" err="1"/>
              <a:t>Board</a:t>
            </a:r>
            <a:r>
              <a:rPr lang="fr-FR" dirty="0"/>
              <a:t> </a:t>
            </a:r>
            <a:r>
              <a:rPr lang="fr-FR" dirty="0" err="1"/>
              <a:t>Level</a:t>
            </a:r>
            <a:r>
              <a:rPr lang="fr-FR" dirty="0"/>
              <a:t> </a:t>
            </a:r>
            <a:r>
              <a:rPr lang="fr-FR" dirty="0" err="1"/>
              <a:t>Testing</a:t>
            </a:r>
            <a:r>
              <a:rPr lang="fr-FR" dirty="0"/>
              <a:t> – </a:t>
            </a:r>
            <a:r>
              <a:rPr lang="fr-FR" dirty="0" err="1"/>
              <a:t>Proposed</a:t>
            </a:r>
            <a:r>
              <a:rPr lang="fr-FR" dirty="0"/>
              <a:t> validation </a:t>
            </a:r>
            <a:r>
              <a:rPr lang="fr-FR" dirty="0" err="1"/>
              <a:t>method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03C425F-A5EE-4C68-874F-6EC428C6453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393ED50-FF75-4777-909F-3FB39E99137C}" type="slidenum">
              <a:rPr lang="fr-FR" smtClean="0"/>
              <a:pPr/>
              <a:t>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4885284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Sodern">
      <a:dk1>
        <a:srgbClr val="2C2C30"/>
      </a:dk1>
      <a:lt1>
        <a:sysClr val="window" lastClr="FFFFFF"/>
      </a:lt1>
      <a:dk2>
        <a:srgbClr val="878787"/>
      </a:dk2>
      <a:lt2>
        <a:srgbClr val="E7E6E6"/>
      </a:lt2>
      <a:accent1>
        <a:srgbClr val="0069C8"/>
      </a:accent1>
      <a:accent2>
        <a:srgbClr val="57C4F2"/>
      </a:accent2>
      <a:accent3>
        <a:srgbClr val="9AC01A"/>
      </a:accent3>
      <a:accent4>
        <a:srgbClr val="F9B000"/>
      </a:accent4>
      <a:accent5>
        <a:srgbClr val="EABBD8"/>
      </a:accent5>
      <a:accent6>
        <a:srgbClr val="A863A5"/>
      </a:accent6>
      <a:hlink>
        <a:srgbClr val="0563C1"/>
      </a:hlink>
      <a:folHlink>
        <a:srgbClr val="954F72"/>
      </a:folHlink>
    </a:clrScheme>
    <a:fontScheme name="Sodern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iffusion Restreinte">
  <a:themeElements>
    <a:clrScheme name="Sodern">
      <a:dk1>
        <a:srgbClr val="2C2C30"/>
      </a:dk1>
      <a:lt1>
        <a:sysClr val="window" lastClr="FFFFFF"/>
      </a:lt1>
      <a:dk2>
        <a:srgbClr val="878787"/>
      </a:dk2>
      <a:lt2>
        <a:srgbClr val="E7E6E6"/>
      </a:lt2>
      <a:accent1>
        <a:srgbClr val="0069C8"/>
      </a:accent1>
      <a:accent2>
        <a:srgbClr val="57C4F2"/>
      </a:accent2>
      <a:accent3>
        <a:srgbClr val="9AC01A"/>
      </a:accent3>
      <a:accent4>
        <a:srgbClr val="F9B000"/>
      </a:accent4>
      <a:accent5>
        <a:srgbClr val="EABBD8"/>
      </a:accent5>
      <a:accent6>
        <a:srgbClr val="A863A5"/>
      </a:accent6>
      <a:hlink>
        <a:srgbClr val="0563C1"/>
      </a:hlink>
      <a:folHlink>
        <a:srgbClr val="954F72"/>
      </a:folHlink>
    </a:clrScheme>
    <a:fontScheme name="Sodern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Sodern">
    <a:dk1>
      <a:srgbClr val="2C2C30"/>
    </a:dk1>
    <a:lt1>
      <a:sysClr val="window" lastClr="FFFFFF"/>
    </a:lt1>
    <a:dk2>
      <a:srgbClr val="878787"/>
    </a:dk2>
    <a:lt2>
      <a:srgbClr val="E7E6E6"/>
    </a:lt2>
    <a:accent1>
      <a:srgbClr val="0069C8"/>
    </a:accent1>
    <a:accent2>
      <a:srgbClr val="57C4F2"/>
    </a:accent2>
    <a:accent3>
      <a:srgbClr val="9AC01A"/>
    </a:accent3>
    <a:accent4>
      <a:srgbClr val="F9B000"/>
    </a:accent4>
    <a:accent5>
      <a:srgbClr val="EABBD8"/>
    </a:accent5>
    <a:accent6>
      <a:srgbClr val="A863A5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1830</TotalTime>
  <Words>2148</Words>
  <Application>Microsoft Office PowerPoint</Application>
  <PresentationFormat>Grand écran</PresentationFormat>
  <Paragraphs>321</Paragraphs>
  <Slides>34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34</vt:i4>
      </vt:variant>
    </vt:vector>
  </HeadingPairs>
  <TitlesOfParts>
    <vt:vector size="41" baseType="lpstr">
      <vt:lpstr>Arial</vt:lpstr>
      <vt:lpstr>Calibri</vt:lpstr>
      <vt:lpstr>Segoe UI</vt:lpstr>
      <vt:lpstr>Segoe UI Semibold</vt:lpstr>
      <vt:lpstr>Wingdings</vt:lpstr>
      <vt:lpstr>Thème Office</vt:lpstr>
      <vt:lpstr>Diffusion Restreinte</vt:lpstr>
      <vt:lpstr>Board Level Testing Study</vt:lpstr>
      <vt:lpstr>Présentation PowerPoint</vt:lpstr>
      <vt:lpstr>Board Level Testing study</vt:lpstr>
      <vt:lpstr>Board Level Testing –  Current validation method of a board</vt:lpstr>
      <vt:lpstr>Board Level Testing –  Current validation method of a board</vt:lpstr>
      <vt:lpstr>Board Level Testing –  Current validation method of a board</vt:lpstr>
      <vt:lpstr>Board Level Testing –  Current validation method of a board</vt:lpstr>
      <vt:lpstr>Board Level Testing – Proposed validation method</vt:lpstr>
      <vt:lpstr>Board Level Testing – Proposed validation method</vt:lpstr>
      <vt:lpstr>Board Level Testing – Proposed validation method</vt:lpstr>
      <vt:lpstr>Board Level Testing – Tested board  </vt:lpstr>
      <vt:lpstr>Board Level Testing – Tested board  </vt:lpstr>
      <vt:lpstr>Board Level Testing – Tested board  </vt:lpstr>
      <vt:lpstr>Board Level Testing – Study: Comparison of classic space approach and board level testing </vt:lpstr>
      <vt:lpstr>Board Level Testing – Test sequence </vt:lpstr>
      <vt:lpstr>ADC reference VLOW WCA</vt:lpstr>
      <vt:lpstr>ADC reference VLOW WCA</vt:lpstr>
      <vt:lpstr>ADC reference VLOW WCA</vt:lpstr>
      <vt:lpstr>ADC reference VLOW WCA</vt:lpstr>
      <vt:lpstr>ADC reference VLOW test results</vt:lpstr>
      <vt:lpstr>ADC reference VLOW test results</vt:lpstr>
      <vt:lpstr>ADC reference VLOW test results</vt:lpstr>
      <vt:lpstr>Voltage measurement offset test results</vt:lpstr>
      <vt:lpstr>Voltage measurement offset test results</vt:lpstr>
      <vt:lpstr>LDO test results</vt:lpstr>
      <vt:lpstr>LDO test results</vt:lpstr>
      <vt:lpstr>Multivibrator VL test results</vt:lpstr>
      <vt:lpstr>Multivibrator VL test results</vt:lpstr>
      <vt:lpstr>Buck 1V8 test results</vt:lpstr>
      <vt:lpstr>Buck 1V8 test results</vt:lpstr>
      <vt:lpstr>Board Level Testing – Observations</vt:lpstr>
      <vt:lpstr>Board Level Testing – Observations</vt:lpstr>
      <vt:lpstr>Board Level Testing – Conclusions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La boite à slides Mixte</dc:creator>
  <cp:lastModifiedBy>MONTAY Guillaume</cp:lastModifiedBy>
  <cp:revision>404</cp:revision>
  <dcterms:created xsi:type="dcterms:W3CDTF">2019-12-11T14:44:08Z</dcterms:created>
  <dcterms:modified xsi:type="dcterms:W3CDTF">2023-06-29T13:02:35Z</dcterms:modified>
</cp:coreProperties>
</file>