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63" r:id="rId2"/>
  </p:sldMasterIdLst>
  <p:notesMasterIdLst>
    <p:notesMasterId r:id="rId19"/>
  </p:notesMasterIdLst>
  <p:sldIdLst>
    <p:sldId id="256" r:id="rId3"/>
    <p:sldId id="360" r:id="rId4"/>
    <p:sldId id="257" r:id="rId5"/>
    <p:sldId id="338" r:id="rId6"/>
    <p:sldId id="361" r:id="rId7"/>
    <p:sldId id="362" r:id="rId8"/>
    <p:sldId id="365" r:id="rId9"/>
    <p:sldId id="364" r:id="rId10"/>
    <p:sldId id="336" r:id="rId11"/>
    <p:sldId id="343" r:id="rId12"/>
    <p:sldId id="363" r:id="rId13"/>
    <p:sldId id="366" r:id="rId14"/>
    <p:sldId id="260" r:id="rId15"/>
    <p:sldId id="261" r:id="rId16"/>
    <p:sldId id="367" r:id="rId17"/>
    <p:sldId id="35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A5C18F-8E9F-4B05-BDA2-3C67F9092698}" v="249" dt="2023-06-28T17:22:02.354"/>
  </p1510:revLst>
</p1510:revInfo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3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8" d="100"/>
        <a:sy n="8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86DF1-5D96-490C-9D42-1A532054698D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599089-FDCD-4775-A34B-022E39EB932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0439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149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2276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8040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72A-3ED0-4BFD-8335-0E1925B58B76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7EED-1701-4EF4-B9F7-5DD62918EC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171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72A-3ED0-4BFD-8335-0E1925B58B76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7EED-1701-4EF4-B9F7-5DD62918EC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623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72A-3ED0-4BFD-8335-0E1925B58B76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7EED-1701-4EF4-B9F7-5DD62918EC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295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72A-3ED0-4BFD-8335-0E1925B58B76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7EED-1701-4EF4-B9F7-5DD62918ECC3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0890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72A-3ED0-4BFD-8335-0E1925B58B76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7EED-1701-4EF4-B9F7-5DD62918EC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1523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72A-3ED0-4BFD-8335-0E1925B58B76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7EED-1701-4EF4-B9F7-5DD62918EC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946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72A-3ED0-4BFD-8335-0E1925B58B76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7EED-1701-4EF4-B9F7-5DD62918EC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453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72A-3ED0-4BFD-8335-0E1925B58B76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7EED-1701-4EF4-B9F7-5DD62918EC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944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72A-3ED0-4BFD-8335-0E1925B58B76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7EED-1701-4EF4-B9F7-5DD62918EC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200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96B1-71F3-4E3F-8071-117208BAFCF2}" type="datetime1">
              <a:rPr lang="nl-BE" smtClean="0"/>
              <a:t>29/06/2023</a:t>
            </a:fld>
            <a:endParaRPr lang="nl-NL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Faculty of Engineering Technology – Geel Campus</a:t>
            </a:r>
            <a:endParaRPr lang="nl-NL" sz="12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1649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71E-DDE0-4D2D-853F-5342C4E8BB9E}" type="datetime1">
              <a:rPr lang="nl-BE" smtClean="0"/>
              <a:t>29/06/2023</a:t>
            </a:fld>
            <a:endParaRPr lang="nl-NL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Faculty of Engineering Technology – Geel Campus</a:t>
            </a:r>
            <a:endParaRPr lang="nl-NL" sz="1200" b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327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72A-3ED0-4BFD-8335-0E1925B58B76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7EED-1701-4EF4-B9F7-5DD62918EC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8610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5261292-A88C-433B-850C-A6774D623F88}" type="datetime1">
              <a:rPr lang="fi-FI" smtClean="0"/>
              <a:t>29.6.2023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1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22" name="Rectangle 21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02728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BF9803D-62A9-459B-B9AF-D1141E7263EB}" type="datetime1">
              <a:rPr lang="fi-FI" smtClean="0"/>
              <a:t>29.6.2023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2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4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7" name="Rectangle 16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96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663C0CF-73D7-4B80-8F97-F63CCCD3CBD2}" type="datetime1">
              <a:rPr lang="fi-FI" smtClean="0"/>
              <a:t>29.6.2023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3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24" name="Rectangle 23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6038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8D1AA79-6849-4E30-893C-7ECA0CD54FA2}" type="datetime1">
              <a:rPr lang="fi-FI" smtClean="0"/>
              <a:t>29.6.2023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tx2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7" name="Group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09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73239"/>
            <a:ext cx="11229363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48C2-6DF9-4CDD-A855-80D53255DF25}" type="datetime1">
              <a:rPr lang="fi-FI" smtClean="0"/>
              <a:t>29.6.2023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224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AB9C-BD00-4276-8FC9-6A7477FCE077}" type="datetime1">
              <a:rPr lang="fi-FI" smtClean="0"/>
              <a:t>29.6.2023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1773238"/>
            <a:ext cx="10657135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64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"/>
            <a:ext cx="7032104" cy="6858002"/>
          </a:xfrm>
          <a:custGeom>
            <a:avLst/>
            <a:gdLst/>
            <a:ahLst/>
            <a:cxnLst/>
            <a:rect l="l" t="t" r="r" b="b"/>
            <a:pathLst>
              <a:path w="7032104" h="6858002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C35193-1675-4D82-9B31-DB07BBAD9BC0}" type="datetime1">
              <a:rPr lang="fi-FI" smtClean="0"/>
              <a:t>29.6.2023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grpSp>
        <p:nvGrpSpPr>
          <p:cNvPr id="19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0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975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"/>
            <a:ext cx="7032104" cy="6858002"/>
          </a:xfrm>
          <a:custGeom>
            <a:avLst/>
            <a:gdLst/>
            <a:ahLst/>
            <a:cxnLst/>
            <a:rect l="l" t="t" r="r" b="b"/>
            <a:pathLst>
              <a:path w="7032104" h="6858002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77AADE-73CF-4ACE-8126-F6FC1EC441BE}" type="datetime1">
              <a:rPr lang="fi-FI" smtClean="0"/>
              <a:t>29.6.2023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3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030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576038-7A5E-4D9F-9093-52930E93CA15}" type="datetime1">
              <a:rPr lang="fi-FI" smtClean="0"/>
              <a:t>29.6.2023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2429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33B507-09B3-4CDB-8395-4B13D44BE713}" type="datetime1">
              <a:rPr lang="fi-FI" smtClean="0"/>
              <a:t>29.6.2023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8612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72A-3ED0-4BFD-8335-0E1925B58B76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7EED-1701-4EF4-B9F7-5DD62918EC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0960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DFD09D-A44E-4A9C-BF49-48DAB8A378F3}" type="datetime1">
              <a:rPr lang="fi-FI" smtClean="0"/>
              <a:t>29.6.2023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005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A84952-FAB2-4FB7-9380-F13566A5833E}" type="datetime1">
              <a:rPr lang="fi-FI" smtClean="0"/>
              <a:t>29.6.2023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2701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4896296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4896544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9B76-CFAB-4F99-8982-DD0007BC8E7B}" type="datetime1">
              <a:rPr lang="fi-FI" smtClean="0"/>
              <a:t>29.6.2023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00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4" y="1773238"/>
            <a:ext cx="4608959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2420888"/>
            <a:ext cx="4896296" cy="3744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8048" y="1773238"/>
            <a:ext cx="460826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4896297" cy="3744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408E6-B49E-49ED-A468-D1FDC787CCAA}" type="datetime1">
              <a:rPr lang="fi-FI" smtClean="0"/>
              <a:t>29.6.2023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745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5" y="1773238"/>
            <a:ext cx="10369549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2420888"/>
            <a:ext cx="10656886" cy="3744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AE32-0846-4803-95D1-8E803C8E76FD}" type="datetime1">
              <a:rPr lang="fi-FI" smtClean="0"/>
              <a:t>29.6.2023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917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22AC-7178-451E-9CE7-4D4D3705FDB9}" type="datetime1">
              <a:rPr lang="fi-FI" smtClean="0"/>
              <a:t>29.6.2023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3024287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2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9678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345362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36C8-DC8F-42BC-8E05-A0FDFE5E0A17}" type="datetime1">
              <a:rPr lang="fi-FI" smtClean="0"/>
              <a:t>29.6.2023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9427" y="1773238"/>
            <a:ext cx="3024286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2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0615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4608513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4896544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03482" y="0"/>
            <a:ext cx="6188518" cy="6669360"/>
          </a:xfrm>
          <a:custGeom>
            <a:avLst/>
            <a:gdLst/>
            <a:ahLst/>
            <a:cxnLst/>
            <a:rect l="l" t="t" r="r" b="b"/>
            <a:pathLst>
              <a:path w="6188518" h="6669360">
                <a:moveTo>
                  <a:pt x="1820710" y="0"/>
                </a:moveTo>
                <a:lnTo>
                  <a:pt x="6188518" y="0"/>
                </a:lnTo>
                <a:lnTo>
                  <a:pt x="6188518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9EBB44-12F0-4A4E-B183-E1EF1B0DA2F5}" type="datetime1">
              <a:rPr lang="fi-FI" smtClean="0"/>
              <a:t>29.6.2023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025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6481317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31674" y="0"/>
            <a:ext cx="4460326" cy="6669360"/>
          </a:xfrm>
          <a:custGeom>
            <a:avLst/>
            <a:gdLst/>
            <a:ahLst/>
            <a:cxnLst/>
            <a:rect l="l" t="t" r="r" b="b"/>
            <a:pathLst>
              <a:path w="4460326" h="6669360">
                <a:moveTo>
                  <a:pt x="1820710" y="0"/>
                </a:moveTo>
                <a:lnTo>
                  <a:pt x="4460326" y="0"/>
                </a:lnTo>
                <a:lnTo>
                  <a:pt x="4460326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424" y="6381328"/>
            <a:ext cx="798984" cy="216471"/>
          </a:xfrm>
        </p:spPr>
        <p:txBody>
          <a:bodyPr/>
          <a:lstStyle>
            <a:lvl1pPr algn="l">
              <a:defRPr/>
            </a:lvl1pPr>
          </a:lstStyle>
          <a:p>
            <a:fld id="{642B9AE7-62DA-4431-8044-D3A11E33FD71}" type="datetime1">
              <a:rPr lang="fi-FI" smtClean="0"/>
              <a:t>29.6.2023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512" y="6381328"/>
            <a:ext cx="4392488" cy="216471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381551"/>
            <a:ext cx="431999" cy="215801"/>
          </a:xfrm>
        </p:spPr>
        <p:txBody>
          <a:bodyPr/>
          <a:lstStyle>
            <a:lvl1pPr algn="l">
              <a:defRPr/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739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6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426" y="2420888"/>
            <a:ext cx="3456334" cy="3744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101D-7633-4975-BDA0-352E85AD6A0C}" type="datetime1">
              <a:rPr lang="fi-FI" smtClean="0"/>
              <a:t>29.6.2023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6240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56240" y="2420888"/>
            <a:ext cx="3456335" cy="3744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9339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72A-3ED0-4BFD-8335-0E1925B58B76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7EED-1701-4EF4-B9F7-5DD62918EC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7984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6769100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02BE-8D7D-4E8D-B7A7-90DF1FF5C27A}" type="datetime1">
              <a:rPr lang="fi-FI" smtClean="0"/>
              <a:t>29.6.2023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56588" y="1773237"/>
            <a:ext cx="3455987" cy="439206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660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344767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7659-9704-4485-92EF-475CB82DE777}" type="datetime1">
              <a:rPr lang="fi-FI" smtClean="0"/>
              <a:t>29.6.2023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5" y="1773237"/>
            <a:ext cx="3456335" cy="439206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695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2C614-5434-4988-B7CD-802124C881B9}" type="datetime1">
              <a:rPr lang="fi-FI" smtClean="0"/>
              <a:t>29.6.2023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5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9425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56240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256240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541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6AB7A1-68B7-4EF6-8A04-71AAE9D669E5}" type="datetime1">
              <a:rPr lang="fi-FI" smtClean="0"/>
              <a:t>29.6.2023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1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2682" y="476672"/>
            <a:ext cx="269351" cy="612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768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2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0" name="Rectangle 9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503F-2261-4F35-B222-74DE359AC7EC}" type="datetime1">
              <a:rPr lang="fi-FI" smtClean="0"/>
              <a:t>29.6.2023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924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31783B-B933-4CBE-8418-8657CBB9E7B4}" type="datetime1">
              <a:rPr lang="fi-FI" smtClean="0"/>
              <a:t>29.6.2023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2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2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2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grpSp>
        <p:nvGrpSpPr>
          <p:cNvPr id="9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0" name="Rectangle 9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75485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309320"/>
                </a:lnTo>
                <a:lnTo>
                  <a:pt x="12192000" y="6669088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0" y="0"/>
            <a:ext cx="6096000" cy="6858000"/>
          </a:xfrm>
          <a:solidFill>
            <a:schemeClr val="accent2">
              <a:alpha val="70000"/>
            </a:schemeClr>
          </a:solidFill>
        </p:spPr>
        <p:txBody>
          <a:bodyPr lIns="576000" tIns="2422800" rIns="1080000" bIns="10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2682" y="476672"/>
            <a:ext cx="269351" cy="612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4" y="1051892"/>
            <a:ext cx="4464496" cy="1080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C8202E-A28C-4953-94F8-3586AE54C789}" type="datetime1">
              <a:rPr lang="fi-FI" smtClean="0"/>
              <a:t>29.6.2023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269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D3359A-5795-4167-96A5-D161BF68E3EC}" type="datetime1">
              <a:rPr lang="fi-FI" smtClean="0"/>
              <a:t>29.6.2023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739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B14A8F-DF90-41DD-97BD-81EFCFFC96DB}" type="datetime1">
              <a:rPr lang="fi-FI" smtClean="0"/>
              <a:t>29.6.2023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156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68CE31-64BB-4AE9-9A2A-0AC17D9EF5C5}" type="datetime1">
              <a:rPr lang="fi-FI" smtClean="0"/>
              <a:t>29.6.2023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669360"/>
            <a:ext cx="12192000" cy="1886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1241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72A-3ED0-4BFD-8335-0E1925B58B76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7EED-1701-4EF4-B9F7-5DD62918EC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18528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EFB3-0973-459F-9FCE-637B55090FDB}" type="datetime1">
              <a:rPr lang="fi-FI" smtClean="0"/>
              <a:t>29.6.2023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000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E71B-1A93-4BDC-857A-809E17B99A5C}" type="datetime1">
              <a:rPr lang="fi-FI" smtClean="0"/>
              <a:t>29.6.2023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381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2AA90F6-6947-4115-9160-490F0268B5A7}" type="datetime1">
              <a:rPr lang="fi-FI" smtClean="0"/>
              <a:t>29.6.2023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859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Gra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D7A30D-7A4B-45A7-8AF9-34906FD2C806}" type="datetime1">
              <a:rPr lang="fi-FI" smtClean="0"/>
              <a:t>29.6.2023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0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9200510-A51E-43F1-8543-03F40C16AA21}" type="datetime1">
              <a:rPr lang="fi-FI" smtClean="0"/>
              <a:t>29.6.2023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727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Gol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6C3A7FE-8968-44B6-96FD-76B82991A281}" type="datetime1">
              <a:rPr lang="fi-FI" smtClean="0"/>
              <a:t>29.6.2023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tx2"/>
          </a:solidFill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676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72A-3ED0-4BFD-8335-0E1925B58B76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7EED-1701-4EF4-B9F7-5DD62918EC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483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72A-3ED0-4BFD-8335-0E1925B58B76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7EED-1701-4EF4-B9F7-5DD62918EC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4134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72A-3ED0-4BFD-8335-0E1925B58B76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7EED-1701-4EF4-B9F7-5DD62918EC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854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72A-3ED0-4BFD-8335-0E1925B58B76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7EED-1701-4EF4-B9F7-5DD62918EC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64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26BD72A-3ED0-4BFD-8335-0E1925B58B76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EDD7EED-1701-4EF4-B9F7-5DD62918EC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5895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800" r:id="rId18"/>
    <p:sldLayoutId id="214748380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4E26E-2C1B-47B8-96CF-EBFB2387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10369103" cy="1080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3D799-2C68-4BBD-80F0-4448AC6E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638" y="1773239"/>
            <a:ext cx="11233150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9AB8C-3488-4A3F-940D-B8E97D014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44472" y="6381328"/>
            <a:ext cx="936104" cy="21647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6F7C8341-D1A8-45AD-AEFD-FF619005005B}" type="datetime1">
              <a:rPr lang="fi-FI" smtClean="0"/>
              <a:t>29.6.2023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8E9E1-C972-497D-AF9A-7A5F005A2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81328"/>
            <a:ext cx="4248472" cy="21647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D12E0-B73B-476D-AC37-50C99E25F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381551"/>
            <a:ext cx="431998" cy="2158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69360"/>
            <a:ext cx="12192000" cy="1886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5" name="Rectangle 14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(c)" hidden="1"/>
          <p:cNvSpPr txBox="1"/>
          <p:nvPr userDrawn="1"/>
        </p:nvSpPr>
        <p:spPr>
          <a:xfrm>
            <a:off x="12017123" y="6877509"/>
            <a:ext cx="17152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JYU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" y="-50286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94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  <p:sldLayoutId id="2147483791" r:id="rId28"/>
    <p:sldLayoutId id="2147483792" r:id="rId29"/>
    <p:sldLayoutId id="2147483793" r:id="rId30"/>
    <p:sldLayoutId id="2147483794" r:id="rId31"/>
    <p:sldLayoutId id="2147483795" r:id="rId32"/>
    <p:sldLayoutId id="2147483796" r:id="rId33"/>
    <p:sldLayoutId id="2147483797" r:id="rId34"/>
    <p:sldLayoutId id="2147483798" r:id="rId35"/>
    <p:sldLayoutId id="2147483799" r:id="rId3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2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1938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161448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6pPr>
      <a:lvl7pPr marL="1884363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7pPr>
      <a:lvl8pPr marL="2154238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8pPr>
      <a:lvl9pPr marL="2417763" indent="-26352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master.RADMEP@univ-st-etienne.fr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hyperlink" Target="https://iiw.kuleuven.be/onderzoek/advise" TargetMode="External"/><Relationship Id="rId4" Type="http://schemas.openxmlformats.org/officeDocument/2006/relationships/image" Target="../media/image4.png"/><Relationship Id="rId9" Type="http://schemas.openxmlformats.org/officeDocument/2006/relationships/hyperlink" Target="mailto:paul.leroux@kuleuven.b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hyperlink" Target="https://twitter.com/RADNEXT_EU" TargetMode="External"/><Relationship Id="rId12" Type="http://schemas.openxmlformats.org/officeDocument/2006/relationships/image" Target="../media/image37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jpg"/><Relationship Id="rId5" Type="http://schemas.openxmlformats.org/officeDocument/2006/relationships/hyperlink" Target="https://www.linkedin.com/company/radnext/" TargetMode="External"/><Relationship Id="rId10" Type="http://schemas.openxmlformats.org/officeDocument/2006/relationships/image" Target="../media/image44.jpg"/><Relationship Id="rId4" Type="http://schemas.openxmlformats.org/officeDocument/2006/relationships/image" Target="../media/image41.png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eacea.ec.europa.eu/index_en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g"/><Relationship Id="rId10" Type="http://schemas.openxmlformats.org/officeDocument/2006/relationships/image" Target="../media/image28.jpe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82245E7-1B22-4A43-B6F2-790493D80EEC}"/>
              </a:ext>
            </a:extLst>
          </p:cNvPr>
          <p:cNvSpPr/>
          <p:nvPr/>
        </p:nvSpPr>
        <p:spPr>
          <a:xfrm>
            <a:off x="0" y="0"/>
            <a:ext cx="12192000" cy="2188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72AC601-2515-47B1-A869-EFC17ADF5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38" y="78542"/>
            <a:ext cx="1599810" cy="8935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D76DFD-999C-43A6-8D8B-C64E6946B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537" y="1161458"/>
            <a:ext cx="4978333" cy="1027528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0D2602EE-C411-4614-9E00-55B7B23D8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776" y="33784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CD7953B-8E38-45E3-8CA3-22E49D944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880" y="20137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7E10873E-14D9-4378-B8B3-0EAF23585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880" y="29901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1" name="Image 1">
            <a:extLst>
              <a:ext uri="{FF2B5EF4-FFF2-40B4-BE49-F238E27FC236}">
                <a16:creationId xmlns:a16="http://schemas.microsoft.com/office/drawing/2014/main" id="{3637455B-1058-4EDF-B3AD-FB02E0AAF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784" y="164247"/>
            <a:ext cx="2240444" cy="80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B153096-3096-473F-B40F-BD66BCD73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367" y="146549"/>
            <a:ext cx="2299532" cy="82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8">
            <a:extLst>
              <a:ext uri="{FF2B5EF4-FFF2-40B4-BE49-F238E27FC236}">
                <a16:creationId xmlns:a16="http://schemas.microsoft.com/office/drawing/2014/main" id="{1C2457C7-A0D4-4615-9D84-E62DD8126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t="29292" r="6913" b="27621"/>
          <a:stretch/>
        </p:blipFill>
        <p:spPr bwMode="auto">
          <a:xfrm>
            <a:off x="7212831" y="156106"/>
            <a:ext cx="2253924" cy="8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2ADD96B4-97E1-4666-9009-86F9B8293889}"/>
              </a:ext>
            </a:extLst>
          </p:cNvPr>
          <p:cNvGrpSpPr/>
          <p:nvPr/>
        </p:nvGrpSpPr>
        <p:grpSpPr>
          <a:xfrm>
            <a:off x="2798949" y="141208"/>
            <a:ext cx="1977431" cy="827433"/>
            <a:chOff x="678665" y="4000372"/>
            <a:chExt cx="1940947" cy="81218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E9098E-E542-4879-8819-F4740DD84A89}"/>
                </a:ext>
              </a:extLst>
            </p:cNvPr>
            <p:cNvSpPr/>
            <p:nvPr/>
          </p:nvSpPr>
          <p:spPr>
            <a:xfrm>
              <a:off x="678665" y="4011001"/>
              <a:ext cx="1852170" cy="8015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Image 3" descr="University of Jyväskylä, Finland | Study.EU">
              <a:extLst>
                <a:ext uri="{FF2B5EF4-FFF2-40B4-BE49-F238E27FC236}">
                  <a16:creationId xmlns:a16="http://schemas.microsoft.com/office/drawing/2014/main" id="{7E8DDD09-CC6E-4B9E-8C08-CD3311EFC3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000372"/>
              <a:ext cx="1781412" cy="754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A2035D6-5F9D-4B33-9B66-8B3D5AC3067D}"/>
              </a:ext>
            </a:extLst>
          </p:cNvPr>
          <p:cNvSpPr/>
          <p:nvPr/>
        </p:nvSpPr>
        <p:spPr>
          <a:xfrm>
            <a:off x="1489620" y="6481088"/>
            <a:ext cx="95291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chemeClr val="tx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master.RADMEP@univ-st-etienne.fr</a:t>
            </a:r>
            <a:r>
              <a:rPr lang="fr-FR" sz="1600" i="1" dirty="0">
                <a:solidFill>
                  <a:schemeClr val="tx2"/>
                </a:solidFill>
              </a:rPr>
              <a:t>    					</a:t>
            </a:r>
            <a:r>
              <a:rPr lang="fr-FR" sz="1600" i="1" u="sng" dirty="0">
                <a:solidFill>
                  <a:schemeClr val="tx2"/>
                </a:solidFill>
              </a:rPr>
              <a:t>https://master-radmep.org/</a:t>
            </a:r>
          </a:p>
        </p:txBody>
      </p:sp>
      <p:sp>
        <p:nvSpPr>
          <p:cNvPr id="19" name="Slide Number Placeholder 8">
            <a:extLst>
              <a:ext uri="{FF2B5EF4-FFF2-40B4-BE49-F238E27FC236}">
                <a16:creationId xmlns:a16="http://schemas.microsoft.com/office/drawing/2014/main" id="{1EEC2543-05FD-4D44-8558-003EB579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A297500-7527-634B-90F4-69D0994C32B4}" type="slidenum">
              <a:rPr lang="nl-NL" sz="2800" smtClean="0"/>
              <a:pPr/>
              <a:t>1</a:t>
            </a:fld>
            <a:endParaRPr lang="nl-NL" sz="2800" dirty="0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5E6B577F-8B2B-4B5A-8B2F-F514FAA005C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1" y="2741933"/>
            <a:ext cx="12192000" cy="3011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60020" tIns="80010" rIns="160020" bIns="80010" anchor="ctr"/>
          <a:lstStyle>
            <a:lvl1pPr defTabSz="43894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defTabSz="43894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00200" defTabSz="43894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400300" defTabSz="43894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200400" defTabSz="43894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657600"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14800"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572000"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029200"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EMJMD RADMEP: Master on Radiation and Its Effects on Microelectronics and Photonics Technologies</a:t>
            </a:r>
          </a:p>
          <a:p>
            <a:pPr algn="ctr"/>
            <a:endParaRPr lang="en-US" altLang="zh-CN" sz="2000" b="1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altLang="zh-CN" sz="20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S. Girard</a:t>
            </a:r>
            <a:r>
              <a:rPr lang="en-US" altLang="zh-CN" sz="2000" baseline="300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0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A. Javanainen</a:t>
            </a:r>
            <a:r>
              <a:rPr lang="en-US" altLang="zh-CN" sz="2000" baseline="30000" dirty="0">
                <a:solidFill>
                  <a:schemeClr val="tx2"/>
                </a:solidFill>
                <a:latin typeface="Roboto" panose="02000000000000000000" pitchFamily="2" charset="0"/>
              </a:rPr>
              <a:t>2</a:t>
            </a:r>
            <a:r>
              <a:rPr lang="en-US" altLang="zh-CN" sz="20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P. Leroux</a:t>
            </a:r>
            <a:r>
              <a:rPr lang="en-US" altLang="zh-CN" sz="2000" baseline="30000" dirty="0">
                <a:solidFill>
                  <a:schemeClr val="tx2"/>
                </a:solidFill>
                <a:latin typeface="Roboto" panose="02000000000000000000" pitchFamily="2" charset="0"/>
              </a:rPr>
              <a:t>3</a:t>
            </a:r>
            <a:r>
              <a:rPr lang="en-US" altLang="zh-CN" sz="20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F. Saigné</a:t>
            </a:r>
            <a:r>
              <a:rPr lang="en-US" altLang="zh-CN" sz="2000" baseline="30000" dirty="0">
                <a:solidFill>
                  <a:schemeClr val="tx2"/>
                </a:solidFill>
                <a:latin typeface="Roboto" panose="02000000000000000000" pitchFamily="2" charset="0"/>
              </a:rPr>
              <a:t>4</a:t>
            </a:r>
            <a:r>
              <a:rPr lang="en-US" altLang="zh-CN" sz="20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  <a:r>
              <a:rPr lang="en-US" altLang="zh-CN" sz="2000" baseline="30000" dirty="0">
                <a:solidFill>
                  <a:schemeClr val="tx2"/>
                </a:solidFill>
                <a:latin typeface="Roboto" panose="02000000000000000000" pitchFamily="2" charset="0"/>
              </a:rPr>
              <a:t> </a:t>
            </a:r>
            <a:r>
              <a:rPr lang="en-US" altLang="zh-CN" sz="20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I. Dosuna</a:t>
            </a:r>
            <a:r>
              <a:rPr lang="en-US" altLang="zh-CN" sz="2000" baseline="30000" dirty="0">
                <a:solidFill>
                  <a:schemeClr val="tx2"/>
                </a:solidFill>
                <a:latin typeface="Roboto" panose="02000000000000000000" pitchFamily="2" charset="0"/>
              </a:rPr>
              <a:t>4</a:t>
            </a:r>
            <a:r>
              <a:rPr lang="en-US" altLang="zh-CN" sz="20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H. Lauwereys</a:t>
            </a:r>
            <a:r>
              <a:rPr lang="en-US" altLang="zh-CN" sz="2000" baseline="30000" dirty="0">
                <a:solidFill>
                  <a:schemeClr val="tx2"/>
                </a:solidFill>
                <a:latin typeface="Roboto" panose="02000000000000000000" pitchFamily="2" charset="0"/>
              </a:rPr>
              <a:t>3</a:t>
            </a:r>
            <a:r>
              <a:rPr lang="en-US" altLang="zh-CN" sz="20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L. Mattila</a:t>
            </a:r>
            <a:r>
              <a:rPr lang="en-US" altLang="zh-CN" sz="2000" baseline="30000" dirty="0">
                <a:solidFill>
                  <a:schemeClr val="tx2"/>
                </a:solidFill>
                <a:latin typeface="Roboto" panose="02000000000000000000" pitchFamily="2" charset="0"/>
              </a:rPr>
              <a:t>2</a:t>
            </a:r>
            <a:r>
              <a:rPr lang="en-US" altLang="zh-CN" sz="20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and A. Genvrin</a:t>
            </a:r>
            <a:r>
              <a:rPr lang="en-US" altLang="zh-CN" sz="2000" baseline="30000" dirty="0">
                <a:solidFill>
                  <a:schemeClr val="tx2"/>
                </a:solidFill>
                <a:latin typeface="Roboto" panose="02000000000000000000" pitchFamily="2" charset="0"/>
              </a:rPr>
              <a:t>1</a:t>
            </a:r>
          </a:p>
          <a:p>
            <a:pPr algn="ctr"/>
            <a:endParaRPr lang="en-US" altLang="zh-CN" sz="2000" baseline="30000" dirty="0">
              <a:solidFill>
                <a:schemeClr val="tx2"/>
              </a:solidFill>
              <a:latin typeface="Roboto" panose="02000000000000000000" pitchFamily="2" charset="0"/>
            </a:endParaRPr>
          </a:p>
          <a:p>
            <a:pPr algn="ctr"/>
            <a:r>
              <a:rPr lang="en-US" altLang="zh-CN" sz="1600" i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</a:t>
            </a:r>
            <a:r>
              <a:rPr lang="en-US" altLang="zh-CN" sz="1600" i="1" dirty="0" err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Université</a:t>
            </a:r>
            <a:r>
              <a:rPr lang="en-US" altLang="zh-CN" sz="1600" i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Jean Monnet (UJM), Saint-Etienne, France</a:t>
            </a:r>
          </a:p>
          <a:p>
            <a:pPr algn="ctr"/>
            <a:r>
              <a:rPr lang="en-US" altLang="zh-CN" sz="1600" i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2.Jyväskylän </a:t>
            </a:r>
            <a:r>
              <a:rPr lang="en-US" altLang="zh-CN" sz="1600" i="1" dirty="0" err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yliopisto</a:t>
            </a:r>
            <a:r>
              <a:rPr lang="en-US" altLang="zh-CN" sz="1600" i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(JYU), </a:t>
            </a:r>
            <a:r>
              <a:rPr lang="en-US" altLang="zh-CN" sz="1600" i="1" dirty="0" err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Jyväskylä</a:t>
            </a:r>
            <a:r>
              <a:rPr lang="en-US" altLang="zh-CN" sz="1600" i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Finland </a:t>
            </a:r>
          </a:p>
          <a:p>
            <a:pPr algn="ctr"/>
            <a:r>
              <a:rPr lang="en-US" altLang="zh-CN" sz="1600" i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KU Leuven University of Leuven, (KUL), </a:t>
            </a:r>
            <a:r>
              <a:rPr lang="en-US" altLang="zh-CN" sz="1600" i="1" dirty="0" err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Geel</a:t>
            </a:r>
            <a:r>
              <a:rPr lang="en-US" altLang="zh-CN" sz="1600" i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Belgium</a:t>
            </a:r>
          </a:p>
          <a:p>
            <a:pPr algn="ctr"/>
            <a:r>
              <a:rPr lang="en-US" altLang="zh-CN" sz="1600" i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</a:t>
            </a:r>
            <a:r>
              <a:rPr lang="en-US" altLang="zh-CN" sz="1600" i="1" dirty="0" err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Université</a:t>
            </a:r>
            <a:r>
              <a:rPr lang="en-US" altLang="zh-CN" sz="1600" i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Montpellier (UM), Montpellier, France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0365CC-54E1-0AE6-6928-D198C0ED6BA6}"/>
              </a:ext>
            </a:extLst>
          </p:cNvPr>
          <p:cNvSpPr txBox="1"/>
          <p:nvPr/>
        </p:nvSpPr>
        <p:spPr>
          <a:xfrm>
            <a:off x="1489620" y="6215506"/>
            <a:ext cx="8692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solidFill>
                  <a:schemeClr val="tx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paul.leroux@kuleuven.be</a:t>
            </a:r>
            <a:r>
              <a:rPr lang="en-GB" sz="1600" i="1" dirty="0">
                <a:solidFill>
                  <a:schemeClr val="tx2"/>
                </a:solidFill>
              </a:rPr>
              <a:t>							</a:t>
            </a:r>
            <a:r>
              <a:rPr lang="en-GB" sz="1600" i="1" dirty="0">
                <a:solidFill>
                  <a:schemeClr val="tx2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https://iiw.kuleuven.be/onderzoek/advise</a:t>
            </a:r>
            <a:r>
              <a:rPr lang="en-GB" sz="1600" i="1" dirty="0">
                <a:solidFill>
                  <a:schemeClr val="tx2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87587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32E057F-27DD-4BB3-80F9-2C7979D7245E}"/>
              </a:ext>
            </a:extLst>
          </p:cNvPr>
          <p:cNvSpPr txBox="1"/>
          <p:nvPr/>
        </p:nvSpPr>
        <p:spPr>
          <a:xfrm>
            <a:off x="9672810" y="1761895"/>
            <a:ext cx="2366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Microelectronics</a:t>
            </a:r>
          </a:p>
        </p:txBody>
      </p:sp>
      <p:pic>
        <p:nvPicPr>
          <p:cNvPr id="20" name="Image 8">
            <a:extLst>
              <a:ext uri="{FF2B5EF4-FFF2-40B4-BE49-F238E27FC236}">
                <a16:creationId xmlns:a16="http://schemas.microsoft.com/office/drawing/2014/main" id="{4483A15F-F115-48B7-8A15-4948BE796F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t="29292" r="6913" b="27621"/>
          <a:stretch/>
        </p:blipFill>
        <p:spPr bwMode="auto">
          <a:xfrm>
            <a:off x="6225258" y="1665555"/>
            <a:ext cx="1839968" cy="65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z="2800" smtClean="0"/>
              <a:pPr/>
              <a:t>10</a:t>
            </a:fld>
            <a:endParaRPr lang="nl-NL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725660-4153-4D03-96BC-6926E516E2E5}"/>
              </a:ext>
            </a:extLst>
          </p:cNvPr>
          <p:cNvSpPr txBox="1"/>
          <p:nvPr/>
        </p:nvSpPr>
        <p:spPr>
          <a:xfrm>
            <a:off x="5176494" y="5515137"/>
            <a:ext cx="1580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Semester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819448-4A3C-4C7B-837B-7D5989BEFF47}"/>
              </a:ext>
            </a:extLst>
          </p:cNvPr>
          <p:cNvSpPr txBox="1"/>
          <p:nvPr/>
        </p:nvSpPr>
        <p:spPr>
          <a:xfrm>
            <a:off x="209618" y="1761895"/>
            <a:ext cx="1511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Photonics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4A672C-BE03-4FA1-9038-39D5BB405628}"/>
              </a:ext>
            </a:extLst>
          </p:cNvPr>
          <p:cNvSpPr txBox="1"/>
          <p:nvPr/>
        </p:nvSpPr>
        <p:spPr>
          <a:xfrm>
            <a:off x="1813128" y="6020633"/>
            <a:ext cx="8591775" cy="461665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MSc thesis @ academic, research or industrial partner (30 ECTS)</a:t>
            </a:r>
          </a:p>
        </p:txBody>
      </p:sp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7BB2A13A-D581-4124-9DCA-B804226852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72" y="1666271"/>
            <a:ext cx="1816571" cy="6529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90EF3F-BB83-47C4-9370-DDA765E18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258" y="2488986"/>
            <a:ext cx="5724086" cy="27730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C10E06-E60D-4334-9641-3F9053804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318" y="2488987"/>
            <a:ext cx="5723822" cy="27730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89812B-3A0E-52CA-0818-1A7F8EA7B065}"/>
              </a:ext>
            </a:extLst>
          </p:cNvPr>
          <p:cNvSpPr/>
          <p:nvPr/>
        </p:nvSpPr>
        <p:spPr>
          <a:xfrm>
            <a:off x="0" y="1"/>
            <a:ext cx="12192000" cy="10212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5">
            <a:extLst>
              <a:ext uri="{FF2B5EF4-FFF2-40B4-BE49-F238E27FC236}">
                <a16:creationId xmlns:a16="http://schemas.microsoft.com/office/drawing/2014/main" id="{5D6874F4-4720-617A-D4BB-51672B484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80" y="32074"/>
            <a:ext cx="1695584" cy="947002"/>
          </a:xfrm>
          <a:prstGeom prst="rect">
            <a:avLst/>
          </a:prstGeom>
        </p:spPr>
      </p:pic>
      <p:sp>
        <p:nvSpPr>
          <p:cNvPr id="13" name="Titre 3">
            <a:extLst>
              <a:ext uri="{FF2B5EF4-FFF2-40B4-BE49-F238E27FC236}">
                <a16:creationId xmlns:a16="http://schemas.microsoft.com/office/drawing/2014/main" id="{FCBE9061-E426-638E-D20E-4EDDB104DE3E}"/>
              </a:ext>
            </a:extLst>
          </p:cNvPr>
          <p:cNvSpPr txBox="1">
            <a:spLocks/>
          </p:cNvSpPr>
          <p:nvPr/>
        </p:nvSpPr>
        <p:spPr>
          <a:xfrm>
            <a:off x="2187387" y="-12832"/>
            <a:ext cx="9761957" cy="1208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2"/>
                </a:solidFill>
              </a:rPr>
              <a:t>RADMEP </a:t>
            </a:r>
            <a:r>
              <a:rPr lang="fr-FR" sz="3200" dirty="0" err="1">
                <a:solidFill>
                  <a:schemeClr val="bg2"/>
                </a:solidFill>
              </a:rPr>
              <a:t>semesters</a:t>
            </a:r>
            <a:r>
              <a:rPr lang="fr-FR" sz="3200" dirty="0">
                <a:solidFill>
                  <a:schemeClr val="bg2"/>
                </a:solidFill>
              </a:rPr>
              <a:t> 3 and 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078C95-90B5-0A69-8AAD-4A85B0FA35B4}"/>
              </a:ext>
            </a:extLst>
          </p:cNvPr>
          <p:cNvCxnSpPr>
            <a:cxnSpLocks/>
          </p:cNvCxnSpPr>
          <p:nvPr/>
        </p:nvCxnSpPr>
        <p:spPr>
          <a:xfrm>
            <a:off x="0" y="5486493"/>
            <a:ext cx="12192000" cy="31201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E303C7B-6469-F24F-46DB-4DD90D333320}"/>
              </a:ext>
            </a:extLst>
          </p:cNvPr>
          <p:cNvSpPr txBox="1"/>
          <p:nvPr/>
        </p:nvSpPr>
        <p:spPr>
          <a:xfrm>
            <a:off x="5305751" y="1083019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Semester 3</a:t>
            </a:r>
          </a:p>
        </p:txBody>
      </p:sp>
    </p:spTree>
    <p:extLst>
      <p:ext uri="{BB962C8B-B14F-4D97-AF65-F5344CB8AC3E}">
        <p14:creationId xmlns:p14="http://schemas.microsoft.com/office/powerpoint/2010/main" val="1475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A740DC7-33A9-4AA6-BF50-C3F963540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53" y="1206413"/>
            <a:ext cx="7893934" cy="43471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34FCB2-0CEF-425F-81B5-EF6C7189947F}"/>
              </a:ext>
            </a:extLst>
          </p:cNvPr>
          <p:cNvSpPr/>
          <p:nvPr/>
        </p:nvSpPr>
        <p:spPr>
          <a:xfrm>
            <a:off x="0" y="1"/>
            <a:ext cx="12192000" cy="10212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0F9339D-1B50-43DE-80E2-9858130ED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0" y="32074"/>
            <a:ext cx="1695584" cy="947002"/>
          </a:xfrm>
          <a:prstGeom prst="rect">
            <a:avLst/>
          </a:prstGeom>
        </p:spPr>
      </p:pic>
      <p:sp>
        <p:nvSpPr>
          <p:cNvPr id="7" name="Titre 3">
            <a:extLst>
              <a:ext uri="{FF2B5EF4-FFF2-40B4-BE49-F238E27FC236}">
                <a16:creationId xmlns:a16="http://schemas.microsoft.com/office/drawing/2014/main" id="{2D2236E4-C7A1-42F4-895B-A00244C87672}"/>
              </a:ext>
            </a:extLst>
          </p:cNvPr>
          <p:cNvSpPr txBox="1">
            <a:spLocks/>
          </p:cNvSpPr>
          <p:nvPr/>
        </p:nvSpPr>
        <p:spPr>
          <a:xfrm>
            <a:off x="1920240" y="-34348"/>
            <a:ext cx="10195879" cy="1208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2"/>
                </a:solidFill>
              </a:rPr>
              <a:t>RADMEP: A large consortium </a:t>
            </a:r>
            <a:r>
              <a:rPr lang="fr-FR" sz="3200" dirty="0" err="1">
                <a:solidFill>
                  <a:schemeClr val="bg2"/>
                </a:solidFill>
              </a:rPr>
              <a:t>with</a:t>
            </a:r>
            <a:r>
              <a:rPr lang="fr-FR" sz="3200" dirty="0">
                <a:solidFill>
                  <a:schemeClr val="bg2"/>
                </a:solidFill>
              </a:rPr>
              <a:t> </a:t>
            </a:r>
            <a:r>
              <a:rPr lang="fr-FR" sz="3200" dirty="0" err="1">
                <a:solidFill>
                  <a:schemeClr val="bg2"/>
                </a:solidFill>
              </a:rPr>
              <a:t>its</a:t>
            </a:r>
            <a:r>
              <a:rPr lang="fr-FR" sz="3200" dirty="0">
                <a:solidFill>
                  <a:schemeClr val="bg2"/>
                </a:solidFill>
              </a:rPr>
              <a:t> Associated </a:t>
            </a:r>
            <a:r>
              <a:rPr lang="fr-FR" sz="3200" dirty="0" err="1">
                <a:solidFill>
                  <a:schemeClr val="bg2"/>
                </a:solidFill>
              </a:rPr>
              <a:t>Partners</a:t>
            </a:r>
            <a:r>
              <a:rPr lang="fr-FR" sz="3200" dirty="0">
                <a:solidFill>
                  <a:schemeClr val="bg2"/>
                </a:solidFill>
              </a:rPr>
              <a:t> </a:t>
            </a:r>
            <a:r>
              <a:rPr lang="fr-FR" sz="3200" dirty="0" err="1">
                <a:solidFill>
                  <a:schemeClr val="bg2"/>
                </a:solidFill>
              </a:rPr>
              <a:t>that</a:t>
            </a:r>
            <a:r>
              <a:rPr lang="fr-FR" sz="3200" dirty="0">
                <a:solidFill>
                  <a:schemeClr val="bg2"/>
                </a:solidFill>
              </a:rPr>
              <a:t> are </a:t>
            </a:r>
            <a:r>
              <a:rPr lang="fr-FR" sz="3200" dirty="0" err="1">
                <a:solidFill>
                  <a:schemeClr val="bg2"/>
                </a:solidFill>
              </a:rPr>
              <a:t>directly</a:t>
            </a:r>
            <a:r>
              <a:rPr lang="fr-FR" sz="3200" dirty="0">
                <a:solidFill>
                  <a:schemeClr val="bg2"/>
                </a:solidFill>
              </a:rPr>
              <a:t> </a:t>
            </a:r>
            <a:r>
              <a:rPr lang="fr-FR" sz="3200" dirty="0" err="1">
                <a:solidFill>
                  <a:schemeClr val="bg2"/>
                </a:solidFill>
              </a:rPr>
              <a:t>involved</a:t>
            </a:r>
            <a:r>
              <a:rPr lang="fr-FR" sz="3200" dirty="0">
                <a:solidFill>
                  <a:schemeClr val="bg2"/>
                </a:solidFill>
              </a:rPr>
              <a:t> in the training programme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D9E2D6-D75E-4ADF-A391-AA1164FEB71F}"/>
              </a:ext>
            </a:extLst>
          </p:cNvPr>
          <p:cNvSpPr/>
          <p:nvPr/>
        </p:nvSpPr>
        <p:spPr>
          <a:xfrm>
            <a:off x="335666" y="5595760"/>
            <a:ext cx="11434802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Thanks to EU support, RADMEP is able to welcome invited scholars, delivering lectures or seminars to the students. More than 24 scholars from 12 institutions for the first intake.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86EF79F-2FFE-4F20-97A6-676F77EB4E92}"/>
              </a:ext>
            </a:extLst>
          </p:cNvPr>
          <p:cNvSpPr txBox="1"/>
          <p:nvPr/>
        </p:nvSpPr>
        <p:spPr>
          <a:xfrm>
            <a:off x="8665438" y="2923912"/>
            <a:ext cx="3243929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2"/>
                </a:solidFill>
              </a:rPr>
              <a:t>It </a:t>
            </a:r>
            <a:r>
              <a:rPr lang="fr-FR" sz="2400" b="1" dirty="0" err="1">
                <a:solidFill>
                  <a:schemeClr val="tx2"/>
                </a:solidFill>
              </a:rPr>
              <a:t>is</a:t>
            </a:r>
            <a:r>
              <a:rPr lang="fr-FR" sz="2400" b="1" dirty="0">
                <a:solidFill>
                  <a:schemeClr val="tx2"/>
                </a:solidFill>
              </a:rPr>
              <a:t> </a:t>
            </a:r>
            <a:r>
              <a:rPr lang="fr-FR" sz="2400" b="1" dirty="0" err="1">
                <a:solidFill>
                  <a:schemeClr val="tx2"/>
                </a:solidFill>
              </a:rPr>
              <a:t>still</a:t>
            </a:r>
            <a:r>
              <a:rPr lang="fr-FR" sz="2400" b="1" dirty="0">
                <a:solidFill>
                  <a:schemeClr val="tx2"/>
                </a:solidFill>
              </a:rPr>
              <a:t> possible to </a:t>
            </a:r>
            <a:r>
              <a:rPr lang="fr-FR" sz="2400" b="1" dirty="0" err="1">
                <a:solidFill>
                  <a:schemeClr val="tx2"/>
                </a:solidFill>
              </a:rPr>
              <a:t>join</a:t>
            </a:r>
            <a:r>
              <a:rPr lang="fr-FR" sz="2400" b="1" dirty="0">
                <a:solidFill>
                  <a:schemeClr val="tx2"/>
                </a:solidFill>
              </a:rPr>
              <a:t> the consortium as Associate Partner!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369B874D-7080-4DD5-A0FB-E949B58D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4012" y="6367112"/>
            <a:ext cx="2743200" cy="365125"/>
          </a:xfrm>
        </p:spPr>
        <p:txBody>
          <a:bodyPr/>
          <a:lstStyle/>
          <a:p>
            <a:fld id="{0A297500-7527-634B-90F4-69D0994C32B4}" type="slidenum">
              <a:rPr lang="nl-NL" sz="2800" smtClean="0"/>
              <a:pPr/>
              <a:t>11</a:t>
            </a:fld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595072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8C7E5FA-AC1E-4F30-A629-F7D663AAAB7E}"/>
              </a:ext>
            </a:extLst>
          </p:cNvPr>
          <p:cNvPicPr/>
          <p:nvPr/>
        </p:nvPicPr>
        <p:blipFill rotWithShape="1">
          <a:blip r:embed="rId2"/>
          <a:srcRect l="50158" t="23490" r="5822" b="7639"/>
          <a:stretch/>
        </p:blipFill>
        <p:spPr bwMode="auto">
          <a:xfrm>
            <a:off x="75879" y="1208982"/>
            <a:ext cx="6164097" cy="2921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E1B008-9B52-4614-9EBF-AFDD871F5F2E}"/>
              </a:ext>
            </a:extLst>
          </p:cNvPr>
          <p:cNvSpPr/>
          <p:nvPr/>
        </p:nvSpPr>
        <p:spPr>
          <a:xfrm>
            <a:off x="0" y="1"/>
            <a:ext cx="12192000" cy="10212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F880EC-3A32-4225-A66B-DC6BBD895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0" y="32074"/>
            <a:ext cx="1695584" cy="947002"/>
          </a:xfrm>
          <a:prstGeom prst="rect">
            <a:avLst/>
          </a:prstGeom>
        </p:spPr>
      </p:pic>
      <p:sp>
        <p:nvSpPr>
          <p:cNvPr id="6" name="Titre 3">
            <a:extLst>
              <a:ext uri="{FF2B5EF4-FFF2-40B4-BE49-F238E27FC236}">
                <a16:creationId xmlns:a16="http://schemas.microsoft.com/office/drawing/2014/main" id="{8C44ADB2-40B0-4371-9A68-285F0429C320}"/>
              </a:ext>
            </a:extLst>
          </p:cNvPr>
          <p:cNvSpPr txBox="1">
            <a:spLocks/>
          </p:cNvSpPr>
          <p:nvPr/>
        </p:nvSpPr>
        <p:spPr>
          <a:xfrm>
            <a:off x="2187387" y="-12832"/>
            <a:ext cx="7813863" cy="1208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err="1">
                <a:solidFill>
                  <a:schemeClr val="bg2"/>
                </a:solidFill>
              </a:rPr>
              <a:t>Applying</a:t>
            </a:r>
            <a:r>
              <a:rPr lang="fr-FR" sz="3200" dirty="0">
                <a:solidFill>
                  <a:schemeClr val="bg2"/>
                </a:solidFill>
              </a:rPr>
              <a:t> to RADMEP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05B5F4-9D8C-4354-9C91-2E27C137120E}"/>
              </a:ext>
            </a:extLst>
          </p:cNvPr>
          <p:cNvSpPr/>
          <p:nvPr/>
        </p:nvSpPr>
        <p:spPr>
          <a:xfrm>
            <a:off x="75879" y="1196149"/>
            <a:ext cx="9520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B590CA3-1FDB-4FC8-B32C-F311B93E570B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8451" t="3042" r="8215" b="4260"/>
          <a:stretch/>
        </p:blipFill>
        <p:spPr bwMode="auto">
          <a:xfrm>
            <a:off x="6396206" y="1208982"/>
            <a:ext cx="5678742" cy="2921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4C36A7-FD73-4090-8F9C-43AE7F3F34C0}"/>
              </a:ext>
            </a:extLst>
          </p:cNvPr>
          <p:cNvSpPr/>
          <p:nvPr/>
        </p:nvSpPr>
        <p:spPr>
          <a:xfrm>
            <a:off x="7148456" y="4531041"/>
            <a:ext cx="4362226" cy="1571424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2"/>
                </a:solidFill>
              </a:rPr>
              <a:t>340 applications (3 </a:t>
            </a:r>
            <a:r>
              <a:rPr lang="fr-FR" sz="2400" b="1" dirty="0" err="1">
                <a:solidFill>
                  <a:schemeClr val="tx2"/>
                </a:solidFill>
              </a:rPr>
              <a:t>intakes</a:t>
            </a:r>
            <a:r>
              <a:rPr lang="fr-FR" sz="2400" b="1" dirty="0">
                <a:solidFill>
                  <a:schemeClr val="tx2"/>
                </a:solidFill>
              </a:rPr>
              <a:t>)</a:t>
            </a:r>
          </a:p>
          <a:p>
            <a:pPr algn="ctr"/>
            <a:r>
              <a:rPr lang="fr-FR" sz="2400" b="1" dirty="0" err="1">
                <a:solidFill>
                  <a:schemeClr val="tx2"/>
                </a:solidFill>
              </a:rPr>
              <a:t>from</a:t>
            </a:r>
            <a:r>
              <a:rPr lang="fr-FR" sz="2400" b="1" dirty="0">
                <a:solidFill>
                  <a:schemeClr val="tx2"/>
                </a:solidFill>
              </a:rPr>
              <a:t> 57 </a:t>
            </a:r>
            <a:r>
              <a:rPr lang="fr-FR" sz="2400" b="1" dirty="0" err="1">
                <a:solidFill>
                  <a:schemeClr val="tx2"/>
                </a:solidFill>
              </a:rPr>
              <a:t>different</a:t>
            </a:r>
            <a:r>
              <a:rPr lang="fr-FR" sz="2400" b="1" dirty="0">
                <a:solidFill>
                  <a:schemeClr val="tx2"/>
                </a:solidFill>
              </a:rPr>
              <a:t> countries for 44 </a:t>
            </a:r>
            <a:r>
              <a:rPr lang="fr-FR" sz="2400" b="1" dirty="0" err="1">
                <a:solidFill>
                  <a:schemeClr val="tx2"/>
                </a:solidFill>
              </a:rPr>
              <a:t>delivered</a:t>
            </a:r>
            <a:r>
              <a:rPr lang="fr-FR" sz="2400" b="1" dirty="0">
                <a:solidFill>
                  <a:schemeClr val="tx2"/>
                </a:solidFill>
              </a:rPr>
              <a:t> EMJMD </a:t>
            </a:r>
            <a:r>
              <a:rPr lang="fr-FR" sz="2400" b="1" dirty="0" err="1">
                <a:solidFill>
                  <a:schemeClr val="tx2"/>
                </a:solidFill>
              </a:rPr>
              <a:t>grants</a:t>
            </a:r>
            <a:endParaRPr lang="fr-FR" sz="2400" b="1" dirty="0">
              <a:solidFill>
                <a:schemeClr val="tx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BC1A94-D83A-474F-8C97-F911076019E3}"/>
              </a:ext>
            </a:extLst>
          </p:cNvPr>
          <p:cNvSpPr/>
          <p:nvPr/>
        </p:nvSpPr>
        <p:spPr>
          <a:xfrm>
            <a:off x="75879" y="4301091"/>
            <a:ext cx="69058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Applicants must hold a bachelor’s degree, preferably in the fields of microelectronics, photonics or physics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Applicants must possess a solid background in the fields of (semiconductor/radiation) physics, photonics or electronics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A strong command of written and oral English is required</a:t>
            </a: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6ACE18A7-2850-42E3-A1D2-748EDDD24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A297500-7527-634B-90F4-69D0994C32B4}" type="slidenum">
              <a:rPr lang="nl-NL" sz="2800" smtClean="0"/>
              <a:pPr/>
              <a:t>12</a:t>
            </a:fld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063229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B9B847-99C8-5451-F0A0-1092C3104C0C}"/>
              </a:ext>
            </a:extLst>
          </p:cNvPr>
          <p:cNvSpPr/>
          <p:nvPr/>
        </p:nvSpPr>
        <p:spPr>
          <a:xfrm>
            <a:off x="0" y="1"/>
            <a:ext cx="12192000" cy="10212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31EF40-3FA7-46A9-A84D-672C4D458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1" y="26498"/>
            <a:ext cx="2223803" cy="8424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4160EF-5B60-4810-AAFD-39037B7E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365" y="144129"/>
            <a:ext cx="9410364" cy="705332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chemeClr val="bg2"/>
                </a:solidFill>
              </a:rPr>
              <a:t>RADiation</a:t>
            </a:r>
            <a:r>
              <a:rPr lang="en-US" sz="3200" dirty="0">
                <a:solidFill>
                  <a:schemeClr val="bg2"/>
                </a:solidFill>
              </a:rPr>
              <a:t> facility Network for the </a:t>
            </a:r>
            <a:r>
              <a:rPr lang="en-US" sz="3200" dirty="0" err="1">
                <a:solidFill>
                  <a:schemeClr val="bg2"/>
                </a:solidFill>
              </a:rPr>
              <a:t>EXploration</a:t>
            </a:r>
            <a:r>
              <a:rPr lang="en-US" sz="3200" dirty="0">
                <a:solidFill>
                  <a:schemeClr val="bg2"/>
                </a:solidFill>
              </a:rPr>
              <a:t> of effects for </a:t>
            </a:r>
            <a:r>
              <a:rPr lang="en-US" sz="3200" dirty="0" err="1">
                <a:solidFill>
                  <a:schemeClr val="bg2"/>
                </a:solidFill>
              </a:rPr>
              <a:t>indusTry</a:t>
            </a:r>
            <a:r>
              <a:rPr lang="en-US" sz="3200" dirty="0">
                <a:solidFill>
                  <a:schemeClr val="bg2"/>
                </a:solidFill>
              </a:rPr>
              <a:t> and research (RADNEXT)</a:t>
            </a:r>
            <a:endParaRPr lang="nl-BE" sz="3200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957773-1E84-44C8-ADC6-674F0F223FF3}"/>
              </a:ext>
            </a:extLst>
          </p:cNvPr>
          <p:cNvSpPr txBox="1"/>
          <p:nvPr/>
        </p:nvSpPr>
        <p:spPr>
          <a:xfrm>
            <a:off x="337534" y="1337705"/>
            <a:ext cx="68828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>
                <a:solidFill>
                  <a:schemeClr val="tx2"/>
                </a:solidFill>
              </a:rPr>
              <a:t>RADNEXT is a H2020 INFRAIA-02-2020 infrastructure project, coordinated by CERN with the main purpose of </a:t>
            </a:r>
            <a:r>
              <a:rPr lang="en-GB" sz="2400" b="1" dirty="0">
                <a:solidFill>
                  <a:schemeClr val="tx2"/>
                </a:solidFill>
              </a:rPr>
              <a:t>enhancing accessibility</a:t>
            </a:r>
            <a:r>
              <a:rPr lang="en-GB" sz="2400" dirty="0">
                <a:solidFill>
                  <a:schemeClr val="tx2"/>
                </a:solidFill>
              </a:rPr>
              <a:t> </a:t>
            </a:r>
            <a:r>
              <a:rPr lang="en-GB" sz="2400" b="1" dirty="0">
                <a:solidFill>
                  <a:schemeClr val="tx2"/>
                </a:solidFill>
              </a:rPr>
              <a:t>to irradiation facilities </a:t>
            </a:r>
            <a:r>
              <a:rPr lang="en-GB" sz="2400" dirty="0">
                <a:solidFill>
                  <a:schemeClr val="tx2"/>
                </a:solidFill>
              </a:rPr>
              <a:t>for research on radiation effects in electronics.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720A8FD-EE5D-4BAC-B3DB-0AD677066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18" y="6121238"/>
            <a:ext cx="928173" cy="59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FD1E20-A443-4327-8F5C-44159FB0D9BF}"/>
              </a:ext>
            </a:extLst>
          </p:cNvPr>
          <p:cNvSpPr txBox="1"/>
          <p:nvPr/>
        </p:nvSpPr>
        <p:spPr>
          <a:xfrm>
            <a:off x="337534" y="3160223"/>
            <a:ext cx="604041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>
                <a:solidFill>
                  <a:schemeClr val="tx2"/>
                </a:solidFill>
              </a:rPr>
              <a:t>To this end, RADNEXT provides</a:t>
            </a:r>
          </a:p>
          <a:p>
            <a:pPr marL="405000" indent="-128577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A </a:t>
            </a:r>
            <a:r>
              <a:rPr lang="en-GB" sz="2000" b="1" dirty="0">
                <a:solidFill>
                  <a:schemeClr val="tx2"/>
                </a:solidFill>
              </a:rPr>
              <a:t>network of irradiation facilities </a:t>
            </a:r>
            <a:r>
              <a:rPr lang="en-GB" sz="2000" dirty="0">
                <a:solidFill>
                  <a:schemeClr val="tx2"/>
                </a:solidFill>
              </a:rPr>
              <a:t>and a structure for facility access</a:t>
            </a:r>
          </a:p>
          <a:p>
            <a:pPr marL="405000" indent="-128577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2"/>
                </a:solidFill>
              </a:rPr>
              <a:t>Transnational access to irradiation facilities</a:t>
            </a:r>
            <a:endParaRPr lang="en-GB" sz="2000" dirty="0">
              <a:solidFill>
                <a:schemeClr val="tx2"/>
              </a:solidFill>
            </a:endParaRPr>
          </a:p>
          <a:p>
            <a:pPr marL="405000" indent="-128577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A </a:t>
            </a:r>
            <a:r>
              <a:rPr lang="en-GB" sz="2000" b="1" dirty="0">
                <a:solidFill>
                  <a:schemeClr val="tx2"/>
                </a:solidFill>
              </a:rPr>
              <a:t>research program </a:t>
            </a:r>
            <a:r>
              <a:rPr lang="en-GB" sz="2000" dirty="0">
                <a:solidFill>
                  <a:schemeClr val="tx2"/>
                </a:solidFill>
              </a:rPr>
              <a:t>devoted to improving radiation effects testing responding to the emerging needs of electronics component and system irradiation</a:t>
            </a:r>
            <a:endParaRPr lang="en-GB" sz="1000" dirty="0">
              <a:solidFill>
                <a:schemeClr val="tx2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CA64F5-760B-4DC8-80E2-2F96199FF47A}"/>
              </a:ext>
            </a:extLst>
          </p:cNvPr>
          <p:cNvGrpSpPr/>
          <p:nvPr/>
        </p:nvGrpSpPr>
        <p:grpSpPr>
          <a:xfrm>
            <a:off x="7390822" y="1165384"/>
            <a:ext cx="4646378" cy="5477463"/>
            <a:chOff x="7272715" y="1493766"/>
            <a:chExt cx="4606621" cy="511158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289BF27-D517-4084-B0AB-16C1E8B27095}"/>
                </a:ext>
              </a:extLst>
            </p:cNvPr>
            <p:cNvSpPr/>
            <p:nvPr/>
          </p:nvSpPr>
          <p:spPr>
            <a:xfrm>
              <a:off x="7272715" y="1493766"/>
              <a:ext cx="4606621" cy="5111584"/>
            </a:xfrm>
            <a:prstGeom prst="roundRect">
              <a:avLst>
                <a:gd name="adj" fmla="val 6812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446C6E-F094-452E-A285-D490B6A61D05}"/>
                </a:ext>
              </a:extLst>
            </p:cNvPr>
            <p:cNvSpPr txBox="1"/>
            <p:nvPr/>
          </p:nvSpPr>
          <p:spPr>
            <a:xfrm>
              <a:off x="8068735" y="2409198"/>
              <a:ext cx="3697124" cy="37721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050"/>
                </a:spcAft>
              </a:pPr>
              <a:r>
                <a:rPr lang="en-GB" sz="2000" dirty="0"/>
                <a:t>More than 6000 beam time hours are awarded (in 2021-2025) via a competitive proposal process</a:t>
              </a:r>
            </a:p>
            <a:p>
              <a:pPr>
                <a:spcAft>
                  <a:spcPts val="1050"/>
                </a:spcAft>
              </a:pPr>
              <a:r>
                <a:rPr lang="en-GB" sz="2000" dirty="0"/>
                <a:t>Free of cost to users</a:t>
              </a:r>
            </a:p>
            <a:p>
              <a:pPr>
                <a:spcAft>
                  <a:spcPts val="1050"/>
                </a:spcAft>
              </a:pPr>
              <a:r>
                <a:rPr lang="en-GB" sz="2000" dirty="0"/>
                <a:t>Quarterly calls for proposals (evaluated by experts)</a:t>
              </a:r>
            </a:p>
            <a:p>
              <a:pPr>
                <a:spcAft>
                  <a:spcPts val="1050"/>
                </a:spcAft>
              </a:pPr>
              <a:r>
                <a:rPr lang="en-US" sz="2000" dirty="0"/>
                <a:t>Both academic and industrial groups are eligible</a:t>
              </a:r>
            </a:p>
            <a:p>
              <a:pPr>
                <a:spcAft>
                  <a:spcPts val="1050"/>
                </a:spcAft>
              </a:pPr>
              <a:r>
                <a:rPr lang="en-US" sz="2000" dirty="0"/>
                <a:t>Types of beams: proton, neutron, heavy ion, muon, mixed-field, photon, electron</a:t>
              </a:r>
              <a:endParaRPr lang="en-GB" sz="360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51ABCCE-CB8D-4B1D-BB14-298371AAC302}"/>
                </a:ext>
              </a:extLst>
            </p:cNvPr>
            <p:cNvGrpSpPr/>
            <p:nvPr/>
          </p:nvGrpSpPr>
          <p:grpSpPr>
            <a:xfrm>
              <a:off x="7596610" y="2557460"/>
              <a:ext cx="300313" cy="297132"/>
              <a:chOff x="7368827" y="2730489"/>
              <a:chExt cx="318598" cy="288583"/>
            </a:xfrm>
          </p:grpSpPr>
          <p:sp>
            <p:nvSpPr>
              <p:cNvPr id="17" name="Google Shape;411;p7">
                <a:extLst>
                  <a:ext uri="{FF2B5EF4-FFF2-40B4-BE49-F238E27FC236}">
                    <a16:creationId xmlns:a16="http://schemas.microsoft.com/office/drawing/2014/main" id="{E7DE43B1-8696-44D5-BDEB-7FAAF7019F82}"/>
                  </a:ext>
                </a:extLst>
              </p:cNvPr>
              <p:cNvSpPr/>
              <p:nvPr/>
            </p:nvSpPr>
            <p:spPr>
              <a:xfrm>
                <a:off x="7452822" y="2730489"/>
                <a:ext cx="234603" cy="183131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2935" fill="none" extrusionOk="0">
                    <a:moveTo>
                      <a:pt x="3849" y="0"/>
                    </a:moveTo>
                    <a:lnTo>
                      <a:pt x="915" y="2935"/>
                    </a:lnTo>
                    <a:lnTo>
                      <a:pt x="0" y="2058"/>
                    </a:lnTo>
                  </a:path>
                </a:pathLst>
              </a:custGeom>
              <a:solidFill>
                <a:schemeClr val="tx1"/>
              </a:solidFill>
              <a:ln w="143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114;p7">
                <a:extLst>
                  <a:ext uri="{FF2B5EF4-FFF2-40B4-BE49-F238E27FC236}">
                    <a16:creationId xmlns:a16="http://schemas.microsoft.com/office/drawing/2014/main" id="{ECBC7C2A-D05F-4638-895A-C441A1A56B83}"/>
                  </a:ext>
                </a:extLst>
              </p:cNvPr>
              <p:cNvSpPr/>
              <p:nvPr/>
            </p:nvSpPr>
            <p:spPr>
              <a:xfrm>
                <a:off x="7368827" y="2730489"/>
                <a:ext cx="318598" cy="288583"/>
              </a:xfrm>
              <a:custGeom>
                <a:avLst/>
                <a:gdLst/>
                <a:ahLst/>
                <a:cxnLst/>
                <a:rect l="l" t="t" r="r" b="b"/>
                <a:pathLst>
                  <a:path w="5298" h="5298" fill="none" extrusionOk="0">
                    <a:moveTo>
                      <a:pt x="5298" y="3240"/>
                    </a:moveTo>
                    <a:lnTo>
                      <a:pt x="5298" y="4688"/>
                    </a:lnTo>
                    <a:lnTo>
                      <a:pt x="5298" y="4688"/>
                    </a:lnTo>
                    <a:lnTo>
                      <a:pt x="5259" y="4802"/>
                    </a:lnTo>
                    <a:lnTo>
                      <a:pt x="5259" y="4916"/>
                    </a:lnTo>
                    <a:lnTo>
                      <a:pt x="5107" y="5107"/>
                    </a:lnTo>
                    <a:lnTo>
                      <a:pt x="4916" y="5259"/>
                    </a:lnTo>
                    <a:lnTo>
                      <a:pt x="4802" y="5259"/>
                    </a:lnTo>
                    <a:lnTo>
                      <a:pt x="4688" y="5298"/>
                    </a:lnTo>
                    <a:lnTo>
                      <a:pt x="572" y="5298"/>
                    </a:lnTo>
                    <a:lnTo>
                      <a:pt x="572" y="5298"/>
                    </a:lnTo>
                    <a:lnTo>
                      <a:pt x="458" y="5259"/>
                    </a:lnTo>
                    <a:lnTo>
                      <a:pt x="343" y="5259"/>
                    </a:lnTo>
                    <a:lnTo>
                      <a:pt x="153" y="5107"/>
                    </a:lnTo>
                    <a:lnTo>
                      <a:pt x="38" y="4916"/>
                    </a:lnTo>
                    <a:lnTo>
                      <a:pt x="0" y="4802"/>
                    </a:lnTo>
                    <a:lnTo>
                      <a:pt x="0" y="4688"/>
                    </a:lnTo>
                    <a:lnTo>
                      <a:pt x="0" y="572"/>
                    </a:lnTo>
                    <a:lnTo>
                      <a:pt x="0" y="572"/>
                    </a:lnTo>
                    <a:lnTo>
                      <a:pt x="0" y="458"/>
                    </a:lnTo>
                    <a:lnTo>
                      <a:pt x="38" y="343"/>
                    </a:lnTo>
                    <a:lnTo>
                      <a:pt x="153" y="153"/>
                    </a:lnTo>
                    <a:lnTo>
                      <a:pt x="343" y="38"/>
                    </a:lnTo>
                    <a:lnTo>
                      <a:pt x="458" y="0"/>
                    </a:lnTo>
                    <a:lnTo>
                      <a:pt x="572" y="0"/>
                    </a:lnTo>
                    <a:lnTo>
                      <a:pt x="2058" y="0"/>
                    </a:lnTo>
                  </a:path>
                </a:pathLst>
              </a:custGeom>
              <a:solidFill>
                <a:schemeClr val="tx1"/>
              </a:solidFill>
              <a:ln w="143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380176D-14CD-479E-A2A0-A8ACEC54F93B}"/>
                </a:ext>
              </a:extLst>
            </p:cNvPr>
            <p:cNvSpPr txBox="1"/>
            <p:nvPr/>
          </p:nvSpPr>
          <p:spPr>
            <a:xfrm>
              <a:off x="7780424" y="1821134"/>
              <a:ext cx="3591204" cy="327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/>
                <a:t>TRANSNATIONAL ACCESS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CB0160C-1FB4-4B74-8CB2-1F0E53446664}"/>
                </a:ext>
              </a:extLst>
            </p:cNvPr>
            <p:cNvGrpSpPr/>
            <p:nvPr/>
          </p:nvGrpSpPr>
          <p:grpSpPr>
            <a:xfrm>
              <a:off x="7595233" y="3472029"/>
              <a:ext cx="300313" cy="297132"/>
              <a:chOff x="7368827" y="2730489"/>
              <a:chExt cx="318598" cy="288583"/>
            </a:xfrm>
          </p:grpSpPr>
          <p:sp>
            <p:nvSpPr>
              <p:cNvPr id="22" name="Google Shape;411;p7">
                <a:extLst>
                  <a:ext uri="{FF2B5EF4-FFF2-40B4-BE49-F238E27FC236}">
                    <a16:creationId xmlns:a16="http://schemas.microsoft.com/office/drawing/2014/main" id="{C785C0F9-53A4-43AB-8A47-29BF83ADFD0B}"/>
                  </a:ext>
                </a:extLst>
              </p:cNvPr>
              <p:cNvSpPr/>
              <p:nvPr/>
            </p:nvSpPr>
            <p:spPr>
              <a:xfrm>
                <a:off x="7452822" y="2730489"/>
                <a:ext cx="234603" cy="183131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2935" fill="none" extrusionOk="0">
                    <a:moveTo>
                      <a:pt x="3849" y="0"/>
                    </a:moveTo>
                    <a:lnTo>
                      <a:pt x="915" y="2935"/>
                    </a:lnTo>
                    <a:lnTo>
                      <a:pt x="0" y="2058"/>
                    </a:lnTo>
                  </a:path>
                </a:pathLst>
              </a:custGeom>
              <a:solidFill>
                <a:schemeClr val="tx1"/>
              </a:solidFill>
              <a:ln w="143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114;p7">
                <a:extLst>
                  <a:ext uri="{FF2B5EF4-FFF2-40B4-BE49-F238E27FC236}">
                    <a16:creationId xmlns:a16="http://schemas.microsoft.com/office/drawing/2014/main" id="{5159EF41-A127-4DFC-BB3A-54ECF86FBF04}"/>
                  </a:ext>
                </a:extLst>
              </p:cNvPr>
              <p:cNvSpPr/>
              <p:nvPr/>
            </p:nvSpPr>
            <p:spPr>
              <a:xfrm>
                <a:off x="7368827" y="2730489"/>
                <a:ext cx="318598" cy="288583"/>
              </a:xfrm>
              <a:custGeom>
                <a:avLst/>
                <a:gdLst/>
                <a:ahLst/>
                <a:cxnLst/>
                <a:rect l="l" t="t" r="r" b="b"/>
                <a:pathLst>
                  <a:path w="5298" h="5298" fill="none" extrusionOk="0">
                    <a:moveTo>
                      <a:pt x="5298" y="3240"/>
                    </a:moveTo>
                    <a:lnTo>
                      <a:pt x="5298" y="4688"/>
                    </a:lnTo>
                    <a:lnTo>
                      <a:pt x="5298" y="4688"/>
                    </a:lnTo>
                    <a:lnTo>
                      <a:pt x="5259" y="4802"/>
                    </a:lnTo>
                    <a:lnTo>
                      <a:pt x="5259" y="4916"/>
                    </a:lnTo>
                    <a:lnTo>
                      <a:pt x="5107" y="5107"/>
                    </a:lnTo>
                    <a:lnTo>
                      <a:pt x="4916" y="5259"/>
                    </a:lnTo>
                    <a:lnTo>
                      <a:pt x="4802" y="5259"/>
                    </a:lnTo>
                    <a:lnTo>
                      <a:pt x="4688" y="5298"/>
                    </a:lnTo>
                    <a:lnTo>
                      <a:pt x="572" y="5298"/>
                    </a:lnTo>
                    <a:lnTo>
                      <a:pt x="572" y="5298"/>
                    </a:lnTo>
                    <a:lnTo>
                      <a:pt x="458" y="5259"/>
                    </a:lnTo>
                    <a:lnTo>
                      <a:pt x="343" y="5259"/>
                    </a:lnTo>
                    <a:lnTo>
                      <a:pt x="153" y="5107"/>
                    </a:lnTo>
                    <a:lnTo>
                      <a:pt x="38" y="4916"/>
                    </a:lnTo>
                    <a:lnTo>
                      <a:pt x="0" y="4802"/>
                    </a:lnTo>
                    <a:lnTo>
                      <a:pt x="0" y="4688"/>
                    </a:lnTo>
                    <a:lnTo>
                      <a:pt x="0" y="572"/>
                    </a:lnTo>
                    <a:lnTo>
                      <a:pt x="0" y="572"/>
                    </a:lnTo>
                    <a:lnTo>
                      <a:pt x="0" y="458"/>
                    </a:lnTo>
                    <a:lnTo>
                      <a:pt x="38" y="343"/>
                    </a:lnTo>
                    <a:lnTo>
                      <a:pt x="153" y="153"/>
                    </a:lnTo>
                    <a:lnTo>
                      <a:pt x="343" y="38"/>
                    </a:lnTo>
                    <a:lnTo>
                      <a:pt x="458" y="0"/>
                    </a:lnTo>
                    <a:lnTo>
                      <a:pt x="572" y="0"/>
                    </a:lnTo>
                    <a:lnTo>
                      <a:pt x="2058" y="0"/>
                    </a:lnTo>
                  </a:path>
                </a:pathLst>
              </a:custGeom>
              <a:solidFill>
                <a:schemeClr val="tx1"/>
              </a:solidFill>
              <a:ln w="143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825FE4A-3BC7-42D8-82B2-7FE9347AD15F}"/>
                </a:ext>
              </a:extLst>
            </p:cNvPr>
            <p:cNvGrpSpPr/>
            <p:nvPr/>
          </p:nvGrpSpPr>
          <p:grpSpPr>
            <a:xfrm>
              <a:off x="7601169" y="4049558"/>
              <a:ext cx="300313" cy="297132"/>
              <a:chOff x="7368827" y="2730489"/>
              <a:chExt cx="318598" cy="288583"/>
            </a:xfrm>
          </p:grpSpPr>
          <p:sp>
            <p:nvSpPr>
              <p:cNvPr id="25" name="Google Shape;411;p7">
                <a:extLst>
                  <a:ext uri="{FF2B5EF4-FFF2-40B4-BE49-F238E27FC236}">
                    <a16:creationId xmlns:a16="http://schemas.microsoft.com/office/drawing/2014/main" id="{75E14A42-D4C3-4874-AF6C-87598803869A}"/>
                  </a:ext>
                </a:extLst>
              </p:cNvPr>
              <p:cNvSpPr/>
              <p:nvPr/>
            </p:nvSpPr>
            <p:spPr>
              <a:xfrm>
                <a:off x="7452822" y="2730489"/>
                <a:ext cx="234603" cy="183131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2935" fill="none" extrusionOk="0">
                    <a:moveTo>
                      <a:pt x="3849" y="0"/>
                    </a:moveTo>
                    <a:lnTo>
                      <a:pt x="915" y="2935"/>
                    </a:lnTo>
                    <a:lnTo>
                      <a:pt x="0" y="2058"/>
                    </a:lnTo>
                  </a:path>
                </a:pathLst>
              </a:custGeom>
              <a:solidFill>
                <a:schemeClr val="tx1"/>
              </a:solidFill>
              <a:ln w="143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114;p7">
                <a:extLst>
                  <a:ext uri="{FF2B5EF4-FFF2-40B4-BE49-F238E27FC236}">
                    <a16:creationId xmlns:a16="http://schemas.microsoft.com/office/drawing/2014/main" id="{32DB43A6-661B-46AB-8D48-1B7CBB51B787}"/>
                  </a:ext>
                </a:extLst>
              </p:cNvPr>
              <p:cNvSpPr/>
              <p:nvPr/>
            </p:nvSpPr>
            <p:spPr>
              <a:xfrm>
                <a:off x="7368827" y="2730489"/>
                <a:ext cx="318598" cy="288583"/>
              </a:xfrm>
              <a:custGeom>
                <a:avLst/>
                <a:gdLst/>
                <a:ahLst/>
                <a:cxnLst/>
                <a:rect l="l" t="t" r="r" b="b"/>
                <a:pathLst>
                  <a:path w="5298" h="5298" fill="none" extrusionOk="0">
                    <a:moveTo>
                      <a:pt x="5298" y="3240"/>
                    </a:moveTo>
                    <a:lnTo>
                      <a:pt x="5298" y="4688"/>
                    </a:lnTo>
                    <a:lnTo>
                      <a:pt x="5298" y="4688"/>
                    </a:lnTo>
                    <a:lnTo>
                      <a:pt x="5259" y="4802"/>
                    </a:lnTo>
                    <a:lnTo>
                      <a:pt x="5259" y="4916"/>
                    </a:lnTo>
                    <a:lnTo>
                      <a:pt x="5107" y="5107"/>
                    </a:lnTo>
                    <a:lnTo>
                      <a:pt x="4916" y="5259"/>
                    </a:lnTo>
                    <a:lnTo>
                      <a:pt x="4802" y="5259"/>
                    </a:lnTo>
                    <a:lnTo>
                      <a:pt x="4688" y="5298"/>
                    </a:lnTo>
                    <a:lnTo>
                      <a:pt x="572" y="5298"/>
                    </a:lnTo>
                    <a:lnTo>
                      <a:pt x="572" y="5298"/>
                    </a:lnTo>
                    <a:lnTo>
                      <a:pt x="458" y="5259"/>
                    </a:lnTo>
                    <a:lnTo>
                      <a:pt x="343" y="5259"/>
                    </a:lnTo>
                    <a:lnTo>
                      <a:pt x="153" y="5107"/>
                    </a:lnTo>
                    <a:lnTo>
                      <a:pt x="38" y="4916"/>
                    </a:lnTo>
                    <a:lnTo>
                      <a:pt x="0" y="4802"/>
                    </a:lnTo>
                    <a:lnTo>
                      <a:pt x="0" y="4688"/>
                    </a:lnTo>
                    <a:lnTo>
                      <a:pt x="0" y="572"/>
                    </a:lnTo>
                    <a:lnTo>
                      <a:pt x="0" y="572"/>
                    </a:lnTo>
                    <a:lnTo>
                      <a:pt x="0" y="458"/>
                    </a:lnTo>
                    <a:lnTo>
                      <a:pt x="38" y="343"/>
                    </a:lnTo>
                    <a:lnTo>
                      <a:pt x="153" y="153"/>
                    </a:lnTo>
                    <a:lnTo>
                      <a:pt x="343" y="38"/>
                    </a:lnTo>
                    <a:lnTo>
                      <a:pt x="458" y="0"/>
                    </a:lnTo>
                    <a:lnTo>
                      <a:pt x="572" y="0"/>
                    </a:lnTo>
                    <a:lnTo>
                      <a:pt x="2058" y="0"/>
                    </a:lnTo>
                  </a:path>
                </a:pathLst>
              </a:custGeom>
              <a:solidFill>
                <a:schemeClr val="tx1"/>
              </a:solidFill>
              <a:ln w="143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17D9FEA-A0B8-4F53-8229-433C8A25026D}"/>
                </a:ext>
              </a:extLst>
            </p:cNvPr>
            <p:cNvGrpSpPr/>
            <p:nvPr/>
          </p:nvGrpSpPr>
          <p:grpSpPr>
            <a:xfrm>
              <a:off x="7597694" y="4738449"/>
              <a:ext cx="300313" cy="297132"/>
              <a:chOff x="7368827" y="2730489"/>
              <a:chExt cx="318598" cy="288583"/>
            </a:xfrm>
          </p:grpSpPr>
          <p:sp>
            <p:nvSpPr>
              <p:cNvPr id="31" name="Google Shape;411;p7">
                <a:extLst>
                  <a:ext uri="{FF2B5EF4-FFF2-40B4-BE49-F238E27FC236}">
                    <a16:creationId xmlns:a16="http://schemas.microsoft.com/office/drawing/2014/main" id="{68F5DD61-1787-4CBB-B655-6980A4C72AFB}"/>
                  </a:ext>
                </a:extLst>
              </p:cNvPr>
              <p:cNvSpPr/>
              <p:nvPr/>
            </p:nvSpPr>
            <p:spPr>
              <a:xfrm>
                <a:off x="7452822" y="2730489"/>
                <a:ext cx="234603" cy="183131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2935" fill="none" extrusionOk="0">
                    <a:moveTo>
                      <a:pt x="3849" y="0"/>
                    </a:moveTo>
                    <a:lnTo>
                      <a:pt x="915" y="2935"/>
                    </a:lnTo>
                    <a:lnTo>
                      <a:pt x="0" y="2058"/>
                    </a:lnTo>
                  </a:path>
                </a:pathLst>
              </a:custGeom>
              <a:solidFill>
                <a:schemeClr val="tx1"/>
              </a:solidFill>
              <a:ln w="143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114;p7">
                <a:extLst>
                  <a:ext uri="{FF2B5EF4-FFF2-40B4-BE49-F238E27FC236}">
                    <a16:creationId xmlns:a16="http://schemas.microsoft.com/office/drawing/2014/main" id="{4900A905-0A28-4A5F-9AD6-D05A04B4FDAE}"/>
                  </a:ext>
                </a:extLst>
              </p:cNvPr>
              <p:cNvSpPr/>
              <p:nvPr/>
            </p:nvSpPr>
            <p:spPr>
              <a:xfrm>
                <a:off x="7368827" y="2730489"/>
                <a:ext cx="318598" cy="288583"/>
              </a:xfrm>
              <a:custGeom>
                <a:avLst/>
                <a:gdLst/>
                <a:ahLst/>
                <a:cxnLst/>
                <a:rect l="l" t="t" r="r" b="b"/>
                <a:pathLst>
                  <a:path w="5298" h="5298" fill="none" extrusionOk="0">
                    <a:moveTo>
                      <a:pt x="5298" y="3240"/>
                    </a:moveTo>
                    <a:lnTo>
                      <a:pt x="5298" y="4688"/>
                    </a:lnTo>
                    <a:lnTo>
                      <a:pt x="5298" y="4688"/>
                    </a:lnTo>
                    <a:lnTo>
                      <a:pt x="5259" y="4802"/>
                    </a:lnTo>
                    <a:lnTo>
                      <a:pt x="5259" y="4916"/>
                    </a:lnTo>
                    <a:lnTo>
                      <a:pt x="5107" y="5107"/>
                    </a:lnTo>
                    <a:lnTo>
                      <a:pt x="4916" y="5259"/>
                    </a:lnTo>
                    <a:lnTo>
                      <a:pt x="4802" y="5259"/>
                    </a:lnTo>
                    <a:lnTo>
                      <a:pt x="4688" y="5298"/>
                    </a:lnTo>
                    <a:lnTo>
                      <a:pt x="572" y="5298"/>
                    </a:lnTo>
                    <a:lnTo>
                      <a:pt x="572" y="5298"/>
                    </a:lnTo>
                    <a:lnTo>
                      <a:pt x="458" y="5259"/>
                    </a:lnTo>
                    <a:lnTo>
                      <a:pt x="343" y="5259"/>
                    </a:lnTo>
                    <a:lnTo>
                      <a:pt x="153" y="5107"/>
                    </a:lnTo>
                    <a:lnTo>
                      <a:pt x="38" y="4916"/>
                    </a:lnTo>
                    <a:lnTo>
                      <a:pt x="0" y="4802"/>
                    </a:lnTo>
                    <a:lnTo>
                      <a:pt x="0" y="4688"/>
                    </a:lnTo>
                    <a:lnTo>
                      <a:pt x="0" y="572"/>
                    </a:lnTo>
                    <a:lnTo>
                      <a:pt x="0" y="572"/>
                    </a:lnTo>
                    <a:lnTo>
                      <a:pt x="0" y="458"/>
                    </a:lnTo>
                    <a:lnTo>
                      <a:pt x="38" y="343"/>
                    </a:lnTo>
                    <a:lnTo>
                      <a:pt x="153" y="153"/>
                    </a:lnTo>
                    <a:lnTo>
                      <a:pt x="343" y="38"/>
                    </a:lnTo>
                    <a:lnTo>
                      <a:pt x="458" y="0"/>
                    </a:lnTo>
                    <a:lnTo>
                      <a:pt x="572" y="0"/>
                    </a:lnTo>
                    <a:lnTo>
                      <a:pt x="2058" y="0"/>
                    </a:lnTo>
                  </a:path>
                </a:pathLst>
              </a:custGeom>
              <a:solidFill>
                <a:schemeClr val="tx1"/>
              </a:solidFill>
              <a:ln w="143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0389B19-A33B-412E-A700-ACFB79A93013}"/>
                </a:ext>
              </a:extLst>
            </p:cNvPr>
            <p:cNvGrpSpPr/>
            <p:nvPr/>
          </p:nvGrpSpPr>
          <p:grpSpPr>
            <a:xfrm>
              <a:off x="7595234" y="5464544"/>
              <a:ext cx="300313" cy="297132"/>
              <a:chOff x="7368827" y="2730489"/>
              <a:chExt cx="318598" cy="288583"/>
            </a:xfrm>
          </p:grpSpPr>
          <p:sp>
            <p:nvSpPr>
              <p:cNvPr id="34" name="Google Shape;411;p7">
                <a:extLst>
                  <a:ext uri="{FF2B5EF4-FFF2-40B4-BE49-F238E27FC236}">
                    <a16:creationId xmlns:a16="http://schemas.microsoft.com/office/drawing/2014/main" id="{2D8A55CA-BF96-4060-89C2-5B7979937124}"/>
                  </a:ext>
                </a:extLst>
              </p:cNvPr>
              <p:cNvSpPr/>
              <p:nvPr/>
            </p:nvSpPr>
            <p:spPr>
              <a:xfrm>
                <a:off x="7452822" y="2730489"/>
                <a:ext cx="234603" cy="183131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2935" fill="none" extrusionOk="0">
                    <a:moveTo>
                      <a:pt x="3849" y="0"/>
                    </a:moveTo>
                    <a:lnTo>
                      <a:pt x="915" y="2935"/>
                    </a:lnTo>
                    <a:lnTo>
                      <a:pt x="0" y="2058"/>
                    </a:lnTo>
                  </a:path>
                </a:pathLst>
              </a:custGeom>
              <a:solidFill>
                <a:schemeClr val="tx1"/>
              </a:solidFill>
              <a:ln w="143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114;p7">
                <a:extLst>
                  <a:ext uri="{FF2B5EF4-FFF2-40B4-BE49-F238E27FC236}">
                    <a16:creationId xmlns:a16="http://schemas.microsoft.com/office/drawing/2014/main" id="{0B31F092-D8D3-495A-9F94-A4B67DD3F0D2}"/>
                  </a:ext>
                </a:extLst>
              </p:cNvPr>
              <p:cNvSpPr/>
              <p:nvPr/>
            </p:nvSpPr>
            <p:spPr>
              <a:xfrm>
                <a:off x="7368827" y="2730489"/>
                <a:ext cx="318598" cy="288583"/>
              </a:xfrm>
              <a:custGeom>
                <a:avLst/>
                <a:gdLst/>
                <a:ahLst/>
                <a:cxnLst/>
                <a:rect l="l" t="t" r="r" b="b"/>
                <a:pathLst>
                  <a:path w="5298" h="5298" fill="none" extrusionOk="0">
                    <a:moveTo>
                      <a:pt x="5298" y="3240"/>
                    </a:moveTo>
                    <a:lnTo>
                      <a:pt x="5298" y="4688"/>
                    </a:lnTo>
                    <a:lnTo>
                      <a:pt x="5298" y="4688"/>
                    </a:lnTo>
                    <a:lnTo>
                      <a:pt x="5259" y="4802"/>
                    </a:lnTo>
                    <a:lnTo>
                      <a:pt x="5259" y="4916"/>
                    </a:lnTo>
                    <a:lnTo>
                      <a:pt x="5107" y="5107"/>
                    </a:lnTo>
                    <a:lnTo>
                      <a:pt x="4916" y="5259"/>
                    </a:lnTo>
                    <a:lnTo>
                      <a:pt x="4802" y="5259"/>
                    </a:lnTo>
                    <a:lnTo>
                      <a:pt x="4688" y="5298"/>
                    </a:lnTo>
                    <a:lnTo>
                      <a:pt x="572" y="5298"/>
                    </a:lnTo>
                    <a:lnTo>
                      <a:pt x="572" y="5298"/>
                    </a:lnTo>
                    <a:lnTo>
                      <a:pt x="458" y="5259"/>
                    </a:lnTo>
                    <a:lnTo>
                      <a:pt x="343" y="5259"/>
                    </a:lnTo>
                    <a:lnTo>
                      <a:pt x="153" y="5107"/>
                    </a:lnTo>
                    <a:lnTo>
                      <a:pt x="38" y="4916"/>
                    </a:lnTo>
                    <a:lnTo>
                      <a:pt x="0" y="4802"/>
                    </a:lnTo>
                    <a:lnTo>
                      <a:pt x="0" y="4688"/>
                    </a:lnTo>
                    <a:lnTo>
                      <a:pt x="0" y="572"/>
                    </a:lnTo>
                    <a:lnTo>
                      <a:pt x="0" y="572"/>
                    </a:lnTo>
                    <a:lnTo>
                      <a:pt x="0" y="458"/>
                    </a:lnTo>
                    <a:lnTo>
                      <a:pt x="38" y="343"/>
                    </a:lnTo>
                    <a:lnTo>
                      <a:pt x="153" y="153"/>
                    </a:lnTo>
                    <a:lnTo>
                      <a:pt x="343" y="38"/>
                    </a:lnTo>
                    <a:lnTo>
                      <a:pt x="458" y="0"/>
                    </a:lnTo>
                    <a:lnTo>
                      <a:pt x="572" y="0"/>
                    </a:lnTo>
                    <a:lnTo>
                      <a:pt x="2058" y="0"/>
                    </a:lnTo>
                  </a:path>
                </a:pathLst>
              </a:custGeom>
              <a:solidFill>
                <a:schemeClr val="tx1"/>
              </a:solidFill>
              <a:ln w="143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08E193B-2AF2-03F5-62B5-5EE7C1760D48}"/>
              </a:ext>
            </a:extLst>
          </p:cNvPr>
          <p:cNvSpPr txBox="1"/>
          <p:nvPr/>
        </p:nvSpPr>
        <p:spPr>
          <a:xfrm>
            <a:off x="1341691" y="6067540"/>
            <a:ext cx="3600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This project has received funding from the European Union's Horizon 2020 research and innovation programme under grant agreement No </a:t>
            </a:r>
            <a:r>
              <a:rPr lang="en-GB" sz="1200" b="1" dirty="0"/>
              <a:t>101008126</a:t>
            </a:r>
            <a:endParaRPr lang="en-FR" sz="1200" b="1" dirty="0"/>
          </a:p>
        </p:txBody>
      </p:sp>
    </p:spTree>
    <p:extLst>
      <p:ext uri="{BB962C8B-B14F-4D97-AF65-F5344CB8AC3E}">
        <p14:creationId xmlns:p14="http://schemas.microsoft.com/office/powerpoint/2010/main" val="237450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85083FB-FBC9-4C8F-A4E5-9A8AFBCA41B7}"/>
              </a:ext>
            </a:extLst>
          </p:cNvPr>
          <p:cNvGrpSpPr>
            <a:grpSpLocks noChangeAspect="1"/>
          </p:cNvGrpSpPr>
          <p:nvPr/>
        </p:nvGrpSpPr>
        <p:grpSpPr>
          <a:xfrm>
            <a:off x="166944" y="1092395"/>
            <a:ext cx="4393568" cy="5669598"/>
            <a:chOff x="7135535" y="1185093"/>
            <a:chExt cx="3645171" cy="48696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44ECC1C-FAC3-448F-B472-3C16403F4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35535" y="1846695"/>
              <a:ext cx="3645171" cy="420802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A08BD3-C0E5-421D-A80A-4079DBD51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031" r="2107" b="3954"/>
            <a:stretch/>
          </p:blipFill>
          <p:spPr>
            <a:xfrm>
              <a:off x="7364347" y="1185093"/>
              <a:ext cx="1593773" cy="154176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EF7026-BD6C-42A7-A2CB-45A34D7E91DE}"/>
              </a:ext>
            </a:extLst>
          </p:cNvPr>
          <p:cNvGrpSpPr/>
          <p:nvPr/>
        </p:nvGrpSpPr>
        <p:grpSpPr>
          <a:xfrm>
            <a:off x="4665722" y="1862410"/>
            <a:ext cx="3570948" cy="3455087"/>
            <a:chOff x="4048590" y="1142656"/>
            <a:chExt cx="3415084" cy="375091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4976C26-0766-4B93-B165-12F1584A9851}"/>
                </a:ext>
              </a:extLst>
            </p:cNvPr>
            <p:cNvSpPr/>
            <p:nvPr/>
          </p:nvSpPr>
          <p:spPr>
            <a:xfrm>
              <a:off x="4048590" y="1142656"/>
              <a:ext cx="3415084" cy="3750918"/>
            </a:xfrm>
            <a:prstGeom prst="roundRect">
              <a:avLst>
                <a:gd name="adj" fmla="val 6812"/>
              </a:avLst>
            </a:prstGeom>
            <a:solidFill>
              <a:schemeClr val="accent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etal"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900"/>
                </a:spcBef>
              </a:pPr>
              <a:endParaRPr lang="en-GB" sz="3200" b="1" i="1" u="sng" dirty="0">
                <a:solidFill>
                  <a:schemeClr val="tx1"/>
                </a:solidFill>
              </a:endParaRPr>
            </a:p>
            <a:p>
              <a:pPr>
                <a:spcBef>
                  <a:spcPts val="900"/>
                </a:spcBef>
              </a:pPr>
              <a:endParaRPr lang="en-GB" sz="3200" b="1" i="1" dirty="0">
                <a:solidFill>
                  <a:schemeClr val="tx1"/>
                </a:solidFill>
              </a:endParaRPr>
            </a:p>
            <a:p>
              <a:pPr>
                <a:spcBef>
                  <a:spcPts val="900"/>
                </a:spcBef>
              </a:pPr>
              <a:endParaRPr lang="en-GB" sz="2000" b="1" i="1" dirty="0">
                <a:solidFill>
                  <a:schemeClr val="tx1"/>
                </a:solidFill>
              </a:endParaRPr>
            </a:p>
            <a:p>
              <a:r>
                <a:rPr lang="en-GB" sz="2000" b="1" i="1" dirty="0">
                  <a:solidFill>
                    <a:schemeClr val="tx1"/>
                  </a:solidFill>
                </a:rPr>
                <a:t>Coordinator:</a:t>
              </a:r>
              <a:br>
                <a:rPr lang="en-GB" sz="2000" b="1" i="1" dirty="0">
                  <a:solidFill>
                    <a:schemeClr val="tx1"/>
                  </a:solidFill>
                </a:rPr>
              </a:br>
              <a:endParaRPr lang="en-GB" sz="2000" b="1" dirty="0">
                <a:solidFill>
                  <a:schemeClr val="tx1"/>
                </a:solidFill>
              </a:endParaRPr>
            </a:p>
            <a:p>
              <a:pPr marL="128577" indent="-128577">
                <a:buFont typeface="Arial" panose="020B0604020202020204" pitchFamily="34" charset="0"/>
                <a:buChar char="•"/>
              </a:pPr>
              <a:endParaRPr lang="en-GB" sz="2000" dirty="0">
                <a:solidFill>
                  <a:schemeClr val="tx1"/>
                </a:solidFill>
              </a:endParaRPr>
            </a:p>
            <a:p>
              <a:pPr marL="128577" indent="-128577">
                <a:buFont typeface="Arial" panose="020B0604020202020204" pitchFamily="34" charset="0"/>
                <a:buChar char="•"/>
              </a:pPr>
              <a:r>
                <a:rPr lang="en-GB" sz="2000" dirty="0">
                  <a:solidFill>
                    <a:schemeClr val="tx1"/>
                  </a:solidFill>
                </a:rPr>
                <a:t>21 </a:t>
              </a:r>
              <a:r>
                <a:rPr lang="en-GB" sz="2000" b="1" dirty="0">
                  <a:solidFill>
                    <a:schemeClr val="tx1"/>
                  </a:solidFill>
                </a:rPr>
                <a:t>irradiation facilities</a:t>
              </a:r>
            </a:p>
            <a:p>
              <a:pPr marL="128577" indent="-128577">
                <a:buFont typeface="Arial" panose="020B0604020202020204" pitchFamily="34" charset="0"/>
                <a:buChar char="•"/>
              </a:pPr>
              <a:r>
                <a:rPr lang="en-GB" sz="2000" dirty="0">
                  <a:solidFill>
                    <a:schemeClr val="tx1"/>
                  </a:solidFill>
                </a:rPr>
                <a:t>8</a:t>
              </a:r>
              <a:r>
                <a:rPr lang="en-GB" sz="2000" b="1" dirty="0">
                  <a:solidFill>
                    <a:schemeClr val="tx1"/>
                  </a:solidFill>
                </a:rPr>
                <a:t> academic partners</a:t>
              </a:r>
              <a:r>
                <a:rPr lang="en-GB" sz="2000" dirty="0">
                  <a:solidFill>
                    <a:schemeClr val="tx1"/>
                  </a:solidFill>
                </a:rPr>
                <a:t> and </a:t>
              </a:r>
              <a:br>
                <a:rPr lang="en-GB" sz="2000" dirty="0">
                  <a:solidFill>
                    <a:schemeClr val="tx1"/>
                  </a:solidFill>
                </a:rPr>
              </a:br>
              <a:r>
                <a:rPr lang="en-GB" sz="2000" dirty="0">
                  <a:solidFill>
                    <a:schemeClr val="tx1"/>
                  </a:solidFill>
                </a:rPr>
                <a:t>9 academic supporters</a:t>
              </a:r>
            </a:p>
            <a:p>
              <a:pPr marL="128577" indent="-128577">
                <a:buFont typeface="Arial" panose="020B0604020202020204" pitchFamily="34" charset="0"/>
                <a:buChar char="•"/>
              </a:pPr>
              <a:r>
                <a:rPr lang="en-GB" sz="2000" dirty="0">
                  <a:solidFill>
                    <a:schemeClr val="tx1"/>
                  </a:solidFill>
                </a:rPr>
                <a:t>4 </a:t>
              </a:r>
              <a:r>
                <a:rPr lang="en-GB" sz="2000" b="1" dirty="0">
                  <a:solidFill>
                    <a:schemeClr val="tx1"/>
                  </a:solidFill>
                </a:rPr>
                <a:t>agencies and research institutes</a:t>
              </a:r>
            </a:p>
            <a:p>
              <a:pPr marL="128577" indent="-128577">
                <a:buFont typeface="Arial" panose="020B0604020202020204" pitchFamily="34" charset="0"/>
                <a:buChar char="•"/>
              </a:pPr>
              <a:r>
                <a:rPr lang="en-GB" sz="2000" dirty="0">
                  <a:solidFill>
                    <a:schemeClr val="tx1"/>
                  </a:solidFill>
                </a:rPr>
                <a:t>5 </a:t>
              </a:r>
              <a:r>
                <a:rPr lang="en-GB" sz="2000" b="1" dirty="0">
                  <a:solidFill>
                    <a:schemeClr val="tx1"/>
                  </a:solidFill>
                </a:rPr>
                <a:t>industrial partners </a:t>
              </a:r>
              <a:r>
                <a:rPr lang="en-GB" sz="2000" dirty="0">
                  <a:solidFill>
                    <a:schemeClr val="tx1"/>
                  </a:solidFill>
                </a:rPr>
                <a:t>and over 20 industry supporters</a:t>
              </a:r>
              <a:endParaRPr lang="en-GB" sz="3200" dirty="0">
                <a:solidFill>
                  <a:schemeClr val="tx1"/>
                </a:solidFill>
              </a:endParaRPr>
            </a:p>
            <a:p>
              <a:endParaRPr lang="en-GB" sz="3200" dirty="0">
                <a:solidFill>
                  <a:schemeClr val="tx1"/>
                </a:solidFill>
              </a:endParaRPr>
            </a:p>
            <a:p>
              <a:pPr marL="128577" indent="-128577">
                <a:buFont typeface="Arial" panose="020B0604020202020204" pitchFamily="34" charset="0"/>
                <a:buChar char="•"/>
              </a:pPr>
              <a:endParaRPr lang="en-GB" sz="3200" dirty="0">
                <a:solidFill>
                  <a:schemeClr val="tx1"/>
                </a:solidFill>
              </a:endParaRPr>
            </a:p>
            <a:p>
              <a:r>
                <a:rPr lang="en-GB" sz="3200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339EC7BD-7A9F-47CE-91DC-44282897E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9436" y="1299839"/>
              <a:ext cx="855536" cy="935787"/>
            </a:xfrm>
            <a:prstGeom prst="rect">
              <a:avLst/>
            </a:prstGeom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6B1AF3E-CAE6-46B6-A81D-984BB24A4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2430" y="4292673"/>
            <a:ext cx="2767988" cy="269159"/>
          </a:xfrm>
        </p:spPr>
        <p:txBody>
          <a:bodyPr>
            <a:normAutofit/>
          </a:bodyPr>
          <a:lstStyle/>
          <a:p>
            <a:pPr marL="36575" indent="0">
              <a:buNone/>
            </a:pPr>
            <a:r>
              <a:rPr lang="nl-BE" sz="1200" dirty="0"/>
              <a:t>radnext.web.cern.ch</a:t>
            </a:r>
          </a:p>
        </p:txBody>
      </p:sp>
      <p:grpSp>
        <p:nvGrpSpPr>
          <p:cNvPr id="14" name="Google Shape;713;p43">
            <a:extLst>
              <a:ext uri="{FF2B5EF4-FFF2-40B4-BE49-F238E27FC236}">
                <a16:creationId xmlns:a16="http://schemas.microsoft.com/office/drawing/2014/main" id="{AAC930D0-5EB9-4339-BD80-9EDB6EF12991}"/>
              </a:ext>
            </a:extLst>
          </p:cNvPr>
          <p:cNvGrpSpPr/>
          <p:nvPr/>
        </p:nvGrpSpPr>
        <p:grpSpPr>
          <a:xfrm>
            <a:off x="8694916" y="4283538"/>
            <a:ext cx="297000" cy="297494"/>
            <a:chOff x="5941025" y="3634400"/>
            <a:chExt cx="467650" cy="467650"/>
          </a:xfrm>
        </p:grpSpPr>
        <p:sp>
          <p:nvSpPr>
            <p:cNvPr id="15" name="Google Shape;714;p43">
              <a:extLst>
                <a:ext uri="{FF2B5EF4-FFF2-40B4-BE49-F238E27FC236}">
                  <a16:creationId xmlns:a16="http://schemas.microsoft.com/office/drawing/2014/main" id="{E59B5685-A88C-4FF6-9326-961007B29F5D}"/>
                </a:ext>
              </a:extLst>
            </p:cNvPr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6" name="Google Shape;715;p43">
              <a:extLst>
                <a:ext uri="{FF2B5EF4-FFF2-40B4-BE49-F238E27FC236}">
                  <a16:creationId xmlns:a16="http://schemas.microsoft.com/office/drawing/2014/main" id="{8DBC0A06-D993-4A44-8874-38C68A921828}"/>
                </a:ext>
              </a:extLst>
            </p:cNvPr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7" name="Google Shape;716;p43">
              <a:extLst>
                <a:ext uri="{FF2B5EF4-FFF2-40B4-BE49-F238E27FC236}">
                  <a16:creationId xmlns:a16="http://schemas.microsoft.com/office/drawing/2014/main" id="{8719E8C9-B97C-4987-A658-35A3C462A831}"/>
                </a:ext>
              </a:extLst>
            </p:cNvPr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" name="Google Shape;717;p43">
              <a:extLst>
                <a:ext uri="{FF2B5EF4-FFF2-40B4-BE49-F238E27FC236}">
                  <a16:creationId xmlns:a16="http://schemas.microsoft.com/office/drawing/2014/main" id="{968F7864-FEEF-44F5-9C02-E3D284FB6EC3}"/>
                </a:ext>
              </a:extLst>
            </p:cNvPr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9" name="Google Shape;718;p43">
              <a:extLst>
                <a:ext uri="{FF2B5EF4-FFF2-40B4-BE49-F238E27FC236}">
                  <a16:creationId xmlns:a16="http://schemas.microsoft.com/office/drawing/2014/main" id="{EBD9AFBD-DDB8-4439-8205-C2BBD5E29852}"/>
                </a:ext>
              </a:extLst>
            </p:cNvPr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" name="Google Shape;719;p43">
              <a:extLst>
                <a:ext uri="{FF2B5EF4-FFF2-40B4-BE49-F238E27FC236}">
                  <a16:creationId xmlns:a16="http://schemas.microsoft.com/office/drawing/2014/main" id="{603B1CE3-4F1D-454A-8195-3C461FFED792}"/>
                </a:ext>
              </a:extLst>
            </p:cNvPr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21" name="Google Shape;555;p43">
            <a:extLst>
              <a:ext uri="{FF2B5EF4-FFF2-40B4-BE49-F238E27FC236}">
                <a16:creationId xmlns:a16="http://schemas.microsoft.com/office/drawing/2014/main" id="{574608B1-588C-43CB-B5E9-759347966667}"/>
              </a:ext>
            </a:extLst>
          </p:cNvPr>
          <p:cNvGrpSpPr/>
          <p:nvPr/>
        </p:nvGrpSpPr>
        <p:grpSpPr>
          <a:xfrm>
            <a:off x="8703716" y="4697013"/>
            <a:ext cx="293180" cy="214433"/>
            <a:chOff x="564675" y="1700625"/>
            <a:chExt cx="465200" cy="314200"/>
          </a:xfrm>
        </p:grpSpPr>
        <p:sp>
          <p:nvSpPr>
            <p:cNvPr id="22" name="Google Shape;556;p43">
              <a:extLst>
                <a:ext uri="{FF2B5EF4-FFF2-40B4-BE49-F238E27FC236}">
                  <a16:creationId xmlns:a16="http://schemas.microsoft.com/office/drawing/2014/main" id="{782AE837-F26E-4529-8650-B27606E8A559}"/>
                </a:ext>
              </a:extLst>
            </p:cNvPr>
            <p:cNvSpPr/>
            <p:nvPr/>
          </p:nvSpPr>
          <p:spPr>
            <a:xfrm>
              <a:off x="564675" y="1700625"/>
              <a:ext cx="465200" cy="29250"/>
            </a:xfrm>
            <a:custGeom>
              <a:avLst/>
              <a:gdLst/>
              <a:ahLst/>
              <a:cxnLst/>
              <a:rect l="l" t="t" r="r" b="b"/>
              <a:pathLst>
                <a:path w="18608" h="1170" fill="none" extrusionOk="0">
                  <a:moveTo>
                    <a:pt x="18608" y="1170"/>
                  </a:moveTo>
                  <a:lnTo>
                    <a:pt x="18608" y="488"/>
                  </a:lnTo>
                  <a:lnTo>
                    <a:pt x="18608" y="488"/>
                  </a:lnTo>
                  <a:lnTo>
                    <a:pt x="18608" y="390"/>
                  </a:lnTo>
                  <a:lnTo>
                    <a:pt x="18559" y="293"/>
                  </a:lnTo>
                  <a:lnTo>
                    <a:pt x="18535" y="220"/>
                  </a:lnTo>
                  <a:lnTo>
                    <a:pt x="18462" y="147"/>
                  </a:lnTo>
                  <a:lnTo>
                    <a:pt x="18389" y="74"/>
                  </a:lnTo>
                  <a:lnTo>
                    <a:pt x="18316" y="49"/>
                  </a:lnTo>
                  <a:lnTo>
                    <a:pt x="18218" y="1"/>
                  </a:lnTo>
                  <a:lnTo>
                    <a:pt x="18121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49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0"/>
                  </a:lnTo>
                  <a:lnTo>
                    <a:pt x="1" y="488"/>
                  </a:lnTo>
                  <a:lnTo>
                    <a:pt x="1" y="117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3" name="Google Shape;557;p43">
              <a:extLst>
                <a:ext uri="{FF2B5EF4-FFF2-40B4-BE49-F238E27FC236}">
                  <a16:creationId xmlns:a16="http://schemas.microsoft.com/office/drawing/2014/main" id="{4C1A501F-E22E-4F8F-B399-9830C5CC86AE}"/>
                </a:ext>
              </a:extLst>
            </p:cNvPr>
            <p:cNvSpPr/>
            <p:nvPr/>
          </p:nvSpPr>
          <p:spPr>
            <a:xfrm>
              <a:off x="564675" y="1732300"/>
              <a:ext cx="465200" cy="272175"/>
            </a:xfrm>
            <a:custGeom>
              <a:avLst/>
              <a:gdLst/>
              <a:ahLst/>
              <a:cxnLst/>
              <a:rect l="l" t="t" r="r" b="b"/>
              <a:pathLst>
                <a:path w="18608" h="10887" fill="none" extrusionOk="0">
                  <a:moveTo>
                    <a:pt x="13493" y="7209"/>
                  </a:moveTo>
                  <a:lnTo>
                    <a:pt x="18608" y="10887"/>
                  </a:lnTo>
                  <a:lnTo>
                    <a:pt x="18608" y="10887"/>
                  </a:lnTo>
                  <a:lnTo>
                    <a:pt x="18608" y="10814"/>
                  </a:lnTo>
                  <a:lnTo>
                    <a:pt x="18608" y="0"/>
                  </a:lnTo>
                  <a:lnTo>
                    <a:pt x="9450" y="6625"/>
                  </a:lnTo>
                  <a:lnTo>
                    <a:pt x="9450" y="6625"/>
                  </a:lnTo>
                  <a:lnTo>
                    <a:pt x="9377" y="6673"/>
                  </a:lnTo>
                  <a:lnTo>
                    <a:pt x="9304" y="6673"/>
                  </a:lnTo>
                  <a:lnTo>
                    <a:pt x="9304" y="6673"/>
                  </a:lnTo>
                  <a:lnTo>
                    <a:pt x="9231" y="6673"/>
                  </a:lnTo>
                  <a:lnTo>
                    <a:pt x="9158" y="6625"/>
                  </a:lnTo>
                  <a:lnTo>
                    <a:pt x="1" y="0"/>
                  </a:lnTo>
                  <a:lnTo>
                    <a:pt x="1" y="10814"/>
                  </a:lnTo>
                  <a:lnTo>
                    <a:pt x="1" y="10814"/>
                  </a:lnTo>
                  <a:lnTo>
                    <a:pt x="1" y="10887"/>
                  </a:lnTo>
                  <a:lnTo>
                    <a:pt x="5115" y="7209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4" name="Google Shape;558;p43">
              <a:extLst>
                <a:ext uri="{FF2B5EF4-FFF2-40B4-BE49-F238E27FC236}">
                  <a16:creationId xmlns:a16="http://schemas.microsoft.com/office/drawing/2014/main" id="{C4830473-1419-46A2-8F5E-B5C4ACCFE466}"/>
                </a:ext>
              </a:extLst>
            </p:cNvPr>
            <p:cNvSpPr/>
            <p:nvPr/>
          </p:nvSpPr>
          <p:spPr>
            <a:xfrm>
              <a:off x="572600" y="201420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25"/>
                  </a:lnTo>
                  <a:lnTo>
                    <a:pt x="171" y="25"/>
                  </a:lnTo>
                  <a:lnTo>
                    <a:pt x="17804" y="25"/>
                  </a:lnTo>
                  <a:lnTo>
                    <a:pt x="17804" y="25"/>
                  </a:lnTo>
                  <a:lnTo>
                    <a:pt x="17877" y="25"/>
                  </a:ln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70A0051-3F5E-4630-A70F-B5B5FBD88581}"/>
              </a:ext>
            </a:extLst>
          </p:cNvPr>
          <p:cNvSpPr txBox="1">
            <a:spLocks/>
          </p:cNvSpPr>
          <p:nvPr/>
        </p:nvSpPr>
        <p:spPr>
          <a:xfrm>
            <a:off x="9192430" y="4683489"/>
            <a:ext cx="2767988" cy="42405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58352" indent="-609585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06978" indent="-609585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6908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7042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00601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67655" indent="-243834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6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256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2857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882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5" indent="0">
              <a:buNone/>
            </a:pPr>
            <a:r>
              <a:rPr lang="nl-BE" sz="1200" dirty="0"/>
              <a:t>radnext.network@cern.ch</a:t>
            </a:r>
          </a:p>
        </p:txBody>
      </p:sp>
      <p:pic>
        <p:nvPicPr>
          <p:cNvPr id="26" name="Picture 4">
            <a:hlinkClick r:id="rId5"/>
            <a:extLst>
              <a:ext uri="{FF2B5EF4-FFF2-40B4-BE49-F238E27FC236}">
                <a16:creationId xmlns:a16="http://schemas.microsoft.com/office/drawing/2014/main" id="{2AD5E32C-0CFA-4A8C-B7B2-53A981C89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762" y="5106801"/>
            <a:ext cx="274135" cy="27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>
            <a:hlinkClick r:id="rId7"/>
            <a:extLst>
              <a:ext uri="{FF2B5EF4-FFF2-40B4-BE49-F238E27FC236}">
                <a16:creationId xmlns:a16="http://schemas.microsoft.com/office/drawing/2014/main" id="{E6027BD2-5962-4BDC-A9B2-E2B90560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761" y="5512683"/>
            <a:ext cx="288929" cy="28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7DD033E-2FD7-41C8-A4C3-589861102F03}"/>
              </a:ext>
            </a:extLst>
          </p:cNvPr>
          <p:cNvSpPr txBox="1">
            <a:spLocks/>
          </p:cNvSpPr>
          <p:nvPr/>
        </p:nvSpPr>
        <p:spPr>
          <a:xfrm>
            <a:off x="9177637" y="5095042"/>
            <a:ext cx="3280273" cy="42405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58352" indent="-609585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06978" indent="-609585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6908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7042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00601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67655" indent="-243834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6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256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2857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882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5" indent="0">
              <a:buNone/>
            </a:pPr>
            <a:r>
              <a:rPr lang="nl-BE" sz="1200" dirty="0"/>
              <a:t>linkedin.com/company/</a:t>
            </a:r>
            <a:r>
              <a:rPr lang="nl-BE" sz="1200" dirty="0" err="1"/>
              <a:t>radnext</a:t>
            </a:r>
            <a:endParaRPr lang="nl-BE" sz="1200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CFC9E98-6687-4C67-94B4-4A10BF3C927B}"/>
              </a:ext>
            </a:extLst>
          </p:cNvPr>
          <p:cNvSpPr txBox="1">
            <a:spLocks/>
          </p:cNvSpPr>
          <p:nvPr/>
        </p:nvSpPr>
        <p:spPr>
          <a:xfrm>
            <a:off x="9192431" y="5494319"/>
            <a:ext cx="3280273" cy="42405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58352" indent="-609585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06978" indent="-609585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6908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7042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00601" indent="-457189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67655" indent="-243834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6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256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2857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882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5" indent="0">
              <a:buNone/>
            </a:pPr>
            <a:r>
              <a:rPr lang="nl-BE" sz="1200" dirty="0"/>
              <a:t>twitter.com/RADNEXT_EU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4C96EC72-BE3B-4CF8-A9F6-C38258EF9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796" y="6222978"/>
            <a:ext cx="854888" cy="55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C0B2C76-8C8D-430C-8B3A-3B1B6D650EF1}"/>
              </a:ext>
            </a:extLst>
          </p:cNvPr>
          <p:cNvSpPr txBox="1"/>
          <p:nvPr/>
        </p:nvSpPr>
        <p:spPr>
          <a:xfrm>
            <a:off x="8704178" y="6160799"/>
            <a:ext cx="3479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This project has received funding from the European Union's Horizon 2020 research and innovation programme under grant agreement No </a:t>
            </a:r>
            <a:r>
              <a:rPr lang="en-GB" sz="1200" b="1" dirty="0"/>
              <a:t>101008126</a:t>
            </a:r>
            <a:endParaRPr lang="en-FR" sz="1200" b="1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430CCFA-1A7D-4CA9-BAD1-0F008446190A}"/>
              </a:ext>
            </a:extLst>
          </p:cNvPr>
          <p:cNvSpPr/>
          <p:nvPr/>
        </p:nvSpPr>
        <p:spPr>
          <a:xfrm flipV="1">
            <a:off x="9751538" y="4003497"/>
            <a:ext cx="1853371" cy="46991"/>
          </a:xfrm>
          <a:prstGeom prst="roundRect">
            <a:avLst>
              <a:gd name="adj" fmla="val 11404"/>
            </a:avLst>
          </a:prstGeom>
          <a:solidFill>
            <a:schemeClr val="tx1">
              <a:alpha val="2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en-GB" sz="825" dirty="0">
              <a:solidFill>
                <a:schemeClr val="tx1"/>
              </a:solidFill>
            </a:endParaRPr>
          </a:p>
          <a:p>
            <a:pPr algn="just"/>
            <a:endParaRPr lang="en-GB" sz="1200" b="1" dirty="0">
              <a:solidFill>
                <a:schemeClr val="tx1"/>
              </a:solidFill>
            </a:endParaRPr>
          </a:p>
        </p:txBody>
      </p:sp>
      <p:pic>
        <p:nvPicPr>
          <p:cNvPr id="33" name="Picture 32" descr="A picture containing indoor, projector&#10;&#10;Description automatically generated">
            <a:extLst>
              <a:ext uri="{FF2B5EF4-FFF2-40B4-BE49-F238E27FC236}">
                <a16:creationId xmlns:a16="http://schemas.microsoft.com/office/drawing/2014/main" id="{4C5AE972-7483-4A83-918A-586F30DFEE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717" y="1070566"/>
            <a:ext cx="3191073" cy="1233971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1387115C-0306-4F6B-96F7-6D1DAF188846}"/>
              </a:ext>
            </a:extLst>
          </p:cNvPr>
          <p:cNvSpPr txBox="1">
            <a:spLocks/>
          </p:cNvSpPr>
          <p:nvPr/>
        </p:nvSpPr>
        <p:spPr>
          <a:xfrm>
            <a:off x="8569214" y="3802357"/>
            <a:ext cx="1138088" cy="399903"/>
          </a:xfrm>
          <a:prstGeom prst="rect">
            <a:avLst/>
          </a:prstGeom>
        </p:spPr>
        <p:txBody>
          <a:bodyPr vert="horz" lIns="34290" rIns="34290" anchor="ctr">
            <a:normAutofit fontScale="7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467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600" dirty="0"/>
              <a:t>Contact </a:t>
            </a:r>
            <a:r>
              <a:rPr lang="nl-BE" sz="2600" dirty="0" err="1"/>
              <a:t>us</a:t>
            </a:r>
            <a:endParaRPr lang="nl-BE" sz="2600" dirty="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2B2F7B7-FDC4-4246-BB05-237BB768C100}"/>
              </a:ext>
            </a:extLst>
          </p:cNvPr>
          <p:cNvSpPr/>
          <p:nvPr/>
        </p:nvSpPr>
        <p:spPr>
          <a:xfrm rot="5400000" flipV="1">
            <a:off x="7454472" y="4941327"/>
            <a:ext cx="1973164" cy="45900"/>
          </a:xfrm>
          <a:prstGeom prst="roundRect">
            <a:avLst>
              <a:gd name="adj" fmla="val 11404"/>
            </a:avLst>
          </a:prstGeom>
          <a:solidFill>
            <a:schemeClr val="tx1">
              <a:alpha val="2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en-GB" sz="825" dirty="0">
              <a:solidFill>
                <a:schemeClr val="tx1"/>
              </a:solidFill>
            </a:endParaRPr>
          </a:p>
          <a:p>
            <a:pPr algn="just"/>
            <a:endParaRPr lang="en-GB" sz="1200" b="1" dirty="0">
              <a:solidFill>
                <a:schemeClr val="tx1"/>
              </a:solidFill>
            </a:endParaRPr>
          </a:p>
        </p:txBody>
      </p:sp>
      <p:pic>
        <p:nvPicPr>
          <p:cNvPr id="38" name="Picture 37" descr="A picture containing indoor, projector, cluttered&#10;&#10;Description automatically generated">
            <a:extLst>
              <a:ext uri="{FF2B5EF4-FFF2-40B4-BE49-F238E27FC236}">
                <a16:creationId xmlns:a16="http://schemas.microsoft.com/office/drawing/2014/main" id="{5865A09B-AB68-4E7A-8695-E33BF960B31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0" b="18937"/>
          <a:stretch/>
        </p:blipFill>
        <p:spPr>
          <a:xfrm>
            <a:off x="8703716" y="2438187"/>
            <a:ext cx="3191073" cy="13814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57096A-01F9-6C4D-0ED7-16CBFDBE6954}"/>
              </a:ext>
            </a:extLst>
          </p:cNvPr>
          <p:cNvSpPr/>
          <p:nvPr/>
        </p:nvSpPr>
        <p:spPr>
          <a:xfrm>
            <a:off x="0" y="1"/>
            <a:ext cx="12192000" cy="10212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692DAD-0B0B-288E-6CD4-00F828B504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81" y="26498"/>
            <a:ext cx="2223803" cy="842422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5BA29F41-1FB0-FD82-86D0-D6EA75D70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365" y="144129"/>
            <a:ext cx="9410364" cy="705332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chemeClr val="bg2"/>
                </a:solidFill>
              </a:rPr>
              <a:t>RADiation</a:t>
            </a:r>
            <a:r>
              <a:rPr lang="en-US" sz="3200" dirty="0">
                <a:solidFill>
                  <a:schemeClr val="bg2"/>
                </a:solidFill>
              </a:rPr>
              <a:t> facility Network for the </a:t>
            </a:r>
            <a:r>
              <a:rPr lang="en-US" sz="3200" dirty="0" err="1">
                <a:solidFill>
                  <a:schemeClr val="bg2"/>
                </a:solidFill>
              </a:rPr>
              <a:t>EXploration</a:t>
            </a:r>
            <a:r>
              <a:rPr lang="en-US" sz="3200" dirty="0">
                <a:solidFill>
                  <a:schemeClr val="bg2"/>
                </a:solidFill>
              </a:rPr>
              <a:t> of effects for </a:t>
            </a:r>
            <a:r>
              <a:rPr lang="en-US" sz="3200" dirty="0" err="1">
                <a:solidFill>
                  <a:schemeClr val="bg2"/>
                </a:solidFill>
              </a:rPr>
              <a:t>indusTry</a:t>
            </a:r>
            <a:r>
              <a:rPr lang="en-US" sz="3200" dirty="0">
                <a:solidFill>
                  <a:schemeClr val="bg2"/>
                </a:solidFill>
              </a:rPr>
              <a:t> and research (RADNEXT)</a:t>
            </a:r>
            <a:endParaRPr lang="nl-BE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94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E1B008-9B52-4614-9EBF-AFDD871F5F2E}"/>
              </a:ext>
            </a:extLst>
          </p:cNvPr>
          <p:cNvSpPr/>
          <p:nvPr/>
        </p:nvSpPr>
        <p:spPr>
          <a:xfrm>
            <a:off x="0" y="1"/>
            <a:ext cx="12192000" cy="10212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F880EC-3A32-4225-A66B-DC6BBD895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0" y="32074"/>
            <a:ext cx="1695584" cy="947002"/>
          </a:xfrm>
          <a:prstGeom prst="rect">
            <a:avLst/>
          </a:prstGeom>
        </p:spPr>
      </p:pic>
      <p:sp>
        <p:nvSpPr>
          <p:cNvPr id="6" name="Titre 3">
            <a:extLst>
              <a:ext uri="{FF2B5EF4-FFF2-40B4-BE49-F238E27FC236}">
                <a16:creationId xmlns:a16="http://schemas.microsoft.com/office/drawing/2014/main" id="{8C44ADB2-40B0-4371-9A68-285F0429C320}"/>
              </a:ext>
            </a:extLst>
          </p:cNvPr>
          <p:cNvSpPr txBox="1">
            <a:spLocks/>
          </p:cNvSpPr>
          <p:nvPr/>
        </p:nvSpPr>
        <p:spPr>
          <a:xfrm>
            <a:off x="2187387" y="-12832"/>
            <a:ext cx="7813863" cy="1208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2"/>
                </a:solidFill>
              </a:rPr>
              <a:t>RADMEP: </a:t>
            </a:r>
            <a:r>
              <a:rPr lang="en-US" sz="3200" dirty="0">
                <a:solidFill>
                  <a:schemeClr val="bg2"/>
                </a:solidFill>
              </a:rPr>
              <a:t>Conclusions &amp; Perspectives</a:t>
            </a:r>
            <a:endParaRPr lang="fr-FR" sz="3200" dirty="0">
              <a:solidFill>
                <a:schemeClr val="bg2"/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6ACE18A7-2850-42E3-A1D2-748EDDD24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A297500-7527-634B-90F4-69D0994C32B4}" type="slidenum">
              <a:rPr lang="nl-NL" sz="2800" smtClean="0"/>
              <a:pPr/>
              <a:t>15</a:t>
            </a:fld>
            <a:endParaRPr lang="nl-NL" sz="28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A7C277-3D32-4F80-94B9-1FA809CC5E71}"/>
              </a:ext>
            </a:extLst>
          </p:cNvPr>
          <p:cNvSpPr txBox="1"/>
          <p:nvPr/>
        </p:nvSpPr>
        <p:spPr>
          <a:xfrm>
            <a:off x="75879" y="1458496"/>
            <a:ext cx="1199769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buFont typeface="Wingdings" panose="05000000000000000000" pitchFamily="2" charset="2"/>
              <a:buChar char="q"/>
            </a:pPr>
            <a:r>
              <a:rPr lang="en-US" sz="2400" dirty="0"/>
              <a:t> </a:t>
            </a:r>
            <a:r>
              <a:rPr lang="en-US" sz="2400" dirty="0">
                <a:solidFill>
                  <a:schemeClr val="tx2"/>
                </a:solidFill>
              </a:rPr>
              <a:t>RADMEP is a successful </a:t>
            </a:r>
            <a:r>
              <a:rPr lang="en-US" sz="2400" dirty="0" err="1">
                <a:solidFill>
                  <a:schemeClr val="tx2"/>
                </a:solidFill>
              </a:rPr>
              <a:t>programme</a:t>
            </a:r>
            <a:r>
              <a:rPr lang="en-US" sz="2400" dirty="0">
                <a:solidFill>
                  <a:schemeClr val="tx2"/>
                </a:solidFill>
              </a:rPr>
              <a:t> with a strong increase in the number of applications (170 for intake #3) and several self-funded students already welcomed</a:t>
            </a: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tx2"/>
              </a:solidFill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</a:rPr>
              <a:t> Students from the first intake will get their diploma (from 3 HEIs) in September 2023 </a:t>
            </a: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tx2"/>
              </a:solidFill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</a:rPr>
              <a:t>Already 3 abstracts with RADMEP students submitted to RADECS 2023</a:t>
            </a: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tx2"/>
              </a:solidFill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</a:rPr>
              <a:t> Work in progress to implement new teaching techniques such as remote lab experiments (radiation testing at Full Partner or Associate Partner site): first experiment on optical fibers planned in S3 2023</a:t>
            </a: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tx2"/>
              </a:solidFill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</a:rPr>
              <a:t> RADMEP strongly benefits from the link with RADNEXT project led by CERN in which the 4 Full Partners are also involved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64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7A7617-A262-4092-8594-5E9B0B013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5326" y="2691549"/>
            <a:ext cx="7904149" cy="30680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>
                <a:solidFill>
                  <a:schemeClr val="tx2"/>
                </a:solidFill>
              </a:rPr>
              <a:t>Thanks for your attention</a:t>
            </a:r>
          </a:p>
          <a:p>
            <a:pPr marL="0" indent="0" algn="ctr">
              <a:buNone/>
            </a:pPr>
            <a:r>
              <a:rPr lang="en-GB" sz="4000" dirty="0">
                <a:solidFill>
                  <a:schemeClr val="tx2"/>
                </a:solidFill>
              </a:rPr>
              <a:t>Any questions?</a:t>
            </a:r>
            <a:endParaRPr lang="fr-FR" sz="4000" dirty="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135285-E11A-4ABC-8A6D-46CB1CA9E036}"/>
              </a:ext>
            </a:extLst>
          </p:cNvPr>
          <p:cNvSpPr/>
          <p:nvPr/>
        </p:nvSpPr>
        <p:spPr>
          <a:xfrm>
            <a:off x="0" y="1"/>
            <a:ext cx="12192000" cy="22706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818B4B-8204-4A5A-B287-0E7D9D582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53" y="98044"/>
            <a:ext cx="1980455" cy="1106105"/>
          </a:xfrm>
          <a:prstGeom prst="rect">
            <a:avLst/>
          </a:prstGeom>
        </p:spPr>
      </p:pic>
      <p:pic>
        <p:nvPicPr>
          <p:cNvPr id="6" name="Image 1">
            <a:extLst>
              <a:ext uri="{FF2B5EF4-FFF2-40B4-BE49-F238E27FC236}">
                <a16:creationId xmlns:a16="http://schemas.microsoft.com/office/drawing/2014/main" id="{E541AE87-5E09-469F-98E2-73D218896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784" y="164247"/>
            <a:ext cx="2240444" cy="80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2A5C9A8-B75C-42D6-A6CE-1ADD78ACA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367" y="146549"/>
            <a:ext cx="2299532" cy="82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8">
            <a:extLst>
              <a:ext uri="{FF2B5EF4-FFF2-40B4-BE49-F238E27FC236}">
                <a16:creationId xmlns:a16="http://schemas.microsoft.com/office/drawing/2014/main" id="{5051DEA9-4032-4EB3-8016-883799EE8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t="29292" r="6913" b="27621"/>
          <a:stretch/>
        </p:blipFill>
        <p:spPr bwMode="auto">
          <a:xfrm>
            <a:off x="7212831" y="156106"/>
            <a:ext cx="2253924" cy="8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A4AA8E14-F8AB-4EEA-9A10-6D3A8F2B6866}"/>
              </a:ext>
            </a:extLst>
          </p:cNvPr>
          <p:cNvGrpSpPr/>
          <p:nvPr/>
        </p:nvGrpSpPr>
        <p:grpSpPr>
          <a:xfrm>
            <a:off x="2798949" y="141208"/>
            <a:ext cx="1977431" cy="827433"/>
            <a:chOff x="678665" y="4000372"/>
            <a:chExt cx="1940947" cy="81218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827062-6615-45D0-969A-8845060342E7}"/>
                </a:ext>
              </a:extLst>
            </p:cNvPr>
            <p:cNvSpPr/>
            <p:nvPr/>
          </p:nvSpPr>
          <p:spPr>
            <a:xfrm>
              <a:off x="678665" y="4011001"/>
              <a:ext cx="1852170" cy="80155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3" descr="University of Jyväskylä, Finland | Study.EU">
              <a:extLst>
                <a:ext uri="{FF2B5EF4-FFF2-40B4-BE49-F238E27FC236}">
                  <a16:creationId xmlns:a16="http://schemas.microsoft.com/office/drawing/2014/main" id="{22F8DD69-15A8-454F-B08F-B7A4B8CFF3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000372"/>
              <a:ext cx="1781412" cy="75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7D8B330F-94E6-40C5-AE1E-BD26AECB24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543" b="12594"/>
          <a:stretch/>
        </p:blipFill>
        <p:spPr>
          <a:xfrm>
            <a:off x="37995" y="4140547"/>
            <a:ext cx="4181780" cy="212842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D6849C6-8CC8-43DC-ACD3-109527E351F7}"/>
              </a:ext>
            </a:extLst>
          </p:cNvPr>
          <p:cNvSpPr txBox="1"/>
          <p:nvPr/>
        </p:nvSpPr>
        <p:spPr>
          <a:xfrm>
            <a:off x="49286" y="6332456"/>
            <a:ext cx="386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tx2"/>
                </a:solidFill>
              </a:rPr>
              <a:t>Radmep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intake</a:t>
            </a:r>
            <a:r>
              <a:rPr lang="fr-FR" dirty="0">
                <a:solidFill>
                  <a:schemeClr val="tx2"/>
                </a:solidFill>
              </a:rPr>
              <a:t> #1 @ CERN (</a:t>
            </a:r>
            <a:r>
              <a:rPr lang="fr-FR" dirty="0" err="1">
                <a:solidFill>
                  <a:schemeClr val="tx2"/>
                </a:solidFill>
              </a:rPr>
              <a:t>Dec</a:t>
            </a:r>
            <a:r>
              <a:rPr lang="fr-FR" dirty="0">
                <a:solidFill>
                  <a:schemeClr val="tx2"/>
                </a:solidFill>
              </a:rPr>
              <a:t> 2022)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8253E3A-D5DB-40AC-8AA9-548C282554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7832" b="16116"/>
          <a:stretch/>
        </p:blipFill>
        <p:spPr>
          <a:xfrm>
            <a:off x="4282040" y="4166451"/>
            <a:ext cx="5001372" cy="210251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FDCE623-95FD-4AB2-BE11-CD4E43DF7B82}"/>
              </a:ext>
            </a:extLst>
          </p:cNvPr>
          <p:cNvSpPr txBox="1"/>
          <p:nvPr/>
        </p:nvSpPr>
        <p:spPr>
          <a:xfrm>
            <a:off x="4784115" y="6332456"/>
            <a:ext cx="356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tx2"/>
                </a:solidFill>
              </a:rPr>
              <a:t>Radmep</a:t>
            </a:r>
            <a:r>
              <a:rPr lang="fr-FR" dirty="0">
                <a:solidFill>
                  <a:schemeClr val="tx2"/>
                </a:solidFill>
              </a:rPr>
              <a:t> team @ UJM (March 2023)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2F19F48-C43B-49D7-AFFB-DC6C28A9064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8478"/>
          <a:stretch/>
        </p:blipFill>
        <p:spPr>
          <a:xfrm>
            <a:off x="9562784" y="3465933"/>
            <a:ext cx="2578778" cy="280303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839532A-AE75-47FB-BAED-4D67EB4421DE}"/>
              </a:ext>
            </a:extLst>
          </p:cNvPr>
          <p:cNvSpPr txBox="1"/>
          <p:nvPr/>
        </p:nvSpPr>
        <p:spPr>
          <a:xfrm>
            <a:off x="9712868" y="6268969"/>
            <a:ext cx="1940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tx2"/>
                </a:solidFill>
              </a:rPr>
              <a:t>Radmep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intake</a:t>
            </a:r>
            <a:r>
              <a:rPr lang="fr-FR" dirty="0">
                <a:solidFill>
                  <a:schemeClr val="tx2"/>
                </a:solidFill>
              </a:rPr>
              <a:t> #2</a:t>
            </a:r>
            <a:br>
              <a:rPr lang="fr-FR" dirty="0">
                <a:solidFill>
                  <a:schemeClr val="tx2"/>
                </a:solidFill>
              </a:rPr>
            </a:br>
            <a:r>
              <a:rPr lang="fr-FR" dirty="0">
                <a:solidFill>
                  <a:schemeClr val="tx2"/>
                </a:solidFill>
              </a:rPr>
              <a:t> @ JYU (</a:t>
            </a:r>
            <a:r>
              <a:rPr lang="fr-FR" dirty="0" err="1">
                <a:solidFill>
                  <a:schemeClr val="tx2"/>
                </a:solidFill>
              </a:rPr>
              <a:t>Dec</a:t>
            </a:r>
            <a:r>
              <a:rPr lang="fr-FR" dirty="0">
                <a:solidFill>
                  <a:schemeClr val="tx2"/>
                </a:solidFill>
              </a:rPr>
              <a:t> 2022)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B6F9D93-9514-4FB8-86EC-1643A55F0D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6525" y="1243153"/>
            <a:ext cx="4978333" cy="102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50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1B5A44-A1DC-40E3-86DB-4BD211CC48AD}"/>
              </a:ext>
            </a:extLst>
          </p:cNvPr>
          <p:cNvSpPr/>
          <p:nvPr/>
        </p:nvSpPr>
        <p:spPr>
          <a:xfrm>
            <a:off x="0" y="1"/>
            <a:ext cx="12192000" cy="10212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91100D2-8491-40BD-9030-62D6F3900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0" y="32074"/>
            <a:ext cx="1695584" cy="94700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95B9359-DE10-4CC0-9ECD-2BC6A942E626}"/>
              </a:ext>
            </a:extLst>
          </p:cNvPr>
          <p:cNvSpPr txBox="1"/>
          <p:nvPr/>
        </p:nvSpPr>
        <p:spPr>
          <a:xfrm>
            <a:off x="75880" y="1864109"/>
            <a:ext cx="84202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</a:rPr>
              <a:t>High-level master </a:t>
            </a:r>
            <a:r>
              <a:rPr lang="en-US" sz="2400" dirty="0" err="1">
                <a:solidFill>
                  <a:schemeClr val="tx2"/>
                </a:solidFill>
              </a:rPr>
              <a:t>programme</a:t>
            </a:r>
            <a:r>
              <a:rPr lang="en-US" sz="2400" dirty="0">
                <a:solidFill>
                  <a:schemeClr val="tx2"/>
                </a:solidFill>
              </a:rPr>
              <a:t> designed and delivered by an international partnership of higher education institutions</a:t>
            </a:r>
          </a:p>
          <a:p>
            <a:pPr marL="446088" indent="-446088"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tx2"/>
              </a:solidFill>
            </a:endParaRPr>
          </a:p>
          <a:p>
            <a:pPr marL="446088" indent="-446088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</a:rPr>
              <a:t>At least 3 HEIs from 3 different countries</a:t>
            </a:r>
          </a:p>
          <a:p>
            <a:pPr marL="446088" indent="-446088"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tx2"/>
              </a:solidFill>
            </a:endParaRPr>
          </a:p>
          <a:p>
            <a:pPr marL="446088" indent="-446088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</a:rPr>
              <a:t>EU aims to foster excellence and internationalization</a:t>
            </a:r>
          </a:p>
          <a:p>
            <a:pPr marL="446088" indent="-446088"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tx2"/>
              </a:solidFill>
            </a:endParaRPr>
          </a:p>
          <a:p>
            <a:pPr marL="446088" indent="-446088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</a:rPr>
              <a:t>Scholarships offered to the best-ranked applicants worldwide </a:t>
            </a:r>
          </a:p>
          <a:p>
            <a:pPr marL="446088" indent="-446088"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tx2"/>
              </a:solidFill>
            </a:endParaRPr>
          </a:p>
          <a:p>
            <a:pPr marL="446088" indent="-446088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</a:rPr>
              <a:t>Grants cover tuition fees, travel cost and living allowance </a:t>
            </a:r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7DABB79-E229-4E46-A571-ADA38AE0C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77"/>
          <a:stretch/>
        </p:blipFill>
        <p:spPr>
          <a:xfrm>
            <a:off x="8420198" y="4487401"/>
            <a:ext cx="3589346" cy="132309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FCD8CC9-B7D3-4E90-B573-9FD6A4FE8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675" y="1824763"/>
            <a:ext cx="3602391" cy="23865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4F2451-CED0-4971-AEC4-73D6D3E9BFCE}"/>
              </a:ext>
            </a:extLst>
          </p:cNvPr>
          <p:cNvSpPr/>
          <p:nvPr/>
        </p:nvSpPr>
        <p:spPr>
          <a:xfrm>
            <a:off x="0" y="6456594"/>
            <a:ext cx="8945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European Education and Culture Executive Agency (EACEA): </a:t>
            </a:r>
            <a:r>
              <a:rPr lang="en-US" sz="1600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https://www.eacea.ec.europa.eu/index_en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endParaRPr lang="fr-FR" sz="1600" dirty="0">
              <a:solidFill>
                <a:schemeClr val="tx2"/>
              </a:solidFill>
            </a:endParaRPr>
          </a:p>
        </p:txBody>
      </p:sp>
      <p:sp>
        <p:nvSpPr>
          <p:cNvPr id="21" name="Titre 3">
            <a:extLst>
              <a:ext uri="{FF2B5EF4-FFF2-40B4-BE49-F238E27FC236}">
                <a16:creationId xmlns:a16="http://schemas.microsoft.com/office/drawing/2014/main" id="{2317D5BD-6E56-47E9-B4F7-E15E03436923}"/>
              </a:ext>
            </a:extLst>
          </p:cNvPr>
          <p:cNvSpPr txBox="1">
            <a:spLocks/>
          </p:cNvSpPr>
          <p:nvPr/>
        </p:nvSpPr>
        <p:spPr>
          <a:xfrm>
            <a:off x="2187387" y="-12832"/>
            <a:ext cx="8835958" cy="1208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2"/>
                </a:solidFill>
              </a:rPr>
              <a:t>EMJMD = Erasmus Mundus Joint Master Degree </a:t>
            </a:r>
          </a:p>
        </p:txBody>
      </p:sp>
      <p:sp>
        <p:nvSpPr>
          <p:cNvPr id="22" name="Slide Number Placeholder 8">
            <a:extLst>
              <a:ext uri="{FF2B5EF4-FFF2-40B4-BE49-F238E27FC236}">
                <a16:creationId xmlns:a16="http://schemas.microsoft.com/office/drawing/2014/main" id="{80338093-3F59-48FA-9343-1F6B37459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A297500-7527-634B-90F4-69D0994C32B4}" type="slidenum">
              <a:rPr lang="nl-NL" sz="2800" smtClean="0"/>
              <a:pPr/>
              <a:t>2</a:t>
            </a:fld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909939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1B5A44-A1DC-40E3-86DB-4BD211CC48AD}"/>
              </a:ext>
            </a:extLst>
          </p:cNvPr>
          <p:cNvSpPr/>
          <p:nvPr/>
        </p:nvSpPr>
        <p:spPr>
          <a:xfrm>
            <a:off x="0" y="1"/>
            <a:ext cx="12192000" cy="10212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91100D2-8491-40BD-9030-62D6F3900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0" y="32074"/>
            <a:ext cx="1695584" cy="94700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95B9359-DE10-4CC0-9ECD-2BC6A942E626}"/>
              </a:ext>
            </a:extLst>
          </p:cNvPr>
          <p:cNvSpPr txBox="1"/>
          <p:nvPr/>
        </p:nvSpPr>
        <p:spPr>
          <a:xfrm>
            <a:off x="47890" y="1196149"/>
            <a:ext cx="8094624" cy="5221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</a:rPr>
              <a:t>Conceived within the framework of ITN RADSAGA</a:t>
            </a:r>
          </a:p>
          <a:p>
            <a:pPr marL="446088" indent="-446088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tx2"/>
              </a:solidFill>
            </a:endParaRPr>
          </a:p>
          <a:p>
            <a:pPr marL="446088" indent="-446088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</a:rPr>
              <a:t>Accepted by the EACEA through the Erasmus+ grant             (619659-EPP-1-2020-1-FR-EPPKA1-JMD-MOB)</a:t>
            </a:r>
          </a:p>
          <a:p>
            <a:pPr marL="446088" indent="-446088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tx2"/>
              </a:solidFill>
            </a:endParaRPr>
          </a:p>
          <a:p>
            <a:pPr marL="446088" indent="-446088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</a:rPr>
              <a:t>Started in Sept. 2020 and will end in Aug. 2026 (4 intakes)</a:t>
            </a:r>
          </a:p>
          <a:p>
            <a:pPr marL="446088" indent="-446088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tx2"/>
              </a:solidFill>
            </a:endParaRPr>
          </a:p>
          <a:p>
            <a:pPr marL="446088" indent="-446088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</a:rPr>
              <a:t>A multidisciplinary and innovative </a:t>
            </a:r>
            <a:r>
              <a:rPr lang="en-US" sz="2400" dirty="0" err="1">
                <a:solidFill>
                  <a:schemeClr val="tx2"/>
                </a:solidFill>
              </a:rPr>
              <a:t>programme</a:t>
            </a:r>
            <a:r>
              <a:rPr lang="en-US" sz="2400" dirty="0">
                <a:solidFill>
                  <a:schemeClr val="tx2"/>
                </a:solidFill>
              </a:rPr>
              <a:t> covering the impact of Radiation on </a:t>
            </a:r>
            <a:r>
              <a:rPr lang="en-US" sz="2400" dirty="0" err="1">
                <a:solidFill>
                  <a:schemeClr val="tx2"/>
                </a:solidFill>
              </a:rPr>
              <a:t>MicroElectronics</a:t>
            </a:r>
            <a:r>
              <a:rPr lang="en-US" sz="2400" dirty="0">
                <a:solidFill>
                  <a:schemeClr val="tx2"/>
                </a:solidFill>
              </a:rPr>
              <a:t> and Photonics</a:t>
            </a:r>
          </a:p>
          <a:p>
            <a:pPr marL="446088" indent="-446088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tx2"/>
              </a:solidFill>
            </a:endParaRPr>
          </a:p>
          <a:p>
            <a:pPr marL="446088" indent="-446088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</a:rPr>
              <a:t>RADMEP goals:</a:t>
            </a:r>
          </a:p>
          <a:p>
            <a:pPr marL="903288" lvl="1" indent="-446088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tx2"/>
                </a:solidFill>
              </a:rPr>
              <a:t>To improve the student career prospects </a:t>
            </a:r>
          </a:p>
          <a:p>
            <a:pPr marL="903288" lvl="1" indent="-446088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tx2"/>
                </a:solidFill>
              </a:rPr>
              <a:t>To respond to the needs of the industry, agencies and society 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20" name="Image 1">
            <a:extLst>
              <a:ext uri="{FF2B5EF4-FFF2-40B4-BE49-F238E27FC236}">
                <a16:creationId xmlns:a16="http://schemas.microsoft.com/office/drawing/2014/main" id="{3B986DCC-89E4-45FE-9B00-EEEFD0E37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289" y="4890953"/>
            <a:ext cx="1696433" cy="60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1A9DC7C0-7FAD-4238-BCAD-8E091C879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717" y="5651561"/>
            <a:ext cx="1706640" cy="60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8">
            <a:extLst>
              <a:ext uri="{FF2B5EF4-FFF2-40B4-BE49-F238E27FC236}">
                <a16:creationId xmlns:a16="http://schemas.microsoft.com/office/drawing/2014/main" id="{B90A0E6A-3BD5-48BF-92B2-B08F35FC2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t="29292" r="6913" b="27621"/>
          <a:stretch/>
        </p:blipFill>
        <p:spPr bwMode="auto">
          <a:xfrm>
            <a:off x="8307716" y="4892760"/>
            <a:ext cx="1706640" cy="60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FA2E78A5-56F4-4EDE-8136-D5B2CE3C2397}"/>
              </a:ext>
            </a:extLst>
          </p:cNvPr>
          <p:cNvGrpSpPr/>
          <p:nvPr/>
        </p:nvGrpSpPr>
        <p:grpSpPr>
          <a:xfrm>
            <a:off x="10323289" y="5640285"/>
            <a:ext cx="1770685" cy="609076"/>
            <a:chOff x="678665" y="4000372"/>
            <a:chExt cx="1940947" cy="81218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204B98-2D95-4665-AFFC-2156FAB30613}"/>
                </a:ext>
              </a:extLst>
            </p:cNvPr>
            <p:cNvSpPr/>
            <p:nvPr/>
          </p:nvSpPr>
          <p:spPr>
            <a:xfrm>
              <a:off x="678665" y="4011001"/>
              <a:ext cx="1852170" cy="80155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" name="Image 3" descr="University of Jyväskylä, Finland | Study.EU">
              <a:extLst>
                <a:ext uri="{FF2B5EF4-FFF2-40B4-BE49-F238E27FC236}">
                  <a16:creationId xmlns:a16="http://schemas.microsoft.com/office/drawing/2014/main" id="{E92D5833-B629-4C8B-9DE8-6022E1DD7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000372"/>
              <a:ext cx="1781412" cy="75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0DEE1722-8EF7-4CD5-8BB7-4066C767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387" y="-12832"/>
            <a:ext cx="9405735" cy="1208981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chemeClr val="bg2"/>
                </a:solidFill>
              </a:rPr>
              <a:t>RADMEP</a:t>
            </a:r>
            <a:r>
              <a:rPr lang="fr-FR" sz="3200" b="1" dirty="0">
                <a:solidFill>
                  <a:schemeClr val="bg2"/>
                </a:solidFill>
              </a:rPr>
              <a:t> </a:t>
            </a:r>
            <a:r>
              <a:rPr lang="fr-FR" sz="3200" dirty="0">
                <a:solidFill>
                  <a:schemeClr val="bg2"/>
                </a:solidFill>
              </a:rPr>
              <a:t>= </a:t>
            </a:r>
            <a:r>
              <a:rPr lang="en-US" sz="3200" dirty="0">
                <a:solidFill>
                  <a:schemeClr val="bg2"/>
                </a:solidFill>
              </a:rPr>
              <a:t>Radiation and its Effects on </a:t>
            </a:r>
            <a:r>
              <a:rPr lang="en-US" sz="3200" dirty="0" err="1">
                <a:solidFill>
                  <a:schemeClr val="bg2"/>
                </a:solidFill>
              </a:rPr>
              <a:t>MicroElectronics</a:t>
            </a:r>
            <a:r>
              <a:rPr lang="en-US" sz="3200" dirty="0">
                <a:solidFill>
                  <a:schemeClr val="bg2"/>
                </a:solidFill>
              </a:rPr>
              <a:t> and Photonics Technologies</a:t>
            </a:r>
            <a:endParaRPr lang="fr-FR" sz="3200" dirty="0">
              <a:solidFill>
                <a:schemeClr val="bg2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DF3D51-BDC9-46E5-B124-D65F3947FC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630" y="1082386"/>
            <a:ext cx="3776338" cy="3594200"/>
          </a:xfrm>
          <a:prstGeom prst="rect">
            <a:avLst/>
          </a:prstGeom>
        </p:spPr>
      </p:pic>
      <p:sp>
        <p:nvSpPr>
          <p:cNvPr id="38" name="Slide Number Placeholder 8">
            <a:extLst>
              <a:ext uri="{FF2B5EF4-FFF2-40B4-BE49-F238E27FC236}">
                <a16:creationId xmlns:a16="http://schemas.microsoft.com/office/drawing/2014/main" id="{2A734755-7DB6-4741-89F4-497E17DC3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A297500-7527-634B-90F4-69D0994C32B4}" type="slidenum">
              <a:rPr lang="nl-NL" sz="2800" smtClean="0"/>
              <a:pPr/>
              <a:t>3</a:t>
            </a:fld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114432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 txBox="1">
            <a:spLocks/>
          </p:cNvSpPr>
          <p:nvPr/>
        </p:nvSpPr>
        <p:spPr>
          <a:xfrm>
            <a:off x="190022" y="1364120"/>
            <a:ext cx="6973544" cy="446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2"/>
              </a:solidFill>
            </a:endParaRPr>
          </a:p>
          <a:p>
            <a:pPr marL="446088" indent="-446088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2"/>
                </a:solidFill>
              </a:rPr>
              <a:t>Over the 4 intakes, 60 (grants) are available depending on your country</a:t>
            </a:r>
          </a:p>
          <a:p>
            <a:pPr marL="903288" lvl="2" indent="-446088">
              <a:spcBef>
                <a:spcPts val="100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</a:rPr>
              <a:t>46 grants for partner countries: max. 49 k€</a:t>
            </a:r>
          </a:p>
          <a:p>
            <a:pPr marL="903288" lvl="2" indent="-446088">
              <a:spcBef>
                <a:spcPts val="100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</a:rPr>
              <a:t>14 For </a:t>
            </a:r>
            <a:r>
              <a:rPr lang="en-US" dirty="0" err="1">
                <a:solidFill>
                  <a:schemeClr val="tx2"/>
                </a:solidFill>
              </a:rPr>
              <a:t>programme</a:t>
            </a:r>
            <a:r>
              <a:rPr lang="en-US" dirty="0">
                <a:solidFill>
                  <a:schemeClr val="tx2"/>
                </a:solidFill>
              </a:rPr>
              <a:t> countries: max. 35 k€</a:t>
            </a:r>
          </a:p>
          <a:p>
            <a:pPr>
              <a:buFont typeface="Wingdings" panose="05000000000000000000" pitchFamily="2" charset="2"/>
              <a:buChar char="q"/>
            </a:pPr>
            <a:endParaRPr lang="nl-BE" b="1" u="sng" dirty="0">
              <a:solidFill>
                <a:schemeClr val="tx2"/>
              </a:solidFill>
            </a:endParaRPr>
          </a:p>
          <a:p>
            <a:pPr marL="446088" indent="-446088">
              <a:buFont typeface="Wingdings" panose="05000000000000000000" pitchFamily="2" charset="2"/>
              <a:buChar char="q"/>
            </a:pPr>
            <a:r>
              <a:rPr lang="nl-BE" dirty="0">
                <a:solidFill>
                  <a:schemeClr val="tx2"/>
                </a:solidFill>
              </a:rPr>
              <a:t>Details: </a:t>
            </a:r>
            <a:r>
              <a:rPr lang="nl-BE" u="sng" dirty="0">
                <a:solidFill>
                  <a:schemeClr val="tx2"/>
                </a:solidFill>
              </a:rPr>
              <a:t>https://master-radmep.org/scholarship/</a:t>
            </a:r>
            <a:endParaRPr lang="nl-BE" dirty="0">
              <a:solidFill>
                <a:schemeClr val="tx2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4C9A0D7-CD04-4387-A734-3E883CA11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854" y="1208982"/>
            <a:ext cx="4077895" cy="52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5ADC59-707E-757E-25A1-C2A37F862369}"/>
              </a:ext>
            </a:extLst>
          </p:cNvPr>
          <p:cNvSpPr/>
          <p:nvPr/>
        </p:nvSpPr>
        <p:spPr>
          <a:xfrm>
            <a:off x="0" y="1"/>
            <a:ext cx="12192000" cy="10212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4546BDBD-5130-CB95-11F0-C91EFEB4A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0" y="32074"/>
            <a:ext cx="1695584" cy="947002"/>
          </a:xfrm>
          <a:prstGeom prst="rect">
            <a:avLst/>
          </a:prstGeom>
        </p:spPr>
      </p:pic>
      <p:sp>
        <p:nvSpPr>
          <p:cNvPr id="9" name="Titre 3">
            <a:extLst>
              <a:ext uri="{FF2B5EF4-FFF2-40B4-BE49-F238E27FC236}">
                <a16:creationId xmlns:a16="http://schemas.microsoft.com/office/drawing/2014/main" id="{FD93B829-34C6-21EE-72FF-76C46DD6C946}"/>
              </a:ext>
            </a:extLst>
          </p:cNvPr>
          <p:cNvSpPr txBox="1">
            <a:spLocks/>
          </p:cNvSpPr>
          <p:nvPr/>
        </p:nvSpPr>
        <p:spPr>
          <a:xfrm>
            <a:off x="2187387" y="-12832"/>
            <a:ext cx="7594415" cy="1208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2"/>
                </a:solidFill>
              </a:rPr>
              <a:t>RADMEP </a:t>
            </a:r>
            <a:r>
              <a:rPr lang="fr-FR" sz="3200" dirty="0" err="1">
                <a:solidFill>
                  <a:schemeClr val="bg2"/>
                </a:solidFill>
              </a:rPr>
              <a:t>Scholarships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F84E8F53-615D-BDFC-6C91-3B4960A8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A297500-7527-634B-90F4-69D0994C32B4}" type="slidenum">
              <a:rPr lang="nl-NL" sz="2800" smtClean="0"/>
              <a:pPr/>
              <a:t>4</a:t>
            </a:fld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90039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D45029C3-906B-4D5E-BFCE-695AB2673700}"/>
              </a:ext>
            </a:extLst>
          </p:cNvPr>
          <p:cNvSpPr txBox="1"/>
          <p:nvPr/>
        </p:nvSpPr>
        <p:spPr>
          <a:xfrm>
            <a:off x="166057" y="1269577"/>
            <a:ext cx="694884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</a:rPr>
              <a:t>Primary sources of natural radiation</a:t>
            </a:r>
          </a:p>
          <a:p>
            <a:pPr marL="903288" lvl="2" indent="-446088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2"/>
                </a:solidFill>
              </a:rPr>
              <a:t>Galactic cosmic rays</a:t>
            </a:r>
          </a:p>
          <a:p>
            <a:pPr marL="903288" lvl="2" indent="-446088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2"/>
                </a:solidFill>
              </a:rPr>
              <a:t>Solar radiation</a:t>
            </a:r>
          </a:p>
          <a:p>
            <a:pPr marL="903288" lvl="2" indent="-446088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2"/>
                </a:solidFill>
              </a:rPr>
              <a:t>Radioactive isotopes</a:t>
            </a:r>
          </a:p>
          <a:p>
            <a:pPr marL="903288" lvl="2" indent="-446088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1200" dirty="0">
              <a:solidFill>
                <a:schemeClr val="tx2"/>
              </a:solidFill>
            </a:endParaRPr>
          </a:p>
          <a:p>
            <a:pPr marL="446088" indent="-446088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</a:rPr>
              <a:t>Man-made radiation sources</a:t>
            </a:r>
          </a:p>
          <a:p>
            <a:pPr marL="903288" lvl="2" indent="-446088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2"/>
                </a:solidFill>
              </a:rPr>
              <a:t>Nuclear power plants (fission)</a:t>
            </a:r>
          </a:p>
          <a:p>
            <a:pPr marL="903288" lvl="2" indent="-446088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2"/>
                </a:solidFill>
              </a:rPr>
              <a:t>Nuclear fusion  facilities, </a:t>
            </a:r>
          </a:p>
          <a:p>
            <a:pPr marL="903288" lvl="2" indent="-446088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2"/>
                </a:solidFill>
              </a:rPr>
              <a:t>Particle accelerators, </a:t>
            </a:r>
          </a:p>
          <a:p>
            <a:pPr marL="903288" lvl="2" indent="-446088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2"/>
                </a:solidFill>
              </a:rPr>
              <a:t>Medical facilities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E1B008-9B52-4614-9EBF-AFDD871F5F2E}"/>
              </a:ext>
            </a:extLst>
          </p:cNvPr>
          <p:cNvSpPr/>
          <p:nvPr/>
        </p:nvSpPr>
        <p:spPr>
          <a:xfrm>
            <a:off x="0" y="1"/>
            <a:ext cx="12192000" cy="10212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F880EC-3A32-4225-A66B-DC6BBD895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0" y="32074"/>
            <a:ext cx="1695584" cy="947002"/>
          </a:xfrm>
          <a:prstGeom prst="rect">
            <a:avLst/>
          </a:prstGeom>
        </p:spPr>
      </p:pic>
      <p:sp>
        <p:nvSpPr>
          <p:cNvPr id="6" name="Titre 3">
            <a:extLst>
              <a:ext uri="{FF2B5EF4-FFF2-40B4-BE49-F238E27FC236}">
                <a16:creationId xmlns:a16="http://schemas.microsoft.com/office/drawing/2014/main" id="{8C44ADB2-40B0-4371-9A68-285F0429C320}"/>
              </a:ext>
            </a:extLst>
          </p:cNvPr>
          <p:cNvSpPr txBox="1">
            <a:spLocks/>
          </p:cNvSpPr>
          <p:nvPr/>
        </p:nvSpPr>
        <p:spPr>
          <a:xfrm>
            <a:off x="2187387" y="-12832"/>
            <a:ext cx="9496846" cy="1208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2"/>
                </a:solidFill>
              </a:rPr>
              <a:t>RADMEP: </a:t>
            </a:r>
            <a:r>
              <a:rPr lang="en-US" sz="3200" dirty="0">
                <a:solidFill>
                  <a:schemeClr val="bg2"/>
                </a:solidFill>
              </a:rPr>
              <a:t>Why are we interested in radiation effects?</a:t>
            </a:r>
            <a:endParaRPr lang="fr-FR" sz="3200" dirty="0">
              <a:solidFill>
                <a:schemeClr val="bg2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1384334-145D-4291-86F0-89888A5D07E9}"/>
              </a:ext>
            </a:extLst>
          </p:cNvPr>
          <p:cNvSpPr txBox="1"/>
          <p:nvPr/>
        </p:nvSpPr>
        <p:spPr>
          <a:xfrm>
            <a:off x="10426704" y="2876202"/>
            <a:ext cx="1439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FUSION (ITER)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C2EC573-D768-4D9A-A221-731E626F7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360" y="1324884"/>
            <a:ext cx="2216797" cy="15694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132EEF1-A4C2-4DF1-BDF2-FC19B8F55F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614"/>
          <a:stretch/>
        </p:blipFill>
        <p:spPr>
          <a:xfrm>
            <a:off x="5831379" y="1324884"/>
            <a:ext cx="1913157" cy="156949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A575765-F7DB-49CD-931C-76BF7FACDF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13" t="16850"/>
          <a:stretch/>
        </p:blipFill>
        <p:spPr>
          <a:xfrm>
            <a:off x="7128969" y="5189552"/>
            <a:ext cx="2314038" cy="129363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5086C91-DF6C-46BC-8803-F4ECF658D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3547" y="3243139"/>
            <a:ext cx="2026337" cy="15119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09CAE84-A6C8-4F74-96DB-0E03987AC8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897"/>
          <a:stretch/>
        </p:blipFill>
        <p:spPr>
          <a:xfrm>
            <a:off x="9856203" y="3251451"/>
            <a:ext cx="2156413" cy="147681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9192C0F-C4B7-4FA3-8749-BC72EDAF516A}"/>
              </a:ext>
            </a:extLst>
          </p:cNvPr>
          <p:cNvSpPr txBox="1"/>
          <p:nvPr/>
        </p:nvSpPr>
        <p:spPr>
          <a:xfrm>
            <a:off x="8226058" y="2586599"/>
            <a:ext cx="705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SPACE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8B79D1D-4DEC-47A7-8B7E-3EB53B7A5893}"/>
              </a:ext>
            </a:extLst>
          </p:cNvPr>
          <p:cNvSpPr txBox="1"/>
          <p:nvPr/>
        </p:nvSpPr>
        <p:spPr>
          <a:xfrm>
            <a:off x="7687212" y="2849456"/>
            <a:ext cx="1776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FUSION (LMJ, NIF)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AD07024-81C7-4D54-B956-A6F91614BB7A}"/>
              </a:ext>
            </a:extLst>
          </p:cNvPr>
          <p:cNvSpPr txBox="1"/>
          <p:nvPr/>
        </p:nvSpPr>
        <p:spPr>
          <a:xfrm>
            <a:off x="7235410" y="6508460"/>
            <a:ext cx="1865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HIGH ENERGY PHYSICS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F0DB069-26FA-4B82-B177-4030C23BDAB6}"/>
              </a:ext>
            </a:extLst>
          </p:cNvPr>
          <p:cNvSpPr txBox="1"/>
          <p:nvPr/>
        </p:nvSpPr>
        <p:spPr>
          <a:xfrm>
            <a:off x="7945295" y="4777054"/>
            <a:ext cx="1260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DISMANTLING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0306B61-FEC9-4B5F-BCBD-D2B8B6DEB5A0}"/>
              </a:ext>
            </a:extLst>
          </p:cNvPr>
          <p:cNvSpPr txBox="1"/>
          <p:nvPr/>
        </p:nvSpPr>
        <p:spPr>
          <a:xfrm>
            <a:off x="10622790" y="4744395"/>
            <a:ext cx="886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NUCLEAR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8EB4B48-182F-444A-94E8-C90437DB74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028" t="5522" r="14285" b="630"/>
          <a:stretch/>
        </p:blipFill>
        <p:spPr>
          <a:xfrm>
            <a:off x="10139527" y="1316822"/>
            <a:ext cx="1940239" cy="155131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6D3D9A9-28BB-40F1-B7D3-479A31633E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2491" y="5187180"/>
            <a:ext cx="2587275" cy="129363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F782F42-2B46-4823-9FA4-3DF3414F2F26}"/>
              </a:ext>
            </a:extLst>
          </p:cNvPr>
          <p:cNvSpPr txBox="1"/>
          <p:nvPr/>
        </p:nvSpPr>
        <p:spPr>
          <a:xfrm>
            <a:off x="9780474" y="6451842"/>
            <a:ext cx="928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MEDICAL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29DE1E0A-FABB-4EF9-9347-856B0985B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4654" y="6410211"/>
            <a:ext cx="2743200" cy="365125"/>
          </a:xfrm>
        </p:spPr>
        <p:txBody>
          <a:bodyPr/>
          <a:lstStyle/>
          <a:p>
            <a:fld id="{0A297500-7527-634B-90F4-69D0994C32B4}" type="slidenum">
              <a:rPr lang="nl-NL" sz="2800" smtClean="0"/>
              <a:pPr/>
              <a:t>5</a:t>
            </a:fld>
            <a:endParaRPr lang="nl-NL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9F07E3-B615-C206-1AF6-D6DEBDC80C4B}"/>
              </a:ext>
            </a:extLst>
          </p:cNvPr>
          <p:cNvSpPr txBox="1"/>
          <p:nvPr/>
        </p:nvSpPr>
        <p:spPr>
          <a:xfrm>
            <a:off x="289468" y="5147002"/>
            <a:ext cx="6231343" cy="156966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Radiation effects studies on the performances of technologies is crucial to ensure that devices, components and systems can tolerate these environmental constraints</a:t>
            </a:r>
          </a:p>
        </p:txBody>
      </p:sp>
      <p:sp>
        <p:nvSpPr>
          <p:cNvPr id="3" name="ZoneTexte 13">
            <a:extLst>
              <a:ext uri="{FF2B5EF4-FFF2-40B4-BE49-F238E27FC236}">
                <a16:creationId xmlns:a16="http://schemas.microsoft.com/office/drawing/2014/main" id="{2AA6607B-B423-E87A-4845-1E47F245F318}"/>
              </a:ext>
            </a:extLst>
          </p:cNvPr>
          <p:cNvSpPr txBox="1"/>
          <p:nvPr/>
        </p:nvSpPr>
        <p:spPr>
          <a:xfrm>
            <a:off x="6408998" y="2854027"/>
            <a:ext cx="705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817775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0D96BB-3E38-8EC7-24A7-E234ADDB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2381"/>
            <a:ext cx="9969186" cy="132556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Two Key EU Enabling Technologies</a:t>
            </a:r>
            <a:br>
              <a:rPr lang="en-US" sz="2400" b="1" dirty="0">
                <a:solidFill>
                  <a:schemeClr val="tx1"/>
                </a:solidFill>
              </a:rPr>
            </a:b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Microelectronics				Photonics</a:t>
            </a:r>
            <a:br>
              <a:rPr lang="en-US" sz="2400" b="1" dirty="0">
                <a:solidFill>
                  <a:schemeClr val="tx1"/>
                </a:solidFill>
              </a:rPr>
            </a:b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E1B008-9B52-4614-9EBF-AFDD871F5F2E}"/>
              </a:ext>
            </a:extLst>
          </p:cNvPr>
          <p:cNvSpPr/>
          <p:nvPr/>
        </p:nvSpPr>
        <p:spPr>
          <a:xfrm>
            <a:off x="0" y="1"/>
            <a:ext cx="12192000" cy="10212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F880EC-3A32-4225-A66B-DC6BBD895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0" y="32074"/>
            <a:ext cx="1695584" cy="947002"/>
          </a:xfrm>
          <a:prstGeom prst="rect">
            <a:avLst/>
          </a:prstGeom>
        </p:spPr>
      </p:pic>
      <p:sp>
        <p:nvSpPr>
          <p:cNvPr id="6" name="Titre 3">
            <a:extLst>
              <a:ext uri="{FF2B5EF4-FFF2-40B4-BE49-F238E27FC236}">
                <a16:creationId xmlns:a16="http://schemas.microsoft.com/office/drawing/2014/main" id="{8C44ADB2-40B0-4371-9A68-285F0429C320}"/>
              </a:ext>
            </a:extLst>
          </p:cNvPr>
          <p:cNvSpPr txBox="1">
            <a:spLocks/>
          </p:cNvSpPr>
          <p:nvPr/>
        </p:nvSpPr>
        <p:spPr>
          <a:xfrm>
            <a:off x="1800165" y="-12832"/>
            <a:ext cx="8201085" cy="1208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2"/>
                </a:solidFill>
              </a:rPr>
              <a:t>RADMEP: </a:t>
            </a:r>
            <a:r>
              <a:rPr lang="en-US" sz="3200" dirty="0">
                <a:solidFill>
                  <a:schemeClr val="bg2"/>
                </a:solidFill>
              </a:rPr>
              <a:t>Why microelectronics and photonics?</a:t>
            </a:r>
            <a:endParaRPr lang="fr-FR" sz="3200" dirty="0">
              <a:solidFill>
                <a:schemeClr val="bg2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71C7C30-AC35-4FAC-80F7-C14B66BAED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00" t="12800" r="80800" b="18080"/>
          <a:stretch/>
        </p:blipFill>
        <p:spPr>
          <a:xfrm>
            <a:off x="9997887" y="-12832"/>
            <a:ext cx="219075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05B5F4-9D8C-4354-9C91-2E27C137120E}"/>
              </a:ext>
            </a:extLst>
          </p:cNvPr>
          <p:cNvSpPr/>
          <p:nvPr/>
        </p:nvSpPr>
        <p:spPr>
          <a:xfrm>
            <a:off x="75879" y="1196149"/>
            <a:ext cx="95208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4E26811-FC25-4980-B95C-7D9F5C58A946}"/>
              </a:ext>
            </a:extLst>
          </p:cNvPr>
          <p:cNvSpPr txBox="1"/>
          <p:nvPr/>
        </p:nvSpPr>
        <p:spPr>
          <a:xfrm rot="16200000">
            <a:off x="8304632" y="5148549"/>
            <a:ext cx="3085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J. </a:t>
            </a:r>
            <a:r>
              <a:rPr lang="fr-FR" sz="1400" dirty="0" err="1"/>
              <a:t>Prinzie</a:t>
            </a:r>
            <a:r>
              <a:rPr lang="fr-FR" sz="1400" dirty="0"/>
              <a:t> et al, Nature Electronics, 2021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65E8503-4AEE-321D-60CE-690C71714E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664" y="2355176"/>
            <a:ext cx="4660257" cy="2203039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000" dirty="0"/>
              <a:t>Lifeblood of 40% of all innovations</a:t>
            </a:r>
          </a:p>
          <a:p>
            <a:pPr>
              <a:lnSpc>
                <a:spcPct val="120000"/>
              </a:lnSpc>
            </a:pPr>
            <a:r>
              <a:rPr lang="en-GB" sz="2000" dirty="0"/>
              <a:t>Components and integrated systems are found in virtually all electronic products from computers and telephones to cars and buildings. </a:t>
            </a:r>
          </a:p>
          <a:p>
            <a:pPr>
              <a:lnSpc>
                <a:spcPct val="120000"/>
              </a:lnSpc>
            </a:pPr>
            <a:endParaRPr lang="en-GB" sz="200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D85218B-DC74-619A-1CFF-AC67AB20A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8336" y="2355176"/>
            <a:ext cx="4446796" cy="2203039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000" dirty="0"/>
              <a:t>Substantial leverage effect in Europe impacting</a:t>
            </a:r>
          </a:p>
          <a:p>
            <a:pPr lvl="1">
              <a:lnSpc>
                <a:spcPct val="120000"/>
              </a:lnSpc>
            </a:pPr>
            <a:r>
              <a:rPr lang="en-GB" sz="2000" dirty="0"/>
              <a:t>20-30% of the economy </a:t>
            </a:r>
          </a:p>
          <a:p>
            <a:pPr lvl="1">
              <a:lnSpc>
                <a:spcPct val="120000"/>
              </a:lnSpc>
            </a:pPr>
            <a:r>
              <a:rPr lang="en-GB" sz="2000" dirty="0"/>
              <a:t>10 % of the workforce </a:t>
            </a:r>
          </a:p>
          <a:p>
            <a:pPr lvl="1">
              <a:lnSpc>
                <a:spcPct val="120000"/>
              </a:lnSpc>
            </a:pPr>
            <a:r>
              <a:rPr lang="en-GB" sz="2000" dirty="0"/>
              <a:t>around 30 million jobs.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3425B-1B8C-FEDE-7EFA-C13EC1B09479}"/>
              </a:ext>
            </a:extLst>
          </p:cNvPr>
          <p:cNvSpPr txBox="1"/>
          <p:nvPr/>
        </p:nvSpPr>
        <p:spPr>
          <a:xfrm>
            <a:off x="314151" y="4877021"/>
            <a:ext cx="9334732" cy="1613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58775" indent="-3587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</a:rPr>
              <a:t>Radiation Effects on Microelectronics &amp; Photonics align with the strategic research axes of the four full partners</a:t>
            </a:r>
          </a:p>
          <a:p>
            <a:pPr marL="358775" indent="-358775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tx2"/>
              </a:solidFill>
            </a:endParaRPr>
          </a:p>
          <a:p>
            <a:pPr marL="358775" indent="-3587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</a:rPr>
              <a:t>There was no Master degree covering this aspect in EU</a:t>
            </a:r>
          </a:p>
        </p:txBody>
      </p:sp>
    </p:spTree>
    <p:extLst>
      <p:ext uri="{BB962C8B-B14F-4D97-AF65-F5344CB8AC3E}">
        <p14:creationId xmlns:p14="http://schemas.microsoft.com/office/powerpoint/2010/main" val="1421983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AB9CFA34-C7D6-4385-81C3-87A9E935F0FE}"/>
              </a:ext>
            </a:extLst>
          </p:cNvPr>
          <p:cNvSpPr/>
          <p:nvPr/>
        </p:nvSpPr>
        <p:spPr>
          <a:xfrm>
            <a:off x="615728" y="2424467"/>
            <a:ext cx="9199138" cy="2351366"/>
          </a:xfrm>
          <a:prstGeom prst="rightArrow">
            <a:avLst/>
          </a:prstGeom>
          <a:ln>
            <a:noFill/>
          </a:ln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5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3378585B-0B8B-4DAA-83EE-933E08498A32}"/>
              </a:ext>
            </a:extLst>
          </p:cNvPr>
          <p:cNvSpPr txBox="1">
            <a:spLocks/>
          </p:cNvSpPr>
          <p:nvPr/>
        </p:nvSpPr>
        <p:spPr>
          <a:xfrm>
            <a:off x="169762" y="1413221"/>
            <a:ext cx="9759980" cy="2718413"/>
          </a:xfrm>
          <a:prstGeom prst="rect">
            <a:avLst/>
          </a:prstGeom>
        </p:spPr>
        <p:txBody>
          <a:bodyPr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b="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914400" indent="-4572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B1A5"/>
              </a:buClr>
              <a:buSzPct val="100000"/>
              <a:buFont typeface="Wingdings" charset="2"/>
              <a:buChar char=""/>
              <a:defRPr sz="1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12001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B1A5"/>
              </a:buClr>
              <a:buSzPct val="130000"/>
              <a:buFont typeface="Arial"/>
              <a:buChar char="•"/>
              <a:defRPr sz="1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B1A5"/>
              </a:buClr>
              <a:buSzPct val="100000"/>
              <a:buFont typeface="Lucida Grande"/>
              <a:buChar char="»"/>
              <a:defRPr sz="1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B1A5"/>
              </a:buClr>
              <a:buSzPct val="90000"/>
              <a:buFont typeface="Lucida Grande"/>
              <a:buChar char="-"/>
              <a:defRPr sz="1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3" indent="-538163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+mn-lt"/>
                <a:ea typeface="+mn-ea"/>
                <a:cs typeface="+mn-cs"/>
              </a:rPr>
              <a:t>A deep understanding of radiation effects on modern microelectronics and photonics requires combining theory, tools and experiments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E1B008-9B52-4614-9EBF-AFDD871F5F2E}"/>
              </a:ext>
            </a:extLst>
          </p:cNvPr>
          <p:cNvSpPr/>
          <p:nvPr/>
        </p:nvSpPr>
        <p:spPr>
          <a:xfrm>
            <a:off x="0" y="1"/>
            <a:ext cx="12192000" cy="10212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F880EC-3A32-4225-A66B-DC6BBD895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0" y="32074"/>
            <a:ext cx="1695584" cy="947002"/>
          </a:xfrm>
          <a:prstGeom prst="rect">
            <a:avLst/>
          </a:prstGeom>
        </p:spPr>
      </p:pic>
      <p:sp>
        <p:nvSpPr>
          <p:cNvPr id="6" name="Titre 3">
            <a:extLst>
              <a:ext uri="{FF2B5EF4-FFF2-40B4-BE49-F238E27FC236}">
                <a16:creationId xmlns:a16="http://schemas.microsoft.com/office/drawing/2014/main" id="{8C44ADB2-40B0-4371-9A68-285F0429C320}"/>
              </a:ext>
            </a:extLst>
          </p:cNvPr>
          <p:cNvSpPr txBox="1">
            <a:spLocks/>
          </p:cNvSpPr>
          <p:nvPr/>
        </p:nvSpPr>
        <p:spPr>
          <a:xfrm>
            <a:off x="1771464" y="-12832"/>
            <a:ext cx="10037621" cy="1208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2"/>
                </a:solidFill>
              </a:rPr>
              <a:t>RADMEP: </a:t>
            </a:r>
            <a:r>
              <a:rPr lang="en-US" sz="3200" dirty="0">
                <a:solidFill>
                  <a:schemeClr val="bg2"/>
                </a:solidFill>
              </a:rPr>
              <a:t>How to master the multi-scale, multi-physics of </a:t>
            </a:r>
            <a:r>
              <a:rPr lang="en-US" sz="3200">
                <a:solidFill>
                  <a:schemeClr val="bg2"/>
                </a:solidFill>
              </a:rPr>
              <a:t>radiation effects, </a:t>
            </a:r>
            <a:r>
              <a:rPr lang="en-US" sz="3200" dirty="0" err="1">
                <a:solidFill>
                  <a:schemeClr val="bg2"/>
                </a:solidFill>
              </a:rPr>
              <a:t>radhard</a:t>
            </a:r>
            <a:r>
              <a:rPr lang="en-US" sz="3200" dirty="0">
                <a:solidFill>
                  <a:schemeClr val="bg2"/>
                </a:solidFill>
              </a:rPr>
              <a:t> design and radiation testing?</a:t>
            </a:r>
            <a:endParaRPr lang="fr-FR" sz="3200" dirty="0">
              <a:solidFill>
                <a:schemeClr val="bg2"/>
              </a:solidFill>
            </a:endParaRP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9E204002-647D-43A4-ABC3-1612883A5196}"/>
              </a:ext>
            </a:extLst>
          </p:cNvPr>
          <p:cNvSpPr/>
          <p:nvPr/>
        </p:nvSpPr>
        <p:spPr>
          <a:xfrm>
            <a:off x="787658" y="3129877"/>
            <a:ext cx="1476423" cy="940546"/>
          </a:xfrm>
          <a:custGeom>
            <a:avLst/>
            <a:gdLst>
              <a:gd name="connsiteX0" fmla="*/ 0 w 1476423"/>
              <a:gd name="connsiteY0" fmla="*/ 156761 h 940546"/>
              <a:gd name="connsiteX1" fmla="*/ 156761 w 1476423"/>
              <a:gd name="connsiteY1" fmla="*/ 0 h 940546"/>
              <a:gd name="connsiteX2" fmla="*/ 1319662 w 1476423"/>
              <a:gd name="connsiteY2" fmla="*/ 0 h 940546"/>
              <a:gd name="connsiteX3" fmla="*/ 1476423 w 1476423"/>
              <a:gd name="connsiteY3" fmla="*/ 156761 h 940546"/>
              <a:gd name="connsiteX4" fmla="*/ 1476423 w 1476423"/>
              <a:gd name="connsiteY4" fmla="*/ 783785 h 940546"/>
              <a:gd name="connsiteX5" fmla="*/ 1319662 w 1476423"/>
              <a:gd name="connsiteY5" fmla="*/ 940546 h 940546"/>
              <a:gd name="connsiteX6" fmla="*/ 156761 w 1476423"/>
              <a:gd name="connsiteY6" fmla="*/ 940546 h 940546"/>
              <a:gd name="connsiteX7" fmla="*/ 0 w 1476423"/>
              <a:gd name="connsiteY7" fmla="*/ 783785 h 940546"/>
              <a:gd name="connsiteX8" fmla="*/ 0 w 1476423"/>
              <a:gd name="connsiteY8" fmla="*/ 156761 h 94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6423" h="940546">
                <a:moveTo>
                  <a:pt x="0" y="156761"/>
                </a:moveTo>
                <a:cubicBezTo>
                  <a:pt x="0" y="70184"/>
                  <a:pt x="70184" y="0"/>
                  <a:pt x="156761" y="0"/>
                </a:cubicBezTo>
                <a:lnTo>
                  <a:pt x="1319662" y="0"/>
                </a:lnTo>
                <a:cubicBezTo>
                  <a:pt x="1406239" y="0"/>
                  <a:pt x="1476423" y="70184"/>
                  <a:pt x="1476423" y="156761"/>
                </a:cubicBezTo>
                <a:lnTo>
                  <a:pt x="1476423" y="783785"/>
                </a:lnTo>
                <a:cubicBezTo>
                  <a:pt x="1476423" y="870362"/>
                  <a:pt x="1406239" y="940546"/>
                  <a:pt x="1319662" y="940546"/>
                </a:cubicBezTo>
                <a:lnTo>
                  <a:pt x="156761" y="940546"/>
                </a:lnTo>
                <a:cubicBezTo>
                  <a:pt x="70184" y="940546"/>
                  <a:pt x="0" y="870362"/>
                  <a:pt x="0" y="783785"/>
                </a:cubicBezTo>
                <a:lnTo>
                  <a:pt x="0" y="15676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684" tIns="110684" rIns="110684" bIns="11068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700" kern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Radiation </a:t>
            </a:r>
            <a:r>
              <a:rPr lang="fr-FR" sz="17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fr-FR" sz="1700" kern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nvironment</a:t>
            </a:r>
            <a:r>
              <a:rPr lang="fr-FR" sz="1700" kern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- Technology</a:t>
            </a: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4204B93E-FF8F-4713-B81A-013C6A975FDB}"/>
              </a:ext>
            </a:extLst>
          </p:cNvPr>
          <p:cNvSpPr/>
          <p:nvPr/>
        </p:nvSpPr>
        <p:spPr>
          <a:xfrm>
            <a:off x="2320291" y="3129877"/>
            <a:ext cx="1476423" cy="940546"/>
          </a:xfrm>
          <a:custGeom>
            <a:avLst/>
            <a:gdLst>
              <a:gd name="connsiteX0" fmla="*/ 0 w 1476423"/>
              <a:gd name="connsiteY0" fmla="*/ 156761 h 940546"/>
              <a:gd name="connsiteX1" fmla="*/ 156761 w 1476423"/>
              <a:gd name="connsiteY1" fmla="*/ 0 h 940546"/>
              <a:gd name="connsiteX2" fmla="*/ 1319662 w 1476423"/>
              <a:gd name="connsiteY2" fmla="*/ 0 h 940546"/>
              <a:gd name="connsiteX3" fmla="*/ 1476423 w 1476423"/>
              <a:gd name="connsiteY3" fmla="*/ 156761 h 940546"/>
              <a:gd name="connsiteX4" fmla="*/ 1476423 w 1476423"/>
              <a:gd name="connsiteY4" fmla="*/ 783785 h 940546"/>
              <a:gd name="connsiteX5" fmla="*/ 1319662 w 1476423"/>
              <a:gd name="connsiteY5" fmla="*/ 940546 h 940546"/>
              <a:gd name="connsiteX6" fmla="*/ 156761 w 1476423"/>
              <a:gd name="connsiteY6" fmla="*/ 940546 h 940546"/>
              <a:gd name="connsiteX7" fmla="*/ 0 w 1476423"/>
              <a:gd name="connsiteY7" fmla="*/ 783785 h 940546"/>
              <a:gd name="connsiteX8" fmla="*/ 0 w 1476423"/>
              <a:gd name="connsiteY8" fmla="*/ 156761 h 94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6423" h="940546">
                <a:moveTo>
                  <a:pt x="0" y="156761"/>
                </a:moveTo>
                <a:cubicBezTo>
                  <a:pt x="0" y="70184"/>
                  <a:pt x="70184" y="0"/>
                  <a:pt x="156761" y="0"/>
                </a:cubicBezTo>
                <a:lnTo>
                  <a:pt x="1319662" y="0"/>
                </a:lnTo>
                <a:cubicBezTo>
                  <a:pt x="1406239" y="0"/>
                  <a:pt x="1476423" y="70184"/>
                  <a:pt x="1476423" y="156761"/>
                </a:cubicBezTo>
                <a:lnTo>
                  <a:pt x="1476423" y="783785"/>
                </a:lnTo>
                <a:cubicBezTo>
                  <a:pt x="1476423" y="870362"/>
                  <a:pt x="1406239" y="940546"/>
                  <a:pt x="1319662" y="940546"/>
                </a:cubicBezTo>
                <a:lnTo>
                  <a:pt x="156761" y="940546"/>
                </a:lnTo>
                <a:cubicBezTo>
                  <a:pt x="70184" y="940546"/>
                  <a:pt x="0" y="870362"/>
                  <a:pt x="0" y="783785"/>
                </a:cubicBezTo>
                <a:lnTo>
                  <a:pt x="0" y="15676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50000"/>
              <a:hueOff val="335543"/>
              <a:satOff val="0"/>
              <a:lumOff val="19321"/>
              <a:alphaOff val="0"/>
            </a:schemeClr>
          </a:fillRef>
          <a:effectRef idx="0">
            <a:schemeClr val="accent1">
              <a:shade val="50000"/>
              <a:hueOff val="335543"/>
              <a:satOff val="0"/>
              <a:lumOff val="1932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684" tIns="110684" rIns="110684" bIns="11068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700" kern="1200" dirty="0" err="1">
                <a:solidFill>
                  <a:schemeClr val="accent2">
                    <a:lumMod val="75000"/>
                  </a:schemeClr>
                </a:solidFill>
              </a:rPr>
              <a:t>Particle</a:t>
            </a:r>
            <a:r>
              <a:rPr lang="fr-FR" sz="1700" kern="1200" dirty="0">
                <a:solidFill>
                  <a:schemeClr val="accent2">
                    <a:lumMod val="75000"/>
                  </a:schemeClr>
                </a:solidFill>
              </a:rPr>
              <a:t> -  </a:t>
            </a:r>
            <a:r>
              <a:rPr lang="fr-FR" sz="1700" kern="1200" dirty="0" err="1">
                <a:solidFill>
                  <a:schemeClr val="accent2">
                    <a:lumMod val="75000"/>
                  </a:schemeClr>
                </a:solidFill>
              </a:rPr>
              <a:t>matter</a:t>
            </a:r>
            <a:r>
              <a:rPr lang="fr-FR" sz="1700" kern="1200" dirty="0">
                <a:solidFill>
                  <a:schemeClr val="accent2">
                    <a:lumMod val="75000"/>
                  </a:schemeClr>
                </a:solidFill>
              </a:rPr>
              <a:t> interaction</a:t>
            </a:r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92D5DC0A-5E0F-4EAF-B059-43D2DD6645B1}"/>
              </a:ext>
            </a:extLst>
          </p:cNvPr>
          <p:cNvSpPr/>
          <p:nvPr/>
        </p:nvSpPr>
        <p:spPr>
          <a:xfrm>
            <a:off x="3852924" y="3129877"/>
            <a:ext cx="1476423" cy="940546"/>
          </a:xfrm>
          <a:custGeom>
            <a:avLst/>
            <a:gdLst>
              <a:gd name="connsiteX0" fmla="*/ 0 w 1476423"/>
              <a:gd name="connsiteY0" fmla="*/ 156761 h 940546"/>
              <a:gd name="connsiteX1" fmla="*/ 156761 w 1476423"/>
              <a:gd name="connsiteY1" fmla="*/ 0 h 940546"/>
              <a:gd name="connsiteX2" fmla="*/ 1319662 w 1476423"/>
              <a:gd name="connsiteY2" fmla="*/ 0 h 940546"/>
              <a:gd name="connsiteX3" fmla="*/ 1476423 w 1476423"/>
              <a:gd name="connsiteY3" fmla="*/ 156761 h 940546"/>
              <a:gd name="connsiteX4" fmla="*/ 1476423 w 1476423"/>
              <a:gd name="connsiteY4" fmla="*/ 783785 h 940546"/>
              <a:gd name="connsiteX5" fmla="*/ 1319662 w 1476423"/>
              <a:gd name="connsiteY5" fmla="*/ 940546 h 940546"/>
              <a:gd name="connsiteX6" fmla="*/ 156761 w 1476423"/>
              <a:gd name="connsiteY6" fmla="*/ 940546 h 940546"/>
              <a:gd name="connsiteX7" fmla="*/ 0 w 1476423"/>
              <a:gd name="connsiteY7" fmla="*/ 783785 h 940546"/>
              <a:gd name="connsiteX8" fmla="*/ 0 w 1476423"/>
              <a:gd name="connsiteY8" fmla="*/ 156761 h 94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6423" h="940546">
                <a:moveTo>
                  <a:pt x="0" y="156761"/>
                </a:moveTo>
                <a:cubicBezTo>
                  <a:pt x="0" y="70184"/>
                  <a:pt x="70184" y="0"/>
                  <a:pt x="156761" y="0"/>
                </a:cubicBezTo>
                <a:lnTo>
                  <a:pt x="1319662" y="0"/>
                </a:lnTo>
                <a:cubicBezTo>
                  <a:pt x="1406239" y="0"/>
                  <a:pt x="1476423" y="70184"/>
                  <a:pt x="1476423" y="156761"/>
                </a:cubicBezTo>
                <a:lnTo>
                  <a:pt x="1476423" y="783785"/>
                </a:lnTo>
                <a:cubicBezTo>
                  <a:pt x="1476423" y="870362"/>
                  <a:pt x="1406239" y="940546"/>
                  <a:pt x="1319662" y="940546"/>
                </a:cubicBezTo>
                <a:lnTo>
                  <a:pt x="156761" y="940546"/>
                </a:lnTo>
                <a:cubicBezTo>
                  <a:pt x="70184" y="940546"/>
                  <a:pt x="0" y="870362"/>
                  <a:pt x="0" y="783785"/>
                </a:cubicBezTo>
                <a:lnTo>
                  <a:pt x="0" y="15676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50000"/>
              <a:hueOff val="671087"/>
              <a:satOff val="0"/>
              <a:lumOff val="38642"/>
              <a:alphaOff val="0"/>
            </a:schemeClr>
          </a:fillRef>
          <a:effectRef idx="0">
            <a:schemeClr val="accent1">
              <a:shade val="50000"/>
              <a:hueOff val="671087"/>
              <a:satOff val="0"/>
              <a:lumOff val="3864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684" tIns="110684" rIns="110684" bIns="11068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700" kern="1200" dirty="0" err="1"/>
              <a:t>Electronic</a:t>
            </a:r>
            <a:r>
              <a:rPr lang="fr-FR" sz="1700" kern="1200" dirty="0"/>
              <a:t> </a:t>
            </a:r>
            <a:r>
              <a:rPr lang="fr-FR" sz="1700" kern="1200" dirty="0" err="1"/>
              <a:t>devices</a:t>
            </a:r>
            <a:r>
              <a:rPr lang="fr-FR" sz="1700" kern="1200" dirty="0"/>
              <a:t> and </a:t>
            </a:r>
            <a:r>
              <a:rPr lang="fr-FR" sz="1700" kern="1200" dirty="0" err="1"/>
              <a:t>o</a:t>
            </a:r>
            <a:r>
              <a:rPr lang="fr-FR" sz="1700" dirty="0" err="1"/>
              <a:t>ptical</a:t>
            </a:r>
            <a:r>
              <a:rPr lang="fr-FR" sz="1700" dirty="0"/>
              <a:t> components</a:t>
            </a:r>
            <a:endParaRPr lang="fr-FR" sz="1700" kern="1200" dirty="0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9B14829F-306B-414F-8431-B22373849482}"/>
              </a:ext>
            </a:extLst>
          </p:cNvPr>
          <p:cNvSpPr/>
          <p:nvPr/>
        </p:nvSpPr>
        <p:spPr>
          <a:xfrm>
            <a:off x="5385557" y="3129877"/>
            <a:ext cx="1546870" cy="940546"/>
          </a:xfrm>
          <a:custGeom>
            <a:avLst/>
            <a:gdLst>
              <a:gd name="connsiteX0" fmla="*/ 0 w 1476423"/>
              <a:gd name="connsiteY0" fmla="*/ 156761 h 940546"/>
              <a:gd name="connsiteX1" fmla="*/ 156761 w 1476423"/>
              <a:gd name="connsiteY1" fmla="*/ 0 h 940546"/>
              <a:gd name="connsiteX2" fmla="*/ 1319662 w 1476423"/>
              <a:gd name="connsiteY2" fmla="*/ 0 h 940546"/>
              <a:gd name="connsiteX3" fmla="*/ 1476423 w 1476423"/>
              <a:gd name="connsiteY3" fmla="*/ 156761 h 940546"/>
              <a:gd name="connsiteX4" fmla="*/ 1476423 w 1476423"/>
              <a:gd name="connsiteY4" fmla="*/ 783785 h 940546"/>
              <a:gd name="connsiteX5" fmla="*/ 1319662 w 1476423"/>
              <a:gd name="connsiteY5" fmla="*/ 940546 h 940546"/>
              <a:gd name="connsiteX6" fmla="*/ 156761 w 1476423"/>
              <a:gd name="connsiteY6" fmla="*/ 940546 h 940546"/>
              <a:gd name="connsiteX7" fmla="*/ 0 w 1476423"/>
              <a:gd name="connsiteY7" fmla="*/ 783785 h 940546"/>
              <a:gd name="connsiteX8" fmla="*/ 0 w 1476423"/>
              <a:gd name="connsiteY8" fmla="*/ 156761 h 94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6423" h="940546">
                <a:moveTo>
                  <a:pt x="0" y="156761"/>
                </a:moveTo>
                <a:cubicBezTo>
                  <a:pt x="0" y="70184"/>
                  <a:pt x="70184" y="0"/>
                  <a:pt x="156761" y="0"/>
                </a:cubicBezTo>
                <a:lnTo>
                  <a:pt x="1319662" y="0"/>
                </a:lnTo>
                <a:cubicBezTo>
                  <a:pt x="1406239" y="0"/>
                  <a:pt x="1476423" y="70184"/>
                  <a:pt x="1476423" y="156761"/>
                </a:cubicBezTo>
                <a:lnTo>
                  <a:pt x="1476423" y="783785"/>
                </a:lnTo>
                <a:cubicBezTo>
                  <a:pt x="1476423" y="870362"/>
                  <a:pt x="1406239" y="940546"/>
                  <a:pt x="1319662" y="940546"/>
                </a:cubicBezTo>
                <a:lnTo>
                  <a:pt x="156761" y="940546"/>
                </a:lnTo>
                <a:cubicBezTo>
                  <a:pt x="70184" y="940546"/>
                  <a:pt x="0" y="870362"/>
                  <a:pt x="0" y="783785"/>
                </a:cubicBezTo>
                <a:lnTo>
                  <a:pt x="0" y="15676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50000"/>
              <a:hueOff val="671087"/>
              <a:satOff val="0"/>
              <a:lumOff val="38642"/>
              <a:alphaOff val="0"/>
            </a:schemeClr>
          </a:fillRef>
          <a:effectRef idx="0">
            <a:schemeClr val="accent1">
              <a:shade val="50000"/>
              <a:hueOff val="671087"/>
              <a:satOff val="0"/>
              <a:lumOff val="3864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684" tIns="110684" rIns="110684" bIns="11068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700" kern="1200" dirty="0" err="1"/>
              <a:t>Electronic</a:t>
            </a:r>
            <a:r>
              <a:rPr lang="fr-FR" sz="1700" kern="1200" dirty="0"/>
              <a:t> and </a:t>
            </a:r>
            <a:r>
              <a:rPr lang="fr-FR" sz="1700" kern="1200" dirty="0" err="1"/>
              <a:t>p</a:t>
            </a:r>
            <a:r>
              <a:rPr lang="fr-FR" sz="1700" dirty="0" err="1"/>
              <a:t>hotonic</a:t>
            </a:r>
            <a:r>
              <a:rPr lang="fr-FR" sz="1700" dirty="0"/>
              <a:t> Integrated Circuits</a:t>
            </a:r>
            <a:endParaRPr lang="fr-FR" sz="1700" kern="1200" dirty="0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C8685048-600B-408C-B3C6-EA793B6CECB4}"/>
              </a:ext>
            </a:extLst>
          </p:cNvPr>
          <p:cNvSpPr/>
          <p:nvPr/>
        </p:nvSpPr>
        <p:spPr>
          <a:xfrm>
            <a:off x="6988638" y="3129877"/>
            <a:ext cx="1476423" cy="940546"/>
          </a:xfrm>
          <a:custGeom>
            <a:avLst/>
            <a:gdLst>
              <a:gd name="connsiteX0" fmla="*/ 0 w 1476423"/>
              <a:gd name="connsiteY0" fmla="*/ 156761 h 940546"/>
              <a:gd name="connsiteX1" fmla="*/ 156761 w 1476423"/>
              <a:gd name="connsiteY1" fmla="*/ 0 h 940546"/>
              <a:gd name="connsiteX2" fmla="*/ 1319662 w 1476423"/>
              <a:gd name="connsiteY2" fmla="*/ 0 h 940546"/>
              <a:gd name="connsiteX3" fmla="*/ 1476423 w 1476423"/>
              <a:gd name="connsiteY3" fmla="*/ 156761 h 940546"/>
              <a:gd name="connsiteX4" fmla="*/ 1476423 w 1476423"/>
              <a:gd name="connsiteY4" fmla="*/ 783785 h 940546"/>
              <a:gd name="connsiteX5" fmla="*/ 1319662 w 1476423"/>
              <a:gd name="connsiteY5" fmla="*/ 940546 h 940546"/>
              <a:gd name="connsiteX6" fmla="*/ 156761 w 1476423"/>
              <a:gd name="connsiteY6" fmla="*/ 940546 h 940546"/>
              <a:gd name="connsiteX7" fmla="*/ 0 w 1476423"/>
              <a:gd name="connsiteY7" fmla="*/ 783785 h 940546"/>
              <a:gd name="connsiteX8" fmla="*/ 0 w 1476423"/>
              <a:gd name="connsiteY8" fmla="*/ 156761 h 94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6423" h="940546">
                <a:moveTo>
                  <a:pt x="0" y="156761"/>
                </a:moveTo>
                <a:cubicBezTo>
                  <a:pt x="0" y="70184"/>
                  <a:pt x="70184" y="0"/>
                  <a:pt x="156761" y="0"/>
                </a:cubicBezTo>
                <a:lnTo>
                  <a:pt x="1319662" y="0"/>
                </a:lnTo>
                <a:cubicBezTo>
                  <a:pt x="1406239" y="0"/>
                  <a:pt x="1476423" y="70184"/>
                  <a:pt x="1476423" y="156761"/>
                </a:cubicBezTo>
                <a:lnTo>
                  <a:pt x="1476423" y="783785"/>
                </a:lnTo>
                <a:cubicBezTo>
                  <a:pt x="1476423" y="870362"/>
                  <a:pt x="1406239" y="940546"/>
                  <a:pt x="1319662" y="940546"/>
                </a:cubicBezTo>
                <a:lnTo>
                  <a:pt x="156761" y="940546"/>
                </a:lnTo>
                <a:cubicBezTo>
                  <a:pt x="70184" y="940546"/>
                  <a:pt x="0" y="870362"/>
                  <a:pt x="0" y="783785"/>
                </a:cubicBezTo>
                <a:lnTo>
                  <a:pt x="0" y="156761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50000"/>
              <a:hueOff val="335543"/>
              <a:satOff val="0"/>
              <a:lumOff val="19321"/>
              <a:alphaOff val="0"/>
            </a:schemeClr>
          </a:fillRef>
          <a:effectRef idx="0">
            <a:schemeClr val="accent1">
              <a:shade val="50000"/>
              <a:hueOff val="335543"/>
              <a:satOff val="0"/>
              <a:lumOff val="1932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684" tIns="110684" rIns="110684" bIns="11068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700" kern="1200" dirty="0"/>
              <a:t>System </a:t>
            </a:r>
            <a:r>
              <a:rPr lang="fr-FR" sz="1700" kern="1200" dirty="0" err="1"/>
              <a:t>level</a:t>
            </a:r>
            <a:r>
              <a:rPr lang="fr-FR" sz="1700" dirty="0"/>
              <a:t> design and </a:t>
            </a:r>
            <a:r>
              <a:rPr lang="fr-FR" sz="1700" dirty="0" err="1"/>
              <a:t>assessment</a:t>
            </a:r>
            <a:endParaRPr lang="fr-FR" sz="1700" kern="1200" dirty="0"/>
          </a:p>
        </p:txBody>
      </p:sp>
      <p:sp>
        <p:nvSpPr>
          <p:cNvPr id="21" name="Espace réservé du contenu 5">
            <a:extLst>
              <a:ext uri="{FF2B5EF4-FFF2-40B4-BE49-F238E27FC236}">
                <a16:creationId xmlns:a16="http://schemas.microsoft.com/office/drawing/2014/main" id="{09C4E7E6-E456-4F83-B072-57D21E44F595}"/>
              </a:ext>
            </a:extLst>
          </p:cNvPr>
          <p:cNvSpPr txBox="1">
            <a:spLocks/>
          </p:cNvSpPr>
          <p:nvPr/>
        </p:nvSpPr>
        <p:spPr>
          <a:xfrm>
            <a:off x="169761" y="4992906"/>
            <a:ext cx="9700915" cy="1833020"/>
          </a:xfrm>
          <a:prstGeom prst="rect">
            <a:avLst/>
          </a:prstGeom>
        </p:spPr>
        <p:txBody>
          <a:bodyPr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b="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914400" indent="-4572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B1A5"/>
              </a:buClr>
              <a:buSzPct val="100000"/>
              <a:buFont typeface="Wingdings" charset="2"/>
              <a:buChar char=""/>
              <a:defRPr sz="1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12001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B1A5"/>
              </a:buClr>
              <a:buSzPct val="130000"/>
              <a:buFont typeface="Arial"/>
              <a:buChar char="•"/>
              <a:defRPr sz="1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B1A5"/>
              </a:buClr>
              <a:buSzPct val="100000"/>
              <a:buFont typeface="Lucida Grande"/>
              <a:buChar char="»"/>
              <a:defRPr sz="1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B1A5"/>
              </a:buClr>
              <a:buSzPct val="90000"/>
              <a:buFont typeface="Lucida Grande"/>
              <a:buChar char="-"/>
              <a:defRPr sz="1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3" indent="-538163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+mn-lt"/>
                <a:ea typeface="+mn-ea"/>
                <a:cs typeface="+mn-cs"/>
              </a:rPr>
              <a:t>Lectures (semesters 1 to 3), labs, seminars and dedicated workshops</a:t>
            </a:r>
          </a:p>
          <a:p>
            <a:pPr marL="538163" indent="-538163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+mn-lt"/>
                <a:ea typeface="+mn-ea"/>
                <a:cs typeface="+mn-cs"/>
              </a:rPr>
              <a:t>Two different tracks for semester 3: Photonics and Microelectronics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229192C-D3C4-4F09-B4B2-259E3E3D3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676" y="1304578"/>
            <a:ext cx="2281752" cy="4823257"/>
          </a:xfrm>
          <a:prstGeom prst="rect">
            <a:avLst/>
          </a:prstGeom>
        </p:spPr>
      </p:pic>
      <p:sp>
        <p:nvSpPr>
          <p:cNvPr id="23" name="Slide Number Placeholder 8">
            <a:extLst>
              <a:ext uri="{FF2B5EF4-FFF2-40B4-BE49-F238E27FC236}">
                <a16:creationId xmlns:a16="http://schemas.microsoft.com/office/drawing/2014/main" id="{DCBE136F-2A09-4A8E-838F-97D4B12D4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A297500-7527-634B-90F4-69D0994C32B4}" type="slidenum">
              <a:rPr lang="nl-NL" sz="2800" smtClean="0"/>
              <a:pPr/>
              <a:t>7</a:t>
            </a:fld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029763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9907B579-7CD6-4EC0-BA0D-8427ECF16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08"/>
          <a:stretch/>
        </p:blipFill>
        <p:spPr>
          <a:xfrm>
            <a:off x="8790269" y="1126525"/>
            <a:ext cx="2878607" cy="166191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035B92C-ACB2-4578-A093-40C2A0A47E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4256" b="12407"/>
          <a:stretch/>
        </p:blipFill>
        <p:spPr>
          <a:xfrm>
            <a:off x="523123" y="2785031"/>
            <a:ext cx="11145753" cy="39708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BE9E1D-6EFB-468B-92DB-7130FE743D03}"/>
              </a:ext>
            </a:extLst>
          </p:cNvPr>
          <p:cNvSpPr/>
          <p:nvPr/>
        </p:nvSpPr>
        <p:spPr>
          <a:xfrm>
            <a:off x="0" y="1"/>
            <a:ext cx="12192000" cy="10212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581E872-4937-441E-BF0C-EAE9CE9BE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0" y="32074"/>
            <a:ext cx="1695584" cy="947002"/>
          </a:xfrm>
          <a:prstGeom prst="rect">
            <a:avLst/>
          </a:prstGeom>
        </p:spPr>
      </p:pic>
      <p:sp>
        <p:nvSpPr>
          <p:cNvPr id="7" name="Titre 3">
            <a:extLst>
              <a:ext uri="{FF2B5EF4-FFF2-40B4-BE49-F238E27FC236}">
                <a16:creationId xmlns:a16="http://schemas.microsoft.com/office/drawing/2014/main" id="{96C77CEA-76D4-4811-82D0-40AD6F3E11FD}"/>
              </a:ext>
            </a:extLst>
          </p:cNvPr>
          <p:cNvSpPr txBox="1">
            <a:spLocks/>
          </p:cNvSpPr>
          <p:nvPr/>
        </p:nvSpPr>
        <p:spPr>
          <a:xfrm>
            <a:off x="2187387" y="-12832"/>
            <a:ext cx="9761957" cy="1208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2"/>
                </a:solidFill>
              </a:rPr>
              <a:t>RADMEP </a:t>
            </a:r>
            <a:r>
              <a:rPr lang="fr-FR" sz="3200" dirty="0" err="1">
                <a:solidFill>
                  <a:schemeClr val="bg2"/>
                </a:solidFill>
              </a:rPr>
              <a:t>mobility</a:t>
            </a:r>
            <a:r>
              <a:rPr lang="fr-FR" sz="3200" dirty="0">
                <a:solidFill>
                  <a:schemeClr val="bg2"/>
                </a:solidFill>
              </a:rPr>
              <a:t> </a:t>
            </a:r>
            <a:r>
              <a:rPr lang="fr-FR" sz="3200" dirty="0" err="1">
                <a:solidFill>
                  <a:schemeClr val="bg2"/>
                </a:solidFill>
              </a:rPr>
              <a:t>scheme</a:t>
            </a:r>
            <a:endParaRPr lang="fr-FR" sz="3200" dirty="0">
              <a:solidFill>
                <a:schemeClr val="bg2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F917775-EB6C-447C-99F9-336CA16FE377}"/>
              </a:ext>
            </a:extLst>
          </p:cNvPr>
          <p:cNvGrpSpPr/>
          <p:nvPr/>
        </p:nvGrpSpPr>
        <p:grpSpPr>
          <a:xfrm>
            <a:off x="523123" y="1126526"/>
            <a:ext cx="2880384" cy="1658505"/>
            <a:chOff x="481507" y="1557684"/>
            <a:chExt cx="4168869" cy="2530996"/>
          </a:xfrm>
        </p:grpSpPr>
        <p:pic>
          <p:nvPicPr>
            <p:cNvPr id="10" name="Picture Placeholder 7" descr="A small boat in a body of water&#10;&#10;Description automatically generated">
              <a:extLst>
                <a:ext uri="{FF2B5EF4-FFF2-40B4-BE49-F238E27FC236}">
                  <a16:creationId xmlns:a16="http://schemas.microsoft.com/office/drawing/2014/main" id="{698F3426-1216-446F-8688-C6F8018C2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97" t="1377" b="1377"/>
            <a:stretch/>
          </p:blipFill>
          <p:spPr>
            <a:xfrm>
              <a:off x="481507" y="1563416"/>
              <a:ext cx="4168869" cy="2525264"/>
            </a:xfrm>
            <a:custGeom>
              <a:avLst/>
              <a:gdLst/>
              <a:ahLst/>
              <a:cxnLst/>
              <a:rect l="l" t="t" r="r" b="b"/>
              <a:pathLst>
                <a:path w="12192000" h="6669088">
                  <a:moveTo>
                    <a:pt x="0" y="0"/>
                  </a:moveTo>
                  <a:lnTo>
                    <a:pt x="479376" y="0"/>
                  </a:lnTo>
                  <a:lnTo>
                    <a:pt x="479376" y="1268760"/>
                  </a:lnTo>
                  <a:lnTo>
                    <a:pt x="1055344" y="1268760"/>
                  </a:lnTo>
                  <a:lnTo>
                    <a:pt x="1055344" y="0"/>
                  </a:lnTo>
                  <a:lnTo>
                    <a:pt x="12192000" y="0"/>
                  </a:lnTo>
                  <a:lnTo>
                    <a:pt x="12192000" y="6669088"/>
                  </a:lnTo>
                  <a:lnTo>
                    <a:pt x="0" y="6669088"/>
                  </a:lnTo>
                  <a:close/>
                </a:path>
              </a:pathLst>
            </a:custGeom>
          </p:spPr>
        </p:pic>
        <p:pic>
          <p:nvPicPr>
            <p:cNvPr id="11" name="Picture 16" descr="logo-jyvaskyla-uni | Advanced Software Technology Solutions for SAP and  z/OS.">
              <a:extLst>
                <a:ext uri="{FF2B5EF4-FFF2-40B4-BE49-F238E27FC236}">
                  <a16:creationId xmlns:a16="http://schemas.microsoft.com/office/drawing/2014/main" id="{3DC48A1F-863F-4602-AAA4-BA51A9225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07" y="1557684"/>
              <a:ext cx="1372008" cy="538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7436C1F4-CC56-4758-A1C0-71D6F53C5C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3507" y="1131888"/>
            <a:ext cx="2330683" cy="1664774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A9B3EA27-BA8C-4673-A07F-639E26C7D72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87" y="1123807"/>
            <a:ext cx="1148808" cy="40985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CA0E541-9BD3-4647-9168-8DE86A3FE0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947" r="3392"/>
          <a:stretch/>
        </p:blipFill>
        <p:spPr>
          <a:xfrm>
            <a:off x="6004663" y="1126525"/>
            <a:ext cx="3005884" cy="1654749"/>
          </a:xfrm>
          <a:prstGeom prst="rect">
            <a:avLst/>
          </a:prstGeom>
        </p:spPr>
      </p:pic>
      <p:pic>
        <p:nvPicPr>
          <p:cNvPr id="15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8FE5BAB6-7F48-4596-B765-ADEEA57A76F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014" y="2281031"/>
            <a:ext cx="1188278" cy="427091"/>
          </a:xfrm>
          <a:prstGeom prst="rect">
            <a:avLst/>
          </a:prstGeom>
        </p:spPr>
      </p:pic>
      <p:pic>
        <p:nvPicPr>
          <p:cNvPr id="17" name="Image 8">
            <a:extLst>
              <a:ext uri="{FF2B5EF4-FFF2-40B4-BE49-F238E27FC236}">
                <a16:creationId xmlns:a16="http://schemas.microsoft.com/office/drawing/2014/main" id="{67E716E8-B38E-4678-A42C-09938AE6A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t="29292" r="6913" b="27621"/>
          <a:stretch/>
        </p:blipFill>
        <p:spPr bwMode="auto">
          <a:xfrm>
            <a:off x="10306795" y="2323343"/>
            <a:ext cx="1287671" cy="45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E30FB432-4839-4623-AAEF-BEF7B1E9A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A297500-7527-634B-90F4-69D0994C32B4}" type="slidenum">
              <a:rPr lang="nl-NL" sz="2800" smtClean="0">
                <a:solidFill>
                  <a:schemeClr val="bg1"/>
                </a:solidFill>
              </a:rPr>
              <a:pPr/>
              <a:t>8</a:t>
            </a:fld>
            <a:endParaRPr lang="nl-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50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-jyvaskyla-uni | Advanced Software Technology Solutions for SAP and  z/OS.">
            <a:extLst>
              <a:ext uri="{FF2B5EF4-FFF2-40B4-BE49-F238E27FC236}">
                <a16:creationId xmlns:a16="http://schemas.microsoft.com/office/drawing/2014/main" id="{C3A178E9-BD43-4C65-A176-205CB097E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968" y="2176107"/>
            <a:ext cx="1983555" cy="7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C4E31BD-CFA7-4F65-B74F-D273FF941683}"/>
              </a:ext>
            </a:extLst>
          </p:cNvPr>
          <p:cNvSpPr txBox="1"/>
          <p:nvPr/>
        </p:nvSpPr>
        <p:spPr>
          <a:xfrm>
            <a:off x="1711497" y="1497369"/>
            <a:ext cx="1580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Semester 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E86C274-A9BE-4BFF-A86B-20E91D57A1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847" y="5124916"/>
            <a:ext cx="1991797" cy="7106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F4329C-6EF3-4D95-91A2-6CEB233C7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836" y="1089186"/>
            <a:ext cx="6581490" cy="25655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A725660-4153-4D03-96BC-6926E516E2E5}"/>
              </a:ext>
            </a:extLst>
          </p:cNvPr>
          <p:cNvSpPr txBox="1"/>
          <p:nvPr/>
        </p:nvSpPr>
        <p:spPr>
          <a:xfrm>
            <a:off x="1711497" y="4337962"/>
            <a:ext cx="1580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Semester 2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3EB412D-6BDB-4C55-B594-BF2C946612C0}"/>
              </a:ext>
            </a:extLst>
          </p:cNvPr>
          <p:cNvCxnSpPr>
            <a:cxnSpLocks/>
          </p:cNvCxnSpPr>
          <p:nvPr/>
        </p:nvCxnSpPr>
        <p:spPr>
          <a:xfrm>
            <a:off x="0" y="3760026"/>
            <a:ext cx="12192000" cy="31201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6F7EBB8-2608-E729-06E5-57481162C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2836" y="3890002"/>
            <a:ext cx="6581490" cy="27384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16E10D-2CBC-576A-F766-DA4D6ABBAC3C}"/>
              </a:ext>
            </a:extLst>
          </p:cNvPr>
          <p:cNvSpPr/>
          <p:nvPr/>
        </p:nvSpPr>
        <p:spPr>
          <a:xfrm>
            <a:off x="0" y="1"/>
            <a:ext cx="12192000" cy="10212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01791F47-2F1A-55EA-7881-21666CE1E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80" y="32074"/>
            <a:ext cx="1695584" cy="947002"/>
          </a:xfrm>
          <a:prstGeom prst="rect">
            <a:avLst/>
          </a:prstGeom>
        </p:spPr>
      </p:pic>
      <p:sp>
        <p:nvSpPr>
          <p:cNvPr id="5" name="Titre 3">
            <a:extLst>
              <a:ext uri="{FF2B5EF4-FFF2-40B4-BE49-F238E27FC236}">
                <a16:creationId xmlns:a16="http://schemas.microsoft.com/office/drawing/2014/main" id="{19811450-37D9-15E6-0DE8-4959FEA43DF7}"/>
              </a:ext>
            </a:extLst>
          </p:cNvPr>
          <p:cNvSpPr txBox="1">
            <a:spLocks/>
          </p:cNvSpPr>
          <p:nvPr/>
        </p:nvSpPr>
        <p:spPr>
          <a:xfrm>
            <a:off x="2187387" y="-12832"/>
            <a:ext cx="9761957" cy="1208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2"/>
                </a:solidFill>
              </a:rPr>
              <a:t>RADMEP </a:t>
            </a:r>
            <a:r>
              <a:rPr lang="fr-FR" sz="3200" dirty="0" err="1">
                <a:solidFill>
                  <a:schemeClr val="bg2"/>
                </a:solidFill>
              </a:rPr>
              <a:t>semesters</a:t>
            </a:r>
            <a:r>
              <a:rPr lang="fr-FR" sz="3200" dirty="0">
                <a:solidFill>
                  <a:schemeClr val="bg2"/>
                </a:solidFill>
              </a:rPr>
              <a:t> 1 and 2</a:t>
            </a:r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32287D34-E6FC-21F3-1186-576309BD2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A297500-7527-634B-90F4-69D0994C32B4}" type="slidenum">
              <a:rPr lang="nl-NL" sz="2800" smtClean="0"/>
              <a:pPr/>
              <a:t>9</a:t>
            </a:fld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412254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Profondeur">
  <a:themeElements>
    <a:clrScheme name="Bleu 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Profondeur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ondeu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JYO">
  <a:themeElements>
    <a:clrScheme name="JYO 2020">
      <a:dk1>
        <a:srgbClr val="000000"/>
      </a:dk1>
      <a:lt1>
        <a:sysClr val="window" lastClr="FFFFFF"/>
      </a:lt1>
      <a:dk2>
        <a:srgbClr val="002957"/>
      </a:dk2>
      <a:lt2>
        <a:srgbClr val="EFEFEF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3E4E4"/>
      </a:accent5>
      <a:accent6>
        <a:srgbClr val="8094AB"/>
      </a:accent6>
      <a:hlink>
        <a:srgbClr val="F1563F"/>
      </a:hlink>
      <a:folHlink>
        <a:srgbClr val="F1563F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o_sample.potx" id="{DB6DEF07-9B6B-4F25-872D-C3435EEA0E00}" vid="{B66E0577-C2D6-46C0-89C4-B8FB6716E723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TM04033923[[fn=Profondeur]]</Template>
  <TotalTime>0</TotalTime>
  <Words>1200</Words>
  <Application>Microsoft Office PowerPoint</Application>
  <PresentationFormat>Widescreen</PresentationFormat>
  <Paragraphs>167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Profondeur</vt:lpstr>
      <vt:lpstr>JYO</vt:lpstr>
      <vt:lpstr>PowerPoint Presentation</vt:lpstr>
      <vt:lpstr>PowerPoint Presentation</vt:lpstr>
      <vt:lpstr>RADMEP = Radiation and its Effects on MicroElectronics and Photonics Technologies</vt:lpstr>
      <vt:lpstr>PowerPoint Presentation</vt:lpstr>
      <vt:lpstr>PowerPoint Presentation</vt:lpstr>
      <vt:lpstr>Two Key EU Enabling Technologies  Microelectronics    Photonics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RADiation facility Network for the EXploration of effects for indusTry and research (RADNEXT)</vt:lpstr>
      <vt:lpstr>RADiation facility Network for the EXploration of effects for indusTry and research (RADNEXT)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EMJMD RADMEP</dc:title>
  <dc:creator>Sylvain Girard</dc:creator>
  <cp:lastModifiedBy>Paul Leroux</cp:lastModifiedBy>
  <cp:revision>131</cp:revision>
  <dcterms:created xsi:type="dcterms:W3CDTF">2020-10-04T15:16:09Z</dcterms:created>
  <dcterms:modified xsi:type="dcterms:W3CDTF">2023-06-29T07:24:58Z</dcterms:modified>
</cp:coreProperties>
</file>