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Layouts/slideLayout1.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charts/chart1.xml" ContentType="application/vnd.openxmlformats-officedocument.drawingml.chart+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solidFill>
        </a:fill>
      </a:tcStyle>
    </a:firstCol>
    <a:lastRow>
      <a:tcTxStyle b="on" i="off">
        <a:font>
          <a:latin typeface="Arial"/>
          <a:ea typeface="Arial"/>
          <a:cs typeface="Arial"/>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5"/>
          </a:solidFill>
        </a:fill>
      </a:tcStyle>
    </a:firstRow>
  </a:tblStyle>
  <a:tblStyle styleId="{C7B018BB-80A7-4F77-B60F-C8B233D01FF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b="def" i="def"/>
      <a:tcStyle>
        <a:tcBdr/>
        <a:fill>
          <a:solidFill>
            <a:srgbClr val="E8ECF4"/>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b="def" i="def"/>
      <a:tcStyle>
        <a:tcBdr/>
        <a:fill>
          <a:solidFill>
            <a:srgbClr val="EFF3E9"/>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b="def" i="def"/>
      <a:tcStyle>
        <a:tcBdr/>
        <a:fill>
          <a:solidFill>
            <a:srgbClr val="FDEEE8"/>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a:ea typeface="Arial"/>
          <a:cs typeface="Arial"/>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s>

</file>

<file path=ppt/charts/_rels/chart1.xml.rels><?xml version="1.0" encoding="UTF-8"?>
<Relationships xmlns="http://schemas.openxmlformats.org/package/2006/relationships"><Relationship Id="rId1" Type="http://schemas.openxmlformats.org/officeDocument/2006/relationships/package" Target="../embeddings/Microsoft_Excel_Sheet1.xlsx"/><Relationship Id="rId2" Type="http://schemas.openxmlformats.org/officeDocument/2006/relationships/image" Target="../media/image1.bmp"/><Relationship Id="rId3" Type="http://schemas.openxmlformats.org/officeDocument/2006/relationships/image" Target="../media/image2.bmp"/><Relationship Id="rId4" Type="http://schemas.openxmlformats.org/officeDocument/2006/relationships/image" Target="../media/image3.bmp"/><Relationship Id="rId5" Type="http://schemas.openxmlformats.org/officeDocument/2006/relationships/image" Target="../media/image4.bmp"/></Relationships>

</file>

<file path=ppt/charts/chart1.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0518685"/>
          <c:y val="0.124285"/>
          <c:w val="0.943131"/>
          <c:h val="0.81989"/>
        </c:manualLayout>
      </c:layout>
      <c:barChart>
        <c:barDir val="col"/>
        <c:grouping val="clustered"/>
        <c:varyColors val="0"/>
        <c:ser>
          <c:idx val="0"/>
          <c:order val="0"/>
          <c:tx>
            <c:strRef>
              <c:f>Sheet1!$A$2</c:f>
              <c:strCache>
                <c:ptCount val="1"/>
                <c:pt idx="0">
                  <c:v>Original</c:v>
                </c:pt>
              </c:strCache>
            </c:strRef>
          </c:tx>
          <c:spPr>
            <a:blipFill rotWithShape="1">
              <a:blip r:embed="rId2"/>
              <a:srcRect l="0" t="0" r="0" b="0"/>
              <a:tile tx="0" ty="0" sx="100000" sy="100000" flip="none" algn="tl"/>
            </a:blipFill>
            <a:ln w="12700" cap="flat">
              <a:noFill/>
              <a:miter lim="400000"/>
            </a:ln>
            <a:effectLst/>
          </c:spPr>
          <c:invertIfNegative val="0"/>
          <c:dLbls>
            <c:numFmt formatCode="0.####" sourceLinked="0"/>
            <c:txPr>
              <a:bodyPr/>
              <a:lstStyle/>
              <a:p>
                <a:pPr>
                  <a:defRPr b="0" i="0" strike="noStrike" sz="1100" u="none">
                    <a:solidFill>
                      <a:srgbClr val="404040"/>
                    </a:solidFill>
                    <a:latin typeface="Arial"/>
                  </a:defRPr>
                </a:pPr>
              </a:p>
            </c:txPr>
            <c:dLblPos val="outEnd"/>
            <c:showLegendKey val="0"/>
            <c:showVal val="1"/>
            <c:showCatName val="0"/>
            <c:showSerName val="0"/>
            <c:showPercent val="0"/>
            <c:showBubbleSize val="0"/>
            <c:showLeaderLines val="0"/>
          </c:dLbls>
          <c:cat>
            <c:strRef>
              <c:f>Sheet1!$B$1:$D$1</c:f>
              <c:strCache>
                <c:ptCount val="3"/>
                <c:pt idx="0">
                  <c:v>Anomaly A</c:v>
                </c:pt>
                <c:pt idx="1">
                  <c:v>Anomaly B</c:v>
                </c:pt>
                <c:pt idx="2">
                  <c:v>Anomaly C</c:v>
                </c:pt>
              </c:strCache>
            </c:strRef>
          </c:cat>
          <c:val>
            <c:numRef>
              <c:f>Sheet1!$B$2:$D$2</c:f>
              <c:numCache>
                <c:ptCount val="3"/>
                <c:pt idx="0">
                  <c:v>82.500000</c:v>
                </c:pt>
                <c:pt idx="1">
                  <c:v>92.300000</c:v>
                </c:pt>
                <c:pt idx="2">
                  <c:v>99.900000</c:v>
                </c:pt>
              </c:numCache>
            </c:numRef>
          </c:val>
        </c:ser>
        <c:ser>
          <c:idx val="1"/>
          <c:order val="1"/>
          <c:tx>
            <c:strRef>
              <c:f>Sheet1!$A$3</c:f>
              <c:strCache>
                <c:ptCount val="1"/>
                <c:pt idx="0">
                  <c:v>DLP</c:v>
                </c:pt>
              </c:strCache>
            </c:strRef>
          </c:tx>
          <c:spPr>
            <a:blipFill rotWithShape="1">
              <a:blip r:embed="rId3"/>
              <a:srcRect l="0" t="0" r="0" b="0"/>
              <a:tile tx="0" ty="0" sx="100000" sy="100000" flip="none" algn="tl"/>
            </a:blipFill>
            <a:ln w="12700" cap="flat">
              <a:noFill/>
              <a:miter lim="400000"/>
            </a:ln>
            <a:effectLst/>
          </c:spPr>
          <c:invertIfNegative val="0"/>
          <c:dLbls>
            <c:numFmt formatCode="0" sourceLinked="0"/>
            <c:txPr>
              <a:bodyPr/>
              <a:lstStyle/>
              <a:p>
                <a:pPr>
                  <a:defRPr b="0" i="0" strike="noStrike" sz="1100" u="none">
                    <a:solidFill>
                      <a:srgbClr val="404040"/>
                    </a:solidFill>
                    <a:latin typeface="Arial"/>
                  </a:defRPr>
                </a:pPr>
              </a:p>
            </c:txPr>
            <c:dLblPos val="outEnd"/>
            <c:showLegendKey val="0"/>
            <c:showVal val="1"/>
            <c:showCatName val="0"/>
            <c:showSerName val="0"/>
            <c:showPercent val="0"/>
            <c:showBubbleSize val="0"/>
            <c:showLeaderLines val="0"/>
          </c:dLbls>
          <c:cat>
            <c:strRef>
              <c:f>Sheet1!$B$1:$D$1</c:f>
              <c:strCache>
                <c:ptCount val="3"/>
                <c:pt idx="0">
                  <c:v>Anomaly A</c:v>
                </c:pt>
                <c:pt idx="1">
                  <c:v>Anomaly B</c:v>
                </c:pt>
                <c:pt idx="2">
                  <c:v>Anomaly C</c:v>
                </c:pt>
              </c:strCache>
            </c:strRef>
          </c:cat>
          <c:val>
            <c:numRef>
              <c:f>Sheet1!$B$3:$D$3</c:f>
              <c:numCache>
                <c:ptCount val="1"/>
                <c:pt idx="1">
                  <c:v>81.000000</c:v>
                </c:pt>
              </c:numCache>
            </c:numRef>
          </c:val>
        </c:ser>
        <c:ser>
          <c:idx val="2"/>
          <c:order val="2"/>
          <c:tx>
            <c:strRef>
              <c:f>Sheet1!$A$4</c:f>
              <c:strCache>
                <c:ptCount val="1"/>
                <c:pt idx="0">
                  <c:v>VAI Quantized</c:v>
                </c:pt>
              </c:strCache>
            </c:strRef>
          </c:tx>
          <c:spPr>
            <a:blipFill rotWithShape="1">
              <a:blip r:embed="rId4"/>
              <a:srcRect l="0" t="0" r="0" b="0"/>
              <a:tile tx="0" ty="0" sx="100000" sy="100000" flip="none" algn="tl"/>
            </a:blipFill>
            <a:ln w="12700" cap="flat">
              <a:noFill/>
              <a:miter lim="400000"/>
            </a:ln>
            <a:effectLst/>
          </c:spPr>
          <c:invertIfNegative val="0"/>
          <c:dLbls>
            <c:numFmt formatCode="0.####" sourceLinked="0"/>
            <c:txPr>
              <a:bodyPr/>
              <a:lstStyle/>
              <a:p>
                <a:pPr>
                  <a:defRPr b="0" i="0" strike="noStrike" sz="1100" u="none">
                    <a:solidFill>
                      <a:srgbClr val="404040"/>
                    </a:solidFill>
                    <a:latin typeface="Arial"/>
                  </a:defRPr>
                </a:pPr>
              </a:p>
            </c:txPr>
            <c:dLblPos val="outEnd"/>
            <c:showLegendKey val="0"/>
            <c:showVal val="1"/>
            <c:showCatName val="0"/>
            <c:showSerName val="0"/>
            <c:showPercent val="0"/>
            <c:showBubbleSize val="0"/>
            <c:showLeaderLines val="0"/>
          </c:dLbls>
          <c:cat>
            <c:strRef>
              <c:f>Sheet1!$B$1:$D$1</c:f>
              <c:strCache>
                <c:ptCount val="3"/>
                <c:pt idx="0">
                  <c:v>Anomaly A</c:v>
                </c:pt>
                <c:pt idx="1">
                  <c:v>Anomaly B</c:v>
                </c:pt>
                <c:pt idx="2">
                  <c:v>Anomaly C</c:v>
                </c:pt>
              </c:strCache>
            </c:strRef>
          </c:cat>
          <c:val>
            <c:numRef>
              <c:f>Sheet1!$B$4:$D$4</c:f>
              <c:numCache>
                <c:ptCount val="2"/>
                <c:pt idx="0">
                  <c:v>58.900000</c:v>
                </c:pt>
                <c:pt idx="2">
                  <c:v>99.900000</c:v>
                </c:pt>
              </c:numCache>
            </c:numRef>
          </c:val>
        </c:ser>
        <c:ser>
          <c:idx val="3"/>
          <c:order val="3"/>
          <c:tx>
            <c:strRef>
              <c:f>Sheet1!$A$5</c:f>
              <c:strCache>
                <c:ptCount val="1"/>
                <c:pt idx="0">
                  <c:v>VAI QAT</c:v>
                </c:pt>
              </c:strCache>
            </c:strRef>
          </c:tx>
          <c:spPr>
            <a:blipFill rotWithShape="1">
              <a:blip r:embed="rId5"/>
              <a:srcRect l="0" t="0" r="0" b="0"/>
              <a:tile tx="0" ty="0" sx="100000" sy="100000" flip="none" algn="tl"/>
            </a:blipFill>
            <a:ln w="12700" cap="flat">
              <a:noFill/>
              <a:miter lim="400000"/>
            </a:ln>
            <a:effectLst/>
          </c:spPr>
          <c:invertIfNegative val="0"/>
          <c:dLbls>
            <c:numFmt formatCode="0.####" sourceLinked="0"/>
            <c:txPr>
              <a:bodyPr/>
              <a:lstStyle/>
              <a:p>
                <a:pPr>
                  <a:defRPr b="0" i="0" strike="noStrike" sz="1100" u="none">
                    <a:solidFill>
                      <a:srgbClr val="404040"/>
                    </a:solidFill>
                    <a:latin typeface="Arial"/>
                  </a:defRPr>
                </a:pPr>
              </a:p>
            </c:txPr>
            <c:dLblPos val="outEnd"/>
            <c:showLegendKey val="0"/>
            <c:showVal val="1"/>
            <c:showCatName val="0"/>
            <c:showSerName val="0"/>
            <c:showPercent val="0"/>
            <c:showBubbleSize val="0"/>
            <c:showLeaderLines val="0"/>
          </c:dLbls>
          <c:cat>
            <c:strRef>
              <c:f>Sheet1!$B$1:$D$1</c:f>
              <c:strCache>
                <c:ptCount val="3"/>
                <c:pt idx="0">
                  <c:v>Anomaly A</c:v>
                </c:pt>
                <c:pt idx="1">
                  <c:v>Anomaly B</c:v>
                </c:pt>
                <c:pt idx="2">
                  <c:v>Anomaly C</c:v>
                </c:pt>
              </c:strCache>
            </c:strRef>
          </c:cat>
          <c:val>
            <c:numRef>
              <c:f>Sheet1!$B$5:$D$5</c:f>
              <c:numCache>
                <c:ptCount val="1"/>
                <c:pt idx="0">
                  <c:v>66.100000</c:v>
                </c:pt>
              </c:numCache>
            </c:numRef>
          </c:val>
        </c:ser>
        <c:gapWidth val="164"/>
        <c:overlap val="-22"/>
        <c:axId val="2094734552"/>
        <c:axId val="2094734553"/>
      </c:barChart>
      <c:catAx>
        <c:axId val="2094734552"/>
        <c:scaling>
          <c:orientation val="minMax"/>
        </c:scaling>
        <c:delete val="0"/>
        <c:axPos val="b"/>
        <c:numFmt formatCode="General" sourceLinked="0"/>
        <c:majorTickMark val="none"/>
        <c:minorTickMark val="none"/>
        <c:tickLblPos val="low"/>
        <c:spPr>
          <a:ln w="19050" cap="flat">
            <a:solidFill>
              <a:srgbClr val="BFBFBF"/>
            </a:solidFill>
            <a:prstDash val="solid"/>
            <a:round/>
          </a:ln>
        </c:spPr>
        <c:txPr>
          <a:bodyPr rot="0"/>
          <a:lstStyle/>
          <a:p>
            <a:pPr>
              <a:defRPr b="0" i="0" strike="noStrike" sz="1100" u="none">
                <a:solidFill>
                  <a:srgbClr val="595959"/>
                </a:solidFill>
                <a:latin typeface="Arial"/>
              </a:defRPr>
            </a:pPr>
          </a:p>
        </c:txPr>
        <c:crossAx val="2094734553"/>
        <c:crosses val="autoZero"/>
        <c:auto val="1"/>
        <c:lblAlgn val="ctr"/>
        <c:noMultiLvlLbl val="1"/>
      </c:catAx>
      <c:valAx>
        <c:axId val="2094734553"/>
        <c:scaling>
          <c:orientation val="minMax"/>
          <c:max val="100"/>
        </c:scaling>
        <c:delete val="0"/>
        <c:axPos val="l"/>
        <c:numFmt formatCode="0.####" sourceLinked="0"/>
        <c:majorTickMark val="none"/>
        <c:minorTickMark val="none"/>
        <c:tickLblPos val="nextTo"/>
        <c:spPr>
          <a:ln w="19050" cap="flat">
            <a:noFill/>
            <a:prstDash val="solid"/>
            <a:round/>
          </a:ln>
        </c:spPr>
        <c:txPr>
          <a:bodyPr rot="0"/>
          <a:lstStyle/>
          <a:p>
            <a:pPr>
              <a:defRPr b="0" i="0" strike="noStrike" sz="1100" u="none">
                <a:solidFill>
                  <a:srgbClr val="595959"/>
                </a:solidFill>
                <a:latin typeface="Arial"/>
              </a:defRPr>
            </a:pPr>
          </a:p>
        </c:txPr>
        <c:crossAx val="2094734552"/>
        <c:crosses val="autoZero"/>
        <c:crossBetween val="between"/>
        <c:majorUnit val="25"/>
        <c:minorUnit val="12.5"/>
      </c:valAx>
      <c:spPr>
        <a:noFill/>
        <a:ln w="12700" cap="flat">
          <a:noFill/>
          <a:miter lim="400000"/>
        </a:ln>
        <a:effectLst/>
      </c:spPr>
    </c:plotArea>
    <c:legend>
      <c:legendPos val="t"/>
      <c:layout>
        <c:manualLayout>
          <c:xMode val="edge"/>
          <c:yMode val="edge"/>
          <c:x val="0.248726"/>
          <c:y val="0"/>
          <c:w val="0.517825"/>
          <c:h val="0.0554996"/>
        </c:manualLayout>
      </c:layout>
      <c:overlay val="1"/>
      <c:spPr>
        <a:noFill/>
        <a:ln w="12700" cap="flat">
          <a:noFill/>
          <a:miter lim="400000"/>
        </a:ln>
        <a:effectLst/>
      </c:spPr>
      <c:txPr>
        <a:bodyPr rot="0"/>
        <a:lstStyle/>
        <a:p>
          <a:pPr>
            <a:defRPr b="0" i="0" strike="noStrike" sz="1100" u="none">
              <a:solidFill>
                <a:srgbClr val="595959"/>
              </a:solidFill>
              <a:latin typeface="Arial"/>
            </a:defRPr>
          </a:pPr>
        </a:p>
      </c:txPr>
    </c:legend>
    <c:plotVisOnly val="1"/>
    <c:dispBlanksAs val="gap"/>
  </c:chart>
  <c:spPr>
    <a:noFill/>
    <a:ln>
      <a:noFill/>
    </a:ln>
    <a:effectLst/>
  </c:spPr>
  <c:externalData r:id="rId1">
    <c:autoUpdate val="0"/>
  </c:externalData>
</c:chartSpace>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7" name="Shape 17"/>
          <p:cNvSpPr/>
          <p:nvPr>
            <p:ph type="sldImg"/>
          </p:nvPr>
        </p:nvSpPr>
        <p:spPr>
          <a:xfrm>
            <a:off x="1143000" y="685800"/>
            <a:ext cx="4572000" cy="3429000"/>
          </a:xfrm>
          <a:prstGeom prst="rect">
            <a:avLst/>
          </a:prstGeom>
        </p:spPr>
        <p:txBody>
          <a:bodyPr/>
          <a:lstStyle/>
          <a:p>
            <a:pPr/>
          </a:p>
        </p:txBody>
      </p:sp>
      <p:sp>
        <p:nvSpPr>
          <p:cNvPr id="18" name="Shape 1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609600" y="92074"/>
            <a:ext cx="10972800" cy="1508126"/>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p>
            <a:pPr/>
            <a:r>
              <a:t>Title Text</a:t>
            </a:r>
          </a:p>
        </p:txBody>
      </p:sp>
      <p:sp>
        <p:nvSpPr>
          <p:cNvPr id="3" name="Body Level One…"/>
          <p:cNvSpPr txBox="1"/>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5892800" y="6172200"/>
            <a:ext cx="2844800" cy="368301"/>
          </a:xfrm>
          <a:prstGeom prst="rect">
            <a:avLst/>
          </a:prstGeom>
          <a:ln w="12700">
            <a:miter lim="400000"/>
          </a:ln>
        </p:spPr>
        <p:txBody>
          <a:bodyPr wrap="none" lIns="45719" rIns="45719" anchor="ctr">
            <a:spAutoFit/>
          </a:bodyPr>
          <a:lstStyle>
            <a:lvl1pPr algn="r">
              <a:defRPr sz="12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Lst>
  <p:transition xmlns:p14="http://schemas.microsoft.com/office/powerpoint/2010/main" spd="med" advClick="1"/>
  <p:txStyles>
    <p:titleStyle>
      <a:lvl1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Arial"/>
          <a:ea typeface="Arial"/>
          <a:cs typeface="Arial"/>
          <a:sym typeface="Arial"/>
        </a:defRPr>
      </a:lvl1pPr>
      <a:lvl2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Arial"/>
          <a:ea typeface="Arial"/>
          <a:cs typeface="Arial"/>
          <a:sym typeface="Arial"/>
        </a:defRPr>
      </a:lvl2pPr>
      <a:lvl3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Arial"/>
          <a:ea typeface="Arial"/>
          <a:cs typeface="Arial"/>
          <a:sym typeface="Arial"/>
        </a:defRPr>
      </a:lvl3pPr>
      <a:lvl4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Arial"/>
          <a:ea typeface="Arial"/>
          <a:cs typeface="Arial"/>
          <a:sym typeface="Arial"/>
        </a:defRPr>
      </a:lvl4pPr>
      <a:lvl5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Arial"/>
          <a:ea typeface="Arial"/>
          <a:cs typeface="Arial"/>
          <a:sym typeface="Arial"/>
        </a:defRPr>
      </a:lvl5pPr>
      <a:lvl6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Arial"/>
          <a:ea typeface="Arial"/>
          <a:cs typeface="Arial"/>
          <a:sym typeface="Arial"/>
        </a:defRPr>
      </a:lvl6pPr>
      <a:lvl7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Arial"/>
          <a:ea typeface="Arial"/>
          <a:cs typeface="Arial"/>
          <a:sym typeface="Arial"/>
        </a:defRPr>
      </a:lvl7pPr>
      <a:lvl8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Arial"/>
          <a:ea typeface="Arial"/>
          <a:cs typeface="Arial"/>
          <a:sym typeface="Arial"/>
        </a:defRPr>
      </a:lvl8pPr>
      <a:lvl9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Arial"/>
          <a:ea typeface="Arial"/>
          <a:cs typeface="Arial"/>
          <a:sym typeface="Arial"/>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Arial"/>
          <a:ea typeface="Arial"/>
          <a:cs typeface="Arial"/>
          <a:sym typeface="Arial"/>
        </a:defRPr>
      </a:lvl1pPr>
      <a:lvl2pPr marL="783771" marR="0" indent="-326571"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Arial"/>
          <a:ea typeface="Arial"/>
          <a:cs typeface="Arial"/>
          <a:sym typeface="Arial"/>
        </a:defRPr>
      </a:lvl2pPr>
      <a:lvl3pPr marL="1219200" marR="0" indent="-30480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Arial"/>
          <a:ea typeface="Arial"/>
          <a:cs typeface="Arial"/>
          <a:sym typeface="Arial"/>
        </a:defRPr>
      </a:lvl3pPr>
      <a:lvl4pPr marL="17373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Arial"/>
          <a:ea typeface="Arial"/>
          <a:cs typeface="Arial"/>
          <a:sym typeface="Arial"/>
        </a:defRPr>
      </a:lvl4pPr>
      <a:lvl5pPr marL="21945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Arial"/>
          <a:ea typeface="Arial"/>
          <a:cs typeface="Arial"/>
          <a:sym typeface="Arial"/>
        </a:defRPr>
      </a:lvl5pPr>
      <a:lvl6pPr marL="26517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Arial"/>
          <a:ea typeface="Arial"/>
          <a:cs typeface="Arial"/>
          <a:sym typeface="Arial"/>
        </a:defRPr>
      </a:lvl6pPr>
      <a:lvl7pPr marL="31089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Arial"/>
          <a:ea typeface="Arial"/>
          <a:cs typeface="Arial"/>
          <a:sym typeface="Arial"/>
        </a:defRPr>
      </a:lvl7pPr>
      <a:lvl8pPr marL="3566159" marR="0" indent="-365759"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Arial"/>
          <a:ea typeface="Arial"/>
          <a:cs typeface="Arial"/>
          <a:sym typeface="Arial"/>
        </a:defRPr>
      </a:lvl8pPr>
      <a:lvl9pPr marL="4023359" marR="0" indent="-365759"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1.jpeg"/><Relationship Id="rId7" Type="http://schemas.openxmlformats.org/officeDocument/2006/relationships/image" Target="../media/image2.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 Id="rId3" Type="http://schemas.openxmlformats.org/officeDocument/2006/relationships/image" Target="../media/image3.jpeg"/><Relationship Id="rId4" Type="http://schemas.openxmlformats.org/officeDocument/2006/relationships/image" Target="../media/image4.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 Id="rId3" Type="http://schemas.openxmlformats.org/officeDocument/2006/relationships/image" Target="../media/image13.png"/><Relationship Id="rId4" Type="http://schemas.openxmlformats.org/officeDocument/2006/relationships/image" Target="../media/image5.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 Id="rId3" Type="http://schemas.openxmlformats.org/officeDocument/2006/relationships/chart" Target="../charts/chart1.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 name="Object 1" descr="Object 1"/>
          <p:cNvPicPr>
            <a:picLocks noChangeAspect="1"/>
          </p:cNvPicPr>
          <p:nvPr/>
        </p:nvPicPr>
        <p:blipFill>
          <a:blip r:embed="rId2">
            <a:extLst/>
          </a:blip>
          <a:stretch>
            <a:fillRect/>
          </a:stretch>
        </p:blipFill>
        <p:spPr>
          <a:xfrm>
            <a:off x="4189952" y="4503758"/>
            <a:ext cx="952263" cy="38091"/>
          </a:xfrm>
          <a:prstGeom prst="rect">
            <a:avLst/>
          </a:prstGeom>
          <a:ln w="12700">
            <a:miter lim="400000"/>
          </a:ln>
        </p:spPr>
      </p:pic>
      <p:sp>
        <p:nvSpPr>
          <p:cNvPr id="21" name="Object 2"/>
          <p:cNvSpPr txBox="1"/>
          <p:nvPr/>
        </p:nvSpPr>
        <p:spPr>
          <a:xfrm>
            <a:off x="4189952" y="1667351"/>
            <a:ext cx="7259092" cy="27180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7200"/>
              </a:lnSpc>
              <a:defRPr sz="5400">
                <a:solidFill>
                  <a:srgbClr val="2A2921"/>
                </a:solidFill>
                <a:latin typeface="Montserrat"/>
                <a:ea typeface="Montserrat"/>
                <a:cs typeface="Montserrat"/>
                <a:sym typeface="Montserrat"/>
              </a:defRPr>
            </a:lvl1pPr>
          </a:lstStyle>
          <a:p>
            <a:pPr/>
            <a:r>
              <a:t>ML-based Anomaly Detection on Space-Grade Hardware</a:t>
            </a:r>
          </a:p>
        </p:txBody>
      </p:sp>
      <p:sp>
        <p:nvSpPr>
          <p:cNvPr id="22" name="Object 3"/>
          <p:cNvSpPr txBox="1"/>
          <p:nvPr/>
        </p:nvSpPr>
        <p:spPr>
          <a:xfrm>
            <a:off x="4189952" y="4763541"/>
            <a:ext cx="7259092" cy="27025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2200"/>
              </a:lnSpc>
              <a:spcBef>
                <a:spcPts val="2600"/>
              </a:spcBef>
              <a:defRPr sz="1600">
                <a:solidFill>
                  <a:srgbClr val="5A5A4C"/>
                </a:solidFill>
                <a:latin typeface="Montserrat"/>
                <a:ea typeface="Montserrat"/>
                <a:cs typeface="Montserrat"/>
                <a:sym typeface="Montserrat"/>
              </a:defRPr>
            </a:lvl1pPr>
          </a:lstStyle>
          <a:p>
            <a:pPr/>
            <a:r>
              <a:t>Anomaly Detection Anomaly Prognosis (ADAP)</a:t>
            </a:r>
          </a:p>
        </p:txBody>
      </p:sp>
      <p:pic>
        <p:nvPicPr>
          <p:cNvPr id="23" name="Object 4" descr="Object 4"/>
          <p:cNvPicPr>
            <a:picLocks noChangeAspect="1"/>
          </p:cNvPicPr>
          <p:nvPr/>
        </p:nvPicPr>
        <p:blipFill>
          <a:blip r:embed="rId3">
            <a:extLst/>
          </a:blip>
          <a:srcRect l="23203" t="0" r="45547" b="0"/>
          <a:stretch>
            <a:fillRect/>
          </a:stretch>
        </p:blipFill>
        <p:spPr>
          <a:xfrm>
            <a:off x="-1" y="0"/>
            <a:ext cx="3809048" cy="6856287"/>
          </a:xfrm>
          <a:prstGeom prst="rect">
            <a:avLst/>
          </a:prstGeom>
          <a:ln w="12700">
            <a:miter lim="400000"/>
          </a:ln>
        </p:spPr>
      </p:pic>
      <p:pic>
        <p:nvPicPr>
          <p:cNvPr id="24" name="Object 5" descr="Object 5"/>
          <p:cNvPicPr>
            <a:picLocks noChangeAspect="1"/>
          </p:cNvPicPr>
          <p:nvPr/>
        </p:nvPicPr>
        <p:blipFill>
          <a:blip r:embed="rId4">
            <a:extLst/>
          </a:blip>
          <a:stretch>
            <a:fillRect/>
          </a:stretch>
        </p:blipFill>
        <p:spPr>
          <a:xfrm>
            <a:off x="6987179" y="378065"/>
            <a:ext cx="994063" cy="190453"/>
          </a:xfrm>
          <a:prstGeom prst="rect">
            <a:avLst/>
          </a:prstGeom>
          <a:ln w="12700">
            <a:miter lim="400000"/>
          </a:ln>
        </p:spPr>
      </p:pic>
      <p:pic>
        <p:nvPicPr>
          <p:cNvPr id="25" name="Object 8" descr="Object 8"/>
          <p:cNvPicPr>
            <a:picLocks noChangeAspect="1"/>
          </p:cNvPicPr>
          <p:nvPr/>
        </p:nvPicPr>
        <p:blipFill>
          <a:blip r:embed="rId5">
            <a:extLst/>
          </a:blip>
          <a:stretch>
            <a:fillRect/>
          </a:stretch>
        </p:blipFill>
        <p:spPr>
          <a:xfrm>
            <a:off x="11184998" y="362371"/>
            <a:ext cx="615116" cy="221838"/>
          </a:xfrm>
          <a:prstGeom prst="rect">
            <a:avLst/>
          </a:prstGeom>
          <a:ln w="12700">
            <a:miter lim="400000"/>
          </a:ln>
        </p:spPr>
      </p:pic>
      <p:sp>
        <p:nvSpPr>
          <p:cNvPr id="26" name="Object 10"/>
          <p:cNvSpPr txBox="1"/>
          <p:nvPr/>
        </p:nvSpPr>
        <p:spPr>
          <a:xfrm>
            <a:off x="4189952" y="5804334"/>
            <a:ext cx="2398748" cy="18745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1500"/>
              </a:lnSpc>
              <a:defRPr sz="1200">
                <a:solidFill>
                  <a:srgbClr val="2A2921"/>
                </a:solidFill>
                <a:latin typeface="Montserrat"/>
                <a:ea typeface="Montserrat"/>
                <a:cs typeface="Montserrat"/>
                <a:sym typeface="Montserrat"/>
              </a:defRPr>
            </a:lvl1pPr>
          </a:lstStyle>
          <a:p>
            <a:pPr/>
            <a:r>
              <a:t>Andreas Koch</a:t>
            </a:r>
          </a:p>
        </p:txBody>
      </p:sp>
      <p:sp>
        <p:nvSpPr>
          <p:cNvPr id="27" name="Object 11"/>
          <p:cNvSpPr txBox="1"/>
          <p:nvPr/>
        </p:nvSpPr>
        <p:spPr>
          <a:xfrm>
            <a:off x="4189952" y="6022461"/>
            <a:ext cx="2398748" cy="17144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1400"/>
              </a:lnSpc>
              <a:spcBef>
                <a:spcPts val="200"/>
              </a:spcBef>
              <a:defRPr sz="1000">
                <a:solidFill>
                  <a:srgbClr val="5A5A4C"/>
                </a:solidFill>
                <a:latin typeface="Montserrat"/>
                <a:ea typeface="Montserrat"/>
                <a:cs typeface="Montserrat"/>
                <a:sym typeface="Montserrat"/>
              </a:defRPr>
            </a:lvl1pPr>
          </a:lstStyle>
          <a:p>
            <a:pPr/>
            <a:r>
              <a:t>andreas.c.koch@airbus.com</a:t>
            </a:r>
          </a:p>
        </p:txBody>
      </p:sp>
      <p:sp>
        <p:nvSpPr>
          <p:cNvPr id="28" name="Object 12"/>
          <p:cNvSpPr txBox="1"/>
          <p:nvPr/>
        </p:nvSpPr>
        <p:spPr>
          <a:xfrm>
            <a:off x="4189952" y="6227197"/>
            <a:ext cx="2398748" cy="17144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1400"/>
              </a:lnSpc>
              <a:spcBef>
                <a:spcPts val="100"/>
              </a:spcBef>
              <a:defRPr sz="1000">
                <a:solidFill>
                  <a:srgbClr val="5A5A4C"/>
                </a:solidFill>
                <a:latin typeface="Montserrat"/>
                <a:ea typeface="Montserrat"/>
                <a:cs typeface="Montserrat"/>
                <a:sym typeface="Montserrat"/>
              </a:defRPr>
            </a:lvl1pPr>
          </a:lstStyle>
          <a:p>
            <a:pPr/>
            <a:r>
              <a:t>PhD Student</a:t>
            </a:r>
          </a:p>
        </p:txBody>
      </p:sp>
      <p:sp>
        <p:nvSpPr>
          <p:cNvPr id="29" name="Object 13"/>
          <p:cNvSpPr txBox="1"/>
          <p:nvPr/>
        </p:nvSpPr>
        <p:spPr>
          <a:xfrm>
            <a:off x="4189952" y="6431934"/>
            <a:ext cx="2398748" cy="17144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1400"/>
              </a:lnSpc>
              <a:spcBef>
                <a:spcPts val="100"/>
              </a:spcBef>
              <a:defRPr sz="1000">
                <a:solidFill>
                  <a:srgbClr val="5A5A4C"/>
                </a:solidFill>
                <a:latin typeface="Montserrat"/>
                <a:ea typeface="Montserrat"/>
                <a:cs typeface="Montserrat"/>
                <a:sym typeface="Montserrat"/>
              </a:defRPr>
            </a:lvl1pPr>
          </a:lstStyle>
          <a:p>
            <a:pPr/>
            <a:r>
              <a:t>Airbus Defence and Space GmbH</a:t>
            </a:r>
          </a:p>
        </p:txBody>
      </p:sp>
      <p:pic>
        <p:nvPicPr>
          <p:cNvPr id="30" name="Grafik 16" descr="Grafik 16"/>
          <p:cNvPicPr>
            <a:picLocks noChangeAspect="1"/>
          </p:cNvPicPr>
          <p:nvPr/>
        </p:nvPicPr>
        <p:blipFill>
          <a:blip r:embed="rId6">
            <a:extLst/>
          </a:blip>
          <a:srcRect l="0" t="35143" r="0" b="35429"/>
          <a:stretch>
            <a:fillRect/>
          </a:stretch>
        </p:blipFill>
        <p:spPr>
          <a:xfrm>
            <a:off x="9472773" y="302942"/>
            <a:ext cx="1479561" cy="435414"/>
          </a:xfrm>
          <a:prstGeom prst="rect">
            <a:avLst/>
          </a:prstGeom>
          <a:ln w="12700">
            <a:miter lim="400000"/>
          </a:ln>
        </p:spPr>
      </p:pic>
      <p:pic>
        <p:nvPicPr>
          <p:cNvPr id="31" name="Grafik 6" descr="Grafik 6"/>
          <p:cNvPicPr>
            <a:picLocks noChangeAspect="1"/>
          </p:cNvPicPr>
          <p:nvPr/>
        </p:nvPicPr>
        <p:blipFill>
          <a:blip r:embed="rId7">
            <a:extLst/>
          </a:blip>
          <a:srcRect l="0" t="33127" r="0" b="34146"/>
          <a:stretch>
            <a:fillRect/>
          </a:stretch>
        </p:blipFill>
        <p:spPr>
          <a:xfrm>
            <a:off x="8313659" y="323829"/>
            <a:ext cx="913371" cy="29892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 name="Object 1"/>
          <p:cNvSpPr/>
          <p:nvPr/>
        </p:nvSpPr>
        <p:spPr>
          <a:xfrm>
            <a:off x="95225" y="95226"/>
            <a:ext cx="11998502" cy="6665832"/>
          </a:xfrm>
          <a:prstGeom prst="rect">
            <a:avLst/>
          </a:prstGeom>
          <a:solidFill>
            <a:srgbClr val="62A8BB"/>
          </a:solidFill>
          <a:ln w="12700">
            <a:miter lim="400000"/>
          </a:ln>
        </p:spPr>
        <p:txBody>
          <a:bodyPr lIns="45719" rIns="45719"/>
          <a:lstStyle/>
          <a:p>
            <a:pPr/>
          </a:p>
        </p:txBody>
      </p:sp>
      <p:pic>
        <p:nvPicPr>
          <p:cNvPr id="34" name="Object 2" descr="Object 2"/>
          <p:cNvPicPr>
            <a:picLocks noChangeAspect="1"/>
          </p:cNvPicPr>
          <p:nvPr/>
        </p:nvPicPr>
        <p:blipFill>
          <a:blip r:embed="rId2">
            <a:extLst/>
          </a:blip>
          <a:srcRect l="0" t="8260" r="0" b="8260"/>
          <a:stretch>
            <a:fillRect/>
          </a:stretch>
        </p:blipFill>
        <p:spPr>
          <a:xfrm>
            <a:off x="95226" y="95225"/>
            <a:ext cx="11998501" cy="6665834"/>
          </a:xfrm>
          <a:prstGeom prst="rect">
            <a:avLst/>
          </a:prstGeom>
          <a:ln w="12700">
            <a:miter lim="400000"/>
          </a:ln>
        </p:spPr>
      </p:pic>
      <p:sp>
        <p:nvSpPr>
          <p:cNvPr id="35" name="Object 3"/>
          <p:cNvSpPr/>
          <p:nvPr/>
        </p:nvSpPr>
        <p:spPr>
          <a:xfrm>
            <a:off x="3499561" y="472555"/>
            <a:ext cx="5189828" cy="857036"/>
          </a:xfrm>
          <a:prstGeom prst="rect">
            <a:avLst/>
          </a:prstGeom>
          <a:solidFill>
            <a:srgbClr val="FFFFFF">
              <a:alpha val="95000"/>
            </a:srgbClr>
          </a:solidFill>
          <a:ln w="12700">
            <a:miter lim="400000"/>
          </a:ln>
        </p:spPr>
        <p:txBody>
          <a:bodyPr lIns="45719" rIns="45719"/>
          <a:lstStyle/>
          <a:p>
            <a:pPr/>
          </a:p>
        </p:txBody>
      </p:sp>
      <p:sp>
        <p:nvSpPr>
          <p:cNvPr id="36" name="Object 4"/>
          <p:cNvSpPr txBox="1"/>
          <p:nvPr/>
        </p:nvSpPr>
        <p:spPr>
          <a:xfrm>
            <a:off x="3554317" y="645005"/>
            <a:ext cx="5080318" cy="49694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4000"/>
              </a:lnSpc>
              <a:defRPr sz="3100">
                <a:solidFill>
                  <a:srgbClr val="2A2921"/>
                </a:solidFill>
                <a:latin typeface="Montserrat"/>
                <a:ea typeface="Montserrat"/>
                <a:cs typeface="Montserrat"/>
                <a:sym typeface="Montserrat"/>
              </a:defRPr>
            </a:lvl1pPr>
          </a:lstStyle>
          <a:p>
            <a:pPr/>
            <a:r>
              <a:t>Our contribution</a:t>
            </a:r>
          </a:p>
        </p:txBody>
      </p:sp>
      <p:sp>
        <p:nvSpPr>
          <p:cNvPr id="37" name="Object 3"/>
          <p:cNvSpPr/>
          <p:nvPr/>
        </p:nvSpPr>
        <p:spPr>
          <a:xfrm>
            <a:off x="3479834" y="1706921"/>
            <a:ext cx="5209554" cy="2939895"/>
          </a:xfrm>
          <a:prstGeom prst="rect">
            <a:avLst/>
          </a:prstGeom>
          <a:solidFill>
            <a:srgbClr val="FFFFFF">
              <a:alpha val="95000"/>
            </a:srgbClr>
          </a:solidFill>
          <a:ln w="12700">
            <a:miter lim="400000"/>
          </a:ln>
        </p:spPr>
        <p:txBody>
          <a:bodyPr lIns="45719" rIns="45719"/>
          <a:lstStyle/>
          <a:p>
            <a:pPr/>
          </a:p>
        </p:txBody>
      </p:sp>
      <p:sp>
        <p:nvSpPr>
          <p:cNvPr id="38" name="Object 4"/>
          <p:cNvSpPr txBox="1"/>
          <p:nvPr/>
        </p:nvSpPr>
        <p:spPr>
          <a:xfrm>
            <a:off x="3554317" y="1706920"/>
            <a:ext cx="5115345" cy="2794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285750" indent="-285750">
              <a:lnSpc>
                <a:spcPct val="150000"/>
              </a:lnSpc>
              <a:buSzPct val="100000"/>
              <a:buFont typeface="Arial"/>
              <a:buChar char="•"/>
              <a:defRPr>
                <a:solidFill>
                  <a:srgbClr val="2A2921"/>
                </a:solidFill>
                <a:latin typeface="Montserrat"/>
                <a:ea typeface="Montserrat"/>
                <a:cs typeface="Montserrat"/>
                <a:sym typeface="Montserrat"/>
              </a:defRPr>
            </a:pPr>
            <a:r>
              <a:t>A novel labeled dataset for anomaly detection in spacecraft (provided to ESA)</a:t>
            </a:r>
          </a:p>
          <a:p>
            <a:pPr marL="285750" indent="-285750">
              <a:lnSpc>
                <a:spcPct val="150000"/>
              </a:lnSpc>
              <a:buSzPct val="100000"/>
              <a:buFont typeface="Arial"/>
              <a:buChar char="•"/>
              <a:defRPr>
                <a:solidFill>
                  <a:srgbClr val="2A2921"/>
                </a:solidFill>
                <a:latin typeface="Montserrat"/>
                <a:ea typeface="Montserrat"/>
                <a:cs typeface="Montserrat"/>
                <a:sym typeface="Montserrat"/>
              </a:defRPr>
            </a:pPr>
            <a:r>
              <a:t>Development of Machine Learning (ML) models</a:t>
            </a:r>
          </a:p>
          <a:p>
            <a:pPr marL="285750" indent="-285750">
              <a:lnSpc>
                <a:spcPct val="150000"/>
              </a:lnSpc>
              <a:buSzPct val="100000"/>
              <a:buFont typeface="Arial"/>
              <a:buChar char="•"/>
              <a:defRPr>
                <a:solidFill>
                  <a:srgbClr val="2A2921"/>
                </a:solidFill>
                <a:latin typeface="Montserrat"/>
                <a:ea typeface="Montserrat"/>
                <a:cs typeface="Montserrat"/>
                <a:sym typeface="Montserrat"/>
              </a:defRPr>
            </a:pPr>
            <a:r>
              <a:t>Implementation of on-board computer with the capability of supervising ML applications</a:t>
            </a:r>
          </a:p>
          <a:p>
            <a:pPr marL="285750" indent="-285750">
              <a:lnSpc>
                <a:spcPct val="150000"/>
              </a:lnSpc>
              <a:buSzPct val="100000"/>
              <a:buFont typeface="Arial"/>
              <a:buChar char="•"/>
              <a:defRPr>
                <a:solidFill>
                  <a:srgbClr val="2A2921"/>
                </a:solidFill>
                <a:latin typeface="Montserrat"/>
                <a:ea typeface="Montserrat"/>
                <a:cs typeface="Montserrat"/>
                <a:sym typeface="Montserrat"/>
              </a:defRPr>
            </a:pPr>
            <a:r>
              <a:t>Accelerated deployment of ML models on space-grade hardware</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 name="Object 1" descr="Object 1"/>
          <p:cNvPicPr>
            <a:picLocks noChangeAspect="1"/>
          </p:cNvPicPr>
          <p:nvPr/>
        </p:nvPicPr>
        <p:blipFill>
          <a:blip r:embed="rId2">
            <a:extLst/>
          </a:blip>
          <a:stretch>
            <a:fillRect/>
          </a:stretch>
        </p:blipFill>
        <p:spPr>
          <a:xfrm>
            <a:off x="0" y="0"/>
            <a:ext cx="12188953" cy="85704"/>
          </a:xfrm>
          <a:prstGeom prst="rect">
            <a:avLst/>
          </a:prstGeom>
          <a:ln w="12700">
            <a:miter lim="400000"/>
          </a:ln>
        </p:spPr>
      </p:pic>
      <p:sp>
        <p:nvSpPr>
          <p:cNvPr id="41" name="Object 2"/>
          <p:cNvSpPr txBox="1"/>
          <p:nvPr/>
        </p:nvSpPr>
        <p:spPr>
          <a:xfrm>
            <a:off x="-1" y="362901"/>
            <a:ext cx="12188954" cy="49694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4000"/>
              </a:lnSpc>
              <a:defRPr sz="3100">
                <a:solidFill>
                  <a:srgbClr val="2A2921"/>
                </a:solidFill>
                <a:latin typeface="Montserrat"/>
                <a:ea typeface="Montserrat"/>
                <a:cs typeface="Montserrat"/>
                <a:sym typeface="Montserrat"/>
              </a:defRPr>
            </a:lvl1pPr>
          </a:lstStyle>
          <a:p>
            <a:pPr/>
            <a:r>
              <a:t>Dataset</a:t>
            </a:r>
          </a:p>
        </p:txBody>
      </p:sp>
      <p:sp>
        <p:nvSpPr>
          <p:cNvPr id="42" name="Object 3"/>
          <p:cNvSpPr/>
          <p:nvPr/>
        </p:nvSpPr>
        <p:spPr>
          <a:xfrm>
            <a:off x="1476006" y="1977963"/>
            <a:ext cx="1428395" cy="1428395"/>
          </a:xfrm>
          <a:prstGeom prst="ellipse">
            <a:avLst/>
          </a:prstGeom>
          <a:solidFill>
            <a:srgbClr val="FFFFFF"/>
          </a:solidFill>
          <a:ln w="25400">
            <a:solidFill>
              <a:srgbClr val="62A8BB"/>
            </a:solidFill>
            <a:miter/>
          </a:ln>
        </p:spPr>
        <p:txBody>
          <a:bodyPr lIns="45719" rIns="45719"/>
          <a:lstStyle/>
          <a:p>
            <a:pPr/>
          </a:p>
        </p:txBody>
      </p:sp>
      <p:sp>
        <p:nvSpPr>
          <p:cNvPr id="43" name="Object 5"/>
          <p:cNvSpPr/>
          <p:nvPr/>
        </p:nvSpPr>
        <p:spPr>
          <a:xfrm>
            <a:off x="1476006" y="1977963"/>
            <a:ext cx="1428395" cy="1428395"/>
          </a:xfrm>
          <a:prstGeom prst="ellipse">
            <a:avLst/>
          </a:prstGeom>
          <a:ln w="25400">
            <a:solidFill>
              <a:srgbClr val="62A8BB"/>
            </a:solidFill>
            <a:miter/>
          </a:ln>
        </p:spPr>
        <p:txBody>
          <a:bodyPr lIns="45719" rIns="45719"/>
          <a:lstStyle/>
          <a:p>
            <a:pPr/>
          </a:p>
        </p:txBody>
      </p:sp>
      <p:sp>
        <p:nvSpPr>
          <p:cNvPr id="44" name="Object 6"/>
          <p:cNvSpPr txBox="1"/>
          <p:nvPr/>
        </p:nvSpPr>
        <p:spPr>
          <a:xfrm>
            <a:off x="650394" y="3498012"/>
            <a:ext cx="3079617" cy="22377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1800"/>
              </a:lnSpc>
              <a:defRPr sz="1400">
                <a:solidFill>
                  <a:srgbClr val="2A2921"/>
                </a:solidFill>
                <a:latin typeface="Montserrat"/>
                <a:ea typeface="Montserrat"/>
                <a:cs typeface="Montserrat"/>
                <a:sym typeface="Montserrat"/>
              </a:defRPr>
            </a:lvl1pPr>
          </a:lstStyle>
          <a:p>
            <a:pPr/>
            <a:r>
              <a:t>Anomaly A</a:t>
            </a:r>
          </a:p>
        </p:txBody>
      </p:sp>
      <p:sp>
        <p:nvSpPr>
          <p:cNvPr id="45" name="Object 7"/>
          <p:cNvSpPr txBox="1"/>
          <p:nvPr/>
        </p:nvSpPr>
        <p:spPr>
          <a:xfrm>
            <a:off x="650394" y="3814193"/>
            <a:ext cx="3079617" cy="19761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1600"/>
              </a:lnSpc>
              <a:spcBef>
                <a:spcPts val="600"/>
              </a:spcBef>
              <a:defRPr sz="1200">
                <a:solidFill>
                  <a:srgbClr val="62A8BB"/>
                </a:solidFill>
                <a:latin typeface="Montserrat"/>
                <a:ea typeface="Montserrat"/>
                <a:cs typeface="Montserrat"/>
                <a:sym typeface="Montserrat"/>
              </a:defRPr>
            </a:lvl1pPr>
          </a:lstStyle>
          <a:p>
            <a:pPr/>
            <a:r>
              <a:t>AOCS Sensor</a:t>
            </a:r>
          </a:p>
        </p:txBody>
      </p:sp>
      <p:sp>
        <p:nvSpPr>
          <p:cNvPr id="46" name="Object 8"/>
          <p:cNvSpPr txBox="1"/>
          <p:nvPr/>
        </p:nvSpPr>
        <p:spPr>
          <a:xfrm>
            <a:off x="790376" y="4111178"/>
            <a:ext cx="3079617" cy="80721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1600"/>
              </a:lnSpc>
              <a:spcBef>
                <a:spcPts val="600"/>
              </a:spcBef>
              <a:defRPr sz="1200">
                <a:solidFill>
                  <a:srgbClr val="5A5A4C"/>
                </a:solidFill>
                <a:latin typeface="Montserrat"/>
                <a:ea typeface="Montserrat"/>
                <a:cs typeface="Montserrat"/>
                <a:sym typeface="Montserrat"/>
              </a:defRPr>
            </a:lvl1pPr>
          </a:lstStyle>
          <a:p>
            <a:pPr/>
            <a:r>
              <a:t>Previously unknown external perturbation led to the sensor failing to detect the transition from Earth to Deep Space, resulting in erroneous pitch and roll pointing</a:t>
            </a:r>
          </a:p>
        </p:txBody>
      </p:sp>
      <p:sp>
        <p:nvSpPr>
          <p:cNvPr id="47" name="Object 9"/>
          <p:cNvSpPr/>
          <p:nvPr/>
        </p:nvSpPr>
        <p:spPr>
          <a:xfrm>
            <a:off x="5380280" y="1977963"/>
            <a:ext cx="1428395" cy="1428395"/>
          </a:xfrm>
          <a:prstGeom prst="ellipse">
            <a:avLst/>
          </a:prstGeom>
          <a:solidFill>
            <a:srgbClr val="FFFFFF"/>
          </a:solidFill>
          <a:ln w="25400">
            <a:solidFill>
              <a:srgbClr val="62A8BB"/>
            </a:solidFill>
            <a:miter/>
          </a:ln>
        </p:spPr>
        <p:txBody>
          <a:bodyPr lIns="45719" rIns="45719"/>
          <a:lstStyle/>
          <a:p>
            <a:pPr/>
          </a:p>
        </p:txBody>
      </p:sp>
      <p:sp>
        <p:nvSpPr>
          <p:cNvPr id="48" name="Object 11"/>
          <p:cNvSpPr/>
          <p:nvPr/>
        </p:nvSpPr>
        <p:spPr>
          <a:xfrm>
            <a:off x="5380280" y="1977963"/>
            <a:ext cx="1428395" cy="1428395"/>
          </a:xfrm>
          <a:prstGeom prst="ellipse">
            <a:avLst/>
          </a:prstGeom>
          <a:ln w="25400">
            <a:solidFill>
              <a:srgbClr val="62A8BB"/>
            </a:solidFill>
            <a:miter/>
          </a:ln>
        </p:spPr>
        <p:txBody>
          <a:bodyPr lIns="45719" rIns="45719"/>
          <a:lstStyle/>
          <a:p>
            <a:pPr/>
          </a:p>
        </p:txBody>
      </p:sp>
      <p:sp>
        <p:nvSpPr>
          <p:cNvPr id="49" name="Object 12"/>
          <p:cNvSpPr txBox="1"/>
          <p:nvPr/>
        </p:nvSpPr>
        <p:spPr>
          <a:xfrm>
            <a:off x="4355646" y="3498012"/>
            <a:ext cx="3477660" cy="22377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1800"/>
              </a:lnSpc>
              <a:defRPr sz="1400">
                <a:solidFill>
                  <a:srgbClr val="2A2921"/>
                </a:solidFill>
                <a:latin typeface="Montserrat"/>
                <a:ea typeface="Montserrat"/>
                <a:cs typeface="Montserrat"/>
                <a:sym typeface="Montserrat"/>
              </a:defRPr>
            </a:lvl1pPr>
          </a:lstStyle>
          <a:p>
            <a:pPr/>
            <a:r>
              <a:t>Anomaly B</a:t>
            </a:r>
          </a:p>
        </p:txBody>
      </p:sp>
      <p:sp>
        <p:nvSpPr>
          <p:cNvPr id="50" name="Object 13"/>
          <p:cNvSpPr txBox="1"/>
          <p:nvPr/>
        </p:nvSpPr>
        <p:spPr>
          <a:xfrm>
            <a:off x="4355646" y="3814193"/>
            <a:ext cx="3477660" cy="19761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1600"/>
              </a:lnSpc>
              <a:spcBef>
                <a:spcPts val="600"/>
              </a:spcBef>
              <a:defRPr sz="1200">
                <a:solidFill>
                  <a:srgbClr val="62A8BB"/>
                </a:solidFill>
                <a:latin typeface="Montserrat"/>
                <a:ea typeface="Montserrat"/>
                <a:cs typeface="Montserrat"/>
                <a:sym typeface="Montserrat"/>
              </a:defRPr>
            </a:lvl1pPr>
          </a:lstStyle>
          <a:p>
            <a:pPr/>
            <a:r>
              <a:t>Payload Antenna Corona Discharge</a:t>
            </a:r>
          </a:p>
        </p:txBody>
      </p:sp>
      <p:sp>
        <p:nvSpPr>
          <p:cNvPr id="51" name="Object 14"/>
          <p:cNvSpPr txBox="1"/>
          <p:nvPr/>
        </p:nvSpPr>
        <p:spPr>
          <a:xfrm>
            <a:off x="4355646" y="4111178"/>
            <a:ext cx="3477660" cy="101041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1600"/>
              </a:lnSpc>
              <a:spcBef>
                <a:spcPts val="600"/>
              </a:spcBef>
              <a:defRPr sz="1200">
                <a:solidFill>
                  <a:srgbClr val="5A5A4C"/>
                </a:solidFill>
                <a:latin typeface="Montserrat"/>
                <a:ea typeface="Montserrat"/>
                <a:cs typeface="Montserrat"/>
                <a:sym typeface="Montserrat"/>
              </a:defRPr>
            </a:lvl1pPr>
          </a:lstStyle>
          <a:p>
            <a:pPr/>
            <a:r>
              <a:t>Payload temperatures were abruptly rising, but were still within temperature limit ranges of the classical FDIR of all affected sensors. This event remained undetected, causing damage to the antenna.</a:t>
            </a:r>
          </a:p>
        </p:txBody>
      </p:sp>
      <p:sp>
        <p:nvSpPr>
          <p:cNvPr id="52" name="Object 17"/>
          <p:cNvSpPr/>
          <p:nvPr/>
        </p:nvSpPr>
        <p:spPr>
          <a:xfrm>
            <a:off x="9284552" y="1977963"/>
            <a:ext cx="1428395" cy="1428395"/>
          </a:xfrm>
          <a:prstGeom prst="ellipse">
            <a:avLst/>
          </a:prstGeom>
          <a:ln w="25400">
            <a:solidFill>
              <a:srgbClr val="62A8BB"/>
            </a:solidFill>
            <a:miter/>
          </a:ln>
        </p:spPr>
        <p:txBody>
          <a:bodyPr lIns="45719" rIns="45719"/>
          <a:lstStyle/>
          <a:p>
            <a:pPr/>
          </a:p>
        </p:txBody>
      </p:sp>
      <p:sp>
        <p:nvSpPr>
          <p:cNvPr id="53" name="Object 18"/>
          <p:cNvSpPr txBox="1"/>
          <p:nvPr/>
        </p:nvSpPr>
        <p:spPr>
          <a:xfrm>
            <a:off x="8354193" y="3498012"/>
            <a:ext cx="3289114" cy="22377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1800"/>
              </a:lnSpc>
              <a:defRPr sz="1400">
                <a:solidFill>
                  <a:srgbClr val="2A2921"/>
                </a:solidFill>
                <a:latin typeface="Montserrat"/>
                <a:ea typeface="Montserrat"/>
                <a:cs typeface="Montserrat"/>
                <a:sym typeface="Montserrat"/>
              </a:defRPr>
            </a:lvl1pPr>
          </a:lstStyle>
          <a:p>
            <a:pPr/>
            <a:r>
              <a:t>Anomaly C (Simulated)</a:t>
            </a:r>
          </a:p>
        </p:txBody>
      </p:sp>
      <p:sp>
        <p:nvSpPr>
          <p:cNvPr id="54" name="Object 19"/>
          <p:cNvSpPr txBox="1"/>
          <p:nvPr/>
        </p:nvSpPr>
        <p:spPr>
          <a:xfrm>
            <a:off x="8354193" y="3814193"/>
            <a:ext cx="3289114" cy="19761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1600"/>
              </a:lnSpc>
              <a:spcBef>
                <a:spcPts val="600"/>
              </a:spcBef>
              <a:defRPr sz="1200">
                <a:solidFill>
                  <a:srgbClr val="62A8BB"/>
                </a:solidFill>
                <a:latin typeface="Montserrat"/>
                <a:ea typeface="Montserrat"/>
                <a:cs typeface="Montserrat"/>
                <a:sym typeface="Montserrat"/>
              </a:defRPr>
            </a:lvl1pPr>
          </a:lstStyle>
          <a:p>
            <a:pPr/>
            <a:r>
              <a:t>Solar Array Micro Meteoroid Degradation</a:t>
            </a:r>
          </a:p>
        </p:txBody>
      </p:sp>
      <p:sp>
        <p:nvSpPr>
          <p:cNvPr id="55" name="Object 20"/>
          <p:cNvSpPr txBox="1"/>
          <p:nvPr/>
        </p:nvSpPr>
        <p:spPr>
          <a:xfrm>
            <a:off x="8354190" y="4113621"/>
            <a:ext cx="3289115" cy="101041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1600"/>
              </a:lnSpc>
              <a:spcBef>
                <a:spcPts val="600"/>
              </a:spcBef>
              <a:defRPr sz="1200">
                <a:solidFill>
                  <a:srgbClr val="5A5A4C"/>
                </a:solidFill>
                <a:latin typeface="Montserrat"/>
                <a:ea typeface="Montserrat"/>
                <a:cs typeface="Montserrat"/>
                <a:sym typeface="Montserrat"/>
              </a:defRPr>
            </a:lvl1pPr>
          </a:lstStyle>
          <a:p>
            <a:pPr/>
            <a:r>
              <a:t>As known from various missions, a micro meteoroid impact usually creates irreversible damage, causing a full or partial outage of one of its sections and thus a permanent drop in power.</a:t>
            </a:r>
          </a:p>
        </p:txBody>
      </p:sp>
      <p:sp>
        <p:nvSpPr>
          <p:cNvPr id="56" name="Object 4"/>
          <p:cNvSpPr txBox="1"/>
          <p:nvPr/>
        </p:nvSpPr>
        <p:spPr>
          <a:xfrm>
            <a:off x="-1" y="978448"/>
            <a:ext cx="12188954" cy="25717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2100"/>
              </a:lnSpc>
              <a:spcBef>
                <a:spcPts val="800"/>
              </a:spcBef>
              <a:defRPr sz="1500">
                <a:solidFill>
                  <a:srgbClr val="5A5A4C"/>
                </a:solidFill>
                <a:latin typeface="Montserrat"/>
                <a:ea typeface="Montserrat"/>
                <a:cs typeface="Montserrat"/>
                <a:sym typeface="Montserrat"/>
              </a:defRPr>
            </a:lvl1pPr>
          </a:lstStyle>
          <a:p>
            <a:pPr/>
            <a:r>
              <a:t>Anomaly Detection Anomaly Prognosis (ADAP)</a:t>
            </a:r>
          </a:p>
        </p:txBody>
      </p:sp>
      <p:pic>
        <p:nvPicPr>
          <p:cNvPr id="57" name="Grafik 25" descr="Grafik 25"/>
          <p:cNvPicPr>
            <a:picLocks noChangeAspect="1"/>
          </p:cNvPicPr>
          <p:nvPr/>
        </p:nvPicPr>
        <p:blipFill>
          <a:blip r:embed="rId3">
            <a:extLst/>
          </a:blip>
          <a:stretch>
            <a:fillRect/>
          </a:stretch>
        </p:blipFill>
        <p:spPr>
          <a:xfrm>
            <a:off x="1628668" y="2338633"/>
            <a:ext cx="1114534" cy="743544"/>
          </a:xfrm>
          <a:prstGeom prst="rect">
            <a:avLst/>
          </a:prstGeom>
          <a:ln w="12700">
            <a:miter lim="400000"/>
          </a:ln>
        </p:spPr>
      </p:pic>
      <p:pic>
        <p:nvPicPr>
          <p:cNvPr id="58" name="Grafik 26" descr="Grafik 26"/>
          <p:cNvPicPr>
            <a:picLocks noChangeAspect="1"/>
          </p:cNvPicPr>
          <p:nvPr/>
        </p:nvPicPr>
        <p:blipFill>
          <a:blip r:embed="rId4">
            <a:extLst/>
          </a:blip>
          <a:stretch>
            <a:fillRect/>
          </a:stretch>
        </p:blipFill>
        <p:spPr>
          <a:xfrm>
            <a:off x="5537208" y="2322207"/>
            <a:ext cx="1114534" cy="739907"/>
          </a:xfrm>
          <a:prstGeom prst="rect">
            <a:avLst/>
          </a:prstGeom>
          <a:ln w="12700">
            <a:miter lim="400000"/>
          </a:ln>
        </p:spPr>
      </p:pic>
      <p:pic>
        <p:nvPicPr>
          <p:cNvPr id="59" name="Grafik 27" descr="Grafik 27"/>
          <p:cNvPicPr>
            <a:picLocks noChangeAspect="1"/>
          </p:cNvPicPr>
          <p:nvPr/>
        </p:nvPicPr>
        <p:blipFill>
          <a:blip r:embed="rId5">
            <a:extLst/>
          </a:blip>
          <a:stretch>
            <a:fillRect/>
          </a:stretch>
        </p:blipFill>
        <p:spPr>
          <a:xfrm>
            <a:off x="9441481" y="2338602"/>
            <a:ext cx="1114534" cy="742502"/>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1" name="Object 1" descr="Object 1"/>
          <p:cNvPicPr>
            <a:picLocks noChangeAspect="1"/>
          </p:cNvPicPr>
          <p:nvPr/>
        </p:nvPicPr>
        <p:blipFill>
          <a:blip r:embed="rId2">
            <a:extLst/>
          </a:blip>
          <a:stretch>
            <a:fillRect/>
          </a:stretch>
        </p:blipFill>
        <p:spPr>
          <a:xfrm>
            <a:off x="0" y="0"/>
            <a:ext cx="12188953" cy="85704"/>
          </a:xfrm>
          <a:prstGeom prst="rect">
            <a:avLst/>
          </a:prstGeom>
          <a:ln w="12700">
            <a:miter lim="400000"/>
          </a:ln>
        </p:spPr>
      </p:pic>
      <p:sp>
        <p:nvSpPr>
          <p:cNvPr id="62" name="Object 2"/>
          <p:cNvSpPr txBox="1"/>
          <p:nvPr/>
        </p:nvSpPr>
        <p:spPr>
          <a:xfrm>
            <a:off x="-1" y="362901"/>
            <a:ext cx="12188954" cy="49694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4000"/>
              </a:lnSpc>
              <a:defRPr sz="3100">
                <a:solidFill>
                  <a:srgbClr val="2A2921"/>
                </a:solidFill>
                <a:latin typeface="Montserrat"/>
                <a:ea typeface="Montserrat"/>
                <a:cs typeface="Montserrat"/>
                <a:sym typeface="Montserrat"/>
              </a:defRPr>
            </a:lvl1pPr>
          </a:lstStyle>
          <a:p>
            <a:pPr/>
            <a:r>
              <a:t>Algorithms</a:t>
            </a:r>
          </a:p>
        </p:txBody>
      </p:sp>
      <p:sp>
        <p:nvSpPr>
          <p:cNvPr id="63" name="Object 4"/>
          <p:cNvSpPr txBox="1"/>
          <p:nvPr/>
        </p:nvSpPr>
        <p:spPr>
          <a:xfrm>
            <a:off x="-1" y="978448"/>
            <a:ext cx="12188954" cy="25717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2100"/>
              </a:lnSpc>
              <a:spcBef>
                <a:spcPts val="800"/>
              </a:spcBef>
              <a:defRPr sz="1500">
                <a:solidFill>
                  <a:srgbClr val="5A5A4C"/>
                </a:solidFill>
                <a:latin typeface="Montserrat"/>
                <a:ea typeface="Montserrat"/>
                <a:cs typeface="Montserrat"/>
                <a:sym typeface="Montserrat"/>
              </a:defRPr>
            </a:lvl1pPr>
          </a:lstStyle>
          <a:p>
            <a:pPr/>
            <a:r>
              <a:t>Anomaly Detection Anomaly Prognosis (ADAP)</a:t>
            </a:r>
          </a:p>
        </p:txBody>
      </p:sp>
      <p:sp>
        <p:nvSpPr>
          <p:cNvPr id="64" name="Object 12"/>
          <p:cNvSpPr txBox="1"/>
          <p:nvPr/>
        </p:nvSpPr>
        <p:spPr>
          <a:xfrm>
            <a:off x="931289" y="3678461"/>
            <a:ext cx="3477661" cy="22377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1800"/>
              </a:lnSpc>
              <a:defRPr sz="1400">
                <a:solidFill>
                  <a:srgbClr val="2A2921"/>
                </a:solidFill>
                <a:latin typeface="Montserrat"/>
                <a:ea typeface="Montserrat"/>
                <a:cs typeface="Montserrat"/>
                <a:sym typeface="Montserrat"/>
              </a:defRPr>
            </a:lvl1pPr>
          </a:lstStyle>
          <a:p>
            <a:pPr/>
            <a:r>
              <a:t>Anomaly B</a:t>
            </a:r>
          </a:p>
        </p:txBody>
      </p:sp>
      <p:sp>
        <p:nvSpPr>
          <p:cNvPr id="65" name="Object 13"/>
          <p:cNvSpPr txBox="1"/>
          <p:nvPr/>
        </p:nvSpPr>
        <p:spPr>
          <a:xfrm>
            <a:off x="931289" y="3994642"/>
            <a:ext cx="3477661" cy="19761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1600"/>
              </a:lnSpc>
              <a:spcBef>
                <a:spcPts val="600"/>
              </a:spcBef>
              <a:defRPr sz="1200">
                <a:solidFill>
                  <a:srgbClr val="62A8BB"/>
                </a:solidFill>
                <a:latin typeface="Montserrat"/>
                <a:ea typeface="Montserrat"/>
                <a:cs typeface="Montserrat"/>
                <a:sym typeface="Montserrat"/>
              </a:defRPr>
            </a:lvl1pPr>
          </a:lstStyle>
          <a:p>
            <a:pPr/>
            <a:r>
              <a:t>2-layer LSTM model (21k parameters)</a:t>
            </a:r>
          </a:p>
        </p:txBody>
      </p:sp>
      <p:sp>
        <p:nvSpPr>
          <p:cNvPr id="66" name="Object 14"/>
          <p:cNvSpPr txBox="1"/>
          <p:nvPr/>
        </p:nvSpPr>
        <p:spPr>
          <a:xfrm>
            <a:off x="931289" y="4291627"/>
            <a:ext cx="3477661" cy="121361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1600"/>
              </a:lnSpc>
              <a:spcBef>
                <a:spcPts val="600"/>
              </a:spcBef>
              <a:defRPr sz="1200">
                <a:solidFill>
                  <a:srgbClr val="5A5A4C"/>
                </a:solidFill>
                <a:latin typeface="Montserrat"/>
                <a:ea typeface="Montserrat"/>
                <a:cs typeface="Montserrat"/>
                <a:sym typeface="Montserrat"/>
              </a:defRPr>
            </a:lvl1pPr>
          </a:lstStyle>
          <a:p>
            <a:pPr/>
            <a:r>
              <a:t>Recurrent neural network forecasting the next telemetry value based on the 100 previous telemetry values for 49 telemetry channels simultaneously. The model learned to predict nominal behavior only in an unsupervised manner, anomalies are detected in case of deviations. </a:t>
            </a:r>
          </a:p>
        </p:txBody>
      </p:sp>
      <p:sp>
        <p:nvSpPr>
          <p:cNvPr id="67" name="Object 12"/>
          <p:cNvSpPr txBox="1"/>
          <p:nvPr/>
        </p:nvSpPr>
        <p:spPr>
          <a:xfrm>
            <a:off x="6686467" y="3678461"/>
            <a:ext cx="3477660" cy="22377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1800"/>
              </a:lnSpc>
              <a:defRPr sz="1400">
                <a:solidFill>
                  <a:srgbClr val="2A2921"/>
                </a:solidFill>
                <a:latin typeface="Montserrat"/>
                <a:ea typeface="Montserrat"/>
                <a:cs typeface="Montserrat"/>
                <a:sym typeface="Montserrat"/>
              </a:defRPr>
            </a:lvl1pPr>
          </a:lstStyle>
          <a:p>
            <a:pPr/>
            <a:r>
              <a:t>Anomaly A &amp; C</a:t>
            </a:r>
          </a:p>
        </p:txBody>
      </p:sp>
      <p:sp>
        <p:nvSpPr>
          <p:cNvPr id="68" name="Object 13"/>
          <p:cNvSpPr txBox="1"/>
          <p:nvPr/>
        </p:nvSpPr>
        <p:spPr>
          <a:xfrm>
            <a:off x="6686467" y="3994642"/>
            <a:ext cx="3477660" cy="19761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1600"/>
              </a:lnSpc>
              <a:spcBef>
                <a:spcPts val="600"/>
              </a:spcBef>
              <a:defRPr sz="1200">
                <a:solidFill>
                  <a:srgbClr val="62A8BB"/>
                </a:solidFill>
                <a:latin typeface="Montserrat"/>
                <a:ea typeface="Montserrat"/>
                <a:cs typeface="Montserrat"/>
                <a:sym typeface="Montserrat"/>
              </a:defRPr>
            </a:lvl1pPr>
          </a:lstStyle>
          <a:p>
            <a:pPr/>
            <a:r>
              <a:t>Autoencoder model (11k for A &amp; 62k for C)</a:t>
            </a:r>
          </a:p>
        </p:txBody>
      </p:sp>
      <p:sp>
        <p:nvSpPr>
          <p:cNvPr id="69" name="Object 14"/>
          <p:cNvSpPr txBox="1"/>
          <p:nvPr/>
        </p:nvSpPr>
        <p:spPr>
          <a:xfrm>
            <a:off x="6686467" y="4291627"/>
            <a:ext cx="3477660" cy="121361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1600"/>
              </a:lnSpc>
              <a:spcBef>
                <a:spcPts val="600"/>
              </a:spcBef>
              <a:defRPr sz="1200">
                <a:solidFill>
                  <a:srgbClr val="5A5A4C"/>
                </a:solidFill>
                <a:latin typeface="Montserrat"/>
                <a:ea typeface="Montserrat"/>
                <a:cs typeface="Montserrat"/>
                <a:sym typeface="Montserrat"/>
              </a:defRPr>
            </a:lvl1pPr>
          </a:lstStyle>
          <a:p>
            <a:pPr/>
            <a:r>
              <a:t>This convolutional autoencoder model is trained in an unsupervised manner on nominal telemetry and learns to represent the input in an abstract feature space. Anomalies are not learned to be well represented in this space and will have a significant reconstruction error.</a:t>
            </a:r>
          </a:p>
        </p:txBody>
      </p:sp>
      <p:pic>
        <p:nvPicPr>
          <p:cNvPr id="70" name="Grafik 6" descr="Grafik 6"/>
          <p:cNvPicPr>
            <a:picLocks noChangeAspect="1"/>
          </p:cNvPicPr>
          <p:nvPr/>
        </p:nvPicPr>
        <p:blipFill>
          <a:blip r:embed="rId3">
            <a:extLst/>
          </a:blip>
          <a:srcRect l="27409" t="30478" r="9727" b="45204"/>
          <a:stretch>
            <a:fillRect/>
          </a:stretch>
        </p:blipFill>
        <p:spPr>
          <a:xfrm>
            <a:off x="5006619" y="1720244"/>
            <a:ext cx="6837358" cy="1334843"/>
          </a:xfrm>
          <a:prstGeom prst="rect">
            <a:avLst/>
          </a:prstGeom>
          <a:ln w="12700">
            <a:miter lim="400000"/>
          </a:ln>
        </p:spPr>
      </p:pic>
      <p:pic>
        <p:nvPicPr>
          <p:cNvPr id="71" name="Grafik 7" descr="Grafik 7"/>
          <p:cNvPicPr>
            <a:picLocks noChangeAspect="1"/>
          </p:cNvPicPr>
          <p:nvPr/>
        </p:nvPicPr>
        <p:blipFill>
          <a:blip r:embed="rId4">
            <a:extLst/>
          </a:blip>
          <a:stretch>
            <a:fillRect/>
          </a:stretch>
        </p:blipFill>
        <p:spPr>
          <a:xfrm>
            <a:off x="698046" y="1456626"/>
            <a:ext cx="3944149" cy="1862079"/>
          </a:xfrm>
          <a:prstGeom prst="rect">
            <a:avLst/>
          </a:prstGeom>
          <a:ln w="12700">
            <a:miter lim="400000"/>
          </a:ln>
        </p:spPr>
      </p:pic>
      <p:sp>
        <p:nvSpPr>
          <p:cNvPr id="72" name="Textfeld 8"/>
          <p:cNvSpPr txBox="1"/>
          <p:nvPr/>
        </p:nvSpPr>
        <p:spPr>
          <a:xfrm>
            <a:off x="587781" y="3331526"/>
            <a:ext cx="4164677" cy="16514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600">
                <a:solidFill>
                  <a:srgbClr val="A7A7A7"/>
                </a:solidFill>
              </a:defRPr>
            </a:lvl1pPr>
          </a:lstStyle>
          <a:p>
            <a:pPr/>
            <a:r>
              <a:t>https://distill.pub/2019/memorization-in-rnns/</a:t>
            </a:r>
          </a:p>
        </p:txBody>
      </p:sp>
      <p:sp>
        <p:nvSpPr>
          <p:cNvPr id="73" name="Textfeld 17"/>
          <p:cNvSpPr txBox="1"/>
          <p:nvPr/>
        </p:nvSpPr>
        <p:spPr>
          <a:xfrm>
            <a:off x="6342960" y="3055086"/>
            <a:ext cx="4164677" cy="16514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600">
                <a:solidFill>
                  <a:srgbClr val="A7A7A7"/>
                </a:solidFill>
              </a:defRPr>
            </a:lvl1pPr>
          </a:lstStyle>
          <a:p>
            <a:pPr/>
            <a:r>
              <a:t>https://alexlenail.me/NN-SVG/LeNet.html</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5" name="Object 1" descr="Object 1"/>
          <p:cNvPicPr>
            <a:picLocks noChangeAspect="1"/>
          </p:cNvPicPr>
          <p:nvPr/>
        </p:nvPicPr>
        <p:blipFill>
          <a:blip r:embed="rId2">
            <a:extLst/>
          </a:blip>
          <a:stretch>
            <a:fillRect/>
          </a:stretch>
        </p:blipFill>
        <p:spPr>
          <a:xfrm>
            <a:off x="0" y="0"/>
            <a:ext cx="12188953" cy="85704"/>
          </a:xfrm>
          <a:prstGeom prst="rect">
            <a:avLst/>
          </a:prstGeom>
          <a:ln w="12700">
            <a:miter lim="400000"/>
          </a:ln>
        </p:spPr>
      </p:pic>
      <p:sp>
        <p:nvSpPr>
          <p:cNvPr id="76" name="Object 2"/>
          <p:cNvSpPr txBox="1"/>
          <p:nvPr/>
        </p:nvSpPr>
        <p:spPr>
          <a:xfrm>
            <a:off x="-1" y="362901"/>
            <a:ext cx="12188954" cy="49694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4000"/>
              </a:lnSpc>
              <a:defRPr sz="3100">
                <a:solidFill>
                  <a:srgbClr val="2A2921"/>
                </a:solidFill>
                <a:latin typeface="Montserrat"/>
                <a:ea typeface="Montserrat"/>
                <a:cs typeface="Montserrat"/>
                <a:sym typeface="Montserrat"/>
              </a:defRPr>
            </a:lvl1pPr>
          </a:lstStyle>
          <a:p>
            <a:pPr/>
            <a:r>
              <a:t>Firmware</a:t>
            </a:r>
          </a:p>
        </p:txBody>
      </p:sp>
      <p:sp>
        <p:nvSpPr>
          <p:cNvPr id="77" name="Object 3"/>
          <p:cNvSpPr txBox="1"/>
          <p:nvPr/>
        </p:nvSpPr>
        <p:spPr>
          <a:xfrm>
            <a:off x="-1" y="978448"/>
            <a:ext cx="12188954" cy="25717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2100"/>
              </a:lnSpc>
              <a:spcBef>
                <a:spcPts val="800"/>
              </a:spcBef>
              <a:defRPr sz="1500">
                <a:solidFill>
                  <a:srgbClr val="5A5A4C"/>
                </a:solidFill>
                <a:latin typeface="Montserrat"/>
                <a:ea typeface="Montserrat"/>
                <a:cs typeface="Montserrat"/>
                <a:sym typeface="Montserrat"/>
              </a:defRPr>
            </a:lvl1pPr>
          </a:lstStyle>
          <a:p>
            <a:pPr/>
            <a:r>
              <a:t>Anomaly Detection Anomaly Prognosis (ADAP)</a:t>
            </a:r>
          </a:p>
        </p:txBody>
      </p:sp>
      <p:pic>
        <p:nvPicPr>
          <p:cNvPr id="78" name="Object 4" descr="Object 4"/>
          <p:cNvPicPr>
            <a:picLocks noChangeAspect="1"/>
          </p:cNvPicPr>
          <p:nvPr/>
        </p:nvPicPr>
        <p:blipFill>
          <a:blip r:embed="rId3">
            <a:extLst/>
          </a:blip>
          <a:stretch>
            <a:fillRect/>
          </a:stretch>
        </p:blipFill>
        <p:spPr>
          <a:xfrm>
            <a:off x="476131" y="1666457"/>
            <a:ext cx="7303849" cy="1523620"/>
          </a:xfrm>
          <a:prstGeom prst="rect">
            <a:avLst/>
          </a:prstGeom>
          <a:ln w="12700">
            <a:miter lim="400000"/>
          </a:ln>
        </p:spPr>
      </p:pic>
      <p:sp>
        <p:nvSpPr>
          <p:cNvPr id="79" name="Object 5"/>
          <p:cNvSpPr/>
          <p:nvPr/>
        </p:nvSpPr>
        <p:spPr>
          <a:xfrm>
            <a:off x="7970432" y="1675981"/>
            <a:ext cx="3742390" cy="1"/>
          </a:xfrm>
          <a:prstGeom prst="line">
            <a:avLst/>
          </a:prstGeom>
          <a:ln w="12700">
            <a:solidFill>
              <a:srgbClr val="A7A7A7"/>
            </a:solidFill>
            <a:miter/>
          </a:ln>
        </p:spPr>
        <p:txBody>
          <a:bodyPr lIns="45719" rIns="45719"/>
          <a:lstStyle/>
          <a:p>
            <a:pPr/>
          </a:p>
        </p:txBody>
      </p:sp>
      <p:sp>
        <p:nvSpPr>
          <p:cNvPr id="80" name="Object 6"/>
          <p:cNvSpPr txBox="1"/>
          <p:nvPr/>
        </p:nvSpPr>
        <p:spPr>
          <a:xfrm>
            <a:off x="606997" y="2227211"/>
            <a:ext cx="7042068" cy="387979"/>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a:lnSpc>
                <a:spcPts val="3100"/>
              </a:lnSpc>
              <a:defRPr sz="2500">
                <a:solidFill>
                  <a:srgbClr val="FFFFFF"/>
                </a:solidFill>
                <a:latin typeface="Montserrat"/>
                <a:ea typeface="Montserrat"/>
                <a:cs typeface="Montserrat"/>
                <a:sym typeface="Montserrat"/>
              </a:defRPr>
            </a:lvl1pPr>
          </a:lstStyle>
          <a:p>
            <a:pPr/>
            <a:r>
              <a:t>ML Application</a:t>
            </a:r>
          </a:p>
        </p:txBody>
      </p:sp>
      <p:sp>
        <p:nvSpPr>
          <p:cNvPr id="81" name="Object 7"/>
          <p:cNvSpPr txBox="1"/>
          <p:nvPr/>
        </p:nvSpPr>
        <p:spPr>
          <a:xfrm>
            <a:off x="8113272" y="2505679"/>
            <a:ext cx="3802382" cy="34924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1400"/>
              </a:lnSpc>
              <a:defRPr sz="1000">
                <a:solidFill>
                  <a:srgbClr val="5A5A4C"/>
                </a:solidFill>
                <a:latin typeface="Montserrat"/>
                <a:ea typeface="Montserrat"/>
                <a:cs typeface="Montserrat"/>
                <a:sym typeface="Montserrat"/>
              </a:defRPr>
            </a:lvl1pPr>
          </a:lstStyle>
          <a:p>
            <a:pPr/>
            <a:r>
              <a:t>Facilitates ML inference via hardware acceleration with application-specific accelerator</a:t>
            </a:r>
          </a:p>
        </p:txBody>
      </p:sp>
      <p:pic>
        <p:nvPicPr>
          <p:cNvPr id="82" name="Object 9" descr="Object 9"/>
          <p:cNvPicPr>
            <a:picLocks noChangeAspect="1"/>
          </p:cNvPicPr>
          <p:nvPr/>
        </p:nvPicPr>
        <p:blipFill>
          <a:blip r:embed="rId4">
            <a:extLst/>
          </a:blip>
          <a:stretch>
            <a:fillRect/>
          </a:stretch>
        </p:blipFill>
        <p:spPr>
          <a:xfrm>
            <a:off x="1412523" y="3237690"/>
            <a:ext cx="5437416" cy="1514097"/>
          </a:xfrm>
          <a:prstGeom prst="rect">
            <a:avLst/>
          </a:prstGeom>
          <a:ln w="12700">
            <a:miter lim="400000"/>
          </a:ln>
        </p:spPr>
      </p:pic>
      <p:sp>
        <p:nvSpPr>
          <p:cNvPr id="83" name="Object 10"/>
          <p:cNvSpPr/>
          <p:nvPr/>
        </p:nvSpPr>
        <p:spPr>
          <a:xfrm>
            <a:off x="7034041" y="3209122"/>
            <a:ext cx="4678781" cy="1"/>
          </a:xfrm>
          <a:prstGeom prst="line">
            <a:avLst/>
          </a:prstGeom>
          <a:ln w="12700">
            <a:solidFill>
              <a:srgbClr val="A7A7A7"/>
            </a:solidFill>
            <a:miter/>
          </a:ln>
        </p:spPr>
        <p:txBody>
          <a:bodyPr lIns="45719" rIns="45719"/>
          <a:lstStyle/>
          <a:p>
            <a:pPr/>
          </a:p>
        </p:txBody>
      </p:sp>
      <p:sp>
        <p:nvSpPr>
          <p:cNvPr id="84" name="Object 11"/>
          <p:cNvSpPr txBox="1"/>
          <p:nvPr/>
        </p:nvSpPr>
        <p:spPr>
          <a:xfrm>
            <a:off x="1637031" y="3798442"/>
            <a:ext cx="4981952" cy="38798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a:lnSpc>
                <a:spcPts val="3100"/>
              </a:lnSpc>
              <a:defRPr sz="2500">
                <a:solidFill>
                  <a:srgbClr val="FFFFFF"/>
                </a:solidFill>
                <a:latin typeface="Montserrat"/>
                <a:ea typeface="Montserrat"/>
                <a:cs typeface="Montserrat"/>
                <a:sym typeface="Montserrat"/>
              </a:defRPr>
            </a:lvl1pPr>
          </a:lstStyle>
          <a:p>
            <a:pPr/>
            <a:r>
              <a:t>Guest OS</a:t>
            </a:r>
          </a:p>
        </p:txBody>
      </p:sp>
      <p:sp>
        <p:nvSpPr>
          <p:cNvPr id="85" name="Object 12"/>
          <p:cNvSpPr txBox="1"/>
          <p:nvPr/>
        </p:nvSpPr>
        <p:spPr>
          <a:xfrm>
            <a:off x="7176881" y="3357343"/>
            <a:ext cx="4832358" cy="17144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1400"/>
              </a:lnSpc>
              <a:defRPr b="1" sz="1000">
                <a:solidFill>
                  <a:srgbClr val="5A5A4C"/>
                </a:solidFill>
                <a:latin typeface="Montserrat"/>
                <a:ea typeface="Montserrat"/>
                <a:cs typeface="Montserrat"/>
                <a:sym typeface="Montserrat"/>
              </a:defRPr>
            </a:lvl1pPr>
          </a:lstStyle>
          <a:p>
            <a:pPr/>
            <a:r>
              <a:t>Petalinux / RTOS</a:t>
            </a:r>
          </a:p>
        </p:txBody>
      </p:sp>
      <p:sp>
        <p:nvSpPr>
          <p:cNvPr id="86" name="Object 13"/>
          <p:cNvSpPr txBox="1"/>
          <p:nvPr/>
        </p:nvSpPr>
        <p:spPr>
          <a:xfrm>
            <a:off x="7176879" y="3652065"/>
            <a:ext cx="4832358" cy="17144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1400"/>
              </a:lnSpc>
              <a:spcBef>
                <a:spcPts val="700"/>
              </a:spcBef>
              <a:defRPr sz="1000">
                <a:solidFill>
                  <a:srgbClr val="5A5A4C"/>
                </a:solidFill>
                <a:latin typeface="Montserrat"/>
                <a:ea typeface="Montserrat"/>
                <a:cs typeface="Montserrat"/>
                <a:sym typeface="Montserrat"/>
              </a:defRPr>
            </a:lvl1pPr>
          </a:lstStyle>
          <a:p>
            <a:pPr/>
            <a:r>
              <a:t>Encapsulates firmware required by respective ML application</a:t>
            </a:r>
          </a:p>
        </p:txBody>
      </p:sp>
      <p:sp>
        <p:nvSpPr>
          <p:cNvPr id="87" name="Object 14"/>
          <p:cNvSpPr txBox="1"/>
          <p:nvPr/>
        </p:nvSpPr>
        <p:spPr>
          <a:xfrm>
            <a:off x="7176881" y="3868558"/>
            <a:ext cx="3862421" cy="34924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1400"/>
              </a:lnSpc>
              <a:defRPr sz="1000">
                <a:solidFill>
                  <a:srgbClr val="5A5A4C"/>
                </a:solidFill>
                <a:latin typeface="Montserrat"/>
                <a:ea typeface="Montserrat"/>
                <a:cs typeface="Montserrat"/>
                <a:sym typeface="Montserrat"/>
              </a:defRPr>
            </a:lvl1pPr>
          </a:lstStyle>
          <a:p>
            <a:pPr/>
            <a:r>
              <a:t>Communicates with real-time OS, which acts as a supervisor to ML applications</a:t>
            </a:r>
          </a:p>
        </p:txBody>
      </p:sp>
      <p:pic>
        <p:nvPicPr>
          <p:cNvPr id="88" name="Object 16" descr="Object 16"/>
          <p:cNvPicPr>
            <a:picLocks noChangeAspect="1"/>
          </p:cNvPicPr>
          <p:nvPr/>
        </p:nvPicPr>
        <p:blipFill>
          <a:blip r:embed="rId5">
            <a:extLst/>
          </a:blip>
          <a:stretch>
            <a:fillRect/>
          </a:stretch>
        </p:blipFill>
        <p:spPr>
          <a:xfrm>
            <a:off x="2348912" y="4808923"/>
            <a:ext cx="3561460" cy="1514097"/>
          </a:xfrm>
          <a:prstGeom prst="rect">
            <a:avLst/>
          </a:prstGeom>
          <a:ln w="12700">
            <a:miter lim="400000"/>
          </a:ln>
        </p:spPr>
      </p:pic>
      <p:sp>
        <p:nvSpPr>
          <p:cNvPr id="89" name="Object 17"/>
          <p:cNvSpPr/>
          <p:nvPr/>
        </p:nvSpPr>
        <p:spPr>
          <a:xfrm>
            <a:off x="6097650" y="4780355"/>
            <a:ext cx="5615171" cy="1"/>
          </a:xfrm>
          <a:prstGeom prst="line">
            <a:avLst/>
          </a:prstGeom>
          <a:ln w="12700">
            <a:solidFill>
              <a:srgbClr val="A7A7A7"/>
            </a:solidFill>
            <a:miter/>
          </a:ln>
        </p:spPr>
        <p:txBody>
          <a:bodyPr lIns="45719" rIns="45719"/>
          <a:lstStyle/>
          <a:p>
            <a:pPr/>
          </a:p>
        </p:txBody>
      </p:sp>
      <p:sp>
        <p:nvSpPr>
          <p:cNvPr id="90" name="Object 18"/>
          <p:cNvSpPr txBox="1"/>
          <p:nvPr/>
        </p:nvSpPr>
        <p:spPr>
          <a:xfrm>
            <a:off x="2667062" y="5369674"/>
            <a:ext cx="2921838" cy="38798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a:lnSpc>
                <a:spcPts val="3100"/>
              </a:lnSpc>
              <a:defRPr sz="2500">
                <a:solidFill>
                  <a:srgbClr val="FFFFFF"/>
                </a:solidFill>
                <a:latin typeface="Montserrat"/>
                <a:ea typeface="Montserrat"/>
                <a:cs typeface="Montserrat"/>
                <a:sym typeface="Montserrat"/>
              </a:defRPr>
            </a:lvl1pPr>
          </a:lstStyle>
          <a:p>
            <a:pPr/>
            <a:r>
              <a:t>Hypervisor</a:t>
            </a:r>
          </a:p>
        </p:txBody>
      </p:sp>
      <p:sp>
        <p:nvSpPr>
          <p:cNvPr id="91" name="Object 19"/>
          <p:cNvSpPr txBox="1"/>
          <p:nvPr/>
        </p:nvSpPr>
        <p:spPr>
          <a:xfrm>
            <a:off x="6240488" y="4928575"/>
            <a:ext cx="5862333" cy="17144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1400"/>
              </a:lnSpc>
              <a:defRPr b="1" sz="1000">
                <a:solidFill>
                  <a:srgbClr val="5A5A4C"/>
                </a:solidFill>
                <a:latin typeface="Montserrat"/>
                <a:ea typeface="Montserrat"/>
                <a:cs typeface="Montserrat"/>
                <a:sym typeface="Montserrat"/>
              </a:defRPr>
            </a:lvl1pPr>
          </a:lstStyle>
          <a:p>
            <a:pPr/>
            <a:r>
              <a:t>Xen Hypervisor</a:t>
            </a:r>
          </a:p>
        </p:txBody>
      </p:sp>
      <p:sp>
        <p:nvSpPr>
          <p:cNvPr id="92" name="Object 19"/>
          <p:cNvSpPr txBox="1"/>
          <p:nvPr/>
        </p:nvSpPr>
        <p:spPr>
          <a:xfrm>
            <a:off x="6240488" y="5223297"/>
            <a:ext cx="5862333" cy="17144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1400"/>
              </a:lnSpc>
              <a:defRPr sz="1000">
                <a:solidFill>
                  <a:srgbClr val="5A5A4C"/>
                </a:solidFill>
                <a:latin typeface="Montserrat"/>
                <a:ea typeface="Montserrat"/>
                <a:cs typeface="Montserrat"/>
                <a:sym typeface="Montserrat"/>
              </a:defRPr>
            </a:lvl1pPr>
          </a:lstStyle>
          <a:p>
            <a:pPr/>
            <a:r>
              <a:t>Manages lifecycle of guest operating systems</a:t>
            </a:r>
          </a:p>
        </p:txBody>
      </p:sp>
      <p:sp>
        <p:nvSpPr>
          <p:cNvPr id="93" name="Object 19"/>
          <p:cNvSpPr txBox="1"/>
          <p:nvPr/>
        </p:nvSpPr>
        <p:spPr>
          <a:xfrm>
            <a:off x="6240488" y="5435250"/>
            <a:ext cx="4707374" cy="34924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1400"/>
              </a:lnSpc>
              <a:defRPr sz="1000">
                <a:solidFill>
                  <a:srgbClr val="5A5A4C"/>
                </a:solidFill>
                <a:latin typeface="Montserrat"/>
                <a:ea typeface="Montserrat"/>
                <a:cs typeface="Montserrat"/>
                <a:sym typeface="Montserrat"/>
              </a:defRPr>
            </a:lvl1pPr>
          </a:lstStyle>
          <a:p>
            <a:pPr/>
            <a:r>
              <a:t>Ensures every ML application and its corresponding hardware accelerator stick to their allocated resources</a:t>
            </a:r>
          </a:p>
        </p:txBody>
      </p:sp>
      <p:sp>
        <p:nvSpPr>
          <p:cNvPr id="94" name="Object 14"/>
          <p:cNvSpPr txBox="1"/>
          <p:nvPr/>
        </p:nvSpPr>
        <p:spPr>
          <a:xfrm>
            <a:off x="8113272" y="2125147"/>
            <a:ext cx="3599551" cy="34924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1400"/>
              </a:lnSpc>
              <a:defRPr sz="1000">
                <a:solidFill>
                  <a:srgbClr val="5A5A4C"/>
                </a:solidFill>
                <a:latin typeface="Montserrat"/>
                <a:ea typeface="Montserrat"/>
                <a:cs typeface="Montserrat"/>
                <a:sym typeface="Montserrat"/>
              </a:defRPr>
            </a:lvl1pPr>
          </a:lstStyle>
          <a:p>
            <a:pPr/>
            <a:r>
              <a:t>Communicates with real-time OS, which acts as a supervisor to ML applications</a:t>
            </a:r>
          </a:p>
        </p:txBody>
      </p:sp>
      <p:sp>
        <p:nvSpPr>
          <p:cNvPr id="95" name="Object 12"/>
          <p:cNvSpPr txBox="1"/>
          <p:nvPr/>
        </p:nvSpPr>
        <p:spPr>
          <a:xfrm>
            <a:off x="8113272" y="1830425"/>
            <a:ext cx="4832358" cy="17144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1400"/>
              </a:lnSpc>
              <a:defRPr b="1" sz="1000">
                <a:solidFill>
                  <a:srgbClr val="5A5A4C"/>
                </a:solidFill>
                <a:latin typeface="Montserrat"/>
                <a:ea typeface="Montserrat"/>
                <a:cs typeface="Montserrat"/>
                <a:sym typeface="Montserrat"/>
              </a:defRPr>
            </a:lvl1pPr>
          </a:lstStyle>
          <a:p>
            <a:pPr/>
            <a:r>
              <a:t>Python / C</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97" name="Tabelle 23"/>
          <p:cNvGraphicFramePr/>
          <p:nvPr/>
        </p:nvGraphicFramePr>
        <p:xfrm>
          <a:off x="3246835" y="1352176"/>
          <a:ext cx="5697752" cy="1631065"/>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1100720"/>
                <a:gridCol w="1064029"/>
                <a:gridCol w="1022466"/>
                <a:gridCol w="1080654"/>
                <a:gridCol w="1429882"/>
              </a:tblGrid>
              <a:tr h="455737">
                <a:tc>
                  <a:txBody>
                    <a:bodyPr/>
                    <a:lstStyle/>
                    <a:p>
                      <a:pPr algn="ctr">
                        <a:defRPr b="0" sz="1800">
                          <a:solidFill>
                            <a:srgbClr val="000000"/>
                          </a:solidFill>
                        </a:defRPr>
                      </a:pPr>
                      <a:r>
                        <a:rPr b="1" sz="1400">
                          <a:solidFill>
                            <a:srgbClr val="FFFFFF"/>
                          </a:solidFill>
                          <a:latin typeface="Montserrat"/>
                          <a:ea typeface="Montserrat"/>
                          <a:cs typeface="Montserrat"/>
                          <a:sym typeface="Montserrat"/>
                        </a:rPr>
                        <a:t>Anomalies</a:t>
                      </a:r>
                    </a:p>
                  </a:txBody>
                  <a:tcPr marL="45720" marR="45720" marT="45720" marB="45720" anchor="t" anchorCtr="0" horzOverflow="overflow"/>
                </a:tc>
                <a:tc>
                  <a:txBody>
                    <a:bodyPr/>
                    <a:lstStyle/>
                    <a:p>
                      <a:pPr algn="ctr">
                        <a:defRPr b="0" sz="1800">
                          <a:solidFill>
                            <a:srgbClr val="000000"/>
                          </a:solidFill>
                        </a:defRPr>
                      </a:pPr>
                      <a:r>
                        <a:rPr b="1" sz="1400">
                          <a:solidFill>
                            <a:srgbClr val="FFFFFF"/>
                          </a:solidFill>
                          <a:latin typeface="Montserrat"/>
                          <a:ea typeface="Montserrat"/>
                          <a:cs typeface="Montserrat"/>
                          <a:sym typeface="Montserrat"/>
                        </a:rPr>
                        <a:t>Processor</a:t>
                      </a:r>
                    </a:p>
                  </a:txBody>
                  <a:tcPr marL="45720" marR="45720" marT="45720" marB="45720" anchor="t" anchorCtr="0" horzOverflow="overflow"/>
                </a:tc>
                <a:tc>
                  <a:txBody>
                    <a:bodyPr/>
                    <a:lstStyle/>
                    <a:p>
                      <a:pPr algn="ctr">
                        <a:defRPr b="0" sz="1800">
                          <a:solidFill>
                            <a:srgbClr val="000000"/>
                          </a:solidFill>
                        </a:defRPr>
                      </a:pPr>
                      <a:r>
                        <a:rPr b="1" sz="1400">
                          <a:solidFill>
                            <a:srgbClr val="FFFFFF"/>
                          </a:solidFill>
                          <a:latin typeface="Montserrat"/>
                          <a:ea typeface="Montserrat"/>
                          <a:cs typeface="Montserrat"/>
                          <a:sym typeface="Montserrat"/>
                        </a:rPr>
                        <a:t>DSPs</a:t>
                      </a:r>
                    </a:p>
                  </a:txBody>
                  <a:tcPr marL="45720" marR="45720" marT="45720" marB="45720" anchor="t" anchorCtr="0" horzOverflow="overflow"/>
                </a:tc>
                <a:tc>
                  <a:txBody>
                    <a:bodyPr/>
                    <a:lstStyle/>
                    <a:p>
                      <a:pPr algn="ctr">
                        <a:defRPr b="0" sz="1800">
                          <a:solidFill>
                            <a:srgbClr val="000000"/>
                          </a:solidFill>
                        </a:defRPr>
                      </a:pPr>
                      <a:r>
                        <a:rPr b="1" sz="1400">
                          <a:solidFill>
                            <a:srgbClr val="FFFFFF"/>
                          </a:solidFill>
                          <a:latin typeface="Montserrat"/>
                          <a:ea typeface="Montserrat"/>
                          <a:cs typeface="Montserrat"/>
                          <a:sym typeface="Montserrat"/>
                        </a:rPr>
                        <a:t>BlockRAM</a:t>
                      </a:r>
                    </a:p>
                  </a:txBody>
                  <a:tcPr marL="45720" marR="45720" marT="45720" marB="45720" anchor="t" anchorCtr="0" horzOverflow="overflow"/>
                </a:tc>
                <a:tc>
                  <a:txBody>
                    <a:bodyPr/>
                    <a:lstStyle/>
                    <a:p>
                      <a:pPr algn="ctr">
                        <a:defRPr b="0" sz="1800">
                          <a:solidFill>
                            <a:srgbClr val="000000"/>
                          </a:solidFill>
                        </a:defRPr>
                      </a:pPr>
                      <a:r>
                        <a:rPr b="1" sz="1400">
                          <a:solidFill>
                            <a:srgbClr val="FFFFFF"/>
                          </a:solidFill>
                          <a:latin typeface="Montserrat"/>
                          <a:ea typeface="Montserrat"/>
                          <a:cs typeface="Montserrat"/>
                          <a:sym typeface="Montserrat"/>
                        </a:rPr>
                        <a:t>LUTs</a:t>
                      </a:r>
                    </a:p>
                  </a:txBody>
                  <a:tcPr marL="45720" marR="45720" marT="45720" marB="45720" anchor="t" anchorCtr="0" horzOverflow="overflow"/>
                </a:tc>
              </a:tr>
              <a:tr h="263849">
                <a:tc>
                  <a:txBody>
                    <a:bodyPr/>
                    <a:lstStyle/>
                    <a:p>
                      <a:pPr algn="ctr">
                        <a:defRPr sz="1800"/>
                      </a:pPr>
                      <a:r>
                        <a:rPr sz="1400">
                          <a:solidFill>
                            <a:srgbClr val="2A2921"/>
                          </a:solidFill>
                          <a:latin typeface="Montserrat"/>
                          <a:ea typeface="Montserrat"/>
                          <a:cs typeface="Montserrat"/>
                          <a:sym typeface="Montserrat"/>
                        </a:rPr>
                        <a:t>A &amp; C</a:t>
                      </a:r>
                    </a:p>
                  </a:txBody>
                  <a:tcPr marL="45720" marR="45720" marT="45720" marB="45720" anchor="t" anchorCtr="0" horzOverflow="overflow"/>
                </a:tc>
                <a:tc>
                  <a:txBody>
                    <a:bodyPr/>
                    <a:lstStyle/>
                    <a:p>
                      <a:pPr algn="ctr">
                        <a:defRPr sz="1800"/>
                      </a:pPr>
                      <a:r>
                        <a:rPr sz="1400">
                          <a:solidFill>
                            <a:srgbClr val="2A2921"/>
                          </a:solidFill>
                          <a:latin typeface="Montserrat"/>
                          <a:ea typeface="Montserrat"/>
                          <a:cs typeface="Montserrat"/>
                          <a:sym typeface="Montserrat"/>
                        </a:rPr>
                        <a:t>DPU</a:t>
                      </a:r>
                    </a:p>
                  </a:txBody>
                  <a:tcPr marL="45720" marR="45720" marT="45720" marB="45720" anchor="t" anchorCtr="0" horzOverflow="overflow"/>
                </a:tc>
                <a:tc>
                  <a:txBody>
                    <a:bodyPr/>
                    <a:lstStyle/>
                    <a:p>
                      <a:pPr algn="ctr">
                        <a:defRPr sz="1800"/>
                      </a:pPr>
                      <a:r>
                        <a:rPr sz="1400">
                          <a:solidFill>
                            <a:srgbClr val="2A2921"/>
                          </a:solidFill>
                          <a:latin typeface="Montserrat"/>
                          <a:ea typeface="Montserrat"/>
                          <a:cs typeface="Montserrat"/>
                          <a:sym typeface="Montserrat"/>
                        </a:rPr>
                        <a:t>704</a:t>
                      </a:r>
                    </a:p>
                  </a:txBody>
                  <a:tcPr marL="45720" marR="45720" marT="45720" marB="45720" anchor="t" anchorCtr="0" horzOverflow="overflow"/>
                </a:tc>
                <a:tc>
                  <a:txBody>
                    <a:bodyPr/>
                    <a:lstStyle/>
                    <a:p>
                      <a:pPr algn="ctr">
                        <a:defRPr sz="1800"/>
                      </a:pPr>
                      <a:r>
                        <a:rPr sz="1400">
                          <a:solidFill>
                            <a:srgbClr val="2A2921"/>
                          </a:solidFill>
                          <a:latin typeface="Montserrat"/>
                          <a:ea typeface="Montserrat"/>
                          <a:cs typeface="Montserrat"/>
                          <a:sym typeface="Montserrat"/>
                        </a:rPr>
                        <a:t>261</a:t>
                      </a:r>
                    </a:p>
                  </a:txBody>
                  <a:tcPr marL="45720" marR="45720" marT="45720" marB="45720" anchor="t" anchorCtr="0" horzOverflow="overflow"/>
                </a:tc>
                <a:tc>
                  <a:txBody>
                    <a:bodyPr/>
                    <a:lstStyle/>
                    <a:p>
                      <a:pPr algn="ctr">
                        <a:defRPr sz="1800"/>
                      </a:pPr>
                      <a:r>
                        <a:rPr sz="1400">
                          <a:solidFill>
                            <a:srgbClr val="2A2921"/>
                          </a:solidFill>
                          <a:latin typeface="Montserrat"/>
                          <a:ea typeface="Montserrat"/>
                          <a:cs typeface="Montserrat"/>
                          <a:sym typeface="Montserrat"/>
                        </a:rPr>
                        <a:t>58592</a:t>
                      </a:r>
                    </a:p>
                  </a:txBody>
                  <a:tcPr marL="45720" marR="45720" marT="45720" marB="45720" anchor="t" anchorCtr="0" horzOverflow="overflow"/>
                </a:tc>
              </a:tr>
              <a:tr h="263849">
                <a:tc>
                  <a:txBody>
                    <a:bodyPr/>
                    <a:lstStyle/>
                    <a:p>
                      <a:pPr algn="ctr">
                        <a:defRPr sz="1800"/>
                      </a:pPr>
                      <a:r>
                        <a:rPr sz="1400">
                          <a:solidFill>
                            <a:srgbClr val="2A2921"/>
                          </a:solidFill>
                          <a:latin typeface="Montserrat"/>
                          <a:ea typeface="Montserrat"/>
                          <a:cs typeface="Montserrat"/>
                          <a:sym typeface="Montserrat"/>
                        </a:rPr>
                        <a:t>B</a:t>
                      </a:r>
                    </a:p>
                  </a:txBody>
                  <a:tcPr marL="45720" marR="45720" marT="45720" marB="45720" anchor="t" anchorCtr="0" horzOverflow="overflow"/>
                </a:tc>
                <a:tc>
                  <a:txBody>
                    <a:bodyPr/>
                    <a:lstStyle/>
                    <a:p>
                      <a:pPr algn="ctr">
                        <a:defRPr sz="1800"/>
                      </a:pPr>
                      <a:r>
                        <a:rPr sz="1400">
                          <a:solidFill>
                            <a:srgbClr val="2A2921"/>
                          </a:solidFill>
                          <a:latin typeface="Montserrat"/>
                          <a:ea typeface="Montserrat"/>
                          <a:cs typeface="Montserrat"/>
                          <a:sym typeface="Montserrat"/>
                        </a:rPr>
                        <a:t>DLP</a:t>
                      </a:r>
                    </a:p>
                  </a:txBody>
                  <a:tcPr marL="45720" marR="45720" marT="45720" marB="45720" anchor="t" anchorCtr="0" horzOverflow="overflow"/>
                </a:tc>
                <a:tc>
                  <a:txBody>
                    <a:bodyPr/>
                    <a:lstStyle/>
                    <a:p>
                      <a:pPr algn="ctr">
                        <a:defRPr sz="1800"/>
                      </a:pPr>
                      <a:r>
                        <a:rPr sz="1400">
                          <a:solidFill>
                            <a:srgbClr val="2A2921"/>
                          </a:solidFill>
                          <a:latin typeface="Montserrat"/>
                          <a:ea typeface="Montserrat"/>
                          <a:cs typeface="Montserrat"/>
                          <a:sym typeface="Montserrat"/>
                        </a:rPr>
                        <a:t>73</a:t>
                      </a:r>
                    </a:p>
                  </a:txBody>
                  <a:tcPr marL="45720" marR="45720" marT="45720" marB="45720" anchor="t" anchorCtr="0" horzOverflow="overflow"/>
                </a:tc>
                <a:tc>
                  <a:txBody>
                    <a:bodyPr/>
                    <a:lstStyle/>
                    <a:p>
                      <a:pPr algn="ctr">
                        <a:defRPr sz="1800"/>
                      </a:pPr>
                      <a:r>
                        <a:rPr sz="1400">
                          <a:solidFill>
                            <a:srgbClr val="2A2921"/>
                          </a:solidFill>
                          <a:latin typeface="Montserrat"/>
                          <a:ea typeface="Montserrat"/>
                          <a:cs typeface="Montserrat"/>
                          <a:sym typeface="Montserrat"/>
                        </a:rPr>
                        <a:t>50</a:t>
                      </a:r>
                    </a:p>
                  </a:txBody>
                  <a:tcPr marL="45720" marR="45720" marT="45720" marB="45720" anchor="t" anchorCtr="0" horzOverflow="overflow"/>
                </a:tc>
                <a:tc>
                  <a:txBody>
                    <a:bodyPr/>
                    <a:lstStyle/>
                    <a:p>
                      <a:pPr algn="ctr">
                        <a:defRPr sz="1800"/>
                      </a:pPr>
                      <a:r>
                        <a:rPr sz="1400">
                          <a:solidFill>
                            <a:srgbClr val="2A2921"/>
                          </a:solidFill>
                          <a:latin typeface="Montserrat"/>
                          <a:ea typeface="Montserrat"/>
                          <a:cs typeface="Montserrat"/>
                          <a:sym typeface="Montserrat"/>
                        </a:rPr>
                        <a:t>58475</a:t>
                      </a:r>
                    </a:p>
                  </a:txBody>
                  <a:tcPr marL="45720" marR="45720" marT="45720" marB="45720" anchor="t" anchorCtr="0" horzOverflow="overflow"/>
                </a:tc>
              </a:tr>
              <a:tr h="647628">
                <a:tc>
                  <a:txBody>
                    <a:bodyPr/>
                    <a:lstStyle/>
                    <a:p>
                      <a:pPr algn="ctr">
                        <a:defRPr sz="1800"/>
                      </a:pPr>
                      <a:r>
                        <a:rPr sz="1400">
                          <a:solidFill>
                            <a:srgbClr val="2A2921"/>
                          </a:solidFill>
                          <a:latin typeface="Montserrat"/>
                          <a:ea typeface="Montserrat"/>
                          <a:cs typeface="Montserrat"/>
                          <a:sym typeface="Montserrat"/>
                        </a:rPr>
                        <a:t>A, B &amp; C</a:t>
                      </a:r>
                    </a:p>
                  </a:txBody>
                  <a:tcPr marL="45720" marR="45720" marT="45720" marB="45720" anchor="t" anchorCtr="0" horzOverflow="overflow">
                    <a:lnB w="25400">
                      <a:solidFill>
                        <a:srgbClr val="000000"/>
                      </a:solidFill>
                    </a:lnB>
                  </a:tcPr>
                </a:tc>
                <a:tc>
                  <a:txBody>
                    <a:bodyPr/>
                    <a:lstStyle/>
                    <a:p>
                      <a:pPr algn="ctr">
                        <a:defRPr sz="1800"/>
                      </a:pPr>
                      <a:r>
                        <a:rPr sz="1400">
                          <a:solidFill>
                            <a:srgbClr val="2A2921"/>
                          </a:solidFill>
                          <a:latin typeface="Montserrat"/>
                          <a:ea typeface="Montserrat"/>
                          <a:cs typeface="Montserrat"/>
                          <a:sym typeface="Montserrat"/>
                        </a:rPr>
                        <a:t>Total</a:t>
                      </a:r>
                    </a:p>
                  </a:txBody>
                  <a:tcPr marL="45720" marR="45720" marT="45720" marB="45720" anchor="t" anchorCtr="0" horzOverflow="overflow">
                    <a:lnB w="25400">
                      <a:solidFill>
                        <a:srgbClr val="000000"/>
                      </a:solidFill>
                    </a:lnB>
                  </a:tcPr>
                </a:tc>
                <a:tc>
                  <a:txBody>
                    <a:bodyPr/>
                    <a:lstStyle/>
                    <a:p>
                      <a:pPr algn="ctr">
                        <a:defRPr sz="1800"/>
                      </a:pPr>
                      <a:r>
                        <a:rPr sz="1400">
                          <a:solidFill>
                            <a:srgbClr val="2A2921"/>
                          </a:solidFill>
                          <a:latin typeface="Montserrat"/>
                          <a:ea typeface="Montserrat"/>
                          <a:cs typeface="Montserrat"/>
                          <a:sym typeface="Montserrat"/>
                        </a:rPr>
                        <a:t>777 / 2520 (30.8%)</a:t>
                      </a:r>
                    </a:p>
                  </a:txBody>
                  <a:tcPr marL="45720" marR="45720" marT="45720" marB="45720" anchor="t" anchorCtr="0" horzOverflow="overflow">
                    <a:lnB w="25400">
                      <a:solidFill>
                        <a:srgbClr val="000000"/>
                      </a:solidFill>
                    </a:lnB>
                  </a:tcPr>
                </a:tc>
                <a:tc>
                  <a:txBody>
                    <a:bodyPr/>
                    <a:lstStyle/>
                    <a:p>
                      <a:pPr algn="ctr">
                        <a:defRPr sz="1800"/>
                      </a:pPr>
                      <a:r>
                        <a:rPr sz="1400">
                          <a:solidFill>
                            <a:srgbClr val="2A2921"/>
                          </a:solidFill>
                          <a:latin typeface="Montserrat"/>
                          <a:ea typeface="Montserrat"/>
                          <a:cs typeface="Montserrat"/>
                          <a:sym typeface="Montserrat"/>
                        </a:rPr>
                        <a:t>311 / 912 (34.1%)</a:t>
                      </a:r>
                    </a:p>
                  </a:txBody>
                  <a:tcPr marL="45720" marR="45720" marT="45720" marB="45720" anchor="t" anchorCtr="0" horzOverflow="overflow">
                    <a:lnB w="25400">
                      <a:solidFill>
                        <a:srgbClr val="000000"/>
                      </a:solidFill>
                    </a:lnB>
                  </a:tcPr>
                </a:tc>
                <a:tc>
                  <a:txBody>
                    <a:bodyPr/>
                    <a:lstStyle/>
                    <a:p>
                      <a:pPr algn="ctr">
                        <a:defRPr sz="1800"/>
                      </a:pPr>
                      <a:r>
                        <a:rPr sz="1400">
                          <a:solidFill>
                            <a:srgbClr val="2A2921"/>
                          </a:solidFill>
                          <a:latin typeface="Montserrat"/>
                          <a:ea typeface="Montserrat"/>
                          <a:cs typeface="Montserrat"/>
                          <a:sym typeface="Montserrat"/>
                        </a:rPr>
                        <a:t>117067 / 274080 (42.7%)</a:t>
                      </a:r>
                    </a:p>
                  </a:txBody>
                  <a:tcPr marL="45720" marR="45720" marT="45720" marB="45720" anchor="t" anchorCtr="0" horzOverflow="overflow">
                    <a:lnB w="25400">
                      <a:solidFill>
                        <a:srgbClr val="000000"/>
                      </a:solidFill>
                    </a:lnB>
                  </a:tcPr>
                </a:tc>
              </a:tr>
            </a:tbl>
          </a:graphicData>
        </a:graphic>
      </p:graphicFrame>
      <p:pic>
        <p:nvPicPr>
          <p:cNvPr id="98" name="Object 1" descr="Object 1"/>
          <p:cNvPicPr>
            <a:picLocks noChangeAspect="1"/>
          </p:cNvPicPr>
          <p:nvPr/>
        </p:nvPicPr>
        <p:blipFill>
          <a:blip r:embed="rId2">
            <a:extLst/>
          </a:blip>
          <a:stretch>
            <a:fillRect/>
          </a:stretch>
        </p:blipFill>
        <p:spPr>
          <a:xfrm>
            <a:off x="0" y="0"/>
            <a:ext cx="12188953" cy="85704"/>
          </a:xfrm>
          <a:prstGeom prst="rect">
            <a:avLst/>
          </a:prstGeom>
          <a:ln w="12700">
            <a:miter lim="400000"/>
          </a:ln>
        </p:spPr>
      </p:pic>
      <p:sp>
        <p:nvSpPr>
          <p:cNvPr id="99" name="Object 3"/>
          <p:cNvSpPr txBox="1"/>
          <p:nvPr/>
        </p:nvSpPr>
        <p:spPr>
          <a:xfrm>
            <a:off x="-1" y="362901"/>
            <a:ext cx="12188954" cy="49694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4000"/>
              </a:lnSpc>
              <a:defRPr sz="3100">
                <a:solidFill>
                  <a:srgbClr val="2A2921"/>
                </a:solidFill>
                <a:latin typeface="Montserrat"/>
                <a:ea typeface="Montserrat"/>
                <a:cs typeface="Montserrat"/>
                <a:sym typeface="Montserrat"/>
              </a:defRPr>
            </a:lvl1pPr>
          </a:lstStyle>
          <a:p>
            <a:pPr/>
            <a:r>
              <a:t>Hardware Accelerators</a:t>
            </a:r>
          </a:p>
        </p:txBody>
      </p:sp>
      <p:sp>
        <p:nvSpPr>
          <p:cNvPr id="100" name="Object 4"/>
          <p:cNvSpPr txBox="1"/>
          <p:nvPr/>
        </p:nvSpPr>
        <p:spPr>
          <a:xfrm>
            <a:off x="-1" y="978448"/>
            <a:ext cx="12188954" cy="25717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2100"/>
              </a:lnSpc>
              <a:spcBef>
                <a:spcPts val="800"/>
              </a:spcBef>
              <a:defRPr sz="1500">
                <a:solidFill>
                  <a:srgbClr val="5A5A4C"/>
                </a:solidFill>
                <a:latin typeface="Montserrat"/>
                <a:ea typeface="Montserrat"/>
                <a:cs typeface="Montserrat"/>
                <a:sym typeface="Montserrat"/>
              </a:defRPr>
            </a:lvl1pPr>
          </a:lstStyle>
          <a:p>
            <a:pPr/>
            <a:r>
              <a:t>FPGA Resource Utilization on Xilinx Zynq Ultrascale+ MPSoC</a:t>
            </a:r>
          </a:p>
        </p:txBody>
      </p:sp>
      <p:sp>
        <p:nvSpPr>
          <p:cNvPr id="101" name="Object 9"/>
          <p:cNvSpPr/>
          <p:nvPr/>
        </p:nvSpPr>
        <p:spPr>
          <a:xfrm>
            <a:off x="2162792" y="2622570"/>
            <a:ext cx="1428395" cy="1428395"/>
          </a:xfrm>
          <a:prstGeom prst="ellipse">
            <a:avLst/>
          </a:prstGeom>
          <a:solidFill>
            <a:srgbClr val="FFFFFF"/>
          </a:solidFill>
          <a:ln w="25400">
            <a:solidFill>
              <a:srgbClr val="62A8BB"/>
            </a:solidFill>
            <a:miter/>
          </a:ln>
        </p:spPr>
        <p:txBody>
          <a:bodyPr lIns="45719" rIns="45719"/>
          <a:lstStyle/>
          <a:p>
            <a:pPr/>
          </a:p>
        </p:txBody>
      </p:sp>
      <p:sp>
        <p:nvSpPr>
          <p:cNvPr id="102" name="Object 11"/>
          <p:cNvSpPr/>
          <p:nvPr/>
        </p:nvSpPr>
        <p:spPr>
          <a:xfrm>
            <a:off x="2162792" y="2622570"/>
            <a:ext cx="1428395" cy="1428395"/>
          </a:xfrm>
          <a:prstGeom prst="ellipse">
            <a:avLst/>
          </a:prstGeom>
          <a:ln w="25400">
            <a:solidFill>
              <a:srgbClr val="62A8BB"/>
            </a:solidFill>
            <a:miter/>
          </a:ln>
        </p:spPr>
        <p:txBody>
          <a:bodyPr lIns="45719" rIns="45719"/>
          <a:lstStyle/>
          <a:p>
            <a:pPr/>
          </a:p>
        </p:txBody>
      </p:sp>
      <p:sp>
        <p:nvSpPr>
          <p:cNvPr id="103" name="Object 12"/>
          <p:cNvSpPr txBox="1"/>
          <p:nvPr/>
        </p:nvSpPr>
        <p:spPr>
          <a:xfrm>
            <a:off x="1138158" y="4142618"/>
            <a:ext cx="3477660" cy="22377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1800"/>
              </a:lnSpc>
              <a:defRPr sz="1400">
                <a:solidFill>
                  <a:srgbClr val="2A2921"/>
                </a:solidFill>
                <a:latin typeface="Montserrat"/>
                <a:ea typeface="Montserrat"/>
                <a:cs typeface="Montserrat"/>
                <a:sym typeface="Montserrat"/>
              </a:defRPr>
            </a:lvl1pPr>
          </a:lstStyle>
          <a:p>
            <a:pPr/>
            <a:r>
              <a:t>Xilinx Vitis AI</a:t>
            </a:r>
          </a:p>
        </p:txBody>
      </p:sp>
      <p:sp>
        <p:nvSpPr>
          <p:cNvPr id="104" name="Object 13"/>
          <p:cNvSpPr txBox="1"/>
          <p:nvPr/>
        </p:nvSpPr>
        <p:spPr>
          <a:xfrm>
            <a:off x="1138158" y="4458799"/>
            <a:ext cx="3477660" cy="19761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1600"/>
              </a:lnSpc>
              <a:spcBef>
                <a:spcPts val="600"/>
              </a:spcBef>
              <a:defRPr sz="1200">
                <a:solidFill>
                  <a:srgbClr val="62A8BB"/>
                </a:solidFill>
                <a:latin typeface="Montserrat"/>
                <a:ea typeface="Montserrat"/>
                <a:cs typeface="Montserrat"/>
                <a:sym typeface="Montserrat"/>
              </a:defRPr>
            </a:lvl1pPr>
          </a:lstStyle>
          <a:p>
            <a:pPr/>
            <a:r>
              <a:t>Deep Learning Processing Unit (DPU)</a:t>
            </a:r>
          </a:p>
        </p:txBody>
      </p:sp>
      <p:sp>
        <p:nvSpPr>
          <p:cNvPr id="105" name="Object 14"/>
          <p:cNvSpPr txBox="1"/>
          <p:nvPr/>
        </p:nvSpPr>
        <p:spPr>
          <a:xfrm>
            <a:off x="1018748" y="4755786"/>
            <a:ext cx="3716477" cy="128981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a:lnSpc>
                <a:spcPts val="1600"/>
              </a:lnSpc>
              <a:spcBef>
                <a:spcPts val="600"/>
              </a:spcBef>
              <a:defRPr sz="1200">
                <a:solidFill>
                  <a:srgbClr val="5A5A4C"/>
                </a:solidFill>
                <a:latin typeface="Montserrat"/>
                <a:ea typeface="Montserrat"/>
                <a:cs typeface="Montserrat"/>
                <a:sym typeface="Montserrat"/>
              </a:defRPr>
            </a:pPr>
            <a:r>
              <a:t>Programmable engine for accelerated computation of convolutional neural networks (CNNs). This IP is integrated as a block into the programmable logic (PL) and receives instructions via Xilinx intermediate representation (XIR) library from within a Petalinux OS.</a:t>
            </a:r>
          </a:p>
          <a:p>
            <a:pPr algn="ctr">
              <a:lnSpc>
                <a:spcPts val="1600"/>
              </a:lnSpc>
              <a:spcBef>
                <a:spcPts val="600"/>
              </a:spcBef>
              <a:defRPr sz="1200">
                <a:solidFill>
                  <a:srgbClr val="5A5A4C"/>
                </a:solidFill>
                <a:latin typeface="Montserrat"/>
                <a:ea typeface="Montserrat"/>
                <a:cs typeface="Montserrat"/>
                <a:sym typeface="Montserrat"/>
              </a:defRPr>
            </a:pPr>
            <a:r>
              <a:rPr>
                <a:latin typeface="Wingdings"/>
                <a:ea typeface="Wingdings"/>
                <a:cs typeface="Wingdings"/>
                <a:sym typeface="Wingdings"/>
              </a:rPr>
              <a:t> </a:t>
            </a:r>
            <a:r>
              <a:t>Anomaly A &amp; C</a:t>
            </a:r>
          </a:p>
        </p:txBody>
      </p:sp>
      <p:sp>
        <p:nvSpPr>
          <p:cNvPr id="106" name="Object 17"/>
          <p:cNvSpPr/>
          <p:nvPr/>
        </p:nvSpPr>
        <p:spPr>
          <a:xfrm>
            <a:off x="8733522" y="2622570"/>
            <a:ext cx="1428395" cy="1428395"/>
          </a:xfrm>
          <a:prstGeom prst="ellipse">
            <a:avLst/>
          </a:prstGeom>
          <a:ln w="25400">
            <a:solidFill>
              <a:srgbClr val="62A8BB"/>
            </a:solidFill>
            <a:miter/>
          </a:ln>
        </p:spPr>
        <p:txBody>
          <a:bodyPr lIns="45719" rIns="45719"/>
          <a:lstStyle/>
          <a:p>
            <a:pPr/>
          </a:p>
        </p:txBody>
      </p:sp>
      <p:sp>
        <p:nvSpPr>
          <p:cNvPr id="107" name="Object 18"/>
          <p:cNvSpPr txBox="1"/>
          <p:nvPr/>
        </p:nvSpPr>
        <p:spPr>
          <a:xfrm>
            <a:off x="7803163" y="4142620"/>
            <a:ext cx="3289114" cy="22377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1800"/>
              </a:lnSpc>
              <a:defRPr sz="1400">
                <a:solidFill>
                  <a:srgbClr val="2A2921"/>
                </a:solidFill>
                <a:latin typeface="Montserrat"/>
                <a:ea typeface="Montserrat"/>
                <a:cs typeface="Montserrat"/>
                <a:sym typeface="Montserrat"/>
              </a:defRPr>
            </a:lvl1pPr>
          </a:lstStyle>
          <a:p>
            <a:pPr/>
            <a:r>
              <a:t>Matlab Deep Learning HDL Toolbox</a:t>
            </a:r>
          </a:p>
        </p:txBody>
      </p:sp>
      <p:sp>
        <p:nvSpPr>
          <p:cNvPr id="108" name="Object 19"/>
          <p:cNvSpPr txBox="1"/>
          <p:nvPr/>
        </p:nvSpPr>
        <p:spPr>
          <a:xfrm>
            <a:off x="7803163" y="4458799"/>
            <a:ext cx="3289114" cy="19761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1600"/>
              </a:lnSpc>
              <a:spcBef>
                <a:spcPts val="600"/>
              </a:spcBef>
              <a:defRPr sz="1200">
                <a:solidFill>
                  <a:srgbClr val="62A8BB"/>
                </a:solidFill>
                <a:latin typeface="Montserrat"/>
                <a:ea typeface="Montserrat"/>
                <a:cs typeface="Montserrat"/>
                <a:sym typeface="Montserrat"/>
              </a:defRPr>
            </a:lvl1pPr>
          </a:lstStyle>
          <a:p>
            <a:pPr/>
            <a:r>
              <a:t>Deep Learning Processor (DLP)</a:t>
            </a:r>
          </a:p>
        </p:txBody>
      </p:sp>
      <p:sp>
        <p:nvSpPr>
          <p:cNvPr id="109" name="Object 20"/>
          <p:cNvSpPr txBox="1"/>
          <p:nvPr/>
        </p:nvSpPr>
        <p:spPr>
          <a:xfrm>
            <a:off x="7484946" y="4758228"/>
            <a:ext cx="3925540" cy="128981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a:lnSpc>
                <a:spcPts val="1600"/>
              </a:lnSpc>
              <a:spcBef>
                <a:spcPts val="600"/>
              </a:spcBef>
              <a:defRPr sz="1200">
                <a:solidFill>
                  <a:srgbClr val="5A5A4C"/>
                </a:solidFill>
                <a:latin typeface="Montserrat"/>
                <a:ea typeface="Montserrat"/>
                <a:cs typeface="Montserrat"/>
                <a:sym typeface="Montserrat"/>
              </a:defRPr>
            </a:pPr>
            <a:r>
              <a:t>Target-independent generic processor for deep learning with support for convolutional as well as recurrent neural networks. It is integrated into the programmable logic (PL) of our target hardware and it receives instructions from a C application being executed in a FreeRTOS guest OS.</a:t>
            </a:r>
          </a:p>
          <a:p>
            <a:pPr algn="ctr">
              <a:lnSpc>
                <a:spcPts val="1600"/>
              </a:lnSpc>
              <a:spcBef>
                <a:spcPts val="600"/>
              </a:spcBef>
              <a:defRPr sz="1200">
                <a:solidFill>
                  <a:srgbClr val="5A5A4C"/>
                </a:solidFill>
                <a:latin typeface="Montserrat"/>
                <a:ea typeface="Montserrat"/>
                <a:cs typeface="Montserrat"/>
                <a:sym typeface="Montserrat"/>
              </a:defRPr>
            </a:pPr>
            <a:r>
              <a:rPr>
                <a:latin typeface="Wingdings"/>
                <a:ea typeface="Wingdings"/>
                <a:cs typeface="Wingdings"/>
                <a:sym typeface="Wingdings"/>
              </a:rPr>
              <a:t> </a:t>
            </a:r>
            <a:r>
              <a:t>Anomaly B</a:t>
            </a:r>
          </a:p>
        </p:txBody>
      </p:sp>
      <p:pic>
        <p:nvPicPr>
          <p:cNvPr id="110" name="Grafik 8" descr="Grafik 8"/>
          <p:cNvPicPr>
            <a:picLocks noChangeAspect="1"/>
          </p:cNvPicPr>
          <p:nvPr/>
        </p:nvPicPr>
        <p:blipFill>
          <a:blip r:embed="rId3">
            <a:extLst/>
          </a:blip>
          <a:stretch>
            <a:fillRect/>
          </a:stretch>
        </p:blipFill>
        <p:spPr>
          <a:xfrm>
            <a:off x="2182838" y="3194263"/>
            <a:ext cx="1388300" cy="285006"/>
          </a:xfrm>
          <a:prstGeom prst="rect">
            <a:avLst/>
          </a:prstGeom>
          <a:ln w="12700">
            <a:miter lim="400000"/>
          </a:ln>
        </p:spPr>
      </p:pic>
      <p:sp>
        <p:nvSpPr>
          <p:cNvPr id="111" name="Object 9"/>
          <p:cNvSpPr/>
          <p:nvPr/>
        </p:nvSpPr>
        <p:spPr>
          <a:xfrm>
            <a:off x="8733522" y="2622568"/>
            <a:ext cx="1428395" cy="1428395"/>
          </a:xfrm>
          <a:prstGeom prst="ellipse">
            <a:avLst/>
          </a:prstGeom>
          <a:solidFill>
            <a:srgbClr val="FFFFFF"/>
          </a:solidFill>
          <a:ln w="25400">
            <a:solidFill>
              <a:srgbClr val="62A8BB"/>
            </a:solidFill>
            <a:miter/>
          </a:ln>
        </p:spPr>
        <p:txBody>
          <a:bodyPr lIns="45719" rIns="45719"/>
          <a:lstStyle/>
          <a:p>
            <a:pPr/>
          </a:p>
        </p:txBody>
      </p:sp>
      <p:pic>
        <p:nvPicPr>
          <p:cNvPr id="112" name="Grafik 9" descr="Grafik 9"/>
          <p:cNvPicPr>
            <a:picLocks noChangeAspect="1"/>
          </p:cNvPicPr>
          <p:nvPr/>
        </p:nvPicPr>
        <p:blipFill>
          <a:blip r:embed="rId4">
            <a:extLst/>
          </a:blip>
          <a:stretch>
            <a:fillRect/>
          </a:stretch>
        </p:blipFill>
        <p:spPr>
          <a:xfrm>
            <a:off x="8805940" y="3204098"/>
            <a:ext cx="1283552" cy="26032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4" name="Object 1" descr="Object 1"/>
          <p:cNvPicPr>
            <a:picLocks noChangeAspect="1"/>
          </p:cNvPicPr>
          <p:nvPr/>
        </p:nvPicPr>
        <p:blipFill>
          <a:blip r:embed="rId2">
            <a:extLst/>
          </a:blip>
          <a:stretch>
            <a:fillRect/>
          </a:stretch>
        </p:blipFill>
        <p:spPr>
          <a:xfrm>
            <a:off x="0" y="0"/>
            <a:ext cx="12188953" cy="85704"/>
          </a:xfrm>
          <a:prstGeom prst="rect">
            <a:avLst/>
          </a:prstGeom>
          <a:ln w="12700">
            <a:miter lim="400000"/>
          </a:ln>
        </p:spPr>
      </p:pic>
      <p:sp>
        <p:nvSpPr>
          <p:cNvPr id="115" name="Object 3"/>
          <p:cNvSpPr txBox="1"/>
          <p:nvPr/>
        </p:nvSpPr>
        <p:spPr>
          <a:xfrm>
            <a:off x="-1" y="362901"/>
            <a:ext cx="12188954" cy="49694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4000"/>
              </a:lnSpc>
              <a:defRPr sz="3100">
                <a:solidFill>
                  <a:srgbClr val="2A2921"/>
                </a:solidFill>
                <a:latin typeface="Montserrat"/>
                <a:ea typeface="Montserrat"/>
                <a:cs typeface="Montserrat"/>
                <a:sym typeface="Montserrat"/>
              </a:defRPr>
            </a:lvl1pPr>
          </a:lstStyle>
          <a:p>
            <a:pPr/>
            <a:r>
              <a:t>Results</a:t>
            </a:r>
          </a:p>
        </p:txBody>
      </p:sp>
      <p:graphicFrame>
        <p:nvGraphicFramePr>
          <p:cNvPr id="116" name="Tabelle 6"/>
          <p:cNvGraphicFramePr/>
          <p:nvPr/>
        </p:nvGraphicFramePr>
        <p:xfrm>
          <a:off x="1437039" y="1542625"/>
          <a:ext cx="9314875" cy="3794145"/>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1552479"/>
                <a:gridCol w="1552479"/>
                <a:gridCol w="1552479"/>
                <a:gridCol w="1552479"/>
                <a:gridCol w="1552479"/>
                <a:gridCol w="1552479"/>
              </a:tblGrid>
              <a:tr h="948536">
                <a:tc>
                  <a:txBody>
                    <a:bodyPr/>
                    <a:lstStyle/>
                    <a:p>
                      <a:pPr algn="ctr">
                        <a:defRPr b="0" sz="1800">
                          <a:solidFill>
                            <a:srgbClr val="000000"/>
                          </a:solidFill>
                        </a:defRPr>
                      </a:pPr>
                      <a:r>
                        <a:rPr b="1" sz="1600">
                          <a:solidFill>
                            <a:srgbClr val="FFFFFF"/>
                          </a:solidFill>
                          <a:latin typeface="Montserrat"/>
                          <a:ea typeface="Montserrat"/>
                          <a:cs typeface="Montserrat"/>
                          <a:sym typeface="Montserrat"/>
                        </a:rPr>
                        <a:t>Anomaly</a:t>
                      </a:r>
                    </a:p>
                  </a:txBody>
                  <a:tcPr marL="45720" marR="45720" marT="45720" marB="45720" anchor="t" anchorCtr="0" horzOverflow="overflow"/>
                </a:tc>
                <a:tc>
                  <a:txBody>
                    <a:bodyPr/>
                    <a:lstStyle/>
                    <a:p>
                      <a:pPr algn="ctr">
                        <a:defRPr b="0" sz="1800">
                          <a:solidFill>
                            <a:srgbClr val="000000"/>
                          </a:solidFill>
                        </a:defRPr>
                      </a:pPr>
                      <a:r>
                        <a:rPr b="1" sz="1600">
                          <a:solidFill>
                            <a:srgbClr val="FFFFFF"/>
                          </a:solidFill>
                          <a:latin typeface="Montserrat"/>
                          <a:ea typeface="Montserrat"/>
                          <a:cs typeface="Montserrat"/>
                          <a:sym typeface="Montserrat"/>
                        </a:rPr>
                        <a:t>Model</a:t>
                      </a:r>
                    </a:p>
                  </a:txBody>
                  <a:tcPr marL="45720" marR="45720" marT="45720" marB="45720" anchor="t" anchorCtr="0" horzOverflow="overflow"/>
                </a:tc>
                <a:tc>
                  <a:txBody>
                    <a:bodyPr/>
                    <a:lstStyle/>
                    <a:p>
                      <a:pPr algn="ctr">
                        <a:defRPr sz="1600">
                          <a:latin typeface="Montserrat"/>
                          <a:ea typeface="Montserrat"/>
                          <a:cs typeface="Montserrat"/>
                          <a:sym typeface="Montserrat"/>
                        </a:defRPr>
                      </a:pPr>
                      <a:r>
                        <a:t>Throughput</a:t>
                      </a:r>
                    </a:p>
                    <a:p>
                      <a:pPr algn="ctr">
                        <a:defRPr sz="1600">
                          <a:latin typeface="Montserrat"/>
                          <a:ea typeface="Montserrat"/>
                          <a:cs typeface="Montserrat"/>
                          <a:sym typeface="Montserrat"/>
                        </a:defRPr>
                      </a:pPr>
                      <a:r>
                        <a:t>[MB / s]</a:t>
                      </a:r>
                    </a:p>
                  </a:txBody>
                  <a:tcPr marL="45720" marR="45720" marT="45720" marB="45720" anchor="t" anchorCtr="0" horzOverflow="overflow"/>
                </a:tc>
                <a:tc>
                  <a:txBody>
                    <a:bodyPr/>
                    <a:lstStyle/>
                    <a:p>
                      <a:pPr algn="ctr">
                        <a:defRPr b="0" sz="1800">
                          <a:solidFill>
                            <a:srgbClr val="000000"/>
                          </a:solidFill>
                        </a:defRPr>
                      </a:pPr>
                      <a:r>
                        <a:rPr b="1" sz="1600">
                          <a:solidFill>
                            <a:srgbClr val="FFFFFF"/>
                          </a:solidFill>
                          <a:latin typeface="Montserrat"/>
                          <a:ea typeface="Montserrat"/>
                          <a:cs typeface="Montserrat"/>
                          <a:sym typeface="Montserrat"/>
                        </a:rPr>
                        <a:t>Peak [W]</a:t>
                      </a:r>
                    </a:p>
                  </a:txBody>
                  <a:tcPr marL="45720" marR="45720" marT="45720" marB="45720" anchor="t" anchorCtr="0" horzOverflow="overflow"/>
                </a:tc>
                <a:tc>
                  <a:txBody>
                    <a:bodyPr/>
                    <a:lstStyle/>
                    <a:p>
                      <a:pPr algn="ctr">
                        <a:defRPr b="0" sz="1800">
                          <a:solidFill>
                            <a:srgbClr val="000000"/>
                          </a:solidFill>
                        </a:defRPr>
                      </a:pPr>
                      <a:r>
                        <a:rPr b="1" sz="1600">
                          <a:solidFill>
                            <a:srgbClr val="FFFFFF"/>
                          </a:solidFill>
                          <a:latin typeface="Montserrat"/>
                          <a:ea typeface="Montserrat"/>
                          <a:cs typeface="Montserrat"/>
                          <a:sym typeface="Montserrat"/>
                        </a:rPr>
                        <a:t>Delta [W]</a:t>
                      </a:r>
                    </a:p>
                  </a:txBody>
                  <a:tcPr marL="45720" marR="45720" marT="45720" marB="45720" anchor="t" anchorCtr="0" horzOverflow="overflow"/>
                </a:tc>
                <a:tc>
                  <a:txBody>
                    <a:bodyPr/>
                    <a:lstStyle/>
                    <a:p>
                      <a:pPr algn="ctr">
                        <a:defRPr b="0" sz="1800">
                          <a:solidFill>
                            <a:srgbClr val="000000"/>
                          </a:solidFill>
                        </a:defRPr>
                      </a:pPr>
                      <a:r>
                        <a:rPr b="1" sz="1600">
                          <a:solidFill>
                            <a:srgbClr val="FFFFFF"/>
                          </a:solidFill>
                          <a:latin typeface="Montserrat"/>
                          <a:ea typeface="Montserrat"/>
                          <a:cs typeface="Montserrat"/>
                          <a:sym typeface="Montserrat"/>
                        </a:rPr>
                        <a:t>Energy 
[µJ / Bit]</a:t>
                      </a:r>
                    </a:p>
                  </a:txBody>
                  <a:tcPr marL="45720" marR="45720" marT="45720" marB="45720" anchor="t" anchorCtr="0" horzOverflow="overflow"/>
                </a:tc>
              </a:tr>
              <a:tr h="948536">
                <a:tc>
                  <a:txBody>
                    <a:bodyPr/>
                    <a:lstStyle/>
                    <a:p>
                      <a:pPr algn="ctr">
                        <a:defRPr sz="1800"/>
                      </a:pPr>
                      <a:r>
                        <a:rPr sz="1600">
                          <a:solidFill>
                            <a:srgbClr val="2A2921"/>
                          </a:solidFill>
                          <a:latin typeface="Montserrat"/>
                          <a:ea typeface="Montserrat"/>
                          <a:cs typeface="Montserrat"/>
                          <a:sym typeface="Montserrat"/>
                        </a:rPr>
                        <a:t>A</a:t>
                      </a:r>
                    </a:p>
                  </a:txBody>
                  <a:tcPr marL="45720" marR="45720" marT="45720" marB="45720" anchor="t" anchorCtr="0" horzOverflow="overflow"/>
                </a:tc>
                <a:tc>
                  <a:txBody>
                    <a:bodyPr/>
                    <a:lstStyle/>
                    <a:p>
                      <a:pPr algn="ctr">
                        <a:defRPr sz="1800"/>
                      </a:pPr>
                      <a:r>
                        <a:rPr sz="1600">
                          <a:solidFill>
                            <a:srgbClr val="2A2921"/>
                          </a:solidFill>
                          <a:latin typeface="Montserrat"/>
                          <a:ea typeface="Montserrat"/>
                          <a:cs typeface="Montserrat"/>
                          <a:sym typeface="Montserrat"/>
                        </a:rPr>
                        <a:t>VAI QAT</a:t>
                      </a:r>
                    </a:p>
                  </a:txBody>
                  <a:tcPr marL="45720" marR="45720" marT="45720" marB="45720" anchor="t" anchorCtr="0" horzOverflow="overflow"/>
                </a:tc>
                <a:tc>
                  <a:txBody>
                    <a:bodyPr/>
                    <a:lstStyle/>
                    <a:p>
                      <a:pPr algn="ctr">
                        <a:defRPr sz="1800"/>
                      </a:pPr>
                      <a:r>
                        <a:rPr sz="1600">
                          <a:solidFill>
                            <a:srgbClr val="2A2921"/>
                          </a:solidFill>
                          <a:latin typeface="Montserrat"/>
                          <a:ea typeface="Montserrat"/>
                          <a:cs typeface="Montserrat"/>
                          <a:sym typeface="Montserrat"/>
                        </a:rPr>
                        <a:t>1.431</a:t>
                      </a:r>
                    </a:p>
                  </a:txBody>
                  <a:tcPr marL="45720" marR="45720" marT="45720" marB="45720" anchor="t" anchorCtr="0" horzOverflow="overflow"/>
                </a:tc>
                <a:tc>
                  <a:txBody>
                    <a:bodyPr/>
                    <a:lstStyle/>
                    <a:p>
                      <a:pPr algn="ctr">
                        <a:defRPr sz="1800"/>
                      </a:pPr>
                      <a:r>
                        <a:rPr sz="1600">
                          <a:solidFill>
                            <a:srgbClr val="2A2921"/>
                          </a:solidFill>
                          <a:latin typeface="Montserrat"/>
                          <a:ea typeface="Montserrat"/>
                          <a:cs typeface="Montserrat"/>
                          <a:sym typeface="Montserrat"/>
                        </a:rPr>
                        <a:t>5.040</a:t>
                      </a:r>
                    </a:p>
                  </a:txBody>
                  <a:tcPr marL="45720" marR="45720" marT="45720" marB="45720" anchor="t" anchorCtr="0" horzOverflow="overflow"/>
                </a:tc>
                <a:tc>
                  <a:txBody>
                    <a:bodyPr/>
                    <a:lstStyle/>
                    <a:p>
                      <a:pPr algn="ctr">
                        <a:defRPr sz="1800"/>
                      </a:pPr>
                      <a:r>
                        <a:rPr sz="1600">
                          <a:solidFill>
                            <a:srgbClr val="2A2921"/>
                          </a:solidFill>
                          <a:latin typeface="Montserrat"/>
                          <a:ea typeface="Montserrat"/>
                          <a:cs typeface="Montserrat"/>
                          <a:sym typeface="Montserrat"/>
                        </a:rPr>
                        <a:t>0.077</a:t>
                      </a:r>
                    </a:p>
                  </a:txBody>
                  <a:tcPr marL="45720" marR="45720" marT="45720" marB="45720" anchor="t" anchorCtr="0" horzOverflow="overflow"/>
                </a:tc>
                <a:tc>
                  <a:txBody>
                    <a:bodyPr/>
                    <a:lstStyle/>
                    <a:p>
                      <a:pPr algn="ctr">
                        <a:defRPr sz="1800"/>
                      </a:pPr>
                      <a:r>
                        <a:rPr sz="1600">
                          <a:solidFill>
                            <a:srgbClr val="2A2921"/>
                          </a:solidFill>
                          <a:latin typeface="Montserrat"/>
                          <a:ea typeface="Montserrat"/>
                          <a:cs typeface="Montserrat"/>
                          <a:sym typeface="Montserrat"/>
                        </a:rPr>
                        <a:t>0.430</a:t>
                      </a:r>
                    </a:p>
                  </a:txBody>
                  <a:tcPr marL="45720" marR="45720" marT="45720" marB="45720" anchor="t" anchorCtr="0" horzOverflow="overflow"/>
                </a:tc>
              </a:tr>
              <a:tr h="948536">
                <a:tc>
                  <a:txBody>
                    <a:bodyPr/>
                    <a:lstStyle/>
                    <a:p>
                      <a:pPr algn="ctr">
                        <a:defRPr sz="1800"/>
                      </a:pPr>
                      <a:r>
                        <a:rPr sz="1600">
                          <a:solidFill>
                            <a:srgbClr val="2A2921"/>
                          </a:solidFill>
                          <a:latin typeface="Montserrat"/>
                          <a:ea typeface="Montserrat"/>
                          <a:cs typeface="Montserrat"/>
                          <a:sym typeface="Montserrat"/>
                        </a:rPr>
                        <a:t>B</a:t>
                      </a:r>
                    </a:p>
                  </a:txBody>
                  <a:tcPr marL="45720" marR="45720" marT="45720" marB="45720" anchor="t" anchorCtr="0" horzOverflow="overflow"/>
                </a:tc>
                <a:tc>
                  <a:txBody>
                    <a:bodyPr/>
                    <a:lstStyle/>
                    <a:p>
                      <a:pPr algn="ctr">
                        <a:defRPr sz="1800"/>
                      </a:pPr>
                      <a:r>
                        <a:rPr sz="1600">
                          <a:solidFill>
                            <a:srgbClr val="2A2921"/>
                          </a:solidFill>
                          <a:latin typeface="Montserrat"/>
                          <a:ea typeface="Montserrat"/>
                          <a:cs typeface="Montserrat"/>
                          <a:sym typeface="Montserrat"/>
                        </a:rPr>
                        <a:t>DLP</a:t>
                      </a:r>
                    </a:p>
                  </a:txBody>
                  <a:tcPr marL="45720" marR="45720" marT="45720" marB="45720" anchor="t" anchorCtr="0" horzOverflow="overflow"/>
                </a:tc>
                <a:tc>
                  <a:txBody>
                    <a:bodyPr/>
                    <a:lstStyle/>
                    <a:p>
                      <a:pPr algn="ctr">
                        <a:defRPr sz="1800"/>
                      </a:pPr>
                      <a:r>
                        <a:rPr sz="1600">
                          <a:solidFill>
                            <a:srgbClr val="2A2921"/>
                          </a:solidFill>
                          <a:latin typeface="Montserrat"/>
                          <a:ea typeface="Montserrat"/>
                          <a:cs typeface="Montserrat"/>
                          <a:sym typeface="Montserrat"/>
                        </a:rPr>
                        <a:t>0.505</a:t>
                      </a:r>
                    </a:p>
                  </a:txBody>
                  <a:tcPr marL="45720" marR="45720" marT="45720" marB="45720" anchor="t" anchorCtr="0" horzOverflow="overflow"/>
                </a:tc>
                <a:tc>
                  <a:txBody>
                    <a:bodyPr/>
                    <a:lstStyle/>
                    <a:p>
                      <a:pPr algn="ctr">
                        <a:defRPr sz="1800"/>
                      </a:pPr>
                      <a:r>
                        <a:rPr sz="1600">
                          <a:solidFill>
                            <a:srgbClr val="2A2921"/>
                          </a:solidFill>
                          <a:latin typeface="Montserrat"/>
                          <a:ea typeface="Montserrat"/>
                          <a:cs typeface="Montserrat"/>
                          <a:sym typeface="Montserrat"/>
                        </a:rPr>
                        <a:t>5.221</a:t>
                      </a:r>
                    </a:p>
                  </a:txBody>
                  <a:tcPr marL="45720" marR="45720" marT="45720" marB="45720" anchor="t" anchorCtr="0" horzOverflow="overflow"/>
                </a:tc>
                <a:tc>
                  <a:txBody>
                    <a:bodyPr/>
                    <a:lstStyle/>
                    <a:p>
                      <a:pPr algn="ctr">
                        <a:defRPr sz="1800"/>
                      </a:pPr>
                      <a:r>
                        <a:rPr sz="1600">
                          <a:solidFill>
                            <a:srgbClr val="2A2921"/>
                          </a:solidFill>
                          <a:latin typeface="Montserrat"/>
                          <a:ea typeface="Montserrat"/>
                          <a:cs typeface="Montserrat"/>
                          <a:sym typeface="Montserrat"/>
                        </a:rPr>
                        <a:t>0.007</a:t>
                      </a:r>
                    </a:p>
                  </a:txBody>
                  <a:tcPr marL="45720" marR="45720" marT="45720" marB="45720" anchor="t" anchorCtr="0" horzOverflow="overflow"/>
                </a:tc>
                <a:tc>
                  <a:txBody>
                    <a:bodyPr/>
                    <a:lstStyle/>
                    <a:p>
                      <a:pPr algn="ctr">
                        <a:defRPr sz="1800"/>
                      </a:pPr>
                      <a:r>
                        <a:rPr sz="1600">
                          <a:solidFill>
                            <a:srgbClr val="2A2921"/>
                          </a:solidFill>
                          <a:latin typeface="Montserrat"/>
                          <a:ea typeface="Montserrat"/>
                          <a:cs typeface="Montserrat"/>
                          <a:sym typeface="Montserrat"/>
                        </a:rPr>
                        <a:t>1.325</a:t>
                      </a:r>
                    </a:p>
                  </a:txBody>
                  <a:tcPr marL="45720" marR="45720" marT="45720" marB="45720" anchor="t" anchorCtr="0" horzOverflow="overflow"/>
                </a:tc>
              </a:tr>
              <a:tr h="948536">
                <a:tc>
                  <a:txBody>
                    <a:bodyPr/>
                    <a:lstStyle/>
                    <a:p>
                      <a:pPr algn="ctr">
                        <a:defRPr sz="1800"/>
                      </a:pPr>
                      <a:r>
                        <a:rPr sz="1600">
                          <a:solidFill>
                            <a:srgbClr val="2A2921"/>
                          </a:solidFill>
                          <a:latin typeface="Montserrat"/>
                          <a:ea typeface="Montserrat"/>
                          <a:cs typeface="Montserrat"/>
                          <a:sym typeface="Montserrat"/>
                        </a:rPr>
                        <a:t>C</a:t>
                      </a:r>
                    </a:p>
                  </a:txBody>
                  <a:tcPr marL="45720" marR="45720" marT="45720" marB="45720" anchor="t" anchorCtr="0" horzOverflow="overflow">
                    <a:lnB w="25400">
                      <a:solidFill>
                        <a:srgbClr val="000000"/>
                      </a:solidFill>
                    </a:lnB>
                  </a:tcPr>
                </a:tc>
                <a:tc>
                  <a:txBody>
                    <a:bodyPr/>
                    <a:lstStyle/>
                    <a:p>
                      <a:pPr algn="ctr">
                        <a:defRPr sz="1800"/>
                      </a:pPr>
                      <a:r>
                        <a:rPr sz="1600">
                          <a:solidFill>
                            <a:srgbClr val="2A2921"/>
                          </a:solidFill>
                          <a:latin typeface="Montserrat"/>
                          <a:ea typeface="Montserrat"/>
                          <a:cs typeface="Montserrat"/>
                          <a:sym typeface="Montserrat"/>
                        </a:rPr>
                        <a:t>VAI Quantized</a:t>
                      </a:r>
                    </a:p>
                  </a:txBody>
                  <a:tcPr marL="45720" marR="45720" marT="45720" marB="45720" anchor="t" anchorCtr="0" horzOverflow="overflow">
                    <a:lnB w="25400">
                      <a:solidFill>
                        <a:srgbClr val="000000"/>
                      </a:solidFill>
                    </a:lnB>
                  </a:tcPr>
                </a:tc>
                <a:tc>
                  <a:txBody>
                    <a:bodyPr/>
                    <a:lstStyle/>
                    <a:p>
                      <a:pPr algn="ctr">
                        <a:defRPr sz="1800"/>
                      </a:pPr>
                      <a:r>
                        <a:rPr sz="1600">
                          <a:solidFill>
                            <a:srgbClr val="2A2921"/>
                          </a:solidFill>
                          <a:latin typeface="Montserrat"/>
                          <a:ea typeface="Montserrat"/>
                          <a:cs typeface="Montserrat"/>
                          <a:sym typeface="Montserrat"/>
                        </a:rPr>
                        <a:t>6.929</a:t>
                      </a:r>
                    </a:p>
                  </a:txBody>
                  <a:tcPr marL="45720" marR="45720" marT="45720" marB="45720" anchor="t" anchorCtr="0" horzOverflow="overflow">
                    <a:lnB w="25400">
                      <a:solidFill>
                        <a:srgbClr val="000000"/>
                      </a:solidFill>
                    </a:lnB>
                  </a:tcPr>
                </a:tc>
                <a:tc>
                  <a:txBody>
                    <a:bodyPr/>
                    <a:lstStyle/>
                    <a:p>
                      <a:pPr algn="ctr">
                        <a:defRPr sz="1800"/>
                      </a:pPr>
                      <a:r>
                        <a:rPr sz="1600">
                          <a:solidFill>
                            <a:srgbClr val="2A2921"/>
                          </a:solidFill>
                          <a:latin typeface="Montserrat"/>
                          <a:ea typeface="Montserrat"/>
                          <a:cs typeface="Montserrat"/>
                          <a:sym typeface="Montserrat"/>
                        </a:rPr>
                        <a:t>5.283</a:t>
                      </a:r>
                    </a:p>
                  </a:txBody>
                  <a:tcPr marL="45720" marR="45720" marT="45720" marB="45720" anchor="t" anchorCtr="0" horzOverflow="overflow">
                    <a:lnB w="25400">
                      <a:solidFill>
                        <a:srgbClr val="000000"/>
                      </a:solidFill>
                    </a:lnB>
                  </a:tcPr>
                </a:tc>
                <a:tc>
                  <a:txBody>
                    <a:bodyPr/>
                    <a:lstStyle/>
                    <a:p>
                      <a:pPr algn="ctr">
                        <a:defRPr sz="1800"/>
                      </a:pPr>
                      <a:r>
                        <a:rPr sz="1600">
                          <a:solidFill>
                            <a:srgbClr val="2A2921"/>
                          </a:solidFill>
                          <a:latin typeface="Montserrat"/>
                          <a:ea typeface="Montserrat"/>
                          <a:cs typeface="Montserrat"/>
                          <a:sym typeface="Montserrat"/>
                        </a:rPr>
                        <a:t>0.324</a:t>
                      </a:r>
                    </a:p>
                  </a:txBody>
                  <a:tcPr marL="45720" marR="45720" marT="45720" marB="45720" anchor="t" anchorCtr="0" horzOverflow="overflow">
                    <a:lnB w="25400">
                      <a:solidFill>
                        <a:srgbClr val="000000"/>
                      </a:solidFill>
                    </a:lnB>
                  </a:tcPr>
                </a:tc>
                <a:tc>
                  <a:txBody>
                    <a:bodyPr/>
                    <a:lstStyle/>
                    <a:p>
                      <a:pPr algn="ctr">
                        <a:defRPr sz="1800"/>
                      </a:pPr>
                      <a:r>
                        <a:rPr sz="1600">
                          <a:solidFill>
                            <a:srgbClr val="2A2921"/>
                          </a:solidFill>
                          <a:latin typeface="Montserrat"/>
                          <a:ea typeface="Montserrat"/>
                          <a:cs typeface="Montserrat"/>
                          <a:sym typeface="Montserrat"/>
                        </a:rPr>
                        <a:t>0.090</a:t>
                      </a:r>
                    </a:p>
                  </a:txBody>
                  <a:tcPr marL="45720" marR="45720" marT="45720" marB="45720" anchor="t" anchorCtr="0" horzOverflow="overflow">
                    <a:lnB w="25400">
                      <a:solidFill>
                        <a:srgbClr val="000000"/>
                      </a:solidFill>
                    </a:lnB>
                  </a:tcPr>
                </a:tc>
              </a:tr>
            </a:tbl>
          </a:graphicData>
        </a:graphic>
      </p:graphicFrame>
      <p:sp>
        <p:nvSpPr>
          <p:cNvPr id="117" name="Object 3"/>
          <p:cNvSpPr txBox="1"/>
          <p:nvPr/>
        </p:nvSpPr>
        <p:spPr>
          <a:xfrm>
            <a:off x="-1" y="978448"/>
            <a:ext cx="12188954" cy="25717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2100"/>
              </a:lnSpc>
              <a:spcBef>
                <a:spcPts val="800"/>
              </a:spcBef>
              <a:defRPr sz="1500">
                <a:solidFill>
                  <a:srgbClr val="5A5A4C"/>
                </a:solidFill>
                <a:latin typeface="Montserrat"/>
                <a:ea typeface="Montserrat"/>
                <a:cs typeface="Montserrat"/>
                <a:sym typeface="Montserrat"/>
              </a:defRPr>
            </a:lvl1pPr>
          </a:lstStyle>
          <a:p>
            <a:pPr/>
            <a:r>
              <a:t>On-Board Performance</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9" name="Object 1" descr="Object 1"/>
          <p:cNvPicPr>
            <a:picLocks noChangeAspect="1"/>
          </p:cNvPicPr>
          <p:nvPr/>
        </p:nvPicPr>
        <p:blipFill>
          <a:blip r:embed="rId2">
            <a:extLst/>
          </a:blip>
          <a:stretch>
            <a:fillRect/>
          </a:stretch>
        </p:blipFill>
        <p:spPr>
          <a:xfrm>
            <a:off x="0" y="0"/>
            <a:ext cx="12188953" cy="85704"/>
          </a:xfrm>
          <a:prstGeom prst="rect">
            <a:avLst/>
          </a:prstGeom>
          <a:ln w="12700">
            <a:miter lim="400000"/>
          </a:ln>
        </p:spPr>
      </p:pic>
      <p:sp>
        <p:nvSpPr>
          <p:cNvPr id="120" name="Object 3"/>
          <p:cNvSpPr txBox="1"/>
          <p:nvPr/>
        </p:nvSpPr>
        <p:spPr>
          <a:xfrm>
            <a:off x="-1" y="362901"/>
            <a:ext cx="12188954" cy="49694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4000"/>
              </a:lnSpc>
              <a:defRPr sz="3100">
                <a:solidFill>
                  <a:srgbClr val="2A2921"/>
                </a:solidFill>
                <a:latin typeface="Montserrat"/>
                <a:ea typeface="Montserrat"/>
                <a:cs typeface="Montserrat"/>
                <a:sym typeface="Montserrat"/>
              </a:defRPr>
            </a:lvl1pPr>
          </a:lstStyle>
          <a:p>
            <a:pPr/>
            <a:r>
              <a:t>Results</a:t>
            </a:r>
          </a:p>
        </p:txBody>
      </p:sp>
      <p:graphicFrame>
        <p:nvGraphicFramePr>
          <p:cNvPr id="121" name="Diagramm 30"/>
          <p:cNvGraphicFramePr/>
          <p:nvPr/>
        </p:nvGraphicFramePr>
        <p:xfrm>
          <a:off x="2309603" y="1253971"/>
          <a:ext cx="7467321" cy="4846936"/>
        </p:xfrm>
        <a:graphic xmlns:a="http://schemas.openxmlformats.org/drawingml/2006/main">
          <a:graphicData uri="http://schemas.openxmlformats.org/drawingml/2006/chart">
            <c:chart xmlns:c="http://schemas.openxmlformats.org/drawingml/2006/chart" r:id="rId3"/>
          </a:graphicData>
        </a:graphic>
      </p:graphicFrame>
      <p:sp>
        <p:nvSpPr>
          <p:cNvPr id="122" name="Object 3"/>
          <p:cNvSpPr txBox="1"/>
          <p:nvPr/>
        </p:nvSpPr>
        <p:spPr>
          <a:xfrm>
            <a:off x="-1" y="978448"/>
            <a:ext cx="12188954" cy="25717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2100"/>
              </a:lnSpc>
              <a:spcBef>
                <a:spcPts val="800"/>
              </a:spcBef>
              <a:defRPr sz="1500">
                <a:solidFill>
                  <a:srgbClr val="5A5A4C"/>
                </a:solidFill>
                <a:latin typeface="Montserrat"/>
                <a:ea typeface="Montserrat"/>
                <a:cs typeface="Montserrat"/>
                <a:sym typeface="Montserrat"/>
              </a:defRPr>
            </a:lvl1pPr>
          </a:lstStyle>
          <a:p>
            <a:pPr/>
            <a:r>
              <a:t>Accuracy</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62A8BB"/>
        </a:solidFill>
      </p:bgPr>
    </p:bg>
    <p:spTree>
      <p:nvGrpSpPr>
        <p:cNvPr id="1" name=""/>
        <p:cNvGrpSpPr/>
        <p:nvPr/>
      </p:nvGrpSpPr>
      <p:grpSpPr>
        <a:xfrm>
          <a:off x="0" y="0"/>
          <a:ext cx="0" cy="0"/>
          <a:chOff x="0" y="0"/>
          <a:chExt cx="0" cy="0"/>
        </a:xfrm>
      </p:grpSpPr>
      <p:pic>
        <p:nvPicPr>
          <p:cNvPr id="124" name="Object 1" descr="Object 1"/>
          <p:cNvPicPr>
            <a:picLocks noChangeAspect="1"/>
          </p:cNvPicPr>
          <p:nvPr/>
        </p:nvPicPr>
        <p:blipFill>
          <a:blip r:embed="rId2">
            <a:extLst/>
          </a:blip>
          <a:srcRect l="7333" t="2000" r="7332" b="2000"/>
          <a:stretch>
            <a:fillRect/>
          </a:stretch>
        </p:blipFill>
        <p:spPr>
          <a:xfrm>
            <a:off x="0" y="-1"/>
            <a:ext cx="6094477" cy="6856288"/>
          </a:xfrm>
          <a:prstGeom prst="rect">
            <a:avLst/>
          </a:prstGeom>
          <a:ln w="12700">
            <a:miter lim="400000"/>
          </a:ln>
        </p:spPr>
      </p:pic>
      <p:pic>
        <p:nvPicPr>
          <p:cNvPr id="125" name="Object 2" descr="Object 2"/>
          <p:cNvPicPr>
            <a:picLocks noChangeAspect="1"/>
          </p:cNvPicPr>
          <p:nvPr/>
        </p:nvPicPr>
        <p:blipFill>
          <a:blip r:embed="rId3">
            <a:extLst/>
          </a:blip>
          <a:stretch>
            <a:fillRect/>
          </a:stretch>
        </p:blipFill>
        <p:spPr>
          <a:xfrm>
            <a:off x="-190453" y="-190453"/>
            <a:ext cx="1809300" cy="599927"/>
          </a:xfrm>
          <a:prstGeom prst="rect">
            <a:avLst/>
          </a:prstGeom>
          <a:ln w="12700">
            <a:miter lim="400000"/>
          </a:ln>
        </p:spPr>
      </p:pic>
      <p:sp>
        <p:nvSpPr>
          <p:cNvPr id="126" name="Object 3"/>
          <p:cNvSpPr txBox="1"/>
          <p:nvPr/>
        </p:nvSpPr>
        <p:spPr>
          <a:xfrm>
            <a:off x="6665832" y="1401450"/>
            <a:ext cx="5446939" cy="69747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5600"/>
              </a:lnSpc>
              <a:defRPr sz="4400">
                <a:solidFill>
                  <a:srgbClr val="FFFFFF"/>
                </a:solidFill>
                <a:latin typeface="Montserrat"/>
                <a:ea typeface="Montserrat"/>
                <a:cs typeface="Montserrat"/>
                <a:sym typeface="Montserrat"/>
              </a:defRPr>
            </a:lvl1pPr>
          </a:lstStyle>
          <a:p>
            <a:pPr/>
            <a:r>
              <a:t>Contact Us</a:t>
            </a:r>
          </a:p>
        </p:txBody>
      </p:sp>
      <p:sp>
        <p:nvSpPr>
          <p:cNvPr id="127" name="Object 4"/>
          <p:cNvSpPr txBox="1"/>
          <p:nvPr/>
        </p:nvSpPr>
        <p:spPr>
          <a:xfrm>
            <a:off x="6665832" y="2238171"/>
            <a:ext cx="5446939" cy="22085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1800"/>
              </a:lnSpc>
              <a:defRPr sz="1300">
                <a:solidFill>
                  <a:srgbClr val="FFFFFF"/>
                </a:solidFill>
                <a:latin typeface="Montserrat"/>
                <a:ea typeface="Montserrat"/>
                <a:cs typeface="Montserrat"/>
                <a:sym typeface="Montserrat"/>
              </a:defRPr>
            </a:lvl1pPr>
          </a:lstStyle>
          <a:p>
            <a:pPr/>
            <a:r>
              <a:t>Airbus Defence and Space GmbH,</a:t>
            </a:r>
          </a:p>
        </p:txBody>
      </p:sp>
      <p:sp>
        <p:nvSpPr>
          <p:cNvPr id="128" name="Object 5"/>
          <p:cNvSpPr txBox="1"/>
          <p:nvPr/>
        </p:nvSpPr>
        <p:spPr>
          <a:xfrm>
            <a:off x="6665832" y="2596220"/>
            <a:ext cx="5446939" cy="20053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1600"/>
              </a:lnSpc>
              <a:defRPr sz="1300">
                <a:solidFill>
                  <a:srgbClr val="FFFFFF"/>
                </a:solidFill>
                <a:latin typeface="Montserrat"/>
                <a:ea typeface="Montserrat"/>
                <a:cs typeface="Montserrat"/>
                <a:sym typeface="Montserrat"/>
              </a:defRPr>
            </a:lvl1pPr>
          </a:lstStyle>
          <a:p>
            <a:pPr/>
            <a:r>
              <a:t>Evoleo Technologies GmbH and</a:t>
            </a:r>
          </a:p>
        </p:txBody>
      </p:sp>
      <p:sp>
        <p:nvSpPr>
          <p:cNvPr id="129" name="Object 6"/>
          <p:cNvSpPr txBox="1"/>
          <p:nvPr/>
        </p:nvSpPr>
        <p:spPr>
          <a:xfrm>
            <a:off x="6665832" y="2943470"/>
            <a:ext cx="5446939" cy="22085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1800"/>
              </a:lnSpc>
              <a:defRPr sz="1300">
                <a:solidFill>
                  <a:srgbClr val="FFFFFF"/>
                </a:solidFill>
                <a:latin typeface="Montserrat"/>
                <a:ea typeface="Montserrat"/>
                <a:cs typeface="Montserrat"/>
                <a:sym typeface="Montserrat"/>
              </a:defRPr>
            </a:lvl1pPr>
          </a:lstStyle>
          <a:p>
            <a:pPr/>
            <a:r>
              <a:t>Frauenhofer IIS</a:t>
            </a:r>
          </a:p>
        </p:txBody>
      </p:sp>
      <p:sp>
        <p:nvSpPr>
          <p:cNvPr id="130" name="Object 7"/>
          <p:cNvSpPr/>
          <p:nvPr/>
        </p:nvSpPr>
        <p:spPr>
          <a:xfrm>
            <a:off x="6665832" y="3555746"/>
            <a:ext cx="342815" cy="342815"/>
          </a:xfrm>
          <a:prstGeom prst="ellipse">
            <a:avLst/>
          </a:prstGeom>
          <a:solidFill>
            <a:srgbClr val="FFFFFF"/>
          </a:solidFill>
          <a:ln w="12700">
            <a:miter lim="400000"/>
          </a:ln>
        </p:spPr>
        <p:txBody>
          <a:bodyPr lIns="45719" rIns="45719"/>
          <a:lstStyle/>
          <a:p>
            <a:pPr/>
          </a:p>
        </p:txBody>
      </p:sp>
      <p:pic>
        <p:nvPicPr>
          <p:cNvPr id="131" name="Object 8" descr="Object 8"/>
          <p:cNvPicPr>
            <a:picLocks noChangeAspect="1"/>
          </p:cNvPicPr>
          <p:nvPr/>
        </p:nvPicPr>
        <p:blipFill>
          <a:blip r:embed="rId4">
            <a:extLst/>
          </a:blip>
          <a:stretch>
            <a:fillRect/>
          </a:stretch>
        </p:blipFill>
        <p:spPr>
          <a:xfrm>
            <a:off x="6760912" y="3650732"/>
            <a:ext cx="161886" cy="161886"/>
          </a:xfrm>
          <a:prstGeom prst="rect">
            <a:avLst/>
          </a:prstGeom>
          <a:ln w="12700">
            <a:miter lim="400000"/>
          </a:ln>
        </p:spPr>
      </p:pic>
      <p:sp>
        <p:nvSpPr>
          <p:cNvPr id="132" name="Object 9"/>
          <p:cNvSpPr txBox="1"/>
          <p:nvPr/>
        </p:nvSpPr>
        <p:spPr>
          <a:xfrm>
            <a:off x="7151486" y="3606632"/>
            <a:ext cx="4912720" cy="22085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1800"/>
              </a:lnSpc>
              <a:defRPr sz="1300">
                <a:solidFill>
                  <a:srgbClr val="FFFFFF"/>
                </a:solidFill>
                <a:latin typeface="Montserrat"/>
                <a:ea typeface="Montserrat"/>
                <a:cs typeface="Montserrat"/>
                <a:sym typeface="Montserrat"/>
              </a:defRPr>
            </a:lvl1pPr>
          </a:lstStyle>
          <a:p>
            <a:pPr/>
            <a:r>
              <a:t>andreas.c.koch@airbus.com</a:t>
            </a:r>
          </a:p>
        </p:txBody>
      </p:sp>
      <p:sp>
        <p:nvSpPr>
          <p:cNvPr id="133" name="Object 10"/>
          <p:cNvSpPr/>
          <p:nvPr/>
        </p:nvSpPr>
        <p:spPr>
          <a:xfrm>
            <a:off x="6665832" y="4089012"/>
            <a:ext cx="342815" cy="342815"/>
          </a:xfrm>
          <a:prstGeom prst="ellipse">
            <a:avLst/>
          </a:prstGeom>
          <a:solidFill>
            <a:srgbClr val="FFFFFF"/>
          </a:solidFill>
          <a:ln w="12700">
            <a:miter lim="400000"/>
          </a:ln>
        </p:spPr>
        <p:txBody>
          <a:bodyPr lIns="45719" rIns="45719"/>
          <a:lstStyle/>
          <a:p>
            <a:pPr/>
          </a:p>
        </p:txBody>
      </p:sp>
      <p:pic>
        <p:nvPicPr>
          <p:cNvPr id="134" name="Object 11" descr="Object 11"/>
          <p:cNvPicPr>
            <a:picLocks noChangeAspect="1"/>
          </p:cNvPicPr>
          <p:nvPr/>
        </p:nvPicPr>
        <p:blipFill>
          <a:blip r:embed="rId5">
            <a:extLst/>
          </a:blip>
          <a:stretch>
            <a:fillRect/>
          </a:stretch>
        </p:blipFill>
        <p:spPr>
          <a:xfrm>
            <a:off x="6760912" y="4184000"/>
            <a:ext cx="161886" cy="161886"/>
          </a:xfrm>
          <a:prstGeom prst="rect">
            <a:avLst/>
          </a:prstGeom>
          <a:ln w="12700">
            <a:miter lim="400000"/>
          </a:ln>
        </p:spPr>
      </p:pic>
      <p:sp>
        <p:nvSpPr>
          <p:cNvPr id="135" name="Object 12"/>
          <p:cNvSpPr txBox="1"/>
          <p:nvPr/>
        </p:nvSpPr>
        <p:spPr>
          <a:xfrm>
            <a:off x="7151486" y="4139898"/>
            <a:ext cx="4912720" cy="22085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1800"/>
              </a:lnSpc>
              <a:defRPr sz="1300">
                <a:solidFill>
                  <a:srgbClr val="FFFFFF"/>
                </a:solidFill>
                <a:latin typeface="Montserrat"/>
                <a:ea typeface="Montserrat"/>
                <a:cs typeface="Montserrat"/>
                <a:sym typeface="Montserrat"/>
              </a:defRPr>
            </a:lvl1pPr>
          </a:lstStyle>
          <a:p>
            <a:pPr/>
            <a:r>
              <a:t>https://www.linkedin.com/in/andreasckoch</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