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  <p:sldMasterId id="2147483666" r:id="rId3"/>
    <p:sldMasterId id="2147483681" r:id="rId4"/>
  </p:sldMasterIdLst>
  <p:notesMasterIdLst>
    <p:notesMasterId r:id="rId24"/>
  </p:notesMasterIdLst>
  <p:handoutMasterIdLst>
    <p:handoutMasterId r:id="rId25"/>
  </p:handoutMasterIdLst>
  <p:sldIdLst>
    <p:sldId id="304" r:id="rId5"/>
    <p:sldId id="644" r:id="rId6"/>
    <p:sldId id="846" r:id="rId7"/>
    <p:sldId id="279" r:id="rId8"/>
    <p:sldId id="270" r:id="rId9"/>
    <p:sldId id="610" r:id="rId10"/>
    <p:sldId id="773" r:id="rId11"/>
    <p:sldId id="775" r:id="rId12"/>
    <p:sldId id="774" r:id="rId13"/>
    <p:sldId id="763" r:id="rId14"/>
    <p:sldId id="277" r:id="rId15"/>
    <p:sldId id="844" r:id="rId16"/>
    <p:sldId id="764" r:id="rId17"/>
    <p:sldId id="812" r:id="rId18"/>
    <p:sldId id="815" r:id="rId19"/>
    <p:sldId id="843" r:id="rId20"/>
    <p:sldId id="767" r:id="rId21"/>
    <p:sldId id="758" r:id="rId22"/>
    <p:sldId id="289" r:id="rId23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26"/>
    </p:embeddedFont>
    <p:embeddedFont>
      <p:font typeface="Cambria Math" panose="02040503050406030204" pitchFamily="18" charset="0"/>
      <p:regular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  <p:embeddedFont>
      <p:font typeface="Source Sans Pro Semibold" panose="020B0603030403020204" pitchFamily="34" charset="0"/>
      <p:bold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D72402-DC70-F80E-E2ED-F31AADF49557}" name="Efaine Chang" initials="EC" userId="Efaine Chang" providerId="None"/>
  <p188:author id="{9DC58345-0CD2-123B-AEC0-D14EA4AFCCFA}" name="Jesse William Streicher" initials="JWS" userId="Jesse William Streicher" providerId="None"/>
  <p188:author id="{3A4D15A5-8AE2-ECB9-EC7D-F9CD88F02875}" name="Jesse William Streicher" initials="JWS" userId="S::jessewst@stanford.edu::6088cfed-6285-44bc-b972-a64d37b3e3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193167-95EA-48CB-A732-47F1F2D7F3D4}" v="3" dt="2024-09-06T20:10:15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e William Streicher" userId="6088cfed-6285-44bc-b972-a64d37b3e320" providerId="ADAL" clId="{36193167-95EA-48CB-A732-47F1F2D7F3D4}"/>
    <pc:docChg chg="modSld">
      <pc:chgData name="Jesse William Streicher" userId="6088cfed-6285-44bc-b972-a64d37b3e320" providerId="ADAL" clId="{36193167-95EA-48CB-A732-47F1F2D7F3D4}" dt="2024-09-06T20:10:15.088" v="2"/>
      <pc:docMkLst>
        <pc:docMk/>
      </pc:docMkLst>
      <pc:sldChg chg="modAnim">
        <pc:chgData name="Jesse William Streicher" userId="6088cfed-6285-44bc-b972-a64d37b3e320" providerId="ADAL" clId="{36193167-95EA-48CB-A732-47F1F2D7F3D4}" dt="2024-09-06T20:10:15.088" v="2"/>
        <pc:sldMkLst>
          <pc:docMk/>
          <pc:sldMk cId="361074899" sldId="270"/>
        </pc:sldMkLst>
      </pc:sldChg>
      <pc:sldChg chg="modAnim">
        <pc:chgData name="Jesse William Streicher" userId="6088cfed-6285-44bc-b972-a64d37b3e320" providerId="ADAL" clId="{36193167-95EA-48CB-A732-47F1F2D7F3D4}" dt="2024-09-06T20:09:35.620" v="1"/>
        <pc:sldMkLst>
          <pc:docMk/>
          <pc:sldMk cId="0" sldId="304"/>
        </pc:sldMkLst>
      </pc:sldChg>
    </pc:docChg>
  </pc:docChgLst>
  <pc:docChgLst>
    <pc:chgData name="Jesse William Streicher" userId="6088cfed-6285-44bc-b972-a64d37b3e320" providerId="ADAL" clId="{988657B5-A1F3-40D5-8C47-E52EC40C9962}"/>
    <pc:docChg chg="undo custSel delSld modSld">
      <pc:chgData name="Jesse William Streicher" userId="6088cfed-6285-44bc-b972-a64d37b3e320" providerId="ADAL" clId="{988657B5-A1F3-40D5-8C47-E52EC40C9962}" dt="2024-09-04T02:12:19.589" v="212" actId="1036"/>
      <pc:docMkLst>
        <pc:docMk/>
      </pc:docMkLst>
      <pc:sldChg chg="modSp del mod">
        <pc:chgData name="Jesse William Streicher" userId="6088cfed-6285-44bc-b972-a64d37b3e320" providerId="ADAL" clId="{988657B5-A1F3-40D5-8C47-E52EC40C9962}" dt="2024-09-04T02:08:14.696" v="86" actId="47"/>
        <pc:sldMkLst>
          <pc:docMk/>
          <pc:sldMk cId="0" sldId="256"/>
        </pc:sldMkLst>
        <pc:spChg chg="mod">
          <ac:chgData name="Jesse William Streicher" userId="6088cfed-6285-44bc-b972-a64d37b3e320" providerId="ADAL" clId="{988657B5-A1F3-40D5-8C47-E52EC40C9962}" dt="2024-09-03T18:57:07.074" v="65" actId="21"/>
          <ac:spMkLst>
            <pc:docMk/>
            <pc:sldMk cId="0" sldId="256"/>
            <ac:spMk id="166" creationId="{00000000-0000-0000-0000-000000000000}"/>
          </ac:spMkLst>
        </pc:spChg>
        <pc:spChg chg="mod">
          <ac:chgData name="Jesse William Streicher" userId="6088cfed-6285-44bc-b972-a64d37b3e320" providerId="ADAL" clId="{988657B5-A1F3-40D5-8C47-E52EC40C9962}" dt="2024-09-03T18:56:32.731" v="35" actId="242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Jesse William Streicher" userId="6088cfed-6285-44bc-b972-a64d37b3e320" providerId="ADAL" clId="{988657B5-A1F3-40D5-8C47-E52EC40C9962}" dt="2024-09-03T18:57:32.926" v="68" actId="21"/>
          <ac:spMkLst>
            <pc:docMk/>
            <pc:sldMk cId="0" sldId="256"/>
            <ac:spMk id="168" creationId="{00000000-0000-0000-0000-000000000000}"/>
          </ac:spMkLst>
        </pc:spChg>
        <pc:picChg chg="mod modCrop">
          <ac:chgData name="Jesse William Streicher" userId="6088cfed-6285-44bc-b972-a64d37b3e320" providerId="ADAL" clId="{988657B5-A1F3-40D5-8C47-E52EC40C9962}" dt="2024-09-03T18:56:46.474" v="64" actId="1035"/>
          <ac:picMkLst>
            <pc:docMk/>
            <pc:sldMk cId="0" sldId="256"/>
            <ac:picMk id="2" creationId="{DCC687B4-E58E-4F18-A223-915C220FB8F7}"/>
          </ac:picMkLst>
        </pc:picChg>
      </pc:sldChg>
      <pc:sldChg chg="addSp delSp modSp mod delAnim">
        <pc:chgData name="Jesse William Streicher" userId="6088cfed-6285-44bc-b972-a64d37b3e320" providerId="ADAL" clId="{988657B5-A1F3-40D5-8C47-E52EC40C9962}" dt="2024-09-04T02:09:44.024" v="116" actId="947"/>
        <pc:sldMkLst>
          <pc:docMk/>
          <pc:sldMk cId="0" sldId="304"/>
        </pc:sldMkLst>
        <pc:spChg chg="del mod">
          <ac:chgData name="Jesse William Streicher" userId="6088cfed-6285-44bc-b972-a64d37b3e320" providerId="ADAL" clId="{988657B5-A1F3-40D5-8C47-E52EC40C9962}" dt="2024-09-04T02:08:46.280" v="89" actId="478"/>
          <ac:spMkLst>
            <pc:docMk/>
            <pc:sldMk cId="0" sldId="304"/>
            <ac:spMk id="3" creationId="{CC54D0CB-3CBB-C12A-1613-0EA3D641C7F0}"/>
          </ac:spMkLst>
        </pc:spChg>
        <pc:spChg chg="mod">
          <ac:chgData name="Jesse William Streicher" userId="6088cfed-6285-44bc-b972-a64d37b3e320" providerId="ADAL" clId="{988657B5-A1F3-40D5-8C47-E52EC40C9962}" dt="2024-09-04T02:09:44.024" v="116" actId="947"/>
          <ac:spMkLst>
            <pc:docMk/>
            <pc:sldMk cId="0" sldId="304"/>
            <ac:spMk id="4" creationId="{0912A432-CAC8-4292-AA4A-98773130053F}"/>
          </ac:spMkLst>
        </pc:spChg>
        <pc:spChg chg="del">
          <ac:chgData name="Jesse William Streicher" userId="6088cfed-6285-44bc-b972-a64d37b3e320" providerId="ADAL" clId="{988657B5-A1F3-40D5-8C47-E52EC40C9962}" dt="2024-09-04T02:08:44.050" v="87" actId="478"/>
          <ac:spMkLst>
            <pc:docMk/>
            <pc:sldMk cId="0" sldId="304"/>
            <ac:spMk id="5" creationId="{FE507707-D08A-F0CD-3F1D-FB5D4D533911}"/>
          </ac:spMkLst>
        </pc:spChg>
        <pc:spChg chg="del">
          <ac:chgData name="Jesse William Streicher" userId="6088cfed-6285-44bc-b972-a64d37b3e320" providerId="ADAL" clId="{988657B5-A1F3-40D5-8C47-E52EC40C9962}" dt="2024-09-04T02:08:47.353" v="91" actId="478"/>
          <ac:spMkLst>
            <pc:docMk/>
            <pc:sldMk cId="0" sldId="304"/>
            <ac:spMk id="7" creationId="{54A5A75E-FF6F-2CA9-AE17-67B6038E0DFF}"/>
          </ac:spMkLst>
        </pc:spChg>
        <pc:spChg chg="del">
          <ac:chgData name="Jesse William Streicher" userId="6088cfed-6285-44bc-b972-a64d37b3e320" providerId="ADAL" clId="{988657B5-A1F3-40D5-8C47-E52EC40C9962}" dt="2024-09-04T02:08:47.752" v="92" actId="478"/>
          <ac:spMkLst>
            <pc:docMk/>
            <pc:sldMk cId="0" sldId="304"/>
            <ac:spMk id="8" creationId="{8DC58001-5D34-A0EB-E17C-4A12960695CD}"/>
          </ac:spMkLst>
        </pc:spChg>
        <pc:spChg chg="del">
          <ac:chgData name="Jesse William Streicher" userId="6088cfed-6285-44bc-b972-a64d37b3e320" providerId="ADAL" clId="{988657B5-A1F3-40D5-8C47-E52EC40C9962}" dt="2024-09-03T18:59:27.272" v="82" actId="478"/>
          <ac:spMkLst>
            <pc:docMk/>
            <pc:sldMk cId="0" sldId="304"/>
            <ac:spMk id="9" creationId="{3E4D9500-E632-4E7D-A042-EDF157D17A21}"/>
          </ac:spMkLst>
        </pc:spChg>
        <pc:spChg chg="mod">
          <ac:chgData name="Jesse William Streicher" userId="6088cfed-6285-44bc-b972-a64d37b3e320" providerId="ADAL" clId="{988657B5-A1F3-40D5-8C47-E52EC40C9962}" dt="2024-09-04T02:09:04.052" v="97" actId="1076"/>
          <ac:spMkLst>
            <pc:docMk/>
            <pc:sldMk cId="0" sldId="304"/>
            <ac:spMk id="10" creationId="{CDA46845-06CD-E347-FB3A-E2AB7AF12E12}"/>
          </ac:spMkLst>
        </pc:spChg>
        <pc:spChg chg="del">
          <ac:chgData name="Jesse William Streicher" userId="6088cfed-6285-44bc-b972-a64d37b3e320" providerId="ADAL" clId="{988657B5-A1F3-40D5-8C47-E52EC40C9962}" dt="2024-09-04T02:08:46.863" v="90" actId="478"/>
          <ac:spMkLst>
            <pc:docMk/>
            <pc:sldMk cId="0" sldId="304"/>
            <ac:spMk id="11" creationId="{AEF23380-D104-8983-4BA8-6FE25862B044}"/>
          </ac:spMkLst>
        </pc:spChg>
        <pc:spChg chg="add del mod">
          <ac:chgData name="Jesse William Streicher" userId="6088cfed-6285-44bc-b972-a64d37b3e320" providerId="ADAL" clId="{988657B5-A1F3-40D5-8C47-E52EC40C9962}" dt="2024-09-03T18:59:32.387" v="85" actId="478"/>
          <ac:spMkLst>
            <pc:docMk/>
            <pc:sldMk cId="0" sldId="304"/>
            <ac:spMk id="14" creationId="{AF18AB43-A52E-0834-EAFE-5EFECA3520D8}"/>
          </ac:spMkLst>
        </pc:spChg>
        <pc:spChg chg="add mod">
          <ac:chgData name="Jesse William Streicher" userId="6088cfed-6285-44bc-b972-a64d37b3e320" providerId="ADAL" clId="{988657B5-A1F3-40D5-8C47-E52EC40C9962}" dt="2024-09-03T18:59:28.171" v="83"/>
          <ac:spMkLst>
            <pc:docMk/>
            <pc:sldMk cId="0" sldId="304"/>
            <ac:spMk id="15" creationId="{EF702FEA-2B0E-FFBD-323E-B2B9A326BD71}"/>
          </ac:spMkLst>
        </pc:spChg>
        <pc:spChg chg="add del mod ord">
          <ac:chgData name="Jesse William Streicher" userId="6088cfed-6285-44bc-b972-a64d37b3e320" providerId="ADAL" clId="{988657B5-A1F3-40D5-8C47-E52EC40C9962}" dt="2024-09-04T02:09:26.345" v="106" actId="478"/>
          <ac:spMkLst>
            <pc:docMk/>
            <pc:sldMk cId="0" sldId="304"/>
            <ac:spMk id="16" creationId="{014896FC-E06C-7675-D4E4-3A1E7C99C1A1}"/>
          </ac:spMkLst>
        </pc:spChg>
        <pc:spChg chg="add mod">
          <ac:chgData name="Jesse William Streicher" userId="6088cfed-6285-44bc-b972-a64d37b3e320" providerId="ADAL" clId="{988657B5-A1F3-40D5-8C47-E52EC40C9962}" dt="2024-09-04T02:09:01.685" v="96" actId="1076"/>
          <ac:spMkLst>
            <pc:docMk/>
            <pc:sldMk cId="0" sldId="304"/>
            <ac:spMk id="17" creationId="{717D66AE-3F64-D8A3-65F1-D706690DA621}"/>
          </ac:spMkLst>
        </pc:spChg>
        <pc:spChg chg="add mod">
          <ac:chgData name="Jesse William Streicher" userId="6088cfed-6285-44bc-b972-a64d37b3e320" providerId="ADAL" clId="{988657B5-A1F3-40D5-8C47-E52EC40C9962}" dt="2024-09-04T02:09:01.685" v="96" actId="1076"/>
          <ac:spMkLst>
            <pc:docMk/>
            <pc:sldMk cId="0" sldId="304"/>
            <ac:spMk id="18" creationId="{E546692E-B6ED-C2B2-94CA-47394629E390}"/>
          </ac:spMkLst>
        </pc:spChg>
        <pc:spChg chg="add mod">
          <ac:chgData name="Jesse William Streicher" userId="6088cfed-6285-44bc-b972-a64d37b3e320" providerId="ADAL" clId="{988657B5-A1F3-40D5-8C47-E52EC40C9962}" dt="2024-09-04T02:09:01.685" v="96" actId="1076"/>
          <ac:spMkLst>
            <pc:docMk/>
            <pc:sldMk cId="0" sldId="304"/>
            <ac:spMk id="19" creationId="{7E3D0091-75D7-E4CB-7A88-391667DEE623}"/>
          </ac:spMkLst>
        </pc:spChg>
        <pc:spChg chg="add mod">
          <ac:chgData name="Jesse William Streicher" userId="6088cfed-6285-44bc-b972-a64d37b3e320" providerId="ADAL" clId="{988657B5-A1F3-40D5-8C47-E52EC40C9962}" dt="2024-09-04T02:09:31.335" v="114" actId="1037"/>
          <ac:spMkLst>
            <pc:docMk/>
            <pc:sldMk cId="0" sldId="304"/>
            <ac:spMk id="20" creationId="{CE5E1DB4-7D95-0A4D-F972-8813778E8CEC}"/>
          </ac:spMkLst>
        </pc:spChg>
        <pc:spChg chg="mod">
          <ac:chgData name="Jesse William Streicher" userId="6088cfed-6285-44bc-b972-a64d37b3e320" providerId="ADAL" clId="{988657B5-A1F3-40D5-8C47-E52EC40C9962}" dt="2024-09-03T18:57:10.578" v="66"/>
          <ac:spMkLst>
            <pc:docMk/>
            <pc:sldMk cId="0" sldId="304"/>
            <ac:spMk id="11265" creationId="{EF7B01D2-A55D-4754-96DD-BD3802AF2824}"/>
          </ac:spMkLst>
        </pc:spChg>
        <pc:picChg chg="mod">
          <ac:chgData name="Jesse William Streicher" userId="6088cfed-6285-44bc-b972-a64d37b3e320" providerId="ADAL" clId="{988657B5-A1F3-40D5-8C47-E52EC40C9962}" dt="2024-09-04T02:08:51.022" v="95" actId="1076"/>
          <ac:picMkLst>
            <pc:docMk/>
            <pc:sldMk cId="0" sldId="304"/>
            <ac:picMk id="2" creationId="{F64D28CB-8692-4742-9B5A-8FDD55EBFB7B}"/>
          </ac:picMkLst>
        </pc:picChg>
      </pc:sldChg>
      <pc:sldChg chg="modSp mod">
        <pc:chgData name="Jesse William Streicher" userId="6088cfed-6285-44bc-b972-a64d37b3e320" providerId="ADAL" clId="{988657B5-A1F3-40D5-8C47-E52EC40C9962}" dt="2024-09-04T02:12:19.589" v="212" actId="1036"/>
        <pc:sldMkLst>
          <pc:docMk/>
          <pc:sldMk cId="1683792843" sldId="758"/>
        </pc:sldMkLst>
        <pc:spChg chg="mod">
          <ac:chgData name="Jesse William Streicher" userId="6088cfed-6285-44bc-b972-a64d37b3e320" providerId="ADAL" clId="{988657B5-A1F3-40D5-8C47-E52EC40C9962}" dt="2024-09-04T02:12:19.589" v="212" actId="1036"/>
          <ac:spMkLst>
            <pc:docMk/>
            <pc:sldMk cId="1683792843" sldId="758"/>
            <ac:spMk id="2" creationId="{C4F6335D-60FE-436E-9CE1-46FAF79B84B2}"/>
          </ac:spMkLst>
        </pc:spChg>
        <pc:spChg chg="mod">
          <ac:chgData name="Jesse William Streicher" userId="6088cfed-6285-44bc-b972-a64d37b3e320" providerId="ADAL" clId="{988657B5-A1F3-40D5-8C47-E52EC40C9962}" dt="2024-09-04T02:12:13.779" v="204" actId="404"/>
          <ac:spMkLst>
            <pc:docMk/>
            <pc:sldMk cId="1683792843" sldId="758"/>
            <ac:spMk id="5" creationId="{D01A6416-1E0A-4C70-8E9D-1E8F02975D8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2AE83D-FBF3-4130-8178-4DDA3B2B7E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31E86-AEC1-41E7-BB9C-A050D23FDA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3BFCD-AA15-4583-A5DA-66E834717B7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2A157-8771-4953-A578-EA9C19EEDE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66FE4-7040-4C2D-A2D2-8EFDBA05AB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FA6DD-D73E-4C2F-8A37-1FA13D0E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CDA697-24EE-43D2-9CE5-0027778626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73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9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4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92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2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92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4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76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8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12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BF9F4-779E-434F-B1D7-AA363D2920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84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7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0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21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0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3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7200" y="1792517"/>
            <a:ext cx="8229600" cy="61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36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57200" y="2410990"/>
            <a:ext cx="8229600" cy="46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 cap="small">
                <a:solidFill>
                  <a:srgbClr val="A4001D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3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6432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>
            <a:lvl2pPr marL="0" indent="0">
              <a:buFont typeface="Arial"/>
              <a:buNone/>
              <a:defRPr baseline="0"/>
            </a:lvl2pPr>
            <a:lvl3pPr marL="344488" indent="0">
              <a:buNone/>
              <a:defRPr/>
            </a:lvl3pPr>
            <a:lvl4pPr marL="687387" indent="0">
              <a:buNone/>
              <a:defRPr/>
            </a:lvl4pPr>
            <a:lvl5pPr marL="103187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39078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40E4DD5-45FD-489B-BD1B-AB1BDF9A71A8}"/>
              </a:ext>
            </a:extLst>
          </p:cNvPr>
          <p:cNvSpPr txBox="1">
            <a:spLocks/>
          </p:cNvSpPr>
          <p:nvPr/>
        </p:nvSpPr>
        <p:spPr>
          <a:xfrm>
            <a:off x="60325" y="7938"/>
            <a:ext cx="457200" cy="4572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506652B8-CDBB-4888-984F-DCB17265C68A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908685"/>
            <a:ext cx="3779838" cy="3759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87222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908685"/>
            <a:ext cx="7707862" cy="1816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7" y="2841313"/>
            <a:ext cx="7707313" cy="1816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314821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908686"/>
            <a:ext cx="3779838" cy="1823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2837497"/>
            <a:ext cx="3779838" cy="18302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50643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7" y="908686"/>
            <a:ext cx="3787775" cy="1823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7" y="2840613"/>
            <a:ext cx="3781425" cy="1827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908686"/>
            <a:ext cx="3779838" cy="1823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2840613"/>
            <a:ext cx="3779838" cy="1827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24555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C00C-E044-41F7-ABBD-7EDCDE52584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2CC3-4447-4AE6-AC99-0B636C860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948777" y="359542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949328" y="908685"/>
            <a:ext cx="3787775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189" lvl="0" indent="-22859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566" lvl="2" indent="-345177" algn="l"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4876800" y="908685"/>
            <a:ext cx="3779838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189" lvl="0" indent="-22859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566" lvl="2" indent="-345177" algn="l"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12152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1444" y="4811057"/>
            <a:ext cx="846137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723E9-58A5-4D18-81BD-E1D0CC324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D2B4349E-1EEA-264C-B2CF-ED8B7B11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36" y="4"/>
            <a:ext cx="8452883" cy="488024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9DB4713-EC49-DC4C-ABB0-D3B891A79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36" y="601394"/>
            <a:ext cx="8452883" cy="40897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13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634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949327" y="908685"/>
            <a:ext cx="3787775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4876800" y="908685"/>
            <a:ext cx="3779838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1444" y="4811057"/>
            <a:ext cx="846137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723E9-58A5-4D18-81BD-E1D0CC324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D2B4349E-1EEA-264C-B2CF-ED8B7B11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36" y="4"/>
            <a:ext cx="8452883" cy="488024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9DB4713-EC49-DC4C-ABB0-D3B891A79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36" y="601394"/>
            <a:ext cx="8452883" cy="40897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0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843FD-EF59-4D02-90A5-E1A59A785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B566ABEF-CB56-4CF3-859D-BED3BBCE6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92517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410990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2869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DA3B36-DA79-4174-910D-A75A80088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2306F6C4-0F4D-4809-99A9-E98470843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7" y="1538765"/>
            <a:ext cx="2954337" cy="92583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7" y="2571750"/>
            <a:ext cx="2954337" cy="932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535112"/>
            <a:ext cx="1951038" cy="195103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21542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4806950"/>
            <a:ext cx="9155112" cy="34290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2700000">
              <a:srgbClr val="80808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" name="Google Shape;11;p1" title="Stanford Univers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2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949325" y="903287"/>
            <a:ext cx="7707312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1" r:id="rId2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 userDrawn="1"/>
        </p:nvSpPr>
        <p:spPr>
          <a:xfrm>
            <a:off x="0" y="0"/>
            <a:ext cx="457200" cy="514985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" name="Google Shape;20;p3" title="Stanford Universit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1525" y="4856163"/>
            <a:ext cx="154622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2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949325" y="903287"/>
            <a:ext cx="7707312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38;p7">
            <a:extLst>
              <a:ext uri="{FF2B5EF4-FFF2-40B4-BE49-F238E27FC236}">
                <a16:creationId xmlns:a16="http://schemas.microsoft.com/office/drawing/2014/main" id="{4A290886-9388-4267-96E7-AD938C514D9A}"/>
              </a:ext>
            </a:extLst>
          </p:cNvPr>
          <p:cNvSpPr txBox="1"/>
          <p:nvPr userDrawn="1"/>
        </p:nvSpPr>
        <p:spPr>
          <a:xfrm>
            <a:off x="17462" y="468471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1">
              <a:solidFill>
                <a:schemeClr val="bg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91" r:id="rId3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/>
        </p:nvSpPr>
        <p:spPr>
          <a:xfrm>
            <a:off x="0" y="0"/>
            <a:ext cx="457200" cy="514985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" name="Google Shape;37;p7" title="Stanford Univers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1525" y="4856163"/>
            <a:ext cx="154622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/>
        </p:nvSpPr>
        <p:spPr>
          <a:xfrm>
            <a:off x="17462" y="468471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1">
              <a:solidFill>
                <a:schemeClr val="bg1"/>
              </a:solidFill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2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949325" y="903287"/>
            <a:ext cx="7707312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76" r:id="rId2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>
            <a:extLst>
              <a:ext uri="{FF2B5EF4-FFF2-40B4-BE49-F238E27FC236}">
                <a16:creationId xmlns:a16="http://schemas.microsoft.com/office/drawing/2014/main" id="{24D3C742-FD94-4099-8F25-86FD8B7834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B5F73-299F-485F-94E3-FD7BA26CB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1034EF1-C814-4FC8-85DB-099102025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8" y="4811713"/>
            <a:ext cx="846137" cy="271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5C0042CD-78F6-4AE2-8B45-153AB9C349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44D8D5-90D6-4303-973C-E02981B65B5E}"/>
              </a:ext>
            </a:extLst>
          </p:cNvPr>
          <p:cNvSpPr/>
          <p:nvPr/>
        </p:nvSpPr>
        <p:spPr>
          <a:xfrm>
            <a:off x="0" y="0"/>
            <a:ext cx="457200" cy="5149850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pic>
        <p:nvPicPr>
          <p:cNvPr id="1030" name="Picture 10" title="Stanford University">
            <a:extLst>
              <a:ext uri="{FF2B5EF4-FFF2-40B4-BE49-F238E27FC236}">
                <a16:creationId xmlns:a16="http://schemas.microsoft.com/office/drawing/2014/main" id="{7566D39A-9417-4B3B-B7C2-1983F3904A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856163"/>
            <a:ext cx="1546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67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ransition spd="slow">
    <p:fade/>
  </p:transition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defRPr kern="1200" spc="20">
          <a:solidFill>
            <a:schemeClr val="tx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panose="020B0503030403020204" pitchFamily="34" charset="0"/>
        <a:buChar char="›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panose="020B0503030403020204" pitchFamily="34" charset="0"/>
        <a:buChar char="–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3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35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EF7B01D2-A55D-4754-96DD-BD3802AF2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67869"/>
            <a:ext cx="9143999" cy="1357368"/>
          </a:xfrm>
        </p:spPr>
        <p:txBody>
          <a:bodyPr/>
          <a:lstStyle/>
          <a:p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Implementation of Rapidly-Scanned, Infrared Laser Absorption Diagnostics in NASA Electric Arc Shock Tube Experiments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912A432-CAC8-4292-AA4A-987731300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097" y="3218145"/>
            <a:ext cx="8229600" cy="852219"/>
          </a:xfrm>
        </p:spPr>
        <p:txBody>
          <a:bodyPr vert="horz" wrap="none" lIns="0" tIns="45720" rIns="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800" i="0" u="none" cap="none" dirty="0">
                <a:solidFill>
                  <a:srgbClr val="A4001D"/>
                </a:solidFill>
                <a:latin typeface="Arial"/>
                <a:ea typeface="Arial"/>
                <a:cs typeface="Arial"/>
                <a:sym typeface="Arial"/>
              </a:rPr>
              <a:t>Efaine Chang</a:t>
            </a:r>
            <a:r>
              <a:rPr lang="en-US" sz="1800" b="0" i="0" u="none" cap="none" dirty="0">
                <a:solidFill>
                  <a:srgbClr val="A4001D"/>
                </a:solidFill>
                <a:latin typeface="Arial"/>
                <a:ea typeface="Arial"/>
                <a:cs typeface="Arial"/>
                <a:sym typeface="Arial"/>
              </a:rPr>
              <a:t>, Dylan Drescher, </a:t>
            </a:r>
            <a:r>
              <a:rPr lang="en-US" sz="1800" b="1" i="0" u="none" cap="none" dirty="0">
                <a:solidFill>
                  <a:srgbClr val="A4001D"/>
                </a:solidFill>
                <a:latin typeface="Arial"/>
                <a:ea typeface="Arial"/>
                <a:cs typeface="Arial"/>
                <a:sym typeface="Arial"/>
              </a:rPr>
              <a:t>Jesse Streicher</a:t>
            </a:r>
            <a:r>
              <a:rPr lang="en-US" sz="1800" cap="none" dirty="0"/>
              <a:t>,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800" b="0" i="0" u="none" cap="none" dirty="0">
                <a:solidFill>
                  <a:srgbClr val="A4001D"/>
                </a:solidFill>
                <a:latin typeface="Arial"/>
                <a:ea typeface="Arial"/>
                <a:cs typeface="Arial"/>
                <a:sym typeface="Arial"/>
              </a:rPr>
              <a:t>Christopher Strand, Prof. Ronald K. Hanson</a:t>
            </a:r>
          </a:p>
          <a:p>
            <a:pPr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en-US" sz="1800" b="0" i="0" cap="none" dirty="0">
                <a:effectLst/>
                <a:latin typeface="Arial" panose="020B0604020202020204" pitchFamily="34" charset="0"/>
              </a:rPr>
              <a:t>Andrea </a:t>
            </a:r>
            <a:r>
              <a:rPr lang="en-US" sz="1800" b="0" i="0" cap="none" dirty="0" err="1">
                <a:effectLst/>
                <a:latin typeface="Arial" panose="020B0604020202020204" pitchFamily="34" charset="0"/>
              </a:rPr>
              <a:t>Fagnani</a:t>
            </a:r>
            <a:r>
              <a:rPr lang="en-US" sz="1800" b="0" i="0" cap="none" dirty="0">
                <a:effectLst/>
                <a:latin typeface="Arial" panose="020B0604020202020204" pitchFamily="34" charset="0"/>
              </a:rPr>
              <a:t>, Brett Cruden</a:t>
            </a:r>
            <a:endParaRPr lang="en-US" sz="1800" b="0" i="0" u="none" cap="none" dirty="0">
              <a:solidFill>
                <a:srgbClr val="A400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4D28CB-8692-4742-9B5A-8FDD55EBF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70" b="16875"/>
          <a:stretch/>
        </p:blipFill>
        <p:spPr>
          <a:xfrm>
            <a:off x="0" y="0"/>
            <a:ext cx="9144000" cy="118240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975A05-7269-406A-BAEC-7A57FFDDB900}"/>
              </a:ext>
            </a:extLst>
          </p:cNvPr>
          <p:cNvSpPr txBox="1">
            <a:spLocks/>
          </p:cNvSpPr>
          <p:nvPr/>
        </p:nvSpPr>
        <p:spPr bwMode="auto">
          <a:xfrm>
            <a:off x="2757794" y="4120313"/>
            <a:ext cx="3681751" cy="548714"/>
          </a:xfrm>
          <a:prstGeom prst="rect">
            <a:avLst/>
          </a:prstGeom>
        </p:spPr>
        <p:txBody>
          <a:bodyPr vert="horz" wrap="none" lIns="0" tIns="45720" rIns="0" bIns="45720" numCol="1" rtlCol="0" anchor="ctr" anchorCtr="1" compatLnSpc="1">
            <a:prstTxWarp prst="textNoShape">
              <a:avLst/>
            </a:prstTxWarp>
            <a:noAutofit/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None/>
              <a:defRPr sz="18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anose="020B0600070205080204" pitchFamily="34" charset="-128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None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None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None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None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C151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High Temperature Gasdynamics Laboratory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C151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Stanford University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A46845-06CD-E347-FB3A-E2AB7AF12E12}"/>
              </a:ext>
            </a:extLst>
          </p:cNvPr>
          <p:cNvSpPr txBox="1">
            <a:spLocks/>
          </p:cNvSpPr>
          <p:nvPr/>
        </p:nvSpPr>
        <p:spPr bwMode="auto">
          <a:xfrm>
            <a:off x="1593492" y="2681386"/>
            <a:ext cx="846459" cy="290922"/>
          </a:xfrm>
          <a:prstGeom prst="rect">
            <a:avLst/>
          </a:prstGeom>
        </p:spPr>
        <p:txBody>
          <a:bodyPr vert="horz" wrap="none" lIns="0" tIns="45720" rIns="0" bIns="45720" numCol="1" rtlCol="0" anchor="ctr" anchorCtr="1" compatLnSpc="1">
            <a:prstTxWarp prst="textNoShape">
              <a:avLst/>
            </a:prstTxWarp>
            <a:noAutofit/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None/>
              <a:defRPr sz="18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anose="020B0600070205080204" pitchFamily="34" charset="-128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None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None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None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None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C151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Outline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20F65-56AA-1BB3-2559-CCE2022A4565}"/>
              </a:ext>
            </a:extLst>
          </p:cNvPr>
          <p:cNvSpPr txBox="1"/>
          <p:nvPr/>
        </p:nvSpPr>
        <p:spPr>
          <a:xfrm>
            <a:off x="0" y="4827103"/>
            <a:ext cx="41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90AF4-F0F4-44C8-823C-A8789B7E44B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F702FEA-2B0E-FFBD-323E-B2B9A326BD71}"/>
              </a:ext>
            </a:extLst>
          </p:cNvPr>
          <p:cNvSpPr txBox="1">
            <a:spLocks/>
          </p:cNvSpPr>
          <p:nvPr/>
        </p:nvSpPr>
        <p:spPr bwMode="auto">
          <a:xfrm>
            <a:off x="2726022" y="4746747"/>
            <a:ext cx="3681751" cy="496688"/>
          </a:xfrm>
          <a:prstGeom prst="rect">
            <a:avLst/>
          </a:prstGeom>
        </p:spPr>
        <p:txBody>
          <a:bodyPr vert="horz" wrap="none" lIns="0" tIns="45720" rIns="0" bIns="45720" numCol="1" rtlCol="0" anchor="ctr" anchorCtr="1" compatLnSpc="1">
            <a:prstTxWarp prst="textNoShape">
              <a:avLst/>
            </a:prstTxWarp>
            <a:noAutofit/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None/>
              <a:defRPr sz="18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anose="020B0600070205080204" pitchFamily="34" charset="-128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None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None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None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None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defRPr/>
            </a:pPr>
            <a:r>
              <a:rPr lang="en-US" sz="900" b="1">
                <a:solidFill>
                  <a:schemeClr val="bg1"/>
                </a:solidFill>
                <a:ea typeface="ＭＳ Ｐゴシック" charset="0"/>
              </a:rPr>
              <a:t>10th International Workshop on Radiation of High Temperature Gases for Space Missions</a:t>
            </a:r>
            <a:br>
              <a:rPr lang="en-US" sz="900" b="1">
                <a:solidFill>
                  <a:schemeClr val="bg1"/>
                </a:solidFill>
                <a:ea typeface="ＭＳ Ｐゴシック" charset="0"/>
              </a:rPr>
            </a:br>
            <a:r>
              <a:rPr lang="en-US" sz="900" b="1">
                <a:solidFill>
                  <a:schemeClr val="bg1"/>
                </a:solidFill>
                <a:ea typeface="ＭＳ Ｐゴシック" charset="0"/>
              </a:rPr>
              <a:t>Oxford, September 10, 2024</a:t>
            </a:r>
            <a:endParaRPr lang="en-US" sz="900" b="1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717D66AE-3F64-D8A3-65F1-D706690DA621}"/>
              </a:ext>
            </a:extLst>
          </p:cNvPr>
          <p:cNvSpPr/>
          <p:nvPr/>
        </p:nvSpPr>
        <p:spPr>
          <a:xfrm>
            <a:off x="3523899" y="2657291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E546692E-B6ED-C2B2-94CA-47394629E390}"/>
              </a:ext>
            </a:extLst>
          </p:cNvPr>
          <p:cNvSpPr/>
          <p:nvPr/>
        </p:nvSpPr>
        <p:spPr>
          <a:xfrm>
            <a:off x="4590772" y="2657291"/>
            <a:ext cx="1244466" cy="346226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000000">
                    <a:lumMod val="95000"/>
                    <a:lumOff val="5000"/>
                  </a:srgbClr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7E3D0091-75D7-E4CB-7A88-391667DEE623}"/>
              </a:ext>
            </a:extLst>
          </p:cNvPr>
          <p:cNvSpPr/>
          <p:nvPr/>
        </p:nvSpPr>
        <p:spPr>
          <a:xfrm>
            <a:off x="5650766" y="2657290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solidFill>
                  <a:srgbClr val="000000">
                    <a:lumMod val="95000"/>
                    <a:lumOff val="5000"/>
                  </a:srgbClr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CE5E1DB4-7D95-0A4D-F972-8813778E8CEC}"/>
              </a:ext>
            </a:extLst>
          </p:cNvPr>
          <p:cNvSpPr/>
          <p:nvPr/>
        </p:nvSpPr>
        <p:spPr>
          <a:xfrm>
            <a:off x="2454351" y="2656435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797A4B-4A6E-AFD5-199A-D5E58310A3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64" r="14164"/>
          <a:stretch/>
        </p:blipFill>
        <p:spPr>
          <a:xfrm>
            <a:off x="609171" y="2853893"/>
            <a:ext cx="2065469" cy="2161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E4D8C5-3B83-94F4-21D9-41711076A4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911" b="6911"/>
          <a:stretch/>
        </p:blipFill>
        <p:spPr>
          <a:xfrm>
            <a:off x="2865522" y="2757470"/>
            <a:ext cx="2061013" cy="236815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70D042-778C-4204-BC13-6691B117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Absorption-Based Diagnostic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795150D-CFDB-4A69-8FF3-F93038CE0397}"/>
              </a:ext>
            </a:extLst>
          </p:cNvPr>
          <p:cNvSpPr/>
          <p:nvPr/>
        </p:nvSpPr>
        <p:spPr>
          <a:xfrm>
            <a:off x="4663116" y="121845"/>
            <a:ext cx="1244466" cy="346226"/>
          </a:xfrm>
          <a:prstGeom prst="chevron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4F48344B-16D0-4191-9F73-2CA6BD853043}"/>
              </a:ext>
            </a:extLst>
          </p:cNvPr>
          <p:cNvSpPr/>
          <p:nvPr/>
        </p:nvSpPr>
        <p:spPr>
          <a:xfrm>
            <a:off x="5727099" y="122273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06D32A6C-2E66-407C-BDFC-34BAB6CD865B}"/>
              </a:ext>
            </a:extLst>
          </p:cNvPr>
          <p:cNvSpPr/>
          <p:nvPr/>
        </p:nvSpPr>
        <p:spPr>
          <a:xfrm>
            <a:off x="6793972" y="122273"/>
            <a:ext cx="1244466" cy="346226"/>
          </a:xfrm>
          <a:prstGeom prst="chevron">
            <a:avLst/>
          </a:prstGeom>
          <a:solidFill>
            <a:schemeClr val="tx2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FCD9FED-17D6-492D-867B-38088CDB25F5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88C9F-9FFF-4A4D-6E31-AD7FC7B7F2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3659" y="1246338"/>
            <a:ext cx="3719912" cy="1511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ACF9C-6330-8A06-7FA1-E8378B3C5C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05" b="-71"/>
          <a:stretch/>
        </p:blipFill>
        <p:spPr>
          <a:xfrm>
            <a:off x="5648643" y="1333900"/>
            <a:ext cx="2645843" cy="192024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5ADD105-48FC-C3A1-B0EA-E3EEA7EC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677" y="908685"/>
            <a:ext cx="7700963" cy="3376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/>
            <a:r>
              <a:rPr lang="en-US" sz="1600" b="1">
                <a:latin typeface="+mj-lt"/>
              </a:rPr>
              <a:t>Mitigate non-ideal effects, fiber-couple for ease of use and safety.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875A1F-99CF-C4FC-C605-41807AD8AEDB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3741683" y="2666169"/>
            <a:ext cx="203642" cy="413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F969ED4-98F8-6614-F2CA-2068EBBB5606}"/>
              </a:ext>
            </a:extLst>
          </p:cNvPr>
          <p:cNvSpPr/>
          <p:nvPr/>
        </p:nvSpPr>
        <p:spPr>
          <a:xfrm>
            <a:off x="2964115" y="3079376"/>
            <a:ext cx="1962420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47A035-B298-96FA-7DD2-31B287C4AE0F}"/>
              </a:ext>
            </a:extLst>
          </p:cNvPr>
          <p:cNvSpPr/>
          <p:nvPr/>
        </p:nvSpPr>
        <p:spPr>
          <a:xfrm>
            <a:off x="705971" y="3254139"/>
            <a:ext cx="1374543" cy="15298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C62F13-7A28-3E1A-1C3B-565B01A97CFA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1393243" y="2427194"/>
            <a:ext cx="784071" cy="8269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79448F2-2842-7D50-3C88-09FB2C3655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45" r="5873"/>
          <a:stretch/>
        </p:blipFill>
        <p:spPr>
          <a:xfrm>
            <a:off x="5649174" y="3254140"/>
            <a:ext cx="265914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6533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3CD5B4-8C45-3B69-BC7C-F9E079AC8AD2}"/>
              </a:ext>
            </a:extLst>
          </p:cNvPr>
          <p:cNvSpPr txBox="1"/>
          <p:nvPr/>
        </p:nvSpPr>
        <p:spPr>
          <a:xfrm>
            <a:off x="4865977" y="1067076"/>
            <a:ext cx="3790661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defTabSz="685800"/>
            <a:r>
              <a:rPr lang="en-US" b="1">
                <a:latin typeface="+mj-lt"/>
              </a:rPr>
              <a:t>Three kinetics models considered</a:t>
            </a:r>
          </a:p>
          <a:p>
            <a:pPr marL="342900" indent="-342900" defTabSz="685800">
              <a:buAutoNum type="arabicPeriod"/>
            </a:pPr>
            <a:r>
              <a:rPr lang="en-US" b="1">
                <a:latin typeface="+mj-lt"/>
              </a:rPr>
              <a:t>Stanford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="1">
                <a:latin typeface="+mj-lt"/>
              </a:rPr>
              <a:t>Incident shock code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="1">
                <a:latin typeface="+mj-lt"/>
              </a:rPr>
              <a:t>Park + various sources</a:t>
            </a:r>
          </a:p>
          <a:p>
            <a:pPr marL="742950" lvl="2">
              <a:buFont typeface="Courier New" panose="02070309020205020404" pitchFamily="49" charset="0"/>
              <a:buChar char="o"/>
            </a:pPr>
            <a:r>
              <a:rPr lang="en-US" b="1">
                <a:latin typeface="+mj-lt"/>
              </a:rPr>
              <a:t>	Experimental rates for NO, O2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="1">
                <a:latin typeface="+mj-lt"/>
              </a:rPr>
              <a:t>No ionized species</a:t>
            </a:r>
          </a:p>
          <a:p>
            <a:pPr marL="342900" indent="-342900" defTabSz="685800">
              <a:buAutoNum type="arabicPeriod"/>
            </a:pPr>
            <a:endParaRPr lang="en-US" b="1">
              <a:latin typeface="+mj-lt"/>
            </a:endParaRPr>
          </a:p>
          <a:p>
            <a:pPr marL="342900" indent="-342900" defTabSz="685800">
              <a:buAutoNum type="arabicPeriod"/>
            </a:pPr>
            <a:r>
              <a:rPr lang="en-US" b="1">
                <a:latin typeface="+mj-lt"/>
              </a:rPr>
              <a:t>Stanford P93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="1">
                <a:latin typeface="+mj-lt"/>
              </a:rPr>
              <a:t>Incident shock code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="1">
                <a:latin typeface="+mj-lt"/>
              </a:rPr>
              <a:t>Park93 solely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n-US" b="1">
                <a:latin typeface="+mj-lt"/>
              </a:rPr>
              <a:t>Includes ionized species</a:t>
            </a:r>
          </a:p>
          <a:p>
            <a:pPr marL="342900" indent="-342900" defTabSz="685800">
              <a:buAutoNum type="arabicPeriod"/>
            </a:pPr>
            <a:r>
              <a:rPr lang="en-US" b="1">
                <a:latin typeface="+mj-lt"/>
              </a:rPr>
              <a:t>DPLR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="1">
                <a:latin typeface="+mj-lt"/>
              </a:rPr>
              <a:t>Stagnation line, flow around sphere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="1">
                <a:latin typeface="+mj-lt"/>
              </a:rPr>
              <a:t>Park + </a:t>
            </a:r>
            <a:r>
              <a:rPr lang="en-US" b="1" err="1">
                <a:latin typeface="+mj-lt"/>
              </a:rPr>
              <a:t>Cruden</a:t>
            </a:r>
            <a:r>
              <a:rPr lang="en-US" b="1">
                <a:latin typeface="+mj-lt"/>
              </a:rPr>
              <a:t> et al. corrections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A278A-C1B0-4E01-8B3C-8610E27613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3140" y="1213115"/>
            <a:ext cx="4084318" cy="306323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70D042-778C-4204-BC13-6691B117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Low Velocity, High Pressure </a:t>
            </a:r>
            <a:r>
              <a:rPr lang="en-US" b="1">
                <a:latin typeface="+mj-lt"/>
              </a:rPr>
              <a:t>(NO)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795150D-CFDB-4A69-8FF3-F93038CE0397}"/>
              </a:ext>
            </a:extLst>
          </p:cNvPr>
          <p:cNvSpPr/>
          <p:nvPr/>
        </p:nvSpPr>
        <p:spPr>
          <a:xfrm>
            <a:off x="4663116" y="121845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4F48344B-16D0-4191-9F73-2CA6BD853043}"/>
              </a:ext>
            </a:extLst>
          </p:cNvPr>
          <p:cNvSpPr/>
          <p:nvPr/>
        </p:nvSpPr>
        <p:spPr>
          <a:xfrm>
            <a:off x="5727099" y="122273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06D32A6C-2E66-407C-BDFC-34BAB6CD865B}"/>
              </a:ext>
            </a:extLst>
          </p:cNvPr>
          <p:cNvSpPr/>
          <p:nvPr/>
        </p:nvSpPr>
        <p:spPr>
          <a:xfrm>
            <a:off x="6793972" y="122273"/>
            <a:ext cx="1244466" cy="346226"/>
          </a:xfrm>
          <a:prstGeom prst="chevron">
            <a:avLst/>
          </a:prstGeom>
          <a:solidFill>
            <a:schemeClr val="tx2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FCD9FED-17D6-492D-867B-38088CDB25F5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45B32C-3E23-4EC5-900F-02B9E0D7D8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69217" y="1211900"/>
            <a:ext cx="4075389" cy="30565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8D33A4-139E-46CD-9C01-9EA30A4C9264}"/>
              </a:ext>
            </a:extLst>
          </p:cNvPr>
          <p:cNvSpPr txBox="1"/>
          <p:nvPr/>
        </p:nvSpPr>
        <p:spPr>
          <a:xfrm>
            <a:off x="487362" y="4314881"/>
            <a:ext cx="427547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defTabSz="685800"/>
            <a:r>
              <a:rPr lang="en-US" sz="1200" b="1">
                <a:latin typeface="+mj-lt"/>
              </a:rPr>
              <a:t>TDLAS measurements </a:t>
            </a:r>
          </a:p>
          <a:p>
            <a:pPr lvl="1" defTabSz="685800"/>
            <a:r>
              <a:rPr lang="en-US" sz="1200" b="1">
                <a:latin typeface="+mj-lt"/>
              </a:rPr>
              <a:t>     (1) Trend well with models; 	</a:t>
            </a:r>
            <a:br>
              <a:rPr lang="en-US" sz="1200" b="1">
                <a:latin typeface="+mj-lt"/>
              </a:rPr>
            </a:br>
            <a:r>
              <a:rPr lang="en-US" sz="1200" b="1">
                <a:latin typeface="+mj-lt"/>
              </a:rPr>
              <a:t>     (2) Converge to equilibrium (w/ models), as expected.</a:t>
            </a:r>
          </a:p>
          <a:p>
            <a:pPr lvl="1" defTabSz="685800"/>
            <a:r>
              <a:rPr lang="en-US" sz="1200" b="1">
                <a:latin typeface="+mj-lt"/>
              </a:rPr>
              <a:t>*</a:t>
            </a:r>
            <a:r>
              <a:rPr lang="en-US" sz="1200" b="1"/>
              <a:t>* Note that Stanford models provide </a:t>
            </a:r>
            <a:r>
              <a:rPr lang="en-US" sz="1200" b="1" err="1"/>
              <a:t>T</a:t>
            </a:r>
            <a:r>
              <a:rPr lang="en-US" sz="1200" b="1" baseline="-25000" err="1"/>
              <a:t>vib,NO</a:t>
            </a:r>
            <a:r>
              <a:rPr lang="en-US" sz="1200" b="1"/>
              <a:t> vs DPLR </a:t>
            </a:r>
            <a:r>
              <a:rPr lang="en-US" sz="1200" b="1" err="1"/>
              <a:t>T</a:t>
            </a:r>
            <a:r>
              <a:rPr lang="en-US" sz="1200" b="1" baseline="-25000" err="1"/>
              <a:t>vib</a:t>
            </a:r>
            <a:endParaRPr lang="en-US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58FB7-7F1F-4865-B54F-4A49B0EFA3E7}"/>
              </a:ext>
            </a:extLst>
          </p:cNvPr>
          <p:cNvSpPr txBox="1"/>
          <p:nvPr/>
        </p:nvSpPr>
        <p:spPr>
          <a:xfrm>
            <a:off x="5187507" y="4272972"/>
            <a:ext cx="3889406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latin typeface="+mj-lt"/>
              </a:rPr>
              <a:t>TDLAS measurements </a:t>
            </a:r>
          </a:p>
          <a:p>
            <a:r>
              <a:rPr lang="en-US" sz="1200" b="1">
                <a:latin typeface="+mj-lt"/>
              </a:rPr>
              <a:t>     </a:t>
            </a:r>
            <a:r>
              <a:rPr lang="en-US" sz="1200" b="1"/>
              <a:t>(1) Trend </a:t>
            </a:r>
            <a:r>
              <a:rPr lang="en-US" sz="1200" b="1">
                <a:latin typeface="+mj-lt"/>
              </a:rPr>
              <a:t>well with Stanford model.</a:t>
            </a:r>
          </a:p>
          <a:p>
            <a:pPr lvl="1" defTabSz="685800"/>
            <a:r>
              <a:rPr lang="en-US" sz="1200" b="1"/>
              <a:t>At long times all 3 models converge to equilibrium.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633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uild="allAtOnce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45B32C-3E23-4EC5-900F-02B9E0D7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99514" y="1236413"/>
            <a:ext cx="4014794" cy="3007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7B9D2F-0477-1154-CABC-BAAD1EDFCAFA}"/>
                  </a:ext>
                </a:extLst>
              </p:cNvPr>
              <p:cNvSpPr txBox="1"/>
              <p:nvPr/>
            </p:nvSpPr>
            <p:spPr>
              <a:xfrm>
                <a:off x="4898641" y="1180019"/>
                <a:ext cx="3790661" cy="35394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indent="0" defTabSz="685800"/>
                <a:r>
                  <a:rPr lang="en-US" b="1" dirty="0">
                    <a:latin typeface="+mj-lt"/>
                  </a:rPr>
                  <a:t>NO measurements at a glance:</a:t>
                </a:r>
              </a:p>
              <a:p>
                <a:pPr indent="0" defTabSz="685800"/>
                <a:endParaRPr lang="en-US" b="1" dirty="0">
                  <a:latin typeface="+mj-lt"/>
                </a:endParaRPr>
              </a:p>
              <a:p>
                <a:pPr marL="285750" indent="-285750" defTabSz="685800">
                  <a:buFont typeface="Wingdings" panose="05000000000000000000" pitchFamily="2" charset="2"/>
                  <a:buChar char="v"/>
                </a:pPr>
                <a:r>
                  <a:rPr lang="en-US" dirty="0">
                    <a:latin typeface="+mj-lt"/>
                  </a:rPr>
                  <a:t>TDLAS measurements track models closely in both temperature and number density. </a:t>
                </a:r>
              </a:p>
              <a:p>
                <a:pPr marL="285750" indent="-285750" defTabSz="685800">
                  <a:buFont typeface="Wingdings" panose="05000000000000000000" pitchFamily="2" charset="2"/>
                  <a:buChar char="v"/>
                </a:pPr>
                <a:endParaRPr lang="en-US" dirty="0">
                  <a:latin typeface="+mj-lt"/>
                </a:endParaRPr>
              </a:p>
              <a:p>
                <a:pPr marL="285750" indent="-285750" defTabSz="685800">
                  <a:buFont typeface="Wingdings" panose="05000000000000000000" pitchFamily="2" charset="2"/>
                  <a:buChar char="v"/>
                </a:pPr>
                <a:r>
                  <a:rPr lang="en-US" dirty="0">
                    <a:latin typeface="+mj-lt"/>
                  </a:rPr>
                  <a:t>Experimental temperatures agree within 15%. (No emission-inferred number density currently available.)</a:t>
                </a:r>
              </a:p>
              <a:p>
                <a:pPr marL="285750" indent="-285750" defTabSz="685800">
                  <a:buFont typeface="Wingdings" panose="05000000000000000000" pitchFamily="2" charset="2"/>
                  <a:buChar char="v"/>
                </a:pPr>
                <a:endParaRPr lang="en-US" dirty="0">
                  <a:latin typeface="+mj-lt"/>
                </a:endParaRPr>
              </a:p>
              <a:p>
                <a:pPr marL="285750" indent="-285750" defTabSz="685800">
                  <a:buFont typeface="Wingdings" panose="05000000000000000000" pitchFamily="2" charset="2"/>
                  <a:buChar char="v"/>
                </a:pPr>
                <a:r>
                  <a:rPr lang="en-US" dirty="0">
                    <a:latin typeface="+mj-lt"/>
                  </a:rPr>
                  <a:t>There exists a 10% offset between measurements and models.</a:t>
                </a:r>
              </a:p>
              <a:p>
                <a:pPr indent="0" defTabSz="685800"/>
                <a:endParaRPr lang="en-US" dirty="0">
                  <a:latin typeface="+mj-lt"/>
                </a:endParaRPr>
              </a:p>
              <a:p>
                <a:pPr indent="0" defTabSz="685800"/>
                <a:r>
                  <a:rPr lang="en-US" b="1" dirty="0">
                    <a:latin typeface="+mj-lt"/>
                  </a:rPr>
                  <a:t>Model discrepancies may be attributed to differing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𝑽𝑻</m:t>
                        </m:r>
                      </m:sub>
                    </m:sSub>
                  </m:oMath>
                </a14:m>
                <a:r>
                  <a:rPr lang="en-US" b="1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latin typeface="+mj-lt"/>
                  </a:rPr>
                  <a:t> expressions in each model, vibrational energy handling.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7B9D2F-0477-1154-CABC-BAAD1EDFC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641" y="1180019"/>
                <a:ext cx="3790661" cy="3539430"/>
              </a:xfrm>
              <a:prstGeom prst="rect">
                <a:avLst/>
              </a:prstGeom>
              <a:blipFill>
                <a:blip r:embed="rId6"/>
                <a:stretch>
                  <a:fillRect l="-483" b="-13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69A278A-C1B0-4E01-8B3C-8610E27613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3140" y="1213115"/>
            <a:ext cx="4084317" cy="306323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70D042-778C-4204-BC13-6691B117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Low Velocity, High Pressure </a:t>
            </a:r>
            <a:r>
              <a:rPr lang="en-US" b="1">
                <a:latin typeface="+mj-lt"/>
              </a:rPr>
              <a:t>(NO)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795150D-CFDB-4A69-8FF3-F93038CE0397}"/>
              </a:ext>
            </a:extLst>
          </p:cNvPr>
          <p:cNvSpPr/>
          <p:nvPr/>
        </p:nvSpPr>
        <p:spPr>
          <a:xfrm>
            <a:off x="4663116" y="121845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4F48344B-16D0-4191-9F73-2CA6BD853043}"/>
              </a:ext>
            </a:extLst>
          </p:cNvPr>
          <p:cNvSpPr/>
          <p:nvPr/>
        </p:nvSpPr>
        <p:spPr>
          <a:xfrm>
            <a:off x="5727099" y="122273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06D32A6C-2E66-407C-BDFC-34BAB6CD865B}"/>
              </a:ext>
            </a:extLst>
          </p:cNvPr>
          <p:cNvSpPr/>
          <p:nvPr/>
        </p:nvSpPr>
        <p:spPr>
          <a:xfrm>
            <a:off x="6793972" y="122273"/>
            <a:ext cx="1244466" cy="346226"/>
          </a:xfrm>
          <a:prstGeom prst="chevron">
            <a:avLst/>
          </a:prstGeom>
          <a:solidFill>
            <a:schemeClr val="tx2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FCD9FED-17D6-492D-867B-38088CDB25F5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8D33A4-139E-46CD-9C01-9EA30A4C9264}"/>
              </a:ext>
            </a:extLst>
          </p:cNvPr>
          <p:cNvSpPr txBox="1"/>
          <p:nvPr/>
        </p:nvSpPr>
        <p:spPr>
          <a:xfrm>
            <a:off x="487362" y="4314881"/>
            <a:ext cx="427547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/>
              <a:t>TDLAS measurements </a:t>
            </a:r>
          </a:p>
          <a:p>
            <a:r>
              <a:rPr lang="en-US" sz="1200" b="1"/>
              <a:t>     (1) Track models closely.</a:t>
            </a:r>
          </a:p>
          <a:p>
            <a:r>
              <a:rPr lang="en-US" sz="1200" b="1"/>
              <a:t>     (2) Converge to equilibrium (w/ models), as expected.</a:t>
            </a:r>
          </a:p>
          <a:p>
            <a:r>
              <a:rPr lang="en-US" sz="1200" b="1"/>
              <a:t>** Disagreement between models in NO formation</a:t>
            </a:r>
            <a:endParaRPr lang="en-US" sz="1200" b="1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341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uild="allAtOnce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9A278A-C1B0-4E01-8B3C-8610E27613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3140" y="1213115"/>
            <a:ext cx="4257561" cy="319317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70D042-778C-4204-BC13-6691B117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High Velocity </a:t>
            </a:r>
            <a:r>
              <a:rPr lang="en-US" b="1" dirty="0">
                <a:latin typeface="+mj-lt"/>
              </a:rPr>
              <a:t>Temperature </a:t>
            </a:r>
            <a:r>
              <a:rPr lang="en-US" dirty="0">
                <a:latin typeface="+mj-lt"/>
              </a:rPr>
              <a:t>    </a:t>
            </a:r>
            <a:r>
              <a:rPr lang="en-US" b="1" dirty="0">
                <a:latin typeface="+mj-lt"/>
              </a:rPr>
              <a:t>Number Density (O* 5P) 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795150D-CFDB-4A69-8FF3-F93038CE0397}"/>
              </a:ext>
            </a:extLst>
          </p:cNvPr>
          <p:cNvSpPr/>
          <p:nvPr/>
        </p:nvSpPr>
        <p:spPr>
          <a:xfrm>
            <a:off x="4663116" y="121845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4F48344B-16D0-4191-9F73-2CA6BD853043}"/>
              </a:ext>
            </a:extLst>
          </p:cNvPr>
          <p:cNvSpPr/>
          <p:nvPr/>
        </p:nvSpPr>
        <p:spPr>
          <a:xfrm>
            <a:off x="5727099" y="122273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06D32A6C-2E66-407C-BDFC-34BAB6CD865B}"/>
              </a:ext>
            </a:extLst>
          </p:cNvPr>
          <p:cNvSpPr/>
          <p:nvPr/>
        </p:nvSpPr>
        <p:spPr>
          <a:xfrm>
            <a:off x="6793972" y="122273"/>
            <a:ext cx="1244466" cy="346226"/>
          </a:xfrm>
          <a:prstGeom prst="chevron">
            <a:avLst/>
          </a:prstGeom>
          <a:solidFill>
            <a:schemeClr val="tx2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FCD9FED-17D6-492D-867B-38088CDB25F5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58FB7-7F1F-4865-B54F-4A49B0EFA3E7}"/>
              </a:ext>
            </a:extLst>
          </p:cNvPr>
          <p:cNvSpPr txBox="1"/>
          <p:nvPr/>
        </p:nvSpPr>
        <p:spPr>
          <a:xfrm>
            <a:off x="645460" y="4469895"/>
            <a:ext cx="392654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defTabSz="685800"/>
            <a:r>
              <a:rPr lang="en-US" sz="1200" b="1" dirty="0">
                <a:latin typeface="+mj-lt"/>
              </a:rPr>
              <a:t>Experimental temperatures agree within 5-10%.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45B32C-3E23-4EC5-900F-02B9E0D7D8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77907" y="1222010"/>
            <a:ext cx="4258010" cy="31935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80C13B-BCD4-EB92-E0EE-EB4BA914338F}"/>
              </a:ext>
            </a:extLst>
          </p:cNvPr>
          <p:cNvSpPr txBox="1"/>
          <p:nvPr/>
        </p:nvSpPr>
        <p:spPr>
          <a:xfrm>
            <a:off x="4777908" y="4469895"/>
            <a:ext cx="41991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defTabSz="685800"/>
            <a:r>
              <a:rPr lang="en-US" sz="1200" b="1" dirty="0">
                <a:latin typeface="+mj-lt"/>
              </a:rPr>
              <a:t>Measurements suggest a lower number density than models predict.</a:t>
            </a:r>
          </a:p>
          <a:p>
            <a:pPr indent="0" defTabSz="685800"/>
            <a:r>
              <a:rPr lang="en-US" sz="1200" b="1" dirty="0">
                <a:latin typeface="+mj-lt"/>
              </a:rPr>
              <a:t>Large scatter and uncertainty due to low population.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99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70D042-778C-4204-BC13-6691B117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High Velocity </a:t>
            </a:r>
            <a:r>
              <a:rPr lang="en-US" b="1" dirty="0">
                <a:latin typeface="+mj-lt"/>
              </a:rPr>
              <a:t>Number Densities (O* 5S, N* 4P)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795150D-CFDB-4A69-8FF3-F93038CE0397}"/>
              </a:ext>
            </a:extLst>
          </p:cNvPr>
          <p:cNvSpPr/>
          <p:nvPr/>
        </p:nvSpPr>
        <p:spPr>
          <a:xfrm>
            <a:off x="4663116" y="121845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4F48344B-16D0-4191-9F73-2CA6BD853043}"/>
              </a:ext>
            </a:extLst>
          </p:cNvPr>
          <p:cNvSpPr/>
          <p:nvPr/>
        </p:nvSpPr>
        <p:spPr>
          <a:xfrm>
            <a:off x="5727099" y="122273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06D32A6C-2E66-407C-BDFC-34BAB6CD865B}"/>
              </a:ext>
            </a:extLst>
          </p:cNvPr>
          <p:cNvSpPr/>
          <p:nvPr/>
        </p:nvSpPr>
        <p:spPr>
          <a:xfrm>
            <a:off x="6793972" y="122273"/>
            <a:ext cx="1244466" cy="346226"/>
          </a:xfrm>
          <a:prstGeom prst="chevron">
            <a:avLst/>
          </a:prstGeom>
          <a:solidFill>
            <a:schemeClr val="tx2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FCD9FED-17D6-492D-867B-38088CDB25F5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45B32C-3E23-4EC5-900F-02B9E0D7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77907" y="1222010"/>
            <a:ext cx="4258011" cy="3193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72B49-5206-8030-0BE7-50068FCEE2E7}"/>
              </a:ext>
            </a:extLst>
          </p:cNvPr>
          <p:cNvSpPr txBox="1"/>
          <p:nvPr/>
        </p:nvSpPr>
        <p:spPr>
          <a:xfrm>
            <a:off x="2904566" y="4503177"/>
            <a:ext cx="388940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defTabSz="685800"/>
            <a:r>
              <a:rPr lang="en-US" sz="1200" b="1" dirty="0">
                <a:latin typeface="+mj-lt"/>
              </a:rPr>
              <a:t>Measurements in agreement with models.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A278A-C1B0-4E01-8B3C-8610E27613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3140" y="1213115"/>
            <a:ext cx="4257563" cy="3193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967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8A035A8E-0129-82EC-667C-E2F97C0984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23936" y="2524809"/>
            <a:ext cx="3530076" cy="264755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40FF8C2-1BA7-CC38-8AE5-93A0A71B51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23936" y="2517985"/>
            <a:ext cx="3530076" cy="26475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70D042-778C-4204-BC13-6691B117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Collisional-Radiative Considerations</a:t>
            </a:r>
            <a:endParaRPr lang="en-US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F8FFBDA-1929-B62B-91A9-7AC4C41F1CC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49327" y="3423370"/>
                <a:ext cx="3787775" cy="1522697"/>
              </a:xfrm>
            </p:spPr>
            <p:txBody>
              <a:bodyPr/>
              <a:lstStyle/>
              <a:p>
                <a:pPr marL="0" indent="0" algn="just"/>
                <a:r>
                  <a:rPr lang="en-US" sz="1200" b="1" dirty="0"/>
                  <a:t>De-excitation through spontaneous emission can be estimated via the Einstein-A coefficient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𝒋𝒊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b="1" i="0" smtClean="0">
                                  <a:latin typeface="Cambria Math" panose="02040503050406030204" pitchFamily="18" charset="0"/>
                                </a:rPr>
                                <m:t>𝐞𝐟𝐟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𝒋𝒊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𝐞𝐟𝐟</m:t>
                          </m:r>
                        </m:sub>
                      </m:sSub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𝒋𝒊</m:t>
                          </m:r>
                        </m:sub>
                      </m:sSub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𝒋𝒊</m:t>
                          </m:r>
                        </m:sub>
                      </m:sSub>
                    </m:oMath>
                  </m:oMathPara>
                </a14:m>
                <a:endParaRPr lang="en-US" sz="1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𝒋𝒊</m:t>
                          </m:r>
                        </m:sub>
                      </m:sSub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𝟖𝟕𝟓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ad>
                            <m:radPr>
                              <m:degHide m:val="on"/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func>
                                <m:funcPr>
                                  <m:ctrlP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lang="en-US" sz="1200" b="1" i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r>
                                        <a:rPr lang="en-US" sz="1200" b="1" i="1" smtClean="0"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F8FFBDA-1929-B62B-91A9-7AC4C41F1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49327" y="3423370"/>
                <a:ext cx="3787775" cy="1522697"/>
              </a:xfrm>
              <a:blipFill>
                <a:blip r:embed="rId6"/>
                <a:stretch>
                  <a:fillRect l="-2576" r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DF638-DC8E-938E-E8D8-B5BE86EB42B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76800" y="1308359"/>
            <a:ext cx="3779838" cy="3359368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795150D-CFDB-4A69-8FF3-F93038CE0397}"/>
              </a:ext>
            </a:extLst>
          </p:cNvPr>
          <p:cNvSpPr/>
          <p:nvPr/>
        </p:nvSpPr>
        <p:spPr>
          <a:xfrm>
            <a:off x="4663116" y="121845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4F48344B-16D0-4191-9F73-2CA6BD853043}"/>
              </a:ext>
            </a:extLst>
          </p:cNvPr>
          <p:cNvSpPr/>
          <p:nvPr/>
        </p:nvSpPr>
        <p:spPr>
          <a:xfrm>
            <a:off x="5727099" y="122273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06D32A6C-2E66-407C-BDFC-34BAB6CD865B}"/>
              </a:ext>
            </a:extLst>
          </p:cNvPr>
          <p:cNvSpPr/>
          <p:nvPr/>
        </p:nvSpPr>
        <p:spPr>
          <a:xfrm>
            <a:off x="6793972" y="122273"/>
            <a:ext cx="1244466" cy="346226"/>
          </a:xfrm>
          <a:prstGeom prst="chevron">
            <a:avLst/>
          </a:prstGeom>
          <a:solidFill>
            <a:schemeClr val="tx2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FCD9FED-17D6-492D-867B-38088CDB25F5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D6D1AA-949A-4044-20C0-6526271E6B83}"/>
              </a:ext>
            </a:extLst>
          </p:cNvPr>
          <p:cNvSpPr txBox="1">
            <a:spLocks/>
          </p:cNvSpPr>
          <p:nvPr/>
        </p:nvSpPr>
        <p:spPr>
          <a:xfrm>
            <a:off x="955677" y="908685"/>
            <a:ext cx="770096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ctr"/>
            <a:r>
              <a:rPr lang="en-US" sz="1200" b="1" i="0">
                <a:solidFill>
                  <a:srgbClr val="000000"/>
                </a:solidFill>
                <a:effectLst/>
                <a:latin typeface="+mj-lt"/>
              </a:rPr>
              <a:t>Radiative processes can play a significant role in the kinetics of atomic species electronic excitation.</a:t>
            </a:r>
            <a:endParaRPr lang="en-US" sz="1200"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67BE1F6-36B7-AC7E-7B1D-914C7D045602}"/>
                  </a:ext>
                </a:extLst>
              </p:cNvPr>
              <p:cNvSpPr txBox="1"/>
              <p:nvPr/>
            </p:nvSpPr>
            <p:spPr>
              <a:xfrm>
                <a:off x="997646" y="2983186"/>
                <a:ext cx="340764" cy="478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sPre>
                      <m:r>
                        <a:rPr lang="en-US" sz="1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000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67BE1F6-36B7-AC7E-7B1D-914C7D045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46" y="2983186"/>
                <a:ext cx="340764" cy="478272"/>
              </a:xfrm>
              <a:prstGeom prst="rect">
                <a:avLst/>
              </a:prstGeom>
              <a:blipFill>
                <a:blip r:embed="rId7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72">
                <a:extLst>
                  <a:ext uri="{FF2B5EF4-FFF2-40B4-BE49-F238E27FC236}">
                    <a16:creationId xmlns:a16="http://schemas.microsoft.com/office/drawing/2014/main" id="{21EC71AB-AD67-823F-4102-12EA249E49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642899"/>
                  </p:ext>
                </p:extLst>
              </p:nvPr>
            </p:nvGraphicFramePr>
            <p:xfrm>
              <a:off x="4869952" y="1318434"/>
              <a:ext cx="3786688" cy="1114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6672">
                      <a:extLst>
                        <a:ext uri="{9D8B030D-6E8A-4147-A177-3AD203B41FA5}">
                          <a16:colId xmlns:a16="http://schemas.microsoft.com/office/drawing/2014/main" val="3842153209"/>
                        </a:ext>
                      </a:extLst>
                    </a:gridCol>
                    <a:gridCol w="946672">
                      <a:extLst>
                        <a:ext uri="{9D8B030D-6E8A-4147-A177-3AD203B41FA5}">
                          <a16:colId xmlns:a16="http://schemas.microsoft.com/office/drawing/2014/main" val="519313545"/>
                        </a:ext>
                      </a:extLst>
                    </a:gridCol>
                    <a:gridCol w="946672">
                      <a:extLst>
                        <a:ext uri="{9D8B030D-6E8A-4147-A177-3AD203B41FA5}">
                          <a16:colId xmlns:a16="http://schemas.microsoft.com/office/drawing/2014/main" val="1328255940"/>
                        </a:ext>
                      </a:extLst>
                    </a:gridCol>
                    <a:gridCol w="946672">
                      <a:extLst>
                        <a:ext uri="{9D8B030D-6E8A-4147-A177-3AD203B41FA5}">
                          <a16:colId xmlns:a16="http://schemas.microsoft.com/office/drawing/2014/main" val="638139941"/>
                        </a:ext>
                      </a:extLst>
                    </a:gridCol>
                  </a:tblGrid>
                  <a:tr h="2702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𝒋𝒊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aseline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[s</a:t>
                          </a:r>
                          <a:r>
                            <a:rPr lang="en-US" sz="1200" baseline="30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sz="1200" baseline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0" smtClean="0"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𝒋𝒊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aseline="-25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𝒋𝒊</m:t>
                                  </m:r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𝐞𝐟𝐟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aseline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[s</a:t>
                          </a:r>
                          <a:r>
                            <a:rPr lang="en-US" sz="1200" baseline="30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sz="1200" baseline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en-US" sz="1200" baseline="-25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631742"/>
                      </a:ext>
                    </a:extLst>
                  </a:tr>
                  <a:tr h="27029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3s </a:t>
                          </a:r>
                          <a:r>
                            <a:rPr lang="en-US" sz="1200" baseline="30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r>
                            <a:rPr lang="en-US" sz="1200" baseline="30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5.6E+03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n-US" sz="1200" b="0" i="0" dirty="0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200" b="0" i="0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1200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b="0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b="0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 b="0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0772474"/>
                      </a:ext>
                    </a:extLst>
                  </a:tr>
                  <a:tr h="27029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3p </a:t>
                          </a:r>
                          <a:r>
                            <a:rPr lang="en-US" sz="1200" baseline="30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en-US" sz="1200" baseline="-25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3.7E+07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200" b="0" i="0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1200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b="0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b="0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 b="0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34623"/>
                      </a:ext>
                    </a:extLst>
                  </a:tr>
                  <a:tr h="27029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i="0" u="none" strike="noStrike" kern="1200" cap="none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3s</a:t>
                          </a:r>
                          <a:r>
                            <a:rPr lang="en-US" sz="1200" b="0" i="0" u="none" strike="noStrike" kern="1200" cap="none" baseline="30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 4</a:t>
                          </a:r>
                          <a:r>
                            <a:rPr lang="en-US" sz="1200" b="0" i="0" u="none" strike="noStrike" kern="1200" cap="none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P </a:t>
                          </a:r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4.0E+08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1E-05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200" b="0" i="0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1200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b="0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b="0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 b="0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27192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72">
                <a:extLst>
                  <a:ext uri="{FF2B5EF4-FFF2-40B4-BE49-F238E27FC236}">
                    <a16:creationId xmlns:a16="http://schemas.microsoft.com/office/drawing/2014/main" id="{21EC71AB-AD67-823F-4102-12EA249E49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642899"/>
                  </p:ext>
                </p:extLst>
              </p:nvPr>
            </p:nvGraphicFramePr>
            <p:xfrm>
              <a:off x="4869952" y="1318434"/>
              <a:ext cx="3786688" cy="1114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6672">
                      <a:extLst>
                        <a:ext uri="{9D8B030D-6E8A-4147-A177-3AD203B41FA5}">
                          <a16:colId xmlns:a16="http://schemas.microsoft.com/office/drawing/2014/main" val="3842153209"/>
                        </a:ext>
                      </a:extLst>
                    </a:gridCol>
                    <a:gridCol w="946672">
                      <a:extLst>
                        <a:ext uri="{9D8B030D-6E8A-4147-A177-3AD203B41FA5}">
                          <a16:colId xmlns:a16="http://schemas.microsoft.com/office/drawing/2014/main" val="519313545"/>
                        </a:ext>
                      </a:extLst>
                    </a:gridCol>
                    <a:gridCol w="946672">
                      <a:extLst>
                        <a:ext uri="{9D8B030D-6E8A-4147-A177-3AD203B41FA5}">
                          <a16:colId xmlns:a16="http://schemas.microsoft.com/office/drawing/2014/main" val="1328255940"/>
                        </a:ext>
                      </a:extLst>
                    </a:gridCol>
                    <a:gridCol w="946672">
                      <a:extLst>
                        <a:ext uri="{9D8B030D-6E8A-4147-A177-3AD203B41FA5}">
                          <a16:colId xmlns:a16="http://schemas.microsoft.com/office/drawing/2014/main" val="638139941"/>
                        </a:ext>
                      </a:extLst>
                    </a:gridCol>
                  </a:tblGrid>
                  <a:tr h="291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641" t="-2083" r="-201923" b="-2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1935" t="-2083" r="-103226" b="-2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0000" t="-2083" r="-2564" b="-29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163174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3s </a:t>
                          </a:r>
                          <a:r>
                            <a:rPr lang="en-US" sz="1200" baseline="30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r>
                            <a:rPr lang="en-US" sz="1200" baseline="30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5.6E+03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1935" t="-108889" r="-103226" b="-2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0000" t="-108889" r="-2564" b="-2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077247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3p </a:t>
                          </a:r>
                          <a:r>
                            <a:rPr lang="en-US" sz="1200" baseline="30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en-US" sz="1200" baseline="-25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3.7E+07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1935" t="-204348" r="-103226" b="-1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0000" t="-204348" r="-2564" b="-1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3462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i="0" u="none" strike="noStrike" kern="1200" cap="none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3s</a:t>
                          </a:r>
                          <a:r>
                            <a:rPr lang="en-US" sz="1200" b="0" i="0" u="none" strike="noStrike" kern="1200" cap="none" baseline="30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 4</a:t>
                          </a:r>
                          <a:r>
                            <a:rPr lang="en-US" sz="1200" b="0" i="0" u="none" strike="noStrike" kern="1200" cap="none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P </a:t>
                          </a:r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4.0E+08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1935" t="-311111" r="-103226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0000" t="-311111" r="-2564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271927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3583BDB-D7B6-6864-7012-C221675B61E3}"/>
              </a:ext>
            </a:extLst>
          </p:cNvPr>
          <p:cNvGrpSpPr/>
          <p:nvPr/>
        </p:nvGrpSpPr>
        <p:grpSpPr>
          <a:xfrm>
            <a:off x="620729" y="1247240"/>
            <a:ext cx="3339430" cy="1909430"/>
            <a:chOff x="560505" y="1146013"/>
            <a:chExt cx="3339844" cy="200766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04DC12-58CC-85EF-34EF-E69B19DC25F3}"/>
                </a:ext>
              </a:extLst>
            </p:cNvPr>
            <p:cNvCxnSpPr>
              <a:cxnSpLocks/>
            </p:cNvCxnSpPr>
            <p:nvPr/>
          </p:nvCxnSpPr>
          <p:spPr>
            <a:xfrm>
              <a:off x="1421495" y="1318992"/>
              <a:ext cx="223610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5DB69E-074C-1D1A-8DAF-0B4B8174000E}"/>
                </a:ext>
              </a:extLst>
            </p:cNvPr>
            <p:cNvCxnSpPr>
              <a:cxnSpLocks/>
            </p:cNvCxnSpPr>
            <p:nvPr/>
          </p:nvCxnSpPr>
          <p:spPr>
            <a:xfrm>
              <a:off x="1421495" y="1928037"/>
              <a:ext cx="15715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11C4B2-1F81-CE63-68C7-0B83DE59F24B}"/>
                </a:ext>
              </a:extLst>
            </p:cNvPr>
            <p:cNvCxnSpPr>
              <a:cxnSpLocks/>
            </p:cNvCxnSpPr>
            <p:nvPr/>
          </p:nvCxnSpPr>
          <p:spPr>
            <a:xfrm>
              <a:off x="2328530" y="1708298"/>
              <a:ext cx="13290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016C32-D929-D1A7-3F60-0272FF33B3B7}"/>
                </a:ext>
              </a:extLst>
            </p:cNvPr>
            <p:cNvCxnSpPr>
              <a:cxnSpLocks/>
            </p:cNvCxnSpPr>
            <p:nvPr/>
          </p:nvCxnSpPr>
          <p:spPr>
            <a:xfrm>
              <a:off x="1421495" y="3150137"/>
              <a:ext cx="223610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2B72479-B7A6-224C-B059-45A314DCCFA4}"/>
                </a:ext>
              </a:extLst>
            </p:cNvPr>
            <p:cNvCxnSpPr/>
            <p:nvPr/>
          </p:nvCxnSpPr>
          <p:spPr>
            <a:xfrm>
              <a:off x="1733107" y="1318992"/>
              <a:ext cx="0" cy="609045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0A3A13E-D21B-BFCA-943D-D19CA26DEFC5}"/>
                </a:ext>
              </a:extLst>
            </p:cNvPr>
            <p:cNvCxnSpPr>
              <a:cxnSpLocks/>
            </p:cNvCxnSpPr>
            <p:nvPr/>
          </p:nvCxnSpPr>
          <p:spPr>
            <a:xfrm>
              <a:off x="1736652" y="1942490"/>
              <a:ext cx="0" cy="1207647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47FF79D-89D2-D399-4FBE-229019C077A7}"/>
                </a:ext>
              </a:extLst>
            </p:cNvPr>
            <p:cNvCxnSpPr>
              <a:cxnSpLocks/>
            </p:cNvCxnSpPr>
            <p:nvPr/>
          </p:nvCxnSpPr>
          <p:spPr>
            <a:xfrm>
              <a:off x="3352799" y="1708298"/>
              <a:ext cx="0" cy="1441839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A38A261-A180-1CCD-9655-72DF8F6555FF}"/>
                </a:ext>
              </a:extLst>
            </p:cNvPr>
            <p:cNvCxnSpPr>
              <a:cxnSpLocks/>
            </p:cNvCxnSpPr>
            <p:nvPr/>
          </p:nvCxnSpPr>
          <p:spPr>
            <a:xfrm>
              <a:off x="3352799" y="1321983"/>
              <a:ext cx="0" cy="386315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2454C1C-5804-FF77-0EC6-4FCB02DAB3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3532" y="1721299"/>
              <a:ext cx="314478" cy="206738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98C0E59-D81C-07C5-2A6C-1C44FDAE6F41}"/>
                </a:ext>
              </a:extLst>
            </p:cNvPr>
            <p:cNvCxnSpPr/>
            <p:nvPr/>
          </p:nvCxnSpPr>
          <p:spPr>
            <a:xfrm>
              <a:off x="1885507" y="1322530"/>
              <a:ext cx="0" cy="609045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B8DAEFE-DEAA-A144-0FD1-E1DB430C1F11}"/>
                </a:ext>
              </a:extLst>
            </p:cNvPr>
            <p:cNvCxnSpPr>
              <a:cxnSpLocks/>
            </p:cNvCxnSpPr>
            <p:nvPr/>
          </p:nvCxnSpPr>
          <p:spPr>
            <a:xfrm>
              <a:off x="1889052" y="1946028"/>
              <a:ext cx="0" cy="1207647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997ECB-478F-2738-E50D-99038CF9BAF7}"/>
                </a:ext>
              </a:extLst>
            </p:cNvPr>
            <p:cNvCxnSpPr>
              <a:cxnSpLocks/>
            </p:cNvCxnSpPr>
            <p:nvPr/>
          </p:nvCxnSpPr>
          <p:spPr>
            <a:xfrm>
              <a:off x="3505199" y="1711836"/>
              <a:ext cx="0" cy="1441839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AF09978-4457-40EA-A9A1-A289A2279AAD}"/>
                </a:ext>
              </a:extLst>
            </p:cNvPr>
            <p:cNvCxnSpPr>
              <a:cxnSpLocks/>
            </p:cNvCxnSpPr>
            <p:nvPr/>
          </p:nvCxnSpPr>
          <p:spPr>
            <a:xfrm>
              <a:off x="3505199" y="1314888"/>
              <a:ext cx="0" cy="386315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D24DBF4-E209-19F2-4BFA-F892ADC183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4194" y="1712213"/>
              <a:ext cx="314478" cy="206738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550BD47-10F8-DDF8-B370-3DA67D9779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5424" y="1724839"/>
              <a:ext cx="314478" cy="206738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2CDA588-30FF-0F8B-21EF-97A5EAC3D746}"/>
                </a:ext>
              </a:extLst>
            </p:cNvPr>
            <p:cNvCxnSpPr>
              <a:cxnSpLocks/>
            </p:cNvCxnSpPr>
            <p:nvPr/>
          </p:nvCxnSpPr>
          <p:spPr>
            <a:xfrm>
              <a:off x="2158405" y="1931951"/>
              <a:ext cx="616452" cy="1215632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E4D7E7C-7F24-B8AD-FB7A-EC5885331F13}"/>
                    </a:ext>
                  </a:extLst>
                </p:cNvPr>
                <p:cNvSpPr txBox="1"/>
                <p:nvPr/>
              </p:nvSpPr>
              <p:spPr>
                <a:xfrm>
                  <a:off x="3049076" y="1375665"/>
                  <a:ext cx="340764" cy="4854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sz="100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r>
                    <a:rPr 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E4D7E7C-7F24-B8AD-FB7A-EC5885331F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076" y="1375665"/>
                  <a:ext cx="340764" cy="48541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8523F0B-2169-CA6A-F17E-8FC520810E1D}"/>
                    </a:ext>
                  </a:extLst>
                </p:cNvPr>
                <p:cNvSpPr txBox="1"/>
                <p:nvPr/>
              </p:nvSpPr>
              <p:spPr>
                <a:xfrm>
                  <a:off x="2455997" y="1688147"/>
                  <a:ext cx="405457" cy="258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46</m:t>
                          </m:r>
                        </m:sub>
                      </m:sSub>
                    </m:oMath>
                  </a14:m>
                  <a:r>
                    <a:rPr lang="en-US" sz="100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8523F0B-2169-CA6A-F17E-8FC520810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997" y="1688147"/>
                  <a:ext cx="405457" cy="2588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E6CF888-6ED6-DFAF-EC57-6EF958AAC749}"/>
                    </a:ext>
                  </a:extLst>
                </p:cNvPr>
                <p:cNvSpPr txBox="1"/>
                <p:nvPr/>
              </p:nvSpPr>
              <p:spPr>
                <a:xfrm>
                  <a:off x="3477920" y="1379206"/>
                  <a:ext cx="340764" cy="258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a14:m>
                  <a:r>
                    <a:rPr lang="en-US" sz="100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E6CF888-6ED6-DFAF-EC57-6EF958AAC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7920" y="1379206"/>
                  <a:ext cx="340764" cy="2588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BA9E4BA-39F2-710C-C452-9359F8979E9A}"/>
                    </a:ext>
                  </a:extLst>
                </p:cNvPr>
                <p:cNvSpPr txBox="1"/>
                <p:nvPr/>
              </p:nvSpPr>
              <p:spPr>
                <a:xfrm>
                  <a:off x="3472140" y="2582521"/>
                  <a:ext cx="428209" cy="258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a14:m>
                  <a:r>
                    <a:rPr lang="en-US" sz="100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BA9E4BA-39F2-710C-C452-9359F8979E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140" y="2582521"/>
                  <a:ext cx="428209" cy="25888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6276AB1-4141-F59B-0B90-25667456253E}"/>
                    </a:ext>
                  </a:extLst>
                </p:cNvPr>
                <p:cNvSpPr txBox="1"/>
                <p:nvPr/>
              </p:nvSpPr>
              <p:spPr>
                <a:xfrm>
                  <a:off x="3030118" y="2593153"/>
                  <a:ext cx="340764" cy="4854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a14:m>
                  <a:r>
                    <a:rPr lang="en-US" sz="100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r>
                    <a:rPr 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6276AB1-4141-F59B-0B90-256674562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118" y="2593153"/>
                  <a:ext cx="340764" cy="48541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C76BD67-FBFC-D472-FFEA-D50FD59B7B58}"/>
                    </a:ext>
                  </a:extLst>
                </p:cNvPr>
                <p:cNvSpPr txBox="1"/>
                <p:nvPr/>
              </p:nvSpPr>
              <p:spPr>
                <a:xfrm>
                  <a:off x="1425834" y="1379205"/>
                  <a:ext cx="340764" cy="4854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sz="100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r>
                    <a:rPr 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C76BD67-FBFC-D472-FFEA-D50FD59B7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834" y="1379205"/>
                  <a:ext cx="340764" cy="48541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B27D22E-4977-2691-D47B-74311734138D}"/>
                    </a:ext>
                  </a:extLst>
                </p:cNvPr>
                <p:cNvSpPr txBox="1"/>
                <p:nvPr/>
              </p:nvSpPr>
              <p:spPr>
                <a:xfrm>
                  <a:off x="1417509" y="2649859"/>
                  <a:ext cx="340764" cy="4854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a14:m>
                  <a:r>
                    <a:rPr lang="en-US" sz="100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r>
                    <a:rPr 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B27D22E-4977-2691-D47B-743117341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509" y="2649859"/>
                  <a:ext cx="340764" cy="48541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17B3243-3CB1-5661-1CB8-DDBDA34E3E4F}"/>
                    </a:ext>
                  </a:extLst>
                </p:cNvPr>
                <p:cNvSpPr txBox="1"/>
                <p:nvPr/>
              </p:nvSpPr>
              <p:spPr>
                <a:xfrm>
                  <a:off x="1855311" y="1358234"/>
                  <a:ext cx="340764" cy="258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a14:m>
                  <a:r>
                    <a:rPr lang="en-US" sz="100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17B3243-3CB1-5661-1CB8-DDBDA34E3E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5311" y="1358234"/>
                  <a:ext cx="340764" cy="25888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5E8123F-A6B0-0701-70CA-FF24F40F6DA5}"/>
                    </a:ext>
                  </a:extLst>
                </p:cNvPr>
                <p:cNvSpPr txBox="1"/>
                <p:nvPr/>
              </p:nvSpPr>
              <p:spPr>
                <a:xfrm>
                  <a:off x="1849531" y="2657245"/>
                  <a:ext cx="428209" cy="258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  <m:sup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a14:m>
                  <a:r>
                    <a:rPr lang="en-US" sz="100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5E8123F-A6B0-0701-70CA-FF24F40F6D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531" y="2657245"/>
                  <a:ext cx="428209" cy="25888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E282B02-45B4-9A77-B42B-3D233393214D}"/>
                    </a:ext>
                  </a:extLst>
                </p:cNvPr>
                <p:cNvSpPr txBox="1"/>
                <p:nvPr/>
              </p:nvSpPr>
              <p:spPr>
                <a:xfrm>
                  <a:off x="2161697" y="1693315"/>
                  <a:ext cx="428209" cy="258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46</m:t>
                          </m:r>
                        </m:sub>
                        <m:sup>
                          <m:r>
                            <a:rPr lang="en-US" sz="1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a14:m>
                  <a:r>
                    <a:rPr lang="en-US" sz="100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E282B02-45B4-9A77-B42B-3D2333932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697" y="1693315"/>
                  <a:ext cx="428209" cy="25888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3A3C09F-DD09-BC67-BD8D-19EB3EE6BE00}"/>
                    </a:ext>
                  </a:extLst>
                </p:cNvPr>
                <p:cNvSpPr txBox="1"/>
                <p:nvPr/>
              </p:nvSpPr>
              <p:spPr>
                <a:xfrm>
                  <a:off x="2450047" y="2399598"/>
                  <a:ext cx="428209" cy="258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a14:m>
                  <a:r>
                    <a:rPr lang="en-US" sz="100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3A3C09F-DD09-BC67-BD8D-19EB3EE6B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0047" y="2399598"/>
                  <a:ext cx="428209" cy="25888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7714912-6B6A-D2E4-9359-D115E7DCFD78}"/>
                    </a:ext>
                  </a:extLst>
                </p:cNvPr>
                <p:cNvSpPr txBox="1"/>
                <p:nvPr/>
              </p:nvSpPr>
              <p:spPr>
                <a:xfrm>
                  <a:off x="2933632" y="1691995"/>
                  <a:ext cx="428209" cy="258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sub>
                      </m:sSub>
                    </m:oMath>
                  </a14:m>
                  <a:r>
                    <a:rPr lang="en-US" sz="100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7714912-6B6A-D2E4-9359-D115E7DCFD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632" y="1691995"/>
                  <a:ext cx="428209" cy="25888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8917D08-26CA-7E58-8B0C-33BB42DD0D9D}"/>
                    </a:ext>
                  </a:extLst>
                </p:cNvPr>
                <p:cNvSpPr txBox="1"/>
                <p:nvPr/>
              </p:nvSpPr>
              <p:spPr>
                <a:xfrm>
                  <a:off x="904520" y="1555662"/>
                  <a:ext cx="340764" cy="5092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1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1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en-US" sz="1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sPre>
                        <m:r>
                          <a:rPr lang="en-US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1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8917D08-26CA-7E58-8B0C-33BB42DD0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520" y="1555662"/>
                  <a:ext cx="340764" cy="509281"/>
                </a:xfrm>
                <a:prstGeom prst="rect">
                  <a:avLst/>
                </a:prstGeom>
                <a:blipFill>
                  <a:blip r:embed="rId21"/>
                  <a:stretch>
                    <a:fillRect r="-5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64E452B-CC9C-2801-B458-CCA04FC41DCA}"/>
                    </a:ext>
                  </a:extLst>
                </p:cNvPr>
                <p:cNvSpPr txBox="1"/>
                <p:nvPr/>
              </p:nvSpPr>
              <p:spPr>
                <a:xfrm>
                  <a:off x="906324" y="1773249"/>
                  <a:ext cx="340764" cy="5092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1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1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en-US" sz="1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sPre>
                        <m:r>
                          <a:rPr lang="en-US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64E452B-CC9C-2801-B458-CCA04FC41D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324" y="1773249"/>
                  <a:ext cx="340764" cy="509281"/>
                </a:xfrm>
                <a:prstGeom prst="rect">
                  <a:avLst/>
                </a:prstGeom>
                <a:blipFill>
                  <a:blip r:embed="rId22"/>
                  <a:stretch>
                    <a:fillRect r="-5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CE40CCC-E28B-B8E0-4DDE-28C1F7785807}"/>
                    </a:ext>
                  </a:extLst>
                </p:cNvPr>
                <p:cNvSpPr txBox="1"/>
                <p:nvPr/>
              </p:nvSpPr>
              <p:spPr>
                <a:xfrm>
                  <a:off x="560505" y="1146013"/>
                  <a:ext cx="340764" cy="258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𝐂𝐨𝐧𝐭𝐢𝐧𝐮𝐮𝐦</m:t>
                      </m:r>
                    </m:oMath>
                  </a14:m>
                  <a:r>
                    <a:rPr lang="en-US" sz="10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CE40CCC-E28B-B8E0-4DDE-28C1F77858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05" y="1146013"/>
                  <a:ext cx="340764" cy="258888"/>
                </a:xfrm>
                <a:prstGeom prst="rect">
                  <a:avLst/>
                </a:prstGeom>
                <a:blipFill>
                  <a:blip r:embed="rId23"/>
                  <a:stretch>
                    <a:fillRect r="-13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57EB211-D026-E207-0C35-C7117EC8B44C}"/>
                </a:ext>
              </a:extLst>
            </p:cNvPr>
            <p:cNvSpPr txBox="1"/>
            <p:nvPr/>
          </p:nvSpPr>
          <p:spPr>
            <a:xfrm>
              <a:off x="699620" y="2273672"/>
              <a:ext cx="1537780" cy="2669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indent="0" algn="ctr" defTabSz="685800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Oxygen Atom (O)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0F3DAB47-F48C-080C-E4D0-5CA8E07EB2F6}"/>
              </a:ext>
            </a:extLst>
          </p:cNvPr>
          <p:cNvSpPr/>
          <p:nvPr/>
        </p:nvSpPr>
        <p:spPr>
          <a:xfrm>
            <a:off x="5516880" y="4098722"/>
            <a:ext cx="3037840" cy="221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815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64BD82-D493-BD34-63BE-9EB3BE38DA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01859" y="3114839"/>
            <a:ext cx="2575542" cy="1931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365965-4ABD-42B5-B322-9B1C25A6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Impact of Collisional-Radiative</a:t>
            </a:r>
            <a:r>
              <a:rPr lang="en-US" dirty="0"/>
              <a:t> Corrections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9BC13-BE84-3C9C-A5A1-481FA086F4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236" y="924473"/>
            <a:ext cx="2589073" cy="1941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DB5C50-CB2A-9F20-417C-781AF51AC1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9458" y="924467"/>
            <a:ext cx="2573100" cy="1929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CC21D-0579-CB66-309A-AEEA43ADDE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50058" y="3128972"/>
            <a:ext cx="2569441" cy="19270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AFB115-FE78-03CB-836F-E6D96FB4293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5467" y="3113690"/>
            <a:ext cx="2578607" cy="19339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761716-D829-D93F-8232-CFF532B5CCE5}"/>
              </a:ext>
            </a:extLst>
          </p:cNvPr>
          <p:cNvCxnSpPr/>
          <p:nvPr/>
        </p:nvCxnSpPr>
        <p:spPr>
          <a:xfrm>
            <a:off x="550235" y="3002741"/>
            <a:ext cx="81287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6ECE5B2-68AD-B486-9FFE-E5B8ACA9D110}"/>
              </a:ext>
            </a:extLst>
          </p:cNvPr>
          <p:cNvSpPr txBox="1"/>
          <p:nvPr/>
        </p:nvSpPr>
        <p:spPr>
          <a:xfrm>
            <a:off x="7669855" y="3930036"/>
            <a:ext cx="1417320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 algn="ctr">
              <a:spcAft>
                <a:spcPts val="450"/>
              </a:spcAft>
              <a:buClr>
                <a:srgbClr val="7F0424"/>
              </a:buClr>
              <a:buFont typeface="Wingdings" panose="05000000000000000000" pitchFamily="2" charset="2"/>
              <a:buChar char="Ø"/>
              <a:defRPr/>
            </a:pPr>
            <a:r>
              <a:rPr lang="en-US" sz="1050" b="1">
                <a:latin typeface="+mj-lt"/>
              </a:rPr>
              <a:t>Updated figures</a:t>
            </a:r>
            <a:endParaRPr lang="en-US" sz="1050" b="1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B38A076F-D138-C040-C24B-A504E802F321}"/>
              </a:ext>
            </a:extLst>
          </p:cNvPr>
          <p:cNvSpPr/>
          <p:nvPr/>
        </p:nvSpPr>
        <p:spPr>
          <a:xfrm>
            <a:off x="4663116" y="121845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C6C0DECE-58D1-D1A1-A90A-935CA58BA54B}"/>
              </a:ext>
            </a:extLst>
          </p:cNvPr>
          <p:cNvSpPr/>
          <p:nvPr/>
        </p:nvSpPr>
        <p:spPr>
          <a:xfrm>
            <a:off x="6793972" y="122273"/>
            <a:ext cx="1244466" cy="346226"/>
          </a:xfrm>
          <a:prstGeom prst="chevron">
            <a:avLst/>
          </a:prstGeom>
          <a:solidFill>
            <a:schemeClr val="tx2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CE22E6A8-598A-B125-CA75-81B716F95F56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7943FEE9-E253-B6FC-C5C5-5FF55EC051B2}"/>
              </a:ext>
            </a:extLst>
          </p:cNvPr>
          <p:cNvSpPr/>
          <p:nvPr/>
        </p:nvSpPr>
        <p:spPr>
          <a:xfrm>
            <a:off x="5727099" y="122273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95DE9-2CA7-81E9-17A2-57F469B3E11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107365" y="925614"/>
            <a:ext cx="2570039" cy="19275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DA6CC2-24EB-DEC6-CD9E-72558F0D1A14}"/>
              </a:ext>
            </a:extLst>
          </p:cNvPr>
          <p:cNvSpPr txBox="1"/>
          <p:nvPr/>
        </p:nvSpPr>
        <p:spPr>
          <a:xfrm>
            <a:off x="7669855" y="1580599"/>
            <a:ext cx="1417320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 algn="ctr">
              <a:spcAft>
                <a:spcPts val="450"/>
              </a:spcAft>
              <a:buClr>
                <a:srgbClr val="7F0424"/>
              </a:buClr>
              <a:buFont typeface="Wingdings" panose="05000000000000000000" pitchFamily="2" charset="2"/>
              <a:buChar char="Ø"/>
              <a:defRPr/>
            </a:pPr>
            <a:r>
              <a:rPr lang="en-US" sz="1050" b="1">
                <a:latin typeface="+mj-lt"/>
              </a:rPr>
              <a:t>Original figures</a:t>
            </a:r>
            <a:endParaRPr lang="en-US" sz="105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5AB3-151A-29CF-470E-2682691E431F}"/>
              </a:ext>
            </a:extLst>
          </p:cNvPr>
          <p:cNvSpPr txBox="1"/>
          <p:nvPr/>
        </p:nvSpPr>
        <p:spPr>
          <a:xfrm>
            <a:off x="2154045" y="3844592"/>
            <a:ext cx="529732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defTabSz="685800"/>
            <a:r>
              <a:rPr lang="en-US" sz="1200" b="1" dirty="0">
                <a:latin typeface="+mj-lt"/>
              </a:rPr>
              <a:t>Additional uncertainty from EAST reported </a:t>
            </a:r>
            <a:r>
              <a:rPr lang="en-US" sz="1200" b="1" dirty="0" err="1">
                <a:latin typeface="+mj-lt"/>
              </a:rPr>
              <a:t>U</a:t>
            </a:r>
            <a:r>
              <a:rPr lang="en-US" sz="1200" b="1" baseline="-25000" dirty="0" err="1">
                <a:latin typeface="+mj-lt"/>
              </a:rPr>
              <a:t>is</a:t>
            </a:r>
            <a:r>
              <a:rPr lang="en-US" sz="1200" b="1" dirty="0">
                <a:latin typeface="+mj-lt"/>
              </a:rPr>
              <a:t> values (~1%).</a:t>
            </a:r>
          </a:p>
        </p:txBody>
      </p:sp>
    </p:spTree>
    <p:extLst>
      <p:ext uri="{BB962C8B-B14F-4D97-AF65-F5344CB8AC3E}">
        <p14:creationId xmlns:p14="http://schemas.microsoft.com/office/powerpoint/2010/main" val="1419373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0FA8-ED74-4BA2-9C8B-C9B17DB5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Summary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A76717-A188-4C5E-B8BC-0CBA6BED8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4792" indent="0">
              <a:buClr>
                <a:schemeClr val="tx2"/>
              </a:buClr>
              <a:buSzPct val="100000"/>
            </a:pPr>
            <a:r>
              <a:rPr lang="en-US" sz="1400" b="1" dirty="0">
                <a:latin typeface="+mj-lt"/>
              </a:rPr>
              <a:t>Seven fast-scanning TDLAS-based diagnostics targeting NO in the mid-IR, and O* and N* in the near-IR have been successfully integrated and demonstrated in the NASA Ames EAST facility.</a:t>
            </a:r>
          </a:p>
          <a:p>
            <a:pPr marL="590542" indent="-285750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latin typeface="+mj-lt"/>
              </a:rPr>
              <a:t>Stanford measurements have been compared with emission measurements, Stanford models, and Ames modeling (DPLR).</a:t>
            </a:r>
          </a:p>
          <a:p>
            <a:pPr marL="590542" indent="-285750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latin typeface="+mj-lt"/>
              </a:rPr>
              <a:t>Temperature measurements are consistent between Stanford absorption and NASA emission diagnostics, and relatively consistent with modeling.</a:t>
            </a:r>
          </a:p>
          <a:p>
            <a:pPr marL="590542" indent="-285750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latin typeface="+mj-lt"/>
              </a:rPr>
              <a:t>Temperature measurements are higher than models suggest.</a:t>
            </a:r>
          </a:p>
          <a:p>
            <a:pPr marL="590542" indent="-285750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latin typeface="+mj-lt"/>
              </a:rPr>
              <a:t>NO number density measurements track well with Stanford models. </a:t>
            </a:r>
          </a:p>
          <a:p>
            <a:pPr marL="590542" indent="-285750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latin typeface="+mj-lt"/>
              </a:rPr>
              <a:t>O*(5S) </a:t>
            </a:r>
            <a:r>
              <a:rPr lang="en-US" sz="1400" dirty="0"/>
              <a:t>and N*(4P) </a:t>
            </a:r>
            <a:r>
              <a:rPr lang="en-US" sz="1400" dirty="0">
                <a:latin typeface="+mj-lt"/>
              </a:rPr>
              <a:t>measurements are higher than models suggest, O*(5P) </a:t>
            </a:r>
            <a:r>
              <a:rPr lang="en-US" sz="1400" dirty="0"/>
              <a:t>measurements are</a:t>
            </a:r>
            <a:r>
              <a:rPr lang="en-US" sz="1400" dirty="0">
                <a:latin typeface="+mj-lt"/>
              </a:rPr>
              <a:t> lower.</a:t>
            </a:r>
          </a:p>
          <a:p>
            <a:pPr marL="1047742" lvl="1" indent="-285750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latin typeface="+mj-lt"/>
              </a:rPr>
              <a:t>CR considerations resolve some of the disagreement between excited states.</a:t>
            </a:r>
          </a:p>
          <a:p>
            <a:pPr marL="1047742" lvl="1" indent="-285750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+mj-lt"/>
              </a:rPr>
              <a:t>U</a:t>
            </a:r>
            <a:r>
              <a:rPr lang="en-US" sz="1400" baseline="-25000" dirty="0" err="1">
                <a:latin typeface="+mj-lt"/>
              </a:rPr>
              <a:t>is</a:t>
            </a:r>
            <a:r>
              <a:rPr lang="en-US" sz="1400" dirty="0">
                <a:latin typeface="+mj-lt"/>
              </a:rPr>
              <a:t> reporting uncertainty can resolve some of the remaining disagreement between measurement and model.</a:t>
            </a:r>
          </a:p>
          <a:p>
            <a:pPr marL="304792" indent="0">
              <a:buClr>
                <a:schemeClr val="tx2"/>
              </a:buClr>
              <a:buSzPct val="100000"/>
            </a:pPr>
            <a:r>
              <a:rPr lang="en-US" sz="1400" b="1" dirty="0">
                <a:latin typeface="+mj-lt"/>
              </a:rPr>
              <a:t>These discrepancies motivate ongoing, air kinetics work to resolve the accuracy of modeling assumptions.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795150D-CFDB-4A69-8FF3-F93038CE0397}"/>
              </a:ext>
            </a:extLst>
          </p:cNvPr>
          <p:cNvSpPr/>
          <p:nvPr/>
        </p:nvSpPr>
        <p:spPr>
          <a:xfrm>
            <a:off x="4663116" y="121845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4F48344B-16D0-4191-9F73-2CA6BD853043}"/>
              </a:ext>
            </a:extLst>
          </p:cNvPr>
          <p:cNvSpPr/>
          <p:nvPr/>
        </p:nvSpPr>
        <p:spPr>
          <a:xfrm>
            <a:off x="5727099" y="122273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06D32A6C-2E66-407C-BDFC-34BAB6CD865B}"/>
              </a:ext>
            </a:extLst>
          </p:cNvPr>
          <p:cNvSpPr/>
          <p:nvPr/>
        </p:nvSpPr>
        <p:spPr>
          <a:xfrm>
            <a:off x="6793972" y="122273"/>
            <a:ext cx="1244466" cy="346226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FCD9FED-17D6-492D-867B-38088CDB25F5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295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335D-60FE-436E-9CE1-46FAF79B8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7" y="49942"/>
            <a:ext cx="7707862" cy="488024"/>
          </a:xfrm>
        </p:spPr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A6416-1E0A-4C70-8E9D-1E8F0297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8" y="541485"/>
            <a:ext cx="3787775" cy="3759042"/>
          </a:xfrm>
        </p:spPr>
        <p:txBody>
          <a:bodyPr/>
          <a:lstStyle/>
          <a:p>
            <a:pPr marL="0" indent="0"/>
            <a:r>
              <a:rPr lang="en-US" sz="1400" b="1" dirty="0"/>
              <a:t>Stanford</a:t>
            </a:r>
          </a:p>
          <a:p>
            <a:pPr marL="0" indent="0"/>
            <a:r>
              <a:rPr lang="en-US" sz="1400" b="1" dirty="0"/>
              <a:t>    </a:t>
            </a:r>
            <a:r>
              <a:rPr lang="en-US" sz="1400" dirty="0"/>
              <a:t>Efaine Chang</a:t>
            </a:r>
            <a:endParaRPr lang="en-US" sz="1400" b="1" dirty="0"/>
          </a:p>
          <a:p>
            <a:pPr marL="0" indent="0"/>
            <a:r>
              <a:rPr lang="en-US" sz="1400" dirty="0"/>
              <a:t>    Dylan Drescher</a:t>
            </a:r>
          </a:p>
          <a:p>
            <a:pPr marL="0" indent="0"/>
            <a:r>
              <a:rPr lang="en-US" sz="1400" dirty="0"/>
              <a:t>    Jesse Streicher</a:t>
            </a:r>
          </a:p>
          <a:p>
            <a:pPr marL="0" indent="0"/>
            <a:r>
              <a:rPr lang="en-US" sz="1400" dirty="0"/>
              <a:t>    Christopher Strand</a:t>
            </a:r>
          </a:p>
          <a:p>
            <a:pPr marL="0" indent="0"/>
            <a:r>
              <a:rPr lang="en-US" sz="1400" dirty="0"/>
              <a:t>    Professor Ronald K. Hanson</a:t>
            </a:r>
            <a:endParaRPr lang="en-US" sz="1400" b="1" dirty="0"/>
          </a:p>
          <a:p>
            <a:pPr marL="0" indent="0"/>
            <a:endParaRPr lang="en-US" sz="1050" b="1" dirty="0"/>
          </a:p>
          <a:p>
            <a:pPr marL="0" indent="0"/>
            <a:r>
              <a:rPr lang="en-US" sz="1400" b="1" dirty="0"/>
              <a:t>NASA </a:t>
            </a:r>
          </a:p>
          <a:p>
            <a:pPr marL="0" indent="0"/>
            <a:r>
              <a:rPr lang="en-US" sz="1400" b="1" i="1" dirty="0"/>
              <a:t>    </a:t>
            </a:r>
            <a:r>
              <a:rPr lang="en-US" sz="1400" i="1" dirty="0"/>
              <a:t>NSTGRO, 80NSSC21K1268</a:t>
            </a:r>
          </a:p>
          <a:p>
            <a:pPr marL="0" indent="0"/>
            <a:r>
              <a:rPr lang="en-US" sz="1400" b="1" dirty="0"/>
              <a:t>     </a:t>
            </a:r>
            <a:r>
              <a:rPr lang="it-IT" sz="1400" dirty="0"/>
              <a:t>Andrea Fagnani, USRA</a:t>
            </a:r>
          </a:p>
          <a:p>
            <a:r>
              <a:rPr lang="en-US" sz="1400" dirty="0"/>
              <a:t>Brett A. Cruden, AMA</a:t>
            </a:r>
          </a:p>
          <a:p>
            <a:r>
              <a:rPr lang="en-US" sz="1400" dirty="0"/>
              <a:t>Entry Systems Modeling Project</a:t>
            </a:r>
          </a:p>
          <a:p>
            <a:endParaRPr lang="en-US" sz="1050" dirty="0"/>
          </a:p>
          <a:p>
            <a:pPr marL="0" indent="0"/>
            <a:r>
              <a:rPr lang="en-US" sz="1400" b="1" dirty="0"/>
              <a:t>AFOSR</a:t>
            </a:r>
          </a:p>
          <a:p>
            <a:pPr marL="0" indent="0"/>
            <a:r>
              <a:rPr lang="en-US" sz="1400" b="1" dirty="0"/>
              <a:t>     </a:t>
            </a:r>
            <a:r>
              <a:rPr lang="en-US" sz="1400" i="1" dirty="0"/>
              <a:t>FA9550-19-1-0219 </a:t>
            </a:r>
          </a:p>
          <a:p>
            <a:pPr marL="0" indent="0"/>
            <a:r>
              <a:rPr lang="en-US" sz="1400" i="1" dirty="0"/>
              <a:t>     FA9550-21-1-0311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EB804C-60DA-4BD0-9A72-0410ACA59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2" y="970560"/>
            <a:ext cx="609600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645338-FBF9-49A9-A458-55C28F55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40" y="2358506"/>
            <a:ext cx="10933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651FC90-51CC-40E9-D879-660754E58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"/>
          <a:stretch/>
        </p:blipFill>
        <p:spPr bwMode="auto">
          <a:xfrm>
            <a:off x="3885638" y="3731880"/>
            <a:ext cx="1093329" cy="10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9284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0E844E-DF67-4BE4-819C-F31765034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87ECD12-07A3-4F98-854E-CC26A7FEED4E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20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731970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1BA1E4-7D81-F2F4-64ED-319B09A163A3}"/>
              </a:ext>
            </a:extLst>
          </p:cNvPr>
          <p:cNvSpPr/>
          <p:nvPr/>
        </p:nvSpPr>
        <p:spPr>
          <a:xfrm>
            <a:off x="6381083" y="2995170"/>
            <a:ext cx="797331" cy="466960"/>
          </a:xfrm>
          <a:prstGeom prst="rect">
            <a:avLst/>
          </a:prstGeom>
          <a:solidFill>
            <a:srgbClr val="FFD393"/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4B065-FEC2-78BD-7399-3FCFAE2E12D3}"/>
              </a:ext>
            </a:extLst>
          </p:cNvPr>
          <p:cNvSpPr/>
          <p:nvPr/>
        </p:nvSpPr>
        <p:spPr>
          <a:xfrm>
            <a:off x="6750298" y="4777345"/>
            <a:ext cx="2228504" cy="332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00AB72-EFE3-26BF-1D98-99458704388D}"/>
              </a:ext>
            </a:extLst>
          </p:cNvPr>
          <p:cNvSpPr/>
          <p:nvPr/>
        </p:nvSpPr>
        <p:spPr>
          <a:xfrm>
            <a:off x="8133582" y="2857486"/>
            <a:ext cx="812269" cy="750094"/>
          </a:xfrm>
          <a:prstGeom prst="rect">
            <a:avLst/>
          </a:prstGeom>
          <a:solidFill>
            <a:srgbClr val="FFFFC0"/>
          </a:solidFill>
          <a:ln w="63500" cap="flat" cmpd="sng" algn="ctr">
            <a:solidFill>
              <a:srgbClr val="80808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C5A49D-CCF3-9786-B5CB-7F12082F8C33}"/>
              </a:ext>
            </a:extLst>
          </p:cNvPr>
          <p:cNvSpPr txBox="1"/>
          <p:nvPr/>
        </p:nvSpPr>
        <p:spPr>
          <a:xfrm>
            <a:off x="57219" y="4819096"/>
            <a:ext cx="305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90AF4-F0F4-44C8-823C-A8789B7E44B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DB7CC3-D1AB-457B-FDCB-A694A24D7F50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458782" y="2101491"/>
            <a:ext cx="1" cy="398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A5B98CA-9E05-643B-3A42-90D8D1A08499}"/>
              </a:ext>
            </a:extLst>
          </p:cNvPr>
          <p:cNvSpPr txBox="1"/>
          <p:nvPr/>
        </p:nvSpPr>
        <p:spPr>
          <a:xfrm>
            <a:off x="3522382" y="2513738"/>
            <a:ext cx="2858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Incident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Shock Tube (e.g., EAST/T6)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3526D-1CB2-0612-10ED-1C3D03C3DAE7}"/>
              </a:ext>
            </a:extLst>
          </p:cNvPr>
          <p:cNvSpPr txBox="1"/>
          <p:nvPr/>
        </p:nvSpPr>
        <p:spPr>
          <a:xfrm>
            <a:off x="476956" y="2504120"/>
            <a:ext cx="298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Reflected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Shock Tube (e.g., Stanford)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57C8FF-8079-DCF9-84C3-EF4F81B37490}"/>
              </a:ext>
            </a:extLst>
          </p:cNvPr>
          <p:cNvSpPr txBox="1"/>
          <p:nvPr/>
        </p:nvSpPr>
        <p:spPr>
          <a:xfrm>
            <a:off x="6429552" y="2513739"/>
            <a:ext cx="2623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 Tunnels (e.g., T5/T6)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BCFD8190-225D-E78C-973F-DDBD641F40C6}"/>
              </a:ext>
            </a:extLst>
          </p:cNvPr>
          <p:cNvCxnSpPr>
            <a:cxnSpLocks/>
            <a:stCxn id="33" idx="2"/>
            <a:endCxn id="8" idx="0"/>
          </p:cNvCxnSpPr>
          <p:nvPr/>
        </p:nvCxnSpPr>
        <p:spPr>
          <a:xfrm rot="5400000">
            <a:off x="3012980" y="1058316"/>
            <a:ext cx="402629" cy="24889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FE286D5-0D7C-1A6B-F693-4166C8BF7E71}"/>
              </a:ext>
            </a:extLst>
          </p:cNvPr>
          <p:cNvCxnSpPr>
            <a:cxnSpLocks/>
            <a:stCxn id="33" idx="2"/>
            <a:endCxn id="11" idx="0"/>
          </p:cNvCxnSpPr>
          <p:nvPr/>
        </p:nvCxnSpPr>
        <p:spPr>
          <a:xfrm rot="16200000" flipH="1">
            <a:off x="5893796" y="666478"/>
            <a:ext cx="412248" cy="32822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B9AAC88C-E850-7977-6D85-9CB6C289A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30" y="746567"/>
            <a:ext cx="3366905" cy="135492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C4BA1AB-A769-FA1C-3F4F-AE76A99D924B}"/>
              </a:ext>
            </a:extLst>
          </p:cNvPr>
          <p:cNvSpPr/>
          <p:nvPr/>
        </p:nvSpPr>
        <p:spPr>
          <a:xfrm>
            <a:off x="2047241" y="2987007"/>
            <a:ext cx="1008616" cy="468141"/>
          </a:xfrm>
          <a:prstGeom prst="rect">
            <a:avLst/>
          </a:prstGeom>
          <a:solidFill>
            <a:srgbClr val="FFD393"/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E1133DC-9361-A800-EA64-EB378E319E13}"/>
              </a:ext>
            </a:extLst>
          </p:cNvPr>
          <p:cNvGrpSpPr/>
          <p:nvPr/>
        </p:nvGrpSpPr>
        <p:grpSpPr>
          <a:xfrm rot="5400000">
            <a:off x="2768199" y="3118094"/>
            <a:ext cx="639678" cy="201525"/>
            <a:chOff x="4508500" y="1026127"/>
            <a:chExt cx="1028700" cy="335048"/>
          </a:xfr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50000"/>
                </a:schemeClr>
              </a:gs>
              <a:gs pos="15000">
                <a:schemeClr val="bg1">
                  <a:lumMod val="50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8198BE-795B-8FE9-D9D5-2410BBAB4C06}"/>
                </a:ext>
              </a:extLst>
            </p:cNvPr>
            <p:cNvSpPr/>
            <p:nvPr/>
          </p:nvSpPr>
          <p:spPr>
            <a:xfrm>
              <a:off x="4508500" y="1026127"/>
              <a:ext cx="1028700" cy="2225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0013DFA-14BE-6054-2C7B-612A96E5FF2E}"/>
                </a:ext>
              </a:extLst>
            </p:cNvPr>
            <p:cNvSpPr/>
            <p:nvPr/>
          </p:nvSpPr>
          <p:spPr>
            <a:xfrm>
              <a:off x="4671457" y="1248643"/>
              <a:ext cx="707576" cy="1125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479D046-C7D3-CF4B-09D5-6955D2A2D329}"/>
              </a:ext>
            </a:extLst>
          </p:cNvPr>
          <p:cNvSpPr/>
          <p:nvPr/>
        </p:nvSpPr>
        <p:spPr>
          <a:xfrm>
            <a:off x="602542" y="2985424"/>
            <a:ext cx="1440865" cy="469724"/>
          </a:xfrm>
          <a:prstGeom prst="rect">
            <a:avLst/>
          </a:prstGeom>
          <a:solidFill>
            <a:srgbClr val="FFFFC0"/>
          </a:solidFill>
          <a:ln w="63500" cap="flat" cmpd="sng" algn="ctr">
            <a:solidFill>
              <a:srgbClr val="80808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C6B45B7-AD77-1168-8033-7B14DD4BB1FC}"/>
              </a:ext>
            </a:extLst>
          </p:cNvPr>
          <p:cNvSpPr/>
          <p:nvPr/>
        </p:nvSpPr>
        <p:spPr>
          <a:xfrm>
            <a:off x="476956" y="2893338"/>
            <a:ext cx="178493" cy="639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Manual Operation 50">
            <a:extLst>
              <a:ext uri="{FF2B5EF4-FFF2-40B4-BE49-F238E27FC236}">
                <a16:creationId xmlns:a16="http://schemas.microsoft.com/office/drawing/2014/main" id="{DA63E6F6-1469-F134-6D39-E01D323B21BC}"/>
              </a:ext>
            </a:extLst>
          </p:cNvPr>
          <p:cNvSpPr/>
          <p:nvPr/>
        </p:nvSpPr>
        <p:spPr>
          <a:xfrm rot="5400000">
            <a:off x="7434533" y="2900911"/>
            <a:ext cx="742950" cy="655147"/>
          </a:xfrm>
          <a:prstGeom prst="flowChartManualOperation">
            <a:avLst/>
          </a:prstGeom>
          <a:gradFill flip="none" rotWithShape="1">
            <a:gsLst>
              <a:gs pos="77043">
                <a:srgbClr val="FFFFC0"/>
              </a:gs>
              <a:gs pos="15600">
                <a:srgbClr val="FFD393"/>
              </a:gs>
              <a:gs pos="0">
                <a:srgbClr val="FFD393"/>
              </a:gs>
              <a:gs pos="100000">
                <a:srgbClr val="FFFFC0"/>
              </a:gs>
            </a:gsLst>
            <a:lin ang="16200000" scaled="1"/>
            <a:tileRect/>
          </a:gradFill>
          <a:ln w="666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2FA25D3-53DF-5E19-0142-BAF9C859EC4A}"/>
              </a:ext>
            </a:extLst>
          </p:cNvPr>
          <p:cNvSpPr/>
          <p:nvPr/>
        </p:nvSpPr>
        <p:spPr>
          <a:xfrm>
            <a:off x="7163107" y="2995170"/>
            <a:ext cx="335915" cy="468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FD2BA1-98E8-A03F-CA9A-94CDF815E565}"/>
              </a:ext>
            </a:extLst>
          </p:cNvPr>
          <p:cNvSpPr/>
          <p:nvPr/>
        </p:nvSpPr>
        <p:spPr>
          <a:xfrm>
            <a:off x="7438833" y="3135900"/>
            <a:ext cx="133840" cy="188989"/>
          </a:xfrm>
          <a:prstGeom prst="rect">
            <a:avLst/>
          </a:prstGeom>
          <a:gradFill flip="none" rotWithShape="1">
            <a:gsLst>
              <a:gs pos="0">
                <a:srgbClr val="E7A78F"/>
              </a:gs>
              <a:gs pos="100000">
                <a:srgbClr val="FFD393"/>
              </a:gs>
            </a:gsLst>
            <a:lin ang="0" scaled="1"/>
            <a:tileRect/>
          </a:gradFill>
          <a:ln w="63500" cap="flat" cmpd="sng" algn="ctr">
            <a:noFill/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Flowchart: Manual Operation 58">
            <a:extLst>
              <a:ext uri="{FF2B5EF4-FFF2-40B4-BE49-F238E27FC236}">
                <a16:creationId xmlns:a16="http://schemas.microsoft.com/office/drawing/2014/main" id="{C297D246-6F08-C8DE-9A09-AC7D6197F678}"/>
              </a:ext>
            </a:extLst>
          </p:cNvPr>
          <p:cNvSpPr/>
          <p:nvPr/>
        </p:nvSpPr>
        <p:spPr>
          <a:xfrm rot="5400000">
            <a:off x="7998521" y="2879234"/>
            <a:ext cx="174929" cy="192129"/>
          </a:xfrm>
          <a:prstGeom prst="flowChartManualOperation">
            <a:avLst/>
          </a:prstGeom>
          <a:solidFill>
            <a:srgbClr val="FFFFC0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Manual Operation 59">
            <a:extLst>
              <a:ext uri="{FF2B5EF4-FFF2-40B4-BE49-F238E27FC236}">
                <a16:creationId xmlns:a16="http://schemas.microsoft.com/office/drawing/2014/main" id="{CF60B7F5-938D-0550-E9C8-00B3EDB76DE5}"/>
              </a:ext>
            </a:extLst>
          </p:cNvPr>
          <p:cNvSpPr/>
          <p:nvPr/>
        </p:nvSpPr>
        <p:spPr>
          <a:xfrm rot="5400000">
            <a:off x="8023147" y="3422973"/>
            <a:ext cx="174929" cy="142876"/>
          </a:xfrm>
          <a:prstGeom prst="flowChartManualOperation">
            <a:avLst/>
          </a:prstGeom>
          <a:solidFill>
            <a:srgbClr val="FFFFC0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Manual Operation 60">
            <a:extLst>
              <a:ext uri="{FF2B5EF4-FFF2-40B4-BE49-F238E27FC236}">
                <a16:creationId xmlns:a16="http://schemas.microsoft.com/office/drawing/2014/main" id="{45E4CE13-44A2-42A3-EADC-02F9EB7D759E}"/>
              </a:ext>
            </a:extLst>
          </p:cNvPr>
          <p:cNvSpPr/>
          <p:nvPr/>
        </p:nvSpPr>
        <p:spPr>
          <a:xfrm rot="5400000">
            <a:off x="7844256" y="3152060"/>
            <a:ext cx="578647" cy="142876"/>
          </a:xfrm>
          <a:prstGeom prst="flowChartManualOperation">
            <a:avLst/>
          </a:prstGeom>
          <a:solidFill>
            <a:srgbClr val="FFFFC0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B7DBD24-3F1A-42C8-4FF2-726F2072A7B9}"/>
              </a:ext>
            </a:extLst>
          </p:cNvPr>
          <p:cNvSpPr/>
          <p:nvPr/>
        </p:nvSpPr>
        <p:spPr>
          <a:xfrm>
            <a:off x="6303811" y="2861151"/>
            <a:ext cx="178493" cy="639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B9183-7532-B1A8-6BD5-3782E28F0507}"/>
              </a:ext>
            </a:extLst>
          </p:cNvPr>
          <p:cNvSpPr/>
          <p:nvPr/>
        </p:nvSpPr>
        <p:spPr>
          <a:xfrm>
            <a:off x="8895003" y="2719974"/>
            <a:ext cx="178493" cy="972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5053F95-18D0-8E00-6E04-9AB3C7FAA1C9}"/>
              </a:ext>
            </a:extLst>
          </p:cNvPr>
          <p:cNvSpPr/>
          <p:nvPr/>
        </p:nvSpPr>
        <p:spPr>
          <a:xfrm>
            <a:off x="8497878" y="3132009"/>
            <a:ext cx="192880" cy="1928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3D57A91-0AEA-5647-F120-4F195E0DED11}"/>
              </a:ext>
            </a:extLst>
          </p:cNvPr>
          <p:cNvCxnSpPr>
            <a:cxnSpLocks/>
          </p:cNvCxnSpPr>
          <p:nvPr/>
        </p:nvCxnSpPr>
        <p:spPr>
          <a:xfrm rot="5400000">
            <a:off x="1823263" y="3229180"/>
            <a:ext cx="436697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BB1B458-87D9-45D1-27B7-FE1E4FB0D036}"/>
              </a:ext>
            </a:extLst>
          </p:cNvPr>
          <p:cNvCxnSpPr/>
          <p:nvPr/>
        </p:nvCxnSpPr>
        <p:spPr>
          <a:xfrm>
            <a:off x="1059656" y="3013484"/>
            <a:ext cx="0" cy="41979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41C0BAB-716A-90B4-1612-D42B04030A4E}"/>
              </a:ext>
            </a:extLst>
          </p:cNvPr>
          <p:cNvCxnSpPr/>
          <p:nvPr/>
        </p:nvCxnSpPr>
        <p:spPr>
          <a:xfrm>
            <a:off x="1059656" y="3086574"/>
            <a:ext cx="183357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83796DE-608B-20F2-848B-6422E15CCCD7}"/>
              </a:ext>
            </a:extLst>
          </p:cNvPr>
          <p:cNvCxnSpPr/>
          <p:nvPr/>
        </p:nvCxnSpPr>
        <p:spPr>
          <a:xfrm>
            <a:off x="1059656" y="3231830"/>
            <a:ext cx="183357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BB30A5F-06CE-B379-FB03-EFF0F5AA4166}"/>
              </a:ext>
            </a:extLst>
          </p:cNvPr>
          <p:cNvCxnSpPr/>
          <p:nvPr/>
        </p:nvCxnSpPr>
        <p:spPr>
          <a:xfrm>
            <a:off x="1059656" y="3372324"/>
            <a:ext cx="183357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687001C-40BF-183B-B996-ECF301E78614}"/>
              </a:ext>
            </a:extLst>
          </p:cNvPr>
          <p:cNvCxnSpPr>
            <a:stCxn id="46" idx="3"/>
          </p:cNvCxnSpPr>
          <p:nvPr/>
        </p:nvCxnSpPr>
        <p:spPr>
          <a:xfrm flipH="1" flipV="1">
            <a:off x="1821656" y="3212780"/>
            <a:ext cx="221751" cy="7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1" name="Picture 90">
            <a:extLst>
              <a:ext uri="{FF2B5EF4-FFF2-40B4-BE49-F238E27FC236}">
                <a16:creationId xmlns:a16="http://schemas.microsoft.com/office/drawing/2014/main" id="{9871BB07-47EB-737F-DD18-2761E87E9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921" y="2922630"/>
            <a:ext cx="440937" cy="65924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A890490-E926-C067-E4A5-1BF196908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37342" y="2996925"/>
            <a:ext cx="469433" cy="466386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3310E2D-7714-4681-41CE-624B1B8779C8}"/>
              </a:ext>
            </a:extLst>
          </p:cNvPr>
          <p:cNvCxnSpPr>
            <a:cxnSpLocks/>
          </p:cNvCxnSpPr>
          <p:nvPr/>
        </p:nvCxnSpPr>
        <p:spPr>
          <a:xfrm rot="5400000">
            <a:off x="6944760" y="3220286"/>
            <a:ext cx="436697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410CE18-9D40-71CE-59BE-49D01811E371}"/>
              </a:ext>
            </a:extLst>
          </p:cNvPr>
          <p:cNvCxnSpPr/>
          <p:nvPr/>
        </p:nvCxnSpPr>
        <p:spPr>
          <a:xfrm flipH="1" flipV="1">
            <a:off x="6905803" y="3220283"/>
            <a:ext cx="221751" cy="7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0" name="Picture 99">
            <a:extLst>
              <a:ext uri="{FF2B5EF4-FFF2-40B4-BE49-F238E27FC236}">
                <a16:creationId xmlns:a16="http://schemas.microsoft.com/office/drawing/2014/main" id="{F55807D6-175B-1454-1BCF-D4B7E081B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183" y="3081721"/>
            <a:ext cx="194320" cy="315230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0CCBD2C5-C5D4-C70A-A8AF-F1FF443CB5B8}"/>
              </a:ext>
            </a:extLst>
          </p:cNvPr>
          <p:cNvSpPr txBox="1"/>
          <p:nvPr/>
        </p:nvSpPr>
        <p:spPr>
          <a:xfrm>
            <a:off x="630262" y="3594593"/>
            <a:ext cx="2556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B050"/>
                </a:solidFill>
                <a:latin typeface="Arial" pitchFamily="34" charset="0"/>
              </a:rPr>
              <a:t>Stagnated test gas provides high time resolution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B050"/>
                </a:solidFill>
                <a:latin typeface="Arial" pitchFamily="34" charset="0"/>
              </a:rPr>
              <a:t>Integration of multiple UV laser diagnostics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Low enthalpy conditions and limited test time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EB1B7C-A39A-2380-7341-7EA3F9CD8788}"/>
              </a:ext>
            </a:extLst>
          </p:cNvPr>
          <p:cNvSpPr txBox="1"/>
          <p:nvPr/>
        </p:nvSpPr>
        <p:spPr>
          <a:xfrm>
            <a:off x="3623200" y="3597735"/>
            <a:ext cx="27578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B050"/>
                </a:solidFill>
                <a:latin typeface="Arial" pitchFamily="34" charset="0"/>
              </a:rPr>
              <a:t>High-velocity incident shocks reproduce relevant conditions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B050"/>
                </a:solidFill>
                <a:latin typeface="Arial" pitchFamily="34" charset="0"/>
              </a:rPr>
              <a:t>Optical access typically includes absorption and emission diagnostics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Temporal and spatial resolution are coupled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AD4CE0E-AAF0-E9AF-9596-03D04ED03FEE}"/>
              </a:ext>
            </a:extLst>
          </p:cNvPr>
          <p:cNvSpPr txBox="1"/>
          <p:nvPr/>
        </p:nvSpPr>
        <p:spPr>
          <a:xfrm>
            <a:off x="6416051" y="3597734"/>
            <a:ext cx="25561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B050"/>
                </a:solidFill>
                <a:latin typeface="Arial" pitchFamily="34" charset="0"/>
              </a:rPr>
              <a:t>Valuable for studying flow around test geometries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B050"/>
                </a:solidFill>
                <a:latin typeface="Arial" pitchFamily="34" charset="0"/>
              </a:rPr>
              <a:t>Access to high enthalpy gas with long test times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Flow can introduce non-uniform lines of sight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Nozzles can freeze species in nonequilibrium quantities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84F67-E13D-1450-D07B-3AC1A0D8D6BF}"/>
              </a:ext>
            </a:extLst>
          </p:cNvPr>
          <p:cNvSpPr/>
          <p:nvPr/>
        </p:nvSpPr>
        <p:spPr>
          <a:xfrm>
            <a:off x="927170" y="2093646"/>
            <a:ext cx="7631043" cy="418319"/>
          </a:xfrm>
          <a:prstGeom prst="rect">
            <a:avLst/>
          </a:prstGeom>
          <a:gradFill flip="none" rotWithShape="1"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types of ground tests are needed for validating nonequilibrium models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0746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57605-06E6-C428-1FCD-D77BCF2DD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597024" y="2887834"/>
            <a:ext cx="2426418" cy="640135"/>
          </a:xfrm>
          <a:prstGeom prst="rect">
            <a:avLst/>
          </a:prstGeom>
        </p:spPr>
      </p:pic>
      <p:sp>
        <p:nvSpPr>
          <p:cNvPr id="13" name="Title 14">
            <a:extLst>
              <a:ext uri="{FF2B5EF4-FFF2-40B4-BE49-F238E27FC236}">
                <a16:creationId xmlns:a16="http://schemas.microsoft.com/office/drawing/2014/main" id="{52BBB739-9877-374E-1533-6EC33E87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</p:spPr>
        <p:txBody>
          <a:bodyPr/>
          <a:lstStyle/>
          <a:p>
            <a:r>
              <a:rPr lang="en-US" dirty="0">
                <a:solidFill>
                  <a:schemeClr val="lt2"/>
                </a:solidFill>
              </a:rPr>
              <a:t>Motivation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923FAFA-1E41-458F-B078-11A9A8E0250A}"/>
              </a:ext>
            </a:extLst>
          </p:cNvPr>
          <p:cNvSpPr/>
          <p:nvPr/>
        </p:nvSpPr>
        <p:spPr>
          <a:xfrm>
            <a:off x="4663116" y="121846"/>
            <a:ext cx="1244466" cy="346226"/>
          </a:xfrm>
          <a:prstGeom prst="chevron">
            <a:avLst/>
          </a:prstGeom>
          <a:solidFill>
            <a:srgbClr val="8C1515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solidFill>
                  <a:srgbClr val="FFFFFF"/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6D9BBC8D-267D-639E-1AE9-20DEEE158D53}"/>
              </a:ext>
            </a:extLst>
          </p:cNvPr>
          <p:cNvSpPr/>
          <p:nvPr/>
        </p:nvSpPr>
        <p:spPr>
          <a:xfrm>
            <a:off x="5727099" y="122274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563CDF02-C56F-5967-8423-98D206947F64}"/>
              </a:ext>
            </a:extLst>
          </p:cNvPr>
          <p:cNvSpPr/>
          <p:nvPr/>
        </p:nvSpPr>
        <p:spPr>
          <a:xfrm>
            <a:off x="6793972" y="122274"/>
            <a:ext cx="1244466" cy="346226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solidFill>
                  <a:srgbClr val="000000">
                    <a:lumMod val="95000"/>
                    <a:lumOff val="5000"/>
                  </a:srgbClr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C6243600-7416-6507-BFB7-0321970DE72D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solidFill>
                  <a:srgbClr val="000000">
                    <a:lumMod val="95000"/>
                    <a:lumOff val="5000"/>
                  </a:srgbClr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295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" grpId="0" animBg="1"/>
      <p:bldP spid="7" grpId="0"/>
      <p:bldP spid="8" grpId="0"/>
      <p:bldP spid="11" grpId="0"/>
      <p:bldP spid="39" grpId="0" animBg="1"/>
      <p:bldP spid="46" grpId="0" animBg="1"/>
      <p:bldP spid="50" grpId="0" animBg="1"/>
      <p:bldP spid="51" grpId="0" animBg="1"/>
      <p:bldP spid="53" grpId="0" animBg="1"/>
      <p:bldP spid="54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02" grpId="0"/>
      <p:bldP spid="104" grpId="0"/>
      <p:bldP spid="10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57FE7654-D549-D9A1-197B-85E3EF9D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61322-8D45-4560-8DDF-529BD3DD4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539" y="847565"/>
            <a:ext cx="7700963" cy="3759042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EAST is an established, high-enthalpy facility using emission spectroscopy.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0" lvl="1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Project Goal: </a:t>
            </a:r>
            <a:r>
              <a:rPr lang="en-US" sz="1600" dirty="0">
                <a:solidFill>
                  <a:schemeClr val="tx1"/>
                </a:solidFill>
              </a:rPr>
              <a:t>Combine Stanford absorbance diagnostic expertise with EAST facility and emission diagnostic capabilities to investigate nonequilibrium in low-speed air.</a:t>
            </a:r>
          </a:p>
          <a:p>
            <a:pPr marL="770335" lvl="2" indent="-342900"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</a:endParaRPr>
          </a:p>
          <a:p>
            <a:pPr marL="0" lvl="1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Develop an IR-based laser absorption diagnostic for hypersonic flight conditions</a:t>
            </a:r>
          </a:p>
          <a:p>
            <a:pPr marL="914400" lvl="4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i="1" dirty="0">
                <a:solidFill>
                  <a:schemeClr val="tx1"/>
                </a:solidFill>
              </a:rPr>
              <a:t>Provide direct, quantitative measurements of state-specific populations</a:t>
            </a:r>
          </a:p>
          <a:p>
            <a:pPr marL="914400" lvl="4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i="1" dirty="0">
                <a:solidFill>
                  <a:schemeClr val="tx1"/>
                </a:solidFill>
              </a:rPr>
              <a:t>Refine and validate theoretical models</a:t>
            </a:r>
          </a:p>
          <a:p>
            <a:pPr marL="457200" lvl="2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241DC21-B827-B622-D867-8580555A17DB}"/>
              </a:ext>
            </a:extLst>
          </p:cNvPr>
          <p:cNvSpPr/>
          <p:nvPr/>
        </p:nvSpPr>
        <p:spPr>
          <a:xfrm>
            <a:off x="4663116" y="121846"/>
            <a:ext cx="1244466" cy="346226"/>
          </a:xfrm>
          <a:prstGeom prst="chevron">
            <a:avLst/>
          </a:prstGeom>
          <a:solidFill>
            <a:srgbClr val="8C1515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solidFill>
                  <a:srgbClr val="FFFFFF"/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D47BED4-D1F6-6CD5-202C-C61D9799E3FA}"/>
              </a:ext>
            </a:extLst>
          </p:cNvPr>
          <p:cNvSpPr/>
          <p:nvPr/>
        </p:nvSpPr>
        <p:spPr>
          <a:xfrm>
            <a:off x="5727099" y="122274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44585B6-4ACA-36BB-4040-E986BC7A80A3}"/>
              </a:ext>
            </a:extLst>
          </p:cNvPr>
          <p:cNvSpPr/>
          <p:nvPr/>
        </p:nvSpPr>
        <p:spPr>
          <a:xfrm>
            <a:off x="6793972" y="122274"/>
            <a:ext cx="1244466" cy="346226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solidFill>
                  <a:srgbClr val="000000">
                    <a:lumMod val="95000"/>
                    <a:lumOff val="5000"/>
                  </a:srgbClr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EA5D4AB2-DC4E-C335-865E-5968FD2526FB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solidFill>
                  <a:srgbClr val="000000">
                    <a:lumMod val="95000"/>
                    <a:lumOff val="5000"/>
                  </a:srgbClr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E642B1-EDFD-3BA3-5A02-9AB0ABE4A252}"/>
              </a:ext>
            </a:extLst>
          </p:cNvPr>
          <p:cNvGrpSpPr/>
          <p:nvPr/>
        </p:nvGrpSpPr>
        <p:grpSpPr>
          <a:xfrm>
            <a:off x="635880" y="3484790"/>
            <a:ext cx="4171128" cy="1604277"/>
            <a:chOff x="0" y="1234476"/>
            <a:chExt cx="5561504" cy="213903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913B608-6702-194B-E5D5-7B4B599F3D20}"/>
                </a:ext>
              </a:extLst>
            </p:cNvPr>
            <p:cNvSpPr/>
            <p:nvPr/>
          </p:nvSpPr>
          <p:spPr>
            <a:xfrm>
              <a:off x="0" y="1234476"/>
              <a:ext cx="5561504" cy="2139036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84FE5772-0A45-4AAF-8420-E7466C7AA78C}"/>
                </a:ext>
              </a:extLst>
            </p:cNvPr>
            <p:cNvSpPr txBox="1"/>
            <p:nvPr/>
          </p:nvSpPr>
          <p:spPr>
            <a:xfrm>
              <a:off x="62650" y="1297126"/>
              <a:ext cx="5436204" cy="2013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25" b="1" u="sng" kern="1200"/>
                <a:t>Stanford</a:t>
              </a:r>
            </a:p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50" b="1" kern="1200"/>
                <a:t>Absorption Diagnostics:</a:t>
              </a:r>
              <a:r>
                <a:rPr lang="en-US" sz="1350" kern="1200"/>
                <a:t> </a:t>
              </a:r>
              <a:r>
                <a:rPr lang="en-US" sz="1350" kern="1200">
                  <a:solidFill>
                    <a:schemeClr val="bg1"/>
                  </a:solidFill>
                </a:rPr>
                <a:t>CN, </a:t>
              </a:r>
              <a:r>
                <a:rPr lang="en-US" sz="1350" b="1" kern="1200">
                  <a:solidFill>
                    <a:srgbClr val="92D050"/>
                  </a:solidFill>
                </a:rPr>
                <a:t>O*, N*, NO, T, </a:t>
              </a:r>
              <a:r>
                <a:rPr lang="en-US" sz="1350" kern="1200">
                  <a:solidFill>
                    <a:schemeClr val="bg1"/>
                  </a:solidFill>
                </a:rPr>
                <a:t>n</a:t>
              </a:r>
              <a:r>
                <a:rPr lang="en-US" sz="1350" kern="1200" baseline="-25000">
                  <a:solidFill>
                    <a:schemeClr val="bg1"/>
                  </a:solidFill>
                </a:rPr>
                <a:t>e</a:t>
              </a:r>
              <a:endParaRPr lang="en-US" sz="1350" kern="1200">
                <a:solidFill>
                  <a:schemeClr val="bg1"/>
                </a:solidFill>
              </a:endParaRPr>
            </a:p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50" b="1" kern="1200"/>
                <a:t>Spectroscopy:</a:t>
              </a:r>
              <a:r>
                <a:rPr lang="en-US" sz="1350" kern="1200"/>
                <a:t> fast-scanned infrared absorption to infer T and n</a:t>
              </a:r>
            </a:p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50" b="1" kern="1200"/>
                <a:t>Kinetics: </a:t>
              </a:r>
              <a:r>
                <a:rPr lang="en-US" sz="1350" kern="1200"/>
                <a:t>vibrational relaxation, electronic excitation, ionization, and chemical reactions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6EA295-B96E-597E-3984-3A0D2A19E204}"/>
              </a:ext>
            </a:extLst>
          </p:cNvPr>
          <p:cNvGrpSpPr/>
          <p:nvPr/>
        </p:nvGrpSpPr>
        <p:grpSpPr>
          <a:xfrm>
            <a:off x="4892652" y="3474873"/>
            <a:ext cx="4251348" cy="1604277"/>
            <a:chOff x="5816200" y="1191966"/>
            <a:chExt cx="5668464" cy="213903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4FAE037-3E76-E6F0-B8ED-C720140624B4}"/>
                </a:ext>
              </a:extLst>
            </p:cNvPr>
            <p:cNvSpPr/>
            <p:nvPr/>
          </p:nvSpPr>
          <p:spPr>
            <a:xfrm>
              <a:off x="5816200" y="1191966"/>
              <a:ext cx="5668464" cy="21390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0542704"/>
                <a:satOff val="36647"/>
                <a:lumOff val="39020"/>
                <a:alphaOff val="0"/>
              </a:schemeClr>
            </a:fillRef>
            <a:effectRef idx="0">
              <a:schemeClr val="accent5">
                <a:hueOff val="-10542704"/>
                <a:satOff val="36647"/>
                <a:lumOff val="3902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71EE3F6-E560-ABD6-91C7-870D2EB0E8F5}"/>
                </a:ext>
              </a:extLst>
            </p:cNvPr>
            <p:cNvSpPr txBox="1"/>
            <p:nvPr/>
          </p:nvSpPr>
          <p:spPr>
            <a:xfrm>
              <a:off x="5878850" y="1254616"/>
              <a:ext cx="5543164" cy="2013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25" b="1" u="sng" kern="1200"/>
                <a:t>NASA</a:t>
              </a:r>
            </a:p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50" b="1" kern="1200"/>
                <a:t>EAST Facility:</a:t>
              </a:r>
              <a:r>
                <a:rPr lang="en-US" sz="1350" kern="1200"/>
                <a:t> Very fast incident shock speeds provides wide range of test conditions</a:t>
              </a:r>
            </a:p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50" b="1" kern="1200"/>
                <a:t>Emission diagnostics: </a:t>
              </a:r>
              <a:r>
                <a:rPr lang="en-US" sz="1350" kern="1200"/>
                <a:t>very large spectral range for </a:t>
              </a:r>
              <a:r>
                <a:rPr lang="en-US" sz="1350" u="sng" kern="1200"/>
                <a:t>many species simultaneously</a:t>
              </a:r>
              <a:endParaRPr lang="en-US" sz="1350" kern="1200"/>
            </a:p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50" b="1" kern="1200"/>
                <a:t>Radiation models:</a:t>
              </a:r>
              <a:r>
                <a:rPr lang="en-US" sz="1350" kern="1200"/>
                <a:t> excited state nonequilibrium </a:t>
              </a:r>
              <a:endParaRPr lang="en-US" sz="1350" b="1" kern="12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20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5BA925B-D69A-95AB-2198-D0AE8AF12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72" t="8598" r="1" b="23966"/>
          <a:stretch/>
        </p:blipFill>
        <p:spPr>
          <a:xfrm>
            <a:off x="939049" y="914520"/>
            <a:ext cx="7448133" cy="3657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B59EDE-A847-474A-9D99-9C218D02A1DD}"/>
              </a:ext>
            </a:extLst>
          </p:cNvPr>
          <p:cNvSpPr txBox="1"/>
          <p:nvPr/>
        </p:nvSpPr>
        <p:spPr>
          <a:xfrm>
            <a:off x="550236" y="4878012"/>
            <a:ext cx="4572000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/>
              <a:t>https://www.nasa.gov/ames/thermophysics-facilities/electric-arc-shock-tube</a:t>
            </a:r>
          </a:p>
        </p:txBody>
      </p:sp>
      <p:sp>
        <p:nvSpPr>
          <p:cNvPr id="8" name="Title 14">
            <a:extLst>
              <a:ext uri="{FF2B5EF4-FFF2-40B4-BE49-F238E27FC236}">
                <a16:creationId xmlns:a16="http://schemas.microsoft.com/office/drawing/2014/main" id="{A1DC26FC-55DE-123A-56F6-5E473C506B5C}"/>
              </a:ext>
            </a:extLst>
          </p:cNvPr>
          <p:cNvSpPr txBox="1">
            <a:spLocks/>
          </p:cNvSpPr>
          <p:nvPr/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r>
              <a:rPr lang="en-US"/>
              <a:t>EAST Facilities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09EBBCE6-1948-AD8B-01FD-3B96971C9161}"/>
              </a:ext>
            </a:extLst>
          </p:cNvPr>
          <p:cNvSpPr/>
          <p:nvPr/>
        </p:nvSpPr>
        <p:spPr>
          <a:xfrm>
            <a:off x="4663116" y="121846"/>
            <a:ext cx="1244466" cy="346226"/>
          </a:xfrm>
          <a:prstGeom prst="chevron">
            <a:avLst/>
          </a:prstGeom>
          <a:solidFill>
            <a:srgbClr val="8C1515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solidFill>
                  <a:srgbClr val="FFFFFF"/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4DC6D2A6-6264-9AB6-0708-E006DC69B703}"/>
              </a:ext>
            </a:extLst>
          </p:cNvPr>
          <p:cNvSpPr/>
          <p:nvPr/>
        </p:nvSpPr>
        <p:spPr>
          <a:xfrm>
            <a:off x="5727099" y="122274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7514A4B8-3163-39D2-6187-BFD0AACF2FE6}"/>
              </a:ext>
            </a:extLst>
          </p:cNvPr>
          <p:cNvSpPr/>
          <p:nvPr/>
        </p:nvSpPr>
        <p:spPr>
          <a:xfrm>
            <a:off x="6793972" y="122274"/>
            <a:ext cx="1244466" cy="346226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solidFill>
                  <a:srgbClr val="000000">
                    <a:lumMod val="95000"/>
                    <a:lumOff val="5000"/>
                  </a:srgbClr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8D5FC0D-ECC5-6A31-EA12-C572F6348EA2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solidFill>
                  <a:srgbClr val="000000">
                    <a:lumMod val="95000"/>
                    <a:lumOff val="5000"/>
                  </a:srgbClr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A7AE8DC-F68C-9BEF-25C2-46B0679CFD28}"/>
              </a:ext>
            </a:extLst>
          </p:cNvPr>
          <p:cNvSpPr/>
          <p:nvPr/>
        </p:nvSpPr>
        <p:spPr>
          <a:xfrm rot="5400000">
            <a:off x="2746928" y="-978124"/>
            <a:ext cx="2735742" cy="65357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3EE42002-2BEB-8B93-1C1C-BD757C551C33}"/>
              </a:ext>
            </a:extLst>
          </p:cNvPr>
          <p:cNvSpPr/>
          <p:nvPr/>
        </p:nvSpPr>
        <p:spPr>
          <a:xfrm rot="16200000">
            <a:off x="3840472" y="89339"/>
            <a:ext cx="2735742" cy="65357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50C991AB-80D1-CCBF-E94E-350385F073B3}"/>
              </a:ext>
            </a:extLst>
          </p:cNvPr>
          <p:cNvSpPr/>
          <p:nvPr/>
        </p:nvSpPr>
        <p:spPr>
          <a:xfrm rot="10800000">
            <a:off x="7375160" y="891881"/>
            <a:ext cx="1004527" cy="81699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D38A0EBD-CDBD-99F0-E97B-D873D096B5C1}"/>
              </a:ext>
            </a:extLst>
          </p:cNvPr>
          <p:cNvGrpSpPr/>
          <p:nvPr/>
        </p:nvGrpSpPr>
        <p:grpSpPr>
          <a:xfrm>
            <a:off x="850756" y="803978"/>
            <a:ext cx="8448097" cy="4062896"/>
            <a:chOff x="1235774" y="924548"/>
            <a:chExt cx="11264119" cy="5417189"/>
          </a:xfrm>
        </p:grpSpPr>
        <p:grpSp>
          <p:nvGrpSpPr>
            <p:cNvPr id="2051" name="Group 2050">
              <a:extLst>
                <a:ext uri="{FF2B5EF4-FFF2-40B4-BE49-F238E27FC236}">
                  <a16:creationId xmlns:a16="http://schemas.microsoft.com/office/drawing/2014/main" id="{8F8AD9F4-E023-0426-FCD0-73120179C4E2}"/>
                </a:ext>
              </a:extLst>
            </p:cNvPr>
            <p:cNvGrpSpPr/>
            <p:nvPr/>
          </p:nvGrpSpPr>
          <p:grpSpPr>
            <a:xfrm>
              <a:off x="1235774" y="964356"/>
              <a:ext cx="11264119" cy="3515494"/>
              <a:chOff x="1235774" y="964356"/>
              <a:chExt cx="11264119" cy="3515494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D91A11C-C353-C565-7DCE-6BB3969BC70D}"/>
                  </a:ext>
                </a:extLst>
              </p:cNvPr>
              <p:cNvSpPr/>
              <p:nvPr/>
            </p:nvSpPr>
            <p:spPr>
              <a:xfrm rot="20216872">
                <a:off x="3687736" y="3970825"/>
                <a:ext cx="8812157" cy="509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5CC682E-839C-14E8-F654-C6A28138E6AB}"/>
                  </a:ext>
                </a:extLst>
              </p:cNvPr>
              <p:cNvSpPr/>
              <p:nvPr/>
            </p:nvSpPr>
            <p:spPr>
              <a:xfrm>
                <a:off x="1235774" y="964356"/>
                <a:ext cx="2595345" cy="26144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b="1"/>
              </a:p>
            </p:txBody>
          </p:sp>
        </p:grpSp>
        <p:sp>
          <p:nvSpPr>
            <p:cNvPr id="2053" name="TextBox 2052">
              <a:extLst>
                <a:ext uri="{FF2B5EF4-FFF2-40B4-BE49-F238E27FC236}">
                  <a16:creationId xmlns:a16="http://schemas.microsoft.com/office/drawing/2014/main" id="{9690C2D3-A608-5911-52B0-C1702691E880}"/>
                </a:ext>
              </a:extLst>
            </p:cNvPr>
            <p:cNvSpPr txBox="1"/>
            <p:nvPr/>
          </p:nvSpPr>
          <p:spPr>
            <a:xfrm>
              <a:off x="9841386" y="2335531"/>
              <a:ext cx="2071775" cy="33855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/>
                <a:t>Electric Arc Driver</a:t>
              </a:r>
            </a:p>
          </p:txBody>
        </p:sp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686C07B7-DA59-2D66-CE04-A49230EB3B4A}"/>
                </a:ext>
              </a:extLst>
            </p:cNvPr>
            <p:cNvSpPr txBox="1"/>
            <p:nvPr/>
          </p:nvSpPr>
          <p:spPr>
            <a:xfrm>
              <a:off x="7894444" y="3555954"/>
              <a:ext cx="1531457" cy="33855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/>
                <a:t>Test Section</a:t>
              </a:r>
            </a:p>
          </p:txBody>
        </p:sp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66A33326-9993-5088-E498-3CC6FAD0A90B}"/>
                </a:ext>
              </a:extLst>
            </p:cNvPr>
            <p:cNvSpPr txBox="1"/>
            <p:nvPr/>
          </p:nvSpPr>
          <p:spPr>
            <a:xfrm>
              <a:off x="5608606" y="3898808"/>
              <a:ext cx="1718001" cy="5539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/>
                <a:t>Emission Spectrometers</a:t>
              </a:r>
            </a:p>
          </p:txBody>
        </p:sp>
        <p:sp>
          <p:nvSpPr>
            <p:cNvPr id="2057" name="TextBox 2056">
              <a:extLst>
                <a:ext uri="{FF2B5EF4-FFF2-40B4-BE49-F238E27FC236}">
                  <a16:creationId xmlns:a16="http://schemas.microsoft.com/office/drawing/2014/main" id="{F8C34E52-8640-915A-A844-2A398942137C}"/>
                </a:ext>
              </a:extLst>
            </p:cNvPr>
            <p:cNvSpPr txBox="1"/>
            <p:nvPr/>
          </p:nvSpPr>
          <p:spPr>
            <a:xfrm>
              <a:off x="1484111" y="5881422"/>
              <a:ext cx="1531459" cy="33855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/>
                <a:t>Dump Tank</a:t>
              </a:r>
            </a:p>
          </p:txBody>
        </p:sp>
        <p:pic>
          <p:nvPicPr>
            <p:cNvPr id="2060" name="Picture 2059">
              <a:extLst>
                <a:ext uri="{FF2B5EF4-FFF2-40B4-BE49-F238E27FC236}">
                  <a16:creationId xmlns:a16="http://schemas.microsoft.com/office/drawing/2014/main" id="{32F69112-D570-1FB8-73CA-3349AFF19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3530" y="4494325"/>
              <a:ext cx="2368500" cy="1776374"/>
            </a:xfrm>
            <a:prstGeom prst="rect">
              <a:avLst/>
            </a:prstGeom>
          </p:spPr>
        </p:pic>
        <p:cxnSp>
          <p:nvCxnSpPr>
            <p:cNvPr id="2061" name="Straight Arrow Connector 2060">
              <a:extLst>
                <a:ext uri="{FF2B5EF4-FFF2-40B4-BE49-F238E27FC236}">
                  <a16:creationId xmlns:a16="http://schemas.microsoft.com/office/drawing/2014/main" id="{342D7195-2627-2A3B-ECA1-CC7EA1F9CEDE}"/>
                </a:ext>
              </a:extLst>
            </p:cNvPr>
            <p:cNvCxnSpPr>
              <a:cxnSpLocks/>
              <a:stCxn id="2056" idx="0"/>
            </p:cNvCxnSpPr>
            <p:nvPr/>
          </p:nvCxnSpPr>
          <p:spPr>
            <a:xfrm flipV="1">
              <a:off x="6467608" y="3456774"/>
              <a:ext cx="266748" cy="442034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2" name="Straight Arrow Connector 2061">
              <a:extLst>
                <a:ext uri="{FF2B5EF4-FFF2-40B4-BE49-F238E27FC236}">
                  <a16:creationId xmlns:a16="http://schemas.microsoft.com/office/drawing/2014/main" id="{F79F4E15-29A1-8170-016F-426E2F476F6E}"/>
                </a:ext>
              </a:extLst>
            </p:cNvPr>
            <p:cNvCxnSpPr>
              <a:cxnSpLocks/>
              <a:stCxn id="2053" idx="0"/>
            </p:cNvCxnSpPr>
            <p:nvPr/>
          </p:nvCxnSpPr>
          <p:spPr>
            <a:xfrm flipH="1" flipV="1">
              <a:off x="10340574" y="1760446"/>
              <a:ext cx="536701" cy="57508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3" name="Straight Arrow Connector 2062">
              <a:extLst>
                <a:ext uri="{FF2B5EF4-FFF2-40B4-BE49-F238E27FC236}">
                  <a16:creationId xmlns:a16="http://schemas.microsoft.com/office/drawing/2014/main" id="{736841E0-B749-7F9E-75C5-839C076B33C9}"/>
                </a:ext>
              </a:extLst>
            </p:cNvPr>
            <p:cNvCxnSpPr>
              <a:cxnSpLocks/>
              <a:stCxn id="2055" idx="0"/>
            </p:cNvCxnSpPr>
            <p:nvPr/>
          </p:nvCxnSpPr>
          <p:spPr>
            <a:xfrm flipH="1" flipV="1">
              <a:off x="6920047" y="3020811"/>
              <a:ext cx="1740125" cy="535142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4" name="Straight Arrow Connector 2063">
              <a:extLst>
                <a:ext uri="{FF2B5EF4-FFF2-40B4-BE49-F238E27FC236}">
                  <a16:creationId xmlns:a16="http://schemas.microsoft.com/office/drawing/2014/main" id="{7235F3AC-71F5-66C4-D2D6-295FE79CCAD0}"/>
                </a:ext>
              </a:extLst>
            </p:cNvPr>
            <p:cNvCxnSpPr>
              <a:cxnSpLocks/>
              <a:stCxn id="2057" idx="0"/>
            </p:cNvCxnSpPr>
            <p:nvPr/>
          </p:nvCxnSpPr>
          <p:spPr>
            <a:xfrm flipV="1">
              <a:off x="2249840" y="5334820"/>
              <a:ext cx="384084" cy="546601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F16ACA5B-DA2A-94B8-60B7-A0CA732576D7}"/>
                </a:ext>
              </a:extLst>
            </p:cNvPr>
            <p:cNvSpPr txBox="1"/>
            <p:nvPr/>
          </p:nvSpPr>
          <p:spPr>
            <a:xfrm>
              <a:off x="3492897" y="5135925"/>
              <a:ext cx="1651944" cy="5539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/>
                <a:t>Expansion Cone</a:t>
              </a:r>
              <a:br>
                <a:rPr lang="en-US" sz="1050" b="1"/>
              </a:br>
              <a:r>
                <a:rPr lang="en-US" sz="1050" b="1"/>
                <a:t>(Optional)</a:t>
              </a:r>
            </a:p>
          </p:txBody>
        </p:sp>
        <p:cxnSp>
          <p:nvCxnSpPr>
            <p:cNvPr id="2066" name="Straight Arrow Connector 2065">
              <a:extLst>
                <a:ext uri="{FF2B5EF4-FFF2-40B4-BE49-F238E27FC236}">
                  <a16:creationId xmlns:a16="http://schemas.microsoft.com/office/drawing/2014/main" id="{04694B30-19EA-97E7-417A-ECC857301CE7}"/>
                </a:ext>
              </a:extLst>
            </p:cNvPr>
            <p:cNvCxnSpPr>
              <a:cxnSpLocks/>
              <a:stCxn id="2065" idx="0"/>
            </p:cNvCxnSpPr>
            <p:nvPr/>
          </p:nvCxnSpPr>
          <p:spPr>
            <a:xfrm flipV="1">
              <a:off x="4318870" y="4006451"/>
              <a:ext cx="566306" cy="1129473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67" name="TextBox 2066">
              <a:extLst>
                <a:ext uri="{FF2B5EF4-FFF2-40B4-BE49-F238E27FC236}">
                  <a16:creationId xmlns:a16="http://schemas.microsoft.com/office/drawing/2014/main" id="{40D459EB-1AB0-E31C-5E43-F86C67CF38A0}"/>
                </a:ext>
              </a:extLst>
            </p:cNvPr>
            <p:cNvSpPr txBox="1"/>
            <p:nvPr/>
          </p:nvSpPr>
          <p:spPr>
            <a:xfrm>
              <a:off x="9904687" y="924548"/>
              <a:ext cx="1885772" cy="5539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/>
                <a:t>HVST, 10 cm diameter</a:t>
              </a:r>
            </a:p>
          </p:txBody>
        </p:sp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5C91D485-FCAC-C6D7-3F7C-16D5BB4837DA}"/>
                </a:ext>
              </a:extLst>
            </p:cNvPr>
            <p:cNvSpPr txBox="1"/>
            <p:nvPr/>
          </p:nvSpPr>
          <p:spPr>
            <a:xfrm rot="20278541">
              <a:off x="7220046" y="1315863"/>
              <a:ext cx="2071775" cy="33855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/>
                <a:t>9 m driven section</a:t>
              </a:r>
            </a:p>
          </p:txBody>
        </p:sp>
        <p:cxnSp>
          <p:nvCxnSpPr>
            <p:cNvPr id="2071" name="Straight Arrow Connector 2070">
              <a:extLst>
                <a:ext uri="{FF2B5EF4-FFF2-40B4-BE49-F238E27FC236}">
                  <a16:creationId xmlns:a16="http://schemas.microsoft.com/office/drawing/2014/main" id="{A6D13E7C-1538-DED3-7FF8-18D25F919A99}"/>
                </a:ext>
              </a:extLst>
            </p:cNvPr>
            <p:cNvCxnSpPr/>
            <p:nvPr/>
          </p:nvCxnSpPr>
          <p:spPr>
            <a:xfrm flipV="1">
              <a:off x="6929422" y="1121112"/>
              <a:ext cx="2897965" cy="120065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075" name="Picture 2074">
              <a:extLst>
                <a:ext uri="{FF2B5EF4-FFF2-40B4-BE49-F238E27FC236}">
                  <a16:creationId xmlns:a16="http://schemas.microsoft.com/office/drawing/2014/main" id="{6E2B12B9-C4F3-A141-327C-EFA6B7C12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1130" y="2705765"/>
              <a:ext cx="2071962" cy="2762613"/>
            </a:xfrm>
            <a:prstGeom prst="rect">
              <a:avLst/>
            </a:prstGeom>
          </p:spPr>
        </p:pic>
        <p:pic>
          <p:nvPicPr>
            <p:cNvPr id="2076" name="Picture 2075">
              <a:extLst>
                <a:ext uri="{FF2B5EF4-FFF2-40B4-BE49-F238E27FC236}">
                  <a16:creationId xmlns:a16="http://schemas.microsoft.com/office/drawing/2014/main" id="{6C905C15-C515-7766-6C9C-D8EBE0929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3369" y="3940658"/>
              <a:ext cx="1800810" cy="2401079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ADC8BF3-09D9-E35D-6FE2-4DAC6B106293}"/>
              </a:ext>
            </a:extLst>
          </p:cNvPr>
          <p:cNvSpPr txBox="1"/>
          <p:nvPr/>
        </p:nvSpPr>
        <p:spPr>
          <a:xfrm>
            <a:off x="938370" y="836572"/>
            <a:ext cx="2933206" cy="15465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u="sng"/>
              <a:t>Overview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/>
              <a:t>~400 m</a:t>
            </a:r>
            <a:r>
              <a:rPr lang="en-US" sz="1050" b="1" baseline="30000"/>
              <a:t>2</a:t>
            </a:r>
            <a:r>
              <a:rPr lang="en-US" sz="1050" b="1"/>
              <a:t> footprint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/>
              <a:t>Shock speeds 1.3 – 46 km/s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/>
              <a:t>Pressures 10</a:t>
            </a:r>
            <a:r>
              <a:rPr lang="en-US" sz="1050" b="1" baseline="30000"/>
              <a:t>-4</a:t>
            </a:r>
            <a:r>
              <a:rPr lang="en-US" sz="1050" b="1"/>
              <a:t> – 10</a:t>
            </a:r>
            <a:r>
              <a:rPr lang="en-US" sz="1050" b="1" baseline="30000"/>
              <a:t>0</a:t>
            </a:r>
            <a:r>
              <a:rPr lang="en-US" sz="1050" b="1" baseline="-25000"/>
              <a:t> </a:t>
            </a:r>
            <a:r>
              <a:rPr lang="en-US" sz="1050" b="1"/>
              <a:t>atm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/>
              <a:t>40-kV high voltage DC power supply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/>
              <a:t>1.25 MJ capacitor bank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/>
              <a:t>Circular ports for pressure,</a:t>
            </a:r>
            <a:br>
              <a:rPr lang="en-US" sz="1050" b="1"/>
            </a:br>
            <a:r>
              <a:rPr lang="en-US" sz="1050" b="1"/>
              <a:t>line-of-sight optical diagnostics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/>
              <a:t>Slot windows for emission diagnostics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9017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70D042-778C-4204-BC13-6691B117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Interest in Low-Speed Air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885A48-72EC-D4DB-D8D8-F5137EF75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776" y="908685"/>
            <a:ext cx="4187833" cy="4197408"/>
          </a:xfrm>
        </p:spPr>
        <p:txBody>
          <a:bodyPr/>
          <a:lstStyle/>
          <a:p>
            <a:pPr marL="0" lvl="2" indent="0">
              <a:lnSpc>
                <a:spcPct val="90000"/>
              </a:lnSpc>
              <a:buNone/>
            </a:pPr>
            <a:r>
              <a:rPr lang="en-US" sz="1600">
                <a:solidFill>
                  <a:schemeClr val="tx1"/>
                </a:solidFill>
                <a:latin typeface="+mj-lt"/>
              </a:rPr>
              <a:t>Previous EAST tests focused on lunar return conditions [1].</a:t>
            </a:r>
            <a:br>
              <a:rPr lang="en-US" sz="1600">
                <a:solidFill>
                  <a:schemeClr val="tx1"/>
                </a:solidFill>
                <a:latin typeface="+mj-lt"/>
              </a:rPr>
            </a:br>
            <a:r>
              <a:rPr lang="en-US" sz="1600">
                <a:solidFill>
                  <a:schemeClr val="tx1"/>
                </a:solidFill>
                <a:latin typeface="+mj-lt"/>
              </a:rPr>
              <a:t>	</a:t>
            </a:r>
            <a:r>
              <a:rPr lang="en-US" sz="160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 Velocities generally in excess of 	    10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km/s</a:t>
            </a:r>
          </a:p>
          <a:p>
            <a:pPr marL="0" lvl="2" indent="0">
              <a:lnSpc>
                <a:spcPct val="90000"/>
              </a:lnSpc>
              <a:buNone/>
            </a:pPr>
            <a:r>
              <a:rPr lang="en-US" sz="160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	 Lowest velocity considered ~7 	    km/s</a:t>
            </a:r>
            <a:endParaRPr lang="en-US" sz="1600">
              <a:solidFill>
                <a:schemeClr val="tx1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buNone/>
            </a:pPr>
            <a:endParaRPr lang="en-US" sz="1600">
              <a:solidFill>
                <a:schemeClr val="tx1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buNone/>
            </a:pPr>
            <a:r>
              <a:rPr lang="en-US" sz="1600">
                <a:solidFill>
                  <a:schemeClr val="tx1"/>
                </a:solidFill>
                <a:latin typeface="+mj-lt"/>
              </a:rPr>
              <a:t>Interest in shock layer kinetics at lower velocities</a:t>
            </a:r>
          </a:p>
          <a:p>
            <a:pPr marL="0" lvl="2" indent="0">
              <a:lnSpc>
                <a:spcPct val="90000"/>
              </a:lnSpc>
              <a:buNone/>
            </a:pPr>
            <a:endParaRPr lang="en-US" sz="1600">
              <a:solidFill>
                <a:schemeClr val="tx1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buNone/>
            </a:pPr>
            <a:r>
              <a:rPr lang="en-US" sz="1600">
                <a:solidFill>
                  <a:schemeClr val="tx1"/>
                </a:solidFill>
                <a:latin typeface="+mj-lt"/>
              </a:rPr>
              <a:t>OES infers high-lying excited states</a:t>
            </a:r>
          </a:p>
          <a:p>
            <a:pPr marL="0" lvl="2" indent="0">
              <a:lnSpc>
                <a:spcPct val="90000"/>
              </a:lnSpc>
              <a:buNone/>
            </a:pPr>
            <a:r>
              <a:rPr lang="en-US" sz="1600">
                <a:solidFill>
                  <a:schemeClr val="tx1"/>
                </a:solidFill>
                <a:latin typeface="+mj-lt"/>
              </a:rPr>
              <a:t>	</a:t>
            </a:r>
            <a:r>
              <a:rPr lang="en-US" sz="160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 Challenging to infer information 	     on low-lying states</a:t>
            </a:r>
          </a:p>
          <a:p>
            <a:pPr marL="0" lvl="2" indent="0">
              <a:lnSpc>
                <a:spcPct val="90000"/>
              </a:lnSpc>
              <a:buNone/>
            </a:pPr>
            <a:endParaRPr lang="en-US" sz="160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0" lvl="2" indent="0">
              <a:lnSpc>
                <a:spcPct val="90000"/>
              </a:lnSpc>
              <a:buNone/>
            </a:pPr>
            <a:endParaRPr lang="en-US" sz="175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795150D-CFDB-4A69-8FF3-F93038CE0397}"/>
              </a:ext>
            </a:extLst>
          </p:cNvPr>
          <p:cNvSpPr/>
          <p:nvPr/>
        </p:nvSpPr>
        <p:spPr>
          <a:xfrm>
            <a:off x="4663116" y="121845"/>
            <a:ext cx="1244466" cy="346226"/>
          </a:xfrm>
          <a:prstGeom prst="chevron">
            <a:avLst/>
          </a:prstGeom>
          <a:solidFill>
            <a:srgbClr val="8C1515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4F48344B-16D0-4191-9F73-2CA6BD853043}"/>
              </a:ext>
            </a:extLst>
          </p:cNvPr>
          <p:cNvSpPr/>
          <p:nvPr/>
        </p:nvSpPr>
        <p:spPr>
          <a:xfrm>
            <a:off x="5727099" y="122273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06D32A6C-2E66-407C-BDFC-34BAB6CD865B}"/>
              </a:ext>
            </a:extLst>
          </p:cNvPr>
          <p:cNvSpPr/>
          <p:nvPr/>
        </p:nvSpPr>
        <p:spPr>
          <a:xfrm>
            <a:off x="6793972" y="122273"/>
            <a:ext cx="1244466" cy="346226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FCD9FED-17D6-492D-867B-38088CDB25F5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34924-6092-74E1-6303-FD55EA6CB15D}"/>
              </a:ext>
            </a:extLst>
          </p:cNvPr>
          <p:cNvSpPr txBox="1"/>
          <p:nvPr/>
        </p:nvSpPr>
        <p:spPr>
          <a:xfrm>
            <a:off x="5301569" y="3957572"/>
            <a:ext cx="3890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+mj-lt"/>
              </a:rPr>
              <a:t>https://www.nasa.gov/ames/thermophysics-facilities/electric-arc-shock-tube</a:t>
            </a:r>
          </a:p>
          <a:p>
            <a:endParaRPr lang="en-US" sz="1000" b="1">
              <a:solidFill>
                <a:schemeClr val="tx1"/>
              </a:solidFill>
              <a:latin typeface="+mj-lt"/>
            </a:endParaRPr>
          </a:p>
          <a:p>
            <a:r>
              <a:rPr lang="en-US" sz="1000" b="1">
                <a:solidFill>
                  <a:schemeClr val="tx1"/>
                </a:solidFill>
                <a:latin typeface="+mj-lt"/>
              </a:rPr>
              <a:t>[1] Brandis, A.,</a:t>
            </a:r>
            <a:r>
              <a:rPr lang="en-US" sz="1000" b="1">
                <a:latin typeface="+mj-lt"/>
              </a:rPr>
              <a:t> et al., 43rd AIAA </a:t>
            </a:r>
            <a:r>
              <a:rPr lang="en-US" sz="1000" b="1" err="1">
                <a:latin typeface="+mj-lt"/>
              </a:rPr>
              <a:t>Thermophysics</a:t>
            </a:r>
            <a:r>
              <a:rPr lang="en-US" sz="1000" b="1">
                <a:latin typeface="+mj-lt"/>
              </a:rPr>
              <a:t> Conference (2012).</a:t>
            </a:r>
            <a:endParaRPr lang="en-US" sz="80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70412-CB39-68EA-6891-E09EB16D69FB}"/>
              </a:ext>
            </a:extLst>
          </p:cNvPr>
          <p:cNvSpPr txBox="1"/>
          <p:nvPr/>
        </p:nvSpPr>
        <p:spPr>
          <a:xfrm>
            <a:off x="948776" y="4385006"/>
            <a:ext cx="382774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+mj-lt"/>
              </a:rPr>
              <a:t>There is an opportunity for absorption-based experimental data. </a:t>
            </a:r>
            <a:endParaRPr lang="en-US" sz="1200">
              <a:latin typeface="+mj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CC6C95-8333-F02B-1282-3E859BB032E3}"/>
              </a:ext>
            </a:extLst>
          </p:cNvPr>
          <p:cNvCxnSpPr>
            <a:cxnSpLocks/>
          </p:cNvCxnSpPr>
          <p:nvPr/>
        </p:nvCxnSpPr>
        <p:spPr>
          <a:xfrm>
            <a:off x="4287308" y="2406749"/>
            <a:ext cx="569383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17D0171A-58B1-ACCA-8A5D-A54751BD9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"/>
          <a:stretch/>
        </p:blipFill>
        <p:spPr bwMode="auto">
          <a:xfrm>
            <a:off x="5045517" y="1185927"/>
            <a:ext cx="4055653" cy="277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03E07B-CC4C-B9FC-3423-493507C5948C}"/>
              </a:ext>
            </a:extLst>
          </p:cNvPr>
          <p:cNvSpPr/>
          <p:nvPr/>
        </p:nvSpPr>
        <p:spPr>
          <a:xfrm>
            <a:off x="6513461" y="2234317"/>
            <a:ext cx="280511" cy="168874"/>
          </a:xfrm>
          <a:prstGeom prst="rect">
            <a:avLst/>
          </a:prstGeom>
          <a:solidFill>
            <a:srgbClr val="FFFF00">
              <a:alpha val="38000"/>
            </a:srgb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E9C114-628D-6F73-4AD6-2C7B527444D8}"/>
              </a:ext>
            </a:extLst>
          </p:cNvPr>
          <p:cNvSpPr/>
          <p:nvPr/>
        </p:nvSpPr>
        <p:spPr>
          <a:xfrm>
            <a:off x="7073343" y="2401946"/>
            <a:ext cx="146441" cy="127219"/>
          </a:xfrm>
          <a:prstGeom prst="rect">
            <a:avLst/>
          </a:prstGeom>
          <a:solidFill>
            <a:srgbClr val="FFFF00">
              <a:alpha val="3800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507E3C-10A8-C181-A63F-674DED30F6C1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5850731" y="1193039"/>
            <a:ext cx="802986" cy="1041278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8A2AB6-FDB3-9E05-0CF4-3AD505B5FE05}"/>
              </a:ext>
            </a:extLst>
          </p:cNvPr>
          <p:cNvCxnSpPr>
            <a:cxnSpLocks/>
            <a:stCxn id="8" idx="0"/>
            <a:endCxn id="23" idx="2"/>
          </p:cNvCxnSpPr>
          <p:nvPr/>
        </p:nvCxnSpPr>
        <p:spPr>
          <a:xfrm flipV="1">
            <a:off x="7146564" y="1257717"/>
            <a:ext cx="72858" cy="1144229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4AF093-D42D-165E-D3E8-A75BDD026B37}"/>
              </a:ext>
            </a:extLst>
          </p:cNvPr>
          <p:cNvSpPr txBox="1"/>
          <p:nvPr/>
        </p:nvSpPr>
        <p:spPr>
          <a:xfrm>
            <a:off x="5285348" y="872646"/>
            <a:ext cx="105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Low-Speed Air (NO)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3E9A9C-3504-F0DC-3DE9-99574EAB982A}"/>
              </a:ext>
            </a:extLst>
          </p:cNvPr>
          <p:cNvSpPr txBox="1"/>
          <p:nvPr/>
        </p:nvSpPr>
        <p:spPr>
          <a:xfrm>
            <a:off x="6693338" y="888385"/>
            <a:ext cx="105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Low-Speed Air (O*,N*)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74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3" grpId="0" animBg="1"/>
      <p:bldP spid="8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Placeholder 5">
                <a:extLst>
                  <a:ext uri="{FF2B5EF4-FFF2-40B4-BE49-F238E27FC236}">
                    <a16:creationId xmlns:a16="http://schemas.microsoft.com/office/drawing/2014/main" id="{BD79A9A3-D2EA-F44C-0CAF-5F4BF9F79B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5677" y="908684"/>
                <a:ext cx="7700963" cy="4452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0" tIns="45720" rIns="0" bIns="45720" rtlCol="0" anchor="t" anchorCtr="0">
                <a:normAutofit fontScale="925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Noto Sans Symbols"/>
                  <a:buChar char="▪"/>
                  <a:defRPr sz="1800" b="0" i="0" u="none" strike="noStrike" cap="non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518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lt2"/>
                  </a:buClr>
                  <a:buSzPts val="1836"/>
                  <a:buFont typeface="Source Sans Pro"/>
                  <a:buChar char="›"/>
                  <a:defRPr sz="1800" b="0" i="0" u="none" strike="noStrike" cap="non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Source Sans Pro"/>
                  <a:buChar char="–"/>
                  <a:defRPr sz="1800" b="0" i="0" u="none" strike="noStrike" cap="non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9pPr>
              </a:lstStyle>
              <a:p>
                <a:pPr marL="0" indent="0"/>
                <a:r>
                  <a:rPr lang="en-US" sz="1600" b="1">
                    <a:latin typeface="+mj-lt"/>
                  </a:rPr>
                  <a:t>Absorption is a function of fundamental, quantum-mechanical properties of the absorbing species and the number density in the absorbing state.</a:t>
                </a:r>
                <a:br>
                  <a:rPr lang="en-US" sz="1600" b="1">
                    <a:latin typeface="+mj-lt"/>
                  </a:rPr>
                </a:br>
                <a:br>
                  <a:rPr lang="en-US" sz="1600" b="1">
                    <a:latin typeface="+mj-lt"/>
                  </a:rPr>
                </a:br>
                <a:br>
                  <a:rPr lang="en-US" sz="1600" b="1">
                    <a:latin typeface="+mj-lt"/>
                  </a:rPr>
                </a:br>
                <a:br>
                  <a:rPr lang="en-US" sz="1600" b="1">
                    <a:latin typeface="+mj-lt"/>
                  </a:rPr>
                </a:br>
                <a:endParaRPr lang="en-US" sz="1600" b="1">
                  <a:latin typeface="+mj-lt"/>
                </a:endParaRPr>
              </a:p>
              <a:p>
                <a:pPr marL="0" indent="0"/>
                <a:br>
                  <a:rPr lang="en-US" sz="1600" b="1">
                    <a:latin typeface="+mj-lt"/>
                  </a:rPr>
                </a:br>
                <a:endParaRPr lang="en-US" sz="1600" b="1">
                  <a:latin typeface="+mj-lt"/>
                </a:endParaRPr>
              </a:p>
              <a:p>
                <a:pPr marL="0" indent="0"/>
                <a:br>
                  <a:rPr lang="en-US" sz="1600" b="1">
                    <a:latin typeface="+mj-lt"/>
                  </a:rPr>
                </a:br>
                <a:r>
                  <a:rPr lang="en-US" sz="1600" b="1">
                    <a:latin typeface="+mj-lt"/>
                  </a:rPr>
                  <a:t>Beer-Lambert Relation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ν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>
                                  <a:latin typeface="+mj-lt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abs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ν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𝐿</m:t>
                      </m:r>
                    </m:oMath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sz="1100">
                    <a:latin typeface="+mj-lt"/>
                  </a:rPr>
                </a:br>
                <a:endParaRPr lang="en-US" sz="1100">
                  <a:latin typeface="+mj-lt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chemeClr val="tx2"/>
                              </a:solidFill>
                              <a:latin typeface="+mj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abs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1600">
                  <a:latin typeface="+mj-lt"/>
                  <a:ea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7.1623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>
                  <a:latin typeface="+mj-lt"/>
                  <a:ea typeface="Cambria Math" panose="02040503050406030204" pitchFamily="18" charset="0"/>
                </a:endParaRPr>
              </a:p>
              <a:p>
                <a:endParaRPr lang="en-US" sz="1200">
                  <a:latin typeface="+mj-lt"/>
                </a:endParaRPr>
              </a:p>
            </p:txBody>
          </p:sp>
        </mc:Choice>
        <mc:Fallback xmlns="">
          <p:sp>
            <p:nvSpPr>
              <p:cNvPr id="19" name="Text Placeholder 5">
                <a:extLst>
                  <a:ext uri="{FF2B5EF4-FFF2-40B4-BE49-F238E27FC236}">
                    <a16:creationId xmlns:a16="http://schemas.microsoft.com/office/drawing/2014/main" id="{BD79A9A3-D2EA-F44C-0CAF-5F4BF9F79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77" y="908684"/>
                <a:ext cx="7700963" cy="4452210"/>
              </a:xfrm>
              <a:prstGeom prst="rect">
                <a:avLst/>
              </a:prstGeom>
              <a:blipFill>
                <a:blip r:embed="rId3"/>
                <a:stretch>
                  <a:fillRect l="-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744965-3FEF-99D5-07F1-711453D8393C}"/>
                  </a:ext>
                </a:extLst>
              </p:cNvPr>
              <p:cNvSpPr txBox="1"/>
              <p:nvPr/>
            </p:nvSpPr>
            <p:spPr>
              <a:xfrm>
                <a:off x="850680" y="3704857"/>
                <a:ext cx="8115975" cy="11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/>
                <a:r>
                  <a:rPr lang="en-US" sz="1600" b="1">
                    <a:latin typeface="+mj-lt"/>
                  </a:rPr>
                  <a:t>Rewriting with spectroscopic constants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)(1−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sz="1600">
                  <a:latin typeface="+mj-lt"/>
                  <a:ea typeface="Cambria Math" panose="02040503050406030204" pitchFamily="18" charset="0"/>
                </a:endParaRPr>
              </a:p>
              <a:p>
                <a:endParaRPr lang="en-US" sz="160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744965-3FEF-99D5-07F1-711453D8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80" y="3704857"/>
                <a:ext cx="8115975" cy="1120307"/>
              </a:xfrm>
              <a:prstGeom prst="rect">
                <a:avLst/>
              </a:prstGeom>
              <a:blipFill>
                <a:blip r:embed="rId4"/>
                <a:stretch>
                  <a:fillRect l="-451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2">
            <a:extLst>
              <a:ext uri="{FF2B5EF4-FFF2-40B4-BE49-F238E27FC236}">
                <a16:creationId xmlns:a16="http://schemas.microsoft.com/office/drawing/2014/main" id="{835D8A19-0FA2-FB42-B9F9-0E85691C2D0F}"/>
              </a:ext>
            </a:extLst>
          </p:cNvPr>
          <p:cNvSpPr/>
          <p:nvPr/>
        </p:nvSpPr>
        <p:spPr>
          <a:xfrm>
            <a:off x="3418807" y="1673327"/>
            <a:ext cx="2306390" cy="126531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latin typeface="+mj-lt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1F5CA8B-A4A4-824B-A228-45504645EC61}"/>
              </a:ext>
            </a:extLst>
          </p:cNvPr>
          <p:cNvCxnSpPr>
            <a:endCxn id="3" idx="2"/>
          </p:cNvCxnSpPr>
          <p:nvPr/>
        </p:nvCxnSpPr>
        <p:spPr>
          <a:xfrm flipV="1">
            <a:off x="2628900" y="2305982"/>
            <a:ext cx="797061" cy="6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00D4BE-925F-FE4D-B08A-6835F0EBD69E}"/>
                  </a:ext>
                </a:extLst>
              </p:cNvPr>
              <p:cNvSpPr txBox="1"/>
              <p:nvPr/>
            </p:nvSpPr>
            <p:spPr>
              <a:xfrm>
                <a:off x="3969727" y="2920667"/>
                <a:ext cx="147232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>
                    <a:latin typeface="+mj-lt"/>
                  </a:rPr>
                  <a:t>Uniform Test Gas</a:t>
                </a:r>
              </a:p>
              <a:p>
                <a:pPr algn="ctr"/>
                <a:r>
                  <a:rPr lang="en-US" sz="1050">
                    <a:latin typeface="+mj-lt"/>
                  </a:rPr>
                  <a:t>(T, P, 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105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00D4BE-925F-FE4D-B08A-6835F0EBD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27" y="2920667"/>
                <a:ext cx="1472327" cy="415498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838AB3A-B21B-9640-96A8-97956AAF1F47}"/>
              </a:ext>
            </a:extLst>
          </p:cNvPr>
          <p:cNvSpPr txBox="1"/>
          <p:nvPr/>
        </p:nvSpPr>
        <p:spPr>
          <a:xfrm>
            <a:off x="2883641" y="1816530"/>
            <a:ext cx="38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+mj-lt"/>
              </a:rPr>
              <a:t>I</a:t>
            </a:r>
            <a:r>
              <a:rPr lang="en-US" sz="1800" baseline="-25000">
                <a:latin typeface="+mj-lt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97F18-FA28-CC4A-98A0-67C8850EA4D2}"/>
              </a:ext>
            </a:extLst>
          </p:cNvPr>
          <p:cNvSpPr txBox="1"/>
          <p:nvPr/>
        </p:nvSpPr>
        <p:spPr>
          <a:xfrm>
            <a:off x="5972783" y="1816530"/>
            <a:ext cx="36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+mj-lt"/>
              </a:rPr>
              <a:t>I</a:t>
            </a:r>
            <a:r>
              <a:rPr lang="en-US" sz="1800" baseline="-25000">
                <a:latin typeface="+mj-lt"/>
              </a:rPr>
              <a:t>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41352E-FBE1-F84C-A8C5-93E856FB3D52}"/>
              </a:ext>
            </a:extLst>
          </p:cNvPr>
          <p:cNvGrpSpPr/>
          <p:nvPr/>
        </p:nvGrpSpPr>
        <p:grpSpPr>
          <a:xfrm>
            <a:off x="6366510" y="1920865"/>
            <a:ext cx="493088" cy="770236"/>
            <a:chOff x="8488680" y="2190611"/>
            <a:chExt cx="657450" cy="102698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4A5560-494C-3A43-8934-E2EE68A496F7}"/>
                </a:ext>
              </a:extLst>
            </p:cNvPr>
            <p:cNvSpPr/>
            <p:nvPr/>
          </p:nvSpPr>
          <p:spPr>
            <a:xfrm>
              <a:off x="8488680" y="2513164"/>
              <a:ext cx="174424" cy="4129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27759CA-190F-7644-ABA9-BDCD2E24AA40}"/>
                </a:ext>
              </a:extLst>
            </p:cNvPr>
            <p:cNvSpPr/>
            <p:nvPr/>
          </p:nvSpPr>
          <p:spPr>
            <a:xfrm>
              <a:off x="8641080" y="2190611"/>
              <a:ext cx="505050" cy="10269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+mj-lt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EDA94F5-CCDD-674E-8373-2B1D9AF5F947}"/>
              </a:ext>
            </a:extLst>
          </p:cNvPr>
          <p:cNvSpPr txBox="1"/>
          <p:nvPr/>
        </p:nvSpPr>
        <p:spPr>
          <a:xfrm>
            <a:off x="7004079" y="2179123"/>
            <a:ext cx="7925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+mj-lt"/>
              </a:rPr>
              <a:t>Detector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725E58-F639-F84C-A790-ADA5E7C57575}"/>
              </a:ext>
            </a:extLst>
          </p:cNvPr>
          <p:cNvGrpSpPr/>
          <p:nvPr/>
        </p:nvGrpSpPr>
        <p:grpSpPr>
          <a:xfrm>
            <a:off x="2222972" y="2070735"/>
            <a:ext cx="503657" cy="493776"/>
            <a:chOff x="2665698" y="4481521"/>
            <a:chExt cx="671542" cy="658368"/>
          </a:xfrm>
        </p:grpSpPr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9D7DF113-9581-B048-8581-6700EA6D4D18}"/>
                </a:ext>
              </a:extLst>
            </p:cNvPr>
            <p:cNvSpPr/>
            <p:nvPr/>
          </p:nvSpPr>
          <p:spPr>
            <a:xfrm rot="5400000">
              <a:off x="2637792" y="4556760"/>
              <a:ext cx="608328" cy="518160"/>
            </a:xfrm>
            <a:prstGeom prst="triangl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+mj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43D12D-E19B-854F-99A4-00918A4AB527}"/>
                </a:ext>
              </a:extLst>
            </p:cNvPr>
            <p:cNvSpPr/>
            <p:nvPr/>
          </p:nvSpPr>
          <p:spPr>
            <a:xfrm>
              <a:off x="2665698" y="4488913"/>
              <a:ext cx="610902" cy="646331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+mj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2A2370-E012-3741-8C10-12DE6DF5F1FB}"/>
                </a:ext>
              </a:extLst>
            </p:cNvPr>
            <p:cNvSpPr/>
            <p:nvPr/>
          </p:nvSpPr>
          <p:spPr>
            <a:xfrm flipH="1">
              <a:off x="3291521" y="4481521"/>
              <a:ext cx="45719" cy="6583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335C802-05FB-7347-ABFC-2B5C88E7295C}"/>
                  </a:ext>
                </a:extLst>
              </p:cNvPr>
              <p:cNvSpPr txBox="1"/>
              <p:nvPr/>
            </p:nvSpPr>
            <p:spPr>
              <a:xfrm>
                <a:off x="783061" y="1976933"/>
                <a:ext cx="1316216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>
                    <a:latin typeface="+mj-lt"/>
                  </a:rPr>
                  <a:t>Monochromatic light source</a:t>
                </a:r>
              </a:p>
              <a:p>
                <a:pPr algn="ctr"/>
                <a:r>
                  <a:rPr lang="en-US" sz="1050">
                    <a:latin typeface="+mj-lt"/>
                  </a:rPr>
                  <a:t> at wavelength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50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sz="105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335C802-05FB-7347-ABFC-2B5C88E72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61" y="1976933"/>
                <a:ext cx="1316216" cy="577081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4">
            <a:extLst>
              <a:ext uri="{FF2B5EF4-FFF2-40B4-BE49-F238E27FC236}">
                <a16:creationId xmlns:a16="http://schemas.microsoft.com/office/drawing/2014/main" id="{28F56003-46F3-128F-6CC3-F2B7DF3D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</p:spPr>
        <p:txBody>
          <a:bodyPr/>
          <a:lstStyle/>
          <a:p>
            <a:r>
              <a:rPr lang="en-US">
                <a:latin typeface="+mj-lt"/>
              </a:rPr>
              <a:t>Laser Absorption Spectroscopy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1D3284A9-88E2-55C3-0225-0086C9600DFB}"/>
              </a:ext>
            </a:extLst>
          </p:cNvPr>
          <p:cNvSpPr/>
          <p:nvPr/>
        </p:nvSpPr>
        <p:spPr>
          <a:xfrm>
            <a:off x="4663116" y="121845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64369BCC-8FEF-93F5-FC90-ED3EBDEB85AE}"/>
              </a:ext>
            </a:extLst>
          </p:cNvPr>
          <p:cNvSpPr/>
          <p:nvPr/>
        </p:nvSpPr>
        <p:spPr>
          <a:xfrm>
            <a:off x="5727099" y="122273"/>
            <a:ext cx="1244466" cy="346226"/>
          </a:xfrm>
          <a:prstGeom prst="chevron">
            <a:avLst/>
          </a:prstGeom>
          <a:solidFill>
            <a:schemeClr val="tx2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5A8FAC4-3448-7984-0C64-8E0C7E2B5CB6}"/>
              </a:ext>
            </a:extLst>
          </p:cNvPr>
          <p:cNvSpPr/>
          <p:nvPr/>
        </p:nvSpPr>
        <p:spPr>
          <a:xfrm>
            <a:off x="6793972" y="122273"/>
            <a:ext cx="1244466" cy="346226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81C2C36A-F434-FC96-ED87-3D271C07B0DD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960EB5-C093-B799-61B4-3A362FD677C7}"/>
              </a:ext>
            </a:extLst>
          </p:cNvPr>
          <p:cNvCxnSpPr/>
          <p:nvPr/>
        </p:nvCxnSpPr>
        <p:spPr>
          <a:xfrm>
            <a:off x="3641139" y="1646437"/>
            <a:ext cx="190051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4B91D3E-46FD-1F63-ADD3-9BB37F62BB52}"/>
              </a:ext>
            </a:extLst>
          </p:cNvPr>
          <p:cNvSpPr txBox="1"/>
          <p:nvPr/>
        </p:nvSpPr>
        <p:spPr>
          <a:xfrm>
            <a:off x="4439161" y="1339855"/>
            <a:ext cx="363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aseline="-25000">
                <a:latin typeface="+mj-lt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FAEAAA-31B5-6B9B-2514-34C36A98EDF5}"/>
                  </a:ext>
                </a:extLst>
              </p:cNvPr>
              <p:cNvSpPr txBox="1"/>
              <p:nvPr/>
            </p:nvSpPr>
            <p:spPr>
              <a:xfrm>
                <a:off x="856630" y="3701247"/>
                <a:ext cx="8115975" cy="11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/>
                <a:r>
                  <a:rPr lang="en-US" sz="1600" b="1">
                    <a:latin typeface="+mj-lt"/>
                    <a:ea typeface="Cambria Math" panose="02040503050406030204" pitchFamily="18" charset="0"/>
                  </a:rPr>
                  <a:t>Assuming independent rotational and vibrational distributions</a:t>
                </a:r>
                <a:endParaRPr lang="en-US" sz="1600">
                  <a:latin typeface="+mj-lt"/>
                  <a:ea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𝑟𝑜𝑡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𝑣𝑖𝑏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𝑟𝑜𝑡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𝑟𝑜𝑡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𝑣𝑖𝑏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1,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𝑣𝑖𝑏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)(1−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𝑟𝑜𝑡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𝑟𝑜𝑡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𝑣𝑖𝑏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𝑣𝑖𝑏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sz="1600">
                  <a:latin typeface="+mj-lt"/>
                </a:endParaRPr>
              </a:p>
              <a:p>
                <a:endParaRPr lang="en-US" sz="160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FAEAAA-31B5-6B9B-2514-34C36A98E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30" y="3701247"/>
                <a:ext cx="8115975" cy="1120307"/>
              </a:xfrm>
              <a:prstGeom prst="rect">
                <a:avLst/>
              </a:prstGeom>
              <a:blipFill>
                <a:blip r:embed="rId7"/>
                <a:stretch>
                  <a:fillRect l="-451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97396B2-4C75-43D1-5D9C-F24B90C40C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20" t="2504" r="7500" b="-287"/>
          <a:stretch/>
        </p:blipFill>
        <p:spPr bwMode="auto">
          <a:xfrm>
            <a:off x="827962" y="1478354"/>
            <a:ext cx="7670307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86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3767 0.0006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3" grpId="0" animBg="1"/>
      <p:bldP spid="3" grpId="1" animBg="1"/>
      <p:bldP spid="24" grpId="0"/>
      <p:bldP spid="24" grpId="1"/>
      <p:bldP spid="25" grpId="0"/>
      <p:bldP spid="25" grpId="1"/>
      <p:bldP spid="25" grpId="2"/>
      <p:bldP spid="26" grpId="0"/>
      <p:bldP spid="26" grpId="1"/>
      <p:bldP spid="31" grpId="0"/>
      <p:bldP spid="31" grpId="1"/>
      <p:bldP spid="47" grpId="0"/>
      <p:bldP spid="47" grpId="1"/>
      <p:bldP spid="22" grpId="0"/>
      <p:bldP spid="22" grpId="1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70D042-778C-4204-BC13-6691B117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Nitric Oxide (NO)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06C4F24E-5EFE-4E60-8461-77B1A2451312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4876800" y="908685"/>
                <a:ext cx="4221632" cy="3759042"/>
              </a:xfrm>
            </p:spPr>
            <p:txBody>
              <a:bodyPr anchor="ctr"/>
              <a:lstStyle/>
              <a:p>
                <a:pPr marL="0" indent="0"/>
                <a:r>
                  <a:rPr lang="en-US" sz="1600">
                    <a:latin typeface="+mj-lt"/>
                  </a:rPr>
                  <a:t>Excellent indicator of non-equilibrium behavior</a:t>
                </a:r>
              </a:p>
              <a:p>
                <a:pPr marL="0" indent="0"/>
                <a:endParaRPr lang="en-US" sz="1600">
                  <a:latin typeface="+mj-lt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sz="1600"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F</a:t>
                </a:r>
                <a:r>
                  <a:rPr lang="en-US" sz="160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ormation described by </a:t>
                </a:r>
                <a:r>
                  <a:rPr lang="en-US" sz="160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Zeldovich</a:t>
                </a:r>
                <a:r>
                  <a:rPr lang="en-US" sz="160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reactions 	</a:t>
                </a:r>
                <a14:m>
                  <m:oMath xmlns:m="http://schemas.openxmlformats.org/officeDocument/2006/math"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𝑁𝑂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60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↔</m:t>
                    </m:r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en-US" sz="1600" i="1">
                  <a:effectLst/>
                  <a:latin typeface="+mj-lt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sz="1600">
                    <a:effectLst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60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↔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𝑁𝑂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en-US" sz="1600">
                  <a:latin typeface="+mj-lt"/>
                </a:endParaRPr>
              </a:p>
              <a:p>
                <a:pPr marL="0" indent="0"/>
                <a:endParaRPr lang="en-US" sz="1600">
                  <a:latin typeface="+mj-lt"/>
                </a:endParaRPr>
              </a:p>
              <a:p>
                <a:pPr marL="0" indent="0"/>
                <a:r>
                  <a:rPr lang="en-US" sz="1600">
                    <a:latin typeface="+mj-lt"/>
                  </a:rPr>
                  <a:t>Strongly coupled with T</a:t>
                </a:r>
              </a:p>
              <a:p>
                <a:endParaRPr lang="en-US" sz="1600">
                  <a:latin typeface="+mj-lt"/>
                </a:endParaRPr>
              </a:p>
              <a:p>
                <a:pPr marL="0" indent="0"/>
                <a:r>
                  <a:rPr lang="en-US" sz="1600" b="1">
                    <a:latin typeface="+mj-lt"/>
                  </a:rPr>
                  <a:t>Presence at high-T can be used to measure gas properties using TDLAS</a:t>
                </a:r>
              </a:p>
              <a:p>
                <a:pPr indent="0"/>
                <a:endParaRPr lang="en-US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06C4F24E-5EFE-4E60-8461-77B1A2451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876800" y="908685"/>
                <a:ext cx="4221632" cy="3759042"/>
              </a:xfrm>
              <a:blipFill>
                <a:blip r:embed="rId4"/>
                <a:stretch>
                  <a:fillRect l="-2886" r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06D32A6C-2E66-407C-BDFC-34BAB6CD865B}"/>
              </a:ext>
            </a:extLst>
          </p:cNvPr>
          <p:cNvSpPr/>
          <p:nvPr/>
        </p:nvSpPr>
        <p:spPr>
          <a:xfrm>
            <a:off x="6793972" y="122273"/>
            <a:ext cx="1244466" cy="346226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FCD9FED-17D6-492D-867B-38088CDB25F5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BC49ED-A5C3-4E75-B694-168552C993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582" b="155"/>
          <a:stretch/>
        </p:blipFill>
        <p:spPr>
          <a:xfrm>
            <a:off x="524920" y="1001864"/>
            <a:ext cx="4138196" cy="3116912"/>
          </a:xfrm>
          <a:prstGeom prst="rect">
            <a:avLst/>
          </a:prstGeom>
        </p:spPr>
      </p:pic>
      <p:sp>
        <p:nvSpPr>
          <p:cNvPr id="2" name="Arrow: Chevron 1">
            <a:extLst>
              <a:ext uri="{FF2B5EF4-FFF2-40B4-BE49-F238E27FC236}">
                <a16:creationId xmlns:a16="http://schemas.microsoft.com/office/drawing/2014/main" id="{C2AF1F30-020F-5F3A-AA80-843837D828E2}"/>
              </a:ext>
            </a:extLst>
          </p:cNvPr>
          <p:cNvSpPr/>
          <p:nvPr/>
        </p:nvSpPr>
        <p:spPr>
          <a:xfrm>
            <a:off x="5727099" y="122273"/>
            <a:ext cx="1244466" cy="346226"/>
          </a:xfrm>
          <a:prstGeom prst="chevron">
            <a:avLst/>
          </a:prstGeom>
          <a:solidFill>
            <a:schemeClr val="tx2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55934A44-DB13-3DA2-B2F4-E8917EB26838}"/>
              </a:ext>
            </a:extLst>
          </p:cNvPr>
          <p:cNvSpPr/>
          <p:nvPr/>
        </p:nvSpPr>
        <p:spPr>
          <a:xfrm>
            <a:off x="4663116" y="121845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682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70D042-778C-4204-BC13-6691B117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350305"/>
            <a:ext cx="7707862" cy="488024"/>
          </a:xfrm>
        </p:spPr>
        <p:txBody>
          <a:bodyPr/>
          <a:lstStyle/>
          <a:p>
            <a:r>
              <a:rPr lang="en-US">
                <a:latin typeface="+mj-lt"/>
              </a:rPr>
              <a:t>Line Selection (NO)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795150D-CFDB-4A69-8FF3-F93038CE0397}"/>
              </a:ext>
            </a:extLst>
          </p:cNvPr>
          <p:cNvSpPr/>
          <p:nvPr/>
        </p:nvSpPr>
        <p:spPr>
          <a:xfrm>
            <a:off x="4663116" y="121845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4F48344B-16D0-4191-9F73-2CA6BD853043}"/>
              </a:ext>
            </a:extLst>
          </p:cNvPr>
          <p:cNvSpPr/>
          <p:nvPr/>
        </p:nvSpPr>
        <p:spPr>
          <a:xfrm>
            <a:off x="5727099" y="122273"/>
            <a:ext cx="1244466" cy="346226"/>
          </a:xfrm>
          <a:prstGeom prst="chevron">
            <a:avLst/>
          </a:prstGeom>
          <a:solidFill>
            <a:schemeClr val="tx2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06D32A6C-2E66-407C-BDFC-34BAB6CD865B}"/>
              </a:ext>
            </a:extLst>
          </p:cNvPr>
          <p:cNvSpPr/>
          <p:nvPr/>
        </p:nvSpPr>
        <p:spPr>
          <a:xfrm>
            <a:off x="6793972" y="122273"/>
            <a:ext cx="1244466" cy="346226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FCD9FED-17D6-492D-867B-38088CDB25F5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013CF8-330C-4D17-9A77-498B7A5C9F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01" r="2101"/>
          <a:stretch/>
        </p:blipFill>
        <p:spPr>
          <a:xfrm>
            <a:off x="496957" y="1066361"/>
            <a:ext cx="4379843" cy="3429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82BC7-1B1C-845A-EC37-4E9F3DE2F8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12871" y="901340"/>
            <a:ext cx="3779838" cy="3759042"/>
          </a:xfrm>
        </p:spPr>
        <p:txBody>
          <a:bodyPr/>
          <a:lstStyle/>
          <a:p>
            <a:pPr marL="0" indent="0"/>
            <a:r>
              <a:rPr lang="en-US" sz="1600" b="1">
                <a:latin typeface="+mj-lt"/>
              </a:rPr>
              <a:t>Line selection is optimized for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60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>
                <a:latin typeface="+mj-lt"/>
              </a:rPr>
              <a:t>Spectral isolation from interfering species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>
                <a:latin typeface="+mj-lt"/>
              </a:rPr>
              <a:t>Sufficient absorbance (&gt;0.1)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b="1">
                <a:latin typeface="+mj-lt"/>
              </a:rPr>
              <a:t>Large sweep of v” and J”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b="1">
                <a:latin typeface="+mj-lt"/>
              </a:rPr>
              <a:t>Multiple features captured in a single scan, by a single laser at &gt;500 kHz scan rates.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b="1">
              <a:latin typeface="+mj-lt"/>
            </a:endParaRPr>
          </a:p>
          <a:p>
            <a:pPr marL="0" indent="0"/>
            <a:r>
              <a:rPr lang="en-US" sz="1600" b="1">
                <a:solidFill>
                  <a:schemeClr val="tx1"/>
                </a:solidFill>
                <a:latin typeface="+mj-lt"/>
              </a:rPr>
              <a:t>Wavelength selection covers </a:t>
            </a:r>
          </a:p>
          <a:p>
            <a:pPr marL="0" indent="0"/>
            <a:r>
              <a:rPr lang="en-US" sz="1600" b="1">
                <a:solidFill>
                  <a:schemeClr val="tx1"/>
                </a:solidFill>
                <a:latin typeface="+mj-lt"/>
              </a:rPr>
              <a:t>	              9 features at ~5.2 um</a:t>
            </a:r>
          </a:p>
          <a:p>
            <a:pPr marL="0" indent="0"/>
            <a:r>
              <a:rPr lang="en-US" sz="1600" b="1">
                <a:solidFill>
                  <a:schemeClr val="tx1"/>
                </a:solidFill>
                <a:latin typeface="+mj-lt"/>
              </a:rPr>
              <a:t>                              v” = 0-3, J” = 9.5-59.5</a:t>
            </a:r>
          </a:p>
          <a:p>
            <a:pPr marL="0" indent="0"/>
            <a:endParaRPr lang="en-US" sz="160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704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CB238F-3EE2-ABAE-F9A6-19E55FCC01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32" r="2311"/>
          <a:stretch/>
        </p:blipFill>
        <p:spPr bwMode="auto">
          <a:xfrm>
            <a:off x="1318139" y="2717502"/>
            <a:ext cx="2377440" cy="2419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70D042-778C-4204-BC13-6691B117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Excited Atomic Species (O*, N*)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06C4F24E-5EFE-4E60-8461-77B1A2451312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/>
            <p:txBody>
              <a:bodyPr anchor="ctr"/>
              <a:lstStyle/>
              <a:p>
                <a:pPr marL="0" indent="0"/>
                <a:r>
                  <a:rPr lang="en-US" sz="1600">
                    <a:latin typeface="+mj-lt"/>
                  </a:rPr>
                  <a:t>At &gt;10000 K, N</a:t>
                </a:r>
                <a:r>
                  <a:rPr lang="en-US" sz="1600" baseline="-25000">
                    <a:latin typeface="+mj-lt"/>
                  </a:rPr>
                  <a:t>2 </a:t>
                </a:r>
                <a:r>
                  <a:rPr lang="en-US" sz="1600">
                    <a:latin typeface="+mj-lt"/>
                  </a:rPr>
                  <a:t>and O</a:t>
                </a:r>
                <a:r>
                  <a:rPr lang="en-US" sz="1600" baseline="-25000">
                    <a:latin typeface="+mj-lt"/>
                  </a:rPr>
                  <a:t>2</a:t>
                </a:r>
                <a:r>
                  <a:rPr lang="en-US" sz="1600">
                    <a:latin typeface="+mj-lt"/>
                  </a:rPr>
                  <a:t>  </a:t>
                </a:r>
                <a:r>
                  <a:rPr lang="en-US" sz="1600">
                    <a:latin typeface="+mj-lt"/>
                    <a:sym typeface="Wingdings" panose="05000000000000000000" pitchFamily="2" charset="2"/>
                  </a:rPr>
                  <a:t>break down into</a:t>
                </a:r>
                <a:r>
                  <a:rPr lang="en-US" sz="1600">
                    <a:latin typeface="+mj-lt"/>
                  </a:rPr>
                  <a:t> N and O</a:t>
                </a:r>
              </a:p>
              <a:p>
                <a:pPr marL="0" indent="0"/>
                <a:endParaRPr lang="en-US" sz="1600">
                  <a:latin typeface="+mj-lt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sz="1600"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Radiation originates from ionized species or electronically excited quantum states of neutral species</a:t>
                </a:r>
                <a:endParaRPr lang="en-US" sz="1600">
                  <a:effectLst/>
                  <a:latin typeface="+mj-lt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latin typeface="+mj-lt"/>
                        </a:rPr>
                        <m:t>O</m:t>
                      </m:r>
                      <m:r>
                        <m:rPr>
                          <m:nor/>
                        </m:rPr>
                        <a:rPr lang="en-US" sz="1600" dirty="0">
                          <a:latin typeface="+mj-lt"/>
                        </a:rPr>
                        <m:t>∗(777 </m:t>
                      </m:r>
                      <m:r>
                        <m:rPr>
                          <m:nor/>
                        </m:rPr>
                        <a:rPr lang="en-US" sz="1600" dirty="0">
                          <a:latin typeface="+mj-lt"/>
                        </a:rPr>
                        <m:t>nm</m:t>
                      </m:r>
                      <m:r>
                        <m:rPr>
                          <m:nor/>
                        </m:rPr>
                        <a:rPr lang="en-US" sz="1600" dirty="0">
                          <a:latin typeface="+mj-lt"/>
                        </a:rPr>
                        <m:t>),   3</m:t>
                      </m:r>
                      <m:r>
                        <m:rPr>
                          <m:nor/>
                        </m:rPr>
                        <a:rPr lang="en-US" sz="1600" dirty="0">
                          <a:latin typeface="+mj-lt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600" dirty="0">
                          <a:latin typeface="+mj-lt"/>
                        </a:rPr>
                        <m:t> 5</m:t>
                      </m:r>
                      <m:r>
                        <m:rPr>
                          <m:nor/>
                        </m:rPr>
                        <a:rPr lang="en-US" sz="1600" dirty="0">
                          <a:latin typeface="+mj-lt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600" dirty="0">
                          <a:latin typeface="+mj-lt"/>
                        </a:rPr>
                        <m:t>°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1600" dirty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200" dirty="0">
                          <a:latin typeface="+mj-lt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1600" kern="1200" dirty="0">
                          <a:latin typeface="+mj-lt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1600" kern="1200" dirty="0">
                          <a:latin typeface="+mj-lt"/>
                          <a:cs typeface="Times New Roman" panose="02020603050405020304" pitchFamily="18" charset="0"/>
                        </a:rPr>
                        <m:t> 5</m:t>
                      </m:r>
                      <m:r>
                        <m:rPr>
                          <m:nor/>
                        </m:rPr>
                        <a:rPr lang="en-US" sz="1600" kern="1200" dirty="0">
                          <a:latin typeface="+mj-lt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1600" kern="1200" baseline="-25000" dirty="0">
                          <a:latin typeface="+mj-lt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1600" kern="1200" baseline="-25000">
                  <a:latin typeface="+mj-lt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latin typeface="+mj-lt"/>
                        </a:rPr>
                        <m:t>O</m:t>
                      </m:r>
                      <m:r>
                        <m:rPr>
                          <m:nor/>
                        </m:rPr>
                        <a:rPr lang="en-US" sz="1600" dirty="0">
                          <a:latin typeface="+mj-lt"/>
                        </a:rPr>
                        <m:t>∗(926 </m:t>
                      </m:r>
                      <m:r>
                        <m:rPr>
                          <m:nor/>
                        </m:rPr>
                        <a:rPr lang="en-US" sz="1600" dirty="0">
                          <a:latin typeface="+mj-lt"/>
                        </a:rPr>
                        <m:t>nm</m:t>
                      </m:r>
                      <m:r>
                        <m:rPr>
                          <m:nor/>
                        </m:rPr>
                        <a:rPr lang="en-US" sz="1600" dirty="0">
                          <a:latin typeface="+mj-lt"/>
                        </a:rPr>
                        <m:t>),   3</m:t>
                      </m:r>
                      <m:r>
                        <m:rPr>
                          <m:nor/>
                        </m:rP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 5</m:t>
                      </m:r>
                      <m:r>
                        <m:rPr>
                          <m:nor/>
                        </m:rPr>
                        <a:rPr lang="en-US" sz="1600" kern="12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1600" b="0" i="0" kern="1200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1600" b="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1600" kern="12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1600" kern="12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kern="1200" baseline="300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1600" kern="12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600" kern="12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1600" kern="1200" baseline="-250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2,3,4</m:t>
                      </m:r>
                      <m:r>
                        <m:rPr>
                          <m:nor/>
                        </m:rPr>
                        <a:rPr lang="en-US" sz="1600" kern="12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kern="120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/>
                        <m:t>O</m:t>
                      </m:r>
                      <m:r>
                        <m:rPr>
                          <m:nor/>
                        </m:rPr>
                        <a:rPr lang="en-US" sz="1600" dirty="0"/>
                        <m:t>∗(1128 </m:t>
                      </m:r>
                      <m:r>
                        <m:rPr>
                          <m:nor/>
                        </m:rPr>
                        <a:rPr lang="en-US" sz="1600" dirty="0"/>
                        <m:t>nm</m:t>
                      </m:r>
                      <m:r>
                        <m:rPr>
                          <m:nor/>
                        </m:rPr>
                        <a:rPr lang="en-US" sz="1600" dirty="0"/>
                        <m:t>), 3</m:t>
                      </m:r>
                      <m:r>
                        <m:rPr>
                          <m:nor/>
                        </m:rPr>
                        <a:rPr lang="en-US" sz="1600" kern="1200" dirty="0">
                          <a:solidFill>
                            <a:srgbClr val="000000"/>
                          </a:solidFill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1600" kern="1200" dirty="0" smtClean="0">
                          <a:solidFill>
                            <a:srgbClr val="000000"/>
                          </a:solidFill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kern="1200" baseline="30000" dirty="0" smtClean="0">
                          <a:solidFill>
                            <a:srgbClr val="000000"/>
                          </a:solidFill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1600" kern="1200" dirty="0" smtClean="0">
                          <a:solidFill>
                            <a:srgbClr val="000000"/>
                          </a:solidFill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1600" kern="1200" dirty="0">
                          <a:solidFill>
                            <a:srgbClr val="000000"/>
                          </a:solidFill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1600" kern="1200" dirty="0">
                          <a:solidFill>
                            <a:srgbClr val="000000"/>
                          </a:solidFill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600" kern="1200" dirty="0">
                          <a:solidFill>
                            <a:srgbClr val="000000"/>
                          </a:solidFill>
                          <a:cs typeface="Times New Roman" panose="02020603050405020304" pitchFamily="18" charset="0"/>
                        </a:rPr>
                        <m:t> 3</m:t>
                      </m:r>
                      <m:r>
                        <m:rPr>
                          <m:nor/>
                        </m:rPr>
                        <a:rPr lang="en-US" sz="1600" kern="1200" dirty="0">
                          <a:solidFill>
                            <a:srgbClr val="000000"/>
                          </a:solidFill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lang="en-US" sz="1600" kern="120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1600" kern="12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    </a:t>
                </a:r>
                <a:r>
                  <a:rPr lang="en-US" sz="1600">
                    <a:latin typeface="+mj-lt"/>
                  </a:rPr>
                  <a:t>N*(868 nm),  </a:t>
                </a:r>
                <a:r>
                  <a:rPr lang="en-US" sz="1600" kern="12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3s</a:t>
                </a:r>
                <a:r>
                  <a:rPr lang="en-US" sz="1600" kern="1200" baseline="300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 4</a:t>
                </a:r>
                <a:r>
                  <a:rPr lang="en-US" sz="1600" kern="12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1600" b="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kern="12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 3p </a:t>
                </a:r>
                <a:r>
                  <a:rPr lang="en-US" sz="1600" kern="1200" baseline="300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4</a:t>
                </a:r>
                <a:r>
                  <a:rPr lang="en-US" sz="1600" kern="12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D° </a:t>
                </a:r>
              </a:p>
              <a:p>
                <a:pPr marL="0" indent="0"/>
                <a:endParaRPr lang="en-US" sz="160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sz="1600">
                  <a:latin typeface="+mj-lt"/>
                </a:endParaRPr>
              </a:p>
              <a:p>
                <a:pPr marL="0" indent="0" algn="ctr"/>
                <a:r>
                  <a:rPr lang="en-US" sz="1600" b="1">
                    <a:latin typeface="+mj-lt"/>
                  </a:rPr>
                  <a:t>Lowest lying, easily accessible states</a:t>
                </a: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06C4F24E-5EFE-4E60-8461-77B1A2451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blipFill>
                <a:blip r:embed="rId5"/>
                <a:stretch>
                  <a:fillRect l="-3226" r="-2581" b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795150D-CFDB-4A69-8FF3-F93038CE0397}"/>
              </a:ext>
            </a:extLst>
          </p:cNvPr>
          <p:cNvSpPr/>
          <p:nvPr/>
        </p:nvSpPr>
        <p:spPr>
          <a:xfrm>
            <a:off x="4663116" y="121845"/>
            <a:ext cx="1244466" cy="346226"/>
          </a:xfrm>
          <a:prstGeom prst="chevron">
            <a:avLst/>
          </a:prstGeom>
          <a:solidFill>
            <a:srgbClr val="8C1515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4F48344B-16D0-4191-9F73-2CA6BD853043}"/>
              </a:ext>
            </a:extLst>
          </p:cNvPr>
          <p:cNvSpPr/>
          <p:nvPr/>
        </p:nvSpPr>
        <p:spPr>
          <a:xfrm>
            <a:off x="5727099" y="122273"/>
            <a:ext cx="1244466" cy="346226"/>
          </a:xfrm>
          <a:prstGeom prst="chevron">
            <a:avLst/>
          </a:prstGeom>
          <a:noFill/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06D32A6C-2E66-407C-BDFC-34BAB6CD865B}"/>
              </a:ext>
            </a:extLst>
          </p:cNvPr>
          <p:cNvSpPr/>
          <p:nvPr/>
        </p:nvSpPr>
        <p:spPr>
          <a:xfrm>
            <a:off x="6793972" y="122273"/>
            <a:ext cx="1244466" cy="346226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FCD9FED-17D6-492D-867B-38088CDB25F5}"/>
              </a:ext>
            </a:extLst>
          </p:cNvPr>
          <p:cNvSpPr/>
          <p:nvPr/>
        </p:nvSpPr>
        <p:spPr>
          <a:xfrm>
            <a:off x="7853966" y="122273"/>
            <a:ext cx="1244466" cy="339114"/>
          </a:xfrm>
          <a:prstGeom prst="chevron">
            <a:avLst/>
          </a:prstGeom>
          <a:solidFill>
            <a:srgbClr val="FFFFFF"/>
          </a:solidFill>
          <a:ln w="9525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9D5465-F3B4-B811-AB9E-97EAFDCDE8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455" b="3455"/>
          <a:stretch/>
        </p:blipFill>
        <p:spPr>
          <a:xfrm>
            <a:off x="1318138" y="908684"/>
            <a:ext cx="2377440" cy="1958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10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|6.6|4.9|5.3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8.4|4.8|4.4|8.8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4.7|3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4.7|3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8|3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heme/theme1.xml><?xml version="1.0" encoding="utf-8"?>
<a:theme xmlns:a="http://schemas.openxmlformats.org/drawingml/2006/main" name="1_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1533</Words>
  <Application>Microsoft Office PowerPoint</Application>
  <PresentationFormat>On-screen Show (16:9)</PresentationFormat>
  <Paragraphs>334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Wingdings</vt:lpstr>
      <vt:lpstr>Times New Roman</vt:lpstr>
      <vt:lpstr>ＭＳ Ｐゴシック</vt:lpstr>
      <vt:lpstr>Cambria Math</vt:lpstr>
      <vt:lpstr>Courier New</vt:lpstr>
      <vt:lpstr>Source Sans Pro Semibold</vt:lpstr>
      <vt:lpstr>Arial</vt:lpstr>
      <vt:lpstr>Source Sans Pro</vt:lpstr>
      <vt:lpstr>Calibri</vt:lpstr>
      <vt:lpstr>1_SU_Preso_16x9_v6</vt:lpstr>
      <vt:lpstr>3_SU_Preso_16x9_v6</vt:lpstr>
      <vt:lpstr>5_SU_Preso_16x9_v6</vt:lpstr>
      <vt:lpstr>SU_Preso_16x9_v6</vt:lpstr>
      <vt:lpstr>Implementation of Rapidly-Scanned, Infrared Laser Absorption Diagnostics in NASA Electric Arc Shock Tube Experiments</vt:lpstr>
      <vt:lpstr>Motivation</vt:lpstr>
      <vt:lpstr>Motivation</vt:lpstr>
      <vt:lpstr>PowerPoint Presentation</vt:lpstr>
      <vt:lpstr>Interest in Low-Speed Air </vt:lpstr>
      <vt:lpstr>Laser Absorption Spectroscopy</vt:lpstr>
      <vt:lpstr>Nitric Oxide (NO)</vt:lpstr>
      <vt:lpstr>Line Selection (NO)</vt:lpstr>
      <vt:lpstr>Excited Atomic Species (O*, N*)</vt:lpstr>
      <vt:lpstr>Absorption-Based Diagnostic</vt:lpstr>
      <vt:lpstr>Low Velocity, High Pressure (NO)</vt:lpstr>
      <vt:lpstr>Low Velocity, High Pressure (NO)</vt:lpstr>
      <vt:lpstr>High Velocity Temperature     Number Density (O* 5P) </vt:lpstr>
      <vt:lpstr>High Velocity Number Densities (O* 5S, N* 4P)</vt:lpstr>
      <vt:lpstr>Collisional-Radiative Considerations</vt:lpstr>
      <vt:lpstr>Impact of Collisional-Radiative Corrections</vt:lpstr>
      <vt:lpstr>Summary </vt:lpstr>
      <vt:lpstr>Acknowledgements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Guidelines</dc:title>
  <dc:creator>Efaine Chang</dc:creator>
  <cp:lastModifiedBy>Jesse William Streicher</cp:lastModifiedBy>
  <cp:revision>22</cp:revision>
  <dcterms:modified xsi:type="dcterms:W3CDTF">2024-09-12T14:41:56Z</dcterms:modified>
</cp:coreProperties>
</file>