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9"/>
  </p:notesMasterIdLst>
  <p:handoutMasterIdLst>
    <p:handoutMasterId r:id="rId50"/>
  </p:handoutMasterIdLst>
  <p:sldIdLst>
    <p:sldId id="278" r:id="rId6"/>
    <p:sldId id="826" r:id="rId7"/>
    <p:sldId id="1864" r:id="rId8"/>
    <p:sldId id="1863" r:id="rId9"/>
    <p:sldId id="1865" r:id="rId10"/>
    <p:sldId id="1866" r:id="rId11"/>
    <p:sldId id="1861" r:id="rId12"/>
    <p:sldId id="1869" r:id="rId13"/>
    <p:sldId id="1872" r:id="rId14"/>
    <p:sldId id="1877" r:id="rId15"/>
    <p:sldId id="1873" r:id="rId16"/>
    <p:sldId id="1870" r:id="rId17"/>
    <p:sldId id="1874" r:id="rId18"/>
    <p:sldId id="1856" r:id="rId19"/>
    <p:sldId id="851" r:id="rId20"/>
    <p:sldId id="852" r:id="rId21"/>
    <p:sldId id="853" r:id="rId22"/>
    <p:sldId id="854" r:id="rId23"/>
    <p:sldId id="1879" r:id="rId24"/>
    <p:sldId id="1878" r:id="rId25"/>
    <p:sldId id="1875" r:id="rId26"/>
    <p:sldId id="1876" r:id="rId27"/>
    <p:sldId id="1880" r:id="rId28"/>
    <p:sldId id="825" r:id="rId29"/>
    <p:sldId id="830" r:id="rId30"/>
    <p:sldId id="831" r:id="rId31"/>
    <p:sldId id="832" r:id="rId32"/>
    <p:sldId id="835" r:id="rId33"/>
    <p:sldId id="839" r:id="rId34"/>
    <p:sldId id="840" r:id="rId35"/>
    <p:sldId id="841" r:id="rId36"/>
    <p:sldId id="842" r:id="rId37"/>
    <p:sldId id="843" r:id="rId38"/>
    <p:sldId id="844" r:id="rId39"/>
    <p:sldId id="845" r:id="rId40"/>
    <p:sldId id="846" r:id="rId41"/>
    <p:sldId id="847" r:id="rId42"/>
    <p:sldId id="1881" r:id="rId43"/>
    <p:sldId id="1882" r:id="rId44"/>
    <p:sldId id="1883" r:id="rId45"/>
    <p:sldId id="855" r:id="rId46"/>
    <p:sldId id="856" r:id="rId47"/>
    <p:sldId id="1884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CD25B03-A55B-4327-9D7E-5131AE88AF8A}">
          <p14:sldIdLst>
            <p14:sldId id="278"/>
            <p14:sldId id="826"/>
            <p14:sldId id="1864"/>
            <p14:sldId id="1863"/>
            <p14:sldId id="1865"/>
          </p14:sldIdLst>
        </p14:section>
        <p14:section name="Atmospheric entry" id="{4E855262-B343-432F-9B1E-83091E581A55}">
          <p14:sldIdLst>
            <p14:sldId id="1866"/>
            <p14:sldId id="1861"/>
            <p14:sldId id="1869"/>
            <p14:sldId id="1872"/>
            <p14:sldId id="1877"/>
            <p14:sldId id="1873"/>
            <p14:sldId id="1870"/>
          </p14:sldIdLst>
        </p14:section>
        <p14:section name="Heat flux measurements" id="{93DF263B-D0D4-4AE9-B07D-D193A8694A5A}">
          <p14:sldIdLst>
            <p14:sldId id="1874"/>
            <p14:sldId id="1856"/>
            <p14:sldId id="851"/>
            <p14:sldId id="852"/>
          </p14:sldIdLst>
        </p14:section>
        <p14:section name="Angular characterization" id="{3D60AED2-8C4F-4EF9-83B2-5C5DA048D486}">
          <p14:sldIdLst>
            <p14:sldId id="853"/>
            <p14:sldId id="854"/>
            <p14:sldId id="1879"/>
            <p14:sldId id="1878"/>
            <p14:sldId id="1875"/>
          </p14:sldIdLst>
        </p14:section>
        <p14:section name="Parameters" id="{45D54149-8F14-48D6-945F-5BE61F5E7142}">
          <p14:sldIdLst>
            <p14:sldId id="1876"/>
            <p14:sldId id="1880"/>
            <p14:sldId id="825"/>
            <p14:sldId id="830"/>
            <p14:sldId id="831"/>
            <p14:sldId id="832"/>
          </p14:sldIdLst>
        </p14:section>
        <p14:section name="Results" id="{E74D9BCA-48CB-43EC-BBA8-3D847C3F7AD8}">
          <p14:sldIdLst>
            <p14:sldId id="835"/>
            <p14:sldId id="839"/>
            <p14:sldId id="840"/>
            <p14:sldId id="841"/>
            <p14:sldId id="842"/>
            <p14:sldId id="843"/>
            <p14:sldId id="844"/>
            <p14:sldId id="845"/>
            <p14:sldId id="846"/>
            <p14:sldId id="847"/>
            <p14:sldId id="1881"/>
            <p14:sldId id="1882"/>
          </p14:sldIdLst>
        </p14:section>
        <p14:section name="Outlook" id="{2D2D4E6C-5525-4E5E-AD57-DCC68733CA23}">
          <p14:sldIdLst>
            <p14:sldId id="1883"/>
            <p14:sldId id="855"/>
            <p14:sldId id="856"/>
            <p14:sldId id="18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060"/>
    <a:srgbClr val="00658B"/>
    <a:srgbClr val="FFFFFF"/>
    <a:srgbClr val="0192FF"/>
    <a:srgbClr val="0070C0"/>
    <a:srgbClr val="D1F307"/>
    <a:srgbClr val="D0D0D0"/>
    <a:srgbClr val="CDCDCD"/>
    <a:srgbClr val="F40000"/>
    <a:srgbClr val="FF5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22" autoAdjust="0"/>
    <p:restoredTop sz="92103" autoAdjust="0"/>
  </p:normalViewPr>
  <p:slideViewPr>
    <p:cSldViewPr snapToGrid="0" showGuides="1">
      <p:cViewPr varScale="1">
        <p:scale>
          <a:sx n="120" d="100"/>
          <a:sy n="120" d="100"/>
        </p:scale>
        <p:origin x="342" y="108"/>
      </p:cViewPr>
      <p:guideLst>
        <p:guide orient="horz" pos="2160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1911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3CC217A-F9D7-47C3-B542-AAA915BA41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7CD6EC-38D3-4F9F-824F-27FD60C73D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980D6-5DF0-463D-BFB7-BC7EA5530348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3B72A2-2A97-46A2-B0E6-3DFA689BB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749A1E-B8C3-415F-AC4C-200E5AD788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C69D-BBB7-4804-A517-DD8710202B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58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35C94-B646-4D4D-A5E3-882C7E78FF5D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8433A-3D12-444A-8A1F-2969B3EF30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61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43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82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489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239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Sapphire </a:t>
            </a:r>
            <a:r>
              <a:rPr lang="de-DE" dirty="0" err="1"/>
              <a:t>window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657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pyrolysis</a:t>
            </a:r>
            <a:r>
              <a:rPr lang="de-DE" dirty="0"/>
              <a:t> / </a:t>
            </a:r>
            <a:r>
              <a:rPr lang="de-DE" dirty="0" err="1"/>
              <a:t>ablation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553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08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Abrasive </a:t>
            </a:r>
            <a:r>
              <a:rPr lang="de-DE" dirty="0" err="1"/>
              <a:t>blasting</a:t>
            </a:r>
            <a:endParaRPr lang="de-DE" dirty="0"/>
          </a:p>
          <a:p>
            <a:r>
              <a:rPr lang="de-DE" dirty="0" err="1"/>
              <a:t>Defined</a:t>
            </a:r>
            <a:r>
              <a:rPr lang="de-DE" dirty="0"/>
              <a:t> sandblast</a:t>
            </a:r>
          </a:p>
          <a:p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reflections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well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9095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38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659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1019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413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224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073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578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336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Abundance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methane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296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19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517667735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22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5A43E47-9416-3DCC-8243-87AE52AE206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EB41DB-513E-D1FC-EB6E-F88FF4034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420EE52-882B-A637-C5E2-47028BC6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4450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2DBFF28-78F7-CE5C-80EF-B1493B457FD7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D53DA9-BA6F-1D85-AA3B-A2C995551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CCA48CB-D9E0-3C96-4AF8-C1F8DE1FA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8" name="Tabellenplatzhalter 7">
            <a:extLst>
              <a:ext uri="{FF2B5EF4-FFF2-40B4-BE49-F238E27FC236}">
                <a16:creationId xmlns:a16="http://schemas.microsoft.com/office/drawing/2014/main" id="{02407A3F-1F2B-E0D5-A10F-0A8F1438AB2E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376007648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81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05F074-4978-BB63-F797-D5FCF9961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9CECA-60EA-35F9-5F27-CF64A7C8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68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2C7237-52B1-CB5D-D118-2836DC556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226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300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63446-0FBB-7B9F-7376-C85F4725E6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630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60246-4126-D54D-D8F2-4EA41312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126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C8D3D5-3F24-32BA-B9E4-6239FD09AA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738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38C3D2-DF70-153A-B8DF-4CECDC0728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04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45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6FFF96C-003A-2C95-0C20-6A5ECF67A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82C0F5C3-8222-0817-ECCA-D675DF1CE7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4391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EFB8F-681F-B958-6016-DE1F84F2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57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7347F-35E4-52BE-8323-09918044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063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6133B2B-12C4-FE1C-E575-FCC33EDD08E8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C0A269-0A22-1F24-8A6F-92CF83B25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D6C117F-FFC7-BDD4-24D7-796BC82D0E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A68C062-180C-99B8-FA50-EA5C7929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7260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4F5C07C-2A50-6CEC-8903-DECE4340365F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02498D1E-5152-5ED6-C08A-6CCBDFC135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E7B69D-E0FA-E32D-919C-DDCBB4E93B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70CD29C-DC1E-D2B3-C8FD-6766D144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6A231A57-5F02-685A-7690-A0C2EC8D0D9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04763259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732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38560D-8EC4-B53A-7006-5B5A972DC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945"/>
            <a:ext cx="4114800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2EDA2-8AA2-0466-B051-008CD7764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366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9E1831-352F-2D39-ACE5-21BCE2855B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28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3392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07BD53-6A79-8877-2BE1-B0C49A39BD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290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A145E-844F-C173-0E1A-4D5807A9AB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35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57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093030-8FCB-CEE5-FAC4-DF786DEBF9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01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09EDA4-178A-19BE-891D-96E3D2B19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47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05F4847-2276-AAFB-108E-DBA5E736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7BE329DB-A001-C66F-6040-0E34528552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3761654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E2FA4-B336-450E-D6C0-FA99C883B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7354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75B4983-3911-6B34-D420-98DD812B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4166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14E77E2-5257-225C-6093-789249091B8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1913AF20-2093-81B8-D3CF-3988C0D0E2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601CA69-20CF-6A99-B9FF-A1A44574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9AA2D8C-E67C-1DBB-33C4-8FC8AE2C9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89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6936D21-44AB-C808-60FD-59960B5BE16F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D2AC5C40-240E-1C7B-4CCB-00BAC8B7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B36172-2984-0DCA-FE69-CA1BD40685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E49866A-B491-3947-BEF2-8D98AC144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8" name="Tabellenplatzhalter 7">
            <a:extLst>
              <a:ext uri="{FF2B5EF4-FFF2-40B4-BE49-F238E27FC236}">
                <a16:creationId xmlns:a16="http://schemas.microsoft.com/office/drawing/2014/main" id="{B691546E-BFD2-B398-FDCB-DD9AE09CB87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83930194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398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/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05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69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90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31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292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0329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710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411480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Pascal zur Nieden, DLR, Supersonic and Hypersonic Technologies Department - RHTG, 9-12 Sep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43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72" r:id="rId4"/>
    <p:sldLayoutId id="2147483674" r:id="rId5"/>
    <p:sldLayoutId id="2147483656" r:id="rId6"/>
    <p:sldLayoutId id="2147483653" r:id="rId7"/>
    <p:sldLayoutId id="2147483680" r:id="rId8"/>
    <p:sldLayoutId id="2147483654" r:id="rId9"/>
    <p:sldLayoutId id="2147483679" r:id="rId10"/>
    <p:sldLayoutId id="2147483684" r:id="rId11"/>
    <p:sldLayoutId id="2147483683" r:id="rId12"/>
    <p:sldLayoutId id="2147483662" r:id="rId13"/>
    <p:sldLayoutId id="2147483658" r:id="rId14"/>
    <p:sldLayoutId id="2147483663" r:id="rId15"/>
    <p:sldLayoutId id="2147483671" r:id="rId16"/>
    <p:sldLayoutId id="2147483675" r:id="rId17"/>
    <p:sldLayoutId id="2147483664" r:id="rId18"/>
    <p:sldLayoutId id="2147483665" r:id="rId19"/>
    <p:sldLayoutId id="2147483681" r:id="rId20"/>
    <p:sldLayoutId id="2147483670" r:id="rId21"/>
    <p:sldLayoutId id="2147483678" r:id="rId22"/>
    <p:sldLayoutId id="2147483685" r:id="rId23"/>
    <p:sldLayoutId id="2147483686" r:id="rId24"/>
    <p:sldLayoutId id="2147483661" r:id="rId25"/>
    <p:sldLayoutId id="2147483659" r:id="rId26"/>
    <p:sldLayoutId id="2147483667" r:id="rId27"/>
    <p:sldLayoutId id="2147483673" r:id="rId28"/>
    <p:sldLayoutId id="2147483676" r:id="rId29"/>
    <p:sldLayoutId id="2147483668" r:id="rId30"/>
    <p:sldLayoutId id="2147483669" r:id="rId31"/>
    <p:sldLayoutId id="2147483682" r:id="rId32"/>
    <p:sldLayoutId id="2147483666" r:id="rId33"/>
    <p:sldLayoutId id="2147483677" r:id="rId34"/>
    <p:sldLayoutId id="2147483687" r:id="rId35"/>
    <p:sldLayoutId id="2147483688" r:id="rId36"/>
    <p:sldLayoutId id="2147483655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21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1026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170.png"/><Relationship Id="rId12" Type="http://schemas.openxmlformats.org/officeDocument/2006/relationships/image" Target="../media/image1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11" Type="http://schemas.openxmlformats.org/officeDocument/2006/relationships/image" Target="../media/image210.png"/><Relationship Id="rId5" Type="http://schemas.openxmlformats.org/officeDocument/2006/relationships/image" Target="../media/image140.png"/><Relationship Id="rId15" Type="http://schemas.openxmlformats.org/officeDocument/2006/relationships/image" Target="../media/image30.png"/><Relationship Id="rId10" Type="http://schemas.openxmlformats.org/officeDocument/2006/relationships/image" Target="../media/image200.png"/><Relationship Id="rId4" Type="http://schemas.openxmlformats.org/officeDocument/2006/relationships/image" Target="../media/image130.png"/><Relationship Id="rId14" Type="http://schemas.openxmlformats.org/officeDocument/2006/relationships/image" Target="../media/image26.png"/><Relationship Id="rId9" Type="http://schemas.openxmlformats.org/officeDocument/2006/relationships/image" Target="../media/image1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png"/><Relationship Id="rId4" Type="http://schemas.openxmlformats.org/officeDocument/2006/relationships/image" Target="../media/image26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png"/><Relationship Id="rId5" Type="http://schemas.openxmlformats.org/officeDocument/2006/relationships/image" Target="../media/image26.png"/><Relationship Id="rId10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6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1AA03A4A-FF3C-46DA-9AA7-9489606AA4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DE" sz="1400" dirty="0"/>
              <a:t>P. zur Nieden, T. Thiele, N. Wendel, F. Siebe, D. Neeb, A. Gülhan</a:t>
            </a:r>
          </a:p>
          <a:p>
            <a:r>
              <a:rPr lang="de-DE" sz="1400" dirty="0"/>
              <a:t>Institute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Aerodynamics</a:t>
            </a:r>
            <a:r>
              <a:rPr lang="de-DE" sz="1400" dirty="0"/>
              <a:t> and Flow Technology</a:t>
            </a:r>
          </a:p>
          <a:p>
            <a:r>
              <a:rPr lang="de-DE" sz="1400" dirty="0" err="1"/>
              <a:t>Supersonic</a:t>
            </a:r>
            <a:r>
              <a:rPr lang="de-DE" sz="1400" dirty="0"/>
              <a:t> and </a:t>
            </a:r>
            <a:r>
              <a:rPr lang="de-DE" sz="1400" dirty="0" err="1"/>
              <a:t>Hypersonic</a:t>
            </a:r>
            <a:r>
              <a:rPr lang="de-DE" sz="1400" dirty="0"/>
              <a:t> Technologies Department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7DBA57-3752-430E-B30A-C895D114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773730"/>
            <a:ext cx="9697665" cy="2655270"/>
          </a:xfrm>
        </p:spPr>
        <p:txBody>
          <a:bodyPr anchor="t"/>
          <a:lstStyle/>
          <a:p>
            <a:br>
              <a:rPr lang="en-US" sz="3600" cap="none" dirty="0"/>
            </a:br>
            <a:r>
              <a:rPr lang="en-US" sz="3600" cap="none" dirty="0"/>
              <a:t>Characterization and Calibration of the COSSTA Radiative Heating Measurements</a:t>
            </a:r>
            <a:endParaRPr lang="de-DE" sz="3600" b="0" cap="non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0A7B1F-BA96-E16E-C2FF-FF58F16387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D7604D-9795-CDF7-487A-34598766D1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599" y="6544800"/>
            <a:ext cx="6573480" cy="257774"/>
          </a:xfrm>
        </p:spPr>
        <p:txBody>
          <a:bodyPr/>
          <a:lstStyle/>
          <a:p>
            <a:r>
              <a:rPr lang="en-US">
                <a:solidFill>
                  <a:schemeClr val="tx1">
                    <a:alpha val="50000"/>
                  </a:schemeClr>
                </a:solidFill>
              </a:rPr>
              <a:t>Pascal zur Nieden, DLR, Supersonic and Hypersonic Technologies Department - RHTG, 9-12 Sep 2024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FFFFFF"/>
                </a:solidFill>
              </a:rPr>
              <a:t>Convection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vs</a:t>
            </a:r>
            <a:r>
              <a:rPr lang="de-DE" dirty="0">
                <a:solidFill>
                  <a:srgbClr val="FFFFFF"/>
                </a:solidFill>
              </a:rPr>
              <a:t> Radiation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D0D0D0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1914F6D-D08D-4726-BE98-FE968C7AFFEB}"/>
              </a:ext>
            </a:extLst>
          </p:cNvPr>
          <p:cNvGrpSpPr>
            <a:grpSpLocks noChangeAspect="1"/>
          </p:cNvGrpSpPr>
          <p:nvPr/>
        </p:nvGrpSpPr>
        <p:grpSpPr>
          <a:xfrm rot="20064270">
            <a:off x="6895692" y="1575630"/>
            <a:ext cx="4270230" cy="3080356"/>
            <a:chOff x="4322056" y="1141285"/>
            <a:chExt cx="6436506" cy="4643010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ADFB753-0926-44D6-BAAF-5B18174240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1769" y="2081388"/>
              <a:ext cx="4736793" cy="2776101"/>
              <a:chOff x="6021769" y="2081388"/>
              <a:chExt cx="4736793" cy="2776101"/>
            </a:xfrm>
          </p:grpSpPr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8BF53A15-21FD-48EA-860D-6539BE82D1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1769" y="2081388"/>
                <a:ext cx="4736793" cy="1510017"/>
              </a:xfrm>
              <a:custGeom>
                <a:avLst/>
                <a:gdLst>
                  <a:gd name="connsiteX0" fmla="*/ 0 w 3505200"/>
                  <a:gd name="connsiteY0" fmla="*/ 0 h 1028700"/>
                  <a:gd name="connsiteX1" fmla="*/ 416719 w 3505200"/>
                  <a:gd name="connsiteY1" fmla="*/ 776288 h 1028700"/>
                  <a:gd name="connsiteX2" fmla="*/ 421482 w 3505200"/>
                  <a:gd name="connsiteY2" fmla="*/ 1028700 h 1028700"/>
                  <a:gd name="connsiteX3" fmla="*/ 3505200 w 3505200"/>
                  <a:gd name="connsiteY3" fmla="*/ 1014413 h 1028700"/>
                  <a:gd name="connsiteX4" fmla="*/ 3481388 w 3505200"/>
                  <a:gd name="connsiteY4" fmla="*/ 976313 h 1028700"/>
                  <a:gd name="connsiteX5" fmla="*/ 3405188 w 3505200"/>
                  <a:gd name="connsiteY5" fmla="*/ 912019 h 1028700"/>
                  <a:gd name="connsiteX6" fmla="*/ 3324225 w 3505200"/>
                  <a:gd name="connsiteY6" fmla="*/ 871538 h 1028700"/>
                  <a:gd name="connsiteX7" fmla="*/ 3200400 w 3505200"/>
                  <a:gd name="connsiteY7" fmla="*/ 812006 h 1028700"/>
                  <a:gd name="connsiteX8" fmla="*/ 3057525 w 3505200"/>
                  <a:gd name="connsiteY8" fmla="*/ 773906 h 1028700"/>
                  <a:gd name="connsiteX9" fmla="*/ 2857500 w 3505200"/>
                  <a:gd name="connsiteY9" fmla="*/ 757238 h 1028700"/>
                  <a:gd name="connsiteX10" fmla="*/ 2505075 w 3505200"/>
                  <a:gd name="connsiteY10" fmla="*/ 707231 h 1028700"/>
                  <a:gd name="connsiteX11" fmla="*/ 2152650 w 3505200"/>
                  <a:gd name="connsiteY11" fmla="*/ 650081 h 1028700"/>
                  <a:gd name="connsiteX12" fmla="*/ 1885950 w 3505200"/>
                  <a:gd name="connsiteY12" fmla="*/ 592931 h 1028700"/>
                  <a:gd name="connsiteX13" fmla="*/ 1304925 w 3505200"/>
                  <a:gd name="connsiteY13" fmla="*/ 435769 h 1028700"/>
                  <a:gd name="connsiteX14" fmla="*/ 1028700 w 3505200"/>
                  <a:gd name="connsiteY14" fmla="*/ 321469 h 1028700"/>
                  <a:gd name="connsiteX15" fmla="*/ 685800 w 3505200"/>
                  <a:gd name="connsiteY15" fmla="*/ 169069 h 1028700"/>
                  <a:gd name="connsiteX16" fmla="*/ 400050 w 3505200"/>
                  <a:gd name="connsiteY16" fmla="*/ 66675 h 1028700"/>
                  <a:gd name="connsiteX17" fmla="*/ 83344 w 3505200"/>
                  <a:gd name="connsiteY17" fmla="*/ 4763 h 1028700"/>
                  <a:gd name="connsiteX18" fmla="*/ 0 w 3505200"/>
                  <a:gd name="connsiteY18" fmla="*/ 0 h 1028700"/>
                  <a:gd name="connsiteX0" fmla="*/ 0 w 3510495"/>
                  <a:gd name="connsiteY0" fmla="*/ 0 h 1028700"/>
                  <a:gd name="connsiteX1" fmla="*/ 416719 w 3510495"/>
                  <a:gd name="connsiteY1" fmla="*/ 776288 h 1028700"/>
                  <a:gd name="connsiteX2" fmla="*/ 421482 w 3510495"/>
                  <a:gd name="connsiteY2" fmla="*/ 1028700 h 1028700"/>
                  <a:gd name="connsiteX3" fmla="*/ 3510495 w 3510495"/>
                  <a:gd name="connsiteY3" fmla="*/ 1028531 h 1028700"/>
                  <a:gd name="connsiteX4" fmla="*/ 3481388 w 3510495"/>
                  <a:gd name="connsiteY4" fmla="*/ 976313 h 1028700"/>
                  <a:gd name="connsiteX5" fmla="*/ 3405188 w 3510495"/>
                  <a:gd name="connsiteY5" fmla="*/ 912019 h 1028700"/>
                  <a:gd name="connsiteX6" fmla="*/ 3324225 w 3510495"/>
                  <a:gd name="connsiteY6" fmla="*/ 871538 h 1028700"/>
                  <a:gd name="connsiteX7" fmla="*/ 3200400 w 3510495"/>
                  <a:gd name="connsiteY7" fmla="*/ 812006 h 1028700"/>
                  <a:gd name="connsiteX8" fmla="*/ 3057525 w 3510495"/>
                  <a:gd name="connsiteY8" fmla="*/ 773906 h 1028700"/>
                  <a:gd name="connsiteX9" fmla="*/ 2857500 w 3510495"/>
                  <a:gd name="connsiteY9" fmla="*/ 757238 h 1028700"/>
                  <a:gd name="connsiteX10" fmla="*/ 2505075 w 3510495"/>
                  <a:gd name="connsiteY10" fmla="*/ 707231 h 1028700"/>
                  <a:gd name="connsiteX11" fmla="*/ 2152650 w 3510495"/>
                  <a:gd name="connsiteY11" fmla="*/ 650081 h 1028700"/>
                  <a:gd name="connsiteX12" fmla="*/ 1885950 w 3510495"/>
                  <a:gd name="connsiteY12" fmla="*/ 592931 h 1028700"/>
                  <a:gd name="connsiteX13" fmla="*/ 1304925 w 3510495"/>
                  <a:gd name="connsiteY13" fmla="*/ 435769 h 1028700"/>
                  <a:gd name="connsiteX14" fmla="*/ 1028700 w 3510495"/>
                  <a:gd name="connsiteY14" fmla="*/ 321469 h 1028700"/>
                  <a:gd name="connsiteX15" fmla="*/ 685800 w 3510495"/>
                  <a:gd name="connsiteY15" fmla="*/ 169069 h 1028700"/>
                  <a:gd name="connsiteX16" fmla="*/ 400050 w 3510495"/>
                  <a:gd name="connsiteY16" fmla="*/ 66675 h 1028700"/>
                  <a:gd name="connsiteX17" fmla="*/ 83344 w 3510495"/>
                  <a:gd name="connsiteY17" fmla="*/ 4763 h 1028700"/>
                  <a:gd name="connsiteX18" fmla="*/ 0 w 3510495"/>
                  <a:gd name="connsiteY18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10495" h="1028700">
                    <a:moveTo>
                      <a:pt x="0" y="0"/>
                    </a:moveTo>
                    <a:lnTo>
                      <a:pt x="416719" y="776288"/>
                    </a:lnTo>
                    <a:cubicBezTo>
                      <a:pt x="418307" y="860425"/>
                      <a:pt x="419894" y="944563"/>
                      <a:pt x="421482" y="1028700"/>
                    </a:cubicBezTo>
                    <a:lnTo>
                      <a:pt x="3510495" y="1028531"/>
                    </a:lnTo>
                    <a:lnTo>
                      <a:pt x="3481388" y="976313"/>
                    </a:lnTo>
                    <a:lnTo>
                      <a:pt x="3405188" y="912019"/>
                    </a:lnTo>
                    <a:lnTo>
                      <a:pt x="3324225" y="871538"/>
                    </a:lnTo>
                    <a:lnTo>
                      <a:pt x="3200400" y="812006"/>
                    </a:lnTo>
                    <a:lnTo>
                      <a:pt x="3057525" y="773906"/>
                    </a:lnTo>
                    <a:lnTo>
                      <a:pt x="2857500" y="757238"/>
                    </a:lnTo>
                    <a:lnTo>
                      <a:pt x="2505075" y="707231"/>
                    </a:lnTo>
                    <a:lnTo>
                      <a:pt x="2152650" y="650081"/>
                    </a:lnTo>
                    <a:lnTo>
                      <a:pt x="1885950" y="592931"/>
                    </a:lnTo>
                    <a:lnTo>
                      <a:pt x="1304925" y="435769"/>
                    </a:lnTo>
                    <a:lnTo>
                      <a:pt x="1028700" y="321469"/>
                    </a:lnTo>
                    <a:lnTo>
                      <a:pt x="685800" y="169069"/>
                    </a:lnTo>
                    <a:lnTo>
                      <a:pt x="400050" y="66675"/>
                    </a:lnTo>
                    <a:lnTo>
                      <a:pt x="83344" y="47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01">
                  <a:alpha val="4470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D2F2FBBD-A708-4AB8-BF9E-B926B2DCBEB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21771" y="3392231"/>
                <a:ext cx="4734411" cy="1465258"/>
              </a:xfrm>
              <a:custGeom>
                <a:avLst/>
                <a:gdLst>
                  <a:gd name="connsiteX0" fmla="*/ 0 w 3505200"/>
                  <a:gd name="connsiteY0" fmla="*/ 0 h 1028700"/>
                  <a:gd name="connsiteX1" fmla="*/ 416719 w 3505200"/>
                  <a:gd name="connsiteY1" fmla="*/ 776288 h 1028700"/>
                  <a:gd name="connsiteX2" fmla="*/ 421482 w 3505200"/>
                  <a:gd name="connsiteY2" fmla="*/ 1028700 h 1028700"/>
                  <a:gd name="connsiteX3" fmla="*/ 3505200 w 3505200"/>
                  <a:gd name="connsiteY3" fmla="*/ 1014413 h 1028700"/>
                  <a:gd name="connsiteX4" fmla="*/ 3481388 w 3505200"/>
                  <a:gd name="connsiteY4" fmla="*/ 976313 h 1028700"/>
                  <a:gd name="connsiteX5" fmla="*/ 3405188 w 3505200"/>
                  <a:gd name="connsiteY5" fmla="*/ 912019 h 1028700"/>
                  <a:gd name="connsiteX6" fmla="*/ 3324225 w 3505200"/>
                  <a:gd name="connsiteY6" fmla="*/ 871538 h 1028700"/>
                  <a:gd name="connsiteX7" fmla="*/ 3200400 w 3505200"/>
                  <a:gd name="connsiteY7" fmla="*/ 812006 h 1028700"/>
                  <a:gd name="connsiteX8" fmla="*/ 3057525 w 3505200"/>
                  <a:gd name="connsiteY8" fmla="*/ 773906 h 1028700"/>
                  <a:gd name="connsiteX9" fmla="*/ 2857500 w 3505200"/>
                  <a:gd name="connsiteY9" fmla="*/ 757238 h 1028700"/>
                  <a:gd name="connsiteX10" fmla="*/ 2505075 w 3505200"/>
                  <a:gd name="connsiteY10" fmla="*/ 707231 h 1028700"/>
                  <a:gd name="connsiteX11" fmla="*/ 2152650 w 3505200"/>
                  <a:gd name="connsiteY11" fmla="*/ 650081 h 1028700"/>
                  <a:gd name="connsiteX12" fmla="*/ 1885950 w 3505200"/>
                  <a:gd name="connsiteY12" fmla="*/ 592931 h 1028700"/>
                  <a:gd name="connsiteX13" fmla="*/ 1304925 w 3505200"/>
                  <a:gd name="connsiteY13" fmla="*/ 435769 h 1028700"/>
                  <a:gd name="connsiteX14" fmla="*/ 1028700 w 3505200"/>
                  <a:gd name="connsiteY14" fmla="*/ 321469 h 1028700"/>
                  <a:gd name="connsiteX15" fmla="*/ 685800 w 3505200"/>
                  <a:gd name="connsiteY15" fmla="*/ 169069 h 1028700"/>
                  <a:gd name="connsiteX16" fmla="*/ 400050 w 3505200"/>
                  <a:gd name="connsiteY16" fmla="*/ 66675 h 1028700"/>
                  <a:gd name="connsiteX17" fmla="*/ 83344 w 3505200"/>
                  <a:gd name="connsiteY17" fmla="*/ 4763 h 1028700"/>
                  <a:gd name="connsiteX18" fmla="*/ 0 w 3505200"/>
                  <a:gd name="connsiteY18" fmla="*/ 0 h 1028700"/>
                  <a:gd name="connsiteX0" fmla="*/ 0 w 3508730"/>
                  <a:gd name="connsiteY0" fmla="*/ 0 h 1028700"/>
                  <a:gd name="connsiteX1" fmla="*/ 416719 w 3508730"/>
                  <a:gd name="connsiteY1" fmla="*/ 776288 h 1028700"/>
                  <a:gd name="connsiteX2" fmla="*/ 421482 w 3508730"/>
                  <a:gd name="connsiteY2" fmla="*/ 1028700 h 1028700"/>
                  <a:gd name="connsiteX3" fmla="*/ 3508730 w 3508730"/>
                  <a:gd name="connsiteY3" fmla="*/ 1028531 h 1028700"/>
                  <a:gd name="connsiteX4" fmla="*/ 3481388 w 3508730"/>
                  <a:gd name="connsiteY4" fmla="*/ 976313 h 1028700"/>
                  <a:gd name="connsiteX5" fmla="*/ 3405188 w 3508730"/>
                  <a:gd name="connsiteY5" fmla="*/ 912019 h 1028700"/>
                  <a:gd name="connsiteX6" fmla="*/ 3324225 w 3508730"/>
                  <a:gd name="connsiteY6" fmla="*/ 871538 h 1028700"/>
                  <a:gd name="connsiteX7" fmla="*/ 3200400 w 3508730"/>
                  <a:gd name="connsiteY7" fmla="*/ 812006 h 1028700"/>
                  <a:gd name="connsiteX8" fmla="*/ 3057525 w 3508730"/>
                  <a:gd name="connsiteY8" fmla="*/ 773906 h 1028700"/>
                  <a:gd name="connsiteX9" fmla="*/ 2857500 w 3508730"/>
                  <a:gd name="connsiteY9" fmla="*/ 757238 h 1028700"/>
                  <a:gd name="connsiteX10" fmla="*/ 2505075 w 3508730"/>
                  <a:gd name="connsiteY10" fmla="*/ 707231 h 1028700"/>
                  <a:gd name="connsiteX11" fmla="*/ 2152650 w 3508730"/>
                  <a:gd name="connsiteY11" fmla="*/ 650081 h 1028700"/>
                  <a:gd name="connsiteX12" fmla="*/ 1885950 w 3508730"/>
                  <a:gd name="connsiteY12" fmla="*/ 592931 h 1028700"/>
                  <a:gd name="connsiteX13" fmla="*/ 1304925 w 3508730"/>
                  <a:gd name="connsiteY13" fmla="*/ 435769 h 1028700"/>
                  <a:gd name="connsiteX14" fmla="*/ 1028700 w 3508730"/>
                  <a:gd name="connsiteY14" fmla="*/ 321469 h 1028700"/>
                  <a:gd name="connsiteX15" fmla="*/ 685800 w 3508730"/>
                  <a:gd name="connsiteY15" fmla="*/ 169069 h 1028700"/>
                  <a:gd name="connsiteX16" fmla="*/ 400050 w 3508730"/>
                  <a:gd name="connsiteY16" fmla="*/ 66675 h 1028700"/>
                  <a:gd name="connsiteX17" fmla="*/ 83344 w 3508730"/>
                  <a:gd name="connsiteY17" fmla="*/ 4763 h 1028700"/>
                  <a:gd name="connsiteX18" fmla="*/ 0 w 3508730"/>
                  <a:gd name="connsiteY18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08730" h="1028700">
                    <a:moveTo>
                      <a:pt x="0" y="0"/>
                    </a:moveTo>
                    <a:lnTo>
                      <a:pt x="416719" y="776288"/>
                    </a:lnTo>
                    <a:cubicBezTo>
                      <a:pt x="418307" y="860425"/>
                      <a:pt x="419894" y="944563"/>
                      <a:pt x="421482" y="1028700"/>
                    </a:cubicBezTo>
                    <a:lnTo>
                      <a:pt x="3508730" y="1028531"/>
                    </a:lnTo>
                    <a:lnTo>
                      <a:pt x="3481388" y="976313"/>
                    </a:lnTo>
                    <a:lnTo>
                      <a:pt x="3405188" y="912019"/>
                    </a:lnTo>
                    <a:lnTo>
                      <a:pt x="3324225" y="871538"/>
                    </a:lnTo>
                    <a:lnTo>
                      <a:pt x="3200400" y="812006"/>
                    </a:lnTo>
                    <a:lnTo>
                      <a:pt x="3057525" y="773906"/>
                    </a:lnTo>
                    <a:lnTo>
                      <a:pt x="2857500" y="757238"/>
                    </a:lnTo>
                    <a:lnTo>
                      <a:pt x="2505075" y="707231"/>
                    </a:lnTo>
                    <a:lnTo>
                      <a:pt x="2152650" y="650081"/>
                    </a:lnTo>
                    <a:lnTo>
                      <a:pt x="1885950" y="592931"/>
                    </a:lnTo>
                    <a:lnTo>
                      <a:pt x="1304925" y="435769"/>
                    </a:lnTo>
                    <a:lnTo>
                      <a:pt x="1028700" y="321469"/>
                    </a:lnTo>
                    <a:lnTo>
                      <a:pt x="685800" y="169069"/>
                    </a:lnTo>
                    <a:lnTo>
                      <a:pt x="400050" y="66675"/>
                    </a:lnTo>
                    <a:lnTo>
                      <a:pt x="83344" y="47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01">
                  <a:alpha val="4470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9D54A5E8-F795-474F-9A07-643A1818B250}"/>
                </a:ext>
              </a:extLst>
            </p:cNvPr>
            <p:cNvGrpSpPr/>
            <p:nvPr/>
          </p:nvGrpSpPr>
          <p:grpSpPr>
            <a:xfrm>
              <a:off x="4322056" y="1141285"/>
              <a:ext cx="1015468" cy="4643010"/>
              <a:chOff x="4322056" y="1141285"/>
              <a:chExt cx="1015468" cy="4643010"/>
            </a:xfrm>
          </p:grpSpPr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447DCDFA-7C5E-4C8C-94D2-EB6924F1F0DB}"/>
                  </a:ext>
                </a:extLst>
              </p:cNvPr>
              <p:cNvSpPr/>
              <p:nvPr/>
            </p:nvSpPr>
            <p:spPr>
              <a:xfrm>
                <a:off x="4322056" y="1141285"/>
                <a:ext cx="1015332" cy="2367024"/>
              </a:xfrm>
              <a:custGeom>
                <a:avLst/>
                <a:gdLst>
                  <a:gd name="connsiteX0" fmla="*/ 0 w 752475"/>
                  <a:gd name="connsiteY0" fmla="*/ 1724025 h 1724025"/>
                  <a:gd name="connsiteX1" fmla="*/ 4763 w 752475"/>
                  <a:gd name="connsiteY1" fmla="*/ 1581150 h 1724025"/>
                  <a:gd name="connsiteX2" fmla="*/ 33338 w 752475"/>
                  <a:gd name="connsiteY2" fmla="*/ 1362075 h 1724025"/>
                  <a:gd name="connsiteX3" fmla="*/ 119063 w 752475"/>
                  <a:gd name="connsiteY3" fmla="*/ 1100138 h 1724025"/>
                  <a:gd name="connsiteX4" fmla="*/ 214313 w 752475"/>
                  <a:gd name="connsiteY4" fmla="*/ 771525 h 1724025"/>
                  <a:gd name="connsiteX5" fmla="*/ 376238 w 752475"/>
                  <a:gd name="connsiteY5" fmla="*/ 381000 h 1724025"/>
                  <a:gd name="connsiteX6" fmla="*/ 528638 w 752475"/>
                  <a:gd name="connsiteY6" fmla="*/ 119063 h 1724025"/>
                  <a:gd name="connsiteX7" fmla="*/ 585788 w 752475"/>
                  <a:gd name="connsiteY7" fmla="*/ 57150 h 1724025"/>
                  <a:gd name="connsiteX8" fmla="*/ 704850 w 752475"/>
                  <a:gd name="connsiteY8" fmla="*/ 0 h 1724025"/>
                  <a:gd name="connsiteX9" fmla="*/ 752475 w 752475"/>
                  <a:gd name="connsiteY9" fmla="*/ 9525 h 1724025"/>
                  <a:gd name="connsiteX10" fmla="*/ 709613 w 752475"/>
                  <a:gd name="connsiteY10" fmla="*/ 100013 h 1724025"/>
                  <a:gd name="connsiteX11" fmla="*/ 661988 w 752475"/>
                  <a:gd name="connsiteY11" fmla="*/ 152400 h 1724025"/>
                  <a:gd name="connsiteX12" fmla="*/ 652463 w 752475"/>
                  <a:gd name="connsiteY12" fmla="*/ 214313 h 1724025"/>
                  <a:gd name="connsiteX13" fmla="*/ 676275 w 752475"/>
                  <a:gd name="connsiteY13" fmla="*/ 319088 h 1724025"/>
                  <a:gd name="connsiteX14" fmla="*/ 714375 w 752475"/>
                  <a:gd name="connsiteY14" fmla="*/ 466725 h 1724025"/>
                  <a:gd name="connsiteX15" fmla="*/ 728663 w 752475"/>
                  <a:gd name="connsiteY15" fmla="*/ 561975 h 1724025"/>
                  <a:gd name="connsiteX16" fmla="*/ 185738 w 752475"/>
                  <a:gd name="connsiteY16" fmla="*/ 1719263 h 1724025"/>
                  <a:gd name="connsiteX17" fmla="*/ 0 w 752475"/>
                  <a:gd name="connsiteY17" fmla="*/ 1724025 h 172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2475" h="1724025">
                    <a:moveTo>
                      <a:pt x="0" y="1724025"/>
                    </a:moveTo>
                    <a:lnTo>
                      <a:pt x="4763" y="1581150"/>
                    </a:lnTo>
                    <a:lnTo>
                      <a:pt x="33338" y="1362075"/>
                    </a:lnTo>
                    <a:lnTo>
                      <a:pt x="119063" y="1100138"/>
                    </a:lnTo>
                    <a:lnTo>
                      <a:pt x="214313" y="771525"/>
                    </a:lnTo>
                    <a:lnTo>
                      <a:pt x="376238" y="381000"/>
                    </a:lnTo>
                    <a:lnTo>
                      <a:pt x="528638" y="119063"/>
                    </a:lnTo>
                    <a:lnTo>
                      <a:pt x="585788" y="57150"/>
                    </a:lnTo>
                    <a:lnTo>
                      <a:pt x="704850" y="0"/>
                    </a:lnTo>
                    <a:lnTo>
                      <a:pt x="752475" y="9525"/>
                    </a:lnTo>
                    <a:lnTo>
                      <a:pt x="709613" y="100013"/>
                    </a:lnTo>
                    <a:lnTo>
                      <a:pt x="661988" y="152400"/>
                    </a:lnTo>
                    <a:lnTo>
                      <a:pt x="652463" y="214313"/>
                    </a:lnTo>
                    <a:lnTo>
                      <a:pt x="676275" y="319088"/>
                    </a:lnTo>
                    <a:lnTo>
                      <a:pt x="714375" y="466725"/>
                    </a:lnTo>
                    <a:lnTo>
                      <a:pt x="728663" y="561975"/>
                    </a:lnTo>
                    <a:lnTo>
                      <a:pt x="185738" y="1719263"/>
                    </a:lnTo>
                    <a:lnTo>
                      <a:pt x="0" y="1724025"/>
                    </a:lnTo>
                    <a:close/>
                  </a:path>
                </a:pathLst>
              </a:custGeom>
              <a:solidFill>
                <a:srgbClr val="FF3300">
                  <a:alpha val="45098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E2C196F2-0C7D-455F-BA86-CB667F1DF7D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4324574" y="3418771"/>
                <a:ext cx="1012950" cy="2365524"/>
              </a:xfrm>
              <a:custGeom>
                <a:avLst/>
                <a:gdLst>
                  <a:gd name="connsiteX0" fmla="*/ 0 w 752475"/>
                  <a:gd name="connsiteY0" fmla="*/ 1724025 h 1724025"/>
                  <a:gd name="connsiteX1" fmla="*/ 4763 w 752475"/>
                  <a:gd name="connsiteY1" fmla="*/ 1581150 h 1724025"/>
                  <a:gd name="connsiteX2" fmla="*/ 33338 w 752475"/>
                  <a:gd name="connsiteY2" fmla="*/ 1362075 h 1724025"/>
                  <a:gd name="connsiteX3" fmla="*/ 119063 w 752475"/>
                  <a:gd name="connsiteY3" fmla="*/ 1100138 h 1724025"/>
                  <a:gd name="connsiteX4" fmla="*/ 214313 w 752475"/>
                  <a:gd name="connsiteY4" fmla="*/ 771525 h 1724025"/>
                  <a:gd name="connsiteX5" fmla="*/ 376238 w 752475"/>
                  <a:gd name="connsiteY5" fmla="*/ 381000 h 1724025"/>
                  <a:gd name="connsiteX6" fmla="*/ 528638 w 752475"/>
                  <a:gd name="connsiteY6" fmla="*/ 119063 h 1724025"/>
                  <a:gd name="connsiteX7" fmla="*/ 585788 w 752475"/>
                  <a:gd name="connsiteY7" fmla="*/ 57150 h 1724025"/>
                  <a:gd name="connsiteX8" fmla="*/ 704850 w 752475"/>
                  <a:gd name="connsiteY8" fmla="*/ 0 h 1724025"/>
                  <a:gd name="connsiteX9" fmla="*/ 752475 w 752475"/>
                  <a:gd name="connsiteY9" fmla="*/ 9525 h 1724025"/>
                  <a:gd name="connsiteX10" fmla="*/ 709613 w 752475"/>
                  <a:gd name="connsiteY10" fmla="*/ 100013 h 1724025"/>
                  <a:gd name="connsiteX11" fmla="*/ 661988 w 752475"/>
                  <a:gd name="connsiteY11" fmla="*/ 152400 h 1724025"/>
                  <a:gd name="connsiteX12" fmla="*/ 652463 w 752475"/>
                  <a:gd name="connsiteY12" fmla="*/ 214313 h 1724025"/>
                  <a:gd name="connsiteX13" fmla="*/ 676275 w 752475"/>
                  <a:gd name="connsiteY13" fmla="*/ 319088 h 1724025"/>
                  <a:gd name="connsiteX14" fmla="*/ 714375 w 752475"/>
                  <a:gd name="connsiteY14" fmla="*/ 466725 h 1724025"/>
                  <a:gd name="connsiteX15" fmla="*/ 728663 w 752475"/>
                  <a:gd name="connsiteY15" fmla="*/ 561975 h 1724025"/>
                  <a:gd name="connsiteX16" fmla="*/ 185738 w 752475"/>
                  <a:gd name="connsiteY16" fmla="*/ 1719263 h 1724025"/>
                  <a:gd name="connsiteX17" fmla="*/ 0 w 752475"/>
                  <a:gd name="connsiteY17" fmla="*/ 1724025 h 1724025"/>
                  <a:gd name="connsiteX0" fmla="*/ 0 w 750710"/>
                  <a:gd name="connsiteY0" fmla="*/ 1718730 h 1719263"/>
                  <a:gd name="connsiteX1" fmla="*/ 2998 w 750710"/>
                  <a:gd name="connsiteY1" fmla="*/ 1581150 h 1719263"/>
                  <a:gd name="connsiteX2" fmla="*/ 31573 w 750710"/>
                  <a:gd name="connsiteY2" fmla="*/ 1362075 h 1719263"/>
                  <a:gd name="connsiteX3" fmla="*/ 117298 w 750710"/>
                  <a:gd name="connsiteY3" fmla="*/ 1100138 h 1719263"/>
                  <a:gd name="connsiteX4" fmla="*/ 212548 w 750710"/>
                  <a:gd name="connsiteY4" fmla="*/ 771525 h 1719263"/>
                  <a:gd name="connsiteX5" fmla="*/ 374473 w 750710"/>
                  <a:gd name="connsiteY5" fmla="*/ 381000 h 1719263"/>
                  <a:gd name="connsiteX6" fmla="*/ 526873 w 750710"/>
                  <a:gd name="connsiteY6" fmla="*/ 119063 h 1719263"/>
                  <a:gd name="connsiteX7" fmla="*/ 584023 w 750710"/>
                  <a:gd name="connsiteY7" fmla="*/ 57150 h 1719263"/>
                  <a:gd name="connsiteX8" fmla="*/ 703085 w 750710"/>
                  <a:gd name="connsiteY8" fmla="*/ 0 h 1719263"/>
                  <a:gd name="connsiteX9" fmla="*/ 750710 w 750710"/>
                  <a:gd name="connsiteY9" fmla="*/ 9525 h 1719263"/>
                  <a:gd name="connsiteX10" fmla="*/ 707848 w 750710"/>
                  <a:gd name="connsiteY10" fmla="*/ 100013 h 1719263"/>
                  <a:gd name="connsiteX11" fmla="*/ 660223 w 750710"/>
                  <a:gd name="connsiteY11" fmla="*/ 152400 h 1719263"/>
                  <a:gd name="connsiteX12" fmla="*/ 650698 w 750710"/>
                  <a:gd name="connsiteY12" fmla="*/ 214313 h 1719263"/>
                  <a:gd name="connsiteX13" fmla="*/ 674510 w 750710"/>
                  <a:gd name="connsiteY13" fmla="*/ 319088 h 1719263"/>
                  <a:gd name="connsiteX14" fmla="*/ 712610 w 750710"/>
                  <a:gd name="connsiteY14" fmla="*/ 466725 h 1719263"/>
                  <a:gd name="connsiteX15" fmla="*/ 726898 w 750710"/>
                  <a:gd name="connsiteY15" fmla="*/ 561975 h 1719263"/>
                  <a:gd name="connsiteX16" fmla="*/ 183973 w 750710"/>
                  <a:gd name="connsiteY16" fmla="*/ 1719263 h 1719263"/>
                  <a:gd name="connsiteX17" fmla="*/ 0 w 750710"/>
                  <a:gd name="connsiteY17" fmla="*/ 1718730 h 17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0710" h="1719263">
                    <a:moveTo>
                      <a:pt x="0" y="1718730"/>
                    </a:moveTo>
                    <a:cubicBezTo>
                      <a:pt x="999" y="1672870"/>
                      <a:pt x="1999" y="1627010"/>
                      <a:pt x="2998" y="1581150"/>
                    </a:cubicBezTo>
                    <a:lnTo>
                      <a:pt x="31573" y="1362075"/>
                    </a:lnTo>
                    <a:lnTo>
                      <a:pt x="117298" y="1100138"/>
                    </a:lnTo>
                    <a:lnTo>
                      <a:pt x="212548" y="771525"/>
                    </a:lnTo>
                    <a:lnTo>
                      <a:pt x="374473" y="381000"/>
                    </a:lnTo>
                    <a:lnTo>
                      <a:pt x="526873" y="119063"/>
                    </a:lnTo>
                    <a:lnTo>
                      <a:pt x="584023" y="57150"/>
                    </a:lnTo>
                    <a:lnTo>
                      <a:pt x="703085" y="0"/>
                    </a:lnTo>
                    <a:lnTo>
                      <a:pt x="750710" y="9525"/>
                    </a:lnTo>
                    <a:lnTo>
                      <a:pt x="707848" y="100013"/>
                    </a:lnTo>
                    <a:lnTo>
                      <a:pt x="660223" y="152400"/>
                    </a:lnTo>
                    <a:lnTo>
                      <a:pt x="650698" y="214313"/>
                    </a:lnTo>
                    <a:lnTo>
                      <a:pt x="674510" y="319088"/>
                    </a:lnTo>
                    <a:lnTo>
                      <a:pt x="712610" y="466725"/>
                    </a:lnTo>
                    <a:lnTo>
                      <a:pt x="726898" y="561975"/>
                    </a:lnTo>
                    <a:lnTo>
                      <a:pt x="183973" y="1719263"/>
                    </a:lnTo>
                    <a:lnTo>
                      <a:pt x="0" y="1718730"/>
                    </a:lnTo>
                    <a:close/>
                  </a:path>
                </a:pathLst>
              </a:custGeom>
              <a:solidFill>
                <a:srgbClr val="FF3300">
                  <a:alpha val="45098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BEC06-74B2-4E0A-BA43-E5E7840E315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03697" y="2443126"/>
              <a:ext cx="3228557" cy="2042203"/>
            </a:xfrm>
            <a:custGeom>
              <a:avLst/>
              <a:gdLst>
                <a:gd name="connsiteX0" fmla="*/ 0 w 10058400"/>
                <a:gd name="connsiteY0" fmla="*/ 3749808 h 6362380"/>
                <a:gd name="connsiteX1" fmla="*/ 61472 w 10058400"/>
                <a:gd name="connsiteY1" fmla="*/ 3918857 h 6362380"/>
                <a:gd name="connsiteX2" fmla="*/ 3672968 w 10058400"/>
                <a:gd name="connsiteY2" fmla="*/ 6024282 h 6362380"/>
                <a:gd name="connsiteX3" fmla="*/ 3857385 w 10058400"/>
                <a:gd name="connsiteY3" fmla="*/ 6108806 h 6362380"/>
                <a:gd name="connsiteX4" fmla="*/ 4064854 w 10058400"/>
                <a:gd name="connsiteY4" fmla="*/ 6201015 h 6362380"/>
                <a:gd name="connsiteX5" fmla="*/ 4303059 w 10058400"/>
                <a:gd name="connsiteY5" fmla="*/ 6285539 h 6362380"/>
                <a:gd name="connsiteX6" fmla="*/ 4710312 w 10058400"/>
                <a:gd name="connsiteY6" fmla="*/ 6354696 h 6362380"/>
                <a:gd name="connsiteX7" fmla="*/ 5002306 w 10058400"/>
                <a:gd name="connsiteY7" fmla="*/ 6362380 h 6362380"/>
                <a:gd name="connsiteX8" fmla="*/ 5286615 w 10058400"/>
                <a:gd name="connsiteY8" fmla="*/ 6354696 h 6362380"/>
                <a:gd name="connsiteX9" fmla="*/ 5747657 w 10058400"/>
                <a:gd name="connsiteY9" fmla="*/ 6277855 h 6362380"/>
                <a:gd name="connsiteX10" fmla="*/ 5978178 w 10058400"/>
                <a:gd name="connsiteY10" fmla="*/ 6208699 h 6362380"/>
                <a:gd name="connsiteX11" fmla="*/ 6231751 w 10058400"/>
                <a:gd name="connsiteY11" fmla="*/ 6093438 h 6362380"/>
                <a:gd name="connsiteX12" fmla="*/ 9935455 w 10058400"/>
                <a:gd name="connsiteY12" fmla="*/ 3964961 h 6362380"/>
                <a:gd name="connsiteX13" fmla="*/ 9981560 w 10058400"/>
                <a:gd name="connsiteY13" fmla="*/ 3911173 h 6362380"/>
                <a:gd name="connsiteX14" fmla="*/ 10050716 w 10058400"/>
                <a:gd name="connsiteY14" fmla="*/ 3818964 h 6362380"/>
                <a:gd name="connsiteX15" fmla="*/ 10058400 w 10058400"/>
                <a:gd name="connsiteY15" fmla="*/ 3749808 h 6362380"/>
                <a:gd name="connsiteX16" fmla="*/ 9981560 w 10058400"/>
                <a:gd name="connsiteY16" fmla="*/ 3742124 h 6362380"/>
                <a:gd name="connsiteX17" fmla="*/ 9274628 w 10058400"/>
                <a:gd name="connsiteY17" fmla="*/ 1721223 h 6362380"/>
                <a:gd name="connsiteX18" fmla="*/ 6078070 w 10058400"/>
                <a:gd name="connsiteY18" fmla="*/ 7684 h 6362380"/>
                <a:gd name="connsiteX19" fmla="*/ 3988013 w 10058400"/>
                <a:gd name="connsiteY19" fmla="*/ 0 h 6362380"/>
                <a:gd name="connsiteX20" fmla="*/ 799139 w 10058400"/>
                <a:gd name="connsiteY20" fmla="*/ 1736591 h 6362380"/>
                <a:gd name="connsiteX21" fmla="*/ 84524 w 10058400"/>
                <a:gd name="connsiteY21" fmla="*/ 3749808 h 6362380"/>
                <a:gd name="connsiteX22" fmla="*/ 0 w 10058400"/>
                <a:gd name="connsiteY22" fmla="*/ 3749808 h 636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58400" h="6362380">
                  <a:moveTo>
                    <a:pt x="0" y="3749808"/>
                  </a:moveTo>
                  <a:lnTo>
                    <a:pt x="61472" y="3918857"/>
                  </a:lnTo>
                  <a:lnTo>
                    <a:pt x="3672968" y="6024282"/>
                  </a:lnTo>
                  <a:lnTo>
                    <a:pt x="3857385" y="6108806"/>
                  </a:lnTo>
                  <a:lnTo>
                    <a:pt x="4064854" y="6201015"/>
                  </a:lnTo>
                  <a:lnTo>
                    <a:pt x="4303059" y="6285539"/>
                  </a:lnTo>
                  <a:lnTo>
                    <a:pt x="4710312" y="6354696"/>
                  </a:lnTo>
                  <a:lnTo>
                    <a:pt x="5002306" y="6362380"/>
                  </a:lnTo>
                  <a:lnTo>
                    <a:pt x="5286615" y="6354696"/>
                  </a:lnTo>
                  <a:lnTo>
                    <a:pt x="5747657" y="6277855"/>
                  </a:lnTo>
                  <a:lnTo>
                    <a:pt x="5978178" y="6208699"/>
                  </a:lnTo>
                  <a:lnTo>
                    <a:pt x="6231751" y="6093438"/>
                  </a:lnTo>
                  <a:lnTo>
                    <a:pt x="9935455" y="3964961"/>
                  </a:lnTo>
                  <a:lnTo>
                    <a:pt x="9981560" y="3911173"/>
                  </a:lnTo>
                  <a:lnTo>
                    <a:pt x="10050716" y="3818964"/>
                  </a:lnTo>
                  <a:lnTo>
                    <a:pt x="10058400" y="3749808"/>
                  </a:lnTo>
                  <a:lnTo>
                    <a:pt x="9981560" y="3742124"/>
                  </a:lnTo>
                  <a:lnTo>
                    <a:pt x="9274628" y="1721223"/>
                  </a:lnTo>
                  <a:lnTo>
                    <a:pt x="6078070" y="7684"/>
                  </a:lnTo>
                  <a:lnTo>
                    <a:pt x="3988013" y="0"/>
                  </a:lnTo>
                  <a:lnTo>
                    <a:pt x="799139" y="1736591"/>
                  </a:lnTo>
                  <a:lnTo>
                    <a:pt x="84524" y="3749808"/>
                  </a:lnTo>
                  <a:lnTo>
                    <a:pt x="0" y="3749808"/>
                  </a:lnTo>
                  <a:close/>
                </a:path>
              </a:pathLst>
            </a:custGeom>
            <a:gradFill>
              <a:gsLst>
                <a:gs pos="0">
                  <a:srgbClr val="DDDECE"/>
                </a:gs>
                <a:gs pos="29000">
                  <a:srgbClr val="FFFFFF"/>
                </a:gs>
                <a:gs pos="62000">
                  <a:srgbClr val="747355"/>
                </a:gs>
                <a:gs pos="61000">
                  <a:srgbClr val="E7E9A4"/>
                </a:gs>
                <a:gs pos="57000">
                  <a:srgbClr val="FFFFFF"/>
                </a:gs>
                <a:gs pos="26000">
                  <a:srgbClr val="DADBCB"/>
                </a:gs>
                <a:gs pos="100000">
                  <a:srgbClr val="514F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4FD89B20-8FDD-4AA6-8CE4-FDB2DDBD4B4F}"/>
              </a:ext>
            </a:extLst>
          </p:cNvPr>
          <p:cNvSpPr txBox="1">
            <a:spLocks/>
          </p:cNvSpPr>
          <p:nvPr/>
        </p:nvSpPr>
        <p:spPr>
          <a:xfrm rot="319333">
            <a:off x="8541226" y="2746366"/>
            <a:ext cx="1007492" cy="63728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dirty="0">
                <a:solidFill>
                  <a:srgbClr val="C00000"/>
                </a:solidFill>
              </a:rPr>
              <a:t>CN</a:t>
            </a:r>
            <a:endParaRPr lang="en-US" sz="3600" baseline="-25000" dirty="0">
              <a:solidFill>
                <a:srgbClr val="C00000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0BD969-8DC6-457D-93B3-95034DC029FF}"/>
              </a:ext>
            </a:extLst>
          </p:cNvPr>
          <p:cNvGrpSpPr/>
          <p:nvPr/>
        </p:nvGrpSpPr>
        <p:grpSpPr>
          <a:xfrm>
            <a:off x="1072435" y="1938989"/>
            <a:ext cx="5270194" cy="3698634"/>
            <a:chOff x="1072435" y="1938989"/>
            <a:chExt cx="5270194" cy="3698634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7BD75B08-C930-4C66-A7C9-2F006591E9E3}"/>
                </a:ext>
              </a:extLst>
            </p:cNvPr>
            <p:cNvGrpSpPr/>
            <p:nvPr/>
          </p:nvGrpSpPr>
          <p:grpSpPr>
            <a:xfrm>
              <a:off x="1072435" y="1938989"/>
              <a:ext cx="5270194" cy="3698634"/>
              <a:chOff x="1072435" y="1938989"/>
              <a:chExt cx="5270194" cy="3698634"/>
            </a:xfrm>
          </p:grpSpPr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55B7B321-EA20-48FA-9E4A-39B65C0BCF4A}"/>
                  </a:ext>
                </a:extLst>
              </p:cNvPr>
              <p:cNvSpPr/>
              <p:nvPr/>
            </p:nvSpPr>
            <p:spPr>
              <a:xfrm>
                <a:off x="1072435" y="1938989"/>
                <a:ext cx="5269940" cy="36986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86DE754F-8B72-4BAC-8C53-3BBED2E82538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883" y="1943741"/>
                <a:ext cx="5046746" cy="3492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" name="Picture 2" descr="Symbols of NASA - NASA">
              <a:extLst>
                <a:ext uri="{FF2B5EF4-FFF2-40B4-BE49-F238E27FC236}">
                  <a16:creationId xmlns:a16="http://schemas.microsoft.com/office/drawing/2014/main" id="{45678147-49D6-4A41-8873-E0D7C7CDF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264" y="5306685"/>
              <a:ext cx="621736" cy="269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13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FFFFFF"/>
                </a:solidFill>
              </a:rPr>
              <a:t>Atmospheric</a:t>
            </a:r>
            <a:r>
              <a:rPr lang="de-DE" dirty="0">
                <a:solidFill>
                  <a:srgbClr val="FFFFFF"/>
                </a:solidFill>
              </a:rPr>
              <a:t> Entry at Titan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D0D0D0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1914F6D-D08D-4726-BE98-FE968C7AFFEB}"/>
              </a:ext>
            </a:extLst>
          </p:cNvPr>
          <p:cNvGrpSpPr>
            <a:grpSpLocks noChangeAspect="1"/>
          </p:cNvGrpSpPr>
          <p:nvPr/>
        </p:nvGrpSpPr>
        <p:grpSpPr>
          <a:xfrm rot="20064270">
            <a:off x="6895692" y="1575630"/>
            <a:ext cx="4270230" cy="3080356"/>
            <a:chOff x="4322056" y="1141285"/>
            <a:chExt cx="6436506" cy="4643010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ADFB753-0926-44D6-BAAF-5B18174240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1769" y="2081388"/>
              <a:ext cx="4736793" cy="2776101"/>
              <a:chOff x="6021769" y="2081388"/>
              <a:chExt cx="4736793" cy="2776101"/>
            </a:xfrm>
          </p:grpSpPr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8BF53A15-21FD-48EA-860D-6539BE82D1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1769" y="2081388"/>
                <a:ext cx="4736793" cy="1510017"/>
              </a:xfrm>
              <a:custGeom>
                <a:avLst/>
                <a:gdLst>
                  <a:gd name="connsiteX0" fmla="*/ 0 w 3505200"/>
                  <a:gd name="connsiteY0" fmla="*/ 0 h 1028700"/>
                  <a:gd name="connsiteX1" fmla="*/ 416719 w 3505200"/>
                  <a:gd name="connsiteY1" fmla="*/ 776288 h 1028700"/>
                  <a:gd name="connsiteX2" fmla="*/ 421482 w 3505200"/>
                  <a:gd name="connsiteY2" fmla="*/ 1028700 h 1028700"/>
                  <a:gd name="connsiteX3" fmla="*/ 3505200 w 3505200"/>
                  <a:gd name="connsiteY3" fmla="*/ 1014413 h 1028700"/>
                  <a:gd name="connsiteX4" fmla="*/ 3481388 w 3505200"/>
                  <a:gd name="connsiteY4" fmla="*/ 976313 h 1028700"/>
                  <a:gd name="connsiteX5" fmla="*/ 3405188 w 3505200"/>
                  <a:gd name="connsiteY5" fmla="*/ 912019 h 1028700"/>
                  <a:gd name="connsiteX6" fmla="*/ 3324225 w 3505200"/>
                  <a:gd name="connsiteY6" fmla="*/ 871538 h 1028700"/>
                  <a:gd name="connsiteX7" fmla="*/ 3200400 w 3505200"/>
                  <a:gd name="connsiteY7" fmla="*/ 812006 h 1028700"/>
                  <a:gd name="connsiteX8" fmla="*/ 3057525 w 3505200"/>
                  <a:gd name="connsiteY8" fmla="*/ 773906 h 1028700"/>
                  <a:gd name="connsiteX9" fmla="*/ 2857500 w 3505200"/>
                  <a:gd name="connsiteY9" fmla="*/ 757238 h 1028700"/>
                  <a:gd name="connsiteX10" fmla="*/ 2505075 w 3505200"/>
                  <a:gd name="connsiteY10" fmla="*/ 707231 h 1028700"/>
                  <a:gd name="connsiteX11" fmla="*/ 2152650 w 3505200"/>
                  <a:gd name="connsiteY11" fmla="*/ 650081 h 1028700"/>
                  <a:gd name="connsiteX12" fmla="*/ 1885950 w 3505200"/>
                  <a:gd name="connsiteY12" fmla="*/ 592931 h 1028700"/>
                  <a:gd name="connsiteX13" fmla="*/ 1304925 w 3505200"/>
                  <a:gd name="connsiteY13" fmla="*/ 435769 h 1028700"/>
                  <a:gd name="connsiteX14" fmla="*/ 1028700 w 3505200"/>
                  <a:gd name="connsiteY14" fmla="*/ 321469 h 1028700"/>
                  <a:gd name="connsiteX15" fmla="*/ 685800 w 3505200"/>
                  <a:gd name="connsiteY15" fmla="*/ 169069 h 1028700"/>
                  <a:gd name="connsiteX16" fmla="*/ 400050 w 3505200"/>
                  <a:gd name="connsiteY16" fmla="*/ 66675 h 1028700"/>
                  <a:gd name="connsiteX17" fmla="*/ 83344 w 3505200"/>
                  <a:gd name="connsiteY17" fmla="*/ 4763 h 1028700"/>
                  <a:gd name="connsiteX18" fmla="*/ 0 w 3505200"/>
                  <a:gd name="connsiteY18" fmla="*/ 0 h 1028700"/>
                  <a:gd name="connsiteX0" fmla="*/ 0 w 3510495"/>
                  <a:gd name="connsiteY0" fmla="*/ 0 h 1028700"/>
                  <a:gd name="connsiteX1" fmla="*/ 416719 w 3510495"/>
                  <a:gd name="connsiteY1" fmla="*/ 776288 h 1028700"/>
                  <a:gd name="connsiteX2" fmla="*/ 421482 w 3510495"/>
                  <a:gd name="connsiteY2" fmla="*/ 1028700 h 1028700"/>
                  <a:gd name="connsiteX3" fmla="*/ 3510495 w 3510495"/>
                  <a:gd name="connsiteY3" fmla="*/ 1028531 h 1028700"/>
                  <a:gd name="connsiteX4" fmla="*/ 3481388 w 3510495"/>
                  <a:gd name="connsiteY4" fmla="*/ 976313 h 1028700"/>
                  <a:gd name="connsiteX5" fmla="*/ 3405188 w 3510495"/>
                  <a:gd name="connsiteY5" fmla="*/ 912019 h 1028700"/>
                  <a:gd name="connsiteX6" fmla="*/ 3324225 w 3510495"/>
                  <a:gd name="connsiteY6" fmla="*/ 871538 h 1028700"/>
                  <a:gd name="connsiteX7" fmla="*/ 3200400 w 3510495"/>
                  <a:gd name="connsiteY7" fmla="*/ 812006 h 1028700"/>
                  <a:gd name="connsiteX8" fmla="*/ 3057525 w 3510495"/>
                  <a:gd name="connsiteY8" fmla="*/ 773906 h 1028700"/>
                  <a:gd name="connsiteX9" fmla="*/ 2857500 w 3510495"/>
                  <a:gd name="connsiteY9" fmla="*/ 757238 h 1028700"/>
                  <a:gd name="connsiteX10" fmla="*/ 2505075 w 3510495"/>
                  <a:gd name="connsiteY10" fmla="*/ 707231 h 1028700"/>
                  <a:gd name="connsiteX11" fmla="*/ 2152650 w 3510495"/>
                  <a:gd name="connsiteY11" fmla="*/ 650081 h 1028700"/>
                  <a:gd name="connsiteX12" fmla="*/ 1885950 w 3510495"/>
                  <a:gd name="connsiteY12" fmla="*/ 592931 h 1028700"/>
                  <a:gd name="connsiteX13" fmla="*/ 1304925 w 3510495"/>
                  <a:gd name="connsiteY13" fmla="*/ 435769 h 1028700"/>
                  <a:gd name="connsiteX14" fmla="*/ 1028700 w 3510495"/>
                  <a:gd name="connsiteY14" fmla="*/ 321469 h 1028700"/>
                  <a:gd name="connsiteX15" fmla="*/ 685800 w 3510495"/>
                  <a:gd name="connsiteY15" fmla="*/ 169069 h 1028700"/>
                  <a:gd name="connsiteX16" fmla="*/ 400050 w 3510495"/>
                  <a:gd name="connsiteY16" fmla="*/ 66675 h 1028700"/>
                  <a:gd name="connsiteX17" fmla="*/ 83344 w 3510495"/>
                  <a:gd name="connsiteY17" fmla="*/ 4763 h 1028700"/>
                  <a:gd name="connsiteX18" fmla="*/ 0 w 3510495"/>
                  <a:gd name="connsiteY18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10495" h="1028700">
                    <a:moveTo>
                      <a:pt x="0" y="0"/>
                    </a:moveTo>
                    <a:lnTo>
                      <a:pt x="416719" y="776288"/>
                    </a:lnTo>
                    <a:cubicBezTo>
                      <a:pt x="418307" y="860425"/>
                      <a:pt x="419894" y="944563"/>
                      <a:pt x="421482" y="1028700"/>
                    </a:cubicBezTo>
                    <a:lnTo>
                      <a:pt x="3510495" y="1028531"/>
                    </a:lnTo>
                    <a:lnTo>
                      <a:pt x="3481388" y="976313"/>
                    </a:lnTo>
                    <a:lnTo>
                      <a:pt x="3405188" y="912019"/>
                    </a:lnTo>
                    <a:lnTo>
                      <a:pt x="3324225" y="871538"/>
                    </a:lnTo>
                    <a:lnTo>
                      <a:pt x="3200400" y="812006"/>
                    </a:lnTo>
                    <a:lnTo>
                      <a:pt x="3057525" y="773906"/>
                    </a:lnTo>
                    <a:lnTo>
                      <a:pt x="2857500" y="757238"/>
                    </a:lnTo>
                    <a:lnTo>
                      <a:pt x="2505075" y="707231"/>
                    </a:lnTo>
                    <a:lnTo>
                      <a:pt x="2152650" y="650081"/>
                    </a:lnTo>
                    <a:lnTo>
                      <a:pt x="1885950" y="592931"/>
                    </a:lnTo>
                    <a:lnTo>
                      <a:pt x="1304925" y="435769"/>
                    </a:lnTo>
                    <a:lnTo>
                      <a:pt x="1028700" y="321469"/>
                    </a:lnTo>
                    <a:lnTo>
                      <a:pt x="685800" y="169069"/>
                    </a:lnTo>
                    <a:lnTo>
                      <a:pt x="400050" y="66675"/>
                    </a:lnTo>
                    <a:lnTo>
                      <a:pt x="83344" y="47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01">
                  <a:alpha val="4470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D2F2FBBD-A708-4AB8-BF9E-B926B2DCBEB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21771" y="3392231"/>
                <a:ext cx="4734411" cy="1465258"/>
              </a:xfrm>
              <a:custGeom>
                <a:avLst/>
                <a:gdLst>
                  <a:gd name="connsiteX0" fmla="*/ 0 w 3505200"/>
                  <a:gd name="connsiteY0" fmla="*/ 0 h 1028700"/>
                  <a:gd name="connsiteX1" fmla="*/ 416719 w 3505200"/>
                  <a:gd name="connsiteY1" fmla="*/ 776288 h 1028700"/>
                  <a:gd name="connsiteX2" fmla="*/ 421482 w 3505200"/>
                  <a:gd name="connsiteY2" fmla="*/ 1028700 h 1028700"/>
                  <a:gd name="connsiteX3" fmla="*/ 3505200 w 3505200"/>
                  <a:gd name="connsiteY3" fmla="*/ 1014413 h 1028700"/>
                  <a:gd name="connsiteX4" fmla="*/ 3481388 w 3505200"/>
                  <a:gd name="connsiteY4" fmla="*/ 976313 h 1028700"/>
                  <a:gd name="connsiteX5" fmla="*/ 3405188 w 3505200"/>
                  <a:gd name="connsiteY5" fmla="*/ 912019 h 1028700"/>
                  <a:gd name="connsiteX6" fmla="*/ 3324225 w 3505200"/>
                  <a:gd name="connsiteY6" fmla="*/ 871538 h 1028700"/>
                  <a:gd name="connsiteX7" fmla="*/ 3200400 w 3505200"/>
                  <a:gd name="connsiteY7" fmla="*/ 812006 h 1028700"/>
                  <a:gd name="connsiteX8" fmla="*/ 3057525 w 3505200"/>
                  <a:gd name="connsiteY8" fmla="*/ 773906 h 1028700"/>
                  <a:gd name="connsiteX9" fmla="*/ 2857500 w 3505200"/>
                  <a:gd name="connsiteY9" fmla="*/ 757238 h 1028700"/>
                  <a:gd name="connsiteX10" fmla="*/ 2505075 w 3505200"/>
                  <a:gd name="connsiteY10" fmla="*/ 707231 h 1028700"/>
                  <a:gd name="connsiteX11" fmla="*/ 2152650 w 3505200"/>
                  <a:gd name="connsiteY11" fmla="*/ 650081 h 1028700"/>
                  <a:gd name="connsiteX12" fmla="*/ 1885950 w 3505200"/>
                  <a:gd name="connsiteY12" fmla="*/ 592931 h 1028700"/>
                  <a:gd name="connsiteX13" fmla="*/ 1304925 w 3505200"/>
                  <a:gd name="connsiteY13" fmla="*/ 435769 h 1028700"/>
                  <a:gd name="connsiteX14" fmla="*/ 1028700 w 3505200"/>
                  <a:gd name="connsiteY14" fmla="*/ 321469 h 1028700"/>
                  <a:gd name="connsiteX15" fmla="*/ 685800 w 3505200"/>
                  <a:gd name="connsiteY15" fmla="*/ 169069 h 1028700"/>
                  <a:gd name="connsiteX16" fmla="*/ 400050 w 3505200"/>
                  <a:gd name="connsiteY16" fmla="*/ 66675 h 1028700"/>
                  <a:gd name="connsiteX17" fmla="*/ 83344 w 3505200"/>
                  <a:gd name="connsiteY17" fmla="*/ 4763 h 1028700"/>
                  <a:gd name="connsiteX18" fmla="*/ 0 w 3505200"/>
                  <a:gd name="connsiteY18" fmla="*/ 0 h 1028700"/>
                  <a:gd name="connsiteX0" fmla="*/ 0 w 3508730"/>
                  <a:gd name="connsiteY0" fmla="*/ 0 h 1028700"/>
                  <a:gd name="connsiteX1" fmla="*/ 416719 w 3508730"/>
                  <a:gd name="connsiteY1" fmla="*/ 776288 h 1028700"/>
                  <a:gd name="connsiteX2" fmla="*/ 421482 w 3508730"/>
                  <a:gd name="connsiteY2" fmla="*/ 1028700 h 1028700"/>
                  <a:gd name="connsiteX3" fmla="*/ 3508730 w 3508730"/>
                  <a:gd name="connsiteY3" fmla="*/ 1028531 h 1028700"/>
                  <a:gd name="connsiteX4" fmla="*/ 3481388 w 3508730"/>
                  <a:gd name="connsiteY4" fmla="*/ 976313 h 1028700"/>
                  <a:gd name="connsiteX5" fmla="*/ 3405188 w 3508730"/>
                  <a:gd name="connsiteY5" fmla="*/ 912019 h 1028700"/>
                  <a:gd name="connsiteX6" fmla="*/ 3324225 w 3508730"/>
                  <a:gd name="connsiteY6" fmla="*/ 871538 h 1028700"/>
                  <a:gd name="connsiteX7" fmla="*/ 3200400 w 3508730"/>
                  <a:gd name="connsiteY7" fmla="*/ 812006 h 1028700"/>
                  <a:gd name="connsiteX8" fmla="*/ 3057525 w 3508730"/>
                  <a:gd name="connsiteY8" fmla="*/ 773906 h 1028700"/>
                  <a:gd name="connsiteX9" fmla="*/ 2857500 w 3508730"/>
                  <a:gd name="connsiteY9" fmla="*/ 757238 h 1028700"/>
                  <a:gd name="connsiteX10" fmla="*/ 2505075 w 3508730"/>
                  <a:gd name="connsiteY10" fmla="*/ 707231 h 1028700"/>
                  <a:gd name="connsiteX11" fmla="*/ 2152650 w 3508730"/>
                  <a:gd name="connsiteY11" fmla="*/ 650081 h 1028700"/>
                  <a:gd name="connsiteX12" fmla="*/ 1885950 w 3508730"/>
                  <a:gd name="connsiteY12" fmla="*/ 592931 h 1028700"/>
                  <a:gd name="connsiteX13" fmla="*/ 1304925 w 3508730"/>
                  <a:gd name="connsiteY13" fmla="*/ 435769 h 1028700"/>
                  <a:gd name="connsiteX14" fmla="*/ 1028700 w 3508730"/>
                  <a:gd name="connsiteY14" fmla="*/ 321469 h 1028700"/>
                  <a:gd name="connsiteX15" fmla="*/ 685800 w 3508730"/>
                  <a:gd name="connsiteY15" fmla="*/ 169069 h 1028700"/>
                  <a:gd name="connsiteX16" fmla="*/ 400050 w 3508730"/>
                  <a:gd name="connsiteY16" fmla="*/ 66675 h 1028700"/>
                  <a:gd name="connsiteX17" fmla="*/ 83344 w 3508730"/>
                  <a:gd name="connsiteY17" fmla="*/ 4763 h 1028700"/>
                  <a:gd name="connsiteX18" fmla="*/ 0 w 3508730"/>
                  <a:gd name="connsiteY18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08730" h="1028700">
                    <a:moveTo>
                      <a:pt x="0" y="0"/>
                    </a:moveTo>
                    <a:lnTo>
                      <a:pt x="416719" y="776288"/>
                    </a:lnTo>
                    <a:cubicBezTo>
                      <a:pt x="418307" y="860425"/>
                      <a:pt x="419894" y="944563"/>
                      <a:pt x="421482" y="1028700"/>
                    </a:cubicBezTo>
                    <a:lnTo>
                      <a:pt x="3508730" y="1028531"/>
                    </a:lnTo>
                    <a:lnTo>
                      <a:pt x="3481388" y="976313"/>
                    </a:lnTo>
                    <a:lnTo>
                      <a:pt x="3405188" y="912019"/>
                    </a:lnTo>
                    <a:lnTo>
                      <a:pt x="3324225" y="871538"/>
                    </a:lnTo>
                    <a:lnTo>
                      <a:pt x="3200400" y="812006"/>
                    </a:lnTo>
                    <a:lnTo>
                      <a:pt x="3057525" y="773906"/>
                    </a:lnTo>
                    <a:lnTo>
                      <a:pt x="2857500" y="757238"/>
                    </a:lnTo>
                    <a:lnTo>
                      <a:pt x="2505075" y="707231"/>
                    </a:lnTo>
                    <a:lnTo>
                      <a:pt x="2152650" y="650081"/>
                    </a:lnTo>
                    <a:lnTo>
                      <a:pt x="1885950" y="592931"/>
                    </a:lnTo>
                    <a:lnTo>
                      <a:pt x="1304925" y="435769"/>
                    </a:lnTo>
                    <a:lnTo>
                      <a:pt x="1028700" y="321469"/>
                    </a:lnTo>
                    <a:lnTo>
                      <a:pt x="685800" y="169069"/>
                    </a:lnTo>
                    <a:lnTo>
                      <a:pt x="400050" y="66675"/>
                    </a:lnTo>
                    <a:lnTo>
                      <a:pt x="83344" y="47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01">
                  <a:alpha val="4470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9D54A5E8-F795-474F-9A07-643A1818B250}"/>
                </a:ext>
              </a:extLst>
            </p:cNvPr>
            <p:cNvGrpSpPr/>
            <p:nvPr/>
          </p:nvGrpSpPr>
          <p:grpSpPr>
            <a:xfrm>
              <a:off x="4322056" y="1141285"/>
              <a:ext cx="1015468" cy="4643010"/>
              <a:chOff x="4322056" y="1141285"/>
              <a:chExt cx="1015468" cy="4643010"/>
            </a:xfrm>
          </p:grpSpPr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447DCDFA-7C5E-4C8C-94D2-EB6924F1F0DB}"/>
                  </a:ext>
                </a:extLst>
              </p:cNvPr>
              <p:cNvSpPr/>
              <p:nvPr/>
            </p:nvSpPr>
            <p:spPr>
              <a:xfrm>
                <a:off x="4322056" y="1141285"/>
                <a:ext cx="1015332" cy="2367024"/>
              </a:xfrm>
              <a:custGeom>
                <a:avLst/>
                <a:gdLst>
                  <a:gd name="connsiteX0" fmla="*/ 0 w 752475"/>
                  <a:gd name="connsiteY0" fmla="*/ 1724025 h 1724025"/>
                  <a:gd name="connsiteX1" fmla="*/ 4763 w 752475"/>
                  <a:gd name="connsiteY1" fmla="*/ 1581150 h 1724025"/>
                  <a:gd name="connsiteX2" fmla="*/ 33338 w 752475"/>
                  <a:gd name="connsiteY2" fmla="*/ 1362075 h 1724025"/>
                  <a:gd name="connsiteX3" fmla="*/ 119063 w 752475"/>
                  <a:gd name="connsiteY3" fmla="*/ 1100138 h 1724025"/>
                  <a:gd name="connsiteX4" fmla="*/ 214313 w 752475"/>
                  <a:gd name="connsiteY4" fmla="*/ 771525 h 1724025"/>
                  <a:gd name="connsiteX5" fmla="*/ 376238 w 752475"/>
                  <a:gd name="connsiteY5" fmla="*/ 381000 h 1724025"/>
                  <a:gd name="connsiteX6" fmla="*/ 528638 w 752475"/>
                  <a:gd name="connsiteY6" fmla="*/ 119063 h 1724025"/>
                  <a:gd name="connsiteX7" fmla="*/ 585788 w 752475"/>
                  <a:gd name="connsiteY7" fmla="*/ 57150 h 1724025"/>
                  <a:gd name="connsiteX8" fmla="*/ 704850 w 752475"/>
                  <a:gd name="connsiteY8" fmla="*/ 0 h 1724025"/>
                  <a:gd name="connsiteX9" fmla="*/ 752475 w 752475"/>
                  <a:gd name="connsiteY9" fmla="*/ 9525 h 1724025"/>
                  <a:gd name="connsiteX10" fmla="*/ 709613 w 752475"/>
                  <a:gd name="connsiteY10" fmla="*/ 100013 h 1724025"/>
                  <a:gd name="connsiteX11" fmla="*/ 661988 w 752475"/>
                  <a:gd name="connsiteY11" fmla="*/ 152400 h 1724025"/>
                  <a:gd name="connsiteX12" fmla="*/ 652463 w 752475"/>
                  <a:gd name="connsiteY12" fmla="*/ 214313 h 1724025"/>
                  <a:gd name="connsiteX13" fmla="*/ 676275 w 752475"/>
                  <a:gd name="connsiteY13" fmla="*/ 319088 h 1724025"/>
                  <a:gd name="connsiteX14" fmla="*/ 714375 w 752475"/>
                  <a:gd name="connsiteY14" fmla="*/ 466725 h 1724025"/>
                  <a:gd name="connsiteX15" fmla="*/ 728663 w 752475"/>
                  <a:gd name="connsiteY15" fmla="*/ 561975 h 1724025"/>
                  <a:gd name="connsiteX16" fmla="*/ 185738 w 752475"/>
                  <a:gd name="connsiteY16" fmla="*/ 1719263 h 1724025"/>
                  <a:gd name="connsiteX17" fmla="*/ 0 w 752475"/>
                  <a:gd name="connsiteY17" fmla="*/ 1724025 h 172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2475" h="1724025">
                    <a:moveTo>
                      <a:pt x="0" y="1724025"/>
                    </a:moveTo>
                    <a:lnTo>
                      <a:pt x="4763" y="1581150"/>
                    </a:lnTo>
                    <a:lnTo>
                      <a:pt x="33338" y="1362075"/>
                    </a:lnTo>
                    <a:lnTo>
                      <a:pt x="119063" y="1100138"/>
                    </a:lnTo>
                    <a:lnTo>
                      <a:pt x="214313" y="771525"/>
                    </a:lnTo>
                    <a:lnTo>
                      <a:pt x="376238" y="381000"/>
                    </a:lnTo>
                    <a:lnTo>
                      <a:pt x="528638" y="119063"/>
                    </a:lnTo>
                    <a:lnTo>
                      <a:pt x="585788" y="57150"/>
                    </a:lnTo>
                    <a:lnTo>
                      <a:pt x="704850" y="0"/>
                    </a:lnTo>
                    <a:lnTo>
                      <a:pt x="752475" y="9525"/>
                    </a:lnTo>
                    <a:lnTo>
                      <a:pt x="709613" y="100013"/>
                    </a:lnTo>
                    <a:lnTo>
                      <a:pt x="661988" y="152400"/>
                    </a:lnTo>
                    <a:lnTo>
                      <a:pt x="652463" y="214313"/>
                    </a:lnTo>
                    <a:lnTo>
                      <a:pt x="676275" y="319088"/>
                    </a:lnTo>
                    <a:lnTo>
                      <a:pt x="714375" y="466725"/>
                    </a:lnTo>
                    <a:lnTo>
                      <a:pt x="728663" y="561975"/>
                    </a:lnTo>
                    <a:lnTo>
                      <a:pt x="185738" y="1719263"/>
                    </a:lnTo>
                    <a:lnTo>
                      <a:pt x="0" y="1724025"/>
                    </a:lnTo>
                    <a:close/>
                  </a:path>
                </a:pathLst>
              </a:custGeom>
              <a:solidFill>
                <a:srgbClr val="FF3300">
                  <a:alpha val="45098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E2C196F2-0C7D-455F-BA86-CB667F1DF7D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4324574" y="3418771"/>
                <a:ext cx="1012950" cy="2365524"/>
              </a:xfrm>
              <a:custGeom>
                <a:avLst/>
                <a:gdLst>
                  <a:gd name="connsiteX0" fmla="*/ 0 w 752475"/>
                  <a:gd name="connsiteY0" fmla="*/ 1724025 h 1724025"/>
                  <a:gd name="connsiteX1" fmla="*/ 4763 w 752475"/>
                  <a:gd name="connsiteY1" fmla="*/ 1581150 h 1724025"/>
                  <a:gd name="connsiteX2" fmla="*/ 33338 w 752475"/>
                  <a:gd name="connsiteY2" fmla="*/ 1362075 h 1724025"/>
                  <a:gd name="connsiteX3" fmla="*/ 119063 w 752475"/>
                  <a:gd name="connsiteY3" fmla="*/ 1100138 h 1724025"/>
                  <a:gd name="connsiteX4" fmla="*/ 214313 w 752475"/>
                  <a:gd name="connsiteY4" fmla="*/ 771525 h 1724025"/>
                  <a:gd name="connsiteX5" fmla="*/ 376238 w 752475"/>
                  <a:gd name="connsiteY5" fmla="*/ 381000 h 1724025"/>
                  <a:gd name="connsiteX6" fmla="*/ 528638 w 752475"/>
                  <a:gd name="connsiteY6" fmla="*/ 119063 h 1724025"/>
                  <a:gd name="connsiteX7" fmla="*/ 585788 w 752475"/>
                  <a:gd name="connsiteY7" fmla="*/ 57150 h 1724025"/>
                  <a:gd name="connsiteX8" fmla="*/ 704850 w 752475"/>
                  <a:gd name="connsiteY8" fmla="*/ 0 h 1724025"/>
                  <a:gd name="connsiteX9" fmla="*/ 752475 w 752475"/>
                  <a:gd name="connsiteY9" fmla="*/ 9525 h 1724025"/>
                  <a:gd name="connsiteX10" fmla="*/ 709613 w 752475"/>
                  <a:gd name="connsiteY10" fmla="*/ 100013 h 1724025"/>
                  <a:gd name="connsiteX11" fmla="*/ 661988 w 752475"/>
                  <a:gd name="connsiteY11" fmla="*/ 152400 h 1724025"/>
                  <a:gd name="connsiteX12" fmla="*/ 652463 w 752475"/>
                  <a:gd name="connsiteY12" fmla="*/ 214313 h 1724025"/>
                  <a:gd name="connsiteX13" fmla="*/ 676275 w 752475"/>
                  <a:gd name="connsiteY13" fmla="*/ 319088 h 1724025"/>
                  <a:gd name="connsiteX14" fmla="*/ 714375 w 752475"/>
                  <a:gd name="connsiteY14" fmla="*/ 466725 h 1724025"/>
                  <a:gd name="connsiteX15" fmla="*/ 728663 w 752475"/>
                  <a:gd name="connsiteY15" fmla="*/ 561975 h 1724025"/>
                  <a:gd name="connsiteX16" fmla="*/ 185738 w 752475"/>
                  <a:gd name="connsiteY16" fmla="*/ 1719263 h 1724025"/>
                  <a:gd name="connsiteX17" fmla="*/ 0 w 752475"/>
                  <a:gd name="connsiteY17" fmla="*/ 1724025 h 1724025"/>
                  <a:gd name="connsiteX0" fmla="*/ 0 w 750710"/>
                  <a:gd name="connsiteY0" fmla="*/ 1718730 h 1719263"/>
                  <a:gd name="connsiteX1" fmla="*/ 2998 w 750710"/>
                  <a:gd name="connsiteY1" fmla="*/ 1581150 h 1719263"/>
                  <a:gd name="connsiteX2" fmla="*/ 31573 w 750710"/>
                  <a:gd name="connsiteY2" fmla="*/ 1362075 h 1719263"/>
                  <a:gd name="connsiteX3" fmla="*/ 117298 w 750710"/>
                  <a:gd name="connsiteY3" fmla="*/ 1100138 h 1719263"/>
                  <a:gd name="connsiteX4" fmla="*/ 212548 w 750710"/>
                  <a:gd name="connsiteY4" fmla="*/ 771525 h 1719263"/>
                  <a:gd name="connsiteX5" fmla="*/ 374473 w 750710"/>
                  <a:gd name="connsiteY5" fmla="*/ 381000 h 1719263"/>
                  <a:gd name="connsiteX6" fmla="*/ 526873 w 750710"/>
                  <a:gd name="connsiteY6" fmla="*/ 119063 h 1719263"/>
                  <a:gd name="connsiteX7" fmla="*/ 584023 w 750710"/>
                  <a:gd name="connsiteY7" fmla="*/ 57150 h 1719263"/>
                  <a:gd name="connsiteX8" fmla="*/ 703085 w 750710"/>
                  <a:gd name="connsiteY8" fmla="*/ 0 h 1719263"/>
                  <a:gd name="connsiteX9" fmla="*/ 750710 w 750710"/>
                  <a:gd name="connsiteY9" fmla="*/ 9525 h 1719263"/>
                  <a:gd name="connsiteX10" fmla="*/ 707848 w 750710"/>
                  <a:gd name="connsiteY10" fmla="*/ 100013 h 1719263"/>
                  <a:gd name="connsiteX11" fmla="*/ 660223 w 750710"/>
                  <a:gd name="connsiteY11" fmla="*/ 152400 h 1719263"/>
                  <a:gd name="connsiteX12" fmla="*/ 650698 w 750710"/>
                  <a:gd name="connsiteY12" fmla="*/ 214313 h 1719263"/>
                  <a:gd name="connsiteX13" fmla="*/ 674510 w 750710"/>
                  <a:gd name="connsiteY13" fmla="*/ 319088 h 1719263"/>
                  <a:gd name="connsiteX14" fmla="*/ 712610 w 750710"/>
                  <a:gd name="connsiteY14" fmla="*/ 466725 h 1719263"/>
                  <a:gd name="connsiteX15" fmla="*/ 726898 w 750710"/>
                  <a:gd name="connsiteY15" fmla="*/ 561975 h 1719263"/>
                  <a:gd name="connsiteX16" fmla="*/ 183973 w 750710"/>
                  <a:gd name="connsiteY16" fmla="*/ 1719263 h 1719263"/>
                  <a:gd name="connsiteX17" fmla="*/ 0 w 750710"/>
                  <a:gd name="connsiteY17" fmla="*/ 1718730 h 17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0710" h="1719263">
                    <a:moveTo>
                      <a:pt x="0" y="1718730"/>
                    </a:moveTo>
                    <a:cubicBezTo>
                      <a:pt x="999" y="1672870"/>
                      <a:pt x="1999" y="1627010"/>
                      <a:pt x="2998" y="1581150"/>
                    </a:cubicBezTo>
                    <a:lnTo>
                      <a:pt x="31573" y="1362075"/>
                    </a:lnTo>
                    <a:lnTo>
                      <a:pt x="117298" y="1100138"/>
                    </a:lnTo>
                    <a:lnTo>
                      <a:pt x="212548" y="771525"/>
                    </a:lnTo>
                    <a:lnTo>
                      <a:pt x="374473" y="381000"/>
                    </a:lnTo>
                    <a:lnTo>
                      <a:pt x="526873" y="119063"/>
                    </a:lnTo>
                    <a:lnTo>
                      <a:pt x="584023" y="57150"/>
                    </a:lnTo>
                    <a:lnTo>
                      <a:pt x="703085" y="0"/>
                    </a:lnTo>
                    <a:lnTo>
                      <a:pt x="750710" y="9525"/>
                    </a:lnTo>
                    <a:lnTo>
                      <a:pt x="707848" y="100013"/>
                    </a:lnTo>
                    <a:lnTo>
                      <a:pt x="660223" y="152400"/>
                    </a:lnTo>
                    <a:lnTo>
                      <a:pt x="650698" y="214313"/>
                    </a:lnTo>
                    <a:lnTo>
                      <a:pt x="674510" y="319088"/>
                    </a:lnTo>
                    <a:lnTo>
                      <a:pt x="712610" y="466725"/>
                    </a:lnTo>
                    <a:lnTo>
                      <a:pt x="726898" y="561975"/>
                    </a:lnTo>
                    <a:lnTo>
                      <a:pt x="183973" y="1719263"/>
                    </a:lnTo>
                    <a:lnTo>
                      <a:pt x="0" y="1718730"/>
                    </a:lnTo>
                    <a:close/>
                  </a:path>
                </a:pathLst>
              </a:custGeom>
              <a:solidFill>
                <a:srgbClr val="FF3300">
                  <a:alpha val="45098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BEC06-74B2-4E0A-BA43-E5E7840E315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03697" y="2443126"/>
              <a:ext cx="3228557" cy="2042203"/>
            </a:xfrm>
            <a:custGeom>
              <a:avLst/>
              <a:gdLst>
                <a:gd name="connsiteX0" fmla="*/ 0 w 10058400"/>
                <a:gd name="connsiteY0" fmla="*/ 3749808 h 6362380"/>
                <a:gd name="connsiteX1" fmla="*/ 61472 w 10058400"/>
                <a:gd name="connsiteY1" fmla="*/ 3918857 h 6362380"/>
                <a:gd name="connsiteX2" fmla="*/ 3672968 w 10058400"/>
                <a:gd name="connsiteY2" fmla="*/ 6024282 h 6362380"/>
                <a:gd name="connsiteX3" fmla="*/ 3857385 w 10058400"/>
                <a:gd name="connsiteY3" fmla="*/ 6108806 h 6362380"/>
                <a:gd name="connsiteX4" fmla="*/ 4064854 w 10058400"/>
                <a:gd name="connsiteY4" fmla="*/ 6201015 h 6362380"/>
                <a:gd name="connsiteX5" fmla="*/ 4303059 w 10058400"/>
                <a:gd name="connsiteY5" fmla="*/ 6285539 h 6362380"/>
                <a:gd name="connsiteX6" fmla="*/ 4710312 w 10058400"/>
                <a:gd name="connsiteY6" fmla="*/ 6354696 h 6362380"/>
                <a:gd name="connsiteX7" fmla="*/ 5002306 w 10058400"/>
                <a:gd name="connsiteY7" fmla="*/ 6362380 h 6362380"/>
                <a:gd name="connsiteX8" fmla="*/ 5286615 w 10058400"/>
                <a:gd name="connsiteY8" fmla="*/ 6354696 h 6362380"/>
                <a:gd name="connsiteX9" fmla="*/ 5747657 w 10058400"/>
                <a:gd name="connsiteY9" fmla="*/ 6277855 h 6362380"/>
                <a:gd name="connsiteX10" fmla="*/ 5978178 w 10058400"/>
                <a:gd name="connsiteY10" fmla="*/ 6208699 h 6362380"/>
                <a:gd name="connsiteX11" fmla="*/ 6231751 w 10058400"/>
                <a:gd name="connsiteY11" fmla="*/ 6093438 h 6362380"/>
                <a:gd name="connsiteX12" fmla="*/ 9935455 w 10058400"/>
                <a:gd name="connsiteY12" fmla="*/ 3964961 h 6362380"/>
                <a:gd name="connsiteX13" fmla="*/ 9981560 w 10058400"/>
                <a:gd name="connsiteY13" fmla="*/ 3911173 h 6362380"/>
                <a:gd name="connsiteX14" fmla="*/ 10050716 w 10058400"/>
                <a:gd name="connsiteY14" fmla="*/ 3818964 h 6362380"/>
                <a:gd name="connsiteX15" fmla="*/ 10058400 w 10058400"/>
                <a:gd name="connsiteY15" fmla="*/ 3749808 h 6362380"/>
                <a:gd name="connsiteX16" fmla="*/ 9981560 w 10058400"/>
                <a:gd name="connsiteY16" fmla="*/ 3742124 h 6362380"/>
                <a:gd name="connsiteX17" fmla="*/ 9274628 w 10058400"/>
                <a:gd name="connsiteY17" fmla="*/ 1721223 h 6362380"/>
                <a:gd name="connsiteX18" fmla="*/ 6078070 w 10058400"/>
                <a:gd name="connsiteY18" fmla="*/ 7684 h 6362380"/>
                <a:gd name="connsiteX19" fmla="*/ 3988013 w 10058400"/>
                <a:gd name="connsiteY19" fmla="*/ 0 h 6362380"/>
                <a:gd name="connsiteX20" fmla="*/ 799139 w 10058400"/>
                <a:gd name="connsiteY20" fmla="*/ 1736591 h 6362380"/>
                <a:gd name="connsiteX21" fmla="*/ 84524 w 10058400"/>
                <a:gd name="connsiteY21" fmla="*/ 3749808 h 6362380"/>
                <a:gd name="connsiteX22" fmla="*/ 0 w 10058400"/>
                <a:gd name="connsiteY22" fmla="*/ 3749808 h 636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58400" h="6362380">
                  <a:moveTo>
                    <a:pt x="0" y="3749808"/>
                  </a:moveTo>
                  <a:lnTo>
                    <a:pt x="61472" y="3918857"/>
                  </a:lnTo>
                  <a:lnTo>
                    <a:pt x="3672968" y="6024282"/>
                  </a:lnTo>
                  <a:lnTo>
                    <a:pt x="3857385" y="6108806"/>
                  </a:lnTo>
                  <a:lnTo>
                    <a:pt x="4064854" y="6201015"/>
                  </a:lnTo>
                  <a:lnTo>
                    <a:pt x="4303059" y="6285539"/>
                  </a:lnTo>
                  <a:lnTo>
                    <a:pt x="4710312" y="6354696"/>
                  </a:lnTo>
                  <a:lnTo>
                    <a:pt x="5002306" y="6362380"/>
                  </a:lnTo>
                  <a:lnTo>
                    <a:pt x="5286615" y="6354696"/>
                  </a:lnTo>
                  <a:lnTo>
                    <a:pt x="5747657" y="6277855"/>
                  </a:lnTo>
                  <a:lnTo>
                    <a:pt x="5978178" y="6208699"/>
                  </a:lnTo>
                  <a:lnTo>
                    <a:pt x="6231751" y="6093438"/>
                  </a:lnTo>
                  <a:lnTo>
                    <a:pt x="9935455" y="3964961"/>
                  </a:lnTo>
                  <a:lnTo>
                    <a:pt x="9981560" y="3911173"/>
                  </a:lnTo>
                  <a:lnTo>
                    <a:pt x="10050716" y="3818964"/>
                  </a:lnTo>
                  <a:lnTo>
                    <a:pt x="10058400" y="3749808"/>
                  </a:lnTo>
                  <a:lnTo>
                    <a:pt x="9981560" y="3742124"/>
                  </a:lnTo>
                  <a:lnTo>
                    <a:pt x="9274628" y="1721223"/>
                  </a:lnTo>
                  <a:lnTo>
                    <a:pt x="6078070" y="7684"/>
                  </a:lnTo>
                  <a:lnTo>
                    <a:pt x="3988013" y="0"/>
                  </a:lnTo>
                  <a:lnTo>
                    <a:pt x="799139" y="1736591"/>
                  </a:lnTo>
                  <a:lnTo>
                    <a:pt x="84524" y="3749808"/>
                  </a:lnTo>
                  <a:lnTo>
                    <a:pt x="0" y="3749808"/>
                  </a:lnTo>
                  <a:close/>
                </a:path>
              </a:pathLst>
            </a:custGeom>
            <a:gradFill>
              <a:gsLst>
                <a:gs pos="0">
                  <a:srgbClr val="DDDECE"/>
                </a:gs>
                <a:gs pos="29000">
                  <a:srgbClr val="FFFFFF"/>
                </a:gs>
                <a:gs pos="62000">
                  <a:srgbClr val="747355"/>
                </a:gs>
                <a:gs pos="61000">
                  <a:srgbClr val="E7E9A4"/>
                </a:gs>
                <a:gs pos="57000">
                  <a:srgbClr val="FFFFFF"/>
                </a:gs>
                <a:gs pos="26000">
                  <a:srgbClr val="DADBCB"/>
                </a:gs>
                <a:gs pos="100000">
                  <a:srgbClr val="514F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4FD89B20-8FDD-4AA6-8CE4-FDB2DDBD4B4F}"/>
              </a:ext>
            </a:extLst>
          </p:cNvPr>
          <p:cNvSpPr txBox="1">
            <a:spLocks/>
          </p:cNvSpPr>
          <p:nvPr/>
        </p:nvSpPr>
        <p:spPr>
          <a:xfrm rot="319333">
            <a:off x="8541226" y="2746366"/>
            <a:ext cx="1007492" cy="63728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dirty="0">
                <a:solidFill>
                  <a:srgbClr val="C00000"/>
                </a:solidFill>
              </a:rPr>
              <a:t>CN</a:t>
            </a:r>
            <a:endParaRPr lang="en-US" sz="3600" baseline="-25000" dirty="0">
              <a:solidFill>
                <a:srgbClr val="C00000"/>
              </a:solidFill>
            </a:endParaRPr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96B83A81-EB05-45BD-A95B-543D1C8E22E0}"/>
              </a:ext>
            </a:extLst>
          </p:cNvPr>
          <p:cNvSpPr>
            <a:spLocks noChangeAspect="1"/>
          </p:cNvSpPr>
          <p:nvPr/>
        </p:nvSpPr>
        <p:spPr>
          <a:xfrm rot="3864270">
            <a:off x="6751486" y="3018186"/>
            <a:ext cx="2141952" cy="1354877"/>
          </a:xfrm>
          <a:custGeom>
            <a:avLst/>
            <a:gdLst>
              <a:gd name="connsiteX0" fmla="*/ 0 w 10058400"/>
              <a:gd name="connsiteY0" fmla="*/ 3749808 h 6362380"/>
              <a:gd name="connsiteX1" fmla="*/ 61472 w 10058400"/>
              <a:gd name="connsiteY1" fmla="*/ 3918857 h 6362380"/>
              <a:gd name="connsiteX2" fmla="*/ 3672968 w 10058400"/>
              <a:gd name="connsiteY2" fmla="*/ 6024282 h 6362380"/>
              <a:gd name="connsiteX3" fmla="*/ 3857385 w 10058400"/>
              <a:gd name="connsiteY3" fmla="*/ 6108806 h 6362380"/>
              <a:gd name="connsiteX4" fmla="*/ 4064854 w 10058400"/>
              <a:gd name="connsiteY4" fmla="*/ 6201015 h 6362380"/>
              <a:gd name="connsiteX5" fmla="*/ 4303059 w 10058400"/>
              <a:gd name="connsiteY5" fmla="*/ 6285539 h 6362380"/>
              <a:gd name="connsiteX6" fmla="*/ 4710312 w 10058400"/>
              <a:gd name="connsiteY6" fmla="*/ 6354696 h 6362380"/>
              <a:gd name="connsiteX7" fmla="*/ 5002306 w 10058400"/>
              <a:gd name="connsiteY7" fmla="*/ 6362380 h 6362380"/>
              <a:gd name="connsiteX8" fmla="*/ 5286615 w 10058400"/>
              <a:gd name="connsiteY8" fmla="*/ 6354696 h 6362380"/>
              <a:gd name="connsiteX9" fmla="*/ 5747657 w 10058400"/>
              <a:gd name="connsiteY9" fmla="*/ 6277855 h 6362380"/>
              <a:gd name="connsiteX10" fmla="*/ 5978178 w 10058400"/>
              <a:gd name="connsiteY10" fmla="*/ 6208699 h 6362380"/>
              <a:gd name="connsiteX11" fmla="*/ 6231751 w 10058400"/>
              <a:gd name="connsiteY11" fmla="*/ 6093438 h 6362380"/>
              <a:gd name="connsiteX12" fmla="*/ 9935455 w 10058400"/>
              <a:gd name="connsiteY12" fmla="*/ 3964961 h 6362380"/>
              <a:gd name="connsiteX13" fmla="*/ 9981560 w 10058400"/>
              <a:gd name="connsiteY13" fmla="*/ 3911173 h 6362380"/>
              <a:gd name="connsiteX14" fmla="*/ 10050716 w 10058400"/>
              <a:gd name="connsiteY14" fmla="*/ 3818964 h 6362380"/>
              <a:gd name="connsiteX15" fmla="*/ 10058400 w 10058400"/>
              <a:gd name="connsiteY15" fmla="*/ 3749808 h 6362380"/>
              <a:gd name="connsiteX16" fmla="*/ 9981560 w 10058400"/>
              <a:gd name="connsiteY16" fmla="*/ 3742124 h 6362380"/>
              <a:gd name="connsiteX17" fmla="*/ 9274628 w 10058400"/>
              <a:gd name="connsiteY17" fmla="*/ 1721223 h 6362380"/>
              <a:gd name="connsiteX18" fmla="*/ 6078070 w 10058400"/>
              <a:gd name="connsiteY18" fmla="*/ 7684 h 6362380"/>
              <a:gd name="connsiteX19" fmla="*/ 3988013 w 10058400"/>
              <a:gd name="connsiteY19" fmla="*/ 0 h 6362380"/>
              <a:gd name="connsiteX20" fmla="*/ 799139 w 10058400"/>
              <a:gd name="connsiteY20" fmla="*/ 1736591 h 6362380"/>
              <a:gd name="connsiteX21" fmla="*/ 84524 w 10058400"/>
              <a:gd name="connsiteY21" fmla="*/ 3749808 h 6362380"/>
              <a:gd name="connsiteX22" fmla="*/ 0 w 10058400"/>
              <a:gd name="connsiteY22" fmla="*/ 3749808 h 636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058400" h="6362380">
                <a:moveTo>
                  <a:pt x="0" y="3749808"/>
                </a:moveTo>
                <a:lnTo>
                  <a:pt x="61472" y="3918857"/>
                </a:lnTo>
                <a:lnTo>
                  <a:pt x="3672968" y="6024282"/>
                </a:lnTo>
                <a:lnTo>
                  <a:pt x="3857385" y="6108806"/>
                </a:lnTo>
                <a:lnTo>
                  <a:pt x="4064854" y="6201015"/>
                </a:lnTo>
                <a:lnTo>
                  <a:pt x="4303059" y="6285539"/>
                </a:lnTo>
                <a:lnTo>
                  <a:pt x="4710312" y="6354696"/>
                </a:lnTo>
                <a:lnTo>
                  <a:pt x="5002306" y="6362380"/>
                </a:lnTo>
                <a:lnTo>
                  <a:pt x="5286615" y="6354696"/>
                </a:lnTo>
                <a:lnTo>
                  <a:pt x="5747657" y="6277855"/>
                </a:lnTo>
                <a:lnTo>
                  <a:pt x="5978178" y="6208699"/>
                </a:lnTo>
                <a:lnTo>
                  <a:pt x="6231751" y="6093438"/>
                </a:lnTo>
                <a:lnTo>
                  <a:pt x="9935455" y="3964961"/>
                </a:lnTo>
                <a:lnTo>
                  <a:pt x="9981560" y="3911173"/>
                </a:lnTo>
                <a:lnTo>
                  <a:pt x="10050716" y="3818964"/>
                </a:lnTo>
                <a:lnTo>
                  <a:pt x="10058400" y="3749808"/>
                </a:lnTo>
                <a:lnTo>
                  <a:pt x="9981560" y="3742124"/>
                </a:lnTo>
                <a:lnTo>
                  <a:pt x="9274628" y="1721223"/>
                </a:lnTo>
                <a:lnTo>
                  <a:pt x="6078070" y="7684"/>
                </a:lnTo>
                <a:lnTo>
                  <a:pt x="3988013" y="0"/>
                </a:lnTo>
                <a:lnTo>
                  <a:pt x="799139" y="1736591"/>
                </a:lnTo>
                <a:lnTo>
                  <a:pt x="84524" y="3749808"/>
                </a:lnTo>
                <a:lnTo>
                  <a:pt x="0" y="3749808"/>
                </a:lnTo>
                <a:close/>
              </a:path>
            </a:pathLst>
          </a:custGeom>
          <a:gradFill>
            <a:gsLst>
              <a:gs pos="0">
                <a:srgbClr val="DDDECE"/>
              </a:gs>
              <a:gs pos="29000">
                <a:srgbClr val="FFFFFF"/>
              </a:gs>
              <a:gs pos="62000">
                <a:srgbClr val="747355"/>
              </a:gs>
              <a:gs pos="61000">
                <a:srgbClr val="E7E9A4"/>
              </a:gs>
              <a:gs pos="57000">
                <a:srgbClr val="FFFFFF"/>
              </a:gs>
              <a:gs pos="26000">
                <a:srgbClr val="DADBCB"/>
              </a:gs>
              <a:gs pos="100000">
                <a:srgbClr val="514F4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79170735-36C0-4BF2-B971-453E318E9DB3}"/>
              </a:ext>
            </a:extLst>
          </p:cNvPr>
          <p:cNvSpPr txBox="1">
            <a:spLocks/>
          </p:cNvSpPr>
          <p:nvPr/>
        </p:nvSpPr>
        <p:spPr>
          <a:xfrm>
            <a:off x="1066876" y="1938990"/>
            <a:ext cx="5275499" cy="370393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 dirty="0">
              <a:solidFill>
                <a:srgbClr val="CDCDCD"/>
              </a:solidFill>
            </a:endParaRPr>
          </a:p>
          <a:p>
            <a:r>
              <a:rPr lang="en-US" sz="2000" dirty="0">
                <a:solidFill>
                  <a:srgbClr val="CDCDCD"/>
                </a:solidFill>
              </a:rPr>
              <a:t>Nonequilibrium CN concentrations</a:t>
            </a:r>
          </a:p>
          <a:p>
            <a:r>
              <a:rPr lang="en-US" sz="2000" dirty="0">
                <a:solidFill>
                  <a:srgbClr val="CDCDCD"/>
                </a:solidFill>
              </a:rPr>
              <a:t>Accurate modeling extremely difficult!</a:t>
            </a:r>
          </a:p>
          <a:p>
            <a:r>
              <a:rPr lang="en-US" sz="2000" dirty="0">
                <a:solidFill>
                  <a:srgbClr val="CDCDCD"/>
                </a:solidFill>
              </a:rPr>
              <a:t>Important to understand these mechanisms for effective TPS design</a:t>
            </a:r>
          </a:p>
          <a:p>
            <a:r>
              <a:rPr lang="en-US" sz="2000" dirty="0">
                <a:solidFill>
                  <a:srgbClr val="CDCDCD"/>
                </a:solidFill>
              </a:rPr>
              <a:t>Goal: 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Enhance our understanding of Titan atmospheric entry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Contribute valuable data to the broader field of entry science</a:t>
            </a:r>
          </a:p>
          <a:p>
            <a:endParaRPr lang="en-US" sz="2000" dirty="0">
              <a:solidFill>
                <a:srgbClr val="CDCD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FFFFFF"/>
                </a:solidFill>
              </a:rPr>
              <a:t>Overview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D0D0D0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1839A869-CEDF-4654-B324-5E89DF642407}"/>
              </a:ext>
            </a:extLst>
          </p:cNvPr>
          <p:cNvSpPr>
            <a:spLocks noChangeAspect="1"/>
          </p:cNvSpPr>
          <p:nvPr/>
        </p:nvSpPr>
        <p:spPr>
          <a:xfrm>
            <a:off x="817283" y="1993656"/>
            <a:ext cx="6024460" cy="3810734"/>
          </a:xfrm>
          <a:custGeom>
            <a:avLst/>
            <a:gdLst>
              <a:gd name="connsiteX0" fmla="*/ 0 w 10058400"/>
              <a:gd name="connsiteY0" fmla="*/ 3749808 h 6362380"/>
              <a:gd name="connsiteX1" fmla="*/ 61472 w 10058400"/>
              <a:gd name="connsiteY1" fmla="*/ 3918857 h 6362380"/>
              <a:gd name="connsiteX2" fmla="*/ 3672968 w 10058400"/>
              <a:gd name="connsiteY2" fmla="*/ 6024282 h 6362380"/>
              <a:gd name="connsiteX3" fmla="*/ 3857385 w 10058400"/>
              <a:gd name="connsiteY3" fmla="*/ 6108806 h 6362380"/>
              <a:gd name="connsiteX4" fmla="*/ 4064854 w 10058400"/>
              <a:gd name="connsiteY4" fmla="*/ 6201015 h 6362380"/>
              <a:gd name="connsiteX5" fmla="*/ 4303059 w 10058400"/>
              <a:gd name="connsiteY5" fmla="*/ 6285539 h 6362380"/>
              <a:gd name="connsiteX6" fmla="*/ 4710312 w 10058400"/>
              <a:gd name="connsiteY6" fmla="*/ 6354696 h 6362380"/>
              <a:gd name="connsiteX7" fmla="*/ 5002306 w 10058400"/>
              <a:gd name="connsiteY7" fmla="*/ 6362380 h 6362380"/>
              <a:gd name="connsiteX8" fmla="*/ 5286615 w 10058400"/>
              <a:gd name="connsiteY8" fmla="*/ 6354696 h 6362380"/>
              <a:gd name="connsiteX9" fmla="*/ 5747657 w 10058400"/>
              <a:gd name="connsiteY9" fmla="*/ 6277855 h 6362380"/>
              <a:gd name="connsiteX10" fmla="*/ 5978178 w 10058400"/>
              <a:gd name="connsiteY10" fmla="*/ 6208699 h 6362380"/>
              <a:gd name="connsiteX11" fmla="*/ 6231751 w 10058400"/>
              <a:gd name="connsiteY11" fmla="*/ 6093438 h 6362380"/>
              <a:gd name="connsiteX12" fmla="*/ 9935455 w 10058400"/>
              <a:gd name="connsiteY12" fmla="*/ 3964961 h 6362380"/>
              <a:gd name="connsiteX13" fmla="*/ 9981560 w 10058400"/>
              <a:gd name="connsiteY13" fmla="*/ 3911173 h 6362380"/>
              <a:gd name="connsiteX14" fmla="*/ 10050716 w 10058400"/>
              <a:gd name="connsiteY14" fmla="*/ 3818964 h 6362380"/>
              <a:gd name="connsiteX15" fmla="*/ 10058400 w 10058400"/>
              <a:gd name="connsiteY15" fmla="*/ 3749808 h 6362380"/>
              <a:gd name="connsiteX16" fmla="*/ 9981560 w 10058400"/>
              <a:gd name="connsiteY16" fmla="*/ 3742124 h 6362380"/>
              <a:gd name="connsiteX17" fmla="*/ 9274628 w 10058400"/>
              <a:gd name="connsiteY17" fmla="*/ 1721223 h 6362380"/>
              <a:gd name="connsiteX18" fmla="*/ 6078070 w 10058400"/>
              <a:gd name="connsiteY18" fmla="*/ 7684 h 6362380"/>
              <a:gd name="connsiteX19" fmla="*/ 3988013 w 10058400"/>
              <a:gd name="connsiteY19" fmla="*/ 0 h 6362380"/>
              <a:gd name="connsiteX20" fmla="*/ 799139 w 10058400"/>
              <a:gd name="connsiteY20" fmla="*/ 1736591 h 6362380"/>
              <a:gd name="connsiteX21" fmla="*/ 84524 w 10058400"/>
              <a:gd name="connsiteY21" fmla="*/ 3749808 h 6362380"/>
              <a:gd name="connsiteX22" fmla="*/ 0 w 10058400"/>
              <a:gd name="connsiteY22" fmla="*/ 3749808 h 636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058400" h="6362380">
                <a:moveTo>
                  <a:pt x="0" y="3749808"/>
                </a:moveTo>
                <a:lnTo>
                  <a:pt x="61472" y="3918857"/>
                </a:lnTo>
                <a:lnTo>
                  <a:pt x="3672968" y="6024282"/>
                </a:lnTo>
                <a:lnTo>
                  <a:pt x="3857385" y="6108806"/>
                </a:lnTo>
                <a:lnTo>
                  <a:pt x="4064854" y="6201015"/>
                </a:lnTo>
                <a:lnTo>
                  <a:pt x="4303059" y="6285539"/>
                </a:lnTo>
                <a:lnTo>
                  <a:pt x="4710312" y="6354696"/>
                </a:lnTo>
                <a:lnTo>
                  <a:pt x="5002306" y="6362380"/>
                </a:lnTo>
                <a:lnTo>
                  <a:pt x="5286615" y="6354696"/>
                </a:lnTo>
                <a:lnTo>
                  <a:pt x="5747657" y="6277855"/>
                </a:lnTo>
                <a:lnTo>
                  <a:pt x="5978178" y="6208699"/>
                </a:lnTo>
                <a:lnTo>
                  <a:pt x="6231751" y="6093438"/>
                </a:lnTo>
                <a:lnTo>
                  <a:pt x="9935455" y="3964961"/>
                </a:lnTo>
                <a:lnTo>
                  <a:pt x="9981560" y="3911173"/>
                </a:lnTo>
                <a:lnTo>
                  <a:pt x="10050716" y="3818964"/>
                </a:lnTo>
                <a:lnTo>
                  <a:pt x="10058400" y="3749808"/>
                </a:lnTo>
                <a:lnTo>
                  <a:pt x="9981560" y="3742124"/>
                </a:lnTo>
                <a:lnTo>
                  <a:pt x="9274628" y="1721223"/>
                </a:lnTo>
                <a:lnTo>
                  <a:pt x="6078070" y="7684"/>
                </a:lnTo>
                <a:lnTo>
                  <a:pt x="3988013" y="0"/>
                </a:lnTo>
                <a:lnTo>
                  <a:pt x="799139" y="1736591"/>
                </a:lnTo>
                <a:lnTo>
                  <a:pt x="84524" y="3749808"/>
                </a:lnTo>
                <a:lnTo>
                  <a:pt x="0" y="3749808"/>
                </a:lnTo>
                <a:close/>
              </a:path>
            </a:pathLst>
          </a:custGeom>
          <a:gradFill>
            <a:gsLst>
              <a:gs pos="0">
                <a:srgbClr val="DDDECE"/>
              </a:gs>
              <a:gs pos="29000">
                <a:srgbClr val="FFFFFF"/>
              </a:gs>
              <a:gs pos="62000">
                <a:srgbClr val="747355"/>
              </a:gs>
              <a:gs pos="61000">
                <a:srgbClr val="E7E9A4"/>
              </a:gs>
              <a:gs pos="57000">
                <a:srgbClr val="FFFFFF"/>
              </a:gs>
              <a:gs pos="26000">
                <a:srgbClr val="DADBCB"/>
              </a:gs>
              <a:gs pos="100000">
                <a:srgbClr val="514F4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A9B4C79-20C6-4741-94D1-C951CD4E5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444" y="1993656"/>
            <a:ext cx="4271273" cy="3810734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What is COSSTA?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Atmospheric Entry at Titan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Radiative Heating Measurements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Radiometer Characterization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Set-up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Parameters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Results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896641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FFFFFF"/>
                </a:solidFill>
              </a:rPr>
              <a:t>Overview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D0D0D0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1839A869-CEDF-4654-B324-5E89DF642407}"/>
              </a:ext>
            </a:extLst>
          </p:cNvPr>
          <p:cNvSpPr>
            <a:spLocks noChangeAspect="1"/>
          </p:cNvSpPr>
          <p:nvPr/>
        </p:nvSpPr>
        <p:spPr>
          <a:xfrm>
            <a:off x="817283" y="1993656"/>
            <a:ext cx="6024460" cy="3810734"/>
          </a:xfrm>
          <a:custGeom>
            <a:avLst/>
            <a:gdLst>
              <a:gd name="connsiteX0" fmla="*/ 0 w 10058400"/>
              <a:gd name="connsiteY0" fmla="*/ 3749808 h 6362380"/>
              <a:gd name="connsiteX1" fmla="*/ 61472 w 10058400"/>
              <a:gd name="connsiteY1" fmla="*/ 3918857 h 6362380"/>
              <a:gd name="connsiteX2" fmla="*/ 3672968 w 10058400"/>
              <a:gd name="connsiteY2" fmla="*/ 6024282 h 6362380"/>
              <a:gd name="connsiteX3" fmla="*/ 3857385 w 10058400"/>
              <a:gd name="connsiteY3" fmla="*/ 6108806 h 6362380"/>
              <a:gd name="connsiteX4" fmla="*/ 4064854 w 10058400"/>
              <a:gd name="connsiteY4" fmla="*/ 6201015 h 6362380"/>
              <a:gd name="connsiteX5" fmla="*/ 4303059 w 10058400"/>
              <a:gd name="connsiteY5" fmla="*/ 6285539 h 6362380"/>
              <a:gd name="connsiteX6" fmla="*/ 4710312 w 10058400"/>
              <a:gd name="connsiteY6" fmla="*/ 6354696 h 6362380"/>
              <a:gd name="connsiteX7" fmla="*/ 5002306 w 10058400"/>
              <a:gd name="connsiteY7" fmla="*/ 6362380 h 6362380"/>
              <a:gd name="connsiteX8" fmla="*/ 5286615 w 10058400"/>
              <a:gd name="connsiteY8" fmla="*/ 6354696 h 6362380"/>
              <a:gd name="connsiteX9" fmla="*/ 5747657 w 10058400"/>
              <a:gd name="connsiteY9" fmla="*/ 6277855 h 6362380"/>
              <a:gd name="connsiteX10" fmla="*/ 5978178 w 10058400"/>
              <a:gd name="connsiteY10" fmla="*/ 6208699 h 6362380"/>
              <a:gd name="connsiteX11" fmla="*/ 6231751 w 10058400"/>
              <a:gd name="connsiteY11" fmla="*/ 6093438 h 6362380"/>
              <a:gd name="connsiteX12" fmla="*/ 9935455 w 10058400"/>
              <a:gd name="connsiteY12" fmla="*/ 3964961 h 6362380"/>
              <a:gd name="connsiteX13" fmla="*/ 9981560 w 10058400"/>
              <a:gd name="connsiteY13" fmla="*/ 3911173 h 6362380"/>
              <a:gd name="connsiteX14" fmla="*/ 10050716 w 10058400"/>
              <a:gd name="connsiteY14" fmla="*/ 3818964 h 6362380"/>
              <a:gd name="connsiteX15" fmla="*/ 10058400 w 10058400"/>
              <a:gd name="connsiteY15" fmla="*/ 3749808 h 6362380"/>
              <a:gd name="connsiteX16" fmla="*/ 9981560 w 10058400"/>
              <a:gd name="connsiteY16" fmla="*/ 3742124 h 6362380"/>
              <a:gd name="connsiteX17" fmla="*/ 9274628 w 10058400"/>
              <a:gd name="connsiteY17" fmla="*/ 1721223 h 6362380"/>
              <a:gd name="connsiteX18" fmla="*/ 6078070 w 10058400"/>
              <a:gd name="connsiteY18" fmla="*/ 7684 h 6362380"/>
              <a:gd name="connsiteX19" fmla="*/ 3988013 w 10058400"/>
              <a:gd name="connsiteY19" fmla="*/ 0 h 6362380"/>
              <a:gd name="connsiteX20" fmla="*/ 799139 w 10058400"/>
              <a:gd name="connsiteY20" fmla="*/ 1736591 h 6362380"/>
              <a:gd name="connsiteX21" fmla="*/ 84524 w 10058400"/>
              <a:gd name="connsiteY21" fmla="*/ 3749808 h 6362380"/>
              <a:gd name="connsiteX22" fmla="*/ 0 w 10058400"/>
              <a:gd name="connsiteY22" fmla="*/ 3749808 h 636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058400" h="6362380">
                <a:moveTo>
                  <a:pt x="0" y="3749808"/>
                </a:moveTo>
                <a:lnTo>
                  <a:pt x="61472" y="3918857"/>
                </a:lnTo>
                <a:lnTo>
                  <a:pt x="3672968" y="6024282"/>
                </a:lnTo>
                <a:lnTo>
                  <a:pt x="3857385" y="6108806"/>
                </a:lnTo>
                <a:lnTo>
                  <a:pt x="4064854" y="6201015"/>
                </a:lnTo>
                <a:lnTo>
                  <a:pt x="4303059" y="6285539"/>
                </a:lnTo>
                <a:lnTo>
                  <a:pt x="4710312" y="6354696"/>
                </a:lnTo>
                <a:lnTo>
                  <a:pt x="5002306" y="6362380"/>
                </a:lnTo>
                <a:lnTo>
                  <a:pt x="5286615" y="6354696"/>
                </a:lnTo>
                <a:lnTo>
                  <a:pt x="5747657" y="6277855"/>
                </a:lnTo>
                <a:lnTo>
                  <a:pt x="5978178" y="6208699"/>
                </a:lnTo>
                <a:lnTo>
                  <a:pt x="6231751" y="6093438"/>
                </a:lnTo>
                <a:lnTo>
                  <a:pt x="9935455" y="3964961"/>
                </a:lnTo>
                <a:lnTo>
                  <a:pt x="9981560" y="3911173"/>
                </a:lnTo>
                <a:lnTo>
                  <a:pt x="10050716" y="3818964"/>
                </a:lnTo>
                <a:lnTo>
                  <a:pt x="10058400" y="3749808"/>
                </a:lnTo>
                <a:lnTo>
                  <a:pt x="9981560" y="3742124"/>
                </a:lnTo>
                <a:lnTo>
                  <a:pt x="9274628" y="1721223"/>
                </a:lnTo>
                <a:lnTo>
                  <a:pt x="6078070" y="7684"/>
                </a:lnTo>
                <a:lnTo>
                  <a:pt x="3988013" y="0"/>
                </a:lnTo>
                <a:lnTo>
                  <a:pt x="799139" y="1736591"/>
                </a:lnTo>
                <a:lnTo>
                  <a:pt x="84524" y="3749808"/>
                </a:lnTo>
                <a:lnTo>
                  <a:pt x="0" y="3749808"/>
                </a:lnTo>
                <a:close/>
              </a:path>
            </a:pathLst>
          </a:custGeom>
          <a:gradFill>
            <a:gsLst>
              <a:gs pos="0">
                <a:srgbClr val="DDDECE"/>
              </a:gs>
              <a:gs pos="29000">
                <a:srgbClr val="FFFFFF"/>
              </a:gs>
              <a:gs pos="62000">
                <a:srgbClr val="747355"/>
              </a:gs>
              <a:gs pos="61000">
                <a:srgbClr val="E7E9A4"/>
              </a:gs>
              <a:gs pos="57000">
                <a:srgbClr val="FFFFFF"/>
              </a:gs>
              <a:gs pos="26000">
                <a:srgbClr val="DADBCB"/>
              </a:gs>
              <a:gs pos="100000">
                <a:srgbClr val="514F4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A9B4C79-20C6-4741-94D1-C951CD4E5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444" y="1993656"/>
            <a:ext cx="4271273" cy="3810734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What is COSSTA?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Atmospheric Entry at Titan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Radiative Heating Measurements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Radiometer Characterization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Set-up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Parameters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Results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019421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1C828982-0C14-44FE-AD9D-42267DF2853E}"/>
              </a:ext>
            </a:extLst>
          </p:cNvPr>
          <p:cNvGrpSpPr/>
          <p:nvPr/>
        </p:nvGrpSpPr>
        <p:grpSpPr>
          <a:xfrm>
            <a:off x="567056" y="1756704"/>
            <a:ext cx="6600913" cy="4352223"/>
            <a:chOff x="567056" y="1756704"/>
            <a:chExt cx="6600913" cy="435222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1B262E6-2224-4EDF-B9F9-EABEE2A2A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56" y="1756704"/>
              <a:ext cx="6600913" cy="435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E4F76062-6C84-4B3E-A062-F233F877CDC4}"/>
                </a:ext>
              </a:extLst>
            </p:cNvPr>
            <p:cNvSpPr/>
            <p:nvPr/>
          </p:nvSpPr>
          <p:spPr>
            <a:xfrm>
              <a:off x="702787" y="4354950"/>
              <a:ext cx="276099" cy="188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F93134F9-CFDC-4641-80BA-E522C3672C98}"/>
                </a:ext>
              </a:extLst>
            </p:cNvPr>
            <p:cNvSpPr/>
            <p:nvPr/>
          </p:nvSpPr>
          <p:spPr>
            <a:xfrm>
              <a:off x="1836262" y="5014556"/>
              <a:ext cx="276099" cy="188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3426918-8BB3-486F-885F-7F54FC941B9F}"/>
                </a:ext>
              </a:extLst>
            </p:cNvPr>
            <p:cNvSpPr/>
            <p:nvPr/>
          </p:nvSpPr>
          <p:spPr>
            <a:xfrm>
              <a:off x="3478258" y="5789015"/>
              <a:ext cx="276099" cy="188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0CCC5AA4-4C3A-474B-9644-485608151926}"/>
                </a:ext>
              </a:extLst>
            </p:cNvPr>
            <p:cNvSpPr/>
            <p:nvPr/>
          </p:nvSpPr>
          <p:spPr>
            <a:xfrm>
              <a:off x="3964033" y="5780443"/>
              <a:ext cx="276099" cy="188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6F44F121-9959-4462-8AB2-2C1DFF7D8B9A}"/>
                </a:ext>
              </a:extLst>
            </p:cNvPr>
            <p:cNvSpPr/>
            <p:nvPr/>
          </p:nvSpPr>
          <p:spPr>
            <a:xfrm>
              <a:off x="5533279" y="5066069"/>
              <a:ext cx="276099" cy="188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AF786D28-836E-4ACE-B6E8-897C97E13733}"/>
                </a:ext>
              </a:extLst>
            </p:cNvPr>
            <p:cNvSpPr/>
            <p:nvPr/>
          </p:nvSpPr>
          <p:spPr>
            <a:xfrm>
              <a:off x="5697583" y="4955214"/>
              <a:ext cx="276099" cy="188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BF247D65-58CD-4F98-ACC0-160761D93FEC}"/>
                </a:ext>
              </a:extLst>
            </p:cNvPr>
            <p:cNvSpPr/>
            <p:nvPr/>
          </p:nvSpPr>
          <p:spPr>
            <a:xfrm>
              <a:off x="6246776" y="4649350"/>
              <a:ext cx="276099" cy="188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B16F6A71-5B0E-416F-83CD-0BC0A5045570}"/>
                </a:ext>
              </a:extLst>
            </p:cNvPr>
            <p:cNvSpPr/>
            <p:nvPr/>
          </p:nvSpPr>
          <p:spPr>
            <a:xfrm>
              <a:off x="6839707" y="4296874"/>
              <a:ext cx="276099" cy="188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A960F7B9-B552-4323-99ED-09AB9DFFF8B5}"/>
                </a:ext>
              </a:extLst>
            </p:cNvPr>
            <p:cNvSpPr/>
            <p:nvPr/>
          </p:nvSpPr>
          <p:spPr>
            <a:xfrm>
              <a:off x="3956889" y="5014556"/>
              <a:ext cx="210657" cy="145697"/>
            </a:xfrm>
            <a:prstGeom prst="rect">
              <a:avLst/>
            </a:prstGeom>
            <a:solidFill>
              <a:srgbClr val="747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7955951-A949-43AB-A3E1-FB639EE6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637" y="3978469"/>
              <a:ext cx="96288" cy="119093"/>
            </a:xfrm>
            <a:prstGeom prst="rect">
              <a:avLst/>
            </a:prstGeom>
          </p:spPr>
        </p:pic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4CCDA4B-3464-4BCF-A0E1-E5EC45BF02DD}"/>
                </a:ext>
              </a:extLst>
            </p:cNvPr>
            <p:cNvSpPr/>
            <p:nvPr/>
          </p:nvSpPr>
          <p:spPr>
            <a:xfrm rot="20580164">
              <a:off x="6457211" y="3940771"/>
              <a:ext cx="65142" cy="145697"/>
            </a:xfrm>
            <a:prstGeom prst="rect">
              <a:avLst/>
            </a:prstGeom>
            <a:solidFill>
              <a:srgbClr val="ABA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F0345AA0-6712-4DCC-A9D1-4B2A14203C09}"/>
                </a:ext>
              </a:extLst>
            </p:cNvPr>
            <p:cNvSpPr/>
            <p:nvPr/>
          </p:nvSpPr>
          <p:spPr>
            <a:xfrm>
              <a:off x="3730960" y="4984999"/>
              <a:ext cx="210657" cy="145697"/>
            </a:xfrm>
            <a:prstGeom prst="rect">
              <a:avLst/>
            </a:prstGeom>
            <a:solidFill>
              <a:srgbClr val="747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4022D05-5F03-4AE4-A6B7-68F19E0BD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0959" y="5722886"/>
              <a:ext cx="276099" cy="188369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36D0CBA-17BC-40D9-9C78-12ED62CC6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4034" y="5144423"/>
              <a:ext cx="97824" cy="117004"/>
            </a:xfrm>
            <a:prstGeom prst="rect">
              <a:avLst/>
            </a:prstGeom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D38A865A-34F1-41B3-A1DF-57FA112D7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4854" y="5108740"/>
              <a:ext cx="97824" cy="117004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9B75496F-4799-4871-BA00-6CBC0C59C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1858" y="5087404"/>
              <a:ext cx="97824" cy="117004"/>
            </a:xfrm>
            <a:prstGeom prst="rect">
              <a:avLst/>
            </a:prstGeom>
          </p:spPr>
        </p:pic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B12A21F7-DC7C-48E0-9538-644224F67B10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5671" y="5072842"/>
              <a:ext cx="108000" cy="117004"/>
            </a:xfrm>
            <a:prstGeom prst="rect">
              <a:avLst/>
            </a:prstGeom>
          </p:spPr>
        </p:pic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7E3CDE2F-B026-46E0-AB36-8D0943DE1EE4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0081" y="5035951"/>
              <a:ext cx="108000" cy="117004"/>
            </a:xfrm>
            <a:prstGeom prst="rect">
              <a:avLst/>
            </a:prstGeom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C278D594-0DC5-4CDB-A1D6-8293823399FA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0433" y="5014650"/>
              <a:ext cx="108000" cy="117004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27BFB8D-07BE-4F54-8E2D-F8E3A772B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25512" y="4993349"/>
              <a:ext cx="80047" cy="51839"/>
            </a:xfrm>
            <a:prstGeom prst="rect">
              <a:avLst/>
            </a:prstGeom>
          </p:spPr>
        </p:pic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1210EAE-1708-41BB-96B0-6104039DED6C}"/>
                </a:ext>
              </a:extLst>
            </p:cNvPr>
            <p:cNvSpPr/>
            <p:nvPr/>
          </p:nvSpPr>
          <p:spPr>
            <a:xfrm rot="20530853">
              <a:off x="6298460" y="3925778"/>
              <a:ext cx="156425" cy="206297"/>
            </a:xfrm>
            <a:prstGeom prst="rect">
              <a:avLst/>
            </a:prstGeom>
            <a:solidFill>
              <a:srgbClr val="F9FAEA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4E487667-4BAE-442D-A288-9272A91A1DB6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4811" y="4715839"/>
              <a:ext cx="108000" cy="117004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4ABA05E2-EEF0-47E6-96E1-9EA07DF98D41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8811" y="4685032"/>
              <a:ext cx="108000" cy="117004"/>
            </a:xfrm>
            <a:prstGeom prst="rect">
              <a:avLst/>
            </a:prstGeom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810C2133-14DB-40EC-86D6-5226B94A575D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4493" y="4675221"/>
              <a:ext cx="108000" cy="117004"/>
            </a:xfrm>
            <a:prstGeom prst="rect">
              <a:avLst/>
            </a:prstGeom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4B698A7E-EE40-4A42-A5A5-B2939143EB72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2955" y="4663029"/>
              <a:ext cx="108000" cy="117004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114C293-4B9F-45CA-BD4A-27A37E212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70298" y="4989652"/>
              <a:ext cx="89700" cy="18837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CC39284-24C4-445A-820C-ADA37642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2175" y="4250134"/>
              <a:ext cx="112740" cy="281848"/>
            </a:xfrm>
            <a:prstGeom prst="rect">
              <a:avLst/>
            </a:prstGeom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8379E4B0-D993-4901-AD1F-28909BBCD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5059" y="4296874"/>
              <a:ext cx="112740" cy="281848"/>
            </a:xfrm>
            <a:prstGeom prst="rect">
              <a:avLst/>
            </a:prstGeom>
          </p:spPr>
        </p:pic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82854763-E143-4671-98F1-0F7B86B9FF27}"/>
                </a:ext>
              </a:extLst>
            </p:cNvPr>
            <p:cNvSpPr/>
            <p:nvPr/>
          </p:nvSpPr>
          <p:spPr>
            <a:xfrm>
              <a:off x="6471659" y="4083284"/>
              <a:ext cx="104887" cy="110857"/>
            </a:xfrm>
            <a:prstGeom prst="ellipse">
              <a:avLst/>
            </a:prstGeom>
            <a:solidFill>
              <a:srgbClr val="F5F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2C027727-B0DF-4C69-AC6F-8DD89CA5E0C7}"/>
                </a:ext>
              </a:extLst>
            </p:cNvPr>
            <p:cNvSpPr/>
            <p:nvPr/>
          </p:nvSpPr>
          <p:spPr>
            <a:xfrm rot="20833551">
              <a:off x="6456344" y="3973444"/>
              <a:ext cx="104443" cy="141067"/>
            </a:xfrm>
            <a:prstGeom prst="ellipse">
              <a:avLst/>
            </a:prstGeom>
            <a:solidFill>
              <a:srgbClr val="ABA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5A42321D-797E-475D-96FB-E5EE4112BD58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5765" y="4338665"/>
              <a:ext cx="108000" cy="117004"/>
            </a:xfrm>
            <a:prstGeom prst="rect">
              <a:avLst/>
            </a:prstGeom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B0FCD993-B121-4183-8822-8EAC414945E7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4029" y="4320861"/>
              <a:ext cx="108000" cy="117004"/>
            </a:xfrm>
            <a:prstGeom prst="rect">
              <a:avLst/>
            </a:prstGeom>
          </p:spPr>
        </p:pic>
      </p:grpSp>
      <p:sp>
        <p:nvSpPr>
          <p:cNvPr id="65" name="Rechteck 64">
            <a:extLst>
              <a:ext uri="{FF2B5EF4-FFF2-40B4-BE49-F238E27FC236}">
                <a16:creationId xmlns:a16="http://schemas.microsoft.com/office/drawing/2014/main" id="{B96D4BD4-EB97-4742-9C3D-B45E646CC35C}"/>
              </a:ext>
            </a:extLst>
          </p:cNvPr>
          <p:cNvSpPr/>
          <p:nvPr/>
        </p:nvSpPr>
        <p:spPr>
          <a:xfrm>
            <a:off x="5486904" y="2286839"/>
            <a:ext cx="343444" cy="223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A11AC7AF-58DB-49FC-AF7C-F6BC99B08CBA}"/>
              </a:ext>
            </a:extLst>
          </p:cNvPr>
          <p:cNvSpPr/>
          <p:nvPr/>
        </p:nvSpPr>
        <p:spPr>
          <a:xfrm>
            <a:off x="6634482" y="3354512"/>
            <a:ext cx="343444" cy="223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48D074E3-AC9A-4C9C-AB73-96FF5363B0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8460"/>
          <a:stretch/>
        </p:blipFill>
        <p:spPr>
          <a:xfrm>
            <a:off x="6600506" y="3859235"/>
            <a:ext cx="419420" cy="216969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Radiometer Distribution on </a:t>
            </a:r>
            <a:r>
              <a:rPr lang="en-US" dirty="0" err="1"/>
              <a:t>Backshell</a:t>
            </a:r>
            <a:r>
              <a:rPr lang="en-US" dirty="0"/>
              <a:t> of Dragonfly EV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F1D06A18-2161-4F8C-8B8D-A06968D6C114}"/>
              </a:ext>
            </a:extLst>
          </p:cNvPr>
          <p:cNvSpPr/>
          <p:nvPr/>
        </p:nvSpPr>
        <p:spPr>
          <a:xfrm>
            <a:off x="7608933" y="1658649"/>
            <a:ext cx="2830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7 thermopile sensors: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2FFA182-375B-414D-BDB2-7D86F7A57AF7}"/>
              </a:ext>
            </a:extLst>
          </p:cNvPr>
          <p:cNvCxnSpPr>
            <a:cxnSpLocks/>
          </p:cNvCxnSpPr>
          <p:nvPr/>
        </p:nvCxnSpPr>
        <p:spPr>
          <a:xfrm flipH="1" flipV="1">
            <a:off x="5809380" y="2567481"/>
            <a:ext cx="1663388" cy="6677"/>
          </a:xfrm>
          <a:prstGeom prst="straightConnector1">
            <a:avLst/>
          </a:prstGeom>
          <a:ln w="38100">
            <a:solidFill>
              <a:srgbClr val="8FC17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2590872-64A3-4149-82DC-4D566C63BEDD}"/>
              </a:ext>
            </a:extLst>
          </p:cNvPr>
          <p:cNvCxnSpPr>
            <a:cxnSpLocks/>
          </p:cNvCxnSpPr>
          <p:nvPr/>
        </p:nvCxnSpPr>
        <p:spPr>
          <a:xfrm flipH="1">
            <a:off x="6962344" y="3417015"/>
            <a:ext cx="510424" cy="67257"/>
          </a:xfrm>
          <a:prstGeom prst="straightConnector1">
            <a:avLst/>
          </a:prstGeom>
          <a:ln w="38100">
            <a:solidFill>
              <a:srgbClr val="8FC17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30941B6A-E8F0-4C6A-AB5C-9B3E07C75A6E}"/>
              </a:ext>
            </a:extLst>
          </p:cNvPr>
          <p:cNvCxnSpPr>
            <a:cxnSpLocks/>
          </p:cNvCxnSpPr>
          <p:nvPr/>
        </p:nvCxnSpPr>
        <p:spPr>
          <a:xfrm flipH="1" flipV="1">
            <a:off x="6839709" y="4164821"/>
            <a:ext cx="633060" cy="51443"/>
          </a:xfrm>
          <a:prstGeom prst="straightConnector1">
            <a:avLst/>
          </a:prstGeom>
          <a:ln w="38100">
            <a:solidFill>
              <a:srgbClr val="8FC17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0C314FC7-F192-414F-A28D-4C6A070E8B3F}"/>
              </a:ext>
            </a:extLst>
          </p:cNvPr>
          <p:cNvCxnSpPr>
            <a:cxnSpLocks/>
          </p:cNvCxnSpPr>
          <p:nvPr/>
        </p:nvCxnSpPr>
        <p:spPr>
          <a:xfrm flipH="1" flipV="1">
            <a:off x="6731794" y="4217194"/>
            <a:ext cx="740974" cy="623460"/>
          </a:xfrm>
          <a:prstGeom prst="straightConnector1">
            <a:avLst/>
          </a:prstGeom>
          <a:ln w="38100">
            <a:solidFill>
              <a:srgbClr val="1B397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2" name="Grafik 71">
            <a:extLst>
              <a:ext uri="{FF2B5EF4-FFF2-40B4-BE49-F238E27FC236}">
                <a16:creationId xmlns:a16="http://schemas.microsoft.com/office/drawing/2014/main" id="{83D5D58A-ABE8-49B3-9F45-CDEDB1CB90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3970" y="2365662"/>
            <a:ext cx="423138" cy="410315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A5608133-48FD-4D52-8914-9F75026DCA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2233" y="2368867"/>
            <a:ext cx="384671" cy="403904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F42E4CC7-9394-407C-86C7-507DB7DCCF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3970" y="3181911"/>
            <a:ext cx="423138" cy="410315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ECE718A7-A9FD-40B4-8BD8-6AD710F230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2233" y="3188322"/>
            <a:ext cx="384671" cy="403904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D6EBD282-AFBF-4EE9-9500-42D38E723B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3970" y="4019260"/>
            <a:ext cx="423138" cy="410315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D0EBB6CD-01F8-425F-8243-BD98AC32CB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2233" y="4025671"/>
            <a:ext cx="384671" cy="403904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BDCC2F1A-D1EF-4196-B1CE-7ED7D640EF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3970" y="4792225"/>
            <a:ext cx="423138" cy="442050"/>
          </a:xfrm>
          <a:prstGeom prst="rect">
            <a:avLst/>
          </a:prstGeom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C65A9357-86D8-4F81-98E9-4D1C598F190C}"/>
              </a:ext>
            </a:extLst>
          </p:cNvPr>
          <p:cNvSpPr/>
          <p:nvPr/>
        </p:nvSpPr>
        <p:spPr>
          <a:xfrm>
            <a:off x="8730734" y="2280162"/>
            <a:ext cx="312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2 Narrowband radiometers</a:t>
            </a:r>
            <a:endParaRPr lang="en-US" sz="2800" dirty="0"/>
          </a:p>
          <a:p>
            <a:pPr algn="just"/>
            <a:r>
              <a:rPr lang="en-US" sz="1200" dirty="0"/>
              <a:t>    CN red / CN violet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8702D0B7-550E-40B6-96D0-97EC1825598F}"/>
              </a:ext>
            </a:extLst>
          </p:cNvPr>
          <p:cNvSpPr/>
          <p:nvPr/>
        </p:nvSpPr>
        <p:spPr>
          <a:xfrm>
            <a:off x="8730734" y="4774341"/>
            <a:ext cx="312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1 Broadband radiometer</a:t>
            </a:r>
          </a:p>
          <a:p>
            <a:pPr algn="just"/>
            <a:r>
              <a:rPr lang="en-US" sz="1200" dirty="0"/>
              <a:t>    CN radiation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15045685-23E4-4371-A563-6CAB13B633F4}"/>
              </a:ext>
            </a:extLst>
          </p:cNvPr>
          <p:cNvSpPr/>
          <p:nvPr/>
        </p:nvSpPr>
        <p:spPr>
          <a:xfrm>
            <a:off x="8730734" y="3132292"/>
            <a:ext cx="3242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2 Narrowband radiometers</a:t>
            </a:r>
            <a:endParaRPr lang="en-US" sz="2800" dirty="0"/>
          </a:p>
          <a:p>
            <a:pPr algn="just"/>
            <a:r>
              <a:rPr lang="en-US" sz="1200" dirty="0"/>
              <a:t>    CN red / CN violet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D161C89D-7A0C-4A91-9C4C-2FE2C92E04CD}"/>
              </a:ext>
            </a:extLst>
          </p:cNvPr>
          <p:cNvSpPr/>
          <p:nvPr/>
        </p:nvSpPr>
        <p:spPr>
          <a:xfrm>
            <a:off x="8730735" y="3969641"/>
            <a:ext cx="312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2 Narrowband radiometers</a:t>
            </a:r>
            <a:endParaRPr lang="en-US" sz="2000" dirty="0"/>
          </a:p>
          <a:p>
            <a:pPr algn="just"/>
            <a:r>
              <a:rPr lang="en-US" sz="1200" dirty="0"/>
              <a:t>    CN red / CN violet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E8F96D60-79D8-4371-A2D8-6E6179C341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1869" y="4019260"/>
            <a:ext cx="423138" cy="44205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F70692D-DBB5-4DCC-9404-4D27D38C14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3970" y="4013619"/>
            <a:ext cx="423138" cy="44205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125D53B9-595B-4996-8AC5-8368A1FC2F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1869" y="3178958"/>
            <a:ext cx="423138" cy="44205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BD7E82C6-3F51-4E4F-993D-2351B15702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3970" y="3173317"/>
            <a:ext cx="423138" cy="44205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5A9EFECC-7679-43CF-90C9-6A8A2CF82E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1869" y="2352097"/>
            <a:ext cx="423138" cy="44205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A853598-8FE4-42E1-B655-0E1F993EDC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3970" y="2346456"/>
            <a:ext cx="423138" cy="442050"/>
          </a:xfrm>
          <a:prstGeom prst="rect">
            <a:avLst/>
          </a:prstGeom>
        </p:spPr>
      </p:pic>
      <p:sp>
        <p:nvSpPr>
          <p:cNvPr id="29" name="Rechteck 28" hidden="1">
            <a:extLst>
              <a:ext uri="{FF2B5EF4-FFF2-40B4-BE49-F238E27FC236}">
                <a16:creationId xmlns:a16="http://schemas.microsoft.com/office/drawing/2014/main" id="{EF4B97F2-59AB-49F4-97BD-A65069B7A444}"/>
              </a:ext>
            </a:extLst>
          </p:cNvPr>
          <p:cNvSpPr/>
          <p:nvPr/>
        </p:nvSpPr>
        <p:spPr>
          <a:xfrm>
            <a:off x="7472768" y="1487681"/>
            <a:ext cx="2741502" cy="4103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Freihandform: Form 70" hidden="1">
            <a:extLst>
              <a:ext uri="{FF2B5EF4-FFF2-40B4-BE49-F238E27FC236}">
                <a16:creationId xmlns:a16="http://schemas.microsoft.com/office/drawing/2014/main" id="{C2023CB3-F174-40D3-B12F-858122485BFD}"/>
              </a:ext>
            </a:extLst>
          </p:cNvPr>
          <p:cNvSpPr>
            <a:spLocks noChangeAspect="1"/>
          </p:cNvSpPr>
          <p:nvPr/>
        </p:nvSpPr>
        <p:spPr>
          <a:xfrm>
            <a:off x="817283" y="1993656"/>
            <a:ext cx="6024460" cy="3810734"/>
          </a:xfrm>
          <a:custGeom>
            <a:avLst/>
            <a:gdLst>
              <a:gd name="connsiteX0" fmla="*/ 0 w 10058400"/>
              <a:gd name="connsiteY0" fmla="*/ 3749808 h 6362380"/>
              <a:gd name="connsiteX1" fmla="*/ 61472 w 10058400"/>
              <a:gd name="connsiteY1" fmla="*/ 3918857 h 6362380"/>
              <a:gd name="connsiteX2" fmla="*/ 3672968 w 10058400"/>
              <a:gd name="connsiteY2" fmla="*/ 6024282 h 6362380"/>
              <a:gd name="connsiteX3" fmla="*/ 3857385 w 10058400"/>
              <a:gd name="connsiteY3" fmla="*/ 6108806 h 6362380"/>
              <a:gd name="connsiteX4" fmla="*/ 4064854 w 10058400"/>
              <a:gd name="connsiteY4" fmla="*/ 6201015 h 6362380"/>
              <a:gd name="connsiteX5" fmla="*/ 4303059 w 10058400"/>
              <a:gd name="connsiteY5" fmla="*/ 6285539 h 6362380"/>
              <a:gd name="connsiteX6" fmla="*/ 4710312 w 10058400"/>
              <a:gd name="connsiteY6" fmla="*/ 6354696 h 6362380"/>
              <a:gd name="connsiteX7" fmla="*/ 5002306 w 10058400"/>
              <a:gd name="connsiteY7" fmla="*/ 6362380 h 6362380"/>
              <a:gd name="connsiteX8" fmla="*/ 5286615 w 10058400"/>
              <a:gd name="connsiteY8" fmla="*/ 6354696 h 6362380"/>
              <a:gd name="connsiteX9" fmla="*/ 5747657 w 10058400"/>
              <a:gd name="connsiteY9" fmla="*/ 6277855 h 6362380"/>
              <a:gd name="connsiteX10" fmla="*/ 5978178 w 10058400"/>
              <a:gd name="connsiteY10" fmla="*/ 6208699 h 6362380"/>
              <a:gd name="connsiteX11" fmla="*/ 6231751 w 10058400"/>
              <a:gd name="connsiteY11" fmla="*/ 6093438 h 6362380"/>
              <a:gd name="connsiteX12" fmla="*/ 9935455 w 10058400"/>
              <a:gd name="connsiteY12" fmla="*/ 3964961 h 6362380"/>
              <a:gd name="connsiteX13" fmla="*/ 9981560 w 10058400"/>
              <a:gd name="connsiteY13" fmla="*/ 3911173 h 6362380"/>
              <a:gd name="connsiteX14" fmla="*/ 10050716 w 10058400"/>
              <a:gd name="connsiteY14" fmla="*/ 3818964 h 6362380"/>
              <a:gd name="connsiteX15" fmla="*/ 10058400 w 10058400"/>
              <a:gd name="connsiteY15" fmla="*/ 3749808 h 6362380"/>
              <a:gd name="connsiteX16" fmla="*/ 9981560 w 10058400"/>
              <a:gd name="connsiteY16" fmla="*/ 3742124 h 6362380"/>
              <a:gd name="connsiteX17" fmla="*/ 9274628 w 10058400"/>
              <a:gd name="connsiteY17" fmla="*/ 1721223 h 6362380"/>
              <a:gd name="connsiteX18" fmla="*/ 6078070 w 10058400"/>
              <a:gd name="connsiteY18" fmla="*/ 7684 h 6362380"/>
              <a:gd name="connsiteX19" fmla="*/ 3988013 w 10058400"/>
              <a:gd name="connsiteY19" fmla="*/ 0 h 6362380"/>
              <a:gd name="connsiteX20" fmla="*/ 799139 w 10058400"/>
              <a:gd name="connsiteY20" fmla="*/ 1736591 h 6362380"/>
              <a:gd name="connsiteX21" fmla="*/ 84524 w 10058400"/>
              <a:gd name="connsiteY21" fmla="*/ 3749808 h 6362380"/>
              <a:gd name="connsiteX22" fmla="*/ 0 w 10058400"/>
              <a:gd name="connsiteY22" fmla="*/ 3749808 h 636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058400" h="6362380">
                <a:moveTo>
                  <a:pt x="0" y="3749808"/>
                </a:moveTo>
                <a:lnTo>
                  <a:pt x="61472" y="3918857"/>
                </a:lnTo>
                <a:lnTo>
                  <a:pt x="3672968" y="6024282"/>
                </a:lnTo>
                <a:lnTo>
                  <a:pt x="3857385" y="6108806"/>
                </a:lnTo>
                <a:lnTo>
                  <a:pt x="4064854" y="6201015"/>
                </a:lnTo>
                <a:lnTo>
                  <a:pt x="4303059" y="6285539"/>
                </a:lnTo>
                <a:lnTo>
                  <a:pt x="4710312" y="6354696"/>
                </a:lnTo>
                <a:lnTo>
                  <a:pt x="5002306" y="6362380"/>
                </a:lnTo>
                <a:lnTo>
                  <a:pt x="5286615" y="6354696"/>
                </a:lnTo>
                <a:lnTo>
                  <a:pt x="5747657" y="6277855"/>
                </a:lnTo>
                <a:lnTo>
                  <a:pt x="5978178" y="6208699"/>
                </a:lnTo>
                <a:lnTo>
                  <a:pt x="6231751" y="6093438"/>
                </a:lnTo>
                <a:lnTo>
                  <a:pt x="9935455" y="3964961"/>
                </a:lnTo>
                <a:lnTo>
                  <a:pt x="9981560" y="3911173"/>
                </a:lnTo>
                <a:lnTo>
                  <a:pt x="10050716" y="3818964"/>
                </a:lnTo>
                <a:lnTo>
                  <a:pt x="10058400" y="3749808"/>
                </a:lnTo>
                <a:lnTo>
                  <a:pt x="9981560" y="3742124"/>
                </a:lnTo>
                <a:lnTo>
                  <a:pt x="9274628" y="1721223"/>
                </a:lnTo>
                <a:lnTo>
                  <a:pt x="6078070" y="7684"/>
                </a:lnTo>
                <a:lnTo>
                  <a:pt x="3988013" y="0"/>
                </a:lnTo>
                <a:lnTo>
                  <a:pt x="799139" y="1736591"/>
                </a:lnTo>
                <a:lnTo>
                  <a:pt x="84524" y="3749808"/>
                </a:lnTo>
                <a:lnTo>
                  <a:pt x="0" y="3749808"/>
                </a:lnTo>
                <a:close/>
              </a:path>
            </a:pathLst>
          </a:custGeom>
          <a:gradFill>
            <a:gsLst>
              <a:gs pos="0">
                <a:srgbClr val="DDDECE"/>
              </a:gs>
              <a:gs pos="29000">
                <a:srgbClr val="FFFFFF"/>
              </a:gs>
              <a:gs pos="62000">
                <a:srgbClr val="747355"/>
              </a:gs>
              <a:gs pos="61000">
                <a:srgbClr val="E7E9A4"/>
              </a:gs>
              <a:gs pos="57000">
                <a:srgbClr val="FFFFFF"/>
              </a:gs>
              <a:gs pos="26000">
                <a:srgbClr val="DADBCB"/>
              </a:gs>
              <a:gs pos="100000">
                <a:srgbClr val="514F4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10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36" grpId="0"/>
      <p:bldP spid="37" grpId="0"/>
      <p:bldP spid="38" grpId="0"/>
      <p:bldP spid="39" grpId="0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2139FAF5-811A-4DB8-A946-54B004D969E8}"/>
              </a:ext>
            </a:extLst>
          </p:cNvPr>
          <p:cNvGrpSpPr/>
          <p:nvPr/>
        </p:nvGrpSpPr>
        <p:grpSpPr>
          <a:xfrm>
            <a:off x="8275053" y="5058861"/>
            <a:ext cx="2580365" cy="1352630"/>
            <a:chOff x="9073805" y="4891330"/>
            <a:chExt cx="2580365" cy="1352630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E634683-782D-440C-9581-9CCD18912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15" t="18805" r="86287" b="22983"/>
            <a:stretch/>
          </p:blipFill>
          <p:spPr>
            <a:xfrm rot="5400000" flipH="1">
              <a:off x="9687673" y="4277462"/>
              <a:ext cx="1352630" cy="2580365"/>
            </a:xfrm>
            <a:prstGeom prst="rect">
              <a:avLst/>
            </a:prstGeom>
          </p:spPr>
        </p:pic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8D573C38-EC0F-4C7B-AAB0-3D9085ED3D4C}"/>
                </a:ext>
              </a:extLst>
            </p:cNvPr>
            <p:cNvSpPr/>
            <p:nvPr/>
          </p:nvSpPr>
          <p:spPr>
            <a:xfrm>
              <a:off x="9840453" y="5043050"/>
              <a:ext cx="1047071" cy="4300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279E2B33-ECEA-4DB4-8F42-244DD468DD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355" t="53241" b="37326"/>
          <a:stretch/>
        </p:blipFill>
        <p:spPr>
          <a:xfrm rot="-5400000" flipH="1">
            <a:off x="9031533" y="4598548"/>
            <a:ext cx="1082185" cy="171147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54686BD-37EE-4CA5-83FB-4361C87419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355" t="53241" b="37326"/>
          <a:stretch/>
        </p:blipFill>
        <p:spPr>
          <a:xfrm rot="-3600000" flipH="1">
            <a:off x="9362483" y="4647826"/>
            <a:ext cx="1082185" cy="17114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A51B394-9AF1-4A2D-8406-437A4563CB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355" t="53241" b="37326"/>
          <a:stretch/>
        </p:blipFill>
        <p:spPr>
          <a:xfrm rot="-1800000" flipH="1">
            <a:off x="9660515" y="4813236"/>
            <a:ext cx="1082185" cy="171147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E00BF3C-40C3-4A5F-90F8-E1582476E8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355" t="53241" b="37326"/>
          <a:stretch/>
        </p:blipFill>
        <p:spPr>
          <a:xfrm rot="3600000">
            <a:off x="8715656" y="4647825"/>
            <a:ext cx="1082185" cy="171147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127ED95-3D41-4576-BE99-BD8C34B2C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355" t="53241" b="37326"/>
          <a:stretch/>
        </p:blipFill>
        <p:spPr>
          <a:xfrm rot="1800000">
            <a:off x="8400546" y="4813236"/>
            <a:ext cx="1082185" cy="171147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E42DF62B-CDE9-424A-8D54-7419A809F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568062" y="3502126"/>
            <a:ext cx="2620435" cy="3236790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Heat Flux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7380594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250D5B6-7FFF-450B-80A1-B75B6F7CAA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164"/>
          <a:stretch/>
        </p:blipFill>
        <p:spPr>
          <a:xfrm>
            <a:off x="695325" y="903279"/>
            <a:ext cx="4300622" cy="37860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851142CD-4227-4235-8E6D-0D29AB523C2F}"/>
                  </a:ext>
                </a:extLst>
              </p:cNvPr>
              <p:cNvSpPr txBox="1"/>
              <p:nvPr/>
            </p:nvSpPr>
            <p:spPr>
              <a:xfrm>
                <a:off x="5674648" y="1160910"/>
                <a:ext cx="4347344" cy="8928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de-DE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nary>
                        </m:e>
                      </m:nary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  <m:sup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851142CD-4227-4235-8E6D-0D29AB523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648" y="1160910"/>
                <a:ext cx="4347344" cy="8928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8FE90705-0AC3-4D8F-8183-E96F893698C6}"/>
                  </a:ext>
                </a:extLst>
              </p:cNvPr>
              <p:cNvSpPr txBox="1"/>
              <p:nvPr/>
            </p:nvSpPr>
            <p:spPr>
              <a:xfrm>
                <a:off x="1026449" y="5350760"/>
                <a:ext cx="4765856" cy="9215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de-DE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func>
                                <m:func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nary>
                        </m:e>
                      </m:nary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8FE90705-0AC3-4D8F-8183-E96F89369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49" y="5350760"/>
                <a:ext cx="4765856" cy="9215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7B0196D9-93BD-4D00-9024-1240B4DFB483}"/>
                  </a:ext>
                </a:extLst>
              </p:cNvPr>
              <p:cNvSpPr/>
              <p:nvPr/>
            </p:nvSpPr>
            <p:spPr>
              <a:xfrm>
                <a:off x="3959263" y="4269994"/>
                <a:ext cx="113890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sz="14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1400" i="1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40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14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de-DE" sz="14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de-DE" sz="14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7B0196D9-93BD-4D00-9024-1240B4DFB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263" y="4269994"/>
                <a:ext cx="1138902" cy="307777"/>
              </a:xfrm>
              <a:prstGeom prst="rect">
                <a:avLst/>
              </a:prstGeom>
              <a:blipFill>
                <a:blip r:embed="rId9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hteck 60">
                <a:extLst>
                  <a:ext uri="{FF2B5EF4-FFF2-40B4-BE49-F238E27FC236}">
                    <a16:creationId xmlns:a16="http://schemas.microsoft.com/office/drawing/2014/main" id="{2A37911F-A566-4AEE-93EB-20AB049461B8}"/>
                  </a:ext>
                </a:extLst>
              </p:cNvPr>
              <p:cNvSpPr/>
              <p:nvPr/>
            </p:nvSpPr>
            <p:spPr>
              <a:xfrm>
                <a:off x="846572" y="1305077"/>
                <a:ext cx="118801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type m:val="skw"/>
                          <m:ctrlPr>
                            <a:rPr lang="de-DE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1" name="Rechteck 60">
                <a:extLst>
                  <a:ext uri="{FF2B5EF4-FFF2-40B4-BE49-F238E27FC236}">
                    <a16:creationId xmlns:a16="http://schemas.microsoft.com/office/drawing/2014/main" id="{2A37911F-A566-4AEE-93EB-20AB04946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72" y="1305077"/>
                <a:ext cx="1188018" cy="338554"/>
              </a:xfrm>
              <a:prstGeom prst="rect">
                <a:avLst/>
              </a:prstGeom>
              <a:blipFill>
                <a:blip r:embed="rId10"/>
                <a:stretch>
                  <a:fillRect t="-121429" r="-41026" b="-192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DF91962-5C57-454D-85B6-5076C0783A30}"/>
              </a:ext>
            </a:extLst>
          </p:cNvPr>
          <p:cNvGrpSpPr/>
          <p:nvPr/>
        </p:nvGrpSpPr>
        <p:grpSpPr>
          <a:xfrm>
            <a:off x="6513095" y="1968602"/>
            <a:ext cx="3985752" cy="618374"/>
            <a:chOff x="6391274" y="3009054"/>
            <a:chExt cx="3985752" cy="618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hteck 8">
                  <a:extLst>
                    <a:ext uri="{FF2B5EF4-FFF2-40B4-BE49-F238E27FC236}">
                      <a16:creationId xmlns:a16="http://schemas.microsoft.com/office/drawing/2014/main" id="{39D05223-CEAA-4BE7-973B-DBC52BBE6779}"/>
                    </a:ext>
                  </a:extLst>
                </p:cNvPr>
                <p:cNvSpPr/>
                <p:nvPr/>
              </p:nvSpPr>
              <p:spPr>
                <a:xfrm>
                  <a:off x="8038822" y="3009054"/>
                  <a:ext cx="2338204" cy="618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W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sr</m:t>
                                </m:r>
                                <m: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nm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Rechteck 8">
                  <a:extLst>
                    <a:ext uri="{FF2B5EF4-FFF2-40B4-BE49-F238E27FC236}">
                      <a16:creationId xmlns:a16="http://schemas.microsoft.com/office/drawing/2014/main" id="{39D05223-CEAA-4BE7-973B-DBC52BBE67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8822" y="3009054"/>
                  <a:ext cx="2338204" cy="61837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5EED22C-FCB1-4AF9-8654-35C56B27F256}"/>
                </a:ext>
              </a:extLst>
            </p:cNvPr>
            <p:cNvSpPr txBox="1"/>
            <p:nvPr/>
          </p:nvSpPr>
          <p:spPr>
            <a:xfrm>
              <a:off x="6391274" y="3148964"/>
              <a:ext cx="2409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/>
                <a:t>spectral</a:t>
              </a:r>
              <a:r>
                <a:rPr lang="de-DE" sz="1600" dirty="0"/>
                <a:t> </a:t>
              </a:r>
              <a:r>
                <a:rPr lang="de-DE" sz="1600" dirty="0" err="1"/>
                <a:t>radiance</a:t>
              </a:r>
              <a:endParaRPr lang="de-DE" sz="1600" dirty="0"/>
            </a:p>
          </p:txBody>
        </p:sp>
      </p:grpSp>
      <p:sp>
        <p:nvSpPr>
          <p:cNvPr id="64" name="Textfeld 63">
            <a:extLst>
              <a:ext uri="{FF2B5EF4-FFF2-40B4-BE49-F238E27FC236}">
                <a16:creationId xmlns:a16="http://schemas.microsoft.com/office/drawing/2014/main" id="{FCFF8058-3CE9-427E-BC19-27807453488E}"/>
              </a:ext>
            </a:extLst>
          </p:cNvPr>
          <p:cNvSpPr txBox="1"/>
          <p:nvPr/>
        </p:nvSpPr>
        <p:spPr>
          <a:xfrm>
            <a:off x="591978" y="4924433"/>
            <a:ext cx="2709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err="1"/>
              <a:t>Hemispherical</a:t>
            </a:r>
            <a:r>
              <a:rPr lang="de-DE" sz="1600" u="sng" dirty="0"/>
              <a:t> </a:t>
            </a:r>
            <a:r>
              <a:rPr lang="de-DE" sz="1600" u="sng" dirty="0" err="1"/>
              <a:t>heat</a:t>
            </a:r>
            <a:r>
              <a:rPr lang="de-DE" sz="1600" u="sng" dirty="0"/>
              <a:t> </a:t>
            </a:r>
            <a:r>
              <a:rPr lang="de-DE" sz="1600" u="sng" dirty="0" err="1"/>
              <a:t>flux</a:t>
            </a:r>
            <a:r>
              <a:rPr lang="de-DE" sz="1600" u="sng" dirty="0"/>
              <a:t>: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D77F7300-D316-4308-B98D-91DE36A96EC0}"/>
              </a:ext>
            </a:extLst>
          </p:cNvPr>
          <p:cNvSpPr/>
          <p:nvPr/>
        </p:nvSpPr>
        <p:spPr>
          <a:xfrm>
            <a:off x="5358656" y="903279"/>
            <a:ext cx="5500856" cy="20599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B67F9972-815F-4C1E-94C1-0E6C28B5619F}"/>
              </a:ext>
            </a:extLst>
          </p:cNvPr>
          <p:cNvSpPr/>
          <p:nvPr/>
        </p:nvSpPr>
        <p:spPr>
          <a:xfrm>
            <a:off x="493434" y="4799549"/>
            <a:ext cx="5500856" cy="16362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0661F1EF-F108-4604-A3D2-B4973D13681F}"/>
              </a:ext>
            </a:extLst>
          </p:cNvPr>
          <p:cNvSpPr/>
          <p:nvPr/>
        </p:nvSpPr>
        <p:spPr>
          <a:xfrm>
            <a:off x="2664619" y="3395663"/>
            <a:ext cx="450056" cy="157162"/>
          </a:xfrm>
          <a:custGeom>
            <a:avLst/>
            <a:gdLst>
              <a:gd name="connsiteX0" fmla="*/ 0 w 450056"/>
              <a:gd name="connsiteY0" fmla="*/ 157162 h 157162"/>
              <a:gd name="connsiteX1" fmla="*/ 381000 w 450056"/>
              <a:gd name="connsiteY1" fmla="*/ 142875 h 157162"/>
              <a:gd name="connsiteX2" fmla="*/ 450056 w 450056"/>
              <a:gd name="connsiteY2" fmla="*/ 0 h 157162"/>
              <a:gd name="connsiteX3" fmla="*/ 76200 w 450056"/>
              <a:gd name="connsiteY3" fmla="*/ 4762 h 157162"/>
              <a:gd name="connsiteX4" fmla="*/ 0 w 450056"/>
              <a:gd name="connsiteY4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157162">
                <a:moveTo>
                  <a:pt x="0" y="157162"/>
                </a:moveTo>
                <a:lnTo>
                  <a:pt x="381000" y="142875"/>
                </a:lnTo>
                <a:lnTo>
                  <a:pt x="450056" y="0"/>
                </a:lnTo>
                <a:lnTo>
                  <a:pt x="76200" y="4762"/>
                </a:lnTo>
                <a:lnTo>
                  <a:pt x="0" y="157162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4220DD06-4129-4420-9E47-431023086BB6}"/>
              </a:ext>
            </a:extLst>
          </p:cNvPr>
          <p:cNvSpPr txBox="1"/>
          <p:nvPr/>
        </p:nvSpPr>
        <p:spPr>
          <a:xfrm>
            <a:off x="6096000" y="3810303"/>
            <a:ext cx="188306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400" dirty="0">
                <a:latin typeface="Arial" pitchFamily="34" charset="0"/>
                <a:cs typeface="Arial" pitchFamily="34" charset="0"/>
              </a:rPr>
              <a:t>Short /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long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pass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filter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E964445-531C-4A29-8DDB-3F63131DF712}"/>
              </a:ext>
            </a:extLst>
          </p:cNvPr>
          <p:cNvSpPr txBox="1"/>
          <p:nvPr/>
        </p:nvSpPr>
        <p:spPr>
          <a:xfrm>
            <a:off x="6392894" y="5697090"/>
            <a:ext cx="158617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400" dirty="0">
                <a:latin typeface="Arial" pitchFamily="34" charset="0"/>
                <a:cs typeface="Arial" pitchFamily="34" charset="0"/>
              </a:rPr>
              <a:t>Thermopile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sensor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Sapphire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filter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de-DE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5C3656AC-116D-4C2B-B209-BC5D275C9C14}"/>
              </a:ext>
            </a:extLst>
          </p:cNvPr>
          <p:cNvSpPr txBox="1"/>
          <p:nvPr/>
        </p:nvSpPr>
        <p:spPr>
          <a:xfrm>
            <a:off x="6385506" y="4753696"/>
            <a:ext cx="159356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400" dirty="0">
                <a:latin typeface="Arial" pitchFamily="34" charset="0"/>
                <a:cs typeface="Arial" pitchFamily="34" charset="0"/>
              </a:rPr>
              <a:t>Radiometer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body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95CBAB86-5DF1-453E-9354-5E21B2C2BB12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7979066" y="4799550"/>
            <a:ext cx="815761" cy="618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05DC30F6-0DC4-431A-BC72-4C04EA90350D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7979065" y="3918025"/>
            <a:ext cx="1593560" cy="749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7341B86F-8D4B-46AB-9B2C-35A302B9315D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7979065" y="4924433"/>
            <a:ext cx="1803110" cy="9881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D4423E3B-1F61-467C-AB33-7A569C7E44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1170" y="3214433"/>
            <a:ext cx="1159746" cy="64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7" grpId="0"/>
      <p:bldP spid="64" grpId="0"/>
      <p:bldP spid="32" grpId="0" animBg="1"/>
      <p:bldP spid="67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Measured Heat Flux 1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7465318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250D5B6-7FFF-450B-80A1-B75B6F7CA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164"/>
          <a:stretch/>
        </p:blipFill>
        <p:spPr>
          <a:xfrm>
            <a:off x="695325" y="903279"/>
            <a:ext cx="4300622" cy="37860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851142CD-4227-4235-8E6D-0D29AB523C2F}"/>
                  </a:ext>
                </a:extLst>
              </p:cNvPr>
              <p:cNvSpPr txBox="1"/>
              <p:nvPr/>
            </p:nvSpPr>
            <p:spPr>
              <a:xfrm>
                <a:off x="5674648" y="1160910"/>
                <a:ext cx="4347344" cy="8928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de-DE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nary>
                        </m:e>
                      </m:nary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  <m:sup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851142CD-4227-4235-8E6D-0D29AB523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648" y="1160910"/>
                <a:ext cx="4347344" cy="8928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8FE90705-0AC3-4D8F-8183-E96F893698C6}"/>
                  </a:ext>
                </a:extLst>
              </p:cNvPr>
              <p:cNvSpPr txBox="1"/>
              <p:nvPr/>
            </p:nvSpPr>
            <p:spPr>
              <a:xfrm>
                <a:off x="1026449" y="5350760"/>
                <a:ext cx="4765856" cy="9215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de-DE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func>
                                <m:func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nary>
                        </m:e>
                      </m:nary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8FE90705-0AC3-4D8F-8183-E96F89369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49" y="5350760"/>
                <a:ext cx="4765856" cy="9215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8D38B6A3-BCDD-47F6-B4D1-6C9A1875083F}"/>
                  </a:ext>
                </a:extLst>
              </p:cNvPr>
              <p:cNvSpPr txBox="1"/>
              <p:nvPr/>
            </p:nvSpPr>
            <p:spPr>
              <a:xfrm>
                <a:off x="6836007" y="4558429"/>
                <a:ext cx="195668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𝑓𝑖𝑙𝑡𝑒𝑟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8D38B6A3-BCDD-47F6-B4D1-6C9A18750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7" y="4558429"/>
                <a:ext cx="1956689" cy="299249"/>
              </a:xfrm>
              <a:prstGeom prst="rect">
                <a:avLst/>
              </a:prstGeom>
              <a:blipFill>
                <a:blip r:embed="rId6"/>
                <a:stretch>
                  <a:fillRect l="-2181" r="-3738" b="-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9684893-F383-4244-9F2D-3AF59C1B2423}"/>
                  </a:ext>
                </a:extLst>
              </p:cNvPr>
              <p:cNvSpPr txBox="1"/>
              <p:nvPr/>
            </p:nvSpPr>
            <p:spPr>
              <a:xfrm>
                <a:off x="6792475" y="5140344"/>
                <a:ext cx="24098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u="sng" dirty="0"/>
                  <a:t>Irradiance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for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specific</a:t>
                </a:r>
                <a:br>
                  <a:rPr lang="de-DE" sz="1600" dirty="0"/>
                </a:br>
                <a:endParaRPr lang="de-DE" sz="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rgbClr val="0070C0"/>
                    </a:solidFill>
                  </a:rPr>
                  <a:t>angle </a:t>
                </a:r>
                <a:r>
                  <a:rPr lang="de-DE" sz="1600" dirty="0" err="1">
                    <a:solidFill>
                      <a:srgbClr val="0070C0"/>
                    </a:solidFill>
                  </a:rPr>
                  <a:t>of</a:t>
                </a:r>
                <a:r>
                  <a:rPr lang="de-DE" sz="1600" dirty="0">
                    <a:solidFill>
                      <a:srgbClr val="0070C0"/>
                    </a:solidFill>
                  </a:rPr>
                  <a:t> </a:t>
                </a:r>
                <a:r>
                  <a:rPr lang="de-DE" sz="1600" dirty="0" err="1">
                    <a:solidFill>
                      <a:srgbClr val="0070C0"/>
                    </a:solidFill>
                  </a:rPr>
                  <a:t>aperture</a:t>
                </a:r>
                <a:r>
                  <a:rPr lang="de-DE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de-DE" sz="1600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 err="1">
                    <a:solidFill>
                      <a:srgbClr val="FF0000"/>
                    </a:solidFill>
                  </a:rPr>
                  <a:t>filters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9684893-F383-4244-9F2D-3AF59C1B2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475" y="5140344"/>
                <a:ext cx="2409826" cy="923330"/>
              </a:xfrm>
              <a:prstGeom prst="rect">
                <a:avLst/>
              </a:prstGeom>
              <a:blipFill>
                <a:blip r:embed="rId7"/>
                <a:stretch>
                  <a:fillRect l="-1263" t="-1974" b="-72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7B0196D9-93BD-4D00-9024-1240B4DFB483}"/>
                  </a:ext>
                </a:extLst>
              </p:cNvPr>
              <p:cNvSpPr/>
              <p:nvPr/>
            </p:nvSpPr>
            <p:spPr>
              <a:xfrm>
                <a:off x="3959263" y="4269994"/>
                <a:ext cx="113890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sz="14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1400" i="1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40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14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de-DE" sz="14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de-DE" sz="14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7B0196D9-93BD-4D00-9024-1240B4DFB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263" y="4269994"/>
                <a:ext cx="1138902" cy="307777"/>
              </a:xfrm>
              <a:prstGeom prst="rect">
                <a:avLst/>
              </a:prstGeom>
              <a:blipFill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hteck 60">
                <a:extLst>
                  <a:ext uri="{FF2B5EF4-FFF2-40B4-BE49-F238E27FC236}">
                    <a16:creationId xmlns:a16="http://schemas.microsoft.com/office/drawing/2014/main" id="{2A37911F-A566-4AEE-93EB-20AB049461B8}"/>
                  </a:ext>
                </a:extLst>
              </p:cNvPr>
              <p:cNvSpPr/>
              <p:nvPr/>
            </p:nvSpPr>
            <p:spPr>
              <a:xfrm>
                <a:off x="846572" y="1305077"/>
                <a:ext cx="118801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type m:val="skw"/>
                          <m:ctrlPr>
                            <a:rPr lang="de-DE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1" name="Rechteck 60">
                <a:extLst>
                  <a:ext uri="{FF2B5EF4-FFF2-40B4-BE49-F238E27FC236}">
                    <a16:creationId xmlns:a16="http://schemas.microsoft.com/office/drawing/2014/main" id="{2A37911F-A566-4AEE-93EB-20AB04946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72" y="1305077"/>
                <a:ext cx="1188018" cy="338554"/>
              </a:xfrm>
              <a:prstGeom prst="rect">
                <a:avLst/>
              </a:prstGeom>
              <a:blipFill>
                <a:blip r:embed="rId11"/>
                <a:stretch>
                  <a:fillRect t="-121429" r="-41026" b="-192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DF91962-5C57-454D-85B6-5076C0783A30}"/>
              </a:ext>
            </a:extLst>
          </p:cNvPr>
          <p:cNvGrpSpPr/>
          <p:nvPr/>
        </p:nvGrpSpPr>
        <p:grpSpPr>
          <a:xfrm>
            <a:off x="6513095" y="1968602"/>
            <a:ext cx="3991971" cy="654282"/>
            <a:chOff x="6391274" y="3009054"/>
            <a:chExt cx="3991971" cy="6542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hteck 8">
                  <a:extLst>
                    <a:ext uri="{FF2B5EF4-FFF2-40B4-BE49-F238E27FC236}">
                      <a16:creationId xmlns:a16="http://schemas.microsoft.com/office/drawing/2014/main" id="{39D05223-CEAA-4BE7-973B-DBC52BBE6779}"/>
                    </a:ext>
                  </a:extLst>
                </p:cNvPr>
                <p:cNvSpPr/>
                <p:nvPr/>
              </p:nvSpPr>
              <p:spPr>
                <a:xfrm>
                  <a:off x="8038822" y="3009054"/>
                  <a:ext cx="2344423" cy="6542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W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sr</m:t>
                                </m:r>
                                <m: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µ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Rechteck 8">
                  <a:extLst>
                    <a:ext uri="{FF2B5EF4-FFF2-40B4-BE49-F238E27FC236}">
                      <a16:creationId xmlns:a16="http://schemas.microsoft.com/office/drawing/2014/main" id="{39D05223-CEAA-4BE7-973B-DBC52BBE67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8822" y="3009054"/>
                  <a:ext cx="2344423" cy="65428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5EED22C-FCB1-4AF9-8654-35C56B27F256}"/>
                </a:ext>
              </a:extLst>
            </p:cNvPr>
            <p:cNvSpPr txBox="1"/>
            <p:nvPr/>
          </p:nvSpPr>
          <p:spPr>
            <a:xfrm>
              <a:off x="6391274" y="3148964"/>
              <a:ext cx="2409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/>
                <a:t>spectral</a:t>
              </a:r>
              <a:r>
                <a:rPr lang="de-DE" sz="1600" dirty="0"/>
                <a:t> </a:t>
              </a:r>
              <a:r>
                <a:rPr lang="de-DE" sz="1600" dirty="0" err="1"/>
                <a:t>radiance</a:t>
              </a:r>
              <a:endParaRPr lang="de-DE" sz="1600" dirty="0"/>
            </a:p>
          </p:txBody>
        </p:sp>
      </p:grpSp>
      <p:sp>
        <p:nvSpPr>
          <p:cNvPr id="64" name="Textfeld 63">
            <a:extLst>
              <a:ext uri="{FF2B5EF4-FFF2-40B4-BE49-F238E27FC236}">
                <a16:creationId xmlns:a16="http://schemas.microsoft.com/office/drawing/2014/main" id="{FCFF8058-3CE9-427E-BC19-27807453488E}"/>
              </a:ext>
            </a:extLst>
          </p:cNvPr>
          <p:cNvSpPr txBox="1"/>
          <p:nvPr/>
        </p:nvSpPr>
        <p:spPr>
          <a:xfrm>
            <a:off x="591978" y="4924433"/>
            <a:ext cx="2709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err="1"/>
              <a:t>Hemispherical</a:t>
            </a:r>
            <a:r>
              <a:rPr lang="de-DE" sz="1600" u="sng" dirty="0"/>
              <a:t> </a:t>
            </a:r>
            <a:r>
              <a:rPr lang="de-DE" sz="1600" u="sng" dirty="0" err="1"/>
              <a:t>heat</a:t>
            </a:r>
            <a:r>
              <a:rPr lang="de-DE" sz="1600" u="sng" dirty="0"/>
              <a:t> </a:t>
            </a:r>
            <a:r>
              <a:rPr lang="de-DE" sz="1600" u="sng" dirty="0" err="1"/>
              <a:t>flux</a:t>
            </a:r>
            <a:r>
              <a:rPr lang="de-DE" sz="1600" u="sng" dirty="0"/>
              <a:t>: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D77F7300-D316-4308-B98D-91DE36A96EC0}"/>
              </a:ext>
            </a:extLst>
          </p:cNvPr>
          <p:cNvSpPr/>
          <p:nvPr/>
        </p:nvSpPr>
        <p:spPr>
          <a:xfrm>
            <a:off x="5358656" y="903279"/>
            <a:ext cx="5500856" cy="20599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16ED302B-BC29-4C62-A2EA-413752EAC18B}"/>
              </a:ext>
            </a:extLst>
          </p:cNvPr>
          <p:cNvSpPr/>
          <p:nvPr/>
        </p:nvSpPr>
        <p:spPr>
          <a:xfrm>
            <a:off x="6530754" y="4118846"/>
            <a:ext cx="5201928" cy="23169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B67F9972-815F-4C1E-94C1-0E6C28B5619F}"/>
              </a:ext>
            </a:extLst>
          </p:cNvPr>
          <p:cNvSpPr/>
          <p:nvPr/>
        </p:nvSpPr>
        <p:spPr>
          <a:xfrm>
            <a:off x="493434" y="4799549"/>
            <a:ext cx="5500856" cy="16362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0661F1EF-F108-4604-A3D2-B4973D13681F}"/>
              </a:ext>
            </a:extLst>
          </p:cNvPr>
          <p:cNvSpPr/>
          <p:nvPr/>
        </p:nvSpPr>
        <p:spPr>
          <a:xfrm>
            <a:off x="2664619" y="3395663"/>
            <a:ext cx="450056" cy="157162"/>
          </a:xfrm>
          <a:custGeom>
            <a:avLst/>
            <a:gdLst>
              <a:gd name="connsiteX0" fmla="*/ 0 w 450056"/>
              <a:gd name="connsiteY0" fmla="*/ 157162 h 157162"/>
              <a:gd name="connsiteX1" fmla="*/ 381000 w 450056"/>
              <a:gd name="connsiteY1" fmla="*/ 142875 h 157162"/>
              <a:gd name="connsiteX2" fmla="*/ 450056 w 450056"/>
              <a:gd name="connsiteY2" fmla="*/ 0 h 157162"/>
              <a:gd name="connsiteX3" fmla="*/ 76200 w 450056"/>
              <a:gd name="connsiteY3" fmla="*/ 4762 h 157162"/>
              <a:gd name="connsiteX4" fmla="*/ 0 w 450056"/>
              <a:gd name="connsiteY4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157162">
                <a:moveTo>
                  <a:pt x="0" y="157162"/>
                </a:moveTo>
                <a:lnTo>
                  <a:pt x="381000" y="142875"/>
                </a:lnTo>
                <a:lnTo>
                  <a:pt x="450056" y="0"/>
                </a:lnTo>
                <a:lnTo>
                  <a:pt x="76200" y="4762"/>
                </a:lnTo>
                <a:lnTo>
                  <a:pt x="0" y="157162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CFE823F-7EB9-4F21-82D5-32EC6A2906A5}"/>
              </a:ext>
            </a:extLst>
          </p:cNvPr>
          <p:cNvGrpSpPr/>
          <p:nvPr/>
        </p:nvGrpSpPr>
        <p:grpSpPr>
          <a:xfrm>
            <a:off x="9464022" y="4149722"/>
            <a:ext cx="1872440" cy="1933469"/>
            <a:chOff x="9464022" y="4149722"/>
            <a:chExt cx="1872440" cy="1933469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8805C84A-000D-43D2-862D-4A052979E8D2}"/>
                </a:ext>
              </a:extLst>
            </p:cNvPr>
            <p:cNvGrpSpPr/>
            <p:nvPr/>
          </p:nvGrpSpPr>
          <p:grpSpPr>
            <a:xfrm>
              <a:off x="9464022" y="4149722"/>
              <a:ext cx="1872440" cy="1933469"/>
              <a:chOff x="7052596" y="2892533"/>
              <a:chExt cx="1872440" cy="1933469"/>
            </a:xfrm>
          </p:grpSpPr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C058B087-27FE-42D0-8C89-BA030F57FD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52596" y="3009192"/>
                <a:ext cx="1872440" cy="1816810"/>
                <a:chOff x="7003999" y="3332885"/>
                <a:chExt cx="1648874" cy="1599887"/>
              </a:xfrm>
            </p:grpSpPr>
            <p:pic>
              <p:nvPicPr>
                <p:cNvPr id="53" name="Grafik 52">
                  <a:extLst>
                    <a:ext uri="{FF2B5EF4-FFF2-40B4-BE49-F238E27FC236}">
                      <a16:creationId xmlns:a16="http://schemas.microsoft.com/office/drawing/2014/main" id="{2E4D5719-1BA3-4614-9963-42833470D9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36639" t="50868" r="17465" b="17115"/>
                <a:stretch/>
              </p:blipFill>
              <p:spPr>
                <a:xfrm>
                  <a:off x="7326363" y="3416558"/>
                  <a:ext cx="1146483" cy="1158147"/>
                </a:xfrm>
                <a:prstGeom prst="rect">
                  <a:avLst/>
                </a:prstGeom>
              </p:spPr>
            </p:pic>
            <p:pic>
              <p:nvPicPr>
                <p:cNvPr id="54" name="Grafik 53">
                  <a:extLst>
                    <a:ext uri="{FF2B5EF4-FFF2-40B4-BE49-F238E27FC236}">
                      <a16:creationId xmlns:a16="http://schemas.microsoft.com/office/drawing/2014/main" id="{E42DF62B-CDE9-424A-8D54-7419A809FE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rot="16200000">
                  <a:off x="7160989" y="3440889"/>
                  <a:ext cx="1334893" cy="1648874"/>
                </a:xfrm>
                <a:prstGeom prst="rect">
                  <a:avLst/>
                </a:prstGeom>
              </p:spPr>
            </p:pic>
            <p:sp>
              <p:nvSpPr>
                <p:cNvPr id="25" name="Rechteck 24">
                  <a:extLst>
                    <a:ext uri="{FF2B5EF4-FFF2-40B4-BE49-F238E27FC236}">
                      <a16:creationId xmlns:a16="http://schemas.microsoft.com/office/drawing/2014/main" id="{E1C4EED7-3DF6-4F8A-981B-AC98069BB45B}"/>
                    </a:ext>
                  </a:extLst>
                </p:cNvPr>
                <p:cNvSpPr/>
                <p:nvPr/>
              </p:nvSpPr>
              <p:spPr>
                <a:xfrm rot="21283360">
                  <a:off x="7182601" y="3332885"/>
                  <a:ext cx="403860" cy="2209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hteck 27">
                    <a:extLst>
                      <a:ext uri="{FF2B5EF4-FFF2-40B4-BE49-F238E27FC236}">
                        <a16:creationId xmlns:a16="http://schemas.microsoft.com/office/drawing/2014/main" id="{950D3236-4789-4317-8FD7-FF5BE4C6CA45}"/>
                      </a:ext>
                    </a:extLst>
                  </p:cNvPr>
                  <p:cNvSpPr/>
                  <p:nvPr/>
                </p:nvSpPr>
                <p:spPr>
                  <a:xfrm>
                    <a:off x="7848320" y="2892533"/>
                    <a:ext cx="280989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Rechteck 27">
                    <a:extLst>
                      <a:ext uri="{FF2B5EF4-FFF2-40B4-BE49-F238E27FC236}">
                        <a16:creationId xmlns:a16="http://schemas.microsoft.com/office/drawing/2014/main" id="{950D3236-4789-4317-8FD7-FF5BE4C6CA4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48320" y="2892533"/>
                    <a:ext cx="280989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7783FCA-810D-4E82-B66E-4604CCCD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36027" y="4519603"/>
              <a:ext cx="89258" cy="65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36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86FE25FB-E578-4418-B5AD-27E71CCD4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02" y="2120034"/>
            <a:ext cx="1975224" cy="3223371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C30F6E67-3AE9-4974-B387-AFA247143519}"/>
              </a:ext>
            </a:extLst>
          </p:cNvPr>
          <p:cNvSpPr txBox="1"/>
          <p:nvPr/>
        </p:nvSpPr>
        <p:spPr>
          <a:xfrm>
            <a:off x="3361899" y="3143844"/>
            <a:ext cx="2381198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Blackbody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Landcal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R1500T</a:t>
            </a:r>
          </a:p>
          <a:p>
            <a:r>
              <a:rPr lang="de-DE" sz="1400" dirty="0">
                <a:latin typeface="Arial" pitchFamily="34" charset="0"/>
                <a:cs typeface="Arial" pitchFamily="34" charset="0"/>
              </a:rPr>
              <a:t> 1100 °C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82096A4B-24FC-444B-B9D1-BDAB88E40A20}"/>
              </a:ext>
            </a:extLst>
          </p:cNvPr>
          <p:cNvCxnSpPr>
            <a:cxnSpLocks/>
            <a:stCxn id="37" idx="1"/>
          </p:cNvCxnSpPr>
          <p:nvPr/>
        </p:nvCxnSpPr>
        <p:spPr>
          <a:xfrm flipH="1" flipV="1">
            <a:off x="2277676" y="3262123"/>
            <a:ext cx="1084223" cy="971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D382DB38-B5FD-47BE-8556-F11D797C61A6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1964400" y="4700921"/>
            <a:ext cx="1397499" cy="1416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AA5BAF12-2A68-4C6E-B9F4-81362FE727FC}"/>
              </a:ext>
            </a:extLst>
          </p:cNvPr>
          <p:cNvSpPr txBox="1"/>
          <p:nvPr/>
        </p:nvSpPr>
        <p:spPr>
          <a:xfrm>
            <a:off x="3361899" y="4593199"/>
            <a:ext cx="120385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400" dirty="0">
                <a:latin typeface="Arial" pitchFamily="34" charset="0"/>
                <a:cs typeface="Arial" pitchFamily="34" charset="0"/>
              </a:rPr>
              <a:t> Rotation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stage</a:t>
            </a:r>
            <a:endParaRPr lang="de-DE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Characterization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7395937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17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CFE823F-7EB9-4F21-82D5-32EC6A2906A5}"/>
              </a:ext>
            </a:extLst>
          </p:cNvPr>
          <p:cNvGrpSpPr/>
          <p:nvPr/>
        </p:nvGrpSpPr>
        <p:grpSpPr>
          <a:xfrm rot="-2700000">
            <a:off x="7805155" y="4492323"/>
            <a:ext cx="1872440" cy="1816810"/>
            <a:chOff x="9464022" y="4266381"/>
            <a:chExt cx="1872440" cy="1816810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C058B087-27FE-42D0-8C89-BA030F57FD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64022" y="4266381"/>
              <a:ext cx="1872440" cy="1816810"/>
              <a:chOff x="7003999" y="3332885"/>
              <a:chExt cx="1648874" cy="1599887"/>
            </a:xfrm>
          </p:grpSpPr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E42DF62B-CDE9-424A-8D54-7419A809F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7160989" y="3440889"/>
                <a:ext cx="1334893" cy="1648874"/>
              </a:xfrm>
              <a:prstGeom prst="rect">
                <a:avLst/>
              </a:prstGeom>
            </p:spPr>
          </p:pic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E1C4EED7-3DF6-4F8A-981B-AC98069BB45B}"/>
                  </a:ext>
                </a:extLst>
              </p:cNvPr>
              <p:cNvSpPr/>
              <p:nvPr/>
            </p:nvSpPr>
            <p:spPr>
              <a:xfrm rot="21283360">
                <a:off x="7182601" y="3332885"/>
                <a:ext cx="403860" cy="220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7783FCA-810D-4E82-B66E-4604CCCD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6027" y="4519603"/>
              <a:ext cx="89258" cy="65311"/>
            </a:xfrm>
            <a:prstGeom prst="rect">
              <a:avLst/>
            </a:prstGeom>
          </p:spPr>
        </p:pic>
      </p:grp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AC7EE810-4B20-4F44-B099-6A0E5C237166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1940123" y="4036766"/>
            <a:ext cx="1421776" cy="1584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1A5B04E3-EACB-4FF1-A7A4-C2F92ABFB889}"/>
              </a:ext>
            </a:extLst>
          </p:cNvPr>
          <p:cNvSpPr txBox="1"/>
          <p:nvPr/>
        </p:nvSpPr>
        <p:spPr>
          <a:xfrm>
            <a:off x="3361899" y="3929044"/>
            <a:ext cx="152759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400" dirty="0">
                <a:latin typeface="Arial" pitchFamily="34" charset="0"/>
                <a:cs typeface="Arial" pitchFamily="34" charset="0"/>
              </a:rPr>
              <a:t> Thermopile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sensor</a:t>
            </a:r>
            <a:endParaRPr lang="de-DE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1221EC91-3BFD-45F0-8444-2990F6C9B7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375" b="68130"/>
          <a:stretch/>
        </p:blipFill>
        <p:spPr>
          <a:xfrm>
            <a:off x="5965457" y="1788339"/>
            <a:ext cx="5401301" cy="2443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4660AC9-1E28-4156-960F-4E6AF185A990}"/>
                  </a:ext>
                </a:extLst>
              </p:cNvPr>
              <p:cNvSpPr txBox="1"/>
              <p:nvPr/>
            </p:nvSpPr>
            <p:spPr>
              <a:xfrm>
                <a:off x="7180103" y="796519"/>
                <a:ext cx="32778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 err="1"/>
                  <a:t>Irradiance</a:t>
                </a:r>
                <a:r>
                  <a:rPr lang="de-DE" sz="1600" b="1" dirty="0"/>
                  <a:t> </a:t>
                </a:r>
                <a:r>
                  <a:rPr lang="de-DE" sz="1600" dirty="0" err="1"/>
                  <a:t>for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specific</a:t>
                </a:r>
                <a:br>
                  <a:rPr lang="de-DE" sz="1600" dirty="0"/>
                </a:br>
                <a:endParaRPr lang="de-DE" sz="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rgbClr val="0070C0"/>
                    </a:solidFill>
                  </a:rPr>
                  <a:t>angle </a:t>
                </a:r>
                <a:r>
                  <a:rPr lang="de-DE" sz="1600" dirty="0" err="1">
                    <a:solidFill>
                      <a:srgbClr val="0070C0"/>
                    </a:solidFill>
                  </a:rPr>
                  <a:t>of</a:t>
                </a:r>
                <a:r>
                  <a:rPr lang="de-DE" sz="1600" dirty="0">
                    <a:solidFill>
                      <a:srgbClr val="0070C0"/>
                    </a:solidFill>
                  </a:rPr>
                  <a:t> </a:t>
                </a:r>
                <a:r>
                  <a:rPr lang="de-DE" sz="1600" dirty="0" err="1">
                    <a:solidFill>
                      <a:srgbClr val="0070C0"/>
                    </a:solidFill>
                  </a:rPr>
                  <a:t>aperture</a:t>
                </a:r>
                <a:r>
                  <a:rPr lang="de-DE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de-DE" sz="1600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 err="1">
                    <a:solidFill>
                      <a:srgbClr val="FF0000"/>
                    </a:solidFill>
                  </a:rPr>
                  <a:t>filters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4660AC9-1E28-4156-960F-4E6AF185A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103" y="796519"/>
                <a:ext cx="3277816" cy="923330"/>
              </a:xfrm>
              <a:prstGeom prst="rect">
                <a:avLst/>
              </a:prstGeom>
              <a:blipFill>
                <a:blip r:embed="rId6"/>
                <a:stretch>
                  <a:fillRect l="-1115" t="-1987" b="-7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33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35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Characterization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7234598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1221EC91-3BFD-45F0-8444-2990F6C9B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75" b="68130"/>
          <a:stretch/>
        </p:blipFill>
        <p:spPr>
          <a:xfrm>
            <a:off x="5965457" y="1885443"/>
            <a:ext cx="5401301" cy="2443263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CA2291B-EEEC-4C4D-BC96-96DF57F7138E}"/>
              </a:ext>
            </a:extLst>
          </p:cNvPr>
          <p:cNvGrpSpPr/>
          <p:nvPr/>
        </p:nvGrpSpPr>
        <p:grpSpPr>
          <a:xfrm>
            <a:off x="7831310" y="4398201"/>
            <a:ext cx="1872440" cy="1933469"/>
            <a:chOff x="9464022" y="4149722"/>
            <a:chExt cx="1872440" cy="1933469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6129AF65-8C38-40EE-BA7D-C69AC7BAEDBD}"/>
                </a:ext>
              </a:extLst>
            </p:cNvPr>
            <p:cNvGrpSpPr/>
            <p:nvPr/>
          </p:nvGrpSpPr>
          <p:grpSpPr>
            <a:xfrm>
              <a:off x="9464022" y="4149722"/>
              <a:ext cx="1872440" cy="1933469"/>
              <a:chOff x="7052596" y="2892533"/>
              <a:chExt cx="1872440" cy="1933469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22493812-3A6B-4447-8DE9-D20853ACA9D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52596" y="3009192"/>
                <a:ext cx="1872440" cy="1816810"/>
                <a:chOff x="7003999" y="3332885"/>
                <a:chExt cx="1648874" cy="1599887"/>
              </a:xfrm>
            </p:grpSpPr>
            <p:pic>
              <p:nvPicPr>
                <p:cNvPr id="43" name="Grafik 42">
                  <a:extLst>
                    <a:ext uri="{FF2B5EF4-FFF2-40B4-BE49-F238E27FC236}">
                      <a16:creationId xmlns:a16="http://schemas.microsoft.com/office/drawing/2014/main" id="{B71946EF-7CBF-4BCD-8591-B269FF12E7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6639" t="50868" r="17465" b="17115"/>
                <a:stretch/>
              </p:blipFill>
              <p:spPr>
                <a:xfrm>
                  <a:off x="7326363" y="3416558"/>
                  <a:ext cx="1146483" cy="1158147"/>
                </a:xfrm>
                <a:prstGeom prst="rect">
                  <a:avLst/>
                </a:prstGeom>
              </p:spPr>
            </p:pic>
            <p:pic>
              <p:nvPicPr>
                <p:cNvPr id="44" name="Grafik 43">
                  <a:extLst>
                    <a:ext uri="{FF2B5EF4-FFF2-40B4-BE49-F238E27FC236}">
                      <a16:creationId xmlns:a16="http://schemas.microsoft.com/office/drawing/2014/main" id="{2413CE9D-706D-423A-A079-FAC35F83D6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7160989" y="3440889"/>
                  <a:ext cx="1334893" cy="1648874"/>
                </a:xfrm>
                <a:prstGeom prst="rect">
                  <a:avLst/>
                </a:prstGeom>
              </p:spPr>
            </p:pic>
            <p:sp>
              <p:nvSpPr>
                <p:cNvPr id="45" name="Rechteck 44">
                  <a:extLst>
                    <a:ext uri="{FF2B5EF4-FFF2-40B4-BE49-F238E27FC236}">
                      <a16:creationId xmlns:a16="http://schemas.microsoft.com/office/drawing/2014/main" id="{A2F2CFC2-91AA-4DBA-9D95-A4B7B62EB6D0}"/>
                    </a:ext>
                  </a:extLst>
                </p:cNvPr>
                <p:cNvSpPr/>
                <p:nvPr/>
              </p:nvSpPr>
              <p:spPr>
                <a:xfrm rot="21283360">
                  <a:off x="7182601" y="3332885"/>
                  <a:ext cx="403860" cy="2209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hteck 41">
                    <a:extLst>
                      <a:ext uri="{FF2B5EF4-FFF2-40B4-BE49-F238E27FC236}">
                        <a16:creationId xmlns:a16="http://schemas.microsoft.com/office/drawing/2014/main" id="{CF6DFC42-DF6D-4A5E-B228-B6BD1A20A265}"/>
                      </a:ext>
                    </a:extLst>
                  </p:cNvPr>
                  <p:cNvSpPr/>
                  <p:nvPr/>
                </p:nvSpPr>
                <p:spPr>
                  <a:xfrm>
                    <a:off x="7759308" y="2892533"/>
                    <a:ext cx="280989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40°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Rechteck 41">
                    <a:extLst>
                      <a:ext uri="{FF2B5EF4-FFF2-40B4-BE49-F238E27FC236}">
                        <a16:creationId xmlns:a16="http://schemas.microsoft.com/office/drawing/2014/main" id="{CF6DFC42-DF6D-4A5E-B228-B6BD1A20A2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9308" y="2892533"/>
                    <a:ext cx="280989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478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B56D7350-A983-4C36-AFFC-B1080593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36027" y="4519603"/>
              <a:ext cx="89258" cy="65311"/>
            </a:xfrm>
            <a:prstGeom prst="rect">
              <a:avLst/>
            </a:prstGeom>
          </p:spPr>
        </p:pic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9DE03734-78C2-4603-A21A-017B3CF67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" t="33326" r="53396" b="34804"/>
          <a:stretch/>
        </p:blipFill>
        <p:spPr>
          <a:xfrm>
            <a:off x="692939" y="1875715"/>
            <a:ext cx="5401301" cy="2443263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A30B7CE-D7F4-4234-992B-A3441E79E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6400" y="4459522"/>
            <a:ext cx="3035620" cy="1839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2EE3A014-F02E-4C27-93AF-15C21749F935}"/>
                  </a:ext>
                </a:extLst>
              </p:cNvPr>
              <p:cNvSpPr txBox="1"/>
              <p:nvPr/>
            </p:nvSpPr>
            <p:spPr>
              <a:xfrm>
                <a:off x="7180103" y="940894"/>
                <a:ext cx="32778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 err="1"/>
                  <a:t>Irradiance</a:t>
                </a:r>
                <a:r>
                  <a:rPr lang="de-DE" sz="1600" b="1" dirty="0"/>
                  <a:t> </a:t>
                </a:r>
                <a:r>
                  <a:rPr lang="de-DE" sz="1600" dirty="0" err="1"/>
                  <a:t>for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specific</a:t>
                </a:r>
                <a:br>
                  <a:rPr lang="de-DE" sz="1600" dirty="0"/>
                </a:br>
                <a:endParaRPr lang="de-DE" sz="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rgbClr val="0070C0"/>
                    </a:solidFill>
                  </a:rPr>
                  <a:t>angle </a:t>
                </a:r>
                <a:r>
                  <a:rPr lang="de-DE" sz="1600" dirty="0" err="1">
                    <a:solidFill>
                      <a:srgbClr val="0070C0"/>
                    </a:solidFill>
                  </a:rPr>
                  <a:t>of</a:t>
                </a:r>
                <a:r>
                  <a:rPr lang="de-DE" sz="1600" dirty="0">
                    <a:solidFill>
                      <a:srgbClr val="0070C0"/>
                    </a:solidFill>
                  </a:rPr>
                  <a:t> </a:t>
                </a:r>
                <a:r>
                  <a:rPr lang="de-DE" sz="1600" dirty="0" err="1">
                    <a:solidFill>
                      <a:srgbClr val="0070C0"/>
                    </a:solidFill>
                  </a:rPr>
                  <a:t>aperture</a:t>
                </a:r>
                <a:r>
                  <a:rPr lang="de-DE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de-DE" sz="1600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 err="1">
                    <a:solidFill>
                      <a:srgbClr val="FF0000"/>
                    </a:solidFill>
                  </a:rPr>
                  <a:t>filters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2EE3A014-F02E-4C27-93AF-15C21749F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103" y="940894"/>
                <a:ext cx="3277816" cy="923330"/>
              </a:xfrm>
              <a:prstGeom prst="rect">
                <a:avLst/>
              </a:prstGeom>
              <a:blipFill>
                <a:blip r:embed="rId9"/>
                <a:stretch>
                  <a:fillRect l="-1115" t="-1974" b="-72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5385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E8D4057B-5415-408D-8DBA-8603CDCAE0CF}"/>
                  </a:ext>
                </a:extLst>
              </p:cNvPr>
              <p:cNvSpPr txBox="1"/>
              <p:nvPr/>
            </p:nvSpPr>
            <p:spPr>
              <a:xfrm>
                <a:off x="1376028" y="826018"/>
                <a:ext cx="4347344" cy="8928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de-DE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nary>
                        </m:e>
                      </m:nary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  <m:sup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E8D4057B-5415-408D-8DBA-8603CDCAE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028" y="826018"/>
                <a:ext cx="4347344" cy="89280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Measured Heat Flux 2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7234598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1221EC91-3BFD-45F0-8444-2990F6C9B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375" b="68130"/>
          <a:stretch/>
        </p:blipFill>
        <p:spPr>
          <a:xfrm>
            <a:off x="5965457" y="1885443"/>
            <a:ext cx="5401301" cy="2443263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CA2291B-EEEC-4C4D-BC96-96DF57F7138E}"/>
              </a:ext>
            </a:extLst>
          </p:cNvPr>
          <p:cNvGrpSpPr/>
          <p:nvPr/>
        </p:nvGrpSpPr>
        <p:grpSpPr>
          <a:xfrm>
            <a:off x="7831310" y="4398201"/>
            <a:ext cx="1872440" cy="1933469"/>
            <a:chOff x="9464022" y="4149722"/>
            <a:chExt cx="1872440" cy="1933469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6129AF65-8C38-40EE-BA7D-C69AC7BAEDBD}"/>
                </a:ext>
              </a:extLst>
            </p:cNvPr>
            <p:cNvGrpSpPr/>
            <p:nvPr/>
          </p:nvGrpSpPr>
          <p:grpSpPr>
            <a:xfrm>
              <a:off x="9464022" y="4149722"/>
              <a:ext cx="1872440" cy="1933469"/>
              <a:chOff x="7052596" y="2892533"/>
              <a:chExt cx="1872440" cy="1933469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22493812-3A6B-4447-8DE9-D20853ACA9D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52596" y="3009192"/>
                <a:ext cx="1872440" cy="1816810"/>
                <a:chOff x="7003999" y="3332885"/>
                <a:chExt cx="1648874" cy="1599887"/>
              </a:xfrm>
            </p:grpSpPr>
            <p:pic>
              <p:nvPicPr>
                <p:cNvPr id="43" name="Grafik 42">
                  <a:extLst>
                    <a:ext uri="{FF2B5EF4-FFF2-40B4-BE49-F238E27FC236}">
                      <a16:creationId xmlns:a16="http://schemas.microsoft.com/office/drawing/2014/main" id="{B71946EF-7CBF-4BCD-8591-B269FF12E7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6639" t="50868" r="17465" b="17115"/>
                <a:stretch/>
              </p:blipFill>
              <p:spPr>
                <a:xfrm>
                  <a:off x="7326363" y="3416558"/>
                  <a:ext cx="1146483" cy="1158147"/>
                </a:xfrm>
                <a:prstGeom prst="rect">
                  <a:avLst/>
                </a:prstGeom>
              </p:spPr>
            </p:pic>
            <p:pic>
              <p:nvPicPr>
                <p:cNvPr id="44" name="Grafik 43">
                  <a:extLst>
                    <a:ext uri="{FF2B5EF4-FFF2-40B4-BE49-F238E27FC236}">
                      <a16:creationId xmlns:a16="http://schemas.microsoft.com/office/drawing/2014/main" id="{2413CE9D-706D-423A-A079-FAC35F83D6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6200000">
                  <a:off x="7160989" y="3440889"/>
                  <a:ext cx="1334893" cy="1648874"/>
                </a:xfrm>
                <a:prstGeom prst="rect">
                  <a:avLst/>
                </a:prstGeom>
              </p:spPr>
            </p:pic>
            <p:sp>
              <p:nvSpPr>
                <p:cNvPr id="45" name="Rechteck 44">
                  <a:extLst>
                    <a:ext uri="{FF2B5EF4-FFF2-40B4-BE49-F238E27FC236}">
                      <a16:creationId xmlns:a16="http://schemas.microsoft.com/office/drawing/2014/main" id="{A2F2CFC2-91AA-4DBA-9D95-A4B7B62EB6D0}"/>
                    </a:ext>
                  </a:extLst>
                </p:cNvPr>
                <p:cNvSpPr/>
                <p:nvPr/>
              </p:nvSpPr>
              <p:spPr>
                <a:xfrm rot="21283360">
                  <a:off x="7182601" y="3332885"/>
                  <a:ext cx="403860" cy="2209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hteck 41">
                    <a:extLst>
                      <a:ext uri="{FF2B5EF4-FFF2-40B4-BE49-F238E27FC236}">
                        <a16:creationId xmlns:a16="http://schemas.microsoft.com/office/drawing/2014/main" id="{CF6DFC42-DF6D-4A5E-B228-B6BD1A20A265}"/>
                      </a:ext>
                    </a:extLst>
                  </p:cNvPr>
                  <p:cNvSpPr/>
                  <p:nvPr/>
                </p:nvSpPr>
                <p:spPr>
                  <a:xfrm>
                    <a:off x="7759308" y="2892533"/>
                    <a:ext cx="280989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40°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Rechteck 41">
                    <a:extLst>
                      <a:ext uri="{FF2B5EF4-FFF2-40B4-BE49-F238E27FC236}">
                        <a16:creationId xmlns:a16="http://schemas.microsoft.com/office/drawing/2014/main" id="{CF6DFC42-DF6D-4A5E-B228-B6BD1A20A2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9308" y="2892533"/>
                    <a:ext cx="280989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478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B56D7350-A983-4C36-AFFC-B1080593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36027" y="4519603"/>
              <a:ext cx="89258" cy="65311"/>
            </a:xfrm>
            <a:prstGeom prst="rect">
              <a:avLst/>
            </a:prstGeom>
          </p:spPr>
        </p:pic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9DE03734-78C2-4603-A21A-017B3CF67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" t="33326" r="53396" b="34804"/>
          <a:stretch/>
        </p:blipFill>
        <p:spPr>
          <a:xfrm>
            <a:off x="692939" y="1875715"/>
            <a:ext cx="5401301" cy="2443263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A30B7CE-D7F4-4234-992B-A3441E79E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6400" y="4459522"/>
            <a:ext cx="3035620" cy="1839770"/>
          </a:xfrm>
          <a:prstGeom prst="rect">
            <a:avLst/>
          </a:prstGeom>
        </p:spPr>
      </p:pic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BE1C36BD-4DD5-4A30-A83E-F196E8A77745}"/>
              </a:ext>
            </a:extLst>
          </p:cNvPr>
          <p:cNvGrpSpPr/>
          <p:nvPr/>
        </p:nvGrpSpPr>
        <p:grpSpPr>
          <a:xfrm>
            <a:off x="1998584" y="1014338"/>
            <a:ext cx="2945641" cy="618374"/>
            <a:chOff x="6391275" y="2997696"/>
            <a:chExt cx="1530904" cy="7394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hteck 48">
                  <a:extLst>
                    <a:ext uri="{FF2B5EF4-FFF2-40B4-BE49-F238E27FC236}">
                      <a16:creationId xmlns:a16="http://schemas.microsoft.com/office/drawing/2014/main" id="{594A2ED4-D64E-4781-AE10-12D3858FBB3E}"/>
                    </a:ext>
                  </a:extLst>
                </p:cNvPr>
                <p:cNvSpPr/>
                <p:nvPr/>
              </p:nvSpPr>
              <p:spPr>
                <a:xfrm>
                  <a:off x="7388296" y="2997696"/>
                  <a:ext cx="533883" cy="7394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W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sr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9" name="Rechteck 48">
                  <a:extLst>
                    <a:ext uri="{FF2B5EF4-FFF2-40B4-BE49-F238E27FC236}">
                      <a16:creationId xmlns:a16="http://schemas.microsoft.com/office/drawing/2014/main" id="{594A2ED4-D64E-4781-AE10-12D3858FBB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8296" y="2997696"/>
                  <a:ext cx="533883" cy="7394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64C7AFBC-3450-4F17-9ED7-F4B9FEC14130}"/>
                </a:ext>
              </a:extLst>
            </p:cNvPr>
            <p:cNvSpPr txBox="1"/>
            <p:nvPr/>
          </p:nvSpPr>
          <p:spPr>
            <a:xfrm>
              <a:off x="6391275" y="3148964"/>
              <a:ext cx="1131376" cy="404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/>
                <a:t>Measure</a:t>
              </a:r>
              <a:r>
                <a:rPr lang="de-DE" sz="1600" dirty="0"/>
                <a:t> </a:t>
              </a:r>
              <a:r>
                <a:rPr lang="de-DE" sz="1600" dirty="0" err="1"/>
                <a:t>of</a:t>
              </a:r>
              <a:r>
                <a:rPr lang="de-DE" sz="1600" dirty="0"/>
                <a:t> </a:t>
              </a:r>
              <a:r>
                <a:rPr lang="de-DE" sz="1600" b="1" dirty="0" err="1"/>
                <a:t>radiance</a:t>
              </a:r>
              <a:endParaRPr lang="de-DE" sz="16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2EE3A014-F02E-4C27-93AF-15C21749F935}"/>
                  </a:ext>
                </a:extLst>
              </p:cNvPr>
              <p:cNvSpPr txBox="1"/>
              <p:nvPr/>
            </p:nvSpPr>
            <p:spPr>
              <a:xfrm>
                <a:off x="7180103" y="940894"/>
                <a:ext cx="32778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 err="1"/>
                  <a:t>Irradiance</a:t>
                </a:r>
                <a:r>
                  <a:rPr lang="de-DE" sz="1600" b="1" dirty="0"/>
                  <a:t> </a:t>
                </a:r>
                <a:r>
                  <a:rPr lang="de-DE" sz="1600" dirty="0" err="1"/>
                  <a:t>for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specific</a:t>
                </a:r>
                <a:br>
                  <a:rPr lang="de-DE" sz="1600" dirty="0"/>
                </a:br>
                <a:endParaRPr lang="de-DE" sz="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rgbClr val="0070C0"/>
                    </a:solidFill>
                  </a:rPr>
                  <a:t>angle </a:t>
                </a:r>
                <a:r>
                  <a:rPr lang="de-DE" sz="1600" dirty="0" err="1">
                    <a:solidFill>
                      <a:srgbClr val="0070C0"/>
                    </a:solidFill>
                  </a:rPr>
                  <a:t>of</a:t>
                </a:r>
                <a:r>
                  <a:rPr lang="de-DE" sz="1600" dirty="0">
                    <a:solidFill>
                      <a:srgbClr val="0070C0"/>
                    </a:solidFill>
                  </a:rPr>
                  <a:t> </a:t>
                </a:r>
                <a:r>
                  <a:rPr lang="de-DE" sz="1600" dirty="0" err="1">
                    <a:solidFill>
                      <a:srgbClr val="0070C0"/>
                    </a:solidFill>
                  </a:rPr>
                  <a:t>aperture</a:t>
                </a:r>
                <a:r>
                  <a:rPr lang="de-DE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de-DE" sz="1600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 err="1">
                    <a:solidFill>
                      <a:srgbClr val="FF0000"/>
                    </a:solidFill>
                  </a:rPr>
                  <a:t>filters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2EE3A014-F02E-4C27-93AF-15C21749F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103" y="940894"/>
                <a:ext cx="3277816" cy="923330"/>
              </a:xfrm>
              <a:prstGeom prst="rect">
                <a:avLst/>
              </a:prstGeom>
              <a:blipFill>
                <a:blip r:embed="rId10"/>
                <a:stretch>
                  <a:fillRect l="-1115" t="-1974" b="-72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29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" name="Rechteck 102">
            <a:extLst>
              <a:ext uri="{FF2B5EF4-FFF2-40B4-BE49-F238E27FC236}">
                <a16:creationId xmlns:a16="http://schemas.microsoft.com/office/drawing/2014/main" id="{36E2E32F-4E1C-437D-B17B-9DFEFBF5AA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DCDCD"/>
                </a:solidFill>
              </a:rPr>
              <a:t>Overview</a:t>
            </a:r>
            <a:endParaRPr lang="de-DE" dirty="0">
              <a:solidFill>
                <a:srgbClr val="CDCDCD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CDCDCD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sp>
        <p:nvSpPr>
          <p:cNvPr id="102" name="Inhaltsplatzhalter 2">
            <a:extLst>
              <a:ext uri="{FF2B5EF4-FFF2-40B4-BE49-F238E27FC236}">
                <a16:creationId xmlns:a16="http://schemas.microsoft.com/office/drawing/2014/main" id="{FB0549BD-67F8-4E9B-9F25-7FF7F76E1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16820"/>
            <a:ext cx="7134317" cy="489585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CDCDCD"/>
                </a:solidFill>
              </a:rPr>
              <a:t>What is COSSTA?</a:t>
            </a:r>
          </a:p>
          <a:p>
            <a:r>
              <a:rPr lang="en-US" sz="2000" dirty="0">
                <a:solidFill>
                  <a:srgbClr val="CDCDCD"/>
                </a:solidFill>
              </a:rPr>
              <a:t>Atmospheric Entry at Titan</a:t>
            </a:r>
          </a:p>
          <a:p>
            <a:r>
              <a:rPr lang="en-US" sz="2000" dirty="0">
                <a:solidFill>
                  <a:srgbClr val="CDCDCD"/>
                </a:solidFill>
              </a:rPr>
              <a:t>Radiative Heating Measurements</a:t>
            </a:r>
          </a:p>
          <a:p>
            <a:r>
              <a:rPr lang="en-US" sz="2000" dirty="0">
                <a:solidFill>
                  <a:srgbClr val="CDCDCD"/>
                </a:solidFill>
              </a:rPr>
              <a:t>Radiometer Characterization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Set-up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Parameters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Results</a:t>
            </a:r>
          </a:p>
          <a:p>
            <a:r>
              <a:rPr lang="en-US" sz="2000" dirty="0">
                <a:solidFill>
                  <a:srgbClr val="CDCDCD"/>
                </a:solidFill>
              </a:rPr>
              <a:t>Outlook</a:t>
            </a:r>
          </a:p>
        </p:txBody>
      </p:sp>
      <p:pic>
        <p:nvPicPr>
          <p:cNvPr id="105" name="Grafik 104">
            <a:extLst>
              <a:ext uri="{FF2B5EF4-FFF2-40B4-BE49-F238E27FC236}">
                <a16:creationId xmlns:a16="http://schemas.microsoft.com/office/drawing/2014/main" id="{8604E3E7-0C34-4DCC-81D1-864B20895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767" y="1498910"/>
            <a:ext cx="3357282" cy="33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Measured Heat Flux (Recap)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7234598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1221EC91-3BFD-45F0-8444-2990F6C9B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75" b="68130"/>
          <a:stretch/>
        </p:blipFill>
        <p:spPr>
          <a:xfrm>
            <a:off x="4612722" y="2674194"/>
            <a:ext cx="3756059" cy="1699043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CA2291B-EEEC-4C4D-BC96-96DF57F7138E}"/>
              </a:ext>
            </a:extLst>
          </p:cNvPr>
          <p:cNvGrpSpPr>
            <a:grpSpLocks noChangeAspect="1"/>
          </p:cNvGrpSpPr>
          <p:nvPr/>
        </p:nvGrpSpPr>
        <p:grpSpPr>
          <a:xfrm>
            <a:off x="5839704" y="4505873"/>
            <a:ext cx="1302093" cy="1344533"/>
            <a:chOff x="9464022" y="4149722"/>
            <a:chExt cx="1872440" cy="1933469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6129AF65-8C38-40EE-BA7D-C69AC7BAEDBD}"/>
                </a:ext>
              </a:extLst>
            </p:cNvPr>
            <p:cNvGrpSpPr/>
            <p:nvPr/>
          </p:nvGrpSpPr>
          <p:grpSpPr>
            <a:xfrm>
              <a:off x="9464022" y="4149722"/>
              <a:ext cx="1872440" cy="1933469"/>
              <a:chOff x="7052596" y="2892533"/>
              <a:chExt cx="1872440" cy="1933469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22493812-3A6B-4447-8DE9-D20853ACA9D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52596" y="3009192"/>
                <a:ext cx="1872440" cy="1816810"/>
                <a:chOff x="7003999" y="3332885"/>
                <a:chExt cx="1648874" cy="1599887"/>
              </a:xfrm>
            </p:grpSpPr>
            <p:pic>
              <p:nvPicPr>
                <p:cNvPr id="43" name="Grafik 42">
                  <a:extLst>
                    <a:ext uri="{FF2B5EF4-FFF2-40B4-BE49-F238E27FC236}">
                      <a16:creationId xmlns:a16="http://schemas.microsoft.com/office/drawing/2014/main" id="{B71946EF-7CBF-4BCD-8591-B269FF12E7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6639" t="50868" r="17465" b="17115"/>
                <a:stretch/>
              </p:blipFill>
              <p:spPr>
                <a:xfrm>
                  <a:off x="7326363" y="3416558"/>
                  <a:ext cx="1146483" cy="1158147"/>
                </a:xfrm>
                <a:prstGeom prst="rect">
                  <a:avLst/>
                </a:prstGeom>
              </p:spPr>
            </p:pic>
            <p:pic>
              <p:nvPicPr>
                <p:cNvPr id="44" name="Grafik 43">
                  <a:extLst>
                    <a:ext uri="{FF2B5EF4-FFF2-40B4-BE49-F238E27FC236}">
                      <a16:creationId xmlns:a16="http://schemas.microsoft.com/office/drawing/2014/main" id="{2413CE9D-706D-423A-A079-FAC35F83D6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7160989" y="3440889"/>
                  <a:ext cx="1334893" cy="1648874"/>
                </a:xfrm>
                <a:prstGeom prst="rect">
                  <a:avLst/>
                </a:prstGeom>
              </p:spPr>
            </p:pic>
            <p:sp>
              <p:nvSpPr>
                <p:cNvPr id="45" name="Rechteck 44">
                  <a:extLst>
                    <a:ext uri="{FF2B5EF4-FFF2-40B4-BE49-F238E27FC236}">
                      <a16:creationId xmlns:a16="http://schemas.microsoft.com/office/drawing/2014/main" id="{A2F2CFC2-91AA-4DBA-9D95-A4B7B62EB6D0}"/>
                    </a:ext>
                  </a:extLst>
                </p:cNvPr>
                <p:cNvSpPr/>
                <p:nvPr/>
              </p:nvSpPr>
              <p:spPr>
                <a:xfrm rot="21283360">
                  <a:off x="7182601" y="3332885"/>
                  <a:ext cx="403860" cy="2209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hteck 41">
                    <a:extLst>
                      <a:ext uri="{FF2B5EF4-FFF2-40B4-BE49-F238E27FC236}">
                        <a16:creationId xmlns:a16="http://schemas.microsoft.com/office/drawing/2014/main" id="{CF6DFC42-DF6D-4A5E-B228-B6BD1A20A265}"/>
                      </a:ext>
                    </a:extLst>
                  </p:cNvPr>
                  <p:cNvSpPr/>
                  <p:nvPr/>
                </p:nvSpPr>
                <p:spPr>
                  <a:xfrm>
                    <a:off x="7759308" y="2892533"/>
                    <a:ext cx="280989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40°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Rechteck 41">
                    <a:extLst>
                      <a:ext uri="{FF2B5EF4-FFF2-40B4-BE49-F238E27FC236}">
                        <a16:creationId xmlns:a16="http://schemas.microsoft.com/office/drawing/2014/main" id="{CF6DFC42-DF6D-4A5E-B228-B6BD1A20A2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9308" y="2892533"/>
                    <a:ext cx="280989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478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B56D7350-A983-4C36-AFFC-B1080593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36027" y="4519603"/>
              <a:ext cx="89258" cy="65311"/>
            </a:xfrm>
            <a:prstGeom prst="rect">
              <a:avLst/>
            </a:prstGeom>
          </p:spPr>
        </p:pic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9DE03734-78C2-4603-A21A-017B3CF67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" t="33326" r="53396" b="34804"/>
          <a:stretch/>
        </p:blipFill>
        <p:spPr>
          <a:xfrm>
            <a:off x="692937" y="3246617"/>
            <a:ext cx="3756059" cy="1699043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A30B7CE-D7F4-4234-992B-A3441E79E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5484" y="5052297"/>
            <a:ext cx="2110967" cy="1279374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64C7AFBC-3450-4F17-9ED7-F4B9FEC14130}"/>
              </a:ext>
            </a:extLst>
          </p:cNvPr>
          <p:cNvSpPr txBox="1"/>
          <p:nvPr/>
        </p:nvSpPr>
        <p:spPr>
          <a:xfrm>
            <a:off x="1814058" y="2693710"/>
            <a:ext cx="1513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/>
              <a:t>Radiance</a:t>
            </a:r>
            <a:endParaRPr lang="de-DE" sz="2000" b="1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2EE3A014-F02E-4C27-93AF-15C21749F935}"/>
              </a:ext>
            </a:extLst>
          </p:cNvPr>
          <p:cNvSpPr txBox="1">
            <a:spLocks noChangeAspect="1"/>
          </p:cNvSpPr>
          <p:nvPr/>
        </p:nvSpPr>
        <p:spPr>
          <a:xfrm>
            <a:off x="5351055" y="2102948"/>
            <a:ext cx="227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/>
              <a:t>Irradiance</a:t>
            </a:r>
            <a:endParaRPr lang="de-DE" sz="2000" dirty="0">
              <a:solidFill>
                <a:srgbClr val="FF0000"/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4A80078-A604-4FF1-BFD6-5195C00AB3B2}"/>
              </a:ext>
            </a:extLst>
          </p:cNvPr>
          <p:cNvGrpSpPr>
            <a:grpSpLocks noChangeAspect="1"/>
          </p:cNvGrpSpPr>
          <p:nvPr/>
        </p:nvGrpSpPr>
        <p:grpSpPr>
          <a:xfrm>
            <a:off x="8697948" y="1838326"/>
            <a:ext cx="2918220" cy="2569068"/>
            <a:chOff x="8510175" y="1673019"/>
            <a:chExt cx="3293766" cy="289968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7A6FA953-F2C4-46B6-B59A-2AB8E19DA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32164"/>
            <a:stretch/>
          </p:blipFill>
          <p:spPr>
            <a:xfrm>
              <a:off x="8510175" y="1673019"/>
              <a:ext cx="3293766" cy="2899682"/>
            </a:xfrm>
            <a:prstGeom prst="rect">
              <a:avLst/>
            </a:prstGeom>
          </p:spPr>
        </p:pic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35947522-7272-44FC-AAFD-456B929188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7757" y="3581400"/>
              <a:ext cx="346232" cy="120906"/>
            </a:xfrm>
            <a:custGeom>
              <a:avLst/>
              <a:gdLst>
                <a:gd name="connsiteX0" fmla="*/ 0 w 450056"/>
                <a:gd name="connsiteY0" fmla="*/ 157162 h 157162"/>
                <a:gd name="connsiteX1" fmla="*/ 381000 w 450056"/>
                <a:gd name="connsiteY1" fmla="*/ 142875 h 157162"/>
                <a:gd name="connsiteX2" fmla="*/ 450056 w 450056"/>
                <a:gd name="connsiteY2" fmla="*/ 0 h 157162"/>
                <a:gd name="connsiteX3" fmla="*/ 76200 w 450056"/>
                <a:gd name="connsiteY3" fmla="*/ 4762 h 157162"/>
                <a:gd name="connsiteX4" fmla="*/ 0 w 450056"/>
                <a:gd name="connsiteY4" fmla="*/ 157162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6" h="157162">
                  <a:moveTo>
                    <a:pt x="0" y="157162"/>
                  </a:moveTo>
                  <a:lnTo>
                    <a:pt x="381000" y="142875"/>
                  </a:lnTo>
                  <a:lnTo>
                    <a:pt x="450056" y="0"/>
                  </a:lnTo>
                  <a:lnTo>
                    <a:pt x="76200" y="4762"/>
                  </a:lnTo>
                  <a:lnTo>
                    <a:pt x="0" y="157162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DF0EEEB-2A66-4CF1-9FBC-5E016EDDED2F}"/>
              </a:ext>
            </a:extLst>
          </p:cNvPr>
          <p:cNvGrpSpPr>
            <a:grpSpLocks noChangeAspect="1"/>
          </p:cNvGrpSpPr>
          <p:nvPr/>
        </p:nvGrpSpPr>
        <p:grpSpPr>
          <a:xfrm>
            <a:off x="9380285" y="4375517"/>
            <a:ext cx="1455282" cy="1279374"/>
            <a:chOff x="8275053" y="4143029"/>
            <a:chExt cx="2580365" cy="2268462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75BD965A-C136-4D3E-BFDC-0CBBD78596B6}"/>
                </a:ext>
              </a:extLst>
            </p:cNvPr>
            <p:cNvGrpSpPr/>
            <p:nvPr/>
          </p:nvGrpSpPr>
          <p:grpSpPr>
            <a:xfrm>
              <a:off x="8275053" y="5058861"/>
              <a:ext cx="2580365" cy="1352630"/>
              <a:chOff x="9073805" y="4891330"/>
              <a:chExt cx="2580365" cy="1352630"/>
            </a:xfrm>
          </p:grpSpPr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C5552F7B-F004-43B1-9EB5-7346A12783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6415" t="18805" r="86287" b="22983"/>
              <a:stretch/>
            </p:blipFill>
            <p:spPr>
              <a:xfrm rot="5400000" flipH="1">
                <a:off x="9687673" y="4277462"/>
                <a:ext cx="1352630" cy="2580365"/>
              </a:xfrm>
              <a:prstGeom prst="rect">
                <a:avLst/>
              </a:prstGeom>
            </p:spPr>
          </p:pic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95FFF322-F0FC-47F5-B273-3F42465F20F8}"/>
                  </a:ext>
                </a:extLst>
              </p:cNvPr>
              <p:cNvSpPr/>
              <p:nvPr/>
            </p:nvSpPr>
            <p:spPr>
              <a:xfrm>
                <a:off x="9840453" y="5043050"/>
                <a:ext cx="1047071" cy="43000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F5F2275D-F617-484F-9C1E-D665F388D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355" t="53241" b="37326"/>
            <a:stretch/>
          </p:blipFill>
          <p:spPr>
            <a:xfrm rot="-5400000" flipH="1">
              <a:off x="9031533" y="4598548"/>
              <a:ext cx="1082185" cy="171147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4A5E1E9B-BC24-4E0B-A8F3-66FB3CF16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355" t="53241" b="37326"/>
            <a:stretch/>
          </p:blipFill>
          <p:spPr>
            <a:xfrm rot="-3600000" flipH="1">
              <a:off x="9362483" y="4647826"/>
              <a:ext cx="1082185" cy="171147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2F6BDFE6-034B-4F41-AFAD-6CBF073A5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355" t="53241" b="37326"/>
            <a:stretch/>
          </p:blipFill>
          <p:spPr>
            <a:xfrm rot="-1800000" flipH="1">
              <a:off x="9660515" y="4813236"/>
              <a:ext cx="1082185" cy="171147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A4AE2F68-9819-4BF3-83B3-154807F0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355" t="53241" b="37326"/>
            <a:stretch/>
          </p:blipFill>
          <p:spPr>
            <a:xfrm rot="3600000">
              <a:off x="8715656" y="4647825"/>
              <a:ext cx="1082185" cy="171147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D7E6158E-9135-473C-BCB7-C0EB5620F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355" t="53241" b="37326"/>
            <a:stretch/>
          </p:blipFill>
          <p:spPr>
            <a:xfrm rot="1800000">
              <a:off x="8400546" y="4813236"/>
              <a:ext cx="1082185" cy="171147"/>
            </a:xfrm>
            <a:prstGeom prst="rect">
              <a:avLst/>
            </a:prstGeom>
          </p:spPr>
        </p:pic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231A7196-6D89-434C-B355-74297D8753F9}"/>
              </a:ext>
            </a:extLst>
          </p:cNvPr>
          <p:cNvSpPr txBox="1">
            <a:spLocks noChangeAspect="1"/>
          </p:cNvSpPr>
          <p:nvPr/>
        </p:nvSpPr>
        <p:spPr>
          <a:xfrm>
            <a:off x="8968231" y="1266111"/>
            <a:ext cx="227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/>
              <a:t>Hemispherical</a:t>
            </a:r>
            <a:r>
              <a:rPr lang="de-DE" sz="2000" b="1" dirty="0"/>
              <a:t> </a:t>
            </a:r>
            <a:r>
              <a:rPr lang="de-DE" sz="2000" b="1" dirty="0" err="1"/>
              <a:t>heat</a:t>
            </a:r>
            <a:r>
              <a:rPr lang="de-DE" sz="2000" b="1" dirty="0"/>
              <a:t> </a:t>
            </a:r>
            <a:r>
              <a:rPr lang="de-DE" sz="2000" b="1" dirty="0" err="1"/>
              <a:t>flux</a:t>
            </a:r>
            <a:endParaRPr lang="de-DE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EDB42D4F-B121-4DF6-903B-097C4C3FC4AC}"/>
                  </a:ext>
                </a:extLst>
              </p:cNvPr>
              <p:cNvSpPr/>
              <p:nvPr/>
            </p:nvSpPr>
            <p:spPr>
              <a:xfrm>
                <a:off x="10609658" y="4074840"/>
                <a:ext cx="12759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sz="16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1600" i="1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60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16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de-DE" sz="16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de-DE" sz="16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EDB42D4F-B121-4DF6-903B-097C4C3FC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9658" y="4074840"/>
                <a:ext cx="1275926" cy="338554"/>
              </a:xfrm>
              <a:prstGeom prst="rect">
                <a:avLst/>
              </a:prstGeom>
              <a:blipFill>
                <a:blip r:embed="rId12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43AAF7BC-0A07-43BF-BE31-8F0C149D2953}"/>
                  </a:ext>
                </a:extLst>
              </p:cNvPr>
              <p:cNvSpPr/>
              <p:nvPr/>
            </p:nvSpPr>
            <p:spPr>
              <a:xfrm>
                <a:off x="8554721" y="2040228"/>
                <a:ext cx="114490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type m:val="skw"/>
                          <m:ctrlPr>
                            <a:rPr lang="de-DE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43AAF7BC-0A07-43BF-BE31-8F0C149D2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4721" y="2040228"/>
                <a:ext cx="1144904" cy="338554"/>
              </a:xfrm>
              <a:prstGeom prst="rect">
                <a:avLst/>
              </a:prstGeom>
              <a:blipFill>
                <a:blip r:embed="rId13"/>
                <a:stretch>
                  <a:fillRect t="-123636" r="-44681" b="-19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 9">
            <a:extLst>
              <a:ext uri="{FF2B5EF4-FFF2-40B4-BE49-F238E27FC236}">
                <a16:creationId xmlns:a16="http://schemas.microsoft.com/office/drawing/2014/main" id="{2A69F0CD-98F0-4696-ACEC-EB90C1CD9A79}"/>
              </a:ext>
            </a:extLst>
          </p:cNvPr>
          <p:cNvSpPr/>
          <p:nvPr/>
        </p:nvSpPr>
        <p:spPr>
          <a:xfrm>
            <a:off x="582025" y="2503058"/>
            <a:ext cx="3920062" cy="39087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CFCD4F32-816F-48B8-919E-783F90A37E17}"/>
              </a:ext>
            </a:extLst>
          </p:cNvPr>
          <p:cNvSpPr/>
          <p:nvPr/>
        </p:nvSpPr>
        <p:spPr>
          <a:xfrm>
            <a:off x="8479412" y="1203109"/>
            <a:ext cx="3414563" cy="4679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D74EB139-614B-401F-8850-ACCE92428BC8}"/>
              </a:ext>
            </a:extLst>
          </p:cNvPr>
          <p:cNvSpPr/>
          <p:nvPr/>
        </p:nvSpPr>
        <p:spPr>
          <a:xfrm>
            <a:off x="4627804" y="1870841"/>
            <a:ext cx="3769962" cy="42522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865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10" grpId="0" animBg="1"/>
      <p:bldP spid="10" grpId="1" animBg="1"/>
      <p:bldP spid="62" grpId="0" animBg="1"/>
      <p:bldP spid="62" grpId="1" animBg="1"/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7234598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3A5D9141-0052-4AC2-BD43-68045DE2E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16820"/>
            <a:ext cx="7134317" cy="4895850"/>
          </a:xfrm>
          <a:noFill/>
        </p:spPr>
        <p:txBody>
          <a:bodyPr>
            <a:normAutofit/>
          </a:bodyPr>
          <a:lstStyle/>
          <a:p>
            <a:r>
              <a:rPr lang="en-US" sz="2000" dirty="0"/>
              <a:t>What is COSSTA?</a:t>
            </a:r>
          </a:p>
          <a:p>
            <a:r>
              <a:rPr lang="en-US" sz="2000" dirty="0"/>
              <a:t>Atmospheric Entry at Titan</a:t>
            </a:r>
          </a:p>
          <a:p>
            <a:r>
              <a:rPr lang="en-US" sz="2000" dirty="0">
                <a:solidFill>
                  <a:srgbClr val="D6A060"/>
                </a:solidFill>
              </a:rPr>
              <a:t>Radiative Heating Measurements</a:t>
            </a:r>
          </a:p>
          <a:p>
            <a:r>
              <a:rPr lang="en-US" sz="2000" dirty="0"/>
              <a:t>Radiometer Characterization</a:t>
            </a:r>
          </a:p>
          <a:p>
            <a:pPr lvl="1"/>
            <a:r>
              <a:rPr lang="en-US" sz="1800" dirty="0"/>
              <a:t>Set-up</a:t>
            </a:r>
          </a:p>
          <a:p>
            <a:pPr lvl="1"/>
            <a:r>
              <a:rPr lang="en-US" sz="1800" dirty="0"/>
              <a:t>Parameters</a:t>
            </a:r>
          </a:p>
          <a:p>
            <a:pPr lvl="1"/>
            <a:r>
              <a:rPr lang="en-US" sz="1800" dirty="0"/>
              <a:t>Results</a:t>
            </a:r>
          </a:p>
          <a:p>
            <a:r>
              <a:rPr lang="en-US" sz="2000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9004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7234598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3A5D9141-0052-4AC2-BD43-68045DE2E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16820"/>
            <a:ext cx="7134317" cy="4895850"/>
          </a:xfrm>
          <a:noFill/>
        </p:spPr>
        <p:txBody>
          <a:bodyPr>
            <a:normAutofit/>
          </a:bodyPr>
          <a:lstStyle/>
          <a:p>
            <a:r>
              <a:rPr lang="en-US" sz="2000" dirty="0"/>
              <a:t>What is COSSTA?</a:t>
            </a:r>
          </a:p>
          <a:p>
            <a:r>
              <a:rPr lang="en-US" sz="2000" dirty="0"/>
              <a:t>Atmospheric Entry at Titan</a:t>
            </a:r>
          </a:p>
          <a:p>
            <a:r>
              <a:rPr lang="en-US" sz="2000" dirty="0"/>
              <a:t>Radiative Heating Measurements</a:t>
            </a:r>
          </a:p>
          <a:p>
            <a:r>
              <a:rPr lang="en-US" sz="2000" dirty="0">
                <a:solidFill>
                  <a:srgbClr val="D6A060"/>
                </a:solidFill>
              </a:rPr>
              <a:t>Radiometer Characterization</a:t>
            </a:r>
          </a:p>
          <a:p>
            <a:pPr lvl="1"/>
            <a:r>
              <a:rPr lang="en-US" sz="1800" dirty="0">
                <a:solidFill>
                  <a:srgbClr val="D6A060"/>
                </a:solidFill>
              </a:rPr>
              <a:t>Set-up</a:t>
            </a:r>
          </a:p>
          <a:p>
            <a:pPr lvl="1"/>
            <a:r>
              <a:rPr lang="en-US" sz="1800" dirty="0">
                <a:solidFill>
                  <a:srgbClr val="D6A060"/>
                </a:solidFill>
              </a:rPr>
              <a:t>Parameters</a:t>
            </a:r>
          </a:p>
          <a:p>
            <a:pPr lvl="1"/>
            <a:r>
              <a:rPr lang="en-US" sz="1800" dirty="0">
                <a:solidFill>
                  <a:srgbClr val="D6A060"/>
                </a:solidFill>
              </a:rPr>
              <a:t>Results</a:t>
            </a:r>
          </a:p>
          <a:p>
            <a:r>
              <a:rPr lang="en-US" sz="2000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0679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68AC684F-672B-484D-BCEE-7C9D4431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15" y="1530658"/>
            <a:ext cx="6024011" cy="1885128"/>
          </a:xfrm>
          <a:prstGeom prst="rect">
            <a:avLst/>
          </a:prstGeom>
          <a:ln w="19050">
            <a:noFill/>
          </a:ln>
        </p:spPr>
      </p:pic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A9DCB8C9-E9C4-4B9C-B989-455F487C57D9}"/>
              </a:ext>
            </a:extLst>
          </p:cNvPr>
          <p:cNvCxnSpPr/>
          <p:nvPr/>
        </p:nvCxnSpPr>
        <p:spPr>
          <a:xfrm>
            <a:off x="1805826" y="2276825"/>
            <a:ext cx="3990485" cy="0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CA3A3137-83B1-47FA-9E52-0B207FCB7BF8}"/>
              </a:ext>
            </a:extLst>
          </p:cNvPr>
          <p:cNvSpPr txBox="1"/>
          <p:nvPr/>
        </p:nvSpPr>
        <p:spPr>
          <a:xfrm>
            <a:off x="3238828" y="1939932"/>
            <a:ext cx="69570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200 cm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7200568-CFEC-4E99-AF10-E3B823A86387}"/>
              </a:ext>
            </a:extLst>
          </p:cNvPr>
          <p:cNvGrpSpPr/>
          <p:nvPr/>
        </p:nvGrpSpPr>
        <p:grpSpPr>
          <a:xfrm>
            <a:off x="5647104" y="2090738"/>
            <a:ext cx="5244263" cy="3198363"/>
            <a:chOff x="5647104" y="2090738"/>
            <a:chExt cx="5244263" cy="3198363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706793AE-3622-4916-BF57-51309B45F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3193" y="2099076"/>
              <a:ext cx="3358174" cy="3190025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B219BAF-B4C2-466C-984D-575B15C7CCA7}"/>
                </a:ext>
              </a:extLst>
            </p:cNvPr>
            <p:cNvSpPr txBox="1"/>
            <p:nvPr/>
          </p:nvSpPr>
          <p:spPr>
            <a:xfrm>
              <a:off x="8418270" y="4582203"/>
              <a:ext cx="124072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Rotation </a:t>
              </a:r>
              <a:r>
                <a:rPr lang="de-DE" sz="14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stage</a:t>
              </a:r>
              <a:endParaRPr lang="de-DE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3F36FB4C-205B-48A8-9AE2-BA8D1E07ACDD}"/>
                </a:ext>
              </a:extLst>
            </p:cNvPr>
            <p:cNvSpPr txBox="1"/>
            <p:nvPr/>
          </p:nvSpPr>
          <p:spPr>
            <a:xfrm>
              <a:off x="8780724" y="3379306"/>
              <a:ext cx="1614913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4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Radiometer </a:t>
              </a:r>
              <a:r>
                <a:rPr lang="de-DE" sz="14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body</a:t>
              </a:r>
              <a:r>
                <a:rPr lang="de-DE" sz="14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de-DE" sz="14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with</a:t>
              </a:r>
              <a:r>
                <a:rPr lang="de-DE" sz="14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thermopile</a:t>
              </a:r>
              <a:endParaRPr lang="de-DE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3E0590B8-4F39-4DCF-991A-731DC9CB23CE}"/>
                </a:ext>
              </a:extLst>
            </p:cNvPr>
            <p:cNvSpPr/>
            <p:nvPr/>
          </p:nvSpPr>
          <p:spPr>
            <a:xfrm>
              <a:off x="5647104" y="2415288"/>
              <a:ext cx="799785" cy="8693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799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4920D753-B53A-49E5-86E3-B1893C5600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3836" y="2090738"/>
              <a:ext cx="1075677" cy="32455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8CD5BABF-98A9-4434-9B4D-166A42EBF132}"/>
                </a:ext>
              </a:extLst>
            </p:cNvPr>
            <p:cNvCxnSpPr>
              <a:cxnSpLocks/>
            </p:cNvCxnSpPr>
            <p:nvPr/>
          </p:nvCxnSpPr>
          <p:spPr>
            <a:xfrm>
              <a:off x="6453836" y="3265970"/>
              <a:ext cx="1061149" cy="2020645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mit Pfeil 70">
              <a:extLst>
                <a:ext uri="{FF2B5EF4-FFF2-40B4-BE49-F238E27FC236}">
                  <a16:creationId xmlns:a16="http://schemas.microsoft.com/office/drawing/2014/main" id="{53670E81-C08D-4730-94B5-B8B2A11F14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6667" y="2757290"/>
              <a:ext cx="541244" cy="83128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8C9894-E1B3-47E7-8DF0-FA7FD182C6DE}"/>
              </a:ext>
            </a:extLst>
          </p:cNvPr>
          <p:cNvGrpSpPr/>
          <p:nvPr/>
        </p:nvGrpSpPr>
        <p:grpSpPr>
          <a:xfrm>
            <a:off x="1014475" y="2761691"/>
            <a:ext cx="4256772" cy="3565412"/>
            <a:chOff x="1014475" y="2761691"/>
            <a:chExt cx="4256772" cy="3565412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6CB778B8-D111-4F14-B818-6457329E8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475" y="3694089"/>
              <a:ext cx="1613464" cy="2633014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1BC43B09-3A5B-4A51-BAAB-40904CB91E88}"/>
                </a:ext>
              </a:extLst>
            </p:cNvPr>
            <p:cNvSpPr txBox="1"/>
            <p:nvPr/>
          </p:nvSpPr>
          <p:spPr>
            <a:xfrm>
              <a:off x="2890049" y="4447820"/>
              <a:ext cx="238119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dirty="0" err="1">
                  <a:latin typeface="Arial" pitchFamily="34" charset="0"/>
                  <a:cs typeface="Arial" pitchFamily="34" charset="0"/>
                </a:rPr>
                <a:t>Blackbody</a:t>
              </a:r>
              <a:r>
                <a:rPr lang="de-DE" sz="1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dirty="0" err="1">
                  <a:latin typeface="Arial" pitchFamily="34" charset="0"/>
                  <a:cs typeface="Arial" pitchFamily="34" charset="0"/>
                </a:rPr>
                <a:t>Landcal</a:t>
              </a:r>
              <a:r>
                <a:rPr lang="de-DE" sz="1400" dirty="0">
                  <a:latin typeface="Arial" pitchFamily="34" charset="0"/>
                  <a:cs typeface="Arial" pitchFamily="34" charset="0"/>
                </a:rPr>
                <a:t> R1500T</a:t>
              </a:r>
            </a:p>
            <a:p>
              <a:r>
                <a:rPr lang="de-DE" sz="1400" dirty="0">
                  <a:latin typeface="Arial" pitchFamily="34" charset="0"/>
                  <a:cs typeface="Arial" pitchFamily="34" charset="0"/>
                </a:rPr>
                <a:t> 1100 °C</a:t>
              </a:r>
            </a:p>
          </p:txBody>
        </p: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A0D00282-C850-4938-904E-C0363470272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647281" y="2761691"/>
              <a:ext cx="173926" cy="93239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9C261ED8-E86C-4610-AA3E-48B9B57186E2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 flipV="1">
              <a:off x="2105425" y="4599080"/>
              <a:ext cx="784624" cy="641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FF7AAACE-4B59-41C4-B955-4B4753CA99BC}"/>
                </a:ext>
              </a:extLst>
            </p:cNvPr>
            <p:cNvCxnSpPr>
              <a:cxnSpLocks/>
              <a:stCxn id="74" idx="1"/>
            </p:cNvCxnSpPr>
            <p:nvPr/>
          </p:nvCxnSpPr>
          <p:spPr>
            <a:xfrm flipH="1">
              <a:off x="1757204" y="5560592"/>
              <a:ext cx="1053218" cy="32220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4B3CE402-3168-4EC5-8FA8-A7A099C09E4E}"/>
                </a:ext>
              </a:extLst>
            </p:cNvPr>
            <p:cNvSpPr txBox="1"/>
            <p:nvPr/>
          </p:nvSpPr>
          <p:spPr>
            <a:xfrm>
              <a:off x="2810422" y="5452870"/>
              <a:ext cx="120385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>
                  <a:latin typeface="Arial" pitchFamily="34" charset="0"/>
                  <a:cs typeface="Arial" pitchFamily="34" charset="0"/>
                </a:rPr>
                <a:t> Rotation </a:t>
              </a:r>
              <a:r>
                <a:rPr lang="de-DE" sz="1400" dirty="0" err="1">
                  <a:latin typeface="Arial" pitchFamily="34" charset="0"/>
                  <a:cs typeface="Arial" pitchFamily="34" charset="0"/>
                </a:rPr>
                <a:t>stage</a:t>
              </a:r>
              <a:endParaRPr lang="de-DE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4" name="Fußzeilenplatzhalter 1">
            <a:extLst>
              <a:ext uri="{FF2B5EF4-FFF2-40B4-BE49-F238E27FC236}">
                <a16:creationId xmlns:a16="http://schemas.microsoft.com/office/drawing/2014/main" id="{4C1637AD-3D19-46EC-8F44-2645FCA4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5817770" cy="257774"/>
          </a:xfrm>
        </p:spPr>
        <p:txBody>
          <a:bodyPr/>
          <a:lstStyle/>
          <a:p>
            <a:r>
              <a:rPr lang="en-US"/>
              <a:t>Pascal zur Nieden, Supersonic and Hypersonic Technologies Department, 29 April 2024</a:t>
            </a:r>
            <a:endParaRPr lang="en-US" dirty="0"/>
          </a:p>
        </p:txBody>
      </p:sp>
      <p:sp>
        <p:nvSpPr>
          <p:cNvPr id="45" name="Titel 11">
            <a:extLst>
              <a:ext uri="{FF2B5EF4-FFF2-40B4-BE49-F238E27FC236}">
                <a16:creationId xmlns:a16="http://schemas.microsoft.com/office/drawing/2014/main" id="{775A994C-CF4A-4717-AF28-3DA3F9BE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Angular Characterization: Test Setup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1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44" name="Fußzeilenplatzhalter 1">
            <a:extLst>
              <a:ext uri="{FF2B5EF4-FFF2-40B4-BE49-F238E27FC236}">
                <a16:creationId xmlns:a16="http://schemas.microsoft.com/office/drawing/2014/main" id="{4C1637AD-3D19-46EC-8F44-2645FCA4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7136613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sp>
        <p:nvSpPr>
          <p:cNvPr id="45" name="Titel 11">
            <a:extLst>
              <a:ext uri="{FF2B5EF4-FFF2-40B4-BE49-F238E27FC236}">
                <a16:creationId xmlns:a16="http://schemas.microsoft.com/office/drawing/2014/main" id="{775A994C-CF4A-4717-AF28-3DA3F9BE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Test Parameters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80D0746-7A33-4375-BF0C-BF1E727E5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8" y="975513"/>
            <a:ext cx="7136614" cy="5352460"/>
          </a:xfrm>
          <a:prstGeom prst="rect">
            <a:avLst/>
          </a:prstGeom>
        </p:spPr>
      </p:pic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7F47C349-8AF0-4837-B1C7-E2CB83F7F445}"/>
              </a:ext>
            </a:extLst>
          </p:cNvPr>
          <p:cNvSpPr txBox="1">
            <a:spLocks/>
          </p:cNvSpPr>
          <p:nvPr/>
        </p:nvSpPr>
        <p:spPr>
          <a:xfrm>
            <a:off x="8370701" y="1841597"/>
            <a:ext cx="3370842" cy="4920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GB" b="1" dirty="0"/>
              <a:t>Surface properties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FE4835A9-5FA9-40C9-9E17-667B1DD9D90F}"/>
              </a:ext>
            </a:extLst>
          </p:cNvPr>
          <p:cNvSpPr txBox="1">
            <a:spLocks/>
          </p:cNvSpPr>
          <p:nvPr/>
        </p:nvSpPr>
        <p:spPr>
          <a:xfrm>
            <a:off x="8370701" y="2511887"/>
            <a:ext cx="3370842" cy="4920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GB" b="1" dirty="0"/>
              <a:t>Length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20848DBF-4734-48E5-B0F0-711CAE8F3B54}"/>
              </a:ext>
            </a:extLst>
          </p:cNvPr>
          <p:cNvSpPr txBox="1">
            <a:spLocks/>
          </p:cNvSpPr>
          <p:nvPr/>
        </p:nvSpPr>
        <p:spPr>
          <a:xfrm>
            <a:off x="8370701" y="3159665"/>
            <a:ext cx="3370842" cy="4920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GB" b="1" dirty="0"/>
              <a:t>Angle of aperture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751C87E-0FA1-498C-948E-7640632B6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017" y="1271436"/>
            <a:ext cx="1828959" cy="15058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3D205B0-E41B-4C9F-A0AC-BF9A8D85F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936" y="1408639"/>
            <a:ext cx="1621677" cy="13778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B4E78AA-E795-4E73-830C-2D9BA4013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932" y="2582672"/>
            <a:ext cx="1975275" cy="164606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92781C-ECD6-4324-A3C6-F22F43F70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110" y="4154531"/>
            <a:ext cx="1463167" cy="143268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61A9EA4-C1F9-443D-A95B-45FC56D5E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915" y="4272893"/>
            <a:ext cx="1639966" cy="160338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EF07764-0DB1-4DB7-8E52-65C2460541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433" y="3159726"/>
            <a:ext cx="1463167" cy="132294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2B161B2-CA19-4C15-B42A-29715E1318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4201" y="2552935"/>
            <a:ext cx="192040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8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44" name="Fußzeilenplatzhalter 1">
            <a:extLst>
              <a:ext uri="{FF2B5EF4-FFF2-40B4-BE49-F238E27FC236}">
                <a16:creationId xmlns:a16="http://schemas.microsoft.com/office/drawing/2014/main" id="{4C1637AD-3D19-46EC-8F44-2645FCA4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7180809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sp>
        <p:nvSpPr>
          <p:cNvPr id="45" name="Titel 11">
            <a:extLst>
              <a:ext uri="{FF2B5EF4-FFF2-40B4-BE49-F238E27FC236}">
                <a16:creationId xmlns:a16="http://schemas.microsoft.com/office/drawing/2014/main" id="{775A994C-CF4A-4717-AF28-3DA3F9BE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148001" cy="985286"/>
          </a:xfrm>
        </p:spPr>
        <p:txBody>
          <a:bodyPr/>
          <a:lstStyle/>
          <a:p>
            <a:r>
              <a:rPr lang="en-US" dirty="0"/>
              <a:t>Surface Properties</a:t>
            </a:r>
            <a:endParaRPr lang="de-DE" dirty="0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E8B31FAC-BB8F-43DE-A9BE-6D4584C6376A}"/>
              </a:ext>
            </a:extLst>
          </p:cNvPr>
          <p:cNvSpPr txBox="1">
            <a:spLocks/>
          </p:cNvSpPr>
          <p:nvPr/>
        </p:nvSpPr>
        <p:spPr>
          <a:xfrm>
            <a:off x="2531223" y="1474110"/>
            <a:ext cx="2145974" cy="710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GB" sz="1800" b="1" dirty="0"/>
              <a:t>Copper</a:t>
            </a:r>
            <a:br>
              <a:rPr lang="en-GB" sz="1800" b="1" dirty="0"/>
            </a:br>
            <a:r>
              <a:rPr lang="en-GB" sz="1800" b="1" dirty="0"/>
              <a:t>(smooth/rough)</a:t>
            </a:r>
            <a:endParaRPr lang="en-GB" sz="1800" dirty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EC657307-1C7E-4D43-B321-25584758B07D}"/>
              </a:ext>
            </a:extLst>
          </p:cNvPr>
          <p:cNvSpPr txBox="1">
            <a:spLocks/>
          </p:cNvSpPr>
          <p:nvPr/>
        </p:nvSpPr>
        <p:spPr>
          <a:xfrm>
            <a:off x="7974701" y="1474110"/>
            <a:ext cx="2145974" cy="710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GB" sz="1800" b="1" dirty="0"/>
              <a:t>Titanium</a:t>
            </a:r>
            <a:br>
              <a:rPr lang="en-GB" sz="1800" b="1" dirty="0"/>
            </a:br>
            <a:r>
              <a:rPr lang="en-GB" sz="1800" b="1" dirty="0"/>
              <a:t>(smooth/rough)</a:t>
            </a:r>
            <a:endParaRPr lang="en-GB" sz="1800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0D9EAD5-25D4-4929-849C-5D7E0AFFA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10" y="2445136"/>
            <a:ext cx="1828959" cy="150584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17403BD-39EF-4FD8-8F3F-8C8A22FFD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491" y="2509151"/>
            <a:ext cx="1621677" cy="137781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87711FA-334C-41A9-9153-515F3F794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484" y="4434016"/>
            <a:ext cx="1975275" cy="164606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18E8A2B-C535-41A1-B43C-7A7F1F255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747" y="4540705"/>
            <a:ext cx="1463167" cy="143268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C7FFB14-CFC7-44D1-B085-B0E9026F0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3507" y="4455354"/>
            <a:ext cx="1639966" cy="160338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2D0BC4B-8F51-415D-A57F-6E674C550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7897" y="2536586"/>
            <a:ext cx="1463167" cy="1322947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0B237C0-FD20-4220-A1FA-DAF415FB20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3087" y="4348665"/>
            <a:ext cx="192040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2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44" name="Fußzeilenplatzhalter 1">
            <a:extLst>
              <a:ext uri="{FF2B5EF4-FFF2-40B4-BE49-F238E27FC236}">
                <a16:creationId xmlns:a16="http://schemas.microsoft.com/office/drawing/2014/main" id="{4C1637AD-3D19-46EC-8F44-2645FCA4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413833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sp>
        <p:nvSpPr>
          <p:cNvPr id="45" name="Titel 11">
            <a:extLst>
              <a:ext uri="{FF2B5EF4-FFF2-40B4-BE49-F238E27FC236}">
                <a16:creationId xmlns:a16="http://schemas.microsoft.com/office/drawing/2014/main" id="{775A994C-CF4A-4717-AF28-3DA3F9BE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148001" cy="985286"/>
          </a:xfrm>
        </p:spPr>
        <p:txBody>
          <a:bodyPr/>
          <a:lstStyle/>
          <a:p>
            <a:r>
              <a:rPr lang="en-US" dirty="0"/>
              <a:t>Length</a:t>
            </a:r>
            <a:endParaRPr lang="de-DE" dirty="0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E8B31FAC-BB8F-43DE-A9BE-6D4584C6376A}"/>
              </a:ext>
            </a:extLst>
          </p:cNvPr>
          <p:cNvSpPr txBox="1">
            <a:spLocks/>
          </p:cNvSpPr>
          <p:nvPr/>
        </p:nvSpPr>
        <p:spPr>
          <a:xfrm>
            <a:off x="2531223" y="1474110"/>
            <a:ext cx="2145974" cy="710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GB" sz="1800" b="1" dirty="0"/>
              <a:t>Short</a:t>
            </a:r>
            <a:br>
              <a:rPr lang="en-GB" sz="1800" b="1" dirty="0"/>
            </a:br>
            <a:r>
              <a:rPr lang="en-GB" sz="1800" b="1" dirty="0"/>
              <a:t>~ 8 mm</a:t>
            </a:r>
            <a:endParaRPr lang="en-GB" sz="1800" dirty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EC657307-1C7E-4D43-B321-25584758B07D}"/>
              </a:ext>
            </a:extLst>
          </p:cNvPr>
          <p:cNvSpPr txBox="1">
            <a:spLocks/>
          </p:cNvSpPr>
          <p:nvPr/>
        </p:nvSpPr>
        <p:spPr>
          <a:xfrm>
            <a:off x="7974701" y="1474110"/>
            <a:ext cx="2145974" cy="710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GB" sz="1800" b="1" dirty="0"/>
              <a:t>Long</a:t>
            </a:r>
            <a:br>
              <a:rPr lang="en-GB" sz="1800" b="1" dirty="0"/>
            </a:br>
            <a:r>
              <a:rPr lang="en-GB" sz="1800" b="1" dirty="0"/>
              <a:t>~ 40 mm</a:t>
            </a:r>
            <a:endParaRPr lang="en-GB" sz="1800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0D9EAD5-25D4-4929-849C-5D7E0AFF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58" y="2471160"/>
            <a:ext cx="1828959" cy="150584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17403BD-39EF-4FD8-8F3F-8C8A22FF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639" y="2535175"/>
            <a:ext cx="1621677" cy="137781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87711FA-334C-41A9-9153-515F3F794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484" y="4434016"/>
            <a:ext cx="1975275" cy="164606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18E8A2B-C535-41A1-B43C-7A7F1F255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747" y="4540705"/>
            <a:ext cx="1463167" cy="143268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C7FFB14-CFC7-44D1-B085-B0E9026F0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507" y="4455354"/>
            <a:ext cx="1639966" cy="160338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2D0BC4B-8F51-415D-A57F-6E674C550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2626" y="2674343"/>
            <a:ext cx="1463167" cy="1322947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0B237C0-FD20-4220-A1FA-DAF415FB2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3087" y="4348665"/>
            <a:ext cx="1920406" cy="181676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0A1C983-599B-42D6-B0A6-D7895049FE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859" t="7623" r="38147" b="45059"/>
          <a:stretch/>
        </p:blipFill>
        <p:spPr>
          <a:xfrm>
            <a:off x="1461357" y="2184849"/>
            <a:ext cx="3817869" cy="430436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AFF7725-B3EA-4D91-A563-CCB838988A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671" t="3772" r="27015" b="45187"/>
          <a:stretch/>
        </p:blipFill>
        <p:spPr>
          <a:xfrm>
            <a:off x="6206284" y="2184849"/>
            <a:ext cx="5057830" cy="4140524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77D0BC2-E37B-4B6A-B4A2-2D2E2DCB4954}"/>
              </a:ext>
            </a:extLst>
          </p:cNvPr>
          <p:cNvCxnSpPr>
            <a:cxnSpLocks/>
          </p:cNvCxnSpPr>
          <p:nvPr/>
        </p:nvCxnSpPr>
        <p:spPr>
          <a:xfrm>
            <a:off x="2861264" y="4324898"/>
            <a:ext cx="684000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AA60F2A4-7C66-4D1B-B49C-9967EE3C1337}"/>
              </a:ext>
            </a:extLst>
          </p:cNvPr>
          <p:cNvCxnSpPr>
            <a:cxnSpLocks/>
          </p:cNvCxnSpPr>
          <p:nvPr/>
        </p:nvCxnSpPr>
        <p:spPr>
          <a:xfrm>
            <a:off x="7094871" y="4215361"/>
            <a:ext cx="2340000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345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44" name="Fußzeilenplatzhalter 1">
            <a:extLst>
              <a:ext uri="{FF2B5EF4-FFF2-40B4-BE49-F238E27FC236}">
                <a16:creationId xmlns:a16="http://schemas.microsoft.com/office/drawing/2014/main" id="{4C1637AD-3D19-46EC-8F44-2645FCA4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512299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sp>
        <p:nvSpPr>
          <p:cNvPr id="45" name="Titel 11">
            <a:extLst>
              <a:ext uri="{FF2B5EF4-FFF2-40B4-BE49-F238E27FC236}">
                <a16:creationId xmlns:a16="http://schemas.microsoft.com/office/drawing/2014/main" id="{775A994C-CF4A-4717-AF28-3DA3F9BE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148001" cy="985286"/>
          </a:xfrm>
        </p:spPr>
        <p:txBody>
          <a:bodyPr/>
          <a:lstStyle/>
          <a:p>
            <a:r>
              <a:rPr lang="en-US" dirty="0"/>
              <a:t>Angle of Aperture</a:t>
            </a:r>
            <a:endParaRPr lang="de-DE" dirty="0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E8B31FAC-BB8F-43DE-A9BE-6D4584C6376A}"/>
              </a:ext>
            </a:extLst>
          </p:cNvPr>
          <p:cNvSpPr txBox="1">
            <a:spLocks/>
          </p:cNvSpPr>
          <p:nvPr/>
        </p:nvSpPr>
        <p:spPr>
          <a:xfrm>
            <a:off x="2531223" y="1474110"/>
            <a:ext cx="2145974" cy="710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GB" sz="1800" b="1" dirty="0"/>
              <a:t>40°</a:t>
            </a:r>
            <a:endParaRPr lang="en-GB" sz="1800" dirty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EC657307-1C7E-4D43-B321-25584758B07D}"/>
              </a:ext>
            </a:extLst>
          </p:cNvPr>
          <p:cNvSpPr txBox="1">
            <a:spLocks/>
          </p:cNvSpPr>
          <p:nvPr/>
        </p:nvSpPr>
        <p:spPr>
          <a:xfrm>
            <a:off x="7974701" y="1474110"/>
            <a:ext cx="2145974" cy="710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GB" sz="1800" b="1" dirty="0"/>
              <a:t>10°</a:t>
            </a:r>
            <a:endParaRPr lang="en-GB" sz="1800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0D9EAD5-25D4-4929-849C-5D7E0AFF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933" y="2471160"/>
            <a:ext cx="1828959" cy="150584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17403BD-39EF-4FD8-8F3F-8C8A22FF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639" y="2535175"/>
            <a:ext cx="1621677" cy="137781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87711FA-334C-41A9-9153-515F3F794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484" y="4434016"/>
            <a:ext cx="1975275" cy="164606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18E8A2B-C535-41A1-B43C-7A7F1F255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622" y="4540705"/>
            <a:ext cx="1463167" cy="143268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C7FFB14-CFC7-44D1-B085-B0E9026F0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507" y="4455354"/>
            <a:ext cx="1639966" cy="160338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2D0BC4B-8F51-415D-A57F-6E674C550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7001" y="2674343"/>
            <a:ext cx="1463167" cy="1322947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0B237C0-FD20-4220-A1FA-DAF415FB2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4587" y="4348665"/>
            <a:ext cx="192040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7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Results: Surface Properties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0" y="5342543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CFC3728-3613-4C67-B28D-A4FEFA71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6489246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258E963-912F-4E13-9999-2A6579E61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" y="990746"/>
            <a:ext cx="7920000" cy="54157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9C397E-9E9B-4D43-895A-1C788BD1F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71" t="3772" r="27015" b="45187"/>
          <a:stretch/>
        </p:blipFill>
        <p:spPr>
          <a:xfrm>
            <a:off x="8848183" y="1318661"/>
            <a:ext cx="3023649" cy="24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14463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Results: Surface Properties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0" y="5342543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CFC3728-3613-4C67-B28D-A4FEFA71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96715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E1AA74-6021-4066-8634-A5E4161EC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" y="986176"/>
            <a:ext cx="7920000" cy="542035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3834D60-869C-47BD-B97F-87ADC72A9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9" t="2773" r="24422" b="44565"/>
          <a:stretch/>
        </p:blipFill>
        <p:spPr>
          <a:xfrm>
            <a:off x="8634487" y="1318661"/>
            <a:ext cx="3129769" cy="256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5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" name="Rechteck 102">
            <a:extLst>
              <a:ext uri="{FF2B5EF4-FFF2-40B4-BE49-F238E27FC236}">
                <a16:creationId xmlns:a16="http://schemas.microsoft.com/office/drawing/2014/main" id="{36E2E32F-4E1C-437D-B17B-9DFEFBF5AA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DCDCD"/>
                </a:solidFill>
              </a:rPr>
              <a:t>Overview</a:t>
            </a:r>
            <a:endParaRPr lang="de-DE" dirty="0">
              <a:solidFill>
                <a:srgbClr val="CDCDCD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CDCDCD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sp>
        <p:nvSpPr>
          <p:cNvPr id="102" name="Inhaltsplatzhalter 2">
            <a:extLst>
              <a:ext uri="{FF2B5EF4-FFF2-40B4-BE49-F238E27FC236}">
                <a16:creationId xmlns:a16="http://schemas.microsoft.com/office/drawing/2014/main" id="{FB0549BD-67F8-4E9B-9F25-7FF7F76E1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16820"/>
            <a:ext cx="7134317" cy="489585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D6A060"/>
                </a:solidFill>
              </a:rPr>
              <a:t>What is COSSTA?</a:t>
            </a:r>
          </a:p>
          <a:p>
            <a:r>
              <a:rPr lang="en-US" sz="2000" dirty="0">
                <a:solidFill>
                  <a:srgbClr val="CDCDCD"/>
                </a:solidFill>
              </a:rPr>
              <a:t>Atmospheric Entry at Titan</a:t>
            </a:r>
          </a:p>
          <a:p>
            <a:r>
              <a:rPr lang="en-US" sz="2000" dirty="0">
                <a:solidFill>
                  <a:srgbClr val="CDCDCD"/>
                </a:solidFill>
              </a:rPr>
              <a:t>Radiative Heating Measurements</a:t>
            </a:r>
          </a:p>
          <a:p>
            <a:r>
              <a:rPr lang="en-US" sz="2000" dirty="0">
                <a:solidFill>
                  <a:srgbClr val="CDCDCD"/>
                </a:solidFill>
              </a:rPr>
              <a:t>Radiometer Characterization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Set-up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Parameters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Results</a:t>
            </a:r>
          </a:p>
          <a:p>
            <a:r>
              <a:rPr lang="en-US" sz="2000" dirty="0">
                <a:solidFill>
                  <a:srgbClr val="CDCDCD"/>
                </a:solidFill>
              </a:rPr>
              <a:t>Outlook</a:t>
            </a:r>
          </a:p>
        </p:txBody>
      </p:sp>
      <p:pic>
        <p:nvPicPr>
          <p:cNvPr id="105" name="Grafik 104">
            <a:extLst>
              <a:ext uri="{FF2B5EF4-FFF2-40B4-BE49-F238E27FC236}">
                <a16:creationId xmlns:a16="http://schemas.microsoft.com/office/drawing/2014/main" id="{8604E3E7-0C34-4DCC-81D1-864B20895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767" y="1498910"/>
            <a:ext cx="3357282" cy="33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6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Results: Length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0" y="5342543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CFC3728-3613-4C67-B28D-A4FEFA71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6404722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3551E7D-40D5-403A-855D-598EA85F3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" y="986176"/>
            <a:ext cx="7920000" cy="54157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9EA2010-DB1C-40C9-96F8-5F4C086C6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71" t="3772" r="27015" b="45187"/>
          <a:stretch/>
        </p:blipFill>
        <p:spPr>
          <a:xfrm>
            <a:off x="8848183" y="1318661"/>
            <a:ext cx="3023649" cy="247526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261EDC2-DB1D-408F-A60E-299B20098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59" t="7623" r="38147" b="45059"/>
          <a:stretch/>
        </p:blipFill>
        <p:spPr>
          <a:xfrm>
            <a:off x="9081040" y="3793930"/>
            <a:ext cx="2516640" cy="283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09281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Results: Length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0" y="5342543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CFC3728-3613-4C67-B28D-A4FEFA71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6950288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A840B3-EB51-4415-8AF9-AD7BC68A8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" y="986176"/>
            <a:ext cx="7920000" cy="54091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AA52480-3CE8-4698-A0CE-A65A674D9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71" t="3772" r="27015" b="45187"/>
          <a:stretch/>
        </p:blipFill>
        <p:spPr>
          <a:xfrm>
            <a:off x="8848183" y="1318661"/>
            <a:ext cx="3023649" cy="24752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13BBECE-FB98-43F7-8D74-7F6154817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59" t="7623" r="38147" b="45059"/>
          <a:stretch/>
        </p:blipFill>
        <p:spPr>
          <a:xfrm>
            <a:off x="9081040" y="3793930"/>
            <a:ext cx="2516640" cy="283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16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Results: Length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0" y="5342543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CFC3728-3613-4C67-B28D-A4FEFA71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73663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A13C02C-8ABA-4541-AEC2-E26E019EA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" y="986176"/>
            <a:ext cx="7920000" cy="542035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ADD767A-EB93-49F0-B732-6EBF5771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83" y="1138576"/>
            <a:ext cx="7920000" cy="542035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2C3ADB2-9A91-4B1E-B0CD-E9FFC85AA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9" t="2773" r="24422" b="44565"/>
          <a:stretch/>
        </p:blipFill>
        <p:spPr>
          <a:xfrm>
            <a:off x="8634487" y="1318661"/>
            <a:ext cx="3129769" cy="256368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D6CBAA4-6C89-48B5-A045-D026AFAABBF6}"/>
              </a:ext>
            </a:extLst>
          </p:cNvPr>
          <p:cNvGrpSpPr/>
          <p:nvPr/>
        </p:nvGrpSpPr>
        <p:grpSpPr>
          <a:xfrm>
            <a:off x="9266945" y="4062426"/>
            <a:ext cx="2178431" cy="2261534"/>
            <a:chOff x="9266945" y="4062426"/>
            <a:chExt cx="2178431" cy="226153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2527E70-643C-41ED-BE3C-DAC52D76C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156" t="50787" r="10777" b="6982"/>
            <a:stretch/>
          </p:blipFill>
          <p:spPr>
            <a:xfrm rot="16200000">
              <a:off x="9286223" y="4095666"/>
              <a:ext cx="2192393" cy="2125913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7AF0BCD8-50B9-4B39-95B0-47FD8BE7168B}"/>
                </a:ext>
              </a:extLst>
            </p:cNvPr>
            <p:cNvSpPr/>
            <p:nvPr/>
          </p:nvSpPr>
          <p:spPr>
            <a:xfrm>
              <a:off x="9266945" y="5494084"/>
              <a:ext cx="176732" cy="829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4150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Results: Angle of Aperture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0" y="5342543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CFC3728-3613-4C67-B28D-A4FEFA71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558403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BFAEE4F-B6EF-468B-B730-646BE8E1B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83" y="1140861"/>
            <a:ext cx="7920000" cy="54157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ECA38A-5F02-4072-9C46-BBE637680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9" t="2773" r="24422" b="44565"/>
          <a:stretch/>
        </p:blipFill>
        <p:spPr>
          <a:xfrm>
            <a:off x="8634487" y="1318661"/>
            <a:ext cx="3129769" cy="25636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0BD9142-EAA3-4A04-BF60-ABB481654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71" t="3772" r="27015" b="45187"/>
          <a:stretch/>
        </p:blipFill>
        <p:spPr>
          <a:xfrm>
            <a:off x="8740607" y="3981858"/>
            <a:ext cx="3023649" cy="24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73810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Results: Angle of Aperture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0" y="5342543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CFC3728-3613-4C67-B28D-A4FEFA71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12191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3A7BAC-4166-4392-8008-71B6D2752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83" y="1140861"/>
            <a:ext cx="7920000" cy="54157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9CF8AC7-6942-4B7D-AF3D-5758EA297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9" t="2773" r="24422" b="44565"/>
          <a:stretch/>
        </p:blipFill>
        <p:spPr>
          <a:xfrm>
            <a:off x="8634487" y="1318661"/>
            <a:ext cx="3129769" cy="25636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D5C95E6-927B-45D5-8E51-F43661EC2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71" t="3772" r="27015" b="45187"/>
          <a:stretch/>
        </p:blipFill>
        <p:spPr>
          <a:xfrm>
            <a:off x="8740607" y="3981858"/>
            <a:ext cx="3023649" cy="24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25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Results: Angle of Aperture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0" y="5342543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CFC3728-3613-4C67-B28D-A4FEFA71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6865764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C15323F-2CCD-4ACC-976C-12F19F4B6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83" y="1144268"/>
            <a:ext cx="7920000" cy="54157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591BBFD-A9D9-413A-8AB4-E85F2B126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9" t="2773" r="24422" b="44565"/>
          <a:stretch/>
        </p:blipFill>
        <p:spPr>
          <a:xfrm>
            <a:off x="8634487" y="1318661"/>
            <a:ext cx="3129769" cy="256368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80EF1D0-2371-45AB-9AA0-CA8BDAA41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71" t="3772" r="27015" b="45187"/>
          <a:stretch/>
        </p:blipFill>
        <p:spPr>
          <a:xfrm>
            <a:off x="8740607" y="3981858"/>
            <a:ext cx="3023649" cy="24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75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Results: Angle of Aperture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0" y="5342543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CFC3728-3613-4C67-B28D-A4FEFA71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73663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197A5AE-E527-4FBA-8404-5E8BDE7EE383}"/>
              </a:ext>
            </a:extLst>
          </p:cNvPr>
          <p:cNvGrpSpPr/>
          <p:nvPr/>
        </p:nvGrpSpPr>
        <p:grpSpPr>
          <a:xfrm>
            <a:off x="9266945" y="3981592"/>
            <a:ext cx="2097741" cy="2342368"/>
            <a:chOff x="9266945" y="4062426"/>
            <a:chExt cx="2178431" cy="226153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876390F-5BA7-4AB1-AED2-785C77A30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156" t="50787" r="10777" b="6982"/>
            <a:stretch/>
          </p:blipFill>
          <p:spPr>
            <a:xfrm rot="16200000">
              <a:off x="9286223" y="4095666"/>
              <a:ext cx="2192393" cy="2125913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B35D1DD-4CDF-48C0-8FBD-3143359303D5}"/>
                </a:ext>
              </a:extLst>
            </p:cNvPr>
            <p:cNvSpPr/>
            <p:nvPr/>
          </p:nvSpPr>
          <p:spPr>
            <a:xfrm>
              <a:off x="9266945" y="5494084"/>
              <a:ext cx="176732" cy="829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D7114337-18D6-4A5B-A473-50B754A5A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59" t="7623" r="38147" b="45059"/>
          <a:stretch/>
        </p:blipFill>
        <p:spPr>
          <a:xfrm>
            <a:off x="9124099" y="1144268"/>
            <a:ext cx="2516640" cy="283732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4E5BAF4-EA4B-40E8-BAEC-A7DA5764C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733" y="1144268"/>
            <a:ext cx="7920000" cy="541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74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Additional Results: Temperature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0" y="5342543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CFC3728-3613-4C67-B28D-A4FEFA71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6927236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C98CDF-8ADA-4374-9A21-204A05E7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83" y="1144268"/>
            <a:ext cx="7920000" cy="54091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11E6A5-6DD0-4A36-A06F-9904E8E3DD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9" t="2773" r="24422" b="44565"/>
          <a:stretch/>
        </p:blipFill>
        <p:spPr>
          <a:xfrm>
            <a:off x="8634487" y="1318661"/>
            <a:ext cx="3129769" cy="256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5564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Conclusion for Heat Flux Measurement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0" y="5342543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D921067-21A2-40F0-A02F-4B357AD125C5}"/>
              </a:ext>
            </a:extLst>
          </p:cNvPr>
          <p:cNvSpPr txBox="1"/>
          <p:nvPr/>
        </p:nvSpPr>
        <p:spPr>
          <a:xfrm>
            <a:off x="523875" y="1086710"/>
            <a:ext cx="729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Influence of material (copper vs titanium) is not significant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CFC3728-3613-4C67-B28D-A4FEFA71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6850396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67F215-4128-45A0-99EC-2ADC34AD5E42}"/>
              </a:ext>
            </a:extLst>
          </p:cNvPr>
          <p:cNvSpPr txBox="1"/>
          <p:nvPr/>
        </p:nvSpPr>
        <p:spPr>
          <a:xfrm>
            <a:off x="523875" y="1662298"/>
            <a:ext cx="5485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Great importance of surface </a:t>
            </a:r>
            <a:r>
              <a:rPr lang="en-US" sz="2000" dirty="0">
                <a:solidFill>
                  <a:srgbClr val="C00000"/>
                </a:solidFill>
              </a:rPr>
              <a:t>rough</a:t>
            </a:r>
            <a:r>
              <a:rPr lang="en-US" sz="2000" dirty="0"/>
              <a:t>ness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52DE6BD-5314-488C-97EA-6A84A9B5DA56}"/>
              </a:ext>
            </a:extLst>
          </p:cNvPr>
          <p:cNvSpPr txBox="1"/>
          <p:nvPr/>
        </p:nvSpPr>
        <p:spPr>
          <a:xfrm>
            <a:off x="523875" y="2237886"/>
            <a:ext cx="9401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00000"/>
                </a:solidFill>
              </a:rPr>
              <a:t>shorter distance </a:t>
            </a:r>
            <a:r>
              <a:rPr lang="en-US" sz="2000" dirty="0"/>
              <a:t>of the sensor from the capsule surface yields a preferable (plateau-shaped) angular characteristic suitable for measurement of irradiance (rather than radiance)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8D3324C-AAB2-48B0-9A1E-06CB405D9130}"/>
              </a:ext>
            </a:extLst>
          </p:cNvPr>
          <p:cNvSpPr txBox="1"/>
          <p:nvPr/>
        </p:nvSpPr>
        <p:spPr>
          <a:xfrm>
            <a:off x="523874" y="3367472"/>
            <a:ext cx="8743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00000"/>
                </a:solidFill>
              </a:rPr>
              <a:t>greater angle of aperture</a:t>
            </a:r>
            <a:r>
              <a:rPr lang="en-US" sz="2000" dirty="0"/>
              <a:t> (40° vs 10°) yields a preferable (plateau-shaped) angular characteristic suitable for measurement of irradiance (rather than radiance)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AD4A836-FCA4-4846-8794-736521CE7942}"/>
              </a:ext>
            </a:extLst>
          </p:cNvPr>
          <p:cNvSpPr txBox="1"/>
          <p:nvPr/>
        </p:nvSpPr>
        <p:spPr>
          <a:xfrm>
            <a:off x="785128" y="4514198"/>
            <a:ext cx="976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This is particularly true for a long distance of the sensor from the capsule surface. A shorter distance mitigates this effect.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9BCA1E-B0F2-48B2-9180-F212DB787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927" y="836368"/>
            <a:ext cx="658405" cy="65840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4897E8F-919B-457C-93A2-D426FFDD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577" y="1480847"/>
            <a:ext cx="658405" cy="65840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D64B086-6D65-4EE3-9980-038AE82B9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827" y="2226881"/>
            <a:ext cx="658405" cy="65840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28640B3-1F49-4CD3-8800-748730814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620" y="3367472"/>
            <a:ext cx="658405" cy="6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0" grpId="0"/>
      <p:bldP spid="11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7234598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3A5D9141-0052-4AC2-BD43-68045DE2E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16820"/>
            <a:ext cx="7134317" cy="4895850"/>
          </a:xfrm>
          <a:noFill/>
        </p:spPr>
        <p:txBody>
          <a:bodyPr>
            <a:normAutofit/>
          </a:bodyPr>
          <a:lstStyle/>
          <a:p>
            <a:r>
              <a:rPr lang="en-US" sz="2000" dirty="0"/>
              <a:t>What is COSSTA?</a:t>
            </a:r>
          </a:p>
          <a:p>
            <a:r>
              <a:rPr lang="en-US" sz="2000" dirty="0"/>
              <a:t>Atmospheric Entry at Titan</a:t>
            </a:r>
          </a:p>
          <a:p>
            <a:r>
              <a:rPr lang="en-US" sz="2000" dirty="0"/>
              <a:t>Radiative Heating Measurements</a:t>
            </a:r>
          </a:p>
          <a:p>
            <a:r>
              <a:rPr lang="en-US" sz="2000" dirty="0">
                <a:solidFill>
                  <a:srgbClr val="D6A060"/>
                </a:solidFill>
              </a:rPr>
              <a:t>Radiometer Characterization</a:t>
            </a:r>
          </a:p>
          <a:p>
            <a:pPr lvl="1"/>
            <a:r>
              <a:rPr lang="en-US" sz="1800" dirty="0">
                <a:solidFill>
                  <a:srgbClr val="D6A060"/>
                </a:solidFill>
              </a:rPr>
              <a:t>Set-up</a:t>
            </a:r>
          </a:p>
          <a:p>
            <a:pPr lvl="1"/>
            <a:r>
              <a:rPr lang="en-US" sz="1800" dirty="0">
                <a:solidFill>
                  <a:srgbClr val="D6A060"/>
                </a:solidFill>
              </a:rPr>
              <a:t>Parameters</a:t>
            </a:r>
          </a:p>
          <a:p>
            <a:pPr lvl="1"/>
            <a:r>
              <a:rPr lang="en-US" sz="1800" dirty="0">
                <a:solidFill>
                  <a:srgbClr val="D6A060"/>
                </a:solidFill>
              </a:rPr>
              <a:t>Results</a:t>
            </a:r>
          </a:p>
          <a:p>
            <a:r>
              <a:rPr lang="en-US" sz="2000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1806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" name="Rechteck 102">
            <a:extLst>
              <a:ext uri="{FF2B5EF4-FFF2-40B4-BE49-F238E27FC236}">
                <a16:creationId xmlns:a16="http://schemas.microsoft.com/office/drawing/2014/main" id="{36E2E32F-4E1C-437D-B17B-9DFEFBF5AA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DCDCD"/>
                </a:solidFill>
              </a:rPr>
              <a:t>What is COSSTA?</a:t>
            </a:r>
            <a:endParaRPr lang="de-DE" dirty="0">
              <a:solidFill>
                <a:srgbClr val="CDCDCD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CDCDCD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sp>
        <p:nvSpPr>
          <p:cNvPr id="102" name="Inhaltsplatzhalter 2">
            <a:extLst>
              <a:ext uri="{FF2B5EF4-FFF2-40B4-BE49-F238E27FC236}">
                <a16:creationId xmlns:a16="http://schemas.microsoft.com/office/drawing/2014/main" id="{FB0549BD-67F8-4E9B-9F25-7FF7F76E1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16820"/>
            <a:ext cx="7040006" cy="489585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CDCDCD"/>
                </a:solidFill>
              </a:rPr>
              <a:t>DrEAM</a:t>
            </a:r>
            <a:r>
              <a:rPr lang="en-US" sz="2000" dirty="0">
                <a:solidFill>
                  <a:srgbClr val="CDCDCD"/>
                </a:solidFill>
              </a:rPr>
              <a:t>  =  “Dragonfly Entry </a:t>
            </a:r>
            <a:r>
              <a:rPr lang="en-US" sz="2000" dirty="0" err="1">
                <a:solidFill>
                  <a:srgbClr val="CDCDCD"/>
                </a:solidFill>
              </a:rPr>
              <a:t>Aerosciences</a:t>
            </a:r>
            <a:r>
              <a:rPr lang="en-US" sz="2000" dirty="0">
                <a:solidFill>
                  <a:srgbClr val="CDCDCD"/>
                </a:solidFill>
              </a:rPr>
              <a:t> Measurements”</a:t>
            </a:r>
          </a:p>
          <a:p>
            <a:r>
              <a:rPr lang="en-US" sz="2000" dirty="0">
                <a:solidFill>
                  <a:srgbClr val="CDCDCD"/>
                </a:solidFill>
              </a:rPr>
              <a:t>Collaboration: DLR &amp; NASA</a:t>
            </a:r>
          </a:p>
          <a:p>
            <a:r>
              <a:rPr lang="en-US" sz="2000" dirty="0">
                <a:solidFill>
                  <a:srgbClr val="CDCDCD"/>
                </a:solidFill>
              </a:rPr>
              <a:t>Instrumentation for atmospheric entry at Titan</a:t>
            </a:r>
          </a:p>
          <a:p>
            <a:r>
              <a:rPr lang="en-US" sz="2000" dirty="0">
                <a:solidFill>
                  <a:srgbClr val="CDCDCD"/>
                </a:solidFill>
              </a:rPr>
              <a:t>Provide critical aerothermodynamic data for TPS</a:t>
            </a:r>
          </a:p>
          <a:p>
            <a:endParaRPr lang="en-US" sz="2000" dirty="0">
              <a:solidFill>
                <a:srgbClr val="CDCDCD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CDCDCD"/>
                </a:solidFill>
              </a:rPr>
              <a:t>“</a:t>
            </a:r>
            <a:r>
              <a:rPr lang="en-US" sz="2000" dirty="0" err="1">
                <a:solidFill>
                  <a:srgbClr val="CDCDCD"/>
                </a:solidFill>
              </a:rPr>
              <a:t>COmbined</a:t>
            </a:r>
            <a:r>
              <a:rPr lang="en-US" sz="2000" dirty="0">
                <a:solidFill>
                  <a:srgbClr val="CDCDCD"/>
                </a:solidFill>
              </a:rPr>
              <a:t> Sensor System for Titan Atmosphere” (COSSTA)</a:t>
            </a:r>
          </a:p>
          <a:p>
            <a:r>
              <a:rPr lang="en-US" sz="2000" dirty="0">
                <a:solidFill>
                  <a:srgbClr val="CDCDCD"/>
                </a:solidFill>
              </a:rPr>
              <a:t>Based on COMARS (Schiaparelli)</a:t>
            </a:r>
          </a:p>
          <a:p>
            <a:r>
              <a:rPr lang="en-US" sz="2000" dirty="0">
                <a:solidFill>
                  <a:srgbClr val="CDCDCD"/>
                </a:solidFill>
              </a:rPr>
              <a:t>3 sensor clusters (DLR) containing: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2 total heat flux sensors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3 pressure transducers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7 radiometers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F9D4046-C5EC-4DCE-A2B2-C7B51CC12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767" y="1498910"/>
            <a:ext cx="3357282" cy="335728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1CB3D70-06E9-46AA-8D06-A00E8862BAD8}"/>
              </a:ext>
            </a:extLst>
          </p:cNvPr>
          <p:cNvSpPr/>
          <p:nvPr/>
        </p:nvSpPr>
        <p:spPr>
          <a:xfrm>
            <a:off x="1968842" y="1093511"/>
            <a:ext cx="5338784" cy="6161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CDCDCD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81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7234598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3A5D9141-0052-4AC2-BD43-68045DE2E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16820"/>
            <a:ext cx="7134317" cy="4895850"/>
          </a:xfrm>
          <a:noFill/>
        </p:spPr>
        <p:txBody>
          <a:bodyPr>
            <a:normAutofit/>
          </a:bodyPr>
          <a:lstStyle/>
          <a:p>
            <a:r>
              <a:rPr lang="en-US" sz="2000" dirty="0"/>
              <a:t>What is COSSTA?</a:t>
            </a:r>
          </a:p>
          <a:p>
            <a:r>
              <a:rPr lang="en-US" sz="2000" dirty="0"/>
              <a:t>Atmospheric Entry at Titan</a:t>
            </a:r>
          </a:p>
          <a:p>
            <a:r>
              <a:rPr lang="en-US" sz="2000" dirty="0"/>
              <a:t>Radiative Heating Measurements</a:t>
            </a:r>
          </a:p>
          <a:p>
            <a:r>
              <a:rPr lang="en-US" sz="2000" dirty="0"/>
              <a:t>Radiometer Characterization</a:t>
            </a:r>
          </a:p>
          <a:p>
            <a:pPr lvl="1"/>
            <a:r>
              <a:rPr lang="en-US" sz="1800" dirty="0"/>
              <a:t>Set-up</a:t>
            </a:r>
          </a:p>
          <a:p>
            <a:pPr lvl="1"/>
            <a:r>
              <a:rPr lang="en-US" sz="1800" dirty="0"/>
              <a:t>Parameters</a:t>
            </a:r>
          </a:p>
          <a:p>
            <a:pPr lvl="1"/>
            <a:r>
              <a:rPr lang="en-US" sz="1800" dirty="0"/>
              <a:t>Results</a:t>
            </a:r>
          </a:p>
          <a:p>
            <a:r>
              <a:rPr lang="en-US" sz="2000" dirty="0">
                <a:solidFill>
                  <a:srgbClr val="D6A060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2480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feld 49">
            <a:extLst>
              <a:ext uri="{FF2B5EF4-FFF2-40B4-BE49-F238E27FC236}">
                <a16:creationId xmlns:a16="http://schemas.microsoft.com/office/drawing/2014/main" id="{64C7AFBC-3450-4F17-9ED7-F4B9FEC14130}"/>
              </a:ext>
            </a:extLst>
          </p:cNvPr>
          <p:cNvSpPr txBox="1"/>
          <p:nvPr/>
        </p:nvSpPr>
        <p:spPr>
          <a:xfrm>
            <a:off x="695014" y="1213441"/>
            <a:ext cx="106412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Angular characterization </a:t>
            </a:r>
            <a:r>
              <a:rPr lang="en-US" dirty="0"/>
              <a:t>of actual flight sensors mounted in COSSTA sensor bodies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Blackbody cavity radiator for broadband radiometers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Measured angular characteristic of narrowband radiometers depends on light source – </a:t>
            </a:r>
            <a:br>
              <a:rPr lang="en-US" dirty="0"/>
            </a:br>
            <a:r>
              <a:rPr lang="en-US" dirty="0"/>
              <a:t>blackbody vs. red/UV LED</a:t>
            </a:r>
            <a:br>
              <a:rPr lang="en-US" dirty="0"/>
            </a:b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Presumably due to wavelength-dependent reflection in the well</a:t>
            </a:r>
            <a:br>
              <a:rPr lang="en-US" dirty="0"/>
            </a:b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Possible to use LEDs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Calibration of the absolute </a:t>
            </a:r>
            <a:r>
              <a:rPr lang="en-US" dirty="0">
                <a:solidFill>
                  <a:srgbClr val="C00000"/>
                </a:solidFill>
              </a:rPr>
              <a:t>irradiance</a:t>
            </a:r>
            <a:r>
              <a:rPr lang="en-US" dirty="0"/>
              <a:t> for all radiometers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Blackbody surface radiator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 to 40 W/cm²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7073233" cy="257774"/>
          </a:xfrm>
        </p:spPr>
        <p:txBody>
          <a:bodyPr/>
          <a:lstStyle/>
          <a:p>
            <a:r>
              <a:rPr lang="en-US" dirty="0"/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6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</a:t>
            </a:r>
            <a:r>
              <a:rPr lang="en-US" sz="2000" dirty="0"/>
              <a:t>(continued)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6850396" cy="257774"/>
          </a:xfrm>
        </p:spPr>
        <p:txBody>
          <a:bodyPr/>
          <a:lstStyle/>
          <a:p>
            <a:r>
              <a:rPr lang="en-US"/>
              <a:t>Pascal zur Nieden, DLR, Supersonic and Hypersonic Technologies Department - RHTG, 9-12 Sep 2024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4C7AFBC-3450-4F17-9ED7-F4B9FEC14130}"/>
              </a:ext>
            </a:extLst>
          </p:cNvPr>
          <p:cNvSpPr txBox="1"/>
          <p:nvPr/>
        </p:nvSpPr>
        <p:spPr>
          <a:xfrm>
            <a:off x="695326" y="1206854"/>
            <a:ext cx="106820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thermopile sensors for resistance at </a:t>
            </a:r>
            <a:r>
              <a:rPr lang="en-US" dirty="0">
                <a:solidFill>
                  <a:srgbClr val="C00000"/>
                </a:solidFill>
              </a:rPr>
              <a:t>low temperatures </a:t>
            </a:r>
            <a:r>
              <a:rPr lang="en-US" dirty="0"/>
              <a:t>of down to -155 °C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Cryogenic thermal vacuum chamber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Performance check of thermopile channels after exposure to low temperatures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Temperature measurement during temperature cycles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Calibration of the </a:t>
            </a:r>
            <a:r>
              <a:rPr lang="en-US" dirty="0">
                <a:solidFill>
                  <a:srgbClr val="C00000"/>
                </a:solidFill>
              </a:rPr>
              <a:t>wavelength sensitivity </a:t>
            </a:r>
            <a:r>
              <a:rPr lang="en-US" dirty="0"/>
              <a:t>of the thermopile sensors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Dragonfly launch </a:t>
            </a:r>
            <a:r>
              <a:rPr lang="en-US" dirty="0"/>
              <a:t>scheduled for 2028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Enhance our understanding of Titan atmospheric entry 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Contribute valuable data to the broader field of entry science</a:t>
            </a:r>
          </a:p>
        </p:txBody>
      </p:sp>
    </p:spTree>
    <p:extLst>
      <p:ext uri="{BB962C8B-B14F-4D97-AF65-F5344CB8AC3E}">
        <p14:creationId xmlns:p14="http://schemas.microsoft.com/office/powerpoint/2010/main" val="19738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" name="Rechteck 102">
            <a:extLst>
              <a:ext uri="{FF2B5EF4-FFF2-40B4-BE49-F238E27FC236}">
                <a16:creationId xmlns:a16="http://schemas.microsoft.com/office/drawing/2014/main" id="{36E2E32F-4E1C-437D-B17B-9DFEFBF5AA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3344111" cy="98528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DCDCD"/>
                </a:solidFill>
              </a:rPr>
              <a:t>Questions…?</a:t>
            </a:r>
            <a:endParaRPr lang="de-DE" sz="3600" dirty="0">
              <a:solidFill>
                <a:srgbClr val="CDCDCD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CDCDCD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43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8604E3E7-0C34-4DCC-81D1-864B20895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767" y="1498910"/>
            <a:ext cx="3357282" cy="33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" name="Rechteck 102">
            <a:extLst>
              <a:ext uri="{FF2B5EF4-FFF2-40B4-BE49-F238E27FC236}">
                <a16:creationId xmlns:a16="http://schemas.microsoft.com/office/drawing/2014/main" id="{36E2E32F-4E1C-437D-B17B-9DFEFBF5AA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DCDCD"/>
                </a:solidFill>
              </a:rPr>
              <a:t>Overview</a:t>
            </a:r>
            <a:endParaRPr lang="de-DE" dirty="0">
              <a:solidFill>
                <a:srgbClr val="CDCDCD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CDCDCD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sp>
        <p:nvSpPr>
          <p:cNvPr id="102" name="Inhaltsplatzhalter 2">
            <a:extLst>
              <a:ext uri="{FF2B5EF4-FFF2-40B4-BE49-F238E27FC236}">
                <a16:creationId xmlns:a16="http://schemas.microsoft.com/office/drawing/2014/main" id="{FB0549BD-67F8-4E9B-9F25-7FF7F76E1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16820"/>
            <a:ext cx="7134317" cy="489585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D6A060"/>
                </a:solidFill>
              </a:rPr>
              <a:t>What is COSSTA?</a:t>
            </a:r>
          </a:p>
          <a:p>
            <a:r>
              <a:rPr lang="en-US" sz="2000" dirty="0">
                <a:solidFill>
                  <a:srgbClr val="CDCDCD"/>
                </a:solidFill>
              </a:rPr>
              <a:t>Atmospheric Entry at Titan</a:t>
            </a:r>
          </a:p>
          <a:p>
            <a:r>
              <a:rPr lang="en-US" sz="2000" dirty="0">
                <a:solidFill>
                  <a:srgbClr val="CDCDCD"/>
                </a:solidFill>
              </a:rPr>
              <a:t>Radiative Heating Measurements</a:t>
            </a:r>
          </a:p>
          <a:p>
            <a:r>
              <a:rPr lang="en-US" sz="2000" dirty="0">
                <a:solidFill>
                  <a:srgbClr val="CDCDCD"/>
                </a:solidFill>
              </a:rPr>
              <a:t>Radiometer Characterization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Set-up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Parameters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Results</a:t>
            </a:r>
          </a:p>
          <a:p>
            <a:r>
              <a:rPr lang="en-US" sz="2000" dirty="0">
                <a:solidFill>
                  <a:srgbClr val="CDCDCD"/>
                </a:solidFill>
              </a:rPr>
              <a:t>Outlook</a:t>
            </a:r>
          </a:p>
        </p:txBody>
      </p:sp>
      <p:pic>
        <p:nvPicPr>
          <p:cNvPr id="105" name="Grafik 104">
            <a:extLst>
              <a:ext uri="{FF2B5EF4-FFF2-40B4-BE49-F238E27FC236}">
                <a16:creationId xmlns:a16="http://schemas.microsoft.com/office/drawing/2014/main" id="{8604E3E7-0C34-4DCC-81D1-864B20895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767" y="1498910"/>
            <a:ext cx="3357282" cy="33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15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" name="Rechteck 102">
            <a:extLst>
              <a:ext uri="{FF2B5EF4-FFF2-40B4-BE49-F238E27FC236}">
                <a16:creationId xmlns:a16="http://schemas.microsoft.com/office/drawing/2014/main" id="{36E2E32F-4E1C-437D-B17B-9DFEFBF5AA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DCDCD"/>
                </a:solidFill>
              </a:rPr>
              <a:t>Overview</a:t>
            </a:r>
            <a:endParaRPr lang="de-DE" dirty="0">
              <a:solidFill>
                <a:srgbClr val="CDCDCD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CDCDCD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sp>
        <p:nvSpPr>
          <p:cNvPr id="102" name="Inhaltsplatzhalter 2">
            <a:extLst>
              <a:ext uri="{FF2B5EF4-FFF2-40B4-BE49-F238E27FC236}">
                <a16:creationId xmlns:a16="http://schemas.microsoft.com/office/drawing/2014/main" id="{FB0549BD-67F8-4E9B-9F25-7FF7F76E1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16820"/>
            <a:ext cx="7134317" cy="489585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CDCDCD"/>
                </a:solidFill>
              </a:rPr>
              <a:t>What is COSSTA?</a:t>
            </a:r>
          </a:p>
          <a:p>
            <a:r>
              <a:rPr lang="en-US" sz="2000" dirty="0">
                <a:solidFill>
                  <a:srgbClr val="D6A060"/>
                </a:solidFill>
              </a:rPr>
              <a:t>Atmospheric Entry at Titan</a:t>
            </a:r>
          </a:p>
          <a:p>
            <a:r>
              <a:rPr lang="en-US" sz="2000" dirty="0">
                <a:solidFill>
                  <a:srgbClr val="CDCDCD"/>
                </a:solidFill>
              </a:rPr>
              <a:t>Radiative Heating Measurements</a:t>
            </a:r>
          </a:p>
          <a:p>
            <a:r>
              <a:rPr lang="en-US" sz="2000" dirty="0">
                <a:solidFill>
                  <a:srgbClr val="CDCDCD"/>
                </a:solidFill>
              </a:rPr>
              <a:t>Radiometer Characterization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Set-up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Parameters</a:t>
            </a:r>
          </a:p>
          <a:p>
            <a:pPr lvl="1"/>
            <a:r>
              <a:rPr lang="en-US" sz="1800" dirty="0">
                <a:solidFill>
                  <a:srgbClr val="CDCDCD"/>
                </a:solidFill>
              </a:rPr>
              <a:t>Results</a:t>
            </a:r>
          </a:p>
          <a:p>
            <a:r>
              <a:rPr lang="en-US" sz="2000" dirty="0">
                <a:solidFill>
                  <a:srgbClr val="CDCDCD"/>
                </a:solidFill>
              </a:rPr>
              <a:t>Outlook</a:t>
            </a:r>
          </a:p>
        </p:txBody>
      </p:sp>
      <p:pic>
        <p:nvPicPr>
          <p:cNvPr id="105" name="Grafik 104">
            <a:extLst>
              <a:ext uri="{FF2B5EF4-FFF2-40B4-BE49-F238E27FC236}">
                <a16:creationId xmlns:a16="http://schemas.microsoft.com/office/drawing/2014/main" id="{8604E3E7-0C34-4DCC-81D1-864B20895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767" y="1498910"/>
            <a:ext cx="3357282" cy="33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FFFFFF"/>
                </a:solidFill>
              </a:rPr>
              <a:t>Titan‘s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Atmosphere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D0D0D0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741A8235-B25A-429E-8B5E-9DDB747C0309}"/>
              </a:ext>
            </a:extLst>
          </p:cNvPr>
          <p:cNvGrpSpPr>
            <a:grpSpLocks noChangeAspect="1"/>
          </p:cNvGrpSpPr>
          <p:nvPr/>
        </p:nvGrpSpPr>
        <p:grpSpPr>
          <a:xfrm rot="20040000">
            <a:off x="9923719" y="1590596"/>
            <a:ext cx="320250" cy="231014"/>
            <a:chOff x="4322055" y="1141284"/>
            <a:chExt cx="6436507" cy="4643013"/>
          </a:xfrm>
        </p:grpSpPr>
        <p:grpSp>
          <p:nvGrpSpPr>
            <p:cNvPr id="99" name="Gruppieren 98">
              <a:extLst>
                <a:ext uri="{FF2B5EF4-FFF2-40B4-BE49-F238E27FC236}">
                  <a16:creationId xmlns:a16="http://schemas.microsoft.com/office/drawing/2014/main" id="{76E3BAD0-745D-4982-9749-6389F44D52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1769" y="2081388"/>
              <a:ext cx="4736793" cy="2776103"/>
              <a:chOff x="6021769" y="2081388"/>
              <a:chExt cx="4736793" cy="2776103"/>
            </a:xfrm>
          </p:grpSpPr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646FC237-76FD-49E2-8B22-1DB0729568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1769" y="2081388"/>
                <a:ext cx="4736793" cy="1539138"/>
              </a:xfrm>
              <a:custGeom>
                <a:avLst/>
                <a:gdLst>
                  <a:gd name="connsiteX0" fmla="*/ 0 w 3505200"/>
                  <a:gd name="connsiteY0" fmla="*/ 0 h 1028700"/>
                  <a:gd name="connsiteX1" fmla="*/ 416719 w 3505200"/>
                  <a:gd name="connsiteY1" fmla="*/ 776288 h 1028700"/>
                  <a:gd name="connsiteX2" fmla="*/ 421482 w 3505200"/>
                  <a:gd name="connsiteY2" fmla="*/ 1028700 h 1028700"/>
                  <a:gd name="connsiteX3" fmla="*/ 3505200 w 3505200"/>
                  <a:gd name="connsiteY3" fmla="*/ 1014413 h 1028700"/>
                  <a:gd name="connsiteX4" fmla="*/ 3481388 w 3505200"/>
                  <a:gd name="connsiteY4" fmla="*/ 976313 h 1028700"/>
                  <a:gd name="connsiteX5" fmla="*/ 3405188 w 3505200"/>
                  <a:gd name="connsiteY5" fmla="*/ 912019 h 1028700"/>
                  <a:gd name="connsiteX6" fmla="*/ 3324225 w 3505200"/>
                  <a:gd name="connsiteY6" fmla="*/ 871538 h 1028700"/>
                  <a:gd name="connsiteX7" fmla="*/ 3200400 w 3505200"/>
                  <a:gd name="connsiteY7" fmla="*/ 812006 h 1028700"/>
                  <a:gd name="connsiteX8" fmla="*/ 3057525 w 3505200"/>
                  <a:gd name="connsiteY8" fmla="*/ 773906 h 1028700"/>
                  <a:gd name="connsiteX9" fmla="*/ 2857500 w 3505200"/>
                  <a:gd name="connsiteY9" fmla="*/ 757238 h 1028700"/>
                  <a:gd name="connsiteX10" fmla="*/ 2505075 w 3505200"/>
                  <a:gd name="connsiteY10" fmla="*/ 707231 h 1028700"/>
                  <a:gd name="connsiteX11" fmla="*/ 2152650 w 3505200"/>
                  <a:gd name="connsiteY11" fmla="*/ 650081 h 1028700"/>
                  <a:gd name="connsiteX12" fmla="*/ 1885950 w 3505200"/>
                  <a:gd name="connsiteY12" fmla="*/ 592931 h 1028700"/>
                  <a:gd name="connsiteX13" fmla="*/ 1304925 w 3505200"/>
                  <a:gd name="connsiteY13" fmla="*/ 435769 h 1028700"/>
                  <a:gd name="connsiteX14" fmla="*/ 1028700 w 3505200"/>
                  <a:gd name="connsiteY14" fmla="*/ 321469 h 1028700"/>
                  <a:gd name="connsiteX15" fmla="*/ 685800 w 3505200"/>
                  <a:gd name="connsiteY15" fmla="*/ 169069 h 1028700"/>
                  <a:gd name="connsiteX16" fmla="*/ 400050 w 3505200"/>
                  <a:gd name="connsiteY16" fmla="*/ 66675 h 1028700"/>
                  <a:gd name="connsiteX17" fmla="*/ 83344 w 3505200"/>
                  <a:gd name="connsiteY17" fmla="*/ 4763 h 1028700"/>
                  <a:gd name="connsiteX18" fmla="*/ 0 w 3505200"/>
                  <a:gd name="connsiteY18" fmla="*/ 0 h 1028700"/>
                  <a:gd name="connsiteX0" fmla="*/ 0 w 3510495"/>
                  <a:gd name="connsiteY0" fmla="*/ 0 h 1028700"/>
                  <a:gd name="connsiteX1" fmla="*/ 416719 w 3510495"/>
                  <a:gd name="connsiteY1" fmla="*/ 776288 h 1028700"/>
                  <a:gd name="connsiteX2" fmla="*/ 421482 w 3510495"/>
                  <a:gd name="connsiteY2" fmla="*/ 1028700 h 1028700"/>
                  <a:gd name="connsiteX3" fmla="*/ 3510495 w 3510495"/>
                  <a:gd name="connsiteY3" fmla="*/ 1028531 h 1028700"/>
                  <a:gd name="connsiteX4" fmla="*/ 3481388 w 3510495"/>
                  <a:gd name="connsiteY4" fmla="*/ 976313 h 1028700"/>
                  <a:gd name="connsiteX5" fmla="*/ 3405188 w 3510495"/>
                  <a:gd name="connsiteY5" fmla="*/ 912019 h 1028700"/>
                  <a:gd name="connsiteX6" fmla="*/ 3324225 w 3510495"/>
                  <a:gd name="connsiteY6" fmla="*/ 871538 h 1028700"/>
                  <a:gd name="connsiteX7" fmla="*/ 3200400 w 3510495"/>
                  <a:gd name="connsiteY7" fmla="*/ 812006 h 1028700"/>
                  <a:gd name="connsiteX8" fmla="*/ 3057525 w 3510495"/>
                  <a:gd name="connsiteY8" fmla="*/ 773906 h 1028700"/>
                  <a:gd name="connsiteX9" fmla="*/ 2857500 w 3510495"/>
                  <a:gd name="connsiteY9" fmla="*/ 757238 h 1028700"/>
                  <a:gd name="connsiteX10" fmla="*/ 2505075 w 3510495"/>
                  <a:gd name="connsiteY10" fmla="*/ 707231 h 1028700"/>
                  <a:gd name="connsiteX11" fmla="*/ 2152650 w 3510495"/>
                  <a:gd name="connsiteY11" fmla="*/ 650081 h 1028700"/>
                  <a:gd name="connsiteX12" fmla="*/ 1885950 w 3510495"/>
                  <a:gd name="connsiteY12" fmla="*/ 592931 h 1028700"/>
                  <a:gd name="connsiteX13" fmla="*/ 1304925 w 3510495"/>
                  <a:gd name="connsiteY13" fmla="*/ 435769 h 1028700"/>
                  <a:gd name="connsiteX14" fmla="*/ 1028700 w 3510495"/>
                  <a:gd name="connsiteY14" fmla="*/ 321469 h 1028700"/>
                  <a:gd name="connsiteX15" fmla="*/ 685800 w 3510495"/>
                  <a:gd name="connsiteY15" fmla="*/ 169069 h 1028700"/>
                  <a:gd name="connsiteX16" fmla="*/ 400050 w 3510495"/>
                  <a:gd name="connsiteY16" fmla="*/ 66675 h 1028700"/>
                  <a:gd name="connsiteX17" fmla="*/ 83344 w 3510495"/>
                  <a:gd name="connsiteY17" fmla="*/ 4763 h 1028700"/>
                  <a:gd name="connsiteX18" fmla="*/ 0 w 3510495"/>
                  <a:gd name="connsiteY18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10495" h="1028700">
                    <a:moveTo>
                      <a:pt x="0" y="0"/>
                    </a:moveTo>
                    <a:lnTo>
                      <a:pt x="416719" y="776288"/>
                    </a:lnTo>
                    <a:cubicBezTo>
                      <a:pt x="418307" y="860425"/>
                      <a:pt x="419894" y="944563"/>
                      <a:pt x="421482" y="1028700"/>
                    </a:cubicBezTo>
                    <a:lnTo>
                      <a:pt x="3510495" y="1028531"/>
                    </a:lnTo>
                    <a:lnTo>
                      <a:pt x="3481388" y="976313"/>
                    </a:lnTo>
                    <a:lnTo>
                      <a:pt x="3405188" y="912019"/>
                    </a:lnTo>
                    <a:lnTo>
                      <a:pt x="3324225" y="871538"/>
                    </a:lnTo>
                    <a:lnTo>
                      <a:pt x="3200400" y="812006"/>
                    </a:lnTo>
                    <a:lnTo>
                      <a:pt x="3057525" y="773906"/>
                    </a:lnTo>
                    <a:lnTo>
                      <a:pt x="2857500" y="757238"/>
                    </a:lnTo>
                    <a:lnTo>
                      <a:pt x="2505075" y="707231"/>
                    </a:lnTo>
                    <a:lnTo>
                      <a:pt x="2152650" y="650081"/>
                    </a:lnTo>
                    <a:lnTo>
                      <a:pt x="1885950" y="592931"/>
                    </a:lnTo>
                    <a:lnTo>
                      <a:pt x="1304925" y="435769"/>
                    </a:lnTo>
                    <a:lnTo>
                      <a:pt x="1028700" y="321469"/>
                    </a:lnTo>
                    <a:lnTo>
                      <a:pt x="685800" y="169069"/>
                    </a:lnTo>
                    <a:lnTo>
                      <a:pt x="400050" y="66675"/>
                    </a:lnTo>
                    <a:lnTo>
                      <a:pt x="83344" y="47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01">
                  <a:alpha val="4470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98" name="Freihandform: Form 97">
                <a:extLst>
                  <a:ext uri="{FF2B5EF4-FFF2-40B4-BE49-F238E27FC236}">
                    <a16:creationId xmlns:a16="http://schemas.microsoft.com/office/drawing/2014/main" id="{1A96A923-C213-4932-9316-3ED98E4CA4D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21772" y="3370423"/>
                <a:ext cx="4734411" cy="1487068"/>
              </a:xfrm>
              <a:custGeom>
                <a:avLst/>
                <a:gdLst>
                  <a:gd name="connsiteX0" fmla="*/ 0 w 3505200"/>
                  <a:gd name="connsiteY0" fmla="*/ 0 h 1028700"/>
                  <a:gd name="connsiteX1" fmla="*/ 416719 w 3505200"/>
                  <a:gd name="connsiteY1" fmla="*/ 776288 h 1028700"/>
                  <a:gd name="connsiteX2" fmla="*/ 421482 w 3505200"/>
                  <a:gd name="connsiteY2" fmla="*/ 1028700 h 1028700"/>
                  <a:gd name="connsiteX3" fmla="*/ 3505200 w 3505200"/>
                  <a:gd name="connsiteY3" fmla="*/ 1014413 h 1028700"/>
                  <a:gd name="connsiteX4" fmla="*/ 3481388 w 3505200"/>
                  <a:gd name="connsiteY4" fmla="*/ 976313 h 1028700"/>
                  <a:gd name="connsiteX5" fmla="*/ 3405188 w 3505200"/>
                  <a:gd name="connsiteY5" fmla="*/ 912019 h 1028700"/>
                  <a:gd name="connsiteX6" fmla="*/ 3324225 w 3505200"/>
                  <a:gd name="connsiteY6" fmla="*/ 871538 h 1028700"/>
                  <a:gd name="connsiteX7" fmla="*/ 3200400 w 3505200"/>
                  <a:gd name="connsiteY7" fmla="*/ 812006 h 1028700"/>
                  <a:gd name="connsiteX8" fmla="*/ 3057525 w 3505200"/>
                  <a:gd name="connsiteY8" fmla="*/ 773906 h 1028700"/>
                  <a:gd name="connsiteX9" fmla="*/ 2857500 w 3505200"/>
                  <a:gd name="connsiteY9" fmla="*/ 757238 h 1028700"/>
                  <a:gd name="connsiteX10" fmla="*/ 2505075 w 3505200"/>
                  <a:gd name="connsiteY10" fmla="*/ 707231 h 1028700"/>
                  <a:gd name="connsiteX11" fmla="*/ 2152650 w 3505200"/>
                  <a:gd name="connsiteY11" fmla="*/ 650081 h 1028700"/>
                  <a:gd name="connsiteX12" fmla="*/ 1885950 w 3505200"/>
                  <a:gd name="connsiteY12" fmla="*/ 592931 h 1028700"/>
                  <a:gd name="connsiteX13" fmla="*/ 1304925 w 3505200"/>
                  <a:gd name="connsiteY13" fmla="*/ 435769 h 1028700"/>
                  <a:gd name="connsiteX14" fmla="*/ 1028700 w 3505200"/>
                  <a:gd name="connsiteY14" fmla="*/ 321469 h 1028700"/>
                  <a:gd name="connsiteX15" fmla="*/ 685800 w 3505200"/>
                  <a:gd name="connsiteY15" fmla="*/ 169069 h 1028700"/>
                  <a:gd name="connsiteX16" fmla="*/ 400050 w 3505200"/>
                  <a:gd name="connsiteY16" fmla="*/ 66675 h 1028700"/>
                  <a:gd name="connsiteX17" fmla="*/ 83344 w 3505200"/>
                  <a:gd name="connsiteY17" fmla="*/ 4763 h 1028700"/>
                  <a:gd name="connsiteX18" fmla="*/ 0 w 3505200"/>
                  <a:gd name="connsiteY18" fmla="*/ 0 h 1028700"/>
                  <a:gd name="connsiteX0" fmla="*/ 0 w 3508730"/>
                  <a:gd name="connsiteY0" fmla="*/ 0 h 1028700"/>
                  <a:gd name="connsiteX1" fmla="*/ 416719 w 3508730"/>
                  <a:gd name="connsiteY1" fmla="*/ 776288 h 1028700"/>
                  <a:gd name="connsiteX2" fmla="*/ 421482 w 3508730"/>
                  <a:gd name="connsiteY2" fmla="*/ 1028700 h 1028700"/>
                  <a:gd name="connsiteX3" fmla="*/ 3508730 w 3508730"/>
                  <a:gd name="connsiteY3" fmla="*/ 1028531 h 1028700"/>
                  <a:gd name="connsiteX4" fmla="*/ 3481388 w 3508730"/>
                  <a:gd name="connsiteY4" fmla="*/ 976313 h 1028700"/>
                  <a:gd name="connsiteX5" fmla="*/ 3405188 w 3508730"/>
                  <a:gd name="connsiteY5" fmla="*/ 912019 h 1028700"/>
                  <a:gd name="connsiteX6" fmla="*/ 3324225 w 3508730"/>
                  <a:gd name="connsiteY6" fmla="*/ 871538 h 1028700"/>
                  <a:gd name="connsiteX7" fmla="*/ 3200400 w 3508730"/>
                  <a:gd name="connsiteY7" fmla="*/ 812006 h 1028700"/>
                  <a:gd name="connsiteX8" fmla="*/ 3057525 w 3508730"/>
                  <a:gd name="connsiteY8" fmla="*/ 773906 h 1028700"/>
                  <a:gd name="connsiteX9" fmla="*/ 2857500 w 3508730"/>
                  <a:gd name="connsiteY9" fmla="*/ 757238 h 1028700"/>
                  <a:gd name="connsiteX10" fmla="*/ 2505075 w 3508730"/>
                  <a:gd name="connsiteY10" fmla="*/ 707231 h 1028700"/>
                  <a:gd name="connsiteX11" fmla="*/ 2152650 w 3508730"/>
                  <a:gd name="connsiteY11" fmla="*/ 650081 h 1028700"/>
                  <a:gd name="connsiteX12" fmla="*/ 1885950 w 3508730"/>
                  <a:gd name="connsiteY12" fmla="*/ 592931 h 1028700"/>
                  <a:gd name="connsiteX13" fmla="*/ 1304925 w 3508730"/>
                  <a:gd name="connsiteY13" fmla="*/ 435769 h 1028700"/>
                  <a:gd name="connsiteX14" fmla="*/ 1028700 w 3508730"/>
                  <a:gd name="connsiteY14" fmla="*/ 321469 h 1028700"/>
                  <a:gd name="connsiteX15" fmla="*/ 685800 w 3508730"/>
                  <a:gd name="connsiteY15" fmla="*/ 169069 h 1028700"/>
                  <a:gd name="connsiteX16" fmla="*/ 400050 w 3508730"/>
                  <a:gd name="connsiteY16" fmla="*/ 66675 h 1028700"/>
                  <a:gd name="connsiteX17" fmla="*/ 83344 w 3508730"/>
                  <a:gd name="connsiteY17" fmla="*/ 4763 h 1028700"/>
                  <a:gd name="connsiteX18" fmla="*/ 0 w 3508730"/>
                  <a:gd name="connsiteY18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08730" h="1028700">
                    <a:moveTo>
                      <a:pt x="0" y="0"/>
                    </a:moveTo>
                    <a:lnTo>
                      <a:pt x="416719" y="776288"/>
                    </a:lnTo>
                    <a:cubicBezTo>
                      <a:pt x="418307" y="860425"/>
                      <a:pt x="419894" y="944563"/>
                      <a:pt x="421482" y="1028700"/>
                    </a:cubicBezTo>
                    <a:lnTo>
                      <a:pt x="3508730" y="1028531"/>
                    </a:lnTo>
                    <a:lnTo>
                      <a:pt x="3481388" y="976313"/>
                    </a:lnTo>
                    <a:lnTo>
                      <a:pt x="3405188" y="912019"/>
                    </a:lnTo>
                    <a:lnTo>
                      <a:pt x="3324225" y="871538"/>
                    </a:lnTo>
                    <a:lnTo>
                      <a:pt x="3200400" y="812006"/>
                    </a:lnTo>
                    <a:lnTo>
                      <a:pt x="3057525" y="773906"/>
                    </a:lnTo>
                    <a:lnTo>
                      <a:pt x="2857500" y="757238"/>
                    </a:lnTo>
                    <a:lnTo>
                      <a:pt x="2505075" y="707231"/>
                    </a:lnTo>
                    <a:lnTo>
                      <a:pt x="2152650" y="650081"/>
                    </a:lnTo>
                    <a:lnTo>
                      <a:pt x="1885950" y="592931"/>
                    </a:lnTo>
                    <a:lnTo>
                      <a:pt x="1304925" y="435769"/>
                    </a:lnTo>
                    <a:lnTo>
                      <a:pt x="1028700" y="321469"/>
                    </a:lnTo>
                    <a:lnTo>
                      <a:pt x="685800" y="169069"/>
                    </a:lnTo>
                    <a:lnTo>
                      <a:pt x="400050" y="66675"/>
                    </a:lnTo>
                    <a:lnTo>
                      <a:pt x="83344" y="47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01">
                  <a:alpha val="4470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777161AA-65E0-4033-B1A4-C63EF2159473}"/>
                </a:ext>
              </a:extLst>
            </p:cNvPr>
            <p:cNvGrpSpPr/>
            <p:nvPr/>
          </p:nvGrpSpPr>
          <p:grpSpPr>
            <a:xfrm>
              <a:off x="4322055" y="1141284"/>
              <a:ext cx="1015469" cy="4643013"/>
              <a:chOff x="4322055" y="1141284"/>
              <a:chExt cx="1015469" cy="4643013"/>
            </a:xfrm>
          </p:grpSpPr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A7638F9B-BB27-4EA5-BDE3-36E7767CE1B1}"/>
                  </a:ext>
                </a:extLst>
              </p:cNvPr>
              <p:cNvSpPr/>
              <p:nvPr/>
            </p:nvSpPr>
            <p:spPr>
              <a:xfrm>
                <a:off x="4322055" y="1141284"/>
                <a:ext cx="1015332" cy="2391348"/>
              </a:xfrm>
              <a:custGeom>
                <a:avLst/>
                <a:gdLst>
                  <a:gd name="connsiteX0" fmla="*/ 0 w 752475"/>
                  <a:gd name="connsiteY0" fmla="*/ 1724025 h 1724025"/>
                  <a:gd name="connsiteX1" fmla="*/ 4763 w 752475"/>
                  <a:gd name="connsiteY1" fmla="*/ 1581150 h 1724025"/>
                  <a:gd name="connsiteX2" fmla="*/ 33338 w 752475"/>
                  <a:gd name="connsiteY2" fmla="*/ 1362075 h 1724025"/>
                  <a:gd name="connsiteX3" fmla="*/ 119063 w 752475"/>
                  <a:gd name="connsiteY3" fmla="*/ 1100138 h 1724025"/>
                  <a:gd name="connsiteX4" fmla="*/ 214313 w 752475"/>
                  <a:gd name="connsiteY4" fmla="*/ 771525 h 1724025"/>
                  <a:gd name="connsiteX5" fmla="*/ 376238 w 752475"/>
                  <a:gd name="connsiteY5" fmla="*/ 381000 h 1724025"/>
                  <a:gd name="connsiteX6" fmla="*/ 528638 w 752475"/>
                  <a:gd name="connsiteY6" fmla="*/ 119063 h 1724025"/>
                  <a:gd name="connsiteX7" fmla="*/ 585788 w 752475"/>
                  <a:gd name="connsiteY7" fmla="*/ 57150 h 1724025"/>
                  <a:gd name="connsiteX8" fmla="*/ 704850 w 752475"/>
                  <a:gd name="connsiteY8" fmla="*/ 0 h 1724025"/>
                  <a:gd name="connsiteX9" fmla="*/ 752475 w 752475"/>
                  <a:gd name="connsiteY9" fmla="*/ 9525 h 1724025"/>
                  <a:gd name="connsiteX10" fmla="*/ 709613 w 752475"/>
                  <a:gd name="connsiteY10" fmla="*/ 100013 h 1724025"/>
                  <a:gd name="connsiteX11" fmla="*/ 661988 w 752475"/>
                  <a:gd name="connsiteY11" fmla="*/ 152400 h 1724025"/>
                  <a:gd name="connsiteX12" fmla="*/ 652463 w 752475"/>
                  <a:gd name="connsiteY12" fmla="*/ 214313 h 1724025"/>
                  <a:gd name="connsiteX13" fmla="*/ 676275 w 752475"/>
                  <a:gd name="connsiteY13" fmla="*/ 319088 h 1724025"/>
                  <a:gd name="connsiteX14" fmla="*/ 714375 w 752475"/>
                  <a:gd name="connsiteY14" fmla="*/ 466725 h 1724025"/>
                  <a:gd name="connsiteX15" fmla="*/ 728663 w 752475"/>
                  <a:gd name="connsiteY15" fmla="*/ 561975 h 1724025"/>
                  <a:gd name="connsiteX16" fmla="*/ 185738 w 752475"/>
                  <a:gd name="connsiteY16" fmla="*/ 1719263 h 1724025"/>
                  <a:gd name="connsiteX17" fmla="*/ 0 w 752475"/>
                  <a:gd name="connsiteY17" fmla="*/ 1724025 h 172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2475" h="1724025">
                    <a:moveTo>
                      <a:pt x="0" y="1724025"/>
                    </a:moveTo>
                    <a:lnTo>
                      <a:pt x="4763" y="1581150"/>
                    </a:lnTo>
                    <a:lnTo>
                      <a:pt x="33338" y="1362075"/>
                    </a:lnTo>
                    <a:lnTo>
                      <a:pt x="119063" y="1100138"/>
                    </a:lnTo>
                    <a:lnTo>
                      <a:pt x="214313" y="771525"/>
                    </a:lnTo>
                    <a:lnTo>
                      <a:pt x="376238" y="381000"/>
                    </a:lnTo>
                    <a:lnTo>
                      <a:pt x="528638" y="119063"/>
                    </a:lnTo>
                    <a:lnTo>
                      <a:pt x="585788" y="57150"/>
                    </a:lnTo>
                    <a:lnTo>
                      <a:pt x="704850" y="0"/>
                    </a:lnTo>
                    <a:lnTo>
                      <a:pt x="752475" y="9525"/>
                    </a:lnTo>
                    <a:lnTo>
                      <a:pt x="709613" y="100013"/>
                    </a:lnTo>
                    <a:lnTo>
                      <a:pt x="661988" y="152400"/>
                    </a:lnTo>
                    <a:lnTo>
                      <a:pt x="652463" y="214313"/>
                    </a:lnTo>
                    <a:lnTo>
                      <a:pt x="676275" y="319088"/>
                    </a:lnTo>
                    <a:lnTo>
                      <a:pt x="714375" y="466725"/>
                    </a:lnTo>
                    <a:lnTo>
                      <a:pt x="728663" y="561975"/>
                    </a:lnTo>
                    <a:lnTo>
                      <a:pt x="185738" y="1719263"/>
                    </a:lnTo>
                    <a:lnTo>
                      <a:pt x="0" y="1724025"/>
                    </a:lnTo>
                    <a:close/>
                  </a:path>
                </a:pathLst>
              </a:custGeom>
              <a:solidFill>
                <a:srgbClr val="FF3300">
                  <a:alpha val="45098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7" name="Freihandform: Form 96">
                <a:extLst>
                  <a:ext uri="{FF2B5EF4-FFF2-40B4-BE49-F238E27FC236}">
                    <a16:creationId xmlns:a16="http://schemas.microsoft.com/office/drawing/2014/main" id="{976C62FE-7953-4DA3-9433-907DB033A72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4324574" y="3392949"/>
                <a:ext cx="1012950" cy="2391348"/>
              </a:xfrm>
              <a:custGeom>
                <a:avLst/>
                <a:gdLst>
                  <a:gd name="connsiteX0" fmla="*/ 0 w 752475"/>
                  <a:gd name="connsiteY0" fmla="*/ 1724025 h 1724025"/>
                  <a:gd name="connsiteX1" fmla="*/ 4763 w 752475"/>
                  <a:gd name="connsiteY1" fmla="*/ 1581150 h 1724025"/>
                  <a:gd name="connsiteX2" fmla="*/ 33338 w 752475"/>
                  <a:gd name="connsiteY2" fmla="*/ 1362075 h 1724025"/>
                  <a:gd name="connsiteX3" fmla="*/ 119063 w 752475"/>
                  <a:gd name="connsiteY3" fmla="*/ 1100138 h 1724025"/>
                  <a:gd name="connsiteX4" fmla="*/ 214313 w 752475"/>
                  <a:gd name="connsiteY4" fmla="*/ 771525 h 1724025"/>
                  <a:gd name="connsiteX5" fmla="*/ 376238 w 752475"/>
                  <a:gd name="connsiteY5" fmla="*/ 381000 h 1724025"/>
                  <a:gd name="connsiteX6" fmla="*/ 528638 w 752475"/>
                  <a:gd name="connsiteY6" fmla="*/ 119063 h 1724025"/>
                  <a:gd name="connsiteX7" fmla="*/ 585788 w 752475"/>
                  <a:gd name="connsiteY7" fmla="*/ 57150 h 1724025"/>
                  <a:gd name="connsiteX8" fmla="*/ 704850 w 752475"/>
                  <a:gd name="connsiteY8" fmla="*/ 0 h 1724025"/>
                  <a:gd name="connsiteX9" fmla="*/ 752475 w 752475"/>
                  <a:gd name="connsiteY9" fmla="*/ 9525 h 1724025"/>
                  <a:gd name="connsiteX10" fmla="*/ 709613 w 752475"/>
                  <a:gd name="connsiteY10" fmla="*/ 100013 h 1724025"/>
                  <a:gd name="connsiteX11" fmla="*/ 661988 w 752475"/>
                  <a:gd name="connsiteY11" fmla="*/ 152400 h 1724025"/>
                  <a:gd name="connsiteX12" fmla="*/ 652463 w 752475"/>
                  <a:gd name="connsiteY12" fmla="*/ 214313 h 1724025"/>
                  <a:gd name="connsiteX13" fmla="*/ 676275 w 752475"/>
                  <a:gd name="connsiteY13" fmla="*/ 319088 h 1724025"/>
                  <a:gd name="connsiteX14" fmla="*/ 714375 w 752475"/>
                  <a:gd name="connsiteY14" fmla="*/ 466725 h 1724025"/>
                  <a:gd name="connsiteX15" fmla="*/ 728663 w 752475"/>
                  <a:gd name="connsiteY15" fmla="*/ 561975 h 1724025"/>
                  <a:gd name="connsiteX16" fmla="*/ 185738 w 752475"/>
                  <a:gd name="connsiteY16" fmla="*/ 1719263 h 1724025"/>
                  <a:gd name="connsiteX17" fmla="*/ 0 w 752475"/>
                  <a:gd name="connsiteY17" fmla="*/ 1724025 h 1724025"/>
                  <a:gd name="connsiteX0" fmla="*/ 0 w 750710"/>
                  <a:gd name="connsiteY0" fmla="*/ 1718730 h 1719263"/>
                  <a:gd name="connsiteX1" fmla="*/ 2998 w 750710"/>
                  <a:gd name="connsiteY1" fmla="*/ 1581150 h 1719263"/>
                  <a:gd name="connsiteX2" fmla="*/ 31573 w 750710"/>
                  <a:gd name="connsiteY2" fmla="*/ 1362075 h 1719263"/>
                  <a:gd name="connsiteX3" fmla="*/ 117298 w 750710"/>
                  <a:gd name="connsiteY3" fmla="*/ 1100138 h 1719263"/>
                  <a:gd name="connsiteX4" fmla="*/ 212548 w 750710"/>
                  <a:gd name="connsiteY4" fmla="*/ 771525 h 1719263"/>
                  <a:gd name="connsiteX5" fmla="*/ 374473 w 750710"/>
                  <a:gd name="connsiteY5" fmla="*/ 381000 h 1719263"/>
                  <a:gd name="connsiteX6" fmla="*/ 526873 w 750710"/>
                  <a:gd name="connsiteY6" fmla="*/ 119063 h 1719263"/>
                  <a:gd name="connsiteX7" fmla="*/ 584023 w 750710"/>
                  <a:gd name="connsiteY7" fmla="*/ 57150 h 1719263"/>
                  <a:gd name="connsiteX8" fmla="*/ 703085 w 750710"/>
                  <a:gd name="connsiteY8" fmla="*/ 0 h 1719263"/>
                  <a:gd name="connsiteX9" fmla="*/ 750710 w 750710"/>
                  <a:gd name="connsiteY9" fmla="*/ 9525 h 1719263"/>
                  <a:gd name="connsiteX10" fmla="*/ 707848 w 750710"/>
                  <a:gd name="connsiteY10" fmla="*/ 100013 h 1719263"/>
                  <a:gd name="connsiteX11" fmla="*/ 660223 w 750710"/>
                  <a:gd name="connsiteY11" fmla="*/ 152400 h 1719263"/>
                  <a:gd name="connsiteX12" fmla="*/ 650698 w 750710"/>
                  <a:gd name="connsiteY12" fmla="*/ 214313 h 1719263"/>
                  <a:gd name="connsiteX13" fmla="*/ 674510 w 750710"/>
                  <a:gd name="connsiteY13" fmla="*/ 319088 h 1719263"/>
                  <a:gd name="connsiteX14" fmla="*/ 712610 w 750710"/>
                  <a:gd name="connsiteY14" fmla="*/ 466725 h 1719263"/>
                  <a:gd name="connsiteX15" fmla="*/ 726898 w 750710"/>
                  <a:gd name="connsiteY15" fmla="*/ 561975 h 1719263"/>
                  <a:gd name="connsiteX16" fmla="*/ 183973 w 750710"/>
                  <a:gd name="connsiteY16" fmla="*/ 1719263 h 1719263"/>
                  <a:gd name="connsiteX17" fmla="*/ 0 w 750710"/>
                  <a:gd name="connsiteY17" fmla="*/ 1718730 h 17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0710" h="1719263">
                    <a:moveTo>
                      <a:pt x="0" y="1718730"/>
                    </a:moveTo>
                    <a:cubicBezTo>
                      <a:pt x="999" y="1672870"/>
                      <a:pt x="1999" y="1627010"/>
                      <a:pt x="2998" y="1581150"/>
                    </a:cubicBezTo>
                    <a:lnTo>
                      <a:pt x="31573" y="1362075"/>
                    </a:lnTo>
                    <a:lnTo>
                      <a:pt x="117298" y="1100138"/>
                    </a:lnTo>
                    <a:lnTo>
                      <a:pt x="212548" y="771525"/>
                    </a:lnTo>
                    <a:lnTo>
                      <a:pt x="374473" y="381000"/>
                    </a:lnTo>
                    <a:lnTo>
                      <a:pt x="526873" y="119063"/>
                    </a:lnTo>
                    <a:lnTo>
                      <a:pt x="584023" y="57150"/>
                    </a:lnTo>
                    <a:lnTo>
                      <a:pt x="703085" y="0"/>
                    </a:lnTo>
                    <a:lnTo>
                      <a:pt x="750710" y="9525"/>
                    </a:lnTo>
                    <a:lnTo>
                      <a:pt x="707848" y="100013"/>
                    </a:lnTo>
                    <a:lnTo>
                      <a:pt x="660223" y="152400"/>
                    </a:lnTo>
                    <a:lnTo>
                      <a:pt x="650698" y="214313"/>
                    </a:lnTo>
                    <a:lnTo>
                      <a:pt x="674510" y="319088"/>
                    </a:lnTo>
                    <a:lnTo>
                      <a:pt x="712610" y="466725"/>
                    </a:lnTo>
                    <a:lnTo>
                      <a:pt x="726898" y="561975"/>
                    </a:lnTo>
                    <a:lnTo>
                      <a:pt x="183973" y="1719263"/>
                    </a:lnTo>
                    <a:lnTo>
                      <a:pt x="0" y="1718730"/>
                    </a:lnTo>
                    <a:close/>
                  </a:path>
                </a:pathLst>
              </a:custGeom>
              <a:solidFill>
                <a:srgbClr val="FF3300">
                  <a:alpha val="45098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4" name="Freihandform: Form 93">
              <a:extLst>
                <a:ext uri="{FF2B5EF4-FFF2-40B4-BE49-F238E27FC236}">
                  <a16:creationId xmlns:a16="http://schemas.microsoft.com/office/drawing/2014/main" id="{FD224FDE-45E9-4E28-80C1-2EBADB0AFA1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03697" y="2443126"/>
              <a:ext cx="3228557" cy="2042203"/>
            </a:xfrm>
            <a:custGeom>
              <a:avLst/>
              <a:gdLst>
                <a:gd name="connsiteX0" fmla="*/ 0 w 10058400"/>
                <a:gd name="connsiteY0" fmla="*/ 3749808 h 6362380"/>
                <a:gd name="connsiteX1" fmla="*/ 61472 w 10058400"/>
                <a:gd name="connsiteY1" fmla="*/ 3918857 h 6362380"/>
                <a:gd name="connsiteX2" fmla="*/ 3672968 w 10058400"/>
                <a:gd name="connsiteY2" fmla="*/ 6024282 h 6362380"/>
                <a:gd name="connsiteX3" fmla="*/ 3857385 w 10058400"/>
                <a:gd name="connsiteY3" fmla="*/ 6108806 h 6362380"/>
                <a:gd name="connsiteX4" fmla="*/ 4064854 w 10058400"/>
                <a:gd name="connsiteY4" fmla="*/ 6201015 h 6362380"/>
                <a:gd name="connsiteX5" fmla="*/ 4303059 w 10058400"/>
                <a:gd name="connsiteY5" fmla="*/ 6285539 h 6362380"/>
                <a:gd name="connsiteX6" fmla="*/ 4710312 w 10058400"/>
                <a:gd name="connsiteY6" fmla="*/ 6354696 h 6362380"/>
                <a:gd name="connsiteX7" fmla="*/ 5002306 w 10058400"/>
                <a:gd name="connsiteY7" fmla="*/ 6362380 h 6362380"/>
                <a:gd name="connsiteX8" fmla="*/ 5286615 w 10058400"/>
                <a:gd name="connsiteY8" fmla="*/ 6354696 h 6362380"/>
                <a:gd name="connsiteX9" fmla="*/ 5747657 w 10058400"/>
                <a:gd name="connsiteY9" fmla="*/ 6277855 h 6362380"/>
                <a:gd name="connsiteX10" fmla="*/ 5978178 w 10058400"/>
                <a:gd name="connsiteY10" fmla="*/ 6208699 h 6362380"/>
                <a:gd name="connsiteX11" fmla="*/ 6231751 w 10058400"/>
                <a:gd name="connsiteY11" fmla="*/ 6093438 h 6362380"/>
                <a:gd name="connsiteX12" fmla="*/ 9935455 w 10058400"/>
                <a:gd name="connsiteY12" fmla="*/ 3964961 h 6362380"/>
                <a:gd name="connsiteX13" fmla="*/ 9981560 w 10058400"/>
                <a:gd name="connsiteY13" fmla="*/ 3911173 h 6362380"/>
                <a:gd name="connsiteX14" fmla="*/ 10050716 w 10058400"/>
                <a:gd name="connsiteY14" fmla="*/ 3818964 h 6362380"/>
                <a:gd name="connsiteX15" fmla="*/ 10058400 w 10058400"/>
                <a:gd name="connsiteY15" fmla="*/ 3749808 h 6362380"/>
                <a:gd name="connsiteX16" fmla="*/ 9981560 w 10058400"/>
                <a:gd name="connsiteY16" fmla="*/ 3742124 h 6362380"/>
                <a:gd name="connsiteX17" fmla="*/ 9274628 w 10058400"/>
                <a:gd name="connsiteY17" fmla="*/ 1721223 h 6362380"/>
                <a:gd name="connsiteX18" fmla="*/ 6078070 w 10058400"/>
                <a:gd name="connsiteY18" fmla="*/ 7684 h 6362380"/>
                <a:gd name="connsiteX19" fmla="*/ 3988013 w 10058400"/>
                <a:gd name="connsiteY19" fmla="*/ 0 h 6362380"/>
                <a:gd name="connsiteX20" fmla="*/ 799139 w 10058400"/>
                <a:gd name="connsiteY20" fmla="*/ 1736591 h 6362380"/>
                <a:gd name="connsiteX21" fmla="*/ 84524 w 10058400"/>
                <a:gd name="connsiteY21" fmla="*/ 3749808 h 6362380"/>
                <a:gd name="connsiteX22" fmla="*/ 0 w 10058400"/>
                <a:gd name="connsiteY22" fmla="*/ 3749808 h 636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58400" h="6362380">
                  <a:moveTo>
                    <a:pt x="0" y="3749808"/>
                  </a:moveTo>
                  <a:lnTo>
                    <a:pt x="61472" y="3918857"/>
                  </a:lnTo>
                  <a:lnTo>
                    <a:pt x="3672968" y="6024282"/>
                  </a:lnTo>
                  <a:lnTo>
                    <a:pt x="3857385" y="6108806"/>
                  </a:lnTo>
                  <a:lnTo>
                    <a:pt x="4064854" y="6201015"/>
                  </a:lnTo>
                  <a:lnTo>
                    <a:pt x="4303059" y="6285539"/>
                  </a:lnTo>
                  <a:lnTo>
                    <a:pt x="4710312" y="6354696"/>
                  </a:lnTo>
                  <a:lnTo>
                    <a:pt x="5002306" y="6362380"/>
                  </a:lnTo>
                  <a:lnTo>
                    <a:pt x="5286615" y="6354696"/>
                  </a:lnTo>
                  <a:lnTo>
                    <a:pt x="5747657" y="6277855"/>
                  </a:lnTo>
                  <a:lnTo>
                    <a:pt x="5978178" y="6208699"/>
                  </a:lnTo>
                  <a:lnTo>
                    <a:pt x="6231751" y="6093438"/>
                  </a:lnTo>
                  <a:lnTo>
                    <a:pt x="9935455" y="3964961"/>
                  </a:lnTo>
                  <a:lnTo>
                    <a:pt x="9981560" y="3911173"/>
                  </a:lnTo>
                  <a:lnTo>
                    <a:pt x="10050716" y="3818964"/>
                  </a:lnTo>
                  <a:lnTo>
                    <a:pt x="10058400" y="3749808"/>
                  </a:lnTo>
                  <a:lnTo>
                    <a:pt x="9981560" y="3742124"/>
                  </a:lnTo>
                  <a:lnTo>
                    <a:pt x="9274628" y="1721223"/>
                  </a:lnTo>
                  <a:lnTo>
                    <a:pt x="6078070" y="7684"/>
                  </a:lnTo>
                  <a:lnTo>
                    <a:pt x="3988013" y="0"/>
                  </a:lnTo>
                  <a:lnTo>
                    <a:pt x="799139" y="1736591"/>
                  </a:lnTo>
                  <a:lnTo>
                    <a:pt x="84524" y="3749808"/>
                  </a:lnTo>
                  <a:lnTo>
                    <a:pt x="0" y="3749808"/>
                  </a:lnTo>
                  <a:close/>
                </a:path>
              </a:pathLst>
            </a:custGeom>
            <a:gradFill>
              <a:gsLst>
                <a:gs pos="0">
                  <a:srgbClr val="DDDECE"/>
                </a:gs>
                <a:gs pos="29000">
                  <a:srgbClr val="FFFFFF"/>
                </a:gs>
                <a:gs pos="62000">
                  <a:srgbClr val="747355"/>
                </a:gs>
                <a:gs pos="61000">
                  <a:srgbClr val="E7E9A4"/>
                </a:gs>
                <a:gs pos="57000">
                  <a:srgbClr val="FFFFFF"/>
                </a:gs>
                <a:gs pos="26000">
                  <a:srgbClr val="DADBCB"/>
                </a:gs>
                <a:gs pos="100000">
                  <a:srgbClr val="514F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5B88039-2C67-4730-BBB2-5527F85946F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923700">
            <a:off x="2907496" y="1895285"/>
            <a:ext cx="985952" cy="716279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r>
              <a:rPr lang="en-US" sz="3600" baseline="-25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7C6467F-708D-4455-917B-219FBDCD07F7}"/>
              </a:ext>
            </a:extLst>
          </p:cNvPr>
          <p:cNvSpPr txBox="1">
            <a:spLocks/>
          </p:cNvSpPr>
          <p:nvPr/>
        </p:nvSpPr>
        <p:spPr>
          <a:xfrm rot="319333">
            <a:off x="3834530" y="3340807"/>
            <a:ext cx="1254338" cy="71627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dirty="0">
                <a:solidFill>
                  <a:srgbClr val="D1F307"/>
                </a:solidFill>
              </a:rPr>
              <a:t>CH</a:t>
            </a:r>
            <a:r>
              <a:rPr lang="en-US" sz="3600" baseline="-25000" dirty="0">
                <a:solidFill>
                  <a:srgbClr val="D1F307"/>
                </a:solidFill>
              </a:rPr>
              <a:t>4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DE84D3E3-D8EE-43B1-81C8-0C70913AEFA3}"/>
              </a:ext>
            </a:extLst>
          </p:cNvPr>
          <p:cNvSpPr txBox="1">
            <a:spLocks/>
          </p:cNvSpPr>
          <p:nvPr/>
        </p:nvSpPr>
        <p:spPr>
          <a:xfrm rot="1020277">
            <a:off x="3887198" y="4984259"/>
            <a:ext cx="985951" cy="71627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r>
              <a:rPr lang="en-US" sz="3600" baseline="-25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ACF3433D-05E9-4532-8DD6-6F8DA91207C4}"/>
              </a:ext>
            </a:extLst>
          </p:cNvPr>
          <p:cNvSpPr txBox="1">
            <a:spLocks/>
          </p:cNvSpPr>
          <p:nvPr/>
        </p:nvSpPr>
        <p:spPr>
          <a:xfrm rot="21408277">
            <a:off x="5603025" y="3188601"/>
            <a:ext cx="985951" cy="71627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r>
              <a:rPr lang="en-US" sz="3600" baseline="-25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885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171E8E7C-9C2D-4BB2-8B8E-5CE444429216}"/>
              </a:ext>
            </a:extLst>
          </p:cNvPr>
          <p:cNvSpPr>
            <a:spLocks noChangeAspect="1"/>
          </p:cNvSpPr>
          <p:nvPr/>
        </p:nvSpPr>
        <p:spPr>
          <a:xfrm rot="3864270">
            <a:off x="6903109" y="2964404"/>
            <a:ext cx="2090408" cy="1354877"/>
          </a:xfrm>
          <a:custGeom>
            <a:avLst/>
            <a:gdLst>
              <a:gd name="connsiteX0" fmla="*/ 0 w 10058400"/>
              <a:gd name="connsiteY0" fmla="*/ 3749808 h 6362380"/>
              <a:gd name="connsiteX1" fmla="*/ 61472 w 10058400"/>
              <a:gd name="connsiteY1" fmla="*/ 3918857 h 6362380"/>
              <a:gd name="connsiteX2" fmla="*/ 3672968 w 10058400"/>
              <a:gd name="connsiteY2" fmla="*/ 6024282 h 6362380"/>
              <a:gd name="connsiteX3" fmla="*/ 3857385 w 10058400"/>
              <a:gd name="connsiteY3" fmla="*/ 6108806 h 6362380"/>
              <a:gd name="connsiteX4" fmla="*/ 4064854 w 10058400"/>
              <a:gd name="connsiteY4" fmla="*/ 6201015 h 6362380"/>
              <a:gd name="connsiteX5" fmla="*/ 4303059 w 10058400"/>
              <a:gd name="connsiteY5" fmla="*/ 6285539 h 6362380"/>
              <a:gd name="connsiteX6" fmla="*/ 4710312 w 10058400"/>
              <a:gd name="connsiteY6" fmla="*/ 6354696 h 6362380"/>
              <a:gd name="connsiteX7" fmla="*/ 5002306 w 10058400"/>
              <a:gd name="connsiteY7" fmla="*/ 6362380 h 6362380"/>
              <a:gd name="connsiteX8" fmla="*/ 5286615 w 10058400"/>
              <a:gd name="connsiteY8" fmla="*/ 6354696 h 6362380"/>
              <a:gd name="connsiteX9" fmla="*/ 5747657 w 10058400"/>
              <a:gd name="connsiteY9" fmla="*/ 6277855 h 6362380"/>
              <a:gd name="connsiteX10" fmla="*/ 5978178 w 10058400"/>
              <a:gd name="connsiteY10" fmla="*/ 6208699 h 6362380"/>
              <a:gd name="connsiteX11" fmla="*/ 6231751 w 10058400"/>
              <a:gd name="connsiteY11" fmla="*/ 6093438 h 6362380"/>
              <a:gd name="connsiteX12" fmla="*/ 9935455 w 10058400"/>
              <a:gd name="connsiteY12" fmla="*/ 3964961 h 6362380"/>
              <a:gd name="connsiteX13" fmla="*/ 9981560 w 10058400"/>
              <a:gd name="connsiteY13" fmla="*/ 3911173 h 6362380"/>
              <a:gd name="connsiteX14" fmla="*/ 10050716 w 10058400"/>
              <a:gd name="connsiteY14" fmla="*/ 3818964 h 6362380"/>
              <a:gd name="connsiteX15" fmla="*/ 10058400 w 10058400"/>
              <a:gd name="connsiteY15" fmla="*/ 3749808 h 6362380"/>
              <a:gd name="connsiteX16" fmla="*/ 9981560 w 10058400"/>
              <a:gd name="connsiteY16" fmla="*/ 3742124 h 6362380"/>
              <a:gd name="connsiteX17" fmla="*/ 9274628 w 10058400"/>
              <a:gd name="connsiteY17" fmla="*/ 1721223 h 6362380"/>
              <a:gd name="connsiteX18" fmla="*/ 6078070 w 10058400"/>
              <a:gd name="connsiteY18" fmla="*/ 7684 h 6362380"/>
              <a:gd name="connsiteX19" fmla="*/ 3988013 w 10058400"/>
              <a:gd name="connsiteY19" fmla="*/ 0 h 6362380"/>
              <a:gd name="connsiteX20" fmla="*/ 799139 w 10058400"/>
              <a:gd name="connsiteY20" fmla="*/ 1736591 h 6362380"/>
              <a:gd name="connsiteX21" fmla="*/ 84524 w 10058400"/>
              <a:gd name="connsiteY21" fmla="*/ 3749808 h 6362380"/>
              <a:gd name="connsiteX22" fmla="*/ 0 w 10058400"/>
              <a:gd name="connsiteY22" fmla="*/ 3749808 h 636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058400" h="6362380">
                <a:moveTo>
                  <a:pt x="0" y="3749808"/>
                </a:moveTo>
                <a:lnTo>
                  <a:pt x="61472" y="3918857"/>
                </a:lnTo>
                <a:lnTo>
                  <a:pt x="3672968" y="6024282"/>
                </a:lnTo>
                <a:lnTo>
                  <a:pt x="3857385" y="6108806"/>
                </a:lnTo>
                <a:lnTo>
                  <a:pt x="4064854" y="6201015"/>
                </a:lnTo>
                <a:lnTo>
                  <a:pt x="4303059" y="6285539"/>
                </a:lnTo>
                <a:lnTo>
                  <a:pt x="4710312" y="6354696"/>
                </a:lnTo>
                <a:lnTo>
                  <a:pt x="5002306" y="6362380"/>
                </a:lnTo>
                <a:lnTo>
                  <a:pt x="5286615" y="6354696"/>
                </a:lnTo>
                <a:lnTo>
                  <a:pt x="5747657" y="6277855"/>
                </a:lnTo>
                <a:lnTo>
                  <a:pt x="5978178" y="6208699"/>
                </a:lnTo>
                <a:lnTo>
                  <a:pt x="6231751" y="6093438"/>
                </a:lnTo>
                <a:lnTo>
                  <a:pt x="9935455" y="3964961"/>
                </a:lnTo>
                <a:lnTo>
                  <a:pt x="9981560" y="3911173"/>
                </a:lnTo>
                <a:lnTo>
                  <a:pt x="10050716" y="3818964"/>
                </a:lnTo>
                <a:lnTo>
                  <a:pt x="10058400" y="3749808"/>
                </a:lnTo>
                <a:lnTo>
                  <a:pt x="9981560" y="3742124"/>
                </a:lnTo>
                <a:lnTo>
                  <a:pt x="9274628" y="1721223"/>
                </a:lnTo>
                <a:lnTo>
                  <a:pt x="6078070" y="7684"/>
                </a:lnTo>
                <a:lnTo>
                  <a:pt x="3988013" y="0"/>
                </a:lnTo>
                <a:lnTo>
                  <a:pt x="799139" y="1736591"/>
                </a:lnTo>
                <a:lnTo>
                  <a:pt x="84524" y="3749808"/>
                </a:lnTo>
                <a:lnTo>
                  <a:pt x="0" y="3749808"/>
                </a:lnTo>
                <a:close/>
              </a:path>
            </a:pathLst>
          </a:custGeom>
          <a:solidFill>
            <a:srgbClr val="0192FF">
              <a:alpha val="4470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FFFFFF"/>
                </a:solidFill>
              </a:rPr>
              <a:t>Atmospheric</a:t>
            </a:r>
            <a:r>
              <a:rPr lang="de-DE" dirty="0">
                <a:solidFill>
                  <a:srgbClr val="FFFFFF"/>
                </a:solidFill>
              </a:rPr>
              <a:t> Entry at Titan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D0D0D0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5B88039-2C67-4730-BBB2-5527F85946F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923700">
            <a:off x="2907496" y="1895285"/>
            <a:ext cx="985952" cy="716279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r>
              <a:rPr lang="en-US" sz="3600" baseline="-25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7C6467F-708D-4455-917B-219FBDCD07F7}"/>
              </a:ext>
            </a:extLst>
          </p:cNvPr>
          <p:cNvSpPr txBox="1">
            <a:spLocks/>
          </p:cNvSpPr>
          <p:nvPr/>
        </p:nvSpPr>
        <p:spPr>
          <a:xfrm rot="319333">
            <a:off x="3834530" y="3340807"/>
            <a:ext cx="1254338" cy="71627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dirty="0">
                <a:solidFill>
                  <a:srgbClr val="D1F307"/>
                </a:solidFill>
              </a:rPr>
              <a:t>CH</a:t>
            </a:r>
            <a:r>
              <a:rPr lang="en-US" sz="3600" baseline="-25000" dirty="0">
                <a:solidFill>
                  <a:srgbClr val="D1F307"/>
                </a:solidFill>
              </a:rPr>
              <a:t>4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DE84D3E3-D8EE-43B1-81C8-0C70913AEFA3}"/>
              </a:ext>
            </a:extLst>
          </p:cNvPr>
          <p:cNvSpPr txBox="1">
            <a:spLocks/>
          </p:cNvSpPr>
          <p:nvPr/>
        </p:nvSpPr>
        <p:spPr>
          <a:xfrm rot="1020277">
            <a:off x="3887198" y="4984259"/>
            <a:ext cx="985951" cy="71627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r>
              <a:rPr lang="en-US" sz="3600" baseline="-25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ACF3433D-05E9-4532-8DD6-6F8DA91207C4}"/>
              </a:ext>
            </a:extLst>
          </p:cNvPr>
          <p:cNvSpPr txBox="1">
            <a:spLocks/>
          </p:cNvSpPr>
          <p:nvPr/>
        </p:nvSpPr>
        <p:spPr>
          <a:xfrm rot="21408277">
            <a:off x="5603025" y="3188601"/>
            <a:ext cx="985951" cy="71627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r>
              <a:rPr lang="en-US" sz="3600" baseline="-25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1914F6D-D08D-4726-BE98-FE968C7AFFEB}"/>
              </a:ext>
            </a:extLst>
          </p:cNvPr>
          <p:cNvGrpSpPr>
            <a:grpSpLocks noChangeAspect="1"/>
          </p:cNvGrpSpPr>
          <p:nvPr/>
        </p:nvGrpSpPr>
        <p:grpSpPr>
          <a:xfrm rot="20064270">
            <a:off x="6895692" y="1575630"/>
            <a:ext cx="4270230" cy="3080356"/>
            <a:chOff x="4322056" y="1141285"/>
            <a:chExt cx="6436506" cy="4643010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ADFB753-0926-44D6-BAAF-5B18174240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1769" y="2081388"/>
              <a:ext cx="4736793" cy="2776101"/>
              <a:chOff x="6021769" y="2081388"/>
              <a:chExt cx="4736793" cy="2776101"/>
            </a:xfrm>
          </p:grpSpPr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8BF53A15-21FD-48EA-860D-6539BE82D1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1769" y="2081388"/>
                <a:ext cx="4736793" cy="1510017"/>
              </a:xfrm>
              <a:custGeom>
                <a:avLst/>
                <a:gdLst>
                  <a:gd name="connsiteX0" fmla="*/ 0 w 3505200"/>
                  <a:gd name="connsiteY0" fmla="*/ 0 h 1028700"/>
                  <a:gd name="connsiteX1" fmla="*/ 416719 w 3505200"/>
                  <a:gd name="connsiteY1" fmla="*/ 776288 h 1028700"/>
                  <a:gd name="connsiteX2" fmla="*/ 421482 w 3505200"/>
                  <a:gd name="connsiteY2" fmla="*/ 1028700 h 1028700"/>
                  <a:gd name="connsiteX3" fmla="*/ 3505200 w 3505200"/>
                  <a:gd name="connsiteY3" fmla="*/ 1014413 h 1028700"/>
                  <a:gd name="connsiteX4" fmla="*/ 3481388 w 3505200"/>
                  <a:gd name="connsiteY4" fmla="*/ 976313 h 1028700"/>
                  <a:gd name="connsiteX5" fmla="*/ 3405188 w 3505200"/>
                  <a:gd name="connsiteY5" fmla="*/ 912019 h 1028700"/>
                  <a:gd name="connsiteX6" fmla="*/ 3324225 w 3505200"/>
                  <a:gd name="connsiteY6" fmla="*/ 871538 h 1028700"/>
                  <a:gd name="connsiteX7" fmla="*/ 3200400 w 3505200"/>
                  <a:gd name="connsiteY7" fmla="*/ 812006 h 1028700"/>
                  <a:gd name="connsiteX8" fmla="*/ 3057525 w 3505200"/>
                  <a:gd name="connsiteY8" fmla="*/ 773906 h 1028700"/>
                  <a:gd name="connsiteX9" fmla="*/ 2857500 w 3505200"/>
                  <a:gd name="connsiteY9" fmla="*/ 757238 h 1028700"/>
                  <a:gd name="connsiteX10" fmla="*/ 2505075 w 3505200"/>
                  <a:gd name="connsiteY10" fmla="*/ 707231 h 1028700"/>
                  <a:gd name="connsiteX11" fmla="*/ 2152650 w 3505200"/>
                  <a:gd name="connsiteY11" fmla="*/ 650081 h 1028700"/>
                  <a:gd name="connsiteX12" fmla="*/ 1885950 w 3505200"/>
                  <a:gd name="connsiteY12" fmla="*/ 592931 h 1028700"/>
                  <a:gd name="connsiteX13" fmla="*/ 1304925 w 3505200"/>
                  <a:gd name="connsiteY13" fmla="*/ 435769 h 1028700"/>
                  <a:gd name="connsiteX14" fmla="*/ 1028700 w 3505200"/>
                  <a:gd name="connsiteY14" fmla="*/ 321469 h 1028700"/>
                  <a:gd name="connsiteX15" fmla="*/ 685800 w 3505200"/>
                  <a:gd name="connsiteY15" fmla="*/ 169069 h 1028700"/>
                  <a:gd name="connsiteX16" fmla="*/ 400050 w 3505200"/>
                  <a:gd name="connsiteY16" fmla="*/ 66675 h 1028700"/>
                  <a:gd name="connsiteX17" fmla="*/ 83344 w 3505200"/>
                  <a:gd name="connsiteY17" fmla="*/ 4763 h 1028700"/>
                  <a:gd name="connsiteX18" fmla="*/ 0 w 3505200"/>
                  <a:gd name="connsiteY18" fmla="*/ 0 h 1028700"/>
                  <a:gd name="connsiteX0" fmla="*/ 0 w 3510495"/>
                  <a:gd name="connsiteY0" fmla="*/ 0 h 1028700"/>
                  <a:gd name="connsiteX1" fmla="*/ 416719 w 3510495"/>
                  <a:gd name="connsiteY1" fmla="*/ 776288 h 1028700"/>
                  <a:gd name="connsiteX2" fmla="*/ 421482 w 3510495"/>
                  <a:gd name="connsiteY2" fmla="*/ 1028700 h 1028700"/>
                  <a:gd name="connsiteX3" fmla="*/ 3510495 w 3510495"/>
                  <a:gd name="connsiteY3" fmla="*/ 1028531 h 1028700"/>
                  <a:gd name="connsiteX4" fmla="*/ 3481388 w 3510495"/>
                  <a:gd name="connsiteY4" fmla="*/ 976313 h 1028700"/>
                  <a:gd name="connsiteX5" fmla="*/ 3405188 w 3510495"/>
                  <a:gd name="connsiteY5" fmla="*/ 912019 h 1028700"/>
                  <a:gd name="connsiteX6" fmla="*/ 3324225 w 3510495"/>
                  <a:gd name="connsiteY6" fmla="*/ 871538 h 1028700"/>
                  <a:gd name="connsiteX7" fmla="*/ 3200400 w 3510495"/>
                  <a:gd name="connsiteY7" fmla="*/ 812006 h 1028700"/>
                  <a:gd name="connsiteX8" fmla="*/ 3057525 w 3510495"/>
                  <a:gd name="connsiteY8" fmla="*/ 773906 h 1028700"/>
                  <a:gd name="connsiteX9" fmla="*/ 2857500 w 3510495"/>
                  <a:gd name="connsiteY9" fmla="*/ 757238 h 1028700"/>
                  <a:gd name="connsiteX10" fmla="*/ 2505075 w 3510495"/>
                  <a:gd name="connsiteY10" fmla="*/ 707231 h 1028700"/>
                  <a:gd name="connsiteX11" fmla="*/ 2152650 w 3510495"/>
                  <a:gd name="connsiteY11" fmla="*/ 650081 h 1028700"/>
                  <a:gd name="connsiteX12" fmla="*/ 1885950 w 3510495"/>
                  <a:gd name="connsiteY12" fmla="*/ 592931 h 1028700"/>
                  <a:gd name="connsiteX13" fmla="*/ 1304925 w 3510495"/>
                  <a:gd name="connsiteY13" fmla="*/ 435769 h 1028700"/>
                  <a:gd name="connsiteX14" fmla="*/ 1028700 w 3510495"/>
                  <a:gd name="connsiteY14" fmla="*/ 321469 h 1028700"/>
                  <a:gd name="connsiteX15" fmla="*/ 685800 w 3510495"/>
                  <a:gd name="connsiteY15" fmla="*/ 169069 h 1028700"/>
                  <a:gd name="connsiteX16" fmla="*/ 400050 w 3510495"/>
                  <a:gd name="connsiteY16" fmla="*/ 66675 h 1028700"/>
                  <a:gd name="connsiteX17" fmla="*/ 83344 w 3510495"/>
                  <a:gd name="connsiteY17" fmla="*/ 4763 h 1028700"/>
                  <a:gd name="connsiteX18" fmla="*/ 0 w 3510495"/>
                  <a:gd name="connsiteY18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10495" h="1028700">
                    <a:moveTo>
                      <a:pt x="0" y="0"/>
                    </a:moveTo>
                    <a:lnTo>
                      <a:pt x="416719" y="776288"/>
                    </a:lnTo>
                    <a:cubicBezTo>
                      <a:pt x="418307" y="860425"/>
                      <a:pt x="419894" y="944563"/>
                      <a:pt x="421482" y="1028700"/>
                    </a:cubicBezTo>
                    <a:lnTo>
                      <a:pt x="3510495" y="1028531"/>
                    </a:lnTo>
                    <a:lnTo>
                      <a:pt x="3481388" y="976313"/>
                    </a:lnTo>
                    <a:lnTo>
                      <a:pt x="3405188" y="912019"/>
                    </a:lnTo>
                    <a:lnTo>
                      <a:pt x="3324225" y="871538"/>
                    </a:lnTo>
                    <a:lnTo>
                      <a:pt x="3200400" y="812006"/>
                    </a:lnTo>
                    <a:lnTo>
                      <a:pt x="3057525" y="773906"/>
                    </a:lnTo>
                    <a:lnTo>
                      <a:pt x="2857500" y="757238"/>
                    </a:lnTo>
                    <a:lnTo>
                      <a:pt x="2505075" y="707231"/>
                    </a:lnTo>
                    <a:lnTo>
                      <a:pt x="2152650" y="650081"/>
                    </a:lnTo>
                    <a:lnTo>
                      <a:pt x="1885950" y="592931"/>
                    </a:lnTo>
                    <a:lnTo>
                      <a:pt x="1304925" y="435769"/>
                    </a:lnTo>
                    <a:lnTo>
                      <a:pt x="1028700" y="321469"/>
                    </a:lnTo>
                    <a:lnTo>
                      <a:pt x="685800" y="169069"/>
                    </a:lnTo>
                    <a:lnTo>
                      <a:pt x="400050" y="66675"/>
                    </a:lnTo>
                    <a:lnTo>
                      <a:pt x="83344" y="47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01">
                  <a:alpha val="4470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D2F2FBBD-A708-4AB8-BF9E-B926B2DCBEB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21771" y="3392231"/>
                <a:ext cx="4734411" cy="1465258"/>
              </a:xfrm>
              <a:custGeom>
                <a:avLst/>
                <a:gdLst>
                  <a:gd name="connsiteX0" fmla="*/ 0 w 3505200"/>
                  <a:gd name="connsiteY0" fmla="*/ 0 h 1028700"/>
                  <a:gd name="connsiteX1" fmla="*/ 416719 w 3505200"/>
                  <a:gd name="connsiteY1" fmla="*/ 776288 h 1028700"/>
                  <a:gd name="connsiteX2" fmla="*/ 421482 w 3505200"/>
                  <a:gd name="connsiteY2" fmla="*/ 1028700 h 1028700"/>
                  <a:gd name="connsiteX3" fmla="*/ 3505200 w 3505200"/>
                  <a:gd name="connsiteY3" fmla="*/ 1014413 h 1028700"/>
                  <a:gd name="connsiteX4" fmla="*/ 3481388 w 3505200"/>
                  <a:gd name="connsiteY4" fmla="*/ 976313 h 1028700"/>
                  <a:gd name="connsiteX5" fmla="*/ 3405188 w 3505200"/>
                  <a:gd name="connsiteY5" fmla="*/ 912019 h 1028700"/>
                  <a:gd name="connsiteX6" fmla="*/ 3324225 w 3505200"/>
                  <a:gd name="connsiteY6" fmla="*/ 871538 h 1028700"/>
                  <a:gd name="connsiteX7" fmla="*/ 3200400 w 3505200"/>
                  <a:gd name="connsiteY7" fmla="*/ 812006 h 1028700"/>
                  <a:gd name="connsiteX8" fmla="*/ 3057525 w 3505200"/>
                  <a:gd name="connsiteY8" fmla="*/ 773906 h 1028700"/>
                  <a:gd name="connsiteX9" fmla="*/ 2857500 w 3505200"/>
                  <a:gd name="connsiteY9" fmla="*/ 757238 h 1028700"/>
                  <a:gd name="connsiteX10" fmla="*/ 2505075 w 3505200"/>
                  <a:gd name="connsiteY10" fmla="*/ 707231 h 1028700"/>
                  <a:gd name="connsiteX11" fmla="*/ 2152650 w 3505200"/>
                  <a:gd name="connsiteY11" fmla="*/ 650081 h 1028700"/>
                  <a:gd name="connsiteX12" fmla="*/ 1885950 w 3505200"/>
                  <a:gd name="connsiteY12" fmla="*/ 592931 h 1028700"/>
                  <a:gd name="connsiteX13" fmla="*/ 1304925 w 3505200"/>
                  <a:gd name="connsiteY13" fmla="*/ 435769 h 1028700"/>
                  <a:gd name="connsiteX14" fmla="*/ 1028700 w 3505200"/>
                  <a:gd name="connsiteY14" fmla="*/ 321469 h 1028700"/>
                  <a:gd name="connsiteX15" fmla="*/ 685800 w 3505200"/>
                  <a:gd name="connsiteY15" fmla="*/ 169069 h 1028700"/>
                  <a:gd name="connsiteX16" fmla="*/ 400050 w 3505200"/>
                  <a:gd name="connsiteY16" fmla="*/ 66675 h 1028700"/>
                  <a:gd name="connsiteX17" fmla="*/ 83344 w 3505200"/>
                  <a:gd name="connsiteY17" fmla="*/ 4763 h 1028700"/>
                  <a:gd name="connsiteX18" fmla="*/ 0 w 3505200"/>
                  <a:gd name="connsiteY18" fmla="*/ 0 h 1028700"/>
                  <a:gd name="connsiteX0" fmla="*/ 0 w 3508730"/>
                  <a:gd name="connsiteY0" fmla="*/ 0 h 1028700"/>
                  <a:gd name="connsiteX1" fmla="*/ 416719 w 3508730"/>
                  <a:gd name="connsiteY1" fmla="*/ 776288 h 1028700"/>
                  <a:gd name="connsiteX2" fmla="*/ 421482 w 3508730"/>
                  <a:gd name="connsiteY2" fmla="*/ 1028700 h 1028700"/>
                  <a:gd name="connsiteX3" fmla="*/ 3508730 w 3508730"/>
                  <a:gd name="connsiteY3" fmla="*/ 1028531 h 1028700"/>
                  <a:gd name="connsiteX4" fmla="*/ 3481388 w 3508730"/>
                  <a:gd name="connsiteY4" fmla="*/ 976313 h 1028700"/>
                  <a:gd name="connsiteX5" fmla="*/ 3405188 w 3508730"/>
                  <a:gd name="connsiteY5" fmla="*/ 912019 h 1028700"/>
                  <a:gd name="connsiteX6" fmla="*/ 3324225 w 3508730"/>
                  <a:gd name="connsiteY6" fmla="*/ 871538 h 1028700"/>
                  <a:gd name="connsiteX7" fmla="*/ 3200400 w 3508730"/>
                  <a:gd name="connsiteY7" fmla="*/ 812006 h 1028700"/>
                  <a:gd name="connsiteX8" fmla="*/ 3057525 w 3508730"/>
                  <a:gd name="connsiteY8" fmla="*/ 773906 h 1028700"/>
                  <a:gd name="connsiteX9" fmla="*/ 2857500 w 3508730"/>
                  <a:gd name="connsiteY9" fmla="*/ 757238 h 1028700"/>
                  <a:gd name="connsiteX10" fmla="*/ 2505075 w 3508730"/>
                  <a:gd name="connsiteY10" fmla="*/ 707231 h 1028700"/>
                  <a:gd name="connsiteX11" fmla="*/ 2152650 w 3508730"/>
                  <a:gd name="connsiteY11" fmla="*/ 650081 h 1028700"/>
                  <a:gd name="connsiteX12" fmla="*/ 1885950 w 3508730"/>
                  <a:gd name="connsiteY12" fmla="*/ 592931 h 1028700"/>
                  <a:gd name="connsiteX13" fmla="*/ 1304925 w 3508730"/>
                  <a:gd name="connsiteY13" fmla="*/ 435769 h 1028700"/>
                  <a:gd name="connsiteX14" fmla="*/ 1028700 w 3508730"/>
                  <a:gd name="connsiteY14" fmla="*/ 321469 h 1028700"/>
                  <a:gd name="connsiteX15" fmla="*/ 685800 w 3508730"/>
                  <a:gd name="connsiteY15" fmla="*/ 169069 h 1028700"/>
                  <a:gd name="connsiteX16" fmla="*/ 400050 w 3508730"/>
                  <a:gd name="connsiteY16" fmla="*/ 66675 h 1028700"/>
                  <a:gd name="connsiteX17" fmla="*/ 83344 w 3508730"/>
                  <a:gd name="connsiteY17" fmla="*/ 4763 h 1028700"/>
                  <a:gd name="connsiteX18" fmla="*/ 0 w 3508730"/>
                  <a:gd name="connsiteY18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08730" h="1028700">
                    <a:moveTo>
                      <a:pt x="0" y="0"/>
                    </a:moveTo>
                    <a:lnTo>
                      <a:pt x="416719" y="776288"/>
                    </a:lnTo>
                    <a:cubicBezTo>
                      <a:pt x="418307" y="860425"/>
                      <a:pt x="419894" y="944563"/>
                      <a:pt x="421482" y="1028700"/>
                    </a:cubicBezTo>
                    <a:lnTo>
                      <a:pt x="3508730" y="1028531"/>
                    </a:lnTo>
                    <a:lnTo>
                      <a:pt x="3481388" y="976313"/>
                    </a:lnTo>
                    <a:lnTo>
                      <a:pt x="3405188" y="912019"/>
                    </a:lnTo>
                    <a:lnTo>
                      <a:pt x="3324225" y="871538"/>
                    </a:lnTo>
                    <a:lnTo>
                      <a:pt x="3200400" y="812006"/>
                    </a:lnTo>
                    <a:lnTo>
                      <a:pt x="3057525" y="773906"/>
                    </a:lnTo>
                    <a:lnTo>
                      <a:pt x="2857500" y="757238"/>
                    </a:lnTo>
                    <a:lnTo>
                      <a:pt x="2505075" y="707231"/>
                    </a:lnTo>
                    <a:lnTo>
                      <a:pt x="2152650" y="650081"/>
                    </a:lnTo>
                    <a:lnTo>
                      <a:pt x="1885950" y="592931"/>
                    </a:lnTo>
                    <a:lnTo>
                      <a:pt x="1304925" y="435769"/>
                    </a:lnTo>
                    <a:lnTo>
                      <a:pt x="1028700" y="321469"/>
                    </a:lnTo>
                    <a:lnTo>
                      <a:pt x="685800" y="169069"/>
                    </a:lnTo>
                    <a:lnTo>
                      <a:pt x="400050" y="66675"/>
                    </a:lnTo>
                    <a:lnTo>
                      <a:pt x="83344" y="47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01">
                  <a:alpha val="4470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9D54A5E8-F795-474F-9A07-643A1818B250}"/>
                </a:ext>
              </a:extLst>
            </p:cNvPr>
            <p:cNvGrpSpPr/>
            <p:nvPr/>
          </p:nvGrpSpPr>
          <p:grpSpPr>
            <a:xfrm>
              <a:off x="4322056" y="1141285"/>
              <a:ext cx="1015468" cy="4643010"/>
              <a:chOff x="4322056" y="1141285"/>
              <a:chExt cx="1015468" cy="4643010"/>
            </a:xfrm>
          </p:grpSpPr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447DCDFA-7C5E-4C8C-94D2-EB6924F1F0DB}"/>
                  </a:ext>
                </a:extLst>
              </p:cNvPr>
              <p:cNvSpPr/>
              <p:nvPr/>
            </p:nvSpPr>
            <p:spPr>
              <a:xfrm>
                <a:off x="4322056" y="1141285"/>
                <a:ext cx="1015332" cy="2367024"/>
              </a:xfrm>
              <a:custGeom>
                <a:avLst/>
                <a:gdLst>
                  <a:gd name="connsiteX0" fmla="*/ 0 w 752475"/>
                  <a:gd name="connsiteY0" fmla="*/ 1724025 h 1724025"/>
                  <a:gd name="connsiteX1" fmla="*/ 4763 w 752475"/>
                  <a:gd name="connsiteY1" fmla="*/ 1581150 h 1724025"/>
                  <a:gd name="connsiteX2" fmla="*/ 33338 w 752475"/>
                  <a:gd name="connsiteY2" fmla="*/ 1362075 h 1724025"/>
                  <a:gd name="connsiteX3" fmla="*/ 119063 w 752475"/>
                  <a:gd name="connsiteY3" fmla="*/ 1100138 h 1724025"/>
                  <a:gd name="connsiteX4" fmla="*/ 214313 w 752475"/>
                  <a:gd name="connsiteY4" fmla="*/ 771525 h 1724025"/>
                  <a:gd name="connsiteX5" fmla="*/ 376238 w 752475"/>
                  <a:gd name="connsiteY5" fmla="*/ 381000 h 1724025"/>
                  <a:gd name="connsiteX6" fmla="*/ 528638 w 752475"/>
                  <a:gd name="connsiteY6" fmla="*/ 119063 h 1724025"/>
                  <a:gd name="connsiteX7" fmla="*/ 585788 w 752475"/>
                  <a:gd name="connsiteY7" fmla="*/ 57150 h 1724025"/>
                  <a:gd name="connsiteX8" fmla="*/ 704850 w 752475"/>
                  <a:gd name="connsiteY8" fmla="*/ 0 h 1724025"/>
                  <a:gd name="connsiteX9" fmla="*/ 752475 w 752475"/>
                  <a:gd name="connsiteY9" fmla="*/ 9525 h 1724025"/>
                  <a:gd name="connsiteX10" fmla="*/ 709613 w 752475"/>
                  <a:gd name="connsiteY10" fmla="*/ 100013 h 1724025"/>
                  <a:gd name="connsiteX11" fmla="*/ 661988 w 752475"/>
                  <a:gd name="connsiteY11" fmla="*/ 152400 h 1724025"/>
                  <a:gd name="connsiteX12" fmla="*/ 652463 w 752475"/>
                  <a:gd name="connsiteY12" fmla="*/ 214313 h 1724025"/>
                  <a:gd name="connsiteX13" fmla="*/ 676275 w 752475"/>
                  <a:gd name="connsiteY13" fmla="*/ 319088 h 1724025"/>
                  <a:gd name="connsiteX14" fmla="*/ 714375 w 752475"/>
                  <a:gd name="connsiteY14" fmla="*/ 466725 h 1724025"/>
                  <a:gd name="connsiteX15" fmla="*/ 728663 w 752475"/>
                  <a:gd name="connsiteY15" fmla="*/ 561975 h 1724025"/>
                  <a:gd name="connsiteX16" fmla="*/ 185738 w 752475"/>
                  <a:gd name="connsiteY16" fmla="*/ 1719263 h 1724025"/>
                  <a:gd name="connsiteX17" fmla="*/ 0 w 752475"/>
                  <a:gd name="connsiteY17" fmla="*/ 1724025 h 172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2475" h="1724025">
                    <a:moveTo>
                      <a:pt x="0" y="1724025"/>
                    </a:moveTo>
                    <a:lnTo>
                      <a:pt x="4763" y="1581150"/>
                    </a:lnTo>
                    <a:lnTo>
                      <a:pt x="33338" y="1362075"/>
                    </a:lnTo>
                    <a:lnTo>
                      <a:pt x="119063" y="1100138"/>
                    </a:lnTo>
                    <a:lnTo>
                      <a:pt x="214313" y="771525"/>
                    </a:lnTo>
                    <a:lnTo>
                      <a:pt x="376238" y="381000"/>
                    </a:lnTo>
                    <a:lnTo>
                      <a:pt x="528638" y="119063"/>
                    </a:lnTo>
                    <a:lnTo>
                      <a:pt x="585788" y="57150"/>
                    </a:lnTo>
                    <a:lnTo>
                      <a:pt x="704850" y="0"/>
                    </a:lnTo>
                    <a:lnTo>
                      <a:pt x="752475" y="9525"/>
                    </a:lnTo>
                    <a:lnTo>
                      <a:pt x="709613" y="100013"/>
                    </a:lnTo>
                    <a:lnTo>
                      <a:pt x="661988" y="152400"/>
                    </a:lnTo>
                    <a:lnTo>
                      <a:pt x="652463" y="214313"/>
                    </a:lnTo>
                    <a:lnTo>
                      <a:pt x="676275" y="319088"/>
                    </a:lnTo>
                    <a:lnTo>
                      <a:pt x="714375" y="466725"/>
                    </a:lnTo>
                    <a:lnTo>
                      <a:pt x="728663" y="561975"/>
                    </a:lnTo>
                    <a:lnTo>
                      <a:pt x="185738" y="1719263"/>
                    </a:lnTo>
                    <a:lnTo>
                      <a:pt x="0" y="1724025"/>
                    </a:lnTo>
                    <a:close/>
                  </a:path>
                </a:pathLst>
              </a:custGeom>
              <a:solidFill>
                <a:srgbClr val="FF3300">
                  <a:alpha val="45098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E2C196F2-0C7D-455F-BA86-CB667F1DF7D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4324574" y="3418771"/>
                <a:ext cx="1012950" cy="2365524"/>
              </a:xfrm>
              <a:custGeom>
                <a:avLst/>
                <a:gdLst>
                  <a:gd name="connsiteX0" fmla="*/ 0 w 752475"/>
                  <a:gd name="connsiteY0" fmla="*/ 1724025 h 1724025"/>
                  <a:gd name="connsiteX1" fmla="*/ 4763 w 752475"/>
                  <a:gd name="connsiteY1" fmla="*/ 1581150 h 1724025"/>
                  <a:gd name="connsiteX2" fmla="*/ 33338 w 752475"/>
                  <a:gd name="connsiteY2" fmla="*/ 1362075 h 1724025"/>
                  <a:gd name="connsiteX3" fmla="*/ 119063 w 752475"/>
                  <a:gd name="connsiteY3" fmla="*/ 1100138 h 1724025"/>
                  <a:gd name="connsiteX4" fmla="*/ 214313 w 752475"/>
                  <a:gd name="connsiteY4" fmla="*/ 771525 h 1724025"/>
                  <a:gd name="connsiteX5" fmla="*/ 376238 w 752475"/>
                  <a:gd name="connsiteY5" fmla="*/ 381000 h 1724025"/>
                  <a:gd name="connsiteX6" fmla="*/ 528638 w 752475"/>
                  <a:gd name="connsiteY6" fmla="*/ 119063 h 1724025"/>
                  <a:gd name="connsiteX7" fmla="*/ 585788 w 752475"/>
                  <a:gd name="connsiteY7" fmla="*/ 57150 h 1724025"/>
                  <a:gd name="connsiteX8" fmla="*/ 704850 w 752475"/>
                  <a:gd name="connsiteY8" fmla="*/ 0 h 1724025"/>
                  <a:gd name="connsiteX9" fmla="*/ 752475 w 752475"/>
                  <a:gd name="connsiteY9" fmla="*/ 9525 h 1724025"/>
                  <a:gd name="connsiteX10" fmla="*/ 709613 w 752475"/>
                  <a:gd name="connsiteY10" fmla="*/ 100013 h 1724025"/>
                  <a:gd name="connsiteX11" fmla="*/ 661988 w 752475"/>
                  <a:gd name="connsiteY11" fmla="*/ 152400 h 1724025"/>
                  <a:gd name="connsiteX12" fmla="*/ 652463 w 752475"/>
                  <a:gd name="connsiteY12" fmla="*/ 214313 h 1724025"/>
                  <a:gd name="connsiteX13" fmla="*/ 676275 w 752475"/>
                  <a:gd name="connsiteY13" fmla="*/ 319088 h 1724025"/>
                  <a:gd name="connsiteX14" fmla="*/ 714375 w 752475"/>
                  <a:gd name="connsiteY14" fmla="*/ 466725 h 1724025"/>
                  <a:gd name="connsiteX15" fmla="*/ 728663 w 752475"/>
                  <a:gd name="connsiteY15" fmla="*/ 561975 h 1724025"/>
                  <a:gd name="connsiteX16" fmla="*/ 185738 w 752475"/>
                  <a:gd name="connsiteY16" fmla="*/ 1719263 h 1724025"/>
                  <a:gd name="connsiteX17" fmla="*/ 0 w 752475"/>
                  <a:gd name="connsiteY17" fmla="*/ 1724025 h 1724025"/>
                  <a:gd name="connsiteX0" fmla="*/ 0 w 750710"/>
                  <a:gd name="connsiteY0" fmla="*/ 1718730 h 1719263"/>
                  <a:gd name="connsiteX1" fmla="*/ 2998 w 750710"/>
                  <a:gd name="connsiteY1" fmla="*/ 1581150 h 1719263"/>
                  <a:gd name="connsiteX2" fmla="*/ 31573 w 750710"/>
                  <a:gd name="connsiteY2" fmla="*/ 1362075 h 1719263"/>
                  <a:gd name="connsiteX3" fmla="*/ 117298 w 750710"/>
                  <a:gd name="connsiteY3" fmla="*/ 1100138 h 1719263"/>
                  <a:gd name="connsiteX4" fmla="*/ 212548 w 750710"/>
                  <a:gd name="connsiteY4" fmla="*/ 771525 h 1719263"/>
                  <a:gd name="connsiteX5" fmla="*/ 374473 w 750710"/>
                  <a:gd name="connsiteY5" fmla="*/ 381000 h 1719263"/>
                  <a:gd name="connsiteX6" fmla="*/ 526873 w 750710"/>
                  <a:gd name="connsiteY6" fmla="*/ 119063 h 1719263"/>
                  <a:gd name="connsiteX7" fmla="*/ 584023 w 750710"/>
                  <a:gd name="connsiteY7" fmla="*/ 57150 h 1719263"/>
                  <a:gd name="connsiteX8" fmla="*/ 703085 w 750710"/>
                  <a:gd name="connsiteY8" fmla="*/ 0 h 1719263"/>
                  <a:gd name="connsiteX9" fmla="*/ 750710 w 750710"/>
                  <a:gd name="connsiteY9" fmla="*/ 9525 h 1719263"/>
                  <a:gd name="connsiteX10" fmla="*/ 707848 w 750710"/>
                  <a:gd name="connsiteY10" fmla="*/ 100013 h 1719263"/>
                  <a:gd name="connsiteX11" fmla="*/ 660223 w 750710"/>
                  <a:gd name="connsiteY11" fmla="*/ 152400 h 1719263"/>
                  <a:gd name="connsiteX12" fmla="*/ 650698 w 750710"/>
                  <a:gd name="connsiteY12" fmla="*/ 214313 h 1719263"/>
                  <a:gd name="connsiteX13" fmla="*/ 674510 w 750710"/>
                  <a:gd name="connsiteY13" fmla="*/ 319088 h 1719263"/>
                  <a:gd name="connsiteX14" fmla="*/ 712610 w 750710"/>
                  <a:gd name="connsiteY14" fmla="*/ 466725 h 1719263"/>
                  <a:gd name="connsiteX15" fmla="*/ 726898 w 750710"/>
                  <a:gd name="connsiteY15" fmla="*/ 561975 h 1719263"/>
                  <a:gd name="connsiteX16" fmla="*/ 183973 w 750710"/>
                  <a:gd name="connsiteY16" fmla="*/ 1719263 h 1719263"/>
                  <a:gd name="connsiteX17" fmla="*/ 0 w 750710"/>
                  <a:gd name="connsiteY17" fmla="*/ 1718730 h 17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0710" h="1719263">
                    <a:moveTo>
                      <a:pt x="0" y="1718730"/>
                    </a:moveTo>
                    <a:cubicBezTo>
                      <a:pt x="999" y="1672870"/>
                      <a:pt x="1999" y="1627010"/>
                      <a:pt x="2998" y="1581150"/>
                    </a:cubicBezTo>
                    <a:lnTo>
                      <a:pt x="31573" y="1362075"/>
                    </a:lnTo>
                    <a:lnTo>
                      <a:pt x="117298" y="1100138"/>
                    </a:lnTo>
                    <a:lnTo>
                      <a:pt x="212548" y="771525"/>
                    </a:lnTo>
                    <a:lnTo>
                      <a:pt x="374473" y="381000"/>
                    </a:lnTo>
                    <a:lnTo>
                      <a:pt x="526873" y="119063"/>
                    </a:lnTo>
                    <a:lnTo>
                      <a:pt x="584023" y="57150"/>
                    </a:lnTo>
                    <a:lnTo>
                      <a:pt x="703085" y="0"/>
                    </a:lnTo>
                    <a:lnTo>
                      <a:pt x="750710" y="9525"/>
                    </a:lnTo>
                    <a:lnTo>
                      <a:pt x="707848" y="100013"/>
                    </a:lnTo>
                    <a:lnTo>
                      <a:pt x="660223" y="152400"/>
                    </a:lnTo>
                    <a:lnTo>
                      <a:pt x="650698" y="214313"/>
                    </a:lnTo>
                    <a:lnTo>
                      <a:pt x="674510" y="319088"/>
                    </a:lnTo>
                    <a:lnTo>
                      <a:pt x="712610" y="466725"/>
                    </a:lnTo>
                    <a:lnTo>
                      <a:pt x="726898" y="561975"/>
                    </a:lnTo>
                    <a:lnTo>
                      <a:pt x="183973" y="1719263"/>
                    </a:lnTo>
                    <a:lnTo>
                      <a:pt x="0" y="1718730"/>
                    </a:lnTo>
                    <a:close/>
                  </a:path>
                </a:pathLst>
              </a:custGeom>
              <a:solidFill>
                <a:srgbClr val="FF3300">
                  <a:alpha val="45098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BEC06-74B2-4E0A-BA43-E5E7840E315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03697" y="2443126"/>
              <a:ext cx="3228557" cy="2042203"/>
            </a:xfrm>
            <a:custGeom>
              <a:avLst/>
              <a:gdLst>
                <a:gd name="connsiteX0" fmla="*/ 0 w 10058400"/>
                <a:gd name="connsiteY0" fmla="*/ 3749808 h 6362380"/>
                <a:gd name="connsiteX1" fmla="*/ 61472 w 10058400"/>
                <a:gd name="connsiteY1" fmla="*/ 3918857 h 6362380"/>
                <a:gd name="connsiteX2" fmla="*/ 3672968 w 10058400"/>
                <a:gd name="connsiteY2" fmla="*/ 6024282 h 6362380"/>
                <a:gd name="connsiteX3" fmla="*/ 3857385 w 10058400"/>
                <a:gd name="connsiteY3" fmla="*/ 6108806 h 6362380"/>
                <a:gd name="connsiteX4" fmla="*/ 4064854 w 10058400"/>
                <a:gd name="connsiteY4" fmla="*/ 6201015 h 6362380"/>
                <a:gd name="connsiteX5" fmla="*/ 4303059 w 10058400"/>
                <a:gd name="connsiteY5" fmla="*/ 6285539 h 6362380"/>
                <a:gd name="connsiteX6" fmla="*/ 4710312 w 10058400"/>
                <a:gd name="connsiteY6" fmla="*/ 6354696 h 6362380"/>
                <a:gd name="connsiteX7" fmla="*/ 5002306 w 10058400"/>
                <a:gd name="connsiteY7" fmla="*/ 6362380 h 6362380"/>
                <a:gd name="connsiteX8" fmla="*/ 5286615 w 10058400"/>
                <a:gd name="connsiteY8" fmla="*/ 6354696 h 6362380"/>
                <a:gd name="connsiteX9" fmla="*/ 5747657 w 10058400"/>
                <a:gd name="connsiteY9" fmla="*/ 6277855 h 6362380"/>
                <a:gd name="connsiteX10" fmla="*/ 5978178 w 10058400"/>
                <a:gd name="connsiteY10" fmla="*/ 6208699 h 6362380"/>
                <a:gd name="connsiteX11" fmla="*/ 6231751 w 10058400"/>
                <a:gd name="connsiteY11" fmla="*/ 6093438 h 6362380"/>
                <a:gd name="connsiteX12" fmla="*/ 9935455 w 10058400"/>
                <a:gd name="connsiteY12" fmla="*/ 3964961 h 6362380"/>
                <a:gd name="connsiteX13" fmla="*/ 9981560 w 10058400"/>
                <a:gd name="connsiteY13" fmla="*/ 3911173 h 6362380"/>
                <a:gd name="connsiteX14" fmla="*/ 10050716 w 10058400"/>
                <a:gd name="connsiteY14" fmla="*/ 3818964 h 6362380"/>
                <a:gd name="connsiteX15" fmla="*/ 10058400 w 10058400"/>
                <a:gd name="connsiteY15" fmla="*/ 3749808 h 6362380"/>
                <a:gd name="connsiteX16" fmla="*/ 9981560 w 10058400"/>
                <a:gd name="connsiteY16" fmla="*/ 3742124 h 6362380"/>
                <a:gd name="connsiteX17" fmla="*/ 9274628 w 10058400"/>
                <a:gd name="connsiteY17" fmla="*/ 1721223 h 6362380"/>
                <a:gd name="connsiteX18" fmla="*/ 6078070 w 10058400"/>
                <a:gd name="connsiteY18" fmla="*/ 7684 h 6362380"/>
                <a:gd name="connsiteX19" fmla="*/ 3988013 w 10058400"/>
                <a:gd name="connsiteY19" fmla="*/ 0 h 6362380"/>
                <a:gd name="connsiteX20" fmla="*/ 799139 w 10058400"/>
                <a:gd name="connsiteY20" fmla="*/ 1736591 h 6362380"/>
                <a:gd name="connsiteX21" fmla="*/ 84524 w 10058400"/>
                <a:gd name="connsiteY21" fmla="*/ 3749808 h 6362380"/>
                <a:gd name="connsiteX22" fmla="*/ 0 w 10058400"/>
                <a:gd name="connsiteY22" fmla="*/ 3749808 h 636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58400" h="6362380">
                  <a:moveTo>
                    <a:pt x="0" y="3749808"/>
                  </a:moveTo>
                  <a:lnTo>
                    <a:pt x="61472" y="3918857"/>
                  </a:lnTo>
                  <a:lnTo>
                    <a:pt x="3672968" y="6024282"/>
                  </a:lnTo>
                  <a:lnTo>
                    <a:pt x="3857385" y="6108806"/>
                  </a:lnTo>
                  <a:lnTo>
                    <a:pt x="4064854" y="6201015"/>
                  </a:lnTo>
                  <a:lnTo>
                    <a:pt x="4303059" y="6285539"/>
                  </a:lnTo>
                  <a:lnTo>
                    <a:pt x="4710312" y="6354696"/>
                  </a:lnTo>
                  <a:lnTo>
                    <a:pt x="5002306" y="6362380"/>
                  </a:lnTo>
                  <a:lnTo>
                    <a:pt x="5286615" y="6354696"/>
                  </a:lnTo>
                  <a:lnTo>
                    <a:pt x="5747657" y="6277855"/>
                  </a:lnTo>
                  <a:lnTo>
                    <a:pt x="5978178" y="6208699"/>
                  </a:lnTo>
                  <a:lnTo>
                    <a:pt x="6231751" y="6093438"/>
                  </a:lnTo>
                  <a:lnTo>
                    <a:pt x="9935455" y="3964961"/>
                  </a:lnTo>
                  <a:lnTo>
                    <a:pt x="9981560" y="3911173"/>
                  </a:lnTo>
                  <a:lnTo>
                    <a:pt x="10050716" y="3818964"/>
                  </a:lnTo>
                  <a:lnTo>
                    <a:pt x="10058400" y="3749808"/>
                  </a:lnTo>
                  <a:lnTo>
                    <a:pt x="9981560" y="3742124"/>
                  </a:lnTo>
                  <a:lnTo>
                    <a:pt x="9274628" y="1721223"/>
                  </a:lnTo>
                  <a:lnTo>
                    <a:pt x="6078070" y="7684"/>
                  </a:lnTo>
                  <a:lnTo>
                    <a:pt x="3988013" y="0"/>
                  </a:lnTo>
                  <a:lnTo>
                    <a:pt x="799139" y="1736591"/>
                  </a:lnTo>
                  <a:lnTo>
                    <a:pt x="84524" y="3749808"/>
                  </a:lnTo>
                  <a:lnTo>
                    <a:pt x="0" y="3749808"/>
                  </a:lnTo>
                  <a:close/>
                </a:path>
              </a:pathLst>
            </a:custGeom>
            <a:gradFill>
              <a:gsLst>
                <a:gs pos="0">
                  <a:srgbClr val="DDDECE"/>
                </a:gs>
                <a:gs pos="29000">
                  <a:srgbClr val="FFFFFF"/>
                </a:gs>
                <a:gs pos="62000">
                  <a:srgbClr val="747355"/>
                </a:gs>
                <a:gs pos="61000">
                  <a:srgbClr val="E7E9A4"/>
                </a:gs>
                <a:gs pos="57000">
                  <a:srgbClr val="FFFFFF"/>
                </a:gs>
                <a:gs pos="26000">
                  <a:srgbClr val="DADBCB"/>
                </a:gs>
                <a:gs pos="100000">
                  <a:srgbClr val="514F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4FD89B20-8FDD-4AA6-8CE4-FDB2DDBD4B4F}"/>
              </a:ext>
            </a:extLst>
          </p:cNvPr>
          <p:cNvSpPr txBox="1">
            <a:spLocks/>
          </p:cNvSpPr>
          <p:nvPr/>
        </p:nvSpPr>
        <p:spPr>
          <a:xfrm rot="319333">
            <a:off x="8541226" y="2746366"/>
            <a:ext cx="1007492" cy="63728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dirty="0">
                <a:solidFill>
                  <a:srgbClr val="C00000"/>
                </a:solidFill>
              </a:rPr>
              <a:t>CN</a:t>
            </a:r>
            <a:endParaRPr lang="en-US" sz="3600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33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186853C1-1E56-49A8-BE98-325D788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171E8E7C-9C2D-4BB2-8B8E-5CE444429216}"/>
              </a:ext>
            </a:extLst>
          </p:cNvPr>
          <p:cNvSpPr>
            <a:spLocks noChangeAspect="1"/>
          </p:cNvSpPr>
          <p:nvPr/>
        </p:nvSpPr>
        <p:spPr>
          <a:xfrm rot="3864270">
            <a:off x="6903109" y="2964404"/>
            <a:ext cx="2090408" cy="1354877"/>
          </a:xfrm>
          <a:custGeom>
            <a:avLst/>
            <a:gdLst>
              <a:gd name="connsiteX0" fmla="*/ 0 w 10058400"/>
              <a:gd name="connsiteY0" fmla="*/ 3749808 h 6362380"/>
              <a:gd name="connsiteX1" fmla="*/ 61472 w 10058400"/>
              <a:gd name="connsiteY1" fmla="*/ 3918857 h 6362380"/>
              <a:gd name="connsiteX2" fmla="*/ 3672968 w 10058400"/>
              <a:gd name="connsiteY2" fmla="*/ 6024282 h 6362380"/>
              <a:gd name="connsiteX3" fmla="*/ 3857385 w 10058400"/>
              <a:gd name="connsiteY3" fmla="*/ 6108806 h 6362380"/>
              <a:gd name="connsiteX4" fmla="*/ 4064854 w 10058400"/>
              <a:gd name="connsiteY4" fmla="*/ 6201015 h 6362380"/>
              <a:gd name="connsiteX5" fmla="*/ 4303059 w 10058400"/>
              <a:gd name="connsiteY5" fmla="*/ 6285539 h 6362380"/>
              <a:gd name="connsiteX6" fmla="*/ 4710312 w 10058400"/>
              <a:gd name="connsiteY6" fmla="*/ 6354696 h 6362380"/>
              <a:gd name="connsiteX7" fmla="*/ 5002306 w 10058400"/>
              <a:gd name="connsiteY7" fmla="*/ 6362380 h 6362380"/>
              <a:gd name="connsiteX8" fmla="*/ 5286615 w 10058400"/>
              <a:gd name="connsiteY8" fmla="*/ 6354696 h 6362380"/>
              <a:gd name="connsiteX9" fmla="*/ 5747657 w 10058400"/>
              <a:gd name="connsiteY9" fmla="*/ 6277855 h 6362380"/>
              <a:gd name="connsiteX10" fmla="*/ 5978178 w 10058400"/>
              <a:gd name="connsiteY10" fmla="*/ 6208699 h 6362380"/>
              <a:gd name="connsiteX11" fmla="*/ 6231751 w 10058400"/>
              <a:gd name="connsiteY11" fmla="*/ 6093438 h 6362380"/>
              <a:gd name="connsiteX12" fmla="*/ 9935455 w 10058400"/>
              <a:gd name="connsiteY12" fmla="*/ 3964961 h 6362380"/>
              <a:gd name="connsiteX13" fmla="*/ 9981560 w 10058400"/>
              <a:gd name="connsiteY13" fmla="*/ 3911173 h 6362380"/>
              <a:gd name="connsiteX14" fmla="*/ 10050716 w 10058400"/>
              <a:gd name="connsiteY14" fmla="*/ 3818964 h 6362380"/>
              <a:gd name="connsiteX15" fmla="*/ 10058400 w 10058400"/>
              <a:gd name="connsiteY15" fmla="*/ 3749808 h 6362380"/>
              <a:gd name="connsiteX16" fmla="*/ 9981560 w 10058400"/>
              <a:gd name="connsiteY16" fmla="*/ 3742124 h 6362380"/>
              <a:gd name="connsiteX17" fmla="*/ 9274628 w 10058400"/>
              <a:gd name="connsiteY17" fmla="*/ 1721223 h 6362380"/>
              <a:gd name="connsiteX18" fmla="*/ 6078070 w 10058400"/>
              <a:gd name="connsiteY18" fmla="*/ 7684 h 6362380"/>
              <a:gd name="connsiteX19" fmla="*/ 3988013 w 10058400"/>
              <a:gd name="connsiteY19" fmla="*/ 0 h 6362380"/>
              <a:gd name="connsiteX20" fmla="*/ 799139 w 10058400"/>
              <a:gd name="connsiteY20" fmla="*/ 1736591 h 6362380"/>
              <a:gd name="connsiteX21" fmla="*/ 84524 w 10058400"/>
              <a:gd name="connsiteY21" fmla="*/ 3749808 h 6362380"/>
              <a:gd name="connsiteX22" fmla="*/ 0 w 10058400"/>
              <a:gd name="connsiteY22" fmla="*/ 3749808 h 636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058400" h="6362380">
                <a:moveTo>
                  <a:pt x="0" y="3749808"/>
                </a:moveTo>
                <a:lnTo>
                  <a:pt x="61472" y="3918857"/>
                </a:lnTo>
                <a:lnTo>
                  <a:pt x="3672968" y="6024282"/>
                </a:lnTo>
                <a:lnTo>
                  <a:pt x="3857385" y="6108806"/>
                </a:lnTo>
                <a:lnTo>
                  <a:pt x="4064854" y="6201015"/>
                </a:lnTo>
                <a:lnTo>
                  <a:pt x="4303059" y="6285539"/>
                </a:lnTo>
                <a:lnTo>
                  <a:pt x="4710312" y="6354696"/>
                </a:lnTo>
                <a:lnTo>
                  <a:pt x="5002306" y="6362380"/>
                </a:lnTo>
                <a:lnTo>
                  <a:pt x="5286615" y="6354696"/>
                </a:lnTo>
                <a:lnTo>
                  <a:pt x="5747657" y="6277855"/>
                </a:lnTo>
                <a:lnTo>
                  <a:pt x="5978178" y="6208699"/>
                </a:lnTo>
                <a:lnTo>
                  <a:pt x="6231751" y="6093438"/>
                </a:lnTo>
                <a:lnTo>
                  <a:pt x="9935455" y="3964961"/>
                </a:lnTo>
                <a:lnTo>
                  <a:pt x="9981560" y="3911173"/>
                </a:lnTo>
                <a:lnTo>
                  <a:pt x="10050716" y="3818964"/>
                </a:lnTo>
                <a:lnTo>
                  <a:pt x="10058400" y="3749808"/>
                </a:lnTo>
                <a:lnTo>
                  <a:pt x="9981560" y="3742124"/>
                </a:lnTo>
                <a:lnTo>
                  <a:pt x="9274628" y="1721223"/>
                </a:lnTo>
                <a:lnTo>
                  <a:pt x="6078070" y="7684"/>
                </a:lnTo>
                <a:lnTo>
                  <a:pt x="3988013" y="0"/>
                </a:lnTo>
                <a:lnTo>
                  <a:pt x="799139" y="1736591"/>
                </a:lnTo>
                <a:lnTo>
                  <a:pt x="84524" y="3749808"/>
                </a:lnTo>
                <a:lnTo>
                  <a:pt x="0" y="3749808"/>
                </a:lnTo>
                <a:close/>
              </a:path>
            </a:pathLst>
          </a:custGeom>
          <a:solidFill>
            <a:srgbClr val="0192FF">
              <a:alpha val="4470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FFFFFF"/>
                </a:solidFill>
              </a:rPr>
              <a:t>Convection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vs</a:t>
            </a:r>
            <a:r>
              <a:rPr lang="de-DE" dirty="0">
                <a:solidFill>
                  <a:srgbClr val="FFFFFF"/>
                </a:solidFill>
              </a:rPr>
              <a:t> Radiation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9B8A3-CF36-C877-A197-647EC032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6600913" cy="257774"/>
          </a:xfrm>
        </p:spPr>
        <p:txBody>
          <a:bodyPr/>
          <a:lstStyle/>
          <a:p>
            <a:r>
              <a:rPr lang="en-US" dirty="0">
                <a:solidFill>
                  <a:srgbClr val="D0D0D0"/>
                </a:solidFill>
              </a:rPr>
              <a:t>Pascal zur Nieden, DLR, Supersonic and Hypersonic Technologies Department - RHTG, 9-12 Sep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F4D6D5A1-216B-4170-B8F5-503D1548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79" y="153126"/>
            <a:ext cx="1595540" cy="1063694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1914F6D-D08D-4726-BE98-FE968C7AFFEB}"/>
              </a:ext>
            </a:extLst>
          </p:cNvPr>
          <p:cNvGrpSpPr>
            <a:grpSpLocks noChangeAspect="1"/>
          </p:cNvGrpSpPr>
          <p:nvPr/>
        </p:nvGrpSpPr>
        <p:grpSpPr>
          <a:xfrm rot="20064270">
            <a:off x="6895692" y="1575630"/>
            <a:ext cx="4270230" cy="3080356"/>
            <a:chOff x="4322056" y="1141285"/>
            <a:chExt cx="6436506" cy="4643010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ADFB753-0926-44D6-BAAF-5B18174240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1769" y="2081388"/>
              <a:ext cx="4736793" cy="2776101"/>
              <a:chOff x="6021769" y="2081388"/>
              <a:chExt cx="4736793" cy="2776101"/>
            </a:xfrm>
          </p:grpSpPr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8BF53A15-21FD-48EA-860D-6539BE82D1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1769" y="2081388"/>
                <a:ext cx="4736793" cy="1510017"/>
              </a:xfrm>
              <a:custGeom>
                <a:avLst/>
                <a:gdLst>
                  <a:gd name="connsiteX0" fmla="*/ 0 w 3505200"/>
                  <a:gd name="connsiteY0" fmla="*/ 0 h 1028700"/>
                  <a:gd name="connsiteX1" fmla="*/ 416719 w 3505200"/>
                  <a:gd name="connsiteY1" fmla="*/ 776288 h 1028700"/>
                  <a:gd name="connsiteX2" fmla="*/ 421482 w 3505200"/>
                  <a:gd name="connsiteY2" fmla="*/ 1028700 h 1028700"/>
                  <a:gd name="connsiteX3" fmla="*/ 3505200 w 3505200"/>
                  <a:gd name="connsiteY3" fmla="*/ 1014413 h 1028700"/>
                  <a:gd name="connsiteX4" fmla="*/ 3481388 w 3505200"/>
                  <a:gd name="connsiteY4" fmla="*/ 976313 h 1028700"/>
                  <a:gd name="connsiteX5" fmla="*/ 3405188 w 3505200"/>
                  <a:gd name="connsiteY5" fmla="*/ 912019 h 1028700"/>
                  <a:gd name="connsiteX6" fmla="*/ 3324225 w 3505200"/>
                  <a:gd name="connsiteY6" fmla="*/ 871538 h 1028700"/>
                  <a:gd name="connsiteX7" fmla="*/ 3200400 w 3505200"/>
                  <a:gd name="connsiteY7" fmla="*/ 812006 h 1028700"/>
                  <a:gd name="connsiteX8" fmla="*/ 3057525 w 3505200"/>
                  <a:gd name="connsiteY8" fmla="*/ 773906 h 1028700"/>
                  <a:gd name="connsiteX9" fmla="*/ 2857500 w 3505200"/>
                  <a:gd name="connsiteY9" fmla="*/ 757238 h 1028700"/>
                  <a:gd name="connsiteX10" fmla="*/ 2505075 w 3505200"/>
                  <a:gd name="connsiteY10" fmla="*/ 707231 h 1028700"/>
                  <a:gd name="connsiteX11" fmla="*/ 2152650 w 3505200"/>
                  <a:gd name="connsiteY11" fmla="*/ 650081 h 1028700"/>
                  <a:gd name="connsiteX12" fmla="*/ 1885950 w 3505200"/>
                  <a:gd name="connsiteY12" fmla="*/ 592931 h 1028700"/>
                  <a:gd name="connsiteX13" fmla="*/ 1304925 w 3505200"/>
                  <a:gd name="connsiteY13" fmla="*/ 435769 h 1028700"/>
                  <a:gd name="connsiteX14" fmla="*/ 1028700 w 3505200"/>
                  <a:gd name="connsiteY14" fmla="*/ 321469 h 1028700"/>
                  <a:gd name="connsiteX15" fmla="*/ 685800 w 3505200"/>
                  <a:gd name="connsiteY15" fmla="*/ 169069 h 1028700"/>
                  <a:gd name="connsiteX16" fmla="*/ 400050 w 3505200"/>
                  <a:gd name="connsiteY16" fmla="*/ 66675 h 1028700"/>
                  <a:gd name="connsiteX17" fmla="*/ 83344 w 3505200"/>
                  <a:gd name="connsiteY17" fmla="*/ 4763 h 1028700"/>
                  <a:gd name="connsiteX18" fmla="*/ 0 w 3505200"/>
                  <a:gd name="connsiteY18" fmla="*/ 0 h 1028700"/>
                  <a:gd name="connsiteX0" fmla="*/ 0 w 3510495"/>
                  <a:gd name="connsiteY0" fmla="*/ 0 h 1028700"/>
                  <a:gd name="connsiteX1" fmla="*/ 416719 w 3510495"/>
                  <a:gd name="connsiteY1" fmla="*/ 776288 h 1028700"/>
                  <a:gd name="connsiteX2" fmla="*/ 421482 w 3510495"/>
                  <a:gd name="connsiteY2" fmla="*/ 1028700 h 1028700"/>
                  <a:gd name="connsiteX3" fmla="*/ 3510495 w 3510495"/>
                  <a:gd name="connsiteY3" fmla="*/ 1028531 h 1028700"/>
                  <a:gd name="connsiteX4" fmla="*/ 3481388 w 3510495"/>
                  <a:gd name="connsiteY4" fmla="*/ 976313 h 1028700"/>
                  <a:gd name="connsiteX5" fmla="*/ 3405188 w 3510495"/>
                  <a:gd name="connsiteY5" fmla="*/ 912019 h 1028700"/>
                  <a:gd name="connsiteX6" fmla="*/ 3324225 w 3510495"/>
                  <a:gd name="connsiteY6" fmla="*/ 871538 h 1028700"/>
                  <a:gd name="connsiteX7" fmla="*/ 3200400 w 3510495"/>
                  <a:gd name="connsiteY7" fmla="*/ 812006 h 1028700"/>
                  <a:gd name="connsiteX8" fmla="*/ 3057525 w 3510495"/>
                  <a:gd name="connsiteY8" fmla="*/ 773906 h 1028700"/>
                  <a:gd name="connsiteX9" fmla="*/ 2857500 w 3510495"/>
                  <a:gd name="connsiteY9" fmla="*/ 757238 h 1028700"/>
                  <a:gd name="connsiteX10" fmla="*/ 2505075 w 3510495"/>
                  <a:gd name="connsiteY10" fmla="*/ 707231 h 1028700"/>
                  <a:gd name="connsiteX11" fmla="*/ 2152650 w 3510495"/>
                  <a:gd name="connsiteY11" fmla="*/ 650081 h 1028700"/>
                  <a:gd name="connsiteX12" fmla="*/ 1885950 w 3510495"/>
                  <a:gd name="connsiteY12" fmla="*/ 592931 h 1028700"/>
                  <a:gd name="connsiteX13" fmla="*/ 1304925 w 3510495"/>
                  <a:gd name="connsiteY13" fmla="*/ 435769 h 1028700"/>
                  <a:gd name="connsiteX14" fmla="*/ 1028700 w 3510495"/>
                  <a:gd name="connsiteY14" fmla="*/ 321469 h 1028700"/>
                  <a:gd name="connsiteX15" fmla="*/ 685800 w 3510495"/>
                  <a:gd name="connsiteY15" fmla="*/ 169069 h 1028700"/>
                  <a:gd name="connsiteX16" fmla="*/ 400050 w 3510495"/>
                  <a:gd name="connsiteY16" fmla="*/ 66675 h 1028700"/>
                  <a:gd name="connsiteX17" fmla="*/ 83344 w 3510495"/>
                  <a:gd name="connsiteY17" fmla="*/ 4763 h 1028700"/>
                  <a:gd name="connsiteX18" fmla="*/ 0 w 3510495"/>
                  <a:gd name="connsiteY18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10495" h="1028700">
                    <a:moveTo>
                      <a:pt x="0" y="0"/>
                    </a:moveTo>
                    <a:lnTo>
                      <a:pt x="416719" y="776288"/>
                    </a:lnTo>
                    <a:cubicBezTo>
                      <a:pt x="418307" y="860425"/>
                      <a:pt x="419894" y="944563"/>
                      <a:pt x="421482" y="1028700"/>
                    </a:cubicBezTo>
                    <a:lnTo>
                      <a:pt x="3510495" y="1028531"/>
                    </a:lnTo>
                    <a:lnTo>
                      <a:pt x="3481388" y="976313"/>
                    </a:lnTo>
                    <a:lnTo>
                      <a:pt x="3405188" y="912019"/>
                    </a:lnTo>
                    <a:lnTo>
                      <a:pt x="3324225" y="871538"/>
                    </a:lnTo>
                    <a:lnTo>
                      <a:pt x="3200400" y="812006"/>
                    </a:lnTo>
                    <a:lnTo>
                      <a:pt x="3057525" y="773906"/>
                    </a:lnTo>
                    <a:lnTo>
                      <a:pt x="2857500" y="757238"/>
                    </a:lnTo>
                    <a:lnTo>
                      <a:pt x="2505075" y="707231"/>
                    </a:lnTo>
                    <a:lnTo>
                      <a:pt x="2152650" y="650081"/>
                    </a:lnTo>
                    <a:lnTo>
                      <a:pt x="1885950" y="592931"/>
                    </a:lnTo>
                    <a:lnTo>
                      <a:pt x="1304925" y="435769"/>
                    </a:lnTo>
                    <a:lnTo>
                      <a:pt x="1028700" y="321469"/>
                    </a:lnTo>
                    <a:lnTo>
                      <a:pt x="685800" y="169069"/>
                    </a:lnTo>
                    <a:lnTo>
                      <a:pt x="400050" y="66675"/>
                    </a:lnTo>
                    <a:lnTo>
                      <a:pt x="83344" y="47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01">
                  <a:alpha val="4470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D2F2FBBD-A708-4AB8-BF9E-B926B2DCBEB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21771" y="3392231"/>
                <a:ext cx="4734411" cy="1465258"/>
              </a:xfrm>
              <a:custGeom>
                <a:avLst/>
                <a:gdLst>
                  <a:gd name="connsiteX0" fmla="*/ 0 w 3505200"/>
                  <a:gd name="connsiteY0" fmla="*/ 0 h 1028700"/>
                  <a:gd name="connsiteX1" fmla="*/ 416719 w 3505200"/>
                  <a:gd name="connsiteY1" fmla="*/ 776288 h 1028700"/>
                  <a:gd name="connsiteX2" fmla="*/ 421482 w 3505200"/>
                  <a:gd name="connsiteY2" fmla="*/ 1028700 h 1028700"/>
                  <a:gd name="connsiteX3" fmla="*/ 3505200 w 3505200"/>
                  <a:gd name="connsiteY3" fmla="*/ 1014413 h 1028700"/>
                  <a:gd name="connsiteX4" fmla="*/ 3481388 w 3505200"/>
                  <a:gd name="connsiteY4" fmla="*/ 976313 h 1028700"/>
                  <a:gd name="connsiteX5" fmla="*/ 3405188 w 3505200"/>
                  <a:gd name="connsiteY5" fmla="*/ 912019 h 1028700"/>
                  <a:gd name="connsiteX6" fmla="*/ 3324225 w 3505200"/>
                  <a:gd name="connsiteY6" fmla="*/ 871538 h 1028700"/>
                  <a:gd name="connsiteX7" fmla="*/ 3200400 w 3505200"/>
                  <a:gd name="connsiteY7" fmla="*/ 812006 h 1028700"/>
                  <a:gd name="connsiteX8" fmla="*/ 3057525 w 3505200"/>
                  <a:gd name="connsiteY8" fmla="*/ 773906 h 1028700"/>
                  <a:gd name="connsiteX9" fmla="*/ 2857500 w 3505200"/>
                  <a:gd name="connsiteY9" fmla="*/ 757238 h 1028700"/>
                  <a:gd name="connsiteX10" fmla="*/ 2505075 w 3505200"/>
                  <a:gd name="connsiteY10" fmla="*/ 707231 h 1028700"/>
                  <a:gd name="connsiteX11" fmla="*/ 2152650 w 3505200"/>
                  <a:gd name="connsiteY11" fmla="*/ 650081 h 1028700"/>
                  <a:gd name="connsiteX12" fmla="*/ 1885950 w 3505200"/>
                  <a:gd name="connsiteY12" fmla="*/ 592931 h 1028700"/>
                  <a:gd name="connsiteX13" fmla="*/ 1304925 w 3505200"/>
                  <a:gd name="connsiteY13" fmla="*/ 435769 h 1028700"/>
                  <a:gd name="connsiteX14" fmla="*/ 1028700 w 3505200"/>
                  <a:gd name="connsiteY14" fmla="*/ 321469 h 1028700"/>
                  <a:gd name="connsiteX15" fmla="*/ 685800 w 3505200"/>
                  <a:gd name="connsiteY15" fmla="*/ 169069 h 1028700"/>
                  <a:gd name="connsiteX16" fmla="*/ 400050 w 3505200"/>
                  <a:gd name="connsiteY16" fmla="*/ 66675 h 1028700"/>
                  <a:gd name="connsiteX17" fmla="*/ 83344 w 3505200"/>
                  <a:gd name="connsiteY17" fmla="*/ 4763 h 1028700"/>
                  <a:gd name="connsiteX18" fmla="*/ 0 w 3505200"/>
                  <a:gd name="connsiteY18" fmla="*/ 0 h 1028700"/>
                  <a:gd name="connsiteX0" fmla="*/ 0 w 3508730"/>
                  <a:gd name="connsiteY0" fmla="*/ 0 h 1028700"/>
                  <a:gd name="connsiteX1" fmla="*/ 416719 w 3508730"/>
                  <a:gd name="connsiteY1" fmla="*/ 776288 h 1028700"/>
                  <a:gd name="connsiteX2" fmla="*/ 421482 w 3508730"/>
                  <a:gd name="connsiteY2" fmla="*/ 1028700 h 1028700"/>
                  <a:gd name="connsiteX3" fmla="*/ 3508730 w 3508730"/>
                  <a:gd name="connsiteY3" fmla="*/ 1028531 h 1028700"/>
                  <a:gd name="connsiteX4" fmla="*/ 3481388 w 3508730"/>
                  <a:gd name="connsiteY4" fmla="*/ 976313 h 1028700"/>
                  <a:gd name="connsiteX5" fmla="*/ 3405188 w 3508730"/>
                  <a:gd name="connsiteY5" fmla="*/ 912019 h 1028700"/>
                  <a:gd name="connsiteX6" fmla="*/ 3324225 w 3508730"/>
                  <a:gd name="connsiteY6" fmla="*/ 871538 h 1028700"/>
                  <a:gd name="connsiteX7" fmla="*/ 3200400 w 3508730"/>
                  <a:gd name="connsiteY7" fmla="*/ 812006 h 1028700"/>
                  <a:gd name="connsiteX8" fmla="*/ 3057525 w 3508730"/>
                  <a:gd name="connsiteY8" fmla="*/ 773906 h 1028700"/>
                  <a:gd name="connsiteX9" fmla="*/ 2857500 w 3508730"/>
                  <a:gd name="connsiteY9" fmla="*/ 757238 h 1028700"/>
                  <a:gd name="connsiteX10" fmla="*/ 2505075 w 3508730"/>
                  <a:gd name="connsiteY10" fmla="*/ 707231 h 1028700"/>
                  <a:gd name="connsiteX11" fmla="*/ 2152650 w 3508730"/>
                  <a:gd name="connsiteY11" fmla="*/ 650081 h 1028700"/>
                  <a:gd name="connsiteX12" fmla="*/ 1885950 w 3508730"/>
                  <a:gd name="connsiteY12" fmla="*/ 592931 h 1028700"/>
                  <a:gd name="connsiteX13" fmla="*/ 1304925 w 3508730"/>
                  <a:gd name="connsiteY13" fmla="*/ 435769 h 1028700"/>
                  <a:gd name="connsiteX14" fmla="*/ 1028700 w 3508730"/>
                  <a:gd name="connsiteY14" fmla="*/ 321469 h 1028700"/>
                  <a:gd name="connsiteX15" fmla="*/ 685800 w 3508730"/>
                  <a:gd name="connsiteY15" fmla="*/ 169069 h 1028700"/>
                  <a:gd name="connsiteX16" fmla="*/ 400050 w 3508730"/>
                  <a:gd name="connsiteY16" fmla="*/ 66675 h 1028700"/>
                  <a:gd name="connsiteX17" fmla="*/ 83344 w 3508730"/>
                  <a:gd name="connsiteY17" fmla="*/ 4763 h 1028700"/>
                  <a:gd name="connsiteX18" fmla="*/ 0 w 3508730"/>
                  <a:gd name="connsiteY18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08730" h="1028700">
                    <a:moveTo>
                      <a:pt x="0" y="0"/>
                    </a:moveTo>
                    <a:lnTo>
                      <a:pt x="416719" y="776288"/>
                    </a:lnTo>
                    <a:cubicBezTo>
                      <a:pt x="418307" y="860425"/>
                      <a:pt x="419894" y="944563"/>
                      <a:pt x="421482" y="1028700"/>
                    </a:cubicBezTo>
                    <a:lnTo>
                      <a:pt x="3508730" y="1028531"/>
                    </a:lnTo>
                    <a:lnTo>
                      <a:pt x="3481388" y="976313"/>
                    </a:lnTo>
                    <a:lnTo>
                      <a:pt x="3405188" y="912019"/>
                    </a:lnTo>
                    <a:lnTo>
                      <a:pt x="3324225" y="871538"/>
                    </a:lnTo>
                    <a:lnTo>
                      <a:pt x="3200400" y="812006"/>
                    </a:lnTo>
                    <a:lnTo>
                      <a:pt x="3057525" y="773906"/>
                    </a:lnTo>
                    <a:lnTo>
                      <a:pt x="2857500" y="757238"/>
                    </a:lnTo>
                    <a:lnTo>
                      <a:pt x="2505075" y="707231"/>
                    </a:lnTo>
                    <a:lnTo>
                      <a:pt x="2152650" y="650081"/>
                    </a:lnTo>
                    <a:lnTo>
                      <a:pt x="1885950" y="592931"/>
                    </a:lnTo>
                    <a:lnTo>
                      <a:pt x="1304925" y="435769"/>
                    </a:lnTo>
                    <a:lnTo>
                      <a:pt x="1028700" y="321469"/>
                    </a:lnTo>
                    <a:lnTo>
                      <a:pt x="685800" y="169069"/>
                    </a:lnTo>
                    <a:lnTo>
                      <a:pt x="400050" y="66675"/>
                    </a:lnTo>
                    <a:lnTo>
                      <a:pt x="83344" y="47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01">
                  <a:alpha val="4470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9D54A5E8-F795-474F-9A07-643A1818B250}"/>
                </a:ext>
              </a:extLst>
            </p:cNvPr>
            <p:cNvGrpSpPr/>
            <p:nvPr/>
          </p:nvGrpSpPr>
          <p:grpSpPr>
            <a:xfrm>
              <a:off x="4322056" y="1141285"/>
              <a:ext cx="1015468" cy="4643010"/>
              <a:chOff x="4322056" y="1141285"/>
              <a:chExt cx="1015468" cy="4643010"/>
            </a:xfrm>
          </p:grpSpPr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447DCDFA-7C5E-4C8C-94D2-EB6924F1F0DB}"/>
                  </a:ext>
                </a:extLst>
              </p:cNvPr>
              <p:cNvSpPr/>
              <p:nvPr/>
            </p:nvSpPr>
            <p:spPr>
              <a:xfrm>
                <a:off x="4322056" y="1141285"/>
                <a:ext cx="1015332" cy="2367024"/>
              </a:xfrm>
              <a:custGeom>
                <a:avLst/>
                <a:gdLst>
                  <a:gd name="connsiteX0" fmla="*/ 0 w 752475"/>
                  <a:gd name="connsiteY0" fmla="*/ 1724025 h 1724025"/>
                  <a:gd name="connsiteX1" fmla="*/ 4763 w 752475"/>
                  <a:gd name="connsiteY1" fmla="*/ 1581150 h 1724025"/>
                  <a:gd name="connsiteX2" fmla="*/ 33338 w 752475"/>
                  <a:gd name="connsiteY2" fmla="*/ 1362075 h 1724025"/>
                  <a:gd name="connsiteX3" fmla="*/ 119063 w 752475"/>
                  <a:gd name="connsiteY3" fmla="*/ 1100138 h 1724025"/>
                  <a:gd name="connsiteX4" fmla="*/ 214313 w 752475"/>
                  <a:gd name="connsiteY4" fmla="*/ 771525 h 1724025"/>
                  <a:gd name="connsiteX5" fmla="*/ 376238 w 752475"/>
                  <a:gd name="connsiteY5" fmla="*/ 381000 h 1724025"/>
                  <a:gd name="connsiteX6" fmla="*/ 528638 w 752475"/>
                  <a:gd name="connsiteY6" fmla="*/ 119063 h 1724025"/>
                  <a:gd name="connsiteX7" fmla="*/ 585788 w 752475"/>
                  <a:gd name="connsiteY7" fmla="*/ 57150 h 1724025"/>
                  <a:gd name="connsiteX8" fmla="*/ 704850 w 752475"/>
                  <a:gd name="connsiteY8" fmla="*/ 0 h 1724025"/>
                  <a:gd name="connsiteX9" fmla="*/ 752475 w 752475"/>
                  <a:gd name="connsiteY9" fmla="*/ 9525 h 1724025"/>
                  <a:gd name="connsiteX10" fmla="*/ 709613 w 752475"/>
                  <a:gd name="connsiteY10" fmla="*/ 100013 h 1724025"/>
                  <a:gd name="connsiteX11" fmla="*/ 661988 w 752475"/>
                  <a:gd name="connsiteY11" fmla="*/ 152400 h 1724025"/>
                  <a:gd name="connsiteX12" fmla="*/ 652463 w 752475"/>
                  <a:gd name="connsiteY12" fmla="*/ 214313 h 1724025"/>
                  <a:gd name="connsiteX13" fmla="*/ 676275 w 752475"/>
                  <a:gd name="connsiteY13" fmla="*/ 319088 h 1724025"/>
                  <a:gd name="connsiteX14" fmla="*/ 714375 w 752475"/>
                  <a:gd name="connsiteY14" fmla="*/ 466725 h 1724025"/>
                  <a:gd name="connsiteX15" fmla="*/ 728663 w 752475"/>
                  <a:gd name="connsiteY15" fmla="*/ 561975 h 1724025"/>
                  <a:gd name="connsiteX16" fmla="*/ 185738 w 752475"/>
                  <a:gd name="connsiteY16" fmla="*/ 1719263 h 1724025"/>
                  <a:gd name="connsiteX17" fmla="*/ 0 w 752475"/>
                  <a:gd name="connsiteY17" fmla="*/ 1724025 h 172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2475" h="1724025">
                    <a:moveTo>
                      <a:pt x="0" y="1724025"/>
                    </a:moveTo>
                    <a:lnTo>
                      <a:pt x="4763" y="1581150"/>
                    </a:lnTo>
                    <a:lnTo>
                      <a:pt x="33338" y="1362075"/>
                    </a:lnTo>
                    <a:lnTo>
                      <a:pt x="119063" y="1100138"/>
                    </a:lnTo>
                    <a:lnTo>
                      <a:pt x="214313" y="771525"/>
                    </a:lnTo>
                    <a:lnTo>
                      <a:pt x="376238" y="381000"/>
                    </a:lnTo>
                    <a:lnTo>
                      <a:pt x="528638" y="119063"/>
                    </a:lnTo>
                    <a:lnTo>
                      <a:pt x="585788" y="57150"/>
                    </a:lnTo>
                    <a:lnTo>
                      <a:pt x="704850" y="0"/>
                    </a:lnTo>
                    <a:lnTo>
                      <a:pt x="752475" y="9525"/>
                    </a:lnTo>
                    <a:lnTo>
                      <a:pt x="709613" y="100013"/>
                    </a:lnTo>
                    <a:lnTo>
                      <a:pt x="661988" y="152400"/>
                    </a:lnTo>
                    <a:lnTo>
                      <a:pt x="652463" y="214313"/>
                    </a:lnTo>
                    <a:lnTo>
                      <a:pt x="676275" y="319088"/>
                    </a:lnTo>
                    <a:lnTo>
                      <a:pt x="714375" y="466725"/>
                    </a:lnTo>
                    <a:lnTo>
                      <a:pt x="728663" y="561975"/>
                    </a:lnTo>
                    <a:lnTo>
                      <a:pt x="185738" y="1719263"/>
                    </a:lnTo>
                    <a:lnTo>
                      <a:pt x="0" y="1724025"/>
                    </a:lnTo>
                    <a:close/>
                  </a:path>
                </a:pathLst>
              </a:custGeom>
              <a:solidFill>
                <a:srgbClr val="FF3300">
                  <a:alpha val="45098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E2C196F2-0C7D-455F-BA86-CB667F1DF7D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4324574" y="3418771"/>
                <a:ext cx="1012950" cy="2365524"/>
              </a:xfrm>
              <a:custGeom>
                <a:avLst/>
                <a:gdLst>
                  <a:gd name="connsiteX0" fmla="*/ 0 w 752475"/>
                  <a:gd name="connsiteY0" fmla="*/ 1724025 h 1724025"/>
                  <a:gd name="connsiteX1" fmla="*/ 4763 w 752475"/>
                  <a:gd name="connsiteY1" fmla="*/ 1581150 h 1724025"/>
                  <a:gd name="connsiteX2" fmla="*/ 33338 w 752475"/>
                  <a:gd name="connsiteY2" fmla="*/ 1362075 h 1724025"/>
                  <a:gd name="connsiteX3" fmla="*/ 119063 w 752475"/>
                  <a:gd name="connsiteY3" fmla="*/ 1100138 h 1724025"/>
                  <a:gd name="connsiteX4" fmla="*/ 214313 w 752475"/>
                  <a:gd name="connsiteY4" fmla="*/ 771525 h 1724025"/>
                  <a:gd name="connsiteX5" fmla="*/ 376238 w 752475"/>
                  <a:gd name="connsiteY5" fmla="*/ 381000 h 1724025"/>
                  <a:gd name="connsiteX6" fmla="*/ 528638 w 752475"/>
                  <a:gd name="connsiteY6" fmla="*/ 119063 h 1724025"/>
                  <a:gd name="connsiteX7" fmla="*/ 585788 w 752475"/>
                  <a:gd name="connsiteY7" fmla="*/ 57150 h 1724025"/>
                  <a:gd name="connsiteX8" fmla="*/ 704850 w 752475"/>
                  <a:gd name="connsiteY8" fmla="*/ 0 h 1724025"/>
                  <a:gd name="connsiteX9" fmla="*/ 752475 w 752475"/>
                  <a:gd name="connsiteY9" fmla="*/ 9525 h 1724025"/>
                  <a:gd name="connsiteX10" fmla="*/ 709613 w 752475"/>
                  <a:gd name="connsiteY10" fmla="*/ 100013 h 1724025"/>
                  <a:gd name="connsiteX11" fmla="*/ 661988 w 752475"/>
                  <a:gd name="connsiteY11" fmla="*/ 152400 h 1724025"/>
                  <a:gd name="connsiteX12" fmla="*/ 652463 w 752475"/>
                  <a:gd name="connsiteY12" fmla="*/ 214313 h 1724025"/>
                  <a:gd name="connsiteX13" fmla="*/ 676275 w 752475"/>
                  <a:gd name="connsiteY13" fmla="*/ 319088 h 1724025"/>
                  <a:gd name="connsiteX14" fmla="*/ 714375 w 752475"/>
                  <a:gd name="connsiteY14" fmla="*/ 466725 h 1724025"/>
                  <a:gd name="connsiteX15" fmla="*/ 728663 w 752475"/>
                  <a:gd name="connsiteY15" fmla="*/ 561975 h 1724025"/>
                  <a:gd name="connsiteX16" fmla="*/ 185738 w 752475"/>
                  <a:gd name="connsiteY16" fmla="*/ 1719263 h 1724025"/>
                  <a:gd name="connsiteX17" fmla="*/ 0 w 752475"/>
                  <a:gd name="connsiteY17" fmla="*/ 1724025 h 1724025"/>
                  <a:gd name="connsiteX0" fmla="*/ 0 w 750710"/>
                  <a:gd name="connsiteY0" fmla="*/ 1718730 h 1719263"/>
                  <a:gd name="connsiteX1" fmla="*/ 2998 w 750710"/>
                  <a:gd name="connsiteY1" fmla="*/ 1581150 h 1719263"/>
                  <a:gd name="connsiteX2" fmla="*/ 31573 w 750710"/>
                  <a:gd name="connsiteY2" fmla="*/ 1362075 h 1719263"/>
                  <a:gd name="connsiteX3" fmla="*/ 117298 w 750710"/>
                  <a:gd name="connsiteY3" fmla="*/ 1100138 h 1719263"/>
                  <a:gd name="connsiteX4" fmla="*/ 212548 w 750710"/>
                  <a:gd name="connsiteY4" fmla="*/ 771525 h 1719263"/>
                  <a:gd name="connsiteX5" fmla="*/ 374473 w 750710"/>
                  <a:gd name="connsiteY5" fmla="*/ 381000 h 1719263"/>
                  <a:gd name="connsiteX6" fmla="*/ 526873 w 750710"/>
                  <a:gd name="connsiteY6" fmla="*/ 119063 h 1719263"/>
                  <a:gd name="connsiteX7" fmla="*/ 584023 w 750710"/>
                  <a:gd name="connsiteY7" fmla="*/ 57150 h 1719263"/>
                  <a:gd name="connsiteX8" fmla="*/ 703085 w 750710"/>
                  <a:gd name="connsiteY8" fmla="*/ 0 h 1719263"/>
                  <a:gd name="connsiteX9" fmla="*/ 750710 w 750710"/>
                  <a:gd name="connsiteY9" fmla="*/ 9525 h 1719263"/>
                  <a:gd name="connsiteX10" fmla="*/ 707848 w 750710"/>
                  <a:gd name="connsiteY10" fmla="*/ 100013 h 1719263"/>
                  <a:gd name="connsiteX11" fmla="*/ 660223 w 750710"/>
                  <a:gd name="connsiteY11" fmla="*/ 152400 h 1719263"/>
                  <a:gd name="connsiteX12" fmla="*/ 650698 w 750710"/>
                  <a:gd name="connsiteY12" fmla="*/ 214313 h 1719263"/>
                  <a:gd name="connsiteX13" fmla="*/ 674510 w 750710"/>
                  <a:gd name="connsiteY13" fmla="*/ 319088 h 1719263"/>
                  <a:gd name="connsiteX14" fmla="*/ 712610 w 750710"/>
                  <a:gd name="connsiteY14" fmla="*/ 466725 h 1719263"/>
                  <a:gd name="connsiteX15" fmla="*/ 726898 w 750710"/>
                  <a:gd name="connsiteY15" fmla="*/ 561975 h 1719263"/>
                  <a:gd name="connsiteX16" fmla="*/ 183973 w 750710"/>
                  <a:gd name="connsiteY16" fmla="*/ 1719263 h 1719263"/>
                  <a:gd name="connsiteX17" fmla="*/ 0 w 750710"/>
                  <a:gd name="connsiteY17" fmla="*/ 1718730 h 17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0710" h="1719263">
                    <a:moveTo>
                      <a:pt x="0" y="1718730"/>
                    </a:moveTo>
                    <a:cubicBezTo>
                      <a:pt x="999" y="1672870"/>
                      <a:pt x="1999" y="1627010"/>
                      <a:pt x="2998" y="1581150"/>
                    </a:cubicBezTo>
                    <a:lnTo>
                      <a:pt x="31573" y="1362075"/>
                    </a:lnTo>
                    <a:lnTo>
                      <a:pt x="117298" y="1100138"/>
                    </a:lnTo>
                    <a:lnTo>
                      <a:pt x="212548" y="771525"/>
                    </a:lnTo>
                    <a:lnTo>
                      <a:pt x="374473" y="381000"/>
                    </a:lnTo>
                    <a:lnTo>
                      <a:pt x="526873" y="119063"/>
                    </a:lnTo>
                    <a:lnTo>
                      <a:pt x="584023" y="57150"/>
                    </a:lnTo>
                    <a:lnTo>
                      <a:pt x="703085" y="0"/>
                    </a:lnTo>
                    <a:lnTo>
                      <a:pt x="750710" y="9525"/>
                    </a:lnTo>
                    <a:lnTo>
                      <a:pt x="707848" y="100013"/>
                    </a:lnTo>
                    <a:lnTo>
                      <a:pt x="660223" y="152400"/>
                    </a:lnTo>
                    <a:lnTo>
                      <a:pt x="650698" y="214313"/>
                    </a:lnTo>
                    <a:lnTo>
                      <a:pt x="674510" y="319088"/>
                    </a:lnTo>
                    <a:lnTo>
                      <a:pt x="712610" y="466725"/>
                    </a:lnTo>
                    <a:lnTo>
                      <a:pt x="726898" y="561975"/>
                    </a:lnTo>
                    <a:lnTo>
                      <a:pt x="183973" y="1719263"/>
                    </a:lnTo>
                    <a:lnTo>
                      <a:pt x="0" y="1718730"/>
                    </a:lnTo>
                    <a:close/>
                  </a:path>
                </a:pathLst>
              </a:custGeom>
              <a:solidFill>
                <a:srgbClr val="FF3300">
                  <a:alpha val="45098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BEC06-74B2-4E0A-BA43-E5E7840E315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03697" y="2443126"/>
              <a:ext cx="3228557" cy="2042203"/>
            </a:xfrm>
            <a:custGeom>
              <a:avLst/>
              <a:gdLst>
                <a:gd name="connsiteX0" fmla="*/ 0 w 10058400"/>
                <a:gd name="connsiteY0" fmla="*/ 3749808 h 6362380"/>
                <a:gd name="connsiteX1" fmla="*/ 61472 w 10058400"/>
                <a:gd name="connsiteY1" fmla="*/ 3918857 h 6362380"/>
                <a:gd name="connsiteX2" fmla="*/ 3672968 w 10058400"/>
                <a:gd name="connsiteY2" fmla="*/ 6024282 h 6362380"/>
                <a:gd name="connsiteX3" fmla="*/ 3857385 w 10058400"/>
                <a:gd name="connsiteY3" fmla="*/ 6108806 h 6362380"/>
                <a:gd name="connsiteX4" fmla="*/ 4064854 w 10058400"/>
                <a:gd name="connsiteY4" fmla="*/ 6201015 h 6362380"/>
                <a:gd name="connsiteX5" fmla="*/ 4303059 w 10058400"/>
                <a:gd name="connsiteY5" fmla="*/ 6285539 h 6362380"/>
                <a:gd name="connsiteX6" fmla="*/ 4710312 w 10058400"/>
                <a:gd name="connsiteY6" fmla="*/ 6354696 h 6362380"/>
                <a:gd name="connsiteX7" fmla="*/ 5002306 w 10058400"/>
                <a:gd name="connsiteY7" fmla="*/ 6362380 h 6362380"/>
                <a:gd name="connsiteX8" fmla="*/ 5286615 w 10058400"/>
                <a:gd name="connsiteY8" fmla="*/ 6354696 h 6362380"/>
                <a:gd name="connsiteX9" fmla="*/ 5747657 w 10058400"/>
                <a:gd name="connsiteY9" fmla="*/ 6277855 h 6362380"/>
                <a:gd name="connsiteX10" fmla="*/ 5978178 w 10058400"/>
                <a:gd name="connsiteY10" fmla="*/ 6208699 h 6362380"/>
                <a:gd name="connsiteX11" fmla="*/ 6231751 w 10058400"/>
                <a:gd name="connsiteY11" fmla="*/ 6093438 h 6362380"/>
                <a:gd name="connsiteX12" fmla="*/ 9935455 w 10058400"/>
                <a:gd name="connsiteY12" fmla="*/ 3964961 h 6362380"/>
                <a:gd name="connsiteX13" fmla="*/ 9981560 w 10058400"/>
                <a:gd name="connsiteY13" fmla="*/ 3911173 h 6362380"/>
                <a:gd name="connsiteX14" fmla="*/ 10050716 w 10058400"/>
                <a:gd name="connsiteY14" fmla="*/ 3818964 h 6362380"/>
                <a:gd name="connsiteX15" fmla="*/ 10058400 w 10058400"/>
                <a:gd name="connsiteY15" fmla="*/ 3749808 h 6362380"/>
                <a:gd name="connsiteX16" fmla="*/ 9981560 w 10058400"/>
                <a:gd name="connsiteY16" fmla="*/ 3742124 h 6362380"/>
                <a:gd name="connsiteX17" fmla="*/ 9274628 w 10058400"/>
                <a:gd name="connsiteY17" fmla="*/ 1721223 h 6362380"/>
                <a:gd name="connsiteX18" fmla="*/ 6078070 w 10058400"/>
                <a:gd name="connsiteY18" fmla="*/ 7684 h 6362380"/>
                <a:gd name="connsiteX19" fmla="*/ 3988013 w 10058400"/>
                <a:gd name="connsiteY19" fmla="*/ 0 h 6362380"/>
                <a:gd name="connsiteX20" fmla="*/ 799139 w 10058400"/>
                <a:gd name="connsiteY20" fmla="*/ 1736591 h 6362380"/>
                <a:gd name="connsiteX21" fmla="*/ 84524 w 10058400"/>
                <a:gd name="connsiteY21" fmla="*/ 3749808 h 6362380"/>
                <a:gd name="connsiteX22" fmla="*/ 0 w 10058400"/>
                <a:gd name="connsiteY22" fmla="*/ 3749808 h 636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58400" h="6362380">
                  <a:moveTo>
                    <a:pt x="0" y="3749808"/>
                  </a:moveTo>
                  <a:lnTo>
                    <a:pt x="61472" y="3918857"/>
                  </a:lnTo>
                  <a:lnTo>
                    <a:pt x="3672968" y="6024282"/>
                  </a:lnTo>
                  <a:lnTo>
                    <a:pt x="3857385" y="6108806"/>
                  </a:lnTo>
                  <a:lnTo>
                    <a:pt x="4064854" y="6201015"/>
                  </a:lnTo>
                  <a:lnTo>
                    <a:pt x="4303059" y="6285539"/>
                  </a:lnTo>
                  <a:lnTo>
                    <a:pt x="4710312" y="6354696"/>
                  </a:lnTo>
                  <a:lnTo>
                    <a:pt x="5002306" y="6362380"/>
                  </a:lnTo>
                  <a:lnTo>
                    <a:pt x="5286615" y="6354696"/>
                  </a:lnTo>
                  <a:lnTo>
                    <a:pt x="5747657" y="6277855"/>
                  </a:lnTo>
                  <a:lnTo>
                    <a:pt x="5978178" y="6208699"/>
                  </a:lnTo>
                  <a:lnTo>
                    <a:pt x="6231751" y="6093438"/>
                  </a:lnTo>
                  <a:lnTo>
                    <a:pt x="9935455" y="3964961"/>
                  </a:lnTo>
                  <a:lnTo>
                    <a:pt x="9981560" y="3911173"/>
                  </a:lnTo>
                  <a:lnTo>
                    <a:pt x="10050716" y="3818964"/>
                  </a:lnTo>
                  <a:lnTo>
                    <a:pt x="10058400" y="3749808"/>
                  </a:lnTo>
                  <a:lnTo>
                    <a:pt x="9981560" y="3742124"/>
                  </a:lnTo>
                  <a:lnTo>
                    <a:pt x="9274628" y="1721223"/>
                  </a:lnTo>
                  <a:lnTo>
                    <a:pt x="6078070" y="7684"/>
                  </a:lnTo>
                  <a:lnTo>
                    <a:pt x="3988013" y="0"/>
                  </a:lnTo>
                  <a:lnTo>
                    <a:pt x="799139" y="1736591"/>
                  </a:lnTo>
                  <a:lnTo>
                    <a:pt x="84524" y="3749808"/>
                  </a:lnTo>
                  <a:lnTo>
                    <a:pt x="0" y="3749808"/>
                  </a:lnTo>
                  <a:close/>
                </a:path>
              </a:pathLst>
            </a:custGeom>
            <a:gradFill>
              <a:gsLst>
                <a:gs pos="0">
                  <a:srgbClr val="DDDECE"/>
                </a:gs>
                <a:gs pos="29000">
                  <a:srgbClr val="FFFFFF"/>
                </a:gs>
                <a:gs pos="62000">
                  <a:srgbClr val="747355"/>
                </a:gs>
                <a:gs pos="61000">
                  <a:srgbClr val="E7E9A4"/>
                </a:gs>
                <a:gs pos="57000">
                  <a:srgbClr val="FFFFFF"/>
                </a:gs>
                <a:gs pos="26000">
                  <a:srgbClr val="DADBCB"/>
                </a:gs>
                <a:gs pos="100000">
                  <a:srgbClr val="514F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4FD89B20-8FDD-4AA6-8CE4-FDB2DDBD4B4F}"/>
              </a:ext>
            </a:extLst>
          </p:cNvPr>
          <p:cNvSpPr txBox="1">
            <a:spLocks/>
          </p:cNvSpPr>
          <p:nvPr/>
        </p:nvSpPr>
        <p:spPr>
          <a:xfrm rot="319333">
            <a:off x="8541226" y="2746366"/>
            <a:ext cx="1007492" cy="63728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dirty="0">
                <a:solidFill>
                  <a:srgbClr val="C00000"/>
                </a:solidFill>
              </a:rPr>
              <a:t>CN</a:t>
            </a:r>
            <a:endParaRPr lang="en-US" sz="3600" baseline="-25000" dirty="0">
              <a:solidFill>
                <a:srgbClr val="C00000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1217459-B83C-46F5-9E85-D1E3EE4ECC43}"/>
              </a:ext>
            </a:extLst>
          </p:cNvPr>
          <p:cNvGrpSpPr/>
          <p:nvPr/>
        </p:nvGrpSpPr>
        <p:grpSpPr>
          <a:xfrm>
            <a:off x="1071927" y="1938989"/>
            <a:ext cx="5270448" cy="3698634"/>
            <a:chOff x="1071927" y="1938989"/>
            <a:chExt cx="5270448" cy="3698634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F1E577E-BD63-4937-9E0B-7FA3B832737D}"/>
                </a:ext>
              </a:extLst>
            </p:cNvPr>
            <p:cNvGrpSpPr/>
            <p:nvPr/>
          </p:nvGrpSpPr>
          <p:grpSpPr>
            <a:xfrm>
              <a:off x="1071927" y="1938989"/>
              <a:ext cx="5270448" cy="3698634"/>
              <a:chOff x="1071927" y="1938989"/>
              <a:chExt cx="5270448" cy="3698634"/>
            </a:xfrm>
          </p:grpSpPr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A00F0929-EAA5-4BEA-9D5D-03D56FF4D5AC}"/>
                  </a:ext>
                </a:extLst>
              </p:cNvPr>
              <p:cNvSpPr/>
              <p:nvPr/>
            </p:nvSpPr>
            <p:spPr>
              <a:xfrm>
                <a:off x="1072435" y="1938989"/>
                <a:ext cx="5269940" cy="36986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65F9BF97-F9B6-4F71-B4EE-46C948614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1927" y="2265112"/>
                <a:ext cx="5264380" cy="3187059"/>
              </a:xfrm>
              <a:prstGeom prst="rect">
                <a:avLst/>
              </a:prstGeom>
            </p:spPr>
          </p:pic>
          <p:pic>
            <p:nvPicPr>
              <p:cNvPr id="37" name="Picture 2" descr="Symbols of NASA - NASA">
                <a:extLst>
                  <a:ext uri="{FF2B5EF4-FFF2-40B4-BE49-F238E27FC236}">
                    <a16:creationId xmlns:a16="http://schemas.microsoft.com/office/drawing/2014/main" id="{8343C2B9-2331-4004-A753-D957FD8314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8264" y="5306685"/>
                <a:ext cx="621736" cy="2690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0A68D92-A131-48C0-9DCB-47973C5FAF0B}"/>
                </a:ext>
              </a:extLst>
            </p:cNvPr>
            <p:cNvSpPr txBox="1"/>
            <p:nvPr/>
          </p:nvSpPr>
          <p:spPr>
            <a:xfrm>
              <a:off x="1738366" y="2081534"/>
              <a:ext cx="4250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/>
                <a:t>Backshell</a:t>
              </a:r>
              <a:r>
                <a:rPr lang="de-DE" dirty="0"/>
                <a:t> </a:t>
              </a:r>
              <a:r>
                <a:rPr lang="de-DE" dirty="0" err="1"/>
                <a:t>Shoulder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1400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A8CC32A056AE47942682173C0DE9CE" ma:contentTypeVersion="7" ma:contentTypeDescription="Ein neues Dokument erstellen." ma:contentTypeScope="" ma:versionID="805142680efd2dff13456da6ca9dfc7f">
  <xsd:schema xmlns:xsd="http://www.w3.org/2001/XMLSchema" xmlns:xs="http://www.w3.org/2001/XMLSchema" xmlns:p="http://schemas.microsoft.com/office/2006/metadata/properties" xmlns:ns2="2acd48d8-921c-4259-8a3d-b0781ba679a3" targetNamespace="http://schemas.microsoft.com/office/2006/metadata/properties" ma:root="true" ma:fieldsID="e8b519347e20ca2acbfa3ff94d80d67f" ns2:_="">
    <xsd:import namespace="2acd48d8-921c-4259-8a3d-b0781ba679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d48d8-921c-4259-8a3d-b0781ba679a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acd48d8-921c-4259-8a3d-b0781ba679a3">RJR4FMAMASVY-255725602-1772</_dlc_DocId>
    <_dlc_DocIdUrl xmlns="2acd48d8-921c-4259-8a3d-b0781ba679a3">
      <Url>https://teamsites.dlr.de/sites/corporatedesign/_layouts/15/DocIdRedir.aspx?ID=RJR4FMAMASVY-255725602-1772</Url>
      <Description>RJR4FMAMASVY-255725602-1772</Description>
    </_dlc_DocIdUrl>
    <SharedWithUsers xmlns="2acd48d8-921c-4259-8a3d-b0781ba679a3">
      <UserInfo>
        <DisplayName>Blomqvist, Tor Adrian</DisplayName>
        <AccountId>5300</AccountId>
        <AccountType/>
      </UserInfo>
      <UserInfo>
        <DisplayName>La Torre, Gianluca</DisplayName>
        <AccountId>2417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FEEEE37-D3B8-4832-B4D5-4A0C9FA3D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BA8962-683A-4A36-A5FA-5617615EE93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ED4F249-DFAE-4EA4-8B55-FABE37AF64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cd48d8-921c-4259-8a3d-b0781ba679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C56DC1D-8C29-4E09-9061-8C6A68F9DD7E}">
  <ds:schemaRefs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2acd48d8-921c-4259-8a3d-b0781ba679a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1765</Words>
  <Application>Microsoft Office PowerPoint</Application>
  <PresentationFormat>Breitbild</PresentationFormat>
  <Paragraphs>359</Paragraphs>
  <Slides>43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8" baseType="lpstr">
      <vt:lpstr>Arial</vt:lpstr>
      <vt:lpstr>Calibri</vt:lpstr>
      <vt:lpstr>Cambria Math</vt:lpstr>
      <vt:lpstr>Wingdings</vt:lpstr>
      <vt:lpstr>Office</vt:lpstr>
      <vt:lpstr> Characterization and Calibration of the COSSTA Radiative Heating Measurements</vt:lpstr>
      <vt:lpstr>Overview</vt:lpstr>
      <vt:lpstr>Overview</vt:lpstr>
      <vt:lpstr>What is COSSTA?</vt:lpstr>
      <vt:lpstr>Overview</vt:lpstr>
      <vt:lpstr>Overview</vt:lpstr>
      <vt:lpstr>Titan‘s Atmosphere</vt:lpstr>
      <vt:lpstr>Atmospheric Entry at Titan</vt:lpstr>
      <vt:lpstr>Convection vs Radiation</vt:lpstr>
      <vt:lpstr>Convection vs Radiation</vt:lpstr>
      <vt:lpstr>Atmospheric Entry at Titan</vt:lpstr>
      <vt:lpstr>Overview</vt:lpstr>
      <vt:lpstr>Overview</vt:lpstr>
      <vt:lpstr>Radiometer Distribution on Backshell of Dragonfly EV</vt:lpstr>
      <vt:lpstr>Radiative Heat Flux</vt:lpstr>
      <vt:lpstr>Interpretation of Measured Heat Flux 1</vt:lpstr>
      <vt:lpstr>Angular Characterization</vt:lpstr>
      <vt:lpstr>Angular Characterization</vt:lpstr>
      <vt:lpstr>Interpretation of Measured Heat Flux 2</vt:lpstr>
      <vt:lpstr>Interpretation of Measured Heat Flux (Recap)</vt:lpstr>
      <vt:lpstr>Overview</vt:lpstr>
      <vt:lpstr>Overview</vt:lpstr>
      <vt:lpstr>Angular Characterization: Test Setup</vt:lpstr>
      <vt:lpstr>Test Parameters</vt:lpstr>
      <vt:lpstr>Surface Properties</vt:lpstr>
      <vt:lpstr>Length</vt:lpstr>
      <vt:lpstr>Angle of Aperture</vt:lpstr>
      <vt:lpstr>Results: Surface Properties</vt:lpstr>
      <vt:lpstr>Results: Surface Properties</vt:lpstr>
      <vt:lpstr>Results: Length</vt:lpstr>
      <vt:lpstr>Results: Length</vt:lpstr>
      <vt:lpstr>Results: Length</vt:lpstr>
      <vt:lpstr>Results: Angle of Aperture</vt:lpstr>
      <vt:lpstr>Results: Angle of Aperture</vt:lpstr>
      <vt:lpstr>Results: Angle of Aperture</vt:lpstr>
      <vt:lpstr>Results: Angle of Aperture</vt:lpstr>
      <vt:lpstr>Additional Results: Temperature</vt:lpstr>
      <vt:lpstr>Conclusion for Heat Flux Measurement</vt:lpstr>
      <vt:lpstr>Overview</vt:lpstr>
      <vt:lpstr>Overview</vt:lpstr>
      <vt:lpstr>Outlook</vt:lpstr>
      <vt:lpstr>Outlook (continued)</vt:lpstr>
      <vt:lpstr>Questions…?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zur Nieden, Pascal</cp:lastModifiedBy>
  <cp:revision>766</cp:revision>
  <dcterms:created xsi:type="dcterms:W3CDTF">2022-03-24T21:12:41Z</dcterms:created>
  <dcterms:modified xsi:type="dcterms:W3CDTF">2024-09-25T11:33:44Z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0x010100E3A8CC32A056AE47942682173C0DE9CE</vt:lpwstr>
  </property>
  <property fmtid="{D5CDD505-2E9C-101B-9397-08002B2CF9AE}" pid="3" name="_dlc_DocIdItemGuid">
    <vt:lpwstr>8de79048-9082-493e-82a4-e3972f463411</vt:lpwstr>
  </property>
</Properties>
</file>