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ptos"/>
      </a:defRPr>
    </a:lvl1pPr>
    <a:lvl2pPr indent="228600" defTabSz="457200" latinLnBrk="0">
      <a:defRPr sz="1200">
        <a:latin typeface="+mj-lt"/>
        <a:ea typeface="+mj-ea"/>
        <a:cs typeface="+mj-cs"/>
        <a:sym typeface="Aptos"/>
      </a:defRPr>
    </a:lvl2pPr>
    <a:lvl3pPr indent="457200" defTabSz="457200" latinLnBrk="0">
      <a:defRPr sz="1200">
        <a:latin typeface="+mj-lt"/>
        <a:ea typeface="+mj-ea"/>
        <a:cs typeface="+mj-cs"/>
        <a:sym typeface="Aptos"/>
      </a:defRPr>
    </a:lvl3pPr>
    <a:lvl4pPr indent="685800" defTabSz="457200" latinLnBrk="0">
      <a:defRPr sz="1200">
        <a:latin typeface="+mj-lt"/>
        <a:ea typeface="+mj-ea"/>
        <a:cs typeface="+mj-cs"/>
        <a:sym typeface="Aptos"/>
      </a:defRPr>
    </a:lvl4pPr>
    <a:lvl5pPr indent="914400" defTabSz="457200" latinLnBrk="0">
      <a:defRPr sz="1200">
        <a:latin typeface="+mj-lt"/>
        <a:ea typeface="+mj-ea"/>
        <a:cs typeface="+mj-cs"/>
        <a:sym typeface="Aptos"/>
      </a:defRPr>
    </a:lvl5pPr>
    <a:lvl6pPr indent="1143000" defTabSz="457200" latinLnBrk="0">
      <a:defRPr sz="1200">
        <a:latin typeface="+mj-lt"/>
        <a:ea typeface="+mj-ea"/>
        <a:cs typeface="+mj-cs"/>
        <a:sym typeface="Aptos"/>
      </a:defRPr>
    </a:lvl6pPr>
    <a:lvl7pPr indent="1371600" defTabSz="457200" latinLnBrk="0">
      <a:defRPr sz="1200">
        <a:latin typeface="+mj-lt"/>
        <a:ea typeface="+mj-ea"/>
        <a:cs typeface="+mj-cs"/>
        <a:sym typeface="Aptos"/>
      </a:defRPr>
    </a:lvl7pPr>
    <a:lvl8pPr indent="1600200" defTabSz="457200" latinLnBrk="0">
      <a:defRPr sz="1200">
        <a:latin typeface="+mj-lt"/>
        <a:ea typeface="+mj-ea"/>
        <a:cs typeface="+mj-cs"/>
        <a:sym typeface="Aptos"/>
      </a:defRPr>
    </a:lvl8pPr>
    <a:lvl9pPr indent="1828800" defTabSz="4572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RUPS_MOVIE_STILL.png" descr="KRUPS_MOVIE_STI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3" y="-44847"/>
            <a:ext cx="12322896" cy="694782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Google Shape;35;p1"/>
          <p:cNvSpPr txBox="1"/>
          <p:nvPr/>
        </p:nvSpPr>
        <p:spPr>
          <a:xfrm>
            <a:off x="202597" y="355219"/>
            <a:ext cx="4763314" cy="1540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 anchor="ctr">
            <a:spAutoFit/>
          </a:bodyPr>
          <a:lstStyle>
            <a:lvl1pPr defTabSz="1219200">
              <a:defRPr sz="3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Spectral radiative heat transfer within ablative materials</a:t>
            </a:r>
          </a:p>
        </p:txBody>
      </p:sp>
      <p:sp>
        <p:nvSpPr>
          <p:cNvPr id="20" name="Google Shape;34;p1"/>
          <p:cNvSpPr txBox="1"/>
          <p:nvPr/>
        </p:nvSpPr>
        <p:spPr>
          <a:xfrm>
            <a:off x="235705" y="1909055"/>
            <a:ext cx="4161855" cy="1054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spAutoFit/>
          </a:bodyPr>
          <a:lstStyle/>
          <a:p>
            <a:pPr defTabSz="1219200">
              <a:defRPr sz="14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1219200">
              <a:defRPr sz="14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Raghava S. C. Davuluri, Rui Fu, Kaveh A. Tagavi, and </a:t>
            </a:r>
            <a:r>
              <a:rPr u="sng"/>
              <a:t>Alexandre Martin</a:t>
            </a:r>
            <a:endParaRPr sz="1600" b="1" u="sng">
              <a:latin typeface="Arial Narrow"/>
              <a:ea typeface="Arial Narrow"/>
              <a:cs typeface="Arial Narrow"/>
              <a:sym typeface="Arial Narrow"/>
            </a:endParaRPr>
          </a:p>
          <a:p>
            <a:pPr defTabSz="1219200">
              <a:spcBef>
                <a:spcPts val="400"/>
              </a:spcBef>
              <a:defRPr sz="1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Mechanical &amp; Aerospace Engineering</a:t>
            </a:r>
          </a:p>
          <a:p>
            <a:pPr defTabSz="1219200">
              <a:spcBef>
                <a:spcPts val="400"/>
              </a:spcBef>
              <a:defRPr sz="10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University of Kentucky, Lexington, KY 40513</a:t>
            </a:r>
          </a:p>
        </p:txBody>
      </p:sp>
      <p:sp>
        <p:nvSpPr>
          <p:cNvPr id="21" name="10th International Workshop on Radiation of High Temperature Gas for Space Missions…"/>
          <p:cNvSpPr txBox="1"/>
          <p:nvPr/>
        </p:nvSpPr>
        <p:spPr>
          <a:xfrm>
            <a:off x="167088" y="6276179"/>
            <a:ext cx="8809824" cy="46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200">
              <a:spcBef>
                <a:spcPts val="400"/>
              </a:spcBef>
              <a:defRPr sz="1600" b="1">
                <a:solidFill>
                  <a:srgbClr val="24246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</a:t>
            </a:r>
            <a:r>
              <a:rPr baseline="31999"/>
              <a:t>th</a:t>
            </a:r>
            <a:r>
              <a:t> International Workshop on Radiation of High Temperature Gas for Space Missions</a:t>
            </a:r>
          </a:p>
          <a:p>
            <a:pPr algn="ctr" defTabSz="1219200">
              <a:spcBef>
                <a:spcPts val="400"/>
              </a:spcBef>
              <a:defRPr sz="1300" b="1">
                <a:solidFill>
                  <a:srgbClr val="24246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Oxford, United Kingdom. Sep. 9-12th 2024</a:t>
            </a:r>
          </a:p>
        </p:txBody>
      </p:sp>
      <p:pic>
        <p:nvPicPr>
          <p:cNvPr id="22" name="UK logo-white.png" descr="UK logo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360" y="-13995"/>
            <a:ext cx="1435603" cy="1435604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5624512"/>
            <a:ext cx="273616" cy="264215"/>
          </a:xfrm>
          <a:prstGeom prst="rect">
            <a:avLst/>
          </a:prstGeom>
        </p:spPr>
        <p:txBody>
          <a:bodyPr lIns="45699" tIns="45699" rIns="45699" bIns="45699" anchor="t"/>
          <a:lstStyle>
            <a:lvl1pPr algn="l" defTabSz="12192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8" y="85674"/>
            <a:ext cx="7358064" cy="595546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lnSpc>
                <a:spcPct val="100000"/>
              </a:lnSpc>
              <a:defRPr sz="32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pic>
        <p:nvPicPr>
          <p:cNvPr id="31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" y="-55471"/>
            <a:ext cx="913554" cy="913554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10th International Workshop on Radiation of High Temperature Gas for Space Missions, Oxford, United Kingdom. Sep. 9-12th 2024"/>
          <p:cNvSpPr txBox="1"/>
          <p:nvPr/>
        </p:nvSpPr>
        <p:spPr>
          <a:xfrm>
            <a:off x="-291189" y="6693693"/>
            <a:ext cx="5443027" cy="18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10th International Workshop on Radiation of High Temperature Gas for Space Missions, Oxford, United Kingdom. Sep. 9-12th 2024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95081" y="6636907"/>
            <a:ext cx="239527" cy="21926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029777" y="80367"/>
            <a:ext cx="7084446" cy="612020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lnSpc>
                <a:spcPct val="100000"/>
              </a:lnSpc>
              <a:defRPr sz="32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116085" y="1089421"/>
            <a:ext cx="8893970" cy="5456040"/>
          </a:xfrm>
          <a:prstGeom prst="rect">
            <a:avLst/>
          </a:prstGeom>
        </p:spPr>
        <p:txBody>
          <a:bodyPr lIns="35718" tIns="35718" rIns="35718" bIns="35718"/>
          <a:lstStyle>
            <a:lvl1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marL="820964" indent="-249464" defTabSz="410765">
              <a:lnSpc>
                <a:spcPct val="100000"/>
              </a:lnSpc>
              <a:spcBef>
                <a:spcPts val="1200"/>
              </a:spcBef>
              <a:buSzPct val="90000"/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marL="1116541" indent="-291041" defTabSz="410765">
              <a:lnSpc>
                <a:spcPct val="100000"/>
              </a:lnSpc>
              <a:spcBef>
                <a:spcPts val="1200"/>
              </a:spcBef>
              <a:buSzPct val="80000"/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370541" indent="-291041" defTabSz="410765">
              <a:lnSpc>
                <a:spcPct val="100000"/>
              </a:lnSpc>
              <a:spcBef>
                <a:spcPts val="1200"/>
              </a:spcBef>
              <a:buSzPct val="70000"/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1624541" indent="-291041" defTabSz="410765">
              <a:lnSpc>
                <a:spcPct val="100000"/>
              </a:lnSpc>
              <a:spcBef>
                <a:spcPts val="1200"/>
              </a:spcBef>
              <a:buSzPct val="60000"/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" y="-55471"/>
            <a:ext cx="913554" cy="913554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10th International Workshop on Radiation of High Temperature Gas for Space Missions, Oxford, United Kingdom. Sep. 9-12th 2024"/>
          <p:cNvSpPr txBox="1"/>
          <p:nvPr/>
        </p:nvSpPr>
        <p:spPr>
          <a:xfrm>
            <a:off x="-291189" y="6693693"/>
            <a:ext cx="5443027" cy="185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410765">
              <a:defRPr sz="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10th International Workshop on Radiation of High Temperature Gas for Space Missions, Oxford, United Kingdom. Sep. 9-12th 2024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06131" y="6638296"/>
            <a:ext cx="239528" cy="21926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892968" y="85674"/>
            <a:ext cx="7358064" cy="595546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lnSpc>
                <a:spcPct val="100000"/>
              </a:lnSpc>
              <a:defRPr sz="32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The Johns Hopkins University Applied Physics Laboratory, Laurel, MD, Feb. 27th 2023"/>
          <p:cNvSpPr txBox="1"/>
          <p:nvPr/>
        </p:nvSpPr>
        <p:spPr>
          <a:xfrm>
            <a:off x="26601" y="6636345"/>
            <a:ext cx="4790994" cy="21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410765">
              <a:defRPr sz="900">
                <a:solidFill>
                  <a:srgbClr val="A6AAA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The Johns Hopkins University Applied Physics Laboratory, Laurel, MD, Feb. 27th 2023</a:t>
            </a:r>
          </a:p>
        </p:txBody>
      </p:sp>
      <p:pic>
        <p:nvPicPr>
          <p:cNvPr id="53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" y="-55471"/>
            <a:ext cx="913554" cy="913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Google Shape;24;p19" descr="Google Shape;24;p19"/>
          <p:cNvPicPr>
            <a:picLocks noChangeAspect="1"/>
          </p:cNvPicPr>
          <p:nvPr/>
        </p:nvPicPr>
        <p:blipFill>
          <a:blip r:embed="rId3"/>
          <a:srcRect l="27377" t="23341" r="27726" b="23688"/>
          <a:stretch>
            <a:fillRect/>
          </a:stretch>
        </p:blipFill>
        <p:spPr>
          <a:xfrm>
            <a:off x="8306111" y="8790"/>
            <a:ext cx="822044" cy="75526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1029777" y="80367"/>
            <a:ext cx="7084446" cy="612020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lnSpc>
                <a:spcPct val="100000"/>
              </a:lnSpc>
              <a:defRPr sz="32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116085" y="1089421"/>
            <a:ext cx="8893970" cy="5456040"/>
          </a:xfrm>
          <a:prstGeom prst="rect">
            <a:avLst/>
          </a:prstGeom>
        </p:spPr>
        <p:txBody>
          <a:bodyPr lIns="35718" tIns="35718" rIns="35718" bIns="35718"/>
          <a:lstStyle>
            <a:lvl1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marL="820964" indent="-249464" defTabSz="410765">
              <a:lnSpc>
                <a:spcPct val="100000"/>
              </a:lnSpc>
              <a:spcBef>
                <a:spcPts val="1200"/>
              </a:spcBef>
              <a:buSzPct val="90000"/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marL="1116541" indent="-291041" defTabSz="410765">
              <a:lnSpc>
                <a:spcPct val="100000"/>
              </a:lnSpc>
              <a:spcBef>
                <a:spcPts val="1200"/>
              </a:spcBef>
              <a:buSzPct val="80000"/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marL="1370541" indent="-291041" defTabSz="410765">
              <a:lnSpc>
                <a:spcPct val="100000"/>
              </a:lnSpc>
              <a:spcBef>
                <a:spcPts val="1200"/>
              </a:spcBef>
              <a:buSzPct val="70000"/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marL="1624541" indent="-291041" defTabSz="410765">
              <a:lnSpc>
                <a:spcPct val="100000"/>
              </a:lnSpc>
              <a:spcBef>
                <a:spcPts val="1200"/>
              </a:spcBef>
              <a:buSzPct val="60000"/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4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" y="-55471"/>
            <a:ext cx="913554" cy="913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049" y="95296"/>
            <a:ext cx="739524" cy="61202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AIAA Hypersonics and Spaceplane, March. 10-12 2020, Montreal, QC"/>
          <p:cNvSpPr txBox="1"/>
          <p:nvPr/>
        </p:nvSpPr>
        <p:spPr>
          <a:xfrm>
            <a:off x="32940" y="6604793"/>
            <a:ext cx="2559448" cy="36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7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AIAA Hypersonics and Spaceplane, March. 10-12 2020, Montreal, QC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7771" y="6536531"/>
            <a:ext cx="239528" cy="219268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41694" y="6404294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-PICA.mp4" descr="S-PICA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431" y="3671673"/>
            <a:ext cx="3871490" cy="2322895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Connection Line"/>
          <p:cNvSpPr/>
          <p:nvPr/>
        </p:nvSpPr>
        <p:spPr>
          <a:xfrm>
            <a:off x="4230962" y="3874660"/>
            <a:ext cx="1252282" cy="1051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2649" y="19240"/>
                  <a:pt x="19849" y="12040"/>
                  <a:pt x="21600" y="0"/>
                </a:cubicBezTo>
              </a:path>
            </a:pathLst>
          </a:custGeom>
          <a:ln w="19050">
            <a:solidFill>
              <a:srgbClr val="DA0503"/>
            </a:solidFill>
            <a:miter/>
          </a:ln>
        </p:spPr>
        <p:txBody>
          <a:bodyPr/>
          <a:lstStyle/>
          <a:p>
            <a:endParaRPr/>
          </a:p>
        </p:txBody>
      </p:sp>
      <p:sp>
        <p:nvSpPr>
          <p:cNvPr id="78" name="KREPE-2 Flight: now with spectral data of the stag line!…"/>
          <p:cNvSpPr txBox="1"/>
          <p:nvPr/>
        </p:nvSpPr>
        <p:spPr>
          <a:xfrm>
            <a:off x="235705" y="3348508"/>
            <a:ext cx="4161855" cy="497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>
                <a:solidFill>
                  <a:srgbClr val="FF0045"/>
                </a:solidFill>
              </a:defRPr>
            </a:pPr>
            <a:r>
              <a:rPr dirty="0"/>
              <a:t>KREPE-2 Flight: now with spectral data of the stag line!</a:t>
            </a:r>
          </a:p>
          <a:p>
            <a:pPr algn="ctr">
              <a:defRPr sz="1300">
                <a:solidFill>
                  <a:srgbClr val="FF0045"/>
                </a:solidFill>
              </a:defRPr>
            </a:pPr>
            <a:r>
              <a:rPr dirty="0"/>
              <a:t>(to be shown at RHTG 11th)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4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4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4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prevAc="none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76" grpId="1" animBg="1" advAuto="0"/>
      <p:bldP spid="79" grpId="4" animBg="1" advAuto="0"/>
      <p:bldP spid="79" grpId="5" animBg="1"/>
      <p:bldP spid="78" grpId="3" animBg="1" advAuto="0"/>
      <p:bldP spid="78" grpId="4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Ver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Verification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38" name="TextBox 4"/>
          <p:cNvSpPr txBox="1"/>
          <p:nvPr/>
        </p:nvSpPr>
        <p:spPr>
          <a:xfrm>
            <a:off x="192864" y="823844"/>
            <a:ext cx="846398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spcBef>
                <a:spcPts val="900"/>
              </a:spcBef>
              <a:buClr>
                <a:srgbClr val="00529B"/>
              </a:buClr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2D IsoQ sample</a:t>
            </a:r>
          </a:p>
        </p:txBody>
      </p:sp>
      <p:pic>
        <p:nvPicPr>
          <p:cNvPr id="13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314" y="1397709"/>
            <a:ext cx="6803372" cy="524728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Rectangle 16"/>
          <p:cNvSpPr/>
          <p:nvPr/>
        </p:nvSpPr>
        <p:spPr>
          <a:xfrm>
            <a:off x="8702565" y="5358808"/>
            <a:ext cx="441435" cy="8085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Ver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Verification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00265" y="6636907"/>
            <a:ext cx="229159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44" name="TextBox 4"/>
          <p:cNvSpPr txBox="1"/>
          <p:nvPr/>
        </p:nvSpPr>
        <p:spPr>
          <a:xfrm>
            <a:off x="192864" y="820960"/>
            <a:ext cx="846398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spcBef>
                <a:spcPts val="900"/>
              </a:spcBef>
              <a:buClr>
                <a:srgbClr val="00529B"/>
              </a:buClr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2D IsoQ sample</a:t>
            </a:r>
          </a:p>
        </p:txBody>
      </p:sp>
      <p:pic>
        <p:nvPicPr>
          <p:cNvPr id="145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314" y="1345308"/>
            <a:ext cx="6803372" cy="524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soQ_Simulation.mp4" descr="IsoQ_Simul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255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ctangle 13"/>
          <p:cNvSpPr/>
          <p:nvPr/>
        </p:nvSpPr>
        <p:spPr>
          <a:xfrm>
            <a:off x="0" y="1190291"/>
            <a:ext cx="9101960" cy="390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14"/>
          <p:cNvSpPr/>
          <p:nvPr/>
        </p:nvSpPr>
        <p:spPr>
          <a:xfrm>
            <a:off x="63393" y="6136680"/>
            <a:ext cx="9144001" cy="527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Rectangle 16"/>
          <p:cNvSpPr/>
          <p:nvPr/>
        </p:nvSpPr>
        <p:spPr>
          <a:xfrm>
            <a:off x="8702565" y="5727108"/>
            <a:ext cx="441435" cy="8085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Ver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Verification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53" name="TextBox 4"/>
          <p:cNvSpPr txBox="1"/>
          <p:nvPr/>
        </p:nvSpPr>
        <p:spPr>
          <a:xfrm>
            <a:off x="192864" y="820960"/>
            <a:ext cx="846398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spcBef>
                <a:spcPts val="900"/>
              </a:spcBef>
              <a:buClr>
                <a:srgbClr val="00529B"/>
              </a:buClr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2D IsoQ sample</a:t>
            </a:r>
          </a:p>
        </p:txBody>
      </p:sp>
      <p:sp>
        <p:nvSpPr>
          <p:cNvPr id="154" name="Rectangle 13"/>
          <p:cNvSpPr/>
          <p:nvPr/>
        </p:nvSpPr>
        <p:spPr>
          <a:xfrm>
            <a:off x="0" y="1190291"/>
            <a:ext cx="9101960" cy="390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Rectangle 14"/>
          <p:cNvSpPr/>
          <p:nvPr/>
        </p:nvSpPr>
        <p:spPr>
          <a:xfrm>
            <a:off x="0" y="6148206"/>
            <a:ext cx="9144000" cy="3901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Rectangle 16"/>
          <p:cNvSpPr/>
          <p:nvPr/>
        </p:nvSpPr>
        <p:spPr>
          <a:xfrm>
            <a:off x="8702565" y="5727108"/>
            <a:ext cx="441435" cy="8085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7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78" y="1236775"/>
            <a:ext cx="3574861" cy="261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21" descr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960" y="1190291"/>
            <a:ext cx="3638327" cy="2664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23" descr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548" y="4034940"/>
            <a:ext cx="3574860" cy="2666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62" name="The experiment by White is qualitatively modeled…"/>
          <p:cNvSpPr txBox="1">
            <a:spLocks noGrp="1"/>
          </p:cNvSpPr>
          <p:nvPr>
            <p:ph type="body" idx="4294967295"/>
          </p:nvPr>
        </p:nvSpPr>
        <p:spPr>
          <a:xfrm>
            <a:off x="116085" y="1089421"/>
            <a:ext cx="8799914" cy="3638249"/>
          </a:xfrm>
          <a:prstGeom prst="rect">
            <a:avLst/>
          </a:prstGeom>
        </p:spPr>
        <p:txBody>
          <a:bodyPr lIns="35718" tIns="35718" rIns="35718" bIns="35718"/>
          <a:lstStyle/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The experiment by </a:t>
            </a:r>
            <a:r>
              <a:rPr i="1"/>
              <a:t>White</a:t>
            </a:r>
            <a:r>
              <a:t> is qualitatively modeled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A 1-in charring ablator is assembled using:</a:t>
            </a:r>
          </a:p>
          <a:p>
            <a:pPr marL="775607" lvl="1" indent="-204107" defTabSz="410765">
              <a:lnSpc>
                <a:spcPct val="100000"/>
              </a:lnSpc>
              <a:spcBef>
                <a:spcPts val="300"/>
              </a:spcBef>
              <a:buFontTx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TACOT (PICA) density and decomposition rates</a:t>
            </a:r>
          </a:p>
          <a:p>
            <a:pPr marL="775607" lvl="1" indent="-204107" defTabSz="410765">
              <a:lnSpc>
                <a:spcPct val="100000"/>
              </a:lnSpc>
              <a:spcBef>
                <a:spcPts val="300"/>
              </a:spcBef>
              <a:buFontTx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LI-900 extinctions/absorption spectral coefficients, heat capacity and gas/solid conductivity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115 W/cm</a:t>
            </a:r>
            <a:r>
              <a:rPr baseline="31999"/>
              <a:t>2</a:t>
            </a:r>
            <a:r>
              <a:t> heat flux is applied for 30 s to the ablator using: </a:t>
            </a:r>
          </a:p>
          <a:p>
            <a:pPr marL="790465" lvl="1" indent="-218965" defTabSz="410765">
              <a:lnSpc>
                <a:spcPct val="100000"/>
              </a:lnSpc>
              <a:spcBef>
                <a:spcPts val="300"/>
              </a:spcBef>
              <a:buFontTx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surface conductive heat flux</a:t>
            </a:r>
          </a:p>
          <a:p>
            <a:pPr marL="790465" lvl="1" indent="-218965" defTabSz="410765">
              <a:lnSpc>
                <a:spcPct val="100000"/>
              </a:lnSpc>
              <a:spcBef>
                <a:spcPts val="300"/>
              </a:spcBef>
              <a:buFontTx/>
              <a:defRPr sz="2000">
                <a:latin typeface="Calibri"/>
                <a:ea typeface="Calibri"/>
                <a:cs typeface="Calibri"/>
                <a:sym typeface="Calibri"/>
              </a:defRPr>
            </a:pPr>
            <a:r>
              <a:t>a 1.07 μm laser</a:t>
            </a:r>
          </a:p>
          <a:p>
            <a:pPr marL="758264" lvl="1" indent="-186764" defTabSz="410765">
              <a:lnSpc>
                <a:spcPct val="100000"/>
              </a:lnSpc>
              <a:spcBef>
                <a:spcPts val="300"/>
              </a:spcBef>
              <a:buFontTx/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rPr sz="2000"/>
              <a:t>a 10.6 μm laser</a:t>
            </a:r>
            <a:r>
              <a:t> </a:t>
            </a:r>
          </a:p>
        </p:txBody>
      </p:sp>
      <p:sp>
        <p:nvSpPr>
          <p:cNvPr id="163" name="Picture taken from: White, S., “Effects of Laser Wavelength on Ablator Testing,” 38th Annual Conference on Composites, Materials and Structures, 2014."/>
          <p:cNvSpPr txBox="1"/>
          <p:nvPr/>
        </p:nvSpPr>
        <p:spPr>
          <a:xfrm>
            <a:off x="495276" y="6533871"/>
            <a:ext cx="8041533" cy="19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914400"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800"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Picture taken from:</a:t>
            </a:r>
            <a:r>
              <a:t> White, S., “Effects of Laser Wavelength on Ablator Testing,” 38th Annual Conference on Composites, Materials and Structures, 2014.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99" y="4527209"/>
            <a:ext cx="8706002" cy="206697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10.6 μm"/>
          <p:cNvSpPr txBox="1"/>
          <p:nvPr/>
        </p:nvSpPr>
        <p:spPr>
          <a:xfrm>
            <a:off x="7560651" y="4597890"/>
            <a:ext cx="955252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E16B37"/>
                </a:solidFill>
              </a:defRPr>
            </a:lvl1pPr>
          </a:lstStyle>
          <a:p>
            <a:r>
              <a:t>10.6 μm</a:t>
            </a:r>
          </a:p>
        </p:txBody>
      </p:sp>
      <p:sp>
        <p:nvSpPr>
          <p:cNvPr id="166" name="1.07 μm"/>
          <p:cNvSpPr txBox="1"/>
          <p:nvPr/>
        </p:nvSpPr>
        <p:spPr>
          <a:xfrm>
            <a:off x="7560651" y="5565881"/>
            <a:ext cx="955252" cy="370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4A64AA"/>
                </a:solidFill>
              </a:defRPr>
            </a:lvl1pPr>
          </a:lstStyle>
          <a:p>
            <a:r>
              <a:t>1.07 μm</a:t>
            </a:r>
          </a:p>
        </p:txBody>
      </p:sp>
      <p:sp>
        <p:nvSpPr>
          <p:cNvPr id="167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Box 9"/>
          <p:cNvSpPr txBox="1"/>
          <p:nvPr/>
        </p:nvSpPr>
        <p:spPr>
          <a:xfrm>
            <a:off x="8634135" y="6505903"/>
            <a:ext cx="422105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</a:t>
            </a:r>
          </a:p>
        </p:txBody>
      </p:sp>
      <p:pic>
        <p:nvPicPr>
          <p:cNvPr id="17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56" y="771634"/>
            <a:ext cx="8338288" cy="5901945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72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oup"/>
          <p:cNvGrpSpPr/>
          <p:nvPr/>
        </p:nvGrpSpPr>
        <p:grpSpPr>
          <a:xfrm>
            <a:off x="3145420" y="681985"/>
            <a:ext cx="5530354" cy="5260919"/>
            <a:chOff x="0" y="0"/>
            <a:chExt cx="5530353" cy="5260918"/>
          </a:xfrm>
        </p:grpSpPr>
        <p:pic>
          <p:nvPicPr>
            <p:cNvPr id="17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530354" cy="5260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Extinction β"/>
            <p:cNvSpPr txBox="1"/>
            <p:nvPr/>
          </p:nvSpPr>
          <p:spPr>
            <a:xfrm>
              <a:off x="1268859" y="1054405"/>
              <a:ext cx="866380" cy="293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1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Extinction </a:t>
              </a:r>
              <a:r>
                <a:rPr i="1">
                  <a:latin typeface="Times New Roman"/>
                  <a:ea typeface="Times New Roman"/>
                  <a:cs typeface="Times New Roman"/>
                  <a:sym typeface="Times New Roman"/>
                </a:rPr>
                <a:t>β</a:t>
              </a:r>
              <a:r>
                <a:t>  </a:t>
              </a:r>
            </a:p>
          </p:txBody>
        </p:sp>
        <p:sp>
          <p:nvSpPr>
            <p:cNvPr id="176" name="Absorption K"/>
            <p:cNvSpPr txBox="1"/>
            <p:nvPr/>
          </p:nvSpPr>
          <p:spPr>
            <a:xfrm>
              <a:off x="1111304" y="3577758"/>
              <a:ext cx="965229" cy="293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1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Absorption </a:t>
              </a:r>
              <a:r>
                <a:rPr i="1">
                  <a:latin typeface="Times New Roman"/>
                  <a:ea typeface="Times New Roman"/>
                  <a:cs typeface="Times New Roman"/>
                  <a:sym typeface="Times New Roman"/>
                </a:rPr>
                <a:t>K</a:t>
              </a:r>
              <a:r>
                <a:t> </a:t>
              </a:r>
            </a:p>
          </p:txBody>
        </p:sp>
      </p:grpSp>
      <p:sp>
        <p:nvSpPr>
          <p:cNvPr id="178" name="Optical coefficients…"/>
          <p:cNvSpPr txBox="1">
            <a:spLocks noGrp="1"/>
          </p:cNvSpPr>
          <p:nvPr>
            <p:ph type="body" sz="quarter" idx="4294967295"/>
          </p:nvPr>
        </p:nvSpPr>
        <p:spPr>
          <a:xfrm>
            <a:off x="267897" y="1450675"/>
            <a:ext cx="2742697" cy="3567148"/>
          </a:xfrm>
          <a:prstGeom prst="rect">
            <a:avLst/>
          </a:prstGeom>
        </p:spPr>
        <p:txBody>
          <a:bodyPr lIns="35718" tIns="35718" rIns="35718" bIns="35718"/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Optical coefficients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Clr>
                <a:srgbClr val="2B63BA"/>
              </a:buClr>
              <a:buFontTx/>
              <a:defRPr sz="1900">
                <a:solidFill>
                  <a:srgbClr val="164F8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Laser 1.07 μm</a:t>
            </a:r>
          </a:p>
          <a:p>
            <a:pPr marL="776338" lvl="1" indent="-204838" defTabSz="410765">
              <a:lnSpc>
                <a:spcPct val="100000"/>
              </a:lnSpc>
              <a:spcBef>
                <a:spcPts val="300"/>
              </a:spcBef>
              <a:buFontTx/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t> = 0.1211 cm</a:t>
            </a:r>
            <a:r>
              <a:rPr baseline="31999"/>
              <a:t>-1</a:t>
            </a:r>
          </a:p>
          <a:p>
            <a:pPr marL="776338" lvl="1" indent="-204838" defTabSz="410765">
              <a:lnSpc>
                <a:spcPct val="100000"/>
              </a:lnSpc>
              <a:spcBef>
                <a:spcPts val="300"/>
              </a:spcBef>
              <a:buFontTx/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β</a:t>
            </a:r>
            <a:r>
              <a:t> = 69.85 cm</a:t>
            </a:r>
            <a:r>
              <a:rPr baseline="31999"/>
              <a:t>-1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900">
                <a:solidFill>
                  <a:srgbClr val="0365C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baseline="31999"/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900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Laser 10.6 μm</a:t>
            </a:r>
          </a:p>
          <a:p>
            <a:pPr marL="789781" lvl="1" indent="-218281" defTabSz="410765">
              <a:lnSpc>
                <a:spcPct val="100000"/>
              </a:lnSpc>
              <a:spcBef>
                <a:spcPts val="300"/>
              </a:spcBef>
              <a:buFontTx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t> = 15.18 cm</a:t>
            </a:r>
            <a:r>
              <a:rPr baseline="31999"/>
              <a:t>-1</a:t>
            </a:r>
          </a:p>
          <a:p>
            <a:pPr marL="789781" lvl="1" indent="-218281" defTabSz="410765">
              <a:lnSpc>
                <a:spcPct val="100000"/>
              </a:lnSpc>
              <a:spcBef>
                <a:spcPts val="300"/>
              </a:spcBef>
              <a:buFontTx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β</a:t>
            </a:r>
            <a:r>
              <a:t> = 233.2 cm</a:t>
            </a:r>
            <a:r>
              <a:rPr baseline="31999"/>
              <a:t>-1</a:t>
            </a:r>
          </a:p>
        </p:txBody>
      </p:sp>
      <p:sp>
        <p:nvSpPr>
          <p:cNvPr id="179" name="[1] Marschall, J., Maddren, J., and Parks, J., “Internal Radiation Transport and Effective Thermal Conductivity of Fibrous Ceramic Insulation,” 35th AIAA Thermophysics Conference, Anaheim, CA, June 2001."/>
          <p:cNvSpPr txBox="1"/>
          <p:nvPr/>
        </p:nvSpPr>
        <p:spPr>
          <a:xfrm>
            <a:off x="436913" y="6559091"/>
            <a:ext cx="8183241" cy="17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914400"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700">
                <a:latin typeface="+mn-lt"/>
                <a:ea typeface="+mn-ea"/>
                <a:cs typeface="+mn-cs"/>
                <a:sym typeface="Helvetica"/>
              </a:defRPr>
            </a:pPr>
            <a:r>
              <a:t>[1] Marschall, J., Maddren, J., and Parks, J., “Internal Radiation Transport and Effective Thermal Conductivity of Fibrous Ceramic Insulation,” </a:t>
            </a:r>
            <a:r>
              <a:rPr i="1"/>
              <a:t>35th AIAA Thermophysics Conference</a:t>
            </a:r>
            <a:r>
              <a:t>, Anaheim, CA, June 2001.</a:t>
            </a:r>
          </a:p>
        </p:txBody>
      </p:sp>
      <p:sp>
        <p:nvSpPr>
          <p:cNvPr id="180" name="Line"/>
          <p:cNvSpPr/>
          <p:nvPr/>
        </p:nvSpPr>
        <p:spPr>
          <a:xfrm flipV="1">
            <a:off x="5565707" y="902371"/>
            <a:ext cx="1" cy="4488104"/>
          </a:xfrm>
          <a:prstGeom prst="line">
            <a:avLst/>
          </a:prstGeom>
          <a:ln w="25400">
            <a:solidFill>
              <a:srgbClr val="0365C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1" name="Line"/>
          <p:cNvSpPr/>
          <p:nvPr/>
        </p:nvSpPr>
        <p:spPr>
          <a:xfrm flipV="1">
            <a:off x="7067093" y="902371"/>
            <a:ext cx="1" cy="4488104"/>
          </a:xfrm>
          <a:prstGeom prst="line">
            <a:avLst/>
          </a:prstGeom>
          <a:ln w="25400">
            <a:solidFill>
              <a:srgbClr val="C82506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2" name="Laser 1.07 μm"/>
          <p:cNvSpPr txBox="1"/>
          <p:nvPr/>
        </p:nvSpPr>
        <p:spPr>
          <a:xfrm rot="16200000">
            <a:off x="4600733" y="3058829"/>
            <a:ext cx="1545350" cy="35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>
                <a:solidFill>
                  <a:srgbClr val="164F8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Laser 1.07 μm</a:t>
            </a:r>
          </a:p>
        </p:txBody>
      </p:sp>
      <p:sp>
        <p:nvSpPr>
          <p:cNvPr id="183" name="Laser 10.6 μm"/>
          <p:cNvSpPr txBox="1"/>
          <p:nvPr/>
        </p:nvSpPr>
        <p:spPr>
          <a:xfrm rot="16200000">
            <a:off x="6095238" y="4080012"/>
            <a:ext cx="1545350" cy="35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>
                <a:solidFill>
                  <a:srgbClr val="C82506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Laser 10.6 μm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85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aserAblation_Simulation.mp4" descr="LaserAblation_Simul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Rectangle 7"/>
          <p:cNvSpPr/>
          <p:nvPr/>
        </p:nvSpPr>
        <p:spPr>
          <a:xfrm>
            <a:off x="0" y="694724"/>
            <a:ext cx="9144000" cy="698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Rectangle 10"/>
          <p:cNvSpPr/>
          <p:nvPr/>
        </p:nvSpPr>
        <p:spPr>
          <a:xfrm>
            <a:off x="0" y="5627968"/>
            <a:ext cx="9144000" cy="698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91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3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361" y="2007871"/>
            <a:ext cx="4721890" cy="406607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95" name="Absorption in material…"/>
          <p:cNvSpPr txBox="1">
            <a:spLocks noGrp="1"/>
          </p:cNvSpPr>
          <p:nvPr>
            <p:ph type="body" sz="half" idx="4294967295"/>
          </p:nvPr>
        </p:nvSpPr>
        <p:spPr>
          <a:xfrm>
            <a:off x="116085" y="823176"/>
            <a:ext cx="3330688" cy="5585704"/>
          </a:xfrm>
          <a:prstGeom prst="rect">
            <a:avLst/>
          </a:prstGeom>
        </p:spPr>
        <p:txBody>
          <a:bodyPr lIns="35718" tIns="35718" rIns="35718" bIns="35718" anchor="ctr"/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Absorption</a:t>
            </a:r>
            <a:r>
              <a:rPr sz="2000"/>
              <a:t> </a:t>
            </a:r>
            <a:r>
              <a:t>in material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10.6 μm laser are immediately absorbed, within the first mm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1.07 μm laser is absorbed throughout the whole material (and even leaves it)</a:t>
            </a:r>
          </a:p>
        </p:txBody>
      </p:sp>
      <p:sp>
        <p:nvSpPr>
          <p:cNvPr id="196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mperature traces…"/>
          <p:cNvSpPr txBox="1">
            <a:spLocks noGrp="1"/>
          </p:cNvSpPr>
          <p:nvPr>
            <p:ph type="body" sz="half" idx="4294967295"/>
          </p:nvPr>
        </p:nvSpPr>
        <p:spPr>
          <a:xfrm>
            <a:off x="116085" y="823176"/>
            <a:ext cx="3340031" cy="5909109"/>
          </a:xfrm>
          <a:prstGeom prst="rect">
            <a:avLst/>
          </a:prstGeom>
        </p:spPr>
        <p:txBody>
          <a:bodyPr lIns="35718" tIns="35718" rIns="35718" bIns="35718" anchor="ctr"/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Temperature traces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Temperature histories at both surfaces, and 4 equidistant lengths inside the material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pure conduction and the 10.6 μm laser results are very similar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heating from the 1.07 μm micron laser happens from within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778" y="1609653"/>
            <a:ext cx="4833397" cy="458860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201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mperature…"/>
          <p:cNvSpPr txBox="1">
            <a:spLocks noGrp="1"/>
          </p:cNvSpPr>
          <p:nvPr>
            <p:ph type="body" sz="half" idx="4294967295"/>
          </p:nvPr>
        </p:nvSpPr>
        <p:spPr>
          <a:xfrm>
            <a:off x="116085" y="823176"/>
            <a:ext cx="3787116" cy="5909109"/>
          </a:xfrm>
          <a:prstGeom prst="rect">
            <a:avLst/>
          </a:prstGeom>
        </p:spPr>
        <p:txBody>
          <a:bodyPr lIns="35718" tIns="35718" rIns="35718" bIns="35718"/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Temperature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With the laser, the surface is heated from within, and not directly from the applied heat flux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effect is much more evident for the 1.07 μm micron laser but still there for the 10.6 μm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Loss through surface emission is reduced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10.6 μm laser and the conduction results are nearly identical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discrepancy is also due to the different conduction models</a:t>
            </a:r>
            <a:br/>
            <a:r>
              <a:t>(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i="1" baseline="-5999">
                <a:latin typeface="Times New Roman"/>
                <a:ea typeface="Times New Roman"/>
                <a:cs typeface="Times New Roman"/>
                <a:sym typeface="Times New Roman"/>
              </a:rPr>
              <a:t>eff</a:t>
            </a:r>
            <a:r>
              <a:t> vs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i="1" baseline="-5999">
                <a:latin typeface="Times New Roman"/>
                <a:ea typeface="Times New Roman"/>
                <a:cs typeface="Times New Roman"/>
                <a:sym typeface="Times New Roman"/>
              </a:rPr>
              <a:t>s/g</a:t>
            </a:r>
            <a:r>
              <a:t> + radiation)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results confirms the experimental observations: increased bondline temperature and reduced time to bondline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958" y="1426351"/>
            <a:ext cx="4909957" cy="493398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06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Motivation</a:t>
            </a:r>
          </a:p>
        </p:txBody>
      </p:sp>
      <p:sp>
        <p:nvSpPr>
          <p:cNvPr id="82" name="During hyperbolic planetary entry, spacecraft can attain entry speeds of 10-16  km/s which results in high surface heat fluxes and  intense radiation in the  shock lay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02023" indent="-197223" defTabSz="394334">
              <a:defRPr sz="2112"/>
            </a:pPr>
            <a:r>
              <a:t> During hyperbolic planetary entry, spacecraft can attain entry speeds of 10-16  km/s which results in high surface heat fluxes and  intense radiation in the  shock layer</a:t>
            </a:r>
          </a:p>
          <a:p>
            <a:pPr marL="502023" indent="-197223" defTabSz="394334">
              <a:defRPr sz="2112"/>
            </a:pPr>
            <a:r>
              <a:t>The heat flux generated by radiative emissions is often on-par with the convective heat flux</a:t>
            </a:r>
          </a:p>
          <a:p>
            <a:pPr marL="502023" indent="-197223" defTabSz="394334">
              <a:defRPr sz="2112"/>
            </a:pPr>
            <a:r>
              <a:t>It had been previously held that the incoming radiative flux was either reflected at the surface, or absorb within a 1 mm thickness of the surface</a:t>
            </a:r>
          </a:p>
          <a:p>
            <a:pPr marL="502023" indent="-197223" defTabSz="394334">
              <a:defRPr sz="2112"/>
            </a:pPr>
            <a:r>
              <a:t>Because most TPS are far thicker than the absorption zone, the penetration of radiation within the heat shield is usually neglected</a:t>
            </a:r>
          </a:p>
          <a:p>
            <a:pPr marL="502023" indent="-197223" defTabSz="394334">
              <a:defRPr sz="2112"/>
            </a:pPr>
            <a:r>
              <a:t>However, a recent experimental study shows that spectral radiation can penetrate the ablator and affect the material response over a significant depth</a:t>
            </a:r>
          </a:p>
          <a:p>
            <a:pPr marL="502023" indent="-197223" defTabSz="394334">
              <a:defRPr sz="2112"/>
            </a:pPr>
            <a:r>
              <a:t>Because shock layer radiation is dominated by single wavelength emissions, it is thus important to account for it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44978" y="6638296"/>
            <a:ext cx="161833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Density…"/>
          <p:cNvSpPr txBox="1">
            <a:spLocks noGrp="1"/>
          </p:cNvSpPr>
          <p:nvPr>
            <p:ph type="body" sz="half" idx="4294967295"/>
          </p:nvPr>
        </p:nvSpPr>
        <p:spPr>
          <a:xfrm>
            <a:off x="283213" y="732903"/>
            <a:ext cx="3223150" cy="5909108"/>
          </a:xfrm>
          <a:prstGeom prst="rect">
            <a:avLst/>
          </a:prstGeom>
        </p:spPr>
        <p:txBody>
          <a:bodyPr lIns="35718" tIns="35718" rIns="35718" bIns="35718" anchor="ctr"/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Density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Replicates the behavior observed in </a:t>
            </a:r>
            <a:r>
              <a:rPr i="1"/>
              <a:t>White</a:t>
            </a:r>
            <a:r>
              <a:t>’s experiment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Increased char layer thickness and increased mass loss for the 1.07 μm laser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The conduction has results almost identical to the 10.6 μm laser</a:t>
            </a:r>
          </a:p>
        </p:txBody>
      </p:sp>
      <p:pic>
        <p:nvPicPr>
          <p:cNvPr id="209" name="surf_dens.pdf" descr="surf_de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587" y="922324"/>
            <a:ext cx="7471861" cy="577371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11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ensity profile…"/>
          <p:cNvSpPr txBox="1">
            <a:spLocks noGrp="1"/>
          </p:cNvSpPr>
          <p:nvPr>
            <p:ph type="body" sz="half" idx="4294967295"/>
          </p:nvPr>
        </p:nvSpPr>
        <p:spPr>
          <a:xfrm>
            <a:off x="116085" y="823176"/>
            <a:ext cx="3523074" cy="5909109"/>
          </a:xfrm>
          <a:prstGeom prst="rect">
            <a:avLst/>
          </a:prstGeom>
        </p:spPr>
        <p:txBody>
          <a:bodyPr lIns="35718" tIns="35718" rIns="35718" bIns="35718" anchor="ctr"/>
          <a:lstStyle/>
          <a:p>
            <a: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 b="1">
                <a:solidFill>
                  <a:srgbClr val="16468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Density profile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An increase in density near the surface is observed (or more accurately, a “decrease in density reduction”)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Since absorption is from within, surface heating is mostly done from the inside out, and not from the outer flux, there is. 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This phenomenon is routinely observed in flight tests (but not in arc-jet tests!)</a:t>
            </a:r>
          </a:p>
          <a:p>
            <a:pPr marL="522941" indent="-205441" defTabSz="410765">
              <a:lnSpc>
                <a:spcPct val="100000"/>
              </a:lnSpc>
              <a:spcBef>
                <a:spcPts val="1200"/>
              </a:spcBef>
              <a:buFontTx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Thought to be due to coking (carbon deposition due to pyrolysis gas flow), but maybe it is not…</a:t>
            </a:r>
          </a:p>
        </p:txBody>
      </p:sp>
      <p:pic>
        <p:nvPicPr>
          <p:cNvPr id="214" name="surf_zoom.pdf" descr="surf_zoo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93" y="920533"/>
            <a:ext cx="7600154" cy="587284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Charring ablator and las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 and lasers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Material response to shock-layer rad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Material response to shock-layer radiation</a:t>
            </a:r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20" name="TextBox 1"/>
          <p:cNvSpPr txBox="1"/>
          <p:nvPr/>
        </p:nvSpPr>
        <p:spPr>
          <a:xfrm>
            <a:off x="318988" y="1524582"/>
            <a:ext cx="8463982" cy="301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Three types of methodologies exist to solve the radiative transfer equation inside the solids for spectral flux as boundary condition:</a:t>
            </a:r>
          </a:p>
          <a:p>
            <a:pPr marL="285750" indent="-285750">
              <a:buSzPct val="100000"/>
              <a:buChar char="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lvl="1" indent="-285750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Full Spectrum Resolved Model: the number of equations solved is equal to number of spectral grid points</a:t>
            </a:r>
          </a:p>
          <a:p>
            <a:pPr marL="742950" lvl="1" indent="-285750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lvl="1" indent="-285750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Kappa Resolved Model: the number of equations solved is equal to the number of absorption coefficient points</a:t>
            </a:r>
          </a:p>
          <a:p>
            <a:pPr marL="742950" lvl="1" indent="-285750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lvl="1" indent="-285750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Band model: the number of equations solved is equal to the number of bands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Material response to shock-layer rad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Material response to shock-layer radiation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24" name="TextBox 1"/>
          <p:cNvSpPr txBox="1"/>
          <p:nvPr/>
        </p:nvSpPr>
        <p:spPr>
          <a:xfrm>
            <a:off x="140312" y="1173038"/>
            <a:ext cx="846398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Band Model for LI-900 material</a:t>
            </a:r>
          </a:p>
        </p:txBody>
      </p:sp>
      <p:sp>
        <p:nvSpPr>
          <p:cNvPr id="225" name="TextBox 13"/>
          <p:cNvSpPr txBox="1"/>
          <p:nvPr/>
        </p:nvSpPr>
        <p:spPr>
          <a:xfrm>
            <a:off x="1232049" y="4905357"/>
            <a:ext cx="2043273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Absorption coefficient</a:t>
            </a:r>
          </a:p>
        </p:txBody>
      </p:sp>
      <p:sp>
        <p:nvSpPr>
          <p:cNvPr id="226" name="TextBox 14"/>
          <p:cNvSpPr txBox="1"/>
          <p:nvPr/>
        </p:nvSpPr>
        <p:spPr>
          <a:xfrm>
            <a:off x="5953342" y="4905357"/>
            <a:ext cx="1952784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Extinction coefficient</a:t>
            </a:r>
          </a:p>
        </p:txBody>
      </p:sp>
      <p:pic>
        <p:nvPicPr>
          <p:cNvPr id="22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3" y="1695663"/>
            <a:ext cx="8915401" cy="321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565" y="0"/>
            <a:ext cx="441435" cy="44143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extBox 1"/>
          <p:cNvSpPr txBox="1"/>
          <p:nvPr/>
        </p:nvSpPr>
        <p:spPr>
          <a:xfrm>
            <a:off x="226282" y="1166474"/>
            <a:ext cx="846398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Band Model: Verification</a:t>
            </a:r>
          </a:p>
        </p:txBody>
      </p:sp>
      <p:pic>
        <p:nvPicPr>
          <p:cNvPr id="23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" y="1825527"/>
            <a:ext cx="4244103" cy="3278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12" descr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891" y="1825527"/>
            <a:ext cx="4475668" cy="327814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extBox 13"/>
          <p:cNvSpPr txBox="1"/>
          <p:nvPr/>
        </p:nvSpPr>
        <p:spPr>
          <a:xfrm>
            <a:off x="1668611" y="5164472"/>
            <a:ext cx="170751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Artificial spectrum</a:t>
            </a:r>
          </a:p>
        </p:txBody>
      </p:sp>
      <p:sp>
        <p:nvSpPr>
          <p:cNvPr id="234" name="TextBox 14"/>
          <p:cNvSpPr txBox="1"/>
          <p:nvPr/>
        </p:nvSpPr>
        <p:spPr>
          <a:xfrm>
            <a:off x="5029873" y="5161692"/>
            <a:ext cx="384240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Temperature histories for all three models</a:t>
            </a:r>
          </a:p>
        </p:txBody>
      </p:sp>
      <p:sp>
        <p:nvSpPr>
          <p:cNvPr id="235" name="Material response to shock-layer rad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Material response to shock-layer radiation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" y="2008956"/>
            <a:ext cx="4371060" cy="3378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621" y="2008956"/>
            <a:ext cx="4545667" cy="337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Material response to shock-layer rad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Material response to shock-layer radiation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42" name="TextBox 1"/>
          <p:cNvSpPr txBox="1"/>
          <p:nvPr/>
        </p:nvSpPr>
        <p:spPr>
          <a:xfrm>
            <a:off x="210153" y="1470957"/>
            <a:ext cx="846398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Results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Material response to shock-layer rad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Material response to shock-layer radiation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46" name="TextBox 1"/>
          <p:cNvSpPr txBox="1"/>
          <p:nvPr/>
        </p:nvSpPr>
        <p:spPr>
          <a:xfrm>
            <a:off x="210153" y="1566649"/>
            <a:ext cx="846398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Results</a:t>
            </a:r>
          </a:p>
        </p:txBody>
      </p:sp>
      <p:pic>
        <p:nvPicPr>
          <p:cNvPr id="247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46" y="2104647"/>
            <a:ext cx="4272786" cy="3186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19" descr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04" y="2104647"/>
            <a:ext cx="4370337" cy="3186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Material response to shock-layer rad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Material response to shock-layer radiation</a:t>
            </a: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52" name="TextBox 1"/>
          <p:cNvSpPr txBox="1"/>
          <p:nvPr/>
        </p:nvSpPr>
        <p:spPr>
          <a:xfrm>
            <a:off x="192864" y="1138350"/>
            <a:ext cx="846398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Results</a:t>
            </a:r>
          </a:p>
        </p:txBody>
      </p:sp>
      <p:pic>
        <p:nvPicPr>
          <p:cNvPr id="253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" y="1955470"/>
            <a:ext cx="4504068" cy="3764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25" descr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71" y="1940153"/>
            <a:ext cx="4485739" cy="3779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Box 1"/>
          <p:cNvSpPr txBox="1"/>
          <p:nvPr/>
        </p:nvSpPr>
        <p:spPr>
          <a:xfrm>
            <a:off x="192864" y="919465"/>
            <a:ext cx="846398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Results</a:t>
            </a:r>
          </a:p>
        </p:txBody>
      </p:sp>
      <p:pic>
        <p:nvPicPr>
          <p:cNvPr id="257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042" y="1374997"/>
            <a:ext cx="5801858" cy="498398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Material response to shock-layer radi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Material response to shock-layer radiation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oncl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63" name="TextBox 4"/>
          <p:cNvSpPr txBox="1"/>
          <p:nvPr/>
        </p:nvSpPr>
        <p:spPr>
          <a:xfrm>
            <a:off x="152522" y="1317113"/>
            <a:ext cx="8463982" cy="2560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just"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The verification conducted on multidimensional meshes implies the high robustness of the coupling scheme.</a:t>
            </a:r>
          </a:p>
          <a:p>
            <a:pPr marL="285750" indent="-285750" algn="just"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 algn="just"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Laser ablation simulations confirm the behavior noticed from the White experiments.</a:t>
            </a:r>
          </a:p>
          <a:p>
            <a:pPr marL="285750" indent="-285750" algn="just"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marL="285750" indent="-285750" algn="just"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The material response to shock layer radiation show higher internal temperatures and earlier internal de-composition when the spectral part of the radiation is considered.</a:t>
            </a:r>
          </a:p>
        </p:txBody>
      </p:sp>
      <p:sp>
        <p:nvSpPr>
          <p:cNvPr id="264" name="TextBox 7"/>
          <p:cNvSpPr txBox="1"/>
          <p:nvPr/>
        </p:nvSpPr>
        <p:spPr>
          <a:xfrm>
            <a:off x="152524" y="5019660"/>
            <a:ext cx="856908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3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Acknowledgements</a:t>
            </a:r>
          </a:p>
        </p:txBody>
      </p:sp>
      <p:sp>
        <p:nvSpPr>
          <p:cNvPr id="265" name="TextBox 10"/>
          <p:cNvSpPr txBox="1"/>
          <p:nvPr/>
        </p:nvSpPr>
        <p:spPr>
          <a:xfrm>
            <a:off x="152522" y="5419770"/>
            <a:ext cx="8463982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just">
              <a:buSzPct val="100000"/>
              <a:buChar char="▪"/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t>Financial support for this work is provided by NASA SpaceTech-REDDI-2018-ESI grant 80NSSC19K0218</a:t>
            </a:r>
          </a:p>
          <a:p>
            <a:pPr marL="285750" indent="-285750" algn="just">
              <a:buSzPct val="100000"/>
              <a:buChar char="▪"/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t>Thanks to A. Brandis for providing the spectrum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harring abl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Charring ablators</a:t>
            </a:r>
          </a:p>
        </p:txBody>
      </p:sp>
      <p:pic>
        <p:nvPicPr>
          <p:cNvPr id="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5" y="708863"/>
            <a:ext cx="8893970" cy="3336762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Micrographs of PICA at different magnifications. (Agrawal et al., 2013)"/>
          <p:cNvSpPr txBox="1"/>
          <p:nvPr/>
        </p:nvSpPr>
        <p:spPr>
          <a:xfrm>
            <a:off x="1929313" y="4115461"/>
            <a:ext cx="4791275" cy="24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Micrographs of PICA at different magnifications. (Agrawal et al., 2013)</a:t>
            </a:r>
          </a:p>
        </p:txBody>
      </p:sp>
      <p:sp>
        <p:nvSpPr>
          <p:cNvPr id="88" name="Agrawal, P., Chavez-Garcia, J. F., and Pham, J., “Fracture in Phenolic Impregnated Carbon Ablator,” Journal of Spacecraft and Rockets, Vol. 50, No. 4, July-August 2013."/>
          <p:cNvSpPr txBox="1"/>
          <p:nvPr/>
        </p:nvSpPr>
        <p:spPr>
          <a:xfrm>
            <a:off x="650649" y="6447912"/>
            <a:ext cx="7842702" cy="198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410765">
              <a:defRPr sz="90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000000"/>
                </a:solidFill>
              </a:rPr>
              <a:t>Agrawal, P., Chavez-Garcia, J. F., and Pham, J., “Fracture in Phenolic Impregnated Carbon Ablator,”</a:t>
            </a:r>
            <a:r>
              <a:t> </a:t>
            </a:r>
            <a:r>
              <a:rPr i="1">
                <a:solidFill>
                  <a:srgbClr val="000000"/>
                </a:solidFill>
              </a:rPr>
              <a:t>Journal of Spacecraft and Rockets</a:t>
            </a:r>
            <a:r>
              <a:rPr>
                <a:solidFill>
                  <a:srgbClr val="000000"/>
                </a:solidFill>
              </a:rPr>
              <a:t>, Vol. 50, No. 4, July-August 2013.</a:t>
            </a:r>
          </a:p>
        </p:txBody>
      </p:sp>
      <p:sp>
        <p:nvSpPr>
          <p:cNvPr id="89" name="Charring ablators are made by impregnation of phenolic resin on preform matrix…"/>
          <p:cNvSpPr txBox="1">
            <a:spLocks noGrp="1"/>
          </p:cNvSpPr>
          <p:nvPr>
            <p:ph type="body" sz="half" idx="1"/>
          </p:nvPr>
        </p:nvSpPr>
        <p:spPr>
          <a:xfrm>
            <a:off x="116085" y="4594327"/>
            <a:ext cx="8893970" cy="14952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149411" indent="-149411">
              <a:defRPr sz="1600"/>
            </a:pPr>
            <a:r>
              <a:t>Charring ablators are made by impregnation of phenolic resin on preform matrix</a:t>
            </a:r>
          </a:p>
          <a:p>
            <a:pPr marL="149411" indent="-149411">
              <a:defRPr sz="1600"/>
            </a:pPr>
            <a:r>
              <a:t>The material has two “phases”, consisting of a network of carbon fibers and a very porous phenolic matrix dispersed on and in between the fibers</a:t>
            </a:r>
          </a:p>
          <a:p>
            <a:pPr marL="149411" indent="-149411">
              <a:defRPr sz="1600"/>
            </a:pPr>
            <a:r>
              <a:t>The highly porous structure makes it a low-density material (ablator)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44978" y="6638296"/>
            <a:ext cx="161833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Box 3"/>
          <p:cNvSpPr txBox="1"/>
          <p:nvPr/>
        </p:nvSpPr>
        <p:spPr>
          <a:xfrm>
            <a:off x="45719" y="-1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u="sng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Evaluation of solid plus gas thermal conductivity for fibrous materials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8" name="TextBox 6"/>
              <p:cNvSpPr txBox="1"/>
              <p:nvPr/>
            </p:nvSpPr>
            <p:spPr>
              <a:xfrm>
                <a:off x="190098" y="400110"/>
                <a:ext cx="8195913" cy="48871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285750" indent="-285750">
                  <a:buSzPct val="100000"/>
                  <a:buChar char="▪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Pure conduction: </a:t>
                </a:r>
              </a:p>
              <a:p>
                <a:pPr marL="285750" indent="-285750">
                  <a:buSzPct val="100000"/>
                  <a:buChar char="▪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  <a:p>
                <a:pPr>
                  <a:defRPr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285750" indent="-285750">
                  <a:buSzPct val="100000"/>
                  <a:buChar char="▪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285750" indent="-285750">
                  <a:buSzPct val="100000"/>
                  <a:buChar char="▪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285750" indent="-285750">
                  <a:buSzPct val="100000"/>
                  <a:buChar char="▪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Conduction coupled with radiative emission</a:t>
                </a:r>
              </a:p>
              <a:p>
                <a:pPr marL="285750" indent="-285750">
                  <a:buSzPct val="100000"/>
                  <a:buChar char="▪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  <a:p>
                <a:pPr>
                  <a:defRPr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262000" indent="-262000">
                  <a:buSzPct val="100000"/>
                  <a:buFont typeface="Arial"/>
                  <a:buChar char="•"/>
                  <a:defRPr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>
                    <a:latin typeface="Times New Roman"/>
                    <a:ea typeface="Times New Roman"/>
                    <a:cs typeface="Times New Roman"/>
                    <a:sym typeface="Times New Roman"/>
                  </a:rPr>
                  <a:t> is numerically calibrated and the values evaluated are dependent on the radiative transfer equation method used. 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285750" indent="-285750">
                  <a:buSzPct val="100000"/>
                  <a:buFont typeface="Arial"/>
                  <a:buChar char="•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At steady-state,</a:t>
                </a:r>
              </a:p>
              <a:p>
                <a:pPr marL="285750" indent="-285750">
                  <a:buSzPct val="100000"/>
                  <a:buFont typeface="Arial"/>
                  <a:buChar char="•"/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  <a:p>
                <a:pPr>
                  <a:defRPr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p>
                        <m:sSup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</m:oMath>
                  </m:oMathPara>
                </a14:m>
                <a:endParaRPr sz="1650"/>
              </a:p>
            </p:txBody>
          </p:sp>
        </mc:Choice>
        <mc:Fallback>
          <p:sp>
            <p:nvSpPr>
              <p:cNvPr id="268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98" y="400110"/>
                <a:ext cx="8195913" cy="4887105"/>
              </a:xfrm>
              <a:prstGeom prst="rect">
                <a:avLst/>
              </a:prstGeom>
              <a:blipFill>
                <a:blip r:embed="rId2"/>
                <a:stretch>
                  <a:fillRect l="-1236" t="-1036" b="-36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9" name="Straight Connector 7"/>
          <p:cNvSpPr/>
          <p:nvPr/>
        </p:nvSpPr>
        <p:spPr>
          <a:xfrm>
            <a:off x="52549" y="6505905"/>
            <a:ext cx="9007369" cy="1"/>
          </a:xfrm>
          <a:prstGeom prst="line">
            <a:avLst/>
          </a:prstGeom>
          <a:ln w="12700">
            <a:solidFill>
              <a:srgbClr val="00206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30" y="-111380"/>
            <a:ext cx="698522" cy="69852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Box 9"/>
          <p:cNvSpPr txBox="1"/>
          <p:nvPr/>
        </p:nvSpPr>
        <p:spPr>
          <a:xfrm>
            <a:off x="87761" y="6505905"/>
            <a:ext cx="892643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Internal radiation</a:t>
            </a:r>
          </a:p>
        </p:txBody>
      </p:sp>
      <p:sp>
        <p:nvSpPr>
          <p:cNvPr id="272" name="TextBox 4"/>
          <p:cNvSpPr txBox="1"/>
          <p:nvPr/>
        </p:nvSpPr>
        <p:spPr>
          <a:xfrm>
            <a:off x="8706245" y="6505903"/>
            <a:ext cx="349994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Box 4"/>
          <p:cNvSpPr txBox="1"/>
          <p:nvPr/>
        </p:nvSpPr>
        <p:spPr>
          <a:xfrm>
            <a:off x="87761" y="6505905"/>
            <a:ext cx="892643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Internal radiation</a:t>
            </a:r>
          </a:p>
        </p:txBody>
      </p:sp>
      <p:sp>
        <p:nvSpPr>
          <p:cNvPr id="275" name="TextBox 3"/>
          <p:cNvSpPr txBox="1"/>
          <p:nvPr/>
        </p:nvSpPr>
        <p:spPr>
          <a:xfrm>
            <a:off x="45719" y="-1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u="sng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Preliminary results</a:t>
            </a:r>
          </a:p>
        </p:txBody>
      </p:sp>
      <p:sp>
        <p:nvSpPr>
          <p:cNvPr id="276" name="TextBox 6"/>
          <p:cNvSpPr txBox="1"/>
          <p:nvPr/>
        </p:nvSpPr>
        <p:spPr>
          <a:xfrm>
            <a:off x="190098" y="400110"/>
            <a:ext cx="8195913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Char char="▪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For LI-900 material, at p = 1 atm</a:t>
            </a:r>
          </a:p>
        </p:txBody>
      </p:sp>
      <p:pic>
        <p:nvPicPr>
          <p:cNvPr id="27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73" y="1013133"/>
            <a:ext cx="6458647" cy="4670392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extBox 11"/>
          <p:cNvSpPr txBox="1"/>
          <p:nvPr/>
        </p:nvSpPr>
        <p:spPr>
          <a:xfrm>
            <a:off x="2315956" y="5844866"/>
            <a:ext cx="4813955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Calibrated solid plus gas thermal conductivity values</a:t>
            </a:r>
          </a:p>
        </p:txBody>
      </p:sp>
      <p:pic>
        <p:nvPicPr>
          <p:cNvPr id="279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30" y="-111380"/>
            <a:ext cx="698522" cy="69852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extBox 7"/>
          <p:cNvSpPr txBox="1"/>
          <p:nvPr/>
        </p:nvSpPr>
        <p:spPr>
          <a:xfrm>
            <a:off x="8706245" y="6505903"/>
            <a:ext cx="349994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sp>
        <p:nvSpPr>
          <p:cNvPr id="281" name="Straight Connector 8"/>
          <p:cNvSpPr/>
          <p:nvPr/>
        </p:nvSpPr>
        <p:spPr>
          <a:xfrm>
            <a:off x="52549" y="6505905"/>
            <a:ext cx="9007369" cy="1"/>
          </a:xfrm>
          <a:prstGeom prst="line">
            <a:avLst/>
          </a:prstGeom>
          <a:ln w="12700">
            <a:solidFill>
              <a:srgbClr val="00206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reliminary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Preliminary results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186" y="6636907"/>
            <a:ext cx="177317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285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43" y="1131808"/>
            <a:ext cx="2644532" cy="222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105" y="1123005"/>
            <a:ext cx="2635208" cy="222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icture 17" descr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610" y="1128650"/>
            <a:ext cx="2606283" cy="217868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extBox 18"/>
          <p:cNvSpPr txBox="1"/>
          <p:nvPr/>
        </p:nvSpPr>
        <p:spPr>
          <a:xfrm>
            <a:off x="629428" y="3353061"/>
            <a:ext cx="1572677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Pure conduction</a:t>
            </a:r>
          </a:p>
        </p:txBody>
      </p:sp>
      <p:sp>
        <p:nvSpPr>
          <p:cNvPr id="289" name="TextBox 19"/>
          <p:cNvSpPr txBox="1"/>
          <p:nvPr/>
        </p:nvSpPr>
        <p:spPr>
          <a:xfrm>
            <a:off x="3416534" y="3362816"/>
            <a:ext cx="2148444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Coupling scheme with </a:t>
            </a:r>
          </a:p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Marschall values</a:t>
            </a:r>
          </a:p>
        </p:txBody>
      </p:sp>
      <p:sp>
        <p:nvSpPr>
          <p:cNvPr id="290" name="TextBox 20"/>
          <p:cNvSpPr txBox="1"/>
          <p:nvPr/>
        </p:nvSpPr>
        <p:spPr>
          <a:xfrm>
            <a:off x="6363005" y="3362815"/>
            <a:ext cx="2148444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Coupling scheme with </a:t>
            </a:r>
          </a:p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present work</a:t>
            </a:r>
          </a:p>
        </p:txBody>
      </p:sp>
      <p:pic>
        <p:nvPicPr>
          <p:cNvPr id="291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308" y="4069869"/>
            <a:ext cx="2764615" cy="235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055" y="4069869"/>
            <a:ext cx="2775064" cy="235706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traight Arrow Connector 22"/>
          <p:cNvSpPr/>
          <p:nvPr/>
        </p:nvSpPr>
        <p:spPr>
          <a:xfrm>
            <a:off x="1546013" y="3670561"/>
            <a:ext cx="327615" cy="399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FF0000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00" name="Straight Arrow Connector 23"/>
          <p:cNvSpPr/>
          <p:nvPr/>
        </p:nvSpPr>
        <p:spPr>
          <a:xfrm>
            <a:off x="3261922" y="3908916"/>
            <a:ext cx="57340" cy="160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FF0000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01" name="Straight Arrow Connector 26"/>
          <p:cNvSpPr/>
          <p:nvPr/>
        </p:nvSpPr>
        <p:spPr>
          <a:xfrm>
            <a:off x="1906495" y="3670561"/>
            <a:ext cx="3489561" cy="1128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0070C0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96" name="Straight Arrow Connector 29"/>
          <p:cNvSpPr/>
          <p:nvPr/>
        </p:nvSpPr>
        <p:spPr>
          <a:xfrm flipH="1">
            <a:off x="6785853" y="3947590"/>
            <a:ext cx="651375" cy="119651"/>
          </a:xfrm>
          <a:prstGeom prst="line">
            <a:avLst/>
          </a:prstGeom>
          <a:ln w="25400">
            <a:solidFill>
              <a:srgbClr val="0070C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7" name="TextBox 2"/>
          <p:cNvSpPr txBox="1"/>
          <p:nvPr/>
        </p:nvSpPr>
        <p:spPr>
          <a:xfrm>
            <a:off x="1620296" y="676164"/>
            <a:ext cx="5955169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Temperatures contours for pure conduction and coupling scheme</a:t>
            </a:r>
          </a:p>
        </p:txBody>
      </p:sp>
      <p:sp>
        <p:nvSpPr>
          <p:cNvPr id="298" name="TextBox 9"/>
          <p:cNvSpPr txBox="1"/>
          <p:nvPr/>
        </p:nvSpPr>
        <p:spPr>
          <a:xfrm>
            <a:off x="943094" y="6366011"/>
            <a:ext cx="7612322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Absolute difference in temperatures between pure conduction and coupling scheme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1" animBg="1" advAuto="0"/>
      <p:bldP spid="292" grpId="2" animBg="1" advAuto="0"/>
      <p:bldP spid="299" grpId="4" animBg="1" advAuto="0"/>
      <p:bldP spid="300" grpId="5" animBg="1" advAuto="0"/>
      <p:bldP spid="301" grpId="6" animBg="1" advAuto="0"/>
      <p:bldP spid="296" grpId="7" animBg="1" advAuto="0"/>
      <p:bldP spid="297" grpId="8" animBg="1" advAuto="0"/>
      <p:bldP spid="298" grpId="3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Box 3"/>
          <p:cNvSpPr txBox="1"/>
          <p:nvPr/>
        </p:nvSpPr>
        <p:spPr>
          <a:xfrm>
            <a:off x="45719" y="-1"/>
            <a:ext cx="905256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u="sng">
                <a:solidFill>
                  <a:srgbClr val="00206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Preliminary results</a:t>
            </a:r>
          </a:p>
        </p:txBody>
      </p:sp>
      <p:pic>
        <p:nvPicPr>
          <p:cNvPr id="30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00" y="722569"/>
            <a:ext cx="3504971" cy="2567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555" y="722569"/>
            <a:ext cx="3504972" cy="2567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03" y="3745479"/>
            <a:ext cx="3383636" cy="243820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TextBox 6"/>
          <p:cNvSpPr txBox="1"/>
          <p:nvPr/>
        </p:nvSpPr>
        <p:spPr>
          <a:xfrm>
            <a:off x="277785" y="3348330"/>
            <a:ext cx="908443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Temperatures histories for pure conduction and coupling scheme along stagnation line and shoulder</a:t>
            </a:r>
          </a:p>
        </p:txBody>
      </p:sp>
      <p:sp>
        <p:nvSpPr>
          <p:cNvPr id="308" name="TextBox 2"/>
          <p:cNvSpPr txBox="1"/>
          <p:nvPr/>
        </p:nvSpPr>
        <p:spPr>
          <a:xfrm>
            <a:off x="508590" y="6135430"/>
            <a:ext cx="8425419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Absolute difference in temperatures histories between pure conduction and coupling scheme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2" animBg="1" advAuto="0"/>
      <p:bldP spid="308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Laser testing on ablative materi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Laser testing on ablative materials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33928" y="6636907"/>
            <a:ext cx="161833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94" name="TextBox 4"/>
          <p:cNvSpPr txBox="1"/>
          <p:nvPr/>
        </p:nvSpPr>
        <p:spPr>
          <a:xfrm>
            <a:off x="192864" y="895926"/>
            <a:ext cx="8463982" cy="200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635000" indent="-317500" defTabSz="584200">
              <a:spcBef>
                <a:spcPts val="1800"/>
              </a:spcBef>
              <a:buSzPct val="100000"/>
              <a:buChar char="•"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t>Experiment conducted by </a:t>
            </a:r>
            <a:r>
              <a:rPr i="1"/>
              <a:t>White</a:t>
            </a:r>
            <a:r>
              <a:t>, comparing ablation behavior after heating ablative samples with a laser, with same irradiance and the same duration, but at different wavelengths</a:t>
            </a:r>
          </a:p>
          <a:p>
            <a:pPr marL="635000" indent="-317500" defTabSz="584200">
              <a:spcBef>
                <a:spcPts val="1800"/>
              </a:spcBef>
              <a:buSzPct val="100000"/>
              <a:buChar char="•"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t>Two laser were used, one at 1.07 μm (Fiber), and the other at 10.6 μm (CO</a:t>
            </a:r>
            <a:r>
              <a:rPr baseline="-5999"/>
              <a:t>2</a:t>
            </a:r>
            <a:r>
              <a:t>)</a:t>
            </a:r>
          </a:p>
          <a:p>
            <a:pPr marL="635000" indent="-317500" defTabSz="584200">
              <a:spcBef>
                <a:spcPts val="1800"/>
              </a:spcBef>
              <a:buSzPct val="100000"/>
              <a:buChar char="•"/>
              <a:defRPr sz="1900">
                <a:latin typeface="Calibri"/>
                <a:ea typeface="Calibri"/>
                <a:cs typeface="Calibri"/>
                <a:sym typeface="Calibri"/>
              </a:defRPr>
            </a:pPr>
            <a:r>
              <a:t>Conventional arc-jet tests cannot produce such results</a:t>
            </a:r>
          </a:p>
        </p:txBody>
      </p:sp>
      <p:sp>
        <p:nvSpPr>
          <p:cNvPr id="95" name="TextBox 7"/>
          <p:cNvSpPr txBox="1"/>
          <p:nvPr/>
        </p:nvSpPr>
        <p:spPr>
          <a:xfrm>
            <a:off x="119291" y="6253890"/>
            <a:ext cx="8611128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00">
                <a:solidFill>
                  <a:srgbClr val="002060"/>
                </a:solidFill>
              </a:defRPr>
            </a:pPr>
            <a:r>
              <a:t>White, S., “Effects of Laser Wavelength on Ablator Testing,” </a:t>
            </a:r>
            <a:r>
              <a:rPr i="1"/>
              <a:t>38th Annual Conference on Composites, Materials and Structures</a:t>
            </a:r>
            <a:r>
              <a:t>, Cocoa Beach, Florida, January 2014.</a:t>
            </a:r>
          </a:p>
        </p:txBody>
      </p:sp>
      <p:pic>
        <p:nvPicPr>
          <p:cNvPr id="9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36" y="2942910"/>
            <a:ext cx="8530327" cy="2762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xperimental results"/>
          <p:cNvSpPr txBox="1">
            <a:spLocks noGrp="1"/>
          </p:cNvSpPr>
          <p:nvPr>
            <p:ph type="title"/>
          </p:nvPr>
        </p:nvSpPr>
        <p:spPr>
          <a:xfrm>
            <a:off x="1029777" y="80367"/>
            <a:ext cx="7084446" cy="612020"/>
          </a:xfrm>
          <a:prstGeom prst="rect">
            <a:avLst/>
          </a:prstGeom>
        </p:spPr>
        <p:txBody>
          <a:bodyPr/>
          <a:lstStyle/>
          <a:p>
            <a:r>
              <a:t>Experimental results</a:t>
            </a:r>
          </a:p>
        </p:txBody>
      </p:sp>
      <p:sp>
        <p:nvSpPr>
          <p:cNvPr id="99" name="Results show significant difference in char layer thickness, mass loss, maximum bondline temperature and time to maximum bondline temperatur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5781" indent="-218281"/>
            <a:r>
              <a:t>Results show significant difference in char layer thickness, mass loss, maximum bondline temperature and time to maximum bondline temperature</a:t>
            </a:r>
          </a:p>
          <a:p>
            <a:pPr marL="535781" indent="-218281"/>
            <a:r>
              <a:t>The shorter the wavelength, the thicker the char and pyrolysis layer</a:t>
            </a:r>
          </a:p>
          <a:p>
            <a:pPr marL="535781" indent="-218281"/>
            <a:r>
              <a:t>The shorter wave-</a:t>
            </a:r>
            <a:br/>
            <a:r>
              <a:t>length results in </a:t>
            </a:r>
            <a:br/>
            <a:r>
              <a:t>deeper in-depth</a:t>
            </a:r>
            <a:br/>
            <a:r>
              <a:t>absorption</a:t>
            </a:r>
          </a:p>
          <a:p>
            <a:pPr marL="535781" indent="-218281"/>
            <a:r>
              <a:t>Since the shock layer</a:t>
            </a:r>
            <a:br/>
            <a:r>
              <a:t>radiation is wavelength</a:t>
            </a:r>
            <a:br/>
            <a:r>
              <a:t>dependent, this needs</a:t>
            </a:r>
            <a:br/>
            <a:r>
              <a:t>to be accounted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44978" y="6638296"/>
            <a:ext cx="161833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01" name="Screen Shot 2019-09-03 at 10.04.24 AM.png" descr="Screen Shot 2019-09-03 at 10.04.2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485" y="2651744"/>
            <a:ext cx="5454453" cy="3636302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Picture taken from: White, S., “Effects of Laser Wavelength on Ablator Testing,” 38th Annual Conference on Composites, Materials and Structures, 2014."/>
          <p:cNvSpPr txBox="1"/>
          <p:nvPr/>
        </p:nvSpPr>
        <p:spPr>
          <a:xfrm>
            <a:off x="3707891" y="6382172"/>
            <a:ext cx="5399776" cy="325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914400">
              <a:tabLst>
                <a:tab pos="241300" algn="l"/>
                <a:tab pos="495300" algn="l"/>
                <a:tab pos="749300" algn="l"/>
                <a:tab pos="990600" algn="l"/>
                <a:tab pos="1244600" algn="l"/>
                <a:tab pos="1498600" algn="l"/>
                <a:tab pos="1739900" algn="l"/>
                <a:tab pos="1993900" algn="l"/>
                <a:tab pos="2247900" algn="l"/>
                <a:tab pos="2489200" algn="l"/>
                <a:tab pos="2743200" algn="l"/>
                <a:tab pos="2997200" algn="l"/>
              </a:tabLst>
              <a:defRPr sz="800">
                <a:latin typeface="+mn-lt"/>
                <a:ea typeface="+mn-ea"/>
                <a:cs typeface="+mn-cs"/>
                <a:sym typeface="Helvetica"/>
              </a:defRPr>
            </a:pPr>
            <a:r>
              <a:rPr b="1"/>
              <a:t>Picture taken from:</a:t>
            </a:r>
            <a:r>
              <a:t> White, S., “Effects of Laser Wavelength on Ablator Testing,” 38th Annual Conference on Composites, Materials and Structures, 2014.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Nomencla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Nomenclature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33928" y="6636907"/>
            <a:ext cx="161833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TextBox 4"/>
              <p:cNvSpPr txBox="1"/>
              <p:nvPr/>
            </p:nvSpPr>
            <p:spPr>
              <a:xfrm>
                <a:off x="641480" y="755953"/>
                <a:ext cx="8003840" cy="541219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marL="285750" indent="-285750">
                  <a:spcBef>
                    <a:spcPts val="900"/>
                  </a:spcBef>
                  <a:buClr>
                    <a:srgbClr val="00529B"/>
                  </a:buClr>
                  <a:buSzPct val="100000"/>
                  <a:buChar char="▪"/>
                  <a:defRPr sz="1500"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t>Pure conduction</a:t>
                </a:r>
              </a:p>
              <a:p>
                <a:pPr algn="ctr">
                  <a:spcBef>
                    <a:spcPts val="900"/>
                  </a:spcBef>
                  <a:defRPr sz="1500"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 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>
                  <a:latin typeface="Arial"/>
                  <a:ea typeface="Arial"/>
                  <a:cs typeface="Arial"/>
                  <a:sym typeface="Arial"/>
                </a:endParaRPr>
              </a:p>
              <a:p>
                <a:pPr algn="ctr">
                  <a:spcBef>
                    <a:spcPts val="900"/>
                  </a:spcBef>
                  <a:defRPr sz="15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85750" indent="-285750">
                  <a:spcBef>
                    <a:spcPts val="900"/>
                  </a:spcBef>
                  <a:buClr>
                    <a:srgbClr val="00529B"/>
                  </a:buClr>
                  <a:buSzPct val="100000"/>
                  <a:buChar char="▪"/>
                  <a:defRPr sz="15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Conduction coupled with radiative emission</a:t>
                </a:r>
              </a:p>
              <a:p>
                <a:pPr algn="ctr">
                  <a:spcBef>
                    <a:spcPts val="900"/>
                  </a:spcBef>
                  <a:defRPr sz="1500"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:endParaRPr/>
              </a:p>
              <a:p>
                <a:pPr algn="ctr">
                  <a:spcBef>
                    <a:spcPts val="900"/>
                  </a:spcBef>
                  <a:defRPr sz="1500"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</m:oMath>
                  </m:oMathPara>
                </a14:m>
                <a:endParaRPr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285750" indent="-285750">
                  <a:spcBef>
                    <a:spcPts val="900"/>
                  </a:spcBef>
                  <a:buClr>
                    <a:srgbClr val="00529B"/>
                  </a:buClr>
                  <a:buSzPct val="100000"/>
                  <a:buChar char="▪"/>
                  <a:defRPr sz="15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</a:t>
                </a:r>
                <a:r>
                  <a:rPr baseline="-28799"/>
                  <a:t>1</a:t>
                </a:r>
                <a:r>
                  <a:t> approximation method</a:t>
                </a:r>
              </a:p>
              <a:p>
                <a:pPr lvl="1" algn="ctr">
                  <a:spcBef>
                    <a:spcPts val="900"/>
                  </a:spcBef>
                  <a:defRPr sz="1500"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45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sz="1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den>
                    </m:f>
                    <m:r>
                      <a:rPr sz="1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</m:oMath>
                </a14:m>
                <a:r>
                  <a:rPr>
                    <a:latin typeface="Times New Roman"/>
                    <a:ea typeface="Times New Roman"/>
                    <a:cs typeface="Times New Roman"/>
                    <a:sym typeface="Times New Roman"/>
                  </a:rPr>
                  <a:t>   and   </a:t>
                </a:r>
                <a14:m>
                  <m:oMath xmlns:m="http://schemas.openxmlformats.org/officeDocument/2006/math">
                    <m:r>
                      <a:rPr sz="1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sz="1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sz="1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  <m:r>
                          <a:rPr sz="1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sz="14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</m:e>
                    </m:d>
                  </m:oMath>
                </a14:m>
                <a:endParaRPr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algn="ctr">
                  <a:spcBef>
                    <a:spcPts val="900"/>
                  </a:spcBef>
                  <a:defRPr sz="1500"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den>
                      </m:f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>
                  <a:latin typeface="Arial"/>
                  <a:ea typeface="Arial"/>
                  <a:cs typeface="Arial"/>
                  <a:sym typeface="Arial"/>
                </a:endParaRPr>
              </a:p>
              <a:p>
                <a:pPr algn="ctr">
                  <a:spcBef>
                    <a:spcPts val="900"/>
                  </a:spcBef>
                  <a:defRPr sz="1500"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sz="14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nary>
                    </m:oMath>
                  </m:oMathPara>
                </a14:m>
                <a:endParaRPr>
                  <a:latin typeface="Arial"/>
                  <a:ea typeface="Arial"/>
                  <a:cs typeface="Arial"/>
                  <a:sym typeface="Arial"/>
                </a:endParaRPr>
              </a:p>
              <a:p>
                <a:pPr algn="ctr">
                  <a:spcBef>
                    <a:spcPts val="900"/>
                  </a:spcBef>
                  <a:defRPr sz="1500">
                    <a:latin typeface="Cambria Math"/>
                    <a:ea typeface="Cambria Math"/>
                    <a:cs typeface="Cambria Math"/>
                    <a:sym typeface="Cambria Math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1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sz="14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</m:oMath>
                  </m:oMathPara>
                </a14:m>
                <a:endParaRPr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6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0" y="755953"/>
                <a:ext cx="8003840" cy="5412193"/>
              </a:xfrm>
              <a:prstGeom prst="rect">
                <a:avLst/>
              </a:prstGeom>
              <a:blipFill>
                <a:blip r:embed="rId2"/>
                <a:stretch>
                  <a:fillRect l="-1109" t="-46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"/>
          <p:cNvSpPr/>
          <p:nvPr/>
        </p:nvSpPr>
        <p:spPr>
          <a:xfrm>
            <a:off x="2200939" y="4777790"/>
            <a:ext cx="4742122" cy="662469"/>
          </a:xfrm>
          <a:prstGeom prst="rect">
            <a:avLst/>
          </a:prstGeom>
          <a:ln w="317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Material respon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Material response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33928" y="6636907"/>
            <a:ext cx="161833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11" name="Radiative equation added to the  the KATS-MR material response code…"/>
          <p:cNvSpPr txBox="1">
            <a:spLocks noGrp="1"/>
          </p:cNvSpPr>
          <p:nvPr>
            <p:ph type="body" sz="half" idx="4294967295"/>
          </p:nvPr>
        </p:nvSpPr>
        <p:spPr>
          <a:xfrm>
            <a:off x="138127" y="1225961"/>
            <a:ext cx="3168732" cy="5260065"/>
          </a:xfrm>
          <a:prstGeom prst="rect">
            <a:avLst/>
          </a:prstGeom>
        </p:spPr>
        <p:txBody>
          <a:bodyPr lIns="45699" tIns="45699" rIns="45699" bIns="45699"/>
          <a:lstStyle/>
          <a:p>
            <a:pPr marL="235131" indent="-235131" defTabSz="877823">
              <a:lnSpc>
                <a:spcPct val="100000"/>
              </a:lnSpc>
              <a:spcBef>
                <a:spcPts val="400"/>
              </a:spcBef>
              <a:buSzPts val="1600"/>
              <a:defRPr sz="16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Radiative equation added to the  the KATS-MR material response code </a:t>
            </a:r>
          </a:p>
          <a:p>
            <a:pPr marL="235131" indent="-235131" defTabSz="877823">
              <a:lnSpc>
                <a:spcPct val="100000"/>
              </a:lnSpc>
              <a:spcBef>
                <a:spcPts val="400"/>
              </a:spcBef>
              <a:buSzPts val="1600"/>
              <a:defRPr sz="16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Dynamically coupled, based on a the change in the temperature field</a:t>
            </a:r>
          </a:p>
          <a:p>
            <a:pPr marL="235131" indent="-235131" defTabSz="877823">
              <a:lnSpc>
                <a:spcPct val="100000"/>
              </a:lnSpc>
              <a:spcBef>
                <a:spcPts val="400"/>
              </a:spcBef>
              <a:buSzPts val="1600"/>
              <a:defRPr sz="163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KATS-MR</a:t>
            </a:r>
          </a:p>
          <a:p>
            <a:pPr marL="503445" lvl="1" indent="-231495" defTabSz="877823">
              <a:lnSpc>
                <a:spcPct val="100000"/>
              </a:lnSpc>
              <a:spcBef>
                <a:spcPts val="300"/>
              </a:spcBef>
              <a:buSzPts val="1300"/>
              <a:defRPr sz="13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porous media thermochemical solver for modeling charring and surface ablators</a:t>
            </a:r>
          </a:p>
          <a:p>
            <a:pPr marL="503445" lvl="1" indent="-231495" defTabSz="877823">
              <a:lnSpc>
                <a:spcPct val="100000"/>
              </a:lnSpc>
              <a:spcBef>
                <a:spcPts val="300"/>
              </a:spcBef>
              <a:buSzPts val="1300"/>
              <a:defRPr sz="13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Able to do thermo-structural coupling</a:t>
            </a:r>
          </a:p>
          <a:p>
            <a:pPr marL="503445" lvl="1" indent="-231495" defTabSz="877823">
              <a:lnSpc>
                <a:spcPct val="100000"/>
              </a:lnSpc>
              <a:spcBef>
                <a:spcPts val="300"/>
              </a:spcBef>
              <a:buSzPts val="1300"/>
              <a:defRPr sz="13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Resolves the VANS equations</a:t>
            </a:r>
          </a:p>
          <a:p>
            <a:pPr marL="780933" lvl="2" indent="-231495" defTabSz="877823">
              <a:lnSpc>
                <a:spcPct val="100000"/>
              </a:lnSpc>
              <a:spcBef>
                <a:spcPts val="300"/>
              </a:spcBef>
              <a:buSzPts val="1100"/>
              <a:defRPr sz="115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multi-species mass conservation</a:t>
            </a:r>
          </a:p>
          <a:p>
            <a:pPr marL="780933" lvl="2" indent="-231495" defTabSz="877823">
              <a:lnSpc>
                <a:spcPct val="100000"/>
              </a:lnSpc>
              <a:spcBef>
                <a:spcPts val="300"/>
              </a:spcBef>
              <a:buSzPts val="1100"/>
              <a:defRPr sz="115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3D full momentum transport</a:t>
            </a:r>
          </a:p>
          <a:p>
            <a:pPr marL="780933" lvl="2" indent="-231495" defTabSz="877823">
              <a:lnSpc>
                <a:spcPct val="100000"/>
              </a:lnSpc>
              <a:spcBef>
                <a:spcPts val="300"/>
              </a:spcBef>
              <a:buSzPts val="1100"/>
              <a:defRPr sz="115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energy conservation</a:t>
            </a:r>
          </a:p>
          <a:p>
            <a:pPr marL="503445" lvl="1" indent="-231495" defTabSz="877823">
              <a:lnSpc>
                <a:spcPct val="100000"/>
              </a:lnSpc>
              <a:spcBef>
                <a:spcPts val="300"/>
              </a:spcBef>
              <a:buSzPts val="1300"/>
              <a:defRPr sz="13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Optionally uses stochastic properties for modeling variability and uncertainty</a:t>
            </a:r>
          </a:p>
          <a:p>
            <a:pPr marL="503445" lvl="1" indent="-231495" defTabSz="877823">
              <a:lnSpc>
                <a:spcPct val="100000"/>
              </a:lnSpc>
              <a:spcBef>
                <a:spcPts val="300"/>
              </a:spcBef>
              <a:buSzPts val="1300"/>
              <a:defRPr sz="13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Newly coupled to several aerothermodynamic CFD codes (US3D, CHAMPS, KATS-FD)</a:t>
            </a:r>
          </a:p>
        </p:txBody>
      </p:sp>
      <p:pic>
        <p:nvPicPr>
          <p:cNvPr id="112" name="Pie.png" descr="P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237" y="651852"/>
            <a:ext cx="5128067" cy="4521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local-big" descr="local-big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7471" y="4695332"/>
            <a:ext cx="2295294" cy="212054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4" name="Oval 10"/>
          <p:cNvSpPr/>
          <p:nvPr/>
        </p:nvSpPr>
        <p:spPr>
          <a:xfrm>
            <a:off x="6058947" y="2100996"/>
            <a:ext cx="317323" cy="332394"/>
          </a:xfrm>
          <a:prstGeom prst="ellipse">
            <a:avLst/>
          </a:prstGeom>
          <a:ln w="3810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Straight Arrow Connector 12"/>
          <p:cNvSpPr/>
          <p:nvPr/>
        </p:nvSpPr>
        <p:spPr>
          <a:xfrm>
            <a:off x="6299153" y="2431859"/>
            <a:ext cx="1106753" cy="2234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57150">
            <a:solidFill>
              <a:srgbClr val="FF0000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Ver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Verification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33928" y="6636907"/>
            <a:ext cx="161833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20" name="TextBox 4"/>
          <p:cNvSpPr txBox="1"/>
          <p:nvPr/>
        </p:nvSpPr>
        <p:spPr>
          <a:xfrm>
            <a:off x="140312" y="813449"/>
            <a:ext cx="846398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spcBef>
                <a:spcPts val="900"/>
              </a:spcBef>
              <a:buClr>
                <a:srgbClr val="00529B"/>
              </a:buClr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Marschall et al. cases</a:t>
            </a:r>
          </a:p>
        </p:txBody>
      </p:sp>
      <p:pic>
        <p:nvPicPr>
          <p:cNvPr id="1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63" y="1316520"/>
            <a:ext cx="7772401" cy="5153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er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Verification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33928" y="6636907"/>
            <a:ext cx="161833" cy="2192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25" name="TextBox 4"/>
          <p:cNvSpPr txBox="1"/>
          <p:nvPr/>
        </p:nvSpPr>
        <p:spPr>
          <a:xfrm>
            <a:off x="124670" y="916466"/>
            <a:ext cx="846398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spcBef>
                <a:spcPts val="900"/>
              </a:spcBef>
              <a:buClr>
                <a:srgbClr val="00529B"/>
              </a:buClr>
              <a:buSzPct val="100000"/>
              <a:buChar char="▪"/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Marschall et al. cases</a:t>
            </a:r>
          </a:p>
        </p:txBody>
      </p:sp>
      <p:sp>
        <p:nvSpPr>
          <p:cNvPr id="126" name="TextBox 22"/>
          <p:cNvSpPr txBox="1"/>
          <p:nvPr/>
        </p:nvSpPr>
        <p:spPr>
          <a:xfrm>
            <a:off x="823540" y="1345691"/>
            <a:ext cx="134969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Radiant heating</a:t>
            </a:r>
          </a:p>
        </p:txBody>
      </p:sp>
      <p:sp>
        <p:nvSpPr>
          <p:cNvPr id="127" name="TextBox 23"/>
          <p:cNvSpPr txBox="1"/>
          <p:nvPr/>
        </p:nvSpPr>
        <p:spPr>
          <a:xfrm>
            <a:off x="3932663" y="1364927"/>
            <a:ext cx="125055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Arc-jet heating</a:t>
            </a:r>
          </a:p>
        </p:txBody>
      </p:sp>
      <p:sp>
        <p:nvSpPr>
          <p:cNvPr id="128" name="TextBox 24"/>
          <p:cNvSpPr txBox="1"/>
          <p:nvPr/>
        </p:nvSpPr>
        <p:spPr>
          <a:xfrm>
            <a:off x="7006683" y="1350886"/>
            <a:ext cx="110235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Shuttle entry</a:t>
            </a:r>
          </a:p>
        </p:txBody>
      </p:sp>
      <p:pic>
        <p:nvPicPr>
          <p:cNvPr id="12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7" y="1812865"/>
            <a:ext cx="2869957" cy="210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416" y="1818364"/>
            <a:ext cx="2883843" cy="2096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20" descr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811" y="1812865"/>
            <a:ext cx="2899998" cy="2092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26" descr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7" y="4129796"/>
            <a:ext cx="2961914" cy="2209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28" descr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149" y="4133054"/>
            <a:ext cx="2995010" cy="2233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30" descr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092" y="4133060"/>
            <a:ext cx="2995001" cy="2233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1501</Words>
  <Application>Microsoft Macintosh PowerPoint</Application>
  <PresentationFormat>On-screen Show (4:3)</PresentationFormat>
  <Paragraphs>216</Paragraphs>
  <Slides>33</Slides>
  <Notes>0</Notes>
  <HiddenSlides>4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Aptos</vt:lpstr>
      <vt:lpstr>Aptos Display</vt:lpstr>
      <vt:lpstr>Arial</vt:lpstr>
      <vt:lpstr>Arial Narrow</vt:lpstr>
      <vt:lpstr>Calibri</vt:lpstr>
      <vt:lpstr>Cambria Math</vt:lpstr>
      <vt:lpstr>Gill Sans</vt:lpstr>
      <vt:lpstr>Times New Roman</vt:lpstr>
      <vt:lpstr>Office Theme</vt:lpstr>
      <vt:lpstr>PowerPoint Presentation</vt:lpstr>
      <vt:lpstr>Motivation</vt:lpstr>
      <vt:lpstr>Charring ablators</vt:lpstr>
      <vt:lpstr>Laser testing on ablative materials</vt:lpstr>
      <vt:lpstr>Experimental results</vt:lpstr>
      <vt:lpstr>Nomenclature</vt:lpstr>
      <vt:lpstr>Material response</vt:lpstr>
      <vt:lpstr>Verification</vt:lpstr>
      <vt:lpstr>Verification</vt:lpstr>
      <vt:lpstr>Verification</vt:lpstr>
      <vt:lpstr>Verification</vt:lpstr>
      <vt:lpstr>Verification</vt:lpstr>
      <vt:lpstr>Charring ablator and lasers</vt:lpstr>
      <vt:lpstr>Charring ablator and lasers</vt:lpstr>
      <vt:lpstr>Charring ablator and lasers</vt:lpstr>
      <vt:lpstr>Charring ablator and lasers</vt:lpstr>
      <vt:lpstr>Charring ablator and lasers</vt:lpstr>
      <vt:lpstr>Charring ablator and lasers</vt:lpstr>
      <vt:lpstr>Charring ablator and lasers</vt:lpstr>
      <vt:lpstr>Charring ablator and lasers</vt:lpstr>
      <vt:lpstr>Charring ablator and lasers</vt:lpstr>
      <vt:lpstr>Material response to shock-layer radiation</vt:lpstr>
      <vt:lpstr>Material response to shock-layer radiation</vt:lpstr>
      <vt:lpstr>Material response to shock-layer radiation</vt:lpstr>
      <vt:lpstr>Material response to shock-layer radiation</vt:lpstr>
      <vt:lpstr>Material response to shock-layer radiation</vt:lpstr>
      <vt:lpstr>Material response to shock-layer radiation</vt:lpstr>
      <vt:lpstr>Material response to shock-layer radiation</vt:lpstr>
      <vt:lpstr>Conclusion</vt:lpstr>
      <vt:lpstr>PowerPoint Presentation</vt:lpstr>
      <vt:lpstr>PowerPoint Presentation</vt:lpstr>
      <vt:lpstr>Preliminary 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Alexandre Martin</cp:lastModifiedBy>
  <cp:revision>2</cp:revision>
  <dcterms:modified xsi:type="dcterms:W3CDTF">2024-09-10T11:29:47Z</dcterms:modified>
</cp:coreProperties>
</file>