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4"/>
  </p:notesMasterIdLst>
  <p:sldIdLst>
    <p:sldId id="256" r:id="rId5"/>
    <p:sldId id="259" r:id="rId6"/>
    <p:sldId id="257" r:id="rId7"/>
    <p:sldId id="258" r:id="rId8"/>
    <p:sldId id="290" r:id="rId9"/>
    <p:sldId id="272" r:id="rId10"/>
    <p:sldId id="292" r:id="rId11"/>
    <p:sldId id="260" r:id="rId12"/>
    <p:sldId id="291" r:id="rId13"/>
    <p:sldId id="298" r:id="rId14"/>
    <p:sldId id="293" r:id="rId15"/>
    <p:sldId id="294" r:id="rId16"/>
    <p:sldId id="295" r:id="rId17"/>
    <p:sldId id="296" r:id="rId18"/>
    <p:sldId id="299" r:id="rId19"/>
    <p:sldId id="261" r:id="rId20"/>
    <p:sldId id="300" r:id="rId21"/>
    <p:sldId id="301" r:id="rId22"/>
    <p:sldId id="273" r:id="rId23"/>
    <p:sldId id="305" r:id="rId24"/>
    <p:sldId id="274" r:id="rId25"/>
    <p:sldId id="307" r:id="rId26"/>
    <p:sldId id="306" r:id="rId27"/>
    <p:sldId id="275" r:id="rId28"/>
    <p:sldId id="276" r:id="rId29"/>
    <p:sldId id="277" r:id="rId30"/>
    <p:sldId id="278" r:id="rId31"/>
    <p:sldId id="279" r:id="rId32"/>
    <p:sldId id="280" r:id="rId33"/>
    <p:sldId id="304" r:id="rId34"/>
    <p:sldId id="302" r:id="rId35"/>
    <p:sldId id="281" r:id="rId36"/>
    <p:sldId id="303" r:id="rId37"/>
    <p:sldId id="262" r:id="rId38"/>
    <p:sldId id="264" r:id="rId39"/>
    <p:sldId id="283" r:id="rId40"/>
    <p:sldId id="284" r:id="rId41"/>
    <p:sldId id="286" r:id="rId42"/>
    <p:sldId id="28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00B050"/>
    <a:srgbClr val="5B9BD5"/>
    <a:srgbClr val="5F5F5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25" autoAdjust="0"/>
    <p:restoredTop sz="91066" autoAdjust="0"/>
  </p:normalViewPr>
  <p:slideViewPr>
    <p:cSldViewPr snapToGrid="0">
      <p:cViewPr varScale="1">
        <p:scale>
          <a:sx n="113" d="100"/>
          <a:sy n="113" d="100"/>
        </p:scale>
        <p:origin x="955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46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6D409-D81A-46D5-80E2-D129995238A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ABAEB-F7B0-4EB5-A5DB-D59BA0066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218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173472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3D7E1706-89D7-43C3-A3C3-E666BB6C2BCC}" type="datetime1">
              <a:rPr lang="en-GB" smtClean="0"/>
              <a:t>08/09/2024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391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2A20-BF21-4A02-AA55-404EB6A1381C}" type="datetime1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017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660AF-5A21-48C9-9A7A-C5917351E144}" type="datetime1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39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ADB9-DD0A-4D9F-A8A7-F8C73E3E24DF}" type="datetime1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979714"/>
          </a:xfrm>
          <a:prstGeom prst="rect">
            <a:avLst/>
          </a:prstGeom>
          <a:solidFill>
            <a:srgbClr val="002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pic>
        <p:nvPicPr>
          <p:cNvPr id="9" name="Picture 2" descr="https://lh6.googleusercontent.com/-Ygm5DjbVLPM/AAAAAAAAAAI/AAAAAAAAACs/N2wImWuAcFc/s0-c-k-no-ns/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680" y="2"/>
            <a:ext cx="1036321" cy="97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2" y="62564"/>
            <a:ext cx="9390668" cy="854586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591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A63A0-B4C7-4337-BEC6-CE61FE2BAEC4}" type="datetime1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98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D6F24-071E-4DF7-B578-DA32D2DCC039}" type="datetime1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67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E95B-7412-4749-9E59-EAD58853315C}" type="datetime1">
              <a:rPr lang="en-GB" smtClean="0"/>
              <a:t>08/09/2024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0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97F4-1302-4C03-AF5F-172320741A53}" type="datetime1">
              <a:rPr lang="en-GB" smtClean="0"/>
              <a:t>08/09/2024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67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344F0-80E8-4A40-AEAA-AC703143092A}" type="datetime1">
              <a:rPr lang="en-GB" smtClean="0"/>
              <a:t>08/09/2024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76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630B-32E8-4EA1-8818-428642DD8303}" type="datetime1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455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636-2CB6-4D46-91F4-708F161084F1}" type="datetime1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03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D659E-154D-474B-BD08-C8F4E17A2B0C}" type="datetime1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91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3680410-95F9-4443-BF09-1496FF78FBBD}"/>
              </a:ext>
            </a:extLst>
          </p:cNvPr>
          <p:cNvSpPr txBox="1">
            <a:spLocks/>
          </p:cNvSpPr>
          <p:nvPr/>
        </p:nvSpPr>
        <p:spPr>
          <a:xfrm>
            <a:off x="540689" y="4214845"/>
            <a:ext cx="11123874" cy="2201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Alex B. Glenn, Justin Clarke, Peter L. Collen, Luca Di Mare and Matthew </a:t>
            </a:r>
            <a:r>
              <a:rPr lang="en-US" dirty="0" err="1"/>
              <a:t>McGilvray</a:t>
            </a:r>
            <a:endParaRPr lang="en-US" dirty="0"/>
          </a:p>
          <a:p>
            <a:r>
              <a:rPr lang="en-US" dirty="0" err="1"/>
              <a:t>Osney</a:t>
            </a:r>
            <a:r>
              <a:rPr lang="en-US" dirty="0"/>
              <a:t> </a:t>
            </a:r>
            <a:r>
              <a:rPr lang="en-US" dirty="0" err="1"/>
              <a:t>Thermofluids</a:t>
            </a:r>
            <a:r>
              <a:rPr lang="en-US" dirty="0"/>
              <a:t> Institute, University of Oxford, United Kingdom</a:t>
            </a:r>
          </a:p>
          <a:p>
            <a:endParaRPr lang="en-US" dirty="0"/>
          </a:p>
          <a:p>
            <a:r>
              <a:rPr lang="en-US" dirty="0"/>
              <a:t>09/09/2024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35756C-A1C1-4C76-AFE7-52E5C70FE474}"/>
              </a:ext>
            </a:extLst>
          </p:cNvPr>
          <p:cNvSpPr txBox="1">
            <a:spLocks/>
          </p:cNvSpPr>
          <p:nvPr/>
        </p:nvSpPr>
        <p:spPr>
          <a:xfrm>
            <a:off x="1524000" y="122663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3600" dirty="0"/>
              <a:t>10th International Workshop on Radiation of High Temperature Gases for Space Missions</a:t>
            </a:r>
          </a:p>
          <a:p>
            <a:br>
              <a:rPr lang="en-US" dirty="0"/>
            </a:br>
            <a:r>
              <a:rPr lang="en-US" sz="5400" dirty="0"/>
              <a:t>Thermochemical </a:t>
            </a:r>
            <a:r>
              <a:rPr lang="en-US" sz="5400" dirty="0" err="1"/>
              <a:t>Characterisation</a:t>
            </a:r>
            <a:r>
              <a:rPr lang="en-US" sz="5400" dirty="0"/>
              <a:t> of Shock Heated Flows</a:t>
            </a:r>
            <a:endParaRPr lang="en-US" dirty="0"/>
          </a:p>
        </p:txBody>
      </p:sp>
      <p:pic>
        <p:nvPicPr>
          <p:cNvPr id="1026" name="Picture 2" descr="University of Oxford">
            <a:extLst>
              <a:ext uri="{FF2B5EF4-FFF2-40B4-BE49-F238E27FC236}">
                <a16:creationId xmlns:a16="http://schemas.microsoft.com/office/drawing/2014/main" id="{C961188F-A859-42A5-907D-A10AA538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650" y="0"/>
            <a:ext cx="1608350" cy="160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81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501E6E-D262-497E-ACCD-37DAFCE7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10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86CDDD-A57B-4952-BCA4-229BEB001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Constrained Spectral Fitting Routine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4AD61F7-289E-45E7-AF09-B0B3BC744836}"/>
              </a:ext>
            </a:extLst>
          </p:cNvPr>
          <p:cNvSpPr txBox="1">
            <a:spLocks/>
          </p:cNvSpPr>
          <p:nvPr/>
        </p:nvSpPr>
        <p:spPr>
          <a:xfrm>
            <a:off x="651294" y="1299053"/>
            <a:ext cx="5303520" cy="124094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Two-temperature model and Boltzmann distributions</a:t>
            </a:r>
          </a:p>
          <a:p>
            <a:endParaRPr lang="en-GB" dirty="0"/>
          </a:p>
          <a:p>
            <a:r>
              <a:rPr lang="en-GB" dirty="0"/>
              <a:t>Conserves total enthalpy, mass and momentum by calling OCEAN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848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501E6E-D262-497E-ACCD-37DAFCE7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11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86CDDD-A57B-4952-BCA4-229BEB001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Constrained Spectral Fitting Routine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4AD61F7-289E-45E7-AF09-B0B3BC744836}"/>
              </a:ext>
            </a:extLst>
          </p:cNvPr>
          <p:cNvSpPr txBox="1">
            <a:spLocks/>
          </p:cNvSpPr>
          <p:nvPr/>
        </p:nvSpPr>
        <p:spPr>
          <a:xfrm>
            <a:off x="651294" y="1299052"/>
            <a:ext cx="5303520" cy="218921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Two-temperature model and Boltzmann distributions</a:t>
            </a:r>
          </a:p>
          <a:p>
            <a:endParaRPr lang="en-GB" dirty="0"/>
          </a:p>
          <a:p>
            <a:r>
              <a:rPr lang="en-GB" dirty="0"/>
              <a:t>Conserves total enthalpy, mass and momentum by calling OCEAN</a:t>
            </a:r>
          </a:p>
          <a:p>
            <a:endParaRPr lang="en-GB" dirty="0"/>
          </a:p>
          <a:p>
            <a:r>
              <a:rPr lang="en-GB" dirty="0"/>
              <a:t>Predicts spectral traces via NEQAIR</a:t>
            </a:r>
          </a:p>
          <a:p>
            <a:pPr lvl="1"/>
            <a:r>
              <a:rPr lang="en-GB" dirty="0"/>
              <a:t>Results therefore dependent on the NEQAIR modelling</a:t>
            </a:r>
          </a:p>
          <a:p>
            <a:pPr lvl="1"/>
            <a:r>
              <a:rPr lang="en-GB" dirty="0"/>
              <a:t>Convolve by ILS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144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501E6E-D262-497E-ACCD-37DAFCE7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12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86CDDD-A57B-4952-BCA4-229BEB001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Constrained Spectral Fitting Routine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4AD61F7-289E-45E7-AF09-B0B3BC744836}"/>
              </a:ext>
            </a:extLst>
          </p:cNvPr>
          <p:cNvSpPr txBox="1">
            <a:spLocks/>
          </p:cNvSpPr>
          <p:nvPr/>
        </p:nvSpPr>
        <p:spPr>
          <a:xfrm>
            <a:off x="651294" y="1299053"/>
            <a:ext cx="5303520" cy="314425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Two-temperature model and Boltzmann distributions</a:t>
            </a:r>
          </a:p>
          <a:p>
            <a:endParaRPr lang="en-GB" dirty="0"/>
          </a:p>
          <a:p>
            <a:r>
              <a:rPr lang="en-GB" dirty="0"/>
              <a:t>Conserves total enthalpy, mass and momentum by calling OCEAN</a:t>
            </a:r>
          </a:p>
          <a:p>
            <a:endParaRPr lang="en-GB" dirty="0"/>
          </a:p>
          <a:p>
            <a:r>
              <a:rPr lang="en-GB" dirty="0"/>
              <a:t>Predicts spectral traces via NEQAIR</a:t>
            </a:r>
          </a:p>
          <a:p>
            <a:pPr lvl="1"/>
            <a:r>
              <a:rPr lang="en-GB" dirty="0"/>
              <a:t>Results therefore dependent on the NEQAIR modelling</a:t>
            </a:r>
          </a:p>
          <a:p>
            <a:pPr lvl="1"/>
            <a:r>
              <a:rPr lang="en-GB" dirty="0"/>
              <a:t>Convolve by ILS</a:t>
            </a:r>
          </a:p>
          <a:p>
            <a:endParaRPr lang="en-GB" dirty="0"/>
          </a:p>
          <a:p>
            <a:r>
              <a:rPr lang="en-GB" dirty="0"/>
              <a:t>Fitting procedure considers all species</a:t>
            </a:r>
          </a:p>
          <a:p>
            <a:pPr lvl="1"/>
            <a:r>
              <a:rPr lang="en-GB" dirty="0"/>
              <a:t>The more information the better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2524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501E6E-D262-497E-ACCD-37DAFCE7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13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86CDDD-A57B-4952-BCA4-229BEB001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Constrained Spectral Fitting Routine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4AD61F7-289E-45E7-AF09-B0B3BC744836}"/>
              </a:ext>
            </a:extLst>
          </p:cNvPr>
          <p:cNvSpPr txBox="1">
            <a:spLocks/>
          </p:cNvSpPr>
          <p:nvPr/>
        </p:nvSpPr>
        <p:spPr>
          <a:xfrm>
            <a:off x="651294" y="1299052"/>
            <a:ext cx="5303520" cy="393673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Two-temperature model and Boltzmann distributions</a:t>
            </a:r>
          </a:p>
          <a:p>
            <a:endParaRPr lang="en-GB" dirty="0"/>
          </a:p>
          <a:p>
            <a:r>
              <a:rPr lang="en-GB" dirty="0"/>
              <a:t>Conserves total enthalpy, mass and momentum by calling OCEAN</a:t>
            </a:r>
          </a:p>
          <a:p>
            <a:endParaRPr lang="en-GB" dirty="0"/>
          </a:p>
          <a:p>
            <a:r>
              <a:rPr lang="en-GB" dirty="0"/>
              <a:t>Predicts spectral traces via NEQAIR</a:t>
            </a:r>
          </a:p>
          <a:p>
            <a:pPr lvl="1"/>
            <a:r>
              <a:rPr lang="en-GB" dirty="0"/>
              <a:t>Results therefore dependent on the NEQAIR modelling</a:t>
            </a:r>
          </a:p>
          <a:p>
            <a:pPr lvl="1"/>
            <a:r>
              <a:rPr lang="en-GB" dirty="0"/>
              <a:t>Convolve by ILS</a:t>
            </a:r>
          </a:p>
          <a:p>
            <a:endParaRPr lang="en-GB" dirty="0"/>
          </a:p>
          <a:p>
            <a:r>
              <a:rPr lang="en-GB" dirty="0"/>
              <a:t>Fitting procedure considers all species</a:t>
            </a:r>
          </a:p>
          <a:p>
            <a:pPr lvl="1"/>
            <a:r>
              <a:rPr lang="en-GB" dirty="0"/>
              <a:t>The more information the better</a:t>
            </a:r>
          </a:p>
          <a:p>
            <a:endParaRPr lang="en-GB" dirty="0"/>
          </a:p>
          <a:p>
            <a:r>
              <a:rPr lang="en-GB" dirty="0"/>
              <a:t>Starts at most relaxed end of observed test slug and increments towards shock front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958CC-B442-4EBF-A3BC-A86DA04BE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10" r="27883" b="64884"/>
          <a:stretch/>
        </p:blipFill>
        <p:spPr>
          <a:xfrm>
            <a:off x="1815254" y="4759537"/>
            <a:ext cx="2080769" cy="104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49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501E6E-D262-497E-ACCD-37DAFCE7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14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86CDDD-A57B-4952-BCA4-229BEB001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Constrained Spectral Fitting Routine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4AD61F7-289E-45E7-AF09-B0B3BC744836}"/>
              </a:ext>
            </a:extLst>
          </p:cNvPr>
          <p:cNvSpPr txBox="1">
            <a:spLocks/>
          </p:cNvSpPr>
          <p:nvPr/>
        </p:nvSpPr>
        <p:spPr>
          <a:xfrm>
            <a:off x="651294" y="1299052"/>
            <a:ext cx="5303520" cy="542242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Two-temperature model and Boltzmann distributions</a:t>
            </a:r>
          </a:p>
          <a:p>
            <a:endParaRPr lang="en-GB"/>
          </a:p>
          <a:p>
            <a:r>
              <a:rPr lang="en-GB"/>
              <a:t>Conserves total enthalpy, mass and momentum by calling OCEAN</a:t>
            </a:r>
          </a:p>
          <a:p>
            <a:endParaRPr lang="en-GB"/>
          </a:p>
          <a:p>
            <a:r>
              <a:rPr lang="en-GB"/>
              <a:t>Predicts spectral traces via NEQAIR</a:t>
            </a:r>
          </a:p>
          <a:p>
            <a:pPr lvl="1"/>
            <a:r>
              <a:rPr lang="en-GB"/>
              <a:t>Results therefore dependent on the NEQAIR modelling</a:t>
            </a:r>
          </a:p>
          <a:p>
            <a:pPr lvl="1"/>
            <a:r>
              <a:rPr lang="en-GB"/>
              <a:t>Convolve by ILS</a:t>
            </a:r>
          </a:p>
          <a:p>
            <a:endParaRPr lang="en-GB"/>
          </a:p>
          <a:p>
            <a:r>
              <a:rPr lang="en-GB"/>
              <a:t>Fitting procedure considers all species</a:t>
            </a:r>
          </a:p>
          <a:p>
            <a:pPr lvl="1"/>
            <a:r>
              <a:rPr lang="en-GB"/>
              <a:t>The more information the better</a:t>
            </a:r>
          </a:p>
          <a:p>
            <a:endParaRPr lang="en-GB"/>
          </a:p>
          <a:p>
            <a:r>
              <a:rPr lang="en-GB"/>
              <a:t>Starts at most relaxed end of observed test slug and increments towards shock front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Currently only ran for UV/Vis and Vis/NIR wavelength regions (but can be expanded!)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958CC-B442-4EBF-A3BC-A86DA04BE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10" r="27883" b="64884"/>
          <a:stretch/>
        </p:blipFill>
        <p:spPr>
          <a:xfrm>
            <a:off x="1815254" y="4759537"/>
            <a:ext cx="2080769" cy="104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90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501E6E-D262-497E-ACCD-37DAFCE7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15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86CDDD-A57B-4952-BCA4-229BEB001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Constrained Spectral Fitting Routine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4AD61F7-289E-45E7-AF09-B0B3BC744836}"/>
              </a:ext>
            </a:extLst>
          </p:cNvPr>
          <p:cNvSpPr txBox="1">
            <a:spLocks/>
          </p:cNvSpPr>
          <p:nvPr/>
        </p:nvSpPr>
        <p:spPr>
          <a:xfrm>
            <a:off x="651294" y="1299052"/>
            <a:ext cx="5303520" cy="542242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Two-temperature model and Boltzmann distributions</a:t>
            </a:r>
          </a:p>
          <a:p>
            <a:endParaRPr lang="en-GB"/>
          </a:p>
          <a:p>
            <a:r>
              <a:rPr lang="en-GB"/>
              <a:t>Conserves total enthalpy, mass and momentum by calling OCEAN</a:t>
            </a:r>
          </a:p>
          <a:p>
            <a:endParaRPr lang="en-GB"/>
          </a:p>
          <a:p>
            <a:r>
              <a:rPr lang="en-GB"/>
              <a:t>Predicts spectral traces via NEQAIR</a:t>
            </a:r>
          </a:p>
          <a:p>
            <a:pPr lvl="1"/>
            <a:r>
              <a:rPr lang="en-GB"/>
              <a:t>Results therefore dependent on the NEQAIR modelling</a:t>
            </a:r>
          </a:p>
          <a:p>
            <a:pPr lvl="1"/>
            <a:r>
              <a:rPr lang="en-GB"/>
              <a:t>Convolve by ILS</a:t>
            </a:r>
          </a:p>
          <a:p>
            <a:endParaRPr lang="en-GB"/>
          </a:p>
          <a:p>
            <a:r>
              <a:rPr lang="en-GB"/>
              <a:t>Fitting procedure considers all species</a:t>
            </a:r>
          </a:p>
          <a:p>
            <a:pPr lvl="1"/>
            <a:r>
              <a:rPr lang="en-GB"/>
              <a:t>The more information the better</a:t>
            </a:r>
          </a:p>
          <a:p>
            <a:endParaRPr lang="en-GB"/>
          </a:p>
          <a:p>
            <a:r>
              <a:rPr lang="en-GB"/>
              <a:t>Starts at most relaxed end of observed test slug and increments towards shock front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Currently only ran for UV/Vis and Vis/NIR wavelength regions (but can be expanded!)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958CC-B442-4EBF-A3BC-A86DA04BE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10" r="27883" b="64884"/>
          <a:stretch/>
        </p:blipFill>
        <p:spPr>
          <a:xfrm>
            <a:off x="1815254" y="4759537"/>
            <a:ext cx="2080769" cy="1041674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4B36C7E1-74AB-468F-A7BB-227DE1809CB5}"/>
              </a:ext>
            </a:extLst>
          </p:cNvPr>
          <p:cNvGraphicFramePr>
            <a:graphicFrameLocks noGrp="1"/>
          </p:cNvGraphicFramePr>
          <p:nvPr/>
        </p:nvGraphicFramePr>
        <p:xfrm>
          <a:off x="5742093" y="2237476"/>
          <a:ext cx="6346613" cy="29311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754837">
                  <a:extLst>
                    <a:ext uri="{9D8B030D-6E8A-4147-A177-3AD203B41FA5}">
                      <a16:colId xmlns:a16="http://schemas.microsoft.com/office/drawing/2014/main" val="2202642439"/>
                    </a:ext>
                  </a:extLst>
                </a:gridCol>
                <a:gridCol w="2247758">
                  <a:extLst>
                    <a:ext uri="{9D8B030D-6E8A-4147-A177-3AD203B41FA5}">
                      <a16:colId xmlns:a16="http://schemas.microsoft.com/office/drawing/2014/main" val="2045958868"/>
                    </a:ext>
                  </a:extLst>
                </a:gridCol>
                <a:gridCol w="2344018">
                  <a:extLst>
                    <a:ext uri="{9D8B030D-6E8A-4147-A177-3AD203B41FA5}">
                      <a16:colId xmlns:a16="http://schemas.microsoft.com/office/drawing/2014/main" val="30380504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Constrained Spectral Fitting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Previous Spectral Fitting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714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Mass conservation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806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Momentum conservation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061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Energy conservation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2884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Wavelengths included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As many as possible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Isolate wavelength region for specie of interest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699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Spatial smearing correction near shock front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91158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AB4E98B-8686-483D-B13C-8B1FE3A1BAA7}"/>
              </a:ext>
            </a:extLst>
          </p:cNvPr>
          <p:cNvSpPr txBox="1"/>
          <p:nvPr/>
        </p:nvSpPr>
        <p:spPr>
          <a:xfrm>
            <a:off x="6745223" y="1941680"/>
            <a:ext cx="4340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Constrained spectral fitting vs previous spectral fitting.</a:t>
            </a:r>
          </a:p>
        </p:txBody>
      </p:sp>
    </p:spTree>
    <p:extLst>
      <p:ext uri="{BB962C8B-B14F-4D97-AF65-F5344CB8AC3E}">
        <p14:creationId xmlns:p14="http://schemas.microsoft.com/office/powerpoint/2010/main" val="1268939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4E8C8A-FDED-4E55-9F92-550DF95FD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294" y="1299052"/>
            <a:ext cx="5303520" cy="5422425"/>
          </a:xfrm>
        </p:spPr>
        <p:txBody>
          <a:bodyPr>
            <a:normAutofit fontScale="55000" lnSpcReduction="20000"/>
          </a:bodyPr>
          <a:lstStyle/>
          <a:p>
            <a:r>
              <a:rPr lang="en-GB" dirty="0"/>
              <a:t>Two-temperature model and Boltzmann distributions</a:t>
            </a:r>
          </a:p>
          <a:p>
            <a:endParaRPr lang="en-GB" dirty="0"/>
          </a:p>
          <a:p>
            <a:r>
              <a:rPr lang="en-GB" dirty="0"/>
              <a:t>Conserves total enthalpy, mass and momentum by calling OCEAN</a:t>
            </a:r>
          </a:p>
          <a:p>
            <a:endParaRPr lang="en-GB" dirty="0"/>
          </a:p>
          <a:p>
            <a:r>
              <a:rPr lang="en-GB" dirty="0"/>
              <a:t>Predicts spectral traces via NEQAIR</a:t>
            </a:r>
          </a:p>
          <a:p>
            <a:pPr lvl="1"/>
            <a:r>
              <a:rPr lang="en-GB" dirty="0"/>
              <a:t>Results therefore dependent on the NEQAIR modelling</a:t>
            </a:r>
          </a:p>
          <a:p>
            <a:pPr lvl="1"/>
            <a:r>
              <a:rPr lang="en-GB" dirty="0"/>
              <a:t>Convolve by ILS</a:t>
            </a:r>
          </a:p>
          <a:p>
            <a:endParaRPr lang="en-GB" dirty="0"/>
          </a:p>
          <a:p>
            <a:r>
              <a:rPr lang="en-GB" dirty="0"/>
              <a:t>Fitting procedure considers all species</a:t>
            </a:r>
          </a:p>
          <a:p>
            <a:pPr lvl="1"/>
            <a:r>
              <a:rPr lang="en-GB" dirty="0"/>
              <a:t>The more information the better</a:t>
            </a:r>
          </a:p>
          <a:p>
            <a:endParaRPr lang="en-GB" dirty="0"/>
          </a:p>
          <a:p>
            <a:r>
              <a:rPr lang="en-GB" dirty="0"/>
              <a:t>Starts at most relaxed end of observed test slug and increments towards shock front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Currently only ran for UV/Vis and Vis/NIR wavelength regions (but can be expanded!)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D3C761-CC7D-4EAC-8168-9D92ED905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16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C1C7C2-9896-4A6A-ADA6-1837ACA42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Constrained Spectral Fitting Routine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AAF7C1-B1CF-44CD-B4BC-980674386AA0}"/>
              </a:ext>
            </a:extLst>
          </p:cNvPr>
          <p:cNvSpPr txBox="1"/>
          <p:nvPr/>
        </p:nvSpPr>
        <p:spPr>
          <a:xfrm>
            <a:off x="7013449" y="6218812"/>
            <a:ext cx="4340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Summary of constrained spectral fitting routine.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398182-9B31-427D-9AD4-3026B66D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10" r="27883" b="64884"/>
          <a:stretch/>
        </p:blipFill>
        <p:spPr>
          <a:xfrm>
            <a:off x="1815254" y="4759537"/>
            <a:ext cx="2080769" cy="1041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4D4008-D698-4F57-81C5-12A8F72CC48E}"/>
              </a:ext>
            </a:extLst>
          </p:cNvPr>
          <p:cNvSpPr txBox="1"/>
          <p:nvPr/>
        </p:nvSpPr>
        <p:spPr>
          <a:xfrm>
            <a:off x="7639303" y="3346189"/>
            <a:ext cx="2749973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Constrained spectral fitting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8CFE2-C5E7-45CD-BA3F-8F2135C38523}"/>
              </a:ext>
            </a:extLst>
          </p:cNvPr>
          <p:cNvSpPr txBox="1"/>
          <p:nvPr/>
        </p:nvSpPr>
        <p:spPr>
          <a:xfrm>
            <a:off x="7808637" y="1050561"/>
            <a:ext cx="34205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INPUTS: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Experimental spectra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Shock speed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Tube diameter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Fill pressure and temperature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Composition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ILS functions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Relevant species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ACB636EC-644E-4397-9C7D-17167B44570E}"/>
              </a:ext>
            </a:extLst>
          </p:cNvPr>
          <p:cNvSpPr/>
          <p:nvPr/>
        </p:nvSpPr>
        <p:spPr>
          <a:xfrm>
            <a:off x="8939784" y="2862552"/>
            <a:ext cx="149013" cy="4148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85E79-E686-4428-90D4-BFB8FF13FF53}"/>
              </a:ext>
            </a:extLst>
          </p:cNvPr>
          <p:cNvSpPr txBox="1"/>
          <p:nvPr/>
        </p:nvSpPr>
        <p:spPr>
          <a:xfrm>
            <a:off x="7692365" y="4678434"/>
            <a:ext cx="2982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OUTPUTS: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 err="1"/>
              <a:t>Ttr</a:t>
            </a:r>
            <a:r>
              <a:rPr lang="en-GB" sz="1400" dirty="0"/>
              <a:t> and </a:t>
            </a:r>
            <a:r>
              <a:rPr lang="en-GB" sz="1400" dirty="0" err="1"/>
              <a:t>Tve</a:t>
            </a:r>
            <a:r>
              <a:rPr lang="en-GB" sz="1400" dirty="0"/>
              <a:t> profiles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Number density profiles for chosen species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Corresponding pressure, enthalpy and density profiles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4F401EF-A4E4-4B88-9633-603F3D2C9C91}"/>
              </a:ext>
            </a:extLst>
          </p:cNvPr>
          <p:cNvSpPr/>
          <p:nvPr/>
        </p:nvSpPr>
        <p:spPr>
          <a:xfrm>
            <a:off x="8939784" y="4363067"/>
            <a:ext cx="149013" cy="4148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328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1C451F-49E5-4542-8066-DCE36D579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079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Validate constrained methodology against artificial data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Apply to EAST-62-40 and compare against previous spectral fitting results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Apply to new T6 AST pure nitrogen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8D90FF-B360-4C62-A8FF-3747C635F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17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553586-6FAD-411C-8C10-B802CFB75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441155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A35756C-A1C1-4C76-AFE7-52E5C70FE474}"/>
              </a:ext>
            </a:extLst>
          </p:cNvPr>
          <p:cNvSpPr txBox="1">
            <a:spLocks/>
          </p:cNvSpPr>
          <p:nvPr/>
        </p:nvSpPr>
        <p:spPr>
          <a:xfrm>
            <a:off x="1524000" y="122663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sz="5400" dirty="0"/>
              <a:t>Validation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697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F8A56A-C9B2-4A32-84FA-53A07170D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656" y="2818764"/>
            <a:ext cx="5750560" cy="22473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59E68C-B001-434E-B119-4644204DA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19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A13149-7234-4316-83AA-B7B294878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2" y="62564"/>
            <a:ext cx="10561318" cy="854586"/>
          </a:xfrm>
        </p:spPr>
        <p:txBody>
          <a:bodyPr>
            <a:normAutofit fontScale="90000"/>
          </a:bodyPr>
          <a:lstStyle/>
          <a:p>
            <a:r>
              <a:rPr lang="en-GB" dirty="0"/>
              <a:t>Validate Method - Generate Artificial NESS-NEQAIR Radiance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FAC3D-3A7C-413D-9E63-BE0B99AFE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4791"/>
            <a:ext cx="6156960" cy="2244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460B52-2100-46CA-A311-E0BC2D3B9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74" y="4618866"/>
            <a:ext cx="5672011" cy="217657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DBAC75B3-F94F-475A-B1D5-077E5272E388}"/>
              </a:ext>
            </a:extLst>
          </p:cNvPr>
          <p:cNvSpPr/>
          <p:nvPr/>
        </p:nvSpPr>
        <p:spPr>
          <a:xfrm rot="1529140">
            <a:off x="6204372" y="2474676"/>
            <a:ext cx="636694" cy="21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E6B6295-D563-49E3-84DE-D0D6E5AD062B}"/>
              </a:ext>
            </a:extLst>
          </p:cNvPr>
          <p:cNvSpPr/>
          <p:nvPr/>
        </p:nvSpPr>
        <p:spPr>
          <a:xfrm rot="8749354">
            <a:off x="5881222" y="5059264"/>
            <a:ext cx="636694" cy="21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246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BFB4FC-9841-47AB-B1F7-7DFF1A620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551093"/>
            <a:ext cx="5960534" cy="4470083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Vehicle descends from speeds of ~8 km/s</a:t>
            </a:r>
          </a:p>
          <a:p>
            <a:endParaRPr lang="en-GB" dirty="0"/>
          </a:p>
          <a:p>
            <a:r>
              <a:rPr lang="en-GB" dirty="0"/>
              <a:t>Radiative heating negligible compared to convective</a:t>
            </a:r>
          </a:p>
          <a:p>
            <a:endParaRPr lang="en-GB" dirty="0"/>
          </a:p>
          <a:p>
            <a:r>
              <a:rPr lang="en-GB" dirty="0"/>
              <a:t>Non-equilibrium phenomena may reach vehicle surface: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Influence heat flux via shock wave/boundary layer interactions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Communications blackout due to excess electrons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Convective heat load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Forces on vehicle surface and trajectory from aerothermodynamic couple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Visibility</a:t>
            </a:r>
          </a:p>
          <a:p>
            <a:endParaRPr lang="en-GB" dirty="0"/>
          </a:p>
          <a:p>
            <a:r>
              <a:rPr lang="en-GB" dirty="0"/>
              <a:t>Desirable to characterise the thermochemical state through vehicle stagnation line</a:t>
            </a:r>
          </a:p>
          <a:p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24CF6E-4942-4ECF-80AA-9A21058D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7120D-2093-49B7-AE74-CF12D33EE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Low Earth Orbit Return Stagnation 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93024B-949D-4E38-9E09-5865C1AB9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559" y="1116030"/>
            <a:ext cx="4586613" cy="1991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291C26-FD09-4284-BB8A-13D30B12A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544" y="3429000"/>
            <a:ext cx="4403256" cy="28101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74A869-C31C-42D1-8131-C54446D74950}"/>
              </a:ext>
            </a:extLst>
          </p:cNvPr>
          <p:cNvSpPr txBox="1"/>
          <p:nvPr/>
        </p:nvSpPr>
        <p:spPr>
          <a:xfrm>
            <a:off x="7470113" y="3093724"/>
            <a:ext cx="3651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Illustration of entry vehicle shock layer. Not to scale.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6C6255-1CFD-44B9-9CEA-E4E43FD636DB}"/>
              </a:ext>
            </a:extLst>
          </p:cNvPr>
          <p:cNvSpPr txBox="1"/>
          <p:nvPr/>
        </p:nvSpPr>
        <p:spPr>
          <a:xfrm>
            <a:off x="7470113" y="6214810"/>
            <a:ext cx="3651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Velocity-altitude map superimposed with high temperature gas effects. Taken from Anderson.</a:t>
            </a:r>
          </a:p>
        </p:txBody>
      </p:sp>
    </p:spTree>
    <p:extLst>
      <p:ext uri="{BB962C8B-B14F-4D97-AF65-F5344CB8AC3E}">
        <p14:creationId xmlns:p14="http://schemas.microsoft.com/office/powerpoint/2010/main" val="4193624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F8A56A-C9B2-4A32-84FA-53A07170D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656" y="2818764"/>
            <a:ext cx="5750560" cy="22473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59E68C-B001-434E-B119-4644204DA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20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A13149-7234-4316-83AA-B7B294878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2" y="62564"/>
            <a:ext cx="10561318" cy="854586"/>
          </a:xfrm>
        </p:spPr>
        <p:txBody>
          <a:bodyPr>
            <a:normAutofit fontScale="90000"/>
          </a:bodyPr>
          <a:lstStyle/>
          <a:p>
            <a:r>
              <a:rPr lang="en-GB" dirty="0"/>
              <a:t>Validate Method - Generate Artificial NESS-NEQAIR Radiance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FAC3D-3A7C-413D-9E63-BE0B99AFE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4791"/>
            <a:ext cx="6156960" cy="2244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460B52-2100-46CA-A311-E0BC2D3B9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74" y="4618866"/>
            <a:ext cx="5672011" cy="217657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DBAC75B3-F94F-475A-B1D5-077E5272E388}"/>
              </a:ext>
            </a:extLst>
          </p:cNvPr>
          <p:cNvSpPr/>
          <p:nvPr/>
        </p:nvSpPr>
        <p:spPr>
          <a:xfrm rot="1529140">
            <a:off x="6204372" y="2474676"/>
            <a:ext cx="636694" cy="21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E6B6295-D563-49E3-84DE-D0D6E5AD062B}"/>
              </a:ext>
            </a:extLst>
          </p:cNvPr>
          <p:cNvSpPr/>
          <p:nvPr/>
        </p:nvSpPr>
        <p:spPr>
          <a:xfrm rot="8749354">
            <a:off x="5881222" y="5059264"/>
            <a:ext cx="636694" cy="21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A8B553-C341-4BBD-A709-28F8484C93A5}"/>
              </a:ext>
            </a:extLst>
          </p:cNvPr>
          <p:cNvSpPr txBox="1"/>
          <p:nvPr/>
        </p:nvSpPr>
        <p:spPr>
          <a:xfrm>
            <a:off x="6689802" y="5310294"/>
            <a:ext cx="5012267" cy="923330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 this work we constrain to the spectral wavelengths and resolutions of the T6 AST dataset, but the methodology is not limited to this!</a:t>
            </a:r>
          </a:p>
        </p:txBody>
      </p:sp>
    </p:spTree>
    <p:extLst>
      <p:ext uri="{BB962C8B-B14F-4D97-AF65-F5344CB8AC3E}">
        <p14:creationId xmlns:p14="http://schemas.microsoft.com/office/powerpoint/2010/main" val="4038563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8B61E7-41FB-4BFC-A6E3-E94E7BCD4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21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4BDF41-757F-486D-8995-27DC0DA0F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Initial Test – T6s492 (Pure Nitrogen at 6.65km/s, 90 Pa fill)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014CF3-7F69-412B-B121-A7DD8B787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57" y="1649614"/>
            <a:ext cx="10216898" cy="3823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1A241A-457A-4937-B8C9-7C43A1C0CA24}"/>
              </a:ext>
            </a:extLst>
          </p:cNvPr>
          <p:cNvSpPr txBox="1"/>
          <p:nvPr/>
        </p:nvSpPr>
        <p:spPr>
          <a:xfrm>
            <a:off x="3850302" y="5576481"/>
            <a:ext cx="4340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Constrained and unconstrained temperature results.</a:t>
            </a:r>
          </a:p>
        </p:txBody>
      </p:sp>
    </p:spTree>
    <p:extLst>
      <p:ext uri="{BB962C8B-B14F-4D97-AF65-F5344CB8AC3E}">
        <p14:creationId xmlns:p14="http://schemas.microsoft.com/office/powerpoint/2010/main" val="889693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8B61E7-41FB-4BFC-A6E3-E94E7BCD4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4BDF41-757F-486D-8995-27DC0DA0F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Initial Test – T6s492 (Pure Nitrogen at 6.65km/s, 90 Pa fill)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C0575D-6368-4E08-9C1E-C983FCAB6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0" y="1958963"/>
            <a:ext cx="7884162" cy="2982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188583-154D-43C9-83E8-469172C614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597"/>
          <a:stretch/>
        </p:blipFill>
        <p:spPr>
          <a:xfrm>
            <a:off x="8226140" y="1958963"/>
            <a:ext cx="3888153" cy="29823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8BACE3-90AC-4493-A629-28BE389F9426}"/>
              </a:ext>
            </a:extLst>
          </p:cNvPr>
          <p:cNvSpPr txBox="1"/>
          <p:nvPr/>
        </p:nvSpPr>
        <p:spPr>
          <a:xfrm>
            <a:off x="4128009" y="5142988"/>
            <a:ext cx="4340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Species captured well by constrained spectral fitting routine.</a:t>
            </a:r>
          </a:p>
        </p:txBody>
      </p:sp>
    </p:spTree>
    <p:extLst>
      <p:ext uri="{BB962C8B-B14F-4D97-AF65-F5344CB8AC3E}">
        <p14:creationId xmlns:p14="http://schemas.microsoft.com/office/powerpoint/2010/main" val="1677386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8B61E7-41FB-4BFC-A6E3-E94E7BCD4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4BDF41-757F-486D-8995-27DC0DA0F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Initial Test – T6s492 (Pure Nitrogen at 6.65km/s, 90 Pa fill)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188583-154D-43C9-83E8-469172C61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12"/>
          <a:stretch/>
        </p:blipFill>
        <p:spPr>
          <a:xfrm>
            <a:off x="556966" y="1439337"/>
            <a:ext cx="4583994" cy="3712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9E3640-F3C3-44EB-8626-BFEA5275A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587" y="1491392"/>
            <a:ext cx="4583995" cy="37126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C39E3F-6BEC-4B64-B9D4-178CDC19D946}"/>
              </a:ext>
            </a:extLst>
          </p:cNvPr>
          <p:cNvSpPr txBox="1"/>
          <p:nvPr/>
        </p:nvSpPr>
        <p:spPr>
          <a:xfrm>
            <a:off x="3878411" y="5364702"/>
            <a:ext cx="4340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Species not captured well by constrained spectral fitting routine.</a:t>
            </a:r>
          </a:p>
        </p:txBody>
      </p:sp>
    </p:spTree>
    <p:extLst>
      <p:ext uri="{BB962C8B-B14F-4D97-AF65-F5344CB8AC3E}">
        <p14:creationId xmlns:p14="http://schemas.microsoft.com/office/powerpoint/2010/main" val="548211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70DAE-A5A4-4615-987B-BE8588E2D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40DD03-3CC6-42CF-8756-8A6F8779F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Spectral Fits and Physical Properties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A3ECC-1B7A-4545-A0EA-8ABD22C77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25"/>
          <a:stretch/>
        </p:blipFill>
        <p:spPr>
          <a:xfrm>
            <a:off x="105077" y="1228288"/>
            <a:ext cx="5886026" cy="1897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DBF963-F480-49C4-9D2E-024C714C3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8" b="88070"/>
          <a:stretch/>
        </p:blipFill>
        <p:spPr>
          <a:xfrm>
            <a:off x="47414" y="1003424"/>
            <a:ext cx="6111240" cy="224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641A2A-369F-4F41-85A4-927A4C336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86" y="2943301"/>
            <a:ext cx="5777653" cy="1898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B773BD-3A31-41CD-A2DA-40988F987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1" y="4698950"/>
            <a:ext cx="5886026" cy="19218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B68FCF-FBF5-48BB-9D29-8A26C41F22A9}"/>
              </a:ext>
            </a:extLst>
          </p:cNvPr>
          <p:cNvSpPr txBox="1"/>
          <p:nvPr/>
        </p:nvSpPr>
        <p:spPr>
          <a:xfrm>
            <a:off x="3571285" y="1296956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Equilibrium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D52B88-23B1-4047-A8A8-2E727B087AEF}"/>
              </a:ext>
            </a:extLst>
          </p:cNvPr>
          <p:cNvSpPr txBox="1"/>
          <p:nvPr/>
        </p:nvSpPr>
        <p:spPr>
          <a:xfrm>
            <a:off x="3595037" y="3126181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Relaxing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3DD9A9-BA37-4EA9-AE10-61A5B4E462A7}"/>
              </a:ext>
            </a:extLst>
          </p:cNvPr>
          <p:cNvSpPr txBox="1"/>
          <p:nvPr/>
        </p:nvSpPr>
        <p:spPr>
          <a:xfrm>
            <a:off x="3532016" y="4839408"/>
            <a:ext cx="25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Immediate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post-shock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7FB6DF-E02D-4D60-B71E-7DC1961C7CEC}"/>
              </a:ext>
            </a:extLst>
          </p:cNvPr>
          <p:cNvSpPr txBox="1"/>
          <p:nvPr/>
        </p:nvSpPr>
        <p:spPr>
          <a:xfrm>
            <a:off x="1154516" y="6596843"/>
            <a:ext cx="4340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Spectral fits from constrained routine.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B30CE7-8A8F-46C9-989C-D93A1EA9B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283" y="1225073"/>
            <a:ext cx="5468726" cy="417154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0DEDF4-9128-4585-B6FC-658ABB65D754}"/>
              </a:ext>
            </a:extLst>
          </p:cNvPr>
          <p:cNvCxnSpPr/>
          <p:nvPr/>
        </p:nvCxnSpPr>
        <p:spPr>
          <a:xfrm>
            <a:off x="6040984" y="1003424"/>
            <a:ext cx="7782" cy="57920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6B45626-47CB-4EDE-A918-C1634EA2C050}"/>
              </a:ext>
            </a:extLst>
          </p:cNvPr>
          <p:cNvSpPr txBox="1"/>
          <p:nvPr/>
        </p:nvSpPr>
        <p:spPr>
          <a:xfrm>
            <a:off x="7022470" y="5529079"/>
            <a:ext cx="4340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Physical properties of constrained and unconstrained spectral fitting, calculated via OCEAN.</a:t>
            </a:r>
          </a:p>
        </p:txBody>
      </p:sp>
    </p:spTree>
    <p:extLst>
      <p:ext uri="{BB962C8B-B14F-4D97-AF65-F5344CB8AC3E}">
        <p14:creationId xmlns:p14="http://schemas.microsoft.com/office/powerpoint/2010/main" val="3739166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914455-A3F0-47B9-BD5C-9978E8538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601" y="1531038"/>
            <a:ext cx="453136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Repeated NESS-NEQAIR simulation but included 12 contaminants in simulation</a:t>
            </a:r>
          </a:p>
          <a:p>
            <a:endParaRPr lang="en-GB" dirty="0"/>
          </a:p>
          <a:p>
            <a:r>
              <a:rPr lang="en-GB" dirty="0"/>
              <a:t>Do they influence our ability to extract correct information for species of interest?</a:t>
            </a:r>
          </a:p>
          <a:p>
            <a:endParaRPr lang="en-GB" dirty="0"/>
          </a:p>
          <a:p>
            <a:r>
              <a:rPr lang="en-GB" dirty="0"/>
              <a:t>Timescales to run for all contaminant species will take too long…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2D61A2-8873-44FE-9971-21CA0522E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25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C00847-B095-4A44-BC5A-3C9266CC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Artefacts: Contaminants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FB54C1-2910-47B1-BC63-93EF7C107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480" y="2090486"/>
            <a:ext cx="6644745" cy="2506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6FB65B-E3F7-4311-A45C-4C1A1935D9BD}"/>
              </a:ext>
            </a:extLst>
          </p:cNvPr>
          <p:cNvSpPr txBox="1"/>
          <p:nvPr/>
        </p:nvSpPr>
        <p:spPr>
          <a:xfrm>
            <a:off x="6724444" y="4830545"/>
            <a:ext cx="4340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Effect of including contaminants in equilibrium spectra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510346-188A-432C-8D2F-C61292A1BB02}"/>
              </a:ext>
            </a:extLst>
          </p:cNvPr>
          <p:cNvSpPr txBox="1"/>
          <p:nvPr/>
        </p:nvSpPr>
        <p:spPr>
          <a:xfrm>
            <a:off x="5724423" y="4586875"/>
            <a:ext cx="2666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UV/Vis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761754-2921-47CB-AF05-8D82E55944E4}"/>
              </a:ext>
            </a:extLst>
          </p:cNvPr>
          <p:cNvSpPr txBox="1"/>
          <p:nvPr/>
        </p:nvSpPr>
        <p:spPr>
          <a:xfrm>
            <a:off x="9270263" y="4583167"/>
            <a:ext cx="2666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Vis/NIR</a:t>
            </a:r>
          </a:p>
        </p:txBody>
      </p:sp>
    </p:spTree>
    <p:extLst>
      <p:ext uri="{BB962C8B-B14F-4D97-AF65-F5344CB8AC3E}">
        <p14:creationId xmlns:p14="http://schemas.microsoft.com/office/powerpoint/2010/main" val="1865889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E3A895-A54B-4757-9483-F9F759AC03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30"/>
          <a:stretch/>
        </p:blipFill>
        <p:spPr>
          <a:xfrm>
            <a:off x="5214561" y="1055760"/>
            <a:ext cx="3242420" cy="252973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914455-A3F0-47B9-BD5C-9978E8538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11" y="1631883"/>
            <a:ext cx="453267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dirty="0"/>
              <a:t>Ran constrained spectral fitting for N</a:t>
            </a:r>
            <a:r>
              <a:rPr lang="en-GB" sz="1400" dirty="0"/>
              <a:t>2</a:t>
            </a:r>
            <a:r>
              <a:rPr lang="en-GB" sz="2400" dirty="0"/>
              <a:t>, N, N</a:t>
            </a:r>
            <a:r>
              <a:rPr lang="en-GB" sz="1400" dirty="0"/>
              <a:t>2</a:t>
            </a:r>
            <a:r>
              <a:rPr lang="en-GB" sz="2400" baseline="30000" dirty="0"/>
              <a:t>+</a:t>
            </a:r>
            <a:r>
              <a:rPr lang="en-GB" sz="2400" dirty="0"/>
              <a:t>, N</a:t>
            </a:r>
            <a:r>
              <a:rPr lang="en-GB" sz="2400" baseline="30000" dirty="0"/>
              <a:t>+</a:t>
            </a:r>
            <a:r>
              <a:rPr lang="en-GB" sz="2400" dirty="0"/>
              <a:t>, E- and:</a:t>
            </a:r>
          </a:p>
          <a:p>
            <a:pPr marL="0" indent="0">
              <a:buNone/>
            </a:pPr>
            <a:endParaRPr lang="en-GB" sz="2400" dirty="0"/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No contaminants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CN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CN, C</a:t>
            </a:r>
            <a:r>
              <a:rPr lang="en-GB" sz="1200" dirty="0"/>
              <a:t>2</a:t>
            </a:r>
            <a:r>
              <a:rPr lang="en-GB" sz="2400" dirty="0"/>
              <a:t>, C, H</a:t>
            </a:r>
            <a:r>
              <a:rPr lang="en-GB" sz="1200" dirty="0"/>
              <a:t>2</a:t>
            </a:r>
            <a:r>
              <a:rPr lang="en-GB" sz="2400" dirty="0"/>
              <a:t>, H</a:t>
            </a:r>
          </a:p>
          <a:p>
            <a:pPr marL="514350" indent="-514350">
              <a:buFont typeface="+mj-lt"/>
              <a:buAutoNum type="arabicPeriod"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N</a:t>
            </a:r>
            <a:r>
              <a:rPr lang="en-GB" sz="1400" dirty="0"/>
              <a:t>2</a:t>
            </a:r>
            <a:r>
              <a:rPr lang="en-GB" sz="2400" baseline="30000" dirty="0"/>
              <a:t>+ </a:t>
            </a:r>
            <a:r>
              <a:rPr lang="en-GB" sz="2400" dirty="0"/>
              <a:t>improved by including CN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Don’t need to include other contaminants to capture species of interest well</a:t>
            </a:r>
          </a:p>
          <a:p>
            <a:pPr marL="514350" indent="-514350">
              <a:buFont typeface="+mj-lt"/>
              <a:buAutoNum type="arabicPeriod"/>
            </a:pPr>
            <a:endParaRPr lang="en-GB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2D61A2-8873-44FE-9971-21CA0522E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26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C00847-B095-4A44-BC5A-3C9266CC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Artefacts: Contaminants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424A83-097A-4E07-8FC4-7CDCB6AE9EED}"/>
              </a:ext>
            </a:extLst>
          </p:cNvPr>
          <p:cNvSpPr txBox="1"/>
          <p:nvPr/>
        </p:nvSpPr>
        <p:spPr>
          <a:xfrm>
            <a:off x="6354825" y="3499775"/>
            <a:ext cx="1356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err="1"/>
              <a:t>T</a:t>
            </a:r>
            <a:r>
              <a:rPr lang="en-GB" sz="1100" i="1" dirty="0" err="1"/>
              <a:t>ve</a:t>
            </a:r>
            <a:endParaRPr lang="en-GB" sz="1400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EA3844-5A81-494D-B200-576A348BB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373" y="3921679"/>
            <a:ext cx="6830293" cy="2529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0FD084-4416-497B-8D16-71CE2FE4A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273" y="1055760"/>
            <a:ext cx="3242420" cy="25366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88A6BD-95D2-44E7-A305-E8EF9124C2CC}"/>
              </a:ext>
            </a:extLst>
          </p:cNvPr>
          <p:cNvSpPr txBox="1"/>
          <p:nvPr/>
        </p:nvSpPr>
        <p:spPr>
          <a:xfrm>
            <a:off x="6295814" y="6343323"/>
            <a:ext cx="1356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N</a:t>
            </a:r>
            <a:r>
              <a:rPr lang="en-GB" sz="1100" i="1" dirty="0"/>
              <a:t>2</a:t>
            </a:r>
            <a:endParaRPr lang="en-GB" sz="14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6067FB-9D76-4D95-A627-ABB7DC2F18B2}"/>
              </a:ext>
            </a:extLst>
          </p:cNvPr>
          <p:cNvSpPr txBox="1"/>
          <p:nvPr/>
        </p:nvSpPr>
        <p:spPr>
          <a:xfrm>
            <a:off x="9848428" y="6343323"/>
            <a:ext cx="1356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5511DC-E0F2-4737-B632-F9DA716CEED9}"/>
              </a:ext>
            </a:extLst>
          </p:cNvPr>
          <p:cNvSpPr txBox="1"/>
          <p:nvPr/>
        </p:nvSpPr>
        <p:spPr>
          <a:xfrm>
            <a:off x="9789963" y="3499776"/>
            <a:ext cx="1356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N</a:t>
            </a:r>
            <a:r>
              <a:rPr lang="en-GB" sz="1100" i="1" dirty="0"/>
              <a:t>2</a:t>
            </a:r>
            <a:r>
              <a:rPr lang="en-GB" sz="1400" i="1" baseline="30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046278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3C6D05-7965-4F1C-8656-DC764229E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898" y="1577660"/>
            <a:ext cx="4044025" cy="4961254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Spatial smearing occurs from:</a:t>
            </a:r>
          </a:p>
          <a:p>
            <a:pPr lvl="1"/>
            <a:r>
              <a:rPr lang="en-GB" dirty="0"/>
              <a:t>Shock motion</a:t>
            </a:r>
          </a:p>
          <a:p>
            <a:pPr lvl="1"/>
            <a:r>
              <a:rPr lang="en-GB" dirty="0"/>
              <a:t>Camera</a:t>
            </a:r>
          </a:p>
          <a:p>
            <a:pPr lvl="1"/>
            <a:r>
              <a:rPr lang="en-GB" dirty="0"/>
              <a:t>Optics</a:t>
            </a:r>
          </a:p>
          <a:p>
            <a:endParaRPr lang="en-GB" dirty="0"/>
          </a:p>
          <a:p>
            <a:r>
              <a:rPr lang="en-GB" dirty="0"/>
              <a:t>Applied Spatial Resolution Functions to NESS-NEQAIR profiles</a:t>
            </a:r>
          </a:p>
          <a:p>
            <a:endParaRPr lang="en-GB" dirty="0"/>
          </a:p>
          <a:p>
            <a:r>
              <a:rPr lang="en-GB" dirty="0"/>
              <a:t>Signal removed from immediately behind the shock</a:t>
            </a:r>
          </a:p>
          <a:p>
            <a:endParaRPr lang="en-GB" dirty="0"/>
          </a:p>
          <a:p>
            <a:r>
              <a:rPr lang="en-GB" dirty="0"/>
              <a:t>Want a way to account for this…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3B2CE9-222D-41E5-8B2A-5B72ED982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27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6AAA29-93E1-4E38-A1B4-D457F39A6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Artefacts: Spatial Smearing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9E02B-66D7-433B-B300-9999B8127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36" y="1056641"/>
            <a:ext cx="3480158" cy="2702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22D9A0-D2B6-4E9A-B24D-2A479D3A5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272" y="1056641"/>
            <a:ext cx="3461461" cy="2702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30248F-37AB-419B-ADA3-920D3D972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358" y="3950517"/>
            <a:ext cx="3380936" cy="2702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50709D-74D3-4F29-90F6-3DA0B74D4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272" y="3950516"/>
            <a:ext cx="3532440" cy="2702562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338D70F-785D-4057-B3D9-B729B78046A7}"/>
              </a:ext>
            </a:extLst>
          </p:cNvPr>
          <p:cNvSpPr/>
          <p:nvPr/>
        </p:nvSpPr>
        <p:spPr>
          <a:xfrm>
            <a:off x="8099294" y="2269067"/>
            <a:ext cx="511306" cy="128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351A352-9C3F-40D8-982F-D888450E5ABF}"/>
              </a:ext>
            </a:extLst>
          </p:cNvPr>
          <p:cNvSpPr/>
          <p:nvPr/>
        </p:nvSpPr>
        <p:spPr>
          <a:xfrm>
            <a:off x="8099294" y="5089088"/>
            <a:ext cx="511306" cy="128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3C459B-94C2-4065-B4D5-1EDF2B0AB35D}"/>
              </a:ext>
            </a:extLst>
          </p:cNvPr>
          <p:cNvSpPr txBox="1"/>
          <p:nvPr/>
        </p:nvSpPr>
        <p:spPr>
          <a:xfrm>
            <a:off x="4371920" y="3701156"/>
            <a:ext cx="4340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UV/Vis radiance profiles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F0980D-7F53-49A8-A1A4-A72376EB424B}"/>
              </a:ext>
            </a:extLst>
          </p:cNvPr>
          <p:cNvSpPr txBox="1"/>
          <p:nvPr/>
        </p:nvSpPr>
        <p:spPr>
          <a:xfrm>
            <a:off x="8354947" y="3701156"/>
            <a:ext cx="4340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UV/Vis Non-Eq. Spectra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92D521-53F5-45C6-A4F5-DE3E14EFAEA3}"/>
              </a:ext>
            </a:extLst>
          </p:cNvPr>
          <p:cNvSpPr txBox="1"/>
          <p:nvPr/>
        </p:nvSpPr>
        <p:spPr>
          <a:xfrm>
            <a:off x="4341480" y="6596390"/>
            <a:ext cx="4340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Vis/NIR radiance profiles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E44994-CBF9-425C-B223-74AB492B18CD}"/>
              </a:ext>
            </a:extLst>
          </p:cNvPr>
          <p:cNvSpPr txBox="1"/>
          <p:nvPr/>
        </p:nvSpPr>
        <p:spPr>
          <a:xfrm>
            <a:off x="8324507" y="6596390"/>
            <a:ext cx="4340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Vis/NIR Non-Eq. Spectra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937A0A0-BE57-45E3-82AD-A7909B5AF8C3}"/>
              </a:ext>
            </a:extLst>
          </p:cNvPr>
          <p:cNvSpPr/>
          <p:nvPr/>
        </p:nvSpPr>
        <p:spPr>
          <a:xfrm rot="20299178">
            <a:off x="4039148" y="3130540"/>
            <a:ext cx="511306" cy="128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85F8FC3-EE18-4642-BD22-059134627E31}"/>
              </a:ext>
            </a:extLst>
          </p:cNvPr>
          <p:cNvSpPr/>
          <p:nvPr/>
        </p:nvSpPr>
        <p:spPr>
          <a:xfrm rot="1490377">
            <a:off x="4041456" y="3779503"/>
            <a:ext cx="511306" cy="128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187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FABB2-3C40-427A-B2C1-AF28BF6C3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151" y="1696931"/>
            <a:ext cx="4005010" cy="4351338"/>
          </a:xfrm>
        </p:spPr>
        <p:txBody>
          <a:bodyPr>
            <a:normAutofit fontScale="92500"/>
          </a:bodyPr>
          <a:lstStyle/>
          <a:p>
            <a:r>
              <a:rPr lang="en-GB" dirty="0"/>
              <a:t>Cumulative integral of the SRF function used to approximate a scale factor for spectral radiance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Spectral fitting immediately behind shock front improves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62CA15-5265-4782-B3B2-2AC22B30E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28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010ED4-A618-494F-A778-4928808C4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Artefacts: Spatial Smearing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42481-9D8E-4F74-B840-837712513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319" y="1220899"/>
            <a:ext cx="7044267" cy="2302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D967DD-6969-4831-923B-7AC88EB79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319" y="3872600"/>
            <a:ext cx="6685068" cy="2616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653FE2-DCE9-4490-AAD9-B2B4066EFA44}"/>
              </a:ext>
            </a:extLst>
          </p:cNvPr>
          <p:cNvSpPr txBox="1"/>
          <p:nvPr/>
        </p:nvSpPr>
        <p:spPr>
          <a:xfrm>
            <a:off x="4656401" y="3509043"/>
            <a:ext cx="4340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Example SRF Profile to generate weighting profile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116A45-207A-45B3-BD98-F2033327F81D}"/>
              </a:ext>
            </a:extLst>
          </p:cNvPr>
          <p:cNvSpPr txBox="1"/>
          <p:nvPr/>
        </p:nvSpPr>
        <p:spPr>
          <a:xfrm>
            <a:off x="8297068" y="3506949"/>
            <a:ext cx="4340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Positioning relative to radiance profiles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E92346-5074-40EE-9B14-99E2C44B9582}"/>
              </a:ext>
            </a:extLst>
          </p:cNvPr>
          <p:cNvSpPr txBox="1"/>
          <p:nvPr/>
        </p:nvSpPr>
        <p:spPr>
          <a:xfrm>
            <a:off x="6440424" y="6459867"/>
            <a:ext cx="4340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Improvement in spectral fitting immediately behind shock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A3D1A8C-1186-4A62-8ECF-2BB300CB7C82}"/>
              </a:ext>
            </a:extLst>
          </p:cNvPr>
          <p:cNvSpPr/>
          <p:nvPr/>
        </p:nvSpPr>
        <p:spPr>
          <a:xfrm>
            <a:off x="4458587" y="2451947"/>
            <a:ext cx="511306" cy="128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2D59BA5-FC86-44C2-8CD4-870E4E4085D9}"/>
              </a:ext>
            </a:extLst>
          </p:cNvPr>
          <p:cNvSpPr/>
          <p:nvPr/>
        </p:nvSpPr>
        <p:spPr>
          <a:xfrm>
            <a:off x="4458587" y="5172533"/>
            <a:ext cx="511306" cy="128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439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E7187C-CF4B-4F56-B793-5207A90E1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0519" y="5120362"/>
            <a:ext cx="7206831" cy="1347893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/>
              <a:t>Improves </a:t>
            </a:r>
            <a:r>
              <a:rPr lang="en-GB" sz="2000" dirty="0" err="1"/>
              <a:t>Tve</a:t>
            </a:r>
            <a:r>
              <a:rPr lang="en-GB" sz="2000" dirty="0"/>
              <a:t> in first ~2/3mm behind shock</a:t>
            </a:r>
          </a:p>
          <a:p>
            <a:r>
              <a:rPr lang="en-GB" sz="2000" dirty="0"/>
              <a:t>Varies with size </a:t>
            </a:r>
            <a:r>
              <a:rPr lang="en-GB" sz="2000"/>
              <a:t>of SRF</a:t>
            </a:r>
            <a:endParaRPr lang="en-GB" sz="2000" dirty="0"/>
          </a:p>
          <a:p>
            <a:r>
              <a:rPr lang="en-GB" sz="2000" dirty="0"/>
              <a:t>Simulations have shown agreement improves as the camera gate function is reduced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ADEDD6-64C2-4511-A41E-5C479C1E6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29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0C2830-D896-44A1-BB4F-2D8621FEF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Artefacts: Spatial Smearing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9FB844-D794-4C4D-A15D-FDCADA8EA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11"/>
          <a:stretch/>
        </p:blipFill>
        <p:spPr>
          <a:xfrm>
            <a:off x="1151391" y="1011126"/>
            <a:ext cx="4494756" cy="3392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5CC4B-1458-4337-B171-67B75A9A3246}"/>
              </a:ext>
            </a:extLst>
          </p:cNvPr>
          <p:cNvSpPr txBox="1"/>
          <p:nvPr/>
        </p:nvSpPr>
        <p:spPr>
          <a:xfrm>
            <a:off x="3019897" y="4515325"/>
            <a:ext cx="5433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Profiles extracted by constrained spectral fitting with and without SRF weighting applied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5A0333-F8AB-4270-BDBA-129C59EE1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934" y="1158735"/>
            <a:ext cx="4267545" cy="323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91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C889BB-9349-4F9B-8723-7493C3C1C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93" y="1846919"/>
            <a:ext cx="6884125" cy="48745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/>
              <a:t>Shock tubes can re-create stagnation lines at ground level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Advantages over other impulse facilities: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We know the initial boundary conditions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No scaling required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Full thermochemical evolution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Particle times of flight differ from vehicle stagnation line due to boundary layer mass consumption…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endParaRPr lang="en-GB" sz="2000" dirty="0">
              <a:solidFill>
                <a:srgbClr val="C00000"/>
              </a:solidFill>
            </a:endParaRPr>
          </a:p>
          <a:p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986C44-0047-4550-9FFD-4E1D0C18A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Shock Tubes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30BA81D-B5FA-477A-B43A-E4074CFC8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D9A9E0-DE89-40F0-9640-32879AD5B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245" y="1028557"/>
            <a:ext cx="5222755" cy="2278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1E8E0A-C143-4DC4-9E48-E770331F5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874362" y="3760071"/>
            <a:ext cx="3557693" cy="2132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4D6E4E-BCF8-43A2-B39B-7783D6CAAF4B}"/>
              </a:ext>
            </a:extLst>
          </p:cNvPr>
          <p:cNvSpPr txBox="1"/>
          <p:nvPr/>
        </p:nvSpPr>
        <p:spPr>
          <a:xfrm>
            <a:off x="7635781" y="3221874"/>
            <a:ext cx="40348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Illustration of hock tube – stagnation line analogy. Not to scale.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0B81D2-8942-4EA4-BB58-F3B3C6CEBB4E}"/>
              </a:ext>
            </a:extLst>
          </p:cNvPr>
          <p:cNvSpPr txBox="1"/>
          <p:nvPr/>
        </p:nvSpPr>
        <p:spPr>
          <a:xfrm>
            <a:off x="7635781" y="5892837"/>
            <a:ext cx="40348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Radiation emission as test slug traverses AST window</a:t>
            </a:r>
          </a:p>
        </p:txBody>
      </p:sp>
    </p:spTree>
    <p:extLst>
      <p:ext uri="{BB962C8B-B14F-4D97-AF65-F5344CB8AC3E}">
        <p14:creationId xmlns:p14="http://schemas.microsoft.com/office/powerpoint/2010/main" val="1191045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E93067-1C1B-4585-B880-2C13800E4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1" y="1778211"/>
            <a:ext cx="3882813" cy="4351338"/>
          </a:xfrm>
        </p:spPr>
        <p:txBody>
          <a:bodyPr>
            <a:normAutofit/>
          </a:bodyPr>
          <a:lstStyle/>
          <a:p>
            <a:r>
              <a:rPr lang="en-GB" sz="1800" dirty="0"/>
              <a:t>Results from feeding routine with the NESS E- number density profile</a:t>
            </a:r>
          </a:p>
          <a:p>
            <a:endParaRPr lang="en-GB" sz="1800" dirty="0"/>
          </a:p>
          <a:p>
            <a:r>
              <a:rPr lang="en-GB" sz="1800" dirty="0"/>
              <a:t>Opportunities to expand the code</a:t>
            </a:r>
          </a:p>
          <a:p>
            <a:endParaRPr lang="en-GB" sz="1800" dirty="0"/>
          </a:p>
          <a:p>
            <a:r>
              <a:rPr lang="en-GB" sz="1800" dirty="0"/>
              <a:t>Not limited to current dataset!</a:t>
            </a:r>
          </a:p>
          <a:p>
            <a:endParaRPr lang="en-GB" sz="1800" dirty="0"/>
          </a:p>
          <a:p>
            <a:r>
              <a:rPr lang="en-GB" sz="1800" dirty="0"/>
              <a:t>Can identify other valuable measurements from shock tube experiments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264ABC-3713-4648-AE83-47558309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30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332FAF-ECBB-425D-94FB-B3EBFC5D3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Side Note – Can feed the routine more data!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90A1D-7138-4BF4-A892-0D327D2F1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009" y="824346"/>
            <a:ext cx="3977652" cy="2971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DECD75-72C4-401F-9D48-9AAF441D2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822" y="975337"/>
            <a:ext cx="3748320" cy="2799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9C8F0F-C2A4-4F5C-82B0-48214A141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585" y="3681919"/>
            <a:ext cx="3962499" cy="2971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8D0A58-9912-450A-8BBD-E695E0839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732" y="3681919"/>
            <a:ext cx="3962499" cy="29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24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A35756C-A1C1-4C76-AFE7-52E5C70FE474}"/>
              </a:ext>
            </a:extLst>
          </p:cNvPr>
          <p:cNvSpPr txBox="1">
            <a:spLocks/>
          </p:cNvSpPr>
          <p:nvPr/>
        </p:nvSpPr>
        <p:spPr>
          <a:xfrm>
            <a:off x="1524000" y="122663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sz="5400" dirty="0"/>
              <a:t>EAST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061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795E1B-F42F-4875-8987-29F27CA63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894" y="1568238"/>
            <a:ext cx="4566919" cy="4351338"/>
          </a:xfrm>
        </p:spPr>
        <p:txBody>
          <a:bodyPr>
            <a:normAutofit/>
          </a:bodyPr>
          <a:lstStyle/>
          <a:p>
            <a:r>
              <a:rPr lang="en-GB" sz="2400" dirty="0"/>
              <a:t>6.88 km/s, 26.6 Pa in pure nitrogen</a:t>
            </a:r>
          </a:p>
          <a:p>
            <a:endParaRPr lang="en-GB" sz="2400" dirty="0"/>
          </a:p>
          <a:p>
            <a:r>
              <a:rPr lang="en-GB" sz="2400" dirty="0"/>
              <a:t>Spectral fitting results from </a:t>
            </a:r>
            <a:r>
              <a:rPr lang="en-GB" sz="2400" dirty="0" err="1"/>
              <a:t>Tibère-Inglesse</a:t>
            </a:r>
            <a:r>
              <a:rPr lang="en-GB" sz="2400" dirty="0"/>
              <a:t> and </a:t>
            </a:r>
            <a:r>
              <a:rPr lang="en-GB" sz="2400" dirty="0" err="1"/>
              <a:t>Cruden</a:t>
            </a:r>
            <a:r>
              <a:rPr lang="en-GB" sz="2400" dirty="0"/>
              <a:t> available for comparison</a:t>
            </a:r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A55E44-1B5A-4C5F-84E3-0006AE198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32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A5ACCB-2485-4403-B3A8-A4A50B34D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to Real Data: EAST-62-40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E431D1-F64D-443A-9329-C20AC087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94" y="4289833"/>
            <a:ext cx="3497790" cy="2140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A75081-30FE-4018-933E-0C3C985AAA19}"/>
              </a:ext>
            </a:extLst>
          </p:cNvPr>
          <p:cNvSpPr txBox="1"/>
          <p:nvPr/>
        </p:nvSpPr>
        <p:spPr>
          <a:xfrm>
            <a:off x="208963" y="6408109"/>
            <a:ext cx="4340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EAST-62-40 shock speed profile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2D5D49-9376-4145-A194-D7B0B0588A15}"/>
              </a:ext>
            </a:extLst>
          </p:cNvPr>
          <p:cNvSpPr txBox="1"/>
          <p:nvPr/>
        </p:nvSpPr>
        <p:spPr>
          <a:xfrm>
            <a:off x="5159712" y="3756141"/>
            <a:ext cx="6695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Comparison vibrational temperatures extracted from EAST-62-40 via alternate spectral fitting methodologies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86CAEB-759A-4A06-AA30-2C69EB812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314" y="1128288"/>
            <a:ext cx="7439988" cy="2678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71E784-176C-4DA6-A8D4-65D93C16A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273" y="3998579"/>
            <a:ext cx="3417554" cy="2562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3D89EC-4710-46B1-AE26-A3E0571BA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246" y="4008165"/>
            <a:ext cx="3417554" cy="25626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875241-8D47-4B52-AB60-0816C5BD21C5}"/>
              </a:ext>
            </a:extLst>
          </p:cNvPr>
          <p:cNvSpPr txBox="1"/>
          <p:nvPr/>
        </p:nvSpPr>
        <p:spPr>
          <a:xfrm>
            <a:off x="4685273" y="6578270"/>
            <a:ext cx="6695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Sample number density profiles corresponding to constrained fit results</a:t>
            </a:r>
          </a:p>
        </p:txBody>
      </p:sp>
    </p:spTree>
    <p:extLst>
      <p:ext uri="{BB962C8B-B14F-4D97-AF65-F5344CB8AC3E}">
        <p14:creationId xmlns:p14="http://schemas.microsoft.com/office/powerpoint/2010/main" val="2143458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A35756C-A1C1-4C76-AFE7-52E5C70FE474}"/>
              </a:ext>
            </a:extLst>
          </p:cNvPr>
          <p:cNvSpPr txBox="1">
            <a:spLocks/>
          </p:cNvSpPr>
          <p:nvPr/>
        </p:nvSpPr>
        <p:spPr>
          <a:xfrm>
            <a:off x="1524000" y="122663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sz="5400" dirty="0"/>
              <a:t>T6 AST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436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BDF0A1-A77E-4A9A-B72F-861DD5D8F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34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9FBB4B-1584-47B5-AA5D-CF7B666D3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Include T6 AST Data: Pure Nitrogen Shots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CDC7CF-37E9-4783-81DD-EF94119D4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6150187" cy="2209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A8873F-533F-404A-80CB-18888016A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569" y="3422227"/>
            <a:ext cx="6183431" cy="2209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2902BD-9305-4BD6-ABD1-94B26CFBB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387" y="1219653"/>
            <a:ext cx="9332961" cy="18209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42E268-94ED-476E-BC06-4F641A9998E2}"/>
              </a:ext>
            </a:extLst>
          </p:cNvPr>
          <p:cNvSpPr txBox="1"/>
          <p:nvPr/>
        </p:nvSpPr>
        <p:spPr>
          <a:xfrm>
            <a:off x="296841" y="5731278"/>
            <a:ext cx="5556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Shock speed profiles of selected shots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294767-03A5-4B8E-B1CC-80054EF04A9C}"/>
              </a:ext>
            </a:extLst>
          </p:cNvPr>
          <p:cNvSpPr txBox="1"/>
          <p:nvPr/>
        </p:nvSpPr>
        <p:spPr>
          <a:xfrm>
            <a:off x="6541488" y="5725409"/>
            <a:ext cx="5556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UV radiance profiles of selected shots</a:t>
            </a:r>
          </a:p>
        </p:txBody>
      </p:sp>
    </p:spTree>
    <p:extLst>
      <p:ext uri="{BB962C8B-B14F-4D97-AF65-F5344CB8AC3E}">
        <p14:creationId xmlns:p14="http://schemas.microsoft.com/office/powerpoint/2010/main" val="3033884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148926-F977-4440-B844-B5C3945E9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15" y="4406248"/>
            <a:ext cx="5090160" cy="1726327"/>
          </a:xfrm>
        </p:spPr>
        <p:txBody>
          <a:bodyPr>
            <a:normAutofit/>
          </a:bodyPr>
          <a:lstStyle/>
          <a:p>
            <a:r>
              <a:rPr lang="en-GB" sz="1800" dirty="0"/>
              <a:t>Reasonable fits attained through all portions of the test slug</a:t>
            </a:r>
          </a:p>
          <a:p>
            <a:endParaRPr lang="en-GB" sz="1800" dirty="0"/>
          </a:p>
          <a:p>
            <a:r>
              <a:rPr lang="en-GB" sz="1800" dirty="0"/>
              <a:t>Predictions in wavelength regions not captured possible via NEQAIR simulation</a:t>
            </a:r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7D159D-1066-4EAD-B03C-663B61D1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35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8255A0-01AF-4A2A-8274-72CAA7089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Spectral Fits of Real Data: T6s492, 6.65 km/s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84627-5FC9-4EAF-8E34-1F33CE67F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0" r="7385"/>
          <a:stretch/>
        </p:blipFill>
        <p:spPr>
          <a:xfrm>
            <a:off x="16086" y="984131"/>
            <a:ext cx="5960533" cy="2595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E6B164-C7FD-4596-AF90-A0FD1E61F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3" r="7660"/>
          <a:stretch/>
        </p:blipFill>
        <p:spPr>
          <a:xfrm>
            <a:off x="6117334" y="979991"/>
            <a:ext cx="6018954" cy="2595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CFF6E3-92E7-4260-A69B-174BF0B29A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5" r="7780"/>
          <a:stretch/>
        </p:blipFill>
        <p:spPr>
          <a:xfrm>
            <a:off x="6117334" y="3754608"/>
            <a:ext cx="6018954" cy="25957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DB24C4-E8AE-4F4C-970D-58417CFC9C94}"/>
              </a:ext>
            </a:extLst>
          </p:cNvPr>
          <p:cNvSpPr txBox="1"/>
          <p:nvPr/>
        </p:nvSpPr>
        <p:spPr>
          <a:xfrm>
            <a:off x="420115" y="3623803"/>
            <a:ext cx="5556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End of observed test slug (~110 us)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E2852D-98C8-4226-A0AF-DCF62EA5DACA}"/>
              </a:ext>
            </a:extLst>
          </p:cNvPr>
          <p:cNvSpPr txBox="1"/>
          <p:nvPr/>
        </p:nvSpPr>
        <p:spPr>
          <a:xfrm>
            <a:off x="6506294" y="3545762"/>
            <a:ext cx="5556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Relaxing test slug (~20us)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282BC-3996-4A40-8CCC-043B4EFE14C9}"/>
              </a:ext>
            </a:extLst>
          </p:cNvPr>
          <p:cNvSpPr txBox="1"/>
          <p:nvPr/>
        </p:nvSpPr>
        <p:spPr>
          <a:xfrm>
            <a:off x="6579784" y="6408109"/>
            <a:ext cx="5556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Peak non-equilibrium (~5us)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D287E2C-5632-4BC5-8196-354DF71A8E78}"/>
              </a:ext>
            </a:extLst>
          </p:cNvPr>
          <p:cNvSpPr/>
          <p:nvPr/>
        </p:nvSpPr>
        <p:spPr>
          <a:xfrm>
            <a:off x="6074667" y="2950464"/>
            <a:ext cx="505117" cy="975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C82CB81-FC55-46D8-B034-64955D680B09}"/>
              </a:ext>
            </a:extLst>
          </p:cNvPr>
          <p:cNvSpPr/>
          <p:nvPr/>
        </p:nvSpPr>
        <p:spPr>
          <a:xfrm rot="5400000">
            <a:off x="6903723" y="3699829"/>
            <a:ext cx="505117" cy="975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012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4BE221-00F2-44A5-A3FE-FE835B554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36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AB5EA7-F245-4487-91EC-A709BAC4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Real Data: Temperatures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65A68-6AC2-47D0-9D82-C16D61722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56"/>
          <a:stretch/>
        </p:blipFill>
        <p:spPr>
          <a:xfrm>
            <a:off x="0" y="2938485"/>
            <a:ext cx="6216955" cy="3370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6EBD19-FADD-43A6-9A64-804CAB585CF8}"/>
              </a:ext>
            </a:extLst>
          </p:cNvPr>
          <p:cNvSpPr txBox="1"/>
          <p:nvPr/>
        </p:nvSpPr>
        <p:spPr>
          <a:xfrm>
            <a:off x="2719490" y="6308661"/>
            <a:ext cx="1356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err="1"/>
              <a:t>T</a:t>
            </a:r>
            <a:r>
              <a:rPr lang="en-GB" sz="1100" i="1" dirty="0" err="1"/>
              <a:t>ve</a:t>
            </a:r>
            <a:endParaRPr lang="en-GB" sz="1400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FC6457-B69A-49D8-A0CF-25FA703CC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837" y="1069879"/>
            <a:ext cx="9332961" cy="18209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7C0522-D9D9-4EE3-9176-C73ADAFE1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150389"/>
            <a:ext cx="5676053" cy="31570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DD3E25-44DB-4DD6-8177-EF16ACADD5D2}"/>
              </a:ext>
            </a:extLst>
          </p:cNvPr>
          <p:cNvSpPr txBox="1"/>
          <p:nvPr/>
        </p:nvSpPr>
        <p:spPr>
          <a:xfrm>
            <a:off x="6345936" y="6354828"/>
            <a:ext cx="5556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N</a:t>
            </a:r>
            <a:r>
              <a:rPr lang="en-GB" sz="700" i="1" dirty="0"/>
              <a:t>2</a:t>
            </a:r>
            <a:r>
              <a:rPr lang="en-GB" sz="1200" i="1" baseline="30000" dirty="0"/>
              <a:t>+</a:t>
            </a:r>
            <a:r>
              <a:rPr lang="en-GB" sz="1100" i="1" dirty="0"/>
              <a:t> mole fractions through test slugs</a:t>
            </a:r>
          </a:p>
        </p:txBody>
      </p:sp>
    </p:spTree>
    <p:extLst>
      <p:ext uri="{BB962C8B-B14F-4D97-AF65-F5344CB8AC3E}">
        <p14:creationId xmlns:p14="http://schemas.microsoft.com/office/powerpoint/2010/main" val="15238786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4BE221-00F2-44A5-A3FE-FE835B554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37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AB5EA7-F245-4487-91EC-A709BAC4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Real Data: N</a:t>
            </a:r>
            <a:r>
              <a:rPr lang="en-GB" sz="1800" dirty="0"/>
              <a:t>2</a:t>
            </a:r>
            <a:r>
              <a:rPr lang="en-GB" dirty="0"/>
              <a:t> and 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FC6457-B69A-49D8-A0CF-25FA703CC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837" y="1069879"/>
            <a:ext cx="9332961" cy="18209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135EC7-A4E0-4D63-B98B-52191DACE7EE}"/>
              </a:ext>
            </a:extLst>
          </p:cNvPr>
          <p:cNvSpPr txBox="1"/>
          <p:nvPr/>
        </p:nvSpPr>
        <p:spPr>
          <a:xfrm>
            <a:off x="432330" y="6459867"/>
            <a:ext cx="5556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N</a:t>
            </a:r>
            <a:r>
              <a:rPr lang="en-GB" sz="700" i="1" dirty="0"/>
              <a:t>2</a:t>
            </a:r>
            <a:r>
              <a:rPr lang="en-GB" sz="1100" i="1" dirty="0"/>
              <a:t> mole fractions through test slugs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046639-B59B-4FBD-B807-36266787B392}"/>
              </a:ext>
            </a:extLst>
          </p:cNvPr>
          <p:cNvSpPr txBox="1"/>
          <p:nvPr/>
        </p:nvSpPr>
        <p:spPr>
          <a:xfrm>
            <a:off x="6279680" y="6459867"/>
            <a:ext cx="5556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N mole fractions through test slugs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A2F8C-2C8C-47EE-9D7F-F4FCE0440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78" y="3207709"/>
            <a:ext cx="5688258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A47194-CCC2-4EF6-A62E-ECDFEA31D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317" y="3198601"/>
            <a:ext cx="5846867" cy="321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13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C685DB-9169-4F7F-91C6-CFCAA7858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414" y="167661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Constrained spectral fitting routine developed</a:t>
            </a:r>
          </a:p>
          <a:p>
            <a:pPr lvl="1"/>
            <a:r>
              <a:rPr lang="en-GB" dirty="0"/>
              <a:t>Conserve mass, momentum and energy through test slug</a:t>
            </a:r>
          </a:p>
          <a:p>
            <a:r>
              <a:rPr lang="en-GB" dirty="0"/>
              <a:t>Validated against artificial data</a:t>
            </a:r>
          </a:p>
          <a:p>
            <a:pPr lvl="1"/>
            <a:r>
              <a:rPr lang="en-GB" dirty="0"/>
              <a:t>Incorporated contaminants and spatial smearing correction</a:t>
            </a:r>
          </a:p>
          <a:p>
            <a:r>
              <a:rPr lang="en-GB" dirty="0"/>
              <a:t> Applied to real shock tube data and compared to previous spectral fitting attempts</a:t>
            </a:r>
          </a:p>
          <a:p>
            <a:r>
              <a:rPr lang="en-GB" dirty="0"/>
              <a:t>Next steps (in the very near future):</a:t>
            </a:r>
          </a:p>
          <a:p>
            <a:pPr lvl="1"/>
            <a:r>
              <a:rPr lang="en-GB" dirty="0"/>
              <a:t>Implement shock deceleration effects </a:t>
            </a:r>
          </a:p>
          <a:p>
            <a:pPr lvl="1"/>
            <a:r>
              <a:rPr lang="en-GB" dirty="0"/>
              <a:t>Trial for higher and lower resolution spectra</a:t>
            </a:r>
          </a:p>
          <a:p>
            <a:pPr lvl="1"/>
            <a:r>
              <a:rPr lang="en-GB" dirty="0"/>
              <a:t>Run for new synthetic air test data</a:t>
            </a:r>
          </a:p>
          <a:p>
            <a:pPr lvl="1"/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86B3E2-B245-430B-A583-D8244ACC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38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11152E-E1AF-4607-A195-54D20A06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and Further Work</a:t>
            </a:r>
          </a:p>
        </p:txBody>
      </p:sp>
    </p:spTree>
    <p:extLst>
      <p:ext uri="{BB962C8B-B14F-4D97-AF65-F5344CB8AC3E}">
        <p14:creationId xmlns:p14="http://schemas.microsoft.com/office/powerpoint/2010/main" val="7402551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A35756C-A1C1-4C76-AFE7-52E5C70FE474}"/>
              </a:ext>
            </a:extLst>
          </p:cNvPr>
          <p:cNvSpPr txBox="1">
            <a:spLocks/>
          </p:cNvSpPr>
          <p:nvPr/>
        </p:nvSpPr>
        <p:spPr>
          <a:xfrm>
            <a:off x="1524000" y="122663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sz="5400" dirty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591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4CAC43-161B-47E8-AD57-22FE816C2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Particle Time of Flight Discrepancy in Shock Tubes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A8287-988D-404F-AD9B-57D0F813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D2420-F211-4F19-90A2-6228916B3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111" y="1184501"/>
            <a:ext cx="5742433" cy="50349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4B9D06-DF39-4E1D-9AA3-DECC677B814D}"/>
              </a:ext>
            </a:extLst>
          </p:cNvPr>
          <p:cNvSpPr txBox="1"/>
          <p:nvPr/>
        </p:nvSpPr>
        <p:spPr>
          <a:xfrm>
            <a:off x="3925824" y="6356352"/>
            <a:ext cx="4340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Illustration of vehicle and shock tube particle time of flight trajectories</a:t>
            </a:r>
          </a:p>
        </p:txBody>
      </p:sp>
    </p:spTree>
    <p:extLst>
      <p:ext uri="{BB962C8B-B14F-4D97-AF65-F5344CB8AC3E}">
        <p14:creationId xmlns:p14="http://schemas.microsoft.com/office/powerpoint/2010/main" val="3021896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4CAC43-161B-47E8-AD57-22FE816C2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Particle Time of Flight Discrepancy in Shock Tubes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A8287-988D-404F-AD9B-57D0F813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D2420-F211-4F19-90A2-6228916B3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111" y="1184501"/>
            <a:ext cx="5742433" cy="50349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4B9D06-DF39-4E1D-9AA3-DECC677B814D}"/>
              </a:ext>
            </a:extLst>
          </p:cNvPr>
          <p:cNvSpPr txBox="1"/>
          <p:nvPr/>
        </p:nvSpPr>
        <p:spPr>
          <a:xfrm>
            <a:off x="3925824" y="6356352"/>
            <a:ext cx="4340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Illustration of vehicle and shock tube particle time of flight trajectories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66D885-C023-420A-B963-0D41016BEBF6}"/>
              </a:ext>
            </a:extLst>
          </p:cNvPr>
          <p:cNvSpPr txBox="1"/>
          <p:nvPr/>
        </p:nvSpPr>
        <p:spPr>
          <a:xfrm>
            <a:off x="2389292" y="3055651"/>
            <a:ext cx="7735148" cy="646331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Clarke, J., Di Mare, L., and </a:t>
            </a:r>
            <a:r>
              <a:rPr lang="en-GB" dirty="0" err="1"/>
              <a:t>McGilvray</a:t>
            </a:r>
            <a:r>
              <a:rPr lang="en-GB" dirty="0"/>
              <a:t>, M., “Spatial Transformations for Reacting Gas Shock Tube Experiments,” </a:t>
            </a:r>
            <a:r>
              <a:rPr lang="en-GB" i="1" dirty="0"/>
              <a:t>AIAA journal</a:t>
            </a:r>
            <a:r>
              <a:rPr lang="en-GB" dirty="0"/>
              <a:t>, Vol. 61, No. 8, 2023, pp. 3365–3374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561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656AF1-87D5-4BE1-935D-E1EADD35B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8" y="1462503"/>
            <a:ext cx="5413586" cy="2837499"/>
          </a:xfrm>
        </p:spPr>
        <p:txBody>
          <a:bodyPr>
            <a:normAutofit/>
          </a:bodyPr>
          <a:lstStyle/>
          <a:p>
            <a:r>
              <a:rPr lang="en-GB" sz="2400" dirty="0"/>
              <a:t>Large diameter (225 mm)</a:t>
            </a:r>
          </a:p>
          <a:p>
            <a:pPr lvl="1"/>
            <a:r>
              <a:rPr lang="en-GB" sz="2000" dirty="0"/>
              <a:t>Increases integration path length</a:t>
            </a:r>
          </a:p>
          <a:p>
            <a:pPr lvl="1"/>
            <a:r>
              <a:rPr lang="en-GB" sz="2000" dirty="0"/>
              <a:t>Better </a:t>
            </a:r>
            <a:r>
              <a:rPr lang="en-GB" sz="2000" dirty="0" err="1"/>
              <a:t>signal:noise</a:t>
            </a:r>
            <a:endParaRPr lang="en-GB" sz="2000" dirty="0"/>
          </a:p>
          <a:p>
            <a:pPr lvl="1"/>
            <a:endParaRPr lang="en-GB" sz="2400" dirty="0"/>
          </a:p>
          <a:p>
            <a:r>
              <a:rPr lang="en-GB" sz="2400" dirty="0"/>
              <a:t>Relatively thinner boundary layer</a:t>
            </a:r>
          </a:p>
          <a:p>
            <a:pPr lvl="1"/>
            <a:r>
              <a:rPr lang="en-GB" sz="2000" dirty="0"/>
              <a:t>Less shock deceleration</a:t>
            </a:r>
          </a:p>
          <a:p>
            <a:pPr lvl="1"/>
            <a:r>
              <a:rPr lang="en-GB" sz="2000" dirty="0"/>
              <a:t>Longer test slugs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5634BC-7591-4D04-ADED-B5583CB09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6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23F323-B7BA-433B-8433-148FA7A9A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T6 Stalker Tunnel: Aluminium Shock Tube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0953C1-768A-4110-8913-D304372FF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24374"/>
            <a:ext cx="5984314" cy="3175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C255A2-8202-4BCE-8EF2-AC61305B2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614" y="4765140"/>
            <a:ext cx="8547945" cy="1715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2A8B05-2FDF-4D6A-AE76-E923CD8C908B}"/>
              </a:ext>
            </a:extLst>
          </p:cNvPr>
          <p:cNvSpPr txBox="1"/>
          <p:nvPr/>
        </p:nvSpPr>
        <p:spPr>
          <a:xfrm>
            <a:off x="3581401" y="6480878"/>
            <a:ext cx="4375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Section view of T6 Stalker tunnel in Aluminium Shock Tube mode.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CD9A1B-C718-4AF3-BFD1-8B54E271C0C3}"/>
              </a:ext>
            </a:extLst>
          </p:cNvPr>
          <p:cNvSpPr txBox="1"/>
          <p:nvPr/>
        </p:nvSpPr>
        <p:spPr>
          <a:xfrm>
            <a:off x="7470113" y="4310739"/>
            <a:ext cx="3651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Condition map of 2023 T6 AST LEO campaign.</a:t>
            </a:r>
          </a:p>
        </p:txBody>
      </p:sp>
    </p:spTree>
    <p:extLst>
      <p:ext uri="{BB962C8B-B14F-4D97-AF65-F5344CB8AC3E}">
        <p14:creationId xmlns:p14="http://schemas.microsoft.com/office/powerpoint/2010/main" val="4081318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656AF1-87D5-4BE1-935D-E1EADD35B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8" y="1462503"/>
            <a:ext cx="5413586" cy="2837499"/>
          </a:xfrm>
        </p:spPr>
        <p:txBody>
          <a:bodyPr>
            <a:normAutofit/>
          </a:bodyPr>
          <a:lstStyle/>
          <a:p>
            <a:r>
              <a:rPr lang="en-GB" sz="2400" dirty="0"/>
              <a:t>Large diameter (225 mm)</a:t>
            </a:r>
          </a:p>
          <a:p>
            <a:pPr lvl="1"/>
            <a:r>
              <a:rPr lang="en-GB" sz="2000" dirty="0"/>
              <a:t>Increases integration path length</a:t>
            </a:r>
          </a:p>
          <a:p>
            <a:pPr lvl="1"/>
            <a:r>
              <a:rPr lang="en-GB" sz="2000" dirty="0"/>
              <a:t>Better </a:t>
            </a:r>
            <a:r>
              <a:rPr lang="en-GB" sz="2000" dirty="0" err="1"/>
              <a:t>signal:noise</a:t>
            </a:r>
            <a:endParaRPr lang="en-GB" sz="2000" dirty="0"/>
          </a:p>
          <a:p>
            <a:pPr lvl="1"/>
            <a:endParaRPr lang="en-GB" sz="2400" dirty="0"/>
          </a:p>
          <a:p>
            <a:r>
              <a:rPr lang="en-GB" sz="2400" dirty="0"/>
              <a:t>Relatively thinner boundary layer</a:t>
            </a:r>
          </a:p>
          <a:p>
            <a:pPr lvl="1"/>
            <a:r>
              <a:rPr lang="en-GB" sz="2000" dirty="0"/>
              <a:t>Less shock deceleration</a:t>
            </a:r>
          </a:p>
          <a:p>
            <a:pPr lvl="1"/>
            <a:r>
              <a:rPr lang="en-GB" sz="2000" dirty="0"/>
              <a:t>Longer test slugs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5634BC-7591-4D04-ADED-B5583CB09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7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23F323-B7BA-433B-8433-148FA7A9A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T6 Stalker Tunnel: Aluminium Shock Tube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0953C1-768A-4110-8913-D304372FF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24374"/>
            <a:ext cx="5984314" cy="3175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C255A2-8202-4BCE-8EF2-AC61305B2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614" y="4765140"/>
            <a:ext cx="8547945" cy="1715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2A8B05-2FDF-4D6A-AE76-E923CD8C908B}"/>
              </a:ext>
            </a:extLst>
          </p:cNvPr>
          <p:cNvSpPr txBox="1"/>
          <p:nvPr/>
        </p:nvSpPr>
        <p:spPr>
          <a:xfrm>
            <a:off x="3581401" y="6480878"/>
            <a:ext cx="4375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Section view of T6 Stalker tunnel in Aluminium Shock Tube mode.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CD9A1B-C718-4AF3-BFD1-8B54E271C0C3}"/>
              </a:ext>
            </a:extLst>
          </p:cNvPr>
          <p:cNvSpPr txBox="1"/>
          <p:nvPr/>
        </p:nvSpPr>
        <p:spPr>
          <a:xfrm>
            <a:off x="7470113" y="4310739"/>
            <a:ext cx="3651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Condition map of 2023 T6 AST LEO campaign.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1C2876-60D0-4BEB-91A0-1B8F5BBE2AEF}"/>
              </a:ext>
            </a:extLst>
          </p:cNvPr>
          <p:cNvSpPr/>
          <p:nvPr/>
        </p:nvSpPr>
        <p:spPr>
          <a:xfrm>
            <a:off x="8908656" y="2853270"/>
            <a:ext cx="240460" cy="240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4957C2A-650A-45D3-8564-2414E19A1197}"/>
              </a:ext>
            </a:extLst>
          </p:cNvPr>
          <p:cNvSpPr/>
          <p:nvPr/>
        </p:nvSpPr>
        <p:spPr>
          <a:xfrm>
            <a:off x="9256890" y="2973500"/>
            <a:ext cx="240460" cy="240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53BEF8-88C4-42CE-8AEF-5403F7DD88F4}"/>
              </a:ext>
            </a:extLst>
          </p:cNvPr>
          <p:cNvSpPr/>
          <p:nvPr/>
        </p:nvSpPr>
        <p:spPr>
          <a:xfrm>
            <a:off x="9861970" y="2973500"/>
            <a:ext cx="240460" cy="240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815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4E67B0-7661-4B03-8F4A-EEF660E1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8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6CC4EF-1687-463C-A716-C1D8439A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Telecentric Optical Emission Spectroscopy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8CC2-8E42-4BC3-B468-7BBDF490F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" y="1654953"/>
            <a:ext cx="6023360" cy="42751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1E5433-8DED-4641-ABB7-5CDD7B5CD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7" r="7752"/>
          <a:stretch/>
        </p:blipFill>
        <p:spPr>
          <a:xfrm>
            <a:off x="6109546" y="2031438"/>
            <a:ext cx="3061547" cy="2909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1751FA-DA0B-475B-9B3D-71AB659BD1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8" r="7866"/>
          <a:stretch/>
        </p:blipFill>
        <p:spPr>
          <a:xfrm>
            <a:off x="9184639" y="2025228"/>
            <a:ext cx="3007361" cy="290914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94B042-0E98-4490-8156-EB273A76F278}"/>
              </a:ext>
            </a:extLst>
          </p:cNvPr>
          <p:cNvCxnSpPr>
            <a:cxnSpLocks/>
          </p:cNvCxnSpPr>
          <p:nvPr/>
        </p:nvCxnSpPr>
        <p:spPr>
          <a:xfrm>
            <a:off x="6059680" y="1044593"/>
            <a:ext cx="0" cy="56768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F23F8EB-25C8-4210-907E-F8F0EFBAC375}"/>
              </a:ext>
            </a:extLst>
          </p:cNvPr>
          <p:cNvSpPr txBox="1"/>
          <p:nvPr/>
        </p:nvSpPr>
        <p:spPr>
          <a:xfrm>
            <a:off x="944880" y="6161280"/>
            <a:ext cx="4340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The Vis/NIR (upper) and UV/Vis (lower) telecentric OES systems capturing radiation from a shock layer. Not to scale.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E310CE-70F9-4674-9DCE-B09A7B9B4406}"/>
              </a:ext>
            </a:extLst>
          </p:cNvPr>
          <p:cNvSpPr txBox="1"/>
          <p:nvPr/>
        </p:nvSpPr>
        <p:spPr>
          <a:xfrm>
            <a:off x="7000917" y="4969132"/>
            <a:ext cx="4340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Calibrated </a:t>
            </a:r>
            <a:r>
              <a:rPr lang="en-GB" sz="1100" i="1" dirty="0" err="1"/>
              <a:t>spatio</a:t>
            </a:r>
            <a:r>
              <a:rPr lang="en-GB" sz="1100" i="1" dirty="0"/>
              <a:t>-spectral radiance data for T6s492 (6.65km/s, 90 Pa fill in pure nitrogen). UV/Vis wavelengths on left and Vis/NIR on right.</a:t>
            </a:r>
          </a:p>
        </p:txBody>
      </p:sp>
    </p:spTree>
    <p:extLst>
      <p:ext uri="{BB962C8B-B14F-4D97-AF65-F5344CB8AC3E}">
        <p14:creationId xmlns:p14="http://schemas.microsoft.com/office/powerpoint/2010/main" val="1146961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501E6E-D262-497E-ACCD-37DAFCE7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9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86CDDD-A57B-4952-BCA4-229BEB001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Constrained Spectral Fitting Routine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4AD61F7-289E-45E7-AF09-B0B3BC744836}"/>
              </a:ext>
            </a:extLst>
          </p:cNvPr>
          <p:cNvSpPr txBox="1">
            <a:spLocks/>
          </p:cNvSpPr>
          <p:nvPr/>
        </p:nvSpPr>
        <p:spPr>
          <a:xfrm>
            <a:off x="651294" y="1299053"/>
            <a:ext cx="5303520" cy="44169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Two-temperature model and Boltzmann distributions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265467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EC071E81-37BA-427A-9E6C-B185CB5C8079}" vid="{FF948E90-3092-4676-BBB3-CD01D79191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B9F281317692449784DE568F524013" ma:contentTypeVersion="11" ma:contentTypeDescription="Create a new document." ma:contentTypeScope="" ma:versionID="f1d417f9069fec1f4a3e4e94bc93c4eb">
  <xsd:schema xmlns:xsd="http://www.w3.org/2001/XMLSchema" xmlns:xs="http://www.w3.org/2001/XMLSchema" xmlns:p="http://schemas.microsoft.com/office/2006/metadata/properties" xmlns:ns3="a401af42-4bb9-4203-b557-544a3da4eb8b" xmlns:ns4="049aad3f-91f5-412b-9179-6881a5c772e8" targetNamespace="http://schemas.microsoft.com/office/2006/metadata/properties" ma:root="true" ma:fieldsID="70009868a80ab519bbf1b06d611158a9" ns3:_="" ns4:_="">
    <xsd:import namespace="a401af42-4bb9-4203-b557-544a3da4eb8b"/>
    <xsd:import namespace="049aad3f-91f5-412b-9179-6881a5c772e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01af42-4bb9-4203-b557-544a3da4eb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9aad3f-91f5-412b-9179-6881a5c772e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C8A775-CC75-4D88-8066-A5891163155E}">
  <ds:schemaRefs>
    <ds:schemaRef ds:uri="http://schemas.openxmlformats.org/package/2006/metadata/core-properties"/>
    <ds:schemaRef ds:uri="http://purl.org/dc/elements/1.1/"/>
    <ds:schemaRef ds:uri="a401af42-4bb9-4203-b557-544a3da4eb8b"/>
    <ds:schemaRef ds:uri="http://schemas.microsoft.com/office/infopath/2007/PartnerControls"/>
    <ds:schemaRef ds:uri="http://purl.org/dc/terms/"/>
    <ds:schemaRef ds:uri="http://www.w3.org/XML/1998/namespace"/>
    <ds:schemaRef ds:uri="http://schemas.microsoft.com/office/2006/documentManagement/types"/>
    <ds:schemaRef ds:uri="049aad3f-91f5-412b-9179-6881a5c772e8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C387949-0B9B-450C-A373-CB334370B4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5C70AC-BD76-465F-B1D7-205A8F0BDF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01af42-4bb9-4203-b557-544a3da4eb8b"/>
    <ds:schemaRef ds:uri="049aad3f-91f5-412b-9179-6881a5c772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49681</TotalTime>
  <Words>1674</Words>
  <Application>Microsoft Office PowerPoint</Application>
  <PresentationFormat>Widescreen</PresentationFormat>
  <Paragraphs>345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Wingdings</vt:lpstr>
      <vt:lpstr>Theme1</vt:lpstr>
      <vt:lpstr>PowerPoint Presentation</vt:lpstr>
      <vt:lpstr>Low Earth Orbit Return Stagnation Lines</vt:lpstr>
      <vt:lpstr>Shock Tubes</vt:lpstr>
      <vt:lpstr>Particle Time of Flight Discrepancy in Shock Tubes</vt:lpstr>
      <vt:lpstr>Particle Time of Flight Discrepancy in Shock Tubes</vt:lpstr>
      <vt:lpstr>T6 Stalker Tunnel: Aluminium Shock Tube</vt:lpstr>
      <vt:lpstr>T6 Stalker Tunnel: Aluminium Shock Tube</vt:lpstr>
      <vt:lpstr>Telecentric Optical Emission Spectroscopy</vt:lpstr>
      <vt:lpstr>Constrained Spectral Fitting Routine</vt:lpstr>
      <vt:lpstr>Constrained Spectral Fitting Routine</vt:lpstr>
      <vt:lpstr>Constrained Spectral Fitting Routine</vt:lpstr>
      <vt:lpstr>Constrained Spectral Fitting Routine</vt:lpstr>
      <vt:lpstr>Constrained Spectral Fitting Routine</vt:lpstr>
      <vt:lpstr>Constrained Spectral Fitting Routine</vt:lpstr>
      <vt:lpstr>Constrained Spectral Fitting Routine</vt:lpstr>
      <vt:lpstr>Constrained Spectral Fitting Routine</vt:lpstr>
      <vt:lpstr>Next Steps</vt:lpstr>
      <vt:lpstr>PowerPoint Presentation</vt:lpstr>
      <vt:lpstr>Validate Method - Generate Artificial NESS-NEQAIR Radiance Data</vt:lpstr>
      <vt:lpstr>Validate Method - Generate Artificial NESS-NEQAIR Radiance Data</vt:lpstr>
      <vt:lpstr>Initial Test – T6s492 (Pure Nitrogen at 6.65km/s, 90 Pa fill)</vt:lpstr>
      <vt:lpstr>Initial Test – T6s492 (Pure Nitrogen at 6.65km/s, 90 Pa fill)</vt:lpstr>
      <vt:lpstr>Initial Test – T6s492 (Pure Nitrogen at 6.65km/s, 90 Pa fill)</vt:lpstr>
      <vt:lpstr>Example Spectral Fits and Physical Properties</vt:lpstr>
      <vt:lpstr>Experimental Artefacts: Contaminants</vt:lpstr>
      <vt:lpstr>Experimental Artefacts: Contaminants</vt:lpstr>
      <vt:lpstr>Experimental Artefacts: Spatial Smearing</vt:lpstr>
      <vt:lpstr>Experimental Artefacts: Spatial Smearing</vt:lpstr>
      <vt:lpstr>Experimental Artefacts: Spatial Smearing</vt:lpstr>
      <vt:lpstr>Side Note – Can feed the routine more data!</vt:lpstr>
      <vt:lpstr>PowerPoint Presentation</vt:lpstr>
      <vt:lpstr>Application to Real Data: EAST-62-40</vt:lpstr>
      <vt:lpstr>PowerPoint Presentation</vt:lpstr>
      <vt:lpstr>Include T6 AST Data: Pure Nitrogen Shots</vt:lpstr>
      <vt:lpstr>Example Spectral Fits of Real Data: T6s492, 6.65 km/s</vt:lpstr>
      <vt:lpstr>Real Data: Temperatures</vt:lpstr>
      <vt:lpstr>Real Data: N2 and N</vt:lpstr>
      <vt:lpstr>Conclusions and Further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orie2649</dc:creator>
  <cp:lastModifiedBy>Alex Glenn</cp:lastModifiedBy>
  <cp:revision>434</cp:revision>
  <dcterms:created xsi:type="dcterms:W3CDTF">2018-04-11T15:32:08Z</dcterms:created>
  <dcterms:modified xsi:type="dcterms:W3CDTF">2024-09-08T18:30:08Z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0x01010029B9F281317692449784DE568F524013</vt:lpwstr>
  </property>
</Properties>
</file>