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86" r:id="rId3"/>
    <p:sldId id="257" r:id="rId4"/>
    <p:sldId id="556" r:id="rId5"/>
    <p:sldId id="557" r:id="rId6"/>
    <p:sldId id="558" r:id="rId7"/>
    <p:sldId id="559" r:id="rId8"/>
    <p:sldId id="560" r:id="rId9"/>
    <p:sldId id="561" r:id="rId10"/>
    <p:sldId id="562" r:id="rId11"/>
    <p:sldId id="563" r:id="rId12"/>
    <p:sldId id="564" r:id="rId13"/>
    <p:sldId id="566" r:id="rId14"/>
    <p:sldId id="573" r:id="rId15"/>
    <p:sldId id="574" r:id="rId16"/>
    <p:sldId id="575" r:id="rId17"/>
    <p:sldId id="571"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6C7CCA"/>
    <a:srgbClr val="313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2" autoAdjust="0"/>
    <p:restoredTop sz="97444" autoAdjust="0"/>
  </p:normalViewPr>
  <p:slideViewPr>
    <p:cSldViewPr snapToGrid="0">
      <p:cViewPr varScale="1">
        <p:scale>
          <a:sx n="106" d="100"/>
          <a:sy n="106"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F85D-A4E8-4BD0-926C-DE25D45F60EF}" type="datetimeFigureOut">
              <a:rPr lang="en-GB" smtClean="0"/>
              <a:t>Fri, 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BCA3-790D-4797-AA51-1FE48108FC44}" type="slidenum">
              <a:rPr lang="en-GB" smtClean="0"/>
              <a:t>‹#›</a:t>
            </a:fld>
            <a:endParaRPr lang="en-GB"/>
          </a:p>
        </p:txBody>
      </p:sp>
    </p:spTree>
    <p:extLst>
      <p:ext uri="{BB962C8B-B14F-4D97-AF65-F5344CB8AC3E}">
        <p14:creationId xmlns:p14="http://schemas.microsoft.com/office/powerpoint/2010/main" val="191604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a:t>
            </a:fld>
            <a:endParaRPr lang="en-GB" dirty="0"/>
          </a:p>
        </p:txBody>
      </p:sp>
    </p:spTree>
    <p:extLst>
      <p:ext uri="{BB962C8B-B14F-4D97-AF65-F5344CB8AC3E}">
        <p14:creationId xmlns:p14="http://schemas.microsoft.com/office/powerpoint/2010/main" val="222937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10</a:t>
            </a:fld>
            <a:endParaRPr lang="en-GB"/>
          </a:p>
        </p:txBody>
      </p:sp>
    </p:spTree>
    <p:extLst>
      <p:ext uri="{BB962C8B-B14F-4D97-AF65-F5344CB8AC3E}">
        <p14:creationId xmlns:p14="http://schemas.microsoft.com/office/powerpoint/2010/main" val="403583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11</a:t>
            </a:fld>
            <a:endParaRPr lang="en-GB"/>
          </a:p>
        </p:txBody>
      </p:sp>
    </p:spTree>
    <p:extLst>
      <p:ext uri="{BB962C8B-B14F-4D97-AF65-F5344CB8AC3E}">
        <p14:creationId xmlns:p14="http://schemas.microsoft.com/office/powerpoint/2010/main" val="242263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12</a:t>
            </a:fld>
            <a:endParaRPr lang="en-GB"/>
          </a:p>
        </p:txBody>
      </p:sp>
    </p:spTree>
    <p:extLst>
      <p:ext uri="{BB962C8B-B14F-4D97-AF65-F5344CB8AC3E}">
        <p14:creationId xmlns:p14="http://schemas.microsoft.com/office/powerpoint/2010/main" val="422990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13</a:t>
            </a:fld>
            <a:endParaRPr lang="en-GB"/>
          </a:p>
        </p:txBody>
      </p:sp>
    </p:spTree>
    <p:extLst>
      <p:ext uri="{BB962C8B-B14F-4D97-AF65-F5344CB8AC3E}">
        <p14:creationId xmlns:p14="http://schemas.microsoft.com/office/powerpoint/2010/main" val="261087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14</a:t>
            </a:fld>
            <a:endParaRPr lang="en-GB"/>
          </a:p>
        </p:txBody>
      </p:sp>
    </p:spTree>
    <p:extLst>
      <p:ext uri="{BB962C8B-B14F-4D97-AF65-F5344CB8AC3E}">
        <p14:creationId xmlns:p14="http://schemas.microsoft.com/office/powerpoint/2010/main" val="248445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15</a:t>
            </a:fld>
            <a:endParaRPr lang="en-GB"/>
          </a:p>
        </p:txBody>
      </p:sp>
    </p:spTree>
    <p:extLst>
      <p:ext uri="{BB962C8B-B14F-4D97-AF65-F5344CB8AC3E}">
        <p14:creationId xmlns:p14="http://schemas.microsoft.com/office/powerpoint/2010/main" val="422419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16</a:t>
            </a:fld>
            <a:endParaRPr lang="en-GB"/>
          </a:p>
        </p:txBody>
      </p:sp>
    </p:spTree>
    <p:extLst>
      <p:ext uri="{BB962C8B-B14F-4D97-AF65-F5344CB8AC3E}">
        <p14:creationId xmlns:p14="http://schemas.microsoft.com/office/powerpoint/2010/main" val="35512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2</a:t>
            </a:fld>
            <a:endParaRPr lang="en-GB"/>
          </a:p>
        </p:txBody>
      </p:sp>
    </p:spTree>
    <p:extLst>
      <p:ext uri="{BB962C8B-B14F-4D97-AF65-F5344CB8AC3E}">
        <p14:creationId xmlns:p14="http://schemas.microsoft.com/office/powerpoint/2010/main" val="6622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3</a:t>
            </a:fld>
            <a:endParaRPr lang="en-GB"/>
          </a:p>
        </p:txBody>
      </p:sp>
    </p:spTree>
    <p:extLst>
      <p:ext uri="{BB962C8B-B14F-4D97-AF65-F5344CB8AC3E}">
        <p14:creationId xmlns:p14="http://schemas.microsoft.com/office/powerpoint/2010/main" val="90365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4</a:t>
            </a:fld>
            <a:endParaRPr lang="en-GB"/>
          </a:p>
        </p:txBody>
      </p:sp>
    </p:spTree>
    <p:extLst>
      <p:ext uri="{BB962C8B-B14F-4D97-AF65-F5344CB8AC3E}">
        <p14:creationId xmlns:p14="http://schemas.microsoft.com/office/powerpoint/2010/main" val="81436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5</a:t>
            </a:fld>
            <a:endParaRPr lang="en-GB"/>
          </a:p>
        </p:txBody>
      </p:sp>
    </p:spTree>
    <p:extLst>
      <p:ext uri="{BB962C8B-B14F-4D97-AF65-F5344CB8AC3E}">
        <p14:creationId xmlns:p14="http://schemas.microsoft.com/office/powerpoint/2010/main" val="156681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6</a:t>
            </a:fld>
            <a:endParaRPr lang="en-GB"/>
          </a:p>
        </p:txBody>
      </p:sp>
    </p:spTree>
    <p:extLst>
      <p:ext uri="{BB962C8B-B14F-4D97-AF65-F5344CB8AC3E}">
        <p14:creationId xmlns:p14="http://schemas.microsoft.com/office/powerpoint/2010/main" val="315478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7</a:t>
            </a:fld>
            <a:endParaRPr lang="en-GB"/>
          </a:p>
        </p:txBody>
      </p:sp>
    </p:spTree>
    <p:extLst>
      <p:ext uri="{BB962C8B-B14F-4D97-AF65-F5344CB8AC3E}">
        <p14:creationId xmlns:p14="http://schemas.microsoft.com/office/powerpoint/2010/main" val="390893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8</a:t>
            </a:fld>
            <a:endParaRPr lang="en-GB"/>
          </a:p>
        </p:txBody>
      </p:sp>
    </p:spTree>
    <p:extLst>
      <p:ext uri="{BB962C8B-B14F-4D97-AF65-F5344CB8AC3E}">
        <p14:creationId xmlns:p14="http://schemas.microsoft.com/office/powerpoint/2010/main" val="372728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A89BCA3-790D-4797-AA51-1FE48108FC44}" type="slidenum">
              <a:rPr lang="en-GB" smtClean="0"/>
              <a:t>9</a:t>
            </a:fld>
            <a:endParaRPr lang="en-GB"/>
          </a:p>
        </p:txBody>
      </p:sp>
    </p:spTree>
    <p:extLst>
      <p:ext uri="{BB962C8B-B14F-4D97-AF65-F5344CB8AC3E}">
        <p14:creationId xmlns:p14="http://schemas.microsoft.com/office/powerpoint/2010/main" val="187328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hyperlink" Target="https://www-ecm.thalesaleniaspace.fr/ecm/livelink.exe/open/0005-0009188676"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8EF5D1-C70C-4E16-A317-C6173FF6ED6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2650315-3BD2-44F4-A3EE-D8B40D0FC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6E7A1EB-4309-4262-9EB7-E997222025FF}"/>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5" name="Symbol zastępczy stopki 4">
            <a:extLst>
              <a:ext uri="{FF2B5EF4-FFF2-40B4-BE49-F238E27FC236}">
                <a16:creationId xmlns:a16="http://schemas.microsoft.com/office/drawing/2014/main" id="{EB7FEF9D-E7D1-4558-A649-F704DC046B1F}"/>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83501AC3-7BA1-4DDF-9B3E-633D56D77B71}"/>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127908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BDBF2A-2D21-4469-9D86-344123356F5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F0CE458-68C0-463F-B674-4153B4CEC07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01C5440-4AC9-4872-BBA3-83F44A3B4393}"/>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5" name="Symbol zastępczy stopki 4">
            <a:extLst>
              <a:ext uri="{FF2B5EF4-FFF2-40B4-BE49-F238E27FC236}">
                <a16:creationId xmlns:a16="http://schemas.microsoft.com/office/drawing/2014/main" id="{4939BDFA-D87E-47EA-98AA-90104716684B}"/>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1E2BB999-B585-488C-AE5C-EE85C8905B67}"/>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408173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C555A31-24AE-4814-8021-7239E5B381B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040160D-6FF8-45B6-A144-1A31CCCAC3A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Espace réservé de la date 6">
            <a:extLst>
              <a:ext uri="{FF2B5EF4-FFF2-40B4-BE49-F238E27FC236}">
                <a16:creationId xmlns:a16="http://schemas.microsoft.com/office/drawing/2014/main" id="{ABFB01BF-2FBB-6E52-50FE-CD0699B5A33E}"/>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8" name="Espace réservé du pied de page 7">
            <a:extLst>
              <a:ext uri="{FF2B5EF4-FFF2-40B4-BE49-F238E27FC236}">
                <a16:creationId xmlns:a16="http://schemas.microsoft.com/office/drawing/2014/main" id="{A4D15F67-A6F1-4AE8-6B63-89108D787578}"/>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Espace réservé du numéro de diapositive 8">
            <a:extLst>
              <a:ext uri="{FF2B5EF4-FFF2-40B4-BE49-F238E27FC236}">
                <a16:creationId xmlns:a16="http://schemas.microsoft.com/office/drawing/2014/main" id="{7DB171AF-3D8A-3EFA-3036-4C5E1B915CF1}"/>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78106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page de garde">
    <p:spTree>
      <p:nvGrpSpPr>
        <p:cNvPr id="1" name=""/>
        <p:cNvGrpSpPr/>
        <p:nvPr/>
      </p:nvGrpSpPr>
      <p:grpSpPr>
        <a:xfrm>
          <a:off x="0" y="0"/>
          <a:ext cx="0" cy="0"/>
          <a:chOff x="0" y="0"/>
          <a:chExt cx="0" cy="0"/>
        </a:xfrm>
      </p:grpSpPr>
      <p:pic>
        <p:nvPicPr>
          <p:cNvPr id="14" name="Espace réservé pour une image  4"/>
          <p:cNvPicPr>
            <a:picLocks noChangeAspect="1"/>
          </p:cNvPicPr>
          <p:nvPr userDrawn="1"/>
        </p:nvPicPr>
        <p:blipFill rotWithShape="1">
          <a:blip r:embed="rId2">
            <a:extLst>
              <a:ext uri="{28A0092B-C50C-407E-A947-70E740481C1C}">
                <a14:useLocalDpi xmlns:a14="http://schemas.microsoft.com/office/drawing/2010/main" val="0"/>
              </a:ext>
            </a:extLst>
          </a:blip>
          <a:srcRect b="11296"/>
          <a:stretch/>
        </p:blipFill>
        <p:spPr>
          <a:xfrm>
            <a:off x="0" y="2"/>
            <a:ext cx="12192000" cy="6083229"/>
          </a:xfrm>
          <a:prstGeom prst="rect">
            <a:avLst/>
          </a:prstGeom>
        </p:spPr>
      </p:pic>
      <p:sp>
        <p:nvSpPr>
          <p:cNvPr id="7" name="Rectangle 6"/>
          <p:cNvSpPr/>
          <p:nvPr userDrawn="1"/>
        </p:nvSpPr>
        <p:spPr>
          <a:xfrm>
            <a:off x="9107424" y="6084093"/>
            <a:ext cx="3084576" cy="77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spc="300">
              <a:latin typeface="linea-basic-10" charset="0"/>
              <a:ea typeface="linea-basic-10" charset="0"/>
              <a:cs typeface="linea-basic-10" charset="0"/>
            </a:endParaRPr>
          </a:p>
        </p:txBody>
      </p:sp>
      <p:sp>
        <p:nvSpPr>
          <p:cNvPr id="8" name="Picture Placeholder 16"/>
          <p:cNvSpPr txBox="1">
            <a:spLocks/>
          </p:cNvSpPr>
          <p:nvPr userDrawn="1"/>
        </p:nvSpPr>
        <p:spPr>
          <a:xfrm>
            <a:off x="6862917" y="755011"/>
            <a:ext cx="5329083" cy="5329083"/>
          </a:xfrm>
          <a:custGeom>
            <a:avLst/>
            <a:gdLst>
              <a:gd name="connsiteX0" fmla="*/ 1909187 w 1909187"/>
              <a:gd name="connsiteY0" fmla="*/ 0 h 1909187"/>
              <a:gd name="connsiteX1" fmla="*/ 1909187 w 1909187"/>
              <a:gd name="connsiteY1" fmla="*/ 1909187 h 1909187"/>
              <a:gd name="connsiteX2" fmla="*/ 0 w 1909187"/>
              <a:gd name="connsiteY2" fmla="*/ 1909187 h 1909187"/>
              <a:gd name="connsiteX3" fmla="*/ 1909187 w 1909187"/>
              <a:gd name="connsiteY3" fmla="*/ 0 h 1909187"/>
            </a:gdLst>
            <a:ahLst/>
            <a:cxnLst>
              <a:cxn ang="0">
                <a:pos x="connsiteX0" y="connsiteY0"/>
              </a:cxn>
              <a:cxn ang="0">
                <a:pos x="connsiteX1" y="connsiteY1"/>
              </a:cxn>
              <a:cxn ang="0">
                <a:pos x="connsiteX2" y="connsiteY2"/>
              </a:cxn>
              <a:cxn ang="0">
                <a:pos x="connsiteX3" y="connsiteY3"/>
              </a:cxn>
            </a:cxnLst>
            <a:rect l="l" t="t" r="r" b="b"/>
            <a:pathLst>
              <a:path w="1909187" h="1909187">
                <a:moveTo>
                  <a:pt x="1909187" y="0"/>
                </a:moveTo>
                <a:lnTo>
                  <a:pt x="1909187" y="1909187"/>
                </a:lnTo>
                <a:lnTo>
                  <a:pt x="0" y="1909187"/>
                </a:lnTo>
                <a:cubicBezTo>
                  <a:pt x="0" y="854772"/>
                  <a:pt x="854772" y="0"/>
                  <a:pt x="1909187" y="0"/>
                </a:cubicBezTo>
                <a:close/>
              </a:path>
            </a:pathLst>
          </a:custGeom>
          <a:solidFill>
            <a:srgbClr val="182531"/>
          </a:solidFill>
          <a:effectLst>
            <a:glow rad="381000">
              <a:schemeClr val="bg2">
                <a:alpha val="24000"/>
              </a:schemeClr>
            </a:glow>
          </a:effectLst>
        </p:spPr>
        <p:txBody>
          <a:bodyPr wrap="square" anchor="ctr">
            <a:noAutofit/>
          </a:bodyPr>
          <a:lstStyle>
            <a:lvl1pPr marL="0" indent="0" algn="ctr" defTabSz="914354" rtl="0" eaLnBrk="1" latinLnBrk="0" hangingPunct="1">
              <a:lnSpc>
                <a:spcPct val="90000"/>
              </a:lnSpc>
              <a:spcBef>
                <a:spcPts val="1000"/>
              </a:spcBef>
              <a:buFont typeface="Arial"/>
              <a:buNone/>
              <a:defRPr sz="1600" b="1" i="0" kern="1200">
                <a:solidFill>
                  <a:schemeClr val="tx1"/>
                </a:solidFill>
                <a:latin typeface="Source Sans Pro" charset="0"/>
                <a:ea typeface="Source Sans Pro" charset="0"/>
                <a:cs typeface="Source Sans Pro" charset="0"/>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Eurostile" charset="0"/>
                <a:ea typeface="Eurostile" charset="0"/>
                <a:cs typeface="Eurostile" charset="0"/>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Eurostile" charset="0"/>
                <a:ea typeface="Eurostile" charset="0"/>
                <a:cs typeface="Eurostile" charset="0"/>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Eurostile" charset="0"/>
                <a:ea typeface="Eurostile" charset="0"/>
                <a:cs typeface="Eurostile" charset="0"/>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Eurostile" charset="0"/>
                <a:ea typeface="Eurostile" charset="0"/>
                <a:cs typeface="Eurostile"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600" dirty="0"/>
          </a:p>
        </p:txBody>
      </p:sp>
      <p:sp>
        <p:nvSpPr>
          <p:cNvPr id="9" name="Arc 8"/>
          <p:cNvSpPr/>
          <p:nvPr userDrawn="1"/>
        </p:nvSpPr>
        <p:spPr>
          <a:xfrm rot="16200000">
            <a:off x="6144926" y="37999"/>
            <a:ext cx="12092191" cy="12092191"/>
          </a:xfrm>
          <a:prstGeom prst="arc">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1"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8711" y="4725346"/>
            <a:ext cx="2239276" cy="904225"/>
          </a:xfrm>
          <a:prstGeom prst="rect">
            <a:avLst/>
          </a:prstGeom>
        </p:spPr>
      </p:pic>
      <p:cxnSp>
        <p:nvCxnSpPr>
          <p:cNvPr id="11" name="Connecteur droit 10"/>
          <p:cNvCxnSpPr/>
          <p:nvPr userDrawn="1"/>
        </p:nvCxnSpPr>
        <p:spPr>
          <a:xfrm>
            <a:off x="11728704" y="2705791"/>
            <a:ext cx="0" cy="16235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Espace réservé du titre 1"/>
          <p:cNvSpPr>
            <a:spLocks noGrp="1"/>
          </p:cNvSpPr>
          <p:nvPr>
            <p:ph type="title" hasCustomPrompt="1"/>
          </p:nvPr>
        </p:nvSpPr>
        <p:spPr>
          <a:xfrm>
            <a:off x="7388352" y="2644831"/>
            <a:ext cx="4269635" cy="1213908"/>
          </a:xfrm>
          <a:prstGeom prst="rect">
            <a:avLst/>
          </a:prstGeom>
        </p:spPr>
        <p:txBody>
          <a:bodyPr vert="horz" lIns="91440" tIns="45720" rIns="91440" bIns="45720" rtlCol="0" anchor="t">
            <a:normAutofit/>
          </a:bodyPr>
          <a:lstStyle>
            <a:lvl1pPr algn="r">
              <a:lnSpc>
                <a:spcPct val="80000"/>
              </a:lnSpc>
              <a:defRPr sz="3733" b="1" baseline="0">
                <a:solidFill>
                  <a:schemeClr val="bg1"/>
                </a:solidFill>
                <a:latin typeface="Century Gothic" charset="0"/>
                <a:ea typeface="Century Gothic" charset="0"/>
                <a:cs typeface="Century Gothic" charset="0"/>
              </a:defRPr>
            </a:lvl1pPr>
          </a:lstStyle>
          <a:p>
            <a:r>
              <a:rPr lang="fr-FR" dirty="0" err="1"/>
              <a:t>Title</a:t>
            </a:r>
            <a:r>
              <a:rPr lang="fr-FR" dirty="0"/>
              <a:t> in </a:t>
            </a:r>
            <a:r>
              <a:rPr lang="fr-FR" dirty="0" err="1"/>
              <a:t>bold</a:t>
            </a:r>
            <a:br>
              <a:rPr lang="fr-FR" dirty="0"/>
            </a:br>
            <a:r>
              <a:rPr lang="fr-FR" dirty="0"/>
              <a:t>Century Gothic 28 - White</a:t>
            </a:r>
          </a:p>
        </p:txBody>
      </p:sp>
      <p:sp>
        <p:nvSpPr>
          <p:cNvPr id="42" name="Espace réservé du texte 9"/>
          <p:cNvSpPr>
            <a:spLocks noGrp="1"/>
          </p:cNvSpPr>
          <p:nvPr>
            <p:ph type="body" sz="quarter" idx="12" hasCustomPrompt="1"/>
          </p:nvPr>
        </p:nvSpPr>
        <p:spPr>
          <a:xfrm>
            <a:off x="7388352" y="3924636"/>
            <a:ext cx="4269635" cy="497301"/>
          </a:xfrm>
          <a:prstGeom prst="rect">
            <a:avLst/>
          </a:prstGeom>
        </p:spPr>
        <p:txBody>
          <a:bodyPr anchor="b">
            <a:normAutofit/>
          </a:bodyPr>
          <a:lstStyle>
            <a:lvl1pPr marL="0" indent="0" algn="r">
              <a:buFontTx/>
              <a:buNone/>
              <a:defRPr sz="1067" baseline="0">
                <a:solidFill>
                  <a:schemeClr val="bg1"/>
                </a:solidFill>
                <a:latin typeface="Century Gothic" charset="0"/>
                <a:ea typeface="Century Gothic" charset="0"/>
                <a:cs typeface="Century Gothic" charset="0"/>
              </a:defRPr>
            </a:lvl1pPr>
            <a:lvl2pPr>
              <a:defRPr>
                <a:solidFill>
                  <a:schemeClr val="tx2">
                    <a:lumMod val="75000"/>
                    <a:lumOff val="25000"/>
                  </a:schemeClr>
                </a:solidFill>
                <a:latin typeface="Bebas" charset="0"/>
                <a:ea typeface="Bebas" charset="0"/>
                <a:cs typeface="Bebas" charset="0"/>
              </a:defRPr>
            </a:lvl2pPr>
            <a:lvl3pPr>
              <a:defRPr>
                <a:solidFill>
                  <a:schemeClr val="tx2">
                    <a:lumMod val="75000"/>
                    <a:lumOff val="25000"/>
                  </a:schemeClr>
                </a:solidFill>
                <a:latin typeface="Bebas" charset="0"/>
                <a:ea typeface="Bebas" charset="0"/>
                <a:cs typeface="Bebas" charset="0"/>
              </a:defRPr>
            </a:lvl3pPr>
            <a:lvl4pPr>
              <a:defRPr>
                <a:solidFill>
                  <a:schemeClr val="tx2">
                    <a:lumMod val="75000"/>
                    <a:lumOff val="25000"/>
                  </a:schemeClr>
                </a:solidFill>
                <a:latin typeface="Bebas" charset="0"/>
                <a:ea typeface="Bebas" charset="0"/>
                <a:cs typeface="Bebas" charset="0"/>
              </a:defRPr>
            </a:lvl4pPr>
            <a:lvl5pPr>
              <a:defRPr>
                <a:solidFill>
                  <a:schemeClr val="tx2">
                    <a:lumMod val="75000"/>
                    <a:lumOff val="25000"/>
                  </a:schemeClr>
                </a:solidFill>
                <a:latin typeface="Bebas" charset="0"/>
                <a:ea typeface="Bebas" charset="0"/>
                <a:cs typeface="Bebas" charset="0"/>
              </a:defRPr>
            </a:lvl5pPr>
          </a:lstStyle>
          <a:p>
            <a:pPr lvl="0"/>
            <a:r>
              <a:rPr lang="fr-FR" dirty="0" err="1"/>
              <a:t>Subtitle</a:t>
            </a:r>
            <a:r>
              <a:rPr lang="fr-FR" dirty="0"/>
              <a:t> </a:t>
            </a:r>
            <a:r>
              <a:rPr lang="mr-IN" dirty="0"/>
              <a:t>–</a:t>
            </a:r>
            <a:r>
              <a:rPr lang="fr-FR" dirty="0"/>
              <a:t> Century Gothic 8 </a:t>
            </a:r>
            <a:r>
              <a:rPr lang="mr-IN" dirty="0"/>
              <a:t>–</a:t>
            </a:r>
            <a:r>
              <a:rPr lang="fr-FR" dirty="0"/>
              <a:t> White</a:t>
            </a:r>
          </a:p>
        </p:txBody>
      </p:sp>
      <p:sp>
        <p:nvSpPr>
          <p:cNvPr id="12"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13" name="Espace réservé du pied de page 3"/>
          <p:cNvSpPr>
            <a:spLocks noGrp="1"/>
          </p:cNvSpPr>
          <p:nvPr>
            <p:ph type="ftr" sz="quarter" idx="3"/>
          </p:nvPr>
        </p:nvSpPr>
        <p:spPr>
          <a:xfrm>
            <a:off x="1262103" y="6494161"/>
            <a:ext cx="1976397" cy="162680"/>
          </a:xfrm>
          <a:prstGeom prst="rect">
            <a:avLst/>
          </a:prstGeom>
        </p:spPr>
        <p:txBody>
          <a:bodyPr vert="horz" lIns="91440" tIns="45720" rIns="91440" bIns="45720" rtlCol="0" anchor="ctr"/>
          <a:lstStyle>
            <a:lvl1pPr marL="0" algn="l" defTabSz="1219170" rtl="0" eaLnBrk="1" latinLnBrk="0" hangingPunct="1">
              <a:lnSpc>
                <a:spcPct val="90000"/>
              </a:lnSpc>
              <a:defRPr lang="fr-FR" sz="1600" b="1" u="sng" smtClean="0">
                <a:effectLst/>
                <a:hlinkClick r:id="rId4"/>
              </a:defRPr>
            </a:lvl1pPr>
          </a:lstStyle>
          <a:p>
            <a:endParaRPr lang="fr-FR" dirty="0">
              <a:latin typeface="Arial" pitchFamily="34" charset="0"/>
              <a:cs typeface="Arial" pitchFamily="34" charset="0"/>
            </a:endParaRPr>
          </a:p>
        </p:txBody>
      </p:sp>
    </p:spTree>
    <p:extLst>
      <p:ext uri="{BB962C8B-B14F-4D97-AF65-F5344CB8AC3E}">
        <p14:creationId xmlns:p14="http://schemas.microsoft.com/office/powerpoint/2010/main" val="234930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sommai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535275" y="135920"/>
            <a:ext cx="5483720" cy="5616897"/>
          </a:xfrm>
          <a:prstGeom prst="rect">
            <a:avLst/>
          </a:prstGeom>
        </p:spPr>
      </p:pic>
      <p:sp>
        <p:nvSpPr>
          <p:cNvPr id="5" name="Espace réservé du titre 1"/>
          <p:cNvSpPr>
            <a:spLocks noGrp="1"/>
          </p:cNvSpPr>
          <p:nvPr>
            <p:ph type="title" hasCustomPrompt="1"/>
          </p:nvPr>
        </p:nvSpPr>
        <p:spPr>
          <a:xfrm>
            <a:off x="0" y="73437"/>
            <a:ext cx="12192000" cy="1213908"/>
          </a:xfrm>
          <a:prstGeom prst="rect">
            <a:avLst/>
          </a:prstGeom>
        </p:spPr>
        <p:txBody>
          <a:bodyPr vert="horz" lIns="91440" tIns="45720" rIns="91440" bIns="45720" rtlCol="0" anchor="b">
            <a:normAutofit/>
          </a:bodyPr>
          <a:lstStyle>
            <a:lvl1pPr algn="ctr">
              <a:lnSpc>
                <a:spcPct val="70000"/>
              </a:lnSpc>
              <a:defRPr sz="2667" b="1" baseline="0">
                <a:solidFill>
                  <a:schemeClr val="tx2"/>
                </a:solidFill>
                <a:latin typeface="Century Gothic" charset="0"/>
                <a:ea typeface="Century Gothic" charset="0"/>
                <a:cs typeface="Century Gothic" charset="0"/>
              </a:defRPr>
            </a:lvl1pPr>
          </a:lstStyle>
          <a:p>
            <a:r>
              <a:rPr lang="fr-FR" dirty="0" err="1"/>
              <a:t>Title</a:t>
            </a:r>
            <a:r>
              <a:rPr lang="fr-FR" dirty="0"/>
              <a:t> in </a:t>
            </a:r>
            <a:r>
              <a:rPr lang="fr-FR" dirty="0" err="1"/>
              <a:t>bold</a:t>
            </a:r>
            <a:br>
              <a:rPr lang="fr-FR" dirty="0"/>
            </a:br>
            <a:r>
              <a:rPr lang="fr-FR" dirty="0"/>
              <a:t>Century Gothic 20 - White</a:t>
            </a:r>
          </a:p>
        </p:txBody>
      </p:sp>
      <p:sp>
        <p:nvSpPr>
          <p:cNvPr id="6" name="Espace réservé du texte 1"/>
          <p:cNvSpPr>
            <a:spLocks noGrp="1"/>
          </p:cNvSpPr>
          <p:nvPr>
            <p:ph type="body" sz="quarter" idx="12"/>
          </p:nvPr>
        </p:nvSpPr>
        <p:spPr>
          <a:xfrm>
            <a:off x="2855907" y="1397488"/>
            <a:ext cx="4066032" cy="613377"/>
          </a:xfrm>
          <a:prstGeom prst="rect">
            <a:avLst/>
          </a:prstGeom>
        </p:spPr>
        <p:txBody>
          <a:bodyPr/>
          <a:lstStyle>
            <a:lvl1pPr>
              <a:defRPr sz="1333">
                <a:solidFill>
                  <a:schemeClr val="tx2"/>
                </a:solidFill>
                <a:latin typeface="Century Gothic" charset="0"/>
                <a:ea typeface="Century Gothic" charset="0"/>
                <a:cs typeface="Century Gothic" charset="0"/>
              </a:defRPr>
            </a:lvl1pPr>
          </a:lstStyle>
          <a:p>
            <a:pPr marL="228584" marR="0" lvl="0" indent="-228584" algn="l" defTabSz="914332" rtl="0" eaLnBrk="1" fontAlgn="auto" latinLnBrk="0" hangingPunct="1">
              <a:lnSpc>
                <a:spcPct val="90000"/>
              </a:lnSpc>
              <a:spcBef>
                <a:spcPts val="1000"/>
              </a:spcBef>
              <a:spcAft>
                <a:spcPts val="0"/>
              </a:spcAft>
              <a:buClrTx/>
              <a:buSzTx/>
              <a:buFont typeface="Arial"/>
              <a:buNone/>
              <a:tabLst/>
              <a:defRPr/>
            </a:pPr>
            <a:endParaRPr lang="fr-FR" dirty="0"/>
          </a:p>
        </p:txBody>
      </p:sp>
      <p:sp>
        <p:nvSpPr>
          <p:cNvPr id="7" name="Espace réservé du texte 2"/>
          <p:cNvSpPr>
            <a:spLocks noGrp="1"/>
          </p:cNvSpPr>
          <p:nvPr>
            <p:ph type="body" sz="quarter" idx="13"/>
          </p:nvPr>
        </p:nvSpPr>
        <p:spPr>
          <a:xfrm>
            <a:off x="7469948" y="1397486"/>
            <a:ext cx="4066032" cy="613377"/>
          </a:xfrm>
          <a:prstGeom prst="rect">
            <a:avLst/>
          </a:prstGeom>
        </p:spPr>
        <p:txBody>
          <a:bodyPr/>
          <a:lstStyle>
            <a:lvl1pPr>
              <a:defRPr sz="1333">
                <a:solidFill>
                  <a:schemeClr val="tx2"/>
                </a:solidFill>
                <a:latin typeface="Century Gothic" charset="0"/>
                <a:ea typeface="Century Gothic" charset="0"/>
                <a:cs typeface="Century Gothic" charset="0"/>
              </a:defRPr>
            </a:lvl1pPr>
          </a:lstStyle>
          <a:p>
            <a:pPr marL="228584" marR="0" lvl="0" indent="-228584" algn="l" defTabSz="914332" rtl="0" eaLnBrk="1" fontAlgn="auto" latinLnBrk="0" hangingPunct="1">
              <a:lnSpc>
                <a:spcPct val="90000"/>
              </a:lnSpc>
              <a:spcBef>
                <a:spcPts val="1000"/>
              </a:spcBef>
              <a:spcAft>
                <a:spcPts val="0"/>
              </a:spcAft>
              <a:buClrTx/>
              <a:buSzTx/>
              <a:buFont typeface="Arial"/>
              <a:buNone/>
              <a:tabLst/>
              <a:defRPr/>
            </a:pPr>
            <a:endParaRPr lang="fr-FR" dirty="0"/>
          </a:p>
        </p:txBody>
      </p:sp>
      <p:sp>
        <p:nvSpPr>
          <p:cNvPr id="8"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9" name="Espace réservé du pied de page 3"/>
          <p:cNvSpPr>
            <a:spLocks noGrp="1"/>
          </p:cNvSpPr>
          <p:nvPr>
            <p:ph type="ftr" sz="quarter" idx="3"/>
          </p:nvPr>
        </p:nvSpPr>
        <p:spPr>
          <a:xfrm>
            <a:off x="1262103" y="6494161"/>
            <a:ext cx="1320460" cy="162680"/>
          </a:xfrm>
          <a:prstGeom prst="rect">
            <a:avLst/>
          </a:prstGeom>
        </p:spPr>
        <p:txBody>
          <a:bodyPr vert="horz" lIns="91440" tIns="45720" rIns="91440" bIns="45720" rtlCol="0" anchor="ctr"/>
          <a:lstStyle>
            <a:lvl1pPr marL="0" algn="l" defTabSz="1219170" rtl="0" eaLnBrk="1" latinLnBrk="0" hangingPunct="1">
              <a:lnSpc>
                <a:spcPct val="90000"/>
              </a:lnSpc>
              <a:defRPr lang="fr-FR" sz="933" kern="1200" smtClean="0">
                <a:solidFill>
                  <a:schemeClr val="tx1">
                    <a:lumMod val="60000"/>
                    <a:lumOff val="40000"/>
                  </a:schemeClr>
                </a:solidFill>
                <a:effectLst/>
                <a:latin typeface="Century Gothic" charset="0"/>
                <a:ea typeface="Century Gothic" charset="0"/>
                <a:cs typeface="Century Gothic" charset="0"/>
              </a:defRPr>
            </a:lvl1pPr>
          </a:lstStyle>
          <a:p>
            <a:endParaRPr lang="fr-FR" dirty="0">
              <a:latin typeface="Arial" pitchFamily="34" charset="0"/>
              <a:cs typeface="Arial" pitchFamily="34" charset="0"/>
            </a:endParaRPr>
          </a:p>
        </p:txBody>
      </p:sp>
    </p:spTree>
    <p:extLst>
      <p:ext uri="{BB962C8B-B14F-4D97-AF65-F5344CB8AC3E}">
        <p14:creationId xmlns:p14="http://schemas.microsoft.com/office/powerpoint/2010/main" val="225897103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chapitre">
    <p:spTree>
      <p:nvGrpSpPr>
        <p:cNvPr id="1" name=""/>
        <p:cNvGrpSpPr/>
        <p:nvPr/>
      </p:nvGrpSpPr>
      <p:grpSpPr>
        <a:xfrm>
          <a:off x="0" y="0"/>
          <a:ext cx="0" cy="0"/>
          <a:chOff x="0" y="0"/>
          <a:chExt cx="0" cy="0"/>
        </a:xfrm>
      </p:grpSpPr>
      <p:sp>
        <p:nvSpPr>
          <p:cNvPr id="10" name="Arc 9"/>
          <p:cNvSpPr/>
          <p:nvPr userDrawn="1"/>
        </p:nvSpPr>
        <p:spPr>
          <a:xfrm rot="16200000">
            <a:off x="6144926" y="37999"/>
            <a:ext cx="12092191" cy="12092191"/>
          </a:xfrm>
          <a:prstGeom prst="arc">
            <a:avLst/>
          </a:prstGeom>
          <a:ln w="25400">
            <a:solidFill>
              <a:schemeClr val="tx2">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1" dirty="0"/>
          </a:p>
        </p:txBody>
      </p:sp>
      <p:sp>
        <p:nvSpPr>
          <p:cNvPr id="9" name="Rectangle 8"/>
          <p:cNvSpPr/>
          <p:nvPr userDrawn="1"/>
        </p:nvSpPr>
        <p:spPr>
          <a:xfrm>
            <a:off x="1098963" y="332405"/>
            <a:ext cx="398871" cy="2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11" name="Rectangle 10"/>
          <p:cNvSpPr/>
          <p:nvPr userDrawn="1"/>
        </p:nvSpPr>
        <p:spPr>
          <a:xfrm>
            <a:off x="1098963" y="1240961"/>
            <a:ext cx="398871" cy="9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12" name="Espace réservé du titre 1"/>
          <p:cNvSpPr>
            <a:spLocks noGrp="1"/>
          </p:cNvSpPr>
          <p:nvPr>
            <p:ph type="title" hasCustomPrompt="1"/>
          </p:nvPr>
        </p:nvSpPr>
        <p:spPr>
          <a:xfrm>
            <a:off x="981860" y="73437"/>
            <a:ext cx="10515597" cy="1213908"/>
          </a:xfrm>
          <a:prstGeom prst="rect">
            <a:avLst/>
          </a:prstGeom>
        </p:spPr>
        <p:txBody>
          <a:bodyPr vert="horz" lIns="91440" tIns="45720" rIns="91440" bIns="45720" rtlCol="0" anchor="b">
            <a:normAutofit/>
          </a:bodyPr>
          <a:lstStyle>
            <a:lvl1pPr>
              <a:lnSpc>
                <a:spcPct val="70000"/>
              </a:lnSpc>
              <a:defRPr sz="2667" b="1" baseline="0">
                <a:solidFill>
                  <a:schemeClr val="tx2"/>
                </a:solidFill>
                <a:latin typeface="Century Gothic" charset="0"/>
                <a:ea typeface="Century Gothic" charset="0"/>
                <a:cs typeface="Century Gothic" charset="0"/>
              </a:defRPr>
            </a:lvl1pPr>
          </a:lstStyle>
          <a:p>
            <a:r>
              <a:rPr lang="fr-FR" dirty="0" err="1"/>
              <a:t>Title</a:t>
            </a:r>
            <a:r>
              <a:rPr lang="fr-FR" dirty="0"/>
              <a:t> in </a:t>
            </a:r>
            <a:r>
              <a:rPr lang="fr-FR" dirty="0" err="1"/>
              <a:t>bold</a:t>
            </a:r>
            <a:br>
              <a:rPr lang="fr-FR" dirty="0"/>
            </a:br>
            <a:r>
              <a:rPr lang="fr-FR" dirty="0"/>
              <a:t>Century Gothic 20 </a:t>
            </a:r>
            <a:r>
              <a:rPr lang="mr-IN" dirty="0"/>
              <a:t>–</a:t>
            </a:r>
            <a:r>
              <a:rPr lang="fr-FR" dirty="0"/>
              <a:t> RGB 36.54.70</a:t>
            </a:r>
          </a:p>
        </p:txBody>
      </p:sp>
      <p:sp>
        <p:nvSpPr>
          <p:cNvPr id="13" name="Espace réservé du texte 9"/>
          <p:cNvSpPr>
            <a:spLocks noGrp="1"/>
          </p:cNvSpPr>
          <p:nvPr>
            <p:ph type="body" sz="quarter" idx="12" hasCustomPrompt="1"/>
          </p:nvPr>
        </p:nvSpPr>
        <p:spPr>
          <a:xfrm>
            <a:off x="981857" y="1239807"/>
            <a:ext cx="10515600" cy="497301"/>
          </a:xfrm>
          <a:prstGeom prst="rect">
            <a:avLst/>
          </a:prstGeom>
        </p:spPr>
        <p:txBody>
          <a:bodyPr>
            <a:normAutofit/>
          </a:bodyPr>
          <a:lstStyle>
            <a:lvl1pPr marL="0" indent="0">
              <a:buFontTx/>
              <a:buNone/>
              <a:defRPr sz="1333" baseline="0">
                <a:solidFill>
                  <a:schemeClr val="accent2"/>
                </a:solidFill>
                <a:latin typeface="Century Gothic" charset="0"/>
                <a:ea typeface="Century Gothic" charset="0"/>
                <a:cs typeface="Century Gothic" charset="0"/>
              </a:defRPr>
            </a:lvl1pPr>
            <a:lvl2pPr>
              <a:defRPr>
                <a:solidFill>
                  <a:schemeClr val="tx2">
                    <a:lumMod val="75000"/>
                    <a:lumOff val="25000"/>
                  </a:schemeClr>
                </a:solidFill>
                <a:latin typeface="Bebas" charset="0"/>
                <a:ea typeface="Bebas" charset="0"/>
                <a:cs typeface="Bebas" charset="0"/>
              </a:defRPr>
            </a:lvl2pPr>
            <a:lvl3pPr>
              <a:defRPr>
                <a:solidFill>
                  <a:schemeClr val="tx2">
                    <a:lumMod val="75000"/>
                    <a:lumOff val="25000"/>
                  </a:schemeClr>
                </a:solidFill>
                <a:latin typeface="Bebas" charset="0"/>
                <a:ea typeface="Bebas" charset="0"/>
                <a:cs typeface="Bebas" charset="0"/>
              </a:defRPr>
            </a:lvl3pPr>
            <a:lvl4pPr>
              <a:defRPr>
                <a:solidFill>
                  <a:schemeClr val="tx2">
                    <a:lumMod val="75000"/>
                    <a:lumOff val="25000"/>
                  </a:schemeClr>
                </a:solidFill>
                <a:latin typeface="Bebas" charset="0"/>
                <a:ea typeface="Bebas" charset="0"/>
                <a:cs typeface="Bebas" charset="0"/>
              </a:defRPr>
            </a:lvl4pPr>
            <a:lvl5pPr>
              <a:defRPr>
                <a:solidFill>
                  <a:schemeClr val="tx2">
                    <a:lumMod val="75000"/>
                    <a:lumOff val="25000"/>
                  </a:schemeClr>
                </a:solidFill>
                <a:latin typeface="Bebas" charset="0"/>
                <a:ea typeface="Bebas" charset="0"/>
                <a:cs typeface="Bebas" charset="0"/>
              </a:defRPr>
            </a:lvl5pPr>
          </a:lstStyle>
          <a:p>
            <a:pPr lvl="0"/>
            <a:r>
              <a:rPr lang="fr-FR" dirty="0" err="1"/>
              <a:t>Subtitle</a:t>
            </a:r>
            <a:r>
              <a:rPr lang="fr-FR" dirty="0"/>
              <a:t> </a:t>
            </a:r>
            <a:r>
              <a:rPr lang="mr-IN" dirty="0"/>
              <a:t>–</a:t>
            </a:r>
            <a:r>
              <a:rPr lang="fr-FR" dirty="0"/>
              <a:t> Century Gothic 10 </a:t>
            </a:r>
            <a:r>
              <a:rPr lang="mr-IN" dirty="0"/>
              <a:t>–</a:t>
            </a:r>
            <a:r>
              <a:rPr lang="fr-FR" dirty="0"/>
              <a:t> RGB 0.171.199</a:t>
            </a:r>
          </a:p>
        </p:txBody>
      </p:sp>
      <p:pic>
        <p:nvPicPr>
          <p:cNvPr id="14" name="Espace réservé pour une 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864205" y="764435"/>
            <a:ext cx="5329083" cy="5329083"/>
          </a:xfrm>
          <a:custGeom>
            <a:avLst/>
            <a:gdLst>
              <a:gd name="connsiteX0" fmla="*/ 1909187 w 1909187"/>
              <a:gd name="connsiteY0" fmla="*/ 0 h 1909187"/>
              <a:gd name="connsiteX1" fmla="*/ 1909187 w 1909187"/>
              <a:gd name="connsiteY1" fmla="*/ 1909187 h 1909187"/>
              <a:gd name="connsiteX2" fmla="*/ 0 w 1909187"/>
              <a:gd name="connsiteY2" fmla="*/ 1909187 h 1909187"/>
              <a:gd name="connsiteX3" fmla="*/ 1909187 w 1909187"/>
              <a:gd name="connsiteY3" fmla="*/ 0 h 1909187"/>
            </a:gdLst>
            <a:ahLst/>
            <a:cxnLst>
              <a:cxn ang="0">
                <a:pos x="connsiteX0" y="connsiteY0"/>
              </a:cxn>
              <a:cxn ang="0">
                <a:pos x="connsiteX1" y="connsiteY1"/>
              </a:cxn>
              <a:cxn ang="0">
                <a:pos x="connsiteX2" y="connsiteY2"/>
              </a:cxn>
              <a:cxn ang="0">
                <a:pos x="connsiteX3" y="connsiteY3"/>
              </a:cxn>
            </a:cxnLst>
            <a:rect l="l" t="t" r="r" b="b"/>
            <a:pathLst>
              <a:path w="1909187" h="1909187">
                <a:moveTo>
                  <a:pt x="1909187" y="0"/>
                </a:moveTo>
                <a:lnTo>
                  <a:pt x="1909187" y="1909187"/>
                </a:lnTo>
                <a:lnTo>
                  <a:pt x="0" y="1909187"/>
                </a:lnTo>
                <a:cubicBezTo>
                  <a:pt x="0" y="854772"/>
                  <a:pt x="854772" y="0"/>
                  <a:pt x="1909187" y="0"/>
                </a:cubicBezTo>
                <a:close/>
              </a:path>
            </a:pathLst>
          </a:custGeom>
        </p:spPr>
      </p:pic>
      <p:sp>
        <p:nvSpPr>
          <p:cNvPr id="8"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15" name="Espace réservé du pied de page 3"/>
          <p:cNvSpPr>
            <a:spLocks noGrp="1"/>
          </p:cNvSpPr>
          <p:nvPr>
            <p:ph type="ftr" sz="quarter" idx="3"/>
          </p:nvPr>
        </p:nvSpPr>
        <p:spPr>
          <a:xfrm>
            <a:off x="1262103" y="6494161"/>
            <a:ext cx="1320460" cy="162680"/>
          </a:xfrm>
          <a:prstGeom prst="rect">
            <a:avLst/>
          </a:prstGeom>
        </p:spPr>
        <p:txBody>
          <a:bodyPr vert="horz" lIns="91440" tIns="45720" rIns="91440" bIns="45720" rtlCol="0" anchor="ctr"/>
          <a:lstStyle>
            <a:lvl1pPr marL="0" algn="l" defTabSz="1219170" rtl="0" eaLnBrk="1" latinLnBrk="0" hangingPunct="1">
              <a:lnSpc>
                <a:spcPct val="90000"/>
              </a:lnSpc>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endParaRPr lang="fr-FR" dirty="0">
              <a:latin typeface="Arial" pitchFamily="34" charset="0"/>
              <a:cs typeface="Arial" pitchFamily="34" charset="0"/>
            </a:endParaRPr>
          </a:p>
        </p:txBody>
      </p:sp>
    </p:spTree>
    <p:extLst>
      <p:ext uri="{BB962C8B-B14F-4D97-AF65-F5344CB8AC3E}">
        <p14:creationId xmlns:p14="http://schemas.microsoft.com/office/powerpoint/2010/main" val="417401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contenu">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535275" y="135920"/>
            <a:ext cx="5483720" cy="5616897"/>
          </a:xfrm>
          <a:prstGeom prst="rect">
            <a:avLst/>
          </a:prstGeom>
        </p:spPr>
      </p:pic>
      <p:sp>
        <p:nvSpPr>
          <p:cNvPr id="18" name="Rectangle 17"/>
          <p:cNvSpPr/>
          <p:nvPr userDrawn="1"/>
        </p:nvSpPr>
        <p:spPr>
          <a:xfrm>
            <a:off x="1098963" y="332405"/>
            <a:ext cx="398871" cy="2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19" name="Rectangle 18"/>
          <p:cNvSpPr/>
          <p:nvPr userDrawn="1"/>
        </p:nvSpPr>
        <p:spPr>
          <a:xfrm>
            <a:off x="1098963" y="1240961"/>
            <a:ext cx="398871" cy="9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21" name="Espace réservé du texte 9"/>
          <p:cNvSpPr>
            <a:spLocks noGrp="1"/>
          </p:cNvSpPr>
          <p:nvPr>
            <p:ph type="body" sz="quarter" idx="12" hasCustomPrompt="1"/>
          </p:nvPr>
        </p:nvSpPr>
        <p:spPr>
          <a:xfrm>
            <a:off x="981857" y="1239807"/>
            <a:ext cx="10515600" cy="497301"/>
          </a:xfrm>
          <a:prstGeom prst="rect">
            <a:avLst/>
          </a:prstGeom>
        </p:spPr>
        <p:txBody>
          <a:bodyPr>
            <a:normAutofit/>
          </a:bodyPr>
          <a:lstStyle>
            <a:lvl1pPr marL="0" indent="0">
              <a:buFontTx/>
              <a:buNone/>
              <a:defRPr sz="1333" baseline="0">
                <a:solidFill>
                  <a:schemeClr val="accent2"/>
                </a:solidFill>
                <a:latin typeface="Century Gothic" charset="0"/>
                <a:ea typeface="Century Gothic" charset="0"/>
                <a:cs typeface="Century Gothic" charset="0"/>
              </a:defRPr>
            </a:lvl1pPr>
            <a:lvl2pPr>
              <a:defRPr>
                <a:solidFill>
                  <a:schemeClr val="tx2">
                    <a:lumMod val="75000"/>
                    <a:lumOff val="25000"/>
                  </a:schemeClr>
                </a:solidFill>
                <a:latin typeface="Bebas" charset="0"/>
                <a:ea typeface="Bebas" charset="0"/>
                <a:cs typeface="Bebas" charset="0"/>
              </a:defRPr>
            </a:lvl2pPr>
            <a:lvl3pPr>
              <a:defRPr>
                <a:solidFill>
                  <a:schemeClr val="tx2">
                    <a:lumMod val="75000"/>
                    <a:lumOff val="25000"/>
                  </a:schemeClr>
                </a:solidFill>
                <a:latin typeface="Bebas" charset="0"/>
                <a:ea typeface="Bebas" charset="0"/>
                <a:cs typeface="Bebas" charset="0"/>
              </a:defRPr>
            </a:lvl3pPr>
            <a:lvl4pPr>
              <a:defRPr>
                <a:solidFill>
                  <a:schemeClr val="tx2">
                    <a:lumMod val="75000"/>
                    <a:lumOff val="25000"/>
                  </a:schemeClr>
                </a:solidFill>
                <a:latin typeface="Bebas" charset="0"/>
                <a:ea typeface="Bebas" charset="0"/>
                <a:cs typeface="Bebas" charset="0"/>
              </a:defRPr>
            </a:lvl4pPr>
            <a:lvl5pPr>
              <a:defRPr>
                <a:solidFill>
                  <a:schemeClr val="tx2">
                    <a:lumMod val="75000"/>
                    <a:lumOff val="25000"/>
                  </a:schemeClr>
                </a:solidFill>
                <a:latin typeface="Bebas" charset="0"/>
                <a:ea typeface="Bebas" charset="0"/>
                <a:cs typeface="Bebas" charset="0"/>
              </a:defRPr>
            </a:lvl5pPr>
          </a:lstStyle>
          <a:p>
            <a:pPr lvl="0"/>
            <a:r>
              <a:rPr lang="fr-FR" dirty="0" err="1"/>
              <a:t>Subtitle</a:t>
            </a:r>
            <a:r>
              <a:rPr lang="fr-FR" dirty="0"/>
              <a:t> </a:t>
            </a:r>
            <a:r>
              <a:rPr lang="mr-IN" dirty="0"/>
              <a:t>–</a:t>
            </a:r>
            <a:r>
              <a:rPr lang="fr-FR" dirty="0"/>
              <a:t> Century Gothic 10 </a:t>
            </a:r>
            <a:r>
              <a:rPr lang="mr-IN" dirty="0"/>
              <a:t>–</a:t>
            </a:r>
            <a:r>
              <a:rPr lang="fr-FR" dirty="0"/>
              <a:t> RGB 0.171.199</a:t>
            </a:r>
          </a:p>
        </p:txBody>
      </p:sp>
      <p:sp>
        <p:nvSpPr>
          <p:cNvPr id="22" name="Espace réservé du titre 1"/>
          <p:cNvSpPr>
            <a:spLocks noGrp="1"/>
          </p:cNvSpPr>
          <p:nvPr>
            <p:ph type="title" hasCustomPrompt="1"/>
          </p:nvPr>
        </p:nvSpPr>
        <p:spPr>
          <a:xfrm>
            <a:off x="981860" y="73437"/>
            <a:ext cx="10515597" cy="1213908"/>
          </a:xfrm>
          <a:prstGeom prst="rect">
            <a:avLst/>
          </a:prstGeom>
        </p:spPr>
        <p:txBody>
          <a:bodyPr vert="horz" lIns="91440" tIns="45720" rIns="91440" bIns="45720" rtlCol="0" anchor="b">
            <a:normAutofit/>
          </a:bodyPr>
          <a:lstStyle>
            <a:lvl1pPr>
              <a:lnSpc>
                <a:spcPct val="70000"/>
              </a:lnSpc>
              <a:defRPr sz="2667" b="1" baseline="0">
                <a:solidFill>
                  <a:schemeClr val="tx2"/>
                </a:solidFill>
                <a:latin typeface="Century Gothic" charset="0"/>
                <a:ea typeface="Century Gothic" charset="0"/>
                <a:cs typeface="Century Gothic" charset="0"/>
              </a:defRPr>
            </a:lvl1pPr>
          </a:lstStyle>
          <a:p>
            <a:r>
              <a:rPr lang="fr-FR" dirty="0" err="1"/>
              <a:t>Title</a:t>
            </a:r>
            <a:r>
              <a:rPr lang="fr-FR" dirty="0"/>
              <a:t> in </a:t>
            </a:r>
            <a:r>
              <a:rPr lang="fr-FR" dirty="0" err="1"/>
              <a:t>bold</a:t>
            </a:r>
            <a:br>
              <a:rPr lang="fr-FR" dirty="0"/>
            </a:br>
            <a:r>
              <a:rPr lang="fr-FR" dirty="0"/>
              <a:t>Century Gothic 20 </a:t>
            </a:r>
            <a:r>
              <a:rPr lang="mr-IN" dirty="0"/>
              <a:t>–</a:t>
            </a:r>
            <a:r>
              <a:rPr lang="fr-FR" dirty="0"/>
              <a:t> RGB 36.54.70</a:t>
            </a:r>
          </a:p>
        </p:txBody>
      </p:sp>
      <p:sp>
        <p:nvSpPr>
          <p:cNvPr id="8" name="Espace réservé du contenu 2"/>
          <p:cNvSpPr>
            <a:spLocks noGrp="1"/>
          </p:cNvSpPr>
          <p:nvPr>
            <p:ph idx="1" hasCustomPrompt="1"/>
          </p:nvPr>
        </p:nvSpPr>
        <p:spPr>
          <a:xfrm>
            <a:off x="981857" y="1799590"/>
            <a:ext cx="10515600" cy="4212193"/>
          </a:xfrm>
          <a:prstGeom prst="rect">
            <a:avLst/>
          </a:prstGeom>
        </p:spPr>
        <p:txBody>
          <a:bodyPr numCol="1" spcCol="360000"/>
          <a:lstStyle>
            <a:lvl1pPr marL="0" indent="0">
              <a:buNone/>
              <a:defRPr sz="1600">
                <a:solidFill>
                  <a:schemeClr val="tx2"/>
                </a:solidFill>
                <a:latin typeface="Century Gothic" charset="0"/>
                <a:ea typeface="Century Gothic" charset="0"/>
                <a:cs typeface="Century Gothic" charset="0"/>
              </a:defRPr>
            </a:lvl1pPr>
            <a:lvl2pPr marL="685750" indent="-228584">
              <a:buClr>
                <a:schemeClr val="accent2"/>
              </a:buClr>
              <a:buSzPct val="90000"/>
              <a:buFontTx/>
              <a:buBlip>
                <a:blip r:embed="rId3"/>
              </a:buBlip>
              <a:defRPr sz="1467" baseline="0">
                <a:solidFill>
                  <a:schemeClr val="accent2"/>
                </a:solidFill>
                <a:latin typeface="Century Gothic" charset="0"/>
                <a:ea typeface="Century Gothic" charset="0"/>
                <a:cs typeface="Century Gothic" charset="0"/>
              </a:defRPr>
            </a:lvl2pPr>
            <a:lvl3pPr marL="1142914" indent="-228584">
              <a:buFontTx/>
              <a:buBlip>
                <a:blip r:embed="rId4"/>
              </a:buBlip>
              <a:defRPr sz="1333">
                <a:solidFill>
                  <a:schemeClr val="tx2"/>
                </a:solidFill>
                <a:latin typeface="Century Gothic" charset="0"/>
                <a:ea typeface="Century Gothic" charset="0"/>
                <a:cs typeface="Century Gothic" charset="0"/>
              </a:defRPr>
            </a:lvl3pPr>
            <a:lvl4pPr marL="1600080" indent="-228584">
              <a:buClr>
                <a:schemeClr val="accent2"/>
              </a:buClr>
              <a:buFontTx/>
              <a:buBlip>
                <a:blip r:embed="rId5"/>
              </a:buBlip>
              <a:defRPr sz="1200" baseline="0">
                <a:solidFill>
                  <a:schemeClr val="bg1">
                    <a:lumMod val="50000"/>
                  </a:schemeClr>
                </a:solidFill>
                <a:latin typeface="Century Gothic" charset="0"/>
                <a:ea typeface="Century Gothic" charset="0"/>
                <a:cs typeface="Century Gothic" charset="0"/>
              </a:defRPr>
            </a:lvl4pPr>
            <a:lvl5pPr marL="2057247" indent="-228584">
              <a:buSzPct val="80000"/>
              <a:buFontTx/>
              <a:buBlip>
                <a:blip r:embed="rId3"/>
              </a:buBlip>
              <a:defRPr sz="1067">
                <a:solidFill>
                  <a:schemeClr val="accent2"/>
                </a:solidFill>
                <a:latin typeface="Century Gothic" charset="0"/>
                <a:ea typeface="Century Gothic" charset="0"/>
                <a:cs typeface="Century Gothic" charset="0"/>
              </a:defRPr>
            </a:lvl5pPr>
          </a:lstStyle>
          <a:p>
            <a:pPr lvl="0"/>
            <a:r>
              <a:rPr lang="fr-FR" dirty="0" err="1"/>
              <a:t>Level</a:t>
            </a:r>
            <a:r>
              <a:rPr lang="fr-FR" dirty="0"/>
              <a:t> 1 </a:t>
            </a:r>
            <a:r>
              <a:rPr lang="mr-IN" dirty="0"/>
              <a:t>–</a:t>
            </a:r>
            <a:r>
              <a:rPr lang="fr-FR" dirty="0"/>
              <a:t> Century Gothic 12 </a:t>
            </a:r>
            <a:r>
              <a:rPr lang="mr-IN" dirty="0"/>
              <a:t>–</a:t>
            </a:r>
            <a:r>
              <a:rPr lang="fr-FR" dirty="0"/>
              <a:t> RGB 36.54.70</a:t>
            </a:r>
          </a:p>
          <a:p>
            <a:pPr lvl="1"/>
            <a:r>
              <a:rPr lang="fr-FR" dirty="0" err="1"/>
              <a:t>Level</a:t>
            </a:r>
            <a:r>
              <a:rPr lang="fr-FR" dirty="0"/>
              <a:t> 2 - Century Gothic 11 </a:t>
            </a:r>
            <a:r>
              <a:rPr lang="mr-IN" dirty="0"/>
              <a:t>–</a:t>
            </a:r>
            <a:r>
              <a:rPr lang="fr-FR" dirty="0"/>
              <a:t> RGB </a:t>
            </a:r>
            <a:r>
              <a:rPr lang="fr-FR" dirty="0">
                <a:solidFill>
                  <a:srgbClr val="00ABC7"/>
                </a:solidFill>
              </a:rPr>
              <a:t>0.171.199</a:t>
            </a:r>
          </a:p>
          <a:p>
            <a:pPr lvl="2"/>
            <a:r>
              <a:rPr lang="fr-FR" dirty="0" err="1"/>
              <a:t>Level</a:t>
            </a:r>
            <a:r>
              <a:rPr lang="fr-FR" dirty="0"/>
              <a:t> 3 - Century Gothic 10 </a:t>
            </a:r>
            <a:r>
              <a:rPr lang="mr-IN" dirty="0"/>
              <a:t>–</a:t>
            </a:r>
            <a:r>
              <a:rPr lang="fr-FR" dirty="0"/>
              <a:t> </a:t>
            </a:r>
            <a:r>
              <a:rPr lang="fr-FR" dirty="0">
                <a:solidFill>
                  <a:srgbClr val="243646"/>
                </a:solidFill>
              </a:rPr>
              <a:t>RGB 36.54.70</a:t>
            </a:r>
          </a:p>
          <a:p>
            <a:pPr lvl="3"/>
            <a:r>
              <a:rPr lang="fr-FR" dirty="0" err="1"/>
              <a:t>Level</a:t>
            </a:r>
            <a:r>
              <a:rPr lang="fr-FR" dirty="0"/>
              <a:t> 4 </a:t>
            </a:r>
            <a:r>
              <a:rPr lang="mr-IN" dirty="0"/>
              <a:t>–</a:t>
            </a:r>
            <a:r>
              <a:rPr lang="fr-FR" dirty="0"/>
              <a:t> Century Gothic 9 </a:t>
            </a:r>
            <a:r>
              <a:rPr lang="mr-IN" dirty="0"/>
              <a:t>–</a:t>
            </a:r>
            <a:r>
              <a:rPr lang="fr-FR" dirty="0"/>
              <a:t> RGB </a:t>
            </a:r>
            <a:r>
              <a:rPr lang="fr-FR" dirty="0">
                <a:solidFill>
                  <a:srgbClr val="7F7F7F"/>
                </a:solidFill>
              </a:rPr>
              <a:t>127.127.127</a:t>
            </a:r>
            <a:r>
              <a:rPr lang="fr-FR" dirty="0"/>
              <a:t> </a:t>
            </a:r>
          </a:p>
          <a:p>
            <a:pPr lvl="4"/>
            <a:r>
              <a:rPr lang="fr-FR" dirty="0" err="1"/>
              <a:t>Level</a:t>
            </a:r>
            <a:r>
              <a:rPr lang="fr-FR" dirty="0"/>
              <a:t> 5 </a:t>
            </a:r>
            <a:r>
              <a:rPr lang="mr-IN" dirty="0"/>
              <a:t>–</a:t>
            </a:r>
            <a:r>
              <a:rPr lang="fr-FR" dirty="0"/>
              <a:t> Century Gothic 8 </a:t>
            </a:r>
            <a:r>
              <a:rPr lang="mr-IN" dirty="0"/>
              <a:t>–</a:t>
            </a:r>
            <a:r>
              <a:rPr lang="fr-FR" dirty="0"/>
              <a:t> RGB 0.171.199</a:t>
            </a:r>
          </a:p>
        </p:txBody>
      </p:sp>
      <p:sp>
        <p:nvSpPr>
          <p:cNvPr id="9"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10" name="Espace réservé du pied de page 3"/>
          <p:cNvSpPr>
            <a:spLocks noGrp="1"/>
          </p:cNvSpPr>
          <p:nvPr>
            <p:ph type="ftr" sz="quarter" idx="3"/>
          </p:nvPr>
        </p:nvSpPr>
        <p:spPr>
          <a:xfrm>
            <a:off x="1262103" y="6487245"/>
            <a:ext cx="1320460" cy="162680"/>
          </a:xfrm>
          <a:prstGeom prst="rect">
            <a:avLst/>
          </a:prstGeom>
        </p:spPr>
        <p:txBody>
          <a:bodyPr vert="horz" lIns="91440" tIns="45720" rIns="91440" bIns="45720" rtlCol="0" anchor="ctr"/>
          <a:lstStyle>
            <a:lvl1pPr marL="0" algn="l" defTabSz="1219170" rtl="0" eaLnBrk="1" latinLnBrk="0" hangingPunct="1">
              <a:lnSpc>
                <a:spcPct val="90000"/>
              </a:lnSpc>
              <a:defRPr lang="fr-FR" sz="1067" kern="1200" smtClean="0">
                <a:solidFill>
                  <a:schemeClr val="tx1">
                    <a:lumMod val="60000"/>
                    <a:lumOff val="40000"/>
                  </a:schemeClr>
                </a:solidFill>
                <a:effectLst/>
                <a:latin typeface="Century Gothic" charset="0"/>
                <a:ea typeface="Century Gothic" charset="0"/>
                <a:cs typeface="Century Gothic" charset="0"/>
              </a:defRPr>
            </a:lvl1pPr>
          </a:lstStyle>
          <a:p>
            <a:endParaRPr lang="fr-FR" dirty="0">
              <a:latin typeface="Arial" pitchFamily="34" charset="0"/>
              <a:cs typeface="Arial" pitchFamily="34" charset="0"/>
            </a:endParaRPr>
          </a:p>
        </p:txBody>
      </p:sp>
    </p:spTree>
    <p:extLst>
      <p:ext uri="{BB962C8B-B14F-4D97-AF65-F5344CB8AC3E}">
        <p14:creationId xmlns:p14="http://schemas.microsoft.com/office/powerpoint/2010/main" val="3579876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vierge">
    <p:spTree>
      <p:nvGrpSpPr>
        <p:cNvPr id="1" name=""/>
        <p:cNvGrpSpPr/>
        <p:nvPr/>
      </p:nvGrpSpPr>
      <p:grpSpPr>
        <a:xfrm>
          <a:off x="0" y="0"/>
          <a:ext cx="0" cy="0"/>
          <a:chOff x="0" y="0"/>
          <a:chExt cx="0" cy="0"/>
        </a:xfrm>
      </p:grpSpPr>
      <p:sp>
        <p:nvSpPr>
          <p:cNvPr id="14" name="Rectangle 13"/>
          <p:cNvSpPr/>
          <p:nvPr userDrawn="1"/>
        </p:nvSpPr>
        <p:spPr>
          <a:xfrm>
            <a:off x="1098963" y="332405"/>
            <a:ext cx="398871" cy="2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15" name="Rectangle 14"/>
          <p:cNvSpPr/>
          <p:nvPr userDrawn="1"/>
        </p:nvSpPr>
        <p:spPr>
          <a:xfrm>
            <a:off x="1098963" y="1240961"/>
            <a:ext cx="398871" cy="9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solidFill>
                <a:schemeClr val="tx1"/>
              </a:solidFill>
              <a:latin typeface="Century Gothic" charset="0"/>
              <a:ea typeface="Century Gothic" charset="0"/>
              <a:cs typeface="Century Gothic" charset="0"/>
            </a:endParaRPr>
          </a:p>
        </p:txBody>
      </p:sp>
      <p:sp>
        <p:nvSpPr>
          <p:cNvPr id="17" name="Espace réservé du texte 9"/>
          <p:cNvSpPr>
            <a:spLocks noGrp="1"/>
          </p:cNvSpPr>
          <p:nvPr>
            <p:ph type="body" sz="quarter" idx="12" hasCustomPrompt="1"/>
          </p:nvPr>
        </p:nvSpPr>
        <p:spPr>
          <a:xfrm>
            <a:off x="981857" y="1239807"/>
            <a:ext cx="10515600" cy="497301"/>
          </a:xfrm>
          <a:prstGeom prst="rect">
            <a:avLst/>
          </a:prstGeom>
        </p:spPr>
        <p:txBody>
          <a:bodyPr>
            <a:normAutofit/>
          </a:bodyPr>
          <a:lstStyle>
            <a:lvl1pPr marL="0" indent="0">
              <a:buFontTx/>
              <a:buNone/>
              <a:defRPr sz="1333" baseline="0">
                <a:solidFill>
                  <a:schemeClr val="accent2"/>
                </a:solidFill>
                <a:latin typeface="Century Gothic" charset="0"/>
                <a:ea typeface="Century Gothic" charset="0"/>
                <a:cs typeface="Century Gothic" charset="0"/>
              </a:defRPr>
            </a:lvl1pPr>
            <a:lvl2pPr>
              <a:defRPr>
                <a:solidFill>
                  <a:schemeClr val="tx2">
                    <a:lumMod val="75000"/>
                    <a:lumOff val="25000"/>
                  </a:schemeClr>
                </a:solidFill>
                <a:latin typeface="Bebas" charset="0"/>
                <a:ea typeface="Bebas" charset="0"/>
                <a:cs typeface="Bebas" charset="0"/>
              </a:defRPr>
            </a:lvl2pPr>
            <a:lvl3pPr>
              <a:defRPr>
                <a:solidFill>
                  <a:schemeClr val="tx2">
                    <a:lumMod val="75000"/>
                    <a:lumOff val="25000"/>
                  </a:schemeClr>
                </a:solidFill>
                <a:latin typeface="Bebas" charset="0"/>
                <a:ea typeface="Bebas" charset="0"/>
                <a:cs typeface="Bebas" charset="0"/>
              </a:defRPr>
            </a:lvl3pPr>
            <a:lvl4pPr>
              <a:defRPr>
                <a:solidFill>
                  <a:schemeClr val="tx2">
                    <a:lumMod val="75000"/>
                    <a:lumOff val="25000"/>
                  </a:schemeClr>
                </a:solidFill>
                <a:latin typeface="Bebas" charset="0"/>
                <a:ea typeface="Bebas" charset="0"/>
                <a:cs typeface="Bebas" charset="0"/>
              </a:defRPr>
            </a:lvl4pPr>
            <a:lvl5pPr>
              <a:defRPr>
                <a:solidFill>
                  <a:schemeClr val="tx2">
                    <a:lumMod val="75000"/>
                    <a:lumOff val="25000"/>
                  </a:schemeClr>
                </a:solidFill>
                <a:latin typeface="Bebas" charset="0"/>
                <a:ea typeface="Bebas" charset="0"/>
                <a:cs typeface="Bebas" charset="0"/>
              </a:defRPr>
            </a:lvl5pPr>
          </a:lstStyle>
          <a:p>
            <a:pPr lvl="0"/>
            <a:r>
              <a:rPr lang="fr-FR" dirty="0" err="1"/>
              <a:t>Subtitle</a:t>
            </a:r>
            <a:r>
              <a:rPr lang="fr-FR" dirty="0"/>
              <a:t> </a:t>
            </a:r>
            <a:r>
              <a:rPr lang="mr-IN" dirty="0"/>
              <a:t>–</a:t>
            </a:r>
            <a:r>
              <a:rPr lang="fr-FR" dirty="0"/>
              <a:t> Century Gothic 10 </a:t>
            </a:r>
            <a:r>
              <a:rPr lang="mr-IN" dirty="0"/>
              <a:t>–</a:t>
            </a:r>
            <a:r>
              <a:rPr lang="fr-FR" dirty="0"/>
              <a:t> RGB 0.171.199</a:t>
            </a:r>
          </a:p>
        </p:txBody>
      </p:sp>
      <p:sp>
        <p:nvSpPr>
          <p:cNvPr id="18" name="Espace réservé du titre 1"/>
          <p:cNvSpPr>
            <a:spLocks noGrp="1"/>
          </p:cNvSpPr>
          <p:nvPr>
            <p:ph type="title" hasCustomPrompt="1"/>
          </p:nvPr>
        </p:nvSpPr>
        <p:spPr>
          <a:xfrm>
            <a:off x="981860" y="73437"/>
            <a:ext cx="10515597" cy="1213908"/>
          </a:xfrm>
          <a:prstGeom prst="rect">
            <a:avLst/>
          </a:prstGeom>
        </p:spPr>
        <p:txBody>
          <a:bodyPr vert="horz" lIns="91440" tIns="45720" rIns="91440" bIns="45720" rtlCol="0" anchor="b">
            <a:normAutofit/>
          </a:bodyPr>
          <a:lstStyle>
            <a:lvl1pPr>
              <a:lnSpc>
                <a:spcPct val="70000"/>
              </a:lnSpc>
              <a:defRPr sz="2667" b="1" baseline="0">
                <a:solidFill>
                  <a:schemeClr val="tx2"/>
                </a:solidFill>
                <a:latin typeface="Century Gothic" charset="0"/>
                <a:ea typeface="Century Gothic" charset="0"/>
                <a:cs typeface="Century Gothic" charset="0"/>
              </a:defRPr>
            </a:lvl1pPr>
          </a:lstStyle>
          <a:p>
            <a:r>
              <a:rPr lang="fr-FR" dirty="0" err="1"/>
              <a:t>Title</a:t>
            </a:r>
            <a:r>
              <a:rPr lang="fr-FR" dirty="0"/>
              <a:t> in </a:t>
            </a:r>
            <a:r>
              <a:rPr lang="fr-FR" dirty="0" err="1"/>
              <a:t>bold</a:t>
            </a:r>
            <a:br>
              <a:rPr lang="fr-FR" dirty="0"/>
            </a:br>
            <a:r>
              <a:rPr lang="fr-FR" dirty="0"/>
              <a:t>Century Gothic 20 </a:t>
            </a:r>
            <a:r>
              <a:rPr lang="mr-IN" dirty="0"/>
              <a:t>–</a:t>
            </a:r>
            <a:r>
              <a:rPr lang="fr-FR" dirty="0"/>
              <a:t> RGB 36.54.70</a:t>
            </a:r>
          </a:p>
        </p:txBody>
      </p:sp>
      <p:sp>
        <p:nvSpPr>
          <p:cNvPr id="6"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7" name="Espace réservé du pied de page 3"/>
          <p:cNvSpPr>
            <a:spLocks noGrp="1"/>
          </p:cNvSpPr>
          <p:nvPr>
            <p:ph type="ftr" sz="quarter" idx="3"/>
          </p:nvPr>
        </p:nvSpPr>
        <p:spPr>
          <a:xfrm>
            <a:off x="1262103" y="6494161"/>
            <a:ext cx="1320460" cy="162680"/>
          </a:xfrm>
          <a:prstGeom prst="rect">
            <a:avLst/>
          </a:prstGeom>
        </p:spPr>
        <p:txBody>
          <a:bodyPr vert="horz" lIns="91440" tIns="45720" rIns="91440" bIns="45720" rtlCol="0" anchor="ctr"/>
          <a:lstStyle>
            <a:lvl1pPr marL="0" algn="l" defTabSz="1219170" rtl="0" eaLnBrk="1" latinLnBrk="0" hangingPunct="1">
              <a:lnSpc>
                <a:spcPct val="90000"/>
              </a:lnSpc>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endParaRPr lang="fr-FR" dirty="0">
              <a:latin typeface="Arial" pitchFamily="34" charset="0"/>
              <a:cs typeface="Arial" pitchFamily="34" charset="0"/>
            </a:endParaRPr>
          </a:p>
        </p:txBody>
      </p:sp>
    </p:spTree>
    <p:extLst>
      <p:ext uri="{BB962C8B-B14F-4D97-AF65-F5344CB8AC3E}">
        <p14:creationId xmlns:p14="http://schemas.microsoft.com/office/powerpoint/2010/main" val="14501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64476-75F9-4C70-97E3-959052D4192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C70F48-80AB-4743-90AE-BCAEBD95EFA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ABA6F78-45B3-447C-AD73-2A23AA053D9C}"/>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5" name="Symbol zastępczy stopki 4">
            <a:extLst>
              <a:ext uri="{FF2B5EF4-FFF2-40B4-BE49-F238E27FC236}">
                <a16:creationId xmlns:a16="http://schemas.microsoft.com/office/drawing/2014/main" id="{CCA95DB0-64B8-4286-90FD-15E69BF801CA}"/>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A62A8C65-F709-47D6-A0D4-4147A4A943AE}"/>
              </a:ext>
            </a:extLst>
          </p:cNvPr>
          <p:cNvSpPr>
            <a:spLocks noGrp="1"/>
          </p:cNvSpPr>
          <p:nvPr>
            <p:ph type="sldNum" sz="quarter" idx="12"/>
          </p:nvPr>
        </p:nvSpPr>
        <p:spPr/>
        <p:txBody>
          <a:bodyPr/>
          <a:lstStyle>
            <a:lvl1pPr>
              <a:defRPr sz="1600"/>
            </a:lvl1pPr>
          </a:lstStyle>
          <a:p>
            <a:fld id="{5D9669B4-5BA5-4581-807E-4C9EAEC8559C}" type="slidenum">
              <a:rPr lang="pl-PL" smtClean="0"/>
              <a:pPr/>
              <a:t>‹#›</a:t>
            </a:fld>
            <a:endParaRPr lang="pl-PL" dirty="0"/>
          </a:p>
        </p:txBody>
      </p:sp>
    </p:spTree>
    <p:extLst>
      <p:ext uri="{BB962C8B-B14F-4D97-AF65-F5344CB8AC3E}">
        <p14:creationId xmlns:p14="http://schemas.microsoft.com/office/powerpoint/2010/main" val="55912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E169CA61-EC07-4705-9E31-BA1BB9072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Espace réservé de la date 6">
            <a:extLst>
              <a:ext uri="{FF2B5EF4-FFF2-40B4-BE49-F238E27FC236}">
                <a16:creationId xmlns:a16="http://schemas.microsoft.com/office/drawing/2014/main" id="{788C417B-7D1D-D539-C09E-C68781EAB006}"/>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8" name="Espace réservé du pied de page 7">
            <a:extLst>
              <a:ext uri="{FF2B5EF4-FFF2-40B4-BE49-F238E27FC236}">
                <a16:creationId xmlns:a16="http://schemas.microsoft.com/office/drawing/2014/main" id="{1286F019-A5A2-9088-8528-4F04690D31BC}"/>
              </a:ext>
            </a:extLst>
          </p:cNvPr>
          <p:cNvSpPr>
            <a:spLocks noGrp="1"/>
          </p:cNvSpPr>
          <p:nvPr>
            <p:ph type="ftr" sz="quarter" idx="11"/>
          </p:nvPr>
        </p:nvSpPr>
        <p:spPr>
          <a:xfrm>
            <a:off x="4038600" y="6356350"/>
            <a:ext cx="4114800" cy="365125"/>
          </a:xfrm>
          <a:prstGeom prst="rect">
            <a:avLst/>
          </a:prstGeom>
        </p:spPr>
        <p:txBody>
          <a:bodyPr/>
          <a:lstStyle/>
          <a:p>
            <a:endParaRPr lang="pl-PL" dirty="0"/>
          </a:p>
        </p:txBody>
      </p:sp>
      <p:sp>
        <p:nvSpPr>
          <p:cNvPr id="9" name="Espace réservé du numéro de diapositive 8">
            <a:extLst>
              <a:ext uri="{FF2B5EF4-FFF2-40B4-BE49-F238E27FC236}">
                <a16:creationId xmlns:a16="http://schemas.microsoft.com/office/drawing/2014/main" id="{D8FA4435-7F8B-61C5-3E53-885A46882CE0}"/>
              </a:ext>
            </a:extLst>
          </p:cNvPr>
          <p:cNvSpPr>
            <a:spLocks noGrp="1"/>
          </p:cNvSpPr>
          <p:nvPr>
            <p:ph type="sldNum" sz="quarter" idx="12"/>
          </p:nvPr>
        </p:nvSpPr>
        <p:spPr/>
        <p:txBody>
          <a:bodyPr/>
          <a:lstStyle/>
          <a:p>
            <a:fld id="{5D9669B4-5BA5-4581-807E-4C9EAEC8559C}" type="slidenum">
              <a:rPr lang="pl-PL" smtClean="0"/>
              <a:t>‹#›</a:t>
            </a:fld>
            <a:endParaRPr lang="pl-PL"/>
          </a:p>
        </p:txBody>
      </p:sp>
      <p:sp>
        <p:nvSpPr>
          <p:cNvPr id="10" name="Titre 9">
            <a:extLst>
              <a:ext uri="{FF2B5EF4-FFF2-40B4-BE49-F238E27FC236}">
                <a16:creationId xmlns:a16="http://schemas.microsoft.com/office/drawing/2014/main" id="{F5C2BDF8-284E-105E-D687-F45153F58D55}"/>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2672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00C3F3-86B0-4089-81D9-BF7E465CB25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DB39850-3221-4F71-946A-2B889BBA5F3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2369B58-BBA2-4FC4-9F03-238602F4EA1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95BC4B6-5917-4499-996A-C134CF8C3A1A}"/>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6" name="Symbol zastępczy stopki 5">
            <a:extLst>
              <a:ext uri="{FF2B5EF4-FFF2-40B4-BE49-F238E27FC236}">
                <a16:creationId xmlns:a16="http://schemas.microsoft.com/office/drawing/2014/main" id="{5CDA4164-1F37-4563-82C1-10D869EFF801}"/>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D1D1D9FA-C886-4643-A921-5A59169D6EEF}"/>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170182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69CF59-99D5-445C-9C26-2CE532F7E45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48C445B-EEA5-4964-B4F0-9854F91F4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84A60DA-6D9D-427F-A8D2-EEC386AC891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5D97349-608C-4E4B-AB2F-41821721F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B7C48DC-BB39-4B71-A0F2-B95321B98E7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BC9EA4E-3C9D-4105-BA49-8E8176A60F43}"/>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8" name="Symbol zastępczy stopki 7">
            <a:extLst>
              <a:ext uri="{FF2B5EF4-FFF2-40B4-BE49-F238E27FC236}">
                <a16:creationId xmlns:a16="http://schemas.microsoft.com/office/drawing/2014/main" id="{F570301D-5797-41E7-9C70-F53727E41247}"/>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ymbol zastępczy numeru slajdu 8">
            <a:extLst>
              <a:ext uri="{FF2B5EF4-FFF2-40B4-BE49-F238E27FC236}">
                <a16:creationId xmlns:a16="http://schemas.microsoft.com/office/drawing/2014/main" id="{63399071-915D-428E-AC9D-C0A1D44E4E1C}"/>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101315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53EEB6-C42E-4EF1-A008-F18061A58C6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5FAE68B-C242-42E8-AAA4-E7DF332D7454}"/>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4" name="Symbol zastępczy stopki 3">
            <a:extLst>
              <a:ext uri="{FF2B5EF4-FFF2-40B4-BE49-F238E27FC236}">
                <a16:creationId xmlns:a16="http://schemas.microsoft.com/office/drawing/2014/main" id="{19EFC4A8-4BB1-49B8-80B4-56E2BF2DDF9A}"/>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5" name="Symbol zastępczy numeru slajdu 4">
            <a:extLst>
              <a:ext uri="{FF2B5EF4-FFF2-40B4-BE49-F238E27FC236}">
                <a16:creationId xmlns:a16="http://schemas.microsoft.com/office/drawing/2014/main" id="{4687C02D-9ED2-4F59-B654-6DC2C46FABE7}"/>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399084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16A9C05-42FF-4E53-8B1F-BD32A1231C47}"/>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3" name="Symbol zastępczy stopki 2">
            <a:extLst>
              <a:ext uri="{FF2B5EF4-FFF2-40B4-BE49-F238E27FC236}">
                <a16:creationId xmlns:a16="http://schemas.microsoft.com/office/drawing/2014/main" id="{49F37767-2AD9-41B9-AFC3-7A0B70C971ED}"/>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4" name="Symbol zastępczy numeru slajdu 3">
            <a:extLst>
              <a:ext uri="{FF2B5EF4-FFF2-40B4-BE49-F238E27FC236}">
                <a16:creationId xmlns:a16="http://schemas.microsoft.com/office/drawing/2014/main" id="{CBF2EFD9-5EF8-4221-9384-343111C1B0F1}"/>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312365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9404B3-2300-417C-B0A3-6D3E7A451F9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10DEA16-B619-46EA-A3FE-0661855D14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715F0C1-7A8C-46BE-965B-FC8DFD45C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367192B-C757-40A0-B65D-D649FD3B6C2B}"/>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6" name="Symbol zastępczy stopki 5">
            <a:extLst>
              <a:ext uri="{FF2B5EF4-FFF2-40B4-BE49-F238E27FC236}">
                <a16:creationId xmlns:a16="http://schemas.microsoft.com/office/drawing/2014/main" id="{9647FA69-C396-437B-9108-9CB0A5A43323}"/>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4FE20C8D-85BD-454A-9101-DB8D80476456}"/>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312293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99C332-09F0-4696-BADB-46FD4AFF0E1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E757941-2D53-45D0-A683-D8BC586DD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B8F8C9E-BC05-48C1-B31C-A50414FD4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1F79477-F0FB-4B3C-87CC-1B96F83DD73B}"/>
              </a:ext>
            </a:extLst>
          </p:cNvPr>
          <p:cNvSpPr>
            <a:spLocks noGrp="1"/>
          </p:cNvSpPr>
          <p:nvPr>
            <p:ph type="dt" sz="half" idx="10"/>
          </p:nvPr>
        </p:nvSpPr>
        <p:spPr>
          <a:xfrm>
            <a:off x="838200" y="6356350"/>
            <a:ext cx="2743200" cy="365125"/>
          </a:xfrm>
          <a:prstGeom prst="rect">
            <a:avLst/>
          </a:prstGeom>
        </p:spPr>
        <p:txBody>
          <a:bodyPr/>
          <a:lstStyle/>
          <a:p>
            <a:r>
              <a:rPr lang="fr-FR"/>
              <a:t>16-18 June 2025</a:t>
            </a:r>
            <a:endParaRPr lang="pl-PL"/>
          </a:p>
        </p:txBody>
      </p:sp>
      <p:sp>
        <p:nvSpPr>
          <p:cNvPr id="6" name="Symbol zastępczy stopki 5">
            <a:extLst>
              <a:ext uri="{FF2B5EF4-FFF2-40B4-BE49-F238E27FC236}">
                <a16:creationId xmlns:a16="http://schemas.microsoft.com/office/drawing/2014/main" id="{D7EF323B-7B4F-46E4-94D7-6CE0D79735D2}"/>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BAD2FBFC-F6BF-4CD6-A2C8-5DBE830C1DA6}"/>
              </a:ext>
            </a:extLst>
          </p:cNvPr>
          <p:cNvSpPr>
            <a:spLocks noGrp="1"/>
          </p:cNvSpPr>
          <p:nvPr>
            <p:ph type="sldNum" sz="quarter" idx="12"/>
          </p:nvPr>
        </p:nvSpPr>
        <p:spPr/>
        <p:txBody>
          <a:bodyPr/>
          <a:lstStyle/>
          <a:p>
            <a:fld id="{5D9669B4-5BA5-4581-807E-4C9EAEC8559C}" type="slidenum">
              <a:rPr lang="pl-PL" smtClean="0"/>
              <a:t>‹#›</a:t>
            </a:fld>
            <a:endParaRPr lang="pl-PL"/>
          </a:p>
        </p:txBody>
      </p:sp>
    </p:spTree>
    <p:extLst>
      <p:ext uri="{BB962C8B-B14F-4D97-AF65-F5344CB8AC3E}">
        <p14:creationId xmlns:p14="http://schemas.microsoft.com/office/powerpoint/2010/main" val="63919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1.png"/><Relationship Id="rId12" Type="http://schemas.microsoft.com/office/2007/relationships/hdphoto" Target="../media/hdphoto3.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3.png"/><Relationship Id="rId5" Type="http://schemas.openxmlformats.org/officeDocument/2006/relationships/slideLayout" Target="../slideLayouts/slideLayout16.xml"/><Relationship Id="rId10" Type="http://schemas.microsoft.com/office/2007/relationships/hdphoto" Target="../media/hdphoto2.wdp"/><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2CE3D5E-843B-4145-B3C7-B3DA46288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7E44577-9049-4551-AD84-15BAF108C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F01E6F94-AC2D-44A1-982D-2D97712A5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669B4-5BA5-4581-807E-4C9EAEC8559C}" type="slidenum">
              <a:rPr lang="pl-PL" smtClean="0"/>
              <a:t>‹#›</a:t>
            </a:fld>
            <a:endParaRPr lang="pl-PL"/>
          </a:p>
        </p:txBody>
      </p:sp>
    </p:spTree>
    <p:extLst>
      <p:ext uri="{BB962C8B-B14F-4D97-AF65-F5344CB8AC3E}">
        <p14:creationId xmlns:p14="http://schemas.microsoft.com/office/powerpoint/2010/main" val="930640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userDrawn="1"/>
        </p:nvSpPr>
        <p:spPr>
          <a:xfrm>
            <a:off x="25099" y="6127035"/>
            <a:ext cx="667051" cy="721888"/>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spc="300">
              <a:latin typeface="Century Gothic" charset="0"/>
              <a:ea typeface="Century Gothic" charset="0"/>
              <a:cs typeface="Century Gothic" charset="0"/>
            </a:endParaRPr>
          </a:p>
        </p:txBody>
      </p:sp>
      <p:sp>
        <p:nvSpPr>
          <p:cNvPr id="45" name="Slide Number Placeholder 5"/>
          <p:cNvSpPr txBox="1">
            <a:spLocks/>
          </p:cNvSpPr>
          <p:nvPr userDrawn="1"/>
        </p:nvSpPr>
        <p:spPr>
          <a:xfrm>
            <a:off x="37800" y="6130327"/>
            <a:ext cx="667051" cy="679504"/>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0" i="0" smtClean="0">
                <a:solidFill>
                  <a:schemeClr val="tx1">
                    <a:lumMod val="60000"/>
                    <a:lumOff val="40000"/>
                  </a:schemeClr>
                </a:solidFill>
                <a:latin typeface="Century Gothic" charset="0"/>
                <a:ea typeface="Century Gothic" charset="0"/>
                <a:cs typeface="Century Gothic" charset="0"/>
              </a:rPr>
              <a:pPr algn="ctr"/>
              <a:t>‹#›</a:t>
            </a:fld>
            <a:endParaRPr lang="en-US" sz="900" b="0" i="0" dirty="0">
              <a:solidFill>
                <a:schemeClr val="tx1">
                  <a:lumMod val="60000"/>
                  <a:lumOff val="40000"/>
                </a:schemeClr>
              </a:solidFill>
              <a:latin typeface="Century Gothic" charset="0"/>
              <a:ea typeface="Century Gothic" charset="0"/>
              <a:cs typeface="Century Gothic" charset="0"/>
            </a:endParaRPr>
          </a:p>
        </p:txBody>
      </p:sp>
      <p:sp>
        <p:nvSpPr>
          <p:cNvPr id="46" name="Rectangle 51"/>
          <p:cNvSpPr/>
          <p:nvPr userDrawn="1"/>
        </p:nvSpPr>
        <p:spPr>
          <a:xfrm>
            <a:off x="704851" y="6130326"/>
            <a:ext cx="7383471" cy="727673"/>
          </a:xfrm>
          <a:custGeom>
            <a:avLst/>
            <a:gdLst>
              <a:gd name="connsiteX0" fmla="*/ 0 w 6650269"/>
              <a:gd name="connsiteY0" fmla="*/ 0 h 686845"/>
              <a:gd name="connsiteX1" fmla="*/ 6650269 w 6650269"/>
              <a:gd name="connsiteY1" fmla="*/ 0 h 686845"/>
              <a:gd name="connsiteX2" fmla="*/ 6650269 w 6650269"/>
              <a:gd name="connsiteY2" fmla="*/ 686845 h 686845"/>
              <a:gd name="connsiteX3" fmla="*/ 0 w 6650269"/>
              <a:gd name="connsiteY3" fmla="*/ 686845 h 686845"/>
              <a:gd name="connsiteX4" fmla="*/ 0 w 6650269"/>
              <a:gd name="connsiteY4" fmla="*/ 0 h 686845"/>
              <a:gd name="connsiteX0" fmla="*/ 0 w 7033041"/>
              <a:gd name="connsiteY0" fmla="*/ 0 h 686845"/>
              <a:gd name="connsiteX1" fmla="*/ 7033041 w 7033041"/>
              <a:gd name="connsiteY1" fmla="*/ 0 h 686845"/>
              <a:gd name="connsiteX2" fmla="*/ 6650269 w 7033041"/>
              <a:gd name="connsiteY2" fmla="*/ 686845 h 686845"/>
              <a:gd name="connsiteX3" fmla="*/ 0 w 7033041"/>
              <a:gd name="connsiteY3" fmla="*/ 686845 h 686845"/>
              <a:gd name="connsiteX4" fmla="*/ 0 w 7033041"/>
              <a:gd name="connsiteY4" fmla="*/ 0 h 68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041" h="686845">
                <a:moveTo>
                  <a:pt x="0" y="0"/>
                </a:moveTo>
                <a:lnTo>
                  <a:pt x="7033041" y="0"/>
                </a:lnTo>
                <a:lnTo>
                  <a:pt x="6650269" y="686845"/>
                </a:lnTo>
                <a:lnTo>
                  <a:pt x="0" y="686845"/>
                </a:lnTo>
                <a:lnTo>
                  <a:pt x="0" y="0"/>
                </a:lnTo>
                <a:close/>
              </a:path>
            </a:pathLst>
          </a:custGeom>
          <a:solidFill>
            <a:schemeClr val="accent3">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spc="300" dirty="0">
              <a:solidFill>
                <a:schemeClr val="tx1">
                  <a:lumMod val="60000"/>
                  <a:lumOff val="40000"/>
                </a:schemeClr>
              </a:solidFill>
              <a:latin typeface="Century Gothic" charset="0"/>
              <a:ea typeface="Century Gothic" charset="0"/>
              <a:cs typeface="Century Gothic" charset="0"/>
            </a:endParaRPr>
          </a:p>
        </p:txBody>
      </p:sp>
      <p:grpSp>
        <p:nvGrpSpPr>
          <p:cNvPr id="47" name="Grouper 46"/>
          <p:cNvGrpSpPr/>
          <p:nvPr userDrawn="1"/>
        </p:nvGrpSpPr>
        <p:grpSpPr>
          <a:xfrm>
            <a:off x="738239" y="6204759"/>
            <a:ext cx="198420" cy="198420"/>
            <a:chOff x="1128584" y="1446911"/>
            <a:chExt cx="198420" cy="198420"/>
          </a:xfrm>
        </p:grpSpPr>
        <p:sp>
          <p:nvSpPr>
            <p:cNvPr id="49" name="Ellipse 48"/>
            <p:cNvSpPr/>
            <p:nvPr userDrawn="1"/>
          </p:nvSpPr>
          <p:spPr>
            <a:xfrm>
              <a:off x="1128584" y="1446911"/>
              <a:ext cx="198420" cy="198420"/>
            </a:xfrm>
            <a:prstGeom prst="ellipse">
              <a:avLst/>
            </a:prstGeom>
            <a:noFill/>
            <a:ln w="635">
              <a:solidFill>
                <a:schemeClr val="tx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pic>
          <p:nvPicPr>
            <p:cNvPr id="53" name="Image 52"/>
            <p:cNvPicPr>
              <a:picLocks noChangeAspect="1"/>
            </p:cNvPicPr>
            <p:nvPr userDrawn="1"/>
          </p:nvPicPr>
          <p:blipFill>
            <a:blip r:embed="rId7">
              <a:alphaModFix amt="60000"/>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8338"/>
                      </a14:imgEffect>
                      <a14:imgEffect>
                        <a14:saturation sat="4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70801" y="1498545"/>
              <a:ext cx="113987" cy="95153"/>
            </a:xfrm>
            <a:prstGeom prst="rect">
              <a:avLst/>
            </a:prstGeom>
          </p:spPr>
        </p:pic>
      </p:grpSp>
      <p:grpSp>
        <p:nvGrpSpPr>
          <p:cNvPr id="54" name="Grouper 53"/>
          <p:cNvGrpSpPr/>
          <p:nvPr userDrawn="1"/>
        </p:nvGrpSpPr>
        <p:grpSpPr>
          <a:xfrm>
            <a:off x="2654795" y="6204759"/>
            <a:ext cx="198420" cy="198420"/>
            <a:chOff x="3717462" y="4379338"/>
            <a:chExt cx="198420" cy="198420"/>
          </a:xfrm>
        </p:grpSpPr>
        <p:sp>
          <p:nvSpPr>
            <p:cNvPr id="55" name="Ellipse 54"/>
            <p:cNvSpPr/>
            <p:nvPr userDrawn="1"/>
          </p:nvSpPr>
          <p:spPr>
            <a:xfrm>
              <a:off x="3717462" y="4379338"/>
              <a:ext cx="198420" cy="198420"/>
            </a:xfrm>
            <a:prstGeom prst="ellipse">
              <a:avLst/>
            </a:prstGeom>
            <a:noFill/>
            <a:ln w="635">
              <a:solidFill>
                <a:schemeClr val="tx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pic>
          <p:nvPicPr>
            <p:cNvPr id="56" name="Image 55"/>
            <p:cNvPicPr>
              <a:picLocks noChangeAspect="1"/>
            </p:cNvPicPr>
            <p:nvPr userDrawn="1"/>
          </p:nvPicPr>
          <p:blipFill>
            <a:blip r:embed="rId9">
              <a:alphaModFix amt="60000"/>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40237" y="4409913"/>
              <a:ext cx="158531" cy="136874"/>
            </a:xfrm>
            <a:prstGeom prst="rect">
              <a:avLst/>
            </a:prstGeom>
          </p:spPr>
        </p:pic>
      </p:grpSp>
      <p:grpSp>
        <p:nvGrpSpPr>
          <p:cNvPr id="57" name="Grouper 56"/>
          <p:cNvGrpSpPr/>
          <p:nvPr userDrawn="1"/>
        </p:nvGrpSpPr>
        <p:grpSpPr>
          <a:xfrm>
            <a:off x="738239" y="6531807"/>
            <a:ext cx="198420" cy="198420"/>
            <a:chOff x="2299995" y="4379338"/>
            <a:chExt cx="198420" cy="198420"/>
          </a:xfrm>
        </p:grpSpPr>
        <p:sp>
          <p:nvSpPr>
            <p:cNvPr id="58" name="Ellipse 57"/>
            <p:cNvSpPr/>
            <p:nvPr userDrawn="1"/>
          </p:nvSpPr>
          <p:spPr>
            <a:xfrm>
              <a:off x="2299995" y="4379338"/>
              <a:ext cx="198420" cy="198420"/>
            </a:xfrm>
            <a:prstGeom prst="ellipse">
              <a:avLst/>
            </a:prstGeom>
            <a:noFill/>
            <a:ln w="635">
              <a:solidFill>
                <a:schemeClr val="tx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pic>
          <p:nvPicPr>
            <p:cNvPr id="59" name="Image 58"/>
            <p:cNvPicPr>
              <a:picLocks noChangeAspect="1"/>
            </p:cNvPicPr>
            <p:nvPr userDrawn="1"/>
          </p:nvPicPr>
          <p:blipFill>
            <a:blip r:embed="rId11">
              <a:alphaModFix amt="60000"/>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43816" y="4421614"/>
              <a:ext cx="118533" cy="118533"/>
            </a:xfrm>
            <a:prstGeom prst="rect">
              <a:avLst/>
            </a:prstGeom>
          </p:spPr>
        </p:pic>
      </p:grpSp>
      <p:grpSp>
        <p:nvGrpSpPr>
          <p:cNvPr id="60" name="Grouper 59"/>
          <p:cNvGrpSpPr/>
          <p:nvPr userDrawn="1"/>
        </p:nvGrpSpPr>
        <p:grpSpPr>
          <a:xfrm>
            <a:off x="2602082" y="6525853"/>
            <a:ext cx="251992" cy="213695"/>
            <a:chOff x="8381312" y="4365600"/>
            <a:chExt cx="251992" cy="213695"/>
          </a:xfrm>
        </p:grpSpPr>
        <p:sp>
          <p:nvSpPr>
            <p:cNvPr id="61" name="Ellipse 60"/>
            <p:cNvSpPr/>
            <p:nvPr userDrawn="1"/>
          </p:nvSpPr>
          <p:spPr>
            <a:xfrm>
              <a:off x="8429896" y="4380875"/>
              <a:ext cx="198420" cy="198420"/>
            </a:xfrm>
            <a:prstGeom prst="ellipse">
              <a:avLst/>
            </a:prstGeom>
            <a:noFill/>
            <a:ln w="635">
              <a:solidFill>
                <a:schemeClr val="tx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latin typeface="Century Gothic" charset="0"/>
                <a:ea typeface="Century Gothic" charset="0"/>
                <a:cs typeface="Century Gothic" charset="0"/>
              </a:endParaRPr>
            </a:p>
          </p:txBody>
        </p:sp>
        <p:sp>
          <p:nvSpPr>
            <p:cNvPr id="62" name="ZoneTexte 61"/>
            <p:cNvSpPr txBox="1"/>
            <p:nvPr userDrawn="1"/>
          </p:nvSpPr>
          <p:spPr>
            <a:xfrm>
              <a:off x="8381312" y="4365600"/>
              <a:ext cx="251992" cy="200055"/>
            </a:xfrm>
            <a:prstGeom prst="rect">
              <a:avLst/>
            </a:prstGeom>
            <a:noFill/>
          </p:spPr>
          <p:txBody>
            <a:bodyPr wrap="none" rtlCol="0">
              <a:spAutoFit/>
            </a:bodyPr>
            <a:lstStyle/>
            <a:p>
              <a:r>
                <a:rPr lang="fr-FR" sz="700">
                  <a:solidFill>
                    <a:schemeClr val="tx1">
                      <a:lumMod val="40000"/>
                      <a:lumOff val="60000"/>
                      <a:alpha val="60000"/>
                    </a:schemeClr>
                  </a:solidFill>
                  <a:latin typeface="Century Gothic" charset="0"/>
                  <a:ea typeface="Century Gothic" charset="0"/>
                  <a:cs typeface="Century Gothic" charset="0"/>
                </a:rPr>
                <a:t>©</a:t>
              </a:r>
              <a:endParaRPr lang="fr-FR" sz="700" dirty="0">
                <a:solidFill>
                  <a:schemeClr val="tx1">
                    <a:lumMod val="40000"/>
                    <a:lumOff val="60000"/>
                    <a:alpha val="60000"/>
                  </a:schemeClr>
                </a:solidFill>
                <a:latin typeface="Century Gothic" charset="0"/>
                <a:ea typeface="Century Gothic" charset="0"/>
                <a:cs typeface="Century Gothic" charset="0"/>
              </a:endParaRPr>
            </a:p>
          </p:txBody>
        </p:sp>
      </p:grpSp>
      <p:cxnSp>
        <p:nvCxnSpPr>
          <p:cNvPr id="63" name="Connecteur droit 62"/>
          <p:cNvCxnSpPr/>
          <p:nvPr userDrawn="1"/>
        </p:nvCxnSpPr>
        <p:spPr>
          <a:xfrm>
            <a:off x="1013496" y="6473750"/>
            <a:ext cx="6486408" cy="1"/>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userDrawn="1"/>
        </p:nvCxnSpPr>
        <p:spPr>
          <a:xfrm>
            <a:off x="2582563" y="6198492"/>
            <a:ext cx="0" cy="541053"/>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5" name="Parallélogramme 54"/>
          <p:cNvSpPr/>
          <p:nvPr userDrawn="1"/>
        </p:nvSpPr>
        <p:spPr>
          <a:xfrm>
            <a:off x="7831441" y="6127037"/>
            <a:ext cx="631969"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69" h="690134">
                <a:moveTo>
                  <a:pt x="0" y="690134"/>
                </a:moveTo>
                <a:lnTo>
                  <a:pt x="395854" y="0"/>
                </a:lnTo>
                <a:lnTo>
                  <a:pt x="631969" y="0"/>
                </a:lnTo>
                <a:lnTo>
                  <a:pt x="236117" y="690134"/>
                </a:lnTo>
                <a:lnTo>
                  <a:pt x="0" y="690134"/>
                </a:lnTo>
                <a:close/>
              </a:path>
            </a:pathLst>
          </a:cu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66" name="Parallélogramme 54"/>
          <p:cNvSpPr/>
          <p:nvPr userDrawn="1"/>
        </p:nvSpPr>
        <p:spPr>
          <a:xfrm>
            <a:off x="7916397" y="6127037"/>
            <a:ext cx="631969"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69" h="690134">
                <a:moveTo>
                  <a:pt x="0" y="690134"/>
                </a:moveTo>
                <a:lnTo>
                  <a:pt x="395854" y="0"/>
                </a:lnTo>
                <a:lnTo>
                  <a:pt x="631969" y="0"/>
                </a:lnTo>
                <a:lnTo>
                  <a:pt x="236117" y="690134"/>
                </a:lnTo>
                <a:lnTo>
                  <a:pt x="0" y="690134"/>
                </a:ln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67" name="Parallélogramme 54"/>
          <p:cNvSpPr/>
          <p:nvPr userDrawn="1"/>
        </p:nvSpPr>
        <p:spPr>
          <a:xfrm>
            <a:off x="8434591" y="6127037"/>
            <a:ext cx="473152"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236117 w 473152"/>
              <a:gd name="connsiteY3" fmla="*/ 690134 h 690134"/>
              <a:gd name="connsiteX4" fmla="*/ 0 w 473152"/>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82113 w 473152"/>
              <a:gd name="connsiteY3" fmla="*/ 690134 h 690134"/>
              <a:gd name="connsiteX4" fmla="*/ 0 w 473152"/>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152" h="690134">
                <a:moveTo>
                  <a:pt x="0" y="690134"/>
                </a:moveTo>
                <a:lnTo>
                  <a:pt x="395854" y="0"/>
                </a:lnTo>
                <a:lnTo>
                  <a:pt x="473152" y="4813"/>
                </a:lnTo>
                <a:lnTo>
                  <a:pt x="82113" y="690134"/>
                </a:lnTo>
                <a:lnTo>
                  <a:pt x="0" y="690134"/>
                </a:ln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68" name="Parallélogramme 54"/>
          <p:cNvSpPr/>
          <p:nvPr userDrawn="1"/>
        </p:nvSpPr>
        <p:spPr>
          <a:xfrm>
            <a:off x="8345353" y="6127037"/>
            <a:ext cx="413859"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236117 w 473152"/>
              <a:gd name="connsiteY3" fmla="*/ 690134 h 690134"/>
              <a:gd name="connsiteX4" fmla="*/ 0 w 473152"/>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82113 w 473152"/>
              <a:gd name="connsiteY3" fmla="*/ 690134 h 690134"/>
              <a:gd name="connsiteX4" fmla="*/ 0 w 473152"/>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82113 w 407131"/>
              <a:gd name="connsiteY3" fmla="*/ 690134 h 690134"/>
              <a:gd name="connsiteX4" fmla="*/ 0 w 407131"/>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19393 w 407131"/>
              <a:gd name="connsiteY3" fmla="*/ 690134 h 690134"/>
              <a:gd name="connsiteX4" fmla="*/ 0 w 407131"/>
              <a:gd name="connsiteY4" fmla="*/ 690134 h 690134"/>
              <a:gd name="connsiteX0" fmla="*/ 0 w 463249"/>
              <a:gd name="connsiteY0" fmla="*/ 690134 h 690134"/>
              <a:gd name="connsiteX1" fmla="*/ 395854 w 463249"/>
              <a:gd name="connsiteY1" fmla="*/ 0 h 690134"/>
              <a:gd name="connsiteX2" fmla="*/ 463249 w 463249"/>
              <a:gd name="connsiteY2" fmla="*/ 1511 h 690134"/>
              <a:gd name="connsiteX3" fmla="*/ 19393 w 463249"/>
              <a:gd name="connsiteY3" fmla="*/ 690134 h 690134"/>
              <a:gd name="connsiteX4" fmla="*/ 0 w 463249"/>
              <a:gd name="connsiteY4" fmla="*/ 690134 h 690134"/>
              <a:gd name="connsiteX0" fmla="*/ 0 w 469851"/>
              <a:gd name="connsiteY0" fmla="*/ 695225 h 695225"/>
              <a:gd name="connsiteX1" fmla="*/ 395854 w 469851"/>
              <a:gd name="connsiteY1" fmla="*/ 5091 h 695225"/>
              <a:gd name="connsiteX2" fmla="*/ 469851 w 469851"/>
              <a:gd name="connsiteY2" fmla="*/ 0 h 695225"/>
              <a:gd name="connsiteX3" fmla="*/ 19393 w 469851"/>
              <a:gd name="connsiteY3" fmla="*/ 695225 h 695225"/>
              <a:gd name="connsiteX4" fmla="*/ 0 w 469851"/>
              <a:gd name="connsiteY4" fmla="*/ 695225 h 695225"/>
              <a:gd name="connsiteX0" fmla="*/ 0 w 417034"/>
              <a:gd name="connsiteY0" fmla="*/ 695225 h 695225"/>
              <a:gd name="connsiteX1" fmla="*/ 395854 w 417034"/>
              <a:gd name="connsiteY1" fmla="*/ 5091 h 695225"/>
              <a:gd name="connsiteX2" fmla="*/ 417034 w 417034"/>
              <a:gd name="connsiteY2" fmla="*/ 0 h 695225"/>
              <a:gd name="connsiteX3" fmla="*/ 19393 w 417034"/>
              <a:gd name="connsiteY3" fmla="*/ 695225 h 695225"/>
              <a:gd name="connsiteX4" fmla="*/ 0 w 417034"/>
              <a:gd name="connsiteY4" fmla="*/ 695225 h 695225"/>
              <a:gd name="connsiteX0" fmla="*/ 0 w 410684"/>
              <a:gd name="connsiteY0" fmla="*/ 690134 h 690134"/>
              <a:gd name="connsiteX1" fmla="*/ 395854 w 410684"/>
              <a:gd name="connsiteY1" fmla="*/ 0 h 690134"/>
              <a:gd name="connsiteX2" fmla="*/ 410684 w 410684"/>
              <a:gd name="connsiteY2" fmla="*/ 4434 h 690134"/>
              <a:gd name="connsiteX3" fmla="*/ 19393 w 410684"/>
              <a:gd name="connsiteY3" fmla="*/ 690134 h 690134"/>
              <a:gd name="connsiteX4" fmla="*/ 0 w 410684"/>
              <a:gd name="connsiteY4" fmla="*/ 690134 h 690134"/>
              <a:gd name="connsiteX0" fmla="*/ 0 w 413859"/>
              <a:gd name="connsiteY0" fmla="*/ 690134 h 690134"/>
              <a:gd name="connsiteX1" fmla="*/ 395854 w 413859"/>
              <a:gd name="connsiteY1" fmla="*/ 0 h 690134"/>
              <a:gd name="connsiteX2" fmla="*/ 413859 w 413859"/>
              <a:gd name="connsiteY2" fmla="*/ 1259 h 690134"/>
              <a:gd name="connsiteX3" fmla="*/ 19393 w 413859"/>
              <a:gd name="connsiteY3" fmla="*/ 690134 h 690134"/>
              <a:gd name="connsiteX4" fmla="*/ 0 w 413859"/>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59" h="690134">
                <a:moveTo>
                  <a:pt x="0" y="690134"/>
                </a:moveTo>
                <a:lnTo>
                  <a:pt x="395854" y="0"/>
                </a:lnTo>
                <a:lnTo>
                  <a:pt x="413859" y="1259"/>
                </a:lnTo>
                <a:lnTo>
                  <a:pt x="19393" y="690134"/>
                </a:lnTo>
                <a:lnTo>
                  <a:pt x="0" y="690134"/>
                </a:ln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69" name="Parallélogramme 54"/>
          <p:cNvSpPr/>
          <p:nvPr userDrawn="1"/>
        </p:nvSpPr>
        <p:spPr>
          <a:xfrm>
            <a:off x="8254812" y="6127036"/>
            <a:ext cx="413859"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236117 w 473152"/>
              <a:gd name="connsiteY3" fmla="*/ 690134 h 690134"/>
              <a:gd name="connsiteX4" fmla="*/ 0 w 473152"/>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82113 w 473152"/>
              <a:gd name="connsiteY3" fmla="*/ 690134 h 690134"/>
              <a:gd name="connsiteX4" fmla="*/ 0 w 473152"/>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82113 w 407131"/>
              <a:gd name="connsiteY3" fmla="*/ 690134 h 690134"/>
              <a:gd name="connsiteX4" fmla="*/ 0 w 407131"/>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19393 w 407131"/>
              <a:gd name="connsiteY3" fmla="*/ 690134 h 690134"/>
              <a:gd name="connsiteX4" fmla="*/ 0 w 407131"/>
              <a:gd name="connsiteY4" fmla="*/ 690134 h 690134"/>
              <a:gd name="connsiteX0" fmla="*/ 0 w 463249"/>
              <a:gd name="connsiteY0" fmla="*/ 690134 h 690134"/>
              <a:gd name="connsiteX1" fmla="*/ 395854 w 463249"/>
              <a:gd name="connsiteY1" fmla="*/ 0 h 690134"/>
              <a:gd name="connsiteX2" fmla="*/ 463249 w 463249"/>
              <a:gd name="connsiteY2" fmla="*/ 1511 h 690134"/>
              <a:gd name="connsiteX3" fmla="*/ 19393 w 463249"/>
              <a:gd name="connsiteY3" fmla="*/ 690134 h 690134"/>
              <a:gd name="connsiteX4" fmla="*/ 0 w 463249"/>
              <a:gd name="connsiteY4" fmla="*/ 690134 h 690134"/>
              <a:gd name="connsiteX0" fmla="*/ 0 w 469851"/>
              <a:gd name="connsiteY0" fmla="*/ 695225 h 695225"/>
              <a:gd name="connsiteX1" fmla="*/ 395854 w 469851"/>
              <a:gd name="connsiteY1" fmla="*/ 5091 h 695225"/>
              <a:gd name="connsiteX2" fmla="*/ 469851 w 469851"/>
              <a:gd name="connsiteY2" fmla="*/ 0 h 695225"/>
              <a:gd name="connsiteX3" fmla="*/ 19393 w 469851"/>
              <a:gd name="connsiteY3" fmla="*/ 695225 h 695225"/>
              <a:gd name="connsiteX4" fmla="*/ 0 w 469851"/>
              <a:gd name="connsiteY4" fmla="*/ 695225 h 695225"/>
              <a:gd name="connsiteX0" fmla="*/ 0 w 417034"/>
              <a:gd name="connsiteY0" fmla="*/ 695225 h 695225"/>
              <a:gd name="connsiteX1" fmla="*/ 395854 w 417034"/>
              <a:gd name="connsiteY1" fmla="*/ 5091 h 695225"/>
              <a:gd name="connsiteX2" fmla="*/ 417034 w 417034"/>
              <a:gd name="connsiteY2" fmla="*/ 0 h 695225"/>
              <a:gd name="connsiteX3" fmla="*/ 19393 w 417034"/>
              <a:gd name="connsiteY3" fmla="*/ 695225 h 695225"/>
              <a:gd name="connsiteX4" fmla="*/ 0 w 417034"/>
              <a:gd name="connsiteY4" fmla="*/ 695225 h 695225"/>
              <a:gd name="connsiteX0" fmla="*/ 0 w 410684"/>
              <a:gd name="connsiteY0" fmla="*/ 690134 h 690134"/>
              <a:gd name="connsiteX1" fmla="*/ 395854 w 410684"/>
              <a:gd name="connsiteY1" fmla="*/ 0 h 690134"/>
              <a:gd name="connsiteX2" fmla="*/ 410684 w 410684"/>
              <a:gd name="connsiteY2" fmla="*/ 4434 h 690134"/>
              <a:gd name="connsiteX3" fmla="*/ 19393 w 410684"/>
              <a:gd name="connsiteY3" fmla="*/ 690134 h 690134"/>
              <a:gd name="connsiteX4" fmla="*/ 0 w 410684"/>
              <a:gd name="connsiteY4" fmla="*/ 690134 h 690134"/>
              <a:gd name="connsiteX0" fmla="*/ 0 w 413859"/>
              <a:gd name="connsiteY0" fmla="*/ 690134 h 690134"/>
              <a:gd name="connsiteX1" fmla="*/ 395854 w 413859"/>
              <a:gd name="connsiteY1" fmla="*/ 0 h 690134"/>
              <a:gd name="connsiteX2" fmla="*/ 413859 w 413859"/>
              <a:gd name="connsiteY2" fmla="*/ 1259 h 690134"/>
              <a:gd name="connsiteX3" fmla="*/ 19393 w 413859"/>
              <a:gd name="connsiteY3" fmla="*/ 690134 h 690134"/>
              <a:gd name="connsiteX4" fmla="*/ 0 w 413859"/>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59" h="690134">
                <a:moveTo>
                  <a:pt x="0" y="690134"/>
                </a:moveTo>
                <a:lnTo>
                  <a:pt x="395854" y="0"/>
                </a:lnTo>
                <a:lnTo>
                  <a:pt x="413859" y="1259"/>
                </a:lnTo>
                <a:lnTo>
                  <a:pt x="19393" y="690134"/>
                </a:lnTo>
                <a:lnTo>
                  <a:pt x="0" y="690134"/>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70" name="Parallélogramme 54"/>
          <p:cNvSpPr/>
          <p:nvPr userDrawn="1"/>
        </p:nvSpPr>
        <p:spPr>
          <a:xfrm>
            <a:off x="8376016" y="6127035"/>
            <a:ext cx="413859" cy="730963"/>
          </a:xfrm>
          <a:custGeom>
            <a:avLst/>
            <a:gdLst>
              <a:gd name="connsiteX0" fmla="*/ 0 w 925541"/>
              <a:gd name="connsiteY0" fmla="*/ 690134 h 690134"/>
              <a:gd name="connsiteX1" fmla="*/ 395854 w 925541"/>
              <a:gd name="connsiteY1" fmla="*/ 0 h 690134"/>
              <a:gd name="connsiteX2" fmla="*/ 925541 w 925541"/>
              <a:gd name="connsiteY2" fmla="*/ 0 h 690134"/>
              <a:gd name="connsiteX3" fmla="*/ 529687 w 925541"/>
              <a:gd name="connsiteY3" fmla="*/ 690134 h 690134"/>
              <a:gd name="connsiteX4" fmla="*/ 0 w 925541"/>
              <a:gd name="connsiteY4" fmla="*/ 690134 h 690134"/>
              <a:gd name="connsiteX0" fmla="*/ 0 w 925541"/>
              <a:gd name="connsiteY0" fmla="*/ 690134 h 690134"/>
              <a:gd name="connsiteX1" fmla="*/ 395854 w 925541"/>
              <a:gd name="connsiteY1" fmla="*/ 0 h 690134"/>
              <a:gd name="connsiteX2" fmla="*/ 925541 w 925541"/>
              <a:gd name="connsiteY2" fmla="*/ 0 h 690134"/>
              <a:gd name="connsiteX3" fmla="*/ 236117 w 925541"/>
              <a:gd name="connsiteY3" fmla="*/ 690134 h 690134"/>
              <a:gd name="connsiteX4" fmla="*/ 0 w 925541"/>
              <a:gd name="connsiteY4" fmla="*/ 690134 h 690134"/>
              <a:gd name="connsiteX0" fmla="*/ 0 w 651221"/>
              <a:gd name="connsiteY0" fmla="*/ 690134 h 690134"/>
              <a:gd name="connsiteX1" fmla="*/ 395854 w 651221"/>
              <a:gd name="connsiteY1" fmla="*/ 0 h 690134"/>
              <a:gd name="connsiteX2" fmla="*/ 651221 w 651221"/>
              <a:gd name="connsiteY2" fmla="*/ 0 h 690134"/>
              <a:gd name="connsiteX3" fmla="*/ 236117 w 651221"/>
              <a:gd name="connsiteY3" fmla="*/ 690134 h 690134"/>
              <a:gd name="connsiteX4" fmla="*/ 0 w 651221"/>
              <a:gd name="connsiteY4" fmla="*/ 690134 h 690134"/>
              <a:gd name="connsiteX0" fmla="*/ 0 w 588656"/>
              <a:gd name="connsiteY0" fmla="*/ 690134 h 690134"/>
              <a:gd name="connsiteX1" fmla="*/ 395854 w 588656"/>
              <a:gd name="connsiteY1" fmla="*/ 0 h 690134"/>
              <a:gd name="connsiteX2" fmla="*/ 588656 w 588656"/>
              <a:gd name="connsiteY2" fmla="*/ 0 h 690134"/>
              <a:gd name="connsiteX3" fmla="*/ 236117 w 588656"/>
              <a:gd name="connsiteY3" fmla="*/ 690134 h 690134"/>
              <a:gd name="connsiteX4" fmla="*/ 0 w 588656"/>
              <a:gd name="connsiteY4" fmla="*/ 690134 h 690134"/>
              <a:gd name="connsiteX0" fmla="*/ 0 w 627157"/>
              <a:gd name="connsiteY0" fmla="*/ 694947 h 694947"/>
              <a:gd name="connsiteX1" fmla="*/ 395854 w 627157"/>
              <a:gd name="connsiteY1" fmla="*/ 4813 h 694947"/>
              <a:gd name="connsiteX2" fmla="*/ 627157 w 627157"/>
              <a:gd name="connsiteY2" fmla="*/ 0 h 694947"/>
              <a:gd name="connsiteX3" fmla="*/ 236117 w 627157"/>
              <a:gd name="connsiteY3" fmla="*/ 694947 h 694947"/>
              <a:gd name="connsiteX4" fmla="*/ 0 w 627157"/>
              <a:gd name="connsiteY4" fmla="*/ 694947 h 694947"/>
              <a:gd name="connsiteX0" fmla="*/ 0 w 631969"/>
              <a:gd name="connsiteY0" fmla="*/ 690134 h 690134"/>
              <a:gd name="connsiteX1" fmla="*/ 395854 w 631969"/>
              <a:gd name="connsiteY1" fmla="*/ 0 h 690134"/>
              <a:gd name="connsiteX2" fmla="*/ 631969 w 631969"/>
              <a:gd name="connsiteY2" fmla="*/ 0 h 690134"/>
              <a:gd name="connsiteX3" fmla="*/ 236117 w 631969"/>
              <a:gd name="connsiteY3" fmla="*/ 690134 h 690134"/>
              <a:gd name="connsiteX4" fmla="*/ 0 w 631969"/>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236117 w 473152"/>
              <a:gd name="connsiteY3" fmla="*/ 690134 h 690134"/>
              <a:gd name="connsiteX4" fmla="*/ 0 w 473152"/>
              <a:gd name="connsiteY4" fmla="*/ 690134 h 690134"/>
              <a:gd name="connsiteX0" fmla="*/ 0 w 473152"/>
              <a:gd name="connsiteY0" fmla="*/ 690134 h 690134"/>
              <a:gd name="connsiteX1" fmla="*/ 395854 w 473152"/>
              <a:gd name="connsiteY1" fmla="*/ 0 h 690134"/>
              <a:gd name="connsiteX2" fmla="*/ 473152 w 473152"/>
              <a:gd name="connsiteY2" fmla="*/ 4813 h 690134"/>
              <a:gd name="connsiteX3" fmla="*/ 82113 w 473152"/>
              <a:gd name="connsiteY3" fmla="*/ 690134 h 690134"/>
              <a:gd name="connsiteX4" fmla="*/ 0 w 473152"/>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82113 w 407131"/>
              <a:gd name="connsiteY3" fmla="*/ 690134 h 690134"/>
              <a:gd name="connsiteX4" fmla="*/ 0 w 407131"/>
              <a:gd name="connsiteY4" fmla="*/ 690134 h 690134"/>
              <a:gd name="connsiteX0" fmla="*/ 0 w 407131"/>
              <a:gd name="connsiteY0" fmla="*/ 690134 h 690134"/>
              <a:gd name="connsiteX1" fmla="*/ 395854 w 407131"/>
              <a:gd name="connsiteY1" fmla="*/ 0 h 690134"/>
              <a:gd name="connsiteX2" fmla="*/ 407131 w 407131"/>
              <a:gd name="connsiteY2" fmla="*/ 4813 h 690134"/>
              <a:gd name="connsiteX3" fmla="*/ 19393 w 407131"/>
              <a:gd name="connsiteY3" fmla="*/ 690134 h 690134"/>
              <a:gd name="connsiteX4" fmla="*/ 0 w 407131"/>
              <a:gd name="connsiteY4" fmla="*/ 690134 h 690134"/>
              <a:gd name="connsiteX0" fmla="*/ 0 w 463249"/>
              <a:gd name="connsiteY0" fmla="*/ 690134 h 690134"/>
              <a:gd name="connsiteX1" fmla="*/ 395854 w 463249"/>
              <a:gd name="connsiteY1" fmla="*/ 0 h 690134"/>
              <a:gd name="connsiteX2" fmla="*/ 463249 w 463249"/>
              <a:gd name="connsiteY2" fmla="*/ 1511 h 690134"/>
              <a:gd name="connsiteX3" fmla="*/ 19393 w 463249"/>
              <a:gd name="connsiteY3" fmla="*/ 690134 h 690134"/>
              <a:gd name="connsiteX4" fmla="*/ 0 w 463249"/>
              <a:gd name="connsiteY4" fmla="*/ 690134 h 690134"/>
              <a:gd name="connsiteX0" fmla="*/ 0 w 469851"/>
              <a:gd name="connsiteY0" fmla="*/ 695225 h 695225"/>
              <a:gd name="connsiteX1" fmla="*/ 395854 w 469851"/>
              <a:gd name="connsiteY1" fmla="*/ 5091 h 695225"/>
              <a:gd name="connsiteX2" fmla="*/ 469851 w 469851"/>
              <a:gd name="connsiteY2" fmla="*/ 0 h 695225"/>
              <a:gd name="connsiteX3" fmla="*/ 19393 w 469851"/>
              <a:gd name="connsiteY3" fmla="*/ 695225 h 695225"/>
              <a:gd name="connsiteX4" fmla="*/ 0 w 469851"/>
              <a:gd name="connsiteY4" fmla="*/ 695225 h 695225"/>
              <a:gd name="connsiteX0" fmla="*/ 0 w 417034"/>
              <a:gd name="connsiteY0" fmla="*/ 695225 h 695225"/>
              <a:gd name="connsiteX1" fmla="*/ 395854 w 417034"/>
              <a:gd name="connsiteY1" fmla="*/ 5091 h 695225"/>
              <a:gd name="connsiteX2" fmla="*/ 417034 w 417034"/>
              <a:gd name="connsiteY2" fmla="*/ 0 h 695225"/>
              <a:gd name="connsiteX3" fmla="*/ 19393 w 417034"/>
              <a:gd name="connsiteY3" fmla="*/ 695225 h 695225"/>
              <a:gd name="connsiteX4" fmla="*/ 0 w 417034"/>
              <a:gd name="connsiteY4" fmla="*/ 695225 h 695225"/>
              <a:gd name="connsiteX0" fmla="*/ 0 w 410684"/>
              <a:gd name="connsiteY0" fmla="*/ 690134 h 690134"/>
              <a:gd name="connsiteX1" fmla="*/ 395854 w 410684"/>
              <a:gd name="connsiteY1" fmla="*/ 0 h 690134"/>
              <a:gd name="connsiteX2" fmla="*/ 410684 w 410684"/>
              <a:gd name="connsiteY2" fmla="*/ 4434 h 690134"/>
              <a:gd name="connsiteX3" fmla="*/ 19393 w 410684"/>
              <a:gd name="connsiteY3" fmla="*/ 690134 h 690134"/>
              <a:gd name="connsiteX4" fmla="*/ 0 w 410684"/>
              <a:gd name="connsiteY4" fmla="*/ 690134 h 690134"/>
              <a:gd name="connsiteX0" fmla="*/ 0 w 413859"/>
              <a:gd name="connsiteY0" fmla="*/ 690134 h 690134"/>
              <a:gd name="connsiteX1" fmla="*/ 395854 w 413859"/>
              <a:gd name="connsiteY1" fmla="*/ 0 h 690134"/>
              <a:gd name="connsiteX2" fmla="*/ 413859 w 413859"/>
              <a:gd name="connsiteY2" fmla="*/ 1259 h 690134"/>
              <a:gd name="connsiteX3" fmla="*/ 19393 w 413859"/>
              <a:gd name="connsiteY3" fmla="*/ 690134 h 690134"/>
              <a:gd name="connsiteX4" fmla="*/ 0 w 413859"/>
              <a:gd name="connsiteY4" fmla="*/ 690134 h 69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59" h="690134">
                <a:moveTo>
                  <a:pt x="0" y="690134"/>
                </a:moveTo>
                <a:lnTo>
                  <a:pt x="395854" y="0"/>
                </a:lnTo>
                <a:lnTo>
                  <a:pt x="413859" y="1259"/>
                </a:lnTo>
                <a:lnTo>
                  <a:pt x="19393" y="690134"/>
                </a:lnTo>
                <a:lnTo>
                  <a:pt x="0" y="690134"/>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spc="300">
              <a:solidFill>
                <a:schemeClr val="tx1">
                  <a:lumMod val="40000"/>
                  <a:lumOff val="60000"/>
                </a:schemeClr>
              </a:solidFill>
              <a:latin typeface="Century Gothic" charset="0"/>
              <a:ea typeface="Century Gothic" charset="0"/>
              <a:cs typeface="Century Gothic" charset="0"/>
            </a:endParaRPr>
          </a:p>
        </p:txBody>
      </p:sp>
      <p:sp>
        <p:nvSpPr>
          <p:cNvPr id="71" name="Espace réservé de la date 3"/>
          <p:cNvSpPr txBox="1">
            <a:spLocks/>
          </p:cNvSpPr>
          <p:nvPr userDrawn="1"/>
        </p:nvSpPr>
        <p:spPr>
          <a:xfrm>
            <a:off x="2832850" y="6215741"/>
            <a:ext cx="4355308" cy="220171"/>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tint val="75000"/>
                  </a:schemeClr>
                </a:solidFill>
                <a:latin typeface="Eurostile" charset="0"/>
                <a:ea typeface="Eurostile" charset="0"/>
                <a:cs typeface="Eurostil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pPr>
            <a:r>
              <a:rPr lang="en-US" sz="600" kern="1200" dirty="0">
                <a:solidFill>
                  <a:schemeClr val="tx1">
                    <a:lumMod val="60000"/>
                    <a:lumOff val="40000"/>
                  </a:schemeClr>
                </a:solidFill>
                <a:effectLst/>
                <a:latin typeface="Century Gothic" charset="0"/>
                <a:ea typeface="Century Gothic" charset="0"/>
                <a:cs typeface="Century Gothic" charset="0"/>
              </a:rPr>
              <a:t>This document is not to be reproduced, modified, adapted, published, translated in any material form in whole or in part nor disclosed to any third party without the prior written permission of Thales </a:t>
            </a:r>
            <a:r>
              <a:rPr lang="en-US" sz="600" kern="1200" dirty="0" err="1">
                <a:solidFill>
                  <a:schemeClr val="tx1">
                    <a:lumMod val="60000"/>
                    <a:lumOff val="40000"/>
                  </a:schemeClr>
                </a:solidFill>
                <a:effectLst/>
                <a:latin typeface="Century Gothic" charset="0"/>
                <a:ea typeface="Century Gothic" charset="0"/>
                <a:cs typeface="Century Gothic" charset="0"/>
              </a:rPr>
              <a:t>Alenia</a:t>
            </a:r>
            <a:r>
              <a:rPr lang="en-US" sz="600" kern="1200" dirty="0">
                <a:solidFill>
                  <a:schemeClr val="tx1">
                    <a:lumMod val="60000"/>
                    <a:lumOff val="40000"/>
                  </a:schemeClr>
                </a:solidFill>
                <a:effectLst/>
                <a:latin typeface="Century Gothic" charset="0"/>
                <a:ea typeface="Century Gothic" charset="0"/>
                <a:cs typeface="Century Gothic" charset="0"/>
              </a:rPr>
              <a:t> Space</a:t>
            </a:r>
            <a:r>
              <a:rPr lang="fr-FR" sz="600" kern="1200" dirty="0">
                <a:solidFill>
                  <a:schemeClr val="tx1">
                    <a:lumMod val="60000"/>
                    <a:lumOff val="40000"/>
                  </a:schemeClr>
                </a:solidFill>
                <a:effectLst/>
                <a:latin typeface="Century Gothic" charset="0"/>
                <a:ea typeface="Century Gothic" charset="0"/>
                <a:cs typeface="Century Gothic" charset="0"/>
              </a:rPr>
              <a:t>. </a:t>
            </a:r>
          </a:p>
        </p:txBody>
      </p:sp>
      <p:sp>
        <p:nvSpPr>
          <p:cNvPr id="73" name="Espace réservé de la date 3"/>
          <p:cNvSpPr txBox="1">
            <a:spLocks/>
          </p:cNvSpPr>
          <p:nvPr userDrawn="1"/>
        </p:nvSpPr>
        <p:spPr>
          <a:xfrm>
            <a:off x="891762" y="6489363"/>
            <a:ext cx="378239" cy="151907"/>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tint val="75000"/>
                  </a:schemeClr>
                </a:solidFill>
                <a:latin typeface="Eurostile" charset="0"/>
                <a:ea typeface="Eurostile" charset="0"/>
                <a:cs typeface="Eurostil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32" rtl="0" eaLnBrk="1" fontAlgn="auto" latinLnBrk="0" hangingPunct="1">
              <a:lnSpc>
                <a:spcPct val="100000"/>
              </a:lnSpc>
              <a:spcBef>
                <a:spcPts val="0"/>
              </a:spcBef>
              <a:spcAft>
                <a:spcPts val="0"/>
              </a:spcAft>
              <a:buClrTx/>
              <a:buSzTx/>
              <a:buFontTx/>
              <a:buNone/>
              <a:tabLst/>
              <a:defRPr/>
            </a:pPr>
            <a:r>
              <a:rPr lang="fr-FR" sz="600" kern="1200" dirty="0" err="1">
                <a:solidFill>
                  <a:schemeClr val="tx1">
                    <a:lumMod val="60000"/>
                    <a:lumOff val="40000"/>
                  </a:schemeClr>
                </a:solidFill>
                <a:effectLst/>
                <a:latin typeface="Century Gothic" charset="0"/>
                <a:ea typeface="Century Gothic" charset="0"/>
                <a:cs typeface="Century Gothic" charset="0"/>
              </a:rPr>
              <a:t>Ref</a:t>
            </a:r>
            <a:r>
              <a:rPr lang="fr-FR" sz="600" kern="1200" dirty="0">
                <a:solidFill>
                  <a:schemeClr val="tx1">
                    <a:lumMod val="60000"/>
                    <a:lumOff val="40000"/>
                  </a:schemeClr>
                </a:solidFill>
                <a:effectLst/>
                <a:latin typeface="Century Gothic" charset="0"/>
                <a:ea typeface="Century Gothic" charset="0"/>
                <a:cs typeface="Century Gothic" charset="0"/>
              </a:rPr>
              <a:t>. =</a:t>
            </a:r>
          </a:p>
          <a:p>
            <a:pPr algn="l"/>
            <a:endParaRPr lang="fr-FR" sz="600" dirty="0">
              <a:solidFill>
                <a:schemeClr val="tx1">
                  <a:lumMod val="60000"/>
                  <a:lumOff val="40000"/>
                </a:schemeClr>
              </a:solidFill>
              <a:latin typeface="Century Gothic" charset="0"/>
              <a:ea typeface="Century Gothic" charset="0"/>
              <a:cs typeface="Century Gothic" charset="0"/>
            </a:endParaRPr>
          </a:p>
        </p:txBody>
      </p:sp>
      <p:sp>
        <p:nvSpPr>
          <p:cNvPr id="74" name="Espace réservé du pied de page 4"/>
          <p:cNvSpPr txBox="1">
            <a:spLocks/>
          </p:cNvSpPr>
          <p:nvPr userDrawn="1"/>
        </p:nvSpPr>
        <p:spPr>
          <a:xfrm>
            <a:off x="890045" y="6612298"/>
            <a:ext cx="1787524" cy="197533"/>
          </a:xfrm>
          <a:prstGeom prst="rect">
            <a:avLst/>
          </a:prstGeom>
        </p:spPr>
        <p:txBody>
          <a:bodyPr vert="horz" lIns="91440" tIns="45720" rIns="91440" bIns="45720" rtlCol="0" anchor="ctr"/>
          <a:lstStyle>
            <a:defPPr>
              <a:defRPr lang="en-US"/>
            </a:defPPr>
            <a:lvl1pPr marL="0" algn="just" defTabSz="914400" rtl="0" eaLnBrk="1" latinLnBrk="0" hangingPunct="1">
              <a:defRPr sz="700" kern="1200">
                <a:solidFill>
                  <a:schemeClr val="tx1">
                    <a:tint val="75000"/>
                  </a:schemeClr>
                </a:solidFill>
                <a:latin typeface="Eurostile" charset="0"/>
                <a:ea typeface="Eurostile" charset="0"/>
                <a:cs typeface="Eurostil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FR" sz="600" kern="1200" dirty="0">
                <a:solidFill>
                  <a:schemeClr val="tx1">
                    <a:lumMod val="60000"/>
                    <a:lumOff val="40000"/>
                  </a:schemeClr>
                </a:solidFill>
                <a:effectLst/>
                <a:latin typeface="Century Gothic" charset="0"/>
                <a:ea typeface="Century Gothic" charset="0"/>
                <a:cs typeface="Century Gothic" charset="0"/>
              </a:rPr>
              <a:t>Template </a:t>
            </a:r>
            <a:r>
              <a:rPr lang="fr-FR" sz="600" kern="1200" dirty="0" err="1">
                <a:solidFill>
                  <a:schemeClr val="tx1">
                    <a:lumMod val="60000"/>
                    <a:lumOff val="40000"/>
                  </a:schemeClr>
                </a:solidFill>
                <a:effectLst/>
                <a:latin typeface="Century Gothic" charset="0"/>
                <a:ea typeface="Century Gothic" charset="0"/>
                <a:cs typeface="Century Gothic" charset="0"/>
              </a:rPr>
              <a:t>Ref</a:t>
            </a:r>
            <a:r>
              <a:rPr lang="fr-FR" sz="600" kern="1200" dirty="0">
                <a:solidFill>
                  <a:schemeClr val="tx1">
                    <a:lumMod val="60000"/>
                    <a:lumOff val="40000"/>
                  </a:schemeClr>
                </a:solidFill>
                <a:effectLst/>
                <a:latin typeface="Century Gothic" charset="0"/>
                <a:ea typeface="Century Gothic" charset="0"/>
                <a:cs typeface="Century Gothic" charset="0"/>
              </a:rPr>
              <a:t>.= 83230347-DOC-TAS-EN-004</a:t>
            </a:r>
          </a:p>
        </p:txBody>
      </p:sp>
      <p:sp>
        <p:nvSpPr>
          <p:cNvPr id="75" name="Espace réservé du pied de page 4"/>
          <p:cNvSpPr txBox="1">
            <a:spLocks/>
          </p:cNvSpPr>
          <p:nvPr userDrawn="1"/>
        </p:nvSpPr>
        <p:spPr>
          <a:xfrm>
            <a:off x="2832755" y="6594723"/>
            <a:ext cx="1842715" cy="111037"/>
          </a:xfrm>
          <a:prstGeom prst="rect">
            <a:avLst/>
          </a:prstGeom>
        </p:spPr>
        <p:txBody>
          <a:bodyPr vert="horz" lIns="91440" tIns="45720" rIns="91440" bIns="45720" rtlCol="0" anchor="ctr"/>
          <a:lstStyle>
            <a:defPPr>
              <a:defRPr lang="en-US"/>
            </a:defPPr>
            <a:lvl1pPr marL="0" algn="just" defTabSz="914400" rtl="0" eaLnBrk="1" latinLnBrk="0" hangingPunct="1">
              <a:defRPr sz="700" kern="1200">
                <a:solidFill>
                  <a:schemeClr val="tx1">
                    <a:tint val="75000"/>
                  </a:schemeClr>
                </a:solidFill>
                <a:latin typeface="Eurostile" charset="0"/>
                <a:ea typeface="Eurostile" charset="0"/>
                <a:cs typeface="Eurostil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700" b="0" kern="1200" dirty="0">
                <a:solidFill>
                  <a:schemeClr val="tx1">
                    <a:lumMod val="60000"/>
                    <a:lumOff val="40000"/>
                  </a:schemeClr>
                </a:solidFill>
                <a:effectLst/>
                <a:latin typeface="Century Gothic" charset="0"/>
                <a:ea typeface="Century Gothic" charset="0"/>
                <a:cs typeface="Century Gothic" charset="0"/>
              </a:rPr>
              <a:t>2017 Thales Alenia Space</a:t>
            </a:r>
          </a:p>
        </p:txBody>
      </p:sp>
      <p:pic>
        <p:nvPicPr>
          <p:cNvPr id="76" name="Image 7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48204" y="6194881"/>
            <a:ext cx="1374685" cy="556019"/>
          </a:xfrm>
          <a:prstGeom prst="rect">
            <a:avLst/>
          </a:prstGeom>
        </p:spPr>
      </p:pic>
      <p:sp>
        <p:nvSpPr>
          <p:cNvPr id="52" name="Rectangle 51"/>
          <p:cNvSpPr/>
          <p:nvPr userDrawn="1"/>
        </p:nvSpPr>
        <p:spPr>
          <a:xfrm>
            <a:off x="6036901" y="6564307"/>
            <a:ext cx="1463004" cy="184666"/>
          </a:xfrm>
          <a:prstGeom prst="rect">
            <a:avLst/>
          </a:prstGeom>
          <a:ln w="12700">
            <a:solidFill>
              <a:srgbClr val="1A1918"/>
            </a:solidFill>
            <a:miter lim="800000"/>
          </a:ln>
        </p:spPr>
        <p:txBody>
          <a:bodyPr wrap="square" anchor="ctr">
            <a:spAutoFit/>
          </a:bodyPr>
          <a:lstStyle/>
          <a:p>
            <a:pPr algn="ctr"/>
            <a:r>
              <a:rPr lang="fr-FR" sz="600" b="1" dirty="0">
                <a:solidFill>
                  <a:srgbClr val="1A1918"/>
                </a:solidFill>
                <a:effectLst/>
                <a:latin typeface="Century Gothic" charset="0"/>
                <a:ea typeface="Century Gothic" charset="0"/>
                <a:cs typeface="Century Gothic" charset="0"/>
              </a:rPr>
              <a:t>THALES ALENIA </a:t>
            </a:r>
            <a:r>
              <a:rPr lang="fr-FR" sz="600" b="1">
                <a:solidFill>
                  <a:srgbClr val="1A1918"/>
                </a:solidFill>
                <a:effectLst/>
                <a:latin typeface="Century Gothic" charset="0"/>
                <a:ea typeface="Century Gothic" charset="0"/>
                <a:cs typeface="Century Gothic" charset="0"/>
              </a:rPr>
              <a:t>SPACE INTERNAL</a:t>
            </a:r>
            <a:endParaRPr lang="fr-FR" sz="600" b="1" dirty="0">
              <a:solidFill>
                <a:srgbClr val="1A1918"/>
              </a:solidFill>
              <a:latin typeface="Century Gothic" charset="0"/>
              <a:ea typeface="Century Gothic" charset="0"/>
              <a:cs typeface="Century Gothic" charset="0"/>
            </a:endParaRPr>
          </a:p>
        </p:txBody>
      </p:sp>
      <p:sp>
        <p:nvSpPr>
          <p:cNvPr id="2" name="Espace réservé de la date 1"/>
          <p:cNvSpPr>
            <a:spLocks noGrp="1"/>
          </p:cNvSpPr>
          <p:nvPr>
            <p:ph type="dt" sz="half" idx="2"/>
          </p:nvPr>
        </p:nvSpPr>
        <p:spPr>
          <a:xfrm>
            <a:off x="1070101" y="6150647"/>
            <a:ext cx="868688" cy="309157"/>
          </a:xfrm>
          <a:prstGeom prst="rect">
            <a:avLst/>
          </a:prstGeom>
        </p:spPr>
        <p:txBody>
          <a:bodyPr vert="horz" lIns="91440" tIns="45720" rIns="91440" bIns="45720" rtlCol="0" anchor="ctr"/>
          <a:lstStyle>
            <a:lvl1pPr algn="l">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pPr defTabSz="1219170">
              <a:lnSpc>
                <a:spcPct val="90000"/>
              </a:lnSpc>
            </a:pPr>
            <a:r>
              <a:rPr lang="fr-FR"/>
              <a:t>16-18 June 2025</a:t>
            </a:r>
            <a:endParaRPr lang="pl-PL" dirty="0"/>
          </a:p>
        </p:txBody>
      </p:sp>
      <p:sp>
        <p:nvSpPr>
          <p:cNvPr id="4" name="Espace réservé du pied de page 3"/>
          <p:cNvSpPr>
            <a:spLocks noGrp="1"/>
          </p:cNvSpPr>
          <p:nvPr>
            <p:ph type="ftr" sz="quarter" idx="3"/>
          </p:nvPr>
        </p:nvSpPr>
        <p:spPr>
          <a:xfrm>
            <a:off x="1262103" y="6494161"/>
            <a:ext cx="1320460" cy="162680"/>
          </a:xfrm>
          <a:prstGeom prst="rect">
            <a:avLst/>
          </a:prstGeom>
        </p:spPr>
        <p:txBody>
          <a:bodyPr vert="horz" lIns="91440" tIns="45720" rIns="91440" bIns="45720" rtlCol="0" anchor="ctr"/>
          <a:lstStyle>
            <a:lvl1pPr marL="0" algn="l" defTabSz="1219170" rtl="0" eaLnBrk="1" latinLnBrk="0" hangingPunct="1">
              <a:lnSpc>
                <a:spcPct val="90000"/>
              </a:lnSpc>
              <a:defRPr lang="fr-FR" sz="800" kern="1200" smtClean="0">
                <a:solidFill>
                  <a:schemeClr val="tx1">
                    <a:lumMod val="60000"/>
                    <a:lumOff val="40000"/>
                  </a:schemeClr>
                </a:solidFill>
                <a:effectLst/>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206597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332" rtl="0" eaLnBrk="1" latinLnBrk="0" hangingPunct="1">
        <a:lnSpc>
          <a:spcPct val="90000"/>
        </a:lnSpc>
        <a:spcBef>
          <a:spcPct val="0"/>
        </a:spcBef>
        <a:buNone/>
        <a:defRPr sz="3600" b="1" kern="1200">
          <a:solidFill>
            <a:schemeClr val="bg1"/>
          </a:solidFill>
          <a:latin typeface="Century Gothic" charset="0"/>
          <a:ea typeface="Century Gothic" charset="0"/>
          <a:cs typeface="Century Gothic" charset="0"/>
        </a:defRPr>
      </a:lvl1pPr>
    </p:titleStyle>
    <p:bodyStyle>
      <a:lvl1pPr marL="228584" indent="-228584" algn="l" defTabSz="914332" rtl="0" eaLnBrk="1" latinLnBrk="0" hangingPunct="1">
        <a:lnSpc>
          <a:spcPct val="90000"/>
        </a:lnSpc>
        <a:spcBef>
          <a:spcPts val="1000"/>
        </a:spcBef>
        <a:buFont typeface="Arial"/>
        <a:buChar char="•"/>
        <a:defRPr sz="2800" kern="1200">
          <a:solidFill>
            <a:schemeClr val="tx1"/>
          </a:solidFill>
          <a:latin typeface="Eurostile" charset="0"/>
          <a:ea typeface="Eurostile" charset="0"/>
          <a:cs typeface="Eurostile" charset="0"/>
        </a:defRPr>
      </a:lvl1pPr>
      <a:lvl2pPr marL="685750" indent="-228584" algn="l" defTabSz="914332" rtl="0" eaLnBrk="1" latinLnBrk="0" hangingPunct="1">
        <a:lnSpc>
          <a:spcPct val="90000"/>
        </a:lnSpc>
        <a:spcBef>
          <a:spcPts val="500"/>
        </a:spcBef>
        <a:buFont typeface="Arial"/>
        <a:buChar char="•"/>
        <a:defRPr sz="2400" kern="1200">
          <a:solidFill>
            <a:schemeClr val="tx1"/>
          </a:solidFill>
          <a:latin typeface="Eurostile" charset="0"/>
          <a:ea typeface="Eurostile" charset="0"/>
          <a:cs typeface="Eurostile" charset="0"/>
        </a:defRPr>
      </a:lvl2pPr>
      <a:lvl3pPr marL="1142914" indent="-228584" algn="l" defTabSz="914332" rtl="0" eaLnBrk="1" latinLnBrk="0" hangingPunct="1">
        <a:lnSpc>
          <a:spcPct val="90000"/>
        </a:lnSpc>
        <a:spcBef>
          <a:spcPts val="500"/>
        </a:spcBef>
        <a:buFont typeface="Arial"/>
        <a:buChar char="•"/>
        <a:defRPr sz="2000" kern="1200">
          <a:solidFill>
            <a:schemeClr val="tx1"/>
          </a:solidFill>
          <a:latin typeface="Eurostile" charset="0"/>
          <a:ea typeface="Eurostile" charset="0"/>
          <a:cs typeface="Eurostile" charset="0"/>
        </a:defRPr>
      </a:lvl3pPr>
      <a:lvl4pPr marL="1600080" indent="-228584" algn="l" defTabSz="914332" rtl="0" eaLnBrk="1" latinLnBrk="0" hangingPunct="1">
        <a:lnSpc>
          <a:spcPct val="90000"/>
        </a:lnSpc>
        <a:spcBef>
          <a:spcPts val="500"/>
        </a:spcBef>
        <a:buFont typeface="Arial"/>
        <a:buChar char="•"/>
        <a:defRPr sz="1800" kern="1200">
          <a:solidFill>
            <a:schemeClr val="tx1"/>
          </a:solidFill>
          <a:latin typeface="Eurostile" charset="0"/>
          <a:ea typeface="Eurostile" charset="0"/>
          <a:cs typeface="Eurostile" charset="0"/>
        </a:defRPr>
      </a:lvl4pPr>
      <a:lvl5pPr marL="2057247" indent="-228584" algn="l" defTabSz="914332" rtl="0" eaLnBrk="1" latinLnBrk="0" hangingPunct="1">
        <a:lnSpc>
          <a:spcPct val="90000"/>
        </a:lnSpc>
        <a:spcBef>
          <a:spcPts val="500"/>
        </a:spcBef>
        <a:buFont typeface="Arial"/>
        <a:buChar char="•"/>
        <a:defRPr sz="1800" kern="1200">
          <a:solidFill>
            <a:schemeClr val="tx1"/>
          </a:solidFill>
          <a:latin typeface="Eurostile" charset="0"/>
          <a:ea typeface="Eurostile" charset="0"/>
          <a:cs typeface="Eurostile" charset="0"/>
        </a:defRPr>
      </a:lvl5pPr>
      <a:lvl6pPr marL="2514412"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99">
          <p15:clr>
            <a:srgbClr val="F26B43"/>
          </p15:clr>
        </p15:guide>
        <p15:guide id="2" pos="2880">
          <p15:clr>
            <a:srgbClr val="F26B43"/>
          </p15:clr>
        </p15:guide>
        <p15:guide id="3" orient="horz" pos="31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5000"/>
                <a:lumOff val="95000"/>
              </a:schemeClr>
            </a:gs>
            <a:gs pos="55000">
              <a:srgbClr val="6C7CCA"/>
            </a:gs>
            <a:gs pos="75000">
              <a:schemeClr val="accent1">
                <a:lumMod val="45000"/>
                <a:lumOff val="55000"/>
              </a:schemeClr>
            </a:gs>
            <a:gs pos="90000">
              <a:srgbClr val="B6B6B6"/>
            </a:gs>
          </a:gsLst>
          <a:lin ang="8100000" scaled="1"/>
          <a:tileRect/>
        </a:gradFill>
        <a:effectLst/>
      </p:bgPr>
    </p:bg>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DC4F434-F22B-4753-9296-E2E12E4B22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0" y="1428750"/>
            <a:ext cx="12191999" cy="4000500"/>
          </a:xfrm>
          <a:prstGeom prst="rect">
            <a:avLst/>
          </a:prstGeom>
        </p:spPr>
      </p:pic>
      <p:cxnSp>
        <p:nvCxnSpPr>
          <p:cNvPr id="8" name="Łącznik prosty 7">
            <a:extLst>
              <a:ext uri="{FF2B5EF4-FFF2-40B4-BE49-F238E27FC236}">
                <a16:creationId xmlns:a16="http://schemas.microsoft.com/office/drawing/2014/main" id="{2D7EB709-9C80-4AA2-A0E5-9DCDF6B11374}"/>
              </a:ext>
            </a:extLst>
          </p:cNvPr>
          <p:cNvCxnSpPr>
            <a:cxnSpLocks/>
          </p:cNvCxnSpPr>
          <p:nvPr/>
        </p:nvCxnSpPr>
        <p:spPr>
          <a:xfrm>
            <a:off x="-1200" y="1428402"/>
            <a:ext cx="12193200" cy="0"/>
          </a:xfrm>
          <a:prstGeom prst="line">
            <a:avLst/>
          </a:prstGeom>
          <a:ln w="10160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11" name="Łącznik prosty 10">
            <a:extLst>
              <a:ext uri="{FF2B5EF4-FFF2-40B4-BE49-F238E27FC236}">
                <a16:creationId xmlns:a16="http://schemas.microsoft.com/office/drawing/2014/main" id="{D1EBF2CC-7C8D-49EB-B6F3-A391C2DEF880}"/>
              </a:ext>
            </a:extLst>
          </p:cNvPr>
          <p:cNvCxnSpPr>
            <a:cxnSpLocks/>
          </p:cNvCxnSpPr>
          <p:nvPr/>
        </p:nvCxnSpPr>
        <p:spPr>
          <a:xfrm>
            <a:off x="-1200" y="5429250"/>
            <a:ext cx="12193200" cy="0"/>
          </a:xfrm>
          <a:prstGeom prst="line">
            <a:avLst/>
          </a:prstGeom>
          <a:ln w="101600">
            <a:solidFill>
              <a:srgbClr val="313F8A"/>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id="{B58C425B-1AE9-4D5E-8E3A-F3B6809C883E}"/>
              </a:ext>
            </a:extLst>
          </p:cNvPr>
          <p:cNvSpPr>
            <a:spLocks noGrp="1"/>
          </p:cNvSpPr>
          <p:nvPr>
            <p:ph type="ctrTitle"/>
          </p:nvPr>
        </p:nvSpPr>
        <p:spPr>
          <a:xfrm>
            <a:off x="695400" y="1599853"/>
            <a:ext cx="10475363" cy="1910110"/>
          </a:xfrm>
          <a:ln>
            <a:noFill/>
          </a:ln>
        </p:spPr>
        <p:txBody>
          <a:bodyPr anchor="ctr" anchorCtr="0">
            <a:noAutofit/>
          </a:bodyPr>
          <a:lstStyle/>
          <a:p>
            <a:r>
              <a:rPr lang="en-GB" sz="4400" b="1" dirty="0">
                <a:ln w="6350">
                  <a:solidFill>
                    <a:srgbClr val="313F8A"/>
                  </a:solidFill>
                </a:ln>
                <a:solidFill>
                  <a:schemeClr val="bg1"/>
                </a:solidFill>
                <a:latin typeface="Arial" panose="020B0604020202020204" pitchFamily="34" charset="0"/>
                <a:cs typeface="Arial" panose="020B0604020202020204" pitchFamily="34" charset="0"/>
              </a:rPr>
              <a:t>LLC with Flyback DC-DC Converter</a:t>
            </a:r>
            <a:br>
              <a:rPr lang="en-GB" sz="4400" b="1" dirty="0">
                <a:ln w="6350">
                  <a:solidFill>
                    <a:srgbClr val="313F8A"/>
                  </a:solidFill>
                </a:ln>
                <a:solidFill>
                  <a:schemeClr val="bg1"/>
                </a:solidFill>
                <a:latin typeface="Arial" panose="020B0604020202020204" pitchFamily="34" charset="0"/>
                <a:cs typeface="Arial" panose="020B0604020202020204" pitchFamily="34" charset="0"/>
              </a:rPr>
            </a:br>
            <a:r>
              <a:rPr lang="en-GB" sz="4400" b="1" dirty="0">
                <a:ln w="6350">
                  <a:solidFill>
                    <a:srgbClr val="313F8A"/>
                  </a:solidFill>
                </a:ln>
                <a:solidFill>
                  <a:schemeClr val="bg1"/>
                </a:solidFill>
                <a:latin typeface="Arial" panose="020B0604020202020204" pitchFamily="34" charset="0"/>
                <a:cs typeface="Arial" panose="020B0604020202020204" pitchFamily="34" charset="0"/>
              </a:rPr>
              <a:t>for the Supply of Low Voltage and High Current</a:t>
            </a:r>
          </a:p>
        </p:txBody>
      </p:sp>
      <p:sp>
        <p:nvSpPr>
          <p:cNvPr id="3" name="Podtytuł 2">
            <a:extLst>
              <a:ext uri="{FF2B5EF4-FFF2-40B4-BE49-F238E27FC236}">
                <a16:creationId xmlns:a16="http://schemas.microsoft.com/office/drawing/2014/main" id="{63B44362-5286-4EC7-999A-2D6111EC1745}"/>
              </a:ext>
            </a:extLst>
          </p:cNvPr>
          <p:cNvSpPr>
            <a:spLocks noGrp="1"/>
          </p:cNvSpPr>
          <p:nvPr>
            <p:ph type="subTitle" idx="1"/>
          </p:nvPr>
        </p:nvSpPr>
        <p:spPr>
          <a:xfrm>
            <a:off x="505838" y="3681066"/>
            <a:ext cx="10569101" cy="1466150"/>
          </a:xfrm>
        </p:spPr>
        <p:txBody>
          <a:bodyPr anchor="ctr" anchorCtr="0">
            <a:normAutofit fontScale="77500" lnSpcReduction="20000"/>
          </a:bodyPr>
          <a:lstStyle/>
          <a:p>
            <a:pPr algn="l"/>
            <a:r>
              <a:rPr lang="fr-FR" sz="2800" b="1" dirty="0">
                <a:ln w="6350">
                  <a:solidFill>
                    <a:srgbClr val="313F8A"/>
                  </a:solidFill>
                </a:ln>
                <a:solidFill>
                  <a:srgbClr val="FFFF00"/>
                </a:solidFill>
                <a:latin typeface="Arial" panose="020B0604020202020204" pitchFamily="34" charset="0"/>
                <a:cs typeface="Arial" panose="020B0604020202020204" pitchFamily="34" charset="0"/>
              </a:rPr>
              <a:t>P. DUBUS</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1</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K. MAKRIS</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2</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T. GRZEGORY</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2</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A. MATHEWSON</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2</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C. PAPADAS</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2</a:t>
            </a:r>
          </a:p>
          <a:p>
            <a:pPr algn="l"/>
            <a:r>
              <a:rPr lang="fr-FR" sz="2800" b="1" dirty="0">
                <a:ln w="6350">
                  <a:solidFill>
                    <a:srgbClr val="313F8A"/>
                  </a:solidFill>
                </a:ln>
                <a:solidFill>
                  <a:srgbClr val="FFFF00"/>
                </a:solidFill>
                <a:latin typeface="Arial" panose="020B0604020202020204" pitchFamily="34" charset="0"/>
                <a:cs typeface="Arial" panose="020B0604020202020204" pitchFamily="34" charset="0"/>
              </a:rPr>
              <a:t>J. OLIVER</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3</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N. VAN DER BLIJ</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3</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J. PONIN</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4</a:t>
            </a:r>
            <a:r>
              <a:rPr lang="fr-FR" sz="2800" b="1" dirty="0">
                <a:ln w="6350">
                  <a:solidFill>
                    <a:srgbClr val="313F8A"/>
                  </a:solidFill>
                </a:ln>
                <a:solidFill>
                  <a:srgbClr val="FFFF00"/>
                </a:solidFill>
                <a:latin typeface="Arial" panose="020B0604020202020204" pitchFamily="34" charset="0"/>
                <a:cs typeface="Arial" panose="020B0604020202020204" pitchFamily="34" charset="0"/>
              </a:rPr>
              <a:t>, P. MAYNADIER</a:t>
            </a:r>
            <a:r>
              <a:rPr lang="fr-FR" sz="2800" b="1" baseline="30000" dirty="0">
                <a:ln w="6350">
                  <a:solidFill>
                    <a:srgbClr val="313F8A"/>
                  </a:solidFill>
                </a:ln>
                <a:solidFill>
                  <a:srgbClr val="FFFF00"/>
                </a:solidFill>
                <a:latin typeface="Arial" panose="020B0604020202020204" pitchFamily="34" charset="0"/>
                <a:cs typeface="Arial" panose="020B0604020202020204" pitchFamily="34" charset="0"/>
              </a:rPr>
              <a:t>4</a:t>
            </a:r>
          </a:p>
          <a:p>
            <a:pPr algn="l">
              <a:spcBef>
                <a:spcPts val="0"/>
              </a:spcBef>
            </a:pPr>
            <a:endParaRPr lang="fr-FR" sz="1800" b="1" dirty="0">
              <a:ln w="6350">
                <a:solidFill>
                  <a:srgbClr val="313F8A"/>
                </a:solidFill>
              </a:ln>
              <a:solidFill>
                <a:srgbClr val="FFFF00"/>
              </a:solidFill>
              <a:latin typeface="Arial" panose="020B0604020202020204" pitchFamily="34" charset="0"/>
              <a:cs typeface="Arial" panose="020B0604020202020204" pitchFamily="34" charset="0"/>
            </a:endParaRPr>
          </a:p>
          <a:p>
            <a:pPr algn="l">
              <a:spcBef>
                <a:spcPts val="0"/>
              </a:spcBef>
            </a:pPr>
            <a:r>
              <a:rPr lang="fr-FR" sz="1800" b="1" dirty="0">
                <a:ln w="6350">
                  <a:solidFill>
                    <a:srgbClr val="313F8A"/>
                  </a:solidFill>
                </a:ln>
                <a:solidFill>
                  <a:srgbClr val="FFFF00"/>
                </a:solidFill>
                <a:latin typeface="Arial" panose="020B0604020202020204" pitchFamily="34" charset="0"/>
                <a:cs typeface="Arial" panose="020B0604020202020204" pitchFamily="34" charset="0"/>
              </a:rPr>
              <a:t>1 POWERLOGY, France</a:t>
            </a:r>
          </a:p>
          <a:p>
            <a:pPr algn="l">
              <a:spcBef>
                <a:spcPts val="0"/>
              </a:spcBef>
            </a:pPr>
            <a:r>
              <a:rPr lang="fr-FR" sz="1800" b="1" dirty="0">
                <a:ln w="6350">
                  <a:solidFill>
                    <a:srgbClr val="313F8A"/>
                  </a:solidFill>
                </a:ln>
                <a:solidFill>
                  <a:srgbClr val="FFFF00"/>
                </a:solidFill>
                <a:latin typeface="Arial" panose="020B0604020202020204" pitchFamily="34" charset="0"/>
                <a:cs typeface="Arial" panose="020B0604020202020204" pitchFamily="34" charset="0"/>
              </a:rPr>
              <a:t>2 ISD SA &amp; ISD Aerospace Ltd</a:t>
            </a:r>
          </a:p>
          <a:p>
            <a:pPr algn="l">
              <a:spcBef>
                <a:spcPts val="0"/>
              </a:spcBef>
            </a:pPr>
            <a:r>
              <a:rPr lang="fr-FR" sz="1800" b="1" dirty="0">
                <a:ln w="6350">
                  <a:solidFill>
                    <a:srgbClr val="313F8A"/>
                  </a:solidFill>
                </a:ln>
                <a:solidFill>
                  <a:srgbClr val="FFFF00"/>
                </a:solidFill>
                <a:latin typeface="Arial" panose="020B0604020202020204" pitchFamily="34" charset="0"/>
                <a:cs typeface="Arial" panose="020B0604020202020204" pitchFamily="34" charset="0"/>
              </a:rPr>
              <a:t>3 ESA</a:t>
            </a:r>
          </a:p>
          <a:p>
            <a:pPr algn="l">
              <a:spcBef>
                <a:spcPts val="0"/>
              </a:spcBef>
            </a:pPr>
            <a:r>
              <a:rPr lang="fr-FR" sz="1800" b="1" dirty="0">
                <a:ln w="6350">
                  <a:solidFill>
                    <a:srgbClr val="313F8A"/>
                  </a:solidFill>
                </a:ln>
                <a:solidFill>
                  <a:srgbClr val="FFFF00"/>
                </a:solidFill>
                <a:latin typeface="Arial" panose="020B0604020202020204" pitchFamily="34" charset="0"/>
                <a:cs typeface="Arial" panose="020B0604020202020204" pitchFamily="34" charset="0"/>
              </a:rPr>
              <a:t>4 THALES ALENIA SPACE SAS</a:t>
            </a:r>
          </a:p>
        </p:txBody>
      </p:sp>
      <p:pic>
        <p:nvPicPr>
          <p:cNvPr id="6" name="Image 5">
            <a:extLst>
              <a:ext uri="{FF2B5EF4-FFF2-40B4-BE49-F238E27FC236}">
                <a16:creationId xmlns:a16="http://schemas.microsoft.com/office/drawing/2014/main" id="{973BFD83-5F09-D7A3-D56A-5A1C4A4E5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491" y="287055"/>
            <a:ext cx="1934531" cy="879333"/>
          </a:xfrm>
          <a:prstGeom prst="rect">
            <a:avLst/>
          </a:prstGeom>
        </p:spPr>
      </p:pic>
      <p:pic>
        <p:nvPicPr>
          <p:cNvPr id="10" name="Image 9">
            <a:extLst>
              <a:ext uri="{FF2B5EF4-FFF2-40B4-BE49-F238E27FC236}">
                <a16:creationId xmlns:a16="http://schemas.microsoft.com/office/drawing/2014/main" id="{A155832F-8648-ACDE-4AEC-044A32CD09A1}"/>
              </a:ext>
            </a:extLst>
          </p:cNvPr>
          <p:cNvPicPr>
            <a:picLocks noChangeAspect="1"/>
          </p:cNvPicPr>
          <p:nvPr/>
        </p:nvPicPr>
        <p:blipFill>
          <a:blip r:embed="rId5"/>
          <a:stretch>
            <a:fillRect/>
          </a:stretch>
        </p:blipFill>
        <p:spPr>
          <a:xfrm>
            <a:off x="53249" y="63691"/>
            <a:ext cx="4059892" cy="1193608"/>
          </a:xfrm>
          <a:prstGeom prst="rect">
            <a:avLst/>
          </a:prstGeom>
        </p:spPr>
      </p:pic>
      <p:sp>
        <p:nvSpPr>
          <p:cNvPr id="14" name="Espace réservé de la date 13">
            <a:extLst>
              <a:ext uri="{FF2B5EF4-FFF2-40B4-BE49-F238E27FC236}">
                <a16:creationId xmlns:a16="http://schemas.microsoft.com/office/drawing/2014/main" id="{7D4E7B74-5F4C-7414-9329-124BE1A88214}"/>
              </a:ext>
            </a:extLst>
          </p:cNvPr>
          <p:cNvSpPr>
            <a:spLocks noGrp="1"/>
          </p:cNvSpPr>
          <p:nvPr>
            <p:ph type="dt" sz="half" idx="10"/>
          </p:nvPr>
        </p:nvSpPr>
        <p:spPr/>
        <p:txBody>
          <a:bodyPr/>
          <a:lstStyle/>
          <a:p>
            <a:r>
              <a:rPr lang="fr-FR"/>
              <a:t>16-18 June 2025</a:t>
            </a:r>
            <a:endParaRPr lang="pl-PL"/>
          </a:p>
        </p:txBody>
      </p:sp>
      <p:sp>
        <p:nvSpPr>
          <p:cNvPr id="15" name="Espace réservé du numéro de diapositive 14">
            <a:extLst>
              <a:ext uri="{FF2B5EF4-FFF2-40B4-BE49-F238E27FC236}">
                <a16:creationId xmlns:a16="http://schemas.microsoft.com/office/drawing/2014/main" id="{54C08743-4E7E-AA54-1039-8C30702E051A}"/>
              </a:ext>
            </a:extLst>
          </p:cNvPr>
          <p:cNvSpPr>
            <a:spLocks noGrp="1"/>
          </p:cNvSpPr>
          <p:nvPr>
            <p:ph type="sldNum" sz="quarter" idx="12"/>
          </p:nvPr>
        </p:nvSpPr>
        <p:spPr/>
        <p:txBody>
          <a:bodyPr/>
          <a:lstStyle/>
          <a:p>
            <a:fld id="{5D9669B4-5BA5-4581-807E-4C9EAEC8559C}" type="slidenum">
              <a:rPr lang="pl-PL" smtClean="0"/>
              <a:t>1</a:t>
            </a:fld>
            <a:endParaRPr lang="pl-PL"/>
          </a:p>
        </p:txBody>
      </p:sp>
      <p:pic>
        <p:nvPicPr>
          <p:cNvPr id="4" name="Picture 3">
            <a:extLst>
              <a:ext uri="{FF2B5EF4-FFF2-40B4-BE49-F238E27FC236}">
                <a16:creationId xmlns:a16="http://schemas.microsoft.com/office/drawing/2014/main" id="{2379BBD6-12E5-EE93-1325-C3647A984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934531" cy="1123396"/>
          </a:xfrm>
          <a:prstGeom prst="rect">
            <a:avLst/>
          </a:prstGeom>
        </p:spPr>
      </p:pic>
    </p:spTree>
    <p:extLst>
      <p:ext uri="{BB962C8B-B14F-4D97-AF65-F5344CB8AC3E}">
        <p14:creationId xmlns:p14="http://schemas.microsoft.com/office/powerpoint/2010/main" val="426393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Description of the selected solution (3)</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90"/>
            <a:ext cx="10800000" cy="2212210"/>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The Flyback uses a resonant circuit during the OFF phase (Lr, </a:t>
            </a:r>
            <a:r>
              <a:rPr lang="en-GB" sz="2400" dirty="0" err="1">
                <a:latin typeface="Arial" panose="020B0604020202020204" pitchFamily="34" charset="0"/>
                <a:cs typeface="Arial" panose="020B0604020202020204" pitchFamily="34" charset="0"/>
              </a:rPr>
              <a:t>Cclp</a:t>
            </a:r>
            <a:r>
              <a:rPr lang="en-GB" sz="2400" dirty="0">
                <a:latin typeface="Arial" panose="020B0604020202020204" pitchFamily="34" charset="0"/>
                <a:cs typeface="Arial" panose="020B0604020202020204" pitchFamily="34" charset="0"/>
              </a:rPr>
              <a:t>) and operates with a constant OFF time.</a:t>
            </a:r>
          </a:p>
          <a:p>
            <a:pPr marL="0" indent="0" algn="just">
              <a:buNone/>
            </a:pPr>
            <a:r>
              <a:rPr lang="en-GB" sz="2400" dirty="0">
                <a:latin typeface="Arial" panose="020B0604020202020204" pitchFamily="34" charset="0"/>
                <a:cs typeface="Arial" panose="020B0604020202020204" pitchFamily="34" charset="0"/>
              </a:rPr>
              <a:t>Two operating modes possible. A Quasi-Resonant (QR) mode at low output power and an Active Clamp (AC) mode at high output power. Selection is made by changing the Toff duration.</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sp>
        <p:nvSpPr>
          <p:cNvPr id="10" name="Symbol zastępczy zawartości 2">
            <a:extLst>
              <a:ext uri="{FF2B5EF4-FFF2-40B4-BE49-F238E27FC236}">
                <a16:creationId xmlns:a16="http://schemas.microsoft.com/office/drawing/2014/main" id="{9ACE7603-65FE-CFCF-13DE-19C40C1CA3BA}"/>
              </a:ext>
            </a:extLst>
          </p:cNvPr>
          <p:cNvSpPr txBox="1">
            <a:spLocks/>
          </p:cNvSpPr>
          <p:nvPr/>
        </p:nvSpPr>
        <p:spPr>
          <a:xfrm>
            <a:off x="696000" y="3751868"/>
            <a:ext cx="4741570" cy="2538598"/>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Energy available to do ZVS is stored into:</a:t>
            </a:r>
          </a:p>
          <a:p>
            <a:pPr algn="just"/>
            <a:r>
              <a:rPr lang="en-GB" sz="2400" dirty="0">
                <a:latin typeface="Arial" panose="020B0604020202020204" pitchFamily="34" charset="0"/>
                <a:cs typeface="Arial" panose="020B0604020202020204" pitchFamily="34" charset="0"/>
              </a:rPr>
              <a:t>Lr + Lc In QR mode (low load).</a:t>
            </a:r>
          </a:p>
          <a:p>
            <a:pPr algn="just"/>
            <a:r>
              <a:rPr lang="en-GB" sz="2400" dirty="0">
                <a:latin typeface="Arial" panose="020B0604020202020204" pitchFamily="34" charset="0"/>
                <a:cs typeface="Arial" panose="020B0604020202020204" pitchFamily="34" charset="0"/>
              </a:rPr>
              <a:t>Lr in AC mode (high load).</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1EA30A3-E138-5492-D3C5-ED4F399AD502}"/>
              </a:ext>
            </a:extLst>
          </p:cNvPr>
          <p:cNvPicPr>
            <a:picLocks noChangeAspect="1"/>
          </p:cNvPicPr>
          <p:nvPr/>
        </p:nvPicPr>
        <p:blipFill>
          <a:blip r:embed="rId4"/>
          <a:stretch>
            <a:fillRect/>
          </a:stretch>
        </p:blipFill>
        <p:spPr>
          <a:xfrm>
            <a:off x="5736148" y="3429000"/>
            <a:ext cx="5759852" cy="2404565"/>
          </a:xfrm>
          <a:prstGeom prst="rect">
            <a:avLst/>
          </a:prstGeom>
        </p:spPr>
      </p:pic>
      <p:pic>
        <p:nvPicPr>
          <p:cNvPr id="6" name="Image 5">
            <a:extLst>
              <a:ext uri="{FF2B5EF4-FFF2-40B4-BE49-F238E27FC236}">
                <a16:creationId xmlns:a16="http://schemas.microsoft.com/office/drawing/2014/main" id="{C55EF893-92ED-5EE7-574F-5395CAFC3066}"/>
              </a:ext>
            </a:extLst>
          </p:cNvPr>
          <p:cNvPicPr>
            <a:picLocks noChangeAspect="1"/>
          </p:cNvPicPr>
          <p:nvPr/>
        </p:nvPicPr>
        <p:blipFill>
          <a:blip r:embed="rId5"/>
          <a:stretch>
            <a:fillRect/>
          </a:stretch>
        </p:blipFill>
        <p:spPr>
          <a:xfrm>
            <a:off x="4563793" y="221530"/>
            <a:ext cx="2529609" cy="743705"/>
          </a:xfrm>
          <a:prstGeom prst="rect">
            <a:avLst/>
          </a:prstGeom>
        </p:spPr>
      </p:pic>
      <p:sp>
        <p:nvSpPr>
          <p:cNvPr id="14" name="Espace réservé de la date 13">
            <a:extLst>
              <a:ext uri="{FF2B5EF4-FFF2-40B4-BE49-F238E27FC236}">
                <a16:creationId xmlns:a16="http://schemas.microsoft.com/office/drawing/2014/main" id="{193BDB71-3019-E092-E1FC-E37E254B6096}"/>
              </a:ext>
            </a:extLst>
          </p:cNvPr>
          <p:cNvSpPr>
            <a:spLocks noGrp="1"/>
          </p:cNvSpPr>
          <p:nvPr>
            <p:ph type="dt" sz="half" idx="10"/>
          </p:nvPr>
        </p:nvSpPr>
        <p:spPr/>
        <p:txBody>
          <a:bodyPr/>
          <a:lstStyle/>
          <a:p>
            <a:r>
              <a:rPr lang="fr-FR"/>
              <a:t>16-18 June 2025</a:t>
            </a:r>
            <a:endParaRPr lang="pl-PL"/>
          </a:p>
        </p:txBody>
      </p:sp>
      <p:sp>
        <p:nvSpPr>
          <p:cNvPr id="15" name="Espace réservé du numéro de diapositive 14">
            <a:extLst>
              <a:ext uri="{FF2B5EF4-FFF2-40B4-BE49-F238E27FC236}">
                <a16:creationId xmlns:a16="http://schemas.microsoft.com/office/drawing/2014/main" id="{318EBA1A-84F4-AFBD-BC87-EF15C65CEE66}"/>
              </a:ext>
            </a:extLst>
          </p:cNvPr>
          <p:cNvSpPr>
            <a:spLocks noGrp="1"/>
          </p:cNvSpPr>
          <p:nvPr>
            <p:ph type="sldNum" sz="quarter" idx="12"/>
          </p:nvPr>
        </p:nvSpPr>
        <p:spPr/>
        <p:txBody>
          <a:bodyPr/>
          <a:lstStyle/>
          <a:p>
            <a:fld id="{5D9669B4-5BA5-4581-807E-4C9EAEC8559C}" type="slidenum">
              <a:rPr lang="pl-PL" smtClean="0"/>
              <a:pPr/>
              <a:t>10</a:t>
            </a:fld>
            <a:endParaRPr lang="pl-PL" dirty="0"/>
          </a:p>
        </p:txBody>
      </p:sp>
      <p:pic>
        <p:nvPicPr>
          <p:cNvPr id="4" name="Picture 3">
            <a:extLst>
              <a:ext uri="{FF2B5EF4-FFF2-40B4-BE49-F238E27FC236}">
                <a16:creationId xmlns:a16="http://schemas.microsoft.com/office/drawing/2014/main" id="{C42BD7B0-7AA4-6DC1-F27D-0FB74B2F2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59212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a:bodyPr>
          <a:lstStyle/>
          <a:p>
            <a:r>
              <a:rPr lang="en-GB" sz="3100" b="1" dirty="0">
                <a:latin typeface="Arial" panose="020B0604020202020204" pitchFamily="34" charset="0"/>
                <a:cs typeface="Arial" panose="020B0604020202020204" pitchFamily="34" charset="0"/>
              </a:rPr>
              <a:t>Regulation Mode</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90"/>
            <a:ext cx="10800000" cy="923096"/>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Mode selection is function of the Flyback load and consists in changing the Toff duration.</a:t>
            </a: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sp>
        <p:nvSpPr>
          <p:cNvPr id="10" name="Symbol zastępczy zawartości 2">
            <a:extLst>
              <a:ext uri="{FF2B5EF4-FFF2-40B4-BE49-F238E27FC236}">
                <a16:creationId xmlns:a16="http://schemas.microsoft.com/office/drawing/2014/main" id="{9ACE7603-65FE-CFCF-13DE-19C40C1CA3BA}"/>
              </a:ext>
            </a:extLst>
          </p:cNvPr>
          <p:cNvSpPr txBox="1">
            <a:spLocks/>
          </p:cNvSpPr>
          <p:nvPr/>
        </p:nvSpPr>
        <p:spPr>
          <a:xfrm>
            <a:off x="696000" y="2511661"/>
            <a:ext cx="3657791" cy="2917267"/>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Constant OFF time regulation mode simplify mode selection.</a:t>
            </a:r>
          </a:p>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This mode of control, inherently stable, allows to minimize the response time for better dynamic performances.</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DDD34458-67E0-1DD4-F2B3-00E63064A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691" y="1731107"/>
            <a:ext cx="6979309" cy="4187585"/>
          </a:xfrm>
          <a:prstGeom prst="rect">
            <a:avLst/>
          </a:prstGeom>
        </p:spPr>
      </p:pic>
      <p:pic>
        <p:nvPicPr>
          <p:cNvPr id="6" name="Image 5">
            <a:extLst>
              <a:ext uri="{FF2B5EF4-FFF2-40B4-BE49-F238E27FC236}">
                <a16:creationId xmlns:a16="http://schemas.microsoft.com/office/drawing/2014/main" id="{89E4E1BD-9B50-B120-186C-0001A3A5A04E}"/>
              </a:ext>
            </a:extLst>
          </p:cNvPr>
          <p:cNvPicPr>
            <a:picLocks noChangeAspect="1"/>
          </p:cNvPicPr>
          <p:nvPr/>
        </p:nvPicPr>
        <p:blipFill>
          <a:blip r:embed="rId5"/>
          <a:stretch>
            <a:fillRect/>
          </a:stretch>
        </p:blipFill>
        <p:spPr>
          <a:xfrm>
            <a:off x="4563793" y="221530"/>
            <a:ext cx="2529609" cy="743705"/>
          </a:xfrm>
          <a:prstGeom prst="rect">
            <a:avLst/>
          </a:prstGeom>
        </p:spPr>
      </p:pic>
      <p:sp>
        <p:nvSpPr>
          <p:cNvPr id="13" name="Espace réservé de la date 12">
            <a:extLst>
              <a:ext uri="{FF2B5EF4-FFF2-40B4-BE49-F238E27FC236}">
                <a16:creationId xmlns:a16="http://schemas.microsoft.com/office/drawing/2014/main" id="{25912BF8-631E-8DD4-855D-15AEACE069F6}"/>
              </a:ext>
            </a:extLst>
          </p:cNvPr>
          <p:cNvSpPr>
            <a:spLocks noGrp="1"/>
          </p:cNvSpPr>
          <p:nvPr>
            <p:ph type="dt" sz="half" idx="10"/>
          </p:nvPr>
        </p:nvSpPr>
        <p:spPr/>
        <p:txBody>
          <a:bodyPr/>
          <a:lstStyle/>
          <a:p>
            <a:r>
              <a:rPr lang="fr-FR"/>
              <a:t>16-18 June 2025</a:t>
            </a:r>
            <a:endParaRPr lang="pl-PL"/>
          </a:p>
        </p:txBody>
      </p:sp>
      <p:sp>
        <p:nvSpPr>
          <p:cNvPr id="14" name="Espace réservé du numéro de diapositive 13">
            <a:extLst>
              <a:ext uri="{FF2B5EF4-FFF2-40B4-BE49-F238E27FC236}">
                <a16:creationId xmlns:a16="http://schemas.microsoft.com/office/drawing/2014/main" id="{6E9D2966-BB02-7264-B030-81B7806DCD75}"/>
              </a:ext>
            </a:extLst>
          </p:cNvPr>
          <p:cNvSpPr>
            <a:spLocks noGrp="1"/>
          </p:cNvSpPr>
          <p:nvPr>
            <p:ph type="sldNum" sz="quarter" idx="12"/>
          </p:nvPr>
        </p:nvSpPr>
        <p:spPr/>
        <p:txBody>
          <a:bodyPr/>
          <a:lstStyle/>
          <a:p>
            <a:fld id="{5D9669B4-5BA5-4581-807E-4C9EAEC8559C}" type="slidenum">
              <a:rPr lang="pl-PL" smtClean="0"/>
              <a:pPr/>
              <a:t>11</a:t>
            </a:fld>
            <a:endParaRPr lang="pl-PL" dirty="0"/>
          </a:p>
        </p:txBody>
      </p:sp>
      <p:pic>
        <p:nvPicPr>
          <p:cNvPr id="4" name="Picture 3">
            <a:extLst>
              <a:ext uri="{FF2B5EF4-FFF2-40B4-BE49-F238E27FC236}">
                <a16:creationId xmlns:a16="http://schemas.microsoft.com/office/drawing/2014/main" id="{1894927D-3300-5E7A-FB44-46DF54B00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40597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36525"/>
            <a:ext cx="4243645" cy="871475"/>
          </a:xfrm>
        </p:spPr>
        <p:txBody>
          <a:bodyPr>
            <a:normAutofit/>
          </a:bodyPr>
          <a:lstStyle/>
          <a:p>
            <a:r>
              <a:rPr lang="en-GB" sz="2800" b="1" dirty="0">
                <a:latin typeface="Arial" panose="020B0604020202020204" pitchFamily="34" charset="0"/>
                <a:cs typeface="Arial" panose="020B0604020202020204" pitchFamily="34" charset="0"/>
              </a:rPr>
              <a:t>LLC and Matrix Transformer (1)</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The LLC transformer has to handle large current on the main output (50A) and needs also to have a high turn ratio between the primary and the main output (1/40).</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The selected solution is a Matrix Transformer (Magnetic circuit with a high number of legs and “individual” transformer per leg).</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The multiplication of the number of legs with serial connection of the primary windings and parallel connection of the secondary windings allows:</a:t>
            </a:r>
          </a:p>
          <a:p>
            <a:pPr algn="just"/>
            <a:r>
              <a:rPr lang="en-GB" sz="2400" dirty="0">
                <a:latin typeface="Arial" panose="020B0604020202020204" pitchFamily="34" charset="0"/>
                <a:cs typeface="Arial" panose="020B0604020202020204" pitchFamily="34" charset="0"/>
              </a:rPr>
              <a:t>the reduction of the output current value per secondary winding and</a:t>
            </a:r>
          </a:p>
          <a:p>
            <a:pPr algn="just"/>
            <a:r>
              <a:rPr lang="en-GB" sz="2400" dirty="0">
                <a:latin typeface="Arial" panose="020B0604020202020204" pitchFamily="34" charset="0"/>
                <a:cs typeface="Arial" panose="020B0604020202020204" pitchFamily="34" charset="0"/>
              </a:rPr>
              <a:t>the limitation of the turn ratio between the primary and secondary per leg.</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22F5924A-809D-6446-A680-FBC2BB69D528}"/>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B86230E5-98DD-A44C-0043-AB9D374E1953}"/>
              </a:ext>
            </a:extLst>
          </p:cNvPr>
          <p:cNvSpPr>
            <a:spLocks noGrp="1"/>
          </p:cNvSpPr>
          <p:nvPr>
            <p:ph type="dt" sz="half" idx="10"/>
          </p:nvPr>
        </p:nvSpPr>
        <p:spPr/>
        <p:txBody>
          <a:bodyPr/>
          <a:lstStyle/>
          <a:p>
            <a:r>
              <a:rPr lang="fr-FR"/>
              <a:t>16-18 June 2025</a:t>
            </a:r>
            <a:endParaRPr lang="pl-PL"/>
          </a:p>
        </p:txBody>
      </p:sp>
      <p:sp>
        <p:nvSpPr>
          <p:cNvPr id="13" name="Espace réservé du numéro de diapositive 12">
            <a:extLst>
              <a:ext uri="{FF2B5EF4-FFF2-40B4-BE49-F238E27FC236}">
                <a16:creationId xmlns:a16="http://schemas.microsoft.com/office/drawing/2014/main" id="{9F283C06-DA3A-8C5E-4D31-C920B28C7A80}"/>
              </a:ext>
            </a:extLst>
          </p:cNvPr>
          <p:cNvSpPr>
            <a:spLocks noGrp="1"/>
          </p:cNvSpPr>
          <p:nvPr>
            <p:ph type="sldNum" sz="quarter" idx="12"/>
          </p:nvPr>
        </p:nvSpPr>
        <p:spPr/>
        <p:txBody>
          <a:bodyPr/>
          <a:lstStyle/>
          <a:p>
            <a:fld id="{5D9669B4-5BA5-4581-807E-4C9EAEC8559C}" type="slidenum">
              <a:rPr lang="pl-PL" smtClean="0"/>
              <a:pPr/>
              <a:t>12</a:t>
            </a:fld>
            <a:endParaRPr lang="pl-PL" dirty="0"/>
          </a:p>
        </p:txBody>
      </p:sp>
      <p:pic>
        <p:nvPicPr>
          <p:cNvPr id="4" name="Picture 3">
            <a:extLst>
              <a:ext uri="{FF2B5EF4-FFF2-40B4-BE49-F238E27FC236}">
                <a16:creationId xmlns:a16="http://schemas.microsoft.com/office/drawing/2014/main" id="{AE348D57-39F9-FFF9-806E-D12DF8C05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382245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36525"/>
            <a:ext cx="4243645" cy="871475"/>
          </a:xfrm>
        </p:spPr>
        <p:txBody>
          <a:bodyPr>
            <a:normAutofit/>
          </a:bodyPr>
          <a:lstStyle/>
          <a:p>
            <a:r>
              <a:rPr lang="en-GB" sz="2800" b="1" dirty="0">
                <a:latin typeface="Arial" panose="020B0604020202020204" pitchFamily="34" charset="0"/>
                <a:cs typeface="Arial" panose="020B0604020202020204" pitchFamily="34" charset="0"/>
              </a:rPr>
              <a:t>LLC and Matrix Transformer (2)</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For the initial design an optimization using Genetic Algorithm was used to define the optimal parameters for the Matrix Transformer.</a:t>
            </a:r>
          </a:p>
          <a:p>
            <a:pPr marL="0" indent="0" algn="just">
              <a:buNone/>
            </a:pPr>
            <a:r>
              <a:rPr lang="en-GB" sz="2400" dirty="0">
                <a:latin typeface="Arial" panose="020B0604020202020204" pitchFamily="34" charset="0"/>
                <a:cs typeface="Arial" panose="020B0604020202020204" pitchFamily="34" charset="0"/>
              </a:rPr>
              <a:t>We arrive to a solution with:</a:t>
            </a:r>
          </a:p>
          <a:p>
            <a:pPr lvl="1" algn="just">
              <a:buFontTx/>
              <a:buChar char="-"/>
            </a:pPr>
            <a:r>
              <a:rPr lang="en-GB" sz="2000" dirty="0">
                <a:latin typeface="Arial" panose="020B0604020202020204" pitchFamily="34" charset="0"/>
                <a:cs typeface="Arial" panose="020B0604020202020204" pitchFamily="34" charset="0"/>
              </a:rPr>
              <a:t>8 legs</a:t>
            </a:r>
          </a:p>
          <a:p>
            <a:pPr lvl="1" algn="just">
              <a:buFontTx/>
              <a:buChar char="-"/>
            </a:pPr>
            <a:r>
              <a:rPr lang="en-GB" sz="2000" dirty="0">
                <a:latin typeface="Arial" panose="020B0604020202020204" pitchFamily="34" charset="0"/>
                <a:cs typeface="Arial" panose="020B0604020202020204" pitchFamily="34" charset="0"/>
              </a:rPr>
              <a:t>5 turns for the primary windings (all in series)</a:t>
            </a:r>
          </a:p>
          <a:p>
            <a:pPr lvl="1" algn="just">
              <a:buFontTx/>
              <a:buChar char="-"/>
            </a:pPr>
            <a:r>
              <a:rPr lang="en-GB" sz="2000" dirty="0">
                <a:latin typeface="Arial" panose="020B0604020202020204" pitchFamily="34" charset="0"/>
                <a:cs typeface="Arial" panose="020B0604020202020204" pitchFamily="34" charset="0"/>
              </a:rPr>
              <a:t>1 turns for the secondary windings (in parallels for the main, in series for </a:t>
            </a:r>
            <a:r>
              <a:rPr lang="en-GB" sz="2000" dirty="0" err="1">
                <a:latin typeface="Arial" panose="020B0604020202020204" pitchFamily="34" charset="0"/>
                <a:cs typeface="Arial" panose="020B0604020202020204" pitchFamily="34" charset="0"/>
              </a:rPr>
              <a:t>ibus</a:t>
            </a:r>
            <a:r>
              <a:rPr lang="en-GB" sz="2000" dirty="0">
                <a:latin typeface="Arial" panose="020B0604020202020204" pitchFamily="34" charset="0"/>
                <a:cs typeface="Arial" panose="020B0604020202020204" pitchFamily="34" charset="0"/>
              </a:rPr>
              <a:t>)</a:t>
            </a:r>
          </a:p>
          <a:p>
            <a:pPr marL="0" indent="0" algn="just">
              <a:buNone/>
            </a:pPr>
            <a:r>
              <a:rPr lang="en-GB" sz="2400" dirty="0">
                <a:latin typeface="Arial" panose="020B0604020202020204" pitchFamily="34" charset="0"/>
                <a:cs typeface="Arial" panose="020B0604020202020204" pitchFamily="34" charset="0"/>
              </a:rPr>
              <a:t>This solution minimize the transformer size but make the LLC layout and test complex.</a:t>
            </a:r>
          </a:p>
          <a:p>
            <a:pPr marL="0" indent="0" algn="just">
              <a:buNone/>
            </a:pPr>
            <a:r>
              <a:rPr lang="en-GB" sz="2400" dirty="0">
                <a:latin typeface="Arial" panose="020B0604020202020204" pitchFamily="34" charset="0"/>
                <a:cs typeface="Arial" panose="020B0604020202020204" pitchFamily="34" charset="0"/>
              </a:rPr>
              <a:t>A new design has been done limiting the number of legs to 4 with 10 turns per legs for the primary windings. Matrix Transformer is slightly larger but the size of the overall LLC converter is reduced (part count reduced, test simplified).</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22F5924A-809D-6446-A680-FBC2BB69D528}"/>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B86230E5-98DD-A44C-0043-AB9D374E1953}"/>
              </a:ext>
            </a:extLst>
          </p:cNvPr>
          <p:cNvSpPr>
            <a:spLocks noGrp="1"/>
          </p:cNvSpPr>
          <p:nvPr>
            <p:ph type="dt" sz="half" idx="10"/>
          </p:nvPr>
        </p:nvSpPr>
        <p:spPr/>
        <p:txBody>
          <a:bodyPr/>
          <a:lstStyle/>
          <a:p>
            <a:r>
              <a:rPr lang="fr-FR"/>
              <a:t>16-18 June 2025</a:t>
            </a:r>
            <a:endParaRPr lang="pl-PL"/>
          </a:p>
        </p:txBody>
      </p:sp>
      <p:sp>
        <p:nvSpPr>
          <p:cNvPr id="13" name="Espace réservé du numéro de diapositive 12">
            <a:extLst>
              <a:ext uri="{FF2B5EF4-FFF2-40B4-BE49-F238E27FC236}">
                <a16:creationId xmlns:a16="http://schemas.microsoft.com/office/drawing/2014/main" id="{9F283C06-DA3A-8C5E-4D31-C920B28C7A80}"/>
              </a:ext>
            </a:extLst>
          </p:cNvPr>
          <p:cNvSpPr>
            <a:spLocks noGrp="1"/>
          </p:cNvSpPr>
          <p:nvPr>
            <p:ph type="sldNum" sz="quarter" idx="12"/>
          </p:nvPr>
        </p:nvSpPr>
        <p:spPr/>
        <p:txBody>
          <a:bodyPr/>
          <a:lstStyle/>
          <a:p>
            <a:fld id="{5D9669B4-5BA5-4581-807E-4C9EAEC8559C}" type="slidenum">
              <a:rPr lang="pl-PL" smtClean="0"/>
              <a:pPr/>
              <a:t>13</a:t>
            </a:fld>
            <a:endParaRPr lang="pl-PL" dirty="0"/>
          </a:p>
        </p:txBody>
      </p:sp>
      <p:pic>
        <p:nvPicPr>
          <p:cNvPr id="4" name="Picture 3">
            <a:extLst>
              <a:ext uri="{FF2B5EF4-FFF2-40B4-BE49-F238E27FC236}">
                <a16:creationId xmlns:a16="http://schemas.microsoft.com/office/drawing/2014/main" id="{FBB28F8D-94C4-752C-1EE0-E4F105A64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37496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36525"/>
            <a:ext cx="4243645" cy="871475"/>
          </a:xfrm>
        </p:spPr>
        <p:txBody>
          <a:bodyPr>
            <a:normAutofit/>
          </a:bodyPr>
          <a:lstStyle/>
          <a:p>
            <a:r>
              <a:rPr lang="en-GB" sz="2800" b="1" dirty="0">
                <a:latin typeface="Arial" panose="020B0604020202020204" pitchFamily="34" charset="0"/>
                <a:cs typeface="Arial" panose="020B0604020202020204" pitchFamily="34" charset="0"/>
              </a:rPr>
              <a:t>First BB Test Results</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90"/>
            <a:ext cx="8219400" cy="1717158"/>
          </a:xfrm>
        </p:spPr>
        <p:txBody>
          <a:bodyPr anchor="t" anchorCtr="0">
            <a:normAutofit/>
          </a:bodyPr>
          <a:lstStyle/>
          <a:p>
            <a:pPr marL="0" indent="0">
              <a:buNone/>
            </a:pPr>
            <a:r>
              <a:rPr lang="en-GB" sz="2400" dirty="0">
                <a:latin typeface="Arial" panose="020B0604020202020204" pitchFamily="34" charset="0"/>
                <a:cs typeface="Arial" panose="020B0604020202020204" pitchFamily="34" charset="0"/>
              </a:rPr>
              <a:t>A Breadboard has been tested and two problems have been identified:</a:t>
            </a:r>
          </a:p>
          <a:p>
            <a:pPr lvl="1">
              <a:buFontTx/>
              <a:buChar char="-"/>
            </a:pPr>
            <a:r>
              <a:rPr lang="en-GB" sz="2000" dirty="0">
                <a:latin typeface="Arial" panose="020B0604020202020204" pitchFamily="34" charset="0"/>
                <a:cs typeface="Arial" panose="020B0604020202020204" pitchFamily="34" charset="0"/>
              </a:rPr>
              <a:t>Overall converter Efficiency is lower than expected</a:t>
            </a:r>
          </a:p>
          <a:p>
            <a:pPr lvl="1">
              <a:buFontTx/>
              <a:buChar char="-"/>
            </a:pPr>
            <a:r>
              <a:rPr lang="en-GB" sz="2000" dirty="0">
                <a:latin typeface="Arial" panose="020B0604020202020204" pitchFamily="34" charset="0"/>
                <a:cs typeface="Arial" panose="020B0604020202020204" pitchFamily="34" charset="0"/>
              </a:rPr>
              <a:t>The voltage at LLC input is very sensitive to the</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output power</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22F5924A-809D-6446-A680-FBC2BB69D528}"/>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B86230E5-98DD-A44C-0043-AB9D374E1953}"/>
              </a:ext>
            </a:extLst>
          </p:cNvPr>
          <p:cNvSpPr>
            <a:spLocks noGrp="1"/>
          </p:cNvSpPr>
          <p:nvPr>
            <p:ph type="dt" sz="half" idx="10"/>
          </p:nvPr>
        </p:nvSpPr>
        <p:spPr/>
        <p:txBody>
          <a:bodyPr/>
          <a:lstStyle/>
          <a:p>
            <a:r>
              <a:rPr lang="fr-FR" dirty="0"/>
              <a:t>16-18 June 2025</a:t>
            </a:r>
            <a:endParaRPr lang="pl-PL" dirty="0"/>
          </a:p>
        </p:txBody>
      </p:sp>
      <p:sp>
        <p:nvSpPr>
          <p:cNvPr id="13" name="Espace réservé du numéro de diapositive 12">
            <a:extLst>
              <a:ext uri="{FF2B5EF4-FFF2-40B4-BE49-F238E27FC236}">
                <a16:creationId xmlns:a16="http://schemas.microsoft.com/office/drawing/2014/main" id="{9F283C06-DA3A-8C5E-4D31-C920B28C7A80}"/>
              </a:ext>
            </a:extLst>
          </p:cNvPr>
          <p:cNvSpPr>
            <a:spLocks noGrp="1"/>
          </p:cNvSpPr>
          <p:nvPr>
            <p:ph type="sldNum" sz="quarter" idx="12"/>
          </p:nvPr>
        </p:nvSpPr>
        <p:spPr/>
        <p:txBody>
          <a:bodyPr/>
          <a:lstStyle/>
          <a:p>
            <a:fld id="{5D9669B4-5BA5-4581-807E-4C9EAEC8559C}" type="slidenum">
              <a:rPr lang="pl-PL" smtClean="0"/>
              <a:pPr/>
              <a:t>14</a:t>
            </a:fld>
            <a:endParaRPr lang="pl-PL" dirty="0"/>
          </a:p>
        </p:txBody>
      </p:sp>
      <p:pic>
        <p:nvPicPr>
          <p:cNvPr id="4" name="Image 3">
            <a:extLst>
              <a:ext uri="{FF2B5EF4-FFF2-40B4-BE49-F238E27FC236}">
                <a16:creationId xmlns:a16="http://schemas.microsoft.com/office/drawing/2014/main" id="{8AEF391B-32E4-5AC6-3D72-E2F4AEA64F89}"/>
              </a:ext>
            </a:extLst>
          </p:cNvPr>
          <p:cNvPicPr>
            <a:picLocks noChangeAspect="1"/>
          </p:cNvPicPr>
          <p:nvPr/>
        </p:nvPicPr>
        <p:blipFill>
          <a:blip r:embed="rId5"/>
          <a:stretch>
            <a:fillRect/>
          </a:stretch>
        </p:blipFill>
        <p:spPr>
          <a:xfrm>
            <a:off x="9280186" y="1142647"/>
            <a:ext cx="2395813" cy="1668086"/>
          </a:xfrm>
          <a:prstGeom prst="rect">
            <a:avLst/>
          </a:prstGeom>
        </p:spPr>
      </p:pic>
      <p:pic>
        <p:nvPicPr>
          <p:cNvPr id="14" name="Image 13">
            <a:extLst>
              <a:ext uri="{FF2B5EF4-FFF2-40B4-BE49-F238E27FC236}">
                <a16:creationId xmlns:a16="http://schemas.microsoft.com/office/drawing/2014/main" id="{5183CB33-476B-92E7-4C55-290128D3D556}"/>
              </a:ext>
            </a:extLst>
          </p:cNvPr>
          <p:cNvPicPr>
            <a:picLocks noChangeAspect="1"/>
          </p:cNvPicPr>
          <p:nvPr/>
        </p:nvPicPr>
        <p:blipFill>
          <a:blip r:embed="rId6"/>
          <a:stretch>
            <a:fillRect/>
          </a:stretch>
        </p:blipFill>
        <p:spPr>
          <a:xfrm>
            <a:off x="6750907" y="2838194"/>
            <a:ext cx="5058557" cy="3424812"/>
          </a:xfrm>
          <a:prstGeom prst="rect">
            <a:avLst/>
          </a:prstGeom>
        </p:spPr>
      </p:pic>
      <p:sp>
        <p:nvSpPr>
          <p:cNvPr id="15" name="Symbol zastępczy zawartości 2">
            <a:extLst>
              <a:ext uri="{FF2B5EF4-FFF2-40B4-BE49-F238E27FC236}">
                <a16:creationId xmlns:a16="http://schemas.microsoft.com/office/drawing/2014/main" id="{C86131AA-E0C3-6967-4A8E-1DDA93118956}"/>
              </a:ext>
            </a:extLst>
          </p:cNvPr>
          <p:cNvSpPr txBox="1">
            <a:spLocks/>
          </p:cNvSpPr>
          <p:nvPr/>
        </p:nvSpPr>
        <p:spPr>
          <a:xfrm>
            <a:off x="743489" y="3385226"/>
            <a:ext cx="6255562" cy="2733472"/>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Problem is located at LLC converter level.</a:t>
            </a:r>
          </a:p>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Cooper losses are higher than expected due to the complex </a:t>
            </a:r>
            <a:r>
              <a:rPr lang="en-GB" sz="2400" dirty="0" err="1">
                <a:latin typeface="Arial" panose="020B0604020202020204" pitchFamily="34" charset="0"/>
                <a:cs typeface="Arial" panose="020B0604020202020204" pitchFamily="34" charset="0"/>
              </a:rPr>
              <a:t>MxTrf</a:t>
            </a:r>
            <a:r>
              <a:rPr lang="en-GB" sz="2400" dirty="0">
                <a:latin typeface="Arial" panose="020B0604020202020204" pitchFamily="34" charset="0"/>
                <a:cs typeface="Arial" panose="020B0604020202020204" pitchFamily="34" charset="0"/>
              </a:rPr>
              <a:t> configuration.</a:t>
            </a:r>
          </a:p>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This justify the </a:t>
            </a:r>
            <a:r>
              <a:rPr lang="en-GB" sz="2400" dirty="0" err="1">
                <a:latin typeface="Arial" panose="020B0604020202020204" pitchFamily="34" charset="0"/>
                <a:cs typeface="Arial" panose="020B0604020202020204" pitchFamily="34" charset="0"/>
              </a:rPr>
              <a:t>MxTrf</a:t>
            </a:r>
            <a:r>
              <a:rPr lang="en-GB" sz="2400" dirty="0">
                <a:latin typeface="Arial" panose="020B0604020202020204" pitchFamily="34" charset="0"/>
                <a:cs typeface="Arial" panose="020B0604020202020204" pitchFamily="34" charset="0"/>
              </a:rPr>
              <a:t> redesign with now only 4 legs and easier layout with minimization of main winding track lengths.</a:t>
            </a:r>
          </a:p>
        </p:txBody>
      </p:sp>
      <p:pic>
        <p:nvPicPr>
          <p:cNvPr id="8" name="Picture 7">
            <a:extLst>
              <a:ext uri="{FF2B5EF4-FFF2-40B4-BE49-F238E27FC236}">
                <a16:creationId xmlns:a16="http://schemas.microsoft.com/office/drawing/2014/main" id="{A08B1002-3932-EEB5-36E3-136B75C7C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95823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36525"/>
            <a:ext cx="4243645" cy="871475"/>
          </a:xfrm>
        </p:spPr>
        <p:txBody>
          <a:bodyPr>
            <a:normAutofit/>
          </a:bodyPr>
          <a:lstStyle/>
          <a:p>
            <a:r>
              <a:rPr lang="en-GB" sz="2800" b="1" dirty="0">
                <a:latin typeface="Arial" panose="020B0604020202020204" pitchFamily="34" charset="0"/>
                <a:cs typeface="Arial" panose="020B0604020202020204" pitchFamily="34" charset="0"/>
              </a:rPr>
              <a:t>New LLC BB</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7441187" cy="4723487"/>
          </a:xfrm>
        </p:spPr>
        <p:txBody>
          <a:bodyPr anchor="t" anchorCtr="0">
            <a:normAutofit/>
          </a:bodyPr>
          <a:lstStyle/>
          <a:p>
            <a:pPr marL="0" indent="0">
              <a:buNone/>
            </a:pPr>
            <a:r>
              <a:rPr lang="en-GB" sz="2400" dirty="0">
                <a:latin typeface="Arial" panose="020B0604020202020204" pitchFamily="34" charset="0"/>
                <a:cs typeface="Arial" panose="020B0604020202020204" pitchFamily="34" charset="0"/>
              </a:rPr>
              <a:t>A new BB limited to the LLC converter is under manufacturing.</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 new matrix transformer has been simulated to check the correct operation and predict the performances.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 new PCB BB is available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and we are waiting for the ferrite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which have been also modified.</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22F5924A-809D-6446-A680-FBC2BB69D528}"/>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B86230E5-98DD-A44C-0043-AB9D374E1953}"/>
              </a:ext>
            </a:extLst>
          </p:cNvPr>
          <p:cNvSpPr>
            <a:spLocks noGrp="1"/>
          </p:cNvSpPr>
          <p:nvPr>
            <p:ph type="dt" sz="half" idx="10"/>
          </p:nvPr>
        </p:nvSpPr>
        <p:spPr/>
        <p:txBody>
          <a:bodyPr/>
          <a:lstStyle/>
          <a:p>
            <a:r>
              <a:rPr lang="fr-FR" dirty="0"/>
              <a:t>16-18 June 2025</a:t>
            </a:r>
            <a:endParaRPr lang="pl-PL" dirty="0"/>
          </a:p>
        </p:txBody>
      </p:sp>
      <p:sp>
        <p:nvSpPr>
          <p:cNvPr id="13" name="Espace réservé du numéro de diapositive 12">
            <a:extLst>
              <a:ext uri="{FF2B5EF4-FFF2-40B4-BE49-F238E27FC236}">
                <a16:creationId xmlns:a16="http://schemas.microsoft.com/office/drawing/2014/main" id="{9F283C06-DA3A-8C5E-4D31-C920B28C7A80}"/>
              </a:ext>
            </a:extLst>
          </p:cNvPr>
          <p:cNvSpPr>
            <a:spLocks noGrp="1"/>
          </p:cNvSpPr>
          <p:nvPr>
            <p:ph type="sldNum" sz="quarter" idx="12"/>
          </p:nvPr>
        </p:nvSpPr>
        <p:spPr/>
        <p:txBody>
          <a:bodyPr/>
          <a:lstStyle/>
          <a:p>
            <a:fld id="{5D9669B4-5BA5-4581-807E-4C9EAEC8559C}" type="slidenum">
              <a:rPr lang="pl-PL" smtClean="0"/>
              <a:pPr/>
              <a:t>15</a:t>
            </a:fld>
            <a:endParaRPr lang="pl-PL" dirty="0"/>
          </a:p>
        </p:txBody>
      </p:sp>
      <p:pic>
        <p:nvPicPr>
          <p:cNvPr id="8" name="Image 7">
            <a:extLst>
              <a:ext uri="{FF2B5EF4-FFF2-40B4-BE49-F238E27FC236}">
                <a16:creationId xmlns:a16="http://schemas.microsoft.com/office/drawing/2014/main" id="{0D13FE51-D6C7-BA57-924E-E77351BEC10C}"/>
              </a:ext>
            </a:extLst>
          </p:cNvPr>
          <p:cNvPicPr>
            <a:picLocks noChangeAspect="1"/>
          </p:cNvPicPr>
          <p:nvPr/>
        </p:nvPicPr>
        <p:blipFill>
          <a:blip r:embed="rId5"/>
          <a:stretch>
            <a:fillRect/>
          </a:stretch>
        </p:blipFill>
        <p:spPr>
          <a:xfrm>
            <a:off x="7788058" y="2330789"/>
            <a:ext cx="4403942" cy="2477218"/>
          </a:xfrm>
          <a:prstGeom prst="rect">
            <a:avLst/>
          </a:prstGeom>
        </p:spPr>
      </p:pic>
      <p:pic>
        <p:nvPicPr>
          <p:cNvPr id="11" name="Image 10">
            <a:extLst>
              <a:ext uri="{FF2B5EF4-FFF2-40B4-BE49-F238E27FC236}">
                <a16:creationId xmlns:a16="http://schemas.microsoft.com/office/drawing/2014/main" id="{4C0D1EB8-88A4-8B4A-C470-ECFFC75C74D8}"/>
              </a:ext>
            </a:extLst>
          </p:cNvPr>
          <p:cNvPicPr>
            <a:picLocks noChangeAspect="1"/>
          </p:cNvPicPr>
          <p:nvPr/>
        </p:nvPicPr>
        <p:blipFill>
          <a:blip r:embed="rId6"/>
          <a:stretch>
            <a:fillRect/>
          </a:stretch>
        </p:blipFill>
        <p:spPr>
          <a:xfrm>
            <a:off x="7664906" y="872346"/>
            <a:ext cx="4386675" cy="2467505"/>
          </a:xfrm>
          <a:prstGeom prst="rect">
            <a:avLst/>
          </a:prstGeom>
        </p:spPr>
      </p:pic>
      <p:pic>
        <p:nvPicPr>
          <p:cNvPr id="20" name="Image 19">
            <a:extLst>
              <a:ext uri="{FF2B5EF4-FFF2-40B4-BE49-F238E27FC236}">
                <a16:creationId xmlns:a16="http://schemas.microsoft.com/office/drawing/2014/main" id="{861A320F-A040-216C-9C72-5E19A58202F2}"/>
              </a:ext>
            </a:extLst>
          </p:cNvPr>
          <p:cNvPicPr>
            <a:picLocks noChangeAspect="1"/>
          </p:cNvPicPr>
          <p:nvPr/>
        </p:nvPicPr>
        <p:blipFill>
          <a:blip r:embed="rId7"/>
          <a:stretch>
            <a:fillRect/>
          </a:stretch>
        </p:blipFill>
        <p:spPr>
          <a:xfrm>
            <a:off x="5317505" y="4142804"/>
            <a:ext cx="2942834" cy="2030788"/>
          </a:xfrm>
          <a:prstGeom prst="rect">
            <a:avLst/>
          </a:prstGeom>
        </p:spPr>
      </p:pic>
      <p:pic>
        <p:nvPicPr>
          <p:cNvPr id="4" name="Picture 3">
            <a:extLst>
              <a:ext uri="{FF2B5EF4-FFF2-40B4-BE49-F238E27FC236}">
                <a16:creationId xmlns:a16="http://schemas.microsoft.com/office/drawing/2014/main" id="{80189901-BE05-666A-B798-85050301CD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19137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360000"/>
            <a:ext cx="4243645" cy="648000"/>
          </a:xfrm>
        </p:spPr>
        <p:txBody>
          <a:bodyPr>
            <a:normAutofit/>
          </a:bodyPr>
          <a:lstStyle/>
          <a:p>
            <a:r>
              <a:rPr lang="en-GB" sz="2800" b="1" dirty="0">
                <a:latin typeface="Arial" panose="020B0604020202020204" pitchFamily="34" charset="0"/>
                <a:cs typeface="Arial" panose="020B0604020202020204" pitchFamily="34" charset="0"/>
              </a:rPr>
              <a:t>Conclusion</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The selected converter topology has two power cells but is sized </a:t>
            </a:r>
            <a:r>
              <a:rPr lang="en-GB" sz="2400">
                <a:latin typeface="Arial" panose="020B0604020202020204" pitchFamily="34" charset="0"/>
                <a:cs typeface="Arial" panose="020B0604020202020204" pitchFamily="34" charset="0"/>
              </a:rPr>
              <a:t>for 1.25 </a:t>
            </a:r>
            <a:r>
              <a:rPr lang="en-GB" sz="2400" dirty="0">
                <a:latin typeface="Arial" panose="020B0604020202020204" pitchFamily="34" charset="0"/>
                <a:cs typeface="Arial" panose="020B0604020202020204" pitchFamily="34" charset="0"/>
              </a:rPr>
              <a:t>times the total output power.</a:t>
            </a:r>
          </a:p>
          <a:p>
            <a:pPr marL="0" indent="0" algn="just">
              <a:buNone/>
            </a:pPr>
            <a:r>
              <a:rPr lang="en-GB" sz="2400" dirty="0">
                <a:latin typeface="Arial" panose="020B0604020202020204" pitchFamily="34" charset="0"/>
                <a:cs typeface="Arial" panose="020B0604020202020204" pitchFamily="34" charset="0"/>
              </a:rPr>
              <a:t>The Flyback runs in soft switching conditions with rectifying diode thanks to the relatively high output voltage (80 V).</a:t>
            </a:r>
          </a:p>
          <a:p>
            <a:pPr marL="0" indent="0" algn="just">
              <a:buNone/>
            </a:pPr>
            <a:r>
              <a:rPr lang="en-GB" sz="2400" dirty="0">
                <a:latin typeface="Arial" panose="020B0604020202020204" pitchFamily="34" charset="0"/>
                <a:cs typeface="Arial" panose="020B0604020202020204" pitchFamily="34" charset="0"/>
              </a:rPr>
              <a:t>The LLC runs at its resonant frequency for maximum efficiency with simple control circuits and a 4 legs Matrix Transformer (redesign).</a:t>
            </a:r>
          </a:p>
          <a:p>
            <a:pPr marL="0" indent="0" algn="just">
              <a:buNone/>
            </a:pPr>
            <a:r>
              <a:rPr lang="en-GB" sz="2400" dirty="0">
                <a:latin typeface="Arial" panose="020B0604020202020204" pitchFamily="34" charset="0"/>
                <a:cs typeface="Arial" panose="020B0604020202020204" pitchFamily="34" charset="0"/>
              </a:rPr>
              <a:t>Efficiency of the first breadboard is lower than expected. Problem comes from the Matrix Transformer and LLC layout. New breadboard is under manufacturing.</a:t>
            </a:r>
          </a:p>
          <a:p>
            <a:pPr marL="0" indent="0" algn="just">
              <a:buNone/>
            </a:pPr>
            <a:r>
              <a:rPr lang="en-GB" sz="2400" dirty="0">
                <a:latin typeface="Arial" panose="020B0604020202020204" pitchFamily="34" charset="0"/>
                <a:cs typeface="Arial" panose="020B0604020202020204" pitchFamily="34" charset="0"/>
              </a:rPr>
              <a:t>EM will be build after to confirm the converter performances.</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1B043A50-96BB-6AEF-75B1-B11008748695}"/>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06BD27CB-FE5D-29BB-435D-30C6462CC4B6}"/>
              </a:ext>
            </a:extLst>
          </p:cNvPr>
          <p:cNvSpPr>
            <a:spLocks noGrp="1"/>
          </p:cNvSpPr>
          <p:nvPr>
            <p:ph type="dt" sz="half" idx="10"/>
          </p:nvPr>
        </p:nvSpPr>
        <p:spPr/>
        <p:txBody>
          <a:bodyPr/>
          <a:lstStyle/>
          <a:p>
            <a:r>
              <a:rPr lang="fr-FR"/>
              <a:t>16-18 June 2025</a:t>
            </a:r>
            <a:endParaRPr lang="pl-PL"/>
          </a:p>
        </p:txBody>
      </p:sp>
      <p:sp>
        <p:nvSpPr>
          <p:cNvPr id="13" name="Espace réservé du numéro de diapositive 12">
            <a:extLst>
              <a:ext uri="{FF2B5EF4-FFF2-40B4-BE49-F238E27FC236}">
                <a16:creationId xmlns:a16="http://schemas.microsoft.com/office/drawing/2014/main" id="{033701C5-C7A5-530F-B7E1-58ECAA2EE1CD}"/>
              </a:ext>
            </a:extLst>
          </p:cNvPr>
          <p:cNvSpPr>
            <a:spLocks noGrp="1"/>
          </p:cNvSpPr>
          <p:nvPr>
            <p:ph type="sldNum" sz="quarter" idx="12"/>
          </p:nvPr>
        </p:nvSpPr>
        <p:spPr/>
        <p:txBody>
          <a:bodyPr/>
          <a:lstStyle/>
          <a:p>
            <a:fld id="{5D9669B4-5BA5-4581-807E-4C9EAEC8559C}" type="slidenum">
              <a:rPr lang="pl-PL" smtClean="0"/>
              <a:pPr/>
              <a:t>16</a:t>
            </a:fld>
            <a:endParaRPr lang="pl-PL" dirty="0"/>
          </a:p>
        </p:txBody>
      </p:sp>
      <p:pic>
        <p:nvPicPr>
          <p:cNvPr id="4" name="Picture 3">
            <a:extLst>
              <a:ext uri="{FF2B5EF4-FFF2-40B4-BE49-F238E27FC236}">
                <a16:creationId xmlns:a16="http://schemas.microsoft.com/office/drawing/2014/main" id="{F3395488-2C61-B208-D068-840E9941C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51229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360000"/>
            <a:ext cx="4243645" cy="648000"/>
          </a:xfrm>
        </p:spPr>
        <p:txBody>
          <a:bodyPr>
            <a:normAutofit/>
          </a:bodyPr>
          <a:lstStyle/>
          <a:p>
            <a:r>
              <a:rPr lang="en-GB" sz="2800" b="1" dirty="0">
                <a:latin typeface="Arial" panose="020B0604020202020204" pitchFamily="34" charset="0"/>
                <a:cs typeface="Arial" panose="020B0604020202020204" pitchFamily="34" charset="0"/>
              </a:rPr>
              <a:t>Agenda</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ctr" anchorCtr="0">
            <a:normAutofit/>
          </a:bodyPr>
          <a:lstStyle/>
          <a:p>
            <a:pPr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Introduction</a:t>
            </a:r>
            <a:r>
              <a:rPr lang="en-GB" sz="2400" dirty="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Main Requirements</a:t>
            </a:r>
            <a:r>
              <a:rPr lang="en-GB"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2400" dirty="0">
                <a:latin typeface="Arial" panose="020B0604020202020204" pitchFamily="34" charset="0"/>
                <a:cs typeface="Arial" panose="020B0604020202020204" pitchFamily="34" charset="0"/>
              </a:rPr>
              <a:t>Analysed Solutions for Topology Selection</a:t>
            </a:r>
            <a:r>
              <a:rPr lang="pl-PL" sz="2400" dirty="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Description of the </a:t>
            </a:r>
            <a:r>
              <a:rPr lang="en-GB" sz="2400" dirty="0">
                <a:latin typeface="Arial" panose="020B0604020202020204" pitchFamily="34" charset="0"/>
                <a:cs typeface="Arial" panose="020B0604020202020204" pitchFamily="34" charset="0"/>
              </a:rPr>
              <a:t>Selected</a:t>
            </a:r>
            <a:r>
              <a:rPr lang="fr-FR" sz="2400" dirty="0">
                <a:latin typeface="Arial" panose="020B0604020202020204" pitchFamily="34" charset="0"/>
                <a:cs typeface="Arial" panose="020B0604020202020204" pitchFamily="34" charset="0"/>
              </a:rPr>
              <a:t> Solution</a:t>
            </a:r>
            <a:r>
              <a:rPr lang="pl-PL" sz="2400" dirty="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Regulation Mode</a:t>
            </a:r>
            <a:r>
              <a:rPr lang="pl-PL" sz="2400" dirty="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High </a:t>
            </a:r>
            <a:r>
              <a:rPr lang="fr-FR" sz="2400" dirty="0" err="1">
                <a:latin typeface="Arial" panose="020B0604020202020204" pitchFamily="34" charset="0"/>
                <a:cs typeface="Arial" panose="020B0604020202020204" pitchFamily="34" charset="0"/>
              </a:rPr>
              <a:t>Level</a:t>
            </a:r>
            <a:r>
              <a:rPr lang="fr-FR" sz="2400" dirty="0">
                <a:latin typeface="Arial" panose="020B0604020202020204" pitchFamily="34" charset="0"/>
                <a:cs typeface="Arial" panose="020B0604020202020204" pitchFamily="34" charset="0"/>
              </a:rPr>
              <a:t> Simulation Model</a:t>
            </a:r>
            <a:r>
              <a:rPr lang="en-GB" sz="2400" dirty="0">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GB" sz="2400" dirty="0">
                <a:latin typeface="Arial" panose="020B0604020202020204" pitchFamily="34" charset="0"/>
                <a:cs typeface="Arial" panose="020B0604020202020204" pitchFamily="34" charset="0"/>
              </a:rPr>
              <a:t>Matrix Transformer,</a:t>
            </a:r>
            <a:endParaRPr lang="pl-PL"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Converter Breadboard</a:t>
            </a:r>
            <a:r>
              <a:rPr lang="pl-PL"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2400" dirty="0">
                <a:latin typeface="Arial" panose="020B0604020202020204" pitchFamily="34" charset="0"/>
                <a:cs typeface="Arial" panose="020B0604020202020204" pitchFamily="34" charset="0"/>
              </a:rPr>
              <a:t>Conclusion.</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6" name="Image 5">
            <a:extLst>
              <a:ext uri="{FF2B5EF4-FFF2-40B4-BE49-F238E27FC236}">
                <a16:creationId xmlns:a16="http://schemas.microsoft.com/office/drawing/2014/main" id="{3C2A375C-BC44-4272-B9FB-7D0589A83EFE}"/>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7352881D-BE62-7BE9-43C5-BE41CAF2B15B}"/>
              </a:ext>
            </a:extLst>
          </p:cNvPr>
          <p:cNvSpPr>
            <a:spLocks noGrp="1"/>
          </p:cNvSpPr>
          <p:nvPr>
            <p:ph type="dt" sz="half" idx="10"/>
          </p:nvPr>
        </p:nvSpPr>
        <p:spPr/>
        <p:txBody>
          <a:bodyPr/>
          <a:lstStyle/>
          <a:p>
            <a:r>
              <a:rPr lang="fr-FR"/>
              <a:t>16-18 June 2025</a:t>
            </a:r>
            <a:endParaRPr lang="pl-PL"/>
          </a:p>
        </p:txBody>
      </p:sp>
      <p:sp>
        <p:nvSpPr>
          <p:cNvPr id="13" name="Espace réservé du numéro de diapositive 12">
            <a:extLst>
              <a:ext uri="{FF2B5EF4-FFF2-40B4-BE49-F238E27FC236}">
                <a16:creationId xmlns:a16="http://schemas.microsoft.com/office/drawing/2014/main" id="{E973518F-4077-8FE7-7C62-2FDAC2B590DF}"/>
              </a:ext>
            </a:extLst>
          </p:cNvPr>
          <p:cNvSpPr>
            <a:spLocks noGrp="1"/>
          </p:cNvSpPr>
          <p:nvPr>
            <p:ph type="sldNum" sz="quarter" idx="12"/>
          </p:nvPr>
        </p:nvSpPr>
        <p:spPr/>
        <p:txBody>
          <a:bodyPr/>
          <a:lstStyle/>
          <a:p>
            <a:fld id="{5D9669B4-5BA5-4581-807E-4C9EAEC8559C}" type="slidenum">
              <a:rPr lang="pl-PL" smtClean="0"/>
              <a:pPr/>
              <a:t>2</a:t>
            </a:fld>
            <a:endParaRPr lang="pl-PL" dirty="0"/>
          </a:p>
        </p:txBody>
      </p:sp>
      <p:pic>
        <p:nvPicPr>
          <p:cNvPr id="4" name="Picture 3">
            <a:extLst>
              <a:ext uri="{FF2B5EF4-FFF2-40B4-BE49-F238E27FC236}">
                <a16:creationId xmlns:a16="http://schemas.microsoft.com/office/drawing/2014/main" id="{989E6E8A-3E5D-5B95-5506-B69621B70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325427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360000"/>
            <a:ext cx="4243645" cy="648000"/>
          </a:xfrm>
        </p:spPr>
        <p:txBody>
          <a:bodyPr>
            <a:normAutofit/>
          </a:bodyPr>
          <a:lstStyle/>
          <a:p>
            <a:r>
              <a:rPr lang="en-GB" sz="2800" b="1" dirty="0">
                <a:latin typeface="Arial" panose="020B0604020202020204" pitchFamily="34" charset="0"/>
                <a:cs typeface="Arial" panose="020B0604020202020204" pitchFamily="34" charset="0"/>
              </a:rPr>
              <a:t>Introduction</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ctr" anchorCtr="0">
            <a:normAutofit/>
          </a:bodyPr>
          <a:lstStyle/>
          <a:p>
            <a:pPr marL="0" indent="0" algn="just">
              <a:buNone/>
            </a:pPr>
            <a:r>
              <a:rPr lang="fr-FR" sz="2400" dirty="0">
                <a:latin typeface="Arial" panose="020B0604020202020204" pitchFamily="34" charset="0"/>
                <a:cs typeface="Arial" panose="020B0604020202020204" pitchFamily="34" charset="0"/>
              </a:rPr>
              <a:t>T</a:t>
            </a:r>
            <a:r>
              <a:rPr lang="en-GB" sz="2400" dirty="0">
                <a:latin typeface="Arial" panose="020B0604020202020204" pitchFamily="34" charset="0"/>
                <a:cs typeface="Arial" panose="020B0604020202020204" pitchFamily="34" charset="0"/>
              </a:rPr>
              <a:t>his converter will be used to power the last generation of high power IC demanding high current with low voltage from 100V regulated power bus.</a:t>
            </a:r>
          </a:p>
          <a:p>
            <a:pPr marL="0" indent="0" algn="just">
              <a:buNone/>
            </a:pPr>
            <a:r>
              <a:rPr lang="en-GB" sz="2400" dirty="0">
                <a:latin typeface="Arial" panose="020B0604020202020204" pitchFamily="34" charset="0"/>
                <a:cs typeface="Arial" panose="020B0604020202020204" pitchFamily="34" charset="0"/>
              </a:rPr>
              <a:t>A functional model will be manufactured and tested (TRL4).</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This work is funded by an ESA R&amp;D programme (4000135644/21/NL/MM/</a:t>
            </a:r>
            <a:r>
              <a:rPr lang="en-GB" sz="2400" dirty="0" err="1">
                <a:latin typeface="Arial" panose="020B0604020202020204" pitchFamily="34" charset="0"/>
                <a:cs typeface="Arial" panose="020B0604020202020204" pitchFamily="34" charset="0"/>
              </a:rPr>
              <a:t>mr</a:t>
            </a:r>
            <a:r>
              <a:rPr lang="en-GB" sz="2400" dirty="0">
                <a:latin typeface="Arial" panose="020B0604020202020204" pitchFamily="34" charset="0"/>
                <a:cs typeface="Arial" panose="020B0604020202020204" pitchFamily="34" charset="0"/>
              </a:rPr>
              <a:t>).</a:t>
            </a: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10" name="Image 9">
            <a:extLst>
              <a:ext uri="{FF2B5EF4-FFF2-40B4-BE49-F238E27FC236}">
                <a16:creationId xmlns:a16="http://schemas.microsoft.com/office/drawing/2014/main" id="{7BB8B18F-A451-3C62-F20B-C0B2C12964B7}"/>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3" name="Espace réservé de la date 12">
            <a:extLst>
              <a:ext uri="{FF2B5EF4-FFF2-40B4-BE49-F238E27FC236}">
                <a16:creationId xmlns:a16="http://schemas.microsoft.com/office/drawing/2014/main" id="{A01D7A60-EABB-FC01-AE3D-7E65EA80328C}"/>
              </a:ext>
            </a:extLst>
          </p:cNvPr>
          <p:cNvSpPr>
            <a:spLocks noGrp="1"/>
          </p:cNvSpPr>
          <p:nvPr>
            <p:ph type="dt" sz="half" idx="10"/>
          </p:nvPr>
        </p:nvSpPr>
        <p:spPr/>
        <p:txBody>
          <a:bodyPr/>
          <a:lstStyle/>
          <a:p>
            <a:r>
              <a:rPr lang="fr-FR"/>
              <a:t>16-18 June 2025</a:t>
            </a:r>
            <a:endParaRPr lang="pl-PL"/>
          </a:p>
        </p:txBody>
      </p:sp>
      <p:sp>
        <p:nvSpPr>
          <p:cNvPr id="14" name="Espace réservé du numéro de diapositive 13">
            <a:extLst>
              <a:ext uri="{FF2B5EF4-FFF2-40B4-BE49-F238E27FC236}">
                <a16:creationId xmlns:a16="http://schemas.microsoft.com/office/drawing/2014/main" id="{FEFC3327-19E5-53E9-D920-1AE73FB9C28B}"/>
              </a:ext>
            </a:extLst>
          </p:cNvPr>
          <p:cNvSpPr>
            <a:spLocks noGrp="1"/>
          </p:cNvSpPr>
          <p:nvPr>
            <p:ph type="sldNum" sz="quarter" idx="12"/>
          </p:nvPr>
        </p:nvSpPr>
        <p:spPr/>
        <p:txBody>
          <a:bodyPr/>
          <a:lstStyle/>
          <a:p>
            <a:fld id="{5D9669B4-5BA5-4581-807E-4C9EAEC8559C}" type="slidenum">
              <a:rPr lang="pl-PL" smtClean="0"/>
              <a:pPr/>
              <a:t>3</a:t>
            </a:fld>
            <a:endParaRPr lang="pl-PL" dirty="0"/>
          </a:p>
        </p:txBody>
      </p:sp>
      <p:pic>
        <p:nvPicPr>
          <p:cNvPr id="4" name="Picture 3">
            <a:extLst>
              <a:ext uri="{FF2B5EF4-FFF2-40B4-BE49-F238E27FC236}">
                <a16:creationId xmlns:a16="http://schemas.microsoft.com/office/drawing/2014/main" id="{2CFC145B-8E28-86B8-3242-1DD2DD4E6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38425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360000"/>
            <a:ext cx="4224792" cy="648000"/>
          </a:xfrm>
        </p:spPr>
        <p:txBody>
          <a:bodyPr>
            <a:normAutofit/>
          </a:bodyPr>
          <a:lstStyle/>
          <a:p>
            <a:r>
              <a:rPr lang="en-GB" sz="2800" b="1" dirty="0">
                <a:latin typeface="Arial" panose="020B0604020202020204" pitchFamily="34" charset="0"/>
                <a:cs typeface="Arial" panose="020B0604020202020204" pitchFamily="34" charset="0"/>
              </a:rPr>
              <a:t>Main Requirements</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r>
              <a:rPr lang="fr-FR" sz="2400" dirty="0">
                <a:latin typeface="Arial" panose="020B0604020202020204" pitchFamily="34" charset="0"/>
                <a:cs typeface="Arial" panose="020B0604020202020204" pitchFamily="34" charset="0"/>
              </a:rPr>
              <a:t>T</a:t>
            </a:r>
            <a:r>
              <a:rPr lang="en-GB" sz="2400" dirty="0">
                <a:latin typeface="Arial" panose="020B0604020202020204" pitchFamily="34" charset="0"/>
                <a:cs typeface="Arial" panose="020B0604020202020204" pitchFamily="34" charset="0"/>
              </a:rPr>
              <a:t>he converter has a 1V Main output and a secondary Intermediate Bus output to power remote Point of Load converters.</a:t>
            </a:r>
          </a:p>
          <a:p>
            <a:pPr marL="0" indent="0" algn="just">
              <a:buNone/>
            </a:pPr>
            <a:r>
              <a:rPr lang="en-GB" sz="2400" dirty="0">
                <a:latin typeface="Arial" panose="020B0604020202020204" pitchFamily="34" charset="0"/>
                <a:cs typeface="Arial" panose="020B0604020202020204" pitchFamily="34" charset="0"/>
              </a:rPr>
              <a:t>External ON/OFF commands, primary under-voltage protection and secondary overload and overvoltage protections shall also be provided.</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graphicFrame>
        <p:nvGraphicFramePr>
          <p:cNvPr id="6" name="Tableau 7">
            <a:extLst>
              <a:ext uri="{FF2B5EF4-FFF2-40B4-BE49-F238E27FC236}">
                <a16:creationId xmlns:a16="http://schemas.microsoft.com/office/drawing/2014/main" id="{50388760-14D0-D2DE-448F-07A2645EE669}"/>
              </a:ext>
            </a:extLst>
          </p:cNvPr>
          <p:cNvGraphicFramePr>
            <a:graphicFrameLocks noGrp="1"/>
          </p:cNvGraphicFramePr>
          <p:nvPr>
            <p:extLst>
              <p:ext uri="{D42A27DB-BD31-4B8C-83A1-F6EECF244321}">
                <p14:modId xmlns:p14="http://schemas.microsoft.com/office/powerpoint/2010/main" val="2461222716"/>
              </p:ext>
            </p:extLst>
          </p:nvPr>
        </p:nvGraphicFramePr>
        <p:xfrm>
          <a:off x="1894249" y="2919854"/>
          <a:ext cx="8280000" cy="29667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717111155"/>
                    </a:ext>
                  </a:extLst>
                </a:gridCol>
                <a:gridCol w="1080000">
                  <a:extLst>
                    <a:ext uri="{9D8B030D-6E8A-4147-A177-3AD203B41FA5}">
                      <a16:colId xmlns:a16="http://schemas.microsoft.com/office/drawing/2014/main" val="2045293437"/>
                    </a:ext>
                  </a:extLst>
                </a:gridCol>
                <a:gridCol w="1080000">
                  <a:extLst>
                    <a:ext uri="{9D8B030D-6E8A-4147-A177-3AD203B41FA5}">
                      <a16:colId xmlns:a16="http://schemas.microsoft.com/office/drawing/2014/main" val="622384958"/>
                    </a:ext>
                  </a:extLst>
                </a:gridCol>
                <a:gridCol w="1080000">
                  <a:extLst>
                    <a:ext uri="{9D8B030D-6E8A-4147-A177-3AD203B41FA5}">
                      <a16:colId xmlns:a16="http://schemas.microsoft.com/office/drawing/2014/main" val="119852963"/>
                    </a:ext>
                  </a:extLst>
                </a:gridCol>
                <a:gridCol w="1080000">
                  <a:extLst>
                    <a:ext uri="{9D8B030D-6E8A-4147-A177-3AD203B41FA5}">
                      <a16:colId xmlns:a16="http://schemas.microsoft.com/office/drawing/2014/main" val="3657346408"/>
                    </a:ext>
                  </a:extLst>
                </a:gridCol>
                <a:gridCol w="2520000">
                  <a:extLst>
                    <a:ext uri="{9D8B030D-6E8A-4147-A177-3AD203B41FA5}">
                      <a16:colId xmlns:a16="http://schemas.microsoft.com/office/drawing/2014/main" val="3073497571"/>
                    </a:ext>
                  </a:extLst>
                </a:gridCol>
              </a:tblGrid>
              <a:tr h="370840">
                <a:tc>
                  <a:txBody>
                    <a:bodyPr/>
                    <a:lstStyle/>
                    <a:p>
                      <a:r>
                        <a:rPr lang="en-GB" noProof="0" dirty="0"/>
                        <a:t>Param.</a:t>
                      </a:r>
                    </a:p>
                  </a:txBody>
                  <a:tcPr/>
                </a:tc>
                <a:tc>
                  <a:txBody>
                    <a:bodyPr/>
                    <a:lstStyle/>
                    <a:p>
                      <a:pPr algn="ctr"/>
                      <a:r>
                        <a:rPr lang="en-GB" noProof="0" dirty="0"/>
                        <a:t>Min</a:t>
                      </a:r>
                    </a:p>
                  </a:txBody>
                  <a:tcPr/>
                </a:tc>
                <a:tc>
                  <a:txBody>
                    <a:bodyPr/>
                    <a:lstStyle/>
                    <a:p>
                      <a:pPr algn="ctr"/>
                      <a:r>
                        <a:rPr lang="en-GB" noProof="0" dirty="0" err="1"/>
                        <a:t>Typ</a:t>
                      </a:r>
                      <a:endParaRPr lang="en-GB" noProof="0" dirty="0"/>
                    </a:p>
                  </a:txBody>
                  <a:tcPr/>
                </a:tc>
                <a:tc>
                  <a:txBody>
                    <a:bodyPr/>
                    <a:lstStyle/>
                    <a:p>
                      <a:pPr algn="ctr"/>
                      <a:r>
                        <a:rPr lang="en-GB" noProof="0" dirty="0"/>
                        <a:t>Max</a:t>
                      </a:r>
                    </a:p>
                  </a:txBody>
                  <a:tcPr/>
                </a:tc>
                <a:tc>
                  <a:txBody>
                    <a:bodyPr/>
                    <a:lstStyle/>
                    <a:p>
                      <a:pPr algn="ctr"/>
                      <a:r>
                        <a:rPr lang="en-GB" noProof="0" dirty="0"/>
                        <a:t>Unit</a:t>
                      </a:r>
                    </a:p>
                  </a:txBody>
                  <a:tcPr/>
                </a:tc>
                <a:tc>
                  <a:txBody>
                    <a:bodyPr/>
                    <a:lstStyle/>
                    <a:p>
                      <a:r>
                        <a:rPr lang="en-GB" noProof="0" dirty="0"/>
                        <a:t>Remarks</a:t>
                      </a:r>
                    </a:p>
                  </a:txBody>
                  <a:tcPr/>
                </a:tc>
                <a:extLst>
                  <a:ext uri="{0D108BD9-81ED-4DB2-BD59-A6C34878D82A}">
                    <a16:rowId xmlns:a16="http://schemas.microsoft.com/office/drawing/2014/main" val="3186370551"/>
                  </a:ext>
                </a:extLst>
              </a:tr>
              <a:tr h="370840">
                <a:tc>
                  <a:txBody>
                    <a:bodyPr/>
                    <a:lstStyle/>
                    <a:p>
                      <a:r>
                        <a:rPr lang="en-GB" noProof="0" dirty="0"/>
                        <a:t>Vin</a:t>
                      </a:r>
                    </a:p>
                  </a:txBody>
                  <a:tcPr/>
                </a:tc>
                <a:tc>
                  <a:txBody>
                    <a:bodyPr/>
                    <a:lstStyle/>
                    <a:p>
                      <a:pPr algn="ctr"/>
                      <a:r>
                        <a:rPr lang="fr-FR" dirty="0"/>
                        <a:t>90</a:t>
                      </a:r>
                      <a:endParaRPr lang="en-GB" dirty="0"/>
                    </a:p>
                  </a:txBody>
                  <a:tcPr/>
                </a:tc>
                <a:tc>
                  <a:txBody>
                    <a:bodyPr/>
                    <a:lstStyle/>
                    <a:p>
                      <a:pPr algn="ctr"/>
                      <a:r>
                        <a:rPr lang="fr-FR" dirty="0"/>
                        <a:t>100</a:t>
                      </a:r>
                      <a:endParaRPr lang="en-GB" dirty="0"/>
                    </a:p>
                  </a:txBody>
                  <a:tcPr/>
                </a:tc>
                <a:tc>
                  <a:txBody>
                    <a:bodyPr/>
                    <a:lstStyle/>
                    <a:p>
                      <a:pPr algn="ctr"/>
                      <a:r>
                        <a:rPr lang="fr-FR" dirty="0"/>
                        <a:t>110</a:t>
                      </a:r>
                      <a:endParaRPr lang="en-GB" dirty="0"/>
                    </a:p>
                  </a:txBody>
                  <a:tcPr/>
                </a:tc>
                <a:tc>
                  <a:txBody>
                    <a:bodyPr/>
                    <a:lstStyle/>
                    <a:p>
                      <a:pPr algn="ctr"/>
                      <a:r>
                        <a:rPr lang="fr-FR" dirty="0"/>
                        <a:t>V</a:t>
                      </a:r>
                      <a:endParaRPr lang="en-GB" dirty="0"/>
                    </a:p>
                  </a:txBody>
                  <a:tcPr/>
                </a:tc>
                <a:tc>
                  <a:txBody>
                    <a:bodyPr/>
                    <a:lstStyle/>
                    <a:p>
                      <a:endParaRPr lang="en-GB" dirty="0"/>
                    </a:p>
                  </a:txBody>
                  <a:tcPr/>
                </a:tc>
                <a:extLst>
                  <a:ext uri="{0D108BD9-81ED-4DB2-BD59-A6C34878D82A}">
                    <a16:rowId xmlns:a16="http://schemas.microsoft.com/office/drawing/2014/main" val="2119908939"/>
                  </a:ext>
                </a:extLst>
              </a:tr>
              <a:tr h="370840">
                <a:tc>
                  <a:txBody>
                    <a:bodyPr/>
                    <a:lstStyle/>
                    <a:p>
                      <a:r>
                        <a:rPr lang="en-GB" noProof="0" dirty="0" err="1"/>
                        <a:t>Vmain</a:t>
                      </a:r>
                      <a:endParaRPr lang="en-GB" noProof="0" dirty="0"/>
                    </a:p>
                  </a:txBody>
                  <a:tcPr/>
                </a:tc>
                <a:tc>
                  <a:txBody>
                    <a:bodyPr/>
                    <a:lstStyle/>
                    <a:p>
                      <a:pPr algn="ctr"/>
                      <a:endParaRPr lang="en-GB" dirty="0"/>
                    </a:p>
                  </a:txBody>
                  <a:tcPr/>
                </a:tc>
                <a:tc>
                  <a:txBody>
                    <a:bodyPr/>
                    <a:lstStyle/>
                    <a:p>
                      <a:pPr algn="ctr"/>
                      <a:r>
                        <a:rPr lang="fr-FR" dirty="0"/>
                        <a:t>1.0</a:t>
                      </a:r>
                      <a:endParaRPr lang="en-GB" dirty="0"/>
                    </a:p>
                  </a:txBody>
                  <a:tcPr/>
                </a:tc>
                <a:tc>
                  <a:txBody>
                    <a:bodyPr/>
                    <a:lstStyle/>
                    <a:p>
                      <a:pPr algn="ctr"/>
                      <a:endParaRPr lang="en-GB" dirty="0"/>
                    </a:p>
                  </a:txBody>
                  <a:tcPr/>
                </a:tc>
                <a:tc>
                  <a:txBody>
                    <a:bodyPr/>
                    <a:lstStyle/>
                    <a:p>
                      <a:pPr algn="ctr"/>
                      <a:r>
                        <a:rPr lang="fr-FR" dirty="0"/>
                        <a:t>V</a:t>
                      </a:r>
                      <a:endParaRPr lang="en-GB" dirty="0"/>
                    </a:p>
                  </a:txBody>
                  <a:tcPr/>
                </a:tc>
                <a:tc>
                  <a:txBody>
                    <a:bodyPr/>
                    <a:lstStyle/>
                    <a:p>
                      <a:r>
                        <a:rPr lang="en-GB" noProof="0" dirty="0"/>
                        <a:t>Adjustable by +/- 10%</a:t>
                      </a:r>
                    </a:p>
                  </a:txBody>
                  <a:tcPr/>
                </a:tc>
                <a:extLst>
                  <a:ext uri="{0D108BD9-81ED-4DB2-BD59-A6C34878D82A}">
                    <a16:rowId xmlns:a16="http://schemas.microsoft.com/office/drawing/2014/main" val="1714741419"/>
                  </a:ext>
                </a:extLst>
              </a:tr>
              <a:tr h="370840">
                <a:tc>
                  <a:txBody>
                    <a:bodyPr/>
                    <a:lstStyle/>
                    <a:p>
                      <a:r>
                        <a:rPr lang="en-GB" noProof="0" dirty="0" err="1"/>
                        <a:t>Imain</a:t>
                      </a:r>
                      <a:endParaRPr lang="en-GB" noProof="0" dirty="0"/>
                    </a:p>
                  </a:txBody>
                  <a:tcPr/>
                </a:tc>
                <a:tc>
                  <a:txBody>
                    <a:bodyPr/>
                    <a:lstStyle/>
                    <a:p>
                      <a:pPr algn="ctr"/>
                      <a:r>
                        <a:rPr lang="fr-FR" dirty="0"/>
                        <a:t>0</a:t>
                      </a:r>
                      <a:endParaRPr lang="en-GB" dirty="0"/>
                    </a:p>
                  </a:txBody>
                  <a:tcPr/>
                </a:tc>
                <a:tc>
                  <a:txBody>
                    <a:bodyPr/>
                    <a:lstStyle/>
                    <a:p>
                      <a:pPr algn="ctr"/>
                      <a:endParaRPr lang="en-GB" dirty="0"/>
                    </a:p>
                  </a:txBody>
                  <a:tcPr/>
                </a:tc>
                <a:tc>
                  <a:txBody>
                    <a:bodyPr/>
                    <a:lstStyle/>
                    <a:p>
                      <a:pPr algn="ctr"/>
                      <a:r>
                        <a:rPr lang="fr-FR" dirty="0"/>
                        <a:t>50</a:t>
                      </a:r>
                      <a:endParaRPr lang="en-GB" dirty="0"/>
                    </a:p>
                  </a:txBody>
                  <a:tcPr/>
                </a:tc>
                <a:tc>
                  <a:txBody>
                    <a:bodyPr/>
                    <a:lstStyle/>
                    <a:p>
                      <a:pPr algn="ctr"/>
                      <a:r>
                        <a:rPr lang="fr-FR" dirty="0"/>
                        <a:t>A</a:t>
                      </a:r>
                      <a:endParaRPr lang="en-GB" dirty="0"/>
                    </a:p>
                  </a:txBody>
                  <a:tcPr/>
                </a:tc>
                <a:tc>
                  <a:txBody>
                    <a:bodyPr/>
                    <a:lstStyle/>
                    <a:p>
                      <a:endParaRPr lang="en-GB" dirty="0"/>
                    </a:p>
                  </a:txBody>
                  <a:tcPr/>
                </a:tc>
                <a:extLst>
                  <a:ext uri="{0D108BD9-81ED-4DB2-BD59-A6C34878D82A}">
                    <a16:rowId xmlns:a16="http://schemas.microsoft.com/office/drawing/2014/main" val="1395716630"/>
                  </a:ext>
                </a:extLst>
              </a:tr>
              <a:tr h="370840">
                <a:tc>
                  <a:txBody>
                    <a:bodyPr/>
                    <a:lstStyle/>
                    <a:p>
                      <a:r>
                        <a:rPr lang="en-GB" noProof="0" dirty="0" err="1"/>
                        <a:t>Vibus</a:t>
                      </a:r>
                      <a:endParaRPr lang="en-GB" noProof="0" dirty="0"/>
                    </a:p>
                  </a:txBody>
                  <a:tcPr/>
                </a:tc>
                <a:tc>
                  <a:txBody>
                    <a:bodyPr/>
                    <a:lstStyle/>
                    <a:p>
                      <a:pPr algn="ctr"/>
                      <a:endParaRPr lang="en-GB" dirty="0"/>
                    </a:p>
                  </a:txBody>
                  <a:tcPr/>
                </a:tc>
                <a:tc>
                  <a:txBody>
                    <a:bodyPr/>
                    <a:lstStyle/>
                    <a:p>
                      <a:pPr algn="ctr"/>
                      <a:r>
                        <a:rPr lang="fr-FR" dirty="0"/>
                        <a:t>8.0</a:t>
                      </a:r>
                      <a:endParaRPr lang="en-GB" dirty="0"/>
                    </a:p>
                  </a:txBody>
                  <a:tcPr/>
                </a:tc>
                <a:tc>
                  <a:txBody>
                    <a:bodyPr/>
                    <a:lstStyle/>
                    <a:p>
                      <a:pPr algn="ctr"/>
                      <a:endParaRPr lang="en-GB" dirty="0"/>
                    </a:p>
                  </a:txBody>
                  <a:tcPr/>
                </a:tc>
                <a:tc>
                  <a:txBody>
                    <a:bodyPr/>
                    <a:lstStyle/>
                    <a:p>
                      <a:pPr algn="ctr"/>
                      <a:r>
                        <a:rPr lang="fr-FR" dirty="0"/>
                        <a:t>V</a:t>
                      </a:r>
                      <a:endParaRPr lang="en-GB" dirty="0"/>
                    </a:p>
                  </a:txBody>
                  <a:tcPr/>
                </a:tc>
                <a:tc>
                  <a:txBody>
                    <a:bodyPr/>
                    <a:lstStyle/>
                    <a:p>
                      <a:endParaRPr lang="en-GB" dirty="0"/>
                    </a:p>
                  </a:txBody>
                  <a:tcPr/>
                </a:tc>
                <a:extLst>
                  <a:ext uri="{0D108BD9-81ED-4DB2-BD59-A6C34878D82A}">
                    <a16:rowId xmlns:a16="http://schemas.microsoft.com/office/drawing/2014/main" val="1230874393"/>
                  </a:ext>
                </a:extLst>
              </a:tr>
              <a:tr h="370840">
                <a:tc>
                  <a:txBody>
                    <a:bodyPr/>
                    <a:lstStyle/>
                    <a:p>
                      <a:r>
                        <a:rPr lang="en-GB" noProof="0" dirty="0" err="1"/>
                        <a:t>Iibus</a:t>
                      </a:r>
                      <a:endParaRPr lang="en-GB" noProof="0" dirty="0"/>
                    </a:p>
                  </a:txBody>
                  <a:tcPr/>
                </a:tc>
                <a:tc>
                  <a:txBody>
                    <a:bodyPr/>
                    <a:lstStyle/>
                    <a:p>
                      <a:pPr algn="ctr"/>
                      <a:r>
                        <a:rPr lang="fr-FR" dirty="0"/>
                        <a:t>0</a:t>
                      </a:r>
                      <a:endParaRPr lang="en-GB" dirty="0"/>
                    </a:p>
                  </a:txBody>
                  <a:tcPr/>
                </a:tc>
                <a:tc>
                  <a:txBody>
                    <a:bodyPr/>
                    <a:lstStyle/>
                    <a:p>
                      <a:pPr algn="ctr"/>
                      <a:endParaRPr lang="en-GB"/>
                    </a:p>
                  </a:txBody>
                  <a:tcPr/>
                </a:tc>
                <a:tc>
                  <a:txBody>
                    <a:bodyPr/>
                    <a:lstStyle/>
                    <a:p>
                      <a:pPr algn="ctr"/>
                      <a:r>
                        <a:rPr lang="fr-FR" dirty="0"/>
                        <a:t>2.5</a:t>
                      </a:r>
                      <a:endParaRPr lang="en-GB" dirty="0"/>
                    </a:p>
                  </a:txBody>
                  <a:tcPr/>
                </a:tc>
                <a:tc>
                  <a:txBody>
                    <a:bodyPr/>
                    <a:lstStyle/>
                    <a:p>
                      <a:pPr algn="ctr"/>
                      <a:r>
                        <a:rPr lang="fr-FR" dirty="0"/>
                        <a:t>A</a:t>
                      </a:r>
                      <a:endParaRPr lang="en-GB" dirty="0"/>
                    </a:p>
                  </a:txBody>
                  <a:tcPr/>
                </a:tc>
                <a:tc>
                  <a:txBody>
                    <a:bodyPr/>
                    <a:lstStyle/>
                    <a:p>
                      <a:endParaRPr lang="en-GB" dirty="0"/>
                    </a:p>
                  </a:txBody>
                  <a:tcPr/>
                </a:tc>
                <a:extLst>
                  <a:ext uri="{0D108BD9-81ED-4DB2-BD59-A6C34878D82A}">
                    <a16:rowId xmlns:a16="http://schemas.microsoft.com/office/drawing/2014/main" val="2945313975"/>
                  </a:ext>
                </a:extLst>
              </a:tr>
              <a:tr h="370840">
                <a:tc>
                  <a:txBody>
                    <a:bodyPr/>
                    <a:lstStyle/>
                    <a:p>
                      <a:r>
                        <a:rPr lang="en-GB" noProof="0" dirty="0"/>
                        <a:t>Efficiency</a:t>
                      </a:r>
                    </a:p>
                  </a:txBody>
                  <a:tcPr/>
                </a:tc>
                <a:tc>
                  <a:txBody>
                    <a:bodyPr/>
                    <a:lstStyle/>
                    <a:p>
                      <a:pPr algn="ctr"/>
                      <a:r>
                        <a:rPr lang="fr-FR" dirty="0"/>
                        <a:t>92.5</a:t>
                      </a: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r>
                        <a:rPr lang="fr-FR" dirty="0"/>
                        <a:t>%</a:t>
                      </a:r>
                      <a:endParaRPr lang="en-GB" dirty="0"/>
                    </a:p>
                  </a:txBody>
                  <a:tcPr/>
                </a:tc>
                <a:tc>
                  <a:txBody>
                    <a:bodyPr/>
                    <a:lstStyle/>
                    <a:p>
                      <a:r>
                        <a:rPr lang="en-GB" noProof="0" dirty="0"/>
                        <a:t>Peak Efficiency</a:t>
                      </a:r>
                    </a:p>
                  </a:txBody>
                  <a:tcPr/>
                </a:tc>
                <a:extLst>
                  <a:ext uri="{0D108BD9-81ED-4DB2-BD59-A6C34878D82A}">
                    <a16:rowId xmlns:a16="http://schemas.microsoft.com/office/drawing/2014/main" val="3440543139"/>
                  </a:ext>
                </a:extLst>
              </a:tr>
              <a:tr h="370840">
                <a:tc>
                  <a:txBody>
                    <a:bodyPr/>
                    <a:lstStyle/>
                    <a:p>
                      <a:r>
                        <a:rPr lang="en-GB" noProof="0" dirty="0"/>
                        <a:t>Losses</a:t>
                      </a:r>
                    </a:p>
                  </a:txBody>
                  <a:tcPr/>
                </a:tc>
                <a:tc>
                  <a:txBody>
                    <a:bodyPr/>
                    <a:lstStyle/>
                    <a:p>
                      <a:pPr algn="ctr"/>
                      <a:endParaRPr lang="en-GB" dirty="0"/>
                    </a:p>
                  </a:txBody>
                  <a:tcPr/>
                </a:tc>
                <a:tc>
                  <a:txBody>
                    <a:bodyPr/>
                    <a:lstStyle/>
                    <a:p>
                      <a:pPr algn="ctr"/>
                      <a:endParaRPr lang="en-GB" dirty="0"/>
                    </a:p>
                  </a:txBody>
                  <a:tcPr/>
                </a:tc>
                <a:tc>
                  <a:txBody>
                    <a:bodyPr/>
                    <a:lstStyle/>
                    <a:p>
                      <a:pPr algn="ctr"/>
                      <a:r>
                        <a:rPr lang="fr-FR" dirty="0"/>
                        <a:t>6</a:t>
                      </a:r>
                      <a:endParaRPr lang="en-GB" dirty="0"/>
                    </a:p>
                  </a:txBody>
                  <a:tcPr/>
                </a:tc>
                <a:tc>
                  <a:txBody>
                    <a:bodyPr/>
                    <a:lstStyle/>
                    <a:p>
                      <a:pPr algn="ctr"/>
                      <a:r>
                        <a:rPr lang="fr-FR" dirty="0"/>
                        <a:t>W</a:t>
                      </a:r>
                      <a:endParaRPr lang="en-GB" dirty="0"/>
                    </a:p>
                  </a:txBody>
                  <a:tcPr/>
                </a:tc>
                <a:tc>
                  <a:txBody>
                    <a:bodyPr/>
                    <a:lstStyle/>
                    <a:p>
                      <a:endParaRPr lang="en-GB" dirty="0"/>
                    </a:p>
                  </a:txBody>
                  <a:tcPr/>
                </a:tc>
                <a:extLst>
                  <a:ext uri="{0D108BD9-81ED-4DB2-BD59-A6C34878D82A}">
                    <a16:rowId xmlns:a16="http://schemas.microsoft.com/office/drawing/2014/main" val="3859571100"/>
                  </a:ext>
                </a:extLst>
              </a:tr>
            </a:tbl>
          </a:graphicData>
        </a:graphic>
      </p:graphicFrame>
      <p:pic>
        <p:nvPicPr>
          <p:cNvPr id="8" name="Image 7">
            <a:extLst>
              <a:ext uri="{FF2B5EF4-FFF2-40B4-BE49-F238E27FC236}">
                <a16:creationId xmlns:a16="http://schemas.microsoft.com/office/drawing/2014/main" id="{28001247-F89B-64AE-EA5B-6F1736CA1F3F}"/>
              </a:ext>
            </a:extLst>
          </p:cNvPr>
          <p:cNvPicPr>
            <a:picLocks noChangeAspect="1"/>
          </p:cNvPicPr>
          <p:nvPr/>
        </p:nvPicPr>
        <p:blipFill>
          <a:blip r:embed="rId4"/>
          <a:stretch>
            <a:fillRect/>
          </a:stretch>
        </p:blipFill>
        <p:spPr>
          <a:xfrm>
            <a:off x="4563793" y="221530"/>
            <a:ext cx="2529609" cy="743705"/>
          </a:xfrm>
          <a:prstGeom prst="rect">
            <a:avLst/>
          </a:prstGeom>
        </p:spPr>
      </p:pic>
      <p:sp>
        <p:nvSpPr>
          <p:cNvPr id="13" name="Espace réservé de la date 12">
            <a:extLst>
              <a:ext uri="{FF2B5EF4-FFF2-40B4-BE49-F238E27FC236}">
                <a16:creationId xmlns:a16="http://schemas.microsoft.com/office/drawing/2014/main" id="{FC5A4C5C-323F-A8BF-B0B9-67681D50EB89}"/>
              </a:ext>
            </a:extLst>
          </p:cNvPr>
          <p:cNvSpPr>
            <a:spLocks noGrp="1"/>
          </p:cNvSpPr>
          <p:nvPr>
            <p:ph type="dt" sz="half" idx="10"/>
          </p:nvPr>
        </p:nvSpPr>
        <p:spPr/>
        <p:txBody>
          <a:bodyPr/>
          <a:lstStyle/>
          <a:p>
            <a:r>
              <a:rPr lang="fr-FR"/>
              <a:t>16-18 June 2025</a:t>
            </a:r>
            <a:endParaRPr lang="pl-PL"/>
          </a:p>
        </p:txBody>
      </p:sp>
      <p:sp>
        <p:nvSpPr>
          <p:cNvPr id="14" name="Espace réservé du numéro de diapositive 13">
            <a:extLst>
              <a:ext uri="{FF2B5EF4-FFF2-40B4-BE49-F238E27FC236}">
                <a16:creationId xmlns:a16="http://schemas.microsoft.com/office/drawing/2014/main" id="{9A531DBA-0D89-0F85-CB67-E4A75B2B01D8}"/>
              </a:ext>
            </a:extLst>
          </p:cNvPr>
          <p:cNvSpPr>
            <a:spLocks noGrp="1"/>
          </p:cNvSpPr>
          <p:nvPr>
            <p:ph type="sldNum" sz="quarter" idx="12"/>
          </p:nvPr>
        </p:nvSpPr>
        <p:spPr/>
        <p:txBody>
          <a:bodyPr/>
          <a:lstStyle/>
          <a:p>
            <a:fld id="{5D9669B4-5BA5-4581-807E-4C9EAEC8559C}" type="slidenum">
              <a:rPr lang="pl-PL" smtClean="0"/>
              <a:pPr/>
              <a:t>4</a:t>
            </a:fld>
            <a:endParaRPr lang="pl-PL" dirty="0"/>
          </a:p>
        </p:txBody>
      </p:sp>
      <p:pic>
        <p:nvPicPr>
          <p:cNvPr id="4" name="Picture 3">
            <a:extLst>
              <a:ext uri="{FF2B5EF4-FFF2-40B4-BE49-F238E27FC236}">
                <a16:creationId xmlns:a16="http://schemas.microsoft.com/office/drawing/2014/main" id="{4CA9E664-8A18-B310-0A85-2A4356C00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23932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Analysed</a:t>
            </a:r>
            <a:r>
              <a:rPr lang="en-GB" sz="2800" b="1" dirty="0">
                <a:latin typeface="Arial" panose="020B0604020202020204" pitchFamily="34" charset="0"/>
                <a:cs typeface="Arial" panose="020B0604020202020204" pitchFamily="34" charset="0"/>
              </a:rPr>
              <a:t> Solution for Topology Selection (1)</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Substantial Trade Off has been done during the beginning of the design phase.</a:t>
            </a:r>
          </a:p>
          <a:p>
            <a:pPr marL="0" indent="0" algn="just">
              <a:buNone/>
            </a:pPr>
            <a:r>
              <a:rPr lang="en-GB" sz="2400" dirty="0">
                <a:latin typeface="Arial" panose="020B0604020202020204" pitchFamily="34" charset="0"/>
                <a:cs typeface="Arial" panose="020B0604020202020204" pitchFamily="34" charset="0"/>
              </a:rPr>
              <a:t>5 different topologies were analysed:</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grpSp>
        <p:nvGrpSpPr>
          <p:cNvPr id="21" name="Groupe 20">
            <a:extLst>
              <a:ext uri="{FF2B5EF4-FFF2-40B4-BE49-F238E27FC236}">
                <a16:creationId xmlns:a16="http://schemas.microsoft.com/office/drawing/2014/main" id="{F79CF419-D65C-7902-F7A2-B2BFD26D0F3E}"/>
              </a:ext>
            </a:extLst>
          </p:cNvPr>
          <p:cNvGrpSpPr/>
          <p:nvPr/>
        </p:nvGrpSpPr>
        <p:grpSpPr>
          <a:xfrm>
            <a:off x="992768" y="2680859"/>
            <a:ext cx="4472231" cy="2558384"/>
            <a:chOff x="681040" y="2680859"/>
            <a:chExt cx="4472231" cy="2558384"/>
          </a:xfrm>
        </p:grpSpPr>
        <p:pic>
          <p:nvPicPr>
            <p:cNvPr id="14" name="Image 13">
              <a:extLst>
                <a:ext uri="{FF2B5EF4-FFF2-40B4-BE49-F238E27FC236}">
                  <a16:creationId xmlns:a16="http://schemas.microsoft.com/office/drawing/2014/main" id="{F499BABB-986D-C09E-A84E-8E7E98E1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1040" y="2680859"/>
              <a:ext cx="4472231" cy="2218052"/>
            </a:xfrm>
            <a:prstGeom prst="rect">
              <a:avLst/>
            </a:prstGeom>
          </p:spPr>
        </p:pic>
        <p:sp>
          <p:nvSpPr>
            <p:cNvPr id="16" name="ZoneTexte 15">
              <a:extLst>
                <a:ext uri="{FF2B5EF4-FFF2-40B4-BE49-F238E27FC236}">
                  <a16:creationId xmlns:a16="http://schemas.microsoft.com/office/drawing/2014/main" id="{D8C913F5-409F-0BED-7A0C-C00520EDD69F}"/>
                </a:ext>
              </a:extLst>
            </p:cNvPr>
            <p:cNvSpPr txBox="1"/>
            <p:nvPr/>
          </p:nvSpPr>
          <p:spPr>
            <a:xfrm>
              <a:off x="1135518" y="4869911"/>
              <a:ext cx="3992451" cy="369332"/>
            </a:xfrm>
            <a:prstGeom prst="rect">
              <a:avLst/>
            </a:prstGeom>
            <a:noFill/>
          </p:spPr>
          <p:txBody>
            <a:bodyPr wrap="square">
              <a:spAutoFit/>
            </a:bodyPr>
            <a:lstStyle/>
            <a:p>
              <a:r>
                <a:rPr lang="en-GB" sz="1800" b="0" i="0" u="none" strike="noStrike" baseline="0" dirty="0">
                  <a:latin typeface="NimbusRomNo9L-Regu"/>
                </a:rPr>
                <a:t>(a) Quasi-Parallel LLC and AC/QR Flyback</a:t>
              </a:r>
              <a:endParaRPr lang="en-GB" dirty="0"/>
            </a:p>
          </p:txBody>
        </p:sp>
      </p:grpSp>
      <p:grpSp>
        <p:nvGrpSpPr>
          <p:cNvPr id="22" name="Groupe 21">
            <a:extLst>
              <a:ext uri="{FF2B5EF4-FFF2-40B4-BE49-F238E27FC236}">
                <a16:creationId xmlns:a16="http://schemas.microsoft.com/office/drawing/2014/main" id="{86902D6F-7B59-AC66-AB0B-24C3BD13A971}"/>
              </a:ext>
            </a:extLst>
          </p:cNvPr>
          <p:cNvGrpSpPr/>
          <p:nvPr/>
        </p:nvGrpSpPr>
        <p:grpSpPr>
          <a:xfrm>
            <a:off x="6466336" y="2680859"/>
            <a:ext cx="4811802" cy="2843795"/>
            <a:chOff x="5943292" y="2694730"/>
            <a:chExt cx="4811802" cy="2843795"/>
          </a:xfrm>
        </p:grpSpPr>
        <p:pic>
          <p:nvPicPr>
            <p:cNvPr id="18" name="Image 17">
              <a:extLst>
                <a:ext uri="{FF2B5EF4-FFF2-40B4-BE49-F238E27FC236}">
                  <a16:creationId xmlns:a16="http://schemas.microsoft.com/office/drawing/2014/main" id="{29CC16ED-F4E3-4190-72F3-10C80CD5C3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43292" y="2694730"/>
              <a:ext cx="4811802" cy="2218052"/>
            </a:xfrm>
            <a:prstGeom prst="rect">
              <a:avLst/>
            </a:prstGeom>
          </p:spPr>
        </p:pic>
        <p:sp>
          <p:nvSpPr>
            <p:cNvPr id="20" name="ZoneTexte 19">
              <a:extLst>
                <a:ext uri="{FF2B5EF4-FFF2-40B4-BE49-F238E27FC236}">
                  <a16:creationId xmlns:a16="http://schemas.microsoft.com/office/drawing/2014/main" id="{5A8FA0E9-04A2-6539-15E8-93E06326D55B}"/>
                </a:ext>
              </a:extLst>
            </p:cNvPr>
            <p:cNvSpPr txBox="1"/>
            <p:nvPr/>
          </p:nvSpPr>
          <p:spPr>
            <a:xfrm>
              <a:off x="6453550" y="4892194"/>
              <a:ext cx="4301544" cy="646331"/>
            </a:xfrm>
            <a:prstGeom prst="rect">
              <a:avLst/>
            </a:prstGeom>
            <a:noFill/>
          </p:spPr>
          <p:txBody>
            <a:bodyPr wrap="square">
              <a:spAutoFit/>
            </a:bodyPr>
            <a:lstStyle/>
            <a:p>
              <a:pPr algn="l"/>
              <a:r>
                <a:rPr lang="en-GB" sz="1800" b="0" i="0" u="none" strike="noStrike" baseline="0" dirty="0">
                  <a:latin typeface="NimbusRomNo9L-Regu"/>
                </a:rPr>
                <a:t>(b) Partial AC/QR Flyback pre-regulator and LLC</a:t>
              </a:r>
              <a:endParaRPr lang="en-GB" dirty="0"/>
            </a:p>
          </p:txBody>
        </p:sp>
      </p:grpSp>
      <p:pic>
        <p:nvPicPr>
          <p:cNvPr id="6" name="Image 5">
            <a:extLst>
              <a:ext uri="{FF2B5EF4-FFF2-40B4-BE49-F238E27FC236}">
                <a16:creationId xmlns:a16="http://schemas.microsoft.com/office/drawing/2014/main" id="{7B725BD9-F66A-DC31-CDD7-6363AA379A67}"/>
              </a:ext>
            </a:extLst>
          </p:cNvPr>
          <p:cNvPicPr>
            <a:picLocks noChangeAspect="1"/>
          </p:cNvPicPr>
          <p:nvPr/>
        </p:nvPicPr>
        <p:blipFill>
          <a:blip r:embed="rId6"/>
          <a:stretch>
            <a:fillRect/>
          </a:stretch>
        </p:blipFill>
        <p:spPr>
          <a:xfrm>
            <a:off x="4563793" y="221530"/>
            <a:ext cx="2529609" cy="743705"/>
          </a:xfrm>
          <a:prstGeom prst="rect">
            <a:avLst/>
          </a:prstGeom>
        </p:spPr>
      </p:pic>
      <p:sp>
        <p:nvSpPr>
          <p:cNvPr id="10" name="Espace réservé de la date 9">
            <a:extLst>
              <a:ext uri="{FF2B5EF4-FFF2-40B4-BE49-F238E27FC236}">
                <a16:creationId xmlns:a16="http://schemas.microsoft.com/office/drawing/2014/main" id="{9D17245C-BC88-A3F5-898B-C7FDDBDB260C}"/>
              </a:ext>
            </a:extLst>
          </p:cNvPr>
          <p:cNvSpPr>
            <a:spLocks noGrp="1"/>
          </p:cNvSpPr>
          <p:nvPr>
            <p:ph type="dt" sz="half" idx="10"/>
          </p:nvPr>
        </p:nvSpPr>
        <p:spPr/>
        <p:txBody>
          <a:bodyPr/>
          <a:lstStyle/>
          <a:p>
            <a:r>
              <a:rPr lang="fr-FR"/>
              <a:t>16-18 June 2025</a:t>
            </a:r>
            <a:endParaRPr lang="pl-PL"/>
          </a:p>
        </p:txBody>
      </p:sp>
      <p:sp>
        <p:nvSpPr>
          <p:cNvPr id="13" name="Espace réservé du numéro de diapositive 12">
            <a:extLst>
              <a:ext uri="{FF2B5EF4-FFF2-40B4-BE49-F238E27FC236}">
                <a16:creationId xmlns:a16="http://schemas.microsoft.com/office/drawing/2014/main" id="{13819BFD-B61F-3D11-68E0-4E9512F5D991}"/>
              </a:ext>
            </a:extLst>
          </p:cNvPr>
          <p:cNvSpPr>
            <a:spLocks noGrp="1"/>
          </p:cNvSpPr>
          <p:nvPr>
            <p:ph type="sldNum" sz="quarter" idx="12"/>
          </p:nvPr>
        </p:nvSpPr>
        <p:spPr/>
        <p:txBody>
          <a:bodyPr/>
          <a:lstStyle/>
          <a:p>
            <a:fld id="{5D9669B4-5BA5-4581-807E-4C9EAEC8559C}" type="slidenum">
              <a:rPr lang="pl-PL" smtClean="0"/>
              <a:pPr/>
              <a:t>5</a:t>
            </a:fld>
            <a:endParaRPr lang="pl-PL" dirty="0"/>
          </a:p>
        </p:txBody>
      </p:sp>
      <p:pic>
        <p:nvPicPr>
          <p:cNvPr id="4" name="Picture 3">
            <a:extLst>
              <a:ext uri="{FF2B5EF4-FFF2-40B4-BE49-F238E27FC236}">
                <a16:creationId xmlns:a16="http://schemas.microsoft.com/office/drawing/2014/main" id="{F0EAD1AF-75A3-1249-5FC7-09AEADCEDD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49859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Analysed</a:t>
            </a:r>
            <a:r>
              <a:rPr lang="en-GB" sz="2800" b="1" dirty="0">
                <a:latin typeface="Arial" panose="020B0604020202020204" pitchFamily="34" charset="0"/>
                <a:cs typeface="Arial" panose="020B0604020202020204" pitchFamily="34" charset="0"/>
              </a:rPr>
              <a:t> Solution for Topology Selection (2)</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10800000" cy="4939025"/>
          </a:xfrm>
        </p:spPr>
        <p:txBody>
          <a:bodyPr anchor="t" anchorCtr="0">
            <a:normAutofit/>
          </a:bodyPr>
          <a:lstStyle/>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grpSp>
        <p:nvGrpSpPr>
          <p:cNvPr id="26" name="Groupe 25">
            <a:extLst>
              <a:ext uri="{FF2B5EF4-FFF2-40B4-BE49-F238E27FC236}">
                <a16:creationId xmlns:a16="http://schemas.microsoft.com/office/drawing/2014/main" id="{148DAEBF-383B-49D7-BE06-9B4DB3A71F4D}"/>
              </a:ext>
            </a:extLst>
          </p:cNvPr>
          <p:cNvGrpSpPr/>
          <p:nvPr/>
        </p:nvGrpSpPr>
        <p:grpSpPr>
          <a:xfrm>
            <a:off x="696000" y="1170946"/>
            <a:ext cx="4672252" cy="2519177"/>
            <a:chOff x="696000" y="1049949"/>
            <a:chExt cx="4672252" cy="2519177"/>
          </a:xfrm>
        </p:grpSpPr>
        <p:pic>
          <p:nvPicPr>
            <p:cNvPr id="8" name="Image 7">
              <a:extLst>
                <a:ext uri="{FF2B5EF4-FFF2-40B4-BE49-F238E27FC236}">
                  <a16:creationId xmlns:a16="http://schemas.microsoft.com/office/drawing/2014/main" id="{0AE7D36F-A2DD-044E-E456-4020D90E11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000" y="1049949"/>
              <a:ext cx="4672252" cy="2153725"/>
            </a:xfrm>
            <a:prstGeom prst="rect">
              <a:avLst/>
            </a:prstGeom>
          </p:spPr>
        </p:pic>
        <p:sp>
          <p:nvSpPr>
            <p:cNvPr id="17" name="ZoneTexte 16">
              <a:extLst>
                <a:ext uri="{FF2B5EF4-FFF2-40B4-BE49-F238E27FC236}">
                  <a16:creationId xmlns:a16="http://schemas.microsoft.com/office/drawing/2014/main" id="{2AEEDC3B-E956-4862-770E-0D03ECE30EC5}"/>
                </a:ext>
              </a:extLst>
            </p:cNvPr>
            <p:cNvSpPr txBox="1"/>
            <p:nvPr/>
          </p:nvSpPr>
          <p:spPr>
            <a:xfrm>
              <a:off x="696000" y="3199794"/>
              <a:ext cx="4301544" cy="369332"/>
            </a:xfrm>
            <a:prstGeom prst="rect">
              <a:avLst/>
            </a:prstGeom>
            <a:noFill/>
          </p:spPr>
          <p:txBody>
            <a:bodyPr wrap="square">
              <a:spAutoFit/>
            </a:bodyPr>
            <a:lstStyle/>
            <a:p>
              <a:r>
                <a:rPr lang="en-GB" sz="1800" b="0" i="0" u="none" strike="noStrike" baseline="0" dirty="0">
                  <a:latin typeface="NimbusRomNo9L-Regu"/>
                </a:rPr>
                <a:t>(c) LLC driven Multi-Phases Buck</a:t>
              </a:r>
              <a:endParaRPr lang="en-GB" dirty="0"/>
            </a:p>
          </p:txBody>
        </p:sp>
      </p:grpSp>
      <p:grpSp>
        <p:nvGrpSpPr>
          <p:cNvPr id="27" name="Groupe 26">
            <a:extLst>
              <a:ext uri="{FF2B5EF4-FFF2-40B4-BE49-F238E27FC236}">
                <a16:creationId xmlns:a16="http://schemas.microsoft.com/office/drawing/2014/main" id="{AD1CFB84-F9A5-0F4F-EE7A-2F4EE32C42DB}"/>
              </a:ext>
            </a:extLst>
          </p:cNvPr>
          <p:cNvGrpSpPr/>
          <p:nvPr/>
        </p:nvGrpSpPr>
        <p:grpSpPr>
          <a:xfrm>
            <a:off x="6971934" y="1156282"/>
            <a:ext cx="4704066" cy="2541764"/>
            <a:chOff x="6971934" y="1035285"/>
            <a:chExt cx="4704066" cy="2541764"/>
          </a:xfrm>
        </p:grpSpPr>
        <p:pic>
          <p:nvPicPr>
            <p:cNvPr id="13" name="Image 12">
              <a:extLst>
                <a:ext uri="{FF2B5EF4-FFF2-40B4-BE49-F238E27FC236}">
                  <a16:creationId xmlns:a16="http://schemas.microsoft.com/office/drawing/2014/main" id="{47C530CF-38BC-9E89-A941-709F57B27D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71934" y="1035285"/>
              <a:ext cx="4704066" cy="2168390"/>
            </a:xfrm>
            <a:prstGeom prst="rect">
              <a:avLst/>
            </a:prstGeom>
          </p:spPr>
        </p:pic>
        <p:sp>
          <p:nvSpPr>
            <p:cNvPr id="21" name="ZoneTexte 20">
              <a:extLst>
                <a:ext uri="{FF2B5EF4-FFF2-40B4-BE49-F238E27FC236}">
                  <a16:creationId xmlns:a16="http://schemas.microsoft.com/office/drawing/2014/main" id="{14124D07-FCC4-085B-36AE-D87ACB5DE3DB}"/>
                </a:ext>
              </a:extLst>
            </p:cNvPr>
            <p:cNvSpPr txBox="1"/>
            <p:nvPr/>
          </p:nvSpPr>
          <p:spPr>
            <a:xfrm>
              <a:off x="7374456" y="3207717"/>
              <a:ext cx="4301544" cy="369332"/>
            </a:xfrm>
            <a:prstGeom prst="rect">
              <a:avLst/>
            </a:prstGeom>
            <a:noFill/>
          </p:spPr>
          <p:txBody>
            <a:bodyPr wrap="square">
              <a:spAutoFit/>
            </a:bodyPr>
            <a:lstStyle/>
            <a:p>
              <a:r>
                <a:rPr lang="en-GB" sz="1800" b="0" i="0" u="none" strike="noStrike" baseline="0" dirty="0">
                  <a:latin typeface="NimbusRomNo9L-Regu"/>
                </a:rPr>
                <a:t>(d) Buck driven LLC</a:t>
              </a:r>
              <a:endParaRPr lang="en-GB" dirty="0"/>
            </a:p>
          </p:txBody>
        </p:sp>
      </p:grpSp>
      <p:grpSp>
        <p:nvGrpSpPr>
          <p:cNvPr id="28" name="Groupe 27">
            <a:extLst>
              <a:ext uri="{FF2B5EF4-FFF2-40B4-BE49-F238E27FC236}">
                <a16:creationId xmlns:a16="http://schemas.microsoft.com/office/drawing/2014/main" id="{76318C18-EC00-6458-6C9B-AFDE9338ABB4}"/>
              </a:ext>
            </a:extLst>
          </p:cNvPr>
          <p:cNvGrpSpPr/>
          <p:nvPr/>
        </p:nvGrpSpPr>
        <p:grpSpPr>
          <a:xfrm>
            <a:off x="3878415" y="3750630"/>
            <a:ext cx="4127071" cy="2521325"/>
            <a:chOff x="3481123" y="3475440"/>
            <a:chExt cx="4127071" cy="2521325"/>
          </a:xfrm>
        </p:grpSpPr>
        <p:pic>
          <p:nvPicPr>
            <p:cNvPr id="23" name="Image 22">
              <a:extLst>
                <a:ext uri="{FF2B5EF4-FFF2-40B4-BE49-F238E27FC236}">
                  <a16:creationId xmlns:a16="http://schemas.microsoft.com/office/drawing/2014/main" id="{2D072416-6C19-10A0-6E93-D2D5EC90E9A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81123" y="3475440"/>
              <a:ext cx="4127071" cy="2162134"/>
            </a:xfrm>
            <a:prstGeom prst="rect">
              <a:avLst/>
            </a:prstGeom>
          </p:spPr>
        </p:pic>
        <p:sp>
          <p:nvSpPr>
            <p:cNvPr id="25" name="ZoneTexte 24">
              <a:extLst>
                <a:ext uri="{FF2B5EF4-FFF2-40B4-BE49-F238E27FC236}">
                  <a16:creationId xmlns:a16="http://schemas.microsoft.com/office/drawing/2014/main" id="{725D80A8-8EE1-CF18-62E6-BCB228DAE751}"/>
                </a:ext>
              </a:extLst>
            </p:cNvPr>
            <p:cNvSpPr txBox="1"/>
            <p:nvPr/>
          </p:nvSpPr>
          <p:spPr>
            <a:xfrm>
              <a:off x="3789222" y="5627433"/>
              <a:ext cx="3818972" cy="369332"/>
            </a:xfrm>
            <a:prstGeom prst="rect">
              <a:avLst/>
            </a:prstGeom>
            <a:noFill/>
          </p:spPr>
          <p:txBody>
            <a:bodyPr wrap="square">
              <a:spAutoFit/>
            </a:bodyPr>
            <a:lstStyle/>
            <a:p>
              <a:r>
                <a:rPr lang="en-GB" sz="1800" b="0" i="0" u="none" strike="noStrike" baseline="0" dirty="0">
                  <a:latin typeface="NimbusRomNo9L-Regu"/>
                </a:rPr>
                <a:t>(e) Regulated LLC</a:t>
              </a:r>
              <a:endParaRPr lang="en-GB" dirty="0"/>
            </a:p>
          </p:txBody>
        </p:sp>
      </p:grpSp>
      <p:pic>
        <p:nvPicPr>
          <p:cNvPr id="6" name="Image 5">
            <a:extLst>
              <a:ext uri="{FF2B5EF4-FFF2-40B4-BE49-F238E27FC236}">
                <a16:creationId xmlns:a16="http://schemas.microsoft.com/office/drawing/2014/main" id="{CEECDCF8-E26B-6D30-0ADD-A12C9AFADC23}"/>
              </a:ext>
            </a:extLst>
          </p:cNvPr>
          <p:cNvPicPr>
            <a:picLocks noChangeAspect="1"/>
          </p:cNvPicPr>
          <p:nvPr/>
        </p:nvPicPr>
        <p:blipFill>
          <a:blip r:embed="rId7"/>
          <a:stretch>
            <a:fillRect/>
          </a:stretch>
        </p:blipFill>
        <p:spPr>
          <a:xfrm>
            <a:off x="4563793" y="221530"/>
            <a:ext cx="2529609" cy="743705"/>
          </a:xfrm>
          <a:prstGeom prst="rect">
            <a:avLst/>
          </a:prstGeom>
        </p:spPr>
      </p:pic>
      <p:sp>
        <p:nvSpPr>
          <p:cNvPr id="14" name="Espace réservé de la date 13">
            <a:extLst>
              <a:ext uri="{FF2B5EF4-FFF2-40B4-BE49-F238E27FC236}">
                <a16:creationId xmlns:a16="http://schemas.microsoft.com/office/drawing/2014/main" id="{F245A63D-880F-5075-65FF-B074F61D0198}"/>
              </a:ext>
            </a:extLst>
          </p:cNvPr>
          <p:cNvSpPr>
            <a:spLocks noGrp="1"/>
          </p:cNvSpPr>
          <p:nvPr>
            <p:ph type="dt" sz="half" idx="10"/>
          </p:nvPr>
        </p:nvSpPr>
        <p:spPr/>
        <p:txBody>
          <a:bodyPr/>
          <a:lstStyle/>
          <a:p>
            <a:r>
              <a:rPr lang="fr-FR"/>
              <a:t>16-18 June 2025</a:t>
            </a:r>
            <a:endParaRPr lang="pl-PL"/>
          </a:p>
        </p:txBody>
      </p:sp>
      <p:sp>
        <p:nvSpPr>
          <p:cNvPr id="15" name="Espace réservé du numéro de diapositive 14">
            <a:extLst>
              <a:ext uri="{FF2B5EF4-FFF2-40B4-BE49-F238E27FC236}">
                <a16:creationId xmlns:a16="http://schemas.microsoft.com/office/drawing/2014/main" id="{E0C6DEFC-D57E-61E4-0A8A-1A2A17191C5F}"/>
              </a:ext>
            </a:extLst>
          </p:cNvPr>
          <p:cNvSpPr>
            <a:spLocks noGrp="1"/>
          </p:cNvSpPr>
          <p:nvPr>
            <p:ph type="sldNum" sz="quarter" idx="12"/>
          </p:nvPr>
        </p:nvSpPr>
        <p:spPr/>
        <p:txBody>
          <a:bodyPr/>
          <a:lstStyle/>
          <a:p>
            <a:fld id="{5D9669B4-5BA5-4581-807E-4C9EAEC8559C}" type="slidenum">
              <a:rPr lang="pl-PL" smtClean="0"/>
              <a:pPr/>
              <a:t>6</a:t>
            </a:fld>
            <a:endParaRPr lang="pl-PL" dirty="0"/>
          </a:p>
        </p:txBody>
      </p:sp>
      <p:pic>
        <p:nvPicPr>
          <p:cNvPr id="4" name="Picture 3">
            <a:extLst>
              <a:ext uri="{FF2B5EF4-FFF2-40B4-BE49-F238E27FC236}">
                <a16:creationId xmlns:a16="http://schemas.microsoft.com/office/drawing/2014/main" id="{CDADCE98-60CB-38CA-8D72-F07035A71D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81705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Analysed</a:t>
            </a:r>
            <a:r>
              <a:rPr lang="en-GB" sz="2800" b="1" dirty="0">
                <a:latin typeface="Arial" panose="020B0604020202020204" pitchFamily="34" charset="0"/>
                <a:cs typeface="Arial" panose="020B0604020202020204" pitchFamily="34" charset="0"/>
              </a:rPr>
              <a:t> Solution for Topology Selection (3)</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89"/>
            <a:ext cx="4969509" cy="4052795"/>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Criteria and Weight for topology comparison:</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sp>
        <p:nvSpPr>
          <p:cNvPr id="6" name="Symbol zastępczy zawartości 2">
            <a:extLst>
              <a:ext uri="{FF2B5EF4-FFF2-40B4-BE49-F238E27FC236}">
                <a16:creationId xmlns:a16="http://schemas.microsoft.com/office/drawing/2014/main" id="{4F5D36B6-AB24-265C-6EBF-7A90716EC400}"/>
              </a:ext>
            </a:extLst>
          </p:cNvPr>
          <p:cNvSpPr txBox="1">
            <a:spLocks/>
          </p:cNvSpPr>
          <p:nvPr/>
        </p:nvSpPr>
        <p:spPr>
          <a:xfrm>
            <a:off x="6043092" y="1216789"/>
            <a:ext cx="4969509" cy="4052795"/>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Results:</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graphicFrame>
        <p:nvGraphicFramePr>
          <p:cNvPr id="8" name="Tableau 9">
            <a:extLst>
              <a:ext uri="{FF2B5EF4-FFF2-40B4-BE49-F238E27FC236}">
                <a16:creationId xmlns:a16="http://schemas.microsoft.com/office/drawing/2014/main" id="{2453D5EF-ACEA-5DA7-4296-98D74684B56C}"/>
              </a:ext>
            </a:extLst>
          </p:cNvPr>
          <p:cNvGraphicFramePr>
            <a:graphicFrameLocks noGrp="1"/>
          </p:cNvGraphicFramePr>
          <p:nvPr>
            <p:extLst>
              <p:ext uri="{D42A27DB-BD31-4B8C-83A1-F6EECF244321}">
                <p14:modId xmlns:p14="http://schemas.microsoft.com/office/powerpoint/2010/main" val="149070230"/>
              </p:ext>
            </p:extLst>
          </p:nvPr>
        </p:nvGraphicFramePr>
        <p:xfrm>
          <a:off x="1241177" y="2114138"/>
          <a:ext cx="3600000" cy="296672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127662175"/>
                    </a:ext>
                  </a:extLst>
                </a:gridCol>
                <a:gridCol w="1260000">
                  <a:extLst>
                    <a:ext uri="{9D8B030D-6E8A-4147-A177-3AD203B41FA5}">
                      <a16:colId xmlns:a16="http://schemas.microsoft.com/office/drawing/2014/main" val="2246185767"/>
                    </a:ext>
                  </a:extLst>
                </a:gridCol>
              </a:tblGrid>
              <a:tr h="370840">
                <a:tc>
                  <a:txBody>
                    <a:bodyPr/>
                    <a:lstStyle/>
                    <a:p>
                      <a:r>
                        <a:rPr lang="en-GB" noProof="0" dirty="0"/>
                        <a:t>Criteria</a:t>
                      </a:r>
                    </a:p>
                  </a:txBody>
                  <a:tcPr/>
                </a:tc>
                <a:tc>
                  <a:txBody>
                    <a:bodyPr/>
                    <a:lstStyle/>
                    <a:p>
                      <a:pPr algn="ctr"/>
                      <a:r>
                        <a:rPr lang="en-GB" noProof="0" dirty="0"/>
                        <a:t>Weight</a:t>
                      </a:r>
                    </a:p>
                  </a:txBody>
                  <a:tcPr/>
                </a:tc>
                <a:extLst>
                  <a:ext uri="{0D108BD9-81ED-4DB2-BD59-A6C34878D82A}">
                    <a16:rowId xmlns:a16="http://schemas.microsoft.com/office/drawing/2014/main" val="3857136608"/>
                  </a:ext>
                </a:extLst>
              </a:tr>
              <a:tr h="370840">
                <a:tc>
                  <a:txBody>
                    <a:bodyPr/>
                    <a:lstStyle/>
                    <a:p>
                      <a:r>
                        <a:rPr lang="en-GB" noProof="0" dirty="0"/>
                        <a:t>Dimensions</a:t>
                      </a:r>
                    </a:p>
                  </a:txBody>
                  <a:tcPr/>
                </a:tc>
                <a:tc>
                  <a:txBody>
                    <a:bodyPr/>
                    <a:lstStyle/>
                    <a:p>
                      <a:pPr algn="ctr"/>
                      <a:r>
                        <a:rPr lang="fr-FR" dirty="0"/>
                        <a:t>4</a:t>
                      </a:r>
                      <a:endParaRPr lang="en-GB" dirty="0"/>
                    </a:p>
                  </a:txBody>
                  <a:tcPr/>
                </a:tc>
                <a:extLst>
                  <a:ext uri="{0D108BD9-81ED-4DB2-BD59-A6C34878D82A}">
                    <a16:rowId xmlns:a16="http://schemas.microsoft.com/office/drawing/2014/main" val="2906953686"/>
                  </a:ext>
                </a:extLst>
              </a:tr>
              <a:tr h="370840">
                <a:tc>
                  <a:txBody>
                    <a:bodyPr/>
                    <a:lstStyle/>
                    <a:p>
                      <a:r>
                        <a:rPr lang="en-GB" noProof="0" dirty="0"/>
                        <a:t>Efficiency</a:t>
                      </a:r>
                    </a:p>
                  </a:txBody>
                  <a:tcPr/>
                </a:tc>
                <a:tc>
                  <a:txBody>
                    <a:bodyPr/>
                    <a:lstStyle/>
                    <a:p>
                      <a:pPr algn="ctr"/>
                      <a:r>
                        <a:rPr lang="fr-FR" dirty="0"/>
                        <a:t>4</a:t>
                      </a:r>
                      <a:endParaRPr lang="en-GB" dirty="0"/>
                    </a:p>
                  </a:txBody>
                  <a:tcPr/>
                </a:tc>
                <a:extLst>
                  <a:ext uri="{0D108BD9-81ED-4DB2-BD59-A6C34878D82A}">
                    <a16:rowId xmlns:a16="http://schemas.microsoft.com/office/drawing/2014/main" val="1169266839"/>
                  </a:ext>
                </a:extLst>
              </a:tr>
              <a:tr h="370840">
                <a:tc>
                  <a:txBody>
                    <a:bodyPr/>
                    <a:lstStyle/>
                    <a:p>
                      <a:r>
                        <a:rPr lang="en-GB" noProof="0" dirty="0"/>
                        <a:t>Dynamic Performances</a:t>
                      </a:r>
                    </a:p>
                  </a:txBody>
                  <a:tcPr/>
                </a:tc>
                <a:tc>
                  <a:txBody>
                    <a:bodyPr/>
                    <a:lstStyle/>
                    <a:p>
                      <a:pPr algn="ctr"/>
                      <a:r>
                        <a:rPr lang="fr-FR" dirty="0"/>
                        <a:t>3</a:t>
                      </a:r>
                      <a:endParaRPr lang="en-GB" dirty="0"/>
                    </a:p>
                  </a:txBody>
                  <a:tcPr/>
                </a:tc>
                <a:extLst>
                  <a:ext uri="{0D108BD9-81ED-4DB2-BD59-A6C34878D82A}">
                    <a16:rowId xmlns:a16="http://schemas.microsoft.com/office/drawing/2014/main" val="2802143421"/>
                  </a:ext>
                </a:extLst>
              </a:tr>
              <a:tr h="370840">
                <a:tc>
                  <a:txBody>
                    <a:bodyPr/>
                    <a:lstStyle/>
                    <a:p>
                      <a:r>
                        <a:rPr lang="en-GB" noProof="0" dirty="0"/>
                        <a:t>Flexibility</a:t>
                      </a:r>
                    </a:p>
                  </a:txBody>
                  <a:tcPr/>
                </a:tc>
                <a:tc>
                  <a:txBody>
                    <a:bodyPr/>
                    <a:lstStyle/>
                    <a:p>
                      <a:pPr algn="ctr"/>
                      <a:r>
                        <a:rPr lang="fr-FR" dirty="0"/>
                        <a:t>2</a:t>
                      </a:r>
                      <a:endParaRPr lang="en-GB" dirty="0"/>
                    </a:p>
                  </a:txBody>
                  <a:tcPr/>
                </a:tc>
                <a:extLst>
                  <a:ext uri="{0D108BD9-81ED-4DB2-BD59-A6C34878D82A}">
                    <a16:rowId xmlns:a16="http://schemas.microsoft.com/office/drawing/2014/main" val="2733371900"/>
                  </a:ext>
                </a:extLst>
              </a:tr>
              <a:tr h="370840">
                <a:tc>
                  <a:txBody>
                    <a:bodyPr/>
                    <a:lstStyle/>
                    <a:p>
                      <a:r>
                        <a:rPr lang="en-GB" noProof="0" dirty="0"/>
                        <a:t>Control</a:t>
                      </a:r>
                    </a:p>
                  </a:txBody>
                  <a:tcPr/>
                </a:tc>
                <a:tc>
                  <a:txBody>
                    <a:bodyPr/>
                    <a:lstStyle/>
                    <a:p>
                      <a:pPr algn="ctr"/>
                      <a:r>
                        <a:rPr lang="fr-FR" dirty="0"/>
                        <a:t>2</a:t>
                      </a:r>
                      <a:endParaRPr lang="en-GB" dirty="0"/>
                    </a:p>
                  </a:txBody>
                  <a:tcPr/>
                </a:tc>
                <a:extLst>
                  <a:ext uri="{0D108BD9-81ED-4DB2-BD59-A6C34878D82A}">
                    <a16:rowId xmlns:a16="http://schemas.microsoft.com/office/drawing/2014/main" val="1851938368"/>
                  </a:ext>
                </a:extLst>
              </a:tr>
              <a:tr h="370840">
                <a:tc>
                  <a:txBody>
                    <a:bodyPr/>
                    <a:lstStyle/>
                    <a:p>
                      <a:r>
                        <a:rPr lang="en-GB" noProof="0" dirty="0"/>
                        <a:t>Complexity</a:t>
                      </a:r>
                    </a:p>
                  </a:txBody>
                  <a:tcPr/>
                </a:tc>
                <a:tc>
                  <a:txBody>
                    <a:bodyPr/>
                    <a:lstStyle/>
                    <a:p>
                      <a:pPr algn="ctr"/>
                      <a:r>
                        <a:rPr lang="fr-FR" dirty="0"/>
                        <a:t>2</a:t>
                      </a:r>
                      <a:endParaRPr lang="en-GB" dirty="0"/>
                    </a:p>
                  </a:txBody>
                  <a:tcPr/>
                </a:tc>
                <a:extLst>
                  <a:ext uri="{0D108BD9-81ED-4DB2-BD59-A6C34878D82A}">
                    <a16:rowId xmlns:a16="http://schemas.microsoft.com/office/drawing/2014/main" val="2797405622"/>
                  </a:ext>
                </a:extLst>
              </a:tr>
              <a:tr h="370840">
                <a:tc>
                  <a:txBody>
                    <a:bodyPr/>
                    <a:lstStyle/>
                    <a:p>
                      <a:r>
                        <a:rPr lang="en-GB" noProof="0" dirty="0"/>
                        <a:t>Mass</a:t>
                      </a:r>
                    </a:p>
                  </a:txBody>
                  <a:tcPr/>
                </a:tc>
                <a:tc>
                  <a:txBody>
                    <a:bodyPr/>
                    <a:lstStyle/>
                    <a:p>
                      <a:pPr algn="ctr"/>
                      <a:r>
                        <a:rPr lang="fr-FR" dirty="0"/>
                        <a:t>1</a:t>
                      </a:r>
                      <a:endParaRPr lang="en-GB" dirty="0"/>
                    </a:p>
                  </a:txBody>
                  <a:tcPr/>
                </a:tc>
                <a:extLst>
                  <a:ext uri="{0D108BD9-81ED-4DB2-BD59-A6C34878D82A}">
                    <a16:rowId xmlns:a16="http://schemas.microsoft.com/office/drawing/2014/main" val="1131564175"/>
                  </a:ext>
                </a:extLst>
              </a:tr>
            </a:tbl>
          </a:graphicData>
        </a:graphic>
      </p:graphicFrame>
      <p:pic>
        <p:nvPicPr>
          <p:cNvPr id="13" name="Image 12">
            <a:extLst>
              <a:ext uri="{FF2B5EF4-FFF2-40B4-BE49-F238E27FC236}">
                <a16:creationId xmlns:a16="http://schemas.microsoft.com/office/drawing/2014/main" id="{09CEF80A-4799-FCFF-F902-D3087B2FB7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29301" y="1588416"/>
            <a:ext cx="5387788" cy="3625617"/>
          </a:xfrm>
          <a:prstGeom prst="rect">
            <a:avLst/>
          </a:prstGeom>
        </p:spPr>
      </p:pic>
      <p:sp>
        <p:nvSpPr>
          <p:cNvPr id="15" name="Symbol zastępczy zawartości 2">
            <a:extLst>
              <a:ext uri="{FF2B5EF4-FFF2-40B4-BE49-F238E27FC236}">
                <a16:creationId xmlns:a16="http://schemas.microsoft.com/office/drawing/2014/main" id="{3C591BE5-D61E-30FC-6992-6EC20657748D}"/>
              </a:ext>
            </a:extLst>
          </p:cNvPr>
          <p:cNvSpPr txBox="1">
            <a:spLocks/>
          </p:cNvSpPr>
          <p:nvPr/>
        </p:nvSpPr>
        <p:spPr>
          <a:xfrm>
            <a:off x="711238" y="5403982"/>
            <a:ext cx="10482535" cy="773176"/>
          </a:xfrm>
          <a:prstGeom prst="rect">
            <a:avLst/>
          </a:prstGeom>
        </p:spPr>
        <p:txBody>
          <a:bodyPr vert="horz" lIns="91440" tIns="45720" rIns="91440" bIns="4572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Best are: Partial Flyback Pre-Regulator + Resonant  LLC / Regulated LLC</a:t>
            </a:r>
          </a:p>
          <a:p>
            <a:pPr marL="0" indent="0" algn="just">
              <a:buFont typeface="Arial" panose="020B0604020202020204" pitchFamily="34" charset="0"/>
              <a:buNone/>
            </a:pPr>
            <a:r>
              <a:rPr lang="en-GB" sz="2400" b="1" dirty="0">
                <a:latin typeface="Arial" panose="020B0604020202020204" pitchFamily="34" charset="0"/>
                <a:cs typeface="Arial" panose="020B0604020202020204" pitchFamily="34" charset="0"/>
              </a:rPr>
              <a:t>Partial Flyback Pre-Regulator + Resonant  LLC selected </a:t>
            </a:r>
            <a:r>
              <a:rPr lang="en-GB" sz="2400" dirty="0">
                <a:latin typeface="Arial" panose="020B0604020202020204" pitchFamily="34" charset="0"/>
                <a:cs typeface="Arial" panose="020B0604020202020204" pitchFamily="34" charset="0"/>
              </a:rPr>
              <a:t>(Control + Dynamic)</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C05E25C9-936B-9E26-7E8F-0A311B07C957}"/>
              </a:ext>
            </a:extLst>
          </p:cNvPr>
          <p:cNvPicPr>
            <a:picLocks noChangeAspect="1"/>
          </p:cNvPicPr>
          <p:nvPr/>
        </p:nvPicPr>
        <p:blipFill>
          <a:blip r:embed="rId5"/>
          <a:stretch>
            <a:fillRect/>
          </a:stretch>
        </p:blipFill>
        <p:spPr>
          <a:xfrm>
            <a:off x="4563793" y="221530"/>
            <a:ext cx="2529609" cy="743705"/>
          </a:xfrm>
          <a:prstGeom prst="rect">
            <a:avLst/>
          </a:prstGeom>
        </p:spPr>
      </p:pic>
      <p:sp>
        <p:nvSpPr>
          <p:cNvPr id="16" name="Espace réservé de la date 15">
            <a:extLst>
              <a:ext uri="{FF2B5EF4-FFF2-40B4-BE49-F238E27FC236}">
                <a16:creationId xmlns:a16="http://schemas.microsoft.com/office/drawing/2014/main" id="{396B7DDB-F9CC-E891-B8A2-D50067EC0AAB}"/>
              </a:ext>
            </a:extLst>
          </p:cNvPr>
          <p:cNvSpPr>
            <a:spLocks noGrp="1"/>
          </p:cNvSpPr>
          <p:nvPr>
            <p:ph type="dt" sz="half" idx="10"/>
          </p:nvPr>
        </p:nvSpPr>
        <p:spPr/>
        <p:txBody>
          <a:bodyPr/>
          <a:lstStyle/>
          <a:p>
            <a:r>
              <a:rPr lang="fr-FR"/>
              <a:t>16-18 June 2025</a:t>
            </a:r>
            <a:endParaRPr lang="pl-PL"/>
          </a:p>
        </p:txBody>
      </p:sp>
      <p:sp>
        <p:nvSpPr>
          <p:cNvPr id="17" name="Espace réservé du numéro de diapositive 16">
            <a:extLst>
              <a:ext uri="{FF2B5EF4-FFF2-40B4-BE49-F238E27FC236}">
                <a16:creationId xmlns:a16="http://schemas.microsoft.com/office/drawing/2014/main" id="{31F4B32B-7886-B4BC-D847-CFE6F3DBDCA1}"/>
              </a:ext>
            </a:extLst>
          </p:cNvPr>
          <p:cNvSpPr>
            <a:spLocks noGrp="1"/>
          </p:cNvSpPr>
          <p:nvPr>
            <p:ph type="sldNum" sz="quarter" idx="12"/>
          </p:nvPr>
        </p:nvSpPr>
        <p:spPr/>
        <p:txBody>
          <a:bodyPr/>
          <a:lstStyle/>
          <a:p>
            <a:fld id="{5D9669B4-5BA5-4581-807E-4C9EAEC8559C}" type="slidenum">
              <a:rPr lang="pl-PL" smtClean="0"/>
              <a:pPr/>
              <a:t>7</a:t>
            </a:fld>
            <a:endParaRPr lang="pl-PL" dirty="0"/>
          </a:p>
        </p:txBody>
      </p:sp>
      <p:pic>
        <p:nvPicPr>
          <p:cNvPr id="4" name="Picture 3">
            <a:extLst>
              <a:ext uri="{FF2B5EF4-FFF2-40B4-BE49-F238E27FC236}">
                <a16:creationId xmlns:a16="http://schemas.microsoft.com/office/drawing/2014/main" id="{75E1D52A-176B-5D08-49B7-EE6E0DE98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28758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Description of the selected solution (1)</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90"/>
            <a:ext cx="10800000" cy="1440820"/>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Converter made of 2 power cells:</a:t>
            </a:r>
          </a:p>
          <a:p>
            <a:pPr algn="just"/>
            <a:r>
              <a:rPr lang="en-GB" sz="2400" dirty="0">
                <a:latin typeface="Arial" panose="020B0604020202020204" pitchFamily="34" charset="0"/>
                <a:cs typeface="Arial" panose="020B0604020202020204" pitchFamily="34" charset="0"/>
              </a:rPr>
              <a:t>An Active-Clamp / Quasi-Resonant (AC/QR) Flyback</a:t>
            </a:r>
          </a:p>
          <a:p>
            <a:pPr algn="just"/>
            <a:r>
              <a:rPr lang="en-GB" sz="2400" dirty="0">
                <a:latin typeface="Arial" panose="020B0604020202020204" pitchFamily="34" charset="0"/>
                <a:cs typeface="Arial" panose="020B0604020202020204" pitchFamily="34" charset="0"/>
              </a:rPr>
              <a:t>A LLC working at its fixed resonant frequency</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8" name="Image 7">
            <a:extLst>
              <a:ext uri="{FF2B5EF4-FFF2-40B4-BE49-F238E27FC236}">
                <a16:creationId xmlns:a16="http://schemas.microsoft.com/office/drawing/2014/main" id="{954D8E90-12D4-6541-C7E7-7462486050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4064" y="2716064"/>
            <a:ext cx="6368571" cy="3324163"/>
          </a:xfrm>
          <a:prstGeom prst="rect">
            <a:avLst/>
          </a:prstGeom>
        </p:spPr>
      </p:pic>
      <p:sp>
        <p:nvSpPr>
          <p:cNvPr id="10" name="Symbol zastępczy zawartości 2">
            <a:extLst>
              <a:ext uri="{FF2B5EF4-FFF2-40B4-BE49-F238E27FC236}">
                <a16:creationId xmlns:a16="http://schemas.microsoft.com/office/drawing/2014/main" id="{9ACE7603-65FE-CFCF-13DE-19C40C1CA3BA}"/>
              </a:ext>
            </a:extLst>
          </p:cNvPr>
          <p:cNvSpPr txBox="1">
            <a:spLocks/>
          </p:cNvSpPr>
          <p:nvPr/>
        </p:nvSpPr>
        <p:spPr>
          <a:xfrm>
            <a:off x="696000" y="2907850"/>
            <a:ext cx="4741570" cy="3382616"/>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Flyback and LLC inputs are in series. Flyback output is connected to LLC input.</a:t>
            </a:r>
          </a:p>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LLC as a fixed gain (DC transformer).</a:t>
            </a:r>
          </a:p>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Flyback is used as pre-regulator. (Regulation).</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F332EFC6-713A-CC90-6558-C2F67F4CE6E2}"/>
              </a:ext>
            </a:extLst>
          </p:cNvPr>
          <p:cNvPicPr>
            <a:picLocks noChangeAspect="1"/>
          </p:cNvPicPr>
          <p:nvPr/>
        </p:nvPicPr>
        <p:blipFill>
          <a:blip r:embed="rId5"/>
          <a:stretch>
            <a:fillRect/>
          </a:stretch>
        </p:blipFill>
        <p:spPr>
          <a:xfrm>
            <a:off x="4563793" y="221530"/>
            <a:ext cx="2529609" cy="743705"/>
          </a:xfrm>
          <a:prstGeom prst="rect">
            <a:avLst/>
          </a:prstGeom>
        </p:spPr>
      </p:pic>
      <p:sp>
        <p:nvSpPr>
          <p:cNvPr id="15" name="Espace réservé de la date 14">
            <a:extLst>
              <a:ext uri="{FF2B5EF4-FFF2-40B4-BE49-F238E27FC236}">
                <a16:creationId xmlns:a16="http://schemas.microsoft.com/office/drawing/2014/main" id="{20E61519-EF56-D883-25EA-828E8B3C4FA4}"/>
              </a:ext>
            </a:extLst>
          </p:cNvPr>
          <p:cNvSpPr>
            <a:spLocks noGrp="1"/>
          </p:cNvSpPr>
          <p:nvPr>
            <p:ph type="dt" sz="half" idx="10"/>
          </p:nvPr>
        </p:nvSpPr>
        <p:spPr/>
        <p:txBody>
          <a:bodyPr/>
          <a:lstStyle/>
          <a:p>
            <a:r>
              <a:rPr lang="fr-FR"/>
              <a:t>16-18 June 2025</a:t>
            </a:r>
            <a:endParaRPr lang="pl-PL"/>
          </a:p>
        </p:txBody>
      </p:sp>
      <p:sp>
        <p:nvSpPr>
          <p:cNvPr id="16" name="Espace réservé du numéro de diapositive 15">
            <a:extLst>
              <a:ext uri="{FF2B5EF4-FFF2-40B4-BE49-F238E27FC236}">
                <a16:creationId xmlns:a16="http://schemas.microsoft.com/office/drawing/2014/main" id="{999DB465-3C58-4F3C-8DBB-CF8B2EAD40CE}"/>
              </a:ext>
            </a:extLst>
          </p:cNvPr>
          <p:cNvSpPr>
            <a:spLocks noGrp="1"/>
          </p:cNvSpPr>
          <p:nvPr>
            <p:ph type="sldNum" sz="quarter" idx="12"/>
          </p:nvPr>
        </p:nvSpPr>
        <p:spPr/>
        <p:txBody>
          <a:bodyPr/>
          <a:lstStyle/>
          <a:p>
            <a:fld id="{5D9669B4-5BA5-4581-807E-4C9EAEC8559C}" type="slidenum">
              <a:rPr lang="pl-PL" smtClean="0"/>
              <a:pPr/>
              <a:t>8</a:t>
            </a:fld>
            <a:endParaRPr lang="pl-PL" dirty="0"/>
          </a:p>
        </p:txBody>
      </p:sp>
      <p:pic>
        <p:nvPicPr>
          <p:cNvPr id="4" name="Picture 3">
            <a:extLst>
              <a:ext uri="{FF2B5EF4-FFF2-40B4-BE49-F238E27FC236}">
                <a16:creationId xmlns:a16="http://schemas.microsoft.com/office/drawing/2014/main" id="{C5EEB67E-6170-CEAB-5D5B-F6D72C6F5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246849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3370F1-311D-49F2-8282-BFEC7B332E3C}"/>
              </a:ext>
            </a:extLst>
          </p:cNvPr>
          <p:cNvSpPr>
            <a:spLocks noGrp="1"/>
          </p:cNvSpPr>
          <p:nvPr>
            <p:ph type="title"/>
          </p:nvPr>
        </p:nvSpPr>
        <p:spPr>
          <a:xfrm>
            <a:off x="696000" y="155884"/>
            <a:ext cx="4224792" cy="852116"/>
          </a:xfrm>
        </p:spPr>
        <p:txBody>
          <a:bodyPr>
            <a:normAutofit fontScale="90000"/>
          </a:bodyPr>
          <a:lstStyle/>
          <a:p>
            <a:r>
              <a:rPr lang="en-GB" sz="3100" b="1" dirty="0">
                <a:latin typeface="Arial" panose="020B0604020202020204" pitchFamily="34" charset="0"/>
                <a:cs typeface="Arial" panose="020B0604020202020204" pitchFamily="34" charset="0"/>
              </a:rPr>
              <a:t>Description of the selected solution (2)</a:t>
            </a:r>
            <a:endParaRPr lang="en-GB" sz="4000" b="1"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440061E3-876E-4CD1-9C07-7A9FF0BC66FB}"/>
              </a:ext>
            </a:extLst>
          </p:cNvPr>
          <p:cNvSpPr>
            <a:spLocks noGrp="1"/>
          </p:cNvSpPr>
          <p:nvPr>
            <p:ph idx="1"/>
          </p:nvPr>
        </p:nvSpPr>
        <p:spPr>
          <a:xfrm>
            <a:off x="696000" y="1216790"/>
            <a:ext cx="10800000" cy="1058818"/>
          </a:xfrm>
        </p:spPr>
        <p:txBody>
          <a:bodyPr anchor="t" anchorCtr="0">
            <a:normAutofit/>
          </a:bodyPr>
          <a:lstStyle/>
          <a:p>
            <a:pPr marL="0" indent="0" algn="just">
              <a:buNone/>
            </a:pPr>
            <a:r>
              <a:rPr lang="en-GB" sz="2400" dirty="0">
                <a:latin typeface="Arial" panose="020B0604020202020204" pitchFamily="34" charset="0"/>
                <a:cs typeface="Arial" panose="020B0604020202020204" pitchFamily="34" charset="0"/>
              </a:rPr>
              <a:t>The serial/parallel connection of the Flyback to the LLC limits the Flyback power (25% typical as Vin LLC = 80V and Vin Flyback = 20V).</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7265AFC5-8030-4A1B-B4DA-A5ACBFFDDC24}"/>
              </a:ext>
            </a:extLst>
          </p:cNvPr>
          <p:cNvCxnSpPr>
            <a:cxnSpLocks/>
          </p:cNvCxnSpPr>
          <p:nvPr/>
        </p:nvCxnSpPr>
        <p:spPr>
          <a:xfrm>
            <a:off x="516000" y="6290467"/>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722E7334-4650-4E65-AD17-0989F1DB8DB4}"/>
              </a:ext>
            </a:extLst>
          </p:cNvPr>
          <p:cNvCxnSpPr>
            <a:cxnSpLocks/>
          </p:cNvCxnSpPr>
          <p:nvPr/>
        </p:nvCxnSpPr>
        <p:spPr>
          <a:xfrm>
            <a:off x="516000" y="1082140"/>
            <a:ext cx="11160000" cy="0"/>
          </a:xfrm>
          <a:prstGeom prst="line">
            <a:avLst/>
          </a:prstGeom>
          <a:ln w="19050">
            <a:solidFill>
              <a:srgbClr val="313F8A"/>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6A30AEFB-444A-1AF4-7EB9-CCD15F1D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11" y="306535"/>
            <a:ext cx="1449139" cy="658700"/>
          </a:xfrm>
          <a:prstGeom prst="rect">
            <a:avLst/>
          </a:prstGeom>
        </p:spPr>
      </p:pic>
      <p:pic>
        <p:nvPicPr>
          <p:cNvPr id="8" name="Image 7">
            <a:extLst>
              <a:ext uri="{FF2B5EF4-FFF2-40B4-BE49-F238E27FC236}">
                <a16:creationId xmlns:a16="http://schemas.microsoft.com/office/drawing/2014/main" id="{954D8E90-12D4-6541-C7E7-7462486050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4064" y="2716064"/>
            <a:ext cx="6368571" cy="3324163"/>
          </a:xfrm>
          <a:prstGeom prst="rect">
            <a:avLst/>
          </a:prstGeom>
        </p:spPr>
      </p:pic>
      <p:sp>
        <p:nvSpPr>
          <p:cNvPr id="10" name="Symbol zastępczy zawartości 2">
            <a:extLst>
              <a:ext uri="{FF2B5EF4-FFF2-40B4-BE49-F238E27FC236}">
                <a16:creationId xmlns:a16="http://schemas.microsoft.com/office/drawing/2014/main" id="{9ACE7603-65FE-CFCF-13DE-19C40C1CA3BA}"/>
              </a:ext>
            </a:extLst>
          </p:cNvPr>
          <p:cNvSpPr txBox="1">
            <a:spLocks/>
          </p:cNvSpPr>
          <p:nvPr/>
        </p:nvSpPr>
        <p:spPr>
          <a:xfrm>
            <a:off x="696000" y="3007728"/>
            <a:ext cx="4741570" cy="2932620"/>
          </a:xfrm>
          <a:prstGeom prst="rect">
            <a:avLst/>
          </a:prstGeom>
        </p:spPr>
        <p:txBody>
          <a:bodyPr vert="horz"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LLC operation at its resonant frequency for maximum efficiency.</a:t>
            </a:r>
          </a:p>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Synchronous rectification at both outputs.</a:t>
            </a:r>
          </a:p>
          <a:p>
            <a:pPr marL="0" indent="0" algn="just">
              <a:buFont typeface="Arial" panose="020B0604020202020204" pitchFamily="34" charset="0"/>
              <a:buNone/>
            </a:pPr>
            <a:r>
              <a:rPr lang="en-GB" sz="2400" dirty="0">
                <a:latin typeface="Arial" panose="020B0604020202020204" pitchFamily="34" charset="0"/>
                <a:cs typeface="Arial" panose="020B0604020202020204" pitchFamily="34" charset="0"/>
              </a:rPr>
              <a:t>Commands are simplified as voltages and currents are in phase.</a:t>
            </a: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DB7C591E-7000-9C07-C2DD-9E16ED2EC58A}"/>
              </a:ext>
            </a:extLst>
          </p:cNvPr>
          <p:cNvPicPr>
            <a:picLocks noChangeAspect="1"/>
          </p:cNvPicPr>
          <p:nvPr/>
        </p:nvPicPr>
        <p:blipFill>
          <a:blip r:embed="rId5"/>
          <a:stretch>
            <a:fillRect/>
          </a:stretch>
        </p:blipFill>
        <p:spPr>
          <a:xfrm>
            <a:off x="4563793" y="221530"/>
            <a:ext cx="2529609" cy="743705"/>
          </a:xfrm>
          <a:prstGeom prst="rect">
            <a:avLst/>
          </a:prstGeom>
        </p:spPr>
      </p:pic>
      <p:sp>
        <p:nvSpPr>
          <p:cNvPr id="14" name="Espace réservé de la date 13">
            <a:extLst>
              <a:ext uri="{FF2B5EF4-FFF2-40B4-BE49-F238E27FC236}">
                <a16:creationId xmlns:a16="http://schemas.microsoft.com/office/drawing/2014/main" id="{FDD6E2AF-D2CB-2DFA-90B6-CCE402BFCF46}"/>
              </a:ext>
            </a:extLst>
          </p:cNvPr>
          <p:cNvSpPr>
            <a:spLocks noGrp="1"/>
          </p:cNvSpPr>
          <p:nvPr>
            <p:ph type="dt" sz="half" idx="10"/>
          </p:nvPr>
        </p:nvSpPr>
        <p:spPr/>
        <p:txBody>
          <a:bodyPr/>
          <a:lstStyle/>
          <a:p>
            <a:r>
              <a:rPr lang="fr-FR"/>
              <a:t>16-18 June 2025</a:t>
            </a:r>
            <a:endParaRPr lang="pl-PL"/>
          </a:p>
        </p:txBody>
      </p:sp>
      <p:sp>
        <p:nvSpPr>
          <p:cNvPr id="15" name="Espace réservé du numéro de diapositive 14">
            <a:extLst>
              <a:ext uri="{FF2B5EF4-FFF2-40B4-BE49-F238E27FC236}">
                <a16:creationId xmlns:a16="http://schemas.microsoft.com/office/drawing/2014/main" id="{9621F4F4-8583-1079-A38C-422C7EF75D9C}"/>
              </a:ext>
            </a:extLst>
          </p:cNvPr>
          <p:cNvSpPr>
            <a:spLocks noGrp="1"/>
          </p:cNvSpPr>
          <p:nvPr>
            <p:ph type="sldNum" sz="quarter" idx="12"/>
          </p:nvPr>
        </p:nvSpPr>
        <p:spPr/>
        <p:txBody>
          <a:bodyPr/>
          <a:lstStyle/>
          <a:p>
            <a:fld id="{5D9669B4-5BA5-4581-807E-4C9EAEC8559C}" type="slidenum">
              <a:rPr lang="pl-PL" smtClean="0"/>
              <a:pPr/>
              <a:t>9</a:t>
            </a:fld>
            <a:endParaRPr lang="pl-PL" dirty="0"/>
          </a:p>
        </p:txBody>
      </p:sp>
      <p:pic>
        <p:nvPicPr>
          <p:cNvPr id="4" name="Picture 3">
            <a:extLst>
              <a:ext uri="{FF2B5EF4-FFF2-40B4-BE49-F238E27FC236}">
                <a16:creationId xmlns:a16="http://schemas.microsoft.com/office/drawing/2014/main" id="{3B9F51CB-6A21-6FDE-7CD7-716A79318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61" y="172421"/>
            <a:ext cx="1502735" cy="872649"/>
          </a:xfrm>
          <a:prstGeom prst="rect">
            <a:avLst/>
          </a:prstGeom>
        </p:spPr>
      </p:pic>
    </p:spTree>
    <p:extLst>
      <p:ext uri="{BB962C8B-B14F-4D97-AF65-F5344CB8AC3E}">
        <p14:creationId xmlns:p14="http://schemas.microsoft.com/office/powerpoint/2010/main" val="17728269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 Internal">
  <a:themeElements>
    <a:clrScheme name="TAS 01">
      <a:dk1>
        <a:srgbClr val="243646"/>
      </a:dk1>
      <a:lt1>
        <a:srgbClr val="FFFFFF"/>
      </a:lt1>
      <a:dk2>
        <a:srgbClr val="243646"/>
      </a:dk2>
      <a:lt2>
        <a:srgbClr val="FEFDFF"/>
      </a:lt2>
      <a:accent1>
        <a:srgbClr val="022169"/>
      </a:accent1>
      <a:accent2>
        <a:srgbClr val="00ABC7"/>
      </a:accent2>
      <a:accent3>
        <a:srgbClr val="78BECA"/>
      </a:accent3>
      <a:accent4>
        <a:srgbClr val="BAD5D2"/>
      </a:accent4>
      <a:accent5>
        <a:srgbClr val="B52775"/>
      </a:accent5>
      <a:accent6>
        <a:srgbClr val="837DA5"/>
      </a:accent6>
      <a:hlink>
        <a:srgbClr val="00ABC7"/>
      </a:hlink>
      <a:folHlink>
        <a:srgbClr val="67A1B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5356</TotalTime>
  <Words>1203</Words>
  <Application>Microsoft Office PowerPoint</Application>
  <PresentationFormat>Widescreen</PresentationFormat>
  <Paragraphs>197</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Bebas</vt:lpstr>
      <vt:lpstr>Calibri</vt:lpstr>
      <vt:lpstr>Calibri Light</vt:lpstr>
      <vt:lpstr>Century Gothic</vt:lpstr>
      <vt:lpstr>Eurostile</vt:lpstr>
      <vt:lpstr>linea-basic-10</vt:lpstr>
      <vt:lpstr>NimbusRomNo9L-Regu</vt:lpstr>
      <vt:lpstr>Wingdings</vt:lpstr>
      <vt:lpstr>Motyw pakietu Office</vt:lpstr>
      <vt:lpstr>TAS Internal</vt:lpstr>
      <vt:lpstr>LLC with Flyback DC-DC Converter for the Supply of Low Voltage and High Current</vt:lpstr>
      <vt:lpstr>Agenda</vt:lpstr>
      <vt:lpstr>Introduction</vt:lpstr>
      <vt:lpstr>Main Requirements</vt:lpstr>
      <vt:lpstr>Analysed Solution for Topology Selection (1)</vt:lpstr>
      <vt:lpstr>Analysed Solution for Topology Selection (2)</vt:lpstr>
      <vt:lpstr>Analysed Solution for Topology Selection (3)</vt:lpstr>
      <vt:lpstr>Description of the selected solution (1)</vt:lpstr>
      <vt:lpstr>Description of the selected solution (2)</vt:lpstr>
      <vt:lpstr>Description of the selected solution (3)</vt:lpstr>
      <vt:lpstr>Regulation Mode</vt:lpstr>
      <vt:lpstr>LLC and Matrix Transformer (1)</vt:lpstr>
      <vt:lpstr>LLC and Matrix Transformer (2)</vt:lpstr>
      <vt:lpstr>First BB Test Results</vt:lpstr>
      <vt:lpstr>New LLC BB</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ESPC 2023 presentation</dc:title>
  <dc:creator>Mateusz Mroczkowski</dc:creator>
  <cp:lastModifiedBy>Dimitrios Baramilis</cp:lastModifiedBy>
  <cp:revision>278</cp:revision>
  <dcterms:created xsi:type="dcterms:W3CDTF">2021-04-14T08:54:48Z</dcterms:created>
  <dcterms:modified xsi:type="dcterms:W3CDTF">2025-06-13T12:34:39Z</dcterms:modified>
</cp:coreProperties>
</file>