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300" r:id="rId3"/>
    <p:sldId id="308" r:id="rId4"/>
    <p:sldId id="310" r:id="rId5"/>
    <p:sldId id="311" r:id="rId6"/>
    <p:sldId id="312" r:id="rId7"/>
    <p:sldId id="319" r:id="rId8"/>
    <p:sldId id="320" r:id="rId9"/>
    <p:sldId id="314" r:id="rId10"/>
    <p:sldId id="315" r:id="rId11"/>
    <p:sldId id="316" r:id="rId12"/>
    <p:sldId id="317" r:id="rId13"/>
    <p:sldId id="318" r:id="rId14"/>
    <p:sldId id="321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6416" autoAdjust="0"/>
  </p:normalViewPr>
  <p:slideViewPr>
    <p:cSldViewPr snapToGrid="0">
      <p:cViewPr>
        <p:scale>
          <a:sx n="130" d="100"/>
          <a:sy n="130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80E05-D3F2-8E96-18EE-0E06D528C9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3ED7B-E471-8259-9C3B-11457FE23E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D339-6B72-4FD3-B2DE-92995F99858C}" type="datetimeFigureOut">
              <a:rPr lang="en-GB" smtClean="0"/>
              <a:t>Fri, 13/06/2025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4155D-C61B-9D22-C130-BEAE3249A6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15A3E-A5A1-E3E6-C5CD-9B5E758589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E5BD4-785A-4F42-B708-4F5276356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18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74AA6-5C96-4082-8F02-9501575975E5}" type="datetimeFigureOut">
              <a:rPr lang="en-GB" smtClean="0"/>
              <a:t>Fri, 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E574B-E28F-412D-8340-C1044A69E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33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6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FB1DF-4FBD-EAEE-2BFE-8F4494195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4BD9B-0EE3-927A-E398-30298BF7A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E5070-CA6E-9C3E-B62C-82777B334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04C35-C97F-3408-C4AE-A226C370D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57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AC424-8FAA-724B-F08E-1035902DD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AD423-4BC2-3337-1A2F-18970B392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E1425-6D79-57C0-366A-FC0B71B54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E0022-140D-A9DE-20BD-CE84DCD26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4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AFACB-CFE0-6E73-BB4F-8F82AE9DB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36AECF-CEE8-9B39-3F46-30FD740A4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B920C-E289-4D6A-6723-4CAF8158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A3F09-0668-7E1F-DC8E-8ABD653F0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4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EA78B-2237-9D96-0282-D982E39F7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7EF2E-BF63-40F0-0DB3-F8A1E9594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F2E33-80D1-7A4E-D2A8-0BC6D70F2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C4320-E56F-8EC2-8CFB-F597E5369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2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6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3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10E0B-F4D8-CD8E-956A-A3F8E29F4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C5A63-8F88-655C-3C97-318A21000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B86E0-76C1-1C62-02AF-48D51FF76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F771E-3162-FB3A-5C00-979E0A565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5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B7F58-0AF4-AD66-4AD8-3F7136699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BDFF0-EB0F-6803-ECF7-8ACFFB7D0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68555-8680-6BD3-A776-1B2B472CC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B7889-1780-98E0-E194-CDBE9885B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7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716BC-CAA5-1744-58B8-466C73EB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7EA2E-88C4-92C6-C5AD-DBC324DCF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B10E0B-8F46-07CD-8626-A3CB0B244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524A2-0A4A-45FC-37A9-B79E2B67D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1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725A0-69DD-BC26-4D88-EEAFB7657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47D0D2-494F-33F6-6C81-4BF2517EE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41380-12C8-4EAF-3B91-D2C0607C7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6B92A-46DA-F575-754D-E79D62F92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6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CD1EA-9C94-1E89-40FB-6F5D5D4B3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224BFA-8DAE-FCF7-ED68-33300E235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31C65-67F1-EA17-D295-F2A640406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ECBE2-0040-250E-E61B-D2D6F74E9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5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9616A-A3FE-8929-E665-10352A367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1BC46D-7F0C-E289-53D0-FD5A90E93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648F6-744C-2559-ADDC-FB125CB5E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75FF-2DAA-5C52-09C8-78575278A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3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96813-C733-F0A7-6090-7048AA44F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B5556-9E2B-2978-3C91-B847753E9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BCDD55-9258-CB29-9825-1868F1050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703E8-B01C-E217-EBE2-66597320E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4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1A3C5-6E9E-5EDB-8B4C-33EBAE050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7A41B-28AB-339A-EE36-8AF01FB2A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642B8-620B-B5DD-4728-50A4E8D60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A0374-9F60-FB13-543E-BCC1E7352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E574B-E28F-412D-8340-C1044A69E4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8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E815240-18CD-B418-5448-43E8D0FBC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74" y="846332"/>
            <a:ext cx="3934425" cy="22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5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E43EB5E-8359-87F4-7B7B-F501B94C9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74" y="846332"/>
            <a:ext cx="3934425" cy="22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4B27-F5CE-44DC-93C6-D07E712E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CB11-B03D-49E7-A385-1A01320A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8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8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33BD6-1E0F-4FEF-BD07-7E05F8C6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691" y="6356350"/>
            <a:ext cx="2743200" cy="365125"/>
          </a:xfrm>
        </p:spPr>
        <p:txBody>
          <a:bodyPr/>
          <a:lstStyle/>
          <a:p>
            <a:fld id="{26334AEB-C27F-42BB-A58C-4051C5FD3A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25F5FA-A3D2-29C0-6F26-8E4E9C75945E}"/>
              </a:ext>
            </a:extLst>
          </p:cNvPr>
          <p:cNvSpPr txBox="1">
            <a:spLocks/>
          </p:cNvSpPr>
          <p:nvPr userDrawn="1"/>
        </p:nvSpPr>
        <p:spPr>
          <a:xfrm>
            <a:off x="307109" y="6356350"/>
            <a:ext cx="25051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June 16 – 18, 2025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0D7304-7C9A-BC88-D855-58F0D0DA2131}"/>
              </a:ext>
            </a:extLst>
          </p:cNvPr>
          <p:cNvSpPr txBox="1">
            <a:spLocks/>
          </p:cNvSpPr>
          <p:nvPr userDrawn="1"/>
        </p:nvSpPr>
        <p:spPr>
          <a:xfrm>
            <a:off x="4185303" y="6360831"/>
            <a:ext cx="3821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AMICSA 2025</a:t>
            </a:r>
          </a:p>
        </p:txBody>
      </p:sp>
    </p:spTree>
    <p:extLst>
      <p:ext uri="{BB962C8B-B14F-4D97-AF65-F5344CB8AC3E}">
        <p14:creationId xmlns:p14="http://schemas.microsoft.com/office/powerpoint/2010/main" val="127125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6CD3-89AD-44D5-B8F8-D6BF3E09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3313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B5AB-76E7-4CCA-ACDB-DB6EB5E52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83A83-C42B-4049-B0FE-0205703D3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09DC1-C6A6-4D22-B4A2-0AD505F4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25/05/2021 Rev.1.0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CF5DB-A931-407D-81B1-7A19DF42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 dirty="0" err="1"/>
              <a:t>qsdffgfg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1FFC8-7506-4FAA-AF19-1887A004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1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18CD791-3597-08AC-5E43-AD8F4FCD3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74" y="846332"/>
            <a:ext cx="3934425" cy="22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72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90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E49D59-9916-4826-91EE-C654F25E235B}"/>
              </a:ext>
            </a:extLst>
          </p:cNvPr>
          <p:cNvSpPr/>
          <p:nvPr userDrawn="1"/>
        </p:nvSpPr>
        <p:spPr>
          <a:xfrm>
            <a:off x="0" y="6356350"/>
            <a:ext cx="12192000" cy="537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  <a:lumOff val="14000"/>
                </a:schemeClr>
              </a:gs>
              <a:gs pos="47000">
                <a:schemeClr val="accent1">
                  <a:lumMod val="89000"/>
                </a:schemeClr>
              </a:gs>
              <a:gs pos="63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AA600-185E-48F7-9B62-6BE0FD29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FFA54-58E9-4DD8-9837-79B27C9A5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820E1A-CDE9-448E-8F37-A6311BCC1F74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394738"/>
            <a:ext cx="0" cy="4632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1756C-D63C-47B1-B81D-DFE637474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Restricted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D689D-D516-4770-A7C2-CEEAD7C34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July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BECB-6004-4244-ACCA-7C733D178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8600" y="63696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bg1"/>
                </a:solidFill>
              </a:defRPr>
            </a:lvl1pPr>
          </a:lstStyle>
          <a:p>
            <a:fld id="{26334AEB-C27F-42BB-A58C-4051C5FD3A5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B8920A-F7DF-798C-B779-9BEAA7E69E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65" y="329334"/>
            <a:ext cx="2010735" cy="11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a.int/event/480/contributions/1072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783B274-74DF-EB7F-2AF3-8F6A0C3AFF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9000" y="5578475"/>
            <a:ext cx="1143000" cy="669925"/>
          </a:xfrm>
          <a:prstGeom prst="rect">
            <a:avLst/>
          </a:prstGeom>
        </p:spPr>
        <p:txBody>
          <a:bodyPr/>
          <a:lstStyle/>
          <a:p>
            <a:fld id="{E608B3DE-C823-47DA-8C3E-193A5B01BB65}" type="slidenum">
              <a:rPr lang="en-GB" smtClean="0"/>
              <a:t>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02249-F87A-909D-7ED8-865A6A45C776}"/>
              </a:ext>
            </a:extLst>
          </p:cNvPr>
          <p:cNvSpPr txBox="1"/>
          <p:nvPr/>
        </p:nvSpPr>
        <p:spPr>
          <a:xfrm>
            <a:off x="2508067" y="3429000"/>
            <a:ext cx="7175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hlinkClick r:id="rId3"/>
              </a:rPr>
              <a:t>PROMISE, </a:t>
            </a:r>
            <a:r>
              <a:rPr lang="en-US" sz="2200" dirty="0" err="1">
                <a:hlinkClick r:id="rId3"/>
              </a:rPr>
              <a:t>PROgrammable</a:t>
            </a:r>
            <a:r>
              <a:rPr lang="en-US" sz="2200" dirty="0">
                <a:hlinkClick r:id="rId3"/>
              </a:rPr>
              <a:t> </a:t>
            </a:r>
            <a:r>
              <a:rPr lang="en-US" sz="2200" dirty="0" err="1">
                <a:hlinkClick r:id="rId3"/>
              </a:rPr>
              <a:t>MIxed</a:t>
            </a:r>
            <a:r>
              <a:rPr lang="en-US" sz="2200" dirty="0">
                <a:hlinkClick r:id="rId3"/>
              </a:rPr>
              <a:t> Signal ASIC Electronics Electrical </a:t>
            </a:r>
            <a:r>
              <a:rPr lang="en-US" sz="2200" dirty="0" err="1">
                <a:hlinkClick r:id="rId3"/>
              </a:rPr>
              <a:t>Characterisation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83FE5-9EA8-9BF6-AC54-7FE1FD2A1EE4}"/>
              </a:ext>
            </a:extLst>
          </p:cNvPr>
          <p:cNvSpPr txBox="1"/>
          <p:nvPr/>
        </p:nvSpPr>
        <p:spPr>
          <a:xfrm>
            <a:off x="2508068" y="6396446"/>
            <a:ext cx="717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AMICSA      JUNE 16 -18, 2025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36242-FCA0-8B18-B2E1-D6F278E0BE41}"/>
              </a:ext>
            </a:extLst>
          </p:cNvPr>
          <p:cNvSpPr txBox="1"/>
          <p:nvPr/>
        </p:nvSpPr>
        <p:spPr>
          <a:xfrm>
            <a:off x="1648096" y="5101421"/>
            <a:ext cx="88958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BARAMILIS, Dimitrios (ISD); MAKRIS, Kostas (ISD); VASILIADIS, Nikolaos (ISD); DOKIANAKI, Olga (ISD); PAPADAS, Constantin (ISD); AYZAC, Philippe (TAS)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2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09CF7-9A1D-7C89-EC96-FF09E8EF8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03A85770-CC73-762E-0026-B05BB486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CDA2-6ACB-CCDD-1112-FE0470BF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9D2D2-BA03-72EE-5568-45BAF4DF1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355" y="3923958"/>
            <a:ext cx="6936817" cy="16241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A4D8C9-4DAD-0D6D-238D-1C042C9B9B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536"/>
          <a:stretch>
            <a:fillRect/>
          </a:stretch>
        </p:blipFill>
        <p:spPr>
          <a:xfrm>
            <a:off x="2014420" y="1998406"/>
            <a:ext cx="6726685" cy="14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0FEF5-4AC9-84A5-8BE9-A8F0AAAE1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D6729E12-CE95-1884-8CF6-440C9375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7FBE-B85D-CE48-C6ED-108F20F0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11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26E1B8-6457-1A57-FF40-4F6FC5B99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0" y="1328985"/>
            <a:ext cx="4740910" cy="1969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64346-4C22-4EB5-9A0A-5FE444FA3DAA}"/>
              </a:ext>
            </a:extLst>
          </p:cNvPr>
          <p:cNvSpPr txBox="1"/>
          <p:nvPr/>
        </p:nvSpPr>
        <p:spPr>
          <a:xfrm>
            <a:off x="3774381" y="3239302"/>
            <a:ext cx="440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Propagation delay with 1.8 MHz master clock vs different OSR configuration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998EE-94E8-00AE-FCFE-10ADF76DC7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66"/>
          <a:stretch>
            <a:fillRect/>
          </a:stretch>
        </p:blipFill>
        <p:spPr>
          <a:xfrm>
            <a:off x="4332488" y="3693347"/>
            <a:ext cx="3028110" cy="2180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E33DE-DEB1-2EA5-70F9-9C4D18C2F5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771"/>
          <a:stretch>
            <a:fillRect/>
          </a:stretch>
        </p:blipFill>
        <p:spPr>
          <a:xfrm>
            <a:off x="715381" y="3697157"/>
            <a:ext cx="3031516" cy="2180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5F63C-C4A3-36A8-CCFF-EB454A9058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72"/>
          <a:stretch>
            <a:fillRect/>
          </a:stretch>
        </p:blipFill>
        <p:spPr>
          <a:xfrm>
            <a:off x="8207470" y="3700967"/>
            <a:ext cx="2955860" cy="2176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528693-BDE0-CA15-2DF4-97E69407A0B4}"/>
              </a:ext>
            </a:extLst>
          </p:cNvPr>
          <p:cNvSpPr txBox="1"/>
          <p:nvPr/>
        </p:nvSpPr>
        <p:spPr>
          <a:xfrm>
            <a:off x="1028670" y="5871066"/>
            <a:ext cx="259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OSR = 256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CB20F-7DC9-E356-6A70-0F2964D13756}"/>
              </a:ext>
            </a:extLst>
          </p:cNvPr>
          <p:cNvSpPr txBox="1"/>
          <p:nvPr/>
        </p:nvSpPr>
        <p:spPr>
          <a:xfrm>
            <a:off x="4678593" y="5871066"/>
            <a:ext cx="259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OSR = 512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3BDF5-5F69-FE64-88C9-6CCE383399BB}"/>
              </a:ext>
            </a:extLst>
          </p:cNvPr>
          <p:cNvSpPr txBox="1"/>
          <p:nvPr/>
        </p:nvSpPr>
        <p:spPr>
          <a:xfrm>
            <a:off x="8477220" y="5871066"/>
            <a:ext cx="259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OSR = 1024</a:t>
            </a:r>
          </a:p>
        </p:txBody>
      </p:sp>
    </p:spTree>
    <p:extLst>
      <p:ext uri="{BB962C8B-B14F-4D97-AF65-F5344CB8AC3E}">
        <p14:creationId xmlns:p14="http://schemas.microsoft.com/office/powerpoint/2010/main" val="257412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A09D9-5644-FE4F-A18E-4A9DAFFF6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5868EA42-F476-8E9E-089D-F447C24F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0E662-A56D-811C-45B2-E3E2F8DA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765D4-54B2-5B68-5DD4-DAB6E9AD8EE9}"/>
              </a:ext>
            </a:extLst>
          </p:cNvPr>
          <p:cNvSpPr txBox="1"/>
          <p:nvPr/>
        </p:nvSpPr>
        <p:spPr>
          <a:xfrm>
            <a:off x="3051938" y="1927719"/>
            <a:ext cx="440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Total power dissipation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444F78-5A58-1B21-99AB-EF884A799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963" y="2482930"/>
            <a:ext cx="5179626" cy="28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6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CD7A-FCD1-7D07-3F60-7A6DA2CC7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F55944B0-CEFB-CF62-07E4-71CC1AFF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EBA49-2D68-4DFB-715E-A939FB4F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13</a:t>
            </a:fld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B3E7841-0E70-6E36-187E-C6BFDDDD1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6450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Performance is within expectation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 applications where interleaved operation with low frequency input signals is needed:</a:t>
            </a:r>
          </a:p>
          <a:p>
            <a:pPr marL="800100" lvl="1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dirty="0"/>
              <a:t>High accuracy instrumentation and measurement</a:t>
            </a:r>
          </a:p>
          <a:p>
            <a:pPr marL="800100" lvl="1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dirty="0"/>
              <a:t>Process control 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00" dirty="0"/>
          </a:p>
          <a:p>
            <a:pPr marL="457200" lvl="1" indent="0">
              <a:buNone/>
              <a:defRPr/>
            </a:pPr>
            <a:endParaRPr lang="en-US" sz="1300" dirty="0"/>
          </a:p>
          <a:p>
            <a:pPr marL="0" indent="0">
              <a:buNone/>
              <a:defRPr/>
            </a:pPr>
            <a:endParaRPr lang="en-US" sz="1700" dirty="0"/>
          </a:p>
          <a:p>
            <a:pPr marL="491400" lvl="1" indent="0" eaLnBrk="1" hangingPunct="1">
              <a:spcBef>
                <a:spcPts val="0"/>
              </a:spcBef>
              <a:buNone/>
              <a:defRPr/>
            </a:pPr>
            <a:endParaRPr lang="en-US" sz="1000" dirty="0"/>
          </a:p>
          <a:p>
            <a:pPr marL="457200" lvl="1" indent="0">
              <a:buNone/>
              <a:defRPr/>
            </a:pPr>
            <a:endParaRPr lang="en-US" sz="4800" dirty="0"/>
          </a:p>
          <a:p>
            <a:pPr marL="0" indent="0" eaLnBrk="1" hangingPunct="1">
              <a:buNone/>
              <a:defRPr/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GB" sz="2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16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442D6A-665A-C45E-7626-442EBE0292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65D94-71E9-3DF6-17E0-353DD1643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39" y="4185444"/>
            <a:ext cx="3569562" cy="2672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CF292-7698-4B5E-A8A9-0632B77690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78777" y="1947389"/>
            <a:ext cx="5381480" cy="2971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5400" b="1" dirty="0"/>
              <a:t>Thank you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9C5890-51EC-1558-9076-6AF9DC0C3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5241"/>
            <a:ext cx="2107041" cy="1612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77D02-2DD4-67AC-BCC5-D932DEC98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67" y="5245241"/>
            <a:ext cx="2150345" cy="1612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00173-B92F-9336-61B1-D40C2D32B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39" y="5245241"/>
            <a:ext cx="2150345" cy="1612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74CF6F-F1F9-E58F-6DE9-F04234B44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38" y="2463006"/>
            <a:ext cx="3569563" cy="172243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783B274-74DF-EB7F-2AF3-8F6A0C3AFF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E608B3DE-C823-47DA-8C3E-193A5B01BB65}" type="slidenum">
              <a:rPr lang="en-GB" smtClean="0"/>
              <a:t>14</a:t>
            </a:fld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9F4DDE-8D47-F8FD-ECC9-F7774209DD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726" y="5245241"/>
            <a:ext cx="1751429" cy="1612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D9EA3-0184-8E57-49E1-F18DFA37EE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2438" y="203456"/>
            <a:ext cx="3569562" cy="21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90F0D-65A2-1C73-CB93-3126E259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E826E30F-9316-25B3-D2A8-D37599BD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4C0CF-C48F-79FB-D53D-6C895DD6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2</a:t>
            </a:fld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E2E9C67-E849-C5CF-8E1E-A2E3DBA25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645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Architecture and features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overview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Electrical validation results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Conclusions</a:t>
            </a: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00" dirty="0"/>
          </a:p>
          <a:p>
            <a:pPr marL="457200" lvl="1" indent="0">
              <a:buNone/>
              <a:defRPr/>
            </a:pPr>
            <a:endParaRPr lang="en-US" sz="1300" dirty="0"/>
          </a:p>
          <a:p>
            <a:pPr marL="0" indent="0">
              <a:buNone/>
              <a:defRPr/>
            </a:pPr>
            <a:endParaRPr lang="en-US" sz="1700" dirty="0"/>
          </a:p>
          <a:p>
            <a:pPr marL="491400" lvl="1" indent="0" eaLnBrk="1" hangingPunct="1">
              <a:spcBef>
                <a:spcPts val="0"/>
              </a:spcBef>
              <a:buNone/>
              <a:defRPr/>
            </a:pPr>
            <a:endParaRPr lang="en-US" sz="1000" dirty="0"/>
          </a:p>
          <a:p>
            <a:pPr marL="457200" lvl="1" indent="0">
              <a:buNone/>
              <a:defRPr/>
            </a:pPr>
            <a:endParaRPr lang="en-US" sz="4800" dirty="0"/>
          </a:p>
          <a:p>
            <a:pPr marL="0" indent="0" eaLnBrk="1" hangingPunct="1">
              <a:buNone/>
              <a:defRPr/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GB" sz="2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5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F5EDF-0BE4-E885-0B23-4946253F1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10CCDA8A-8B96-F9E2-383D-12C15391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Architecture and features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D1631B-9465-39C0-3425-5BBC9ED06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119"/>
            <a:ext cx="4663440" cy="302033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bit </a:t>
            </a:r>
            <a:r>
              <a:rPr lang="el-G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ΣΔ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modulator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Single clock domain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Six (6) differential or single ended voltage inputs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serial output interface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Selectable over-sampling ratios (OSR) allowing sampling rates up to 156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kSps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Analogue input bandwidth from DC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40 kHz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00" dirty="0"/>
          </a:p>
          <a:p>
            <a:pPr marL="457200" lvl="1" indent="0">
              <a:buNone/>
              <a:defRPr/>
            </a:pPr>
            <a:endParaRPr lang="en-US" sz="1300" dirty="0"/>
          </a:p>
          <a:p>
            <a:pPr marL="0" indent="0">
              <a:buNone/>
              <a:defRPr/>
            </a:pPr>
            <a:endParaRPr lang="en-US" sz="1700" dirty="0"/>
          </a:p>
          <a:p>
            <a:pPr marL="491400" lvl="1" indent="0" eaLnBrk="1" hangingPunct="1">
              <a:spcBef>
                <a:spcPts val="0"/>
              </a:spcBef>
              <a:buNone/>
              <a:defRPr/>
            </a:pPr>
            <a:endParaRPr lang="en-US" sz="1000" dirty="0"/>
          </a:p>
          <a:p>
            <a:pPr marL="457200" lvl="1" indent="0">
              <a:buNone/>
              <a:defRPr/>
            </a:pPr>
            <a:endParaRPr lang="en-US" sz="4800" dirty="0"/>
          </a:p>
          <a:p>
            <a:pPr marL="0" indent="0" eaLnBrk="1" hangingPunct="1">
              <a:buNone/>
              <a:defRPr/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GB" sz="2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FDAAE-23AC-177D-213B-87559DE3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C43F4-9179-F2D4-F353-C66B9207C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91" y="1757362"/>
            <a:ext cx="5994400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B16A01E-43C9-7842-DCAC-DD9492B36654}"/>
              </a:ext>
            </a:extLst>
          </p:cNvPr>
          <p:cNvSpPr txBox="1">
            <a:spLocks/>
          </p:cNvSpPr>
          <p:nvPr/>
        </p:nvSpPr>
        <p:spPr>
          <a:xfrm>
            <a:off x="838200" y="4711337"/>
            <a:ext cx="4663440" cy="1537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800" dirty="0"/>
              <a:t>Implemented in XFAB’s XH018 technology with 4 thin metals and two thick top metals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sz="13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700" dirty="0"/>
          </a:p>
          <a:p>
            <a:pPr marL="4914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10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sz="4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200" dirty="0"/>
          </a:p>
          <a:p>
            <a:pPr>
              <a:lnSpc>
                <a:spcPct val="120000"/>
              </a:lnSpc>
            </a:pPr>
            <a:endParaRPr lang="en-GB" sz="2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38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DF64D-BDD3-2D48-164A-10CE5196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98B172E3-CBF8-B159-715B-BA714CAA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Design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8E4D4-5745-9D1C-F9B5-3DF9E856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25" y="3473560"/>
            <a:ext cx="4663440" cy="178075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bit quantizer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Single clock domain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bit feedback DAC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00" dirty="0"/>
          </a:p>
          <a:p>
            <a:pPr marL="457200" lvl="1" indent="0">
              <a:buNone/>
              <a:defRPr/>
            </a:pPr>
            <a:endParaRPr lang="en-US" sz="1300" dirty="0"/>
          </a:p>
          <a:p>
            <a:pPr marL="0" indent="0">
              <a:buNone/>
              <a:defRPr/>
            </a:pPr>
            <a:endParaRPr lang="en-US" sz="1700" dirty="0"/>
          </a:p>
          <a:p>
            <a:pPr marL="491400" lvl="1" indent="0" eaLnBrk="1" hangingPunct="1">
              <a:spcBef>
                <a:spcPts val="0"/>
              </a:spcBef>
              <a:buNone/>
              <a:defRPr/>
            </a:pPr>
            <a:endParaRPr lang="en-US" sz="1000" dirty="0"/>
          </a:p>
          <a:p>
            <a:pPr marL="457200" lvl="1" indent="0">
              <a:buNone/>
              <a:defRPr/>
            </a:pPr>
            <a:endParaRPr lang="en-US" sz="4800" dirty="0"/>
          </a:p>
          <a:p>
            <a:pPr marL="0" indent="0" eaLnBrk="1" hangingPunct="1">
              <a:buNone/>
              <a:defRPr/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GB" sz="2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04DB3-0E0D-416B-456C-BDC7327C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B2C14A6C-D11B-04B3-6A07-07D286F6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8691" y="2438876"/>
            <a:ext cx="7696200" cy="3500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277A5815-124F-2EF0-0AD9-56369337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5" y="1149350"/>
            <a:ext cx="5759739" cy="160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CF4343-3CE8-0941-FF26-02A46F376908}"/>
              </a:ext>
            </a:extLst>
          </p:cNvPr>
          <p:cNvSpPr txBox="1"/>
          <p:nvPr/>
        </p:nvSpPr>
        <p:spPr>
          <a:xfrm>
            <a:off x="1776409" y="2478265"/>
            <a:ext cx="3037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ADC model </a:t>
            </a:r>
            <a:r>
              <a:rPr lang="el-GR" sz="1200" i="1" dirty="0"/>
              <a:t>ΣΔ </a:t>
            </a:r>
            <a:r>
              <a:rPr lang="en-GB" sz="1200" i="1" dirty="0"/>
              <a:t>modulator</a:t>
            </a:r>
            <a:endParaRPr lang="en-US" sz="1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58389-7967-B8D6-B6B0-CC41A41425EA}"/>
              </a:ext>
            </a:extLst>
          </p:cNvPr>
          <p:cNvSpPr txBox="1"/>
          <p:nvPr/>
        </p:nvSpPr>
        <p:spPr>
          <a:xfrm>
            <a:off x="6404556" y="5732333"/>
            <a:ext cx="3037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ADC model </a:t>
            </a:r>
            <a:r>
              <a:rPr lang="el-GR" sz="1200" i="1" dirty="0"/>
              <a:t>ΣΔ </a:t>
            </a:r>
            <a:r>
              <a:rPr lang="en-GB" sz="1200" i="1" dirty="0"/>
              <a:t>modulator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7136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D31F7-2D96-5A29-2831-25E61642C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23D13B39-E946-987E-B121-C6F2060D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Design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38EA-9267-D41A-AF3B-1F59D6C3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5</a:t>
            </a:fld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FEB0417-C318-9828-ABC5-33B3CDA9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3" y="1697989"/>
            <a:ext cx="11182018" cy="254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2883AC1-97AB-7A6F-5F6C-DCCA61DDA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6552"/>
            <a:ext cx="4663440" cy="30203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SINC CIC Decimator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GB" sz="1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order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Very efficient implementation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00" dirty="0"/>
          </a:p>
          <a:p>
            <a:pPr marL="457200" lvl="1" indent="0">
              <a:buNone/>
              <a:defRPr/>
            </a:pPr>
            <a:endParaRPr lang="en-US" sz="1300" dirty="0"/>
          </a:p>
          <a:p>
            <a:pPr marL="0" indent="0">
              <a:buNone/>
              <a:defRPr/>
            </a:pPr>
            <a:endParaRPr lang="en-US" sz="1700" dirty="0"/>
          </a:p>
          <a:p>
            <a:pPr marL="491400" lvl="1" indent="0" eaLnBrk="1" hangingPunct="1">
              <a:spcBef>
                <a:spcPts val="0"/>
              </a:spcBef>
              <a:buNone/>
              <a:defRPr/>
            </a:pPr>
            <a:endParaRPr lang="en-US" sz="1000" dirty="0"/>
          </a:p>
          <a:p>
            <a:pPr marL="457200" lvl="1" indent="0">
              <a:buNone/>
              <a:defRPr/>
            </a:pPr>
            <a:endParaRPr lang="en-US" sz="4800" dirty="0"/>
          </a:p>
          <a:p>
            <a:pPr marL="0" indent="0" eaLnBrk="1" hangingPunct="1">
              <a:buNone/>
              <a:defRPr/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GB" sz="2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F05D6E9-ED23-C911-41A5-918099E2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02" y="3819137"/>
            <a:ext cx="3541278" cy="194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F24FB-8A94-A57D-2D76-CFA91A5CF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545CE43F-96C4-A5A6-2975-5C13183B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Design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935C5-4B17-D725-6987-FD552EE5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6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C2E392-4BEE-071A-307F-333E28CB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17778" r="1" b="9542"/>
          <a:stretch/>
        </p:blipFill>
        <p:spPr bwMode="auto">
          <a:xfrm>
            <a:off x="5251449" y="1718089"/>
            <a:ext cx="5895662" cy="3248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34901-532A-7B1B-FFC4-734DEBB86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1" y="1718089"/>
            <a:ext cx="4029212" cy="2603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BDA9A5-859A-26D6-90A9-F4BB00F0CFE5}"/>
              </a:ext>
            </a:extLst>
          </p:cNvPr>
          <p:cNvSpPr txBox="1"/>
          <p:nvPr/>
        </p:nvSpPr>
        <p:spPr>
          <a:xfrm>
            <a:off x="1044889" y="4321952"/>
            <a:ext cx="3037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Pilot Circuit Test 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AA33B-2F8E-36C9-EA84-6F1250947D48}"/>
              </a:ext>
            </a:extLst>
          </p:cNvPr>
          <p:cNvSpPr txBox="1"/>
          <p:nvPr/>
        </p:nvSpPr>
        <p:spPr>
          <a:xfrm>
            <a:off x="5880622" y="5039754"/>
            <a:ext cx="463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Pilot Circuit Test Board under temperature forcing system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A7B31AB0-7F27-1EA5-FC7C-806CEB532F3D}"/>
              </a:ext>
            </a:extLst>
          </p:cNvPr>
          <p:cNvSpPr txBox="1">
            <a:spLocks/>
          </p:cNvSpPr>
          <p:nvPr/>
        </p:nvSpPr>
        <p:spPr>
          <a:xfrm>
            <a:off x="556954" y="4966385"/>
            <a:ext cx="4346326" cy="1229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GB" sz="1800" dirty="0"/>
              <a:t>Pilot Circuit is the outcome of a </a:t>
            </a:r>
            <a:r>
              <a:rPr lang="en-US" sz="1800" dirty="0"/>
              <a:t>European union’s Horizon 2020 research and innovation program PROMISE (grant agreement No 870358)</a:t>
            </a:r>
            <a:endParaRPr lang="en-GB" sz="18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sz="13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700" dirty="0"/>
          </a:p>
          <a:p>
            <a:pPr marL="4914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10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sz="4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200" dirty="0"/>
          </a:p>
          <a:p>
            <a:pPr>
              <a:lnSpc>
                <a:spcPct val="120000"/>
              </a:lnSpc>
            </a:pPr>
            <a:endParaRPr lang="en-GB" sz="2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22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9CA8A-AB99-5EEA-87D4-78AA9293E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989160B2-F111-9159-A1B9-4B35143D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Design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38CBD-15DA-1D6A-B5ED-140C21D9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53C2E-9CA1-7B98-EE78-F5141FD164A8}"/>
              </a:ext>
            </a:extLst>
          </p:cNvPr>
          <p:cNvSpPr txBox="1"/>
          <p:nvPr/>
        </p:nvSpPr>
        <p:spPr>
          <a:xfrm>
            <a:off x="5646799" y="5262668"/>
            <a:ext cx="463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Test bench with isolated DUT board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BC7F8-BC12-E9D9-59BA-D4F309504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6" y="2596194"/>
            <a:ext cx="2940326" cy="2207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4D4CBA-1649-3172-31F4-9EFF1FADF02D}"/>
              </a:ext>
            </a:extLst>
          </p:cNvPr>
          <p:cNvSpPr txBox="1"/>
          <p:nvPr/>
        </p:nvSpPr>
        <p:spPr>
          <a:xfrm>
            <a:off x="1205940" y="4803829"/>
            <a:ext cx="261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Dedicated ADC Test Board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F2F841-73C1-3DBC-C5DB-145A4ED2C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200" y="2254085"/>
            <a:ext cx="7022778" cy="28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0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DEE25-5D87-DC3E-AD91-E92094D64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1440CA60-9B92-561E-A5CC-4EAF32E9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50175-8446-550D-FA0D-A00F3733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06427-26F4-8CE8-F5C1-F2694397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5" y="1565746"/>
            <a:ext cx="4823686" cy="2856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C503C8-69D1-1F1E-312D-8BC57F4DF34F}"/>
              </a:ext>
            </a:extLst>
          </p:cNvPr>
          <p:cNvSpPr txBox="1"/>
          <p:nvPr/>
        </p:nvSpPr>
        <p:spPr>
          <a:xfrm>
            <a:off x="1062446" y="4422685"/>
            <a:ext cx="440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PSD for clock frequency 1.8 MHz, OSR = 512, V</a:t>
            </a:r>
            <a:r>
              <a:rPr lang="en-US" sz="1200" i="1" baseline="-25000" dirty="0"/>
              <a:t>in</a:t>
            </a:r>
            <a:r>
              <a:rPr lang="en-US" sz="1200" i="1" dirty="0"/>
              <a:t> = 1.025 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39B29-A7C9-5540-BBA2-D20EF38602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760"/>
          <a:stretch>
            <a:fillRect/>
          </a:stretch>
        </p:blipFill>
        <p:spPr>
          <a:xfrm>
            <a:off x="6096000" y="1676400"/>
            <a:ext cx="4545874" cy="1886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8596B-F7CB-B372-0102-070F37896C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224"/>
          <a:stretch>
            <a:fillRect/>
          </a:stretch>
        </p:blipFill>
        <p:spPr>
          <a:xfrm>
            <a:off x="6096000" y="3907270"/>
            <a:ext cx="4545874" cy="1925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0CEABD-9F9D-AEFF-5BFF-F82D7AAAE4E3}"/>
              </a:ext>
            </a:extLst>
          </p:cNvPr>
          <p:cNvSpPr txBox="1"/>
          <p:nvPr/>
        </p:nvSpPr>
        <p:spPr>
          <a:xfrm>
            <a:off x="6107616" y="3530824"/>
            <a:ext cx="440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PSD for input sine wave 1Hz clock frequency 1.8 MHz, OSR = 2048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52351-C108-FC2C-3DE5-A92BCAD215EF}"/>
              </a:ext>
            </a:extLst>
          </p:cNvPr>
          <p:cNvSpPr txBox="1"/>
          <p:nvPr/>
        </p:nvSpPr>
        <p:spPr>
          <a:xfrm>
            <a:off x="6107616" y="5931855"/>
            <a:ext cx="440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PSD for input sine wave 100Hz clock frequency 1.8 MHz, OSR = 2048</a:t>
            </a:r>
          </a:p>
        </p:txBody>
      </p:sp>
    </p:spTree>
    <p:extLst>
      <p:ext uri="{BB962C8B-B14F-4D97-AF65-F5344CB8AC3E}">
        <p14:creationId xmlns:p14="http://schemas.microsoft.com/office/powerpoint/2010/main" val="394607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6A426-1BB0-6DE3-3AEA-ECCCF8969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F0A58BF7-CFDA-6556-BB04-CF7BBD24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389" cy="784225"/>
          </a:xfrm>
          <a:gradFill flip="none" rotWithShape="1">
            <a:gsLst>
              <a:gs pos="35000">
                <a:srgbClr val="0066FF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921B-E8F4-30AD-EEA7-684DFC85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4AEB-C27F-42BB-A58C-4051C5FD3A56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865F54-6E47-1E23-C264-984364FC0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7219"/>
              </p:ext>
            </p:extLst>
          </p:nvPr>
        </p:nvGraphicFramePr>
        <p:xfrm>
          <a:off x="1047550" y="1341913"/>
          <a:ext cx="2658503" cy="4611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136">
                  <a:extLst>
                    <a:ext uri="{9D8B030D-6E8A-4147-A177-3AD203B41FA5}">
                      <a16:colId xmlns:a16="http://schemas.microsoft.com/office/drawing/2014/main" val="3225264632"/>
                    </a:ext>
                  </a:extLst>
                </a:gridCol>
                <a:gridCol w="682789">
                  <a:extLst>
                    <a:ext uri="{9D8B030D-6E8A-4147-A177-3AD203B41FA5}">
                      <a16:colId xmlns:a16="http://schemas.microsoft.com/office/drawing/2014/main" val="207489491"/>
                    </a:ext>
                  </a:extLst>
                </a:gridCol>
                <a:gridCol w="682789">
                  <a:extLst>
                    <a:ext uri="{9D8B030D-6E8A-4147-A177-3AD203B41FA5}">
                      <a16:colId xmlns:a16="http://schemas.microsoft.com/office/drawing/2014/main" val="663423420"/>
                    </a:ext>
                  </a:extLst>
                </a:gridCol>
                <a:gridCol w="682789">
                  <a:extLst>
                    <a:ext uri="{9D8B030D-6E8A-4147-A177-3AD203B41FA5}">
                      <a16:colId xmlns:a16="http://schemas.microsoft.com/office/drawing/2014/main" val="3241197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MCLK 1.8MHz OSR 512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MCLK 1.8MHz OSR 1024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MCLK 3.28MHz OSR 2048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1342458787"/>
                  </a:ext>
                </a:extLst>
              </a:tr>
              <a:tr h="41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DC input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RMS noise (</a:t>
                      </a:r>
                      <a:r>
                        <a:rPr lang="en-US" sz="900" u="none" strike="noStrike" dirty="0" err="1">
                          <a:effectLst/>
                        </a:rPr>
                        <a:t>μV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RMS noise (μV)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RMS noise (μV)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2207616025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0.125V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37.24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26.24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25.87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2563106791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0.225V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43.77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26.12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25.29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601539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0.325V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46.29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30.85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25.86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173794404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0.425V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37.8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31.37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24.62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628394214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0.525V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37.61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30.98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24.66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431469874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0.625V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36.62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32.63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23.41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3206653895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0.725V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38.31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31.16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26.11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3242791009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0.825V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38.26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33.03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24.51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1856810283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0.925V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38.13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34.34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27.12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732170735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1.025V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41.34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32.62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28.13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212461970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1.125V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38.08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32.48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27.01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2202965692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1.225V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35.22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26.73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2542841270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1.325V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37.26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32.37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25.25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1877687137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1.425V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41.47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32.36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26.13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375135705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1.525V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37.27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31.62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24.52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3137174461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1.625V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36.58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32.26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24.78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823042488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1.725V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36.22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32.23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25.76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4144517381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1.825V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36.2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31.25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24.24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4103559643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1.925V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37.44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31.39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28.67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1218560032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2.025V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37.52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30.99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26.53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2632773435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2.125V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37.12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31.26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26.63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2196222992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2.225V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37.46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>
                          <a:effectLst/>
                        </a:rPr>
                        <a:t>35.73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26.6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55532059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2.325V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43.52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40.75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31.91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3690113868"/>
                  </a:ext>
                </a:extLst>
              </a:tr>
              <a:tr h="15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2.425V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4" marR="62974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56.04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37.73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4" marR="7734" marT="7734" marB="0" anchor="ctr"/>
                </a:tc>
                <a:extLst>
                  <a:ext uri="{0D108BD9-81ED-4DB2-BD59-A6C34878D82A}">
                    <a16:rowId xmlns:a16="http://schemas.microsoft.com/office/drawing/2014/main" val="422328193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E72C1-579C-3D3B-7ACD-210FD7EB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127" y="1651836"/>
            <a:ext cx="5205762" cy="3554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06088F-243E-053D-3F5C-090E57EE7760}"/>
              </a:ext>
            </a:extLst>
          </p:cNvPr>
          <p:cNvSpPr txBox="1"/>
          <p:nvPr/>
        </p:nvSpPr>
        <p:spPr>
          <a:xfrm>
            <a:off x="5641751" y="5365758"/>
            <a:ext cx="440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RMS noise for differential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62193596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2580</TotalTime>
  <Words>458</Words>
  <Application>Microsoft Office PowerPoint</Application>
  <PresentationFormat>Widescreen</PresentationFormat>
  <Paragraphs>235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Symbol</vt:lpstr>
      <vt:lpstr>Wingdings 3</vt:lpstr>
      <vt:lpstr>Slice</vt:lpstr>
      <vt:lpstr>Custom Design</vt:lpstr>
      <vt:lpstr>PowerPoint Presentation</vt:lpstr>
      <vt:lpstr>OUTLINE</vt:lpstr>
      <vt:lpstr>Architecture and features</vt:lpstr>
      <vt:lpstr>Design Overview</vt:lpstr>
      <vt:lpstr>Design Overview</vt:lpstr>
      <vt:lpstr>Design Overview</vt:lpstr>
      <vt:lpstr>Design Overview</vt:lpstr>
      <vt:lpstr>Performance</vt:lpstr>
      <vt:lpstr>Performance</vt:lpstr>
      <vt:lpstr>Performance</vt:lpstr>
      <vt:lpstr>Performance</vt:lpstr>
      <vt:lpstr>Performance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ISD template</dc:title>
  <dc:creator>kmakris ISD</dc:creator>
  <cp:keywords>AMICSA 2021</cp:keywords>
  <cp:lastModifiedBy>Dimitrios Baramilis</cp:lastModifiedBy>
  <cp:revision>320</cp:revision>
  <dcterms:created xsi:type="dcterms:W3CDTF">2021-05-17T06:58:30Z</dcterms:created>
  <dcterms:modified xsi:type="dcterms:W3CDTF">2025-06-13T12:42:01Z</dcterms:modified>
</cp:coreProperties>
</file>