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erverZoom="100000" strictFirstAndLastChars="0" saveSubsetFonts="1" bookmarkIdSeed="2">
  <p:sldMasterIdLst>
    <p:sldMasterId id="2147483810" r:id="rId4"/>
  </p:sldMasterIdLst>
  <p:notesMasterIdLst>
    <p:notesMasterId r:id="rId26"/>
  </p:notesMasterIdLst>
  <p:sldIdLst>
    <p:sldId id="1130" r:id="rId5"/>
    <p:sldId id="1154" r:id="rId6"/>
    <p:sldId id="1131" r:id="rId7"/>
    <p:sldId id="1140" r:id="rId8"/>
    <p:sldId id="650" r:id="rId9"/>
    <p:sldId id="1086" r:id="rId10"/>
    <p:sldId id="1083" r:id="rId11"/>
    <p:sldId id="1107" r:id="rId12"/>
    <p:sldId id="1142" r:id="rId13"/>
    <p:sldId id="1120" r:id="rId14"/>
    <p:sldId id="1134" r:id="rId15"/>
    <p:sldId id="1139" r:id="rId16"/>
    <p:sldId id="1141" r:id="rId17"/>
    <p:sldId id="1144" r:id="rId18"/>
    <p:sldId id="1145" r:id="rId19"/>
    <p:sldId id="1147" r:id="rId20"/>
    <p:sldId id="1146" r:id="rId21"/>
    <p:sldId id="1148" r:id="rId22"/>
    <p:sldId id="1135" r:id="rId23"/>
    <p:sldId id="1150" r:id="rId24"/>
    <p:sldId id="1138" r:id="rId25"/>
  </p:sldIdLst>
  <p:sldSz cx="17340263" cy="9753600"/>
  <p:notesSz cx="6858000" cy="9144000"/>
  <p:defaultTextStyle>
    <a:defPPr>
      <a:defRPr lang="nb-NO"/>
    </a:defPPr>
    <a:lvl1pPr algn="ctr" defTabSz="584200" rtl="0" fontAlgn="base" hangingPunct="0">
      <a:spcBef>
        <a:spcPct val="0"/>
      </a:spcBef>
      <a:spcAft>
        <a:spcPct val="0"/>
      </a:spcAft>
      <a:defRPr sz="4200" kern="1200">
        <a:solidFill>
          <a:srgbClr val="FFFFFF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Helvetica Neue Light" charset="0"/>
        <a:ea typeface="Helvetica Neue Light" charset="0"/>
        <a:cs typeface="Helvetica Neue Light" charset="0"/>
        <a:sym typeface="Helvetica Neue Light" charset="0"/>
      </a:defRPr>
    </a:lvl1pPr>
    <a:lvl2pPr marL="228600" algn="ctr" defTabSz="584200" rtl="0" fontAlgn="base" hangingPunct="0">
      <a:spcBef>
        <a:spcPct val="0"/>
      </a:spcBef>
      <a:spcAft>
        <a:spcPct val="0"/>
      </a:spcAft>
      <a:defRPr sz="4200" kern="1200">
        <a:solidFill>
          <a:srgbClr val="FFFFFF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Helvetica Neue Light" charset="0"/>
        <a:ea typeface="Helvetica Neue Light" charset="0"/>
        <a:cs typeface="Helvetica Neue Light" charset="0"/>
        <a:sym typeface="Helvetica Neue Light" charset="0"/>
      </a:defRPr>
    </a:lvl2pPr>
    <a:lvl3pPr marL="457200" algn="ctr" defTabSz="584200" rtl="0" fontAlgn="base" hangingPunct="0">
      <a:spcBef>
        <a:spcPct val="0"/>
      </a:spcBef>
      <a:spcAft>
        <a:spcPct val="0"/>
      </a:spcAft>
      <a:defRPr sz="4200" kern="1200">
        <a:solidFill>
          <a:srgbClr val="FFFFFF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Helvetica Neue Light" charset="0"/>
        <a:ea typeface="Helvetica Neue Light" charset="0"/>
        <a:cs typeface="Helvetica Neue Light" charset="0"/>
        <a:sym typeface="Helvetica Neue Light" charset="0"/>
      </a:defRPr>
    </a:lvl3pPr>
    <a:lvl4pPr marL="685800" algn="ctr" defTabSz="584200" rtl="0" fontAlgn="base" hangingPunct="0">
      <a:spcBef>
        <a:spcPct val="0"/>
      </a:spcBef>
      <a:spcAft>
        <a:spcPct val="0"/>
      </a:spcAft>
      <a:defRPr sz="4200" kern="1200">
        <a:solidFill>
          <a:srgbClr val="FFFFFF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Helvetica Neue Light" charset="0"/>
        <a:ea typeface="Helvetica Neue Light" charset="0"/>
        <a:cs typeface="Helvetica Neue Light" charset="0"/>
        <a:sym typeface="Helvetica Neue Light" charset="0"/>
      </a:defRPr>
    </a:lvl4pPr>
    <a:lvl5pPr marL="914400" algn="ctr" defTabSz="584200" rtl="0" fontAlgn="base" hangingPunct="0">
      <a:spcBef>
        <a:spcPct val="0"/>
      </a:spcBef>
      <a:spcAft>
        <a:spcPct val="0"/>
      </a:spcAft>
      <a:defRPr sz="4200" kern="1200">
        <a:solidFill>
          <a:srgbClr val="FFFFFF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Helvetica Neue Light" charset="0"/>
        <a:ea typeface="Helvetica Neue Light" charset="0"/>
        <a:cs typeface="Helvetica Neue Light" charset="0"/>
        <a:sym typeface="Helvetica Neue Light" charset="0"/>
      </a:defRPr>
    </a:lvl5pPr>
    <a:lvl6pPr marL="2286000" algn="l" defTabSz="914400" rtl="0" eaLnBrk="1" latinLnBrk="0" hangingPunct="1">
      <a:defRPr sz="4200" kern="1200">
        <a:solidFill>
          <a:srgbClr val="FFFFFF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Helvetica Neue Light" charset="0"/>
        <a:ea typeface="Helvetica Neue Light" charset="0"/>
        <a:cs typeface="Helvetica Neue Light" charset="0"/>
        <a:sym typeface="Helvetica Neue Light" charset="0"/>
      </a:defRPr>
    </a:lvl6pPr>
    <a:lvl7pPr marL="2743200" algn="l" defTabSz="914400" rtl="0" eaLnBrk="1" latinLnBrk="0" hangingPunct="1">
      <a:defRPr sz="4200" kern="1200">
        <a:solidFill>
          <a:srgbClr val="FFFFFF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Helvetica Neue Light" charset="0"/>
        <a:ea typeface="Helvetica Neue Light" charset="0"/>
        <a:cs typeface="Helvetica Neue Light" charset="0"/>
        <a:sym typeface="Helvetica Neue Light" charset="0"/>
      </a:defRPr>
    </a:lvl7pPr>
    <a:lvl8pPr marL="3200400" algn="l" defTabSz="914400" rtl="0" eaLnBrk="1" latinLnBrk="0" hangingPunct="1">
      <a:defRPr sz="4200" kern="1200">
        <a:solidFill>
          <a:srgbClr val="FFFFFF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Helvetica Neue Light" charset="0"/>
        <a:ea typeface="Helvetica Neue Light" charset="0"/>
        <a:cs typeface="Helvetica Neue Light" charset="0"/>
        <a:sym typeface="Helvetica Neue Light" charset="0"/>
      </a:defRPr>
    </a:lvl8pPr>
    <a:lvl9pPr marL="3657600" algn="l" defTabSz="914400" rtl="0" eaLnBrk="1" latinLnBrk="0" hangingPunct="1">
      <a:defRPr sz="4200" kern="1200">
        <a:solidFill>
          <a:srgbClr val="FFFFFF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Helvetica Neue Light" charset="0"/>
        <a:ea typeface="Helvetica Neue Light" charset="0"/>
        <a:cs typeface="Helvetica Neue Light" charset="0"/>
        <a:sym typeface="Helvetica Neue Light" charset="0"/>
      </a:defRPr>
    </a:lvl9pPr>
  </p:defaultTextStyle>
  <p:extLst>
    <p:ext uri="{521415D9-36F7-43E2-AB2F-B90AF26B5E84}">
      <p14:sectionLst xmlns:p14="http://schemas.microsoft.com/office/powerpoint/2010/main">
        <p14:section name="Title Page" id="{D6F577BD-6C4E-594C-BA81-75EA4C51F58C}">
          <p14:sldIdLst>
            <p14:sldId id="1130"/>
            <p14:sldId id="1154"/>
            <p14:sldId id="1131"/>
            <p14:sldId id="1140"/>
            <p14:sldId id="650"/>
            <p14:sldId id="1086"/>
            <p14:sldId id="1083"/>
            <p14:sldId id="1107"/>
            <p14:sldId id="1142"/>
            <p14:sldId id="1120"/>
            <p14:sldId id="1134"/>
            <p14:sldId id="1139"/>
            <p14:sldId id="1141"/>
            <p14:sldId id="1144"/>
            <p14:sldId id="1145"/>
            <p14:sldId id="1147"/>
            <p14:sldId id="1146"/>
            <p14:sldId id="1148"/>
            <p14:sldId id="1135"/>
            <p14:sldId id="1150"/>
            <p14:sldId id="113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3072">
          <p15:clr>
            <a:srgbClr val="A4A3A4"/>
          </p15:clr>
        </p15:guide>
        <p15:guide id="2" pos="5462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72A0B20C-D2E5-58FA-5234-30B1A1557BE5}" name="Torbjørn  Østmoe" initials="TØ" userId="S::torbjorn.ostmoe@ideas.no::76d8747d-2ead-44ed-95c4-6ea215d7f22f" providerId="AD"/>
  <p188:author id="{17646B15-32B4-AADD-053F-A5AC543680DE}" name="Amir  Hasanbegovic" initials="--" userId="S::amir.hasanbegovic@ideas.no::563b659c-aa21-4b5e-af44-30ebff45f1d5" providerId="AD"/>
  <p188:author id="{62716B3A-827A-43B1-F56B-30AB87C1AA74}" name="Gunnar Maehlum (IDEAS)" initials="GM" userId="S::gunnar.maehlum@ideas.no::5ad383bc-9dcd-464e-8a36-2e6e66289177" providerId="AD"/>
  <p188:author id="{45517B9B-09A0-F98D-0B40-5F37CF881349}" name="Dirk Meier (IDEAS)" initials="DM" userId="S::dirk.meier@ideas.no::035f15e3-554f-43fe-911d-bf7d3840d0e6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578" autoAdjust="0"/>
    <p:restoredTop sz="94597"/>
  </p:normalViewPr>
  <p:slideViewPr>
    <p:cSldViewPr snapToGrid="0">
      <p:cViewPr varScale="1">
        <p:scale>
          <a:sx n="61" d="100"/>
          <a:sy n="61" d="100"/>
        </p:scale>
        <p:origin x="1760" y="512"/>
      </p:cViewPr>
      <p:guideLst>
        <p:guide orient="horz" pos="3072"/>
        <p:guide pos="546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CBB5A0-7410-405C-B1E4-51EDE64005AF}" type="datetimeFigureOut">
              <a:rPr lang="en-US" smtClean="0"/>
              <a:t>6/16/25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CDC69B-F93F-4B1F-9F0A-F7DA3719FD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8310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D4A2FA-1E6B-E45E-1F72-9D32E2D6B5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DDCF5D2-5E8F-90AD-564B-BE3EDB27EB7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0A951AD-16AA-24B5-B7E6-E96D5D1648D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8B28AE-9226-E274-BD77-13E82D34B83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CDC69B-F93F-4B1F-9F0A-F7DA3719FD7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0758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2EFE39-3EB7-B3D4-92DD-565054917A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60DD07A-1955-C716-A5AD-DDC21BC95C1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B7C4283-3892-1BCA-252F-206A8E3515D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29087F-22CA-D378-784A-1376417933A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CDC69B-F93F-4B1F-9F0A-F7DA3719FD7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8637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8 aggressors acting on 8 victims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CDC69B-F93F-4B1F-9F0A-F7DA3719FD7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9808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1D4FFE-09E8-5333-E92A-7DCD6E789B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CE0BCE8-F544-4647-CF51-B3DDF93A5F2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999C14F-56AB-91BC-9C9B-3DD908C8F35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8 aggressors acting on 8 victims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F617BF-1807-9426-EF82-AA8376D13F4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CDC69B-F93F-4B1F-9F0A-F7DA3719FD7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7238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0821CF-303B-3D48-D81D-8FB9E1625C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D525EA1-CD5E-1B05-65A4-8F1A4F924AB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C1F0375-5878-3C07-6542-D79F0B298DF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8 aggressors acting on 8 victims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4C7F4F-6186-E1B9-6B83-6CB7854D06F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CDC69B-F93F-4B1F-9F0A-F7DA3719FD7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4810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316852-4F68-9343-8A12-CF734846A5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17718A2-2554-F05D-5009-F7B37391EAB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93F9BC7-64C6-410B-40F0-9FE51B71E51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8 aggressors acting on 8 victims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57943C-2BFC-91CA-C81B-884142361B5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CDC69B-F93F-4B1F-9F0A-F7DA3719FD7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682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34BD9C-06A5-7ED6-0B68-8E9647C2CB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FCFA867-73D4-A605-5B79-3541FAB1AF4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C73F992-5D69-5B32-48D3-FFB1E4ECA6E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FAC0BC-AA23-BF43-ABDC-A2F7E643042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CDC69B-F93F-4B1F-9F0A-F7DA3719FD77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350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67533" y="1596249"/>
            <a:ext cx="13005197" cy="3395698"/>
          </a:xfrm>
          <a:prstGeom prst="rect">
            <a:avLst/>
          </a:prstGeom>
        </p:spPr>
        <p:txBody>
          <a:bodyPr anchor="b"/>
          <a:lstStyle>
            <a:lvl1pPr algn="ctr">
              <a:defRPr sz="853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67533" y="5122898"/>
            <a:ext cx="13005197" cy="2354862"/>
          </a:xfrm>
        </p:spPr>
        <p:txBody>
          <a:bodyPr/>
          <a:lstStyle>
            <a:lvl1pPr marL="0" indent="0" algn="ctr">
              <a:buNone/>
              <a:defRPr sz="3413"/>
            </a:lvl1pPr>
            <a:lvl2pPr marL="650230" indent="0" algn="ctr">
              <a:buNone/>
              <a:defRPr sz="2844"/>
            </a:lvl2pPr>
            <a:lvl3pPr marL="1300460" indent="0" algn="ctr">
              <a:buNone/>
              <a:defRPr sz="2560"/>
            </a:lvl3pPr>
            <a:lvl4pPr marL="1950690" indent="0" algn="ctr">
              <a:buNone/>
              <a:defRPr sz="2276"/>
            </a:lvl4pPr>
            <a:lvl5pPr marL="2600919" indent="0" algn="ctr">
              <a:buNone/>
              <a:defRPr sz="2276"/>
            </a:lvl5pPr>
            <a:lvl6pPr marL="3251149" indent="0" algn="ctr">
              <a:buNone/>
              <a:defRPr sz="2276"/>
            </a:lvl6pPr>
            <a:lvl7pPr marL="3901379" indent="0" algn="ctr">
              <a:buNone/>
              <a:defRPr sz="2276"/>
            </a:lvl7pPr>
            <a:lvl8pPr marL="4551609" indent="0" algn="ctr">
              <a:buNone/>
              <a:defRPr sz="2276"/>
            </a:lvl8pPr>
            <a:lvl9pPr marL="5201839" indent="0" algn="ctr">
              <a:buNone/>
              <a:defRPr sz="2276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AMICSA 2025, 16-18 June 2025, Lisbon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www.ideas.no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8C833-96B1-AF4D-8471-9BAE6E4F9A3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4DE564A-0501-4FFA-A555-03ECF44C8B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5987" y="1204392"/>
            <a:ext cx="8258068" cy="2016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6232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2143" y="519290"/>
            <a:ext cx="14955977" cy="18852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AMICSA 2025, 16-18 June 2025, Lisbon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www.ideas.no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8C833-96B1-AF4D-8471-9BAE6E4F9A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5244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2409126" y="519289"/>
            <a:ext cx="3738994" cy="82657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92143" y="519289"/>
            <a:ext cx="11000229" cy="82657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AMICSA 2025, 16-18 June 2025, Lisbon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www.ideas.no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8C833-96B1-AF4D-8471-9BAE6E4F9A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0727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2144" y="476875"/>
            <a:ext cx="11366420" cy="1016228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lang="en-US" sz="4800" b="1" smtClean="0">
                <a:solidFill>
                  <a:srgbClr val="0A2066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92143" y="2068488"/>
            <a:ext cx="14955977" cy="671652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AMICSA 2025, 16-18 June 2025, Lisbon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www.ideas.no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8C833-96B1-AF4D-8471-9BAE6E4F9A3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62F5B36-FDD6-403D-9CAC-1AF565B4681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93464" y="476875"/>
            <a:ext cx="1580062" cy="384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4236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3112" y="2431628"/>
            <a:ext cx="14955977" cy="4057226"/>
          </a:xfrm>
          <a:prstGeom prst="rect">
            <a:avLst/>
          </a:prstGeom>
        </p:spPr>
        <p:txBody>
          <a:bodyPr anchor="b"/>
          <a:lstStyle>
            <a:lvl1pPr>
              <a:defRPr sz="853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83112" y="6527237"/>
            <a:ext cx="14955977" cy="2133599"/>
          </a:xfrm>
        </p:spPr>
        <p:txBody>
          <a:bodyPr/>
          <a:lstStyle>
            <a:lvl1pPr marL="0" indent="0">
              <a:buNone/>
              <a:defRPr sz="3413">
                <a:solidFill>
                  <a:schemeClr val="tx1">
                    <a:tint val="75000"/>
                  </a:schemeClr>
                </a:solidFill>
              </a:defRPr>
            </a:lvl1pPr>
            <a:lvl2pPr marL="650230" indent="0">
              <a:buNone/>
              <a:defRPr sz="2844">
                <a:solidFill>
                  <a:schemeClr val="tx1">
                    <a:tint val="75000"/>
                  </a:schemeClr>
                </a:solidFill>
              </a:defRPr>
            </a:lvl2pPr>
            <a:lvl3pPr marL="1300460" indent="0">
              <a:buNone/>
              <a:defRPr sz="2560">
                <a:solidFill>
                  <a:schemeClr val="tx1">
                    <a:tint val="75000"/>
                  </a:schemeClr>
                </a:solidFill>
              </a:defRPr>
            </a:lvl3pPr>
            <a:lvl4pPr marL="1950690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4pPr>
            <a:lvl5pPr marL="2600919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5pPr>
            <a:lvl6pPr marL="3251149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6pPr>
            <a:lvl7pPr marL="3901379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7pPr>
            <a:lvl8pPr marL="4551609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8pPr>
            <a:lvl9pPr marL="5201839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80AF53B-96D0-4A33-BB23-F34832AFE6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5987" y="1204392"/>
            <a:ext cx="8258068" cy="2016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1374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92143" y="2596444"/>
            <a:ext cx="7369612" cy="61885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778508" y="2596444"/>
            <a:ext cx="7369612" cy="61885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ffectLst/>
              </a:defRPr>
            </a:lvl1pPr>
          </a:lstStyle>
          <a:p>
            <a:r>
              <a:rPr lang="nb-NO"/>
              <a:t>AMICSA 2025, 16-18 June 2025, Lisbon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ffectLst/>
              </a:defRPr>
            </a:lvl1pPr>
          </a:lstStyle>
          <a:p>
            <a:r>
              <a:rPr lang="en-US"/>
              <a:t>www.ideas.no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ffectLst/>
              </a:defRPr>
            </a:lvl1pPr>
          </a:lstStyle>
          <a:p>
            <a:fld id="{CF78C833-96B1-AF4D-8471-9BAE6E4F9A3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08721E3-9BA1-4435-81AD-F54D09DB479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14179" y="476876"/>
            <a:ext cx="1959347" cy="477384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CE935654-44BD-4957-A573-2806487D50CF}"/>
              </a:ext>
            </a:extLst>
          </p:cNvPr>
          <p:cNvSpPr txBox="1">
            <a:spLocks/>
          </p:cNvSpPr>
          <p:nvPr/>
        </p:nvSpPr>
        <p:spPr>
          <a:xfrm>
            <a:off x="1192144" y="476875"/>
            <a:ext cx="11366420" cy="1016228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130046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b="1" kern="1200" smtClean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>
                <a:effectLst/>
              </a:rPr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984511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94403" y="2390987"/>
            <a:ext cx="7335743" cy="1171786"/>
          </a:xfrm>
        </p:spPr>
        <p:txBody>
          <a:bodyPr anchor="b"/>
          <a:lstStyle>
            <a:lvl1pPr marL="0" indent="0">
              <a:buNone/>
              <a:defRPr sz="3413" b="1"/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94403" y="3562773"/>
            <a:ext cx="7335743" cy="5240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778508" y="2390987"/>
            <a:ext cx="7371870" cy="1171786"/>
          </a:xfrm>
        </p:spPr>
        <p:txBody>
          <a:bodyPr anchor="b"/>
          <a:lstStyle>
            <a:lvl1pPr marL="0" indent="0">
              <a:buNone/>
              <a:defRPr sz="3413" b="1"/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778508" y="3562773"/>
            <a:ext cx="7371870" cy="5240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AMICSA 2025, 16-18 June 2025, Lisbon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www.ideas.no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8C833-96B1-AF4D-8471-9BAE6E4F9A34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76FEC99-62FB-4C8F-89FD-356C4B13D0C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40607" y="476875"/>
            <a:ext cx="2032919" cy="495309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6DBC5F2E-7222-463F-BEF9-15030CBC8CE8}"/>
              </a:ext>
            </a:extLst>
          </p:cNvPr>
          <p:cNvSpPr txBox="1">
            <a:spLocks/>
          </p:cNvSpPr>
          <p:nvPr/>
        </p:nvSpPr>
        <p:spPr>
          <a:xfrm>
            <a:off x="1192144" y="476875"/>
            <a:ext cx="11366420" cy="1016228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130046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b="1" kern="1200" smtClean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>
                <a:solidFill>
                  <a:srgbClr val="0A2066"/>
                </a:solidFill>
                <a:effectLst/>
              </a:rPr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85616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AMICSA 2025, 16-18 June 2025, Lisbon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www.ideas.no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8C833-96B1-AF4D-8471-9BAE6E4F9A34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AA2103A-C9C7-4625-A5D5-91657715CA9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19586" y="476875"/>
            <a:ext cx="2053940" cy="500431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F22F9C55-4659-49FE-A7D0-11F6A37AB0B3}"/>
              </a:ext>
            </a:extLst>
          </p:cNvPr>
          <p:cNvSpPr txBox="1">
            <a:spLocks/>
          </p:cNvSpPr>
          <p:nvPr/>
        </p:nvSpPr>
        <p:spPr>
          <a:xfrm>
            <a:off x="1192144" y="476875"/>
            <a:ext cx="11366420" cy="1016228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130046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b="1" kern="1200" smtClean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>
                <a:solidFill>
                  <a:srgbClr val="0A2066"/>
                </a:solidFill>
                <a:effectLst/>
              </a:rPr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215534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AMICSA 2025, 16-18 June 2025, Lisbon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www.ideas.no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8C833-96B1-AF4D-8471-9BAE6E4F9A34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1AAECB7-3B1C-448E-9F8E-9E34FA127AC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93462" y="476876"/>
            <a:ext cx="2180064" cy="531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9234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71870" y="1404338"/>
            <a:ext cx="8778508" cy="6931378"/>
          </a:xfrm>
        </p:spPr>
        <p:txBody>
          <a:bodyPr/>
          <a:lstStyle>
            <a:lvl1pPr>
              <a:defRPr sz="4551"/>
            </a:lvl1pPr>
            <a:lvl2pPr>
              <a:defRPr sz="3982"/>
            </a:lvl2pPr>
            <a:lvl3pPr>
              <a:defRPr sz="3413"/>
            </a:lvl3pPr>
            <a:lvl4pPr>
              <a:defRPr sz="2844"/>
            </a:lvl4pPr>
            <a:lvl5pPr>
              <a:defRPr sz="2844"/>
            </a:lvl5pPr>
            <a:lvl6pPr>
              <a:defRPr sz="2844"/>
            </a:lvl6pPr>
            <a:lvl7pPr>
              <a:defRPr sz="2844"/>
            </a:lvl7pPr>
            <a:lvl8pPr>
              <a:defRPr sz="2844"/>
            </a:lvl8pPr>
            <a:lvl9pPr>
              <a:defRPr sz="284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402" y="2926080"/>
            <a:ext cx="5592686" cy="5420925"/>
          </a:xfrm>
        </p:spPr>
        <p:txBody>
          <a:bodyPr/>
          <a:lstStyle>
            <a:lvl1pPr marL="0" indent="0">
              <a:buNone/>
              <a:defRPr sz="2276"/>
            </a:lvl1pPr>
            <a:lvl2pPr marL="650230" indent="0">
              <a:buNone/>
              <a:defRPr sz="1991"/>
            </a:lvl2pPr>
            <a:lvl3pPr marL="1300460" indent="0">
              <a:buNone/>
              <a:defRPr sz="1707"/>
            </a:lvl3pPr>
            <a:lvl4pPr marL="1950690" indent="0">
              <a:buNone/>
              <a:defRPr sz="1422"/>
            </a:lvl4pPr>
            <a:lvl5pPr marL="2600919" indent="0">
              <a:buNone/>
              <a:defRPr sz="1422"/>
            </a:lvl5pPr>
            <a:lvl6pPr marL="3251149" indent="0">
              <a:buNone/>
              <a:defRPr sz="1422"/>
            </a:lvl6pPr>
            <a:lvl7pPr marL="3901379" indent="0">
              <a:buNone/>
              <a:defRPr sz="1422"/>
            </a:lvl7pPr>
            <a:lvl8pPr marL="4551609" indent="0">
              <a:buNone/>
              <a:defRPr sz="1422"/>
            </a:lvl8pPr>
            <a:lvl9pPr marL="5201839" indent="0">
              <a:buNone/>
              <a:defRPr sz="142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AMICSA 2025, 16-18 June 2025, Lisbon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www.ideas.no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8C833-96B1-AF4D-8471-9BAE6E4F9A34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1A86B9F-AEAF-4CCE-868E-28B6AA07E4E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14483" y="476876"/>
            <a:ext cx="2159043" cy="526038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78822F25-7459-4D7E-9FB7-4823FE59AF26}"/>
              </a:ext>
            </a:extLst>
          </p:cNvPr>
          <p:cNvSpPr txBox="1">
            <a:spLocks/>
          </p:cNvSpPr>
          <p:nvPr/>
        </p:nvSpPr>
        <p:spPr>
          <a:xfrm>
            <a:off x="1192144" y="476874"/>
            <a:ext cx="5592686" cy="2239686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 defTabSz="130046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b="1" kern="1200" smtClean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>
                <a:solidFill>
                  <a:srgbClr val="0A2066"/>
                </a:solidFill>
                <a:effectLst/>
              </a:rPr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851075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371870" y="1404338"/>
            <a:ext cx="8778508" cy="6931378"/>
          </a:xfrm>
        </p:spPr>
        <p:txBody>
          <a:bodyPr/>
          <a:lstStyle>
            <a:lvl1pPr marL="0" indent="0">
              <a:buNone/>
              <a:defRPr sz="4551"/>
            </a:lvl1pPr>
            <a:lvl2pPr marL="650230" indent="0">
              <a:buNone/>
              <a:defRPr sz="3982"/>
            </a:lvl2pPr>
            <a:lvl3pPr marL="1300460" indent="0">
              <a:buNone/>
              <a:defRPr sz="3413"/>
            </a:lvl3pPr>
            <a:lvl4pPr marL="1950690" indent="0">
              <a:buNone/>
              <a:defRPr sz="2844"/>
            </a:lvl4pPr>
            <a:lvl5pPr marL="2600919" indent="0">
              <a:buNone/>
              <a:defRPr sz="2844"/>
            </a:lvl5pPr>
            <a:lvl6pPr marL="3251149" indent="0">
              <a:buNone/>
              <a:defRPr sz="2844"/>
            </a:lvl6pPr>
            <a:lvl7pPr marL="3901379" indent="0">
              <a:buNone/>
              <a:defRPr sz="2844"/>
            </a:lvl7pPr>
            <a:lvl8pPr marL="4551609" indent="0">
              <a:buNone/>
              <a:defRPr sz="2844"/>
            </a:lvl8pPr>
            <a:lvl9pPr marL="5201839" indent="0">
              <a:buNone/>
              <a:defRPr sz="2844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402" y="2926080"/>
            <a:ext cx="5592686" cy="5420925"/>
          </a:xfrm>
        </p:spPr>
        <p:txBody>
          <a:bodyPr/>
          <a:lstStyle>
            <a:lvl1pPr marL="0" indent="0">
              <a:buNone/>
              <a:defRPr sz="2276"/>
            </a:lvl1pPr>
            <a:lvl2pPr marL="650230" indent="0">
              <a:buNone/>
              <a:defRPr sz="1991"/>
            </a:lvl2pPr>
            <a:lvl3pPr marL="1300460" indent="0">
              <a:buNone/>
              <a:defRPr sz="1707"/>
            </a:lvl3pPr>
            <a:lvl4pPr marL="1950690" indent="0">
              <a:buNone/>
              <a:defRPr sz="1422"/>
            </a:lvl4pPr>
            <a:lvl5pPr marL="2600919" indent="0">
              <a:buNone/>
              <a:defRPr sz="1422"/>
            </a:lvl5pPr>
            <a:lvl6pPr marL="3251149" indent="0">
              <a:buNone/>
              <a:defRPr sz="1422"/>
            </a:lvl6pPr>
            <a:lvl7pPr marL="3901379" indent="0">
              <a:buNone/>
              <a:defRPr sz="1422"/>
            </a:lvl7pPr>
            <a:lvl8pPr marL="4551609" indent="0">
              <a:buNone/>
              <a:defRPr sz="1422"/>
            </a:lvl8pPr>
            <a:lvl9pPr marL="5201839" indent="0">
              <a:buNone/>
              <a:defRPr sz="142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AMICSA 2025, 16-18 June 2025, Lisbon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www.ideas.no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8C833-96B1-AF4D-8471-9BAE6E4F9A34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5B40F19-484E-4666-9119-65310E3D846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67034" y="476875"/>
            <a:ext cx="2106492" cy="513235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597C16C5-7692-4807-BEF8-388136A0237F}"/>
              </a:ext>
            </a:extLst>
          </p:cNvPr>
          <p:cNvSpPr txBox="1">
            <a:spLocks/>
          </p:cNvSpPr>
          <p:nvPr/>
        </p:nvSpPr>
        <p:spPr>
          <a:xfrm>
            <a:off x="1192144" y="476874"/>
            <a:ext cx="5592686" cy="2239686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 defTabSz="130046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b="1" kern="1200" smtClean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>
                <a:solidFill>
                  <a:srgbClr val="0A2066"/>
                </a:solidFill>
                <a:effectLst/>
              </a:rPr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293468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92143" y="2068488"/>
            <a:ext cx="14955977" cy="67165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92143" y="9040143"/>
            <a:ext cx="4368902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707">
                <a:solidFill>
                  <a:schemeClr val="tx1">
                    <a:tint val="75000"/>
                  </a:schemeClr>
                </a:solidFill>
                <a:effectLst/>
              </a:defRPr>
            </a:lvl1pPr>
          </a:lstStyle>
          <a:p>
            <a:r>
              <a:rPr lang="nb-NO"/>
              <a:t>AMICSA 2025, 16-18 June 2025, Lisbon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743962" y="9040143"/>
            <a:ext cx="5852339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707">
                <a:solidFill>
                  <a:schemeClr val="tx1">
                    <a:tint val="75000"/>
                  </a:schemeClr>
                </a:solidFill>
                <a:effectLst/>
              </a:defRPr>
            </a:lvl1pPr>
          </a:lstStyle>
          <a:p>
            <a:r>
              <a:rPr lang="en-US"/>
              <a:t>www.ideas.no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246561" y="9040143"/>
            <a:ext cx="3901559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707">
                <a:solidFill>
                  <a:schemeClr val="tx1">
                    <a:tint val="75000"/>
                  </a:schemeClr>
                </a:solidFill>
                <a:effectLst/>
              </a:defRPr>
            </a:lvl1pPr>
          </a:lstStyle>
          <a:p>
            <a:fld id="{CF78C833-96B1-AF4D-8471-9BAE6E4F9A3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508F21F-9B93-4C04-9DC6-2E07D1FF6A88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88055" y="476875"/>
            <a:ext cx="2085471" cy="508113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064D7D6A-4EE5-4BCA-8872-3D35FDBB93B5}"/>
              </a:ext>
            </a:extLst>
          </p:cNvPr>
          <p:cNvSpPr txBox="1">
            <a:spLocks/>
          </p:cNvSpPr>
          <p:nvPr/>
        </p:nvSpPr>
        <p:spPr>
          <a:xfrm>
            <a:off x="1192144" y="476875"/>
            <a:ext cx="11366420" cy="1016228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130046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b="1" kern="1200" smtClean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>
                <a:effectLst/>
              </a:rPr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595055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1" r:id="rId1"/>
    <p:sldLayoutId id="2147483812" r:id="rId2"/>
    <p:sldLayoutId id="2147483813" r:id="rId3"/>
    <p:sldLayoutId id="2147483814" r:id="rId4"/>
    <p:sldLayoutId id="2147483815" r:id="rId5"/>
    <p:sldLayoutId id="2147483816" r:id="rId6"/>
    <p:sldLayoutId id="2147483817" r:id="rId7"/>
    <p:sldLayoutId id="2147483818" r:id="rId8"/>
    <p:sldLayoutId id="2147483819" r:id="rId9"/>
    <p:sldLayoutId id="2147483820" r:id="rId10"/>
    <p:sldLayoutId id="2147483821" r:id="rId11"/>
  </p:sldLayoutIdLst>
  <p:hf hdr="0"/>
  <p:txStyles>
    <p:titleStyle>
      <a:lvl1pPr algn="l" defTabSz="1300460" rtl="0" eaLnBrk="1" latinLnBrk="0" hangingPunct="1">
        <a:lnSpc>
          <a:spcPct val="90000"/>
        </a:lnSpc>
        <a:spcBef>
          <a:spcPct val="0"/>
        </a:spcBef>
        <a:buNone/>
        <a:defRPr sz="625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25115" indent="-325115" algn="l" defTabSz="1300460" rtl="0" eaLnBrk="1" latinLnBrk="0" hangingPunct="1">
        <a:lnSpc>
          <a:spcPct val="90000"/>
        </a:lnSpc>
        <a:spcBef>
          <a:spcPts val="1422"/>
        </a:spcBef>
        <a:buFont typeface="Arial" panose="020B0604020202020204" pitchFamily="34" charset="0"/>
        <a:buChar char="•"/>
        <a:defRPr sz="3982" kern="1200">
          <a:solidFill>
            <a:schemeClr val="tx1"/>
          </a:solidFill>
          <a:latin typeface="+mn-lt"/>
          <a:ea typeface="+mn-ea"/>
          <a:cs typeface="+mn-cs"/>
        </a:defRPr>
      </a:lvl1pPr>
      <a:lvl2pPr marL="975345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3413" kern="1200">
          <a:solidFill>
            <a:schemeClr val="tx1"/>
          </a:solidFill>
          <a:latin typeface="+mn-lt"/>
          <a:ea typeface="+mn-ea"/>
          <a:cs typeface="+mn-cs"/>
        </a:defRPr>
      </a:lvl2pPr>
      <a:lvl3pPr marL="1625575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844" kern="1200">
          <a:solidFill>
            <a:schemeClr val="tx1"/>
          </a:solidFill>
          <a:latin typeface="+mn-lt"/>
          <a:ea typeface="+mn-ea"/>
          <a:cs typeface="+mn-cs"/>
        </a:defRPr>
      </a:lvl3pPr>
      <a:lvl4pPr marL="2275804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4pPr>
      <a:lvl5pPr marL="2926034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5pPr>
      <a:lvl6pPr marL="3576264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6pPr>
      <a:lvl7pPr marL="4226494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7pPr>
      <a:lvl8pPr marL="4876724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8pPr>
      <a:lvl9pPr marL="5526954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1pPr>
      <a:lvl2pPr marL="650230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2pPr>
      <a:lvl3pPr marL="1300460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3pPr>
      <a:lvl4pPr marL="1950690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4pPr>
      <a:lvl5pPr marL="2600919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5pPr>
      <a:lvl6pPr marL="3251149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6pPr>
      <a:lvl7pPr marL="3901379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7pPr>
      <a:lvl8pPr marL="4551609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8pPr>
      <a:lvl9pPr marL="5201839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hyperlink" Target="mailto:Dirk.meier@ideas.no" TargetMode="External"/><Relationship Id="rId7" Type="http://schemas.openxmlformats.org/officeDocument/2006/relationships/image" Target="../media/image1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12" Type="http://schemas.openxmlformats.org/officeDocument/2006/relationships/image" Target="../media/image43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sv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0" Type="http://schemas.openxmlformats.org/officeDocument/2006/relationships/image" Target="../media/image41.svg"/><Relationship Id="rId4" Type="http://schemas.openxmlformats.org/officeDocument/2006/relationships/image" Target="../media/image35.svg"/><Relationship Id="rId9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g"/><Relationship Id="rId4" Type="http://schemas.openxmlformats.org/officeDocument/2006/relationships/image" Target="../media/image19.png"/><Relationship Id="rId9" Type="http://schemas.openxmlformats.org/officeDocument/2006/relationships/image" Target="../media/image2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D88A93-3919-DD3B-63F8-998F44DC4A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770FA8-D95E-FA18-4786-95FDE3AD3F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4378" y="518766"/>
            <a:ext cx="12016228" cy="2617279"/>
          </a:xfrm>
        </p:spPr>
        <p:txBody>
          <a:bodyPr>
            <a:normAutofit/>
          </a:bodyPr>
          <a:lstStyle/>
          <a:p>
            <a:r>
              <a:rPr lang="en-US" sz="6600" dirty="0"/>
              <a:t>Infrared FPA Detector Readout </a:t>
            </a:r>
            <a:br>
              <a:rPr lang="en-US" sz="6600" dirty="0"/>
            </a:br>
            <a:r>
              <a:rPr lang="en-US" sz="6600" dirty="0"/>
              <a:t>with the NIRCA </a:t>
            </a:r>
            <a:r>
              <a:rPr lang="en-US" sz="6600" dirty="0" err="1"/>
              <a:t>MkII</a:t>
            </a:r>
            <a:r>
              <a:rPr lang="en-US" sz="6600" dirty="0"/>
              <a:t> ASIC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1D901D-227A-D39C-412D-6FF7AFA503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AMICSA 2025, 16-18 June 2025, Lisbon</a:t>
            </a:r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8E63FBA-AF9A-F020-8BEC-153EAEF5FD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67463" y="3433105"/>
            <a:ext cx="2861115" cy="27770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45E075AB-2457-CDE2-3625-A140FFEEA9C7}"/>
              </a:ext>
            </a:extLst>
          </p:cNvPr>
          <p:cNvSpPr txBox="1">
            <a:spLocks/>
          </p:cNvSpPr>
          <p:nvPr/>
        </p:nvSpPr>
        <p:spPr>
          <a:xfrm>
            <a:off x="654378" y="5535699"/>
            <a:ext cx="5086933" cy="2685454"/>
          </a:xfrm>
          <a:prstGeom prst="rect">
            <a:avLst/>
          </a:prstGeom>
        </p:spPr>
        <p:txBody>
          <a:bodyPr anchor="ctr">
            <a:normAutofit fontScale="85000" lnSpcReduction="20000"/>
          </a:bodyPr>
          <a:lstStyle>
            <a:lvl1pPr algn="l" defTabSz="130046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b="1" kern="1200" smtClean="0">
                <a:solidFill>
                  <a:srgbClr val="0A2066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dirty="0">
                <a:effectLst/>
              </a:rPr>
              <a:t>AMICSA 2025, </a:t>
            </a:r>
            <a:br>
              <a:rPr lang="en-US" dirty="0">
                <a:effectLst/>
              </a:rPr>
            </a:br>
            <a:r>
              <a:rPr lang="en-US" dirty="0">
                <a:effectLst/>
              </a:rPr>
              <a:t>16 – 18 June 2025, Lisbon, Portugal</a:t>
            </a:r>
          </a:p>
          <a:p>
            <a:pPr algn="ctr" fontAlgn="auto">
              <a:spcAft>
                <a:spcPts val="0"/>
              </a:spcAft>
            </a:pPr>
            <a:endParaRPr lang="en-US" sz="3200" b="0" dirty="0">
              <a:effectLst/>
            </a:endParaRPr>
          </a:p>
          <a:p>
            <a:pPr algn="ctr" fontAlgn="auto">
              <a:spcAft>
                <a:spcPts val="0"/>
              </a:spcAft>
            </a:pPr>
            <a:r>
              <a:rPr lang="en-US" sz="3200" b="0" dirty="0">
                <a:effectLst/>
                <a:hlinkClick r:id="rId3"/>
              </a:rPr>
              <a:t>Dirk.meier@ideas.no</a:t>
            </a:r>
            <a:endParaRPr lang="en-US" sz="3200" b="0" dirty="0">
              <a:effectLst/>
            </a:endParaRPr>
          </a:p>
          <a:p>
            <a:pPr algn="ctr" fontAlgn="auto">
              <a:spcAft>
                <a:spcPts val="0"/>
              </a:spcAft>
            </a:pPr>
            <a:endParaRPr lang="en-US" sz="3200" b="0" dirty="0">
              <a:effectLst/>
            </a:endParaRPr>
          </a:p>
          <a:p>
            <a:pPr algn="ctr" fontAlgn="auto">
              <a:spcAft>
                <a:spcPts val="0"/>
              </a:spcAft>
            </a:pPr>
            <a:r>
              <a:rPr lang="en-US" sz="3200" b="0" dirty="0">
                <a:effectLst/>
              </a:rPr>
              <a:t>On behalf of IDEAS team</a:t>
            </a:r>
          </a:p>
        </p:txBody>
      </p:sp>
      <p:pic>
        <p:nvPicPr>
          <p:cNvPr id="8" name="Picture 7" descr="A black background with white squares&#10;&#10;Description automatically generated">
            <a:extLst>
              <a:ext uri="{FF2B5EF4-FFF2-40B4-BE49-F238E27FC236}">
                <a16:creationId xmlns:a16="http://schemas.microsoft.com/office/drawing/2014/main" id="{38486A34-E27F-1E52-4C67-5ABACD87E26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680"/>
          <a:stretch/>
        </p:blipFill>
        <p:spPr bwMode="auto">
          <a:xfrm>
            <a:off x="12432903" y="1250301"/>
            <a:ext cx="4445710" cy="30145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Graphic 15" descr="Satellite outline">
            <a:extLst>
              <a:ext uri="{FF2B5EF4-FFF2-40B4-BE49-F238E27FC236}">
                <a16:creationId xmlns:a16="http://schemas.microsoft.com/office/drawing/2014/main" id="{11A59265-D49E-7396-433E-195F946CF7A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5632504" y="3697265"/>
            <a:ext cx="1135089" cy="1135089"/>
          </a:xfrm>
          <a:prstGeom prst="rect">
            <a:avLst/>
          </a:prstGeom>
        </p:spPr>
      </p:pic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70F81AE6-943C-B760-C166-7D6872ECE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www.ideas.no</a:t>
            </a:r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2F2E232B-C53F-A90D-E7DD-A1A99C670F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8C833-96B1-AF4D-8471-9BAE6E4F9A34}" type="slidenum">
              <a:rPr lang="en-US" smtClean="0"/>
              <a:t>1</a:t>
            </a:fld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38E5EAE-AB84-27F5-04BF-F94A9BC24FED}"/>
              </a:ext>
            </a:extLst>
          </p:cNvPr>
          <p:cNvSpPr txBox="1"/>
          <p:nvPr/>
        </p:nvSpPr>
        <p:spPr>
          <a:xfrm>
            <a:off x="572669" y="3136045"/>
            <a:ext cx="1005812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tx1"/>
                </a:solidFill>
                <a:effectLst/>
              </a:rPr>
              <a:t>A. </a:t>
            </a:r>
            <a:r>
              <a:rPr lang="en-US" sz="2000" dirty="0" err="1">
                <a:solidFill>
                  <a:schemeClr val="tx1"/>
                </a:solidFill>
                <a:effectLst/>
              </a:rPr>
              <a:t>Hasanbegovic</a:t>
            </a:r>
            <a:r>
              <a:rPr lang="en-US" sz="2000" dirty="0">
                <a:solidFill>
                  <a:schemeClr val="tx1"/>
                </a:solidFill>
                <a:effectLst/>
              </a:rPr>
              <a:t>, T. </a:t>
            </a:r>
            <a:r>
              <a:rPr lang="en-US" sz="2000" dirty="0" err="1">
                <a:solidFill>
                  <a:schemeClr val="tx1"/>
                </a:solidFill>
                <a:effectLst/>
              </a:rPr>
              <a:t>Ostmoe</a:t>
            </a:r>
            <a:r>
              <a:rPr lang="en-US" sz="2000" dirty="0">
                <a:solidFill>
                  <a:schemeClr val="tx1"/>
                </a:solidFill>
                <a:effectLst/>
              </a:rPr>
              <a:t>, </a:t>
            </a:r>
            <a:r>
              <a:rPr lang="en-US" sz="2000" dirty="0" err="1">
                <a:solidFill>
                  <a:schemeClr val="tx1"/>
                </a:solidFill>
                <a:effectLst/>
              </a:rPr>
              <a:t>A.Fagerland</a:t>
            </a:r>
            <a:r>
              <a:rPr lang="en-US" sz="2000" dirty="0">
                <a:solidFill>
                  <a:schemeClr val="tx1"/>
                </a:solidFill>
                <a:effectLst/>
              </a:rPr>
              <a:t> Haavik, </a:t>
            </a:r>
            <a:r>
              <a:rPr lang="en-US" sz="2000" u="sng" dirty="0">
                <a:solidFill>
                  <a:schemeClr val="tx1"/>
                </a:solidFill>
                <a:effectLst/>
              </a:rPr>
              <a:t>D. Meier</a:t>
            </a:r>
            <a:r>
              <a:rPr lang="en-US" sz="2000" dirty="0">
                <a:solidFill>
                  <a:schemeClr val="tx1"/>
                </a:solidFill>
                <a:effectLst/>
              </a:rPr>
              <a:t>, B. Samadpoor Rikan, T. </a:t>
            </a:r>
            <a:r>
              <a:rPr lang="en-US" sz="2000" dirty="0" err="1">
                <a:solidFill>
                  <a:schemeClr val="tx1"/>
                </a:solidFill>
                <a:effectLst/>
              </a:rPr>
              <a:t>Nesjo</a:t>
            </a:r>
            <a:r>
              <a:rPr lang="en-US" sz="2000" dirty="0">
                <a:solidFill>
                  <a:schemeClr val="tx1"/>
                </a:solidFill>
                <a:effectLst/>
              </a:rPr>
              <a:t>, HK. </a:t>
            </a:r>
            <a:r>
              <a:rPr lang="en-US" sz="2000" dirty="0" err="1">
                <a:solidFill>
                  <a:schemeClr val="tx1"/>
                </a:solidFill>
                <a:effectLst/>
              </a:rPr>
              <a:t>Otnes</a:t>
            </a:r>
            <a:r>
              <a:rPr lang="en-US" sz="2000" dirty="0">
                <a:solidFill>
                  <a:schemeClr val="tx1"/>
                </a:solidFill>
                <a:effectLst/>
              </a:rPr>
              <a:t> Berge, A. Dadashi, S. Azman, J. Talebi, JE. Holter, P. Oya, G. </a:t>
            </a:r>
            <a:r>
              <a:rPr lang="en-US" sz="2000" dirty="0" err="1">
                <a:solidFill>
                  <a:schemeClr val="tx1"/>
                </a:solidFill>
                <a:effectLst/>
              </a:rPr>
              <a:t>Maehlum</a:t>
            </a:r>
            <a:br>
              <a:rPr lang="en-US" sz="2000" dirty="0">
                <a:solidFill>
                  <a:schemeClr val="tx1"/>
                </a:solidFill>
                <a:effectLst/>
              </a:rPr>
            </a:br>
            <a:r>
              <a:rPr lang="en-US" sz="2000" dirty="0">
                <a:solidFill>
                  <a:schemeClr val="tx1"/>
                </a:solidFill>
                <a:effectLst/>
              </a:rPr>
              <a:t> – IDEAS, Oslo, Norway –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46C68E5-CBE4-196C-44F6-021FEC4A17A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17428" y="4856617"/>
            <a:ext cx="3124390" cy="26854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" name="Picture 13" descr="Chart&#10;&#10;Description automatically generated">
            <a:extLst>
              <a:ext uri="{FF2B5EF4-FFF2-40B4-BE49-F238E27FC236}">
                <a16:creationId xmlns:a16="http://schemas.microsoft.com/office/drawing/2014/main" id="{C47565D3-0FFA-09CB-1267-5960B7D2939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2035" y="6199345"/>
            <a:ext cx="2595660" cy="26651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880922C2-71FF-A5C6-4FF3-E50742CF1F78}"/>
              </a:ext>
            </a:extLst>
          </p:cNvPr>
          <p:cNvGrpSpPr/>
          <p:nvPr/>
        </p:nvGrpSpPr>
        <p:grpSpPr>
          <a:xfrm>
            <a:off x="10333163" y="7016133"/>
            <a:ext cx="2337443" cy="1965449"/>
            <a:chOff x="13504124" y="2300562"/>
            <a:chExt cx="2337443" cy="1965449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F7BB1938-DE0C-E9F3-9380-AC9FC1B8EB1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3504124" y="3505582"/>
              <a:ext cx="2337443" cy="76042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0" name="Graphic 9" descr="Satellite outline">
              <a:extLst>
                <a:ext uri="{FF2B5EF4-FFF2-40B4-BE49-F238E27FC236}">
                  <a16:creationId xmlns:a16="http://schemas.microsoft.com/office/drawing/2014/main" id="{91D36352-F32E-63E7-2290-E08581D49DC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4133808" y="2300562"/>
              <a:ext cx="1135089" cy="113508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755370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CCD9BC-CE29-CA7D-F935-EA3795EE59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8B068E-3405-96C7-46CD-18D4EA64EA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2144" y="476875"/>
            <a:ext cx="13476356" cy="826167"/>
          </a:xfrm>
        </p:spPr>
        <p:txBody>
          <a:bodyPr>
            <a:normAutofit/>
          </a:bodyPr>
          <a:lstStyle/>
          <a:p>
            <a:r>
              <a:rPr lang="pt-BR" dirty="0"/>
              <a:t>IR FPA Detector </a:t>
            </a:r>
            <a:r>
              <a:rPr lang="pt-BR" dirty="0" err="1"/>
              <a:t>Readout</a:t>
            </a:r>
            <a:r>
              <a:rPr lang="pt-BR" dirty="0"/>
              <a:t> System </a:t>
            </a:r>
            <a:r>
              <a:rPr lang="pt-BR" dirty="0" err="1"/>
              <a:t>DevKit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3F97EF-71C5-F7BA-3578-70380C2C26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AMICSA 2025, 16-18 June 2025, Lisbon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9D04C3-E6B5-A88E-FBC4-D3B33F59D4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www.ideas.no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C633A2-35DB-401D-8D1C-DB77955D3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8C833-96B1-AF4D-8471-9BAE6E4F9A34}" type="slidenum">
              <a:rPr lang="en-US" smtClean="0"/>
              <a:t>10</a:t>
            </a:fld>
            <a:endParaRPr lang="en-US"/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401CC5AF-9F5F-C40F-7EB1-9824E22AC5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384" y="5082744"/>
            <a:ext cx="11995515" cy="3957399"/>
          </a:xfrm>
        </p:spPr>
      </p:pic>
      <p:pic>
        <p:nvPicPr>
          <p:cNvPr id="24" name="Graphic 23">
            <a:extLst>
              <a:ext uri="{FF2B5EF4-FFF2-40B4-BE49-F238E27FC236}">
                <a16:creationId xmlns:a16="http://schemas.microsoft.com/office/drawing/2014/main" id="{552884F2-A87E-F415-931D-B263DC637A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332482" y="7627598"/>
            <a:ext cx="822960" cy="822960"/>
          </a:xfrm>
          <a:prstGeom prst="rect">
            <a:avLst/>
          </a:prstGeom>
        </p:spPr>
      </p:pic>
      <p:pic>
        <p:nvPicPr>
          <p:cNvPr id="26" name="Graphic 25">
            <a:extLst>
              <a:ext uri="{FF2B5EF4-FFF2-40B4-BE49-F238E27FC236}">
                <a16:creationId xmlns:a16="http://schemas.microsoft.com/office/drawing/2014/main" id="{D0479E6A-2F14-95E1-870E-55AF4CECA3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332482" y="6287421"/>
            <a:ext cx="822960" cy="822960"/>
          </a:xfrm>
          <a:prstGeom prst="rect">
            <a:avLst/>
          </a:prstGeom>
        </p:spPr>
      </p:pic>
      <p:pic>
        <p:nvPicPr>
          <p:cNvPr id="28" name="Graphic 27">
            <a:extLst>
              <a:ext uri="{FF2B5EF4-FFF2-40B4-BE49-F238E27FC236}">
                <a16:creationId xmlns:a16="http://schemas.microsoft.com/office/drawing/2014/main" id="{D669FD53-B817-1C6D-5B45-CA0C64F0F87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231927" y="5356652"/>
            <a:ext cx="822960" cy="822960"/>
          </a:xfrm>
          <a:prstGeom prst="rect">
            <a:avLst/>
          </a:prstGeom>
        </p:spPr>
      </p:pic>
      <p:pic>
        <p:nvPicPr>
          <p:cNvPr id="30" name="Graphic 29">
            <a:extLst>
              <a:ext uri="{FF2B5EF4-FFF2-40B4-BE49-F238E27FC236}">
                <a16:creationId xmlns:a16="http://schemas.microsoft.com/office/drawing/2014/main" id="{1D3C95C5-6E8C-C6BF-012A-27636AE2144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363575" y="2601118"/>
            <a:ext cx="3519438" cy="1767682"/>
          </a:xfrm>
          <a:prstGeom prst="rect">
            <a:avLst/>
          </a:prstGeom>
        </p:spPr>
      </p:pic>
      <p:cxnSp>
        <p:nvCxnSpPr>
          <p:cNvPr id="32" name="Connector: Curved 31">
            <a:extLst>
              <a:ext uri="{FF2B5EF4-FFF2-40B4-BE49-F238E27FC236}">
                <a16:creationId xmlns:a16="http://schemas.microsoft.com/office/drawing/2014/main" id="{55482F9C-789F-9896-BA9E-A4A11EBAA58C}"/>
              </a:ext>
            </a:extLst>
          </p:cNvPr>
          <p:cNvCxnSpPr/>
          <p:nvPr/>
        </p:nvCxnSpPr>
        <p:spPr>
          <a:xfrm rot="10800000">
            <a:off x="3765551" y="4203700"/>
            <a:ext cx="1466377" cy="1152952"/>
          </a:xfrm>
          <a:prstGeom prst="curvedConnector3">
            <a:avLst/>
          </a:prstGeom>
          <a:ln w="38100"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33" name="Connector: Curved 32">
            <a:extLst>
              <a:ext uri="{FF2B5EF4-FFF2-40B4-BE49-F238E27FC236}">
                <a16:creationId xmlns:a16="http://schemas.microsoft.com/office/drawing/2014/main" id="{E5BBE5B8-316F-0900-17A4-1FFE82753307}"/>
              </a:ext>
            </a:extLst>
          </p:cNvPr>
          <p:cNvCxnSpPr>
            <a:cxnSpLocks/>
          </p:cNvCxnSpPr>
          <p:nvPr/>
        </p:nvCxnSpPr>
        <p:spPr>
          <a:xfrm rot="10800000">
            <a:off x="2667000" y="4203701"/>
            <a:ext cx="2688194" cy="2083721"/>
          </a:xfrm>
          <a:prstGeom prst="curvedConnector3">
            <a:avLst/>
          </a:prstGeom>
          <a:ln w="38100"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36" name="Connector: Curved 35">
            <a:extLst>
              <a:ext uri="{FF2B5EF4-FFF2-40B4-BE49-F238E27FC236}">
                <a16:creationId xmlns:a16="http://schemas.microsoft.com/office/drawing/2014/main" id="{F2A93C26-B19F-160E-AC28-213214294792}"/>
              </a:ext>
            </a:extLst>
          </p:cNvPr>
          <p:cNvCxnSpPr>
            <a:cxnSpLocks/>
          </p:cNvCxnSpPr>
          <p:nvPr/>
        </p:nvCxnSpPr>
        <p:spPr>
          <a:xfrm rot="16200000" flipV="1">
            <a:off x="2115987" y="4456992"/>
            <a:ext cx="3492498" cy="2985917"/>
          </a:xfrm>
          <a:prstGeom prst="curvedConnector3">
            <a:avLst>
              <a:gd name="adj1" fmla="val 46545"/>
            </a:avLst>
          </a:prstGeom>
          <a:ln w="38100"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44664DE-9BD7-2404-CAF8-8591BB258A5B}"/>
              </a:ext>
            </a:extLst>
          </p:cNvPr>
          <p:cNvSpPr/>
          <p:nvPr/>
        </p:nvSpPr>
        <p:spPr>
          <a:xfrm>
            <a:off x="6942667" y="1761067"/>
            <a:ext cx="10006350" cy="311573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l"/>
            <a:r>
              <a:rPr lang="en-US" sz="2000" dirty="0">
                <a:effectLst/>
              </a:rPr>
              <a:t>Step 1 (A): 	Make a harness to interface to the sensor</a:t>
            </a:r>
          </a:p>
          <a:p>
            <a:pPr algn="l"/>
            <a:r>
              <a:rPr lang="en-US" sz="2000" dirty="0">
                <a:effectLst/>
              </a:rPr>
              <a:t>Step 1 (B): 	Make a proximity electronics board to interface to the sensor</a:t>
            </a:r>
          </a:p>
          <a:p>
            <a:pPr algn="l"/>
            <a:r>
              <a:rPr lang="en-US" sz="2000" dirty="0">
                <a:effectLst/>
              </a:rPr>
              <a:t>Step 2: 	Use one of the provided examples as baseline for </a:t>
            </a:r>
          </a:p>
          <a:p>
            <a:pPr algn="l"/>
            <a:r>
              <a:rPr lang="en-US" sz="2000" dirty="0">
                <a:effectLst/>
              </a:rPr>
              <a:t>			sensor power and bias sequencing </a:t>
            </a:r>
          </a:p>
          <a:p>
            <a:pPr algn="l"/>
            <a:r>
              <a:rPr lang="en-US" sz="2000" dirty="0">
                <a:effectLst/>
              </a:rPr>
              <a:t>			control</a:t>
            </a:r>
          </a:p>
          <a:p>
            <a:pPr algn="l"/>
            <a:r>
              <a:rPr lang="en-US" sz="2000" dirty="0">
                <a:effectLst/>
              </a:rPr>
              <a:t>			readout</a:t>
            </a:r>
          </a:p>
          <a:p>
            <a:pPr algn="l"/>
            <a:r>
              <a:rPr lang="en-US" sz="2000" dirty="0">
                <a:effectLst/>
              </a:rPr>
              <a:t>			frame size, frame segmentation, number of frames </a:t>
            </a:r>
          </a:p>
          <a:p>
            <a:pPr algn="l"/>
            <a:r>
              <a:rPr lang="en-US" sz="2000" dirty="0">
                <a:effectLst/>
              </a:rPr>
              <a:t>Step 3: 	Connect your monitoring devices to observe response</a:t>
            </a:r>
          </a:p>
          <a:p>
            <a:pPr algn="l"/>
            <a:r>
              <a:rPr lang="en-US" sz="2000" dirty="0">
                <a:effectLst/>
              </a:rPr>
              <a:t>Step 4:	Perform the image acquisition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9CED187-D72B-86DF-10A1-F99CAE7EFFE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713199" y="5082744"/>
            <a:ext cx="4235818" cy="4055274"/>
          </a:xfrm>
          <a:prstGeom prst="rect">
            <a:avLst/>
          </a:prstGeom>
        </p:spPr>
      </p:pic>
      <p:pic>
        <p:nvPicPr>
          <p:cNvPr id="8" name="Picture 4" descr="Python (programming language) - Wikipedia">
            <a:extLst>
              <a:ext uri="{FF2B5EF4-FFF2-40B4-BE49-F238E27FC236}">
                <a16:creationId xmlns:a16="http://schemas.microsoft.com/office/drawing/2014/main" id="{27AD22FA-D947-15B3-EB4A-F9A9B15036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8127" y="1493103"/>
            <a:ext cx="925948" cy="1016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77F3224-1325-D9E3-A10E-D0C0C8A1B2E2}"/>
              </a:ext>
            </a:extLst>
          </p:cNvPr>
          <p:cNvSpPr txBox="1"/>
          <p:nvPr/>
        </p:nvSpPr>
        <p:spPr>
          <a:xfrm>
            <a:off x="13156776" y="8187868"/>
            <a:ext cx="367495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800" i="1" dirty="0">
                <a:solidFill>
                  <a:schemeClr val="tx1"/>
                </a:solidFill>
                <a:effectLst/>
                <a:latin typeface="+mn-lt"/>
              </a:rPr>
              <a:t>IR ROIC readout wo. MCT. </a:t>
            </a:r>
            <a:br>
              <a:rPr lang="en-US" sz="1800" i="1" dirty="0">
                <a:solidFill>
                  <a:schemeClr val="tx1"/>
                </a:solidFill>
                <a:effectLst/>
                <a:latin typeface="+mn-lt"/>
              </a:rPr>
            </a:br>
            <a:r>
              <a:rPr lang="en-US" sz="1800" i="1" dirty="0">
                <a:solidFill>
                  <a:schemeClr val="tx1"/>
                </a:solidFill>
                <a:effectLst/>
                <a:latin typeface="+mn-lt"/>
              </a:rPr>
              <a:t>Laser pointer on die.</a:t>
            </a:r>
          </a:p>
        </p:txBody>
      </p:sp>
    </p:spTree>
    <p:extLst>
      <p:ext uri="{BB962C8B-B14F-4D97-AF65-F5344CB8AC3E}">
        <p14:creationId xmlns:p14="http://schemas.microsoft.com/office/powerpoint/2010/main" val="5198093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DFF2B4-E810-D792-DAAC-9911D406FF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IR FPA Detector Readout Emulation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FDDA32-C4AF-455D-2BDA-C1130149AE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2143" y="2068488"/>
            <a:ext cx="8595324" cy="6716526"/>
          </a:xfrm>
        </p:spPr>
        <p:txBody>
          <a:bodyPr/>
          <a:lstStyle/>
          <a:p>
            <a:r>
              <a:rPr lang="en-US" sz="3000" b="1" dirty="0"/>
              <a:t>Cooled IR FPA Detectors </a:t>
            </a:r>
            <a:r>
              <a:rPr lang="en-US" sz="3000" dirty="0"/>
              <a:t>are expensive and non-trivial to operate. Detector interface details are under NDA.</a:t>
            </a:r>
          </a:p>
          <a:p>
            <a:r>
              <a:rPr lang="en-US" sz="3000" b="1" dirty="0"/>
              <a:t>Goal: </a:t>
            </a:r>
            <a:r>
              <a:rPr lang="en-US" sz="3000" dirty="0"/>
              <a:t>Demonstrate NIRCA </a:t>
            </a:r>
            <a:r>
              <a:rPr lang="en-US" sz="3000" dirty="0" err="1"/>
              <a:t>MkII</a:t>
            </a:r>
            <a:r>
              <a:rPr lang="en-US" sz="3000" dirty="0"/>
              <a:t> and FEE performance with electronics only (no detector)</a:t>
            </a:r>
          </a:p>
          <a:p>
            <a:pPr lvl="1"/>
            <a:r>
              <a:rPr lang="en-US" sz="2800" dirty="0"/>
              <a:t>Settling accuracy</a:t>
            </a:r>
          </a:p>
          <a:p>
            <a:pPr lvl="1"/>
            <a:r>
              <a:rPr lang="en-US" sz="2800" dirty="0"/>
              <a:t>Crosstalk</a:t>
            </a:r>
          </a:p>
          <a:p>
            <a:pPr lvl="1"/>
            <a:r>
              <a:rPr lang="en-US" sz="2800" dirty="0"/>
              <a:t>Dynamic range (</a:t>
            </a:r>
            <a:r>
              <a:rPr lang="en-US" sz="2800" i="1" dirty="0"/>
              <a:t>def. signal/</a:t>
            </a:r>
            <a:r>
              <a:rPr lang="en-US" sz="2800" i="1" dirty="0" err="1"/>
              <a:t>noise</a:t>
            </a:r>
            <a:r>
              <a:rPr lang="en-US" sz="2800" i="1" baseline="-25000" dirty="0" err="1"/>
              <a:t>RMS</a:t>
            </a:r>
            <a:r>
              <a:rPr lang="en-US" sz="2800" dirty="0"/>
              <a:t>)</a:t>
            </a:r>
            <a:endParaRPr lang="en-US" sz="2800" baseline="-25000" dirty="0"/>
          </a:p>
          <a:p>
            <a:r>
              <a:rPr lang="en-US" sz="3000" b="1" dirty="0"/>
              <a:t>How: </a:t>
            </a:r>
            <a:r>
              <a:rPr lang="en-US" sz="3000" dirty="0"/>
              <a:t>Proximity board used for generating fast switching levels (</a:t>
            </a:r>
            <a:r>
              <a:rPr lang="en-US" sz="3000" i="1" dirty="0"/>
              <a:t>i.e., detector output emulation</a:t>
            </a:r>
            <a:r>
              <a:rPr lang="en-US" sz="3000" dirty="0"/>
              <a:t>)</a:t>
            </a:r>
          </a:p>
          <a:p>
            <a:pPr lvl="1"/>
            <a:r>
              <a:rPr lang="en-US" sz="2800" dirty="0"/>
              <a:t>Voltage levels between 0V – 3.3V</a:t>
            </a:r>
          </a:p>
          <a:p>
            <a:pPr lvl="1"/>
            <a:r>
              <a:rPr lang="en-US" sz="2800" dirty="0"/>
              <a:t>Fully differential</a:t>
            </a:r>
          </a:p>
          <a:p>
            <a:pPr lvl="1"/>
            <a:r>
              <a:rPr lang="en-US" sz="2800" dirty="0"/>
              <a:t>Pseudo differential</a:t>
            </a:r>
          </a:p>
          <a:p>
            <a:pPr lvl="1"/>
            <a:r>
              <a:rPr lang="en-US" sz="2800" dirty="0"/>
              <a:t>Single ended </a:t>
            </a:r>
          </a:p>
          <a:p>
            <a:pPr lvl="1"/>
            <a:endParaRPr lang="en-US" sz="2431" dirty="0"/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8DC8EB-ABEF-F9F8-1AA3-D5612AE49B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AMICSA 2025, 16-18 June 2025, Lisbon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4F52DC-1934-4CE5-1773-430DF6B333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www.ideas.no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3B1881-2942-E9A3-7FB1-9160A3A3A0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8C833-96B1-AF4D-8471-9BAE6E4F9A34}" type="slidenum">
              <a:rPr lang="en-US" smtClean="0"/>
              <a:t>11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C63AFD4-CCBE-7834-014B-A9A0FD8864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98457" y="1964267"/>
            <a:ext cx="4083304" cy="64974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6D3AC14-7BB3-143A-1A82-986EE13D07AC}"/>
              </a:ext>
            </a:extLst>
          </p:cNvPr>
          <p:cNvCxnSpPr>
            <a:cxnSpLocks/>
          </p:cNvCxnSpPr>
          <p:nvPr/>
        </p:nvCxnSpPr>
        <p:spPr>
          <a:xfrm flipH="1">
            <a:off x="11266311" y="6536267"/>
            <a:ext cx="135467" cy="1682044"/>
          </a:xfrm>
          <a:prstGeom prst="line">
            <a:avLst/>
          </a:prstGeom>
          <a:ln w="762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7226575-CCDE-51AA-A745-FC228615AD24}"/>
              </a:ext>
            </a:extLst>
          </p:cNvPr>
          <p:cNvCxnSpPr>
            <a:cxnSpLocks/>
          </p:cNvCxnSpPr>
          <p:nvPr/>
        </p:nvCxnSpPr>
        <p:spPr>
          <a:xfrm flipH="1" flipV="1">
            <a:off x="9064978" y="5847644"/>
            <a:ext cx="2280355" cy="1478845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248028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45F8F9-555B-F4D7-98D4-23249B9815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657975-63EA-69C2-2668-08E927F068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Fully Differential Input – Settling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B73432-4B68-2EAE-4129-B621CF2094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AMICSA 2025, 16-18 June 2025, Lisbon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FB9F18-51B3-141A-977C-6611A87E44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www.ideas.no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1C8976-C8DF-E77C-2147-007BB1EF4B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8C833-96B1-AF4D-8471-9BAE6E4F9A34}" type="slidenum">
              <a:rPr lang="en-US" smtClean="0"/>
              <a:t>12</a:t>
            </a:fld>
            <a:endParaRPr lang="en-US"/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268E1F01-36A4-ED2B-0EA3-67743964B33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876476"/>
              </p:ext>
            </p:extLst>
          </p:nvPr>
        </p:nvGraphicFramePr>
        <p:xfrm>
          <a:off x="815789" y="1815139"/>
          <a:ext cx="4120239" cy="2346960"/>
        </p:xfrm>
        <a:graphic>
          <a:graphicData uri="http://schemas.openxmlformats.org/drawingml/2006/table">
            <a:tbl>
              <a:tblPr bandRow="1">
                <a:tableStyleId>{8799B23B-EC83-4686-B30A-512413B5E67A}</a:tableStyleId>
              </a:tblPr>
              <a:tblGrid>
                <a:gridCol w="1975925">
                  <a:extLst>
                    <a:ext uri="{9D8B030D-6E8A-4147-A177-3AD203B41FA5}">
                      <a16:colId xmlns:a16="http://schemas.microsoft.com/office/drawing/2014/main" val="1003182518"/>
                    </a:ext>
                  </a:extLst>
                </a:gridCol>
                <a:gridCol w="2144314">
                  <a:extLst>
                    <a:ext uri="{9D8B030D-6E8A-4147-A177-3AD203B41FA5}">
                      <a16:colId xmlns:a16="http://schemas.microsoft.com/office/drawing/2014/main" val="41301356"/>
                    </a:ext>
                  </a:extLst>
                </a:gridCol>
              </a:tblGrid>
              <a:tr h="283813"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b="1"/>
                        <a:t>Key parameters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9083913"/>
                  </a:ext>
                </a:extLst>
              </a:tr>
              <a:tr h="283813">
                <a:tc>
                  <a:txBody>
                    <a:bodyPr/>
                    <a:lstStyle/>
                    <a:p>
                      <a:r>
                        <a:rPr lang="en-US" sz="1600"/>
                        <a:t>Gain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x1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3722026"/>
                  </a:ext>
                </a:extLst>
              </a:tr>
              <a:tr h="283813">
                <a:tc>
                  <a:txBody>
                    <a:bodyPr/>
                    <a:lstStyle/>
                    <a:p>
                      <a:r>
                        <a:rPr lang="en-US" sz="1600"/>
                        <a:t>Internal offset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Internal VCM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25279820"/>
                  </a:ext>
                </a:extLst>
              </a:tr>
              <a:tr h="283813">
                <a:tc>
                  <a:txBody>
                    <a:bodyPr/>
                    <a:lstStyle/>
                    <a:p>
                      <a:r>
                        <a:rPr lang="en-US" sz="1600"/>
                        <a:t>AIN+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0.6V - 2.25V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78830859"/>
                  </a:ext>
                </a:extLst>
              </a:tr>
              <a:tr h="283813">
                <a:tc>
                  <a:txBody>
                    <a:bodyPr/>
                    <a:lstStyle/>
                    <a:p>
                      <a:r>
                        <a:rPr lang="en-US" sz="1600"/>
                        <a:t>AIN-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2.25V – 0.6V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8590748"/>
                  </a:ext>
                </a:extLst>
              </a:tr>
              <a:tr h="283813">
                <a:tc>
                  <a:txBody>
                    <a:bodyPr/>
                    <a:lstStyle/>
                    <a:p>
                      <a:r>
                        <a:rPr lang="en-US" sz="1600" dirty="0"/>
                        <a:t>Full-scale input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3.3 </a:t>
                      </a:r>
                      <a:r>
                        <a:rPr lang="en-US" sz="1600" dirty="0" err="1"/>
                        <a:t>Vpp</a:t>
                      </a:r>
                      <a:r>
                        <a:rPr lang="en-US" sz="1600" dirty="0"/>
                        <a:t>, i.e.,2x1.65 </a:t>
                      </a:r>
                      <a:r>
                        <a:rPr lang="en-US" sz="1600" dirty="0" err="1"/>
                        <a:t>Vpp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9780710"/>
                  </a:ext>
                </a:extLst>
              </a:tr>
              <a:tr h="283813">
                <a:tc>
                  <a:txBody>
                    <a:bodyPr/>
                    <a:lstStyle/>
                    <a:p>
                      <a:r>
                        <a:rPr lang="en-US" sz="1600"/>
                        <a:t>Sampling frequency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12 </a:t>
                      </a:r>
                      <a:r>
                        <a:rPr lang="en-US" sz="1600" dirty="0" err="1"/>
                        <a:t>Msps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3933223"/>
                  </a:ext>
                </a:extLst>
              </a:tr>
            </a:tbl>
          </a:graphicData>
        </a:graphic>
      </p:graphicFrame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25D153FC-13FC-1D4D-B0B7-FE324DFBD3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5790" y="6248401"/>
            <a:ext cx="9622892" cy="253661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3369" b="1" dirty="0"/>
              <a:t>Observations</a:t>
            </a:r>
          </a:p>
          <a:p>
            <a:pPr lvl="1"/>
            <a:r>
              <a:rPr lang="en-US" sz="2800" dirty="0"/>
              <a:t>Excellent settling at 12 </a:t>
            </a:r>
            <a:r>
              <a:rPr lang="en-US" sz="2800" dirty="0" err="1"/>
              <a:t>Msps</a:t>
            </a:r>
            <a:endParaRPr lang="en-US" sz="2800" dirty="0"/>
          </a:p>
          <a:p>
            <a:pPr lvl="1"/>
            <a:r>
              <a:rPr lang="en-US" sz="2800" dirty="0"/>
              <a:t>Dynamic range can be &gt; 20000:1 (&gt; 86 dB) when full-scale input is above 4 </a:t>
            </a:r>
            <a:r>
              <a:rPr lang="en-US" sz="2800" dirty="0" err="1"/>
              <a:t>Vpp</a:t>
            </a:r>
            <a:endParaRPr lang="en-US" sz="2800" dirty="0"/>
          </a:p>
          <a:p>
            <a:pPr lvl="1"/>
            <a:r>
              <a:rPr lang="en-US" sz="2800" dirty="0"/>
              <a:t>Activating multiple simultaneously sampling ADCs of identical signals does not impact settling accuracy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056A956-5CF5-3690-808E-EB6713FA3C9F}"/>
              </a:ext>
            </a:extLst>
          </p:cNvPr>
          <p:cNvSpPr txBox="1"/>
          <p:nvPr/>
        </p:nvSpPr>
        <p:spPr>
          <a:xfrm>
            <a:off x="5320968" y="1607306"/>
            <a:ext cx="41873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b="1">
                <a:solidFill>
                  <a:schemeClr val="tx1"/>
                </a:solidFill>
                <a:effectLst/>
                <a:latin typeface="+mn-lt"/>
              </a:rPr>
              <a:t>Fully differential (FDIFF) </a:t>
            </a:r>
          </a:p>
        </p:txBody>
      </p:sp>
      <p:pic>
        <p:nvPicPr>
          <p:cNvPr id="13" name="Picture 12" descr="A black screen with a black arrow&#10;&#10;AI-generated content may be incorrect.">
            <a:extLst>
              <a:ext uri="{FF2B5EF4-FFF2-40B4-BE49-F238E27FC236}">
                <a16:creationId xmlns:a16="http://schemas.microsoft.com/office/drawing/2014/main" id="{19B54F90-572F-38A1-280F-631968BBFE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0968" y="2148747"/>
            <a:ext cx="5117713" cy="2011680"/>
          </a:xfrm>
          <a:prstGeom prst="rect">
            <a:avLst/>
          </a:prstGeom>
        </p:spPr>
      </p:pic>
      <p:pic>
        <p:nvPicPr>
          <p:cNvPr id="17" name="Picture 16" descr="A screenshot of a graph&#10;&#10;AI-generated content may be incorrect.">
            <a:extLst>
              <a:ext uri="{FF2B5EF4-FFF2-40B4-BE49-F238E27FC236}">
                <a16:creationId xmlns:a16="http://schemas.microsoft.com/office/drawing/2014/main" id="{2E9305CF-FCED-BA0B-B185-201246B910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1709" y="1882044"/>
            <a:ext cx="5486411" cy="7315215"/>
          </a:xfrm>
          <a:prstGeom prst="rect">
            <a:avLst/>
          </a:prstGeom>
        </p:spPr>
      </p:pic>
      <p:graphicFrame>
        <p:nvGraphicFramePr>
          <p:cNvPr id="18" name="Table 17">
            <a:extLst>
              <a:ext uri="{FF2B5EF4-FFF2-40B4-BE49-F238E27FC236}">
                <a16:creationId xmlns:a16="http://schemas.microsoft.com/office/drawing/2014/main" id="{450C5C7D-2433-28FA-6398-01383F038DB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0550247"/>
              </p:ext>
            </p:extLst>
          </p:nvPr>
        </p:nvGraphicFramePr>
        <p:xfrm>
          <a:off x="815788" y="4534690"/>
          <a:ext cx="4120239" cy="1341120"/>
        </p:xfrm>
        <a:graphic>
          <a:graphicData uri="http://schemas.openxmlformats.org/drawingml/2006/table">
            <a:tbl>
              <a:tblPr bandRow="1">
                <a:tableStyleId>{8799B23B-EC83-4686-B30A-512413B5E67A}</a:tableStyleId>
              </a:tblPr>
              <a:tblGrid>
                <a:gridCol w="1975925">
                  <a:extLst>
                    <a:ext uri="{9D8B030D-6E8A-4147-A177-3AD203B41FA5}">
                      <a16:colId xmlns:a16="http://schemas.microsoft.com/office/drawing/2014/main" val="1003182518"/>
                    </a:ext>
                  </a:extLst>
                </a:gridCol>
                <a:gridCol w="2144314">
                  <a:extLst>
                    <a:ext uri="{9D8B030D-6E8A-4147-A177-3AD203B41FA5}">
                      <a16:colId xmlns:a16="http://schemas.microsoft.com/office/drawing/2014/main" val="41301356"/>
                    </a:ext>
                  </a:extLst>
                </a:gridCol>
              </a:tblGrid>
              <a:tr h="283813"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b="1"/>
                        <a:t>Results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9083913"/>
                  </a:ext>
                </a:extLst>
              </a:tr>
              <a:tr h="283813">
                <a:tc>
                  <a:txBody>
                    <a:bodyPr/>
                    <a:lstStyle/>
                    <a:p>
                      <a:r>
                        <a:rPr lang="en-US" sz="1600"/>
                        <a:t>High data noise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3.48 LSB</a:t>
                      </a:r>
                      <a:r>
                        <a:rPr lang="en-US" sz="1600" baseline="-25000"/>
                        <a:t>RMS</a:t>
                      </a:r>
                      <a:endParaRPr lang="en-US" sz="16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3722026"/>
                  </a:ext>
                </a:extLst>
              </a:tr>
              <a:tr h="283813">
                <a:tc>
                  <a:txBody>
                    <a:bodyPr/>
                    <a:lstStyle/>
                    <a:p>
                      <a:r>
                        <a:rPr lang="en-US" sz="1600"/>
                        <a:t>Low data noise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3.52 LSB</a:t>
                      </a:r>
                      <a:r>
                        <a:rPr lang="en-US" sz="1600" baseline="-25000"/>
                        <a:t>RMS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25279820"/>
                  </a:ext>
                </a:extLst>
              </a:tr>
              <a:tr h="283813">
                <a:tc>
                  <a:txBody>
                    <a:bodyPr/>
                    <a:lstStyle/>
                    <a:p>
                      <a:r>
                        <a:rPr lang="en-US" sz="1600"/>
                        <a:t>Dynamic range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18561:1, 85.3 dB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7883085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325677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CD1678-02E1-D86D-39A6-D512E2359D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AEB159-112D-6043-B8B8-FE1FC6DDE5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2144" y="476875"/>
            <a:ext cx="13823738" cy="1016228"/>
          </a:xfrm>
        </p:spPr>
        <p:txBody>
          <a:bodyPr>
            <a:normAutofit/>
          </a:bodyPr>
          <a:lstStyle/>
          <a:p>
            <a:r>
              <a:rPr lang="en-US" dirty="0"/>
              <a:t>Fully Differential Input – Crosstalk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B6CC0F-7380-23E6-77DF-E5B4331DF7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AMICSA 2025, 16-18 June 2025, Lisbon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7A6063-2C6A-29AB-963F-B591633A5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www.ideas.no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40D587-3373-2325-366D-CC8A3B5297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8C833-96B1-AF4D-8471-9BAE6E4F9A34}" type="slidenum">
              <a:rPr lang="en-US" smtClean="0"/>
              <a:t>13</a:t>
            </a:fld>
            <a:endParaRPr lang="en-US"/>
          </a:p>
        </p:txBody>
      </p:sp>
      <p:pic>
        <p:nvPicPr>
          <p:cNvPr id="10" name="Picture 9" descr="A screenshot of a graph&#10;&#10;AI-generated content may be incorrect.">
            <a:extLst>
              <a:ext uri="{FF2B5EF4-FFF2-40B4-BE49-F238E27FC236}">
                <a16:creationId xmlns:a16="http://schemas.microsoft.com/office/drawing/2014/main" id="{E9E565DF-7B7E-722C-9996-701338198F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552" y="1219192"/>
            <a:ext cx="9144018" cy="7315215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35504F6-2559-F856-BB58-A1A16A871E57}"/>
              </a:ext>
            </a:extLst>
          </p:cNvPr>
          <p:cNvCxnSpPr>
            <a:cxnSpLocks/>
          </p:cNvCxnSpPr>
          <p:nvPr/>
        </p:nvCxnSpPr>
        <p:spPr>
          <a:xfrm>
            <a:off x="8482013" y="2043113"/>
            <a:ext cx="701249" cy="1173317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DD52E2F-1EAB-1598-8344-02C2D36D8E6B}"/>
              </a:ext>
            </a:extLst>
          </p:cNvPr>
          <p:cNvCxnSpPr>
            <a:cxnSpLocks/>
          </p:cNvCxnSpPr>
          <p:nvPr/>
        </p:nvCxnSpPr>
        <p:spPr>
          <a:xfrm>
            <a:off x="9982200" y="2043113"/>
            <a:ext cx="857250" cy="785812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21C94B0-AEB3-37A3-3135-4B369558B07C}"/>
              </a:ext>
            </a:extLst>
          </p:cNvPr>
          <p:cNvCxnSpPr>
            <a:cxnSpLocks/>
          </p:cNvCxnSpPr>
          <p:nvPr/>
        </p:nvCxnSpPr>
        <p:spPr>
          <a:xfrm>
            <a:off x="10839450" y="2828925"/>
            <a:ext cx="4998246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23E7C57-0966-413C-B95C-491B375E0A3C}"/>
              </a:ext>
            </a:extLst>
          </p:cNvPr>
          <p:cNvCxnSpPr>
            <a:cxnSpLocks/>
          </p:cNvCxnSpPr>
          <p:nvPr/>
        </p:nvCxnSpPr>
        <p:spPr>
          <a:xfrm>
            <a:off x="15837696" y="2828925"/>
            <a:ext cx="0" cy="387505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aphicFrame>
        <p:nvGraphicFramePr>
          <p:cNvPr id="24" name="Table 23">
            <a:extLst>
              <a:ext uri="{FF2B5EF4-FFF2-40B4-BE49-F238E27FC236}">
                <a16:creationId xmlns:a16="http://schemas.microsoft.com/office/drawing/2014/main" id="{E6C3E439-5D0C-AAD6-7F5A-F29838A995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0272471"/>
              </p:ext>
            </p:extLst>
          </p:nvPr>
        </p:nvGraphicFramePr>
        <p:xfrm>
          <a:off x="815789" y="1815139"/>
          <a:ext cx="4120239" cy="3931920"/>
        </p:xfrm>
        <a:graphic>
          <a:graphicData uri="http://schemas.openxmlformats.org/drawingml/2006/table">
            <a:tbl>
              <a:tblPr bandRow="1">
                <a:tableStyleId>{8799B23B-EC83-4686-B30A-512413B5E67A}</a:tableStyleId>
              </a:tblPr>
              <a:tblGrid>
                <a:gridCol w="1975925">
                  <a:extLst>
                    <a:ext uri="{9D8B030D-6E8A-4147-A177-3AD203B41FA5}">
                      <a16:colId xmlns:a16="http://schemas.microsoft.com/office/drawing/2014/main" val="1003182518"/>
                    </a:ext>
                  </a:extLst>
                </a:gridCol>
                <a:gridCol w="2144314">
                  <a:extLst>
                    <a:ext uri="{9D8B030D-6E8A-4147-A177-3AD203B41FA5}">
                      <a16:colId xmlns:a16="http://schemas.microsoft.com/office/drawing/2014/main" val="41301356"/>
                    </a:ext>
                  </a:extLst>
                </a:gridCol>
              </a:tblGrid>
              <a:tr h="283813"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b="1"/>
                        <a:t>Key parameters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9083913"/>
                  </a:ext>
                </a:extLst>
              </a:tr>
              <a:tr h="283813">
                <a:tc>
                  <a:txBody>
                    <a:bodyPr/>
                    <a:lstStyle/>
                    <a:p>
                      <a:r>
                        <a:rPr lang="en-US" sz="1600"/>
                        <a:t>Gain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x1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3722026"/>
                  </a:ext>
                </a:extLst>
              </a:tr>
              <a:tr h="283813">
                <a:tc>
                  <a:txBody>
                    <a:bodyPr/>
                    <a:lstStyle/>
                    <a:p>
                      <a:r>
                        <a:rPr lang="en-US" sz="1600"/>
                        <a:t>Internal offset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Internal VCM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25279820"/>
                  </a:ext>
                </a:extLst>
              </a:tr>
              <a:tr h="283813">
                <a:tc>
                  <a:txBody>
                    <a:bodyPr/>
                    <a:lstStyle/>
                    <a:p>
                      <a:r>
                        <a:rPr lang="en-US" sz="1600"/>
                        <a:t>AIN+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0.6V - 2.25V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78830859"/>
                  </a:ext>
                </a:extLst>
              </a:tr>
              <a:tr h="283813">
                <a:tc>
                  <a:txBody>
                    <a:bodyPr/>
                    <a:lstStyle/>
                    <a:p>
                      <a:r>
                        <a:rPr lang="en-US" sz="1600"/>
                        <a:t>AIN-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2.25V – 0.6V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8590748"/>
                  </a:ext>
                </a:extLst>
              </a:tr>
              <a:tr h="283813">
                <a:tc>
                  <a:txBody>
                    <a:bodyPr/>
                    <a:lstStyle/>
                    <a:p>
                      <a:r>
                        <a:rPr lang="en-US" sz="1600" dirty="0"/>
                        <a:t>Full-scale input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3.3 </a:t>
                      </a:r>
                      <a:r>
                        <a:rPr lang="en-US" sz="1600" err="1"/>
                        <a:t>Vpp</a:t>
                      </a:r>
                      <a:endParaRPr lang="en-US" sz="16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9780710"/>
                  </a:ext>
                </a:extLst>
              </a:tr>
              <a:tr h="283813">
                <a:tc>
                  <a:txBody>
                    <a:bodyPr/>
                    <a:lstStyle/>
                    <a:p>
                      <a:r>
                        <a:rPr lang="en-US" sz="1600"/>
                        <a:t>Sampling frequency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12 </a:t>
                      </a:r>
                      <a:r>
                        <a:rPr lang="en-US" sz="1600" err="1"/>
                        <a:t>Msps</a:t>
                      </a:r>
                      <a:endParaRPr lang="en-US" sz="16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3933223"/>
                  </a:ext>
                </a:extLst>
              </a:tr>
              <a:tr h="283813">
                <a:tc>
                  <a:txBody>
                    <a:bodyPr/>
                    <a:lstStyle/>
                    <a:p>
                      <a:r>
                        <a:rPr lang="en-US" sz="1600"/>
                        <a:t>Driven input victims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98071006"/>
                  </a:ext>
                </a:extLst>
              </a:tr>
              <a:tr h="283813">
                <a:tc>
                  <a:txBody>
                    <a:bodyPr/>
                    <a:lstStyle/>
                    <a:p>
                      <a:r>
                        <a:rPr lang="en-US" sz="1600"/>
                        <a:t>Floating input victims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83940277"/>
                  </a:ext>
                </a:extLst>
              </a:tr>
              <a:tr h="283813">
                <a:tc>
                  <a:txBody>
                    <a:bodyPr/>
                    <a:lstStyle/>
                    <a:p>
                      <a:r>
                        <a:rPr lang="en-US" sz="1600"/>
                        <a:t>Aggressors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8324359"/>
                  </a:ext>
                </a:extLst>
              </a:tr>
              <a:tr h="283813">
                <a:tc>
                  <a:txBody>
                    <a:bodyPr/>
                    <a:lstStyle/>
                    <a:p>
                      <a:r>
                        <a:rPr lang="en-US" sz="1600" dirty="0"/>
                        <a:t>Aggressor full-scale input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0-100%, with some taper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92918840"/>
                  </a:ext>
                </a:extLst>
              </a:tr>
            </a:tbl>
          </a:graphicData>
        </a:graphic>
      </p:graphicFrame>
      <p:sp>
        <p:nvSpPr>
          <p:cNvPr id="27" name="Content Placeholder 10">
            <a:extLst>
              <a:ext uri="{FF2B5EF4-FFF2-40B4-BE49-F238E27FC236}">
                <a16:creationId xmlns:a16="http://schemas.microsoft.com/office/drawing/2014/main" id="{887AF7DF-FB03-3163-43B2-04721724DB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5791" y="6248401"/>
            <a:ext cx="6666678" cy="253661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000" b="1" dirty="0"/>
              <a:t>Observations</a:t>
            </a:r>
          </a:p>
          <a:p>
            <a:pPr lvl="1"/>
            <a:r>
              <a:rPr lang="en-US" sz="2431" dirty="0"/>
              <a:t>Noise not impacted by 8 aggressors</a:t>
            </a:r>
          </a:p>
          <a:p>
            <a:pPr lvl="1"/>
            <a:r>
              <a:rPr lang="en-US" sz="2431" dirty="0"/>
              <a:t>Averaging 1024 samples shows &lt; 2 LSB impact, but no evident crosstalk pattern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CD1998E-4FFA-57F9-B7BB-D9D6C1B74610}"/>
              </a:ext>
            </a:extLst>
          </p:cNvPr>
          <p:cNvSpPr txBox="1"/>
          <p:nvPr/>
        </p:nvSpPr>
        <p:spPr>
          <a:xfrm>
            <a:off x="8191500" y="1302623"/>
            <a:ext cx="205739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0070C0"/>
                </a:solidFill>
                <a:effectLst/>
                <a:latin typeface="+mn-lt"/>
              </a:rPr>
              <a:t>Driven input victims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582D141D-491D-8E2E-0C4F-1A1DCCCF7DD4}"/>
              </a:ext>
            </a:extLst>
          </p:cNvPr>
          <p:cNvCxnSpPr>
            <a:cxnSpLocks/>
          </p:cNvCxnSpPr>
          <p:nvPr/>
        </p:nvCxnSpPr>
        <p:spPr>
          <a:xfrm>
            <a:off x="8482013" y="1671955"/>
            <a:ext cx="1483518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E0C992D8-B9F8-C2E5-D0C9-583630F378B0}"/>
              </a:ext>
            </a:extLst>
          </p:cNvPr>
          <p:cNvCxnSpPr>
            <a:cxnSpLocks/>
          </p:cNvCxnSpPr>
          <p:nvPr/>
        </p:nvCxnSpPr>
        <p:spPr>
          <a:xfrm flipH="1">
            <a:off x="10764469" y="1528764"/>
            <a:ext cx="2170481" cy="24288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CBFBB431-729C-4B5D-9EF2-E95705FBF878}"/>
              </a:ext>
            </a:extLst>
          </p:cNvPr>
          <p:cNvCxnSpPr>
            <a:cxnSpLocks/>
          </p:cNvCxnSpPr>
          <p:nvPr/>
        </p:nvCxnSpPr>
        <p:spPr>
          <a:xfrm flipH="1">
            <a:off x="12777788" y="1528763"/>
            <a:ext cx="152400" cy="23812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9F431376-E375-563B-5088-760FA49E3DA3}"/>
              </a:ext>
            </a:extLst>
          </p:cNvPr>
          <p:cNvCxnSpPr/>
          <p:nvPr/>
        </p:nvCxnSpPr>
        <p:spPr>
          <a:xfrm>
            <a:off x="12934950" y="1528764"/>
            <a:ext cx="823913" cy="24288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3DB03E15-2418-D649-045C-20FDE01B3074}"/>
              </a:ext>
            </a:extLst>
          </p:cNvPr>
          <p:cNvCxnSpPr>
            <a:cxnSpLocks/>
          </p:cNvCxnSpPr>
          <p:nvPr/>
        </p:nvCxnSpPr>
        <p:spPr>
          <a:xfrm>
            <a:off x="12930188" y="1524002"/>
            <a:ext cx="1833562" cy="24288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443C4839-0CC4-AF58-9BC2-1DB6A4239412}"/>
              </a:ext>
            </a:extLst>
          </p:cNvPr>
          <p:cNvCxnSpPr>
            <a:cxnSpLocks/>
          </p:cNvCxnSpPr>
          <p:nvPr/>
        </p:nvCxnSpPr>
        <p:spPr>
          <a:xfrm>
            <a:off x="12930188" y="1528763"/>
            <a:ext cx="2738524" cy="23812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AAAD4A3D-93CF-C534-7F54-9FFBB9F55AE2}"/>
              </a:ext>
            </a:extLst>
          </p:cNvPr>
          <p:cNvSpPr txBox="1"/>
          <p:nvPr/>
        </p:nvSpPr>
        <p:spPr>
          <a:xfrm>
            <a:off x="11696700" y="1219183"/>
            <a:ext cx="24669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>
                <a:solidFill>
                  <a:srgbClr val="0070C0"/>
                </a:solidFill>
                <a:effectLst/>
                <a:latin typeface="+mn-lt"/>
              </a:rPr>
              <a:t>Floating input victims</a:t>
            </a:r>
          </a:p>
        </p:txBody>
      </p: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E6E9CEE8-4EDF-8614-4EF4-AFAFA4BE77E3}"/>
              </a:ext>
            </a:extLst>
          </p:cNvPr>
          <p:cNvCxnSpPr>
            <a:cxnSpLocks/>
          </p:cNvCxnSpPr>
          <p:nvPr/>
        </p:nvCxnSpPr>
        <p:spPr>
          <a:xfrm flipH="1" flipV="1">
            <a:off x="10463213" y="2043113"/>
            <a:ext cx="1709737" cy="51434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01B1FD55-77B7-613E-F1D6-7BC419146424}"/>
              </a:ext>
            </a:extLst>
          </p:cNvPr>
          <p:cNvCxnSpPr>
            <a:cxnSpLocks/>
          </p:cNvCxnSpPr>
          <p:nvPr/>
        </p:nvCxnSpPr>
        <p:spPr>
          <a:xfrm flipH="1" flipV="1">
            <a:off x="11218041" y="2050197"/>
            <a:ext cx="954909" cy="50018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45F8AAFB-6598-AE0F-E782-BA65D4B61BEE}"/>
              </a:ext>
            </a:extLst>
          </p:cNvPr>
          <p:cNvCxnSpPr>
            <a:cxnSpLocks/>
          </p:cNvCxnSpPr>
          <p:nvPr/>
        </p:nvCxnSpPr>
        <p:spPr>
          <a:xfrm flipH="1" flipV="1">
            <a:off x="11638388" y="2050197"/>
            <a:ext cx="534562" cy="50018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3B4F9B99-B34A-7DA1-A01E-E8AE42DC1996}"/>
              </a:ext>
            </a:extLst>
          </p:cNvPr>
          <p:cNvCxnSpPr>
            <a:cxnSpLocks/>
          </p:cNvCxnSpPr>
          <p:nvPr/>
        </p:nvCxnSpPr>
        <p:spPr>
          <a:xfrm flipV="1">
            <a:off x="12172950" y="2050197"/>
            <a:ext cx="73611" cy="50018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5C6D43A7-24DC-DDD8-E812-CD8874EF5547}"/>
              </a:ext>
            </a:extLst>
          </p:cNvPr>
          <p:cNvCxnSpPr/>
          <p:nvPr/>
        </p:nvCxnSpPr>
        <p:spPr>
          <a:xfrm flipV="1">
            <a:off x="12172950" y="2050197"/>
            <a:ext cx="1128713" cy="50018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59EB084D-72EE-C2B0-79CE-55575E43AEAD}"/>
              </a:ext>
            </a:extLst>
          </p:cNvPr>
          <p:cNvCxnSpPr/>
          <p:nvPr/>
        </p:nvCxnSpPr>
        <p:spPr>
          <a:xfrm flipV="1">
            <a:off x="12172950" y="2050197"/>
            <a:ext cx="2126500" cy="50726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3D5E6362-F294-50BC-B202-843D724D0B56}"/>
              </a:ext>
            </a:extLst>
          </p:cNvPr>
          <p:cNvCxnSpPr/>
          <p:nvPr/>
        </p:nvCxnSpPr>
        <p:spPr>
          <a:xfrm flipV="1">
            <a:off x="12172950" y="2050197"/>
            <a:ext cx="3119438" cy="50726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F11E2804-FFAE-F753-6587-C07D726206C3}"/>
              </a:ext>
            </a:extLst>
          </p:cNvPr>
          <p:cNvCxnSpPr/>
          <p:nvPr/>
        </p:nvCxnSpPr>
        <p:spPr>
          <a:xfrm flipV="1">
            <a:off x="12172950" y="2050197"/>
            <a:ext cx="4152900" cy="50726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TextBox 72">
            <a:extLst>
              <a:ext uri="{FF2B5EF4-FFF2-40B4-BE49-F238E27FC236}">
                <a16:creationId xmlns:a16="http://schemas.microsoft.com/office/drawing/2014/main" id="{2237E41E-E9E2-F542-729F-4ACD71DBB9E0}"/>
              </a:ext>
            </a:extLst>
          </p:cNvPr>
          <p:cNvSpPr txBox="1"/>
          <p:nvPr/>
        </p:nvSpPr>
        <p:spPr>
          <a:xfrm>
            <a:off x="11037094" y="2467530"/>
            <a:ext cx="24669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>
                <a:solidFill>
                  <a:srgbClr val="FF0000"/>
                </a:solidFill>
                <a:effectLst/>
                <a:latin typeface="+mn-lt"/>
              </a:rPr>
              <a:t>Aggressors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2CFA4305-FADE-F2FD-7114-7E6D8C7CD40A}"/>
              </a:ext>
            </a:extLst>
          </p:cNvPr>
          <p:cNvSpPr txBox="1"/>
          <p:nvPr/>
        </p:nvSpPr>
        <p:spPr>
          <a:xfrm>
            <a:off x="5130376" y="1680865"/>
            <a:ext cx="247056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800" i="1" dirty="0">
                <a:solidFill>
                  <a:schemeClr val="tx1"/>
                </a:solidFill>
                <a:effectLst/>
                <a:latin typeface="+mn-lt"/>
              </a:rPr>
              <a:t>Visualizing only a part of the 1024x1024 frame</a:t>
            </a:r>
          </a:p>
        </p:txBody>
      </p: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D32E1D33-F810-FBEA-249A-D5FA5496B36F}"/>
              </a:ext>
            </a:extLst>
          </p:cNvPr>
          <p:cNvCxnSpPr>
            <a:cxnSpLocks/>
          </p:cNvCxnSpPr>
          <p:nvPr/>
        </p:nvCxnSpPr>
        <p:spPr>
          <a:xfrm>
            <a:off x="7572366" y="1927832"/>
            <a:ext cx="376247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D6278982-9D32-95D1-C496-337CD51BB7C7}"/>
              </a:ext>
            </a:extLst>
          </p:cNvPr>
          <p:cNvSpPr txBox="1"/>
          <p:nvPr/>
        </p:nvSpPr>
        <p:spPr>
          <a:xfrm>
            <a:off x="5130376" y="3364468"/>
            <a:ext cx="247056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800" i="1" dirty="0">
                <a:solidFill>
                  <a:schemeClr val="tx1"/>
                </a:solidFill>
                <a:effectLst/>
                <a:latin typeface="+mn-lt"/>
              </a:rPr>
              <a:t>Observe driven input victims only, non-driven are non-relevant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09E969A-BD5A-26A1-5588-1563CA4DC9F3}"/>
              </a:ext>
            </a:extLst>
          </p:cNvPr>
          <p:cNvCxnSpPr>
            <a:cxnSpLocks/>
          </p:cNvCxnSpPr>
          <p:nvPr/>
        </p:nvCxnSpPr>
        <p:spPr>
          <a:xfrm>
            <a:off x="6363393" y="5453167"/>
            <a:ext cx="2001674" cy="13879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ED347F8F-B389-99FC-1612-47224038FA70}"/>
              </a:ext>
            </a:extLst>
          </p:cNvPr>
          <p:cNvSpPr txBox="1"/>
          <p:nvPr/>
        </p:nvSpPr>
        <p:spPr>
          <a:xfrm>
            <a:off x="5128111" y="4724435"/>
            <a:ext cx="247056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800" i="1" dirty="0">
                <a:solidFill>
                  <a:schemeClr val="tx1"/>
                </a:solidFill>
                <a:effectLst/>
                <a:latin typeface="+mn-lt"/>
              </a:rPr>
              <a:t>Average to “look into” the noise for crosstalk patterns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5D1EED2-AD60-DD3A-2D51-AB49BE9C0746}"/>
              </a:ext>
            </a:extLst>
          </p:cNvPr>
          <p:cNvCxnSpPr>
            <a:cxnSpLocks/>
          </p:cNvCxnSpPr>
          <p:nvPr/>
        </p:nvCxnSpPr>
        <p:spPr>
          <a:xfrm>
            <a:off x="7549166" y="3826133"/>
            <a:ext cx="1120965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8E0A00D7-1A71-D185-04AA-748F00D9851D}"/>
              </a:ext>
            </a:extLst>
          </p:cNvPr>
          <p:cNvSpPr txBox="1"/>
          <p:nvPr/>
        </p:nvSpPr>
        <p:spPr>
          <a:xfrm>
            <a:off x="9244807" y="4287798"/>
            <a:ext cx="205739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accent2"/>
                </a:solidFill>
                <a:effectLst/>
                <a:latin typeface="+mn-lt"/>
              </a:rPr>
              <a:t>VADC0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5F895642-2B53-6AE5-41F2-502679819C31}"/>
              </a:ext>
            </a:extLst>
          </p:cNvPr>
          <p:cNvCxnSpPr>
            <a:cxnSpLocks/>
          </p:cNvCxnSpPr>
          <p:nvPr/>
        </p:nvCxnSpPr>
        <p:spPr>
          <a:xfrm flipH="1">
            <a:off x="9223772" y="4368800"/>
            <a:ext cx="2145903" cy="0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C052F2FB-DAAF-BB72-32A9-A7B5204755E1}"/>
              </a:ext>
            </a:extLst>
          </p:cNvPr>
          <p:cNvSpPr txBox="1"/>
          <p:nvPr/>
        </p:nvSpPr>
        <p:spPr>
          <a:xfrm>
            <a:off x="11471391" y="4287798"/>
            <a:ext cx="205739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accent2"/>
                </a:solidFill>
                <a:effectLst/>
                <a:latin typeface="+mn-lt"/>
              </a:rPr>
              <a:t>VADC1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F6E497C3-DA9C-57B8-B70B-403C98F820E7}"/>
              </a:ext>
            </a:extLst>
          </p:cNvPr>
          <p:cNvCxnSpPr>
            <a:cxnSpLocks/>
          </p:cNvCxnSpPr>
          <p:nvPr/>
        </p:nvCxnSpPr>
        <p:spPr>
          <a:xfrm flipH="1">
            <a:off x="11427140" y="4368800"/>
            <a:ext cx="2145903" cy="0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01E5E022-994B-00FA-DEDF-10D0D017D525}"/>
              </a:ext>
            </a:extLst>
          </p:cNvPr>
          <p:cNvSpPr txBox="1"/>
          <p:nvPr/>
        </p:nvSpPr>
        <p:spPr>
          <a:xfrm>
            <a:off x="13697975" y="4287798"/>
            <a:ext cx="205739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accent2"/>
                </a:solidFill>
                <a:effectLst/>
                <a:latin typeface="+mn-lt"/>
              </a:rPr>
              <a:t>VADC2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3DB6EDE5-20E8-562D-EE9D-B89047E77712}"/>
              </a:ext>
            </a:extLst>
          </p:cNvPr>
          <p:cNvCxnSpPr>
            <a:cxnSpLocks/>
          </p:cNvCxnSpPr>
          <p:nvPr/>
        </p:nvCxnSpPr>
        <p:spPr>
          <a:xfrm flipH="1">
            <a:off x="13653724" y="4368800"/>
            <a:ext cx="2145903" cy="0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F171BEB9-6D31-6651-9E95-004A828399FA}"/>
              </a:ext>
            </a:extLst>
          </p:cNvPr>
          <p:cNvSpPr txBox="1"/>
          <p:nvPr/>
        </p:nvSpPr>
        <p:spPr>
          <a:xfrm>
            <a:off x="8776097" y="6147117"/>
            <a:ext cx="205739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accent2"/>
                </a:solidFill>
                <a:effectLst/>
                <a:latin typeface="+mn-lt"/>
              </a:rPr>
              <a:t>VADC0</a:t>
            </a: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00F01479-CCF6-9EE9-9301-D396343AE2EE}"/>
              </a:ext>
            </a:extLst>
          </p:cNvPr>
          <p:cNvCxnSpPr>
            <a:cxnSpLocks/>
          </p:cNvCxnSpPr>
          <p:nvPr/>
        </p:nvCxnSpPr>
        <p:spPr>
          <a:xfrm flipH="1">
            <a:off x="8482013" y="6217885"/>
            <a:ext cx="2645568" cy="0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20004CAC-8F17-8649-44F5-2A129B917399}"/>
              </a:ext>
            </a:extLst>
          </p:cNvPr>
          <p:cNvSpPr txBox="1"/>
          <p:nvPr/>
        </p:nvSpPr>
        <p:spPr>
          <a:xfrm>
            <a:off x="11437145" y="6142318"/>
            <a:ext cx="205739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accent2"/>
                </a:solidFill>
                <a:effectLst/>
                <a:latin typeface="+mn-lt"/>
              </a:rPr>
              <a:t>VADC1</a:t>
            </a:r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04787832-0C59-1EA6-3CA2-EFBCB77F7049}"/>
              </a:ext>
            </a:extLst>
          </p:cNvPr>
          <p:cNvCxnSpPr>
            <a:cxnSpLocks/>
          </p:cNvCxnSpPr>
          <p:nvPr/>
        </p:nvCxnSpPr>
        <p:spPr>
          <a:xfrm flipH="1">
            <a:off x="11143061" y="6213086"/>
            <a:ext cx="2645568" cy="0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1C36E417-E7F7-350E-D559-AD327BD1BFFF}"/>
              </a:ext>
            </a:extLst>
          </p:cNvPr>
          <p:cNvSpPr txBox="1"/>
          <p:nvPr/>
        </p:nvSpPr>
        <p:spPr>
          <a:xfrm>
            <a:off x="14098193" y="6137519"/>
            <a:ext cx="205739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accent2"/>
                </a:solidFill>
                <a:effectLst/>
                <a:latin typeface="+mn-lt"/>
              </a:rPr>
              <a:t>VADC2</a:t>
            </a:r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1E6EDF4A-EB70-C234-F480-BB17A96840CA}"/>
              </a:ext>
            </a:extLst>
          </p:cNvPr>
          <p:cNvCxnSpPr>
            <a:cxnSpLocks/>
          </p:cNvCxnSpPr>
          <p:nvPr/>
        </p:nvCxnSpPr>
        <p:spPr>
          <a:xfrm flipH="1">
            <a:off x="13804109" y="6208287"/>
            <a:ext cx="2645568" cy="0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32E23108-939B-3C77-64BB-EA938F34BFF1}"/>
              </a:ext>
            </a:extLst>
          </p:cNvPr>
          <p:cNvCxnSpPr/>
          <p:nvPr/>
        </p:nvCxnSpPr>
        <p:spPr>
          <a:xfrm>
            <a:off x="9223772" y="3286125"/>
            <a:ext cx="2110978" cy="0"/>
          </a:xfrm>
          <a:prstGeom prst="straightConnector1">
            <a:avLst/>
          </a:prstGeom>
          <a:ln w="952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84FD32BE-F66D-7BB0-3C96-81FE1C643125}"/>
              </a:ext>
            </a:extLst>
          </p:cNvPr>
          <p:cNvCxnSpPr>
            <a:cxnSpLocks/>
          </p:cNvCxnSpPr>
          <p:nvPr/>
        </p:nvCxnSpPr>
        <p:spPr>
          <a:xfrm flipH="1">
            <a:off x="9231710" y="3283744"/>
            <a:ext cx="2098278" cy="154781"/>
          </a:xfrm>
          <a:prstGeom prst="line">
            <a:avLst/>
          </a:prstGeom>
          <a:ln w="9525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12D7E6A9-5E9B-154D-BF03-DFA497BC4B33}"/>
              </a:ext>
            </a:extLst>
          </p:cNvPr>
          <p:cNvCxnSpPr/>
          <p:nvPr/>
        </p:nvCxnSpPr>
        <p:spPr>
          <a:xfrm>
            <a:off x="9231710" y="3438525"/>
            <a:ext cx="2110978" cy="0"/>
          </a:xfrm>
          <a:prstGeom prst="straightConnector1">
            <a:avLst/>
          </a:prstGeom>
          <a:ln w="952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id="{087D387D-46DC-68F4-5D84-EB1990B2198D}"/>
              </a:ext>
            </a:extLst>
          </p:cNvPr>
          <p:cNvSpPr txBox="1"/>
          <p:nvPr/>
        </p:nvSpPr>
        <p:spPr>
          <a:xfrm>
            <a:off x="9085662" y="3387900"/>
            <a:ext cx="205739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i="1" dirty="0">
                <a:solidFill>
                  <a:schemeClr val="bg1"/>
                </a:solidFill>
                <a:effectLst/>
                <a:latin typeface="+mn-lt"/>
              </a:rPr>
              <a:t>Readout direction</a:t>
            </a:r>
          </a:p>
        </p:txBody>
      </p:sp>
    </p:spTree>
    <p:extLst>
      <p:ext uri="{BB962C8B-B14F-4D97-AF65-F5344CB8AC3E}">
        <p14:creationId xmlns:p14="http://schemas.microsoft.com/office/powerpoint/2010/main" val="18948296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1CF967-362E-0579-B827-15C30A1D98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8D2B47-BC38-FA1C-5244-DBDEBBACD1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Pseudo Differential Input – Settling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A0170E-3F40-6972-8791-9967DC25F9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AMICSA 2025, 16-18 June 2025, Lisbon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62FBAB-4DC9-D943-DB94-E3AF8935A1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www.ideas.no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15DC6E-A523-317B-B281-8A3F84BD0A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8C833-96B1-AF4D-8471-9BAE6E4F9A34}" type="slidenum">
              <a:rPr lang="en-US" smtClean="0"/>
              <a:t>14</a:t>
            </a:fld>
            <a:endParaRPr lang="en-US"/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A08D4A79-BF57-D8BA-C781-3CD74ED923A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4888910"/>
              </p:ext>
            </p:extLst>
          </p:nvPr>
        </p:nvGraphicFramePr>
        <p:xfrm>
          <a:off x="815789" y="1815139"/>
          <a:ext cx="4120239" cy="2346960"/>
        </p:xfrm>
        <a:graphic>
          <a:graphicData uri="http://schemas.openxmlformats.org/drawingml/2006/table">
            <a:tbl>
              <a:tblPr bandRow="1">
                <a:tableStyleId>{8799B23B-EC83-4686-B30A-512413B5E67A}</a:tableStyleId>
              </a:tblPr>
              <a:tblGrid>
                <a:gridCol w="1975925">
                  <a:extLst>
                    <a:ext uri="{9D8B030D-6E8A-4147-A177-3AD203B41FA5}">
                      <a16:colId xmlns:a16="http://schemas.microsoft.com/office/drawing/2014/main" val="1003182518"/>
                    </a:ext>
                  </a:extLst>
                </a:gridCol>
                <a:gridCol w="2144314">
                  <a:extLst>
                    <a:ext uri="{9D8B030D-6E8A-4147-A177-3AD203B41FA5}">
                      <a16:colId xmlns:a16="http://schemas.microsoft.com/office/drawing/2014/main" val="41301356"/>
                    </a:ext>
                  </a:extLst>
                </a:gridCol>
              </a:tblGrid>
              <a:tr h="283813"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b="1"/>
                        <a:t>Key parameters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9083913"/>
                  </a:ext>
                </a:extLst>
              </a:tr>
              <a:tr h="283813">
                <a:tc>
                  <a:txBody>
                    <a:bodyPr/>
                    <a:lstStyle/>
                    <a:p>
                      <a:r>
                        <a:rPr lang="en-US" sz="1600"/>
                        <a:t>Gain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x1.6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3722026"/>
                  </a:ext>
                </a:extLst>
              </a:tr>
              <a:tr h="283813">
                <a:tc>
                  <a:txBody>
                    <a:bodyPr/>
                    <a:lstStyle/>
                    <a:p>
                      <a:r>
                        <a:rPr lang="en-US" sz="1600"/>
                        <a:t>Internal offset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srefp= 255, srefn = 85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25279820"/>
                  </a:ext>
                </a:extLst>
              </a:tr>
              <a:tr h="283813">
                <a:tc>
                  <a:txBody>
                    <a:bodyPr/>
                    <a:lstStyle/>
                    <a:p>
                      <a:r>
                        <a:rPr lang="en-US" sz="1600"/>
                        <a:t>AIN+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1V - 3.3V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78830859"/>
                  </a:ext>
                </a:extLst>
              </a:tr>
              <a:tr h="283813">
                <a:tc>
                  <a:txBody>
                    <a:bodyPr/>
                    <a:lstStyle/>
                    <a:p>
                      <a:r>
                        <a:rPr lang="en-US" sz="1600"/>
                        <a:t>AIN-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1V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8590748"/>
                  </a:ext>
                </a:extLst>
              </a:tr>
              <a:tr h="283813">
                <a:tc>
                  <a:txBody>
                    <a:bodyPr/>
                    <a:lstStyle/>
                    <a:p>
                      <a:r>
                        <a:rPr lang="en-US" sz="1600" dirty="0"/>
                        <a:t>Full-scale input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2.3 Vpp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9780710"/>
                  </a:ext>
                </a:extLst>
              </a:tr>
              <a:tr h="283813">
                <a:tc>
                  <a:txBody>
                    <a:bodyPr/>
                    <a:lstStyle/>
                    <a:p>
                      <a:r>
                        <a:rPr lang="en-US" sz="1600"/>
                        <a:t>Sampling frequency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12 Msps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3933223"/>
                  </a:ext>
                </a:extLst>
              </a:tr>
            </a:tbl>
          </a:graphicData>
        </a:graphic>
      </p:graphicFrame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5A59D77B-0BF6-1D37-F0CE-5C57E0D09E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5790" y="6248401"/>
            <a:ext cx="9622892" cy="253661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000" b="1" dirty="0"/>
              <a:t>Observations</a:t>
            </a:r>
          </a:p>
          <a:p>
            <a:pPr lvl="1"/>
            <a:r>
              <a:rPr lang="en-US" sz="2431" dirty="0"/>
              <a:t>Excellent settling at 12 </a:t>
            </a:r>
            <a:r>
              <a:rPr lang="en-US" sz="2431" dirty="0" err="1"/>
              <a:t>Msps</a:t>
            </a:r>
            <a:endParaRPr lang="en-US" sz="2431" dirty="0"/>
          </a:p>
          <a:p>
            <a:pPr lvl="1"/>
            <a:r>
              <a:rPr lang="en-US" sz="2431" dirty="0"/>
              <a:t>Larger full-scale input gives higher dynamic range</a:t>
            </a:r>
          </a:p>
          <a:p>
            <a:pPr lvl="1"/>
            <a:r>
              <a:rPr lang="en-US" sz="2431" dirty="0"/>
              <a:t>Above results are with 7 aggressors active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964B583-A66D-B378-129B-4B285D109658}"/>
              </a:ext>
            </a:extLst>
          </p:cNvPr>
          <p:cNvSpPr txBox="1"/>
          <p:nvPr/>
        </p:nvSpPr>
        <p:spPr>
          <a:xfrm>
            <a:off x="5320968" y="1607306"/>
            <a:ext cx="41873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b="1" dirty="0">
                <a:solidFill>
                  <a:schemeClr val="tx1"/>
                </a:solidFill>
                <a:effectLst/>
                <a:latin typeface="+mn-lt"/>
              </a:rPr>
              <a:t>Pseudo differential (PDIFF) </a:t>
            </a:r>
          </a:p>
        </p:txBody>
      </p:sp>
      <p:graphicFrame>
        <p:nvGraphicFramePr>
          <p:cNvPr id="18" name="Table 17">
            <a:extLst>
              <a:ext uri="{FF2B5EF4-FFF2-40B4-BE49-F238E27FC236}">
                <a16:creationId xmlns:a16="http://schemas.microsoft.com/office/drawing/2014/main" id="{DC7B5826-53E6-78D8-E6B9-1B04B46FA8D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9178656"/>
              </p:ext>
            </p:extLst>
          </p:nvPr>
        </p:nvGraphicFramePr>
        <p:xfrm>
          <a:off x="815788" y="4534690"/>
          <a:ext cx="4120239" cy="1341120"/>
        </p:xfrm>
        <a:graphic>
          <a:graphicData uri="http://schemas.openxmlformats.org/drawingml/2006/table">
            <a:tbl>
              <a:tblPr bandRow="1">
                <a:tableStyleId>{8799B23B-EC83-4686-B30A-512413B5E67A}</a:tableStyleId>
              </a:tblPr>
              <a:tblGrid>
                <a:gridCol w="1975925">
                  <a:extLst>
                    <a:ext uri="{9D8B030D-6E8A-4147-A177-3AD203B41FA5}">
                      <a16:colId xmlns:a16="http://schemas.microsoft.com/office/drawing/2014/main" val="1003182518"/>
                    </a:ext>
                  </a:extLst>
                </a:gridCol>
                <a:gridCol w="2144314">
                  <a:extLst>
                    <a:ext uri="{9D8B030D-6E8A-4147-A177-3AD203B41FA5}">
                      <a16:colId xmlns:a16="http://schemas.microsoft.com/office/drawing/2014/main" val="41301356"/>
                    </a:ext>
                  </a:extLst>
                </a:gridCol>
              </a:tblGrid>
              <a:tr h="283813"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b="1"/>
                        <a:t>Results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9083913"/>
                  </a:ext>
                </a:extLst>
              </a:tr>
              <a:tr h="283813">
                <a:tc>
                  <a:txBody>
                    <a:bodyPr/>
                    <a:lstStyle/>
                    <a:p>
                      <a:r>
                        <a:rPr lang="en-US" sz="1600"/>
                        <a:t>High data noise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5.5 LSB</a:t>
                      </a:r>
                      <a:r>
                        <a:rPr lang="en-US" sz="1600" baseline="-25000" dirty="0"/>
                        <a:t>RMS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3722026"/>
                  </a:ext>
                </a:extLst>
              </a:tr>
              <a:tr h="283813">
                <a:tc>
                  <a:txBody>
                    <a:bodyPr/>
                    <a:lstStyle/>
                    <a:p>
                      <a:r>
                        <a:rPr lang="en-US" sz="1600"/>
                        <a:t>Low data noise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4.5 LSB</a:t>
                      </a:r>
                      <a:r>
                        <a:rPr lang="en-US" sz="1600" baseline="-25000" dirty="0"/>
                        <a:t>RMS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25279820"/>
                  </a:ext>
                </a:extLst>
              </a:tr>
              <a:tr h="283813">
                <a:tc>
                  <a:txBody>
                    <a:bodyPr/>
                    <a:lstStyle/>
                    <a:p>
                      <a:r>
                        <a:rPr lang="en-US" sz="1600"/>
                        <a:t>Dynamic range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11214:1, 81 dB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78830859"/>
                  </a:ext>
                </a:extLst>
              </a:tr>
            </a:tbl>
          </a:graphicData>
        </a:graphic>
      </p:graphicFrame>
      <p:pic>
        <p:nvPicPr>
          <p:cNvPr id="3" name="Picture 2" descr="A diagram of a circuit board&#10;&#10;AI-generated content may be incorrect.">
            <a:extLst>
              <a:ext uri="{FF2B5EF4-FFF2-40B4-BE49-F238E27FC236}">
                <a16:creationId xmlns:a16="http://schemas.microsoft.com/office/drawing/2014/main" id="{8778191E-B3D2-155D-3C5E-5733E1126C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8849" y="2143593"/>
            <a:ext cx="5117713" cy="2011680"/>
          </a:xfrm>
          <a:prstGeom prst="rect">
            <a:avLst/>
          </a:prstGeom>
        </p:spPr>
      </p:pic>
      <p:pic>
        <p:nvPicPr>
          <p:cNvPr id="7" name="Picture 6" descr="A group of data graphs&#10;&#10;AI-generated content may be incorrect.">
            <a:extLst>
              <a:ext uri="{FF2B5EF4-FFF2-40B4-BE49-F238E27FC236}">
                <a16:creationId xmlns:a16="http://schemas.microsoft.com/office/drawing/2014/main" id="{EC617C37-51B9-34CA-3A62-838C84A6D3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1709" y="1848620"/>
            <a:ext cx="5486411" cy="7315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2378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C4BF61-D37D-904C-3C4F-CFFD6B18B9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D79900-7F70-67F6-E986-9B859FED82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2144" y="476875"/>
            <a:ext cx="13823738" cy="1016228"/>
          </a:xfrm>
        </p:spPr>
        <p:txBody>
          <a:bodyPr>
            <a:normAutofit/>
          </a:bodyPr>
          <a:lstStyle/>
          <a:p>
            <a:r>
              <a:rPr lang="en-US" dirty="0"/>
              <a:t>Pseudo Differential Input – Crosstalk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EFDDF3-3262-0437-6C4E-B4B120755D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AMICSA 2025, 16-18 June 2025, Lisbon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7D4675-C6B9-F899-D0A5-EDEA5299F9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www.ideas.no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4CC642-9A46-C64D-BA51-E6C2574591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8C833-96B1-AF4D-8471-9BAE6E4F9A34}" type="slidenum">
              <a:rPr lang="en-US" smtClean="0"/>
              <a:t>15</a:t>
            </a:fld>
            <a:endParaRPr lang="en-US"/>
          </a:p>
        </p:txBody>
      </p:sp>
      <p:graphicFrame>
        <p:nvGraphicFramePr>
          <p:cNvPr id="24" name="Table 23">
            <a:extLst>
              <a:ext uri="{FF2B5EF4-FFF2-40B4-BE49-F238E27FC236}">
                <a16:creationId xmlns:a16="http://schemas.microsoft.com/office/drawing/2014/main" id="{06E915EB-CAC2-00C8-C5FD-56CB52DFCC5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2753996"/>
              </p:ext>
            </p:extLst>
          </p:nvPr>
        </p:nvGraphicFramePr>
        <p:xfrm>
          <a:off x="815789" y="1815139"/>
          <a:ext cx="4120239" cy="3931920"/>
        </p:xfrm>
        <a:graphic>
          <a:graphicData uri="http://schemas.openxmlformats.org/drawingml/2006/table">
            <a:tbl>
              <a:tblPr bandRow="1">
                <a:tableStyleId>{8799B23B-EC83-4686-B30A-512413B5E67A}</a:tableStyleId>
              </a:tblPr>
              <a:tblGrid>
                <a:gridCol w="1975925">
                  <a:extLst>
                    <a:ext uri="{9D8B030D-6E8A-4147-A177-3AD203B41FA5}">
                      <a16:colId xmlns:a16="http://schemas.microsoft.com/office/drawing/2014/main" val="1003182518"/>
                    </a:ext>
                  </a:extLst>
                </a:gridCol>
                <a:gridCol w="2144314">
                  <a:extLst>
                    <a:ext uri="{9D8B030D-6E8A-4147-A177-3AD203B41FA5}">
                      <a16:colId xmlns:a16="http://schemas.microsoft.com/office/drawing/2014/main" val="41301356"/>
                    </a:ext>
                  </a:extLst>
                </a:gridCol>
              </a:tblGrid>
              <a:tr h="283813"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b="1"/>
                        <a:t>Key parameters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9083913"/>
                  </a:ext>
                </a:extLst>
              </a:tr>
              <a:tr h="283813">
                <a:tc>
                  <a:txBody>
                    <a:bodyPr/>
                    <a:lstStyle/>
                    <a:p>
                      <a:r>
                        <a:rPr lang="en-US" sz="1600"/>
                        <a:t>Gain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x1.6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3722026"/>
                  </a:ext>
                </a:extLst>
              </a:tr>
              <a:tr h="283813">
                <a:tc>
                  <a:txBody>
                    <a:bodyPr/>
                    <a:lstStyle/>
                    <a:p>
                      <a:r>
                        <a:rPr lang="en-US" sz="1600"/>
                        <a:t>Internal offset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srefp= 255, srefn = 85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25279820"/>
                  </a:ext>
                </a:extLst>
              </a:tr>
              <a:tr h="283813">
                <a:tc>
                  <a:txBody>
                    <a:bodyPr/>
                    <a:lstStyle/>
                    <a:p>
                      <a:r>
                        <a:rPr lang="en-US" sz="1600"/>
                        <a:t>AIN+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1V - 3.3V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78830859"/>
                  </a:ext>
                </a:extLst>
              </a:tr>
              <a:tr h="283813">
                <a:tc>
                  <a:txBody>
                    <a:bodyPr/>
                    <a:lstStyle/>
                    <a:p>
                      <a:r>
                        <a:rPr lang="en-US" sz="1600"/>
                        <a:t>AIN-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1V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8590748"/>
                  </a:ext>
                </a:extLst>
              </a:tr>
              <a:tr h="283813">
                <a:tc>
                  <a:txBody>
                    <a:bodyPr/>
                    <a:lstStyle/>
                    <a:p>
                      <a:r>
                        <a:rPr lang="en-US" sz="1600"/>
                        <a:t>Full-scale input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2.3 Vpp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9780710"/>
                  </a:ext>
                </a:extLst>
              </a:tr>
              <a:tr h="283813">
                <a:tc>
                  <a:txBody>
                    <a:bodyPr/>
                    <a:lstStyle/>
                    <a:p>
                      <a:r>
                        <a:rPr lang="en-US" sz="1600"/>
                        <a:t>Sampling frequency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12 </a:t>
                      </a:r>
                      <a:r>
                        <a:rPr lang="en-US" sz="1600" dirty="0" err="1"/>
                        <a:t>Msps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3933223"/>
                  </a:ext>
                </a:extLst>
              </a:tr>
              <a:tr h="283813">
                <a:tc>
                  <a:txBody>
                    <a:bodyPr/>
                    <a:lstStyle/>
                    <a:p>
                      <a:r>
                        <a:rPr lang="en-US" sz="1600"/>
                        <a:t>Driven input victims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98071006"/>
                  </a:ext>
                </a:extLst>
              </a:tr>
              <a:tr h="283813">
                <a:tc>
                  <a:txBody>
                    <a:bodyPr/>
                    <a:lstStyle/>
                    <a:p>
                      <a:r>
                        <a:rPr lang="en-US" sz="1600"/>
                        <a:t>Floating input victims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83940277"/>
                  </a:ext>
                </a:extLst>
              </a:tr>
              <a:tr h="283813">
                <a:tc>
                  <a:txBody>
                    <a:bodyPr/>
                    <a:lstStyle/>
                    <a:p>
                      <a:r>
                        <a:rPr lang="en-US" sz="1600"/>
                        <a:t>Aggressors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8324359"/>
                  </a:ext>
                </a:extLst>
              </a:tr>
              <a:tr h="283813">
                <a:tc>
                  <a:txBody>
                    <a:bodyPr/>
                    <a:lstStyle/>
                    <a:p>
                      <a:r>
                        <a:rPr lang="en-US" sz="1600" dirty="0"/>
                        <a:t>Aggressor full-scale input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0-100%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92918840"/>
                  </a:ext>
                </a:extLst>
              </a:tr>
            </a:tbl>
          </a:graphicData>
        </a:graphic>
      </p:graphicFrame>
      <p:sp>
        <p:nvSpPr>
          <p:cNvPr id="27" name="Content Placeholder 10">
            <a:extLst>
              <a:ext uri="{FF2B5EF4-FFF2-40B4-BE49-F238E27FC236}">
                <a16:creationId xmlns:a16="http://schemas.microsoft.com/office/drawing/2014/main" id="{3C564360-BA66-A211-65ED-1FD88A6879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5791" y="6248401"/>
            <a:ext cx="6666678" cy="289559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3000" b="1" dirty="0"/>
              <a:t>Observations</a:t>
            </a:r>
          </a:p>
          <a:p>
            <a:pPr lvl="1"/>
            <a:r>
              <a:rPr lang="en-US" sz="2431" dirty="0"/>
              <a:t>Noise (single sample) slightly impacted by 7 aggressors</a:t>
            </a:r>
          </a:p>
          <a:p>
            <a:pPr lvl="1"/>
            <a:r>
              <a:rPr lang="en-US" sz="2431" dirty="0"/>
              <a:t>Averaging 1024 samples shows ~ 8 LSB crosstalk patterns</a:t>
            </a:r>
          </a:p>
          <a:p>
            <a:pPr lvl="1"/>
            <a:r>
              <a:rPr lang="en-US" sz="2431" dirty="0"/>
              <a:t>Signal conditioning and sample rate affects crosstalk. </a:t>
            </a:r>
            <a:br>
              <a:rPr lang="en-US" sz="2431" dirty="0"/>
            </a:br>
            <a:endParaRPr lang="en-US" sz="2431" dirty="0">
              <a:solidFill>
                <a:srgbClr val="00B050"/>
              </a:solidFill>
            </a:endParaRPr>
          </a:p>
        </p:txBody>
      </p:sp>
      <p:pic>
        <p:nvPicPr>
          <p:cNvPr id="3" name="Picture 2" descr="A screenshot of a graph&#10;&#10;AI-generated content may be incorrect.">
            <a:extLst>
              <a:ext uri="{FF2B5EF4-FFF2-40B4-BE49-F238E27FC236}">
                <a16:creationId xmlns:a16="http://schemas.microsoft.com/office/drawing/2014/main" id="{D4FCE445-DE44-DE98-6214-8EE13AADA4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552" y="1219192"/>
            <a:ext cx="9144018" cy="7315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0608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F9252C-7070-4BFA-C40D-76F283BA15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A66768-AB15-ACD9-4C89-604B230C8D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2144" y="476875"/>
            <a:ext cx="13823738" cy="1016228"/>
          </a:xfrm>
        </p:spPr>
        <p:txBody>
          <a:bodyPr>
            <a:normAutofit/>
          </a:bodyPr>
          <a:lstStyle/>
          <a:p>
            <a:r>
              <a:rPr lang="en-US"/>
              <a:t>Pseudo Differential Input – Crosstalk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13FE87-8428-5FCB-5D47-9AAF8A1F0F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AMICSA 2025, 16-18 June 2025, Lisbon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482C2E-7E75-0B9C-050F-34536C5501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www.ideas.no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04C8CE-5586-A66E-953C-0A3E6F20EB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8C833-96B1-AF4D-8471-9BAE6E4F9A34}" type="slidenum">
              <a:rPr lang="en-US" smtClean="0"/>
              <a:t>16</a:t>
            </a:fld>
            <a:endParaRPr lang="en-US"/>
          </a:p>
        </p:txBody>
      </p:sp>
      <p:graphicFrame>
        <p:nvGraphicFramePr>
          <p:cNvPr id="24" name="Table 23">
            <a:extLst>
              <a:ext uri="{FF2B5EF4-FFF2-40B4-BE49-F238E27FC236}">
                <a16:creationId xmlns:a16="http://schemas.microsoft.com/office/drawing/2014/main" id="{549058BF-8C70-47DB-6C38-21B091F6D9D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4134076"/>
              </p:ext>
            </p:extLst>
          </p:nvPr>
        </p:nvGraphicFramePr>
        <p:xfrm>
          <a:off x="815789" y="1815139"/>
          <a:ext cx="4120239" cy="3931920"/>
        </p:xfrm>
        <a:graphic>
          <a:graphicData uri="http://schemas.openxmlformats.org/drawingml/2006/table">
            <a:tbl>
              <a:tblPr bandRow="1">
                <a:tableStyleId>{8799B23B-EC83-4686-B30A-512413B5E67A}</a:tableStyleId>
              </a:tblPr>
              <a:tblGrid>
                <a:gridCol w="1975925">
                  <a:extLst>
                    <a:ext uri="{9D8B030D-6E8A-4147-A177-3AD203B41FA5}">
                      <a16:colId xmlns:a16="http://schemas.microsoft.com/office/drawing/2014/main" val="1003182518"/>
                    </a:ext>
                  </a:extLst>
                </a:gridCol>
                <a:gridCol w="2144314">
                  <a:extLst>
                    <a:ext uri="{9D8B030D-6E8A-4147-A177-3AD203B41FA5}">
                      <a16:colId xmlns:a16="http://schemas.microsoft.com/office/drawing/2014/main" val="41301356"/>
                    </a:ext>
                  </a:extLst>
                </a:gridCol>
              </a:tblGrid>
              <a:tr h="283813"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b="1"/>
                        <a:t>Key parameters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9083913"/>
                  </a:ext>
                </a:extLst>
              </a:tr>
              <a:tr h="283813">
                <a:tc>
                  <a:txBody>
                    <a:bodyPr/>
                    <a:lstStyle/>
                    <a:p>
                      <a:r>
                        <a:rPr lang="en-US" sz="1600"/>
                        <a:t>Gain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x1.6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3722026"/>
                  </a:ext>
                </a:extLst>
              </a:tr>
              <a:tr h="283813">
                <a:tc>
                  <a:txBody>
                    <a:bodyPr/>
                    <a:lstStyle/>
                    <a:p>
                      <a:r>
                        <a:rPr lang="en-US" sz="1600"/>
                        <a:t>Internal offset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srefp= 255, srefn = 85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25279820"/>
                  </a:ext>
                </a:extLst>
              </a:tr>
              <a:tr h="283813">
                <a:tc>
                  <a:txBody>
                    <a:bodyPr/>
                    <a:lstStyle/>
                    <a:p>
                      <a:r>
                        <a:rPr lang="en-US" sz="1600"/>
                        <a:t>AIN+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1V - 3.3V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78830859"/>
                  </a:ext>
                </a:extLst>
              </a:tr>
              <a:tr h="283813">
                <a:tc>
                  <a:txBody>
                    <a:bodyPr/>
                    <a:lstStyle/>
                    <a:p>
                      <a:r>
                        <a:rPr lang="en-US" sz="1600"/>
                        <a:t>AIN-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1V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8590748"/>
                  </a:ext>
                </a:extLst>
              </a:tr>
              <a:tr h="283813">
                <a:tc>
                  <a:txBody>
                    <a:bodyPr/>
                    <a:lstStyle/>
                    <a:p>
                      <a:r>
                        <a:rPr lang="en-US" sz="1600"/>
                        <a:t>Full-scale input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2.3 Vpp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9780710"/>
                  </a:ext>
                </a:extLst>
              </a:tr>
              <a:tr h="283813">
                <a:tc>
                  <a:txBody>
                    <a:bodyPr/>
                    <a:lstStyle/>
                    <a:p>
                      <a:r>
                        <a:rPr lang="en-US" sz="1600"/>
                        <a:t>Sampling frequency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10 </a:t>
                      </a:r>
                      <a:r>
                        <a:rPr lang="en-US" sz="1600" dirty="0" err="1"/>
                        <a:t>Msps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3933223"/>
                  </a:ext>
                </a:extLst>
              </a:tr>
              <a:tr h="283813">
                <a:tc>
                  <a:txBody>
                    <a:bodyPr/>
                    <a:lstStyle/>
                    <a:p>
                      <a:r>
                        <a:rPr lang="en-US" sz="1600"/>
                        <a:t>Driven input victims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98071006"/>
                  </a:ext>
                </a:extLst>
              </a:tr>
              <a:tr h="283813">
                <a:tc>
                  <a:txBody>
                    <a:bodyPr/>
                    <a:lstStyle/>
                    <a:p>
                      <a:r>
                        <a:rPr lang="en-US" sz="1600"/>
                        <a:t>Floating input victims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83940277"/>
                  </a:ext>
                </a:extLst>
              </a:tr>
              <a:tr h="283813">
                <a:tc>
                  <a:txBody>
                    <a:bodyPr/>
                    <a:lstStyle/>
                    <a:p>
                      <a:r>
                        <a:rPr lang="en-US" sz="1600"/>
                        <a:t>Aggressors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8324359"/>
                  </a:ext>
                </a:extLst>
              </a:tr>
              <a:tr h="283813">
                <a:tc>
                  <a:txBody>
                    <a:bodyPr/>
                    <a:lstStyle/>
                    <a:p>
                      <a:r>
                        <a:rPr lang="en-US" sz="1600" dirty="0"/>
                        <a:t>Aggressor full-scale input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0-100%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92918840"/>
                  </a:ext>
                </a:extLst>
              </a:tr>
            </a:tbl>
          </a:graphicData>
        </a:graphic>
      </p:graphicFrame>
      <p:sp>
        <p:nvSpPr>
          <p:cNvPr id="27" name="Content Placeholder 10">
            <a:extLst>
              <a:ext uri="{FF2B5EF4-FFF2-40B4-BE49-F238E27FC236}">
                <a16:creationId xmlns:a16="http://schemas.microsoft.com/office/drawing/2014/main" id="{247748A9-5768-0B21-29DA-CD0DBDAC16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5791" y="6248401"/>
            <a:ext cx="6666678" cy="287302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3000" b="1" dirty="0"/>
              <a:t>Observations</a:t>
            </a:r>
          </a:p>
          <a:p>
            <a:pPr lvl="1"/>
            <a:r>
              <a:rPr lang="en-US" sz="2431" dirty="0"/>
              <a:t>Noise (single sample) not impacted by 7 aggressors</a:t>
            </a:r>
          </a:p>
          <a:p>
            <a:pPr lvl="1"/>
            <a:r>
              <a:rPr lang="en-US" sz="2431" dirty="0"/>
              <a:t>Averaging 1024 samples shows ~ 8 LSB crosstalk patterns</a:t>
            </a:r>
          </a:p>
          <a:p>
            <a:pPr lvl="1"/>
            <a:r>
              <a:rPr lang="en-US" sz="2431" dirty="0"/>
              <a:t>Signal conditioning and sample rate affects crosstalk. </a:t>
            </a:r>
            <a:r>
              <a:rPr lang="en-US" sz="2431" dirty="0">
                <a:solidFill>
                  <a:srgbClr val="00B050"/>
                </a:solidFill>
              </a:rPr>
              <a:t>E.g., at 10 </a:t>
            </a:r>
            <a:r>
              <a:rPr lang="en-US" sz="2431" dirty="0" err="1">
                <a:solidFill>
                  <a:srgbClr val="00B050"/>
                </a:solidFill>
              </a:rPr>
              <a:t>Msps</a:t>
            </a:r>
            <a:r>
              <a:rPr lang="en-US" sz="2431" dirty="0">
                <a:solidFill>
                  <a:srgbClr val="00B050"/>
                </a:solidFill>
              </a:rPr>
              <a:t>, &lt; 3 LSB crosstalk patterns are observed</a:t>
            </a:r>
          </a:p>
        </p:txBody>
      </p:sp>
      <p:pic>
        <p:nvPicPr>
          <p:cNvPr id="3" name="Picture 2" descr="A screenshot of a graph&#10;&#10;AI-generated content may be incorrect.">
            <a:extLst>
              <a:ext uri="{FF2B5EF4-FFF2-40B4-BE49-F238E27FC236}">
                <a16:creationId xmlns:a16="http://schemas.microsoft.com/office/drawing/2014/main" id="{4AF4F908-D43A-E87A-AB78-25126A0350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552" y="1219192"/>
            <a:ext cx="9144018" cy="7315215"/>
          </a:xfrm>
          <a:prstGeom prst="rect">
            <a:avLst/>
          </a:prstGeom>
        </p:spPr>
      </p:pic>
      <p:pic>
        <p:nvPicPr>
          <p:cNvPr id="10" name="Picture 9" descr="A screenshot of a graph&#10;&#10;AI-generated content may be incorrect.">
            <a:extLst>
              <a:ext uri="{FF2B5EF4-FFF2-40B4-BE49-F238E27FC236}">
                <a16:creationId xmlns:a16="http://schemas.microsoft.com/office/drawing/2014/main" id="{35165170-6F35-BE83-9CB6-4149758D1F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552" y="2801108"/>
            <a:ext cx="9144018" cy="5733299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821751D-873E-7A02-9037-F1E8470519B8}"/>
              </a:ext>
            </a:extLst>
          </p:cNvPr>
          <p:cNvCxnSpPr>
            <a:cxnSpLocks/>
          </p:cNvCxnSpPr>
          <p:nvPr/>
        </p:nvCxnSpPr>
        <p:spPr>
          <a:xfrm flipV="1">
            <a:off x="6936059" y="7605132"/>
            <a:ext cx="2230243" cy="512956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69357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A43C04-263A-0C64-8282-23902E0E53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7937CC-A192-2F3F-4BC9-25DED16641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Single Ended Input – Settling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761AD3-24C8-3C4D-7DF0-C8850D2BB3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AMICSA 2025, 16-18 June 2025, Lisbon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37B445-8C77-63DF-EB8A-45E39DB32C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www.ideas.no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F45E41-5245-5985-F830-5AB378872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8C833-96B1-AF4D-8471-9BAE6E4F9A34}" type="slidenum">
              <a:rPr lang="en-US" smtClean="0"/>
              <a:t>17</a:t>
            </a:fld>
            <a:endParaRPr lang="en-US"/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FFCC0637-B86B-098D-586F-2FE0814B97A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3048571"/>
              </p:ext>
            </p:extLst>
          </p:nvPr>
        </p:nvGraphicFramePr>
        <p:xfrm>
          <a:off x="815789" y="1815139"/>
          <a:ext cx="4120239" cy="2346960"/>
        </p:xfrm>
        <a:graphic>
          <a:graphicData uri="http://schemas.openxmlformats.org/drawingml/2006/table">
            <a:tbl>
              <a:tblPr bandRow="1">
                <a:tableStyleId>{8799B23B-EC83-4686-B30A-512413B5E67A}</a:tableStyleId>
              </a:tblPr>
              <a:tblGrid>
                <a:gridCol w="1975925">
                  <a:extLst>
                    <a:ext uri="{9D8B030D-6E8A-4147-A177-3AD203B41FA5}">
                      <a16:colId xmlns:a16="http://schemas.microsoft.com/office/drawing/2014/main" val="1003182518"/>
                    </a:ext>
                  </a:extLst>
                </a:gridCol>
                <a:gridCol w="2144314">
                  <a:extLst>
                    <a:ext uri="{9D8B030D-6E8A-4147-A177-3AD203B41FA5}">
                      <a16:colId xmlns:a16="http://schemas.microsoft.com/office/drawing/2014/main" val="41301356"/>
                    </a:ext>
                  </a:extLst>
                </a:gridCol>
              </a:tblGrid>
              <a:tr h="283813"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b="1"/>
                        <a:t>Key parameters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9083913"/>
                  </a:ext>
                </a:extLst>
              </a:tr>
              <a:tr h="283813">
                <a:tc>
                  <a:txBody>
                    <a:bodyPr/>
                    <a:lstStyle/>
                    <a:p>
                      <a:r>
                        <a:rPr lang="en-US" sz="1600"/>
                        <a:t>Gain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x1.33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3722026"/>
                  </a:ext>
                </a:extLst>
              </a:tr>
              <a:tr h="283813">
                <a:tc>
                  <a:txBody>
                    <a:bodyPr/>
                    <a:lstStyle/>
                    <a:p>
                      <a:r>
                        <a:rPr lang="en-US" sz="1600"/>
                        <a:t>Internal offset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srefp= 255, srefn = 32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25279820"/>
                  </a:ext>
                </a:extLst>
              </a:tr>
              <a:tr h="283813">
                <a:tc>
                  <a:txBody>
                    <a:bodyPr/>
                    <a:lstStyle/>
                    <a:p>
                      <a:r>
                        <a:rPr lang="en-US" sz="1600"/>
                        <a:t>AIN+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0V - 3V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78830859"/>
                  </a:ext>
                </a:extLst>
              </a:tr>
              <a:tr h="283813">
                <a:tc>
                  <a:txBody>
                    <a:bodyPr/>
                    <a:lstStyle/>
                    <a:p>
                      <a:r>
                        <a:rPr lang="en-US" sz="1600"/>
                        <a:t>AIN-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GND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8590748"/>
                  </a:ext>
                </a:extLst>
              </a:tr>
              <a:tr h="283813">
                <a:tc>
                  <a:txBody>
                    <a:bodyPr/>
                    <a:lstStyle/>
                    <a:p>
                      <a:r>
                        <a:rPr lang="en-US" sz="1600" dirty="0"/>
                        <a:t>Full-scale input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3 Vpp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9780710"/>
                  </a:ext>
                </a:extLst>
              </a:tr>
              <a:tr h="283813">
                <a:tc>
                  <a:txBody>
                    <a:bodyPr/>
                    <a:lstStyle/>
                    <a:p>
                      <a:r>
                        <a:rPr lang="en-US" sz="1600"/>
                        <a:t>Sampling frequency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12 </a:t>
                      </a:r>
                      <a:r>
                        <a:rPr lang="en-US" sz="1600" dirty="0" err="1"/>
                        <a:t>Msps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3933223"/>
                  </a:ext>
                </a:extLst>
              </a:tr>
            </a:tbl>
          </a:graphicData>
        </a:graphic>
      </p:graphicFrame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733A2CA3-B0C4-05D7-9984-EA80E08682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5790" y="6248401"/>
            <a:ext cx="9622892" cy="291624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000" b="1" dirty="0"/>
              <a:t>Observations</a:t>
            </a:r>
          </a:p>
          <a:p>
            <a:pPr lvl="1"/>
            <a:r>
              <a:rPr lang="en-US" sz="2431" dirty="0"/>
              <a:t>Good settling at 12 </a:t>
            </a:r>
            <a:r>
              <a:rPr lang="en-US" sz="2431" dirty="0" err="1"/>
              <a:t>Msps</a:t>
            </a:r>
            <a:r>
              <a:rPr lang="en-US" sz="2431" dirty="0"/>
              <a:t>,  better at lower sampling rates</a:t>
            </a:r>
          </a:p>
          <a:p>
            <a:pPr lvl="1"/>
            <a:r>
              <a:rPr lang="en-US" sz="2431" dirty="0"/>
              <a:t>Above results are with 7 aggressors active</a:t>
            </a:r>
          </a:p>
          <a:p>
            <a:pPr lvl="1"/>
            <a:r>
              <a:rPr lang="en-US" sz="2431" dirty="0"/>
              <a:t>Single ended settling is sensitive to local ground shifts, therefore signal conditioning is beneficial (e.g., small cap between ADC inputs)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8B9B595-B5CA-3760-068E-F1E44A2E8D82}"/>
              </a:ext>
            </a:extLst>
          </p:cNvPr>
          <p:cNvSpPr txBox="1"/>
          <p:nvPr/>
        </p:nvSpPr>
        <p:spPr>
          <a:xfrm>
            <a:off x="5320968" y="1607306"/>
            <a:ext cx="41873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b="1" dirty="0">
                <a:solidFill>
                  <a:schemeClr val="tx1"/>
                </a:solidFill>
                <a:effectLst/>
                <a:latin typeface="+mn-lt"/>
              </a:rPr>
              <a:t>Single ended (SE) </a:t>
            </a:r>
          </a:p>
        </p:txBody>
      </p:sp>
      <p:graphicFrame>
        <p:nvGraphicFramePr>
          <p:cNvPr id="18" name="Table 17">
            <a:extLst>
              <a:ext uri="{FF2B5EF4-FFF2-40B4-BE49-F238E27FC236}">
                <a16:creationId xmlns:a16="http://schemas.microsoft.com/office/drawing/2014/main" id="{AD5E7C7F-22F3-5E8A-3A61-07CF3CC4ADD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9375390"/>
              </p:ext>
            </p:extLst>
          </p:nvPr>
        </p:nvGraphicFramePr>
        <p:xfrm>
          <a:off x="815788" y="4534690"/>
          <a:ext cx="4120239" cy="1341120"/>
        </p:xfrm>
        <a:graphic>
          <a:graphicData uri="http://schemas.openxmlformats.org/drawingml/2006/table">
            <a:tbl>
              <a:tblPr bandRow="1">
                <a:tableStyleId>{8799B23B-EC83-4686-B30A-512413B5E67A}</a:tableStyleId>
              </a:tblPr>
              <a:tblGrid>
                <a:gridCol w="1975925">
                  <a:extLst>
                    <a:ext uri="{9D8B030D-6E8A-4147-A177-3AD203B41FA5}">
                      <a16:colId xmlns:a16="http://schemas.microsoft.com/office/drawing/2014/main" val="1003182518"/>
                    </a:ext>
                  </a:extLst>
                </a:gridCol>
                <a:gridCol w="2144314">
                  <a:extLst>
                    <a:ext uri="{9D8B030D-6E8A-4147-A177-3AD203B41FA5}">
                      <a16:colId xmlns:a16="http://schemas.microsoft.com/office/drawing/2014/main" val="41301356"/>
                    </a:ext>
                  </a:extLst>
                </a:gridCol>
              </a:tblGrid>
              <a:tr h="283813"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b="1"/>
                        <a:t>Results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9083913"/>
                  </a:ext>
                </a:extLst>
              </a:tr>
              <a:tr h="283813">
                <a:tc>
                  <a:txBody>
                    <a:bodyPr/>
                    <a:lstStyle/>
                    <a:p>
                      <a:r>
                        <a:rPr lang="en-US" sz="1600"/>
                        <a:t>High data noise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4.6 LSB</a:t>
                      </a:r>
                      <a:r>
                        <a:rPr lang="en-US" sz="1600" baseline="-25000" dirty="0"/>
                        <a:t>RMS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3722026"/>
                  </a:ext>
                </a:extLst>
              </a:tr>
              <a:tr h="283813">
                <a:tc>
                  <a:txBody>
                    <a:bodyPr/>
                    <a:lstStyle/>
                    <a:p>
                      <a:r>
                        <a:rPr lang="en-US" sz="1600"/>
                        <a:t>Low data noise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6.3 LSB</a:t>
                      </a:r>
                      <a:r>
                        <a:rPr lang="en-US" sz="1600" baseline="-25000" dirty="0"/>
                        <a:t>RMS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25279820"/>
                  </a:ext>
                </a:extLst>
              </a:tr>
              <a:tr h="283813">
                <a:tc>
                  <a:txBody>
                    <a:bodyPr/>
                    <a:lstStyle/>
                    <a:p>
                      <a:r>
                        <a:rPr lang="en-US" sz="1600"/>
                        <a:t>Dynamic range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10518:1, 80.4 dB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78830859"/>
                  </a:ext>
                </a:extLst>
              </a:tr>
            </a:tbl>
          </a:graphicData>
        </a:graphic>
      </p:graphicFrame>
      <p:pic>
        <p:nvPicPr>
          <p:cNvPr id="8" name="Picture 7" descr="A diagram of a circuit&#10;&#10;AI-generated content may be incorrect.">
            <a:extLst>
              <a:ext uri="{FF2B5EF4-FFF2-40B4-BE49-F238E27FC236}">
                <a16:creationId xmlns:a16="http://schemas.microsoft.com/office/drawing/2014/main" id="{5694F96C-A647-D678-5E05-8526BC1334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8588" y="2142574"/>
            <a:ext cx="5117713" cy="2011680"/>
          </a:xfrm>
          <a:prstGeom prst="rect">
            <a:avLst/>
          </a:prstGeom>
        </p:spPr>
      </p:pic>
      <p:pic>
        <p:nvPicPr>
          <p:cNvPr id="10" name="Picture 9" descr="A group of data graphs&#10;&#10;AI-generated content may be incorrect.">
            <a:extLst>
              <a:ext uri="{FF2B5EF4-FFF2-40B4-BE49-F238E27FC236}">
                <a16:creationId xmlns:a16="http://schemas.microsoft.com/office/drawing/2014/main" id="{1A0C7E59-BAF4-EE07-E7E5-5CDDE1B7C3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1709" y="1849427"/>
            <a:ext cx="5486411" cy="7315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4003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3B77C7-97B4-B036-5F5F-54630C957D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730C87-504B-9383-171F-7C954FB911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2144" y="476875"/>
            <a:ext cx="13823738" cy="1016228"/>
          </a:xfrm>
        </p:spPr>
        <p:txBody>
          <a:bodyPr>
            <a:normAutofit/>
          </a:bodyPr>
          <a:lstStyle/>
          <a:p>
            <a:r>
              <a:rPr lang="en-US" dirty="0"/>
              <a:t>Single Ended Input – Crosstalk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FD2FAE-7D6A-EDFE-32D4-21A6957907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AMICSA 2025, 16-18 June 2025, Lisbon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B9A372-FAC4-F933-076C-F0557D2CB9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www.ideas.no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A07EED-434D-F7CA-0A07-9291592396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8C833-96B1-AF4D-8471-9BAE6E4F9A34}" type="slidenum">
              <a:rPr lang="en-US" smtClean="0"/>
              <a:t>18</a:t>
            </a:fld>
            <a:endParaRPr lang="en-US"/>
          </a:p>
        </p:txBody>
      </p:sp>
      <p:graphicFrame>
        <p:nvGraphicFramePr>
          <p:cNvPr id="24" name="Table 23">
            <a:extLst>
              <a:ext uri="{FF2B5EF4-FFF2-40B4-BE49-F238E27FC236}">
                <a16:creationId xmlns:a16="http://schemas.microsoft.com/office/drawing/2014/main" id="{CEE3097D-4CA2-F152-F6D5-BAC48582F49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6601243"/>
              </p:ext>
            </p:extLst>
          </p:nvPr>
        </p:nvGraphicFramePr>
        <p:xfrm>
          <a:off x="815789" y="1815139"/>
          <a:ext cx="4120239" cy="3931920"/>
        </p:xfrm>
        <a:graphic>
          <a:graphicData uri="http://schemas.openxmlformats.org/drawingml/2006/table">
            <a:tbl>
              <a:tblPr bandRow="1">
                <a:tableStyleId>{8799B23B-EC83-4686-B30A-512413B5E67A}</a:tableStyleId>
              </a:tblPr>
              <a:tblGrid>
                <a:gridCol w="1975925">
                  <a:extLst>
                    <a:ext uri="{9D8B030D-6E8A-4147-A177-3AD203B41FA5}">
                      <a16:colId xmlns:a16="http://schemas.microsoft.com/office/drawing/2014/main" val="1003182518"/>
                    </a:ext>
                  </a:extLst>
                </a:gridCol>
                <a:gridCol w="2144314">
                  <a:extLst>
                    <a:ext uri="{9D8B030D-6E8A-4147-A177-3AD203B41FA5}">
                      <a16:colId xmlns:a16="http://schemas.microsoft.com/office/drawing/2014/main" val="41301356"/>
                    </a:ext>
                  </a:extLst>
                </a:gridCol>
              </a:tblGrid>
              <a:tr h="283813"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b="1"/>
                        <a:t>Key parameters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9083913"/>
                  </a:ext>
                </a:extLst>
              </a:tr>
              <a:tr h="283813">
                <a:tc>
                  <a:txBody>
                    <a:bodyPr/>
                    <a:lstStyle/>
                    <a:p>
                      <a:r>
                        <a:rPr lang="en-US" sz="1600"/>
                        <a:t>Gain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x1.33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3722026"/>
                  </a:ext>
                </a:extLst>
              </a:tr>
              <a:tr h="283813">
                <a:tc>
                  <a:txBody>
                    <a:bodyPr/>
                    <a:lstStyle/>
                    <a:p>
                      <a:r>
                        <a:rPr lang="en-US" sz="1600"/>
                        <a:t>Internal offset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srefp= 255, srefn = 32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25279820"/>
                  </a:ext>
                </a:extLst>
              </a:tr>
              <a:tr h="283813">
                <a:tc>
                  <a:txBody>
                    <a:bodyPr/>
                    <a:lstStyle/>
                    <a:p>
                      <a:r>
                        <a:rPr lang="en-US" sz="1600"/>
                        <a:t>AIN+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0V - 3V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78830859"/>
                  </a:ext>
                </a:extLst>
              </a:tr>
              <a:tr h="283813">
                <a:tc>
                  <a:txBody>
                    <a:bodyPr/>
                    <a:lstStyle/>
                    <a:p>
                      <a:r>
                        <a:rPr lang="en-US" sz="1600"/>
                        <a:t>AIN-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GND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8590748"/>
                  </a:ext>
                </a:extLst>
              </a:tr>
              <a:tr h="283813">
                <a:tc>
                  <a:txBody>
                    <a:bodyPr/>
                    <a:lstStyle/>
                    <a:p>
                      <a:r>
                        <a:rPr lang="en-US" sz="1600"/>
                        <a:t>Full-scale input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3 Vpp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9780710"/>
                  </a:ext>
                </a:extLst>
              </a:tr>
              <a:tr h="283813">
                <a:tc>
                  <a:txBody>
                    <a:bodyPr/>
                    <a:lstStyle/>
                    <a:p>
                      <a:r>
                        <a:rPr lang="en-US" sz="1600"/>
                        <a:t>Sampling frequency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12 </a:t>
                      </a:r>
                      <a:r>
                        <a:rPr lang="en-US" sz="1600" dirty="0" err="1"/>
                        <a:t>Msps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3933223"/>
                  </a:ext>
                </a:extLst>
              </a:tr>
              <a:tr h="283813">
                <a:tc>
                  <a:txBody>
                    <a:bodyPr/>
                    <a:lstStyle/>
                    <a:p>
                      <a:r>
                        <a:rPr lang="en-US" sz="1600"/>
                        <a:t>Driven input victims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98071006"/>
                  </a:ext>
                </a:extLst>
              </a:tr>
              <a:tr h="283813">
                <a:tc>
                  <a:txBody>
                    <a:bodyPr/>
                    <a:lstStyle/>
                    <a:p>
                      <a:r>
                        <a:rPr lang="en-US" sz="1600"/>
                        <a:t>Floating input victims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83940277"/>
                  </a:ext>
                </a:extLst>
              </a:tr>
              <a:tr h="283813">
                <a:tc>
                  <a:txBody>
                    <a:bodyPr/>
                    <a:lstStyle/>
                    <a:p>
                      <a:r>
                        <a:rPr lang="en-US" sz="1600"/>
                        <a:t>Aggressors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8324359"/>
                  </a:ext>
                </a:extLst>
              </a:tr>
              <a:tr h="283813">
                <a:tc>
                  <a:txBody>
                    <a:bodyPr/>
                    <a:lstStyle/>
                    <a:p>
                      <a:r>
                        <a:rPr lang="en-US" sz="1600" dirty="0"/>
                        <a:t>Aggressor full-scale input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3x 0-100%, 4x 0-80%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92918840"/>
                  </a:ext>
                </a:extLst>
              </a:tr>
            </a:tbl>
          </a:graphicData>
        </a:graphic>
      </p:graphicFrame>
      <p:sp>
        <p:nvSpPr>
          <p:cNvPr id="27" name="Content Placeholder 10">
            <a:extLst>
              <a:ext uri="{FF2B5EF4-FFF2-40B4-BE49-F238E27FC236}">
                <a16:creationId xmlns:a16="http://schemas.microsoft.com/office/drawing/2014/main" id="{36694AEB-E69C-245F-2F71-BFA6E2C4F7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5791" y="6248401"/>
            <a:ext cx="6666678" cy="294075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3000" b="1" dirty="0"/>
              <a:t>Observations</a:t>
            </a:r>
          </a:p>
          <a:p>
            <a:pPr lvl="1"/>
            <a:r>
              <a:rPr lang="en-US" sz="2431" dirty="0"/>
              <a:t>Noise (single sample) impacted by 7 aggressors – crosstalk pattern visible</a:t>
            </a:r>
          </a:p>
          <a:p>
            <a:pPr lvl="1"/>
            <a:r>
              <a:rPr lang="en-US" sz="2431" dirty="0"/>
              <a:t>Averaging 1024 samples shows ~ 8 LSB crosstalk patterns</a:t>
            </a:r>
          </a:p>
          <a:p>
            <a:pPr lvl="1"/>
            <a:r>
              <a:rPr lang="en-US" sz="2431" dirty="0"/>
              <a:t>Signal conditioning and sample rate affects crosstalk and care must be taken to avoid noise coupling to the input</a:t>
            </a:r>
            <a:endParaRPr lang="en-US" sz="2431" dirty="0">
              <a:solidFill>
                <a:srgbClr val="00B050"/>
              </a:solidFill>
            </a:endParaRPr>
          </a:p>
        </p:txBody>
      </p:sp>
      <p:pic>
        <p:nvPicPr>
          <p:cNvPr id="7" name="Picture 6" descr="A screenshot of a graph&#10;&#10;AI-generated content may be incorrect.">
            <a:extLst>
              <a:ext uri="{FF2B5EF4-FFF2-40B4-BE49-F238E27FC236}">
                <a16:creationId xmlns:a16="http://schemas.microsoft.com/office/drawing/2014/main" id="{F84F2412-228F-76D9-A7E5-6B3B7706E0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552" y="1219192"/>
            <a:ext cx="9144018" cy="7315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6003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0C27A1-D4CC-E3DD-EDA5-F5AE58EF70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Front-End Electronics with NIRCA </a:t>
            </a:r>
            <a:r>
              <a:rPr lang="en-US" dirty="0" err="1"/>
              <a:t>MkII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F69D7A-D095-1E8C-97A9-04EE821FE7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2144" y="2068488"/>
            <a:ext cx="7477988" cy="6716526"/>
          </a:xfrm>
        </p:spPr>
        <p:txBody>
          <a:bodyPr/>
          <a:lstStyle/>
          <a:p>
            <a:pPr marL="0" indent="0">
              <a:buNone/>
            </a:pPr>
            <a:r>
              <a:rPr lang="en-US" sz="3000" dirty="0"/>
              <a:t>Front-End Electronics Breadboard</a:t>
            </a:r>
          </a:p>
          <a:p>
            <a:pPr lvl="1"/>
            <a:r>
              <a:rPr lang="en-US" sz="2800" dirty="0"/>
              <a:t>32-channel readout</a:t>
            </a:r>
          </a:p>
          <a:p>
            <a:pPr lvl="1"/>
            <a:r>
              <a:rPr lang="en-US" sz="2800" dirty="0"/>
              <a:t>Space-grade power management</a:t>
            </a:r>
          </a:p>
          <a:p>
            <a:pPr lvl="1"/>
            <a:r>
              <a:rPr lang="en-US" sz="2800" dirty="0" err="1"/>
              <a:t>SpaceWire</a:t>
            </a:r>
            <a:r>
              <a:rPr lang="en-US" sz="2800" dirty="0"/>
              <a:t> TM/TC</a:t>
            </a:r>
          </a:p>
          <a:p>
            <a:pPr lvl="1"/>
            <a:r>
              <a:rPr lang="en-US" sz="2800" dirty="0"/>
              <a:t>Detector SEL protection</a:t>
            </a:r>
          </a:p>
          <a:p>
            <a:pPr marL="0" indent="0">
              <a:buNone/>
            </a:pPr>
            <a:r>
              <a:rPr lang="en-US" sz="3000" dirty="0"/>
              <a:t>Detector Emulator</a:t>
            </a:r>
          </a:p>
          <a:p>
            <a:pPr lvl="1"/>
            <a:r>
              <a:rPr lang="en-US" sz="2800" dirty="0"/>
              <a:t>8-channel emulation</a:t>
            </a:r>
          </a:p>
          <a:p>
            <a:pPr lvl="1"/>
            <a:r>
              <a:rPr lang="en-US" sz="2800" dirty="0"/>
              <a:t>14-bit DACs</a:t>
            </a:r>
          </a:p>
          <a:p>
            <a:pPr lvl="1"/>
            <a:r>
              <a:rPr lang="en-US" sz="2800" dirty="0"/>
              <a:t>Configurable output signal conditioning</a:t>
            </a:r>
          </a:p>
          <a:p>
            <a:pPr marL="0" indent="0">
              <a:buNone/>
            </a:pPr>
            <a:r>
              <a:rPr lang="en-US" sz="3000" dirty="0"/>
              <a:t>Front-End Electronics EM</a:t>
            </a:r>
          </a:p>
          <a:p>
            <a:pPr lvl="1"/>
            <a:r>
              <a:rPr lang="en-US" sz="2800" dirty="0"/>
              <a:t>In development, available in H1 2026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5E793B-3C3F-7EB1-E6E4-509B61C1B6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AMICSA 2025, 16-18 June 2025, Lisbon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FDF807-0ABD-4B09-AD59-7BE8A7A49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www.ideas.no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F7CA03-D2EF-77D4-1D04-3402821CB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8C833-96B1-AF4D-8471-9BAE6E4F9A34}" type="slidenum">
              <a:rPr lang="en-US" smtClean="0"/>
              <a:t>19</a:t>
            </a:fld>
            <a:endParaRPr lang="en-US"/>
          </a:p>
        </p:txBody>
      </p:sp>
      <p:pic>
        <p:nvPicPr>
          <p:cNvPr id="10" name="Picture 9" descr="A green circuit board with black and yellow chips&#10;&#10;AI-generated content may be incorrect.">
            <a:extLst>
              <a:ext uri="{FF2B5EF4-FFF2-40B4-BE49-F238E27FC236}">
                <a16:creationId xmlns:a16="http://schemas.microsoft.com/office/drawing/2014/main" id="{D551F0D3-4C1C-ED20-4253-9ACC1E0680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8260" y="2181351"/>
            <a:ext cx="8224811" cy="46363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EC6E19-88DC-463F-E0B2-222F4673CEC3}"/>
              </a:ext>
            </a:extLst>
          </p:cNvPr>
          <p:cNvCxnSpPr>
            <a:cxnSpLocks/>
          </p:cNvCxnSpPr>
          <p:nvPr/>
        </p:nvCxnSpPr>
        <p:spPr>
          <a:xfrm>
            <a:off x="8827558" y="4400550"/>
            <a:ext cx="3681942" cy="1177925"/>
          </a:xfrm>
          <a:prstGeom prst="line">
            <a:avLst/>
          </a:prstGeom>
          <a:ln w="762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123F2E1-BCD1-D08D-FCDF-18D3EE95FD6E}"/>
              </a:ext>
            </a:extLst>
          </p:cNvPr>
          <p:cNvCxnSpPr>
            <a:cxnSpLocks/>
          </p:cNvCxnSpPr>
          <p:nvPr/>
        </p:nvCxnSpPr>
        <p:spPr>
          <a:xfrm>
            <a:off x="11596301" y="5017911"/>
            <a:ext cx="3993655" cy="1224845"/>
          </a:xfrm>
          <a:prstGeom prst="line">
            <a:avLst/>
          </a:prstGeom>
          <a:ln w="762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2BDD493-644A-E801-3A0F-BFC89DE3D639}"/>
              </a:ext>
            </a:extLst>
          </p:cNvPr>
          <p:cNvCxnSpPr>
            <a:cxnSpLocks/>
          </p:cNvCxnSpPr>
          <p:nvPr/>
        </p:nvCxnSpPr>
        <p:spPr>
          <a:xfrm>
            <a:off x="10521244" y="4937125"/>
            <a:ext cx="0" cy="2701925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E470B5B-D926-F0D7-B900-F51D19E76FBD}"/>
              </a:ext>
            </a:extLst>
          </p:cNvPr>
          <p:cNvCxnSpPr>
            <a:cxnSpLocks/>
            <a:endCxn id="9" idx="0"/>
          </p:cNvCxnSpPr>
          <p:nvPr/>
        </p:nvCxnSpPr>
        <p:spPr>
          <a:xfrm>
            <a:off x="13391444" y="5518150"/>
            <a:ext cx="0" cy="1554638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A84183C1-CE03-43E3-9C16-6155645A4B30}"/>
              </a:ext>
            </a:extLst>
          </p:cNvPr>
          <p:cNvSpPr txBox="1"/>
          <p:nvPr/>
        </p:nvSpPr>
        <p:spPr>
          <a:xfrm>
            <a:off x="7783420" y="7639050"/>
            <a:ext cx="5475648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>
                <a:solidFill>
                  <a:schemeClr val="tx1"/>
                </a:solidFill>
                <a:effectLst/>
                <a:latin typeface="+mn-lt"/>
              </a:rPr>
              <a:t>Front-End Electronics Breadboard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E642746-15B1-01BF-57CD-16629DFD2C00}"/>
              </a:ext>
            </a:extLst>
          </p:cNvPr>
          <p:cNvSpPr txBox="1"/>
          <p:nvPr/>
        </p:nvSpPr>
        <p:spPr>
          <a:xfrm>
            <a:off x="10653620" y="7072788"/>
            <a:ext cx="5475648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>
                <a:solidFill>
                  <a:schemeClr val="tx1"/>
                </a:solidFill>
                <a:effectLst/>
                <a:latin typeface="+mn-lt"/>
              </a:rPr>
              <a:t>Detector Emulator</a:t>
            </a:r>
          </a:p>
        </p:txBody>
      </p:sp>
    </p:spTree>
    <p:extLst>
      <p:ext uri="{BB962C8B-B14F-4D97-AF65-F5344CB8AC3E}">
        <p14:creationId xmlns:p14="http://schemas.microsoft.com/office/powerpoint/2010/main" val="33843795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Rounded Rectangle 74">
            <a:extLst>
              <a:ext uri="{FF2B5EF4-FFF2-40B4-BE49-F238E27FC236}">
                <a16:creationId xmlns:a16="http://schemas.microsoft.com/office/drawing/2014/main" id="{DBE84157-2E23-FD05-C6E4-3F103787AFB3}"/>
              </a:ext>
            </a:extLst>
          </p:cNvPr>
          <p:cNvSpPr/>
          <p:nvPr/>
        </p:nvSpPr>
        <p:spPr>
          <a:xfrm>
            <a:off x="11294404" y="1775810"/>
            <a:ext cx="1696159" cy="7131166"/>
          </a:xfrm>
          <a:prstGeom prst="roundRect">
            <a:avLst>
              <a:gd name="adj" fmla="val 8341"/>
            </a:avLst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4" name="Rounded Rectangle 73">
            <a:extLst>
              <a:ext uri="{FF2B5EF4-FFF2-40B4-BE49-F238E27FC236}">
                <a16:creationId xmlns:a16="http://schemas.microsoft.com/office/drawing/2014/main" id="{2F8DA40D-A00F-AC39-9A1E-910BE43E944F}"/>
              </a:ext>
            </a:extLst>
          </p:cNvPr>
          <p:cNvSpPr/>
          <p:nvPr/>
        </p:nvSpPr>
        <p:spPr>
          <a:xfrm>
            <a:off x="5569528" y="1775810"/>
            <a:ext cx="2065204" cy="7049208"/>
          </a:xfrm>
          <a:prstGeom prst="roundRect">
            <a:avLst>
              <a:gd name="adj" fmla="val 8341"/>
            </a:avLst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0F794A1A-1909-8CC9-C568-14FCBB638A86}"/>
              </a:ext>
            </a:extLst>
          </p:cNvPr>
          <p:cNvSpPr/>
          <p:nvPr/>
        </p:nvSpPr>
        <p:spPr>
          <a:xfrm>
            <a:off x="13018667" y="1775810"/>
            <a:ext cx="3429775" cy="7131166"/>
          </a:xfrm>
          <a:prstGeom prst="roundRect">
            <a:avLst>
              <a:gd name="adj" fmla="val 6747"/>
            </a:avLst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8F576085-730B-C4FF-721F-0ABCD80E3969}"/>
              </a:ext>
            </a:extLst>
          </p:cNvPr>
          <p:cNvSpPr/>
          <p:nvPr/>
        </p:nvSpPr>
        <p:spPr>
          <a:xfrm>
            <a:off x="1532991" y="1775810"/>
            <a:ext cx="4028054" cy="7049214"/>
          </a:xfrm>
          <a:prstGeom prst="roundRect">
            <a:avLst>
              <a:gd name="adj" fmla="val 5965"/>
            </a:avLst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2A3A6AF-3138-1D8B-04BE-3AE4B1E351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6084" y="645276"/>
            <a:ext cx="16012161" cy="1016228"/>
          </a:xfrm>
        </p:spPr>
        <p:txBody>
          <a:bodyPr>
            <a:noAutofit/>
          </a:bodyPr>
          <a:lstStyle/>
          <a:p>
            <a:r>
              <a:rPr lang="en-GB" sz="3600" dirty="0"/>
              <a:t>IR FPA Detectors, FEE, Camera Core and Applications in Space and on Earth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7DCD9C-6AB1-E20A-21AB-472489D416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AMICSA 2025, 16-18 June 2025, Lisbon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B12721-4955-2F2A-FCCF-74DF810E58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www.ideas.no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DD0E32-7E28-5D04-AC57-239F482B52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8C833-96B1-AF4D-8471-9BAE6E4F9A34}" type="slidenum">
              <a:rPr lang="en-US" smtClean="0"/>
              <a:t>2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3FB9E1D-29EE-6C74-7BCC-1DC3415CCEB3}"/>
              </a:ext>
            </a:extLst>
          </p:cNvPr>
          <p:cNvSpPr/>
          <p:nvPr/>
        </p:nvSpPr>
        <p:spPr>
          <a:xfrm>
            <a:off x="1845417" y="1959615"/>
            <a:ext cx="3358591" cy="2847989"/>
          </a:xfrm>
          <a:prstGeom prst="rect">
            <a:avLst/>
          </a:pr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6000" r="-6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GB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35A9523-5AF3-875B-0A18-7CB7575AACE7}"/>
              </a:ext>
            </a:extLst>
          </p:cNvPr>
          <p:cNvSpPr txBox="1"/>
          <p:nvPr/>
        </p:nvSpPr>
        <p:spPr>
          <a:xfrm>
            <a:off x="3146683" y="4348859"/>
            <a:ext cx="325226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MCT, T2SL on ROIC</a:t>
            </a:r>
            <a:endParaRPr lang="en-GB" sz="1600" dirty="0">
              <a:solidFill>
                <a:schemeClr val="bg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275986C-A80C-CDAE-313F-3FEA715B47F4}"/>
              </a:ext>
            </a:extLst>
          </p:cNvPr>
          <p:cNvSpPr txBox="1"/>
          <p:nvPr/>
        </p:nvSpPr>
        <p:spPr>
          <a:xfrm>
            <a:off x="2099673" y="2070723"/>
            <a:ext cx="221714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Cryogenic 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38B65E3-FE5D-328B-4748-11B524A81B4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309" r="15708" b="-1"/>
          <a:stretch/>
        </p:blipFill>
        <p:spPr>
          <a:xfrm>
            <a:off x="1885640" y="5878864"/>
            <a:ext cx="3391402" cy="2847989"/>
          </a:xfrm>
          <a:prstGeom prst="rect">
            <a:avLst/>
          </a:prstGeom>
          <a:noFill/>
        </p:spPr>
      </p:pic>
      <p:pic>
        <p:nvPicPr>
          <p:cNvPr id="19" name="Picture 18" descr="A computer chip with a square white and yellow frame&#10;&#10;Description automatically generated with medium confidence">
            <a:extLst>
              <a:ext uri="{FF2B5EF4-FFF2-40B4-BE49-F238E27FC236}">
                <a16:creationId xmlns:a16="http://schemas.microsoft.com/office/drawing/2014/main" id="{05E79865-21B5-6618-6647-DDF0B362A51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549962" y="6190175"/>
            <a:ext cx="2654046" cy="223253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BE912749-340F-C17A-233B-753700024080}"/>
              </a:ext>
            </a:extLst>
          </p:cNvPr>
          <p:cNvSpPr txBox="1"/>
          <p:nvPr/>
        </p:nvSpPr>
        <p:spPr>
          <a:xfrm>
            <a:off x="2549962" y="8366279"/>
            <a:ext cx="315053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Microbolometers, QD on ROIC</a:t>
            </a:r>
            <a:endParaRPr lang="en-GB" sz="1600" dirty="0">
              <a:solidFill>
                <a:schemeClr val="bg1"/>
              </a:solidFill>
            </a:endParaRP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0C78C16B-170A-F44C-2FC6-9FECAEAA10CD}"/>
              </a:ext>
            </a:extLst>
          </p:cNvPr>
          <p:cNvCxnSpPr>
            <a:cxnSpLocks/>
          </p:cNvCxnSpPr>
          <p:nvPr/>
        </p:nvCxnSpPr>
        <p:spPr>
          <a:xfrm flipH="1">
            <a:off x="5554932" y="4011986"/>
            <a:ext cx="2063438" cy="0"/>
          </a:xfrm>
          <a:prstGeom prst="straightConnector1">
            <a:avLst/>
          </a:prstGeom>
          <a:ln w="1016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A75F464F-17A5-A2A7-B059-2737F307D3EF}"/>
              </a:ext>
            </a:extLst>
          </p:cNvPr>
          <p:cNvSpPr txBox="1"/>
          <p:nvPr/>
        </p:nvSpPr>
        <p:spPr>
          <a:xfrm>
            <a:off x="5301457" y="3342450"/>
            <a:ext cx="241436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effectLst/>
                <a:latin typeface="Calibri" panose="020F0502020204030204"/>
                <a:ea typeface="+mn-ea"/>
                <a:cs typeface="+mn-cs"/>
              </a:rPr>
              <a:t>Power</a:t>
            </a:r>
            <a:endParaRPr lang="en-GB" sz="2800" dirty="0"/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88BDABC1-47C3-8E80-EB36-82246ED19B7B}"/>
              </a:ext>
            </a:extLst>
          </p:cNvPr>
          <p:cNvCxnSpPr>
            <a:cxnSpLocks/>
          </p:cNvCxnSpPr>
          <p:nvPr/>
        </p:nvCxnSpPr>
        <p:spPr>
          <a:xfrm flipH="1">
            <a:off x="5554932" y="5595472"/>
            <a:ext cx="2063438" cy="0"/>
          </a:xfrm>
          <a:prstGeom prst="straightConnector1">
            <a:avLst/>
          </a:prstGeom>
          <a:ln w="1016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DE28A1CF-01C7-0791-E82D-EC70E2A81845}"/>
              </a:ext>
            </a:extLst>
          </p:cNvPr>
          <p:cNvSpPr txBox="1"/>
          <p:nvPr/>
        </p:nvSpPr>
        <p:spPr>
          <a:xfrm>
            <a:off x="5357595" y="4836714"/>
            <a:ext cx="241436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effectLst/>
                <a:latin typeface="Calibri" panose="020F0502020204030204"/>
                <a:ea typeface="+mn-ea"/>
                <a:cs typeface="+mn-cs"/>
              </a:rPr>
              <a:t>Control</a:t>
            </a:r>
            <a:endParaRPr lang="en-GB" sz="2800" dirty="0"/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307D3086-21FA-F292-2357-AAC02D3042D4}"/>
              </a:ext>
            </a:extLst>
          </p:cNvPr>
          <p:cNvCxnSpPr>
            <a:cxnSpLocks/>
          </p:cNvCxnSpPr>
          <p:nvPr/>
        </p:nvCxnSpPr>
        <p:spPr>
          <a:xfrm flipH="1">
            <a:off x="5571294" y="7784536"/>
            <a:ext cx="2063438" cy="0"/>
          </a:xfrm>
          <a:prstGeom prst="straightConnector1">
            <a:avLst/>
          </a:prstGeom>
          <a:ln w="101600"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F1635AA7-FBA0-79C3-9CBC-C9B2BFB387F3}"/>
              </a:ext>
            </a:extLst>
          </p:cNvPr>
          <p:cNvSpPr txBox="1"/>
          <p:nvPr/>
        </p:nvSpPr>
        <p:spPr>
          <a:xfrm>
            <a:off x="5301457" y="6238688"/>
            <a:ext cx="2414362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effectLst/>
                <a:latin typeface="Calibri" panose="020F0502020204030204"/>
                <a:ea typeface="+mn-ea"/>
                <a:cs typeface="+mn-cs"/>
              </a:rPr>
              <a:t>Analog </a:t>
            </a:r>
          </a:p>
          <a:p>
            <a:r>
              <a:rPr lang="en-US" sz="2800" dirty="0">
                <a:solidFill>
                  <a:prstClr val="black"/>
                </a:solidFill>
                <a:effectLst/>
                <a:latin typeface="Calibri" panose="020F0502020204030204"/>
                <a:ea typeface="+mn-ea"/>
                <a:cs typeface="+mn-cs"/>
              </a:rPr>
              <a:t>Video </a:t>
            </a:r>
          </a:p>
          <a:p>
            <a:r>
              <a:rPr lang="en-US" sz="2800" dirty="0">
                <a:solidFill>
                  <a:prstClr val="black"/>
                </a:solidFill>
                <a:effectLst/>
                <a:latin typeface="Calibri" panose="020F0502020204030204"/>
                <a:ea typeface="+mn-ea"/>
                <a:cs typeface="+mn-cs"/>
              </a:rPr>
              <a:t>Output</a:t>
            </a:r>
            <a:endParaRPr lang="en-GB" sz="2800" dirty="0"/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092ECA28-73F9-DA71-7614-8A96F882AB34}"/>
              </a:ext>
            </a:extLst>
          </p:cNvPr>
          <p:cNvSpPr/>
          <p:nvPr/>
        </p:nvSpPr>
        <p:spPr>
          <a:xfrm>
            <a:off x="7659681" y="1775810"/>
            <a:ext cx="3617874" cy="7157666"/>
          </a:xfrm>
          <a:prstGeom prst="roundRect">
            <a:avLst>
              <a:gd name="adj" fmla="val 8341"/>
            </a:avLst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35" name="Picture 34" descr="A green circuit board with black and yellow chips&#10;&#10;AI-generated content may be incorrect.">
            <a:extLst>
              <a:ext uri="{FF2B5EF4-FFF2-40B4-BE49-F238E27FC236}">
                <a16:creationId xmlns:a16="http://schemas.microsoft.com/office/drawing/2014/main" id="{E942B103-5610-6767-D734-5F81D02D75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46" r="49022" b="35976"/>
          <a:stretch>
            <a:fillRect/>
          </a:stretch>
        </p:blipFill>
        <p:spPr>
          <a:xfrm>
            <a:off x="7884233" y="1962071"/>
            <a:ext cx="3173979" cy="27781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7" name="Oval 36">
            <a:extLst>
              <a:ext uri="{FF2B5EF4-FFF2-40B4-BE49-F238E27FC236}">
                <a16:creationId xmlns:a16="http://schemas.microsoft.com/office/drawing/2014/main" id="{413F8E1A-4513-D905-A2CA-50587EADF88E}"/>
              </a:ext>
            </a:extLst>
          </p:cNvPr>
          <p:cNvSpPr>
            <a:spLocks noChangeAspect="1"/>
          </p:cNvSpPr>
          <p:nvPr/>
        </p:nvSpPr>
        <p:spPr>
          <a:xfrm>
            <a:off x="8438161" y="6154436"/>
            <a:ext cx="2798019" cy="2778146"/>
          </a:xfrm>
          <a:prstGeom prst="ellipse">
            <a:avLst/>
          </a:prstGeom>
          <a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5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GB"/>
          </a:p>
        </p:txBody>
      </p:sp>
      <p:sp>
        <p:nvSpPr>
          <p:cNvPr id="41" name="Rounded Rectangle 40">
            <a:extLst>
              <a:ext uri="{FF2B5EF4-FFF2-40B4-BE49-F238E27FC236}">
                <a16:creationId xmlns:a16="http://schemas.microsoft.com/office/drawing/2014/main" id="{24E007D2-9C46-47E9-A6CB-4845D7362C3F}"/>
              </a:ext>
            </a:extLst>
          </p:cNvPr>
          <p:cNvSpPr/>
          <p:nvPr/>
        </p:nvSpPr>
        <p:spPr>
          <a:xfrm>
            <a:off x="806085" y="5525861"/>
            <a:ext cx="4790156" cy="3299160"/>
          </a:xfrm>
          <a:prstGeom prst="roundRect">
            <a:avLst/>
          </a:prstGeom>
          <a:solidFill>
            <a:schemeClr val="accent4">
              <a:lumMod val="20000"/>
              <a:lumOff val="80000"/>
              <a:alpha val="25814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2" name="Rounded Rectangle 41">
            <a:extLst>
              <a:ext uri="{FF2B5EF4-FFF2-40B4-BE49-F238E27FC236}">
                <a16:creationId xmlns:a16="http://schemas.microsoft.com/office/drawing/2014/main" id="{82CBBC5C-8C8E-661B-8320-60CA64E9CD4E}"/>
              </a:ext>
            </a:extLst>
          </p:cNvPr>
          <p:cNvSpPr/>
          <p:nvPr/>
        </p:nvSpPr>
        <p:spPr>
          <a:xfrm>
            <a:off x="806084" y="1775810"/>
            <a:ext cx="4829553" cy="3429672"/>
          </a:xfrm>
          <a:prstGeom prst="roundRect">
            <a:avLst/>
          </a:prstGeom>
          <a:solidFill>
            <a:schemeClr val="accent5">
              <a:lumMod val="20000"/>
              <a:lumOff val="80000"/>
              <a:alpha val="28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36" name="Picture 35" descr="A close up of a circuit board&#10;&#10;Description automatically generated">
            <a:extLst>
              <a:ext uri="{FF2B5EF4-FFF2-40B4-BE49-F238E27FC236}">
                <a16:creationId xmlns:a16="http://schemas.microsoft.com/office/drawing/2014/main" id="{B79A0904-E754-0A27-7100-2FC148BC4EB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21801">
            <a:off x="8143172" y="5618272"/>
            <a:ext cx="1812574" cy="2136376"/>
          </a:xfrm>
          <a:prstGeom prst="rect">
            <a:avLst/>
          </a:prstGeom>
          <a:effectLst/>
        </p:spPr>
      </p:pic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37C00AAA-65E8-F969-E8C4-470B695A5E26}"/>
              </a:ext>
            </a:extLst>
          </p:cNvPr>
          <p:cNvCxnSpPr>
            <a:cxnSpLocks/>
          </p:cNvCxnSpPr>
          <p:nvPr/>
        </p:nvCxnSpPr>
        <p:spPr>
          <a:xfrm flipH="1">
            <a:off x="11253029" y="4010325"/>
            <a:ext cx="1782487" cy="0"/>
          </a:xfrm>
          <a:prstGeom prst="straightConnector1">
            <a:avLst/>
          </a:prstGeom>
          <a:ln w="1016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8183764D-6DF0-50D7-2186-348E1C238787}"/>
              </a:ext>
            </a:extLst>
          </p:cNvPr>
          <p:cNvSpPr txBox="1"/>
          <p:nvPr/>
        </p:nvSpPr>
        <p:spPr>
          <a:xfrm>
            <a:off x="10933725" y="3321176"/>
            <a:ext cx="241436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effectLst/>
                <a:latin typeface="Calibri" panose="020F0502020204030204"/>
                <a:ea typeface="+mn-ea"/>
                <a:cs typeface="+mn-cs"/>
              </a:rPr>
              <a:t>Power</a:t>
            </a:r>
            <a:endParaRPr lang="en-GB" sz="2800" dirty="0"/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3FA9EDC0-E99E-ECB7-CC31-15A7436200E9}"/>
              </a:ext>
            </a:extLst>
          </p:cNvPr>
          <p:cNvCxnSpPr>
            <a:cxnSpLocks/>
          </p:cNvCxnSpPr>
          <p:nvPr/>
        </p:nvCxnSpPr>
        <p:spPr>
          <a:xfrm flipH="1">
            <a:off x="11294404" y="5554666"/>
            <a:ext cx="1732629" cy="0"/>
          </a:xfrm>
          <a:prstGeom prst="straightConnector1">
            <a:avLst/>
          </a:prstGeom>
          <a:ln w="1016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13CE6277-297C-F8E5-120A-F88512137172}"/>
              </a:ext>
            </a:extLst>
          </p:cNvPr>
          <p:cNvSpPr txBox="1"/>
          <p:nvPr/>
        </p:nvSpPr>
        <p:spPr>
          <a:xfrm>
            <a:off x="10847149" y="4748420"/>
            <a:ext cx="241436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effectLst/>
                <a:latin typeface="Calibri" panose="020F0502020204030204"/>
                <a:ea typeface="+mn-ea"/>
                <a:cs typeface="+mn-cs"/>
              </a:rPr>
              <a:t>Control</a:t>
            </a:r>
            <a:endParaRPr lang="en-GB" sz="2800" dirty="0"/>
          </a:p>
        </p:txBody>
      </p: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B40E5EB5-EEB9-7097-6B92-6DA3E664C312}"/>
              </a:ext>
            </a:extLst>
          </p:cNvPr>
          <p:cNvCxnSpPr>
            <a:cxnSpLocks/>
          </p:cNvCxnSpPr>
          <p:nvPr/>
        </p:nvCxnSpPr>
        <p:spPr>
          <a:xfrm flipH="1">
            <a:off x="11294404" y="7532798"/>
            <a:ext cx="1732629" cy="0"/>
          </a:xfrm>
          <a:prstGeom prst="straightConnector1">
            <a:avLst/>
          </a:prstGeom>
          <a:ln w="101600"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4A2CB723-B884-7AA3-0027-0264BBF1228D}"/>
              </a:ext>
            </a:extLst>
          </p:cNvPr>
          <p:cNvSpPr txBox="1"/>
          <p:nvPr/>
        </p:nvSpPr>
        <p:spPr>
          <a:xfrm>
            <a:off x="11081628" y="6042698"/>
            <a:ext cx="1945405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effectLst/>
                <a:latin typeface="Calibri" panose="020F0502020204030204"/>
                <a:ea typeface="+mn-ea"/>
                <a:cs typeface="+mn-cs"/>
              </a:rPr>
              <a:t>Digital </a:t>
            </a:r>
          </a:p>
          <a:p>
            <a:r>
              <a:rPr lang="en-US" sz="2800" dirty="0">
                <a:solidFill>
                  <a:prstClr val="black"/>
                </a:solidFill>
                <a:effectLst/>
                <a:latin typeface="Calibri" panose="020F0502020204030204"/>
                <a:ea typeface="+mn-ea"/>
                <a:cs typeface="+mn-cs"/>
              </a:rPr>
              <a:t>Video </a:t>
            </a:r>
          </a:p>
          <a:p>
            <a:r>
              <a:rPr lang="en-US" sz="2800" dirty="0">
                <a:solidFill>
                  <a:prstClr val="black"/>
                </a:solidFill>
                <a:effectLst/>
                <a:latin typeface="Calibri" panose="020F0502020204030204"/>
                <a:ea typeface="+mn-ea"/>
                <a:cs typeface="+mn-cs"/>
              </a:rPr>
              <a:t>Output</a:t>
            </a:r>
            <a:endParaRPr lang="en-GB" sz="2800" dirty="0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C76F71BE-1531-00FB-87DA-AF4D7674E555}"/>
              </a:ext>
            </a:extLst>
          </p:cNvPr>
          <p:cNvSpPr txBox="1"/>
          <p:nvPr/>
        </p:nvSpPr>
        <p:spPr>
          <a:xfrm>
            <a:off x="5379470" y="2015614"/>
            <a:ext cx="241436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effectLst/>
                <a:latin typeface="Calibri" panose="020F0502020204030204"/>
              </a:rPr>
              <a:t>Detector </a:t>
            </a:r>
          </a:p>
          <a:p>
            <a:r>
              <a:rPr lang="en-US" sz="2800" dirty="0">
                <a:solidFill>
                  <a:prstClr val="black"/>
                </a:solidFill>
                <a:effectLst/>
                <a:latin typeface="Calibri" panose="020F0502020204030204"/>
              </a:rPr>
              <a:t>I/F</a:t>
            </a:r>
            <a:endParaRPr lang="en-GB" sz="2800" dirty="0"/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66B95E6C-8C59-A9E6-92BC-978BE7CECB84}"/>
              </a:ext>
            </a:extLst>
          </p:cNvPr>
          <p:cNvSpPr txBox="1"/>
          <p:nvPr/>
        </p:nvSpPr>
        <p:spPr>
          <a:xfrm rot="16200000">
            <a:off x="11832" y="3229036"/>
            <a:ext cx="241436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effectLst/>
                <a:latin typeface="Calibri" panose="020F0502020204030204"/>
                <a:ea typeface="+mn-ea"/>
                <a:cs typeface="+mn-cs"/>
              </a:rPr>
              <a:t>Cold</a:t>
            </a:r>
            <a:endParaRPr lang="en-GB" sz="2800" dirty="0"/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B539F8E3-B45C-46FF-5B7F-7967501EB016}"/>
              </a:ext>
            </a:extLst>
          </p:cNvPr>
          <p:cNvSpPr txBox="1"/>
          <p:nvPr/>
        </p:nvSpPr>
        <p:spPr>
          <a:xfrm rot="16200000">
            <a:off x="13700" y="6953923"/>
            <a:ext cx="241436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effectLst/>
                <a:latin typeface="Calibri" panose="020F0502020204030204"/>
                <a:ea typeface="+mn-ea"/>
                <a:cs typeface="+mn-cs"/>
              </a:rPr>
              <a:t>Warm</a:t>
            </a:r>
            <a:endParaRPr lang="en-GB" sz="2800" dirty="0"/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BE87B48D-56F6-E558-BC38-57655B980805}"/>
              </a:ext>
            </a:extLst>
          </p:cNvPr>
          <p:cNvSpPr txBox="1"/>
          <p:nvPr/>
        </p:nvSpPr>
        <p:spPr>
          <a:xfrm>
            <a:off x="10961829" y="2159408"/>
            <a:ext cx="241436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effectLst/>
                <a:latin typeface="Calibri" panose="020F0502020204030204"/>
              </a:rPr>
              <a:t>Camera </a:t>
            </a:r>
          </a:p>
          <a:p>
            <a:r>
              <a:rPr lang="en-US" sz="2800" dirty="0">
                <a:solidFill>
                  <a:prstClr val="black"/>
                </a:solidFill>
                <a:effectLst/>
                <a:latin typeface="Calibri" panose="020F0502020204030204"/>
              </a:rPr>
              <a:t>I/F</a:t>
            </a:r>
            <a:endParaRPr lang="en-GB" sz="2800" dirty="0"/>
          </a:p>
        </p:txBody>
      </p:sp>
      <p:pic>
        <p:nvPicPr>
          <p:cNvPr id="64" name="Picture 63">
            <a:extLst>
              <a:ext uri="{FF2B5EF4-FFF2-40B4-BE49-F238E27FC236}">
                <a16:creationId xmlns:a16="http://schemas.microsoft.com/office/drawing/2014/main" id="{44CC977F-D8AF-B3F7-EF9B-E2B57BC4AE8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-65" t="3298" r="20797"/>
          <a:stretch>
            <a:fillRect/>
          </a:stretch>
        </p:blipFill>
        <p:spPr>
          <a:xfrm>
            <a:off x="13475215" y="6224425"/>
            <a:ext cx="2630172" cy="2406536"/>
          </a:xfrm>
          <a:prstGeom prst="rect">
            <a:avLst/>
          </a:prstGeom>
        </p:spPr>
      </p:pic>
      <p:pic>
        <p:nvPicPr>
          <p:cNvPr id="65" name="Picture 64" descr="A satellite in space&#10;&#10;Description automatically generated with medium confidence">
            <a:extLst>
              <a:ext uri="{FF2B5EF4-FFF2-40B4-BE49-F238E27FC236}">
                <a16:creationId xmlns:a16="http://schemas.microsoft.com/office/drawing/2014/main" id="{72942D13-8DF7-A9B5-C846-9F38E763452C}"/>
              </a:ext>
            </a:extLst>
          </p:cNvPr>
          <p:cNvPicPr/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0074"/>
          <a:stretch/>
        </p:blipFill>
        <p:spPr>
          <a:xfrm>
            <a:off x="13393040" y="2821788"/>
            <a:ext cx="2771929" cy="1985816"/>
          </a:xfrm>
          <a:prstGeom prst="rect">
            <a:avLst/>
          </a:prstGeom>
        </p:spPr>
      </p:pic>
      <p:sp>
        <p:nvSpPr>
          <p:cNvPr id="77" name="TextBox 76">
            <a:extLst>
              <a:ext uri="{FF2B5EF4-FFF2-40B4-BE49-F238E27FC236}">
                <a16:creationId xmlns:a16="http://schemas.microsoft.com/office/drawing/2014/main" id="{165E0C80-7C9D-F251-2758-6DCE03643C6A}"/>
              </a:ext>
            </a:extLst>
          </p:cNvPr>
          <p:cNvSpPr txBox="1"/>
          <p:nvPr/>
        </p:nvSpPr>
        <p:spPr>
          <a:xfrm>
            <a:off x="12828056" y="1841893"/>
            <a:ext cx="370612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effectLst/>
                <a:latin typeface="Calibri" panose="020F0502020204030204"/>
              </a:rPr>
              <a:t>Space Science, </a:t>
            </a:r>
            <a:br>
              <a:rPr lang="en-US" sz="2800" dirty="0">
                <a:solidFill>
                  <a:prstClr val="black"/>
                </a:solidFill>
                <a:effectLst/>
                <a:latin typeface="Calibri" panose="020F0502020204030204"/>
              </a:rPr>
            </a:br>
            <a:r>
              <a:rPr lang="en-US" sz="2800" dirty="0">
                <a:solidFill>
                  <a:prstClr val="black"/>
                </a:solidFill>
                <a:effectLst/>
                <a:latin typeface="Calibri" panose="020F0502020204030204"/>
              </a:rPr>
              <a:t>Earth Observation</a:t>
            </a:r>
            <a:endParaRPr lang="en-GB" sz="2800" dirty="0"/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63C39B29-8D47-BF78-D772-93C9C1014244}"/>
              </a:ext>
            </a:extLst>
          </p:cNvPr>
          <p:cNvSpPr txBox="1"/>
          <p:nvPr/>
        </p:nvSpPr>
        <p:spPr>
          <a:xfrm>
            <a:off x="12937239" y="5270318"/>
            <a:ext cx="370612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effectLst/>
                <a:latin typeface="Calibri" panose="020F0502020204030204"/>
              </a:rPr>
              <a:t>Industries, </a:t>
            </a:r>
            <a:br>
              <a:rPr lang="en-US" sz="2800" dirty="0">
                <a:solidFill>
                  <a:prstClr val="black"/>
                </a:solidFill>
                <a:effectLst/>
                <a:latin typeface="Calibri" panose="020F0502020204030204"/>
              </a:rPr>
            </a:br>
            <a:r>
              <a:rPr lang="en-US" sz="2800" dirty="0">
                <a:solidFill>
                  <a:prstClr val="black"/>
                </a:solidFill>
                <a:effectLst/>
                <a:latin typeface="Calibri" panose="020F0502020204030204"/>
              </a:rPr>
              <a:t>Automation, Safety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7644829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32FC33-716F-48D7-7B8F-C6340503FD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4B8F75CA-163D-6174-6037-791F2CE8C357}"/>
              </a:ext>
            </a:extLst>
          </p:cNvPr>
          <p:cNvSpPr/>
          <p:nvPr/>
        </p:nvSpPr>
        <p:spPr>
          <a:xfrm>
            <a:off x="11782911" y="3030959"/>
            <a:ext cx="4004483" cy="3322945"/>
          </a:xfrm>
          <a:prstGeom prst="round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6354F6F-86BB-324D-C12A-EAED966E85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Packaging and Qualification of NIRCA </a:t>
            </a:r>
            <a:r>
              <a:rPr lang="en-US" dirty="0" err="1"/>
              <a:t>MkII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8E4BB1-A7C7-4267-4DDA-F4E5B2E573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AMICSA 2025, 16-18 June 2025, Lisbon</a:t>
            </a:r>
            <a:endParaRPr lang="en-US"/>
          </a:p>
        </p:txBody>
      </p:sp>
      <p:sp>
        <p:nvSpPr>
          <p:cNvPr id="10" name="Content Placeholder 6">
            <a:extLst>
              <a:ext uri="{FF2B5EF4-FFF2-40B4-BE49-F238E27FC236}">
                <a16:creationId xmlns:a16="http://schemas.microsoft.com/office/drawing/2014/main" id="{D88997BB-A88B-C2C5-7FF8-0B29092E9850}"/>
              </a:ext>
            </a:extLst>
          </p:cNvPr>
          <p:cNvSpPr txBox="1">
            <a:spLocks/>
          </p:cNvSpPr>
          <p:nvPr/>
        </p:nvSpPr>
        <p:spPr>
          <a:xfrm>
            <a:off x="1337276" y="1597244"/>
            <a:ext cx="4369461" cy="20162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25115" indent="-325115" algn="l" defTabSz="1300460" rtl="0" eaLnBrk="1" latinLnBrk="0" hangingPunct="1">
              <a:lnSpc>
                <a:spcPct val="90000"/>
              </a:lnSpc>
              <a:spcBef>
                <a:spcPts val="1422"/>
              </a:spcBef>
              <a:buFont typeface="Arial" panose="020B0604020202020204" pitchFamily="34" charset="0"/>
              <a:buChar char="•"/>
              <a:defRPr sz="398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75345" indent="-325115" algn="l" defTabSz="1300460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34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5575" indent="-325115" algn="l" defTabSz="1300460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84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5804" indent="-325115" algn="l" defTabSz="1300460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26034" indent="-325115" algn="l" defTabSz="1300460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76264" indent="-325115" algn="l" defTabSz="1300460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26494" indent="-325115" algn="l" defTabSz="1300460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76724" indent="-325115" algn="l" defTabSz="1300460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26954" indent="-325115" algn="l" defTabSz="1300460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600"/>
              </a:spcBef>
              <a:spcAft>
                <a:spcPts val="0"/>
              </a:spcAft>
            </a:pPr>
            <a:r>
              <a:rPr lang="en-US" sz="2400" b="1" dirty="0">
                <a:effectLst/>
              </a:rPr>
              <a:t>IDE8420X</a:t>
            </a:r>
          </a:p>
          <a:p>
            <a:pPr fontAlgn="auto">
              <a:spcBef>
                <a:spcPts val="600"/>
              </a:spcBef>
              <a:spcAft>
                <a:spcPts val="0"/>
              </a:spcAft>
            </a:pPr>
            <a:r>
              <a:rPr lang="en-US" sz="2400" dirty="0">
                <a:effectLst/>
              </a:rPr>
              <a:t>Ceramic package for terrestrial applications</a:t>
            </a:r>
          </a:p>
        </p:txBody>
      </p:sp>
      <p:sp>
        <p:nvSpPr>
          <p:cNvPr id="11" name="Content Placeholder 6">
            <a:extLst>
              <a:ext uri="{FF2B5EF4-FFF2-40B4-BE49-F238E27FC236}">
                <a16:creationId xmlns:a16="http://schemas.microsoft.com/office/drawing/2014/main" id="{CA73A729-4457-F4B8-5D56-231229C2AD86}"/>
              </a:ext>
            </a:extLst>
          </p:cNvPr>
          <p:cNvSpPr txBox="1">
            <a:spLocks/>
          </p:cNvSpPr>
          <p:nvPr/>
        </p:nvSpPr>
        <p:spPr>
          <a:xfrm>
            <a:off x="6624758" y="1597244"/>
            <a:ext cx="4369461" cy="22086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25115" indent="-325115" algn="l" defTabSz="1300460" rtl="0" eaLnBrk="1" latinLnBrk="0" hangingPunct="1">
              <a:lnSpc>
                <a:spcPct val="90000"/>
              </a:lnSpc>
              <a:spcBef>
                <a:spcPts val="1422"/>
              </a:spcBef>
              <a:buFont typeface="Arial" panose="020B0604020202020204" pitchFamily="34" charset="0"/>
              <a:buChar char="•"/>
              <a:defRPr sz="398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75345" indent="-325115" algn="l" defTabSz="1300460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34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5575" indent="-325115" algn="l" defTabSz="1300460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84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5804" indent="-325115" algn="l" defTabSz="1300460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26034" indent="-325115" algn="l" defTabSz="1300460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76264" indent="-325115" algn="l" defTabSz="1300460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26494" indent="-325115" algn="l" defTabSz="1300460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76724" indent="-325115" algn="l" defTabSz="1300460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26954" indent="-325115" algn="l" defTabSz="1300460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 sz="2400" b="1" dirty="0">
                <a:effectLst/>
              </a:rPr>
              <a:t>IDE8420E/S</a:t>
            </a:r>
          </a:p>
          <a:p>
            <a:pPr fontAlgn="auto">
              <a:spcBef>
                <a:spcPts val="600"/>
              </a:spcBef>
              <a:spcAft>
                <a:spcPts val="0"/>
              </a:spcAft>
            </a:pPr>
            <a:r>
              <a:rPr lang="en-US" sz="2400" dirty="0">
                <a:effectLst/>
              </a:rPr>
              <a:t>Ceramic package for space applications</a:t>
            </a:r>
          </a:p>
        </p:txBody>
      </p:sp>
      <p:sp>
        <p:nvSpPr>
          <p:cNvPr id="12" name="Content Placeholder 6">
            <a:extLst>
              <a:ext uri="{FF2B5EF4-FFF2-40B4-BE49-F238E27FC236}">
                <a16:creationId xmlns:a16="http://schemas.microsoft.com/office/drawing/2014/main" id="{991895ED-10CB-EB85-FD57-33D13E9FB7E4}"/>
              </a:ext>
            </a:extLst>
          </p:cNvPr>
          <p:cNvSpPr txBox="1">
            <a:spLocks/>
          </p:cNvSpPr>
          <p:nvPr/>
        </p:nvSpPr>
        <p:spPr>
          <a:xfrm>
            <a:off x="11912240" y="1677496"/>
            <a:ext cx="4369461" cy="19360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25115" indent="-325115" algn="l" defTabSz="1300460" rtl="0" eaLnBrk="1" latinLnBrk="0" hangingPunct="1">
              <a:lnSpc>
                <a:spcPct val="90000"/>
              </a:lnSpc>
              <a:spcBef>
                <a:spcPts val="1422"/>
              </a:spcBef>
              <a:buFont typeface="Arial" panose="020B0604020202020204" pitchFamily="34" charset="0"/>
              <a:buChar char="•"/>
              <a:defRPr sz="398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75345" indent="-325115" algn="l" defTabSz="1300460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34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5575" indent="-325115" algn="l" defTabSz="1300460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84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5804" indent="-325115" algn="l" defTabSz="1300460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26034" indent="-325115" algn="l" defTabSz="1300460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76264" indent="-325115" algn="l" defTabSz="1300460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26494" indent="-325115" algn="l" defTabSz="1300460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76724" indent="-325115" algn="l" defTabSz="1300460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26954" indent="-325115" algn="l" defTabSz="1300460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 sz="2400" b="1" dirty="0">
                <a:effectLst/>
              </a:rPr>
              <a:t>IDE8420, Chip-on-board</a:t>
            </a:r>
          </a:p>
          <a:p>
            <a:pPr fontAlgn="auto">
              <a:spcBef>
                <a:spcPts val="600"/>
              </a:spcBef>
              <a:spcAft>
                <a:spcPts val="0"/>
              </a:spcAft>
            </a:pPr>
            <a:r>
              <a:rPr lang="en-US" sz="2400" dirty="0">
                <a:effectLst/>
              </a:rPr>
              <a:t>Aluminum lid, or molded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240BE3-4F83-B70B-44E1-A2C318B28D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www.ideas.no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BB1FDC-56A5-84F1-6B72-F3274AD5C6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8C833-96B1-AF4D-8471-9BAE6E4F9A34}" type="slidenum">
              <a:rPr lang="en-US" smtClean="0"/>
              <a:t>20</a:t>
            </a:fld>
            <a:endParaRPr lang="en-US"/>
          </a:p>
        </p:txBody>
      </p:sp>
      <p:pic>
        <p:nvPicPr>
          <p:cNvPr id="16" name="Picture 15" descr="A close up of a circuit board&#10;&#10;Description automatically generated">
            <a:extLst>
              <a:ext uri="{FF2B5EF4-FFF2-40B4-BE49-F238E27FC236}">
                <a16:creationId xmlns:a16="http://schemas.microsoft.com/office/drawing/2014/main" id="{8692FC4C-DF65-8E50-BCED-47D357C8B2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21801">
            <a:off x="12558386" y="3145458"/>
            <a:ext cx="2625010" cy="3093946"/>
          </a:xfrm>
          <a:prstGeom prst="rect">
            <a:avLst/>
          </a:prstGeom>
          <a:effectLst/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56B037E-AADA-811F-807D-920F424C62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1283" y="3012840"/>
            <a:ext cx="3925161" cy="33737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0FC5E30-9FD3-E2C9-3A5B-1AA9086D92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90837" y="3030959"/>
            <a:ext cx="3880709" cy="33737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B0087FA8-0B34-04B1-AF3A-E10AC24842BD}"/>
              </a:ext>
            </a:extLst>
          </p:cNvPr>
          <p:cNvGrpSpPr/>
          <p:nvPr/>
        </p:nvGrpSpPr>
        <p:grpSpPr>
          <a:xfrm>
            <a:off x="1286366" y="7041008"/>
            <a:ext cx="15272296" cy="1884361"/>
            <a:chOff x="1258888" y="4335942"/>
            <a:chExt cx="14994435" cy="1884361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1F0B853-0FDE-18C7-E73F-524464CE1FB2}"/>
                </a:ext>
              </a:extLst>
            </p:cNvPr>
            <p:cNvSpPr/>
            <p:nvPr/>
          </p:nvSpPr>
          <p:spPr>
            <a:xfrm>
              <a:off x="1258888" y="4335942"/>
              <a:ext cx="14889232" cy="1884361"/>
            </a:xfrm>
            <a:prstGeom prst="rect">
              <a:avLst/>
            </a:prstGeom>
            <a:noFill/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46E565C7-64D2-295D-CA66-18BBDAED174E}"/>
                </a:ext>
              </a:extLst>
            </p:cNvPr>
            <p:cNvSpPr/>
            <p:nvPr/>
          </p:nvSpPr>
          <p:spPr>
            <a:xfrm>
              <a:off x="1260705" y="4682698"/>
              <a:ext cx="2977119" cy="1190847"/>
            </a:xfrm>
            <a:custGeom>
              <a:avLst/>
              <a:gdLst>
                <a:gd name="connsiteX0" fmla="*/ 0 w 2977119"/>
                <a:gd name="connsiteY0" fmla="*/ 0 h 1190847"/>
                <a:gd name="connsiteX1" fmla="*/ 2381696 w 2977119"/>
                <a:gd name="connsiteY1" fmla="*/ 0 h 1190847"/>
                <a:gd name="connsiteX2" fmla="*/ 2977119 w 2977119"/>
                <a:gd name="connsiteY2" fmla="*/ 595424 h 1190847"/>
                <a:gd name="connsiteX3" fmla="*/ 2381696 w 2977119"/>
                <a:gd name="connsiteY3" fmla="*/ 1190847 h 1190847"/>
                <a:gd name="connsiteX4" fmla="*/ 0 w 2977119"/>
                <a:gd name="connsiteY4" fmla="*/ 1190847 h 1190847"/>
                <a:gd name="connsiteX5" fmla="*/ 0 w 2977119"/>
                <a:gd name="connsiteY5" fmla="*/ 0 h 1190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977119" h="1190847">
                  <a:moveTo>
                    <a:pt x="0" y="0"/>
                  </a:moveTo>
                  <a:lnTo>
                    <a:pt x="2381696" y="0"/>
                  </a:lnTo>
                  <a:lnTo>
                    <a:pt x="2977119" y="595424"/>
                  </a:lnTo>
                  <a:lnTo>
                    <a:pt x="2381696" y="1190847"/>
                  </a:lnTo>
                  <a:lnTo>
                    <a:pt x="0" y="1190847"/>
                  </a:lnTo>
                  <a:lnTo>
                    <a:pt x="0" y="0"/>
                  </a:lnTo>
                  <a:close/>
                </a:path>
              </a:pathLst>
            </a:custGeom>
            <a:ln w="76200">
              <a:solidFill>
                <a:srgbClr val="92D050"/>
              </a:solidFill>
            </a:ln>
          </p:spPr>
          <p:style>
            <a:lnRef idx="3">
              <a:scrgbClr r="0" g="0" b="0"/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33350" tIns="66675" rIns="331050" bIns="66675" numCol="1" spcCol="1270" anchor="ctr" anchorCtr="0">
              <a:noAutofit/>
            </a:bodyPr>
            <a:lstStyle/>
            <a:p>
              <a:pPr lvl="0" defTabSz="1111250">
                <a:lnSpc>
                  <a:spcPct val="90000"/>
                </a:lnSpc>
                <a:spcAft>
                  <a:spcPct val="35000"/>
                </a:spcAft>
              </a:pPr>
              <a:r>
                <a:rPr lang="nb-NO" sz="2500" b="1" dirty="0" err="1"/>
                <a:t>Radiation</a:t>
              </a:r>
              <a:r>
                <a:rPr lang="nb-NO" sz="2500" b="1" dirty="0"/>
                <a:t> test</a:t>
              </a: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7F2B657C-ABA7-0256-2D2F-D5C58991A9F8}"/>
                </a:ext>
              </a:extLst>
            </p:cNvPr>
            <p:cNvSpPr/>
            <p:nvPr/>
          </p:nvSpPr>
          <p:spPr>
            <a:xfrm>
              <a:off x="3642401" y="4682698"/>
              <a:ext cx="2977119" cy="1190847"/>
            </a:xfrm>
            <a:custGeom>
              <a:avLst/>
              <a:gdLst>
                <a:gd name="connsiteX0" fmla="*/ 0 w 2977119"/>
                <a:gd name="connsiteY0" fmla="*/ 0 h 1190847"/>
                <a:gd name="connsiteX1" fmla="*/ 2381696 w 2977119"/>
                <a:gd name="connsiteY1" fmla="*/ 0 h 1190847"/>
                <a:gd name="connsiteX2" fmla="*/ 2977119 w 2977119"/>
                <a:gd name="connsiteY2" fmla="*/ 595424 h 1190847"/>
                <a:gd name="connsiteX3" fmla="*/ 2381696 w 2977119"/>
                <a:gd name="connsiteY3" fmla="*/ 1190847 h 1190847"/>
                <a:gd name="connsiteX4" fmla="*/ 0 w 2977119"/>
                <a:gd name="connsiteY4" fmla="*/ 1190847 h 1190847"/>
                <a:gd name="connsiteX5" fmla="*/ 595424 w 2977119"/>
                <a:gd name="connsiteY5" fmla="*/ 595424 h 1190847"/>
                <a:gd name="connsiteX6" fmla="*/ 0 w 2977119"/>
                <a:gd name="connsiteY6" fmla="*/ 0 h 1190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77119" h="1190847">
                  <a:moveTo>
                    <a:pt x="0" y="0"/>
                  </a:moveTo>
                  <a:lnTo>
                    <a:pt x="2381696" y="0"/>
                  </a:lnTo>
                  <a:lnTo>
                    <a:pt x="2977119" y="595424"/>
                  </a:lnTo>
                  <a:lnTo>
                    <a:pt x="2381696" y="1190847"/>
                  </a:lnTo>
                  <a:lnTo>
                    <a:pt x="0" y="1190847"/>
                  </a:lnTo>
                  <a:lnTo>
                    <a:pt x="595424" y="595424"/>
                  </a:lnTo>
                  <a:lnTo>
                    <a:pt x="0" y="0"/>
                  </a:lnTo>
                  <a:close/>
                </a:path>
              </a:pathLst>
            </a:custGeom>
            <a:ln w="76200">
              <a:solidFill>
                <a:srgbClr val="92D050"/>
              </a:solidFill>
            </a:ln>
          </p:spPr>
          <p:style>
            <a:lnRef idx="3">
              <a:scrgbClr r="0" g="0" b="0"/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95437" tIns="66675" rIns="628761" bIns="66675" numCol="1" spcCol="1270" anchor="ctr" anchorCtr="0">
              <a:noAutofit/>
            </a:bodyPr>
            <a:lstStyle/>
            <a:p>
              <a:pPr lvl="0" defTabSz="1111250">
                <a:lnSpc>
                  <a:spcPct val="90000"/>
                </a:lnSpc>
                <a:spcAft>
                  <a:spcPct val="35000"/>
                </a:spcAft>
              </a:pPr>
              <a:r>
                <a:rPr lang="nb-NO" sz="2500" b="1" dirty="0"/>
                <a:t>Wafer lot </a:t>
              </a:r>
              <a:r>
                <a:rPr lang="nb-NO" sz="2500" b="1" dirty="0" err="1"/>
                <a:t>acceptance</a:t>
              </a:r>
              <a:endParaRPr lang="nb-NO" sz="2500" b="1" kern="1200" dirty="0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E4CE9FBB-2672-19C5-61ED-8257905C4F6E}"/>
                </a:ext>
              </a:extLst>
            </p:cNvPr>
            <p:cNvSpPr/>
            <p:nvPr/>
          </p:nvSpPr>
          <p:spPr>
            <a:xfrm>
              <a:off x="6024096" y="4682698"/>
              <a:ext cx="2977119" cy="1190847"/>
            </a:xfrm>
            <a:custGeom>
              <a:avLst/>
              <a:gdLst>
                <a:gd name="connsiteX0" fmla="*/ 0 w 2977119"/>
                <a:gd name="connsiteY0" fmla="*/ 0 h 1190847"/>
                <a:gd name="connsiteX1" fmla="*/ 2381696 w 2977119"/>
                <a:gd name="connsiteY1" fmla="*/ 0 h 1190847"/>
                <a:gd name="connsiteX2" fmla="*/ 2977119 w 2977119"/>
                <a:gd name="connsiteY2" fmla="*/ 595424 h 1190847"/>
                <a:gd name="connsiteX3" fmla="*/ 2381696 w 2977119"/>
                <a:gd name="connsiteY3" fmla="*/ 1190847 h 1190847"/>
                <a:gd name="connsiteX4" fmla="*/ 0 w 2977119"/>
                <a:gd name="connsiteY4" fmla="*/ 1190847 h 1190847"/>
                <a:gd name="connsiteX5" fmla="*/ 595424 w 2977119"/>
                <a:gd name="connsiteY5" fmla="*/ 595424 h 1190847"/>
                <a:gd name="connsiteX6" fmla="*/ 0 w 2977119"/>
                <a:gd name="connsiteY6" fmla="*/ 0 h 1190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77119" h="1190847">
                  <a:moveTo>
                    <a:pt x="0" y="0"/>
                  </a:moveTo>
                  <a:lnTo>
                    <a:pt x="2381696" y="0"/>
                  </a:lnTo>
                  <a:lnTo>
                    <a:pt x="2977119" y="595424"/>
                  </a:lnTo>
                  <a:lnTo>
                    <a:pt x="2381696" y="1190847"/>
                  </a:lnTo>
                  <a:lnTo>
                    <a:pt x="0" y="1190847"/>
                  </a:lnTo>
                  <a:lnTo>
                    <a:pt x="595424" y="595424"/>
                  </a:lnTo>
                  <a:lnTo>
                    <a:pt x="0" y="0"/>
                  </a:lnTo>
                  <a:close/>
                </a:path>
              </a:pathLst>
            </a:custGeom>
            <a:ln w="76200">
              <a:solidFill>
                <a:srgbClr val="92D050"/>
              </a:solidFill>
            </a:ln>
          </p:spPr>
          <p:style>
            <a:lnRef idx="3">
              <a:scrgbClr r="0" g="0" b="0"/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95437" tIns="66675" rIns="628761" bIns="66675" numCol="1" spcCol="1270" anchor="ctr" anchorCtr="0">
              <a:noAutofit/>
            </a:bodyPr>
            <a:lstStyle/>
            <a:p>
              <a:pPr lvl="0" defTabSz="1111250">
                <a:lnSpc>
                  <a:spcPct val="90000"/>
                </a:lnSpc>
                <a:spcAft>
                  <a:spcPct val="35000"/>
                </a:spcAft>
              </a:pPr>
              <a:r>
                <a:rPr lang="nb-NO" sz="2500" b="1" dirty="0" err="1"/>
                <a:t>Early</a:t>
              </a:r>
              <a:r>
                <a:rPr lang="nb-NO" sz="2500" b="1" dirty="0"/>
                <a:t> EMs</a:t>
              </a: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6B3FDAAA-EF32-6D79-89B7-29738757339F}"/>
                </a:ext>
              </a:extLst>
            </p:cNvPr>
            <p:cNvSpPr/>
            <p:nvPr/>
          </p:nvSpPr>
          <p:spPr>
            <a:xfrm>
              <a:off x="8405792" y="4682698"/>
              <a:ext cx="2977119" cy="1190847"/>
            </a:xfrm>
            <a:custGeom>
              <a:avLst/>
              <a:gdLst>
                <a:gd name="connsiteX0" fmla="*/ 0 w 2977119"/>
                <a:gd name="connsiteY0" fmla="*/ 0 h 1190847"/>
                <a:gd name="connsiteX1" fmla="*/ 2381696 w 2977119"/>
                <a:gd name="connsiteY1" fmla="*/ 0 h 1190847"/>
                <a:gd name="connsiteX2" fmla="*/ 2977119 w 2977119"/>
                <a:gd name="connsiteY2" fmla="*/ 595424 h 1190847"/>
                <a:gd name="connsiteX3" fmla="*/ 2381696 w 2977119"/>
                <a:gd name="connsiteY3" fmla="*/ 1190847 h 1190847"/>
                <a:gd name="connsiteX4" fmla="*/ 0 w 2977119"/>
                <a:gd name="connsiteY4" fmla="*/ 1190847 h 1190847"/>
                <a:gd name="connsiteX5" fmla="*/ 595424 w 2977119"/>
                <a:gd name="connsiteY5" fmla="*/ 595424 h 1190847"/>
                <a:gd name="connsiteX6" fmla="*/ 0 w 2977119"/>
                <a:gd name="connsiteY6" fmla="*/ 0 h 1190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77119" h="1190847">
                  <a:moveTo>
                    <a:pt x="0" y="0"/>
                  </a:moveTo>
                  <a:lnTo>
                    <a:pt x="2381696" y="0"/>
                  </a:lnTo>
                  <a:lnTo>
                    <a:pt x="2977119" y="595424"/>
                  </a:lnTo>
                  <a:lnTo>
                    <a:pt x="2381696" y="1190847"/>
                  </a:lnTo>
                  <a:lnTo>
                    <a:pt x="0" y="1190847"/>
                  </a:lnTo>
                  <a:lnTo>
                    <a:pt x="595424" y="595424"/>
                  </a:lnTo>
                  <a:lnTo>
                    <a:pt x="0" y="0"/>
                  </a:lnTo>
                  <a:close/>
                </a:path>
              </a:pathLst>
            </a:custGeom>
            <a:ln w="76200">
              <a:solidFill>
                <a:srgbClr val="92D050"/>
              </a:solidFill>
            </a:ln>
          </p:spPr>
          <p:style>
            <a:lnRef idx="3">
              <a:scrgbClr r="0" g="0" b="0"/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95437" tIns="66675" rIns="628761" bIns="66675" numCol="1" spcCol="1270" anchor="ctr" anchorCtr="0">
              <a:noAutofit/>
            </a:bodyPr>
            <a:lstStyle/>
            <a:p>
              <a:pPr marL="0" lvl="0" indent="0" algn="ctr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nb-NO" sz="2500" b="1" kern="1200" dirty="0"/>
                <a:t>Evaluation</a:t>
              </a: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AE34A761-165F-E539-5E72-8A4EE813D061}"/>
                </a:ext>
              </a:extLst>
            </p:cNvPr>
            <p:cNvSpPr/>
            <p:nvPr/>
          </p:nvSpPr>
          <p:spPr>
            <a:xfrm>
              <a:off x="10787486" y="4682698"/>
              <a:ext cx="2977119" cy="1190847"/>
            </a:xfrm>
            <a:custGeom>
              <a:avLst/>
              <a:gdLst>
                <a:gd name="connsiteX0" fmla="*/ 0 w 2977119"/>
                <a:gd name="connsiteY0" fmla="*/ 0 h 1190847"/>
                <a:gd name="connsiteX1" fmla="*/ 2381696 w 2977119"/>
                <a:gd name="connsiteY1" fmla="*/ 0 h 1190847"/>
                <a:gd name="connsiteX2" fmla="*/ 2977119 w 2977119"/>
                <a:gd name="connsiteY2" fmla="*/ 595424 h 1190847"/>
                <a:gd name="connsiteX3" fmla="*/ 2381696 w 2977119"/>
                <a:gd name="connsiteY3" fmla="*/ 1190847 h 1190847"/>
                <a:gd name="connsiteX4" fmla="*/ 0 w 2977119"/>
                <a:gd name="connsiteY4" fmla="*/ 1190847 h 1190847"/>
                <a:gd name="connsiteX5" fmla="*/ 595424 w 2977119"/>
                <a:gd name="connsiteY5" fmla="*/ 595424 h 1190847"/>
                <a:gd name="connsiteX6" fmla="*/ 0 w 2977119"/>
                <a:gd name="connsiteY6" fmla="*/ 0 h 1190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77119" h="1190847">
                  <a:moveTo>
                    <a:pt x="0" y="0"/>
                  </a:moveTo>
                  <a:lnTo>
                    <a:pt x="2381696" y="0"/>
                  </a:lnTo>
                  <a:lnTo>
                    <a:pt x="2977119" y="595424"/>
                  </a:lnTo>
                  <a:lnTo>
                    <a:pt x="2381696" y="1190847"/>
                  </a:lnTo>
                  <a:lnTo>
                    <a:pt x="0" y="1190847"/>
                  </a:lnTo>
                  <a:lnTo>
                    <a:pt x="595424" y="5954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76200">
              <a:solidFill>
                <a:srgbClr val="FFC000"/>
              </a:solidFill>
            </a:ln>
          </p:spPr>
          <p:style>
            <a:lnRef idx="3">
              <a:scrgbClr r="0" g="0" b="0"/>
            </a:lnRef>
            <a:fillRef idx="1">
              <a:scrgbClr r="0" g="0" b="0"/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95437" tIns="66675" rIns="628761" bIns="66675" numCol="1" spcCol="1270" anchor="ctr" anchorCtr="0">
              <a:noAutofit/>
            </a:bodyPr>
            <a:lstStyle/>
            <a:p>
              <a:pPr marL="0" lvl="0" indent="0" algn="ctr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nb-NO" sz="2500" b="1" kern="1200" dirty="0" err="1"/>
                <a:t>Qualification</a:t>
              </a:r>
              <a:r>
                <a:rPr lang="nb-NO" sz="2500" b="1" kern="1200" dirty="0"/>
                <a:t> ESCC9000</a:t>
              </a:r>
              <a:br>
                <a:rPr lang="nb-NO" sz="2500" b="1" kern="1200" dirty="0"/>
              </a:br>
              <a:r>
                <a:rPr lang="nb-NO" sz="2500" b="1" kern="1200" dirty="0"/>
                <a:t>Q1 2026</a:t>
              </a: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622ECB4F-A4BC-13A2-5855-A863CBED4F8B}"/>
                </a:ext>
              </a:extLst>
            </p:cNvPr>
            <p:cNvSpPr/>
            <p:nvPr/>
          </p:nvSpPr>
          <p:spPr>
            <a:xfrm>
              <a:off x="13169183" y="4682698"/>
              <a:ext cx="3084140" cy="1190847"/>
            </a:xfrm>
            <a:custGeom>
              <a:avLst/>
              <a:gdLst>
                <a:gd name="connsiteX0" fmla="*/ 0 w 2977119"/>
                <a:gd name="connsiteY0" fmla="*/ 0 h 1190847"/>
                <a:gd name="connsiteX1" fmla="*/ 2381696 w 2977119"/>
                <a:gd name="connsiteY1" fmla="*/ 0 h 1190847"/>
                <a:gd name="connsiteX2" fmla="*/ 2977119 w 2977119"/>
                <a:gd name="connsiteY2" fmla="*/ 595424 h 1190847"/>
                <a:gd name="connsiteX3" fmla="*/ 2381696 w 2977119"/>
                <a:gd name="connsiteY3" fmla="*/ 1190847 h 1190847"/>
                <a:gd name="connsiteX4" fmla="*/ 0 w 2977119"/>
                <a:gd name="connsiteY4" fmla="*/ 1190847 h 1190847"/>
                <a:gd name="connsiteX5" fmla="*/ 595424 w 2977119"/>
                <a:gd name="connsiteY5" fmla="*/ 595424 h 1190847"/>
                <a:gd name="connsiteX6" fmla="*/ 0 w 2977119"/>
                <a:gd name="connsiteY6" fmla="*/ 0 h 1190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77119" h="1190847">
                  <a:moveTo>
                    <a:pt x="0" y="0"/>
                  </a:moveTo>
                  <a:lnTo>
                    <a:pt x="2381696" y="0"/>
                  </a:lnTo>
                  <a:lnTo>
                    <a:pt x="2977119" y="595424"/>
                  </a:lnTo>
                  <a:lnTo>
                    <a:pt x="2381696" y="1190847"/>
                  </a:lnTo>
                  <a:lnTo>
                    <a:pt x="0" y="1190847"/>
                  </a:lnTo>
                  <a:lnTo>
                    <a:pt x="595424" y="5954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76200">
              <a:solidFill>
                <a:schemeClr val="accent4"/>
              </a:solidFill>
            </a:ln>
          </p:spPr>
          <p:style>
            <a:lnRef idx="3">
              <a:scrgbClr r="0" g="0" b="0"/>
            </a:lnRef>
            <a:fillRef idx="1">
              <a:scrgbClr r="0" g="0" b="0"/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95437" tIns="66675" rIns="628761" bIns="66675" numCol="1" spcCol="1270" anchor="ctr" anchorCtr="0">
              <a:noAutofit/>
            </a:bodyPr>
            <a:lstStyle/>
            <a:p>
              <a:pPr marL="0" lvl="0" indent="0" algn="ctr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nb-NO" sz="2500" b="1" kern="1200" dirty="0"/>
                <a:t>FMs</a:t>
              </a:r>
              <a:br>
                <a:rPr lang="nb-NO" sz="2500" b="1" kern="1200" dirty="0"/>
              </a:br>
              <a:r>
                <a:rPr lang="nb-NO" sz="2500" b="1" kern="1200" dirty="0"/>
                <a:t>Q1 2026</a:t>
              </a: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8B629376-7C8A-BD61-8250-DB8BA8C6C67D}"/>
              </a:ext>
            </a:extLst>
          </p:cNvPr>
          <p:cNvSpPr txBox="1"/>
          <p:nvPr/>
        </p:nvSpPr>
        <p:spPr>
          <a:xfrm>
            <a:off x="1266811" y="8589875"/>
            <a:ext cx="9852470" cy="369332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800" dirty="0">
                <a:solidFill>
                  <a:schemeClr val="tx1"/>
                </a:solidFill>
                <a:effectLst/>
              </a:rPr>
              <a:t>completed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E12B093-4D35-0C8B-7699-20122E1891DA}"/>
              </a:ext>
            </a:extLst>
          </p:cNvPr>
          <p:cNvSpPr txBox="1"/>
          <p:nvPr/>
        </p:nvSpPr>
        <p:spPr>
          <a:xfrm>
            <a:off x="11137942" y="8591617"/>
            <a:ext cx="4778937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800" dirty="0">
                <a:solidFill>
                  <a:schemeClr val="tx1"/>
                </a:solidFill>
                <a:effectLst/>
              </a:rPr>
              <a:t>Planned and Ongoing</a:t>
            </a:r>
          </a:p>
        </p:txBody>
      </p:sp>
    </p:spTree>
    <p:extLst>
      <p:ext uri="{BB962C8B-B14F-4D97-AF65-F5344CB8AC3E}">
        <p14:creationId xmlns:p14="http://schemas.microsoft.com/office/powerpoint/2010/main" val="17482497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F5A41A-38C7-8264-BA8A-43271F7D86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87F56D-E966-FADC-95DF-28CDC9C7F4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1272" y="2421409"/>
            <a:ext cx="11366420" cy="2020825"/>
          </a:xfrm>
        </p:spPr>
        <p:txBody>
          <a:bodyPr>
            <a:normAutofit/>
          </a:bodyPr>
          <a:lstStyle/>
          <a:p>
            <a:r>
              <a:rPr lang="en-US" sz="8800" dirty="0"/>
              <a:t>Thank you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FDF9E1-F7ED-C9F1-48F3-D38959623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AMICSA 2025, 16-18 June 2025, Lisbon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8C6733-11B9-E087-9F2E-9F8BBB757C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www.ideas.no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7D8F4E-1EE2-3DFB-B0B3-A2ABBEA657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8C833-96B1-AF4D-8471-9BAE6E4F9A34}" type="slidenum">
              <a:rPr lang="en-US" smtClean="0"/>
              <a:t>21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C814B79-80A1-4D1A-CBB2-CA0DD096714D}"/>
              </a:ext>
            </a:extLst>
          </p:cNvPr>
          <p:cNvSpPr txBox="1"/>
          <p:nvPr/>
        </p:nvSpPr>
        <p:spPr>
          <a:xfrm>
            <a:off x="1409029" y="4338640"/>
            <a:ext cx="866986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3200" dirty="0">
                <a:solidFill>
                  <a:schemeClr val="tx1"/>
                </a:solidFill>
                <a:effectLst/>
                <a:latin typeface="+mn-lt"/>
              </a:rPr>
              <a:t>And thank you</a:t>
            </a:r>
          </a:p>
          <a:p>
            <a:pPr algn="l"/>
            <a:r>
              <a:rPr lang="en-US" sz="3200" dirty="0">
                <a:solidFill>
                  <a:schemeClr val="tx1"/>
                </a:solidFill>
                <a:effectLst/>
                <a:latin typeface="+mn-lt"/>
              </a:rPr>
              <a:t>… </a:t>
            </a:r>
            <a:r>
              <a:rPr lang="en-US" sz="3200" b="1" dirty="0">
                <a:solidFill>
                  <a:schemeClr val="tx1"/>
                </a:solidFill>
                <a:effectLst/>
                <a:latin typeface="+mn-lt"/>
              </a:rPr>
              <a:t>to ESA </a:t>
            </a:r>
            <a:r>
              <a:rPr lang="en-US" sz="3200" dirty="0">
                <a:solidFill>
                  <a:schemeClr val="tx1"/>
                </a:solidFill>
                <a:effectLst/>
                <a:latin typeface="+mn-lt"/>
              </a:rPr>
              <a:t>for </a:t>
            </a:r>
            <a:r>
              <a:rPr lang="en-US" sz="2800" dirty="0">
                <a:solidFill>
                  <a:schemeClr val="tx1"/>
                </a:solidFill>
                <a:effectLst/>
                <a:latin typeface="+mn-lt"/>
              </a:rPr>
              <a:t>supporting the NIRCA </a:t>
            </a:r>
            <a:r>
              <a:rPr lang="en-US" sz="2800" dirty="0" err="1">
                <a:solidFill>
                  <a:schemeClr val="tx1"/>
                </a:solidFill>
                <a:effectLst/>
                <a:latin typeface="+mn-lt"/>
              </a:rPr>
              <a:t>MkII</a:t>
            </a:r>
            <a:r>
              <a:rPr lang="en-US" sz="2800" dirty="0">
                <a:solidFill>
                  <a:schemeClr val="tx1"/>
                </a:solidFill>
                <a:effectLst/>
                <a:latin typeface="+mn-lt"/>
              </a:rPr>
              <a:t> related activities</a:t>
            </a:r>
          </a:p>
          <a:p>
            <a:pPr algn="l"/>
            <a:r>
              <a:rPr lang="en-US" sz="3200" dirty="0">
                <a:solidFill>
                  <a:schemeClr val="tx1"/>
                </a:solidFill>
                <a:effectLst/>
                <a:latin typeface="+mn-lt"/>
              </a:rPr>
              <a:t>… </a:t>
            </a:r>
            <a:r>
              <a:rPr lang="en-US" sz="3200" b="1" dirty="0">
                <a:solidFill>
                  <a:schemeClr val="tx1"/>
                </a:solidFill>
                <a:effectLst/>
                <a:latin typeface="+mn-lt"/>
              </a:rPr>
              <a:t>to industry</a:t>
            </a:r>
            <a:r>
              <a:rPr lang="en-US" sz="320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en-US" sz="3200" b="1" dirty="0">
                <a:solidFill>
                  <a:schemeClr val="tx1"/>
                </a:solidFill>
                <a:effectLst/>
                <a:latin typeface="+mn-lt"/>
              </a:rPr>
              <a:t>partners</a:t>
            </a:r>
            <a:r>
              <a:rPr lang="en-US" sz="3200" dirty="0">
                <a:solidFill>
                  <a:schemeClr val="tx1"/>
                </a:solidFill>
                <a:effectLst/>
                <a:latin typeface="+mn-lt"/>
              </a:rPr>
              <a:t> for the collaboration</a:t>
            </a:r>
          </a:p>
        </p:txBody>
      </p:sp>
      <p:pic>
        <p:nvPicPr>
          <p:cNvPr id="8" name="Picture 7" descr="A group of men wearing sunglasses&#10;&#10;Description automatically generated">
            <a:extLst>
              <a:ext uri="{FF2B5EF4-FFF2-40B4-BE49-F238E27FC236}">
                <a16:creationId xmlns:a16="http://schemas.microsoft.com/office/drawing/2014/main" id="{CCD7A9FB-08EB-9968-00C7-C51F124F91C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412" b="24654"/>
          <a:stretch/>
        </p:blipFill>
        <p:spPr>
          <a:xfrm>
            <a:off x="10078895" y="2727066"/>
            <a:ext cx="6371207" cy="4299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155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948109-70EF-024E-C6AD-DE73E391B1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0028C2FC-EF9E-8E21-2D82-53DBFC2553C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41175" y="1453428"/>
            <a:ext cx="6903435" cy="8036024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1015B7-37F4-D494-044A-10A3B4ADC8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00460" fontAlgn="auto" hangingPunct="1">
              <a:spcBef>
                <a:spcPts val="0"/>
              </a:spcBef>
              <a:spcAft>
                <a:spcPts val="0"/>
              </a:spcAft>
            </a:pPr>
            <a:r>
              <a:rPr lang="nb-NO">
                <a:solidFill>
                  <a:prstClr val="black">
                    <a:tint val="75000"/>
                  </a:prstClr>
                </a:solidFill>
                <a:effectLst/>
                <a:latin typeface="Calibri" panose="020F0502020204030204"/>
                <a:ea typeface="+mn-ea"/>
                <a:cs typeface="+mn-cs"/>
              </a:rPr>
              <a:t>AMICSA 2025, 16-18 June 2025, Lisbon</a:t>
            </a:r>
            <a:endParaRPr lang="en-US">
              <a:solidFill>
                <a:prstClr val="black">
                  <a:tint val="75000"/>
                </a:prstClr>
              </a:solidFill>
              <a:effectLst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4AC7DFE3-0360-A904-4B39-8F60E03F15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960" y="458795"/>
            <a:ext cx="14955520" cy="784246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NIRCA </a:t>
            </a:r>
            <a:r>
              <a:rPr lang="en-US" dirty="0" err="1"/>
              <a:t>MkII</a:t>
            </a:r>
            <a:r>
              <a:rPr lang="en-US" dirty="0"/>
              <a:t> Infrared FPA Controller Readout ASIC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DCC6E83B-7CFF-1965-59F9-1DED35CB203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63960" y="1654611"/>
            <a:ext cx="7231836" cy="981756"/>
          </a:xfrm>
          <a:solidFill>
            <a:schemeClr val="bg2">
              <a:lumMod val="90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A single-chip solution to bias, read out </a:t>
            </a:r>
            <a:br>
              <a:rPr lang="en-US" sz="3200" dirty="0"/>
            </a:br>
            <a:r>
              <a:rPr lang="en-US" sz="3200" dirty="0"/>
              <a:t>and control a focal plane array (FPA). </a:t>
            </a: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4B0C18C5-0321-8F7C-DE7D-532F056BA5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1881" y="452248"/>
            <a:ext cx="350245" cy="700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73397" tIns="86699" rIns="173397" bIns="86699" numCol="1" anchor="ctr" anchorCtr="0" compatLnSpc="1">
            <a:prstTxWarp prst="textNoShape">
              <a:avLst/>
            </a:prstTxWarp>
            <a:spAutoFit/>
          </a:bodyPr>
          <a:lstStyle/>
          <a:p>
            <a:pPr algn="l" defTabSz="1300460" fontAlgn="auto" hangingPunct="1">
              <a:spcBef>
                <a:spcPts val="0"/>
              </a:spcBef>
              <a:spcAft>
                <a:spcPts val="0"/>
              </a:spcAft>
            </a:pPr>
            <a:endParaRPr lang="en-US" sz="3413">
              <a:solidFill>
                <a:prstClr val="black"/>
              </a:solidFill>
              <a:effectLst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CABDE3-67F8-BA83-7138-9DFE45754E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www.ideas.no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45B5CA-56C9-B169-C947-4F270BB110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8E963-B9B6-DF41-A9A1-BE833B643EB2}" type="slidenum">
              <a:rPr lang="en-US" smtClean="0"/>
              <a:t>3</a:t>
            </a:fld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735E69C-D6DF-435D-629D-CCCB674EDB1D}"/>
              </a:ext>
            </a:extLst>
          </p:cNvPr>
          <p:cNvSpPr/>
          <p:nvPr/>
        </p:nvSpPr>
        <p:spPr>
          <a:xfrm>
            <a:off x="8938510" y="2909889"/>
            <a:ext cx="5291839" cy="1733550"/>
          </a:xfrm>
          <a:prstGeom prst="roundRect">
            <a:avLst/>
          </a:prstGeom>
          <a:noFill/>
          <a:ln w="571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4DDEB5C2-E7C5-E33F-6A85-0AA9D04650A5}"/>
              </a:ext>
            </a:extLst>
          </p:cNvPr>
          <p:cNvSpPr/>
          <p:nvPr/>
        </p:nvSpPr>
        <p:spPr>
          <a:xfrm>
            <a:off x="8938510" y="4842537"/>
            <a:ext cx="3738912" cy="785919"/>
          </a:xfrm>
          <a:prstGeom prst="roundRect">
            <a:avLst/>
          </a:prstGeom>
          <a:noFill/>
          <a:ln w="571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0B963500-4615-C821-2D31-C34EECBB0CF2}"/>
              </a:ext>
            </a:extLst>
          </p:cNvPr>
          <p:cNvSpPr/>
          <p:nvPr/>
        </p:nvSpPr>
        <p:spPr>
          <a:xfrm>
            <a:off x="8938509" y="6280946"/>
            <a:ext cx="4540423" cy="1226166"/>
          </a:xfrm>
          <a:prstGeom prst="roundRect">
            <a:avLst/>
          </a:prstGeom>
          <a:noFill/>
          <a:ln w="571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0BA1250-9664-2166-A9D8-FA52C795A9E5}"/>
              </a:ext>
            </a:extLst>
          </p:cNvPr>
          <p:cNvSpPr/>
          <p:nvPr/>
        </p:nvSpPr>
        <p:spPr>
          <a:xfrm>
            <a:off x="863960" y="2909889"/>
            <a:ext cx="3431822" cy="4597223"/>
          </a:xfrm>
          <a:prstGeom prst="rect">
            <a:avLst/>
          </a:prstGeom>
          <a:noFill/>
          <a:ln w="571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CCE6141-3D10-BE0F-46D7-090B8CF7E546}"/>
              </a:ext>
            </a:extLst>
          </p:cNvPr>
          <p:cNvSpPr/>
          <p:nvPr/>
        </p:nvSpPr>
        <p:spPr>
          <a:xfrm>
            <a:off x="1135256" y="3194755"/>
            <a:ext cx="2878667" cy="2972777"/>
          </a:xfrm>
          <a:prstGeom prst="rect">
            <a:avLst/>
          </a:prstGeom>
          <a:noFill/>
          <a:ln w="190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C862E20F-833C-69DF-07F8-5D41AD714FC8}"/>
              </a:ext>
            </a:extLst>
          </p:cNvPr>
          <p:cNvSpPr/>
          <p:nvPr/>
        </p:nvSpPr>
        <p:spPr>
          <a:xfrm rot="5400000">
            <a:off x="3666084" y="6757422"/>
            <a:ext cx="520834" cy="467168"/>
          </a:xfrm>
          <a:prstGeom prst="triangle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99E667BA-A3B6-A77D-956F-C8554F749E4F}"/>
              </a:ext>
            </a:extLst>
          </p:cNvPr>
          <p:cNvSpPr/>
          <p:nvPr/>
        </p:nvSpPr>
        <p:spPr>
          <a:xfrm rot="5400000">
            <a:off x="3733933" y="6655822"/>
            <a:ext cx="520834" cy="467168"/>
          </a:xfrm>
          <a:prstGeom prst="triangle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943A54F8-0076-3D68-D4D3-756C79BB0B9B}"/>
              </a:ext>
            </a:extLst>
          </p:cNvPr>
          <p:cNvCxnSpPr>
            <a:stCxn id="18" idx="3"/>
          </p:cNvCxnSpPr>
          <p:nvPr/>
        </p:nvCxnSpPr>
        <p:spPr>
          <a:xfrm flipH="1">
            <a:off x="1530367" y="6991006"/>
            <a:ext cx="2162550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7DA51F87-979E-C654-86D9-3356BC51B5C6}"/>
              </a:ext>
            </a:extLst>
          </p:cNvPr>
          <p:cNvCxnSpPr>
            <a:cxnSpLocks/>
          </p:cNvCxnSpPr>
          <p:nvPr/>
        </p:nvCxnSpPr>
        <p:spPr>
          <a:xfrm flipV="1">
            <a:off x="1530367" y="6167539"/>
            <a:ext cx="0" cy="823467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6D0CF27D-4BE8-1CE4-721B-C3F75B3F0D85}"/>
              </a:ext>
            </a:extLst>
          </p:cNvPr>
          <p:cNvCxnSpPr>
            <a:cxnSpLocks/>
          </p:cNvCxnSpPr>
          <p:nvPr/>
        </p:nvCxnSpPr>
        <p:spPr>
          <a:xfrm flipV="1">
            <a:off x="2055300" y="6167538"/>
            <a:ext cx="0" cy="823467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B85E12A4-95BD-11D7-D4AE-DC476B64219F}"/>
              </a:ext>
            </a:extLst>
          </p:cNvPr>
          <p:cNvCxnSpPr>
            <a:cxnSpLocks/>
          </p:cNvCxnSpPr>
          <p:nvPr/>
        </p:nvCxnSpPr>
        <p:spPr>
          <a:xfrm flipV="1">
            <a:off x="2580233" y="6167537"/>
            <a:ext cx="0" cy="823467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AC4A980A-5230-D170-D705-F011B96D1969}"/>
              </a:ext>
            </a:extLst>
          </p:cNvPr>
          <p:cNvCxnSpPr>
            <a:cxnSpLocks/>
          </p:cNvCxnSpPr>
          <p:nvPr/>
        </p:nvCxnSpPr>
        <p:spPr>
          <a:xfrm flipV="1">
            <a:off x="3105166" y="6167536"/>
            <a:ext cx="0" cy="823467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1AF5B69E-EDBC-4462-42D1-593BA24EEA0D}"/>
              </a:ext>
            </a:extLst>
          </p:cNvPr>
          <p:cNvCxnSpPr>
            <a:cxnSpLocks/>
            <a:stCxn id="9" idx="1"/>
          </p:cNvCxnSpPr>
          <p:nvPr/>
        </p:nvCxnSpPr>
        <p:spPr>
          <a:xfrm flipH="1">
            <a:off x="4285219" y="3776664"/>
            <a:ext cx="4653291" cy="20423"/>
          </a:xfrm>
          <a:prstGeom prst="line">
            <a:avLst/>
          </a:prstGeom>
          <a:ln w="101600">
            <a:headEnd type="triangle" w="med" len="med"/>
            <a:tailEnd type="triangl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55B03E95-6623-2574-04D9-239A4BF63170}"/>
              </a:ext>
            </a:extLst>
          </p:cNvPr>
          <p:cNvCxnSpPr>
            <a:cxnSpLocks/>
          </p:cNvCxnSpPr>
          <p:nvPr/>
        </p:nvCxnSpPr>
        <p:spPr>
          <a:xfrm flipH="1">
            <a:off x="4285219" y="5235496"/>
            <a:ext cx="4674097" cy="24069"/>
          </a:xfrm>
          <a:prstGeom prst="line">
            <a:avLst/>
          </a:prstGeom>
          <a:ln w="101600">
            <a:headEnd type="none" w="med" len="med"/>
            <a:tailEnd type="triangl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9851F5B6-14B6-8367-504A-1C1FB9FB3638}"/>
              </a:ext>
            </a:extLst>
          </p:cNvPr>
          <p:cNvCxnSpPr>
            <a:cxnSpLocks/>
            <a:stCxn id="11" idx="1"/>
            <a:endCxn id="19" idx="0"/>
          </p:cNvCxnSpPr>
          <p:nvPr/>
        </p:nvCxnSpPr>
        <p:spPr>
          <a:xfrm flipH="1" flipV="1">
            <a:off x="4227934" y="6889406"/>
            <a:ext cx="4710575" cy="4623"/>
          </a:xfrm>
          <a:prstGeom prst="line">
            <a:avLst/>
          </a:prstGeom>
          <a:ln w="101600">
            <a:head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EDF03F5C-8255-9446-DDA8-4994C92977C7}"/>
              </a:ext>
            </a:extLst>
          </p:cNvPr>
          <p:cNvSpPr txBox="1"/>
          <p:nvPr/>
        </p:nvSpPr>
        <p:spPr>
          <a:xfrm>
            <a:off x="1528890" y="4164561"/>
            <a:ext cx="204414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accent2"/>
                </a:solidFill>
                <a:effectLst/>
              </a:rPr>
              <a:t>IR FPA</a:t>
            </a:r>
            <a:br>
              <a:rPr lang="en-US" dirty="0">
                <a:solidFill>
                  <a:schemeClr val="accent2"/>
                </a:solidFill>
                <a:effectLst/>
              </a:rPr>
            </a:br>
            <a:r>
              <a:rPr lang="en-US" sz="2800" dirty="0">
                <a:solidFill>
                  <a:schemeClr val="accent2"/>
                </a:solidFill>
                <a:effectLst/>
              </a:rPr>
              <a:t>with analog </a:t>
            </a:r>
            <a:br>
              <a:rPr lang="en-US" sz="2800" dirty="0">
                <a:solidFill>
                  <a:schemeClr val="accent2"/>
                </a:solidFill>
                <a:effectLst/>
              </a:rPr>
            </a:br>
            <a:r>
              <a:rPr lang="en-US" sz="2800" dirty="0">
                <a:solidFill>
                  <a:schemeClr val="accent2"/>
                </a:solidFill>
                <a:effectLst/>
              </a:rPr>
              <a:t>video out</a:t>
            </a:r>
            <a:endParaRPr lang="en-US" dirty="0">
              <a:solidFill>
                <a:schemeClr val="accent2"/>
              </a:solidFill>
              <a:effectLst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50DDFD13-8CE1-FDD4-1798-BCFCDE10E1C2}"/>
              </a:ext>
            </a:extLst>
          </p:cNvPr>
          <p:cNvSpPr txBox="1"/>
          <p:nvPr/>
        </p:nvSpPr>
        <p:spPr>
          <a:xfrm>
            <a:off x="4285219" y="3262219"/>
            <a:ext cx="430481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schemeClr val="tx1"/>
                </a:solidFill>
                <a:effectLst/>
                <a:latin typeface="+mn-lt"/>
              </a:rPr>
              <a:t>Control and clocking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9730740C-03DC-0166-E444-E827B81052D3}"/>
              </a:ext>
            </a:extLst>
          </p:cNvPr>
          <p:cNvSpPr txBox="1"/>
          <p:nvPr/>
        </p:nvSpPr>
        <p:spPr>
          <a:xfrm>
            <a:off x="4295782" y="4715889"/>
            <a:ext cx="430481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schemeClr val="tx1"/>
                </a:solidFill>
                <a:effectLst/>
                <a:latin typeface="+mn-lt"/>
              </a:rPr>
              <a:t>Biasing and supplies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0EC0C461-6A07-1865-492F-E658EFD8AB21}"/>
              </a:ext>
            </a:extLst>
          </p:cNvPr>
          <p:cNvSpPr txBox="1"/>
          <p:nvPr/>
        </p:nvSpPr>
        <p:spPr>
          <a:xfrm>
            <a:off x="4359325" y="6276909"/>
            <a:ext cx="430481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schemeClr val="tx1"/>
                </a:solidFill>
                <a:effectLst/>
                <a:latin typeface="+mn-lt"/>
              </a:rPr>
              <a:t>Analog readout and digitization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754E65B-2177-F686-28EC-DF9A54B304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89703" y="1654959"/>
            <a:ext cx="1145514" cy="9845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019460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FFD7F8-A489-76DA-15EC-4489487DB3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BFEF4DF7-1CBD-5A83-1508-64B8179A015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18242" y="1258781"/>
            <a:ext cx="6903435" cy="8036024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19C1C0-7F55-F6CD-B4D3-BBD7E75E5B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00460" fontAlgn="auto" hangingPunct="1">
              <a:spcBef>
                <a:spcPts val="0"/>
              </a:spcBef>
              <a:spcAft>
                <a:spcPts val="0"/>
              </a:spcAft>
            </a:pPr>
            <a:r>
              <a:rPr lang="nb-NO">
                <a:solidFill>
                  <a:prstClr val="black">
                    <a:tint val="75000"/>
                  </a:prstClr>
                </a:solidFill>
                <a:effectLst/>
                <a:latin typeface="Calibri" panose="020F0502020204030204"/>
                <a:ea typeface="+mn-ea"/>
                <a:cs typeface="+mn-cs"/>
              </a:rPr>
              <a:t>AMICSA 2025, 16-18 June 2025, Lisbon</a:t>
            </a:r>
            <a:endParaRPr lang="en-US">
              <a:solidFill>
                <a:prstClr val="black">
                  <a:tint val="75000"/>
                </a:prstClr>
              </a:solidFill>
              <a:effectLst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ECD83BB0-3D7B-7483-7827-A1A4351815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960" y="458795"/>
            <a:ext cx="14955520" cy="784246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NIRCA </a:t>
            </a:r>
            <a:r>
              <a:rPr lang="en-US" dirty="0" err="1"/>
              <a:t>MkII</a:t>
            </a:r>
            <a:r>
              <a:rPr lang="en-US" dirty="0"/>
              <a:t> Infrared FPA Controller Readout ASIC</a:t>
            </a: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719CEF97-BB51-2B9C-0908-61507A59F5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1881" y="452248"/>
            <a:ext cx="350245" cy="700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73397" tIns="86699" rIns="173397" bIns="86699" numCol="1" anchor="ctr" anchorCtr="0" compatLnSpc="1">
            <a:prstTxWarp prst="textNoShape">
              <a:avLst/>
            </a:prstTxWarp>
            <a:spAutoFit/>
          </a:bodyPr>
          <a:lstStyle/>
          <a:p>
            <a:pPr algn="l" defTabSz="1300460" fontAlgn="auto" hangingPunct="1">
              <a:spcBef>
                <a:spcPts val="0"/>
              </a:spcBef>
              <a:spcAft>
                <a:spcPts val="0"/>
              </a:spcAft>
            </a:pPr>
            <a:endParaRPr lang="en-US" sz="3413">
              <a:solidFill>
                <a:prstClr val="black"/>
              </a:solidFill>
              <a:effectLst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C027C2F0-0224-FC6D-FEDC-5B5B9CA82E8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5727142"/>
              </p:ext>
            </p:extLst>
          </p:nvPr>
        </p:nvGraphicFramePr>
        <p:xfrm>
          <a:off x="867253" y="3079648"/>
          <a:ext cx="8479520" cy="6007100"/>
        </p:xfrm>
        <a:graphic>
          <a:graphicData uri="http://schemas.openxmlformats.org/drawingml/2006/table">
            <a:tbl>
              <a:tblPr firstRow="1" firstCol="1" bandRow="1"/>
              <a:tblGrid>
                <a:gridCol w="4940806">
                  <a:extLst>
                    <a:ext uri="{9D8B030D-6E8A-4147-A177-3AD203B41FA5}">
                      <a16:colId xmlns:a16="http://schemas.microsoft.com/office/drawing/2014/main" val="4213406885"/>
                    </a:ext>
                  </a:extLst>
                </a:gridCol>
                <a:gridCol w="3538714">
                  <a:extLst>
                    <a:ext uri="{9D8B030D-6E8A-4147-A177-3AD203B41FA5}">
                      <a16:colId xmlns:a16="http://schemas.microsoft.com/office/drawing/2014/main" val="4245575783"/>
                    </a:ext>
                  </a:extLst>
                </a:gridCol>
              </a:tblGrid>
              <a:tr h="546550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u="sng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Programmable Sequencer </a:t>
                      </a:r>
                      <a:endParaRPr lang="en-NO" sz="2000" b="1" u="sng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  <a:p>
                      <a:pPr marL="71755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Custom instruction set</a:t>
                      </a:r>
                      <a:endParaRPr lang="en-NO" sz="2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  <a:p>
                      <a:pPr marL="71755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16× Digital outputs </a:t>
                      </a:r>
                      <a:endParaRPr lang="en-NO" sz="2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  <a:p>
                      <a:pPr marL="71755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8× Digital inputs</a:t>
                      </a:r>
                      <a:endParaRPr lang="en-NO" sz="2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  <a:p>
                      <a:pPr marL="74930" indent="3175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2048 instructions (ECC-RAM)</a:t>
                      </a:r>
                      <a:endParaRPr lang="en-NO" sz="2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  <a:p>
                      <a:pPr marL="74930" indent="3175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8 nested loops</a:t>
                      </a:r>
                      <a:r>
                        <a:rPr lang="en-US" sz="20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, +++</a:t>
                      </a: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u="sng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Interfaces</a:t>
                      </a:r>
                      <a:endParaRPr lang="en-NO" sz="2000" b="1" u="sng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  <a:p>
                      <a:pPr marL="71755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SPI serial peripheral interface</a:t>
                      </a:r>
                      <a:endParaRPr lang="en-NO" sz="2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  <a:p>
                      <a:pPr marL="71755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9×480 Mbps upstream LVDS (8b/10b) </a:t>
                      </a:r>
                      <a:endParaRPr lang="en-NO" sz="2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  <a:p>
                      <a:pPr marL="71755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IRQ for exception, sequencer messages</a:t>
                      </a:r>
                      <a:endParaRPr lang="en-NO" sz="2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u="sng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Analog Acquisition </a:t>
                      </a:r>
                      <a:endParaRPr lang="en-NO" sz="2000" b="1" u="sng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  <a:p>
                      <a:pPr marL="71755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16× 16-bit, 12 Msps ADCs</a:t>
                      </a:r>
                      <a:endParaRPr lang="en-NO" sz="2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  <a:p>
                      <a:pPr marL="71755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Programmable gain</a:t>
                      </a:r>
                      <a:endParaRPr lang="en-NO" sz="2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  <a:p>
                      <a:pPr marL="71755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 - x1, x1.14, x1.33, x1.6, x2, x2.67, x4, x8 </a:t>
                      </a:r>
                      <a:endParaRPr lang="en-NO" sz="2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  <a:p>
                      <a:pPr marL="73025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Analog input configurations:</a:t>
                      </a:r>
                      <a:br>
                        <a:rPr lang="en-US" sz="2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</a:b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 - Fully differential, </a:t>
                      </a:r>
                      <a:br>
                        <a:rPr lang="en-US" sz="2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</a:b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 - Pseudo differential,</a:t>
                      </a:r>
                    </a:p>
                    <a:p>
                      <a:pPr marL="73025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 - Single ended</a:t>
                      </a:r>
                    </a:p>
                    <a:p>
                      <a:pPr marL="73025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Sample point adjustment (4+ ns steps) </a:t>
                      </a:r>
                      <a:endParaRPr lang="en-NO" sz="2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30048" marR="130048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00"/>
                        </a:spcAft>
                      </a:pPr>
                      <a:r>
                        <a:rPr lang="en-US" sz="2000" b="1" u="sng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Analog monitoring</a:t>
                      </a:r>
                      <a:endParaRPr lang="en-NO" sz="2000" b="1" u="sng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  <a:p>
                      <a:pPr marL="71755">
                        <a:lnSpc>
                          <a:spcPct val="100000"/>
                        </a:lnSpc>
                        <a:spcAft>
                          <a:spcPts val="10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1× 16-bit, 12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Msps</a:t>
                      </a:r>
                      <a:r>
                        <a:rPr lang="en-US" sz="2000" baseline="30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ADC</a:t>
                      </a:r>
                      <a:endParaRPr lang="en-NO" sz="20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  <a:p>
                      <a:pPr marL="73025">
                        <a:lnSpc>
                          <a:spcPct val="100000"/>
                        </a:lnSpc>
                        <a:spcAft>
                          <a:spcPts val="10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3× analog inputs (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muxed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),</a:t>
                      </a:r>
                      <a:endParaRPr lang="en-NO" sz="20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  <a:p>
                      <a:pPr marL="71755">
                        <a:lnSpc>
                          <a:spcPct val="100000"/>
                        </a:lnSpc>
                        <a:spcAft>
                          <a:spcPts val="10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Internal temperature sensor</a:t>
                      </a:r>
                      <a:endParaRPr lang="en-NO" sz="20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100"/>
                        </a:spcAft>
                      </a:pPr>
                      <a:r>
                        <a:rPr lang="en-US" sz="2000" b="1" u="sng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Bias and supply outputs</a:t>
                      </a:r>
                      <a:endParaRPr lang="en-NO" sz="2000" b="1" u="sng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  <a:p>
                      <a:pPr marL="71755">
                        <a:lnSpc>
                          <a:spcPct val="100000"/>
                        </a:lnSpc>
                        <a:spcAft>
                          <a:spcPts val="10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8× Ext.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V</a:t>
                      </a:r>
                      <a:r>
                        <a:rPr lang="en-US" sz="2000" baseline="-250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bias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 (w. 10-bit DACs)</a:t>
                      </a:r>
                    </a:p>
                    <a:p>
                      <a:pPr marL="71755">
                        <a:lnSpc>
                          <a:spcPct val="100000"/>
                        </a:lnSpc>
                        <a:spcAft>
                          <a:spcPts val="10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Output and ground sensing</a:t>
                      </a:r>
                      <a:endParaRPr lang="en-NO" sz="20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  <a:p>
                      <a:pPr lvl="0">
                        <a:lnSpc>
                          <a:spcPct val="100000"/>
                        </a:lnSpc>
                        <a:spcAft>
                          <a:spcPts val="100"/>
                        </a:spcAft>
                      </a:pPr>
                      <a:r>
                        <a:rPr lang="en-US" sz="2000" b="1" u="sng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Environment</a:t>
                      </a:r>
                      <a:endParaRPr lang="en-NO" sz="2000" b="1" u="sng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  <a:p>
                      <a:pPr marL="71755">
                        <a:lnSpc>
                          <a:spcPct val="100000"/>
                        </a:lnSpc>
                        <a:spcAft>
                          <a:spcPts val="10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SEL LET</a:t>
                      </a:r>
                      <a:r>
                        <a:rPr lang="en-US" sz="2000" baseline="-25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th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 &gt; 118 MeV cm</a:t>
                      </a:r>
                      <a:r>
                        <a:rPr lang="en-US" sz="2000" baseline="30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/mg</a:t>
                      </a:r>
                      <a:endParaRPr lang="en-NO" sz="20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  <a:p>
                      <a:pPr marL="71755">
                        <a:lnSpc>
                          <a:spcPct val="100000"/>
                        </a:lnSpc>
                        <a:spcAft>
                          <a:spcPts val="10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Good SEU tolerance</a:t>
                      </a:r>
                      <a:endParaRPr lang="en-NO" sz="20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  <a:p>
                      <a:pPr marL="71755">
                        <a:lnSpc>
                          <a:spcPct val="100000"/>
                        </a:lnSpc>
                        <a:spcAft>
                          <a:spcPts val="10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-40°C to +85°C</a:t>
                      </a:r>
                    </a:p>
                    <a:p>
                      <a:pPr marL="71755">
                        <a:lnSpc>
                          <a:spcPct val="100000"/>
                        </a:lnSpc>
                        <a:spcAft>
                          <a:spcPts val="100"/>
                        </a:spcAft>
                      </a:pPr>
                      <a:r>
                        <a:rPr lang="en-US" sz="2000" b="1" u="sng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Power</a:t>
                      </a: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marL="71755">
                        <a:lnSpc>
                          <a:spcPct val="100000"/>
                        </a:lnSpc>
                        <a:spcAft>
                          <a:spcPts val="100"/>
                        </a:spcAft>
                      </a:pPr>
                      <a:r>
                        <a:rPr lang="en-US" sz="20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Less than 2W (flexible power-  down scheme)</a:t>
                      </a:r>
                      <a:endParaRPr lang="en-NO" sz="2000" b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  <a:p>
                      <a:pPr marL="71755" lvl="0">
                        <a:lnSpc>
                          <a:spcPct val="100000"/>
                        </a:lnSpc>
                        <a:spcAft>
                          <a:spcPts val="100"/>
                        </a:spcAft>
                      </a:pPr>
                      <a:r>
                        <a:rPr lang="en-US" sz="2000" b="1" u="sng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Applications</a:t>
                      </a:r>
                      <a:endParaRPr lang="en-NO" sz="2000" u="sng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  <a:p>
                      <a:pPr marL="71755" algn="l">
                        <a:lnSpc>
                          <a:spcPct val="100000"/>
                        </a:lnSpc>
                        <a:spcAft>
                          <a:spcPts val="10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Earth observation missions</a:t>
                      </a:r>
                      <a:endParaRPr lang="en-NO" sz="20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  <a:p>
                      <a:pPr marL="71755" algn="l">
                        <a:lnSpc>
                          <a:spcPct val="100000"/>
                        </a:lnSpc>
                        <a:spcAft>
                          <a:spcPts val="10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Hybrid image sensors, IRFPA</a:t>
                      </a:r>
                      <a:endParaRPr lang="en-NO" sz="20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  <a:p>
                      <a:pPr marL="71755" algn="l">
                        <a:lnSpc>
                          <a:spcPct val="100000"/>
                        </a:lnSpc>
                        <a:spcAft>
                          <a:spcPts val="10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Astronomical science</a:t>
                      </a:r>
                      <a:endParaRPr lang="en-NO" sz="20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20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Space instrumentation</a:t>
                      </a:r>
                      <a:endParaRPr lang="en-NO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0048" marR="130048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64465169"/>
                  </a:ext>
                </a:extLst>
              </a:tr>
            </a:tbl>
          </a:graphicData>
        </a:graphic>
      </p:graphicFrame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EB206A-919D-5DAA-98D1-38A66065C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www.ideas.no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E69D3D-BABB-A206-590E-3DE9BC9A05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8E963-B9B6-DF41-A9A1-BE833B643EB2}" type="slidenum">
              <a:rPr lang="en-US" smtClean="0"/>
              <a:t>4</a:t>
            </a:fld>
            <a:endParaRPr lang="en-US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2A799847-23A3-BABE-C9DA-F09332CAE4D4}"/>
              </a:ext>
            </a:extLst>
          </p:cNvPr>
          <p:cNvSpPr txBox="1">
            <a:spLocks/>
          </p:cNvSpPr>
          <p:nvPr/>
        </p:nvSpPr>
        <p:spPr>
          <a:xfrm>
            <a:off x="1018586" y="1813359"/>
            <a:ext cx="7231836" cy="981756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325115" indent="-325115" algn="l" defTabSz="1300460" rtl="0" eaLnBrk="1" latinLnBrk="0" hangingPunct="1">
              <a:lnSpc>
                <a:spcPct val="90000"/>
              </a:lnSpc>
              <a:spcBef>
                <a:spcPts val="1422"/>
              </a:spcBef>
              <a:buFont typeface="Arial" panose="020B0604020202020204" pitchFamily="34" charset="0"/>
              <a:buChar char="•"/>
              <a:defRPr sz="398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75345" indent="-325115" algn="l" defTabSz="1300460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34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5575" indent="-325115" algn="l" defTabSz="1300460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84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5804" indent="-325115" algn="l" defTabSz="1300460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26034" indent="-325115" algn="l" defTabSz="1300460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76264" indent="-325115" algn="l" defTabSz="1300460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26494" indent="-325115" algn="l" defTabSz="1300460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76724" indent="-325115" algn="l" defTabSz="1300460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26954" indent="-325115" algn="l" defTabSz="1300460" rtl="0" eaLnBrk="1" latinLnBrk="0" hangingPunct="1">
              <a:lnSpc>
                <a:spcPct val="90000"/>
              </a:lnSpc>
              <a:spcBef>
                <a:spcPts val="711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sz="3200">
                <a:effectLst/>
              </a:rPr>
              <a:t>A single-chip solution to bias, read out </a:t>
            </a:r>
            <a:br>
              <a:rPr lang="en-US" sz="3200">
                <a:effectLst/>
              </a:rPr>
            </a:br>
            <a:r>
              <a:rPr lang="en-US" sz="3200">
                <a:effectLst/>
              </a:rPr>
              <a:t>and control a focal plane array (FPA). </a:t>
            </a:r>
            <a:endParaRPr lang="en-US" sz="3200" dirty="0">
              <a:effectLst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CCADD8D-88FB-4D2A-4989-12F6C135AE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44329" y="1813707"/>
            <a:ext cx="1145514" cy="9845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344099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CF9776-5670-464E-9394-6937310444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2143" y="476875"/>
            <a:ext cx="12862523" cy="1016228"/>
          </a:xfrm>
        </p:spPr>
        <p:txBody>
          <a:bodyPr>
            <a:normAutofit fontScale="90000"/>
          </a:bodyPr>
          <a:lstStyle/>
          <a:p>
            <a:r>
              <a:rPr lang="en-GB" sz="6827" dirty="0"/>
              <a:t>NIRCA </a:t>
            </a:r>
            <a:r>
              <a:rPr lang="en-GB" sz="6827" dirty="0" err="1"/>
              <a:t>MkII</a:t>
            </a:r>
            <a:r>
              <a:rPr lang="en-GB" sz="6827" dirty="0"/>
              <a:t> Process, IP and Floorplan</a:t>
            </a:r>
            <a:br>
              <a:rPr lang="en-GB" sz="6827" dirty="0"/>
            </a:br>
            <a:r>
              <a:rPr lang="en-GB" sz="3100" dirty="0"/>
              <a:t>(WS CIS </a:t>
            </a:r>
            <a:r>
              <a:rPr lang="en-US" sz="3100" dirty="0"/>
              <a:t>2022, ESTEC</a:t>
            </a:r>
            <a:r>
              <a:rPr lang="en-GB" sz="3100" dirty="0"/>
              <a:t>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BA1C48-0477-441E-89EF-E33293A964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2022-11-23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69B674-DB34-4FB6-8CE2-FD6FCD95C7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A332A-EA44-9C4D-B3F5-1656BEA4DBBD}" type="slidenum">
              <a:rPr lang="en-US" smtClean="0"/>
              <a:t>5</a:t>
            </a:fld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ECAF9EF2-2DC3-C2FD-8768-9655A8D1EA00}"/>
              </a:ext>
            </a:extLst>
          </p:cNvPr>
          <p:cNvSpPr txBox="1">
            <a:spLocks/>
          </p:cNvSpPr>
          <p:nvPr/>
        </p:nvSpPr>
        <p:spPr>
          <a:xfrm>
            <a:off x="8443651" y="3717700"/>
            <a:ext cx="8461069" cy="3189654"/>
          </a:xfrm>
          <a:prstGeom prst="rect">
            <a:avLst/>
          </a:prstGeom>
        </p:spPr>
        <p:txBody>
          <a:bodyPr vert="horz" lIns="173394" tIns="86697" rIns="173394" bIns="86697" rtlCol="0">
            <a:normAutofit/>
          </a:bodyPr>
          <a:lstStyle>
            <a:lvl1pPr marL="342892" indent="-342892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31" indent="-285743" algn="l" defTabSz="457189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2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457189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8" indent="-228594" algn="l" defTabSz="457189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569"/>
              </a:spcAft>
            </a:pPr>
            <a:r>
              <a:rPr lang="en-US" sz="3224" dirty="0"/>
              <a:t>Fabricated in the UMC180</a:t>
            </a:r>
          </a:p>
          <a:p>
            <a:pPr>
              <a:spcAft>
                <a:spcPts val="569"/>
              </a:spcAft>
            </a:pPr>
            <a:r>
              <a:rPr lang="en-US" sz="3224" dirty="0"/>
              <a:t>Using DARE 180U PLL, </a:t>
            </a:r>
            <a:r>
              <a:rPr lang="nb-NO" sz="3224" dirty="0"/>
              <a:t>RAM (non-</a:t>
            </a:r>
            <a:r>
              <a:rPr lang="nb-NO" sz="3224" dirty="0" err="1"/>
              <a:t>protected</a:t>
            </a:r>
            <a:r>
              <a:rPr lang="nb-NO" sz="3224" dirty="0"/>
              <a:t>), </a:t>
            </a:r>
            <a:r>
              <a:rPr lang="en-US" sz="3224" dirty="0"/>
              <a:t>CORE and IO library by IMEC</a:t>
            </a:r>
          </a:p>
          <a:p>
            <a:pPr>
              <a:spcAft>
                <a:spcPts val="569"/>
              </a:spcAft>
            </a:pPr>
            <a:r>
              <a:rPr lang="en-US" sz="3224" dirty="0"/>
              <a:t>Otherwise, design IP by IDEAS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1D97B52-0277-1BF5-B337-76076976E3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321" y="2255373"/>
            <a:ext cx="6211758" cy="6573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0721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32FB2A-ADB9-B1FE-5BC6-D2805757A1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78985A-889E-68E1-EE7D-3E4A77D0F9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Qualification – Electrical Tests </a:t>
            </a:r>
            <a:r>
              <a:rPr lang="en-US" sz="2200" dirty="0"/>
              <a:t>(WS CIS 2024, Toulouse)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30DD78-EFC7-12AE-94B9-C30D686D78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84444" y="1749173"/>
            <a:ext cx="8113114" cy="671652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Environmental test conditions:</a:t>
            </a:r>
          </a:p>
          <a:p>
            <a:pPr lvl="1"/>
            <a:r>
              <a:rPr lang="en-US" sz="2800" dirty="0"/>
              <a:t>[V</a:t>
            </a:r>
            <a:r>
              <a:rPr lang="en-US" sz="2800" baseline="-25000" dirty="0"/>
              <a:t>TYP</a:t>
            </a:r>
            <a:r>
              <a:rPr lang="en-US" sz="2800" dirty="0"/>
              <a:t> -10%, V</a:t>
            </a:r>
            <a:r>
              <a:rPr lang="en-US" sz="2800" baseline="-25000" dirty="0"/>
              <a:t>TYP</a:t>
            </a:r>
            <a:r>
              <a:rPr lang="en-US" sz="2800" dirty="0"/>
              <a:t>, V</a:t>
            </a:r>
            <a:r>
              <a:rPr lang="en-US" sz="2800" baseline="-25000" dirty="0"/>
              <a:t>TYP</a:t>
            </a:r>
            <a:r>
              <a:rPr lang="en-US" sz="2800" dirty="0"/>
              <a:t> +10%], [-40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°C</a:t>
            </a:r>
            <a:r>
              <a:rPr lang="en-US" sz="2800" dirty="0"/>
              <a:t>, 25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°C</a:t>
            </a:r>
            <a:r>
              <a:rPr lang="en-US" sz="2800" dirty="0"/>
              <a:t>, 85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°C</a:t>
            </a:r>
            <a:r>
              <a:rPr lang="en-US" sz="2800" dirty="0"/>
              <a:t>]</a:t>
            </a:r>
          </a:p>
          <a:p>
            <a:pPr marL="0" indent="0">
              <a:buNone/>
            </a:pPr>
            <a:r>
              <a:rPr lang="en-US" sz="3200" dirty="0"/>
              <a:t>Test parameters:</a:t>
            </a:r>
          </a:p>
          <a:p>
            <a:pPr lvl="1"/>
            <a:r>
              <a:rPr lang="en-US" sz="2800" dirty="0"/>
              <a:t>Input range, DNL, INL, Gain, Digital functionality, IO-tests, References, Current consumption, Rates ….</a:t>
            </a:r>
          </a:p>
          <a:p>
            <a:pPr marL="0" indent="0">
              <a:buNone/>
            </a:pPr>
            <a:r>
              <a:rPr lang="en-US" sz="3200" dirty="0"/>
              <a:t>Data collection</a:t>
            </a:r>
          </a:p>
          <a:p>
            <a:pPr lvl="1"/>
            <a:r>
              <a:rPr lang="en-US" sz="2800" dirty="0"/>
              <a:t>Test result database, PDF report generation</a:t>
            </a:r>
          </a:p>
          <a:p>
            <a:pPr lvl="1"/>
            <a:r>
              <a:rPr lang="en-US" sz="2800" dirty="0"/>
              <a:t>Channel offset and gain tuning parameters</a:t>
            </a:r>
          </a:p>
          <a:p>
            <a:endParaRPr lang="en-US" sz="3369" dirty="0"/>
          </a:p>
          <a:p>
            <a:pPr marL="0" indent="0">
              <a:buNone/>
            </a:pPr>
            <a:r>
              <a:rPr lang="en-US" sz="3200" dirty="0"/>
              <a:t>Tuning for target applications</a:t>
            </a:r>
          </a:p>
          <a:p>
            <a:pPr lvl="1"/>
            <a:r>
              <a:rPr lang="en-US" sz="2631" dirty="0"/>
              <a:t>E.g., temperature range, input range, gain, offset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006913-8DFA-1607-46E0-CE4C6C8BBF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2024-11-27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DBE9A7-C728-50F9-F0CC-AE064EBA78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www.ideas.no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90BE0A-8DC4-B21B-9C33-876CB89BE9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8C833-96B1-AF4D-8471-9BAE6E4F9A34}" type="slidenum">
              <a:rPr lang="en-US" smtClean="0"/>
              <a:t>6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AD1DB96-2B5C-C7EA-58F3-164F4B1EF1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2143" y="1749173"/>
            <a:ext cx="6518168" cy="6617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2353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47AF44-8CF3-B52A-05BB-FD2604CE4C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0141" y="456464"/>
            <a:ext cx="11366420" cy="1016228"/>
          </a:xfrm>
        </p:spPr>
        <p:txBody>
          <a:bodyPr>
            <a:normAutofit/>
          </a:bodyPr>
          <a:lstStyle/>
          <a:p>
            <a:r>
              <a:rPr lang="en-US" dirty="0"/>
              <a:t>Test Results – Flight Package 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A2066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(WS CIS 2024, Toulouse)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D4C965-3F16-4365-E3DD-D2A3E2B3ED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887" y="1523850"/>
            <a:ext cx="9159767" cy="30707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Package design and assembly successful</a:t>
            </a:r>
          </a:p>
          <a:p>
            <a:pPr lvl="1"/>
            <a:r>
              <a:rPr lang="en-US" sz="2631" dirty="0"/>
              <a:t>ADC input noise 2.9 LSB</a:t>
            </a:r>
            <a:r>
              <a:rPr lang="en-US" sz="2631" baseline="-25000" dirty="0"/>
              <a:t>RMS</a:t>
            </a:r>
            <a:r>
              <a:rPr lang="en-US" sz="2631" dirty="0"/>
              <a:t> – 3.2 LSB</a:t>
            </a:r>
            <a:r>
              <a:rPr lang="en-US" sz="2631" baseline="-25000" dirty="0"/>
              <a:t>RMS</a:t>
            </a:r>
          </a:p>
          <a:p>
            <a:pPr lvl="1"/>
            <a:r>
              <a:rPr lang="en-US" sz="2631" dirty="0"/>
              <a:t>DNL &lt; ± 0.3 LSB , INL &lt; ± 1.5 LSB </a:t>
            </a:r>
          </a:p>
          <a:p>
            <a:pPr lvl="1"/>
            <a:r>
              <a:rPr lang="en-US" sz="2631" dirty="0"/>
              <a:t>Max sampling frequency: 12 </a:t>
            </a:r>
            <a:r>
              <a:rPr lang="en-US" sz="2631" dirty="0" err="1"/>
              <a:t>Msps</a:t>
            </a:r>
            <a:endParaRPr lang="en-US" sz="2631" dirty="0"/>
          </a:p>
          <a:p>
            <a:pPr lvl="1"/>
            <a:r>
              <a:rPr lang="en-US" sz="2631" dirty="0"/>
              <a:t>Reference output noise: 10 µV</a:t>
            </a:r>
            <a:r>
              <a:rPr lang="en-US" sz="2631" baseline="-25000" dirty="0"/>
              <a:t>RMS</a:t>
            </a:r>
            <a:r>
              <a:rPr lang="en-US" sz="2631" dirty="0"/>
              <a:t> – 30 µV</a:t>
            </a:r>
            <a:r>
              <a:rPr lang="en-US" sz="2631" baseline="-25000" dirty="0"/>
              <a:t>RMS</a:t>
            </a:r>
            <a:endParaRPr lang="en-US" sz="2631" dirty="0"/>
          </a:p>
          <a:p>
            <a:pPr lvl="1"/>
            <a:r>
              <a:rPr lang="en-US" sz="2631" dirty="0"/>
              <a:t>Power 2W (16 ADCs @ 12 </a:t>
            </a:r>
            <a:r>
              <a:rPr lang="en-US" sz="2631" dirty="0" err="1"/>
              <a:t>Msps</a:t>
            </a:r>
            <a:r>
              <a:rPr lang="en-US" sz="2631" dirty="0"/>
              <a:t>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A7FCB9-A4BE-28E8-9ED6-36AD99D99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2024-11-27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928B23-F2CF-2DBF-ED03-AB90C4A98E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www.ideas.no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1DACDA-8D4E-62EA-93D7-D1F0CE6DE2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8C833-96B1-AF4D-8471-9BAE6E4F9A34}" type="slidenum">
              <a:rPr lang="en-US" smtClean="0"/>
              <a:t>7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A95C31E-84BC-D492-95B4-C7D9DFCC81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01679" y="2353733"/>
            <a:ext cx="8296697" cy="612871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09B089A-1D6A-BB6E-BA1A-96D7CF3611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5333" y="4594625"/>
            <a:ext cx="4910667" cy="42207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0643791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961388-90D7-D375-1ED0-2BD5F2216C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C75C06-7606-1A10-3299-7EFA3B8814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800" y="467209"/>
            <a:ext cx="13512800" cy="1016228"/>
          </a:xfrm>
        </p:spPr>
        <p:txBody>
          <a:bodyPr>
            <a:normAutofit/>
          </a:bodyPr>
          <a:lstStyle/>
          <a:p>
            <a:r>
              <a:rPr lang="en-US" dirty="0"/>
              <a:t>Test Results – ADC Channel Equalization 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A2066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(WS CIS 2024, Toulouse)</a:t>
            </a:r>
            <a:r>
              <a:rPr lang="en-US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64086D-4FDB-FBF2-B970-151A5D676C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2800" y="1985929"/>
            <a:ext cx="7089421" cy="115238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Preliminary</a:t>
            </a:r>
            <a:r>
              <a:rPr lang="en-US" sz="2800" dirty="0"/>
              <a:t> channel equalizations using on-chip offset- and gain calibration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D34AD5-CBEB-6988-A3A2-DCB237C62B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2024-11-27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0AD64A-E288-93C9-4F62-87599C1544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www.ideas.no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1672E3-7064-5231-669A-8616D3695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8C833-96B1-AF4D-8471-9BAE6E4F9A34}" type="slidenum">
              <a:rPr lang="en-US" smtClean="0"/>
              <a:t>8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B032C0D-EBF0-2509-290B-5E7B5C9B50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801" y="3375380"/>
            <a:ext cx="7207095" cy="374791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81F8D6A-DDB5-3639-3B49-7BFDD0B4D7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43973" y="1507217"/>
            <a:ext cx="7214399" cy="374904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CE9D104-A703-3C84-6D57-F786529B2C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43973" y="5389879"/>
            <a:ext cx="7204146" cy="3749040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E15CD632-CB9A-175F-1EC3-E3A7DCB198B5}"/>
              </a:ext>
            </a:extLst>
          </p:cNvPr>
          <p:cNvSpPr/>
          <p:nvPr/>
        </p:nvSpPr>
        <p:spPr>
          <a:xfrm>
            <a:off x="1114425" y="3257550"/>
            <a:ext cx="2952750" cy="37358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00B050"/>
                </a:solidFill>
              </a:rPr>
              <a:t>±1 LSB offset mismatch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C9A352E-254A-9D10-CABF-60BE3E0B7072}"/>
              </a:ext>
            </a:extLst>
          </p:cNvPr>
          <p:cNvSpPr/>
          <p:nvPr/>
        </p:nvSpPr>
        <p:spPr>
          <a:xfrm>
            <a:off x="9334269" y="5016293"/>
            <a:ext cx="2952750" cy="37358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±10 LSB gain mismatch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DF58B48C-7D68-5823-5B7D-37ECB8389B08}"/>
              </a:ext>
            </a:extLst>
          </p:cNvPr>
          <p:cNvSpPr/>
          <p:nvPr/>
        </p:nvSpPr>
        <p:spPr>
          <a:xfrm>
            <a:off x="977668" y="7708130"/>
            <a:ext cx="6604231" cy="86436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Ongoing work to further improve gain mismatch</a:t>
            </a:r>
          </a:p>
          <a:p>
            <a:r>
              <a:rPr lang="en-US" sz="2400" dirty="0"/>
              <a:t>Target is ±1 LSB gain mismatch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C374E339-6492-35F6-782E-EC225B57E73B}"/>
              </a:ext>
            </a:extLst>
          </p:cNvPr>
          <p:cNvSpPr/>
          <p:nvPr/>
        </p:nvSpPr>
        <p:spPr>
          <a:xfrm>
            <a:off x="10770186" y="1267253"/>
            <a:ext cx="1476375" cy="373586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Vin = +1.5 V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DEE03F77-9426-8207-9780-2FCF2D6E5DB3}"/>
              </a:ext>
            </a:extLst>
          </p:cNvPr>
          <p:cNvSpPr/>
          <p:nvPr/>
        </p:nvSpPr>
        <p:spPr>
          <a:xfrm>
            <a:off x="10770185" y="8853350"/>
            <a:ext cx="1476375" cy="373586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Vin = -1.5 V</a:t>
            </a:r>
          </a:p>
        </p:txBody>
      </p:sp>
    </p:spTree>
    <p:extLst>
      <p:ext uri="{BB962C8B-B14F-4D97-AF65-F5344CB8AC3E}">
        <p14:creationId xmlns:p14="http://schemas.microsoft.com/office/powerpoint/2010/main" val="5992675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60A4B9-F0BB-888C-3770-0E3DBDA553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2E2A94-7A89-8FA5-585E-3D67D08EFF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Radiation Tolerance of NIRCA </a:t>
            </a:r>
            <a:r>
              <a:rPr lang="en-US" dirty="0" err="1"/>
              <a:t>MkII</a:t>
            </a:r>
            <a:r>
              <a:rPr lang="en-US" dirty="0"/>
              <a:t> ASIC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2D7AF8-1992-7877-650F-EADE7075BA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6300" y="2068488"/>
            <a:ext cx="5652811" cy="6716526"/>
          </a:xfrm>
        </p:spPr>
        <p:txBody>
          <a:bodyPr>
            <a:normAutofit/>
          </a:bodyPr>
          <a:lstStyle/>
          <a:p>
            <a:r>
              <a:rPr lang="en-US" sz="2800" b="1" dirty="0"/>
              <a:t>SEE</a:t>
            </a:r>
          </a:p>
          <a:p>
            <a:pPr lvl="1"/>
            <a:r>
              <a:rPr lang="en-US" sz="2400" dirty="0"/>
              <a:t>Heavy ions, UCL: </a:t>
            </a:r>
          </a:p>
          <a:p>
            <a:pPr lvl="2"/>
            <a:r>
              <a:rPr lang="en-US" sz="2000" dirty="0"/>
              <a:t>3.3 and 72.17 MeVcm2/mg </a:t>
            </a:r>
          </a:p>
          <a:p>
            <a:pPr lvl="1"/>
            <a:r>
              <a:rPr lang="en-US" sz="2400" dirty="0"/>
              <a:t>3 devices</a:t>
            </a:r>
          </a:p>
          <a:p>
            <a:pPr lvl="1"/>
            <a:r>
              <a:rPr lang="en-US" sz="2400" dirty="0"/>
              <a:t>=&gt; SEE rates =============&gt;</a:t>
            </a:r>
          </a:p>
          <a:p>
            <a:pPr lvl="1"/>
            <a:r>
              <a:rPr lang="en-US" sz="2400" b="1" u="sng" dirty="0">
                <a:solidFill>
                  <a:srgbClr val="00B050"/>
                </a:solidFill>
              </a:rPr>
              <a:t>=&gt; No SEL detected</a:t>
            </a:r>
          </a:p>
          <a:p>
            <a:pPr marL="0" indent="0">
              <a:buNone/>
            </a:pPr>
            <a:endParaRPr lang="en-US" sz="2969" dirty="0"/>
          </a:p>
          <a:p>
            <a:r>
              <a:rPr lang="en-US" sz="2969" b="1" dirty="0"/>
              <a:t>TID </a:t>
            </a:r>
          </a:p>
          <a:p>
            <a:pPr lvl="1"/>
            <a:r>
              <a:rPr lang="en-US" sz="2400" dirty="0"/>
              <a:t>Co-60, ESTEC</a:t>
            </a:r>
          </a:p>
          <a:p>
            <a:pPr lvl="2"/>
            <a:r>
              <a:rPr lang="en-US" sz="2000" dirty="0"/>
              <a:t>LDR to 76 </a:t>
            </a:r>
            <a:r>
              <a:rPr lang="en-US" sz="2000" dirty="0" err="1"/>
              <a:t>krad</a:t>
            </a:r>
            <a:r>
              <a:rPr lang="en-US" sz="2000" dirty="0"/>
              <a:t> (Si)</a:t>
            </a:r>
          </a:p>
          <a:p>
            <a:pPr lvl="1"/>
            <a:r>
              <a:rPr lang="en-US" sz="2400" dirty="0"/>
              <a:t>5 biased, 5 unbiased, 1 reference</a:t>
            </a:r>
          </a:p>
          <a:p>
            <a:pPr lvl="1"/>
            <a:r>
              <a:rPr lang="en-US" sz="2400" b="1" u="sng" dirty="0">
                <a:solidFill>
                  <a:srgbClr val="00B050"/>
                </a:solidFill>
              </a:rPr>
              <a:t>=&gt; 5% drift in current consumption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</a:p>
          <a:p>
            <a:pPr lvl="1"/>
            <a:r>
              <a:rPr lang="en-US" sz="2400" b="1" u="sng" dirty="0">
                <a:solidFill>
                  <a:srgbClr val="00B050"/>
                </a:solidFill>
              </a:rPr>
              <a:t>=&gt; No performance parameter drift</a:t>
            </a:r>
          </a:p>
          <a:p>
            <a:pPr lvl="1"/>
            <a:endParaRPr lang="en-US" sz="24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6CB163-5FA4-3FF3-C212-74C8C37372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AMICSA 2025, 16-18 June 2025, Lisbon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78ACA0-D6B3-3436-5E05-17BF502606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www.ideas.no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378CA0-C130-7E72-F1A0-584DF26B2F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8C833-96B1-AF4D-8471-9BAE6E4F9A34}" type="slidenum">
              <a:rPr lang="en-US" smtClean="0"/>
              <a:t>9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AF987FB-795F-A989-7BAF-EB384826C9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3855" y="2056554"/>
            <a:ext cx="10526730" cy="4152335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36D3E60-1B2C-932D-E9A5-3F2CF15CE49D}"/>
              </a:ext>
            </a:extLst>
          </p:cNvPr>
          <p:cNvSpPr/>
          <p:nvPr/>
        </p:nvSpPr>
        <p:spPr>
          <a:xfrm>
            <a:off x="12666133" y="6751752"/>
            <a:ext cx="4324451" cy="709683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2000" dirty="0"/>
              <a:t>1 SEU with ±40 LSB error every 32000 frames for 1k x 1k @ 180 fps.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803374B2-6F4A-C8AE-2797-37B15F54A1FB}"/>
              </a:ext>
            </a:extLst>
          </p:cNvPr>
          <p:cNvSpPr/>
          <p:nvPr/>
        </p:nvSpPr>
        <p:spPr>
          <a:xfrm>
            <a:off x="12666133" y="7697047"/>
            <a:ext cx="4324452" cy="709684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2000" dirty="0"/>
              <a:t>1 SEU with 1 ±150 LSB error every 1536000 frames for 1k x 1k @ 180 fps.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07CD048C-273D-4ADB-BDB2-14ECAD2E562D}"/>
              </a:ext>
            </a:extLst>
          </p:cNvPr>
          <p:cNvSpPr/>
          <p:nvPr/>
        </p:nvSpPr>
        <p:spPr>
          <a:xfrm>
            <a:off x="6529111" y="6208889"/>
            <a:ext cx="5403779" cy="108373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en-US" sz="2000" dirty="0">
                <a:effectLst/>
              </a:rPr>
              <a:t>Shielding: 1 mm Al equivalent, </a:t>
            </a:r>
          </a:p>
          <a:p>
            <a:pPr algn="l"/>
            <a:r>
              <a:rPr lang="en-US" sz="2000" dirty="0">
                <a:effectLst/>
              </a:rPr>
              <a:t>CREME96 (peak 5-minutes) solar particles (H – U)</a:t>
            </a:r>
            <a:r>
              <a:rPr lang="sv-SE" sz="2000" dirty="0">
                <a:effectLst/>
              </a:rPr>
              <a:t> AP-8 MIN trapped protons</a:t>
            </a:r>
            <a:endParaRPr lang="en-US" sz="2000" dirty="0">
              <a:effectLst/>
            </a:endParaRPr>
          </a:p>
        </p:txBody>
      </p:sp>
      <p:cxnSp>
        <p:nvCxnSpPr>
          <p:cNvPr id="14" name="Connector: Elbow 13">
            <a:extLst>
              <a:ext uri="{FF2B5EF4-FFF2-40B4-BE49-F238E27FC236}">
                <a16:creationId xmlns:a16="http://schemas.microsoft.com/office/drawing/2014/main" id="{318F41AA-ED11-393E-17CE-E24F3A653FDF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13513587" y="4519332"/>
            <a:ext cx="2722629" cy="1550152"/>
          </a:xfrm>
          <a:prstGeom prst="bentConnector3">
            <a:avLst>
              <a:gd name="adj1" fmla="val 92707"/>
            </a:avLst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2" name="Connector: Elbow 21">
            <a:extLst>
              <a:ext uri="{FF2B5EF4-FFF2-40B4-BE49-F238E27FC236}">
                <a16:creationId xmlns:a16="http://schemas.microsoft.com/office/drawing/2014/main" id="{B7E807B2-705C-A6EF-6820-356B07703480}"/>
              </a:ext>
            </a:extLst>
          </p:cNvPr>
          <p:cNvCxnSpPr>
            <a:cxnSpLocks/>
          </p:cNvCxnSpPr>
          <p:nvPr/>
        </p:nvCxnSpPr>
        <p:spPr>
          <a:xfrm rot="16200000" flipV="1">
            <a:off x="14179032" y="5102391"/>
            <a:ext cx="3739532" cy="2159461"/>
          </a:xfrm>
          <a:prstGeom prst="bentConnector3">
            <a:avLst>
              <a:gd name="adj1" fmla="val 96791"/>
            </a:avLst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0506135"/>
      </p:ext>
    </p:extLst>
  </p:cSld>
  <p:clrMapOvr>
    <a:masterClrMapping/>
  </p:clrMapOvr>
</p:sld>
</file>

<file path=ppt/theme/theme1.xml><?xml version="1.0" encoding="utf-8"?>
<a:theme xmlns:a="http://schemas.openxmlformats.org/drawingml/2006/main" name="ideas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deas2" id="{E1A67D01-2A64-4013-8F90-778DFF996876}" vid="{64A1EA6B-1BB8-415F-AAAF-E699BF3EDC4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25A3C5EEA6C6B4B93E30EC2B544E389" ma:contentTypeVersion="17" ma:contentTypeDescription="Create a new document." ma:contentTypeScope="" ma:versionID="97d5fddabcdc5304794568ec72ecb0e9">
  <xsd:schema xmlns:xsd="http://www.w3.org/2001/XMLSchema" xmlns:xs="http://www.w3.org/2001/XMLSchema" xmlns:p="http://schemas.microsoft.com/office/2006/metadata/properties" xmlns:ns2="cc98d2f3-23df-419a-adad-680cefe34b0b" xmlns:ns3="63e15918-6ed6-428f-a9ef-f42e921cd6ce" targetNamespace="http://schemas.microsoft.com/office/2006/metadata/properties" ma:root="true" ma:fieldsID="ab2220800acdc4f4ca1353523d605563" ns2:_="" ns3:_="">
    <xsd:import namespace="cc98d2f3-23df-419a-adad-680cefe34b0b"/>
    <xsd:import namespace="63e15918-6ed6-428f-a9ef-f42e921cd6c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98d2f3-23df-419a-adad-680cefe34b0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93fb812e-8f60-4b4f-b95f-6e461696638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Location" ma:index="24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3e15918-6ed6-428f-a9ef-f42e921cd6ce" elementFormDefault="qualified">
    <xsd:import namespace="http://schemas.microsoft.com/office/2006/documentManagement/types"/>
    <xsd:import namespace="http://schemas.microsoft.com/office/infopath/2007/PartnerControls"/>
    <xsd:element name="TaxCatchAll" ma:index="16" nillable="true" ma:displayName="Taxonomy Catch All Column" ma:hidden="true" ma:list="{156b24c8-e07b-4093-a7a8-72409bca9f17}" ma:internalName="TaxCatchAll" ma:showField="CatchAllData" ma:web="63e15918-6ed6-428f-a9ef-f42e921cd6c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63e15918-6ed6-428f-a9ef-f42e921cd6ce" xsi:nil="true"/>
    <lcf76f155ced4ddcb4097134ff3c332f xmlns="cc98d2f3-23df-419a-adad-680cefe34b0b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7752F90-697D-4EC4-A791-5B1B066F8E0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c98d2f3-23df-419a-adad-680cefe34b0b"/>
    <ds:schemaRef ds:uri="63e15918-6ed6-428f-a9ef-f42e921cd6c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3486B905-1C2E-427E-A773-CFD2403A56C2}">
  <ds:schemaRefs>
    <ds:schemaRef ds:uri="63e15918-6ed6-428f-a9ef-f42e921cd6ce"/>
    <ds:schemaRef ds:uri="http://schemas.microsoft.com/office/2006/metadata/properties"/>
    <ds:schemaRef ds:uri="http://purl.org/dc/terms/"/>
    <ds:schemaRef ds:uri="http://schemas.microsoft.com/office/2006/documentManagement/types"/>
    <ds:schemaRef ds:uri="cc98d2f3-23df-419a-adad-680cefe34b0b"/>
    <ds:schemaRef ds:uri="http://schemas.openxmlformats.org/package/2006/metadata/core-properties"/>
    <ds:schemaRef ds:uri="http://purl.org/dc/dcmitype/"/>
    <ds:schemaRef ds:uri="http://www.w3.org/XML/1998/namespace"/>
    <ds:schemaRef ds:uri="http://schemas.microsoft.com/office/infopath/2007/PartnerControls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7C37E30F-533A-49A5-B036-F0FDC022FBB2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65020c14-93b3-44d2-8f6f-a4b86116f93c}" enabled="0" method="" siteId="{65020c14-93b3-44d2-8f6f-a4b86116f93c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ideas2</Template>
  <TotalTime>7313</TotalTime>
  <Words>2020</Words>
  <Application>Microsoft Macintosh PowerPoint</Application>
  <PresentationFormat>Custom</PresentationFormat>
  <Paragraphs>442</Paragraphs>
  <Slides>21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Arial</vt:lpstr>
      <vt:lpstr>Calibri</vt:lpstr>
      <vt:lpstr>Calibri Light</vt:lpstr>
      <vt:lpstr>Helvetica Neue Light</vt:lpstr>
      <vt:lpstr>ideas2</vt:lpstr>
      <vt:lpstr>Infrared FPA Detector Readout  with the NIRCA MkII ASIC</vt:lpstr>
      <vt:lpstr>IR FPA Detectors, FEE, Camera Core and Applications in Space and on Earth</vt:lpstr>
      <vt:lpstr>NIRCA MkII Infrared FPA Controller Readout ASIC</vt:lpstr>
      <vt:lpstr>NIRCA MkII Infrared FPA Controller Readout ASIC</vt:lpstr>
      <vt:lpstr>NIRCA MkII Process, IP and Floorplan (WS CIS 2022, ESTEC)</vt:lpstr>
      <vt:lpstr>Qualification – Electrical Tests (WS CIS 2024, Toulouse)</vt:lpstr>
      <vt:lpstr>Test Results – Flight Package (WS CIS 2024, Toulouse)</vt:lpstr>
      <vt:lpstr>Test Results – ADC Channel Equalization (WS CIS 2024, Toulouse) </vt:lpstr>
      <vt:lpstr>Radiation Tolerance of NIRCA MkII ASIC</vt:lpstr>
      <vt:lpstr>IR FPA Detector Readout System DevKit</vt:lpstr>
      <vt:lpstr>IR FPA Detector Readout Emulation</vt:lpstr>
      <vt:lpstr>Fully Differential Input – Settling</vt:lpstr>
      <vt:lpstr>Fully Differential Input – Crosstalk</vt:lpstr>
      <vt:lpstr>Pseudo Differential Input – Settling</vt:lpstr>
      <vt:lpstr>Pseudo Differential Input – Crosstalk</vt:lpstr>
      <vt:lpstr>Pseudo Differential Input – Crosstalk</vt:lpstr>
      <vt:lpstr>Single Ended Input – Settling</vt:lpstr>
      <vt:lpstr>Single Ended Input – Crosstalk</vt:lpstr>
      <vt:lpstr>Front-End Electronics with NIRCA MkII</vt:lpstr>
      <vt:lpstr>Packaging and Qualification of NIRCA MkII</vt:lpstr>
      <vt:lpstr>Thank you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Infrared FPA Readout with the NIRCA MkII ASIC</dc:title>
  <dc:subject/>
  <dc:creator>Amir  Hasanbegovic</dc:creator>
  <cp:keywords>Infrared FPA Readout with the NIRCA MkII ASIC</cp:keywords>
  <dc:description/>
  <cp:lastModifiedBy>Dirk Meier_IDEAS</cp:lastModifiedBy>
  <cp:revision>14</cp:revision>
  <dcterms:created xsi:type="dcterms:W3CDTF">2022-10-07T10:17:14Z</dcterms:created>
  <dcterms:modified xsi:type="dcterms:W3CDTF">2025-06-16T16:02:42Z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0x010100A25A3C5EEA6C6B4B93E30EC2B544E389</vt:lpwstr>
  </property>
  <property fmtid="{D5CDD505-2E9C-101B-9397-08002B2CF9AE}" pid="3" name="MediaServiceImageTags">
    <vt:lpwstr/>
  </property>
</Properties>
</file>