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747" r:id="rId1"/>
  </p:sldMasterIdLst>
  <p:notesMasterIdLst>
    <p:notesMasterId r:id="rId37"/>
  </p:notesMasterIdLst>
  <p:handoutMasterIdLst>
    <p:handoutMasterId r:id="rId38"/>
  </p:handoutMasterIdLst>
  <p:sldIdLst>
    <p:sldId id="256" r:id="rId2"/>
    <p:sldId id="296" r:id="rId3"/>
    <p:sldId id="270" r:id="rId4"/>
    <p:sldId id="275" r:id="rId5"/>
    <p:sldId id="273" r:id="rId6"/>
    <p:sldId id="276" r:id="rId7"/>
    <p:sldId id="297" r:id="rId8"/>
    <p:sldId id="277" r:id="rId9"/>
    <p:sldId id="278" r:id="rId10"/>
    <p:sldId id="279" r:id="rId11"/>
    <p:sldId id="298" r:id="rId12"/>
    <p:sldId id="302" r:id="rId13"/>
    <p:sldId id="300" r:id="rId14"/>
    <p:sldId id="281" r:id="rId15"/>
    <p:sldId id="282" r:id="rId16"/>
    <p:sldId id="283" r:id="rId17"/>
    <p:sldId id="305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2" r:id="rId26"/>
    <p:sldId id="291" r:id="rId27"/>
    <p:sldId id="294" r:id="rId28"/>
    <p:sldId id="295" r:id="rId29"/>
    <p:sldId id="306" r:id="rId30"/>
    <p:sldId id="307" r:id="rId31"/>
    <p:sldId id="308" r:id="rId32"/>
    <p:sldId id="274" r:id="rId33"/>
    <p:sldId id="315" r:id="rId34"/>
    <p:sldId id="280" r:id="rId35"/>
    <p:sldId id="293" r:id="rId36"/>
  </p:sldIdLst>
  <p:sldSz cx="9144000" cy="5143500" type="screen16x9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32B6FE"/>
    <a:srgbClr val="00FF80"/>
    <a:srgbClr val="FF00FF"/>
    <a:srgbClr val="66FFCC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Style moyen 1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Style moyen 1 - Accentuation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DBED569-4797-4DF1-A0F4-6AAB3CD982D8}" styleName="Style léger 3 - Accentuation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0A1B5D5-9B99-4C35-A422-299274C87663}" styleName="Style moyen 1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72833802-FEF1-4C79-8D5D-14CF1EAF98D9}" styleName="Style léger 2 - Accentuation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634"/>
    <p:restoredTop sz="92517" autoAdjust="0"/>
  </p:normalViewPr>
  <p:slideViewPr>
    <p:cSldViewPr>
      <p:cViewPr varScale="1">
        <p:scale>
          <a:sx n="158" d="100"/>
          <a:sy n="158" d="100"/>
        </p:scale>
        <p:origin x="1104" y="176"/>
      </p:cViewPr>
      <p:guideLst>
        <p:guide orient="horz" pos="162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Ioanna\Downloads\SP%20&amp;%20Range_Op4Rel%20(2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576757692522476"/>
          <c:y val="0.15095652656094044"/>
          <c:w val="0.67212514659074973"/>
          <c:h val="0.62285713405542664"/>
        </c:manualLayout>
      </c:layout>
      <c:scatterChart>
        <c:scatterStyle val="lineMarker"/>
        <c:varyColors val="0"/>
        <c:ser>
          <c:idx val="3"/>
          <c:order val="0"/>
          <c:tx>
            <c:v>ICRU90</c:v>
          </c:tx>
          <c:spPr>
            <a:ln w="28575">
              <a:noFill/>
            </a:ln>
          </c:spPr>
          <c:marker>
            <c:symbol val="diamond"/>
            <c:size val="10"/>
            <c:spPr>
              <a:solidFill>
                <a:srgbClr val="0070C0"/>
              </a:solidFill>
              <a:ln>
                <a:solidFill>
                  <a:srgbClr val="0070C0"/>
                </a:solidFill>
              </a:ln>
            </c:spPr>
          </c:marker>
          <c:xVal>
            <c:numRef>
              <c:f>'SP_G4 vs ICRU_all energies'!$A$2:$A$49</c:f>
              <c:numCache>
                <c:formatCode>General</c:formatCode>
                <c:ptCount val="48"/>
                <c:pt idx="0">
                  <c:v>2.0000000000000011E-2</c:v>
                </c:pt>
                <c:pt idx="1">
                  <c:v>3.0000000000000002E-2</c:v>
                </c:pt>
                <c:pt idx="2">
                  <c:v>4.0000000000000022E-2</c:v>
                </c:pt>
                <c:pt idx="3">
                  <c:v>0.05</c:v>
                </c:pt>
                <c:pt idx="4">
                  <c:v>6.0000000000000032E-2</c:v>
                </c:pt>
                <c:pt idx="5">
                  <c:v>8.0000000000000043E-2</c:v>
                </c:pt>
                <c:pt idx="6">
                  <c:v>0.1</c:v>
                </c:pt>
                <c:pt idx="7">
                  <c:v>0.15000000000000024</c:v>
                </c:pt>
                <c:pt idx="8">
                  <c:v>0.2</c:v>
                </c:pt>
                <c:pt idx="9">
                  <c:v>0.25</c:v>
                </c:pt>
                <c:pt idx="10">
                  <c:v>0.30000000000000032</c:v>
                </c:pt>
                <c:pt idx="11">
                  <c:v>0.4</c:v>
                </c:pt>
                <c:pt idx="12">
                  <c:v>0.5</c:v>
                </c:pt>
                <c:pt idx="13">
                  <c:v>0.60000000000000064</c:v>
                </c:pt>
                <c:pt idx="14">
                  <c:v>0.8</c:v>
                </c:pt>
                <c:pt idx="15">
                  <c:v>1</c:v>
                </c:pt>
                <c:pt idx="16">
                  <c:v>1.5</c:v>
                </c:pt>
                <c:pt idx="17">
                  <c:v>2</c:v>
                </c:pt>
                <c:pt idx="18">
                  <c:v>3</c:v>
                </c:pt>
                <c:pt idx="19">
                  <c:v>4</c:v>
                </c:pt>
                <c:pt idx="20">
                  <c:v>5</c:v>
                </c:pt>
                <c:pt idx="21">
                  <c:v>6</c:v>
                </c:pt>
                <c:pt idx="22">
                  <c:v>8</c:v>
                </c:pt>
                <c:pt idx="23">
                  <c:v>10</c:v>
                </c:pt>
                <c:pt idx="24">
                  <c:v>15</c:v>
                </c:pt>
                <c:pt idx="25">
                  <c:v>20</c:v>
                </c:pt>
                <c:pt idx="26">
                  <c:v>30</c:v>
                </c:pt>
                <c:pt idx="27">
                  <c:v>40</c:v>
                </c:pt>
                <c:pt idx="28">
                  <c:v>50</c:v>
                </c:pt>
                <c:pt idx="29">
                  <c:v>60</c:v>
                </c:pt>
                <c:pt idx="30">
                  <c:v>80</c:v>
                </c:pt>
                <c:pt idx="31">
                  <c:v>100</c:v>
                </c:pt>
                <c:pt idx="32">
                  <c:v>150</c:v>
                </c:pt>
                <c:pt idx="33">
                  <c:v>200</c:v>
                </c:pt>
                <c:pt idx="34">
                  <c:v>300</c:v>
                </c:pt>
                <c:pt idx="35">
                  <c:v>400</c:v>
                </c:pt>
                <c:pt idx="36">
                  <c:v>500</c:v>
                </c:pt>
                <c:pt idx="37">
                  <c:v>600</c:v>
                </c:pt>
                <c:pt idx="38">
                  <c:v>800</c:v>
                </c:pt>
                <c:pt idx="39">
                  <c:v>1000</c:v>
                </c:pt>
                <c:pt idx="40">
                  <c:v>1500</c:v>
                </c:pt>
                <c:pt idx="41">
                  <c:v>2000</c:v>
                </c:pt>
                <c:pt idx="42">
                  <c:v>3000</c:v>
                </c:pt>
                <c:pt idx="43">
                  <c:v>4000</c:v>
                </c:pt>
                <c:pt idx="44">
                  <c:v>5000</c:v>
                </c:pt>
                <c:pt idx="45">
                  <c:v>6000</c:v>
                </c:pt>
                <c:pt idx="46">
                  <c:v>8000</c:v>
                </c:pt>
                <c:pt idx="47">
                  <c:v>10000</c:v>
                </c:pt>
              </c:numCache>
            </c:numRef>
          </c:xVal>
          <c:yVal>
            <c:numRef>
              <c:f>'SP_G4 vs ICRU_all energies'!$B$2:$B$49</c:f>
              <c:numCache>
                <c:formatCode>General</c:formatCode>
                <c:ptCount val="48"/>
                <c:pt idx="15" formatCode="0.0000">
                  <c:v>11.81</c:v>
                </c:pt>
                <c:pt idx="16" formatCode="0.0000">
                  <c:v>9.0630000000000006</c:v>
                </c:pt>
                <c:pt idx="17" formatCode="0.0000">
                  <c:v>7.4359999999999999</c:v>
                </c:pt>
                <c:pt idx="18" formatCode="0.0000">
                  <c:v>5.5629999999999855</c:v>
                </c:pt>
                <c:pt idx="19" formatCode="0.0000">
                  <c:v>4.5</c:v>
                </c:pt>
                <c:pt idx="20" formatCode="0.0000">
                  <c:v>3.8059999999999987</c:v>
                </c:pt>
                <c:pt idx="21" formatCode="0.0000">
                  <c:v>3.3149999999999977</c:v>
                </c:pt>
                <c:pt idx="22" formatCode="0.0000">
                  <c:v>2.6589999999999998</c:v>
                </c:pt>
                <c:pt idx="23" formatCode="0.0000">
                  <c:v>2.2389999999999999</c:v>
                </c:pt>
                <c:pt idx="24" formatCode="0.0000">
                  <c:v>1.635</c:v>
                </c:pt>
                <c:pt idx="25" formatCode="0.0000">
                  <c:v>1.3080000000000001</c:v>
                </c:pt>
                <c:pt idx="26" formatCode="0.0000">
                  <c:v>0.95909999999999995</c:v>
                </c:pt>
                <c:pt idx="27" formatCode="0.0000">
                  <c:v>0.77290000000000725</c:v>
                </c:pt>
                <c:pt idx="28" formatCode="0.0000">
                  <c:v>0.65640000000000065</c:v>
                </c:pt>
                <c:pt idx="29" formatCode="0.0000">
                  <c:v>0.57630000000000003</c:v>
                </c:pt>
                <c:pt idx="30" formatCode="0.0000">
                  <c:v>0.47310000000000002</c:v>
                </c:pt>
                <c:pt idx="31" formatCode="0.0000">
                  <c:v>0.40930000000000138</c:v>
                </c:pt>
                <c:pt idx="32" formatCode="0.0000">
                  <c:v>0.32210000000000188</c:v>
                </c:pt>
                <c:pt idx="33" formatCode="0.0000">
                  <c:v>0.27790000000000031</c:v>
                </c:pt>
                <c:pt idx="34" formatCode="0.0000">
                  <c:v>0.23440000000000041</c:v>
                </c:pt>
                <c:pt idx="35" formatCode="0.0000">
                  <c:v>0.21380000000000021</c:v>
                </c:pt>
                <c:pt idx="36" formatCode="0.0000">
                  <c:v>0.20250000000000001</c:v>
                </c:pt>
                <c:pt idx="37" formatCode="0.0000">
                  <c:v>0.1956</c:v>
                </c:pt>
                <c:pt idx="38" formatCode="0.0000">
                  <c:v>0.18800000000000044</c:v>
                </c:pt>
                <c:pt idx="39" formatCode="0.0000">
                  <c:v>0.18450000000000041</c:v>
                </c:pt>
                <c:pt idx="40" formatCode="0.0000">
                  <c:v>0.18190000000000173</c:v>
                </c:pt>
                <c:pt idx="41" formatCode="0.0000">
                  <c:v>0.18210000000000001</c:v>
                </c:pt>
                <c:pt idx="42" formatCode="0.0000">
                  <c:v>0.18440000000000173</c:v>
                </c:pt>
                <c:pt idx="43" formatCode="0.0000">
                  <c:v>0.18690000000000193</c:v>
                </c:pt>
                <c:pt idx="44" formatCode="0.0000">
                  <c:v>0.18910000000000021</c:v>
                </c:pt>
                <c:pt idx="45" formatCode="0.0000">
                  <c:v>0.191</c:v>
                </c:pt>
                <c:pt idx="46" formatCode="0.0000">
                  <c:v>0.19420000000000001</c:v>
                </c:pt>
                <c:pt idx="47" formatCode="0.0000">
                  <c:v>0.19670000000000001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42A-5D46-811F-C866AF603D78}"/>
            </c:ext>
          </c:extLst>
        </c:ser>
        <c:ser>
          <c:idx val="0"/>
          <c:order val="1"/>
          <c:tx>
            <c:v>Opt4Rel</c:v>
          </c:tx>
          <c:spPr>
            <a:ln w="28575">
              <a:noFill/>
            </a:ln>
          </c:spPr>
          <c:marker>
            <c:symbol val="circle"/>
            <c:size val="6"/>
            <c:spPr>
              <a:solidFill>
                <a:srgbClr val="FF7C80"/>
              </a:solidFill>
              <a:ln>
                <a:solidFill>
                  <a:srgbClr val="FFC000"/>
                </a:solidFill>
              </a:ln>
            </c:spPr>
          </c:marker>
          <c:xVal>
            <c:numRef>
              <c:f>'SP_G4 vs ICRU_all energies'!$A$2:$A$49</c:f>
              <c:numCache>
                <c:formatCode>General</c:formatCode>
                <c:ptCount val="48"/>
                <c:pt idx="0">
                  <c:v>2.0000000000000011E-2</c:v>
                </c:pt>
                <c:pt idx="1">
                  <c:v>3.0000000000000002E-2</c:v>
                </c:pt>
                <c:pt idx="2">
                  <c:v>4.0000000000000022E-2</c:v>
                </c:pt>
                <c:pt idx="3">
                  <c:v>0.05</c:v>
                </c:pt>
                <c:pt idx="4">
                  <c:v>6.0000000000000032E-2</c:v>
                </c:pt>
                <c:pt idx="5">
                  <c:v>8.0000000000000043E-2</c:v>
                </c:pt>
                <c:pt idx="6">
                  <c:v>0.1</c:v>
                </c:pt>
                <c:pt idx="7">
                  <c:v>0.15000000000000024</c:v>
                </c:pt>
                <c:pt idx="8">
                  <c:v>0.2</c:v>
                </c:pt>
                <c:pt idx="9">
                  <c:v>0.25</c:v>
                </c:pt>
                <c:pt idx="10">
                  <c:v>0.30000000000000032</c:v>
                </c:pt>
                <c:pt idx="11">
                  <c:v>0.4</c:v>
                </c:pt>
                <c:pt idx="12">
                  <c:v>0.5</c:v>
                </c:pt>
                <c:pt idx="13">
                  <c:v>0.60000000000000064</c:v>
                </c:pt>
                <c:pt idx="14">
                  <c:v>0.8</c:v>
                </c:pt>
                <c:pt idx="15">
                  <c:v>1</c:v>
                </c:pt>
                <c:pt idx="16">
                  <c:v>1.5</c:v>
                </c:pt>
                <c:pt idx="17">
                  <c:v>2</c:v>
                </c:pt>
                <c:pt idx="18">
                  <c:v>3</c:v>
                </c:pt>
                <c:pt idx="19">
                  <c:v>4</c:v>
                </c:pt>
                <c:pt idx="20">
                  <c:v>5</c:v>
                </c:pt>
                <c:pt idx="21">
                  <c:v>6</c:v>
                </c:pt>
                <c:pt idx="22">
                  <c:v>8</c:v>
                </c:pt>
                <c:pt idx="23">
                  <c:v>10</c:v>
                </c:pt>
                <c:pt idx="24">
                  <c:v>15</c:v>
                </c:pt>
                <c:pt idx="25">
                  <c:v>20</c:v>
                </c:pt>
                <c:pt idx="26">
                  <c:v>30</c:v>
                </c:pt>
                <c:pt idx="27">
                  <c:v>40</c:v>
                </c:pt>
                <c:pt idx="28">
                  <c:v>50</c:v>
                </c:pt>
                <c:pt idx="29">
                  <c:v>60</c:v>
                </c:pt>
                <c:pt idx="30">
                  <c:v>80</c:v>
                </c:pt>
                <c:pt idx="31">
                  <c:v>100</c:v>
                </c:pt>
                <c:pt idx="32">
                  <c:v>150</c:v>
                </c:pt>
                <c:pt idx="33">
                  <c:v>200</c:v>
                </c:pt>
                <c:pt idx="34">
                  <c:v>300</c:v>
                </c:pt>
                <c:pt idx="35">
                  <c:v>400</c:v>
                </c:pt>
                <c:pt idx="36">
                  <c:v>500</c:v>
                </c:pt>
                <c:pt idx="37">
                  <c:v>600</c:v>
                </c:pt>
                <c:pt idx="38">
                  <c:v>800</c:v>
                </c:pt>
                <c:pt idx="39">
                  <c:v>1000</c:v>
                </c:pt>
                <c:pt idx="40">
                  <c:v>1500</c:v>
                </c:pt>
                <c:pt idx="41">
                  <c:v>2000</c:v>
                </c:pt>
                <c:pt idx="42">
                  <c:v>3000</c:v>
                </c:pt>
                <c:pt idx="43">
                  <c:v>4000</c:v>
                </c:pt>
                <c:pt idx="44">
                  <c:v>5000</c:v>
                </c:pt>
                <c:pt idx="45">
                  <c:v>6000</c:v>
                </c:pt>
                <c:pt idx="46">
                  <c:v>8000</c:v>
                </c:pt>
                <c:pt idx="47">
                  <c:v>10000</c:v>
                </c:pt>
              </c:numCache>
            </c:numRef>
          </c:xVal>
          <c:yVal>
            <c:numRef>
              <c:f>'SP_G4 vs ICRU_all energies'!$D$2:$D$49</c:f>
              <c:numCache>
                <c:formatCode>General</c:formatCode>
                <c:ptCount val="48"/>
                <c:pt idx="0">
                  <c:v>1.9279999999999886</c:v>
                </c:pt>
                <c:pt idx="1">
                  <c:v>4.7895000000000003</c:v>
                </c:pt>
                <c:pt idx="2">
                  <c:v>9.706999999999999</c:v>
                </c:pt>
                <c:pt idx="3">
                  <c:v>14.155000000000006</c:v>
                </c:pt>
                <c:pt idx="4">
                  <c:v>16.93</c:v>
                </c:pt>
                <c:pt idx="5">
                  <c:v>20.04</c:v>
                </c:pt>
                <c:pt idx="6">
                  <c:v>21.43</c:v>
                </c:pt>
                <c:pt idx="7">
                  <c:v>21.979999999999986</c:v>
                </c:pt>
                <c:pt idx="8">
                  <c:v>21.59</c:v>
                </c:pt>
                <c:pt idx="9">
                  <c:v>20.86</c:v>
                </c:pt>
                <c:pt idx="10">
                  <c:v>19.71</c:v>
                </c:pt>
                <c:pt idx="11">
                  <c:v>17.8</c:v>
                </c:pt>
                <c:pt idx="12">
                  <c:v>16.170000000000005</c:v>
                </c:pt>
                <c:pt idx="13">
                  <c:v>14.860000000000024</c:v>
                </c:pt>
                <c:pt idx="14">
                  <c:v>12.84</c:v>
                </c:pt>
                <c:pt idx="15" formatCode="0.0000">
                  <c:v>11.310830000000006</c:v>
                </c:pt>
                <c:pt idx="16" formatCode="0.0000">
                  <c:v>8.8599580000000007</c:v>
                </c:pt>
                <c:pt idx="17" formatCode="0.0000">
                  <c:v>7.3337539999999999</c:v>
                </c:pt>
                <c:pt idx="18" formatCode="0.0000">
                  <c:v>5.5486129999999996</c:v>
                </c:pt>
                <c:pt idx="19" formatCode="0.0000">
                  <c:v>4.5070359999999745</c:v>
                </c:pt>
                <c:pt idx="20" formatCode="0.0000">
                  <c:v>3.828757</c:v>
                </c:pt>
                <c:pt idx="21" formatCode="0.0000">
                  <c:v>3.3429499999999699</c:v>
                </c:pt>
                <c:pt idx="22" formatCode="0.0000">
                  <c:v>2.6927649999999987</c:v>
                </c:pt>
                <c:pt idx="23" formatCode="0.0000">
                  <c:v>2.2700170000000002</c:v>
                </c:pt>
                <c:pt idx="24" formatCode="0.0000">
                  <c:v>1.6553359999999999</c:v>
                </c:pt>
                <c:pt idx="25" formatCode="0.0000">
                  <c:v>1.3360160000000001</c:v>
                </c:pt>
                <c:pt idx="26" formatCode="0.0000">
                  <c:v>0.97918450000000001</c:v>
                </c:pt>
                <c:pt idx="27" formatCode="0.0000">
                  <c:v>0.78808239999999274</c:v>
                </c:pt>
                <c:pt idx="28" formatCode="0.0000">
                  <c:v>0.66956470000000001</c:v>
                </c:pt>
                <c:pt idx="29" formatCode="0.0000">
                  <c:v>0.58714169999999999</c:v>
                </c:pt>
                <c:pt idx="30" formatCode="0.0000">
                  <c:v>0.48104690000000283</c:v>
                </c:pt>
                <c:pt idx="31" formatCode="0.0000">
                  <c:v>0.41592230000000363</c:v>
                </c:pt>
                <c:pt idx="32" formatCode="0.0000">
                  <c:v>0.33209170000000032</c:v>
                </c:pt>
                <c:pt idx="33" formatCode="0.0000">
                  <c:v>0.28495000000000031</c:v>
                </c:pt>
                <c:pt idx="34" formatCode="0.0000">
                  <c:v>0.23796270000000044</c:v>
                </c:pt>
                <c:pt idx="35" formatCode="0.0000">
                  <c:v>0.21522379999999999</c:v>
                </c:pt>
                <c:pt idx="36" formatCode="0.0000">
                  <c:v>0.20256630000000161</c:v>
                </c:pt>
                <c:pt idx="37" formatCode="0.0000">
                  <c:v>0.1950007</c:v>
                </c:pt>
                <c:pt idx="38" formatCode="0.0000">
                  <c:v>0.18737830000000041</c:v>
                </c:pt>
                <c:pt idx="39" formatCode="0.0000">
                  <c:v>0.18340290000000173</c:v>
                </c:pt>
                <c:pt idx="40" formatCode="0.0000">
                  <c:v>0.1807899000000015</c:v>
                </c:pt>
                <c:pt idx="41" formatCode="0.0000">
                  <c:v>0.17893770000000167</c:v>
                </c:pt>
                <c:pt idx="42" formatCode="0.0000">
                  <c:v>0.18452170000000001</c:v>
                </c:pt>
                <c:pt idx="43" formatCode="0.0000">
                  <c:v>0.18448410000000198</c:v>
                </c:pt>
                <c:pt idx="44" formatCode="0.0000">
                  <c:v>0.19073010000000001</c:v>
                </c:pt>
                <c:pt idx="45" formatCode="0.0000">
                  <c:v>0.1913523</c:v>
                </c:pt>
                <c:pt idx="46" formatCode="0.0000">
                  <c:v>0.192028</c:v>
                </c:pt>
                <c:pt idx="47" formatCode="0.0000">
                  <c:v>0.19221320000000044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142A-5D46-811F-C866AF603D78}"/>
            </c:ext>
          </c:extLst>
        </c:ser>
        <c:ser>
          <c:idx val="2"/>
          <c:order val="2"/>
          <c:spPr>
            <a:ln w="38100">
              <a:solidFill>
                <a:schemeClr val="bg1">
                  <a:lumMod val="75000"/>
                </a:schemeClr>
              </a:solidFill>
            </a:ln>
          </c:spPr>
          <c:marker>
            <c:symbol val="none"/>
          </c:marker>
          <c:xVal>
            <c:numRef>
              <c:f>'SP_G4 vs ICRU_all energies'!$L$17:$L$19</c:f>
              <c:numCache>
                <c:formatCode>General</c:formatCode>
                <c:ptCount val="3"/>
              </c:numCache>
            </c:numRef>
          </c:xVal>
          <c:yVal>
            <c:numRef>
              <c:f>'SP_G4 vs ICRU_all energies'!$M$17:$M$19</c:f>
              <c:numCache>
                <c:formatCode>General</c:formatCode>
                <c:ptCount val="3"/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142A-5D46-811F-C866AF603D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5592960"/>
        <c:axId val="45594880"/>
      </c:scatterChart>
      <c:valAx>
        <c:axId val="45592960"/>
        <c:scaling>
          <c:logBase val="10"/>
          <c:orientation val="minMax"/>
          <c:max val="10000"/>
          <c:min val="1.0000000000000005E-2"/>
        </c:scaling>
        <c:delete val="0"/>
        <c:axPos val="b"/>
        <c:majorGridlines/>
        <c:min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electron energy (keV)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45594880"/>
        <c:crossesAt val="1.0000000000000005E-2"/>
        <c:crossBetween val="midCat"/>
      </c:valAx>
      <c:valAx>
        <c:axId val="45594880"/>
        <c:scaling>
          <c:logBase val="10"/>
          <c:orientation val="minMax"/>
          <c:max val="30"/>
          <c:min val="0.1"/>
        </c:scaling>
        <c:delete val="0"/>
        <c:axPos val="l"/>
        <c:majorGridlines/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SP (keV/um)</a:t>
                </a:r>
              </a:p>
            </c:rich>
          </c:tx>
          <c:layout>
            <c:manualLayout>
              <c:xMode val="edge"/>
              <c:yMode val="edge"/>
              <c:x val="2.6595744680851092E-2"/>
              <c:y val="0.24165033948221859"/>
            </c:manualLayout>
          </c:layout>
          <c:overlay val="0"/>
        </c:title>
        <c:numFmt formatCode="General" sourceLinked="0"/>
        <c:majorTickMark val="out"/>
        <c:minorTickMark val="none"/>
        <c:tickLblPos val="nextTo"/>
        <c:crossAx val="45592960"/>
        <c:crossesAt val="1.0000000000000005E-2"/>
        <c:crossBetween val="midCat"/>
        <c:majorUnit val="10"/>
        <c:minorUnit val="5"/>
      </c:valAx>
    </c:plotArea>
    <c:legend>
      <c:legendPos val="r"/>
      <c:legendEntry>
        <c:idx val="2"/>
        <c:delete val="1"/>
      </c:legendEntry>
      <c:layout>
        <c:manualLayout>
          <c:xMode val="edge"/>
          <c:yMode val="edge"/>
          <c:x val="0.8178211577719452"/>
          <c:y val="0.35437613567535248"/>
          <c:w val="0.16449010946802597"/>
          <c:h val="0.18979119687504201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>
      <a:solidFill>
        <a:schemeClr val="tx2"/>
      </a:solidFill>
    </a:ln>
  </c:spPr>
  <c:txPr>
    <a:bodyPr/>
    <a:lstStyle/>
    <a:p>
      <a:pPr>
        <a:defRPr sz="900"/>
      </a:pPr>
      <a:endParaRPr lang="fr-FR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4327E2-1522-F14E-A5B8-7CB3D967B19F}" type="doc">
      <dgm:prSet loTypeId="urn:microsoft.com/office/officeart/2005/8/layout/hProcess9" loCatId="" qsTypeId="urn:microsoft.com/office/officeart/2005/8/quickstyle/simple3" qsCatId="simple" csTypeId="urn:microsoft.com/office/officeart/2005/8/colors/colorful3" csCatId="colorful" phldr="1"/>
      <dgm:spPr/>
    </dgm:pt>
    <dgm:pt modelId="{D73C2109-7425-064A-918D-AB3588F10EDA}">
      <dgm:prSet phldrT="[Texte]" custT="1"/>
      <dgm:spPr>
        <a:ln w="38100" cmpd="sng">
          <a:solidFill>
            <a:srgbClr val="FF8000"/>
          </a:solidFill>
        </a:ln>
      </dgm:spPr>
      <dgm:t>
        <a:bodyPr/>
        <a:lstStyle/>
        <a:p>
          <a:r>
            <a:rPr lang="fr-FR" sz="1100" b="1">
              <a:solidFill>
                <a:srgbClr val="FF0000"/>
              </a:solidFill>
            </a:rPr>
            <a:t>2001</a:t>
          </a:r>
        </a:p>
        <a:p>
          <a:r>
            <a:rPr lang="fr-FR" sz="900"/>
            <a:t>Initiated at the </a:t>
          </a:r>
          <a:br>
            <a:rPr lang="fr-FR" sz="900"/>
          </a:br>
          <a:r>
            <a:rPr lang="fr-FR" sz="900" b="1"/>
            <a:t>European Space Agency/ESTEC </a:t>
          </a:r>
          <a:br>
            <a:rPr lang="fr-FR" sz="900"/>
          </a:br>
          <a:r>
            <a:rPr lang="fr-FR" sz="900"/>
            <a:t>by </a:t>
          </a:r>
          <a:r>
            <a:rPr lang="fr-FR" sz="900" b="1">
              <a:solidFill>
                <a:srgbClr val="FF0000"/>
              </a:solidFill>
            </a:rPr>
            <a:t>Petteri Nieminen</a:t>
          </a:r>
          <a:endParaRPr lang="fr-FR" sz="900" b="1" dirty="0">
            <a:solidFill>
              <a:srgbClr val="FF0000"/>
            </a:solidFill>
          </a:endParaRPr>
        </a:p>
      </dgm:t>
    </dgm:pt>
    <dgm:pt modelId="{92919AA7-EDBC-BD42-AC83-7C8A87BE5BF5}" type="parTrans" cxnId="{D258EBCB-48B4-2445-9A67-85222AC0E3D8}">
      <dgm:prSet/>
      <dgm:spPr/>
      <dgm:t>
        <a:bodyPr/>
        <a:lstStyle/>
        <a:p>
          <a:endParaRPr lang="fr-FR" sz="1100"/>
        </a:p>
      </dgm:t>
    </dgm:pt>
    <dgm:pt modelId="{1589C9B3-14BC-334A-A832-612518009413}" type="sibTrans" cxnId="{D258EBCB-48B4-2445-9A67-85222AC0E3D8}">
      <dgm:prSet/>
      <dgm:spPr/>
      <dgm:t>
        <a:bodyPr/>
        <a:lstStyle/>
        <a:p>
          <a:endParaRPr lang="fr-FR" sz="1100"/>
        </a:p>
      </dgm:t>
    </dgm:pt>
    <dgm:pt modelId="{F7E60886-54EE-3741-9FEA-06B5A4BD1D84}">
      <dgm:prSet phldrT="[Texte]" custT="1"/>
      <dgm:spPr>
        <a:ln w="38100" cmpd="sng">
          <a:solidFill>
            <a:srgbClr val="00FF80"/>
          </a:solidFill>
        </a:ln>
      </dgm:spPr>
      <dgm:t>
        <a:bodyPr/>
        <a:lstStyle/>
        <a:p>
          <a:r>
            <a:rPr lang="fr-FR" sz="1100" b="1" dirty="0">
              <a:solidFill>
                <a:srgbClr val="FF0000"/>
              </a:solidFill>
            </a:rPr>
            <a:t>2007</a:t>
          </a:r>
        </a:p>
        <a:p>
          <a:r>
            <a:rPr lang="en-AU" sz="900" dirty="0"/>
            <a:t>First prototypes of TS </a:t>
          </a:r>
          <a:r>
            <a:rPr lang="en-AU" sz="900" b="1" dirty="0">
              <a:solidFill>
                <a:srgbClr val="FF0000"/>
              </a:solidFill>
            </a:rPr>
            <a:t>physics models </a:t>
          </a:r>
          <a:br>
            <a:rPr lang="en-AU" sz="900" b="1" dirty="0"/>
          </a:br>
          <a:r>
            <a:rPr lang="en-AU" sz="900" dirty="0"/>
            <a:t>for liquid water </a:t>
          </a:r>
          <a:br>
            <a:rPr lang="en-AU" sz="900" dirty="0"/>
          </a:br>
          <a:r>
            <a:rPr lang="en-AU" sz="900" dirty="0"/>
            <a:t>added to </a:t>
          </a:r>
          <a:r>
            <a:rPr lang="en-AU" sz="900" b="1" dirty="0">
              <a:solidFill>
                <a:srgbClr val="FF0000"/>
              </a:solidFill>
            </a:rPr>
            <a:t>Geant4</a:t>
          </a:r>
          <a:r>
            <a:rPr lang="en-AU" sz="900" dirty="0">
              <a:solidFill>
                <a:srgbClr val="FF0000"/>
              </a:solidFill>
            </a:rPr>
            <a:t> </a:t>
          </a:r>
          <a:r>
            <a:rPr lang="en-AU" sz="900" b="1" dirty="0">
              <a:solidFill>
                <a:srgbClr val="FF0000"/>
              </a:solidFill>
            </a:rPr>
            <a:t>release 9.1</a:t>
          </a:r>
          <a:endParaRPr lang="fr-FR" sz="900" b="1" dirty="0">
            <a:solidFill>
              <a:srgbClr val="FF0000"/>
            </a:solidFill>
          </a:endParaRPr>
        </a:p>
      </dgm:t>
    </dgm:pt>
    <dgm:pt modelId="{2B72CB30-E8DF-5249-8CBC-D00B97BB56A2}" type="parTrans" cxnId="{6D80632D-3936-084A-B4A6-B9AD203FE5BC}">
      <dgm:prSet/>
      <dgm:spPr/>
      <dgm:t>
        <a:bodyPr/>
        <a:lstStyle/>
        <a:p>
          <a:endParaRPr lang="fr-FR" sz="1100"/>
        </a:p>
      </dgm:t>
    </dgm:pt>
    <dgm:pt modelId="{3A5174BF-17E5-E84E-A53A-3E3ED70FABE4}" type="sibTrans" cxnId="{6D80632D-3936-084A-B4A6-B9AD203FE5BC}">
      <dgm:prSet/>
      <dgm:spPr/>
      <dgm:t>
        <a:bodyPr/>
        <a:lstStyle/>
        <a:p>
          <a:endParaRPr lang="fr-FR" sz="1100"/>
        </a:p>
      </dgm:t>
    </dgm:pt>
    <dgm:pt modelId="{09CD2B20-DA74-C54C-AA2C-EE5E588EDF9E}">
      <dgm:prSet phldrT="[Texte]" custT="1"/>
      <dgm:spPr>
        <a:ln w="38100" cmpd="sng">
          <a:solidFill>
            <a:srgbClr val="66FFCC"/>
          </a:solidFill>
        </a:ln>
      </dgm:spPr>
      <dgm:t>
        <a:bodyPr/>
        <a:lstStyle/>
        <a:p>
          <a:r>
            <a:rPr lang="en-AU" sz="1050" b="1">
              <a:solidFill>
                <a:srgbClr val="FF0000"/>
              </a:solidFill>
            </a:rPr>
            <a:t>2008 </a:t>
          </a:r>
        </a:p>
        <a:p>
          <a:r>
            <a:rPr lang="en-AU" sz="800"/>
            <a:t>New development areas</a:t>
          </a:r>
          <a:r>
            <a:rPr lang="en-AU" sz="800" b="1"/>
            <a:t>: </a:t>
          </a:r>
          <a:br>
            <a:rPr lang="en-AU" sz="800" b="1"/>
          </a:br>
          <a:r>
            <a:rPr lang="en-AU" sz="800"/>
            <a:t>physics, </a:t>
          </a:r>
          <a:r>
            <a:rPr lang="en-AU" sz="800" b="1">
              <a:solidFill>
                <a:srgbClr val="FF0000"/>
              </a:solidFill>
            </a:rPr>
            <a:t>chemistry, geometries</a:t>
          </a:r>
          <a:endParaRPr lang="fr-FR" sz="800" b="1" dirty="0">
            <a:solidFill>
              <a:srgbClr val="FF0000"/>
            </a:solidFill>
          </a:endParaRPr>
        </a:p>
      </dgm:t>
    </dgm:pt>
    <dgm:pt modelId="{13D94B16-5E01-FC48-A6A1-4094A0B210F2}" type="parTrans" cxnId="{53826611-DCFF-9449-ADA8-A82167AE9166}">
      <dgm:prSet/>
      <dgm:spPr/>
      <dgm:t>
        <a:bodyPr/>
        <a:lstStyle/>
        <a:p>
          <a:endParaRPr lang="fr-FR" sz="1100"/>
        </a:p>
      </dgm:t>
    </dgm:pt>
    <dgm:pt modelId="{8A448C19-0A15-B34F-80E9-BE361D49DBEE}" type="sibTrans" cxnId="{53826611-DCFF-9449-ADA8-A82167AE9166}">
      <dgm:prSet/>
      <dgm:spPr/>
      <dgm:t>
        <a:bodyPr/>
        <a:lstStyle/>
        <a:p>
          <a:endParaRPr lang="fr-FR" sz="1100"/>
        </a:p>
      </dgm:t>
    </dgm:pt>
    <dgm:pt modelId="{BCDD10D2-DE76-4E41-9990-A56DCD7B96B5}">
      <dgm:prSet custT="1"/>
      <dgm:spPr>
        <a:ln w="38100" cmpd="sng">
          <a:solidFill>
            <a:srgbClr val="66CCFF"/>
          </a:solidFill>
        </a:ln>
      </dgm:spPr>
      <dgm:t>
        <a:bodyPr/>
        <a:lstStyle/>
        <a:p>
          <a:r>
            <a:rPr lang="en-AU" sz="1100" b="1">
              <a:solidFill>
                <a:srgbClr val="FF0000"/>
              </a:solidFill>
            </a:rPr>
            <a:t>2014</a:t>
          </a:r>
        </a:p>
        <a:p>
          <a:r>
            <a:rPr lang="en-AU" sz="900" b="1">
              <a:solidFill>
                <a:srgbClr val="FF0000"/>
              </a:solidFill>
            </a:rPr>
            <a:t>Chemistry stage </a:t>
          </a:r>
          <a:r>
            <a:rPr lang="en-AU" sz="900"/>
            <a:t>extension </a:t>
          </a:r>
          <a:br>
            <a:rPr lang="en-AU" sz="900"/>
          </a:br>
          <a:r>
            <a:rPr lang="en-AU" sz="900"/>
            <a:t>ready for end users in Geant4 </a:t>
          </a:r>
          <a:r>
            <a:rPr lang="en-AU" sz="900" b="1">
              <a:solidFill>
                <a:srgbClr val="FF0000"/>
              </a:solidFill>
            </a:rPr>
            <a:t>10.1</a:t>
          </a:r>
          <a:endParaRPr lang="en-AU" sz="900" b="1" dirty="0">
            <a:solidFill>
              <a:srgbClr val="FF0000"/>
            </a:solidFill>
          </a:endParaRPr>
        </a:p>
      </dgm:t>
    </dgm:pt>
    <dgm:pt modelId="{741E4731-FD95-3B45-A0F3-D5CEC0E37C94}" type="parTrans" cxnId="{8520F6DF-B20F-104D-A739-A3623B6E79F1}">
      <dgm:prSet/>
      <dgm:spPr/>
      <dgm:t>
        <a:bodyPr/>
        <a:lstStyle/>
        <a:p>
          <a:endParaRPr lang="fr-FR" sz="1100"/>
        </a:p>
      </dgm:t>
    </dgm:pt>
    <dgm:pt modelId="{13436F46-2F63-1F49-96E8-D4B868564EE6}" type="sibTrans" cxnId="{8520F6DF-B20F-104D-A739-A3623B6E79F1}">
      <dgm:prSet/>
      <dgm:spPr/>
      <dgm:t>
        <a:bodyPr/>
        <a:lstStyle/>
        <a:p>
          <a:endParaRPr lang="fr-FR" sz="1100"/>
        </a:p>
      </dgm:t>
    </dgm:pt>
    <dgm:pt modelId="{DD7C1513-0B10-CA43-9CF9-5868B8AD3B01}">
      <dgm:prSet custT="1"/>
      <dgm:spPr>
        <a:ln w="38100" cmpd="sng">
          <a:solidFill>
            <a:schemeClr val="bg2">
              <a:lumMod val="25000"/>
              <a:lumOff val="75000"/>
            </a:schemeClr>
          </a:solidFill>
        </a:ln>
      </dgm:spPr>
      <dgm:t>
        <a:bodyPr/>
        <a:lstStyle/>
        <a:p>
          <a:r>
            <a:rPr lang="en-AU" sz="1000" b="1" dirty="0">
              <a:solidFill>
                <a:srgbClr val="FF0000"/>
              </a:solidFill>
            </a:rPr>
            <a:t>2017-21</a:t>
          </a:r>
          <a:br>
            <a:rPr lang="en-AU" sz="1000" b="1" dirty="0">
              <a:solidFill>
                <a:srgbClr val="FF0000"/>
              </a:solidFill>
            </a:rPr>
          </a:br>
          <a:br>
            <a:rPr lang="en-AU" sz="800" b="1" dirty="0">
              <a:solidFill>
                <a:srgbClr val="FF0000"/>
              </a:solidFill>
            </a:rPr>
          </a:br>
          <a:r>
            <a:rPr lang="en-AU" sz="800" b="0" dirty="0">
              <a:solidFill>
                <a:schemeClr val="tx1"/>
              </a:solidFill>
            </a:rPr>
            <a:t>N</a:t>
          </a:r>
          <a:r>
            <a:rPr lang="en-AU" sz="800" b="0" dirty="0">
              <a:solidFill>
                <a:srgbClr val="000000"/>
              </a:solidFill>
            </a:rPr>
            <a:t>ew TS models,</a:t>
          </a:r>
          <a:br>
            <a:rPr lang="en-AU" sz="800" b="0" dirty="0">
              <a:solidFill>
                <a:srgbClr val="000000"/>
              </a:solidFill>
            </a:rPr>
          </a:br>
          <a:r>
            <a:rPr lang="en-AU" sz="800" b="1" dirty="0">
              <a:solidFill>
                <a:srgbClr val="FF0000"/>
              </a:solidFill>
            </a:rPr>
            <a:t>combination</a:t>
          </a:r>
          <a:r>
            <a:rPr lang="en-AU" sz="800" b="0" dirty="0">
              <a:solidFill>
                <a:srgbClr val="000000"/>
              </a:solidFill>
            </a:rPr>
            <a:t> </a:t>
          </a:r>
          <a:r>
            <a:rPr lang="en-AU" sz="800" b="1" dirty="0">
              <a:solidFill>
                <a:srgbClr val="FF0000"/>
              </a:solidFill>
            </a:rPr>
            <a:t>radiolysis</a:t>
          </a:r>
          <a:r>
            <a:rPr lang="en-AU" sz="800" b="0" dirty="0">
              <a:solidFill>
                <a:srgbClr val="000000"/>
              </a:solidFill>
            </a:rPr>
            <a:t> (SBS, IRTs) </a:t>
          </a:r>
          <a:br>
            <a:rPr lang="en-AU" sz="800" b="0" dirty="0">
              <a:solidFill>
                <a:srgbClr val="000000"/>
              </a:solidFill>
            </a:rPr>
          </a:br>
          <a:r>
            <a:rPr lang="en-AU" sz="800" b="0" dirty="0">
              <a:solidFill>
                <a:srgbClr val="000000"/>
              </a:solidFill>
            </a:rPr>
            <a:t>with</a:t>
          </a:r>
          <a:r>
            <a:rPr lang="en-AU" sz="800" b="1" dirty="0">
              <a:solidFill>
                <a:srgbClr val="000000"/>
              </a:solidFill>
            </a:rPr>
            <a:t> </a:t>
          </a:r>
          <a:r>
            <a:rPr lang="en-AU" sz="800" b="1" dirty="0">
              <a:solidFill>
                <a:srgbClr val="FF0000"/>
              </a:solidFill>
            </a:rPr>
            <a:t>geometries</a:t>
          </a:r>
          <a:r>
            <a:rPr lang="en-AU" sz="800" b="0" dirty="0">
              <a:solidFill>
                <a:srgbClr val="000000"/>
              </a:solidFill>
            </a:rPr>
            <a:t>, </a:t>
          </a:r>
        </a:p>
        <a:p>
          <a:r>
            <a:rPr lang="en-AU" sz="800" b="1" dirty="0">
              <a:solidFill>
                <a:srgbClr val="FF0000"/>
              </a:solidFill>
            </a:rPr>
            <a:t>10.2 </a:t>
          </a:r>
          <a:r>
            <a:rPr lang="mr-IN" sz="800" b="1" dirty="0">
              <a:solidFill>
                <a:srgbClr val="FF0000"/>
              </a:solidFill>
            </a:rPr>
            <a:t>–</a:t>
          </a:r>
          <a:r>
            <a:rPr lang="en-AU" sz="800" b="1" dirty="0">
              <a:solidFill>
                <a:srgbClr val="FF0000"/>
              </a:solidFill>
            </a:rPr>
            <a:t> 11</a:t>
          </a:r>
        </a:p>
      </dgm:t>
    </dgm:pt>
    <dgm:pt modelId="{AA1C2179-9C18-6243-8E8E-332E2EAA5C68}" type="parTrans" cxnId="{F01EB9ED-A52D-0641-8756-3A067A7507AC}">
      <dgm:prSet/>
      <dgm:spPr/>
      <dgm:t>
        <a:bodyPr/>
        <a:lstStyle/>
        <a:p>
          <a:endParaRPr lang="fr-FR" sz="1100"/>
        </a:p>
      </dgm:t>
    </dgm:pt>
    <dgm:pt modelId="{1B3FCA8E-46CF-DA47-8360-2A905DEDE390}" type="sibTrans" cxnId="{F01EB9ED-A52D-0641-8756-3A067A7507AC}">
      <dgm:prSet/>
      <dgm:spPr/>
      <dgm:t>
        <a:bodyPr/>
        <a:lstStyle/>
        <a:p>
          <a:endParaRPr lang="fr-FR" sz="1100"/>
        </a:p>
      </dgm:t>
    </dgm:pt>
    <dgm:pt modelId="{1FC27161-EB56-A546-95DF-FD800D9B70DE}">
      <dgm:prSet custT="1"/>
      <dgm:spPr>
        <a:ln w="38100" cmpd="sng">
          <a:solidFill>
            <a:schemeClr val="bg2">
              <a:lumMod val="25000"/>
              <a:lumOff val="75000"/>
            </a:schemeClr>
          </a:solidFill>
        </a:ln>
      </dgm:spPr>
      <dgm:t>
        <a:bodyPr/>
        <a:lstStyle/>
        <a:p>
          <a:r>
            <a:rPr lang="en-AU" sz="1000" b="1" dirty="0">
              <a:solidFill>
                <a:srgbClr val="FF0000"/>
              </a:solidFill>
            </a:rPr>
            <a:t>2022-2023</a:t>
          </a:r>
          <a:br>
            <a:rPr lang="en-AU" sz="800" b="1" dirty="0">
              <a:solidFill>
                <a:srgbClr val="FF0000"/>
              </a:solidFill>
            </a:rPr>
          </a:br>
          <a:endParaRPr lang="en-AU" sz="800" b="1" dirty="0">
            <a:solidFill>
              <a:srgbClr val="FF0000"/>
            </a:solidFill>
          </a:endParaRPr>
        </a:p>
        <a:p>
          <a:r>
            <a:rPr lang="fr-FR" sz="800" b="0" dirty="0" err="1">
              <a:solidFill>
                <a:schemeClr val="tx1"/>
              </a:solidFill>
            </a:rPr>
            <a:t>Integral</a:t>
          </a:r>
          <a:r>
            <a:rPr lang="fr-FR" sz="800" b="0" dirty="0">
              <a:solidFill>
                <a:schemeClr val="tx1"/>
              </a:solidFill>
            </a:rPr>
            <a:t> simulation </a:t>
          </a:r>
          <a:r>
            <a:rPr lang="fr-FR" sz="800" b="1" dirty="0" err="1">
              <a:solidFill>
                <a:srgbClr val="FF0000"/>
              </a:solidFill>
            </a:rPr>
            <a:t>chains</a:t>
          </a:r>
          <a:r>
            <a:rPr lang="fr-FR" sz="800" b="0" dirty="0">
              <a:solidFill>
                <a:schemeClr val="tx1"/>
              </a:solidFill>
            </a:rPr>
            <a:t> for DNA damage </a:t>
          </a:r>
          <a:r>
            <a:rPr lang="fr-FR" sz="800" b="0" dirty="0" err="1">
              <a:solidFill>
                <a:schemeClr val="tx1"/>
              </a:solidFill>
            </a:rPr>
            <a:t>prediction</a:t>
          </a:r>
          <a:r>
            <a:rPr lang="fr-FR" sz="800" b="0" dirty="0">
              <a:solidFill>
                <a:schemeClr val="tx1"/>
              </a:solidFill>
            </a:rPr>
            <a:t> </a:t>
          </a:r>
          <a:br>
            <a:rPr lang="fr-FR" sz="800" b="0" dirty="0">
              <a:solidFill>
                <a:schemeClr val="tx1"/>
              </a:solidFill>
            </a:rPr>
          </a:br>
          <a:r>
            <a:rPr lang="fr-FR" sz="800" b="0" dirty="0">
              <a:solidFill>
                <a:schemeClr val="tx1"/>
              </a:solidFill>
            </a:rPr>
            <a:t>&amp; </a:t>
          </a:r>
          <a:r>
            <a:rPr lang="fr-FR" sz="800" b="0" dirty="0" err="1">
              <a:solidFill>
                <a:schemeClr val="tx1"/>
              </a:solidFill>
            </a:rPr>
            <a:t>repair</a:t>
          </a:r>
          <a:endParaRPr lang="fr-FR" sz="800" b="0" dirty="0">
            <a:solidFill>
              <a:schemeClr val="tx1"/>
            </a:solidFill>
          </a:endParaRPr>
        </a:p>
        <a:p>
          <a:r>
            <a:rPr lang="fr-FR" sz="800" b="1" dirty="0">
              <a:solidFill>
                <a:srgbClr val="FF0000"/>
              </a:solidFill>
            </a:rPr>
            <a:t>1</a:t>
          </a:r>
          <a:r>
            <a:rPr lang="en-AU" sz="800" b="1" dirty="0">
              <a:solidFill>
                <a:srgbClr val="FF0000"/>
              </a:solidFill>
            </a:rPr>
            <a:t>1.1 </a:t>
          </a:r>
          <a:r>
            <a:rPr lang="mr-IN" sz="800" b="1" dirty="0">
              <a:solidFill>
                <a:srgbClr val="FF0000"/>
              </a:solidFill>
            </a:rPr>
            <a:t>–</a:t>
          </a:r>
          <a:r>
            <a:rPr lang="en-AU" sz="800" b="1" dirty="0">
              <a:solidFill>
                <a:srgbClr val="FF0000"/>
              </a:solidFill>
            </a:rPr>
            <a:t> 11.2</a:t>
          </a:r>
        </a:p>
      </dgm:t>
    </dgm:pt>
    <dgm:pt modelId="{AC916BF6-3A93-7F49-AFA3-2911F4272F47}" type="parTrans" cxnId="{47335959-B7E6-BB42-A0F4-42B0D1A0667E}">
      <dgm:prSet/>
      <dgm:spPr/>
      <dgm:t>
        <a:bodyPr/>
        <a:lstStyle/>
        <a:p>
          <a:endParaRPr lang="fr-FR" sz="1600"/>
        </a:p>
      </dgm:t>
    </dgm:pt>
    <dgm:pt modelId="{C9585355-8300-0045-B2FC-DF5DD0F770C8}" type="sibTrans" cxnId="{47335959-B7E6-BB42-A0F4-42B0D1A0667E}">
      <dgm:prSet/>
      <dgm:spPr/>
      <dgm:t>
        <a:bodyPr/>
        <a:lstStyle/>
        <a:p>
          <a:endParaRPr lang="fr-FR" sz="1600"/>
        </a:p>
      </dgm:t>
    </dgm:pt>
    <dgm:pt modelId="{58559A66-F073-B54C-9147-6F0D0BDBD63C}" type="pres">
      <dgm:prSet presAssocID="{D04327E2-1522-F14E-A5B8-7CB3D967B19F}" presName="CompostProcess" presStyleCnt="0">
        <dgm:presLayoutVars>
          <dgm:dir/>
          <dgm:resizeHandles val="exact"/>
        </dgm:presLayoutVars>
      </dgm:prSet>
      <dgm:spPr/>
    </dgm:pt>
    <dgm:pt modelId="{B99D517B-DED0-8A44-9FE5-7FEA1B8E39C1}" type="pres">
      <dgm:prSet presAssocID="{D04327E2-1522-F14E-A5B8-7CB3D967B19F}" presName="arrow" presStyleLbl="bgShp" presStyleIdx="0" presStyleCnt="1" custScaleX="117647" custLinFactNeighborX="-1005" custLinFactNeighborY="-5475"/>
      <dgm:spPr>
        <a:prstGeom prst="stripedRightArrow">
          <a:avLst/>
        </a:prstGeom>
        <a:solidFill>
          <a:schemeClr val="tx2">
            <a:lumMod val="20000"/>
            <a:lumOff val="80000"/>
          </a:schemeClr>
        </a:solidFill>
      </dgm:spPr>
    </dgm:pt>
    <dgm:pt modelId="{31656CFE-C4DF-6A4E-A373-04DA786009F8}" type="pres">
      <dgm:prSet presAssocID="{D04327E2-1522-F14E-A5B8-7CB3D967B19F}" presName="linearProcess" presStyleCnt="0"/>
      <dgm:spPr/>
    </dgm:pt>
    <dgm:pt modelId="{63850DBB-1A9C-6946-8EBC-824447F1F87D}" type="pres">
      <dgm:prSet presAssocID="{D73C2109-7425-064A-918D-AB3588F10EDA}" presName="textNode" presStyleLbl="node1" presStyleIdx="0" presStyleCnt="6" custLinFactNeighborX="-40364" custLinFactNeighborY="-658">
        <dgm:presLayoutVars>
          <dgm:bulletEnabled val="1"/>
        </dgm:presLayoutVars>
      </dgm:prSet>
      <dgm:spPr/>
    </dgm:pt>
    <dgm:pt modelId="{34167FA9-A8A9-5140-9388-EC5E76192DE2}" type="pres">
      <dgm:prSet presAssocID="{1589C9B3-14BC-334A-A832-612518009413}" presName="sibTrans" presStyleCnt="0"/>
      <dgm:spPr/>
    </dgm:pt>
    <dgm:pt modelId="{7EFB961A-DC21-1446-96CD-151E71E8C55F}" type="pres">
      <dgm:prSet presAssocID="{F7E60886-54EE-3741-9FEA-06B5A4BD1D84}" presName="textNode" presStyleLbl="node1" presStyleIdx="1" presStyleCnt="6" custScaleX="108732">
        <dgm:presLayoutVars>
          <dgm:bulletEnabled val="1"/>
        </dgm:presLayoutVars>
      </dgm:prSet>
      <dgm:spPr/>
    </dgm:pt>
    <dgm:pt modelId="{449E5B94-8A77-A94F-A90A-871CAB3F2C5A}" type="pres">
      <dgm:prSet presAssocID="{3A5174BF-17E5-E84E-A53A-3E3ED70FABE4}" presName="sibTrans" presStyleCnt="0"/>
      <dgm:spPr/>
    </dgm:pt>
    <dgm:pt modelId="{C38C1199-306E-E444-9CB0-A5ECC41BD404}" type="pres">
      <dgm:prSet presAssocID="{09CD2B20-DA74-C54C-AA2C-EE5E588EDF9E}" presName="textNode" presStyleLbl="node1" presStyleIdx="2" presStyleCnt="6" custScaleY="98598">
        <dgm:presLayoutVars>
          <dgm:bulletEnabled val="1"/>
        </dgm:presLayoutVars>
      </dgm:prSet>
      <dgm:spPr/>
    </dgm:pt>
    <dgm:pt modelId="{E24F40F3-94E4-974B-B9AC-4785BE357D1B}" type="pres">
      <dgm:prSet presAssocID="{8A448C19-0A15-B34F-80E9-BE361D49DBEE}" presName="sibTrans" presStyleCnt="0"/>
      <dgm:spPr/>
    </dgm:pt>
    <dgm:pt modelId="{180BCD21-5690-5844-B9CF-1A398248A1AC}" type="pres">
      <dgm:prSet presAssocID="{BCDD10D2-DE76-4E41-9990-A56DCD7B96B5}" presName="textNode" presStyleLbl="node1" presStyleIdx="3" presStyleCnt="6">
        <dgm:presLayoutVars>
          <dgm:bulletEnabled val="1"/>
        </dgm:presLayoutVars>
      </dgm:prSet>
      <dgm:spPr/>
    </dgm:pt>
    <dgm:pt modelId="{429F85BA-2292-4D43-BB2E-840E9C59B130}" type="pres">
      <dgm:prSet presAssocID="{13436F46-2F63-1F49-96E8-D4B868564EE6}" presName="sibTrans" presStyleCnt="0"/>
      <dgm:spPr/>
    </dgm:pt>
    <dgm:pt modelId="{CDC32A27-2313-6240-B334-A05FFA5C3EF3}" type="pres">
      <dgm:prSet presAssocID="{DD7C1513-0B10-CA43-9CF9-5868B8AD3B01}" presName="textNode" presStyleLbl="node1" presStyleIdx="4" presStyleCnt="6">
        <dgm:presLayoutVars>
          <dgm:bulletEnabled val="1"/>
        </dgm:presLayoutVars>
      </dgm:prSet>
      <dgm:spPr/>
    </dgm:pt>
    <dgm:pt modelId="{7F0FE279-2ADF-DA42-8D92-A495D7D37C5D}" type="pres">
      <dgm:prSet presAssocID="{1B3FCA8E-46CF-DA47-8360-2A905DEDE390}" presName="sibTrans" presStyleCnt="0"/>
      <dgm:spPr/>
    </dgm:pt>
    <dgm:pt modelId="{D35BD227-D1B5-3242-8FA6-7DC63962C6EC}" type="pres">
      <dgm:prSet presAssocID="{1FC27161-EB56-A546-95DF-FD800D9B70DE}" presName="textNode" presStyleLbl="node1" presStyleIdx="5" presStyleCnt="6">
        <dgm:presLayoutVars>
          <dgm:bulletEnabled val="1"/>
        </dgm:presLayoutVars>
      </dgm:prSet>
      <dgm:spPr/>
    </dgm:pt>
  </dgm:ptLst>
  <dgm:cxnLst>
    <dgm:cxn modelId="{53826611-DCFF-9449-ADA8-A82167AE9166}" srcId="{D04327E2-1522-F14E-A5B8-7CB3D967B19F}" destId="{09CD2B20-DA74-C54C-AA2C-EE5E588EDF9E}" srcOrd="2" destOrd="0" parTransId="{13D94B16-5E01-FC48-A6A1-4094A0B210F2}" sibTransId="{8A448C19-0A15-B34F-80E9-BE361D49DBEE}"/>
    <dgm:cxn modelId="{6D80632D-3936-084A-B4A6-B9AD203FE5BC}" srcId="{D04327E2-1522-F14E-A5B8-7CB3D967B19F}" destId="{F7E60886-54EE-3741-9FEA-06B5A4BD1D84}" srcOrd="1" destOrd="0" parTransId="{2B72CB30-E8DF-5249-8CBC-D00B97BB56A2}" sibTransId="{3A5174BF-17E5-E84E-A53A-3E3ED70FABE4}"/>
    <dgm:cxn modelId="{47335959-B7E6-BB42-A0F4-42B0D1A0667E}" srcId="{D04327E2-1522-F14E-A5B8-7CB3D967B19F}" destId="{1FC27161-EB56-A546-95DF-FD800D9B70DE}" srcOrd="5" destOrd="0" parTransId="{AC916BF6-3A93-7F49-AFA3-2911F4272F47}" sibTransId="{C9585355-8300-0045-B2FC-DF5DD0F770C8}"/>
    <dgm:cxn modelId="{650DE05A-FF22-1B4B-B968-1375878A8EAF}" type="presOf" srcId="{D73C2109-7425-064A-918D-AB3588F10EDA}" destId="{63850DBB-1A9C-6946-8EBC-824447F1F87D}" srcOrd="0" destOrd="0" presId="urn:microsoft.com/office/officeart/2005/8/layout/hProcess9"/>
    <dgm:cxn modelId="{1B1A1E7B-D317-BD4F-BB04-F621B76F8AF0}" type="presOf" srcId="{D04327E2-1522-F14E-A5B8-7CB3D967B19F}" destId="{58559A66-F073-B54C-9147-6F0D0BDBD63C}" srcOrd="0" destOrd="0" presId="urn:microsoft.com/office/officeart/2005/8/layout/hProcess9"/>
    <dgm:cxn modelId="{8C837B90-8ED1-324D-A1F4-A739A22291CD}" type="presOf" srcId="{BCDD10D2-DE76-4E41-9990-A56DCD7B96B5}" destId="{180BCD21-5690-5844-B9CF-1A398248A1AC}" srcOrd="0" destOrd="0" presId="urn:microsoft.com/office/officeart/2005/8/layout/hProcess9"/>
    <dgm:cxn modelId="{06FAD490-E033-4843-98EE-8BDC1178504D}" type="presOf" srcId="{F7E60886-54EE-3741-9FEA-06B5A4BD1D84}" destId="{7EFB961A-DC21-1446-96CD-151E71E8C55F}" srcOrd="0" destOrd="0" presId="urn:microsoft.com/office/officeart/2005/8/layout/hProcess9"/>
    <dgm:cxn modelId="{62AF3692-FEAA-6044-ABC3-9A2D9878D4B9}" type="presOf" srcId="{09CD2B20-DA74-C54C-AA2C-EE5E588EDF9E}" destId="{C38C1199-306E-E444-9CB0-A5ECC41BD404}" srcOrd="0" destOrd="0" presId="urn:microsoft.com/office/officeart/2005/8/layout/hProcess9"/>
    <dgm:cxn modelId="{D258EBCB-48B4-2445-9A67-85222AC0E3D8}" srcId="{D04327E2-1522-F14E-A5B8-7CB3D967B19F}" destId="{D73C2109-7425-064A-918D-AB3588F10EDA}" srcOrd="0" destOrd="0" parTransId="{92919AA7-EDBC-BD42-AC83-7C8A87BE5BF5}" sibTransId="{1589C9B3-14BC-334A-A832-612518009413}"/>
    <dgm:cxn modelId="{8520F6DF-B20F-104D-A739-A3623B6E79F1}" srcId="{D04327E2-1522-F14E-A5B8-7CB3D967B19F}" destId="{BCDD10D2-DE76-4E41-9990-A56DCD7B96B5}" srcOrd="3" destOrd="0" parTransId="{741E4731-FD95-3B45-A0F3-D5CEC0E37C94}" sibTransId="{13436F46-2F63-1F49-96E8-D4B868564EE6}"/>
    <dgm:cxn modelId="{0828D7E3-9BCE-4242-A771-22EB11ADCB38}" type="presOf" srcId="{1FC27161-EB56-A546-95DF-FD800D9B70DE}" destId="{D35BD227-D1B5-3242-8FA6-7DC63962C6EC}" srcOrd="0" destOrd="0" presId="urn:microsoft.com/office/officeart/2005/8/layout/hProcess9"/>
    <dgm:cxn modelId="{F01EB9ED-A52D-0641-8756-3A067A7507AC}" srcId="{D04327E2-1522-F14E-A5B8-7CB3D967B19F}" destId="{DD7C1513-0B10-CA43-9CF9-5868B8AD3B01}" srcOrd="4" destOrd="0" parTransId="{AA1C2179-9C18-6243-8E8E-332E2EAA5C68}" sibTransId="{1B3FCA8E-46CF-DA47-8360-2A905DEDE390}"/>
    <dgm:cxn modelId="{49774EFC-21D1-EC45-8D22-EF705482875A}" type="presOf" srcId="{DD7C1513-0B10-CA43-9CF9-5868B8AD3B01}" destId="{CDC32A27-2313-6240-B334-A05FFA5C3EF3}" srcOrd="0" destOrd="0" presId="urn:microsoft.com/office/officeart/2005/8/layout/hProcess9"/>
    <dgm:cxn modelId="{F52F5D7C-EC8F-694E-9B13-98B861F28393}" type="presParOf" srcId="{58559A66-F073-B54C-9147-6F0D0BDBD63C}" destId="{B99D517B-DED0-8A44-9FE5-7FEA1B8E39C1}" srcOrd="0" destOrd="0" presId="urn:microsoft.com/office/officeart/2005/8/layout/hProcess9"/>
    <dgm:cxn modelId="{1071E3A5-8A57-5444-8C26-AAEA99D2FF83}" type="presParOf" srcId="{58559A66-F073-B54C-9147-6F0D0BDBD63C}" destId="{31656CFE-C4DF-6A4E-A373-04DA786009F8}" srcOrd="1" destOrd="0" presId="urn:microsoft.com/office/officeart/2005/8/layout/hProcess9"/>
    <dgm:cxn modelId="{CF808F05-AB8F-BE47-8671-FD6D7318A206}" type="presParOf" srcId="{31656CFE-C4DF-6A4E-A373-04DA786009F8}" destId="{63850DBB-1A9C-6946-8EBC-824447F1F87D}" srcOrd="0" destOrd="0" presId="urn:microsoft.com/office/officeart/2005/8/layout/hProcess9"/>
    <dgm:cxn modelId="{021C2D73-42D4-4F4A-B8C1-32270E1B5F85}" type="presParOf" srcId="{31656CFE-C4DF-6A4E-A373-04DA786009F8}" destId="{34167FA9-A8A9-5140-9388-EC5E76192DE2}" srcOrd="1" destOrd="0" presId="urn:microsoft.com/office/officeart/2005/8/layout/hProcess9"/>
    <dgm:cxn modelId="{DC3A528B-713A-5B49-B6D2-DD96D7B53945}" type="presParOf" srcId="{31656CFE-C4DF-6A4E-A373-04DA786009F8}" destId="{7EFB961A-DC21-1446-96CD-151E71E8C55F}" srcOrd="2" destOrd="0" presId="urn:microsoft.com/office/officeart/2005/8/layout/hProcess9"/>
    <dgm:cxn modelId="{854FE0F9-4B97-3A4E-B6E5-3C3E0AC989F5}" type="presParOf" srcId="{31656CFE-C4DF-6A4E-A373-04DA786009F8}" destId="{449E5B94-8A77-A94F-A90A-871CAB3F2C5A}" srcOrd="3" destOrd="0" presId="urn:microsoft.com/office/officeart/2005/8/layout/hProcess9"/>
    <dgm:cxn modelId="{7BE860DF-069E-4B42-8A89-AD0871D85F8A}" type="presParOf" srcId="{31656CFE-C4DF-6A4E-A373-04DA786009F8}" destId="{C38C1199-306E-E444-9CB0-A5ECC41BD404}" srcOrd="4" destOrd="0" presId="urn:microsoft.com/office/officeart/2005/8/layout/hProcess9"/>
    <dgm:cxn modelId="{13A851E3-BD6D-7049-9D21-6E6EB682B47D}" type="presParOf" srcId="{31656CFE-C4DF-6A4E-A373-04DA786009F8}" destId="{E24F40F3-94E4-974B-B9AC-4785BE357D1B}" srcOrd="5" destOrd="0" presId="urn:microsoft.com/office/officeart/2005/8/layout/hProcess9"/>
    <dgm:cxn modelId="{8C579297-5838-8E45-A916-4E18DE409AE5}" type="presParOf" srcId="{31656CFE-C4DF-6A4E-A373-04DA786009F8}" destId="{180BCD21-5690-5844-B9CF-1A398248A1AC}" srcOrd="6" destOrd="0" presId="urn:microsoft.com/office/officeart/2005/8/layout/hProcess9"/>
    <dgm:cxn modelId="{51C64236-5253-2A48-AE1A-FD20EB6B59A8}" type="presParOf" srcId="{31656CFE-C4DF-6A4E-A373-04DA786009F8}" destId="{429F85BA-2292-4D43-BB2E-840E9C59B130}" srcOrd="7" destOrd="0" presId="urn:microsoft.com/office/officeart/2005/8/layout/hProcess9"/>
    <dgm:cxn modelId="{39F02D03-5B21-3B4F-9C0D-2CAD95C7240D}" type="presParOf" srcId="{31656CFE-C4DF-6A4E-A373-04DA786009F8}" destId="{CDC32A27-2313-6240-B334-A05FFA5C3EF3}" srcOrd="8" destOrd="0" presId="urn:microsoft.com/office/officeart/2005/8/layout/hProcess9"/>
    <dgm:cxn modelId="{E425E595-B15B-204B-A343-7A7C5445E133}" type="presParOf" srcId="{31656CFE-C4DF-6A4E-A373-04DA786009F8}" destId="{7F0FE279-2ADF-DA42-8D92-A495D7D37C5D}" srcOrd="9" destOrd="0" presId="urn:microsoft.com/office/officeart/2005/8/layout/hProcess9"/>
    <dgm:cxn modelId="{BE06E4E0-1BAE-6748-99CD-7304BACDD03E}" type="presParOf" srcId="{31656CFE-C4DF-6A4E-A373-04DA786009F8}" destId="{D35BD227-D1B5-3242-8FA6-7DC63962C6EC}" srcOrd="1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9D517B-DED0-8A44-9FE5-7FEA1B8E39C1}">
      <dsp:nvSpPr>
        <dsp:cNvPr id="0" name=""/>
        <dsp:cNvSpPr/>
      </dsp:nvSpPr>
      <dsp:spPr>
        <a:xfrm>
          <a:off x="0" y="0"/>
          <a:ext cx="7020268" cy="2174389"/>
        </a:xfrm>
        <a:prstGeom prst="stripedRightArrow">
          <a:avLst/>
        </a:prstGeom>
        <a:solidFill>
          <a:schemeClr val="tx2">
            <a:lumMod val="20000"/>
            <a:lumOff val="8000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63850DBB-1A9C-6946-8EBC-824447F1F87D}">
      <dsp:nvSpPr>
        <dsp:cNvPr id="0" name=""/>
        <dsp:cNvSpPr/>
      </dsp:nvSpPr>
      <dsp:spPr>
        <a:xfrm>
          <a:off x="0" y="646593"/>
          <a:ext cx="1013963" cy="86975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mpd="sng">
          <a:solidFill>
            <a:srgbClr val="FF8000"/>
          </a:solidFill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>
              <a:solidFill>
                <a:srgbClr val="FF0000"/>
              </a:solidFill>
            </a:rPr>
            <a:t>2001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/>
            <a:t>Initiated at the </a:t>
          </a:r>
          <a:br>
            <a:rPr lang="fr-FR" sz="900" kern="1200"/>
          </a:br>
          <a:r>
            <a:rPr lang="fr-FR" sz="900" b="1" kern="1200"/>
            <a:t>European Space Agency/ESTEC </a:t>
          </a:r>
          <a:br>
            <a:rPr lang="fr-FR" sz="900" kern="1200"/>
          </a:br>
          <a:r>
            <a:rPr lang="fr-FR" sz="900" kern="1200"/>
            <a:t>by </a:t>
          </a:r>
          <a:r>
            <a:rPr lang="fr-FR" sz="900" b="1" kern="1200">
              <a:solidFill>
                <a:srgbClr val="FF0000"/>
              </a:solidFill>
            </a:rPr>
            <a:t>Petteri Nieminen</a:t>
          </a:r>
          <a:endParaRPr lang="fr-FR" sz="900" b="1" kern="1200" dirty="0">
            <a:solidFill>
              <a:srgbClr val="FF0000"/>
            </a:solidFill>
          </a:endParaRPr>
        </a:p>
      </dsp:txBody>
      <dsp:txXfrm>
        <a:off x="42458" y="689051"/>
        <a:ext cx="929047" cy="784839"/>
      </dsp:txXfrm>
    </dsp:sp>
    <dsp:sp modelId="{7EFB961A-DC21-1446-96CD-151E71E8C55F}">
      <dsp:nvSpPr>
        <dsp:cNvPr id="0" name=""/>
        <dsp:cNvSpPr/>
      </dsp:nvSpPr>
      <dsp:spPr>
        <a:xfrm>
          <a:off x="1184449" y="652316"/>
          <a:ext cx="1102502" cy="869755"/>
        </a:xfrm>
        <a:prstGeom prst="roundRect">
          <a:avLst/>
        </a:prstGeom>
        <a:solidFill>
          <a:schemeClr val="accent3">
            <a:hueOff val="-323513"/>
            <a:satOff val="8277"/>
            <a:lumOff val="314"/>
            <a:alphaOff val="0"/>
          </a:schemeClr>
        </a:solidFill>
        <a:ln w="38100" cmpd="sng">
          <a:solidFill>
            <a:srgbClr val="00FF80"/>
          </a:solidFill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100" b="1" kern="1200" dirty="0">
              <a:solidFill>
                <a:srgbClr val="FF0000"/>
              </a:solidFill>
            </a:rPr>
            <a:t>2007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kern="1200" dirty="0"/>
            <a:t>First prototypes of TS </a:t>
          </a:r>
          <a:r>
            <a:rPr lang="en-AU" sz="900" b="1" kern="1200" dirty="0">
              <a:solidFill>
                <a:srgbClr val="FF0000"/>
              </a:solidFill>
            </a:rPr>
            <a:t>physics models </a:t>
          </a:r>
          <a:br>
            <a:rPr lang="en-AU" sz="900" b="1" kern="1200" dirty="0"/>
          </a:br>
          <a:r>
            <a:rPr lang="en-AU" sz="900" kern="1200" dirty="0"/>
            <a:t>for liquid water </a:t>
          </a:r>
          <a:br>
            <a:rPr lang="en-AU" sz="900" kern="1200" dirty="0"/>
          </a:br>
          <a:r>
            <a:rPr lang="en-AU" sz="900" kern="1200" dirty="0"/>
            <a:t>added to </a:t>
          </a:r>
          <a:r>
            <a:rPr lang="en-AU" sz="900" b="1" kern="1200" dirty="0">
              <a:solidFill>
                <a:srgbClr val="FF0000"/>
              </a:solidFill>
            </a:rPr>
            <a:t>Geant4</a:t>
          </a:r>
          <a:r>
            <a:rPr lang="en-AU" sz="900" kern="1200" dirty="0">
              <a:solidFill>
                <a:srgbClr val="FF0000"/>
              </a:solidFill>
            </a:rPr>
            <a:t> </a:t>
          </a:r>
          <a:r>
            <a:rPr lang="en-AU" sz="900" b="1" kern="1200" dirty="0">
              <a:solidFill>
                <a:srgbClr val="FF0000"/>
              </a:solidFill>
            </a:rPr>
            <a:t>release 9.1</a:t>
          </a:r>
          <a:endParaRPr lang="fr-FR" sz="900" b="1" kern="1200" dirty="0">
            <a:solidFill>
              <a:srgbClr val="FF0000"/>
            </a:solidFill>
          </a:endParaRPr>
        </a:p>
      </dsp:txBody>
      <dsp:txXfrm>
        <a:off x="1226907" y="694774"/>
        <a:ext cx="1017586" cy="784839"/>
      </dsp:txXfrm>
    </dsp:sp>
    <dsp:sp modelId="{C38C1199-306E-E444-9CB0-A5ECC41BD404}">
      <dsp:nvSpPr>
        <dsp:cNvPr id="0" name=""/>
        <dsp:cNvSpPr/>
      </dsp:nvSpPr>
      <dsp:spPr>
        <a:xfrm>
          <a:off x="2455945" y="658413"/>
          <a:ext cx="1013963" cy="857561"/>
        </a:xfrm>
        <a:prstGeom prst="roundRect">
          <a:avLst/>
        </a:prstGeom>
        <a:solidFill>
          <a:schemeClr val="accent3">
            <a:hueOff val="-647026"/>
            <a:satOff val="16555"/>
            <a:lumOff val="627"/>
            <a:alphaOff val="0"/>
          </a:schemeClr>
        </a:solidFill>
        <a:ln w="38100" cmpd="sng">
          <a:solidFill>
            <a:srgbClr val="66FFCC"/>
          </a:solidFill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50" b="1" kern="1200">
              <a:solidFill>
                <a:srgbClr val="FF0000"/>
              </a:solidFill>
            </a:rPr>
            <a:t>2008 </a:t>
          </a:r>
        </a:p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kern="1200"/>
            <a:t>New development areas</a:t>
          </a:r>
          <a:r>
            <a:rPr lang="en-AU" sz="800" b="1" kern="1200"/>
            <a:t>: </a:t>
          </a:r>
          <a:br>
            <a:rPr lang="en-AU" sz="800" b="1" kern="1200"/>
          </a:br>
          <a:r>
            <a:rPr lang="en-AU" sz="800" kern="1200"/>
            <a:t>physics, </a:t>
          </a:r>
          <a:r>
            <a:rPr lang="en-AU" sz="800" b="1" kern="1200">
              <a:solidFill>
                <a:srgbClr val="FF0000"/>
              </a:solidFill>
            </a:rPr>
            <a:t>chemistry, geometries</a:t>
          </a:r>
          <a:endParaRPr lang="fr-FR" sz="800" b="1" kern="1200" dirty="0">
            <a:solidFill>
              <a:srgbClr val="FF0000"/>
            </a:solidFill>
          </a:endParaRPr>
        </a:p>
      </dsp:txBody>
      <dsp:txXfrm>
        <a:off x="2497808" y="700276"/>
        <a:ext cx="930237" cy="773835"/>
      </dsp:txXfrm>
    </dsp:sp>
    <dsp:sp modelId="{180BCD21-5690-5844-B9CF-1A398248A1AC}">
      <dsp:nvSpPr>
        <dsp:cNvPr id="0" name=""/>
        <dsp:cNvSpPr/>
      </dsp:nvSpPr>
      <dsp:spPr>
        <a:xfrm>
          <a:off x="3638902" y="652316"/>
          <a:ext cx="1013963" cy="869755"/>
        </a:xfrm>
        <a:prstGeom prst="roundRect">
          <a:avLst/>
        </a:prstGeom>
        <a:solidFill>
          <a:schemeClr val="accent3">
            <a:hueOff val="-970539"/>
            <a:satOff val="24832"/>
            <a:lumOff val="941"/>
            <a:alphaOff val="0"/>
          </a:schemeClr>
        </a:solidFill>
        <a:ln w="38100" cmpd="sng">
          <a:solidFill>
            <a:srgbClr val="66CCFF"/>
          </a:solidFill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b="1" kern="1200">
              <a:solidFill>
                <a:srgbClr val="FF0000"/>
              </a:solidFill>
            </a:rPr>
            <a:t>2014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900" b="1" kern="1200">
              <a:solidFill>
                <a:srgbClr val="FF0000"/>
              </a:solidFill>
            </a:rPr>
            <a:t>Chemistry stage </a:t>
          </a:r>
          <a:r>
            <a:rPr lang="en-AU" sz="900" kern="1200"/>
            <a:t>extension </a:t>
          </a:r>
          <a:br>
            <a:rPr lang="en-AU" sz="900" kern="1200"/>
          </a:br>
          <a:r>
            <a:rPr lang="en-AU" sz="900" kern="1200"/>
            <a:t>ready for end users in Geant4 </a:t>
          </a:r>
          <a:r>
            <a:rPr lang="en-AU" sz="900" b="1" kern="1200">
              <a:solidFill>
                <a:srgbClr val="FF0000"/>
              </a:solidFill>
            </a:rPr>
            <a:t>10.1</a:t>
          </a:r>
          <a:endParaRPr lang="en-AU" sz="900" b="1" kern="1200" dirty="0">
            <a:solidFill>
              <a:srgbClr val="FF0000"/>
            </a:solidFill>
          </a:endParaRPr>
        </a:p>
      </dsp:txBody>
      <dsp:txXfrm>
        <a:off x="3681360" y="694774"/>
        <a:ext cx="929047" cy="784839"/>
      </dsp:txXfrm>
    </dsp:sp>
    <dsp:sp modelId="{CDC32A27-2313-6240-B334-A05FFA5C3EF3}">
      <dsp:nvSpPr>
        <dsp:cNvPr id="0" name=""/>
        <dsp:cNvSpPr/>
      </dsp:nvSpPr>
      <dsp:spPr>
        <a:xfrm>
          <a:off x="4821859" y="652316"/>
          <a:ext cx="1013963" cy="869755"/>
        </a:xfrm>
        <a:prstGeom prst="roundRect">
          <a:avLst/>
        </a:prstGeom>
        <a:solidFill>
          <a:schemeClr val="accent3">
            <a:hueOff val="-1294052"/>
            <a:satOff val="33110"/>
            <a:lumOff val="1254"/>
            <a:alphaOff val="0"/>
          </a:schemeClr>
        </a:solidFill>
        <a:ln w="38100" cmpd="sng">
          <a:solidFill>
            <a:schemeClr val="bg2">
              <a:lumMod val="25000"/>
              <a:lumOff val="75000"/>
            </a:schemeClr>
          </a:solidFill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1" kern="1200" dirty="0">
              <a:solidFill>
                <a:srgbClr val="FF0000"/>
              </a:solidFill>
            </a:rPr>
            <a:t>2017-21</a:t>
          </a:r>
          <a:br>
            <a:rPr lang="en-AU" sz="1000" b="1" kern="1200" dirty="0">
              <a:solidFill>
                <a:srgbClr val="FF0000"/>
              </a:solidFill>
            </a:rPr>
          </a:br>
          <a:br>
            <a:rPr lang="en-AU" sz="800" b="1" kern="1200" dirty="0">
              <a:solidFill>
                <a:srgbClr val="FF0000"/>
              </a:solidFill>
            </a:rPr>
          </a:br>
          <a:r>
            <a:rPr lang="en-AU" sz="800" b="0" kern="1200" dirty="0">
              <a:solidFill>
                <a:schemeClr val="tx1"/>
              </a:solidFill>
            </a:rPr>
            <a:t>N</a:t>
          </a:r>
          <a:r>
            <a:rPr lang="en-AU" sz="800" b="0" kern="1200" dirty="0">
              <a:solidFill>
                <a:srgbClr val="000000"/>
              </a:solidFill>
            </a:rPr>
            <a:t>ew TS models,</a:t>
          </a:r>
          <a:br>
            <a:rPr lang="en-AU" sz="800" b="0" kern="1200" dirty="0">
              <a:solidFill>
                <a:srgbClr val="000000"/>
              </a:solidFill>
            </a:rPr>
          </a:br>
          <a:r>
            <a:rPr lang="en-AU" sz="800" b="1" kern="1200" dirty="0">
              <a:solidFill>
                <a:srgbClr val="FF0000"/>
              </a:solidFill>
            </a:rPr>
            <a:t>combination</a:t>
          </a:r>
          <a:r>
            <a:rPr lang="en-AU" sz="800" b="0" kern="1200" dirty="0">
              <a:solidFill>
                <a:srgbClr val="000000"/>
              </a:solidFill>
            </a:rPr>
            <a:t> </a:t>
          </a:r>
          <a:r>
            <a:rPr lang="en-AU" sz="800" b="1" kern="1200" dirty="0">
              <a:solidFill>
                <a:srgbClr val="FF0000"/>
              </a:solidFill>
            </a:rPr>
            <a:t>radiolysis</a:t>
          </a:r>
          <a:r>
            <a:rPr lang="en-AU" sz="800" b="0" kern="1200" dirty="0">
              <a:solidFill>
                <a:srgbClr val="000000"/>
              </a:solidFill>
            </a:rPr>
            <a:t> (SBS, IRTs) </a:t>
          </a:r>
          <a:br>
            <a:rPr lang="en-AU" sz="800" b="0" kern="1200" dirty="0">
              <a:solidFill>
                <a:srgbClr val="000000"/>
              </a:solidFill>
            </a:rPr>
          </a:br>
          <a:r>
            <a:rPr lang="en-AU" sz="800" b="0" kern="1200" dirty="0">
              <a:solidFill>
                <a:srgbClr val="000000"/>
              </a:solidFill>
            </a:rPr>
            <a:t>with</a:t>
          </a:r>
          <a:r>
            <a:rPr lang="en-AU" sz="800" b="1" kern="1200" dirty="0">
              <a:solidFill>
                <a:srgbClr val="000000"/>
              </a:solidFill>
            </a:rPr>
            <a:t> </a:t>
          </a:r>
          <a:r>
            <a:rPr lang="en-AU" sz="800" b="1" kern="1200" dirty="0">
              <a:solidFill>
                <a:srgbClr val="FF0000"/>
              </a:solidFill>
            </a:rPr>
            <a:t>geometries</a:t>
          </a:r>
          <a:r>
            <a:rPr lang="en-AU" sz="800" b="0" kern="1200" dirty="0">
              <a:solidFill>
                <a:srgbClr val="000000"/>
              </a:solidFill>
            </a:rPr>
            <a:t>,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800" b="1" kern="1200" dirty="0">
              <a:solidFill>
                <a:srgbClr val="FF0000"/>
              </a:solidFill>
            </a:rPr>
            <a:t>10.2 </a:t>
          </a:r>
          <a:r>
            <a:rPr lang="mr-IN" sz="800" b="1" kern="1200" dirty="0">
              <a:solidFill>
                <a:srgbClr val="FF0000"/>
              </a:solidFill>
            </a:rPr>
            <a:t>–</a:t>
          </a:r>
          <a:r>
            <a:rPr lang="en-AU" sz="800" b="1" kern="1200" dirty="0">
              <a:solidFill>
                <a:srgbClr val="FF0000"/>
              </a:solidFill>
            </a:rPr>
            <a:t> 11</a:t>
          </a:r>
        </a:p>
      </dsp:txBody>
      <dsp:txXfrm>
        <a:off x="4864317" y="694774"/>
        <a:ext cx="929047" cy="784839"/>
      </dsp:txXfrm>
    </dsp:sp>
    <dsp:sp modelId="{D35BD227-D1B5-3242-8FA6-7DC63962C6EC}">
      <dsp:nvSpPr>
        <dsp:cNvPr id="0" name=""/>
        <dsp:cNvSpPr/>
      </dsp:nvSpPr>
      <dsp:spPr>
        <a:xfrm>
          <a:off x="6004816" y="652316"/>
          <a:ext cx="1013963" cy="869755"/>
        </a:xfrm>
        <a:prstGeom prst="roundRect">
          <a:avLst/>
        </a:prstGeom>
        <a:solidFill>
          <a:schemeClr val="accent3">
            <a:hueOff val="-1617565"/>
            <a:satOff val="41387"/>
            <a:lumOff val="1568"/>
            <a:alphaOff val="0"/>
          </a:schemeClr>
        </a:solidFill>
        <a:ln w="38100" cmpd="sng">
          <a:solidFill>
            <a:schemeClr val="bg2">
              <a:lumMod val="25000"/>
              <a:lumOff val="75000"/>
            </a:schemeClr>
          </a:solidFill>
        </a:ln>
        <a:effectLst>
          <a:outerShdw blurRad="38100" dist="30000" dir="5400000" rotWithShape="0">
            <a:srgbClr val="000000">
              <a:alpha val="4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000" b="1" kern="1200" dirty="0">
              <a:solidFill>
                <a:srgbClr val="FF0000"/>
              </a:solidFill>
            </a:rPr>
            <a:t>2022-2023</a:t>
          </a:r>
          <a:br>
            <a:rPr lang="en-AU" sz="800" b="1" kern="1200" dirty="0">
              <a:solidFill>
                <a:srgbClr val="FF0000"/>
              </a:solidFill>
            </a:rPr>
          </a:br>
          <a:endParaRPr lang="en-AU" sz="800" b="1" kern="1200" dirty="0">
            <a:solidFill>
              <a:srgbClr val="FF0000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0" kern="1200" dirty="0" err="1">
              <a:solidFill>
                <a:schemeClr val="tx1"/>
              </a:solidFill>
            </a:rPr>
            <a:t>Integral</a:t>
          </a:r>
          <a:r>
            <a:rPr lang="fr-FR" sz="800" b="0" kern="1200" dirty="0">
              <a:solidFill>
                <a:schemeClr val="tx1"/>
              </a:solidFill>
            </a:rPr>
            <a:t> simulation </a:t>
          </a:r>
          <a:r>
            <a:rPr lang="fr-FR" sz="800" b="1" kern="1200" dirty="0" err="1">
              <a:solidFill>
                <a:srgbClr val="FF0000"/>
              </a:solidFill>
            </a:rPr>
            <a:t>chains</a:t>
          </a:r>
          <a:r>
            <a:rPr lang="fr-FR" sz="800" b="0" kern="1200" dirty="0">
              <a:solidFill>
                <a:schemeClr val="tx1"/>
              </a:solidFill>
            </a:rPr>
            <a:t> for DNA damage </a:t>
          </a:r>
          <a:r>
            <a:rPr lang="fr-FR" sz="800" b="0" kern="1200" dirty="0" err="1">
              <a:solidFill>
                <a:schemeClr val="tx1"/>
              </a:solidFill>
            </a:rPr>
            <a:t>prediction</a:t>
          </a:r>
          <a:r>
            <a:rPr lang="fr-FR" sz="800" b="0" kern="1200" dirty="0">
              <a:solidFill>
                <a:schemeClr val="tx1"/>
              </a:solidFill>
            </a:rPr>
            <a:t> </a:t>
          </a:r>
          <a:br>
            <a:rPr lang="fr-FR" sz="800" b="0" kern="1200" dirty="0">
              <a:solidFill>
                <a:schemeClr val="tx1"/>
              </a:solidFill>
            </a:rPr>
          </a:br>
          <a:r>
            <a:rPr lang="fr-FR" sz="800" b="0" kern="1200" dirty="0">
              <a:solidFill>
                <a:schemeClr val="tx1"/>
              </a:solidFill>
            </a:rPr>
            <a:t>&amp; </a:t>
          </a:r>
          <a:r>
            <a:rPr lang="fr-FR" sz="800" b="0" kern="1200" dirty="0" err="1">
              <a:solidFill>
                <a:schemeClr val="tx1"/>
              </a:solidFill>
            </a:rPr>
            <a:t>repair</a:t>
          </a:r>
          <a:endParaRPr lang="fr-FR" sz="800" b="0" kern="1200" dirty="0">
            <a:solidFill>
              <a:schemeClr val="tx1"/>
            </a:solidFill>
          </a:endParaRP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800" b="1" kern="1200" dirty="0">
              <a:solidFill>
                <a:srgbClr val="FF0000"/>
              </a:solidFill>
            </a:rPr>
            <a:t>1</a:t>
          </a:r>
          <a:r>
            <a:rPr lang="en-AU" sz="800" b="1" kern="1200" dirty="0">
              <a:solidFill>
                <a:srgbClr val="FF0000"/>
              </a:solidFill>
            </a:rPr>
            <a:t>1.1 </a:t>
          </a:r>
          <a:r>
            <a:rPr lang="mr-IN" sz="800" b="1" kern="1200" dirty="0">
              <a:solidFill>
                <a:srgbClr val="FF0000"/>
              </a:solidFill>
            </a:rPr>
            <a:t>–</a:t>
          </a:r>
          <a:r>
            <a:rPr lang="en-AU" sz="800" b="1" kern="1200" dirty="0">
              <a:solidFill>
                <a:srgbClr val="FF0000"/>
              </a:solidFill>
            </a:rPr>
            <a:t> 11.2</a:t>
          </a:r>
        </a:p>
      </dsp:txBody>
      <dsp:txXfrm>
        <a:off x="6047274" y="694774"/>
        <a:ext cx="929047" cy="7848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EC31CA-B2D2-DA41-B3DF-18AF8F6C6139}" type="datetimeFigureOut">
              <a:rPr lang="fr-FR" smtClean="0"/>
              <a:t>11/06/2024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2C18FD-41A4-724C-91AD-EBFD22DEEF0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1634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78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79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fr-FR"/>
          </a:p>
        </p:txBody>
      </p:sp>
      <p:sp>
        <p:nvSpPr>
          <p:cNvPr id="3080" name="Rectangle 8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3698538" y="227013"/>
            <a:ext cx="27398663" cy="154130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081" name="Rectangle 9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71513" y="3236913"/>
            <a:ext cx="7808912" cy="304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77455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fontAlgn="base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24012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2355825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None/>
              <a:tabLst/>
              <a:defRPr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68529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4282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03305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20224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422476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808031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534613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238505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7574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636367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645930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89005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521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96424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fr-FR" dirty="0"/>
              </a:p>
            </p:txBody>
          </p:sp>
        </mc:Choice>
        <mc:Fallback xmlns="">
          <p:sp>
            <p:nvSpPr>
              <p:cNvPr id="3" name="Espace réservé des notes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When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the incident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particle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is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passing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through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a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condensed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medium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with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dielectric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properties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,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it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induces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the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polarization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of the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surrounding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atoms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/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molecules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,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which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impacts the transverse interaction;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this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is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the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well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known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as Fermi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density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effect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[III-7,III-8,III-9]. This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is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only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significant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at proton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energies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above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few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hundred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MeV and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it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produces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a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reduction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of the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stopping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power. The correction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is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expected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to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be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of few percent in the case of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solids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and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liquids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and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vanishes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for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low-density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media.</a:t>
                </a:r>
                <a:endParaRPr lang="fr-FR" sz="1800" dirty="0">
                  <a:effectLst/>
                  <a:latin typeface="Times New Roman" panose="02020603050405020304" pitchFamily="18" charset="0"/>
                  <a:ea typeface="Arial Unicode MS" panose="020B0604020202020204" pitchFamily="34" charset="-128"/>
                </a:endParaRPr>
              </a:p>
              <a:p>
                <a:endParaRPr lang="fr-FR" dirty="0"/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lang="fr-FR" sz="1200" dirty="0"/>
                  <a:t>the RPWBA </a:t>
                </a:r>
                <a:r>
                  <a:rPr lang="fr-FR" sz="1200" dirty="0" err="1"/>
                  <a:t>theory</a:t>
                </a:r>
                <a:r>
                  <a:rPr lang="fr-FR" sz="1200" dirty="0"/>
                  <a:t>, </a:t>
                </a:r>
                <a:r>
                  <a:rPr lang="fr-FR" sz="1200" dirty="0" err="1"/>
                  <a:t>which</a:t>
                </a:r>
                <a:r>
                  <a:rPr lang="fr-FR" sz="1200" dirty="0"/>
                  <a:t> </a:t>
                </a:r>
                <a:r>
                  <a:rPr lang="fr-FR" sz="1200" dirty="0" err="1"/>
                  <a:t>is</a:t>
                </a:r>
                <a:r>
                  <a:rPr lang="fr-FR" sz="1200" dirty="0"/>
                  <a:t> applicable for </a:t>
                </a:r>
                <a:r>
                  <a:rPr lang="fr-FR" sz="1200" dirty="0" err="1"/>
                  <a:t>relativistic</a:t>
                </a:r>
                <a:r>
                  <a:rPr lang="fr-FR" sz="1200" dirty="0"/>
                  <a:t> </a:t>
                </a:r>
                <a:r>
                  <a:rPr lang="fr-FR" sz="1200" dirty="0" err="1"/>
                  <a:t>energies</a:t>
                </a:r>
                <a:r>
                  <a:rPr lang="fr-FR" sz="1200" dirty="0"/>
                  <a:t> and </a:t>
                </a:r>
                <a:r>
                  <a:rPr lang="fr-FR" sz="1200" dirty="0" err="1"/>
                  <a:t>incorporates</a:t>
                </a:r>
                <a:r>
                  <a:rPr lang="fr-FR" sz="1200" dirty="0"/>
                  <a:t> </a:t>
                </a:r>
                <a:r>
                  <a:rPr lang="fr-FR" sz="1200" dirty="0" err="1"/>
                  <a:t>both</a:t>
                </a:r>
                <a:r>
                  <a:rPr lang="fr-FR" sz="1200" dirty="0"/>
                  <a:t> longitudinal and transverse interaction. </a:t>
                </a:r>
              </a:p>
              <a:p>
                <a:endParaRPr lang="fr-FR" dirty="0"/>
              </a:p>
              <a:p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The DDCS in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energy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transfer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W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and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recoil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energy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i="1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Q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for the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individual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collision of a proton projectile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with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a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bound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electron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, </a:t>
                </a:r>
                <a:r>
                  <a:rPr lang="fr-F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d^2 𝜎/d𝑊d𝑄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can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be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written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in the RPWBA as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follows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</a:p>
              <a:p>
                <a:endParaRPr lang="fr-FR" sz="1800" dirty="0">
                  <a:effectLst/>
                  <a:latin typeface="Calibri" panose="020F0502020204030204" pitchFamily="34" charset="0"/>
                </a:endParaRP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The factor </a:t>
                </a:r>
                <a:r>
                  <a:rPr lang="fr-FR" sz="1800" i="0"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libri" panose="020F0502020204030204" pitchFamily="34" charset="0"/>
                  </a:rPr>
                  <a:t>d𝑓(𝑄,𝑊)/d𝑊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is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the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atomic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/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molecular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generalized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oscillator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strength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(GOS)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that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characterizes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the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response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of the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atomic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/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molecular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target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electron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to the interaction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with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the projectile,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containing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the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sum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over all initial and final states of the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target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in the matrix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element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of the interaction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Hamiltonian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once the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integration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over the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space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coordinates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of the projectile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is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done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.</a:t>
                </a:r>
                <a:endParaRPr lang="fr-FR" sz="1800" dirty="0">
                  <a:effectLst/>
                  <a:latin typeface="Times New Roman" panose="02020603050405020304" pitchFamily="18" charset="0"/>
                  <a:ea typeface="Arial Unicode MS" panose="020B0604020202020204" pitchFamily="34" charset="-128"/>
                </a:endParaRPr>
              </a:p>
              <a:p>
                <a:endParaRPr lang="fr-FR" sz="1800" dirty="0">
                  <a:effectLst/>
                  <a:latin typeface="Calibri" panose="020F0502020204030204" pitchFamily="34" charset="0"/>
                </a:endParaRP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RPWBA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theory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treats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the interaction of the projectile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with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the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molecular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electron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as a first-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order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perturbation (Born approximation),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which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is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fully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applicable for the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energy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range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involved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in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this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work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. 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lang="fr-F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The interaction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contains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two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terms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. 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The first one, the longitudinal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term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,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accounts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for the non-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retarded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Coulomb interaction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between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the projectile and the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target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(= short distance, non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reatded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because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not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impacted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by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finite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speed of light)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The second one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contains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the transverse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term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or exchange of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virtual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photons. </a:t>
                </a: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lang="fr-FR" sz="1800" dirty="0">
                  <a:effectLst/>
                  <a:latin typeface="Calibri" panose="020F0502020204030204" pitchFamily="34" charset="0"/>
                  <a:ea typeface="Calibri" panose="020F0502020204030204" pitchFamily="34" charset="0"/>
                </a:endParaRPr>
              </a:p>
              <a:p>
                <a:pPr marL="0" marR="0" lvl="0" indent="0" algn="l" defTabSz="457200" rtl="0" eaLnBrk="1" fontAlgn="base" latinLnBrk="0" hangingPunct="1">
                  <a:lnSpc>
                    <a:spcPct val="100000"/>
                  </a:lnSpc>
                  <a:spcBef>
                    <a:spcPct val="30000"/>
                  </a:spcBef>
                  <a:spcAft>
                    <a:spcPct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Initial and final projectile states are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described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as free states; in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other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words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, initial and final projectile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wavefunctions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are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relativistic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 plane </a:t>
                </a:r>
                <a:r>
                  <a:rPr lang="fr-FR" sz="1800" dirty="0" err="1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waves</a:t>
                </a:r>
                <a:r>
                  <a:rPr lang="fr-FR" sz="1800" dirty="0">
                    <a:effectLst/>
                    <a:latin typeface="Calibri" panose="020F0502020204030204" pitchFamily="34" charset="0"/>
                    <a:ea typeface="Calibri" panose="020F0502020204030204" pitchFamily="34" charset="0"/>
                  </a:rPr>
                  <a:t>.</a:t>
                </a:r>
                <a:endParaRPr lang="fr-FR" sz="1800" dirty="0">
                  <a:effectLst/>
                  <a:latin typeface="Times New Roman" panose="02020603050405020304" pitchFamily="18" charset="0"/>
                  <a:ea typeface="Arial Unicode MS" panose="020B0604020202020204" pitchFamily="34" charset="-128"/>
                </a:endParaRPr>
              </a:p>
              <a:p>
                <a:endParaRPr lang="fr-FR" sz="1800" dirty="0">
                  <a:effectLst/>
                  <a:latin typeface="Calibri" panose="020F0502020204030204" pitchFamily="34" charset="0"/>
                </a:endParaRPr>
              </a:p>
              <a:p>
                <a:endParaRPr lang="fr-FR" sz="1800" dirty="0">
                  <a:effectLst/>
                  <a:latin typeface="Calibri" panose="020F0502020204030204" pitchFamily="34" charset="0"/>
                </a:endParaRPr>
              </a:p>
              <a:p>
                <a:endParaRPr lang="fr-FR" dirty="0"/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33398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28199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7859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53991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3114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53596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2362200" y="3028950"/>
            <a:ext cx="6477000" cy="13716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705600" cy="514350"/>
          </a:xfrm>
        </p:spPr>
        <p:txBody>
          <a:bodyPr anchor="ctr">
            <a:normAutofit/>
          </a:bodyPr>
          <a:lstStyle>
            <a:lvl1pPr marL="0" indent="0" algn="l">
              <a:buNone/>
              <a:defRPr sz="1950">
                <a:solidFill>
                  <a:srgbClr val="FFFFFF"/>
                </a:solidFill>
              </a:defRPr>
            </a:lvl1pPr>
            <a:lvl2pPr marL="342900" indent="0" algn="ctr">
              <a:buNone/>
            </a:lvl2pPr>
            <a:lvl3pPr marL="685800" indent="0" algn="ctr">
              <a:buNone/>
            </a:lvl3pPr>
            <a:lvl4pPr marL="1028700" indent="0" algn="ctr">
              <a:buNone/>
            </a:lvl4pPr>
            <a:lvl5pPr marL="1371600" indent="0" algn="ctr">
              <a:buNone/>
            </a:lvl5pPr>
            <a:lvl6pPr marL="1714500" indent="0" algn="ctr">
              <a:buNone/>
            </a:lvl6pPr>
            <a:lvl7pPr marL="2057400" indent="0" algn="ctr">
              <a:buNone/>
            </a:lvl7pPr>
            <a:lvl8pPr marL="2400300" indent="0" algn="ctr">
              <a:buNone/>
            </a:lvl8pPr>
            <a:lvl9pPr marL="27432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>
              <a:defRPr sz="1500">
                <a:solidFill>
                  <a:srgbClr val="FFFFFF"/>
                </a:solidFill>
              </a:defRPr>
            </a:lvl1pPr>
          </a:lstStyle>
          <a:p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5569EC9-B2E4-4F8C-9B87-1712A0814449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7E00E-E2D4-40D8-8F94-F6CA02564D0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53200" y="457201"/>
            <a:ext cx="2057400" cy="4137422"/>
          </a:xfrm>
        </p:spPr>
        <p:txBody>
          <a:bodyPr vert="eaVert"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5562600" cy="4137423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553200" y="4686302"/>
            <a:ext cx="2209800" cy="273844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57202" y="4686156"/>
            <a:ext cx="5573483" cy="273844"/>
          </a:xfrm>
        </p:spPr>
        <p:txBody>
          <a:bodyPr/>
          <a:lstStyle/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51435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457200"/>
            <a:ext cx="228600" cy="46863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40005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 rot="5400000">
            <a:off x="6056313" y="77787"/>
            <a:ext cx="400050" cy="244476"/>
          </a:xfrm>
        </p:spPr>
        <p:txBody>
          <a:bodyPr/>
          <a:lstStyle/>
          <a:p>
            <a:fld id="{F3499AA9-B4BA-488F-A8BC-82252C5415A7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8E3EB33-59B3-4171-BEC1-0012764BB357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8153400" cy="337185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CC8A45F-5551-4249-BD2D-91FBC29630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1148" y="4609612"/>
            <a:ext cx="5216399" cy="4962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-tête de sec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371601" y="2057400"/>
            <a:ext cx="7123113" cy="1254919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D63F91DA-6C1D-4739-A306-73011E37323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609600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4844901" y="1192175"/>
            <a:ext cx="3886200" cy="34290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8" name="Espace réservé de la date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DDFE2359-B13D-4925-BA0E-AB02F918C7B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2" name="Espace réservé du pied de page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3400" y="204787"/>
            <a:ext cx="8153400" cy="652463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11" name="Espace réservé du contenu 10"/>
          <p:cNvSpPr>
            <a:spLocks noGrp="1"/>
          </p:cNvSpPr>
          <p:nvPr>
            <p:ph sz="quarter" idx="2"/>
          </p:nvPr>
        </p:nvSpPr>
        <p:spPr>
          <a:xfrm>
            <a:off x="609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3" name="Espace réservé du contenu 12"/>
          <p:cNvSpPr>
            <a:spLocks noGrp="1"/>
          </p:cNvSpPr>
          <p:nvPr>
            <p:ph sz="quarter" idx="4"/>
          </p:nvPr>
        </p:nvSpPr>
        <p:spPr>
          <a:xfrm>
            <a:off x="4800600" y="1828800"/>
            <a:ext cx="3886200" cy="268605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12" name="Espace réservé du numéro de diapositive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4D5C4A1B-EC0F-4798-98C8-2DE50B759BE5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fr-FR"/>
          </a:p>
        </p:txBody>
      </p:sp>
      <p:sp>
        <p:nvSpPr>
          <p:cNvPr id="16" name="Espace réservé du texte 15"/>
          <p:cNvSpPr>
            <a:spLocks noGrp="1"/>
          </p:cNvSpPr>
          <p:nvPr>
            <p:ph type="body" sz="quarter" idx="1"/>
          </p:nvPr>
        </p:nvSpPr>
        <p:spPr>
          <a:xfrm>
            <a:off x="609600" y="1314450"/>
            <a:ext cx="3886200" cy="48006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3"/>
          </p:nvPr>
        </p:nvSpPr>
        <p:spPr>
          <a:xfrm>
            <a:off x="4800600" y="1314450"/>
            <a:ext cx="3886200" cy="48006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F51A1F7-0232-42CD-8B41-92A363F35B5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636AAC1-462A-4125-A0E3-A7DF5E06FC8F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204787"/>
            <a:ext cx="8077200" cy="652463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0CF53A1-D7F5-4B9E-B21F-F79C85F2796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609600" y="1314450"/>
            <a:ext cx="1600200" cy="325755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"/>
          </p:nvPr>
        </p:nvSpPr>
        <p:spPr>
          <a:xfrm>
            <a:off x="2362200" y="1314450"/>
            <a:ext cx="6400800" cy="3314700"/>
          </a:xfrm>
        </p:spPr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98664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00200" y="3486150"/>
            <a:ext cx="7315200" cy="51435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Espace réservé de la date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/>
          <a:p>
            <a:endParaRPr lang="fr-FR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>
              <a:defRPr sz="2100"/>
            </a:lvl1pPr>
          </a:lstStyle>
          <a:p>
            <a:fld id="{AA192B19-3A11-464F-A01E-46F76AEB74B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4" name="Espace réservé du pied de page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/>
          <a:p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3426714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fr-FR"/>
              <a:t>Faire glisser l'image vers l'espace réservé ou cliquer sur l'icône pour l'ajouter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609600" y="171450"/>
            <a:ext cx="8153400" cy="74295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/>
              <a:t>Cliquez et modifiez le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612648" y="1200150"/>
            <a:ext cx="8153400" cy="339471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Rectangle 6"/>
          <p:cNvSpPr/>
          <p:nvPr/>
        </p:nvSpPr>
        <p:spPr bwMode="white">
          <a:xfrm>
            <a:off x="0" y="92583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96012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96012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050" b="1">
                <a:solidFill>
                  <a:srgbClr val="FFFFFF"/>
                </a:solidFill>
              </a:defRPr>
            </a:lvl1pPr>
          </a:lstStyle>
          <a:p>
            <a:fld id="{D63F91DA-6C1D-4739-A306-73011E373230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chemeClr val="accent2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+mn-lt"/>
          <a:ea typeface="+mn-ea"/>
          <a:cs typeface="+mn-cs"/>
        </a:defRPr>
      </a:lvl1pPr>
      <a:lvl2pPr marL="480060" indent="-205740" algn="l" rtl="0" eaLnBrk="1" latinLnBrk="0" hangingPunct="1">
        <a:spcBef>
          <a:spcPts val="413"/>
        </a:spcBef>
        <a:buClr>
          <a:schemeClr val="accent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71450" algn="l" rtl="0" eaLnBrk="1" latinLnBrk="0" hangingPunct="1">
        <a:spcBef>
          <a:spcPts val="375"/>
        </a:spcBef>
        <a:buClr>
          <a:schemeClr val="accent2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-171450" algn="l" rtl="0" eaLnBrk="1" latinLnBrk="0" hangingPunct="1">
        <a:spcBef>
          <a:spcPts val="300"/>
        </a:spcBef>
        <a:buClr>
          <a:schemeClr val="accent3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71450" algn="l" rtl="0" eaLnBrk="1" latinLnBrk="0" hangingPunct="1">
        <a:spcBef>
          <a:spcPts val="300"/>
        </a:spcBef>
        <a:buClr>
          <a:schemeClr val="accent4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Tran,%20H.%20N.,%20Chappuis,%20F.,%20Incerti,%20S.,%20Bochud,%20F.,%20&amp;%20Desorgher,%20L.%20Geant4-DNA%20Modeling%20of%20Water%20Radiolysis%20beyond%20the%20Microsecond:%20An%20On-Lattice%20Stochastic%20Approach.%20International%20Journal%20of%20Molecular%20Sciences,%2022(11),%206023.%20https:/doi.org/10.3390/ijms22116023" TargetMode="External"/><Relationship Id="rId3" Type="http://schemas.openxmlformats.org/officeDocument/2006/relationships/image" Target="../media/image16.png"/><Relationship Id="rId7" Type="http://schemas.openxmlformats.org/officeDocument/2006/relationships/hyperlink" Target="https://doi.org/10.48550/arXiv.2006.14225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16/j.jcp.2014.06.011" TargetMode="Externa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hyperlink" Target="https://doi.org/10.1002/mp.14490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hyperlink" Target="https://doi.org/10.1002/mp.14490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hyperlink" Target="Tran,%20H.%20N.,%20Chappuis,%20F.,%20Incerti,%20S.,%20Bochud,%20F.,%20&amp;%20Desorgher,%20L.%20Geant4-DNA%20Modeling%20of%20Water%20Radiolysis%20beyond%20the%20Microsecond:%20An%20On-Lattice%20Stochastic%20Approach.%20International%20Journal%20of%20Molecular%20Sciences,%2022(11),%206023.%20https:/doi.org/10.3390/ijms22116023" TargetMode="External"/><Relationship Id="rId5" Type="http://schemas.openxmlformats.org/officeDocument/2006/relationships/hyperlink" Target="https://doi.org/10.48550/arXiv.2006.14225" TargetMode="External"/><Relationship Id="rId4" Type="http://schemas.openxmlformats.org/officeDocument/2006/relationships/hyperlink" Target="https://doi.org/10.1016/j.jcp.2014.06.011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oi.org/10.1038/s41598-023-42639-4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hyperlink" Target="https://doi.org/10.1016/j.jtbi.2014.09.024" TargetMode="External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667/RR15209.1" TargetMode="Externa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natl/fractaldna" TargetMode="External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s://geant4-dna.github.io/molecular-docs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hyperlink" Target="http://geant4-dna.org/" TargetMode="External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bitbucket.org/sylMeylan/opendnafabric/src/master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1.png@01D8FE52.B6CE33D0" TargetMode="Externa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doi.org/10.3390/cancers14010035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hyperlink" Target="https://doi.org/10.1088/1361-6560/acb196" TargetMode="External"/><Relationship Id="rId3" Type="http://schemas.openxmlformats.org/officeDocument/2006/relationships/hyperlink" Target="https://doi.org/10.3390/cancers14010035" TargetMode="External"/><Relationship Id="rId7" Type="http://schemas.openxmlformats.org/officeDocument/2006/relationships/hyperlink" Target="https://doi.org/10.1088/1361-6560/ad043d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02/pro6.1186" TargetMode="External"/><Relationship Id="rId11" Type="http://schemas.openxmlformats.org/officeDocument/2006/relationships/hyperlink" Target="https://doi.org/10.1007/s00411-023-01023-6" TargetMode="External"/><Relationship Id="rId5" Type="http://schemas.openxmlformats.org/officeDocument/2006/relationships/hyperlink" Target="https://doi.org/10.1016/j.radphyschem.2022.110363" TargetMode="External"/><Relationship Id="rId10" Type="http://schemas.openxmlformats.org/officeDocument/2006/relationships/hyperlink" Target="https://doi.org/10.3390/app12188950" TargetMode="External"/><Relationship Id="rId4" Type="http://schemas.openxmlformats.org/officeDocument/2006/relationships/hyperlink" Target="https://doi.org/10.1016/j.apradiso.2023.110693" TargetMode="External"/><Relationship Id="rId9" Type="http://schemas.openxmlformats.org/officeDocument/2006/relationships/hyperlink" Target="https://doi.org/10.1016/j.ejmp.2022.11.012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16/j.ejmp.2022.11.012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hyperlink" Target="https://www.physicamedica.com/galileo_galilei_award" TargetMode="Externa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radphyschem.2022.110363" TargetMode="External"/><Relationship Id="rId4" Type="http://schemas.openxmlformats.org/officeDocument/2006/relationships/image" Target="../media/image1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doi.org/10.1016/j.ejmp.2022.01.008" TargetMode="Externa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riangle 12">
            <a:extLst>
              <a:ext uri="{FF2B5EF4-FFF2-40B4-BE49-F238E27FC236}">
                <a16:creationId xmlns:a16="http://schemas.microsoft.com/office/drawing/2014/main" id="{917C1A03-582B-D683-A24A-FAE7A1DAC08B}"/>
              </a:ext>
            </a:extLst>
          </p:cNvPr>
          <p:cNvSpPr/>
          <p:nvPr/>
        </p:nvSpPr>
        <p:spPr>
          <a:xfrm rot="6851386">
            <a:off x="3100273" y="-2776497"/>
            <a:ext cx="2722504" cy="10268307"/>
          </a:xfrm>
          <a:prstGeom prst="triangle">
            <a:avLst/>
          </a:prstGeom>
          <a:solidFill>
            <a:srgbClr val="66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DAC17A7-64C8-E546-A4B1-03B218703F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485" y="3051030"/>
            <a:ext cx="7559022" cy="1371600"/>
          </a:xfrm>
        </p:spPr>
        <p:txBody>
          <a:bodyPr>
            <a:noAutofit/>
          </a:bodyPr>
          <a:lstStyle/>
          <a:p>
            <a:r>
              <a:rPr lang="fr-FR" sz="2400" b="1" cap="small" dirty="0" err="1">
                <a:solidFill>
                  <a:srgbClr val="66FFCC"/>
                </a:solidFill>
              </a:rPr>
              <a:t>BioRad</a:t>
            </a:r>
            <a:r>
              <a:rPr lang="fr-FR" sz="2400" b="1" cap="small" dirty="0">
                <a:solidFill>
                  <a:srgbClr val="66FFCC"/>
                </a:solidFill>
              </a:rPr>
              <a:t> III</a:t>
            </a:r>
            <a:br>
              <a:rPr lang="fr-FR" sz="2400" b="1" cap="small" dirty="0">
                <a:solidFill>
                  <a:srgbClr val="66FFCC"/>
                </a:solidFill>
              </a:rPr>
            </a:br>
            <a:r>
              <a:rPr lang="fr-FR" sz="2400" b="1" cap="small" dirty="0">
                <a:solidFill>
                  <a:srgbClr val="66FFCC"/>
                </a:solidFill>
              </a:rPr>
              <a:t>« Multi-</a:t>
            </a:r>
            <a:r>
              <a:rPr lang="fr-FR" sz="2400" b="1" cap="small" dirty="0" err="1">
                <a:solidFill>
                  <a:srgbClr val="66FFCC"/>
                </a:solidFill>
              </a:rPr>
              <a:t>scale</a:t>
            </a:r>
            <a:r>
              <a:rPr lang="fr-FR" sz="2400" b="1" cap="small" dirty="0">
                <a:solidFill>
                  <a:srgbClr val="66FFCC"/>
                </a:solidFill>
              </a:rPr>
              <a:t> open source radiation </a:t>
            </a:r>
            <a:r>
              <a:rPr lang="fr-FR" sz="2400" b="1" cap="small" dirty="0" err="1">
                <a:solidFill>
                  <a:srgbClr val="66FFCC"/>
                </a:solidFill>
              </a:rPr>
              <a:t>effect</a:t>
            </a:r>
            <a:r>
              <a:rPr lang="fr-FR" sz="2400" b="1" cap="small" dirty="0">
                <a:solidFill>
                  <a:srgbClr val="66FFCC"/>
                </a:solidFill>
              </a:rPr>
              <a:t> platform </a:t>
            </a:r>
            <a:br>
              <a:rPr lang="fr-FR" sz="2400" b="1" cap="small" dirty="0">
                <a:solidFill>
                  <a:srgbClr val="66FFCC"/>
                </a:solidFill>
              </a:rPr>
            </a:br>
            <a:r>
              <a:rPr lang="fr-FR" sz="2400" b="1" cap="small" dirty="0">
                <a:solidFill>
                  <a:srgbClr val="66FFCC"/>
                </a:solidFill>
              </a:rPr>
              <a:t>for </a:t>
            </a:r>
            <a:r>
              <a:rPr lang="fr-FR" sz="2400" b="1" cap="small" dirty="0" err="1">
                <a:solidFill>
                  <a:srgbClr val="66FFCC"/>
                </a:solidFill>
              </a:rPr>
              <a:t>space</a:t>
            </a:r>
            <a:r>
              <a:rPr lang="fr-FR" sz="2400" b="1" cap="small" dirty="0">
                <a:solidFill>
                  <a:srgbClr val="66FFCC"/>
                </a:solidFill>
              </a:rPr>
              <a:t> radiation protection »</a:t>
            </a:r>
            <a:endParaRPr lang="fr-FR" sz="2400" cap="small" dirty="0">
              <a:solidFill>
                <a:srgbClr val="FFFF00"/>
              </a:solidFill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020FB252-DC70-954D-8878-040BEED384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fr-FR" sz="900" dirty="0"/>
              <a:t>TEC-EPS Final </a:t>
            </a:r>
            <a:r>
              <a:rPr lang="fr-FR" sz="900" dirty="0" err="1"/>
              <a:t>Presentation</a:t>
            </a:r>
            <a:r>
              <a:rPr lang="fr-FR" sz="900" dirty="0"/>
              <a:t> Days</a:t>
            </a:r>
          </a:p>
          <a:p>
            <a:r>
              <a:rPr lang="fr-FR" sz="900" dirty="0"/>
              <a:t>2024-06-11, ESA/ESTEC, The </a:t>
            </a:r>
            <a:r>
              <a:rPr lang="fr-FR" sz="900" dirty="0" err="1"/>
              <a:t>Netherlands</a:t>
            </a:r>
            <a:r>
              <a:rPr lang="fr-FR" sz="900" dirty="0"/>
              <a:t>			</a:t>
            </a:r>
            <a:r>
              <a:rPr lang="fr-FR" sz="1100" dirty="0"/>
              <a:t>Sébastien </a:t>
            </a:r>
            <a:r>
              <a:rPr lang="fr-FR" sz="1100" dirty="0" err="1"/>
              <a:t>Incerti</a:t>
            </a:r>
            <a:r>
              <a:rPr lang="fr-FR" sz="1100" dirty="0"/>
              <a:t>, CNRS / IN2P3, France</a:t>
            </a:r>
            <a:endParaRPr lang="fr-FR" sz="900" dirty="0"/>
          </a:p>
        </p:txBody>
      </p:sp>
      <p:pic>
        <p:nvPicPr>
          <p:cNvPr id="1025" name="Picture 4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0850667-207F-1A96-6717-F9851691D9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494362"/>
            <a:ext cx="3658377" cy="1872401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Image 287430004" descr="Diagram&#10;&#10;Description automatically generated">
            <a:extLst>
              <a:ext uri="{FF2B5EF4-FFF2-40B4-BE49-F238E27FC236}">
                <a16:creationId xmlns:a16="http://schemas.microsoft.com/office/drawing/2014/main" id="{08A197C7-CF10-9721-5549-F9831CBAD7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779870" y="1562948"/>
            <a:ext cx="2826102" cy="1872400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DF5ED4F-BC56-7037-D21C-BA7315D22A9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89468">
            <a:off x="6625564" y="1604618"/>
            <a:ext cx="1484700" cy="251071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0028CA2-5415-0481-2E40-1C918A87C2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4B1953-B477-82E9-9A82-7141D0E10E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465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026C3CB-B44D-C60A-FF86-A813105A09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684389-33C3-E1AD-09E3-67075FD81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6401"/>
            <a:ext cx="2680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 Unicode MS" panose="020B0604020202020204" pitchFamily="34" charset="-128"/>
              </a:rPr>
              <a:t>  </a:t>
            </a:r>
            <a:endParaRPr kumimoji="0" lang="en-US" altLang="fr-FR" sz="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4022B37-F968-5A62-2347-CBFE6E1B94D1}"/>
              </a:ext>
            </a:extLst>
          </p:cNvPr>
          <p:cNvSpPr txBox="1"/>
          <p:nvPr/>
        </p:nvSpPr>
        <p:spPr>
          <a:xfrm>
            <a:off x="7943014" y="1526401"/>
            <a:ext cx="11009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66FFCC"/>
                </a:solidFill>
                <a:latin typeface="+mj-lt"/>
              </a:rPr>
              <a:t>DNA </a:t>
            </a:r>
            <a:r>
              <a:rPr lang="fr-FR" i="1" dirty="0" err="1">
                <a:solidFill>
                  <a:srgbClr val="66FFCC"/>
                </a:solidFill>
                <a:latin typeface="+mj-lt"/>
              </a:rPr>
              <a:t>fiber</a:t>
            </a:r>
            <a:endParaRPr lang="fr-FR" i="1" dirty="0">
              <a:solidFill>
                <a:srgbClr val="66FFCC"/>
              </a:solidFill>
              <a:latin typeface="+mj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C858845-9BB1-0990-2CE4-1213A0400666}"/>
              </a:ext>
            </a:extLst>
          </p:cNvPr>
          <p:cNvSpPr txBox="1"/>
          <p:nvPr/>
        </p:nvSpPr>
        <p:spPr>
          <a:xfrm>
            <a:off x="5061489" y="1215599"/>
            <a:ext cx="16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>
                <a:solidFill>
                  <a:srgbClr val="66FFCC"/>
                </a:solidFill>
                <a:latin typeface="+mj-lt"/>
              </a:rPr>
              <a:t>Human </a:t>
            </a:r>
            <a:r>
              <a:rPr lang="fr-FR" i="1" dirty="0" err="1">
                <a:solidFill>
                  <a:srgbClr val="66FFCC"/>
                </a:solidFill>
                <a:latin typeface="+mj-lt"/>
              </a:rPr>
              <a:t>phantom</a:t>
            </a:r>
            <a:endParaRPr lang="fr-FR" i="1" dirty="0">
              <a:solidFill>
                <a:srgbClr val="66FFCC"/>
              </a:solidFill>
              <a:latin typeface="+mj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F06C406-AC02-345C-A7D7-8B4DC2D81FD3}"/>
              </a:ext>
            </a:extLst>
          </p:cNvPr>
          <p:cNvSpPr txBox="1"/>
          <p:nvPr/>
        </p:nvSpPr>
        <p:spPr>
          <a:xfrm>
            <a:off x="2670416" y="134034"/>
            <a:ext cx="141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solidFill>
                  <a:srgbClr val="66FFCC"/>
                </a:solidFill>
                <a:latin typeface="+mj-lt"/>
              </a:rPr>
              <a:t>Space</a:t>
            </a:r>
            <a:r>
              <a:rPr lang="fr-FR" i="1" dirty="0">
                <a:solidFill>
                  <a:srgbClr val="66FFCC"/>
                </a:solidFill>
                <a:latin typeface="+mj-lt"/>
              </a:rPr>
              <a:t> habitat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E7181637-FE44-3F4F-ED04-F7FF15946F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511" y="100991"/>
            <a:ext cx="4208512" cy="387906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143595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03ED02-3FC9-5C9A-66CF-7D21CC8EC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0000"/>
                </a:solidFill>
              </a:rPr>
              <a:t>2) </a:t>
            </a:r>
            <a:r>
              <a:rPr lang="fr-FR" dirty="0"/>
              <a:t>Modeling and </a:t>
            </a:r>
            <a:r>
              <a:rPr lang="fr-FR" dirty="0" err="1"/>
              <a:t>measurements</a:t>
            </a:r>
            <a:r>
              <a:rPr lang="fr-FR" dirty="0"/>
              <a:t> of water </a:t>
            </a:r>
            <a:r>
              <a:rPr lang="fr-FR" dirty="0" err="1"/>
              <a:t>radiolysis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20849C4-AC4F-5898-BE2F-D2E4900EA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AA394784-F1CF-C15F-BED3-CC48FFA3215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539552" y="1200150"/>
            <a:ext cx="8153400" cy="3371850"/>
          </a:xfrm>
        </p:spPr>
        <p:txBody>
          <a:bodyPr>
            <a:normAutofit fontScale="92500" lnSpcReduction="20000"/>
          </a:bodyPr>
          <a:lstStyle/>
          <a:p>
            <a:r>
              <a:rPr lang="fr-FR" sz="2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The multi-</a:t>
            </a:r>
            <a:r>
              <a:rPr lang="fr-FR" sz="2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scale</a:t>
            </a:r>
            <a:r>
              <a:rPr lang="fr-FR" sz="2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platform </a:t>
            </a:r>
            <a:r>
              <a:rPr lang="fr-FR" sz="2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is</a:t>
            </a:r>
            <a:r>
              <a:rPr lang="fr-FR" sz="2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able to </a:t>
            </a:r>
            <a:r>
              <a:rPr lang="fr-FR" sz="2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simulate</a:t>
            </a:r>
            <a:r>
              <a:rPr lang="fr-FR" sz="2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water </a:t>
            </a:r>
            <a:r>
              <a:rPr lang="fr-FR" sz="2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radiolysis</a:t>
            </a:r>
            <a:r>
              <a:rPr lang="fr-FR" sz="2200" dirty="0">
                <a:latin typeface="Tw Cen MT" panose="020B0602020104020603" pitchFamily="34" charset="77"/>
                <a:ea typeface="Calibri" panose="020F0502020204030204" pitchFamily="34" charset="0"/>
              </a:rPr>
              <a:t>: </a:t>
            </a:r>
          </a:p>
          <a:p>
            <a:pPr lvl="1"/>
            <a:r>
              <a:rPr lang="fr-FR" sz="1975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Requirement</a:t>
            </a:r>
            <a:r>
              <a:rPr lang="fr-FR" sz="1975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for the computation of </a:t>
            </a:r>
            <a:r>
              <a:rPr lang="fr-FR" sz="1975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early</a:t>
            </a:r>
            <a:r>
              <a:rPr lang="fr-FR" sz="1975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975" dirty="0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indirect</a:t>
            </a:r>
            <a:r>
              <a:rPr lang="fr-FR" sz="1975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975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biological</a:t>
            </a:r>
            <a:r>
              <a:rPr lang="fr-FR" sz="1975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damage </a:t>
            </a:r>
            <a:r>
              <a:rPr lang="fr-FR" sz="1975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induced</a:t>
            </a:r>
            <a:r>
              <a:rPr lang="fr-FR" sz="1975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by </a:t>
            </a:r>
            <a:r>
              <a:rPr lang="fr-FR" sz="1975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radiolysis</a:t>
            </a:r>
            <a:r>
              <a:rPr lang="fr-FR" sz="1975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975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products</a:t>
            </a:r>
            <a:endParaRPr lang="fr-FR" sz="1975" dirty="0">
              <a:effectLst/>
              <a:latin typeface="Tw Cen MT" panose="020B0602020104020603" pitchFamily="34" charset="77"/>
              <a:ea typeface="Arial Unicode MS" panose="020B0604020202020204" pitchFamily="34" charset="-128"/>
            </a:endParaRPr>
          </a:p>
          <a:p>
            <a:r>
              <a:rPr lang="fr-FR" sz="2200" dirty="0" err="1">
                <a:solidFill>
                  <a:srgbClr val="FF0000"/>
                </a:solidFill>
              </a:rPr>
              <a:t>Review</a:t>
            </a:r>
            <a:r>
              <a:rPr lang="fr-FR" sz="2200" dirty="0"/>
              <a:t> of Geant4-DNA </a:t>
            </a:r>
            <a:r>
              <a:rPr lang="fr-FR" sz="2200" dirty="0" err="1"/>
              <a:t>approaches</a:t>
            </a:r>
            <a:r>
              <a:rPr lang="fr-FR" sz="2200" dirty="0"/>
              <a:t> for </a:t>
            </a:r>
            <a:r>
              <a:rPr lang="fr-FR" sz="2200" dirty="0" err="1"/>
              <a:t>radiolysis</a:t>
            </a:r>
            <a:r>
              <a:rPr lang="fr-FR" sz="2200" dirty="0"/>
              <a:t> modeling</a:t>
            </a:r>
          </a:p>
          <a:p>
            <a:pPr marL="731520" lvl="1" indent="-457200">
              <a:buSzPct val="100000"/>
              <a:buFont typeface="+mj-lt"/>
              <a:buAutoNum type="arabicPeriod"/>
            </a:pPr>
            <a:r>
              <a:rPr lang="en-US" sz="1900" dirty="0">
                <a:solidFill>
                  <a:schemeClr val="accent2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S</a:t>
            </a:r>
            <a:r>
              <a:rPr lang="en-US" sz="1900" dirty="0">
                <a:solidFill>
                  <a:schemeClr val="accent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tep-by-step (SBS) approach</a:t>
            </a:r>
            <a:endParaRPr lang="fr-FR" sz="1900" dirty="0">
              <a:solidFill>
                <a:schemeClr val="accent2"/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Times New Roman" panose="02020603050405020304" pitchFamily="18" charset="0"/>
            </a:endParaRPr>
          </a:p>
          <a:p>
            <a:pPr marL="731520" lvl="1" indent="-457200">
              <a:buSzPct val="100000"/>
              <a:buFont typeface="+mj-lt"/>
              <a:buAutoNum type="arabicPeriod"/>
            </a:pPr>
            <a:r>
              <a:rPr lang="fr-FR" sz="1900" dirty="0">
                <a:solidFill>
                  <a:schemeClr val="accent2"/>
                </a:solidFill>
                <a:latin typeface="+mj-lt"/>
              </a:rPr>
              <a:t>Independent </a:t>
            </a:r>
            <a:r>
              <a:rPr lang="fr-FR" sz="1900" dirty="0" err="1">
                <a:solidFill>
                  <a:schemeClr val="accent2"/>
                </a:solidFill>
                <a:latin typeface="+mj-lt"/>
              </a:rPr>
              <a:t>Reaction</a:t>
            </a:r>
            <a:r>
              <a:rPr lang="fr-FR" sz="1900" dirty="0">
                <a:solidFill>
                  <a:schemeClr val="accent2"/>
                </a:solidFill>
                <a:latin typeface="+mj-lt"/>
              </a:rPr>
              <a:t> Time (IRT) </a:t>
            </a:r>
            <a:r>
              <a:rPr lang="fr-FR" sz="1900" dirty="0" err="1">
                <a:solidFill>
                  <a:schemeClr val="accent2"/>
                </a:solidFill>
                <a:latin typeface="+mj-lt"/>
              </a:rPr>
              <a:t>approach</a:t>
            </a:r>
            <a:endParaRPr lang="fr-FR" sz="1900" dirty="0">
              <a:solidFill>
                <a:schemeClr val="accent2"/>
              </a:solidFill>
              <a:latin typeface="+mj-lt"/>
            </a:endParaRPr>
          </a:p>
          <a:p>
            <a:pPr marL="480060" lvl="2" indent="0">
              <a:buSzPct val="50000"/>
              <a:buNone/>
            </a:pPr>
            <a:r>
              <a:rPr lang="fr-FR" sz="1450" dirty="0">
                <a:latin typeface="+mj-lt"/>
              </a:rPr>
              <a:t>	- </a:t>
            </a:r>
            <a:r>
              <a:rPr lang="fr-FR" sz="1450" dirty="0" err="1">
                <a:latin typeface="+mj-lt"/>
              </a:rPr>
              <a:t>Including</a:t>
            </a:r>
            <a:r>
              <a:rPr lang="fr-FR" sz="1450" dirty="0">
                <a:latin typeface="+mj-lt"/>
              </a:rPr>
              <a:t> a « </a:t>
            </a:r>
            <a:r>
              <a:rPr lang="fr-FR" sz="1450" dirty="0" err="1">
                <a:latin typeface="+mj-lt"/>
              </a:rPr>
              <a:t>synchronized</a:t>
            </a:r>
            <a:r>
              <a:rPr lang="fr-FR" sz="1450" dirty="0">
                <a:latin typeface="+mj-lt"/>
              </a:rPr>
              <a:t> » version (IRT-</a:t>
            </a:r>
            <a:r>
              <a:rPr lang="fr-FR" sz="1450" dirty="0" err="1">
                <a:latin typeface="+mj-lt"/>
              </a:rPr>
              <a:t>syn</a:t>
            </a:r>
            <a:r>
              <a:rPr lang="fr-FR" sz="1450" dirty="0">
                <a:latin typeface="+mj-lt"/>
              </a:rPr>
              <a:t>)</a:t>
            </a:r>
          </a:p>
          <a:p>
            <a:pPr marL="731520" lvl="1" indent="-457200">
              <a:buSzPct val="100000"/>
              <a:buFont typeface="+mj-lt"/>
              <a:buAutoNum type="arabicPeriod"/>
            </a:pPr>
            <a:r>
              <a:rPr lang="fr-FR" sz="1900" dirty="0" err="1">
                <a:solidFill>
                  <a:schemeClr val="accent2"/>
                </a:solidFill>
                <a:latin typeface="+mj-lt"/>
              </a:rPr>
              <a:t>Compartment</a:t>
            </a:r>
            <a:r>
              <a:rPr lang="fr-FR" sz="1900" dirty="0">
                <a:solidFill>
                  <a:schemeClr val="accent2"/>
                </a:solidFill>
                <a:latin typeface="+mj-lt"/>
              </a:rPr>
              <a:t> </a:t>
            </a:r>
            <a:r>
              <a:rPr lang="fr-FR" sz="1900" dirty="0" err="1">
                <a:solidFill>
                  <a:schemeClr val="accent2"/>
                </a:solidFill>
                <a:latin typeface="+mj-lt"/>
              </a:rPr>
              <a:t>based</a:t>
            </a:r>
            <a:r>
              <a:rPr lang="fr-FR" sz="1900" dirty="0">
                <a:solidFill>
                  <a:schemeClr val="accent2"/>
                </a:solidFill>
                <a:latin typeface="+mj-lt"/>
              </a:rPr>
              <a:t> (SBS-RDME) </a:t>
            </a:r>
            <a:r>
              <a:rPr lang="fr-FR" sz="1900" dirty="0" err="1">
                <a:solidFill>
                  <a:schemeClr val="accent2"/>
                </a:solidFill>
                <a:latin typeface="+mj-lt"/>
              </a:rPr>
              <a:t>approach</a:t>
            </a:r>
            <a:endParaRPr lang="fr-FR" sz="1900" dirty="0">
              <a:solidFill>
                <a:schemeClr val="accent2"/>
              </a:solidFill>
              <a:latin typeface="+mj-lt"/>
            </a:endParaRPr>
          </a:p>
          <a:p>
            <a:r>
              <a:rPr lang="fr-FR" dirty="0"/>
              <a:t>Addition of new </a:t>
            </a:r>
            <a:r>
              <a:rPr lang="fr-FR" dirty="0" err="1"/>
              <a:t>functionnalities</a:t>
            </a:r>
            <a:endParaRPr lang="fr-FR" dirty="0"/>
          </a:p>
          <a:p>
            <a:pPr lvl="1"/>
            <a:r>
              <a:rPr lang="fr-FR" dirty="0" err="1">
                <a:solidFill>
                  <a:srgbClr val="FF0000"/>
                </a:solidFill>
              </a:rPr>
              <a:t>Scavenging</a:t>
            </a:r>
            <a:r>
              <a:rPr lang="fr-FR" dirty="0"/>
              <a:t> of </a:t>
            </a:r>
            <a:r>
              <a:rPr lang="fr-FR" dirty="0" err="1"/>
              <a:t>molecular</a:t>
            </a:r>
            <a:r>
              <a:rPr lang="fr-FR" dirty="0"/>
              <a:t> </a:t>
            </a:r>
            <a:r>
              <a:rPr lang="fr-FR" dirty="0" err="1"/>
              <a:t>species</a:t>
            </a:r>
            <a:endParaRPr lang="fr-FR" dirty="0"/>
          </a:p>
          <a:p>
            <a:pPr lvl="2"/>
            <a:r>
              <a:rPr lang="fr-FR" dirty="0"/>
              <a:t>New « </a:t>
            </a:r>
            <a:r>
              <a:rPr lang="fr-FR" dirty="0" err="1">
                <a:solidFill>
                  <a:srgbClr val="FF0000"/>
                </a:solidFill>
              </a:rPr>
              <a:t>scavenger</a:t>
            </a:r>
            <a:r>
              <a:rPr lang="fr-FR" dirty="0"/>
              <a:t> » </a:t>
            </a:r>
            <a:r>
              <a:rPr lang="fr-FR" dirty="0" err="1"/>
              <a:t>example</a:t>
            </a:r>
            <a:r>
              <a:rPr lang="fr-FR" dirty="0"/>
              <a:t>, in collaboration </a:t>
            </a:r>
            <a:r>
              <a:rPr lang="fr-FR" dirty="0" err="1"/>
              <a:t>with</a:t>
            </a:r>
            <a:r>
              <a:rPr lang="fr-FR" dirty="0"/>
              <a:t> « MAGIC »</a:t>
            </a:r>
          </a:p>
          <a:p>
            <a:pPr lvl="1"/>
            <a:r>
              <a:rPr lang="fr-FR" dirty="0" err="1"/>
              <a:t>Possibility</a:t>
            </a:r>
            <a:r>
              <a:rPr lang="fr-FR" dirty="0"/>
              <a:t> to </a:t>
            </a:r>
            <a:r>
              <a:rPr lang="fr-FR" dirty="0" err="1"/>
              <a:t>consider</a:t>
            </a:r>
            <a:r>
              <a:rPr lang="fr-FR" dirty="0"/>
              <a:t> </a:t>
            </a:r>
            <a:r>
              <a:rPr lang="fr-FR" dirty="0" err="1"/>
              <a:t>temperature</a:t>
            </a:r>
            <a:r>
              <a:rPr lang="fr-FR" dirty="0"/>
              <a:t> </a:t>
            </a:r>
            <a:r>
              <a:rPr lang="fr-FR" dirty="0" err="1"/>
              <a:t>dependence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BF94F37-BCF4-90B0-742C-86B54BDD804C}"/>
              </a:ext>
            </a:extLst>
          </p:cNvPr>
          <p:cNvSpPr txBox="1"/>
          <p:nvPr/>
        </p:nvSpPr>
        <p:spPr>
          <a:xfrm>
            <a:off x="7812360" y="826443"/>
            <a:ext cx="118814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+mj-lt"/>
              </a:rPr>
              <a:t>Geant4 11.1</a:t>
            </a:r>
            <a:br>
              <a:rPr lang="fr-FR" sz="1200" dirty="0">
                <a:solidFill>
                  <a:schemeClr val="bg1"/>
                </a:solidFill>
                <a:latin typeface="+mj-lt"/>
              </a:rPr>
            </a:br>
            <a:r>
              <a:rPr lang="fr-FR" sz="1200" dirty="0" err="1">
                <a:solidFill>
                  <a:schemeClr val="bg1"/>
                </a:solidFill>
                <a:latin typeface="+mj-lt"/>
              </a:rPr>
              <a:t>December</a:t>
            </a:r>
            <a:r>
              <a:rPr lang="fr-FR" sz="1200" dirty="0">
                <a:solidFill>
                  <a:schemeClr val="bg1"/>
                </a:solidFill>
                <a:latin typeface="+mj-lt"/>
              </a:rPr>
              <a:t> 2022</a:t>
            </a:r>
          </a:p>
        </p:txBody>
      </p:sp>
      <p:pic>
        <p:nvPicPr>
          <p:cNvPr id="6" name="chem3_100ns_1kev_e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8F65A5F2-8065-9833-40CE-F6F961BE532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1694" r="8906"/>
          <a:stretch/>
        </p:blipFill>
        <p:spPr>
          <a:xfrm>
            <a:off x="6379049" y="2338544"/>
            <a:ext cx="2375580" cy="2243915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69EB1F8-B7DA-EAB3-3E97-8914386792E7}"/>
              </a:ext>
            </a:extLst>
          </p:cNvPr>
          <p:cNvSpPr txBox="1"/>
          <p:nvPr/>
        </p:nvSpPr>
        <p:spPr>
          <a:xfrm>
            <a:off x="7249043" y="1943101"/>
            <a:ext cx="17642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tx2"/>
                </a:solidFill>
                <a:uFill>
                  <a:solidFill>
                    <a:srgbClr val="000000"/>
                  </a:solidFill>
                </a:uFill>
                <a:latin typeface="+mj-lt"/>
                <a:ea typeface="Arial" panose="020B0604020202020204" pitchFamily="34" charset="0"/>
              </a:rPr>
              <a:t>Radiolysis </a:t>
            </a:r>
            <a:r>
              <a:rPr lang="en-US" sz="900" b="1" i="1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Arial" panose="020B0604020202020204" pitchFamily="34" charset="0"/>
              </a:rPr>
              <a:t>m</a:t>
            </a:r>
            <a:r>
              <a:rPr lang="en-US" sz="900" b="1" i="1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" panose="020B0604020202020204" pitchFamily="34" charset="0"/>
              </a:rPr>
              <a:t>ovie</a:t>
            </a:r>
            <a:r>
              <a:rPr lang="en-US" sz="900" b="1" i="1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" panose="020B0604020202020204" pitchFamily="34" charset="0"/>
              </a:rPr>
              <a:t> for a 1 keV electron from the “chem3” example</a:t>
            </a:r>
            <a:endParaRPr lang="fr-FR" sz="900" dirty="0"/>
          </a:p>
        </p:txBody>
      </p:sp>
    </p:spTree>
    <p:extLst>
      <p:ext uri="{BB962C8B-B14F-4D97-AF65-F5344CB8AC3E}">
        <p14:creationId xmlns:p14="http://schemas.microsoft.com/office/powerpoint/2010/main" val="237271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8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7" descr="A diagram of a chemical stage&#10;&#10;Description automatically generated">
            <a:extLst>
              <a:ext uri="{FF2B5EF4-FFF2-40B4-BE49-F238E27FC236}">
                <a16:creationId xmlns:a16="http://schemas.microsoft.com/office/drawing/2014/main" id="{2D83BDA5-E565-543D-AD82-F42DD11438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501" y="2514671"/>
            <a:ext cx="2463499" cy="1235548"/>
          </a:xfrm>
          <a:prstGeom prst="rect">
            <a:avLst/>
          </a:prstGeom>
          <a:ln w="44450"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12069ED1-EFAB-6254-23F4-55B00892AF6D}"/>
              </a:ext>
            </a:extLst>
          </p:cNvPr>
          <p:cNvSpPr/>
          <p:nvPr/>
        </p:nvSpPr>
        <p:spPr>
          <a:xfrm>
            <a:off x="1979712" y="4564316"/>
            <a:ext cx="5400600" cy="579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CDB8EA-48AD-02B7-C67E-DC90E700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2) </a:t>
            </a:r>
            <a:r>
              <a:rPr lang="fr-FR" sz="2800" dirty="0"/>
              <a:t>Modeling and </a:t>
            </a:r>
            <a:r>
              <a:rPr lang="fr-FR" sz="2800" dirty="0" err="1"/>
              <a:t>measurements</a:t>
            </a:r>
            <a:r>
              <a:rPr lang="fr-FR" sz="2800" dirty="0"/>
              <a:t> of water </a:t>
            </a:r>
            <a:r>
              <a:rPr lang="fr-FR" sz="2800" dirty="0" err="1"/>
              <a:t>radiolysis</a:t>
            </a:r>
            <a:r>
              <a:rPr lang="fr-FR" sz="2800" dirty="0"/>
              <a:t> (2)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E0C5F2A-1A01-7A61-1ECA-745704DEA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C858DB21-76DB-F16D-6BE0-B1C22E70C19F}"/>
              </a:ext>
            </a:extLst>
          </p:cNvPr>
          <p:cNvSpPr txBox="1">
            <a:spLocks/>
          </p:cNvSpPr>
          <p:nvPr/>
        </p:nvSpPr>
        <p:spPr>
          <a:xfrm>
            <a:off x="108001" y="1203598"/>
            <a:ext cx="2880000" cy="3687252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lIns="90000" tIns="90000" rIns="90000" bIns="90000"/>
          <a:lstStyle>
            <a:lvl1pPr marL="240030" indent="-240030" algn="l" rtl="0" eaLnBrk="1" latinLnBrk="0" hangingPunct="1">
              <a:spcBef>
                <a:spcPts val="525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1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060" indent="-205740" algn="l" rtl="0" eaLnBrk="1" latinLnBrk="0" hangingPunct="1">
              <a:spcBef>
                <a:spcPts val="413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rtl="0" eaLnBrk="1" latinLnBrk="0" hangingPunct="1">
              <a:spcBef>
                <a:spcPts val="375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171450" algn="l" rtl="0" eaLnBrk="1" latinLnBrk="0" hangingPunct="1">
              <a:spcBef>
                <a:spcPts val="3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71450" algn="l" rtl="0" eaLnBrk="1" latinLnBrk="0" hangingPunct="1">
              <a:spcBef>
                <a:spcPts val="3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77340" indent="-17145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7145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8820" indent="-17145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7145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</a:rPr>
              <a:t>SBS model</a:t>
            </a:r>
          </a:p>
          <a:p>
            <a:pPr marL="0" indent="0" algn="just" fontAlgn="auto">
              <a:spcAft>
                <a:spcPts val="0"/>
              </a:spcAft>
              <a:buFont typeface="Wingdings"/>
              <a:buNone/>
            </a:pPr>
            <a:r>
              <a:rPr lang="en-GB" sz="1100" b="1" dirty="0"/>
              <a:t>Brownian transport </a:t>
            </a:r>
            <a:r>
              <a:rPr lang="en-GB" sz="1100" dirty="0"/>
              <a:t>of molecules from the </a:t>
            </a:r>
            <a:r>
              <a:rPr lang="en-GB" sz="1100" dirty="0" err="1"/>
              <a:t>Smoluchowski</a:t>
            </a:r>
            <a:r>
              <a:rPr lang="en-GB" sz="1100" dirty="0"/>
              <a:t> model. Chemical species are represented by point objects which </a:t>
            </a:r>
            <a:r>
              <a:rPr lang="en-GB" sz="1100" b="1" dirty="0"/>
              <a:t>diffuse</a:t>
            </a:r>
            <a:r>
              <a:rPr lang="en-GB" sz="1100" dirty="0"/>
              <a:t> in the liquid medium (continuum). </a:t>
            </a:r>
          </a:p>
          <a:p>
            <a:pPr marL="0" indent="0" algn="just" fontAlgn="auto">
              <a:spcAft>
                <a:spcPts val="0"/>
              </a:spcAft>
              <a:buFont typeface="Wingdings"/>
              <a:buNone/>
            </a:pPr>
            <a:r>
              <a:rPr lang="en-GB" sz="1100" b="1" dirty="0"/>
              <a:t>At each stime step </a:t>
            </a:r>
            <a:r>
              <a:rPr lang="en-GB" sz="1100" dirty="0"/>
              <a:t>(larger than a Minimum Time Step) the separation distance “d" of </a:t>
            </a:r>
            <a:r>
              <a:rPr lang="en-GB" sz="1100" b="1" dirty="0"/>
              <a:t>all pairs of reactants </a:t>
            </a:r>
            <a:r>
              <a:rPr lang="en-GB" sz="1100" dirty="0"/>
              <a:t>is checked.</a:t>
            </a:r>
          </a:p>
          <a:p>
            <a:pPr marL="0" indent="0" algn="just" fontAlgn="auto">
              <a:spcAft>
                <a:spcPts val="0"/>
              </a:spcAft>
              <a:buFont typeface="Wingdings"/>
              <a:buNone/>
            </a:pPr>
            <a:r>
              <a:rPr lang="en-GB" sz="1100" dirty="0"/>
              <a:t>Two species react with each other when d is below a given threshold “R”, called reaction radius.</a:t>
            </a:r>
          </a:p>
          <a:p>
            <a:pPr marL="0" indent="0" fontAlgn="auto">
              <a:spcAft>
                <a:spcPts val="0"/>
              </a:spcAft>
              <a:buFont typeface="Wingdings"/>
              <a:buNone/>
            </a:pPr>
            <a:r>
              <a:rPr lang="en-GB" sz="1100" dirty="0"/>
              <a:t>The Brownian bridge technique compensates for possible missed reactions.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0AEBBC99-BA5C-8DDD-9483-359A6CD0627E}"/>
              </a:ext>
            </a:extLst>
          </p:cNvPr>
          <p:cNvSpPr txBox="1">
            <a:spLocks/>
          </p:cNvSpPr>
          <p:nvPr/>
        </p:nvSpPr>
        <p:spPr>
          <a:xfrm>
            <a:off x="3127363" y="1203598"/>
            <a:ext cx="2880000" cy="3687252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lIns="90000" tIns="90000" rIns="90000" bIns="0"/>
          <a:lstStyle>
            <a:lvl1pPr marL="240030" indent="-240030" algn="l" rtl="0" eaLnBrk="1" latinLnBrk="0" hangingPunct="1">
              <a:spcBef>
                <a:spcPts val="525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1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060" indent="-205740" algn="l" rtl="0" eaLnBrk="1" latinLnBrk="0" hangingPunct="1">
              <a:spcBef>
                <a:spcPts val="413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rtl="0" eaLnBrk="1" latinLnBrk="0" hangingPunct="1">
              <a:spcBef>
                <a:spcPts val="375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171450" algn="l" rtl="0" eaLnBrk="1" latinLnBrk="0" hangingPunct="1">
              <a:spcBef>
                <a:spcPts val="3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71450" algn="l" rtl="0" eaLnBrk="1" latinLnBrk="0" hangingPunct="1">
              <a:spcBef>
                <a:spcPts val="3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77340" indent="-17145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7145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8820" indent="-17145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7145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</a:rPr>
              <a:t>IRT model</a:t>
            </a:r>
          </a:p>
          <a:p>
            <a:pPr marL="0" indent="0" algn="just" fontAlgn="auto">
              <a:spcAft>
                <a:spcPts val="0"/>
              </a:spcAft>
              <a:buFont typeface="Wingdings"/>
              <a:buNone/>
            </a:pPr>
            <a:r>
              <a:rPr lang="en-GB" sz="1100" dirty="0"/>
              <a:t>An event table is constructed with the initial chemical species positions and </a:t>
            </a:r>
            <a:r>
              <a:rPr lang="en-GB" sz="1100" b="1" dirty="0"/>
              <a:t>reaction times </a:t>
            </a:r>
            <a:r>
              <a:rPr lang="en-GB" sz="1100" dirty="0"/>
              <a:t>(calculated with probability functions) for </a:t>
            </a:r>
            <a:r>
              <a:rPr lang="en-GB" sz="1100" b="1" dirty="0"/>
              <a:t>each reactant pair </a:t>
            </a:r>
            <a:r>
              <a:rPr lang="en-GB" sz="1100" dirty="0"/>
              <a:t>of interest. </a:t>
            </a:r>
          </a:p>
          <a:p>
            <a:pPr marL="0" indent="0" algn="just" fontAlgn="auto">
              <a:spcAft>
                <a:spcPts val="0"/>
              </a:spcAft>
              <a:buFont typeface="Wingdings"/>
              <a:buNone/>
            </a:pPr>
            <a:r>
              <a:rPr lang="en-GB" sz="1100" dirty="0"/>
              <a:t>Table’s entries are sorted in </a:t>
            </a:r>
            <a:r>
              <a:rPr lang="en-GB" sz="1100" b="1" dirty="0"/>
              <a:t>ascending reaction time order</a:t>
            </a:r>
            <a:r>
              <a:rPr lang="en-GB" sz="1100" dirty="0"/>
              <a:t> and then processed.</a:t>
            </a:r>
          </a:p>
          <a:p>
            <a:pPr marL="0" indent="0" algn="just" fontAlgn="auto">
              <a:spcAft>
                <a:spcPts val="0"/>
              </a:spcAft>
              <a:buFont typeface="Wingdings"/>
              <a:buNone/>
            </a:pPr>
            <a:r>
              <a:rPr lang="en-GB" sz="1100" dirty="0"/>
              <a:t>Reaction product positions are randomly sampled within a sphere centred at the reaction site.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305B158-0469-A60E-CC4D-BC4630A52CA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580" y="3175064"/>
            <a:ext cx="1742522" cy="1217586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</p:pic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AAA7FD25-72CD-84CC-76E2-44A30B6A1153}"/>
              </a:ext>
            </a:extLst>
          </p:cNvPr>
          <p:cNvSpPr txBox="1">
            <a:spLocks/>
          </p:cNvSpPr>
          <p:nvPr/>
        </p:nvSpPr>
        <p:spPr>
          <a:xfrm>
            <a:off x="6156000" y="1203598"/>
            <a:ext cx="2880000" cy="3672384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lIns="90000" tIns="90000" rIns="90000" bIns="90000"/>
          <a:lstStyle>
            <a:lvl1pPr marL="216000" indent="-2160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C1878"/>
              </a:buClr>
              <a:buFont typeface="Police système Courant"/>
              <a:buChar char="■"/>
              <a:defRPr sz="12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40000" indent="-216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F5596"/>
              </a:buClr>
              <a:buSzPct val="85000"/>
              <a:buFont typeface="Police système Courant"/>
              <a:buChar char="■"/>
              <a:defRPr sz="1013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64000" indent="-216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75000"/>
              <a:buFont typeface="Police système Courant"/>
              <a:buChar char="■"/>
              <a:defRPr sz="1013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88000" indent="-216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Police système Courant"/>
              <a:buChar char="・"/>
              <a:defRPr sz="9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12000" indent="-216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Police système Courant"/>
              <a:buChar char="∙"/>
              <a:defRPr sz="9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00" b="1" dirty="0">
                <a:solidFill>
                  <a:srgbClr val="FF0000"/>
                </a:solidFill>
                <a:latin typeface="+mj-lt"/>
              </a:rPr>
              <a:t>SBS-RDME model</a:t>
            </a:r>
          </a:p>
          <a:p>
            <a:pPr marL="0" indent="0">
              <a:buNone/>
            </a:pPr>
            <a:r>
              <a:rPr lang="en-GB" sz="1100" b="1" dirty="0">
                <a:latin typeface="+mj-lt"/>
              </a:rPr>
              <a:t>Combination</a:t>
            </a:r>
            <a:r>
              <a:rPr lang="en-GB" sz="1100" dirty="0">
                <a:latin typeface="+mj-lt"/>
              </a:rPr>
              <a:t> of microscopic / mesoscopic / homogeneous states</a:t>
            </a:r>
          </a:p>
          <a:p>
            <a:pPr>
              <a:buFont typeface="Wingdings" pitchFamily="2" charset="2"/>
              <a:buChar char="§"/>
            </a:pPr>
            <a:r>
              <a:rPr lang="en-GB" sz="1100" dirty="0">
                <a:latin typeface="+mj-lt"/>
              </a:rPr>
              <a:t>SBS model</a:t>
            </a:r>
          </a:p>
          <a:p>
            <a:pPr>
              <a:buFont typeface="Wingdings" pitchFamily="2" charset="2"/>
              <a:buChar char="§"/>
            </a:pPr>
            <a:r>
              <a:rPr lang="en-GB" sz="1100" dirty="0">
                <a:latin typeface="+mj-lt"/>
              </a:rPr>
              <a:t>Compartment-based model using the Reaction-Diffusion Master Equation</a:t>
            </a:r>
          </a:p>
        </p:txBody>
      </p:sp>
      <p:pic>
        <p:nvPicPr>
          <p:cNvPr id="20" name="Picture 21" descr="A white cube with red dots and black dots&#10;&#10;Description automatically generated">
            <a:extLst>
              <a:ext uri="{FF2B5EF4-FFF2-40B4-BE49-F238E27FC236}">
                <a16:creationId xmlns:a16="http://schemas.microsoft.com/office/drawing/2014/main" id="{202F5097-33CA-6D9D-FD8F-AABE1C9877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8289" y="3750219"/>
            <a:ext cx="1571381" cy="775009"/>
          </a:xfrm>
          <a:prstGeom prst="rect">
            <a:avLst/>
          </a:prstGeom>
          <a:ln w="44450">
            <a:noFill/>
          </a:ln>
        </p:spPr>
      </p:pic>
      <p:sp>
        <p:nvSpPr>
          <p:cNvPr id="21" name="TextBox 16">
            <a:extLst>
              <a:ext uri="{FF2B5EF4-FFF2-40B4-BE49-F238E27FC236}">
                <a16:creationId xmlns:a16="http://schemas.microsoft.com/office/drawing/2014/main" id="{58871624-0457-00A1-B18D-D2114CA9B3E7}"/>
              </a:ext>
            </a:extLst>
          </p:cNvPr>
          <p:cNvSpPr txBox="1"/>
          <p:nvPr/>
        </p:nvSpPr>
        <p:spPr>
          <a:xfrm>
            <a:off x="370570" y="4545595"/>
            <a:ext cx="2340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b="1" dirty="0" err="1">
                <a:effectLst/>
                <a:latin typeface="+mj-lt"/>
              </a:rPr>
              <a:t>Karamitros</a:t>
            </a:r>
            <a:r>
              <a:rPr lang="en-GB" sz="600" b="1" dirty="0">
                <a:effectLst/>
                <a:latin typeface="+mj-lt"/>
              </a:rPr>
              <a:t>, M.</a:t>
            </a:r>
            <a:r>
              <a:rPr lang="en-GB" sz="600" dirty="0">
                <a:effectLst/>
                <a:latin typeface="+mj-lt"/>
              </a:rPr>
              <a:t> </a:t>
            </a:r>
            <a:r>
              <a:rPr lang="en-GB" sz="600" dirty="0">
                <a:latin typeface="+mj-lt"/>
              </a:rPr>
              <a:t>e</a:t>
            </a:r>
            <a:r>
              <a:rPr lang="en-GB" sz="600" dirty="0">
                <a:effectLst/>
                <a:latin typeface="+mj-lt"/>
              </a:rPr>
              <a:t>t al. (</a:t>
            </a:r>
            <a:r>
              <a:rPr lang="en-GB" sz="600" b="1" dirty="0">
                <a:effectLst/>
                <a:latin typeface="+mj-lt"/>
              </a:rPr>
              <a:t>2014</a:t>
            </a:r>
            <a:r>
              <a:rPr lang="en-GB" sz="600" dirty="0">
                <a:effectLst/>
                <a:latin typeface="+mj-lt"/>
              </a:rPr>
              <a:t>) Diffusion-controlled reactions </a:t>
            </a:r>
            <a:r>
              <a:rPr lang="en-GB" sz="600" dirty="0" err="1">
                <a:effectLst/>
                <a:latin typeface="+mj-lt"/>
              </a:rPr>
              <a:t>modeling</a:t>
            </a:r>
            <a:r>
              <a:rPr lang="en-GB" sz="600" dirty="0">
                <a:effectLst/>
                <a:latin typeface="+mj-lt"/>
              </a:rPr>
              <a:t> in Geant4-DNA. Journal of Computational Physics, 274, 841-882. </a:t>
            </a:r>
            <a:r>
              <a:rPr lang="en-GB" sz="600" dirty="0">
                <a:solidFill>
                  <a:srgbClr val="0432FF"/>
                </a:solidFill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sz="600" dirty="0" err="1">
                <a:solidFill>
                  <a:srgbClr val="0432FF"/>
                </a:solidFill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</a:t>
            </a:r>
            <a:r>
              <a:rPr lang="en-GB" sz="600" dirty="0">
                <a:solidFill>
                  <a:srgbClr val="0432FF"/>
                </a:solidFill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/10.1016/j.jcp.2014.06.011</a:t>
            </a:r>
            <a:endParaRPr lang="en-GB" sz="600" dirty="0">
              <a:solidFill>
                <a:srgbClr val="0432FF"/>
              </a:solidFill>
              <a:effectLst/>
              <a:latin typeface="+mj-lt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690573CC-A488-8AFF-4088-0807D2181805}"/>
              </a:ext>
            </a:extLst>
          </p:cNvPr>
          <p:cNvSpPr txBox="1"/>
          <p:nvPr/>
        </p:nvSpPr>
        <p:spPr>
          <a:xfrm>
            <a:off x="3149817" y="4475695"/>
            <a:ext cx="14221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b="1" dirty="0" err="1">
                <a:effectLst/>
                <a:latin typeface="+mj-lt"/>
              </a:rPr>
              <a:t>Karamitros</a:t>
            </a:r>
            <a:r>
              <a:rPr lang="en-GB" sz="600" b="1" dirty="0">
                <a:effectLst/>
                <a:latin typeface="+mj-lt"/>
              </a:rPr>
              <a:t>, M. </a:t>
            </a:r>
            <a:r>
              <a:rPr lang="en-GB" sz="600" dirty="0">
                <a:effectLst/>
                <a:latin typeface="+mj-lt"/>
              </a:rPr>
              <a:t>et al. (</a:t>
            </a:r>
            <a:r>
              <a:rPr lang="en-GB" sz="600" b="1" dirty="0">
                <a:effectLst/>
                <a:latin typeface="+mj-lt"/>
              </a:rPr>
              <a:t>2020</a:t>
            </a:r>
            <a:r>
              <a:rPr lang="en-GB" sz="600" dirty="0">
                <a:effectLst/>
                <a:latin typeface="+mj-lt"/>
              </a:rPr>
              <a:t>) Implementing the Independent Reaction Time method in Geant4 for radiation chemistry simulations. </a:t>
            </a:r>
            <a:r>
              <a:rPr lang="en-GB" sz="600" dirty="0">
                <a:solidFill>
                  <a:srgbClr val="0432FF"/>
                </a:solidFill>
                <a:effectLst/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https://doi.org/10.48550/arXiv.2006.14225 </a:t>
            </a:r>
            <a:endParaRPr lang="en-GB" sz="600" dirty="0">
              <a:solidFill>
                <a:srgbClr val="0432FF"/>
              </a:solidFill>
              <a:latin typeface="+mj-lt"/>
            </a:endParaRP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55162590-78FB-AD8F-0780-B7D2A82F6770}"/>
              </a:ext>
            </a:extLst>
          </p:cNvPr>
          <p:cNvSpPr txBox="1"/>
          <p:nvPr/>
        </p:nvSpPr>
        <p:spPr>
          <a:xfrm>
            <a:off x="6399100" y="4565539"/>
            <a:ext cx="2393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b="1" dirty="0">
                <a:effectLst/>
                <a:latin typeface="+mj-lt"/>
              </a:rPr>
              <a:t>Tran, H. N. </a:t>
            </a:r>
            <a:r>
              <a:rPr lang="en-GB" sz="600" dirty="0">
                <a:effectLst/>
                <a:latin typeface="+mj-lt"/>
              </a:rPr>
              <a:t>et al. (</a:t>
            </a:r>
            <a:r>
              <a:rPr lang="en-GB" sz="600" b="1" dirty="0">
                <a:effectLst/>
                <a:latin typeface="+mj-lt"/>
              </a:rPr>
              <a:t>2021</a:t>
            </a:r>
            <a:r>
              <a:rPr lang="en-GB" sz="600" dirty="0">
                <a:effectLst/>
                <a:latin typeface="+mj-lt"/>
              </a:rPr>
              <a:t>) Geant4-DNA </a:t>
            </a:r>
            <a:r>
              <a:rPr lang="en-GB" sz="600" dirty="0" err="1">
                <a:effectLst/>
                <a:latin typeface="+mj-lt"/>
              </a:rPr>
              <a:t>Modeling</a:t>
            </a:r>
            <a:r>
              <a:rPr lang="en-GB" sz="600" dirty="0">
                <a:effectLst/>
                <a:latin typeface="+mj-lt"/>
              </a:rPr>
              <a:t> of Water Radiolysis beyond the Microsecond: An On-Lattice Stochastic Approach. International Journal of Molecular Sciences, 22(11), 6023</a:t>
            </a:r>
            <a:r>
              <a:rPr lang="en-GB" sz="600" dirty="0">
                <a:solidFill>
                  <a:srgbClr val="0432FF"/>
                </a:solidFill>
                <a:effectLst/>
                <a:latin typeface="+mj-lt"/>
              </a:rPr>
              <a:t>. </a:t>
            </a:r>
            <a:r>
              <a:rPr lang="en-GB" sz="600" dirty="0">
                <a:solidFill>
                  <a:srgbClr val="0432FF"/>
                </a:solidFill>
                <a:effectLst/>
                <a:latin typeface="+mj-lt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https://doi.org/10.3390/ijms22116023</a:t>
            </a:r>
            <a:endParaRPr lang="en-GB" sz="600" dirty="0">
              <a:solidFill>
                <a:srgbClr val="0432FF"/>
              </a:solidFill>
              <a:effectLst/>
              <a:latin typeface="+mj-lt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085F5B47-BED9-5E87-8945-DDA2173BA096}"/>
              </a:ext>
            </a:extLst>
          </p:cNvPr>
          <p:cNvSpPr txBox="1"/>
          <p:nvPr/>
        </p:nvSpPr>
        <p:spPr>
          <a:xfrm>
            <a:off x="4583086" y="4475695"/>
            <a:ext cx="14221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b="1" dirty="0">
                <a:effectLst/>
                <a:latin typeface="+mj-lt"/>
              </a:rPr>
              <a:t>Ramos-Méndez, </a:t>
            </a:r>
            <a:r>
              <a:rPr lang="en-GB" sz="600" b="1" dirty="0">
                <a:latin typeface="+mj-lt"/>
              </a:rPr>
              <a:t>J</a:t>
            </a:r>
            <a:r>
              <a:rPr lang="en-GB" sz="600" b="1" dirty="0">
                <a:effectLst/>
                <a:latin typeface="+mj-lt"/>
              </a:rPr>
              <a:t>. </a:t>
            </a:r>
            <a:r>
              <a:rPr lang="en-GB" sz="600" dirty="0">
                <a:effectLst/>
                <a:latin typeface="+mj-lt"/>
              </a:rPr>
              <a:t>et al. (</a:t>
            </a:r>
            <a:r>
              <a:rPr lang="en-GB" sz="600" b="1" dirty="0">
                <a:effectLst/>
                <a:latin typeface="+mj-lt"/>
              </a:rPr>
              <a:t>2020</a:t>
            </a:r>
            <a:r>
              <a:rPr lang="en-GB" sz="600" dirty="0">
                <a:effectLst/>
                <a:latin typeface="+mj-lt"/>
              </a:rPr>
              <a:t>) Independent reaction times method in Geant4-DNA: Implementation and performance.</a:t>
            </a:r>
          </a:p>
          <a:p>
            <a:r>
              <a:rPr lang="en-GB" sz="600" dirty="0">
                <a:solidFill>
                  <a:srgbClr val="0432FF"/>
                </a:solidFill>
                <a:effectLst/>
                <a:latin typeface="+mj-lt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https://doi.org/10.1002/mp.14490</a:t>
            </a:r>
            <a:endParaRPr lang="en-GB" sz="600" dirty="0">
              <a:solidFill>
                <a:srgbClr val="0432FF"/>
              </a:solidFill>
              <a:latin typeface="+mj-l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6C383BF-479C-F574-8E4A-D013E4153CC4}"/>
              </a:ext>
            </a:extLst>
          </p:cNvPr>
          <p:cNvSpPr txBox="1"/>
          <p:nvPr/>
        </p:nvSpPr>
        <p:spPr>
          <a:xfrm>
            <a:off x="3664868" y="4905615"/>
            <a:ext cx="20489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>
                <a:latin typeface="+mj-lt"/>
              </a:rPr>
              <a:t>Courtesy</a:t>
            </a:r>
            <a:r>
              <a:rPr lang="fr-FR" sz="1050" dirty="0">
                <a:latin typeface="+mj-lt"/>
              </a:rPr>
              <a:t> of S. </a:t>
            </a:r>
            <a:r>
              <a:rPr lang="fr-FR" sz="1050" dirty="0" err="1">
                <a:latin typeface="+mj-lt"/>
              </a:rPr>
              <a:t>Fattori</a:t>
            </a:r>
            <a:r>
              <a:rPr lang="fr-FR" sz="1050" dirty="0">
                <a:latin typeface="+mj-lt"/>
              </a:rPr>
              <a:t> (INFN – LNS)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B889F1-13F6-C89C-D1D5-978336F2332C}"/>
              </a:ext>
            </a:extLst>
          </p:cNvPr>
          <p:cNvSpPr txBox="1"/>
          <p:nvPr/>
        </p:nvSpPr>
        <p:spPr>
          <a:xfrm>
            <a:off x="1516257" y="832976"/>
            <a:ext cx="1420582" cy="415498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>
                <a:solidFill>
                  <a:srgbClr val="00B050"/>
                </a:solidFill>
                <a:latin typeface="Corbel" panose="020B0503020204020204" pitchFamily="34" charset="0"/>
              </a:rPr>
              <a:t>+: </a:t>
            </a:r>
            <a:r>
              <a:rPr lang="fr-FR" sz="1050" b="1" dirty="0" err="1">
                <a:solidFill>
                  <a:srgbClr val="00B050"/>
                </a:solidFill>
                <a:latin typeface="Corbel" panose="020B0503020204020204" pitchFamily="34" charset="0"/>
              </a:rPr>
              <a:t>Tracking</a:t>
            </a:r>
            <a:r>
              <a:rPr lang="fr-FR" sz="1050" b="1" dirty="0">
                <a:solidFill>
                  <a:srgbClr val="00B050"/>
                </a:solidFill>
                <a:latin typeface="Corbel" panose="020B0503020204020204" pitchFamily="34" charset="0"/>
              </a:rPr>
              <a:t> of </a:t>
            </a:r>
            <a:r>
              <a:rPr lang="fr-FR" sz="1050" b="1" dirty="0" err="1">
                <a:solidFill>
                  <a:srgbClr val="00B050"/>
                </a:solidFill>
                <a:latin typeface="Corbel" panose="020B0503020204020204" pitchFamily="34" charset="0"/>
              </a:rPr>
              <a:t>species</a:t>
            </a:r>
            <a:endParaRPr lang="fr-FR" sz="1050" b="1" dirty="0">
              <a:solidFill>
                <a:srgbClr val="00B050"/>
              </a:solidFill>
              <a:latin typeface="Corbel" panose="020B0503020204020204" pitchFamily="34" charset="0"/>
            </a:endParaRPr>
          </a:p>
          <a:p>
            <a:pPr algn="ctr"/>
            <a:r>
              <a:rPr lang="fr-FR" sz="1050" b="1" dirty="0">
                <a:solidFill>
                  <a:srgbClr val="FF0000"/>
                </a:solidFill>
                <a:latin typeface="Corbel" panose="020B0503020204020204" pitchFamily="34" charset="0"/>
              </a:rPr>
              <a:t>-: Very slow, &lt; </a:t>
            </a:r>
            <a:r>
              <a:rPr lang="fr-FR" sz="1050" b="1" dirty="0" err="1">
                <a:solidFill>
                  <a:srgbClr val="FF0000"/>
                </a:solidFill>
                <a:latin typeface="Corbel" panose="020B0503020204020204" pitchFamily="34" charset="0"/>
              </a:rPr>
              <a:t>μs</a:t>
            </a:r>
            <a:endParaRPr lang="fr-FR" sz="105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69BFF84-5C0F-B860-3889-46404E1D726D}"/>
              </a:ext>
            </a:extLst>
          </p:cNvPr>
          <p:cNvSpPr txBox="1"/>
          <p:nvPr/>
        </p:nvSpPr>
        <p:spPr>
          <a:xfrm>
            <a:off x="4165559" y="834707"/>
            <a:ext cx="1955985" cy="415498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>
                <a:solidFill>
                  <a:srgbClr val="00B050"/>
                </a:solidFill>
                <a:latin typeface="Corbel" panose="020B0503020204020204" pitchFamily="34" charset="0"/>
              </a:rPr>
              <a:t>+: Very fast</a:t>
            </a:r>
          </a:p>
          <a:p>
            <a:pPr algn="ctr"/>
            <a:r>
              <a:rPr lang="fr-FR" sz="1050" b="1" dirty="0">
                <a:solidFill>
                  <a:srgbClr val="FF0000"/>
                </a:solidFill>
                <a:latin typeface="Corbel" panose="020B0503020204020204" pitchFamily="34" charset="0"/>
              </a:rPr>
              <a:t>-: NO </a:t>
            </a:r>
            <a:r>
              <a:rPr lang="fr-FR" sz="1050" b="1" dirty="0" err="1">
                <a:solidFill>
                  <a:srgbClr val="FF0000"/>
                </a:solidFill>
                <a:latin typeface="Corbel" panose="020B0503020204020204" pitchFamily="34" charset="0"/>
              </a:rPr>
              <a:t>tracking</a:t>
            </a:r>
            <a:r>
              <a:rPr lang="fr-FR" sz="1050" b="1" dirty="0">
                <a:solidFill>
                  <a:srgbClr val="FF0000"/>
                </a:solidFill>
                <a:latin typeface="Corbel" panose="020B0503020204020204" pitchFamily="34" charset="0"/>
              </a:rPr>
              <a:t> of </a:t>
            </a:r>
            <a:r>
              <a:rPr lang="fr-FR" sz="1050" b="1" dirty="0" err="1">
                <a:solidFill>
                  <a:srgbClr val="FF0000"/>
                </a:solidFill>
                <a:latin typeface="Corbel" panose="020B0503020204020204" pitchFamily="34" charset="0"/>
              </a:rPr>
              <a:t>species</a:t>
            </a:r>
            <a:r>
              <a:rPr lang="fr-FR" sz="1050" b="1" dirty="0">
                <a:solidFill>
                  <a:srgbClr val="FF0000"/>
                </a:solidFill>
                <a:latin typeface="Corbel" panose="020B0503020204020204" pitchFamily="34" charset="0"/>
              </a:rPr>
              <a:t> , &lt; </a:t>
            </a:r>
            <a:r>
              <a:rPr lang="fr-FR" sz="1050" b="1" dirty="0" err="1">
                <a:solidFill>
                  <a:srgbClr val="FF0000"/>
                </a:solidFill>
                <a:latin typeface="Corbel" panose="020B0503020204020204" pitchFamily="34" charset="0"/>
              </a:rPr>
              <a:t>μs</a:t>
            </a:r>
            <a:r>
              <a:rPr lang="fr-FR" sz="1050" b="1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5C83146-B875-ABD2-25C3-35A89770AD69}"/>
              </a:ext>
            </a:extLst>
          </p:cNvPr>
          <p:cNvSpPr/>
          <p:nvPr/>
        </p:nvSpPr>
        <p:spPr>
          <a:xfrm rot="5400000">
            <a:off x="5157255" y="3650191"/>
            <a:ext cx="93360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700" dirty="0">
                <a:latin typeface="Corbel" panose="020B0503020204020204" pitchFamily="34" charset="0"/>
              </a:rPr>
              <a:t>Clifford et al. (1986)</a:t>
            </a: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1AE93225-745D-2E7E-C37C-353163E3A456}"/>
              </a:ext>
            </a:extLst>
          </p:cNvPr>
          <p:cNvGrpSpPr/>
          <p:nvPr/>
        </p:nvGrpSpPr>
        <p:grpSpPr>
          <a:xfrm>
            <a:off x="973601" y="3723878"/>
            <a:ext cx="1511105" cy="882875"/>
            <a:chOff x="752783" y="779929"/>
            <a:chExt cx="2681978" cy="1678184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31D2BE77-6A84-0EC2-0622-3DE6FBF7FDAB}"/>
                </a:ext>
              </a:extLst>
            </p:cNvPr>
            <p:cNvSpPr/>
            <p:nvPr/>
          </p:nvSpPr>
          <p:spPr>
            <a:xfrm>
              <a:off x="985369" y="1428799"/>
              <a:ext cx="776088" cy="768402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700" b="1" dirty="0"/>
                <a:t>B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D6A00EE-35F6-DD8D-04AA-C296F00E167C}"/>
                </a:ext>
              </a:extLst>
            </p:cNvPr>
            <p:cNvSpPr txBox="1"/>
            <p:nvPr/>
          </p:nvSpPr>
          <p:spPr>
            <a:xfrm>
              <a:off x="2697094" y="2077845"/>
              <a:ext cx="737667" cy="380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00" b="1" dirty="0"/>
                <a:t>A</a:t>
              </a:r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31741D4B-05DB-F5BF-4EF7-2C44DD7C14D4}"/>
                </a:ext>
              </a:extLst>
            </p:cNvPr>
            <p:cNvCxnSpPr>
              <a:stCxn id="29" idx="0"/>
            </p:cNvCxnSpPr>
            <p:nvPr/>
          </p:nvCxnSpPr>
          <p:spPr>
            <a:xfrm flipH="1">
              <a:off x="1362635" y="1428799"/>
              <a:ext cx="10778" cy="34621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166B2BD4-9993-4974-A82A-9671D8074FA5}"/>
                </a:ext>
              </a:extLst>
            </p:cNvPr>
            <p:cNvSpPr txBox="1"/>
            <p:nvPr/>
          </p:nvSpPr>
          <p:spPr>
            <a:xfrm>
              <a:off x="1031622" y="1456044"/>
              <a:ext cx="385482" cy="29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00" b="1" dirty="0">
                  <a:solidFill>
                    <a:srgbClr val="0000CC"/>
                  </a:solidFill>
                </a:rPr>
                <a:t>R</a:t>
              </a:r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82519288-5EAF-3A7A-23EC-06DB7B0537A4}"/>
                </a:ext>
              </a:extLst>
            </p:cNvPr>
            <p:cNvSpPr/>
            <p:nvPr/>
          </p:nvSpPr>
          <p:spPr>
            <a:xfrm>
              <a:off x="752783" y="779929"/>
              <a:ext cx="2169711" cy="1273089"/>
            </a:xfrm>
            <a:custGeom>
              <a:avLst/>
              <a:gdLst>
                <a:gd name="connsiteX0" fmla="*/ 2169711 w 2169711"/>
                <a:gd name="connsiteY0" fmla="*/ 1201271 h 1273089"/>
                <a:gd name="connsiteX1" fmla="*/ 2124888 w 2169711"/>
                <a:gd name="connsiteY1" fmla="*/ 1210236 h 1273089"/>
                <a:gd name="connsiteX2" fmla="*/ 2071099 w 2169711"/>
                <a:gd name="connsiteY2" fmla="*/ 1210236 h 1273089"/>
                <a:gd name="connsiteX3" fmla="*/ 2044205 w 2169711"/>
                <a:gd name="connsiteY3" fmla="*/ 1201271 h 1273089"/>
                <a:gd name="connsiteX4" fmla="*/ 2035241 w 2169711"/>
                <a:gd name="connsiteY4" fmla="*/ 1174377 h 1273089"/>
                <a:gd name="connsiteX5" fmla="*/ 2026276 w 2169711"/>
                <a:gd name="connsiteY5" fmla="*/ 1228165 h 1273089"/>
                <a:gd name="connsiteX6" fmla="*/ 1999382 w 2169711"/>
                <a:gd name="connsiteY6" fmla="*/ 1201271 h 1273089"/>
                <a:gd name="connsiteX7" fmla="*/ 1954558 w 2169711"/>
                <a:gd name="connsiteY7" fmla="*/ 1147483 h 1273089"/>
                <a:gd name="connsiteX8" fmla="*/ 1945593 w 2169711"/>
                <a:gd name="connsiteY8" fmla="*/ 1183342 h 1273089"/>
                <a:gd name="connsiteX9" fmla="*/ 1927664 w 2169711"/>
                <a:gd name="connsiteY9" fmla="*/ 1246095 h 1273089"/>
                <a:gd name="connsiteX10" fmla="*/ 1909735 w 2169711"/>
                <a:gd name="connsiteY10" fmla="*/ 1228165 h 1273089"/>
                <a:gd name="connsiteX11" fmla="*/ 1900770 w 2169711"/>
                <a:gd name="connsiteY11" fmla="*/ 1192306 h 1273089"/>
                <a:gd name="connsiteX12" fmla="*/ 1873876 w 2169711"/>
                <a:gd name="connsiteY12" fmla="*/ 1210236 h 1273089"/>
                <a:gd name="connsiteX13" fmla="*/ 1838017 w 2169711"/>
                <a:gd name="connsiteY13" fmla="*/ 1246095 h 1273089"/>
                <a:gd name="connsiteX14" fmla="*/ 1829052 w 2169711"/>
                <a:gd name="connsiteY14" fmla="*/ 1246095 h 1273089"/>
                <a:gd name="connsiteX15" fmla="*/ 1820088 w 2169711"/>
                <a:gd name="connsiteY15" fmla="*/ 1138518 h 1273089"/>
                <a:gd name="connsiteX16" fmla="*/ 1811123 w 2169711"/>
                <a:gd name="connsiteY16" fmla="*/ 1111624 h 1273089"/>
                <a:gd name="connsiteX17" fmla="*/ 1775264 w 2169711"/>
                <a:gd name="connsiteY17" fmla="*/ 1075765 h 1273089"/>
                <a:gd name="connsiteX18" fmla="*/ 1784229 w 2169711"/>
                <a:gd name="connsiteY18" fmla="*/ 1138518 h 1273089"/>
                <a:gd name="connsiteX19" fmla="*/ 1829052 w 2169711"/>
                <a:gd name="connsiteY19" fmla="*/ 1183342 h 1273089"/>
                <a:gd name="connsiteX20" fmla="*/ 1873876 w 2169711"/>
                <a:gd name="connsiteY20" fmla="*/ 1210236 h 1273089"/>
                <a:gd name="connsiteX21" fmla="*/ 1900770 w 2169711"/>
                <a:gd name="connsiteY21" fmla="*/ 1201271 h 1273089"/>
                <a:gd name="connsiteX22" fmla="*/ 1882841 w 2169711"/>
                <a:gd name="connsiteY22" fmla="*/ 1174377 h 1273089"/>
                <a:gd name="connsiteX23" fmla="*/ 1820088 w 2169711"/>
                <a:gd name="connsiteY23" fmla="*/ 1147483 h 1273089"/>
                <a:gd name="connsiteX24" fmla="*/ 1882841 w 2169711"/>
                <a:gd name="connsiteY24" fmla="*/ 1138518 h 1273089"/>
                <a:gd name="connsiteX25" fmla="*/ 1909735 w 2169711"/>
                <a:gd name="connsiteY25" fmla="*/ 1129553 h 1273089"/>
                <a:gd name="connsiteX26" fmla="*/ 1945593 w 2169711"/>
                <a:gd name="connsiteY26" fmla="*/ 1138518 h 1273089"/>
                <a:gd name="connsiteX27" fmla="*/ 1954558 w 2169711"/>
                <a:gd name="connsiteY27" fmla="*/ 1174377 h 1273089"/>
                <a:gd name="connsiteX28" fmla="*/ 1981452 w 2169711"/>
                <a:gd name="connsiteY28" fmla="*/ 1183342 h 1273089"/>
                <a:gd name="connsiteX29" fmla="*/ 1963523 w 2169711"/>
                <a:gd name="connsiteY29" fmla="*/ 1246095 h 1273089"/>
                <a:gd name="connsiteX30" fmla="*/ 1936629 w 2169711"/>
                <a:gd name="connsiteY30" fmla="*/ 1237130 h 1273089"/>
                <a:gd name="connsiteX31" fmla="*/ 1927664 w 2169711"/>
                <a:gd name="connsiteY31" fmla="*/ 1192306 h 1273089"/>
                <a:gd name="connsiteX32" fmla="*/ 1918699 w 2169711"/>
                <a:gd name="connsiteY32" fmla="*/ 1156447 h 1273089"/>
                <a:gd name="connsiteX33" fmla="*/ 1909735 w 2169711"/>
                <a:gd name="connsiteY33" fmla="*/ 1102659 h 1273089"/>
                <a:gd name="connsiteX34" fmla="*/ 1873876 w 2169711"/>
                <a:gd name="connsiteY34" fmla="*/ 1066800 h 1273089"/>
                <a:gd name="connsiteX35" fmla="*/ 1900770 w 2169711"/>
                <a:gd name="connsiteY35" fmla="*/ 1057836 h 1273089"/>
                <a:gd name="connsiteX36" fmla="*/ 2017311 w 2169711"/>
                <a:gd name="connsiteY36" fmla="*/ 1075765 h 1273089"/>
                <a:gd name="connsiteX37" fmla="*/ 2008346 w 2169711"/>
                <a:gd name="connsiteY37" fmla="*/ 1102659 h 1273089"/>
                <a:gd name="connsiteX38" fmla="*/ 1873876 w 2169711"/>
                <a:gd name="connsiteY38" fmla="*/ 1066800 h 1273089"/>
                <a:gd name="connsiteX39" fmla="*/ 1882841 w 2169711"/>
                <a:gd name="connsiteY39" fmla="*/ 1030942 h 1273089"/>
                <a:gd name="connsiteX40" fmla="*/ 1873876 w 2169711"/>
                <a:gd name="connsiteY40" fmla="*/ 1057836 h 1273089"/>
                <a:gd name="connsiteX41" fmla="*/ 1855946 w 2169711"/>
                <a:gd name="connsiteY41" fmla="*/ 1075765 h 1273089"/>
                <a:gd name="connsiteX42" fmla="*/ 1838017 w 2169711"/>
                <a:gd name="connsiteY42" fmla="*/ 1048871 h 1273089"/>
                <a:gd name="connsiteX43" fmla="*/ 1811123 w 2169711"/>
                <a:gd name="connsiteY43" fmla="*/ 1039906 h 1273089"/>
                <a:gd name="connsiteX44" fmla="*/ 1802158 w 2169711"/>
                <a:gd name="connsiteY44" fmla="*/ 1075765 h 1273089"/>
                <a:gd name="connsiteX45" fmla="*/ 1793193 w 2169711"/>
                <a:gd name="connsiteY45" fmla="*/ 1102659 h 1273089"/>
                <a:gd name="connsiteX46" fmla="*/ 1784229 w 2169711"/>
                <a:gd name="connsiteY46" fmla="*/ 1048871 h 1273089"/>
                <a:gd name="connsiteX47" fmla="*/ 1775264 w 2169711"/>
                <a:gd name="connsiteY47" fmla="*/ 1021977 h 1273089"/>
                <a:gd name="connsiteX48" fmla="*/ 1766299 w 2169711"/>
                <a:gd name="connsiteY48" fmla="*/ 1075765 h 1273089"/>
                <a:gd name="connsiteX49" fmla="*/ 1757335 w 2169711"/>
                <a:gd name="connsiteY49" fmla="*/ 1111624 h 1273089"/>
                <a:gd name="connsiteX50" fmla="*/ 1748370 w 2169711"/>
                <a:gd name="connsiteY50" fmla="*/ 1057836 h 1273089"/>
                <a:gd name="connsiteX51" fmla="*/ 1739405 w 2169711"/>
                <a:gd name="connsiteY51" fmla="*/ 1084730 h 1273089"/>
                <a:gd name="connsiteX52" fmla="*/ 1730441 w 2169711"/>
                <a:gd name="connsiteY52" fmla="*/ 1129553 h 1273089"/>
                <a:gd name="connsiteX53" fmla="*/ 1721476 w 2169711"/>
                <a:gd name="connsiteY53" fmla="*/ 1165412 h 1273089"/>
                <a:gd name="connsiteX54" fmla="*/ 1730441 w 2169711"/>
                <a:gd name="connsiteY54" fmla="*/ 1192306 h 1273089"/>
                <a:gd name="connsiteX55" fmla="*/ 1739405 w 2169711"/>
                <a:gd name="connsiteY55" fmla="*/ 1210236 h 1273089"/>
                <a:gd name="connsiteX56" fmla="*/ 1721476 w 2169711"/>
                <a:gd name="connsiteY56" fmla="*/ 1264024 h 1273089"/>
                <a:gd name="connsiteX57" fmla="*/ 1730441 w 2169711"/>
                <a:gd name="connsiteY57" fmla="*/ 1237130 h 1273089"/>
                <a:gd name="connsiteX58" fmla="*/ 1757335 w 2169711"/>
                <a:gd name="connsiteY58" fmla="*/ 1174377 h 1273089"/>
                <a:gd name="connsiteX59" fmla="*/ 1793193 w 2169711"/>
                <a:gd name="connsiteY59" fmla="*/ 1066800 h 1273089"/>
                <a:gd name="connsiteX60" fmla="*/ 1802158 w 2169711"/>
                <a:gd name="connsiteY60" fmla="*/ 1021977 h 1273089"/>
                <a:gd name="connsiteX61" fmla="*/ 1820088 w 2169711"/>
                <a:gd name="connsiteY61" fmla="*/ 968189 h 1273089"/>
                <a:gd name="connsiteX62" fmla="*/ 1748370 w 2169711"/>
                <a:gd name="connsiteY62" fmla="*/ 923365 h 1273089"/>
                <a:gd name="connsiteX63" fmla="*/ 1712511 w 2169711"/>
                <a:gd name="connsiteY63" fmla="*/ 887506 h 1273089"/>
                <a:gd name="connsiteX64" fmla="*/ 1694582 w 2169711"/>
                <a:gd name="connsiteY64" fmla="*/ 833718 h 1273089"/>
                <a:gd name="connsiteX65" fmla="*/ 1685617 w 2169711"/>
                <a:gd name="connsiteY65" fmla="*/ 806824 h 1273089"/>
                <a:gd name="connsiteX66" fmla="*/ 1676652 w 2169711"/>
                <a:gd name="connsiteY66" fmla="*/ 779930 h 1273089"/>
                <a:gd name="connsiteX67" fmla="*/ 1640793 w 2169711"/>
                <a:gd name="connsiteY67" fmla="*/ 762000 h 1273089"/>
                <a:gd name="connsiteX68" fmla="*/ 1613899 w 2169711"/>
                <a:gd name="connsiteY68" fmla="*/ 744071 h 1273089"/>
                <a:gd name="connsiteX69" fmla="*/ 1587005 w 2169711"/>
                <a:gd name="connsiteY69" fmla="*/ 735106 h 1273089"/>
                <a:gd name="connsiteX70" fmla="*/ 1551146 w 2169711"/>
                <a:gd name="connsiteY70" fmla="*/ 708212 h 1273089"/>
                <a:gd name="connsiteX71" fmla="*/ 1524252 w 2169711"/>
                <a:gd name="connsiteY71" fmla="*/ 690283 h 1273089"/>
                <a:gd name="connsiteX72" fmla="*/ 1515288 w 2169711"/>
                <a:gd name="connsiteY72" fmla="*/ 663389 h 1273089"/>
                <a:gd name="connsiteX73" fmla="*/ 1479429 w 2169711"/>
                <a:gd name="connsiteY73" fmla="*/ 636495 h 1273089"/>
                <a:gd name="connsiteX74" fmla="*/ 1461499 w 2169711"/>
                <a:gd name="connsiteY74" fmla="*/ 618565 h 1273089"/>
                <a:gd name="connsiteX75" fmla="*/ 1434605 w 2169711"/>
                <a:gd name="connsiteY75" fmla="*/ 564777 h 1273089"/>
                <a:gd name="connsiteX76" fmla="*/ 1416676 w 2169711"/>
                <a:gd name="connsiteY76" fmla="*/ 546847 h 1273089"/>
                <a:gd name="connsiteX77" fmla="*/ 1443570 w 2169711"/>
                <a:gd name="connsiteY77" fmla="*/ 537883 h 1273089"/>
                <a:gd name="connsiteX78" fmla="*/ 1461499 w 2169711"/>
                <a:gd name="connsiteY78" fmla="*/ 510989 h 1273089"/>
                <a:gd name="connsiteX79" fmla="*/ 1479429 w 2169711"/>
                <a:gd name="connsiteY79" fmla="*/ 493059 h 1273089"/>
                <a:gd name="connsiteX80" fmla="*/ 1425641 w 2169711"/>
                <a:gd name="connsiteY80" fmla="*/ 457200 h 1273089"/>
                <a:gd name="connsiteX81" fmla="*/ 1407711 w 2169711"/>
                <a:gd name="connsiteY81" fmla="*/ 475130 h 1273089"/>
                <a:gd name="connsiteX82" fmla="*/ 1389782 w 2169711"/>
                <a:gd name="connsiteY82" fmla="*/ 457200 h 1273089"/>
                <a:gd name="connsiteX83" fmla="*/ 1353923 w 2169711"/>
                <a:gd name="connsiteY83" fmla="*/ 493059 h 1273089"/>
                <a:gd name="connsiteX84" fmla="*/ 1371852 w 2169711"/>
                <a:gd name="connsiteY84" fmla="*/ 573742 h 1273089"/>
                <a:gd name="connsiteX85" fmla="*/ 1335993 w 2169711"/>
                <a:gd name="connsiteY85" fmla="*/ 582706 h 1273089"/>
                <a:gd name="connsiteX86" fmla="*/ 1282205 w 2169711"/>
                <a:gd name="connsiteY86" fmla="*/ 546847 h 1273089"/>
                <a:gd name="connsiteX87" fmla="*/ 1300135 w 2169711"/>
                <a:gd name="connsiteY87" fmla="*/ 528918 h 1273089"/>
                <a:gd name="connsiteX88" fmla="*/ 1246346 w 2169711"/>
                <a:gd name="connsiteY88" fmla="*/ 484095 h 1273089"/>
                <a:gd name="connsiteX89" fmla="*/ 1228417 w 2169711"/>
                <a:gd name="connsiteY89" fmla="*/ 448236 h 1273089"/>
                <a:gd name="connsiteX90" fmla="*/ 1264276 w 2169711"/>
                <a:gd name="connsiteY90" fmla="*/ 430306 h 1273089"/>
                <a:gd name="connsiteX91" fmla="*/ 1291170 w 2169711"/>
                <a:gd name="connsiteY91" fmla="*/ 412377 h 1273089"/>
                <a:gd name="connsiteX92" fmla="*/ 1282205 w 2169711"/>
                <a:gd name="connsiteY92" fmla="*/ 475130 h 1273089"/>
                <a:gd name="connsiteX93" fmla="*/ 1291170 w 2169711"/>
                <a:gd name="connsiteY93" fmla="*/ 502024 h 1273089"/>
                <a:gd name="connsiteX94" fmla="*/ 1300135 w 2169711"/>
                <a:gd name="connsiteY94" fmla="*/ 466165 h 1273089"/>
                <a:gd name="connsiteX95" fmla="*/ 1318064 w 2169711"/>
                <a:gd name="connsiteY95" fmla="*/ 412377 h 1273089"/>
                <a:gd name="connsiteX96" fmla="*/ 1291170 w 2169711"/>
                <a:gd name="connsiteY96" fmla="*/ 385483 h 1273089"/>
                <a:gd name="connsiteX97" fmla="*/ 1228417 w 2169711"/>
                <a:gd name="connsiteY97" fmla="*/ 385483 h 1273089"/>
                <a:gd name="connsiteX98" fmla="*/ 1201523 w 2169711"/>
                <a:gd name="connsiteY98" fmla="*/ 394447 h 1273089"/>
                <a:gd name="connsiteX99" fmla="*/ 1165664 w 2169711"/>
                <a:gd name="connsiteY99" fmla="*/ 528918 h 1273089"/>
                <a:gd name="connsiteX100" fmla="*/ 1147735 w 2169711"/>
                <a:gd name="connsiteY100" fmla="*/ 555812 h 1273089"/>
                <a:gd name="connsiteX101" fmla="*/ 1138770 w 2169711"/>
                <a:gd name="connsiteY101" fmla="*/ 582706 h 1273089"/>
                <a:gd name="connsiteX102" fmla="*/ 1165664 w 2169711"/>
                <a:gd name="connsiteY102" fmla="*/ 564777 h 1273089"/>
                <a:gd name="connsiteX103" fmla="*/ 1192558 w 2169711"/>
                <a:gd name="connsiteY103" fmla="*/ 555812 h 1273089"/>
                <a:gd name="connsiteX104" fmla="*/ 1237382 w 2169711"/>
                <a:gd name="connsiteY104" fmla="*/ 519953 h 1273089"/>
                <a:gd name="connsiteX105" fmla="*/ 1291170 w 2169711"/>
                <a:gd name="connsiteY105" fmla="*/ 484095 h 1273089"/>
                <a:gd name="connsiteX106" fmla="*/ 1318064 w 2169711"/>
                <a:gd name="connsiteY106" fmla="*/ 466165 h 1273089"/>
                <a:gd name="connsiteX107" fmla="*/ 1309099 w 2169711"/>
                <a:gd name="connsiteY107" fmla="*/ 439271 h 1273089"/>
                <a:gd name="connsiteX108" fmla="*/ 1309099 w 2169711"/>
                <a:gd name="connsiteY108" fmla="*/ 367553 h 1273089"/>
                <a:gd name="connsiteX109" fmla="*/ 1282205 w 2169711"/>
                <a:gd name="connsiteY109" fmla="*/ 349624 h 1273089"/>
                <a:gd name="connsiteX110" fmla="*/ 1282205 w 2169711"/>
                <a:gd name="connsiteY110" fmla="*/ 340659 h 1273089"/>
                <a:gd name="connsiteX111" fmla="*/ 1300135 w 2169711"/>
                <a:gd name="connsiteY111" fmla="*/ 322730 h 1273089"/>
                <a:gd name="connsiteX112" fmla="*/ 1389782 w 2169711"/>
                <a:gd name="connsiteY112" fmla="*/ 385483 h 1273089"/>
                <a:gd name="connsiteX113" fmla="*/ 1407711 w 2169711"/>
                <a:gd name="connsiteY113" fmla="*/ 412377 h 1273089"/>
                <a:gd name="connsiteX114" fmla="*/ 1380817 w 2169711"/>
                <a:gd name="connsiteY114" fmla="*/ 403412 h 1273089"/>
                <a:gd name="connsiteX115" fmla="*/ 1335993 w 2169711"/>
                <a:gd name="connsiteY115" fmla="*/ 385483 h 1273089"/>
                <a:gd name="connsiteX116" fmla="*/ 1309099 w 2169711"/>
                <a:gd name="connsiteY116" fmla="*/ 376518 h 1273089"/>
                <a:gd name="connsiteX117" fmla="*/ 1237382 w 2169711"/>
                <a:gd name="connsiteY117" fmla="*/ 349624 h 1273089"/>
                <a:gd name="connsiteX118" fmla="*/ 1192558 w 2169711"/>
                <a:gd name="connsiteY118" fmla="*/ 304800 h 1273089"/>
                <a:gd name="connsiteX119" fmla="*/ 1201523 w 2169711"/>
                <a:gd name="connsiteY119" fmla="*/ 421342 h 1273089"/>
                <a:gd name="connsiteX120" fmla="*/ 1219452 w 2169711"/>
                <a:gd name="connsiteY120" fmla="*/ 457200 h 1273089"/>
                <a:gd name="connsiteX121" fmla="*/ 1192558 w 2169711"/>
                <a:gd name="connsiteY121" fmla="*/ 439271 h 1273089"/>
                <a:gd name="connsiteX122" fmla="*/ 1129805 w 2169711"/>
                <a:gd name="connsiteY122" fmla="*/ 430306 h 1273089"/>
                <a:gd name="connsiteX123" fmla="*/ 1138770 w 2169711"/>
                <a:gd name="connsiteY123" fmla="*/ 385483 h 1273089"/>
                <a:gd name="connsiteX124" fmla="*/ 1147735 w 2169711"/>
                <a:gd name="connsiteY124" fmla="*/ 412377 h 1273089"/>
                <a:gd name="connsiteX125" fmla="*/ 1120841 w 2169711"/>
                <a:gd name="connsiteY125" fmla="*/ 403412 h 1273089"/>
                <a:gd name="connsiteX126" fmla="*/ 1120841 w 2169711"/>
                <a:gd name="connsiteY126" fmla="*/ 430306 h 1273089"/>
                <a:gd name="connsiteX127" fmla="*/ 1102911 w 2169711"/>
                <a:gd name="connsiteY127" fmla="*/ 394447 h 1273089"/>
                <a:gd name="connsiteX128" fmla="*/ 1084982 w 2169711"/>
                <a:gd name="connsiteY128" fmla="*/ 331695 h 1273089"/>
                <a:gd name="connsiteX129" fmla="*/ 1040158 w 2169711"/>
                <a:gd name="connsiteY129" fmla="*/ 304800 h 1273089"/>
                <a:gd name="connsiteX130" fmla="*/ 959476 w 2169711"/>
                <a:gd name="connsiteY130" fmla="*/ 268942 h 1273089"/>
                <a:gd name="connsiteX131" fmla="*/ 959476 w 2169711"/>
                <a:gd name="connsiteY131" fmla="*/ 233083 h 1273089"/>
                <a:gd name="connsiteX132" fmla="*/ 950511 w 2169711"/>
                <a:gd name="connsiteY132" fmla="*/ 206189 h 1273089"/>
                <a:gd name="connsiteX133" fmla="*/ 1058088 w 2169711"/>
                <a:gd name="connsiteY133" fmla="*/ 215153 h 1273089"/>
                <a:gd name="connsiteX134" fmla="*/ 1111876 w 2169711"/>
                <a:gd name="connsiteY134" fmla="*/ 242047 h 1273089"/>
                <a:gd name="connsiteX135" fmla="*/ 1102911 w 2169711"/>
                <a:gd name="connsiteY135" fmla="*/ 268942 h 1273089"/>
                <a:gd name="connsiteX136" fmla="*/ 1049123 w 2169711"/>
                <a:gd name="connsiteY136" fmla="*/ 286871 h 1273089"/>
                <a:gd name="connsiteX137" fmla="*/ 1040158 w 2169711"/>
                <a:gd name="connsiteY137" fmla="*/ 259977 h 1273089"/>
                <a:gd name="connsiteX138" fmla="*/ 1031193 w 2169711"/>
                <a:gd name="connsiteY138" fmla="*/ 286871 h 1273089"/>
                <a:gd name="connsiteX139" fmla="*/ 1004299 w 2169711"/>
                <a:gd name="connsiteY139" fmla="*/ 313765 h 1273089"/>
                <a:gd name="connsiteX140" fmla="*/ 950511 w 2169711"/>
                <a:gd name="connsiteY140" fmla="*/ 367553 h 1273089"/>
                <a:gd name="connsiteX141" fmla="*/ 923617 w 2169711"/>
                <a:gd name="connsiteY141" fmla="*/ 349624 h 1273089"/>
                <a:gd name="connsiteX142" fmla="*/ 896723 w 2169711"/>
                <a:gd name="connsiteY142" fmla="*/ 304800 h 1273089"/>
                <a:gd name="connsiteX143" fmla="*/ 878793 w 2169711"/>
                <a:gd name="connsiteY143" fmla="*/ 286871 h 1273089"/>
                <a:gd name="connsiteX144" fmla="*/ 860864 w 2169711"/>
                <a:gd name="connsiteY144" fmla="*/ 251012 h 1273089"/>
                <a:gd name="connsiteX145" fmla="*/ 842935 w 2169711"/>
                <a:gd name="connsiteY145" fmla="*/ 197224 h 1273089"/>
                <a:gd name="connsiteX146" fmla="*/ 753288 w 2169711"/>
                <a:gd name="connsiteY146" fmla="*/ 206189 h 1273089"/>
                <a:gd name="connsiteX147" fmla="*/ 780182 w 2169711"/>
                <a:gd name="connsiteY147" fmla="*/ 224118 h 1273089"/>
                <a:gd name="connsiteX148" fmla="*/ 851899 w 2169711"/>
                <a:gd name="connsiteY148" fmla="*/ 215153 h 1273089"/>
                <a:gd name="connsiteX149" fmla="*/ 914652 w 2169711"/>
                <a:gd name="connsiteY149" fmla="*/ 197224 h 1273089"/>
                <a:gd name="connsiteX150" fmla="*/ 977405 w 2169711"/>
                <a:gd name="connsiteY150" fmla="*/ 179295 h 1273089"/>
                <a:gd name="connsiteX151" fmla="*/ 1013264 w 2169711"/>
                <a:gd name="connsiteY151" fmla="*/ 161365 h 1273089"/>
                <a:gd name="connsiteX152" fmla="*/ 959476 w 2169711"/>
                <a:gd name="connsiteY152" fmla="*/ 116542 h 1273089"/>
                <a:gd name="connsiteX153" fmla="*/ 887758 w 2169711"/>
                <a:gd name="connsiteY153" fmla="*/ 125506 h 1273089"/>
                <a:gd name="connsiteX154" fmla="*/ 851899 w 2169711"/>
                <a:gd name="connsiteY154" fmla="*/ 143436 h 1273089"/>
                <a:gd name="connsiteX155" fmla="*/ 816041 w 2169711"/>
                <a:gd name="connsiteY155" fmla="*/ 152400 h 1273089"/>
                <a:gd name="connsiteX156" fmla="*/ 789146 w 2169711"/>
                <a:gd name="connsiteY156" fmla="*/ 170330 h 1273089"/>
                <a:gd name="connsiteX157" fmla="*/ 762252 w 2169711"/>
                <a:gd name="connsiteY157" fmla="*/ 215153 h 1273089"/>
                <a:gd name="connsiteX158" fmla="*/ 744323 w 2169711"/>
                <a:gd name="connsiteY158" fmla="*/ 233083 h 1273089"/>
                <a:gd name="connsiteX159" fmla="*/ 717429 w 2169711"/>
                <a:gd name="connsiteY159" fmla="*/ 286871 h 1273089"/>
                <a:gd name="connsiteX160" fmla="*/ 690535 w 2169711"/>
                <a:gd name="connsiteY160" fmla="*/ 268942 h 1273089"/>
                <a:gd name="connsiteX161" fmla="*/ 672605 w 2169711"/>
                <a:gd name="connsiteY161" fmla="*/ 242047 h 1273089"/>
                <a:gd name="connsiteX162" fmla="*/ 618817 w 2169711"/>
                <a:gd name="connsiteY162" fmla="*/ 215153 h 1273089"/>
                <a:gd name="connsiteX163" fmla="*/ 591923 w 2169711"/>
                <a:gd name="connsiteY163" fmla="*/ 233083 h 1273089"/>
                <a:gd name="connsiteX164" fmla="*/ 600888 w 2169711"/>
                <a:gd name="connsiteY164" fmla="*/ 313765 h 1273089"/>
                <a:gd name="connsiteX165" fmla="*/ 547099 w 2169711"/>
                <a:gd name="connsiteY165" fmla="*/ 295836 h 1273089"/>
                <a:gd name="connsiteX166" fmla="*/ 520205 w 2169711"/>
                <a:gd name="connsiteY166" fmla="*/ 304800 h 1273089"/>
                <a:gd name="connsiteX167" fmla="*/ 502276 w 2169711"/>
                <a:gd name="connsiteY167" fmla="*/ 340659 h 1273089"/>
                <a:gd name="connsiteX168" fmla="*/ 493311 w 2169711"/>
                <a:gd name="connsiteY168" fmla="*/ 367553 h 1273089"/>
                <a:gd name="connsiteX169" fmla="*/ 466417 w 2169711"/>
                <a:gd name="connsiteY169" fmla="*/ 376518 h 1273089"/>
                <a:gd name="connsiteX170" fmla="*/ 385735 w 2169711"/>
                <a:gd name="connsiteY170" fmla="*/ 367553 h 1273089"/>
                <a:gd name="connsiteX171" fmla="*/ 403664 w 2169711"/>
                <a:gd name="connsiteY171" fmla="*/ 412377 h 1273089"/>
                <a:gd name="connsiteX172" fmla="*/ 439523 w 2169711"/>
                <a:gd name="connsiteY172" fmla="*/ 403412 h 1273089"/>
                <a:gd name="connsiteX173" fmla="*/ 466417 w 2169711"/>
                <a:gd name="connsiteY173" fmla="*/ 385483 h 1273089"/>
                <a:gd name="connsiteX174" fmla="*/ 520205 w 2169711"/>
                <a:gd name="connsiteY174" fmla="*/ 376518 h 1273089"/>
                <a:gd name="connsiteX175" fmla="*/ 556064 w 2169711"/>
                <a:gd name="connsiteY175" fmla="*/ 367553 h 1273089"/>
                <a:gd name="connsiteX176" fmla="*/ 591923 w 2169711"/>
                <a:gd name="connsiteY176" fmla="*/ 376518 h 1273089"/>
                <a:gd name="connsiteX177" fmla="*/ 627782 w 2169711"/>
                <a:gd name="connsiteY177" fmla="*/ 403412 h 1273089"/>
                <a:gd name="connsiteX178" fmla="*/ 690535 w 2169711"/>
                <a:gd name="connsiteY178" fmla="*/ 430306 h 1273089"/>
                <a:gd name="connsiteX179" fmla="*/ 717429 w 2169711"/>
                <a:gd name="connsiteY179" fmla="*/ 412377 h 1273089"/>
                <a:gd name="connsiteX180" fmla="*/ 699499 w 2169711"/>
                <a:gd name="connsiteY180" fmla="*/ 331695 h 1273089"/>
                <a:gd name="connsiteX181" fmla="*/ 672605 w 2169711"/>
                <a:gd name="connsiteY181" fmla="*/ 349624 h 1273089"/>
                <a:gd name="connsiteX182" fmla="*/ 609852 w 2169711"/>
                <a:gd name="connsiteY182" fmla="*/ 304800 h 1273089"/>
                <a:gd name="connsiteX183" fmla="*/ 573993 w 2169711"/>
                <a:gd name="connsiteY183" fmla="*/ 277906 h 1273089"/>
                <a:gd name="connsiteX184" fmla="*/ 520205 w 2169711"/>
                <a:gd name="connsiteY184" fmla="*/ 233083 h 1273089"/>
                <a:gd name="connsiteX185" fmla="*/ 475382 w 2169711"/>
                <a:gd name="connsiteY185" fmla="*/ 268942 h 1273089"/>
                <a:gd name="connsiteX186" fmla="*/ 439523 w 2169711"/>
                <a:gd name="connsiteY186" fmla="*/ 251012 h 1273089"/>
                <a:gd name="connsiteX187" fmla="*/ 376770 w 2169711"/>
                <a:gd name="connsiteY187" fmla="*/ 259977 h 1273089"/>
                <a:gd name="connsiteX188" fmla="*/ 367805 w 2169711"/>
                <a:gd name="connsiteY188" fmla="*/ 286871 h 1273089"/>
                <a:gd name="connsiteX189" fmla="*/ 358841 w 2169711"/>
                <a:gd name="connsiteY189" fmla="*/ 322730 h 1273089"/>
                <a:gd name="connsiteX190" fmla="*/ 331946 w 2169711"/>
                <a:gd name="connsiteY190" fmla="*/ 331695 h 1273089"/>
                <a:gd name="connsiteX191" fmla="*/ 260229 w 2169711"/>
                <a:gd name="connsiteY191" fmla="*/ 349624 h 1273089"/>
                <a:gd name="connsiteX192" fmla="*/ 251264 w 2169711"/>
                <a:gd name="connsiteY192" fmla="*/ 385483 h 1273089"/>
                <a:gd name="connsiteX193" fmla="*/ 233335 w 2169711"/>
                <a:gd name="connsiteY193" fmla="*/ 457200 h 1273089"/>
                <a:gd name="connsiteX194" fmla="*/ 215405 w 2169711"/>
                <a:gd name="connsiteY194" fmla="*/ 493059 h 1273089"/>
                <a:gd name="connsiteX195" fmla="*/ 197476 w 2169711"/>
                <a:gd name="connsiteY195" fmla="*/ 546847 h 1273089"/>
                <a:gd name="connsiteX196" fmla="*/ 170582 w 2169711"/>
                <a:gd name="connsiteY196" fmla="*/ 537883 h 1273089"/>
                <a:gd name="connsiteX197" fmla="*/ 125758 w 2169711"/>
                <a:gd name="connsiteY197" fmla="*/ 502024 h 1273089"/>
                <a:gd name="connsiteX198" fmla="*/ 143688 w 2169711"/>
                <a:gd name="connsiteY198" fmla="*/ 609600 h 1273089"/>
                <a:gd name="connsiteX199" fmla="*/ 287123 w 2169711"/>
                <a:gd name="connsiteY199" fmla="*/ 582706 h 1273089"/>
                <a:gd name="connsiteX200" fmla="*/ 331946 w 2169711"/>
                <a:gd name="connsiteY200" fmla="*/ 555812 h 1273089"/>
                <a:gd name="connsiteX201" fmla="*/ 367805 w 2169711"/>
                <a:gd name="connsiteY201" fmla="*/ 537883 h 1273089"/>
                <a:gd name="connsiteX202" fmla="*/ 421593 w 2169711"/>
                <a:gd name="connsiteY202" fmla="*/ 502024 h 1273089"/>
                <a:gd name="connsiteX203" fmla="*/ 457452 w 2169711"/>
                <a:gd name="connsiteY203" fmla="*/ 466165 h 1273089"/>
                <a:gd name="connsiteX204" fmla="*/ 475382 w 2169711"/>
                <a:gd name="connsiteY204" fmla="*/ 376518 h 1273089"/>
                <a:gd name="connsiteX205" fmla="*/ 466417 w 2169711"/>
                <a:gd name="connsiteY205" fmla="*/ 349624 h 1273089"/>
                <a:gd name="connsiteX206" fmla="*/ 412629 w 2169711"/>
                <a:gd name="connsiteY206" fmla="*/ 331695 h 1273089"/>
                <a:gd name="connsiteX207" fmla="*/ 367805 w 2169711"/>
                <a:gd name="connsiteY207" fmla="*/ 340659 h 1273089"/>
                <a:gd name="connsiteX208" fmla="*/ 340911 w 2169711"/>
                <a:gd name="connsiteY208" fmla="*/ 322730 h 1273089"/>
                <a:gd name="connsiteX209" fmla="*/ 305052 w 2169711"/>
                <a:gd name="connsiteY209" fmla="*/ 313765 h 1273089"/>
                <a:gd name="connsiteX210" fmla="*/ 296088 w 2169711"/>
                <a:gd name="connsiteY210" fmla="*/ 349624 h 1273089"/>
                <a:gd name="connsiteX211" fmla="*/ 314017 w 2169711"/>
                <a:gd name="connsiteY211" fmla="*/ 466165 h 1273089"/>
                <a:gd name="connsiteX212" fmla="*/ 331946 w 2169711"/>
                <a:gd name="connsiteY212" fmla="*/ 251012 h 1273089"/>
                <a:gd name="connsiteX213" fmla="*/ 340911 w 2169711"/>
                <a:gd name="connsiteY213" fmla="*/ 224118 h 1273089"/>
                <a:gd name="connsiteX214" fmla="*/ 367805 w 2169711"/>
                <a:gd name="connsiteY214" fmla="*/ 268942 h 1273089"/>
                <a:gd name="connsiteX215" fmla="*/ 466417 w 2169711"/>
                <a:gd name="connsiteY215" fmla="*/ 152400 h 1273089"/>
                <a:gd name="connsiteX216" fmla="*/ 493311 w 2169711"/>
                <a:gd name="connsiteY216" fmla="*/ 134471 h 1273089"/>
                <a:gd name="connsiteX217" fmla="*/ 529170 w 2169711"/>
                <a:gd name="connsiteY217" fmla="*/ 98612 h 1273089"/>
                <a:gd name="connsiteX218" fmla="*/ 547099 w 2169711"/>
                <a:gd name="connsiteY218" fmla="*/ 152400 h 1273089"/>
                <a:gd name="connsiteX219" fmla="*/ 582958 w 2169711"/>
                <a:gd name="connsiteY219" fmla="*/ 224118 h 1273089"/>
                <a:gd name="connsiteX220" fmla="*/ 591923 w 2169711"/>
                <a:gd name="connsiteY220" fmla="*/ 251012 h 1273089"/>
                <a:gd name="connsiteX221" fmla="*/ 609852 w 2169711"/>
                <a:gd name="connsiteY221" fmla="*/ 268942 h 1273089"/>
                <a:gd name="connsiteX222" fmla="*/ 645711 w 2169711"/>
                <a:gd name="connsiteY222" fmla="*/ 322730 h 1273089"/>
                <a:gd name="connsiteX223" fmla="*/ 708464 w 2169711"/>
                <a:gd name="connsiteY223" fmla="*/ 313765 h 1273089"/>
                <a:gd name="connsiteX224" fmla="*/ 807076 w 2169711"/>
                <a:gd name="connsiteY224" fmla="*/ 322730 h 1273089"/>
                <a:gd name="connsiteX225" fmla="*/ 851899 w 2169711"/>
                <a:gd name="connsiteY225" fmla="*/ 206189 h 1273089"/>
                <a:gd name="connsiteX226" fmla="*/ 887758 w 2169711"/>
                <a:gd name="connsiteY226" fmla="*/ 98612 h 1273089"/>
                <a:gd name="connsiteX227" fmla="*/ 905688 w 2169711"/>
                <a:gd name="connsiteY227" fmla="*/ 26895 h 1273089"/>
                <a:gd name="connsiteX228" fmla="*/ 914652 w 2169711"/>
                <a:gd name="connsiteY228" fmla="*/ 0 h 1273089"/>
                <a:gd name="connsiteX229" fmla="*/ 896723 w 2169711"/>
                <a:gd name="connsiteY229" fmla="*/ 26895 h 1273089"/>
                <a:gd name="connsiteX230" fmla="*/ 851899 w 2169711"/>
                <a:gd name="connsiteY230" fmla="*/ 44824 h 1273089"/>
                <a:gd name="connsiteX231" fmla="*/ 825005 w 2169711"/>
                <a:gd name="connsiteY231" fmla="*/ 62753 h 1273089"/>
                <a:gd name="connsiteX232" fmla="*/ 735358 w 2169711"/>
                <a:gd name="connsiteY232" fmla="*/ 89647 h 1273089"/>
                <a:gd name="connsiteX233" fmla="*/ 690535 w 2169711"/>
                <a:gd name="connsiteY233" fmla="*/ 107577 h 1273089"/>
                <a:gd name="connsiteX234" fmla="*/ 645711 w 2169711"/>
                <a:gd name="connsiteY234" fmla="*/ 116542 h 1273089"/>
                <a:gd name="connsiteX235" fmla="*/ 609852 w 2169711"/>
                <a:gd name="connsiteY235" fmla="*/ 134471 h 1273089"/>
                <a:gd name="connsiteX236" fmla="*/ 565029 w 2169711"/>
                <a:gd name="connsiteY236" fmla="*/ 143436 h 1273089"/>
                <a:gd name="connsiteX237" fmla="*/ 538135 w 2169711"/>
                <a:gd name="connsiteY237" fmla="*/ 152400 h 1273089"/>
                <a:gd name="connsiteX238" fmla="*/ 493311 w 2169711"/>
                <a:gd name="connsiteY238" fmla="*/ 143436 h 1273089"/>
                <a:gd name="connsiteX239" fmla="*/ 457452 w 2169711"/>
                <a:gd name="connsiteY239" fmla="*/ 107577 h 1273089"/>
                <a:gd name="connsiteX240" fmla="*/ 430558 w 2169711"/>
                <a:gd name="connsiteY240" fmla="*/ 98612 h 1273089"/>
                <a:gd name="connsiteX241" fmla="*/ 376770 w 2169711"/>
                <a:gd name="connsiteY241" fmla="*/ 116542 h 1273089"/>
                <a:gd name="connsiteX242" fmla="*/ 322982 w 2169711"/>
                <a:gd name="connsiteY242" fmla="*/ 206189 h 1273089"/>
                <a:gd name="connsiteX243" fmla="*/ 296088 w 2169711"/>
                <a:gd name="connsiteY243" fmla="*/ 242047 h 1273089"/>
                <a:gd name="connsiteX244" fmla="*/ 287123 w 2169711"/>
                <a:gd name="connsiteY244" fmla="*/ 286871 h 1273089"/>
                <a:gd name="connsiteX245" fmla="*/ 278158 w 2169711"/>
                <a:gd name="connsiteY245" fmla="*/ 313765 h 1273089"/>
                <a:gd name="connsiteX246" fmla="*/ 269193 w 2169711"/>
                <a:gd name="connsiteY246" fmla="*/ 376518 h 1273089"/>
                <a:gd name="connsiteX247" fmla="*/ 296088 w 2169711"/>
                <a:gd name="connsiteY247" fmla="*/ 358589 h 1273089"/>
                <a:gd name="connsiteX248" fmla="*/ 466417 w 2169711"/>
                <a:gd name="connsiteY248" fmla="*/ 367553 h 1273089"/>
                <a:gd name="connsiteX249" fmla="*/ 591923 w 2169711"/>
                <a:gd name="connsiteY249" fmla="*/ 403412 h 1273089"/>
                <a:gd name="connsiteX250" fmla="*/ 690535 w 2169711"/>
                <a:gd name="connsiteY250" fmla="*/ 430306 h 1273089"/>
                <a:gd name="connsiteX251" fmla="*/ 753288 w 2169711"/>
                <a:gd name="connsiteY251" fmla="*/ 412377 h 1273089"/>
                <a:gd name="connsiteX252" fmla="*/ 833970 w 2169711"/>
                <a:gd name="connsiteY252" fmla="*/ 376518 h 1273089"/>
                <a:gd name="connsiteX253" fmla="*/ 887758 w 2169711"/>
                <a:gd name="connsiteY253" fmla="*/ 358589 h 1273089"/>
                <a:gd name="connsiteX254" fmla="*/ 914652 w 2169711"/>
                <a:gd name="connsiteY254" fmla="*/ 412377 h 1273089"/>
                <a:gd name="connsiteX255" fmla="*/ 860864 w 2169711"/>
                <a:gd name="connsiteY255" fmla="*/ 394447 h 1273089"/>
                <a:gd name="connsiteX256" fmla="*/ 735358 w 2169711"/>
                <a:gd name="connsiteY256" fmla="*/ 376518 h 1273089"/>
                <a:gd name="connsiteX257" fmla="*/ 699499 w 2169711"/>
                <a:gd name="connsiteY257" fmla="*/ 313765 h 1273089"/>
                <a:gd name="connsiteX258" fmla="*/ 690535 w 2169711"/>
                <a:gd name="connsiteY258" fmla="*/ 277906 h 1273089"/>
                <a:gd name="connsiteX259" fmla="*/ 717429 w 2169711"/>
                <a:gd name="connsiteY259" fmla="*/ 179295 h 1273089"/>
                <a:gd name="connsiteX260" fmla="*/ 699499 w 2169711"/>
                <a:gd name="connsiteY260" fmla="*/ 197224 h 1273089"/>
                <a:gd name="connsiteX261" fmla="*/ 645711 w 2169711"/>
                <a:gd name="connsiteY261" fmla="*/ 44824 h 1273089"/>
                <a:gd name="connsiteX262" fmla="*/ 618817 w 2169711"/>
                <a:gd name="connsiteY262" fmla="*/ 71718 h 1273089"/>
                <a:gd name="connsiteX263" fmla="*/ 591923 w 2169711"/>
                <a:gd name="connsiteY263" fmla="*/ 80683 h 1273089"/>
                <a:gd name="connsiteX264" fmla="*/ 573993 w 2169711"/>
                <a:gd name="connsiteY264" fmla="*/ 107577 h 1273089"/>
                <a:gd name="connsiteX265" fmla="*/ 547099 w 2169711"/>
                <a:gd name="connsiteY265" fmla="*/ 143436 h 1273089"/>
                <a:gd name="connsiteX266" fmla="*/ 538135 w 2169711"/>
                <a:gd name="connsiteY266" fmla="*/ 170330 h 1273089"/>
                <a:gd name="connsiteX267" fmla="*/ 520205 w 2169711"/>
                <a:gd name="connsiteY267" fmla="*/ 197224 h 1273089"/>
                <a:gd name="connsiteX268" fmla="*/ 511241 w 2169711"/>
                <a:gd name="connsiteY268" fmla="*/ 233083 h 1273089"/>
                <a:gd name="connsiteX269" fmla="*/ 502276 w 2169711"/>
                <a:gd name="connsiteY269" fmla="*/ 259977 h 1273089"/>
                <a:gd name="connsiteX270" fmla="*/ 493311 w 2169711"/>
                <a:gd name="connsiteY270" fmla="*/ 349624 h 1273089"/>
                <a:gd name="connsiteX271" fmla="*/ 448488 w 2169711"/>
                <a:gd name="connsiteY271" fmla="*/ 358589 h 1273089"/>
                <a:gd name="connsiteX272" fmla="*/ 331946 w 2169711"/>
                <a:gd name="connsiteY272" fmla="*/ 376518 h 1273089"/>
                <a:gd name="connsiteX273" fmla="*/ 260229 w 2169711"/>
                <a:gd name="connsiteY273" fmla="*/ 394447 h 1273089"/>
                <a:gd name="connsiteX274" fmla="*/ 224370 w 2169711"/>
                <a:gd name="connsiteY274" fmla="*/ 412377 h 1273089"/>
                <a:gd name="connsiteX275" fmla="*/ 152652 w 2169711"/>
                <a:gd name="connsiteY275" fmla="*/ 430306 h 1273089"/>
                <a:gd name="connsiteX276" fmla="*/ 107829 w 2169711"/>
                <a:gd name="connsiteY276" fmla="*/ 439271 h 1273089"/>
                <a:gd name="connsiteX277" fmla="*/ 63005 w 2169711"/>
                <a:gd name="connsiteY277" fmla="*/ 457200 h 1273089"/>
                <a:gd name="connsiteX278" fmla="*/ 36111 w 2169711"/>
                <a:gd name="connsiteY278" fmla="*/ 466165 h 1273089"/>
                <a:gd name="connsiteX279" fmla="*/ 252 w 2169711"/>
                <a:gd name="connsiteY279" fmla="*/ 510989 h 1273089"/>
                <a:gd name="connsiteX280" fmla="*/ 9217 w 2169711"/>
                <a:gd name="connsiteY280" fmla="*/ 546847 h 1273089"/>
                <a:gd name="connsiteX281" fmla="*/ 18182 w 2169711"/>
                <a:gd name="connsiteY281" fmla="*/ 519953 h 1273089"/>
                <a:gd name="connsiteX282" fmla="*/ 27146 w 2169711"/>
                <a:gd name="connsiteY282" fmla="*/ 591671 h 1273089"/>
                <a:gd name="connsiteX283" fmla="*/ 45076 w 2169711"/>
                <a:gd name="connsiteY283" fmla="*/ 663389 h 1273089"/>
                <a:gd name="connsiteX284" fmla="*/ 63005 w 2169711"/>
                <a:gd name="connsiteY284" fmla="*/ 690283 h 1273089"/>
                <a:gd name="connsiteX285" fmla="*/ 107829 w 2169711"/>
                <a:gd name="connsiteY285" fmla="*/ 699247 h 1273089"/>
                <a:gd name="connsiteX286" fmla="*/ 296088 w 2169711"/>
                <a:gd name="connsiteY286" fmla="*/ 690283 h 1273089"/>
                <a:gd name="connsiteX287" fmla="*/ 305052 w 2169711"/>
                <a:gd name="connsiteY287" fmla="*/ 762000 h 1273089"/>
                <a:gd name="connsiteX288" fmla="*/ 305052 w 2169711"/>
                <a:gd name="connsiteY288" fmla="*/ 788895 h 12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2169711" h="1273089">
                  <a:moveTo>
                    <a:pt x="2169711" y="1201271"/>
                  </a:moveTo>
                  <a:cubicBezTo>
                    <a:pt x="2154770" y="1204259"/>
                    <a:pt x="2140125" y="1210236"/>
                    <a:pt x="2124888" y="1210236"/>
                  </a:cubicBezTo>
                  <a:cubicBezTo>
                    <a:pt x="2053170" y="1210236"/>
                    <a:pt x="2142815" y="1186330"/>
                    <a:pt x="2071099" y="1210236"/>
                  </a:cubicBezTo>
                  <a:cubicBezTo>
                    <a:pt x="2062134" y="1207248"/>
                    <a:pt x="2050887" y="1207953"/>
                    <a:pt x="2044205" y="1201271"/>
                  </a:cubicBezTo>
                  <a:cubicBezTo>
                    <a:pt x="2037523" y="1194589"/>
                    <a:pt x="2040483" y="1166514"/>
                    <a:pt x="2035241" y="1174377"/>
                  </a:cubicBezTo>
                  <a:cubicBezTo>
                    <a:pt x="2025159" y="1189501"/>
                    <a:pt x="2029264" y="1210236"/>
                    <a:pt x="2026276" y="1228165"/>
                  </a:cubicBezTo>
                  <a:cubicBezTo>
                    <a:pt x="2017311" y="1219200"/>
                    <a:pt x="2007633" y="1210897"/>
                    <a:pt x="1999382" y="1201271"/>
                  </a:cubicBezTo>
                  <a:cubicBezTo>
                    <a:pt x="1935462" y="1126698"/>
                    <a:pt x="2001130" y="1194052"/>
                    <a:pt x="1954558" y="1147483"/>
                  </a:cubicBezTo>
                  <a:cubicBezTo>
                    <a:pt x="1951570" y="1159436"/>
                    <a:pt x="1945593" y="1171021"/>
                    <a:pt x="1945593" y="1183342"/>
                  </a:cubicBezTo>
                  <a:cubicBezTo>
                    <a:pt x="1945593" y="1261057"/>
                    <a:pt x="1981390" y="1264002"/>
                    <a:pt x="1927664" y="1246095"/>
                  </a:cubicBezTo>
                  <a:cubicBezTo>
                    <a:pt x="1921688" y="1240118"/>
                    <a:pt x="1913515" y="1235725"/>
                    <a:pt x="1909735" y="1228165"/>
                  </a:cubicBezTo>
                  <a:cubicBezTo>
                    <a:pt x="1904225" y="1217145"/>
                    <a:pt x="1911790" y="1197816"/>
                    <a:pt x="1900770" y="1192306"/>
                  </a:cubicBezTo>
                  <a:cubicBezTo>
                    <a:pt x="1891133" y="1187488"/>
                    <a:pt x="1882056" y="1203224"/>
                    <a:pt x="1873876" y="1210236"/>
                  </a:cubicBezTo>
                  <a:cubicBezTo>
                    <a:pt x="1861042" y="1221237"/>
                    <a:pt x="1849970" y="1234142"/>
                    <a:pt x="1838017" y="1246095"/>
                  </a:cubicBezTo>
                  <a:cubicBezTo>
                    <a:pt x="1803505" y="1280607"/>
                    <a:pt x="1804091" y="1283538"/>
                    <a:pt x="1829052" y="1246095"/>
                  </a:cubicBezTo>
                  <a:cubicBezTo>
                    <a:pt x="1826064" y="1210236"/>
                    <a:pt x="1824844" y="1174186"/>
                    <a:pt x="1820088" y="1138518"/>
                  </a:cubicBezTo>
                  <a:cubicBezTo>
                    <a:pt x="1818839" y="1129151"/>
                    <a:pt x="1816616" y="1119313"/>
                    <a:pt x="1811123" y="1111624"/>
                  </a:cubicBezTo>
                  <a:cubicBezTo>
                    <a:pt x="1801298" y="1097869"/>
                    <a:pt x="1775264" y="1075765"/>
                    <a:pt x="1775264" y="1075765"/>
                  </a:cubicBezTo>
                  <a:cubicBezTo>
                    <a:pt x="1778252" y="1096683"/>
                    <a:pt x="1778157" y="1118279"/>
                    <a:pt x="1784229" y="1138518"/>
                  </a:cubicBezTo>
                  <a:cubicBezTo>
                    <a:pt x="1792722" y="1166827"/>
                    <a:pt x="1808607" y="1166986"/>
                    <a:pt x="1829052" y="1183342"/>
                  </a:cubicBezTo>
                  <a:cubicBezTo>
                    <a:pt x="1864210" y="1211468"/>
                    <a:pt x="1827173" y="1194668"/>
                    <a:pt x="1873876" y="1210236"/>
                  </a:cubicBezTo>
                  <a:cubicBezTo>
                    <a:pt x="1882841" y="1207248"/>
                    <a:pt x="1898478" y="1210438"/>
                    <a:pt x="1900770" y="1201271"/>
                  </a:cubicBezTo>
                  <a:cubicBezTo>
                    <a:pt x="1903383" y="1190819"/>
                    <a:pt x="1891118" y="1181274"/>
                    <a:pt x="1882841" y="1174377"/>
                  </a:cubicBezTo>
                  <a:cubicBezTo>
                    <a:pt x="1868068" y="1162066"/>
                    <a:pt x="1838774" y="1153711"/>
                    <a:pt x="1820088" y="1147483"/>
                  </a:cubicBezTo>
                  <a:cubicBezTo>
                    <a:pt x="1841006" y="1144495"/>
                    <a:pt x="1862121" y="1142662"/>
                    <a:pt x="1882841" y="1138518"/>
                  </a:cubicBezTo>
                  <a:cubicBezTo>
                    <a:pt x="1892107" y="1136665"/>
                    <a:pt x="1900285" y="1129553"/>
                    <a:pt x="1909735" y="1129553"/>
                  </a:cubicBezTo>
                  <a:cubicBezTo>
                    <a:pt x="1922056" y="1129553"/>
                    <a:pt x="1933640" y="1135530"/>
                    <a:pt x="1945593" y="1138518"/>
                  </a:cubicBezTo>
                  <a:cubicBezTo>
                    <a:pt x="1948581" y="1150471"/>
                    <a:pt x="1946861" y="1164756"/>
                    <a:pt x="1954558" y="1174377"/>
                  </a:cubicBezTo>
                  <a:cubicBezTo>
                    <a:pt x="1960461" y="1181756"/>
                    <a:pt x="1977942" y="1174568"/>
                    <a:pt x="1981452" y="1183342"/>
                  </a:cubicBezTo>
                  <a:cubicBezTo>
                    <a:pt x="1983499" y="1188459"/>
                    <a:pt x="1966181" y="1238122"/>
                    <a:pt x="1963523" y="1246095"/>
                  </a:cubicBezTo>
                  <a:cubicBezTo>
                    <a:pt x="1954558" y="1243107"/>
                    <a:pt x="1941871" y="1244993"/>
                    <a:pt x="1936629" y="1237130"/>
                  </a:cubicBezTo>
                  <a:cubicBezTo>
                    <a:pt x="1928177" y="1224452"/>
                    <a:pt x="1930970" y="1207180"/>
                    <a:pt x="1927664" y="1192306"/>
                  </a:cubicBezTo>
                  <a:cubicBezTo>
                    <a:pt x="1924991" y="1180279"/>
                    <a:pt x="1921115" y="1168529"/>
                    <a:pt x="1918699" y="1156447"/>
                  </a:cubicBezTo>
                  <a:cubicBezTo>
                    <a:pt x="1915134" y="1138623"/>
                    <a:pt x="1917864" y="1118917"/>
                    <a:pt x="1909735" y="1102659"/>
                  </a:cubicBezTo>
                  <a:cubicBezTo>
                    <a:pt x="1902175" y="1087539"/>
                    <a:pt x="1873876" y="1066800"/>
                    <a:pt x="1873876" y="1066800"/>
                  </a:cubicBezTo>
                  <a:cubicBezTo>
                    <a:pt x="1882841" y="1063812"/>
                    <a:pt x="1891320" y="1057836"/>
                    <a:pt x="1900770" y="1057836"/>
                  </a:cubicBezTo>
                  <a:cubicBezTo>
                    <a:pt x="1912313" y="1057836"/>
                    <a:pt x="2002212" y="1073248"/>
                    <a:pt x="2017311" y="1075765"/>
                  </a:cubicBezTo>
                  <a:cubicBezTo>
                    <a:pt x="2014323" y="1084730"/>
                    <a:pt x="2017713" y="1101410"/>
                    <a:pt x="2008346" y="1102659"/>
                  </a:cubicBezTo>
                  <a:cubicBezTo>
                    <a:pt x="1882233" y="1119475"/>
                    <a:pt x="1894117" y="1127524"/>
                    <a:pt x="1873876" y="1066800"/>
                  </a:cubicBezTo>
                  <a:cubicBezTo>
                    <a:pt x="1876864" y="1054847"/>
                    <a:pt x="1882841" y="1043263"/>
                    <a:pt x="1882841" y="1030942"/>
                  </a:cubicBezTo>
                  <a:cubicBezTo>
                    <a:pt x="1882841" y="1021492"/>
                    <a:pt x="1878738" y="1049733"/>
                    <a:pt x="1873876" y="1057836"/>
                  </a:cubicBezTo>
                  <a:cubicBezTo>
                    <a:pt x="1869527" y="1065083"/>
                    <a:pt x="1861923" y="1069789"/>
                    <a:pt x="1855946" y="1075765"/>
                  </a:cubicBezTo>
                  <a:cubicBezTo>
                    <a:pt x="1849970" y="1066800"/>
                    <a:pt x="1842261" y="1058774"/>
                    <a:pt x="1838017" y="1048871"/>
                  </a:cubicBezTo>
                  <a:cubicBezTo>
                    <a:pt x="1821405" y="1010110"/>
                    <a:pt x="1840288" y="996158"/>
                    <a:pt x="1811123" y="1039906"/>
                  </a:cubicBezTo>
                  <a:cubicBezTo>
                    <a:pt x="1808135" y="1051859"/>
                    <a:pt x="1805543" y="1063918"/>
                    <a:pt x="1802158" y="1075765"/>
                  </a:cubicBezTo>
                  <a:cubicBezTo>
                    <a:pt x="1799562" y="1084851"/>
                    <a:pt x="1798435" y="1110522"/>
                    <a:pt x="1793193" y="1102659"/>
                  </a:cubicBezTo>
                  <a:cubicBezTo>
                    <a:pt x="1783111" y="1087535"/>
                    <a:pt x="1788172" y="1066615"/>
                    <a:pt x="1784229" y="1048871"/>
                  </a:cubicBezTo>
                  <a:cubicBezTo>
                    <a:pt x="1782179" y="1039646"/>
                    <a:pt x="1778252" y="1030942"/>
                    <a:pt x="1775264" y="1021977"/>
                  </a:cubicBezTo>
                  <a:cubicBezTo>
                    <a:pt x="1772276" y="1039906"/>
                    <a:pt x="1769864" y="1057941"/>
                    <a:pt x="1766299" y="1075765"/>
                  </a:cubicBezTo>
                  <a:cubicBezTo>
                    <a:pt x="1763883" y="1087847"/>
                    <a:pt x="1766047" y="1120336"/>
                    <a:pt x="1757335" y="1111624"/>
                  </a:cubicBezTo>
                  <a:cubicBezTo>
                    <a:pt x="1744482" y="1098771"/>
                    <a:pt x="1751358" y="1075765"/>
                    <a:pt x="1748370" y="1057836"/>
                  </a:cubicBezTo>
                  <a:cubicBezTo>
                    <a:pt x="1745382" y="1066801"/>
                    <a:pt x="1741697" y="1075563"/>
                    <a:pt x="1739405" y="1084730"/>
                  </a:cubicBezTo>
                  <a:cubicBezTo>
                    <a:pt x="1735710" y="1099512"/>
                    <a:pt x="1733746" y="1114679"/>
                    <a:pt x="1730441" y="1129553"/>
                  </a:cubicBezTo>
                  <a:cubicBezTo>
                    <a:pt x="1727768" y="1141581"/>
                    <a:pt x="1724464" y="1153459"/>
                    <a:pt x="1721476" y="1165412"/>
                  </a:cubicBezTo>
                  <a:cubicBezTo>
                    <a:pt x="1724464" y="1174377"/>
                    <a:pt x="1721989" y="1188080"/>
                    <a:pt x="1730441" y="1192306"/>
                  </a:cubicBezTo>
                  <a:cubicBezTo>
                    <a:pt x="1752092" y="1203132"/>
                    <a:pt x="1780210" y="1149031"/>
                    <a:pt x="1739405" y="1210236"/>
                  </a:cubicBezTo>
                  <a:lnTo>
                    <a:pt x="1721476" y="1264024"/>
                  </a:lnTo>
                  <a:cubicBezTo>
                    <a:pt x="1718488" y="1272989"/>
                    <a:pt x="1726719" y="1245816"/>
                    <a:pt x="1730441" y="1237130"/>
                  </a:cubicBezTo>
                  <a:cubicBezTo>
                    <a:pt x="1739406" y="1216212"/>
                    <a:pt x="1749468" y="1195732"/>
                    <a:pt x="1757335" y="1174377"/>
                  </a:cubicBezTo>
                  <a:cubicBezTo>
                    <a:pt x="1770402" y="1138909"/>
                    <a:pt x="1785780" y="1103865"/>
                    <a:pt x="1793193" y="1066800"/>
                  </a:cubicBezTo>
                  <a:cubicBezTo>
                    <a:pt x="1796181" y="1051859"/>
                    <a:pt x="1798149" y="1036677"/>
                    <a:pt x="1802158" y="1021977"/>
                  </a:cubicBezTo>
                  <a:cubicBezTo>
                    <a:pt x="1807131" y="1003744"/>
                    <a:pt x="1820088" y="968189"/>
                    <a:pt x="1820088" y="968189"/>
                  </a:cubicBezTo>
                  <a:cubicBezTo>
                    <a:pt x="1756078" y="946852"/>
                    <a:pt x="1776782" y="965984"/>
                    <a:pt x="1748370" y="923365"/>
                  </a:cubicBezTo>
                  <a:cubicBezTo>
                    <a:pt x="1768863" y="861889"/>
                    <a:pt x="1755783" y="930778"/>
                    <a:pt x="1712511" y="887506"/>
                  </a:cubicBezTo>
                  <a:cubicBezTo>
                    <a:pt x="1699147" y="874142"/>
                    <a:pt x="1700558" y="851647"/>
                    <a:pt x="1694582" y="833718"/>
                  </a:cubicBezTo>
                  <a:lnTo>
                    <a:pt x="1685617" y="806824"/>
                  </a:lnTo>
                  <a:cubicBezTo>
                    <a:pt x="1682629" y="797859"/>
                    <a:pt x="1685104" y="784156"/>
                    <a:pt x="1676652" y="779930"/>
                  </a:cubicBezTo>
                  <a:cubicBezTo>
                    <a:pt x="1664699" y="773953"/>
                    <a:pt x="1652396" y="768630"/>
                    <a:pt x="1640793" y="762000"/>
                  </a:cubicBezTo>
                  <a:cubicBezTo>
                    <a:pt x="1631438" y="756655"/>
                    <a:pt x="1623536" y="748889"/>
                    <a:pt x="1613899" y="744071"/>
                  </a:cubicBezTo>
                  <a:cubicBezTo>
                    <a:pt x="1605447" y="739845"/>
                    <a:pt x="1595970" y="738094"/>
                    <a:pt x="1587005" y="735106"/>
                  </a:cubicBezTo>
                  <a:cubicBezTo>
                    <a:pt x="1575052" y="726141"/>
                    <a:pt x="1563304" y="716896"/>
                    <a:pt x="1551146" y="708212"/>
                  </a:cubicBezTo>
                  <a:cubicBezTo>
                    <a:pt x="1542379" y="701950"/>
                    <a:pt x="1530982" y="698696"/>
                    <a:pt x="1524252" y="690283"/>
                  </a:cubicBezTo>
                  <a:cubicBezTo>
                    <a:pt x="1518349" y="682904"/>
                    <a:pt x="1521337" y="670648"/>
                    <a:pt x="1515288" y="663389"/>
                  </a:cubicBezTo>
                  <a:cubicBezTo>
                    <a:pt x="1505723" y="651911"/>
                    <a:pt x="1490907" y="646060"/>
                    <a:pt x="1479429" y="636495"/>
                  </a:cubicBezTo>
                  <a:cubicBezTo>
                    <a:pt x="1472936" y="631084"/>
                    <a:pt x="1466779" y="625165"/>
                    <a:pt x="1461499" y="618565"/>
                  </a:cubicBezTo>
                  <a:cubicBezTo>
                    <a:pt x="1407098" y="550563"/>
                    <a:pt x="1474369" y="631051"/>
                    <a:pt x="1434605" y="564777"/>
                  </a:cubicBezTo>
                  <a:cubicBezTo>
                    <a:pt x="1430257" y="557529"/>
                    <a:pt x="1422652" y="552824"/>
                    <a:pt x="1416676" y="546847"/>
                  </a:cubicBezTo>
                  <a:cubicBezTo>
                    <a:pt x="1425641" y="543859"/>
                    <a:pt x="1436191" y="543786"/>
                    <a:pt x="1443570" y="537883"/>
                  </a:cubicBezTo>
                  <a:cubicBezTo>
                    <a:pt x="1451983" y="531153"/>
                    <a:pt x="1454768" y="519402"/>
                    <a:pt x="1461499" y="510989"/>
                  </a:cubicBezTo>
                  <a:cubicBezTo>
                    <a:pt x="1466779" y="504389"/>
                    <a:pt x="1473452" y="499036"/>
                    <a:pt x="1479429" y="493059"/>
                  </a:cubicBezTo>
                  <a:cubicBezTo>
                    <a:pt x="1469062" y="482692"/>
                    <a:pt x="1447263" y="452875"/>
                    <a:pt x="1425641" y="457200"/>
                  </a:cubicBezTo>
                  <a:cubicBezTo>
                    <a:pt x="1417353" y="458858"/>
                    <a:pt x="1413688" y="469153"/>
                    <a:pt x="1407711" y="475130"/>
                  </a:cubicBezTo>
                  <a:cubicBezTo>
                    <a:pt x="1401735" y="469153"/>
                    <a:pt x="1398070" y="458858"/>
                    <a:pt x="1389782" y="457200"/>
                  </a:cubicBezTo>
                  <a:cubicBezTo>
                    <a:pt x="1359900" y="451223"/>
                    <a:pt x="1359899" y="475130"/>
                    <a:pt x="1353923" y="493059"/>
                  </a:cubicBezTo>
                  <a:cubicBezTo>
                    <a:pt x="1360092" y="511566"/>
                    <a:pt x="1377770" y="559935"/>
                    <a:pt x="1371852" y="573742"/>
                  </a:cubicBezTo>
                  <a:cubicBezTo>
                    <a:pt x="1366998" y="585067"/>
                    <a:pt x="1347946" y="579718"/>
                    <a:pt x="1335993" y="582706"/>
                  </a:cubicBezTo>
                  <a:cubicBezTo>
                    <a:pt x="1316094" y="578727"/>
                    <a:pt x="1274783" y="583956"/>
                    <a:pt x="1282205" y="546847"/>
                  </a:cubicBezTo>
                  <a:cubicBezTo>
                    <a:pt x="1283863" y="538559"/>
                    <a:pt x="1294158" y="534894"/>
                    <a:pt x="1300135" y="528918"/>
                  </a:cubicBezTo>
                  <a:cubicBezTo>
                    <a:pt x="1278691" y="514622"/>
                    <a:pt x="1262033" y="506056"/>
                    <a:pt x="1246346" y="484095"/>
                  </a:cubicBezTo>
                  <a:cubicBezTo>
                    <a:pt x="1238578" y="473220"/>
                    <a:pt x="1234393" y="460189"/>
                    <a:pt x="1228417" y="448236"/>
                  </a:cubicBezTo>
                  <a:cubicBezTo>
                    <a:pt x="1246698" y="393394"/>
                    <a:pt x="1222089" y="437337"/>
                    <a:pt x="1264276" y="430306"/>
                  </a:cubicBezTo>
                  <a:cubicBezTo>
                    <a:pt x="1274904" y="428535"/>
                    <a:pt x="1282205" y="418353"/>
                    <a:pt x="1291170" y="412377"/>
                  </a:cubicBezTo>
                  <a:cubicBezTo>
                    <a:pt x="1288182" y="433295"/>
                    <a:pt x="1282205" y="454000"/>
                    <a:pt x="1282205" y="475130"/>
                  </a:cubicBezTo>
                  <a:cubicBezTo>
                    <a:pt x="1282205" y="484580"/>
                    <a:pt x="1282718" y="506250"/>
                    <a:pt x="1291170" y="502024"/>
                  </a:cubicBezTo>
                  <a:cubicBezTo>
                    <a:pt x="1302190" y="496514"/>
                    <a:pt x="1296595" y="477966"/>
                    <a:pt x="1300135" y="466165"/>
                  </a:cubicBezTo>
                  <a:cubicBezTo>
                    <a:pt x="1305566" y="448063"/>
                    <a:pt x="1318064" y="412377"/>
                    <a:pt x="1318064" y="412377"/>
                  </a:cubicBezTo>
                  <a:cubicBezTo>
                    <a:pt x="1309099" y="403412"/>
                    <a:pt x="1301719" y="392516"/>
                    <a:pt x="1291170" y="385483"/>
                  </a:cubicBezTo>
                  <a:cubicBezTo>
                    <a:pt x="1267386" y="369627"/>
                    <a:pt x="1254149" y="378131"/>
                    <a:pt x="1228417" y="385483"/>
                  </a:cubicBezTo>
                  <a:cubicBezTo>
                    <a:pt x="1219331" y="388079"/>
                    <a:pt x="1210488" y="391459"/>
                    <a:pt x="1201523" y="394447"/>
                  </a:cubicBezTo>
                  <a:cubicBezTo>
                    <a:pt x="1194874" y="434340"/>
                    <a:pt x="1187425" y="496276"/>
                    <a:pt x="1165664" y="528918"/>
                  </a:cubicBezTo>
                  <a:cubicBezTo>
                    <a:pt x="1159688" y="537883"/>
                    <a:pt x="1152553" y="546175"/>
                    <a:pt x="1147735" y="555812"/>
                  </a:cubicBezTo>
                  <a:cubicBezTo>
                    <a:pt x="1143509" y="564264"/>
                    <a:pt x="1130318" y="578480"/>
                    <a:pt x="1138770" y="582706"/>
                  </a:cubicBezTo>
                  <a:cubicBezTo>
                    <a:pt x="1148407" y="587525"/>
                    <a:pt x="1156027" y="569595"/>
                    <a:pt x="1165664" y="564777"/>
                  </a:cubicBezTo>
                  <a:cubicBezTo>
                    <a:pt x="1174116" y="560551"/>
                    <a:pt x="1184106" y="560038"/>
                    <a:pt x="1192558" y="555812"/>
                  </a:cubicBezTo>
                  <a:cubicBezTo>
                    <a:pt x="1236436" y="533873"/>
                    <a:pt x="1204026" y="544969"/>
                    <a:pt x="1237382" y="519953"/>
                  </a:cubicBezTo>
                  <a:cubicBezTo>
                    <a:pt x="1254621" y="507024"/>
                    <a:pt x="1273241" y="496048"/>
                    <a:pt x="1291170" y="484095"/>
                  </a:cubicBezTo>
                  <a:lnTo>
                    <a:pt x="1318064" y="466165"/>
                  </a:lnTo>
                  <a:cubicBezTo>
                    <a:pt x="1315076" y="457200"/>
                    <a:pt x="1309099" y="448721"/>
                    <a:pt x="1309099" y="439271"/>
                  </a:cubicBezTo>
                  <a:cubicBezTo>
                    <a:pt x="1309099" y="395604"/>
                    <a:pt x="1342143" y="425380"/>
                    <a:pt x="1309099" y="367553"/>
                  </a:cubicBezTo>
                  <a:cubicBezTo>
                    <a:pt x="1303754" y="358198"/>
                    <a:pt x="1291170" y="355600"/>
                    <a:pt x="1282205" y="349624"/>
                  </a:cubicBezTo>
                  <a:cubicBezTo>
                    <a:pt x="1236382" y="364899"/>
                    <a:pt x="1257377" y="360521"/>
                    <a:pt x="1282205" y="340659"/>
                  </a:cubicBezTo>
                  <a:cubicBezTo>
                    <a:pt x="1288805" y="335379"/>
                    <a:pt x="1294158" y="328706"/>
                    <a:pt x="1300135" y="322730"/>
                  </a:cubicBezTo>
                  <a:cubicBezTo>
                    <a:pt x="1345121" y="340724"/>
                    <a:pt x="1359127" y="339499"/>
                    <a:pt x="1389782" y="385483"/>
                  </a:cubicBezTo>
                  <a:cubicBezTo>
                    <a:pt x="1395758" y="394448"/>
                    <a:pt x="1412530" y="402740"/>
                    <a:pt x="1407711" y="412377"/>
                  </a:cubicBezTo>
                  <a:cubicBezTo>
                    <a:pt x="1403485" y="420829"/>
                    <a:pt x="1389665" y="406730"/>
                    <a:pt x="1380817" y="403412"/>
                  </a:cubicBezTo>
                  <a:cubicBezTo>
                    <a:pt x="1365749" y="397762"/>
                    <a:pt x="1351061" y="391133"/>
                    <a:pt x="1335993" y="385483"/>
                  </a:cubicBezTo>
                  <a:cubicBezTo>
                    <a:pt x="1327145" y="382165"/>
                    <a:pt x="1317947" y="379836"/>
                    <a:pt x="1309099" y="376518"/>
                  </a:cubicBezTo>
                  <a:cubicBezTo>
                    <a:pt x="1223344" y="344360"/>
                    <a:pt x="1298426" y="369973"/>
                    <a:pt x="1237382" y="349624"/>
                  </a:cubicBezTo>
                  <a:cubicBezTo>
                    <a:pt x="1216464" y="286871"/>
                    <a:pt x="1237382" y="289860"/>
                    <a:pt x="1192558" y="304800"/>
                  </a:cubicBezTo>
                  <a:cubicBezTo>
                    <a:pt x="1195546" y="343647"/>
                    <a:pt x="1194752" y="382973"/>
                    <a:pt x="1201523" y="421342"/>
                  </a:cubicBezTo>
                  <a:cubicBezTo>
                    <a:pt x="1203845" y="434502"/>
                    <a:pt x="1225429" y="445247"/>
                    <a:pt x="1219452" y="457200"/>
                  </a:cubicBezTo>
                  <a:cubicBezTo>
                    <a:pt x="1214633" y="466837"/>
                    <a:pt x="1202878" y="442367"/>
                    <a:pt x="1192558" y="439271"/>
                  </a:cubicBezTo>
                  <a:cubicBezTo>
                    <a:pt x="1172319" y="433199"/>
                    <a:pt x="1150723" y="433294"/>
                    <a:pt x="1129805" y="430306"/>
                  </a:cubicBezTo>
                  <a:cubicBezTo>
                    <a:pt x="1132793" y="415365"/>
                    <a:pt x="1127996" y="396257"/>
                    <a:pt x="1138770" y="385483"/>
                  </a:cubicBezTo>
                  <a:cubicBezTo>
                    <a:pt x="1145452" y="378801"/>
                    <a:pt x="1154417" y="405695"/>
                    <a:pt x="1147735" y="412377"/>
                  </a:cubicBezTo>
                  <a:cubicBezTo>
                    <a:pt x="1141053" y="419059"/>
                    <a:pt x="1129806" y="406400"/>
                    <a:pt x="1120841" y="403412"/>
                  </a:cubicBezTo>
                  <a:cubicBezTo>
                    <a:pt x="1097378" y="333027"/>
                    <a:pt x="1127152" y="417684"/>
                    <a:pt x="1120841" y="430306"/>
                  </a:cubicBezTo>
                  <a:cubicBezTo>
                    <a:pt x="1114864" y="442259"/>
                    <a:pt x="1107604" y="406960"/>
                    <a:pt x="1102911" y="394447"/>
                  </a:cubicBezTo>
                  <a:cubicBezTo>
                    <a:pt x="1099006" y="384035"/>
                    <a:pt x="1092203" y="343730"/>
                    <a:pt x="1084982" y="331695"/>
                  </a:cubicBezTo>
                  <a:cubicBezTo>
                    <a:pt x="1069973" y="306680"/>
                    <a:pt x="1064334" y="316888"/>
                    <a:pt x="1040158" y="304800"/>
                  </a:cubicBezTo>
                  <a:cubicBezTo>
                    <a:pt x="962618" y="266029"/>
                    <a:pt x="1027903" y="286047"/>
                    <a:pt x="959476" y="268942"/>
                  </a:cubicBezTo>
                  <a:cubicBezTo>
                    <a:pt x="919631" y="229097"/>
                    <a:pt x="951507" y="272926"/>
                    <a:pt x="959476" y="233083"/>
                  </a:cubicBezTo>
                  <a:cubicBezTo>
                    <a:pt x="961329" y="223817"/>
                    <a:pt x="941214" y="207879"/>
                    <a:pt x="950511" y="206189"/>
                  </a:cubicBezTo>
                  <a:cubicBezTo>
                    <a:pt x="985914" y="199752"/>
                    <a:pt x="1022229" y="212165"/>
                    <a:pt x="1058088" y="215153"/>
                  </a:cubicBezTo>
                  <a:cubicBezTo>
                    <a:pt x="1069409" y="218927"/>
                    <a:pt x="1106529" y="228680"/>
                    <a:pt x="1111876" y="242047"/>
                  </a:cubicBezTo>
                  <a:cubicBezTo>
                    <a:pt x="1115386" y="250821"/>
                    <a:pt x="1110601" y="263449"/>
                    <a:pt x="1102911" y="268942"/>
                  </a:cubicBezTo>
                  <a:cubicBezTo>
                    <a:pt x="1087532" y="279927"/>
                    <a:pt x="1049123" y="286871"/>
                    <a:pt x="1049123" y="286871"/>
                  </a:cubicBezTo>
                  <a:cubicBezTo>
                    <a:pt x="1046135" y="277906"/>
                    <a:pt x="1049608" y="259977"/>
                    <a:pt x="1040158" y="259977"/>
                  </a:cubicBezTo>
                  <a:cubicBezTo>
                    <a:pt x="1030708" y="259977"/>
                    <a:pt x="1036435" y="279008"/>
                    <a:pt x="1031193" y="286871"/>
                  </a:cubicBezTo>
                  <a:cubicBezTo>
                    <a:pt x="1024160" y="297420"/>
                    <a:pt x="1012550" y="304139"/>
                    <a:pt x="1004299" y="313765"/>
                  </a:cubicBezTo>
                  <a:cubicBezTo>
                    <a:pt x="959821" y="365656"/>
                    <a:pt x="997855" y="335991"/>
                    <a:pt x="950511" y="367553"/>
                  </a:cubicBezTo>
                  <a:cubicBezTo>
                    <a:pt x="941546" y="361577"/>
                    <a:pt x="930629" y="357804"/>
                    <a:pt x="923617" y="349624"/>
                  </a:cubicBezTo>
                  <a:cubicBezTo>
                    <a:pt x="912277" y="336394"/>
                    <a:pt x="906851" y="318979"/>
                    <a:pt x="896723" y="304800"/>
                  </a:cubicBezTo>
                  <a:cubicBezTo>
                    <a:pt x="891810" y="297922"/>
                    <a:pt x="884770" y="292847"/>
                    <a:pt x="878793" y="286871"/>
                  </a:cubicBezTo>
                  <a:cubicBezTo>
                    <a:pt x="872817" y="274918"/>
                    <a:pt x="865827" y="263420"/>
                    <a:pt x="860864" y="251012"/>
                  </a:cubicBezTo>
                  <a:cubicBezTo>
                    <a:pt x="853845" y="233465"/>
                    <a:pt x="842935" y="197224"/>
                    <a:pt x="842935" y="197224"/>
                  </a:cubicBezTo>
                  <a:cubicBezTo>
                    <a:pt x="813053" y="200212"/>
                    <a:pt x="780891" y="194359"/>
                    <a:pt x="753288" y="206189"/>
                  </a:cubicBezTo>
                  <a:cubicBezTo>
                    <a:pt x="743385" y="210433"/>
                    <a:pt x="769452" y="223143"/>
                    <a:pt x="780182" y="224118"/>
                  </a:cubicBezTo>
                  <a:cubicBezTo>
                    <a:pt x="804175" y="226299"/>
                    <a:pt x="827993" y="218141"/>
                    <a:pt x="851899" y="215153"/>
                  </a:cubicBezTo>
                  <a:cubicBezTo>
                    <a:pt x="916401" y="193654"/>
                    <a:pt x="835830" y="219745"/>
                    <a:pt x="914652" y="197224"/>
                  </a:cubicBezTo>
                  <a:cubicBezTo>
                    <a:pt x="1004638" y="171513"/>
                    <a:pt x="865356" y="207305"/>
                    <a:pt x="977405" y="179295"/>
                  </a:cubicBezTo>
                  <a:cubicBezTo>
                    <a:pt x="989358" y="173318"/>
                    <a:pt x="1010643" y="174469"/>
                    <a:pt x="1013264" y="161365"/>
                  </a:cubicBezTo>
                  <a:cubicBezTo>
                    <a:pt x="1015294" y="151214"/>
                    <a:pt x="965864" y="120800"/>
                    <a:pt x="959476" y="116542"/>
                  </a:cubicBezTo>
                  <a:cubicBezTo>
                    <a:pt x="935570" y="119530"/>
                    <a:pt x="911131" y="119663"/>
                    <a:pt x="887758" y="125506"/>
                  </a:cubicBezTo>
                  <a:cubicBezTo>
                    <a:pt x="874793" y="128747"/>
                    <a:pt x="864412" y="138744"/>
                    <a:pt x="851899" y="143436"/>
                  </a:cubicBezTo>
                  <a:cubicBezTo>
                    <a:pt x="840363" y="147762"/>
                    <a:pt x="827994" y="149412"/>
                    <a:pt x="816041" y="152400"/>
                  </a:cubicBezTo>
                  <a:cubicBezTo>
                    <a:pt x="807076" y="158377"/>
                    <a:pt x="796158" y="162149"/>
                    <a:pt x="789146" y="170330"/>
                  </a:cubicBezTo>
                  <a:cubicBezTo>
                    <a:pt x="777806" y="183559"/>
                    <a:pt x="772379" y="200974"/>
                    <a:pt x="762252" y="215153"/>
                  </a:cubicBezTo>
                  <a:cubicBezTo>
                    <a:pt x="757339" y="222031"/>
                    <a:pt x="750299" y="227106"/>
                    <a:pt x="744323" y="233083"/>
                  </a:cubicBezTo>
                  <a:cubicBezTo>
                    <a:pt x="741387" y="241892"/>
                    <a:pt x="729841" y="284388"/>
                    <a:pt x="717429" y="286871"/>
                  </a:cubicBezTo>
                  <a:cubicBezTo>
                    <a:pt x="706864" y="288984"/>
                    <a:pt x="699500" y="274918"/>
                    <a:pt x="690535" y="268942"/>
                  </a:cubicBezTo>
                  <a:cubicBezTo>
                    <a:pt x="684558" y="259977"/>
                    <a:pt x="680224" y="249666"/>
                    <a:pt x="672605" y="242047"/>
                  </a:cubicBezTo>
                  <a:cubicBezTo>
                    <a:pt x="655228" y="224670"/>
                    <a:pt x="640689" y="222444"/>
                    <a:pt x="618817" y="215153"/>
                  </a:cubicBezTo>
                  <a:cubicBezTo>
                    <a:pt x="609852" y="221130"/>
                    <a:pt x="593850" y="222482"/>
                    <a:pt x="591923" y="233083"/>
                  </a:cubicBezTo>
                  <a:cubicBezTo>
                    <a:pt x="587083" y="259706"/>
                    <a:pt x="616616" y="291746"/>
                    <a:pt x="600888" y="313765"/>
                  </a:cubicBezTo>
                  <a:cubicBezTo>
                    <a:pt x="589903" y="329144"/>
                    <a:pt x="547099" y="295836"/>
                    <a:pt x="547099" y="295836"/>
                  </a:cubicBezTo>
                  <a:cubicBezTo>
                    <a:pt x="538134" y="298824"/>
                    <a:pt x="526887" y="298118"/>
                    <a:pt x="520205" y="304800"/>
                  </a:cubicBezTo>
                  <a:cubicBezTo>
                    <a:pt x="510755" y="314250"/>
                    <a:pt x="507540" y="328376"/>
                    <a:pt x="502276" y="340659"/>
                  </a:cubicBezTo>
                  <a:cubicBezTo>
                    <a:pt x="498554" y="349345"/>
                    <a:pt x="499993" y="360871"/>
                    <a:pt x="493311" y="367553"/>
                  </a:cubicBezTo>
                  <a:cubicBezTo>
                    <a:pt x="486629" y="374235"/>
                    <a:pt x="475382" y="373530"/>
                    <a:pt x="466417" y="376518"/>
                  </a:cubicBezTo>
                  <a:cubicBezTo>
                    <a:pt x="453511" y="370065"/>
                    <a:pt x="401954" y="335115"/>
                    <a:pt x="385735" y="367553"/>
                  </a:cubicBezTo>
                  <a:cubicBezTo>
                    <a:pt x="378538" y="381946"/>
                    <a:pt x="397688" y="397436"/>
                    <a:pt x="403664" y="412377"/>
                  </a:cubicBezTo>
                  <a:cubicBezTo>
                    <a:pt x="415617" y="409389"/>
                    <a:pt x="428198" y="408265"/>
                    <a:pt x="439523" y="403412"/>
                  </a:cubicBezTo>
                  <a:cubicBezTo>
                    <a:pt x="449426" y="399168"/>
                    <a:pt x="456196" y="388890"/>
                    <a:pt x="466417" y="385483"/>
                  </a:cubicBezTo>
                  <a:cubicBezTo>
                    <a:pt x="483661" y="379735"/>
                    <a:pt x="502381" y="380083"/>
                    <a:pt x="520205" y="376518"/>
                  </a:cubicBezTo>
                  <a:cubicBezTo>
                    <a:pt x="532287" y="374102"/>
                    <a:pt x="544111" y="370541"/>
                    <a:pt x="556064" y="367553"/>
                  </a:cubicBezTo>
                  <a:cubicBezTo>
                    <a:pt x="568017" y="370541"/>
                    <a:pt x="580903" y="371008"/>
                    <a:pt x="591923" y="376518"/>
                  </a:cubicBezTo>
                  <a:cubicBezTo>
                    <a:pt x="605287" y="383200"/>
                    <a:pt x="615112" y="395493"/>
                    <a:pt x="627782" y="403412"/>
                  </a:cubicBezTo>
                  <a:cubicBezTo>
                    <a:pt x="653106" y="419240"/>
                    <a:pt x="664388" y="421591"/>
                    <a:pt x="690535" y="430306"/>
                  </a:cubicBezTo>
                  <a:cubicBezTo>
                    <a:pt x="699500" y="424330"/>
                    <a:pt x="714816" y="422829"/>
                    <a:pt x="717429" y="412377"/>
                  </a:cubicBezTo>
                  <a:cubicBezTo>
                    <a:pt x="721937" y="394345"/>
                    <a:pt x="706400" y="352398"/>
                    <a:pt x="699499" y="331695"/>
                  </a:cubicBezTo>
                  <a:cubicBezTo>
                    <a:pt x="690534" y="337671"/>
                    <a:pt x="683233" y="347853"/>
                    <a:pt x="672605" y="349624"/>
                  </a:cubicBezTo>
                  <a:cubicBezTo>
                    <a:pt x="647428" y="353820"/>
                    <a:pt x="620635" y="314235"/>
                    <a:pt x="609852" y="304800"/>
                  </a:cubicBezTo>
                  <a:cubicBezTo>
                    <a:pt x="598608" y="294961"/>
                    <a:pt x="585337" y="287630"/>
                    <a:pt x="573993" y="277906"/>
                  </a:cubicBezTo>
                  <a:cubicBezTo>
                    <a:pt x="513596" y="226138"/>
                    <a:pt x="579645" y="272709"/>
                    <a:pt x="520205" y="233083"/>
                  </a:cubicBezTo>
                  <a:cubicBezTo>
                    <a:pt x="509300" y="249440"/>
                    <a:pt x="501739" y="272707"/>
                    <a:pt x="475382" y="268942"/>
                  </a:cubicBezTo>
                  <a:cubicBezTo>
                    <a:pt x="462152" y="267052"/>
                    <a:pt x="451476" y="256989"/>
                    <a:pt x="439523" y="251012"/>
                  </a:cubicBezTo>
                  <a:cubicBezTo>
                    <a:pt x="418605" y="254000"/>
                    <a:pt x="395669" y="250527"/>
                    <a:pt x="376770" y="259977"/>
                  </a:cubicBezTo>
                  <a:cubicBezTo>
                    <a:pt x="368318" y="264203"/>
                    <a:pt x="370401" y="277785"/>
                    <a:pt x="367805" y="286871"/>
                  </a:cubicBezTo>
                  <a:cubicBezTo>
                    <a:pt x="364420" y="298718"/>
                    <a:pt x="366538" y="313109"/>
                    <a:pt x="358841" y="322730"/>
                  </a:cubicBezTo>
                  <a:cubicBezTo>
                    <a:pt x="352938" y="330109"/>
                    <a:pt x="341063" y="329209"/>
                    <a:pt x="331946" y="331695"/>
                  </a:cubicBezTo>
                  <a:cubicBezTo>
                    <a:pt x="308173" y="338179"/>
                    <a:pt x="284135" y="343648"/>
                    <a:pt x="260229" y="349624"/>
                  </a:cubicBezTo>
                  <a:cubicBezTo>
                    <a:pt x="257241" y="361577"/>
                    <a:pt x="251264" y="373162"/>
                    <a:pt x="251264" y="385483"/>
                  </a:cubicBezTo>
                  <a:cubicBezTo>
                    <a:pt x="251264" y="461024"/>
                    <a:pt x="284882" y="440019"/>
                    <a:pt x="233335" y="457200"/>
                  </a:cubicBezTo>
                  <a:cubicBezTo>
                    <a:pt x="227358" y="469153"/>
                    <a:pt x="220368" y="480651"/>
                    <a:pt x="215405" y="493059"/>
                  </a:cubicBezTo>
                  <a:cubicBezTo>
                    <a:pt x="208386" y="510606"/>
                    <a:pt x="197476" y="546847"/>
                    <a:pt x="197476" y="546847"/>
                  </a:cubicBezTo>
                  <a:cubicBezTo>
                    <a:pt x="188511" y="543859"/>
                    <a:pt x="179034" y="542109"/>
                    <a:pt x="170582" y="537883"/>
                  </a:cubicBezTo>
                  <a:cubicBezTo>
                    <a:pt x="147967" y="526576"/>
                    <a:pt x="142433" y="518698"/>
                    <a:pt x="125758" y="502024"/>
                  </a:cubicBezTo>
                  <a:cubicBezTo>
                    <a:pt x="131735" y="537883"/>
                    <a:pt x="117982" y="583894"/>
                    <a:pt x="143688" y="609600"/>
                  </a:cubicBezTo>
                  <a:cubicBezTo>
                    <a:pt x="157582" y="623494"/>
                    <a:pt x="269429" y="587761"/>
                    <a:pt x="287123" y="582706"/>
                  </a:cubicBezTo>
                  <a:cubicBezTo>
                    <a:pt x="302064" y="573741"/>
                    <a:pt x="316715" y="564274"/>
                    <a:pt x="331946" y="555812"/>
                  </a:cubicBezTo>
                  <a:cubicBezTo>
                    <a:pt x="343628" y="549322"/>
                    <a:pt x="356930" y="545650"/>
                    <a:pt x="367805" y="537883"/>
                  </a:cubicBezTo>
                  <a:cubicBezTo>
                    <a:pt x="426565" y="495912"/>
                    <a:pt x="363900" y="521256"/>
                    <a:pt x="421593" y="502024"/>
                  </a:cubicBezTo>
                  <a:cubicBezTo>
                    <a:pt x="433546" y="490071"/>
                    <a:pt x="455061" y="482899"/>
                    <a:pt x="457452" y="466165"/>
                  </a:cubicBezTo>
                  <a:cubicBezTo>
                    <a:pt x="467753" y="394057"/>
                    <a:pt x="459735" y="423458"/>
                    <a:pt x="475382" y="376518"/>
                  </a:cubicBezTo>
                  <a:cubicBezTo>
                    <a:pt x="472394" y="367553"/>
                    <a:pt x="474107" y="355116"/>
                    <a:pt x="466417" y="349624"/>
                  </a:cubicBezTo>
                  <a:cubicBezTo>
                    <a:pt x="451038" y="338639"/>
                    <a:pt x="412629" y="331695"/>
                    <a:pt x="412629" y="331695"/>
                  </a:cubicBezTo>
                  <a:cubicBezTo>
                    <a:pt x="397688" y="334683"/>
                    <a:pt x="382925" y="342549"/>
                    <a:pt x="367805" y="340659"/>
                  </a:cubicBezTo>
                  <a:cubicBezTo>
                    <a:pt x="357114" y="339323"/>
                    <a:pt x="350814" y="326974"/>
                    <a:pt x="340911" y="322730"/>
                  </a:cubicBezTo>
                  <a:cubicBezTo>
                    <a:pt x="329586" y="317877"/>
                    <a:pt x="317005" y="316753"/>
                    <a:pt x="305052" y="313765"/>
                  </a:cubicBezTo>
                  <a:cubicBezTo>
                    <a:pt x="302064" y="325718"/>
                    <a:pt x="296088" y="337303"/>
                    <a:pt x="296088" y="349624"/>
                  </a:cubicBezTo>
                  <a:cubicBezTo>
                    <a:pt x="296088" y="361167"/>
                    <a:pt x="311500" y="451066"/>
                    <a:pt x="314017" y="466165"/>
                  </a:cubicBezTo>
                  <a:cubicBezTo>
                    <a:pt x="318120" y="392306"/>
                    <a:pt x="316107" y="322290"/>
                    <a:pt x="331946" y="251012"/>
                  </a:cubicBezTo>
                  <a:cubicBezTo>
                    <a:pt x="333996" y="241787"/>
                    <a:pt x="337923" y="233083"/>
                    <a:pt x="340911" y="224118"/>
                  </a:cubicBezTo>
                  <a:cubicBezTo>
                    <a:pt x="341083" y="224635"/>
                    <a:pt x="353449" y="275094"/>
                    <a:pt x="367805" y="268942"/>
                  </a:cubicBezTo>
                  <a:cubicBezTo>
                    <a:pt x="407070" y="252114"/>
                    <a:pt x="437695" y="171548"/>
                    <a:pt x="466417" y="152400"/>
                  </a:cubicBezTo>
                  <a:cubicBezTo>
                    <a:pt x="475382" y="146424"/>
                    <a:pt x="485131" y="141483"/>
                    <a:pt x="493311" y="134471"/>
                  </a:cubicBezTo>
                  <a:cubicBezTo>
                    <a:pt x="506146" y="123470"/>
                    <a:pt x="529170" y="98612"/>
                    <a:pt x="529170" y="98612"/>
                  </a:cubicBezTo>
                  <a:cubicBezTo>
                    <a:pt x="535146" y="116541"/>
                    <a:pt x="538647" y="135496"/>
                    <a:pt x="547099" y="152400"/>
                  </a:cubicBezTo>
                  <a:cubicBezTo>
                    <a:pt x="559052" y="176306"/>
                    <a:pt x="574506" y="198762"/>
                    <a:pt x="582958" y="224118"/>
                  </a:cubicBezTo>
                  <a:cubicBezTo>
                    <a:pt x="585946" y="233083"/>
                    <a:pt x="587061" y="242909"/>
                    <a:pt x="591923" y="251012"/>
                  </a:cubicBezTo>
                  <a:cubicBezTo>
                    <a:pt x="596271" y="258260"/>
                    <a:pt x="604781" y="262180"/>
                    <a:pt x="609852" y="268942"/>
                  </a:cubicBezTo>
                  <a:cubicBezTo>
                    <a:pt x="622781" y="286181"/>
                    <a:pt x="645711" y="322730"/>
                    <a:pt x="645711" y="322730"/>
                  </a:cubicBezTo>
                  <a:cubicBezTo>
                    <a:pt x="666629" y="319742"/>
                    <a:pt x="687334" y="313765"/>
                    <a:pt x="708464" y="313765"/>
                  </a:cubicBezTo>
                  <a:cubicBezTo>
                    <a:pt x="741470" y="313765"/>
                    <a:pt x="775993" y="333831"/>
                    <a:pt x="807076" y="322730"/>
                  </a:cubicBezTo>
                  <a:cubicBezTo>
                    <a:pt x="824847" y="316383"/>
                    <a:pt x="848923" y="215613"/>
                    <a:pt x="851899" y="206189"/>
                  </a:cubicBezTo>
                  <a:cubicBezTo>
                    <a:pt x="863281" y="170145"/>
                    <a:pt x="878590" y="135282"/>
                    <a:pt x="887758" y="98612"/>
                  </a:cubicBezTo>
                  <a:cubicBezTo>
                    <a:pt x="893735" y="74706"/>
                    <a:pt x="897896" y="50272"/>
                    <a:pt x="905688" y="26895"/>
                  </a:cubicBezTo>
                  <a:cubicBezTo>
                    <a:pt x="908676" y="17930"/>
                    <a:pt x="924102" y="0"/>
                    <a:pt x="914652" y="0"/>
                  </a:cubicBezTo>
                  <a:cubicBezTo>
                    <a:pt x="903878" y="0"/>
                    <a:pt x="905490" y="20632"/>
                    <a:pt x="896723" y="26895"/>
                  </a:cubicBezTo>
                  <a:cubicBezTo>
                    <a:pt x="883628" y="36248"/>
                    <a:pt x="866292" y="37627"/>
                    <a:pt x="851899" y="44824"/>
                  </a:cubicBezTo>
                  <a:cubicBezTo>
                    <a:pt x="842262" y="49642"/>
                    <a:pt x="834642" y="57935"/>
                    <a:pt x="825005" y="62753"/>
                  </a:cubicBezTo>
                  <a:cubicBezTo>
                    <a:pt x="785688" y="82412"/>
                    <a:pt x="777353" y="81249"/>
                    <a:pt x="735358" y="89647"/>
                  </a:cubicBezTo>
                  <a:cubicBezTo>
                    <a:pt x="720417" y="95624"/>
                    <a:pt x="705948" y="102953"/>
                    <a:pt x="690535" y="107577"/>
                  </a:cubicBezTo>
                  <a:cubicBezTo>
                    <a:pt x="675940" y="111956"/>
                    <a:pt x="660166" y="111724"/>
                    <a:pt x="645711" y="116542"/>
                  </a:cubicBezTo>
                  <a:cubicBezTo>
                    <a:pt x="633033" y="120768"/>
                    <a:pt x="622530" y="130245"/>
                    <a:pt x="609852" y="134471"/>
                  </a:cubicBezTo>
                  <a:cubicBezTo>
                    <a:pt x="595397" y="139289"/>
                    <a:pt x="579811" y="139741"/>
                    <a:pt x="565029" y="143436"/>
                  </a:cubicBezTo>
                  <a:cubicBezTo>
                    <a:pt x="555862" y="145728"/>
                    <a:pt x="547100" y="149412"/>
                    <a:pt x="538135" y="152400"/>
                  </a:cubicBezTo>
                  <a:cubicBezTo>
                    <a:pt x="523194" y="149412"/>
                    <a:pt x="506631" y="150836"/>
                    <a:pt x="493311" y="143436"/>
                  </a:cubicBezTo>
                  <a:cubicBezTo>
                    <a:pt x="478534" y="135227"/>
                    <a:pt x="473489" y="112923"/>
                    <a:pt x="457452" y="107577"/>
                  </a:cubicBezTo>
                  <a:lnTo>
                    <a:pt x="430558" y="98612"/>
                  </a:lnTo>
                  <a:cubicBezTo>
                    <a:pt x="412629" y="104589"/>
                    <a:pt x="391528" y="104736"/>
                    <a:pt x="376770" y="116542"/>
                  </a:cubicBezTo>
                  <a:cubicBezTo>
                    <a:pt x="349133" y="138652"/>
                    <a:pt x="340851" y="177598"/>
                    <a:pt x="322982" y="206189"/>
                  </a:cubicBezTo>
                  <a:cubicBezTo>
                    <a:pt x="315063" y="218859"/>
                    <a:pt x="305053" y="230094"/>
                    <a:pt x="296088" y="242047"/>
                  </a:cubicBezTo>
                  <a:cubicBezTo>
                    <a:pt x="293100" y="256988"/>
                    <a:pt x="290819" y="272089"/>
                    <a:pt x="287123" y="286871"/>
                  </a:cubicBezTo>
                  <a:cubicBezTo>
                    <a:pt x="284831" y="296038"/>
                    <a:pt x="280011" y="304499"/>
                    <a:pt x="278158" y="313765"/>
                  </a:cubicBezTo>
                  <a:cubicBezTo>
                    <a:pt x="274014" y="334485"/>
                    <a:pt x="261345" y="356899"/>
                    <a:pt x="269193" y="376518"/>
                  </a:cubicBezTo>
                  <a:cubicBezTo>
                    <a:pt x="273195" y="386522"/>
                    <a:pt x="287123" y="364565"/>
                    <a:pt x="296088" y="358589"/>
                  </a:cubicBezTo>
                  <a:cubicBezTo>
                    <a:pt x="352864" y="361577"/>
                    <a:pt x="409910" y="361274"/>
                    <a:pt x="466417" y="367553"/>
                  </a:cubicBezTo>
                  <a:cubicBezTo>
                    <a:pt x="512269" y="372648"/>
                    <a:pt x="548658" y="391050"/>
                    <a:pt x="591923" y="403412"/>
                  </a:cubicBezTo>
                  <a:cubicBezTo>
                    <a:pt x="733496" y="443861"/>
                    <a:pt x="616992" y="405793"/>
                    <a:pt x="690535" y="430306"/>
                  </a:cubicBezTo>
                  <a:cubicBezTo>
                    <a:pt x="711453" y="424330"/>
                    <a:pt x="732650" y="419256"/>
                    <a:pt x="753288" y="412377"/>
                  </a:cubicBezTo>
                  <a:cubicBezTo>
                    <a:pt x="844044" y="382125"/>
                    <a:pt x="755877" y="407755"/>
                    <a:pt x="833970" y="376518"/>
                  </a:cubicBezTo>
                  <a:cubicBezTo>
                    <a:pt x="851517" y="369499"/>
                    <a:pt x="887758" y="358589"/>
                    <a:pt x="887758" y="358589"/>
                  </a:cubicBezTo>
                  <a:cubicBezTo>
                    <a:pt x="890652" y="361483"/>
                    <a:pt x="938257" y="402935"/>
                    <a:pt x="914652" y="412377"/>
                  </a:cubicBezTo>
                  <a:cubicBezTo>
                    <a:pt x="897104" y="419396"/>
                    <a:pt x="879506" y="397554"/>
                    <a:pt x="860864" y="394447"/>
                  </a:cubicBezTo>
                  <a:cubicBezTo>
                    <a:pt x="783312" y="381523"/>
                    <a:pt x="825112" y="387738"/>
                    <a:pt x="735358" y="376518"/>
                  </a:cubicBezTo>
                  <a:cubicBezTo>
                    <a:pt x="720497" y="354227"/>
                    <a:pt x="709247" y="339759"/>
                    <a:pt x="699499" y="313765"/>
                  </a:cubicBezTo>
                  <a:cubicBezTo>
                    <a:pt x="695173" y="302229"/>
                    <a:pt x="693523" y="289859"/>
                    <a:pt x="690535" y="277906"/>
                  </a:cubicBezTo>
                  <a:cubicBezTo>
                    <a:pt x="695661" y="262528"/>
                    <a:pt x="727535" y="169190"/>
                    <a:pt x="717429" y="179295"/>
                  </a:cubicBezTo>
                  <a:lnTo>
                    <a:pt x="699499" y="197224"/>
                  </a:lnTo>
                  <a:cubicBezTo>
                    <a:pt x="594518" y="176227"/>
                    <a:pt x="697075" y="211756"/>
                    <a:pt x="645711" y="44824"/>
                  </a:cubicBezTo>
                  <a:cubicBezTo>
                    <a:pt x="641983" y="32707"/>
                    <a:pt x="629366" y="64685"/>
                    <a:pt x="618817" y="71718"/>
                  </a:cubicBezTo>
                  <a:cubicBezTo>
                    <a:pt x="610954" y="76960"/>
                    <a:pt x="600888" y="77695"/>
                    <a:pt x="591923" y="80683"/>
                  </a:cubicBezTo>
                  <a:cubicBezTo>
                    <a:pt x="585946" y="89648"/>
                    <a:pt x="580255" y="98810"/>
                    <a:pt x="573993" y="107577"/>
                  </a:cubicBezTo>
                  <a:cubicBezTo>
                    <a:pt x="565309" y="119735"/>
                    <a:pt x="554512" y="130463"/>
                    <a:pt x="547099" y="143436"/>
                  </a:cubicBezTo>
                  <a:cubicBezTo>
                    <a:pt x="542411" y="151641"/>
                    <a:pt x="542361" y="161878"/>
                    <a:pt x="538135" y="170330"/>
                  </a:cubicBezTo>
                  <a:cubicBezTo>
                    <a:pt x="533317" y="179967"/>
                    <a:pt x="526182" y="188259"/>
                    <a:pt x="520205" y="197224"/>
                  </a:cubicBezTo>
                  <a:cubicBezTo>
                    <a:pt x="517217" y="209177"/>
                    <a:pt x="514626" y="221236"/>
                    <a:pt x="511241" y="233083"/>
                  </a:cubicBezTo>
                  <a:cubicBezTo>
                    <a:pt x="508645" y="242169"/>
                    <a:pt x="503713" y="250637"/>
                    <a:pt x="502276" y="259977"/>
                  </a:cubicBezTo>
                  <a:cubicBezTo>
                    <a:pt x="497709" y="289659"/>
                    <a:pt x="507692" y="323260"/>
                    <a:pt x="493311" y="349624"/>
                  </a:cubicBezTo>
                  <a:cubicBezTo>
                    <a:pt x="486015" y="363000"/>
                    <a:pt x="463548" y="356272"/>
                    <a:pt x="448488" y="358589"/>
                  </a:cubicBezTo>
                  <a:cubicBezTo>
                    <a:pt x="372361" y="370301"/>
                    <a:pt x="393620" y="362286"/>
                    <a:pt x="331946" y="376518"/>
                  </a:cubicBezTo>
                  <a:cubicBezTo>
                    <a:pt x="307936" y="382059"/>
                    <a:pt x="260229" y="394447"/>
                    <a:pt x="260229" y="394447"/>
                  </a:cubicBezTo>
                  <a:cubicBezTo>
                    <a:pt x="248276" y="400424"/>
                    <a:pt x="237048" y="408151"/>
                    <a:pt x="224370" y="412377"/>
                  </a:cubicBezTo>
                  <a:cubicBezTo>
                    <a:pt x="200993" y="420169"/>
                    <a:pt x="176815" y="425473"/>
                    <a:pt x="152652" y="430306"/>
                  </a:cubicBezTo>
                  <a:cubicBezTo>
                    <a:pt x="137711" y="433294"/>
                    <a:pt x="122423" y="434893"/>
                    <a:pt x="107829" y="439271"/>
                  </a:cubicBezTo>
                  <a:cubicBezTo>
                    <a:pt x="92415" y="443895"/>
                    <a:pt x="78073" y="451550"/>
                    <a:pt x="63005" y="457200"/>
                  </a:cubicBezTo>
                  <a:cubicBezTo>
                    <a:pt x="54157" y="460518"/>
                    <a:pt x="45076" y="463177"/>
                    <a:pt x="36111" y="466165"/>
                  </a:cubicBezTo>
                  <a:cubicBezTo>
                    <a:pt x="26829" y="475448"/>
                    <a:pt x="2137" y="497798"/>
                    <a:pt x="252" y="510989"/>
                  </a:cubicBezTo>
                  <a:cubicBezTo>
                    <a:pt x="-1490" y="523186"/>
                    <a:pt x="6229" y="534894"/>
                    <a:pt x="9217" y="546847"/>
                  </a:cubicBezTo>
                  <a:cubicBezTo>
                    <a:pt x="12205" y="537882"/>
                    <a:pt x="14673" y="511179"/>
                    <a:pt x="18182" y="519953"/>
                  </a:cubicBezTo>
                  <a:cubicBezTo>
                    <a:pt x="27129" y="542322"/>
                    <a:pt x="23483" y="567859"/>
                    <a:pt x="27146" y="591671"/>
                  </a:cubicBezTo>
                  <a:cubicBezTo>
                    <a:pt x="29419" y="606448"/>
                    <a:pt x="36592" y="646420"/>
                    <a:pt x="45076" y="663389"/>
                  </a:cubicBezTo>
                  <a:cubicBezTo>
                    <a:pt x="49894" y="673026"/>
                    <a:pt x="53650" y="684938"/>
                    <a:pt x="63005" y="690283"/>
                  </a:cubicBezTo>
                  <a:cubicBezTo>
                    <a:pt x="76235" y="697843"/>
                    <a:pt x="92888" y="696259"/>
                    <a:pt x="107829" y="699247"/>
                  </a:cubicBezTo>
                  <a:cubicBezTo>
                    <a:pt x="170582" y="696259"/>
                    <a:pt x="236221" y="671234"/>
                    <a:pt x="296088" y="690283"/>
                  </a:cubicBezTo>
                  <a:cubicBezTo>
                    <a:pt x="319046" y="697588"/>
                    <a:pt x="300742" y="738297"/>
                    <a:pt x="305052" y="762000"/>
                  </a:cubicBezTo>
                  <a:cubicBezTo>
                    <a:pt x="310457" y="791730"/>
                    <a:pt x="324891" y="788895"/>
                    <a:pt x="305052" y="78889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00" b="1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A833716C-6F9A-8A2D-8BE7-3AA911C5DBFD}"/>
                </a:ext>
              </a:extLst>
            </p:cNvPr>
            <p:cNvSpPr/>
            <p:nvPr/>
          </p:nvSpPr>
          <p:spPr>
            <a:xfrm>
              <a:off x="2922493" y="1900518"/>
              <a:ext cx="143435" cy="1525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00" b="1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8E14F1B5-E877-80C1-976F-ECC9CDA98C2E}"/>
                </a:ext>
              </a:extLst>
            </p:cNvPr>
            <p:cNvSpPr/>
            <p:nvPr/>
          </p:nvSpPr>
          <p:spPr>
            <a:xfrm>
              <a:off x="974591" y="1414073"/>
              <a:ext cx="143435" cy="1525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00" b="1">
                <a:solidFill>
                  <a:srgbClr val="FF0000"/>
                </a:solidFill>
              </a:endParaRP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D7472121-0C50-D9E6-8AC2-CF90F9ACCDD5}"/>
              </a:ext>
            </a:extLst>
          </p:cNvPr>
          <p:cNvSpPr txBox="1"/>
          <p:nvPr/>
        </p:nvSpPr>
        <p:spPr>
          <a:xfrm>
            <a:off x="6444208" y="832976"/>
            <a:ext cx="2470591" cy="415498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solidFill>
                  <a:srgbClr val="00B050"/>
                </a:solidFill>
                <a:latin typeface="Corbel" panose="020B0503020204020204" pitchFamily="34" charset="0"/>
              </a:rPr>
              <a:t>+: Large nb of </a:t>
            </a:r>
            <a:r>
              <a:rPr lang="fr-FR" sz="1050" b="1" dirty="0" err="1">
                <a:solidFill>
                  <a:srgbClr val="00B050"/>
                </a:solidFill>
                <a:latin typeface="Corbel" panose="020B0503020204020204" pitchFamily="34" charset="0"/>
              </a:rPr>
              <a:t>species</a:t>
            </a:r>
            <a:r>
              <a:rPr lang="fr-FR" sz="1050" b="1" dirty="0">
                <a:solidFill>
                  <a:srgbClr val="00B050"/>
                </a:solidFill>
                <a:latin typeface="Corbel" panose="020B0503020204020204" pitchFamily="34" charset="0"/>
              </a:rPr>
              <a:t> &amp; long times &gt; </a:t>
            </a:r>
            <a:r>
              <a:rPr lang="fr-FR" sz="1050" b="1" dirty="0" err="1">
                <a:solidFill>
                  <a:srgbClr val="00B050"/>
                </a:solidFill>
                <a:latin typeface="Corbel" panose="020B0503020204020204" pitchFamily="34" charset="0"/>
              </a:rPr>
              <a:t>μs</a:t>
            </a:r>
            <a:endParaRPr lang="fr-FR" sz="1050" b="1" dirty="0">
              <a:solidFill>
                <a:srgbClr val="00B050"/>
              </a:solidFill>
              <a:latin typeface="Corbel" panose="020B0503020204020204" pitchFamily="34" charset="0"/>
            </a:endParaRPr>
          </a:p>
          <a:p>
            <a:pPr algn="ctr"/>
            <a:r>
              <a:rPr lang="fr-FR" sz="1050" b="1" dirty="0">
                <a:solidFill>
                  <a:srgbClr val="FF0000"/>
                </a:solidFill>
                <a:latin typeface="Corbel" panose="020B0503020204020204" pitchFamily="34" charset="0"/>
              </a:rPr>
              <a:t>-: </a:t>
            </a:r>
            <a:r>
              <a:rPr lang="fr-FR" sz="1050" b="1" dirty="0" err="1">
                <a:solidFill>
                  <a:srgbClr val="FF0000"/>
                </a:solidFill>
                <a:latin typeface="Corbel" panose="020B0503020204020204" pitchFamily="34" charset="0"/>
              </a:rPr>
              <a:t>Tracking</a:t>
            </a:r>
            <a:r>
              <a:rPr lang="fr-FR" sz="1050" b="1" dirty="0">
                <a:solidFill>
                  <a:srgbClr val="FF0000"/>
                </a:solidFill>
                <a:latin typeface="Corbel" panose="020B0503020204020204" pitchFamily="34" charset="0"/>
              </a:rPr>
              <a:t> of </a:t>
            </a:r>
            <a:r>
              <a:rPr lang="fr-FR" sz="1050" b="1" dirty="0" err="1">
                <a:solidFill>
                  <a:srgbClr val="FF0000"/>
                </a:solidFill>
                <a:latin typeface="Corbel" panose="020B0503020204020204" pitchFamily="34" charset="0"/>
              </a:rPr>
              <a:t>species</a:t>
            </a:r>
            <a:r>
              <a:rPr lang="fr-FR" sz="1050" b="1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246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12069ED1-EFAB-6254-23F4-55B00892AF6D}"/>
              </a:ext>
            </a:extLst>
          </p:cNvPr>
          <p:cNvSpPr/>
          <p:nvPr/>
        </p:nvSpPr>
        <p:spPr>
          <a:xfrm>
            <a:off x="1979712" y="4564316"/>
            <a:ext cx="5400600" cy="5791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ACDB8EA-48AD-02B7-C67E-DC90E7002F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2) </a:t>
            </a:r>
            <a:r>
              <a:rPr lang="fr-FR" sz="2800" dirty="0"/>
              <a:t>Modeling and </a:t>
            </a:r>
            <a:r>
              <a:rPr lang="fr-FR" sz="2800" dirty="0" err="1"/>
              <a:t>measurements</a:t>
            </a:r>
            <a:r>
              <a:rPr lang="fr-FR" sz="2800" dirty="0"/>
              <a:t> of water </a:t>
            </a:r>
            <a:r>
              <a:rPr lang="fr-FR" sz="2800" dirty="0" err="1"/>
              <a:t>radiolysis</a:t>
            </a:r>
            <a:r>
              <a:rPr lang="fr-FR" sz="2800" dirty="0"/>
              <a:t> (2)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E0C5F2A-1A01-7A61-1ECA-745704DEA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6" name="Espace réservé du texte 3">
            <a:extLst>
              <a:ext uri="{FF2B5EF4-FFF2-40B4-BE49-F238E27FC236}">
                <a16:creationId xmlns:a16="http://schemas.microsoft.com/office/drawing/2014/main" id="{C858DB21-76DB-F16D-6BE0-B1C22E70C19F}"/>
              </a:ext>
            </a:extLst>
          </p:cNvPr>
          <p:cNvSpPr txBox="1">
            <a:spLocks/>
          </p:cNvSpPr>
          <p:nvPr/>
        </p:nvSpPr>
        <p:spPr>
          <a:xfrm>
            <a:off x="108001" y="1203598"/>
            <a:ext cx="2880000" cy="3687252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txBody>
          <a:bodyPr lIns="90000" tIns="90000" rIns="90000" bIns="90000"/>
          <a:lstStyle>
            <a:lvl1pPr marL="240030" indent="-240030" algn="l" rtl="0" eaLnBrk="1" latinLnBrk="0" hangingPunct="1">
              <a:spcBef>
                <a:spcPts val="525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1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060" indent="-205740" algn="l" rtl="0" eaLnBrk="1" latinLnBrk="0" hangingPunct="1">
              <a:spcBef>
                <a:spcPts val="413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rtl="0" eaLnBrk="1" latinLnBrk="0" hangingPunct="1">
              <a:spcBef>
                <a:spcPts val="375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171450" algn="l" rtl="0" eaLnBrk="1" latinLnBrk="0" hangingPunct="1">
              <a:spcBef>
                <a:spcPts val="3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71450" algn="l" rtl="0" eaLnBrk="1" latinLnBrk="0" hangingPunct="1">
              <a:spcBef>
                <a:spcPts val="3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77340" indent="-17145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7145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8820" indent="-17145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7145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</a:rPr>
              <a:t>SBS model</a:t>
            </a:r>
          </a:p>
          <a:p>
            <a:pPr marL="0" indent="0" algn="just" fontAlgn="auto">
              <a:spcAft>
                <a:spcPts val="0"/>
              </a:spcAft>
              <a:buFont typeface="Wingdings"/>
              <a:buNone/>
            </a:pPr>
            <a:r>
              <a:rPr lang="en-GB" sz="1100" b="1" dirty="0"/>
              <a:t>Brownian transport </a:t>
            </a:r>
            <a:r>
              <a:rPr lang="en-GB" sz="1100" dirty="0"/>
              <a:t>of molecules from the </a:t>
            </a:r>
            <a:r>
              <a:rPr lang="en-GB" sz="1100" dirty="0" err="1"/>
              <a:t>Smoluchowski</a:t>
            </a:r>
            <a:r>
              <a:rPr lang="en-GB" sz="1100" dirty="0"/>
              <a:t> model. Chemical species are represented by point objects which </a:t>
            </a:r>
            <a:r>
              <a:rPr lang="en-GB" sz="1100" b="1" dirty="0"/>
              <a:t>diffuse</a:t>
            </a:r>
            <a:r>
              <a:rPr lang="en-GB" sz="1100" dirty="0"/>
              <a:t> in the liquid medium (continuum). </a:t>
            </a:r>
          </a:p>
          <a:p>
            <a:pPr marL="0" indent="0" algn="just" fontAlgn="auto">
              <a:spcAft>
                <a:spcPts val="0"/>
              </a:spcAft>
              <a:buFont typeface="Wingdings"/>
              <a:buNone/>
            </a:pPr>
            <a:r>
              <a:rPr lang="en-GB" sz="1100" b="1" dirty="0"/>
              <a:t>At each stime step </a:t>
            </a:r>
            <a:r>
              <a:rPr lang="en-GB" sz="1100" dirty="0"/>
              <a:t>(larger than a Minimum Time Step) the separation distance “d" of </a:t>
            </a:r>
            <a:r>
              <a:rPr lang="en-GB" sz="1100" b="1" dirty="0"/>
              <a:t>all pairs of reactants</a:t>
            </a:r>
            <a:r>
              <a:rPr lang="en-GB" sz="1100" dirty="0"/>
              <a:t> is checked.</a:t>
            </a:r>
          </a:p>
          <a:p>
            <a:pPr marL="0" indent="0" algn="just" fontAlgn="auto">
              <a:spcAft>
                <a:spcPts val="0"/>
              </a:spcAft>
              <a:buFont typeface="Wingdings"/>
              <a:buNone/>
            </a:pPr>
            <a:r>
              <a:rPr lang="en-GB" sz="1100" dirty="0"/>
              <a:t>Two species react with each other when d is below a given threshold “R”, called reaction radius.</a:t>
            </a:r>
          </a:p>
          <a:p>
            <a:pPr marL="0" indent="0" fontAlgn="auto">
              <a:spcAft>
                <a:spcPts val="0"/>
              </a:spcAft>
              <a:buFont typeface="Wingdings"/>
              <a:buNone/>
            </a:pPr>
            <a:r>
              <a:rPr lang="en-GB" sz="1100" dirty="0"/>
              <a:t>The Brownian bridge technique compensates for possible missed reactions.</a:t>
            </a:r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0AEBBC99-BA5C-8DDD-9483-359A6CD0627E}"/>
              </a:ext>
            </a:extLst>
          </p:cNvPr>
          <p:cNvSpPr txBox="1">
            <a:spLocks/>
          </p:cNvSpPr>
          <p:nvPr/>
        </p:nvSpPr>
        <p:spPr>
          <a:xfrm>
            <a:off x="3127363" y="1203598"/>
            <a:ext cx="2880000" cy="3687252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lIns="90000" tIns="90000" rIns="90000" bIns="0"/>
          <a:lstStyle>
            <a:lvl1pPr marL="240030" indent="-240030" algn="l" rtl="0" eaLnBrk="1" latinLnBrk="0" hangingPunct="1">
              <a:spcBef>
                <a:spcPts val="525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1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060" indent="-205740" algn="l" rtl="0" eaLnBrk="1" latinLnBrk="0" hangingPunct="1">
              <a:spcBef>
                <a:spcPts val="413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19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171450" algn="l" rtl="0" eaLnBrk="1" latinLnBrk="0" hangingPunct="1">
              <a:spcBef>
                <a:spcPts val="375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172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-171450" algn="l" rtl="0" eaLnBrk="1" latinLnBrk="0" hangingPunct="1">
              <a:spcBef>
                <a:spcPts val="3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171450" algn="l" rtl="0" eaLnBrk="1" latinLnBrk="0" hangingPunct="1">
              <a:spcBef>
                <a:spcPts val="3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77340" indent="-17145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7145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8820" indent="-17145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7145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None/>
            </a:pPr>
            <a:r>
              <a:rPr lang="en-GB" sz="1100" b="1" dirty="0">
                <a:solidFill>
                  <a:srgbClr val="FF0000"/>
                </a:solidFill>
              </a:rPr>
              <a:t>IRT model</a:t>
            </a:r>
          </a:p>
          <a:p>
            <a:pPr marL="0" indent="0" algn="just" fontAlgn="auto">
              <a:spcAft>
                <a:spcPts val="0"/>
              </a:spcAft>
              <a:buFont typeface="Wingdings"/>
              <a:buNone/>
            </a:pPr>
            <a:r>
              <a:rPr lang="en-GB" sz="1100" dirty="0"/>
              <a:t>An event table is constructed with the initial chemical species positions and </a:t>
            </a:r>
            <a:r>
              <a:rPr lang="en-GB" sz="1100" b="1" dirty="0"/>
              <a:t>reaction times </a:t>
            </a:r>
            <a:r>
              <a:rPr lang="en-GB" sz="1100" dirty="0"/>
              <a:t>(calculated with probability functions) for </a:t>
            </a:r>
            <a:r>
              <a:rPr lang="en-GB" sz="1100" b="1" dirty="0"/>
              <a:t>each reactant pair </a:t>
            </a:r>
            <a:r>
              <a:rPr lang="en-GB" sz="1100" dirty="0"/>
              <a:t>of interest. </a:t>
            </a:r>
          </a:p>
          <a:p>
            <a:pPr marL="0" indent="0" algn="just" fontAlgn="auto">
              <a:spcAft>
                <a:spcPts val="0"/>
              </a:spcAft>
              <a:buFont typeface="Wingdings"/>
              <a:buNone/>
            </a:pPr>
            <a:r>
              <a:rPr lang="en-GB" sz="1100" dirty="0"/>
              <a:t>Table’s entries are sorted in </a:t>
            </a:r>
            <a:r>
              <a:rPr lang="en-GB" sz="1100" b="1" dirty="0"/>
              <a:t>ascending reaction time order </a:t>
            </a:r>
            <a:r>
              <a:rPr lang="en-GB" sz="1100" dirty="0"/>
              <a:t>and then processed.</a:t>
            </a:r>
          </a:p>
          <a:p>
            <a:pPr marL="0" indent="0" algn="just" fontAlgn="auto">
              <a:spcAft>
                <a:spcPts val="0"/>
              </a:spcAft>
              <a:buFont typeface="Wingdings"/>
              <a:buNone/>
            </a:pPr>
            <a:r>
              <a:rPr lang="en-GB" sz="1100" dirty="0"/>
              <a:t>Reaction product positions are randomly sampled within a sphere centred at the reaction site.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305B158-0469-A60E-CC4D-BC4630A52CA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73580" y="3175064"/>
            <a:ext cx="1742522" cy="1217586"/>
          </a:xfrm>
          <a:prstGeom prst="rect">
            <a:avLst/>
          </a:prstGeom>
          <a:solidFill>
            <a:schemeClr val="bg1"/>
          </a:solidFill>
          <a:ln w="44450">
            <a:noFill/>
          </a:ln>
        </p:spPr>
      </p:pic>
      <p:sp>
        <p:nvSpPr>
          <p:cNvPr id="18" name="Espace réservé du texte 4">
            <a:extLst>
              <a:ext uri="{FF2B5EF4-FFF2-40B4-BE49-F238E27FC236}">
                <a16:creationId xmlns:a16="http://schemas.microsoft.com/office/drawing/2014/main" id="{AAA7FD25-72CD-84CC-76E2-44A30B6A1153}"/>
              </a:ext>
            </a:extLst>
          </p:cNvPr>
          <p:cNvSpPr txBox="1">
            <a:spLocks/>
          </p:cNvSpPr>
          <p:nvPr/>
        </p:nvSpPr>
        <p:spPr>
          <a:xfrm>
            <a:off x="6156000" y="1203598"/>
            <a:ext cx="2880000" cy="3672384"/>
          </a:xfrm>
          <a:prstGeom prst="rect">
            <a:avLst/>
          </a:prstGeom>
          <a:ln w="12700">
            <a:solidFill>
              <a:schemeClr val="accent2"/>
            </a:solidFill>
          </a:ln>
        </p:spPr>
        <p:txBody>
          <a:bodyPr lIns="90000" tIns="90000" rIns="90000" bIns="90000"/>
          <a:lstStyle>
            <a:lvl1pPr marL="216000" indent="-2160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rgbClr val="1C1878"/>
              </a:buClr>
              <a:buFont typeface="Police système Courant"/>
              <a:buChar char="■"/>
              <a:defRPr sz="1200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1pPr>
            <a:lvl2pPr marL="540000" indent="-216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0F5596"/>
              </a:buClr>
              <a:buSzPct val="85000"/>
              <a:buFont typeface="Police système Courant"/>
              <a:buChar char="■"/>
              <a:defRPr sz="1013" b="0" i="0" kern="1200" baseline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864000" indent="-216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SzPct val="75000"/>
              <a:buFont typeface="Police système Courant"/>
              <a:buChar char="■"/>
              <a:defRPr sz="1013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1188000" indent="-216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Police système Courant"/>
              <a:buChar char="・"/>
              <a:defRPr sz="9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4pPr>
            <a:lvl5pPr marL="1512000" indent="-2160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 typeface="Police système Courant"/>
              <a:buChar char="∙"/>
              <a:defRPr sz="900" b="0" i="0" kern="120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100" b="1" dirty="0">
                <a:solidFill>
                  <a:srgbClr val="FF0000"/>
                </a:solidFill>
                <a:latin typeface="+mj-lt"/>
              </a:rPr>
              <a:t>SBS-RDME model</a:t>
            </a:r>
          </a:p>
          <a:p>
            <a:pPr marL="0" indent="0">
              <a:buNone/>
            </a:pPr>
            <a:r>
              <a:rPr lang="en-GB" sz="1100" b="1" dirty="0">
                <a:latin typeface="+mj-lt"/>
              </a:rPr>
              <a:t>Combination</a:t>
            </a:r>
            <a:r>
              <a:rPr lang="en-GB" sz="1100" dirty="0">
                <a:latin typeface="+mj-lt"/>
              </a:rPr>
              <a:t> of microscopic / mesoscopic / homogeneous states</a:t>
            </a:r>
          </a:p>
          <a:p>
            <a:pPr>
              <a:buFont typeface="Wingdings" pitchFamily="2" charset="2"/>
              <a:buChar char="§"/>
            </a:pPr>
            <a:r>
              <a:rPr lang="en-GB" sz="1100" dirty="0">
                <a:latin typeface="+mj-lt"/>
              </a:rPr>
              <a:t>SBS model</a:t>
            </a:r>
          </a:p>
          <a:p>
            <a:pPr>
              <a:buFont typeface="Wingdings" pitchFamily="2" charset="2"/>
              <a:buChar char="§"/>
            </a:pPr>
            <a:r>
              <a:rPr lang="en-GB" sz="1100" dirty="0">
                <a:latin typeface="+mj-lt"/>
              </a:rPr>
              <a:t>Compartment-based model using the Reaction-Diffusion Master Equation</a:t>
            </a:r>
          </a:p>
        </p:txBody>
      </p:sp>
      <p:sp>
        <p:nvSpPr>
          <p:cNvPr id="21" name="TextBox 16">
            <a:extLst>
              <a:ext uri="{FF2B5EF4-FFF2-40B4-BE49-F238E27FC236}">
                <a16:creationId xmlns:a16="http://schemas.microsoft.com/office/drawing/2014/main" id="{58871624-0457-00A1-B18D-D2114CA9B3E7}"/>
              </a:ext>
            </a:extLst>
          </p:cNvPr>
          <p:cNvSpPr txBox="1"/>
          <p:nvPr/>
        </p:nvSpPr>
        <p:spPr>
          <a:xfrm>
            <a:off x="370570" y="4545595"/>
            <a:ext cx="2340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b="1" dirty="0" err="1">
                <a:effectLst/>
                <a:latin typeface="+mj-lt"/>
              </a:rPr>
              <a:t>Karamitros</a:t>
            </a:r>
            <a:r>
              <a:rPr lang="en-GB" sz="600" b="1" dirty="0">
                <a:effectLst/>
                <a:latin typeface="+mj-lt"/>
              </a:rPr>
              <a:t>, M.</a:t>
            </a:r>
            <a:r>
              <a:rPr lang="en-GB" sz="600" dirty="0">
                <a:effectLst/>
                <a:latin typeface="+mj-lt"/>
              </a:rPr>
              <a:t> </a:t>
            </a:r>
            <a:r>
              <a:rPr lang="en-GB" sz="600" dirty="0">
                <a:latin typeface="+mj-lt"/>
              </a:rPr>
              <a:t>e</a:t>
            </a:r>
            <a:r>
              <a:rPr lang="en-GB" sz="600" dirty="0">
                <a:effectLst/>
                <a:latin typeface="+mj-lt"/>
              </a:rPr>
              <a:t>t al. (</a:t>
            </a:r>
            <a:r>
              <a:rPr lang="en-GB" sz="600" b="1" dirty="0">
                <a:effectLst/>
                <a:latin typeface="+mj-lt"/>
              </a:rPr>
              <a:t>2014</a:t>
            </a:r>
            <a:r>
              <a:rPr lang="en-GB" sz="600" dirty="0">
                <a:effectLst/>
                <a:latin typeface="+mj-lt"/>
              </a:rPr>
              <a:t>) Diffusion-controlled reactions </a:t>
            </a:r>
            <a:r>
              <a:rPr lang="en-GB" sz="600" dirty="0" err="1">
                <a:effectLst/>
                <a:latin typeface="+mj-lt"/>
              </a:rPr>
              <a:t>modeling</a:t>
            </a:r>
            <a:r>
              <a:rPr lang="en-GB" sz="600" dirty="0">
                <a:effectLst/>
                <a:latin typeface="+mj-lt"/>
              </a:rPr>
              <a:t> in Geant4-DNA. Journal of Computational Physics, 274, 841-882. </a:t>
            </a:r>
            <a:r>
              <a:rPr lang="en-GB" sz="600" dirty="0">
                <a:solidFill>
                  <a:srgbClr val="0432FF"/>
                </a:solidFill>
                <a:effectLst/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GB" sz="600" dirty="0" err="1">
                <a:solidFill>
                  <a:srgbClr val="0432FF"/>
                </a:solidFill>
                <a:effectLst/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doi.org</a:t>
            </a:r>
            <a:r>
              <a:rPr lang="en-GB" sz="600" dirty="0">
                <a:solidFill>
                  <a:srgbClr val="0432FF"/>
                </a:solidFill>
                <a:effectLst/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/10.1016/j.jcp.2014.06.011</a:t>
            </a:r>
            <a:endParaRPr lang="en-GB" sz="600" dirty="0">
              <a:solidFill>
                <a:srgbClr val="0432FF"/>
              </a:solidFill>
              <a:effectLst/>
              <a:latin typeface="+mj-lt"/>
            </a:endParaRP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690573CC-A488-8AFF-4088-0807D2181805}"/>
              </a:ext>
            </a:extLst>
          </p:cNvPr>
          <p:cNvSpPr txBox="1"/>
          <p:nvPr/>
        </p:nvSpPr>
        <p:spPr>
          <a:xfrm>
            <a:off x="3149817" y="4475695"/>
            <a:ext cx="142218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b="1" dirty="0" err="1">
                <a:effectLst/>
                <a:latin typeface="+mj-lt"/>
              </a:rPr>
              <a:t>Karamitros</a:t>
            </a:r>
            <a:r>
              <a:rPr lang="en-GB" sz="600" b="1" dirty="0">
                <a:effectLst/>
                <a:latin typeface="+mj-lt"/>
              </a:rPr>
              <a:t>, M. </a:t>
            </a:r>
            <a:r>
              <a:rPr lang="en-GB" sz="600" dirty="0">
                <a:effectLst/>
                <a:latin typeface="+mj-lt"/>
              </a:rPr>
              <a:t>et al. (</a:t>
            </a:r>
            <a:r>
              <a:rPr lang="en-GB" sz="600" b="1" dirty="0">
                <a:effectLst/>
                <a:latin typeface="+mj-lt"/>
              </a:rPr>
              <a:t>2020</a:t>
            </a:r>
            <a:r>
              <a:rPr lang="en-GB" sz="600" dirty="0">
                <a:effectLst/>
                <a:latin typeface="+mj-lt"/>
              </a:rPr>
              <a:t>) Implementing the Independent Reaction Time method in Geant4 for radiation chemistry simulations. </a:t>
            </a:r>
            <a:r>
              <a:rPr lang="en-GB" sz="600" dirty="0">
                <a:solidFill>
                  <a:srgbClr val="0432FF"/>
                </a:solidFill>
                <a:effectLst/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https://doi.org/10.48550/arXiv.2006.14225 </a:t>
            </a:r>
            <a:endParaRPr lang="en-GB" sz="600" dirty="0">
              <a:solidFill>
                <a:srgbClr val="0432FF"/>
              </a:solidFill>
              <a:latin typeface="+mj-lt"/>
            </a:endParaRPr>
          </a:p>
        </p:txBody>
      </p:sp>
      <p:sp>
        <p:nvSpPr>
          <p:cNvPr id="23" name="TextBox 20">
            <a:extLst>
              <a:ext uri="{FF2B5EF4-FFF2-40B4-BE49-F238E27FC236}">
                <a16:creationId xmlns:a16="http://schemas.microsoft.com/office/drawing/2014/main" id="{55162590-78FB-AD8F-0780-B7D2A82F6770}"/>
              </a:ext>
            </a:extLst>
          </p:cNvPr>
          <p:cNvSpPr txBox="1"/>
          <p:nvPr/>
        </p:nvSpPr>
        <p:spPr>
          <a:xfrm>
            <a:off x="6399100" y="4565539"/>
            <a:ext cx="2393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b="1" dirty="0">
                <a:effectLst/>
                <a:latin typeface="+mj-lt"/>
              </a:rPr>
              <a:t>Tran, H. N. </a:t>
            </a:r>
            <a:r>
              <a:rPr lang="en-GB" sz="600" dirty="0">
                <a:effectLst/>
                <a:latin typeface="+mj-lt"/>
              </a:rPr>
              <a:t>et al. (</a:t>
            </a:r>
            <a:r>
              <a:rPr lang="en-GB" sz="600" b="1" dirty="0">
                <a:effectLst/>
                <a:latin typeface="+mj-lt"/>
              </a:rPr>
              <a:t>2021</a:t>
            </a:r>
            <a:r>
              <a:rPr lang="en-GB" sz="600" dirty="0">
                <a:effectLst/>
                <a:latin typeface="+mj-lt"/>
              </a:rPr>
              <a:t>) Geant4-DNA </a:t>
            </a:r>
            <a:r>
              <a:rPr lang="en-GB" sz="600" dirty="0" err="1">
                <a:effectLst/>
                <a:latin typeface="+mj-lt"/>
              </a:rPr>
              <a:t>Modeling</a:t>
            </a:r>
            <a:r>
              <a:rPr lang="en-GB" sz="600" dirty="0">
                <a:effectLst/>
                <a:latin typeface="+mj-lt"/>
              </a:rPr>
              <a:t> of Water Radiolysis beyond the Microsecond: An On-Lattice Stochastic Approach. International Journal of Molecular Sciences, 22(11), 6023</a:t>
            </a:r>
            <a:r>
              <a:rPr lang="en-GB" sz="600" dirty="0">
                <a:solidFill>
                  <a:srgbClr val="0432FF"/>
                </a:solidFill>
                <a:effectLst/>
                <a:latin typeface="+mj-lt"/>
              </a:rPr>
              <a:t>. </a:t>
            </a:r>
            <a:r>
              <a:rPr lang="en-GB" sz="600" dirty="0">
                <a:solidFill>
                  <a:srgbClr val="0432FF"/>
                </a:solidFill>
                <a:effectLst/>
                <a:latin typeface="+mj-lt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https://doi.org/10.3390/ijms22116023</a:t>
            </a:r>
            <a:endParaRPr lang="en-GB" sz="600" dirty="0">
              <a:solidFill>
                <a:srgbClr val="0432FF"/>
              </a:solidFill>
              <a:effectLst/>
              <a:latin typeface="+mj-lt"/>
            </a:endParaRPr>
          </a:p>
        </p:txBody>
      </p:sp>
      <p:sp>
        <p:nvSpPr>
          <p:cNvPr id="24" name="TextBox 22">
            <a:extLst>
              <a:ext uri="{FF2B5EF4-FFF2-40B4-BE49-F238E27FC236}">
                <a16:creationId xmlns:a16="http://schemas.microsoft.com/office/drawing/2014/main" id="{085F5B47-BED9-5E87-8945-DDA2173BA096}"/>
              </a:ext>
            </a:extLst>
          </p:cNvPr>
          <p:cNvSpPr txBox="1"/>
          <p:nvPr/>
        </p:nvSpPr>
        <p:spPr>
          <a:xfrm>
            <a:off x="4583086" y="4475695"/>
            <a:ext cx="142218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b="1" dirty="0">
                <a:effectLst/>
                <a:latin typeface="+mj-lt"/>
              </a:rPr>
              <a:t>Ramos-Méndez, </a:t>
            </a:r>
            <a:r>
              <a:rPr lang="en-GB" sz="600" b="1" dirty="0">
                <a:latin typeface="+mj-lt"/>
              </a:rPr>
              <a:t>J</a:t>
            </a:r>
            <a:r>
              <a:rPr lang="en-GB" sz="600" b="1" dirty="0">
                <a:effectLst/>
                <a:latin typeface="+mj-lt"/>
              </a:rPr>
              <a:t>. </a:t>
            </a:r>
            <a:r>
              <a:rPr lang="en-GB" sz="600" dirty="0">
                <a:effectLst/>
                <a:latin typeface="+mj-lt"/>
              </a:rPr>
              <a:t>et al. (</a:t>
            </a:r>
            <a:r>
              <a:rPr lang="en-GB" sz="600" b="1" dirty="0">
                <a:effectLst/>
                <a:latin typeface="+mj-lt"/>
              </a:rPr>
              <a:t>2020</a:t>
            </a:r>
            <a:r>
              <a:rPr lang="en-GB" sz="600" dirty="0">
                <a:effectLst/>
                <a:latin typeface="+mj-lt"/>
              </a:rPr>
              <a:t>) Independent reaction times method in Geant4-DNA: Implementation and performance.</a:t>
            </a:r>
          </a:p>
          <a:p>
            <a:r>
              <a:rPr lang="en-GB" sz="600" dirty="0">
                <a:solidFill>
                  <a:srgbClr val="0432FF"/>
                </a:solidFill>
                <a:effectLst/>
                <a:latin typeface="+mj-l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https://doi.org/10.1002/mp.14490</a:t>
            </a:r>
            <a:endParaRPr lang="en-GB" sz="600" dirty="0">
              <a:solidFill>
                <a:srgbClr val="0432FF"/>
              </a:solidFill>
              <a:latin typeface="+mj-lt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26C383BF-479C-F574-8E4A-D013E4153CC4}"/>
              </a:ext>
            </a:extLst>
          </p:cNvPr>
          <p:cNvSpPr txBox="1"/>
          <p:nvPr/>
        </p:nvSpPr>
        <p:spPr>
          <a:xfrm>
            <a:off x="3664868" y="4905615"/>
            <a:ext cx="204895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>
                <a:latin typeface="+mj-lt"/>
              </a:rPr>
              <a:t>Courtesy</a:t>
            </a:r>
            <a:r>
              <a:rPr lang="fr-FR" sz="1050" dirty="0">
                <a:latin typeface="+mj-lt"/>
              </a:rPr>
              <a:t> of S. </a:t>
            </a:r>
            <a:r>
              <a:rPr lang="fr-FR" sz="1050" dirty="0" err="1">
                <a:latin typeface="+mj-lt"/>
              </a:rPr>
              <a:t>Fattori</a:t>
            </a:r>
            <a:r>
              <a:rPr lang="fr-FR" sz="1050" dirty="0">
                <a:latin typeface="+mj-lt"/>
              </a:rPr>
              <a:t> (INFN – LNS)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B889F1-13F6-C89C-D1D5-978336F2332C}"/>
              </a:ext>
            </a:extLst>
          </p:cNvPr>
          <p:cNvSpPr txBox="1"/>
          <p:nvPr/>
        </p:nvSpPr>
        <p:spPr>
          <a:xfrm>
            <a:off x="1516257" y="832976"/>
            <a:ext cx="1420582" cy="415498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>
                <a:solidFill>
                  <a:srgbClr val="00B050"/>
                </a:solidFill>
                <a:latin typeface="Corbel" panose="020B0503020204020204" pitchFamily="34" charset="0"/>
              </a:rPr>
              <a:t>+: </a:t>
            </a:r>
            <a:r>
              <a:rPr lang="fr-FR" sz="1050" b="1" dirty="0" err="1">
                <a:solidFill>
                  <a:srgbClr val="00B050"/>
                </a:solidFill>
                <a:latin typeface="Corbel" panose="020B0503020204020204" pitchFamily="34" charset="0"/>
              </a:rPr>
              <a:t>Tracking</a:t>
            </a:r>
            <a:r>
              <a:rPr lang="fr-FR" sz="1050" b="1" dirty="0">
                <a:solidFill>
                  <a:srgbClr val="00B050"/>
                </a:solidFill>
                <a:latin typeface="Corbel" panose="020B0503020204020204" pitchFamily="34" charset="0"/>
              </a:rPr>
              <a:t> of </a:t>
            </a:r>
            <a:r>
              <a:rPr lang="fr-FR" sz="1050" b="1" dirty="0" err="1">
                <a:solidFill>
                  <a:srgbClr val="00B050"/>
                </a:solidFill>
                <a:latin typeface="Corbel" panose="020B0503020204020204" pitchFamily="34" charset="0"/>
              </a:rPr>
              <a:t>species</a:t>
            </a:r>
            <a:endParaRPr lang="fr-FR" sz="1050" b="1" dirty="0">
              <a:solidFill>
                <a:srgbClr val="00B050"/>
              </a:solidFill>
              <a:latin typeface="Corbel" panose="020B0503020204020204" pitchFamily="34" charset="0"/>
            </a:endParaRPr>
          </a:p>
          <a:p>
            <a:pPr algn="ctr"/>
            <a:r>
              <a:rPr lang="fr-FR" sz="1050" b="1" dirty="0">
                <a:solidFill>
                  <a:srgbClr val="FF0000"/>
                </a:solidFill>
                <a:latin typeface="Corbel" panose="020B0503020204020204" pitchFamily="34" charset="0"/>
              </a:rPr>
              <a:t>-: Very slow, &lt; </a:t>
            </a:r>
            <a:r>
              <a:rPr lang="fr-FR" sz="1050" b="1" dirty="0" err="1">
                <a:solidFill>
                  <a:srgbClr val="FF0000"/>
                </a:solidFill>
                <a:latin typeface="Corbel" panose="020B0503020204020204" pitchFamily="34" charset="0"/>
              </a:rPr>
              <a:t>μs</a:t>
            </a:r>
            <a:endParaRPr lang="fr-FR" sz="1050" b="1" dirty="0">
              <a:solidFill>
                <a:srgbClr val="FF0000"/>
              </a:solidFill>
              <a:latin typeface="Corbel" panose="020B0503020204020204" pitchFamily="34" charset="0"/>
            </a:endParaRPr>
          </a:p>
        </p:txBody>
      </p: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1AE93225-745D-2E7E-C37C-353163E3A456}"/>
              </a:ext>
            </a:extLst>
          </p:cNvPr>
          <p:cNvGrpSpPr/>
          <p:nvPr/>
        </p:nvGrpSpPr>
        <p:grpSpPr>
          <a:xfrm>
            <a:off x="973601" y="3723878"/>
            <a:ext cx="1511105" cy="882875"/>
            <a:chOff x="752783" y="779929"/>
            <a:chExt cx="2681978" cy="1678184"/>
          </a:xfrm>
        </p:grpSpPr>
        <p:sp>
          <p:nvSpPr>
            <p:cNvPr id="29" name="Ellipse 28">
              <a:extLst>
                <a:ext uri="{FF2B5EF4-FFF2-40B4-BE49-F238E27FC236}">
                  <a16:creationId xmlns:a16="http://schemas.microsoft.com/office/drawing/2014/main" id="{31D2BE77-6A84-0EC2-0622-3DE6FBF7FDAB}"/>
                </a:ext>
              </a:extLst>
            </p:cNvPr>
            <p:cNvSpPr/>
            <p:nvPr/>
          </p:nvSpPr>
          <p:spPr>
            <a:xfrm>
              <a:off x="985369" y="1428799"/>
              <a:ext cx="776088" cy="768402"/>
            </a:xfrm>
            <a:prstGeom prst="ellips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700" b="1" dirty="0"/>
                <a:t>B</a:t>
              </a:r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5D6A00EE-35F6-DD8D-04AA-C296F00E167C}"/>
                </a:ext>
              </a:extLst>
            </p:cNvPr>
            <p:cNvSpPr txBox="1"/>
            <p:nvPr/>
          </p:nvSpPr>
          <p:spPr>
            <a:xfrm>
              <a:off x="2697094" y="2077845"/>
              <a:ext cx="737667" cy="3802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700" b="1" dirty="0"/>
                <a:t>A</a:t>
              </a:r>
            </a:p>
          </p:txBody>
        </p:sp>
        <p:cxnSp>
          <p:nvCxnSpPr>
            <p:cNvPr id="31" name="Connecteur droit avec flèche 30">
              <a:extLst>
                <a:ext uri="{FF2B5EF4-FFF2-40B4-BE49-F238E27FC236}">
                  <a16:creationId xmlns:a16="http://schemas.microsoft.com/office/drawing/2014/main" id="{31741D4B-05DB-F5BF-4EF7-2C44DD7C14D4}"/>
                </a:ext>
              </a:extLst>
            </p:cNvPr>
            <p:cNvCxnSpPr>
              <a:stCxn id="29" idx="0"/>
            </p:cNvCxnSpPr>
            <p:nvPr/>
          </p:nvCxnSpPr>
          <p:spPr>
            <a:xfrm flipH="1">
              <a:off x="1362635" y="1428799"/>
              <a:ext cx="10778" cy="346213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166B2BD4-9993-4974-A82A-9671D8074FA5}"/>
                </a:ext>
              </a:extLst>
            </p:cNvPr>
            <p:cNvSpPr txBox="1"/>
            <p:nvPr/>
          </p:nvSpPr>
          <p:spPr>
            <a:xfrm>
              <a:off x="1031622" y="1456044"/>
              <a:ext cx="385482" cy="2925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400" b="1" dirty="0">
                  <a:solidFill>
                    <a:srgbClr val="0000CC"/>
                  </a:solidFill>
                </a:rPr>
                <a:t>R</a:t>
              </a:r>
            </a:p>
          </p:txBody>
        </p:sp>
        <p:sp>
          <p:nvSpPr>
            <p:cNvPr id="33" name="Forme libre 32">
              <a:extLst>
                <a:ext uri="{FF2B5EF4-FFF2-40B4-BE49-F238E27FC236}">
                  <a16:creationId xmlns:a16="http://schemas.microsoft.com/office/drawing/2014/main" id="{82519288-5EAF-3A7A-23EC-06DB7B0537A4}"/>
                </a:ext>
              </a:extLst>
            </p:cNvPr>
            <p:cNvSpPr/>
            <p:nvPr/>
          </p:nvSpPr>
          <p:spPr>
            <a:xfrm>
              <a:off x="752783" y="779929"/>
              <a:ext cx="2169711" cy="1273089"/>
            </a:xfrm>
            <a:custGeom>
              <a:avLst/>
              <a:gdLst>
                <a:gd name="connsiteX0" fmla="*/ 2169711 w 2169711"/>
                <a:gd name="connsiteY0" fmla="*/ 1201271 h 1273089"/>
                <a:gd name="connsiteX1" fmla="*/ 2124888 w 2169711"/>
                <a:gd name="connsiteY1" fmla="*/ 1210236 h 1273089"/>
                <a:gd name="connsiteX2" fmla="*/ 2071099 w 2169711"/>
                <a:gd name="connsiteY2" fmla="*/ 1210236 h 1273089"/>
                <a:gd name="connsiteX3" fmla="*/ 2044205 w 2169711"/>
                <a:gd name="connsiteY3" fmla="*/ 1201271 h 1273089"/>
                <a:gd name="connsiteX4" fmla="*/ 2035241 w 2169711"/>
                <a:gd name="connsiteY4" fmla="*/ 1174377 h 1273089"/>
                <a:gd name="connsiteX5" fmla="*/ 2026276 w 2169711"/>
                <a:gd name="connsiteY5" fmla="*/ 1228165 h 1273089"/>
                <a:gd name="connsiteX6" fmla="*/ 1999382 w 2169711"/>
                <a:gd name="connsiteY6" fmla="*/ 1201271 h 1273089"/>
                <a:gd name="connsiteX7" fmla="*/ 1954558 w 2169711"/>
                <a:gd name="connsiteY7" fmla="*/ 1147483 h 1273089"/>
                <a:gd name="connsiteX8" fmla="*/ 1945593 w 2169711"/>
                <a:gd name="connsiteY8" fmla="*/ 1183342 h 1273089"/>
                <a:gd name="connsiteX9" fmla="*/ 1927664 w 2169711"/>
                <a:gd name="connsiteY9" fmla="*/ 1246095 h 1273089"/>
                <a:gd name="connsiteX10" fmla="*/ 1909735 w 2169711"/>
                <a:gd name="connsiteY10" fmla="*/ 1228165 h 1273089"/>
                <a:gd name="connsiteX11" fmla="*/ 1900770 w 2169711"/>
                <a:gd name="connsiteY11" fmla="*/ 1192306 h 1273089"/>
                <a:gd name="connsiteX12" fmla="*/ 1873876 w 2169711"/>
                <a:gd name="connsiteY12" fmla="*/ 1210236 h 1273089"/>
                <a:gd name="connsiteX13" fmla="*/ 1838017 w 2169711"/>
                <a:gd name="connsiteY13" fmla="*/ 1246095 h 1273089"/>
                <a:gd name="connsiteX14" fmla="*/ 1829052 w 2169711"/>
                <a:gd name="connsiteY14" fmla="*/ 1246095 h 1273089"/>
                <a:gd name="connsiteX15" fmla="*/ 1820088 w 2169711"/>
                <a:gd name="connsiteY15" fmla="*/ 1138518 h 1273089"/>
                <a:gd name="connsiteX16" fmla="*/ 1811123 w 2169711"/>
                <a:gd name="connsiteY16" fmla="*/ 1111624 h 1273089"/>
                <a:gd name="connsiteX17" fmla="*/ 1775264 w 2169711"/>
                <a:gd name="connsiteY17" fmla="*/ 1075765 h 1273089"/>
                <a:gd name="connsiteX18" fmla="*/ 1784229 w 2169711"/>
                <a:gd name="connsiteY18" fmla="*/ 1138518 h 1273089"/>
                <a:gd name="connsiteX19" fmla="*/ 1829052 w 2169711"/>
                <a:gd name="connsiteY19" fmla="*/ 1183342 h 1273089"/>
                <a:gd name="connsiteX20" fmla="*/ 1873876 w 2169711"/>
                <a:gd name="connsiteY20" fmla="*/ 1210236 h 1273089"/>
                <a:gd name="connsiteX21" fmla="*/ 1900770 w 2169711"/>
                <a:gd name="connsiteY21" fmla="*/ 1201271 h 1273089"/>
                <a:gd name="connsiteX22" fmla="*/ 1882841 w 2169711"/>
                <a:gd name="connsiteY22" fmla="*/ 1174377 h 1273089"/>
                <a:gd name="connsiteX23" fmla="*/ 1820088 w 2169711"/>
                <a:gd name="connsiteY23" fmla="*/ 1147483 h 1273089"/>
                <a:gd name="connsiteX24" fmla="*/ 1882841 w 2169711"/>
                <a:gd name="connsiteY24" fmla="*/ 1138518 h 1273089"/>
                <a:gd name="connsiteX25" fmla="*/ 1909735 w 2169711"/>
                <a:gd name="connsiteY25" fmla="*/ 1129553 h 1273089"/>
                <a:gd name="connsiteX26" fmla="*/ 1945593 w 2169711"/>
                <a:gd name="connsiteY26" fmla="*/ 1138518 h 1273089"/>
                <a:gd name="connsiteX27" fmla="*/ 1954558 w 2169711"/>
                <a:gd name="connsiteY27" fmla="*/ 1174377 h 1273089"/>
                <a:gd name="connsiteX28" fmla="*/ 1981452 w 2169711"/>
                <a:gd name="connsiteY28" fmla="*/ 1183342 h 1273089"/>
                <a:gd name="connsiteX29" fmla="*/ 1963523 w 2169711"/>
                <a:gd name="connsiteY29" fmla="*/ 1246095 h 1273089"/>
                <a:gd name="connsiteX30" fmla="*/ 1936629 w 2169711"/>
                <a:gd name="connsiteY30" fmla="*/ 1237130 h 1273089"/>
                <a:gd name="connsiteX31" fmla="*/ 1927664 w 2169711"/>
                <a:gd name="connsiteY31" fmla="*/ 1192306 h 1273089"/>
                <a:gd name="connsiteX32" fmla="*/ 1918699 w 2169711"/>
                <a:gd name="connsiteY32" fmla="*/ 1156447 h 1273089"/>
                <a:gd name="connsiteX33" fmla="*/ 1909735 w 2169711"/>
                <a:gd name="connsiteY33" fmla="*/ 1102659 h 1273089"/>
                <a:gd name="connsiteX34" fmla="*/ 1873876 w 2169711"/>
                <a:gd name="connsiteY34" fmla="*/ 1066800 h 1273089"/>
                <a:gd name="connsiteX35" fmla="*/ 1900770 w 2169711"/>
                <a:gd name="connsiteY35" fmla="*/ 1057836 h 1273089"/>
                <a:gd name="connsiteX36" fmla="*/ 2017311 w 2169711"/>
                <a:gd name="connsiteY36" fmla="*/ 1075765 h 1273089"/>
                <a:gd name="connsiteX37" fmla="*/ 2008346 w 2169711"/>
                <a:gd name="connsiteY37" fmla="*/ 1102659 h 1273089"/>
                <a:gd name="connsiteX38" fmla="*/ 1873876 w 2169711"/>
                <a:gd name="connsiteY38" fmla="*/ 1066800 h 1273089"/>
                <a:gd name="connsiteX39" fmla="*/ 1882841 w 2169711"/>
                <a:gd name="connsiteY39" fmla="*/ 1030942 h 1273089"/>
                <a:gd name="connsiteX40" fmla="*/ 1873876 w 2169711"/>
                <a:gd name="connsiteY40" fmla="*/ 1057836 h 1273089"/>
                <a:gd name="connsiteX41" fmla="*/ 1855946 w 2169711"/>
                <a:gd name="connsiteY41" fmla="*/ 1075765 h 1273089"/>
                <a:gd name="connsiteX42" fmla="*/ 1838017 w 2169711"/>
                <a:gd name="connsiteY42" fmla="*/ 1048871 h 1273089"/>
                <a:gd name="connsiteX43" fmla="*/ 1811123 w 2169711"/>
                <a:gd name="connsiteY43" fmla="*/ 1039906 h 1273089"/>
                <a:gd name="connsiteX44" fmla="*/ 1802158 w 2169711"/>
                <a:gd name="connsiteY44" fmla="*/ 1075765 h 1273089"/>
                <a:gd name="connsiteX45" fmla="*/ 1793193 w 2169711"/>
                <a:gd name="connsiteY45" fmla="*/ 1102659 h 1273089"/>
                <a:gd name="connsiteX46" fmla="*/ 1784229 w 2169711"/>
                <a:gd name="connsiteY46" fmla="*/ 1048871 h 1273089"/>
                <a:gd name="connsiteX47" fmla="*/ 1775264 w 2169711"/>
                <a:gd name="connsiteY47" fmla="*/ 1021977 h 1273089"/>
                <a:gd name="connsiteX48" fmla="*/ 1766299 w 2169711"/>
                <a:gd name="connsiteY48" fmla="*/ 1075765 h 1273089"/>
                <a:gd name="connsiteX49" fmla="*/ 1757335 w 2169711"/>
                <a:gd name="connsiteY49" fmla="*/ 1111624 h 1273089"/>
                <a:gd name="connsiteX50" fmla="*/ 1748370 w 2169711"/>
                <a:gd name="connsiteY50" fmla="*/ 1057836 h 1273089"/>
                <a:gd name="connsiteX51" fmla="*/ 1739405 w 2169711"/>
                <a:gd name="connsiteY51" fmla="*/ 1084730 h 1273089"/>
                <a:gd name="connsiteX52" fmla="*/ 1730441 w 2169711"/>
                <a:gd name="connsiteY52" fmla="*/ 1129553 h 1273089"/>
                <a:gd name="connsiteX53" fmla="*/ 1721476 w 2169711"/>
                <a:gd name="connsiteY53" fmla="*/ 1165412 h 1273089"/>
                <a:gd name="connsiteX54" fmla="*/ 1730441 w 2169711"/>
                <a:gd name="connsiteY54" fmla="*/ 1192306 h 1273089"/>
                <a:gd name="connsiteX55" fmla="*/ 1739405 w 2169711"/>
                <a:gd name="connsiteY55" fmla="*/ 1210236 h 1273089"/>
                <a:gd name="connsiteX56" fmla="*/ 1721476 w 2169711"/>
                <a:gd name="connsiteY56" fmla="*/ 1264024 h 1273089"/>
                <a:gd name="connsiteX57" fmla="*/ 1730441 w 2169711"/>
                <a:gd name="connsiteY57" fmla="*/ 1237130 h 1273089"/>
                <a:gd name="connsiteX58" fmla="*/ 1757335 w 2169711"/>
                <a:gd name="connsiteY58" fmla="*/ 1174377 h 1273089"/>
                <a:gd name="connsiteX59" fmla="*/ 1793193 w 2169711"/>
                <a:gd name="connsiteY59" fmla="*/ 1066800 h 1273089"/>
                <a:gd name="connsiteX60" fmla="*/ 1802158 w 2169711"/>
                <a:gd name="connsiteY60" fmla="*/ 1021977 h 1273089"/>
                <a:gd name="connsiteX61" fmla="*/ 1820088 w 2169711"/>
                <a:gd name="connsiteY61" fmla="*/ 968189 h 1273089"/>
                <a:gd name="connsiteX62" fmla="*/ 1748370 w 2169711"/>
                <a:gd name="connsiteY62" fmla="*/ 923365 h 1273089"/>
                <a:gd name="connsiteX63" fmla="*/ 1712511 w 2169711"/>
                <a:gd name="connsiteY63" fmla="*/ 887506 h 1273089"/>
                <a:gd name="connsiteX64" fmla="*/ 1694582 w 2169711"/>
                <a:gd name="connsiteY64" fmla="*/ 833718 h 1273089"/>
                <a:gd name="connsiteX65" fmla="*/ 1685617 w 2169711"/>
                <a:gd name="connsiteY65" fmla="*/ 806824 h 1273089"/>
                <a:gd name="connsiteX66" fmla="*/ 1676652 w 2169711"/>
                <a:gd name="connsiteY66" fmla="*/ 779930 h 1273089"/>
                <a:gd name="connsiteX67" fmla="*/ 1640793 w 2169711"/>
                <a:gd name="connsiteY67" fmla="*/ 762000 h 1273089"/>
                <a:gd name="connsiteX68" fmla="*/ 1613899 w 2169711"/>
                <a:gd name="connsiteY68" fmla="*/ 744071 h 1273089"/>
                <a:gd name="connsiteX69" fmla="*/ 1587005 w 2169711"/>
                <a:gd name="connsiteY69" fmla="*/ 735106 h 1273089"/>
                <a:gd name="connsiteX70" fmla="*/ 1551146 w 2169711"/>
                <a:gd name="connsiteY70" fmla="*/ 708212 h 1273089"/>
                <a:gd name="connsiteX71" fmla="*/ 1524252 w 2169711"/>
                <a:gd name="connsiteY71" fmla="*/ 690283 h 1273089"/>
                <a:gd name="connsiteX72" fmla="*/ 1515288 w 2169711"/>
                <a:gd name="connsiteY72" fmla="*/ 663389 h 1273089"/>
                <a:gd name="connsiteX73" fmla="*/ 1479429 w 2169711"/>
                <a:gd name="connsiteY73" fmla="*/ 636495 h 1273089"/>
                <a:gd name="connsiteX74" fmla="*/ 1461499 w 2169711"/>
                <a:gd name="connsiteY74" fmla="*/ 618565 h 1273089"/>
                <a:gd name="connsiteX75" fmla="*/ 1434605 w 2169711"/>
                <a:gd name="connsiteY75" fmla="*/ 564777 h 1273089"/>
                <a:gd name="connsiteX76" fmla="*/ 1416676 w 2169711"/>
                <a:gd name="connsiteY76" fmla="*/ 546847 h 1273089"/>
                <a:gd name="connsiteX77" fmla="*/ 1443570 w 2169711"/>
                <a:gd name="connsiteY77" fmla="*/ 537883 h 1273089"/>
                <a:gd name="connsiteX78" fmla="*/ 1461499 w 2169711"/>
                <a:gd name="connsiteY78" fmla="*/ 510989 h 1273089"/>
                <a:gd name="connsiteX79" fmla="*/ 1479429 w 2169711"/>
                <a:gd name="connsiteY79" fmla="*/ 493059 h 1273089"/>
                <a:gd name="connsiteX80" fmla="*/ 1425641 w 2169711"/>
                <a:gd name="connsiteY80" fmla="*/ 457200 h 1273089"/>
                <a:gd name="connsiteX81" fmla="*/ 1407711 w 2169711"/>
                <a:gd name="connsiteY81" fmla="*/ 475130 h 1273089"/>
                <a:gd name="connsiteX82" fmla="*/ 1389782 w 2169711"/>
                <a:gd name="connsiteY82" fmla="*/ 457200 h 1273089"/>
                <a:gd name="connsiteX83" fmla="*/ 1353923 w 2169711"/>
                <a:gd name="connsiteY83" fmla="*/ 493059 h 1273089"/>
                <a:gd name="connsiteX84" fmla="*/ 1371852 w 2169711"/>
                <a:gd name="connsiteY84" fmla="*/ 573742 h 1273089"/>
                <a:gd name="connsiteX85" fmla="*/ 1335993 w 2169711"/>
                <a:gd name="connsiteY85" fmla="*/ 582706 h 1273089"/>
                <a:gd name="connsiteX86" fmla="*/ 1282205 w 2169711"/>
                <a:gd name="connsiteY86" fmla="*/ 546847 h 1273089"/>
                <a:gd name="connsiteX87" fmla="*/ 1300135 w 2169711"/>
                <a:gd name="connsiteY87" fmla="*/ 528918 h 1273089"/>
                <a:gd name="connsiteX88" fmla="*/ 1246346 w 2169711"/>
                <a:gd name="connsiteY88" fmla="*/ 484095 h 1273089"/>
                <a:gd name="connsiteX89" fmla="*/ 1228417 w 2169711"/>
                <a:gd name="connsiteY89" fmla="*/ 448236 h 1273089"/>
                <a:gd name="connsiteX90" fmla="*/ 1264276 w 2169711"/>
                <a:gd name="connsiteY90" fmla="*/ 430306 h 1273089"/>
                <a:gd name="connsiteX91" fmla="*/ 1291170 w 2169711"/>
                <a:gd name="connsiteY91" fmla="*/ 412377 h 1273089"/>
                <a:gd name="connsiteX92" fmla="*/ 1282205 w 2169711"/>
                <a:gd name="connsiteY92" fmla="*/ 475130 h 1273089"/>
                <a:gd name="connsiteX93" fmla="*/ 1291170 w 2169711"/>
                <a:gd name="connsiteY93" fmla="*/ 502024 h 1273089"/>
                <a:gd name="connsiteX94" fmla="*/ 1300135 w 2169711"/>
                <a:gd name="connsiteY94" fmla="*/ 466165 h 1273089"/>
                <a:gd name="connsiteX95" fmla="*/ 1318064 w 2169711"/>
                <a:gd name="connsiteY95" fmla="*/ 412377 h 1273089"/>
                <a:gd name="connsiteX96" fmla="*/ 1291170 w 2169711"/>
                <a:gd name="connsiteY96" fmla="*/ 385483 h 1273089"/>
                <a:gd name="connsiteX97" fmla="*/ 1228417 w 2169711"/>
                <a:gd name="connsiteY97" fmla="*/ 385483 h 1273089"/>
                <a:gd name="connsiteX98" fmla="*/ 1201523 w 2169711"/>
                <a:gd name="connsiteY98" fmla="*/ 394447 h 1273089"/>
                <a:gd name="connsiteX99" fmla="*/ 1165664 w 2169711"/>
                <a:gd name="connsiteY99" fmla="*/ 528918 h 1273089"/>
                <a:gd name="connsiteX100" fmla="*/ 1147735 w 2169711"/>
                <a:gd name="connsiteY100" fmla="*/ 555812 h 1273089"/>
                <a:gd name="connsiteX101" fmla="*/ 1138770 w 2169711"/>
                <a:gd name="connsiteY101" fmla="*/ 582706 h 1273089"/>
                <a:gd name="connsiteX102" fmla="*/ 1165664 w 2169711"/>
                <a:gd name="connsiteY102" fmla="*/ 564777 h 1273089"/>
                <a:gd name="connsiteX103" fmla="*/ 1192558 w 2169711"/>
                <a:gd name="connsiteY103" fmla="*/ 555812 h 1273089"/>
                <a:gd name="connsiteX104" fmla="*/ 1237382 w 2169711"/>
                <a:gd name="connsiteY104" fmla="*/ 519953 h 1273089"/>
                <a:gd name="connsiteX105" fmla="*/ 1291170 w 2169711"/>
                <a:gd name="connsiteY105" fmla="*/ 484095 h 1273089"/>
                <a:gd name="connsiteX106" fmla="*/ 1318064 w 2169711"/>
                <a:gd name="connsiteY106" fmla="*/ 466165 h 1273089"/>
                <a:gd name="connsiteX107" fmla="*/ 1309099 w 2169711"/>
                <a:gd name="connsiteY107" fmla="*/ 439271 h 1273089"/>
                <a:gd name="connsiteX108" fmla="*/ 1309099 w 2169711"/>
                <a:gd name="connsiteY108" fmla="*/ 367553 h 1273089"/>
                <a:gd name="connsiteX109" fmla="*/ 1282205 w 2169711"/>
                <a:gd name="connsiteY109" fmla="*/ 349624 h 1273089"/>
                <a:gd name="connsiteX110" fmla="*/ 1282205 w 2169711"/>
                <a:gd name="connsiteY110" fmla="*/ 340659 h 1273089"/>
                <a:gd name="connsiteX111" fmla="*/ 1300135 w 2169711"/>
                <a:gd name="connsiteY111" fmla="*/ 322730 h 1273089"/>
                <a:gd name="connsiteX112" fmla="*/ 1389782 w 2169711"/>
                <a:gd name="connsiteY112" fmla="*/ 385483 h 1273089"/>
                <a:gd name="connsiteX113" fmla="*/ 1407711 w 2169711"/>
                <a:gd name="connsiteY113" fmla="*/ 412377 h 1273089"/>
                <a:gd name="connsiteX114" fmla="*/ 1380817 w 2169711"/>
                <a:gd name="connsiteY114" fmla="*/ 403412 h 1273089"/>
                <a:gd name="connsiteX115" fmla="*/ 1335993 w 2169711"/>
                <a:gd name="connsiteY115" fmla="*/ 385483 h 1273089"/>
                <a:gd name="connsiteX116" fmla="*/ 1309099 w 2169711"/>
                <a:gd name="connsiteY116" fmla="*/ 376518 h 1273089"/>
                <a:gd name="connsiteX117" fmla="*/ 1237382 w 2169711"/>
                <a:gd name="connsiteY117" fmla="*/ 349624 h 1273089"/>
                <a:gd name="connsiteX118" fmla="*/ 1192558 w 2169711"/>
                <a:gd name="connsiteY118" fmla="*/ 304800 h 1273089"/>
                <a:gd name="connsiteX119" fmla="*/ 1201523 w 2169711"/>
                <a:gd name="connsiteY119" fmla="*/ 421342 h 1273089"/>
                <a:gd name="connsiteX120" fmla="*/ 1219452 w 2169711"/>
                <a:gd name="connsiteY120" fmla="*/ 457200 h 1273089"/>
                <a:gd name="connsiteX121" fmla="*/ 1192558 w 2169711"/>
                <a:gd name="connsiteY121" fmla="*/ 439271 h 1273089"/>
                <a:gd name="connsiteX122" fmla="*/ 1129805 w 2169711"/>
                <a:gd name="connsiteY122" fmla="*/ 430306 h 1273089"/>
                <a:gd name="connsiteX123" fmla="*/ 1138770 w 2169711"/>
                <a:gd name="connsiteY123" fmla="*/ 385483 h 1273089"/>
                <a:gd name="connsiteX124" fmla="*/ 1147735 w 2169711"/>
                <a:gd name="connsiteY124" fmla="*/ 412377 h 1273089"/>
                <a:gd name="connsiteX125" fmla="*/ 1120841 w 2169711"/>
                <a:gd name="connsiteY125" fmla="*/ 403412 h 1273089"/>
                <a:gd name="connsiteX126" fmla="*/ 1120841 w 2169711"/>
                <a:gd name="connsiteY126" fmla="*/ 430306 h 1273089"/>
                <a:gd name="connsiteX127" fmla="*/ 1102911 w 2169711"/>
                <a:gd name="connsiteY127" fmla="*/ 394447 h 1273089"/>
                <a:gd name="connsiteX128" fmla="*/ 1084982 w 2169711"/>
                <a:gd name="connsiteY128" fmla="*/ 331695 h 1273089"/>
                <a:gd name="connsiteX129" fmla="*/ 1040158 w 2169711"/>
                <a:gd name="connsiteY129" fmla="*/ 304800 h 1273089"/>
                <a:gd name="connsiteX130" fmla="*/ 959476 w 2169711"/>
                <a:gd name="connsiteY130" fmla="*/ 268942 h 1273089"/>
                <a:gd name="connsiteX131" fmla="*/ 959476 w 2169711"/>
                <a:gd name="connsiteY131" fmla="*/ 233083 h 1273089"/>
                <a:gd name="connsiteX132" fmla="*/ 950511 w 2169711"/>
                <a:gd name="connsiteY132" fmla="*/ 206189 h 1273089"/>
                <a:gd name="connsiteX133" fmla="*/ 1058088 w 2169711"/>
                <a:gd name="connsiteY133" fmla="*/ 215153 h 1273089"/>
                <a:gd name="connsiteX134" fmla="*/ 1111876 w 2169711"/>
                <a:gd name="connsiteY134" fmla="*/ 242047 h 1273089"/>
                <a:gd name="connsiteX135" fmla="*/ 1102911 w 2169711"/>
                <a:gd name="connsiteY135" fmla="*/ 268942 h 1273089"/>
                <a:gd name="connsiteX136" fmla="*/ 1049123 w 2169711"/>
                <a:gd name="connsiteY136" fmla="*/ 286871 h 1273089"/>
                <a:gd name="connsiteX137" fmla="*/ 1040158 w 2169711"/>
                <a:gd name="connsiteY137" fmla="*/ 259977 h 1273089"/>
                <a:gd name="connsiteX138" fmla="*/ 1031193 w 2169711"/>
                <a:gd name="connsiteY138" fmla="*/ 286871 h 1273089"/>
                <a:gd name="connsiteX139" fmla="*/ 1004299 w 2169711"/>
                <a:gd name="connsiteY139" fmla="*/ 313765 h 1273089"/>
                <a:gd name="connsiteX140" fmla="*/ 950511 w 2169711"/>
                <a:gd name="connsiteY140" fmla="*/ 367553 h 1273089"/>
                <a:gd name="connsiteX141" fmla="*/ 923617 w 2169711"/>
                <a:gd name="connsiteY141" fmla="*/ 349624 h 1273089"/>
                <a:gd name="connsiteX142" fmla="*/ 896723 w 2169711"/>
                <a:gd name="connsiteY142" fmla="*/ 304800 h 1273089"/>
                <a:gd name="connsiteX143" fmla="*/ 878793 w 2169711"/>
                <a:gd name="connsiteY143" fmla="*/ 286871 h 1273089"/>
                <a:gd name="connsiteX144" fmla="*/ 860864 w 2169711"/>
                <a:gd name="connsiteY144" fmla="*/ 251012 h 1273089"/>
                <a:gd name="connsiteX145" fmla="*/ 842935 w 2169711"/>
                <a:gd name="connsiteY145" fmla="*/ 197224 h 1273089"/>
                <a:gd name="connsiteX146" fmla="*/ 753288 w 2169711"/>
                <a:gd name="connsiteY146" fmla="*/ 206189 h 1273089"/>
                <a:gd name="connsiteX147" fmla="*/ 780182 w 2169711"/>
                <a:gd name="connsiteY147" fmla="*/ 224118 h 1273089"/>
                <a:gd name="connsiteX148" fmla="*/ 851899 w 2169711"/>
                <a:gd name="connsiteY148" fmla="*/ 215153 h 1273089"/>
                <a:gd name="connsiteX149" fmla="*/ 914652 w 2169711"/>
                <a:gd name="connsiteY149" fmla="*/ 197224 h 1273089"/>
                <a:gd name="connsiteX150" fmla="*/ 977405 w 2169711"/>
                <a:gd name="connsiteY150" fmla="*/ 179295 h 1273089"/>
                <a:gd name="connsiteX151" fmla="*/ 1013264 w 2169711"/>
                <a:gd name="connsiteY151" fmla="*/ 161365 h 1273089"/>
                <a:gd name="connsiteX152" fmla="*/ 959476 w 2169711"/>
                <a:gd name="connsiteY152" fmla="*/ 116542 h 1273089"/>
                <a:gd name="connsiteX153" fmla="*/ 887758 w 2169711"/>
                <a:gd name="connsiteY153" fmla="*/ 125506 h 1273089"/>
                <a:gd name="connsiteX154" fmla="*/ 851899 w 2169711"/>
                <a:gd name="connsiteY154" fmla="*/ 143436 h 1273089"/>
                <a:gd name="connsiteX155" fmla="*/ 816041 w 2169711"/>
                <a:gd name="connsiteY155" fmla="*/ 152400 h 1273089"/>
                <a:gd name="connsiteX156" fmla="*/ 789146 w 2169711"/>
                <a:gd name="connsiteY156" fmla="*/ 170330 h 1273089"/>
                <a:gd name="connsiteX157" fmla="*/ 762252 w 2169711"/>
                <a:gd name="connsiteY157" fmla="*/ 215153 h 1273089"/>
                <a:gd name="connsiteX158" fmla="*/ 744323 w 2169711"/>
                <a:gd name="connsiteY158" fmla="*/ 233083 h 1273089"/>
                <a:gd name="connsiteX159" fmla="*/ 717429 w 2169711"/>
                <a:gd name="connsiteY159" fmla="*/ 286871 h 1273089"/>
                <a:gd name="connsiteX160" fmla="*/ 690535 w 2169711"/>
                <a:gd name="connsiteY160" fmla="*/ 268942 h 1273089"/>
                <a:gd name="connsiteX161" fmla="*/ 672605 w 2169711"/>
                <a:gd name="connsiteY161" fmla="*/ 242047 h 1273089"/>
                <a:gd name="connsiteX162" fmla="*/ 618817 w 2169711"/>
                <a:gd name="connsiteY162" fmla="*/ 215153 h 1273089"/>
                <a:gd name="connsiteX163" fmla="*/ 591923 w 2169711"/>
                <a:gd name="connsiteY163" fmla="*/ 233083 h 1273089"/>
                <a:gd name="connsiteX164" fmla="*/ 600888 w 2169711"/>
                <a:gd name="connsiteY164" fmla="*/ 313765 h 1273089"/>
                <a:gd name="connsiteX165" fmla="*/ 547099 w 2169711"/>
                <a:gd name="connsiteY165" fmla="*/ 295836 h 1273089"/>
                <a:gd name="connsiteX166" fmla="*/ 520205 w 2169711"/>
                <a:gd name="connsiteY166" fmla="*/ 304800 h 1273089"/>
                <a:gd name="connsiteX167" fmla="*/ 502276 w 2169711"/>
                <a:gd name="connsiteY167" fmla="*/ 340659 h 1273089"/>
                <a:gd name="connsiteX168" fmla="*/ 493311 w 2169711"/>
                <a:gd name="connsiteY168" fmla="*/ 367553 h 1273089"/>
                <a:gd name="connsiteX169" fmla="*/ 466417 w 2169711"/>
                <a:gd name="connsiteY169" fmla="*/ 376518 h 1273089"/>
                <a:gd name="connsiteX170" fmla="*/ 385735 w 2169711"/>
                <a:gd name="connsiteY170" fmla="*/ 367553 h 1273089"/>
                <a:gd name="connsiteX171" fmla="*/ 403664 w 2169711"/>
                <a:gd name="connsiteY171" fmla="*/ 412377 h 1273089"/>
                <a:gd name="connsiteX172" fmla="*/ 439523 w 2169711"/>
                <a:gd name="connsiteY172" fmla="*/ 403412 h 1273089"/>
                <a:gd name="connsiteX173" fmla="*/ 466417 w 2169711"/>
                <a:gd name="connsiteY173" fmla="*/ 385483 h 1273089"/>
                <a:gd name="connsiteX174" fmla="*/ 520205 w 2169711"/>
                <a:gd name="connsiteY174" fmla="*/ 376518 h 1273089"/>
                <a:gd name="connsiteX175" fmla="*/ 556064 w 2169711"/>
                <a:gd name="connsiteY175" fmla="*/ 367553 h 1273089"/>
                <a:gd name="connsiteX176" fmla="*/ 591923 w 2169711"/>
                <a:gd name="connsiteY176" fmla="*/ 376518 h 1273089"/>
                <a:gd name="connsiteX177" fmla="*/ 627782 w 2169711"/>
                <a:gd name="connsiteY177" fmla="*/ 403412 h 1273089"/>
                <a:gd name="connsiteX178" fmla="*/ 690535 w 2169711"/>
                <a:gd name="connsiteY178" fmla="*/ 430306 h 1273089"/>
                <a:gd name="connsiteX179" fmla="*/ 717429 w 2169711"/>
                <a:gd name="connsiteY179" fmla="*/ 412377 h 1273089"/>
                <a:gd name="connsiteX180" fmla="*/ 699499 w 2169711"/>
                <a:gd name="connsiteY180" fmla="*/ 331695 h 1273089"/>
                <a:gd name="connsiteX181" fmla="*/ 672605 w 2169711"/>
                <a:gd name="connsiteY181" fmla="*/ 349624 h 1273089"/>
                <a:gd name="connsiteX182" fmla="*/ 609852 w 2169711"/>
                <a:gd name="connsiteY182" fmla="*/ 304800 h 1273089"/>
                <a:gd name="connsiteX183" fmla="*/ 573993 w 2169711"/>
                <a:gd name="connsiteY183" fmla="*/ 277906 h 1273089"/>
                <a:gd name="connsiteX184" fmla="*/ 520205 w 2169711"/>
                <a:gd name="connsiteY184" fmla="*/ 233083 h 1273089"/>
                <a:gd name="connsiteX185" fmla="*/ 475382 w 2169711"/>
                <a:gd name="connsiteY185" fmla="*/ 268942 h 1273089"/>
                <a:gd name="connsiteX186" fmla="*/ 439523 w 2169711"/>
                <a:gd name="connsiteY186" fmla="*/ 251012 h 1273089"/>
                <a:gd name="connsiteX187" fmla="*/ 376770 w 2169711"/>
                <a:gd name="connsiteY187" fmla="*/ 259977 h 1273089"/>
                <a:gd name="connsiteX188" fmla="*/ 367805 w 2169711"/>
                <a:gd name="connsiteY188" fmla="*/ 286871 h 1273089"/>
                <a:gd name="connsiteX189" fmla="*/ 358841 w 2169711"/>
                <a:gd name="connsiteY189" fmla="*/ 322730 h 1273089"/>
                <a:gd name="connsiteX190" fmla="*/ 331946 w 2169711"/>
                <a:gd name="connsiteY190" fmla="*/ 331695 h 1273089"/>
                <a:gd name="connsiteX191" fmla="*/ 260229 w 2169711"/>
                <a:gd name="connsiteY191" fmla="*/ 349624 h 1273089"/>
                <a:gd name="connsiteX192" fmla="*/ 251264 w 2169711"/>
                <a:gd name="connsiteY192" fmla="*/ 385483 h 1273089"/>
                <a:gd name="connsiteX193" fmla="*/ 233335 w 2169711"/>
                <a:gd name="connsiteY193" fmla="*/ 457200 h 1273089"/>
                <a:gd name="connsiteX194" fmla="*/ 215405 w 2169711"/>
                <a:gd name="connsiteY194" fmla="*/ 493059 h 1273089"/>
                <a:gd name="connsiteX195" fmla="*/ 197476 w 2169711"/>
                <a:gd name="connsiteY195" fmla="*/ 546847 h 1273089"/>
                <a:gd name="connsiteX196" fmla="*/ 170582 w 2169711"/>
                <a:gd name="connsiteY196" fmla="*/ 537883 h 1273089"/>
                <a:gd name="connsiteX197" fmla="*/ 125758 w 2169711"/>
                <a:gd name="connsiteY197" fmla="*/ 502024 h 1273089"/>
                <a:gd name="connsiteX198" fmla="*/ 143688 w 2169711"/>
                <a:gd name="connsiteY198" fmla="*/ 609600 h 1273089"/>
                <a:gd name="connsiteX199" fmla="*/ 287123 w 2169711"/>
                <a:gd name="connsiteY199" fmla="*/ 582706 h 1273089"/>
                <a:gd name="connsiteX200" fmla="*/ 331946 w 2169711"/>
                <a:gd name="connsiteY200" fmla="*/ 555812 h 1273089"/>
                <a:gd name="connsiteX201" fmla="*/ 367805 w 2169711"/>
                <a:gd name="connsiteY201" fmla="*/ 537883 h 1273089"/>
                <a:gd name="connsiteX202" fmla="*/ 421593 w 2169711"/>
                <a:gd name="connsiteY202" fmla="*/ 502024 h 1273089"/>
                <a:gd name="connsiteX203" fmla="*/ 457452 w 2169711"/>
                <a:gd name="connsiteY203" fmla="*/ 466165 h 1273089"/>
                <a:gd name="connsiteX204" fmla="*/ 475382 w 2169711"/>
                <a:gd name="connsiteY204" fmla="*/ 376518 h 1273089"/>
                <a:gd name="connsiteX205" fmla="*/ 466417 w 2169711"/>
                <a:gd name="connsiteY205" fmla="*/ 349624 h 1273089"/>
                <a:gd name="connsiteX206" fmla="*/ 412629 w 2169711"/>
                <a:gd name="connsiteY206" fmla="*/ 331695 h 1273089"/>
                <a:gd name="connsiteX207" fmla="*/ 367805 w 2169711"/>
                <a:gd name="connsiteY207" fmla="*/ 340659 h 1273089"/>
                <a:gd name="connsiteX208" fmla="*/ 340911 w 2169711"/>
                <a:gd name="connsiteY208" fmla="*/ 322730 h 1273089"/>
                <a:gd name="connsiteX209" fmla="*/ 305052 w 2169711"/>
                <a:gd name="connsiteY209" fmla="*/ 313765 h 1273089"/>
                <a:gd name="connsiteX210" fmla="*/ 296088 w 2169711"/>
                <a:gd name="connsiteY210" fmla="*/ 349624 h 1273089"/>
                <a:gd name="connsiteX211" fmla="*/ 314017 w 2169711"/>
                <a:gd name="connsiteY211" fmla="*/ 466165 h 1273089"/>
                <a:gd name="connsiteX212" fmla="*/ 331946 w 2169711"/>
                <a:gd name="connsiteY212" fmla="*/ 251012 h 1273089"/>
                <a:gd name="connsiteX213" fmla="*/ 340911 w 2169711"/>
                <a:gd name="connsiteY213" fmla="*/ 224118 h 1273089"/>
                <a:gd name="connsiteX214" fmla="*/ 367805 w 2169711"/>
                <a:gd name="connsiteY214" fmla="*/ 268942 h 1273089"/>
                <a:gd name="connsiteX215" fmla="*/ 466417 w 2169711"/>
                <a:gd name="connsiteY215" fmla="*/ 152400 h 1273089"/>
                <a:gd name="connsiteX216" fmla="*/ 493311 w 2169711"/>
                <a:gd name="connsiteY216" fmla="*/ 134471 h 1273089"/>
                <a:gd name="connsiteX217" fmla="*/ 529170 w 2169711"/>
                <a:gd name="connsiteY217" fmla="*/ 98612 h 1273089"/>
                <a:gd name="connsiteX218" fmla="*/ 547099 w 2169711"/>
                <a:gd name="connsiteY218" fmla="*/ 152400 h 1273089"/>
                <a:gd name="connsiteX219" fmla="*/ 582958 w 2169711"/>
                <a:gd name="connsiteY219" fmla="*/ 224118 h 1273089"/>
                <a:gd name="connsiteX220" fmla="*/ 591923 w 2169711"/>
                <a:gd name="connsiteY220" fmla="*/ 251012 h 1273089"/>
                <a:gd name="connsiteX221" fmla="*/ 609852 w 2169711"/>
                <a:gd name="connsiteY221" fmla="*/ 268942 h 1273089"/>
                <a:gd name="connsiteX222" fmla="*/ 645711 w 2169711"/>
                <a:gd name="connsiteY222" fmla="*/ 322730 h 1273089"/>
                <a:gd name="connsiteX223" fmla="*/ 708464 w 2169711"/>
                <a:gd name="connsiteY223" fmla="*/ 313765 h 1273089"/>
                <a:gd name="connsiteX224" fmla="*/ 807076 w 2169711"/>
                <a:gd name="connsiteY224" fmla="*/ 322730 h 1273089"/>
                <a:gd name="connsiteX225" fmla="*/ 851899 w 2169711"/>
                <a:gd name="connsiteY225" fmla="*/ 206189 h 1273089"/>
                <a:gd name="connsiteX226" fmla="*/ 887758 w 2169711"/>
                <a:gd name="connsiteY226" fmla="*/ 98612 h 1273089"/>
                <a:gd name="connsiteX227" fmla="*/ 905688 w 2169711"/>
                <a:gd name="connsiteY227" fmla="*/ 26895 h 1273089"/>
                <a:gd name="connsiteX228" fmla="*/ 914652 w 2169711"/>
                <a:gd name="connsiteY228" fmla="*/ 0 h 1273089"/>
                <a:gd name="connsiteX229" fmla="*/ 896723 w 2169711"/>
                <a:gd name="connsiteY229" fmla="*/ 26895 h 1273089"/>
                <a:gd name="connsiteX230" fmla="*/ 851899 w 2169711"/>
                <a:gd name="connsiteY230" fmla="*/ 44824 h 1273089"/>
                <a:gd name="connsiteX231" fmla="*/ 825005 w 2169711"/>
                <a:gd name="connsiteY231" fmla="*/ 62753 h 1273089"/>
                <a:gd name="connsiteX232" fmla="*/ 735358 w 2169711"/>
                <a:gd name="connsiteY232" fmla="*/ 89647 h 1273089"/>
                <a:gd name="connsiteX233" fmla="*/ 690535 w 2169711"/>
                <a:gd name="connsiteY233" fmla="*/ 107577 h 1273089"/>
                <a:gd name="connsiteX234" fmla="*/ 645711 w 2169711"/>
                <a:gd name="connsiteY234" fmla="*/ 116542 h 1273089"/>
                <a:gd name="connsiteX235" fmla="*/ 609852 w 2169711"/>
                <a:gd name="connsiteY235" fmla="*/ 134471 h 1273089"/>
                <a:gd name="connsiteX236" fmla="*/ 565029 w 2169711"/>
                <a:gd name="connsiteY236" fmla="*/ 143436 h 1273089"/>
                <a:gd name="connsiteX237" fmla="*/ 538135 w 2169711"/>
                <a:gd name="connsiteY237" fmla="*/ 152400 h 1273089"/>
                <a:gd name="connsiteX238" fmla="*/ 493311 w 2169711"/>
                <a:gd name="connsiteY238" fmla="*/ 143436 h 1273089"/>
                <a:gd name="connsiteX239" fmla="*/ 457452 w 2169711"/>
                <a:gd name="connsiteY239" fmla="*/ 107577 h 1273089"/>
                <a:gd name="connsiteX240" fmla="*/ 430558 w 2169711"/>
                <a:gd name="connsiteY240" fmla="*/ 98612 h 1273089"/>
                <a:gd name="connsiteX241" fmla="*/ 376770 w 2169711"/>
                <a:gd name="connsiteY241" fmla="*/ 116542 h 1273089"/>
                <a:gd name="connsiteX242" fmla="*/ 322982 w 2169711"/>
                <a:gd name="connsiteY242" fmla="*/ 206189 h 1273089"/>
                <a:gd name="connsiteX243" fmla="*/ 296088 w 2169711"/>
                <a:gd name="connsiteY243" fmla="*/ 242047 h 1273089"/>
                <a:gd name="connsiteX244" fmla="*/ 287123 w 2169711"/>
                <a:gd name="connsiteY244" fmla="*/ 286871 h 1273089"/>
                <a:gd name="connsiteX245" fmla="*/ 278158 w 2169711"/>
                <a:gd name="connsiteY245" fmla="*/ 313765 h 1273089"/>
                <a:gd name="connsiteX246" fmla="*/ 269193 w 2169711"/>
                <a:gd name="connsiteY246" fmla="*/ 376518 h 1273089"/>
                <a:gd name="connsiteX247" fmla="*/ 296088 w 2169711"/>
                <a:gd name="connsiteY247" fmla="*/ 358589 h 1273089"/>
                <a:gd name="connsiteX248" fmla="*/ 466417 w 2169711"/>
                <a:gd name="connsiteY248" fmla="*/ 367553 h 1273089"/>
                <a:gd name="connsiteX249" fmla="*/ 591923 w 2169711"/>
                <a:gd name="connsiteY249" fmla="*/ 403412 h 1273089"/>
                <a:gd name="connsiteX250" fmla="*/ 690535 w 2169711"/>
                <a:gd name="connsiteY250" fmla="*/ 430306 h 1273089"/>
                <a:gd name="connsiteX251" fmla="*/ 753288 w 2169711"/>
                <a:gd name="connsiteY251" fmla="*/ 412377 h 1273089"/>
                <a:gd name="connsiteX252" fmla="*/ 833970 w 2169711"/>
                <a:gd name="connsiteY252" fmla="*/ 376518 h 1273089"/>
                <a:gd name="connsiteX253" fmla="*/ 887758 w 2169711"/>
                <a:gd name="connsiteY253" fmla="*/ 358589 h 1273089"/>
                <a:gd name="connsiteX254" fmla="*/ 914652 w 2169711"/>
                <a:gd name="connsiteY254" fmla="*/ 412377 h 1273089"/>
                <a:gd name="connsiteX255" fmla="*/ 860864 w 2169711"/>
                <a:gd name="connsiteY255" fmla="*/ 394447 h 1273089"/>
                <a:gd name="connsiteX256" fmla="*/ 735358 w 2169711"/>
                <a:gd name="connsiteY256" fmla="*/ 376518 h 1273089"/>
                <a:gd name="connsiteX257" fmla="*/ 699499 w 2169711"/>
                <a:gd name="connsiteY257" fmla="*/ 313765 h 1273089"/>
                <a:gd name="connsiteX258" fmla="*/ 690535 w 2169711"/>
                <a:gd name="connsiteY258" fmla="*/ 277906 h 1273089"/>
                <a:gd name="connsiteX259" fmla="*/ 717429 w 2169711"/>
                <a:gd name="connsiteY259" fmla="*/ 179295 h 1273089"/>
                <a:gd name="connsiteX260" fmla="*/ 699499 w 2169711"/>
                <a:gd name="connsiteY260" fmla="*/ 197224 h 1273089"/>
                <a:gd name="connsiteX261" fmla="*/ 645711 w 2169711"/>
                <a:gd name="connsiteY261" fmla="*/ 44824 h 1273089"/>
                <a:gd name="connsiteX262" fmla="*/ 618817 w 2169711"/>
                <a:gd name="connsiteY262" fmla="*/ 71718 h 1273089"/>
                <a:gd name="connsiteX263" fmla="*/ 591923 w 2169711"/>
                <a:gd name="connsiteY263" fmla="*/ 80683 h 1273089"/>
                <a:gd name="connsiteX264" fmla="*/ 573993 w 2169711"/>
                <a:gd name="connsiteY264" fmla="*/ 107577 h 1273089"/>
                <a:gd name="connsiteX265" fmla="*/ 547099 w 2169711"/>
                <a:gd name="connsiteY265" fmla="*/ 143436 h 1273089"/>
                <a:gd name="connsiteX266" fmla="*/ 538135 w 2169711"/>
                <a:gd name="connsiteY266" fmla="*/ 170330 h 1273089"/>
                <a:gd name="connsiteX267" fmla="*/ 520205 w 2169711"/>
                <a:gd name="connsiteY267" fmla="*/ 197224 h 1273089"/>
                <a:gd name="connsiteX268" fmla="*/ 511241 w 2169711"/>
                <a:gd name="connsiteY268" fmla="*/ 233083 h 1273089"/>
                <a:gd name="connsiteX269" fmla="*/ 502276 w 2169711"/>
                <a:gd name="connsiteY269" fmla="*/ 259977 h 1273089"/>
                <a:gd name="connsiteX270" fmla="*/ 493311 w 2169711"/>
                <a:gd name="connsiteY270" fmla="*/ 349624 h 1273089"/>
                <a:gd name="connsiteX271" fmla="*/ 448488 w 2169711"/>
                <a:gd name="connsiteY271" fmla="*/ 358589 h 1273089"/>
                <a:gd name="connsiteX272" fmla="*/ 331946 w 2169711"/>
                <a:gd name="connsiteY272" fmla="*/ 376518 h 1273089"/>
                <a:gd name="connsiteX273" fmla="*/ 260229 w 2169711"/>
                <a:gd name="connsiteY273" fmla="*/ 394447 h 1273089"/>
                <a:gd name="connsiteX274" fmla="*/ 224370 w 2169711"/>
                <a:gd name="connsiteY274" fmla="*/ 412377 h 1273089"/>
                <a:gd name="connsiteX275" fmla="*/ 152652 w 2169711"/>
                <a:gd name="connsiteY275" fmla="*/ 430306 h 1273089"/>
                <a:gd name="connsiteX276" fmla="*/ 107829 w 2169711"/>
                <a:gd name="connsiteY276" fmla="*/ 439271 h 1273089"/>
                <a:gd name="connsiteX277" fmla="*/ 63005 w 2169711"/>
                <a:gd name="connsiteY277" fmla="*/ 457200 h 1273089"/>
                <a:gd name="connsiteX278" fmla="*/ 36111 w 2169711"/>
                <a:gd name="connsiteY278" fmla="*/ 466165 h 1273089"/>
                <a:gd name="connsiteX279" fmla="*/ 252 w 2169711"/>
                <a:gd name="connsiteY279" fmla="*/ 510989 h 1273089"/>
                <a:gd name="connsiteX280" fmla="*/ 9217 w 2169711"/>
                <a:gd name="connsiteY280" fmla="*/ 546847 h 1273089"/>
                <a:gd name="connsiteX281" fmla="*/ 18182 w 2169711"/>
                <a:gd name="connsiteY281" fmla="*/ 519953 h 1273089"/>
                <a:gd name="connsiteX282" fmla="*/ 27146 w 2169711"/>
                <a:gd name="connsiteY282" fmla="*/ 591671 h 1273089"/>
                <a:gd name="connsiteX283" fmla="*/ 45076 w 2169711"/>
                <a:gd name="connsiteY283" fmla="*/ 663389 h 1273089"/>
                <a:gd name="connsiteX284" fmla="*/ 63005 w 2169711"/>
                <a:gd name="connsiteY284" fmla="*/ 690283 h 1273089"/>
                <a:gd name="connsiteX285" fmla="*/ 107829 w 2169711"/>
                <a:gd name="connsiteY285" fmla="*/ 699247 h 1273089"/>
                <a:gd name="connsiteX286" fmla="*/ 296088 w 2169711"/>
                <a:gd name="connsiteY286" fmla="*/ 690283 h 1273089"/>
                <a:gd name="connsiteX287" fmla="*/ 305052 w 2169711"/>
                <a:gd name="connsiteY287" fmla="*/ 762000 h 1273089"/>
                <a:gd name="connsiteX288" fmla="*/ 305052 w 2169711"/>
                <a:gd name="connsiteY288" fmla="*/ 788895 h 12730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2169711" h="1273089">
                  <a:moveTo>
                    <a:pt x="2169711" y="1201271"/>
                  </a:moveTo>
                  <a:cubicBezTo>
                    <a:pt x="2154770" y="1204259"/>
                    <a:pt x="2140125" y="1210236"/>
                    <a:pt x="2124888" y="1210236"/>
                  </a:cubicBezTo>
                  <a:cubicBezTo>
                    <a:pt x="2053170" y="1210236"/>
                    <a:pt x="2142815" y="1186330"/>
                    <a:pt x="2071099" y="1210236"/>
                  </a:cubicBezTo>
                  <a:cubicBezTo>
                    <a:pt x="2062134" y="1207248"/>
                    <a:pt x="2050887" y="1207953"/>
                    <a:pt x="2044205" y="1201271"/>
                  </a:cubicBezTo>
                  <a:cubicBezTo>
                    <a:pt x="2037523" y="1194589"/>
                    <a:pt x="2040483" y="1166514"/>
                    <a:pt x="2035241" y="1174377"/>
                  </a:cubicBezTo>
                  <a:cubicBezTo>
                    <a:pt x="2025159" y="1189501"/>
                    <a:pt x="2029264" y="1210236"/>
                    <a:pt x="2026276" y="1228165"/>
                  </a:cubicBezTo>
                  <a:cubicBezTo>
                    <a:pt x="2017311" y="1219200"/>
                    <a:pt x="2007633" y="1210897"/>
                    <a:pt x="1999382" y="1201271"/>
                  </a:cubicBezTo>
                  <a:cubicBezTo>
                    <a:pt x="1935462" y="1126698"/>
                    <a:pt x="2001130" y="1194052"/>
                    <a:pt x="1954558" y="1147483"/>
                  </a:cubicBezTo>
                  <a:cubicBezTo>
                    <a:pt x="1951570" y="1159436"/>
                    <a:pt x="1945593" y="1171021"/>
                    <a:pt x="1945593" y="1183342"/>
                  </a:cubicBezTo>
                  <a:cubicBezTo>
                    <a:pt x="1945593" y="1261057"/>
                    <a:pt x="1981390" y="1264002"/>
                    <a:pt x="1927664" y="1246095"/>
                  </a:cubicBezTo>
                  <a:cubicBezTo>
                    <a:pt x="1921688" y="1240118"/>
                    <a:pt x="1913515" y="1235725"/>
                    <a:pt x="1909735" y="1228165"/>
                  </a:cubicBezTo>
                  <a:cubicBezTo>
                    <a:pt x="1904225" y="1217145"/>
                    <a:pt x="1911790" y="1197816"/>
                    <a:pt x="1900770" y="1192306"/>
                  </a:cubicBezTo>
                  <a:cubicBezTo>
                    <a:pt x="1891133" y="1187488"/>
                    <a:pt x="1882056" y="1203224"/>
                    <a:pt x="1873876" y="1210236"/>
                  </a:cubicBezTo>
                  <a:cubicBezTo>
                    <a:pt x="1861042" y="1221237"/>
                    <a:pt x="1849970" y="1234142"/>
                    <a:pt x="1838017" y="1246095"/>
                  </a:cubicBezTo>
                  <a:cubicBezTo>
                    <a:pt x="1803505" y="1280607"/>
                    <a:pt x="1804091" y="1283538"/>
                    <a:pt x="1829052" y="1246095"/>
                  </a:cubicBezTo>
                  <a:cubicBezTo>
                    <a:pt x="1826064" y="1210236"/>
                    <a:pt x="1824844" y="1174186"/>
                    <a:pt x="1820088" y="1138518"/>
                  </a:cubicBezTo>
                  <a:cubicBezTo>
                    <a:pt x="1818839" y="1129151"/>
                    <a:pt x="1816616" y="1119313"/>
                    <a:pt x="1811123" y="1111624"/>
                  </a:cubicBezTo>
                  <a:cubicBezTo>
                    <a:pt x="1801298" y="1097869"/>
                    <a:pt x="1775264" y="1075765"/>
                    <a:pt x="1775264" y="1075765"/>
                  </a:cubicBezTo>
                  <a:cubicBezTo>
                    <a:pt x="1778252" y="1096683"/>
                    <a:pt x="1778157" y="1118279"/>
                    <a:pt x="1784229" y="1138518"/>
                  </a:cubicBezTo>
                  <a:cubicBezTo>
                    <a:pt x="1792722" y="1166827"/>
                    <a:pt x="1808607" y="1166986"/>
                    <a:pt x="1829052" y="1183342"/>
                  </a:cubicBezTo>
                  <a:cubicBezTo>
                    <a:pt x="1864210" y="1211468"/>
                    <a:pt x="1827173" y="1194668"/>
                    <a:pt x="1873876" y="1210236"/>
                  </a:cubicBezTo>
                  <a:cubicBezTo>
                    <a:pt x="1882841" y="1207248"/>
                    <a:pt x="1898478" y="1210438"/>
                    <a:pt x="1900770" y="1201271"/>
                  </a:cubicBezTo>
                  <a:cubicBezTo>
                    <a:pt x="1903383" y="1190819"/>
                    <a:pt x="1891118" y="1181274"/>
                    <a:pt x="1882841" y="1174377"/>
                  </a:cubicBezTo>
                  <a:cubicBezTo>
                    <a:pt x="1868068" y="1162066"/>
                    <a:pt x="1838774" y="1153711"/>
                    <a:pt x="1820088" y="1147483"/>
                  </a:cubicBezTo>
                  <a:cubicBezTo>
                    <a:pt x="1841006" y="1144495"/>
                    <a:pt x="1862121" y="1142662"/>
                    <a:pt x="1882841" y="1138518"/>
                  </a:cubicBezTo>
                  <a:cubicBezTo>
                    <a:pt x="1892107" y="1136665"/>
                    <a:pt x="1900285" y="1129553"/>
                    <a:pt x="1909735" y="1129553"/>
                  </a:cubicBezTo>
                  <a:cubicBezTo>
                    <a:pt x="1922056" y="1129553"/>
                    <a:pt x="1933640" y="1135530"/>
                    <a:pt x="1945593" y="1138518"/>
                  </a:cubicBezTo>
                  <a:cubicBezTo>
                    <a:pt x="1948581" y="1150471"/>
                    <a:pt x="1946861" y="1164756"/>
                    <a:pt x="1954558" y="1174377"/>
                  </a:cubicBezTo>
                  <a:cubicBezTo>
                    <a:pt x="1960461" y="1181756"/>
                    <a:pt x="1977942" y="1174568"/>
                    <a:pt x="1981452" y="1183342"/>
                  </a:cubicBezTo>
                  <a:cubicBezTo>
                    <a:pt x="1983499" y="1188459"/>
                    <a:pt x="1966181" y="1238122"/>
                    <a:pt x="1963523" y="1246095"/>
                  </a:cubicBezTo>
                  <a:cubicBezTo>
                    <a:pt x="1954558" y="1243107"/>
                    <a:pt x="1941871" y="1244993"/>
                    <a:pt x="1936629" y="1237130"/>
                  </a:cubicBezTo>
                  <a:cubicBezTo>
                    <a:pt x="1928177" y="1224452"/>
                    <a:pt x="1930970" y="1207180"/>
                    <a:pt x="1927664" y="1192306"/>
                  </a:cubicBezTo>
                  <a:cubicBezTo>
                    <a:pt x="1924991" y="1180279"/>
                    <a:pt x="1921115" y="1168529"/>
                    <a:pt x="1918699" y="1156447"/>
                  </a:cubicBezTo>
                  <a:cubicBezTo>
                    <a:pt x="1915134" y="1138623"/>
                    <a:pt x="1917864" y="1118917"/>
                    <a:pt x="1909735" y="1102659"/>
                  </a:cubicBezTo>
                  <a:cubicBezTo>
                    <a:pt x="1902175" y="1087539"/>
                    <a:pt x="1873876" y="1066800"/>
                    <a:pt x="1873876" y="1066800"/>
                  </a:cubicBezTo>
                  <a:cubicBezTo>
                    <a:pt x="1882841" y="1063812"/>
                    <a:pt x="1891320" y="1057836"/>
                    <a:pt x="1900770" y="1057836"/>
                  </a:cubicBezTo>
                  <a:cubicBezTo>
                    <a:pt x="1912313" y="1057836"/>
                    <a:pt x="2002212" y="1073248"/>
                    <a:pt x="2017311" y="1075765"/>
                  </a:cubicBezTo>
                  <a:cubicBezTo>
                    <a:pt x="2014323" y="1084730"/>
                    <a:pt x="2017713" y="1101410"/>
                    <a:pt x="2008346" y="1102659"/>
                  </a:cubicBezTo>
                  <a:cubicBezTo>
                    <a:pt x="1882233" y="1119475"/>
                    <a:pt x="1894117" y="1127524"/>
                    <a:pt x="1873876" y="1066800"/>
                  </a:cubicBezTo>
                  <a:cubicBezTo>
                    <a:pt x="1876864" y="1054847"/>
                    <a:pt x="1882841" y="1043263"/>
                    <a:pt x="1882841" y="1030942"/>
                  </a:cubicBezTo>
                  <a:cubicBezTo>
                    <a:pt x="1882841" y="1021492"/>
                    <a:pt x="1878738" y="1049733"/>
                    <a:pt x="1873876" y="1057836"/>
                  </a:cubicBezTo>
                  <a:cubicBezTo>
                    <a:pt x="1869527" y="1065083"/>
                    <a:pt x="1861923" y="1069789"/>
                    <a:pt x="1855946" y="1075765"/>
                  </a:cubicBezTo>
                  <a:cubicBezTo>
                    <a:pt x="1849970" y="1066800"/>
                    <a:pt x="1842261" y="1058774"/>
                    <a:pt x="1838017" y="1048871"/>
                  </a:cubicBezTo>
                  <a:cubicBezTo>
                    <a:pt x="1821405" y="1010110"/>
                    <a:pt x="1840288" y="996158"/>
                    <a:pt x="1811123" y="1039906"/>
                  </a:cubicBezTo>
                  <a:cubicBezTo>
                    <a:pt x="1808135" y="1051859"/>
                    <a:pt x="1805543" y="1063918"/>
                    <a:pt x="1802158" y="1075765"/>
                  </a:cubicBezTo>
                  <a:cubicBezTo>
                    <a:pt x="1799562" y="1084851"/>
                    <a:pt x="1798435" y="1110522"/>
                    <a:pt x="1793193" y="1102659"/>
                  </a:cubicBezTo>
                  <a:cubicBezTo>
                    <a:pt x="1783111" y="1087535"/>
                    <a:pt x="1788172" y="1066615"/>
                    <a:pt x="1784229" y="1048871"/>
                  </a:cubicBezTo>
                  <a:cubicBezTo>
                    <a:pt x="1782179" y="1039646"/>
                    <a:pt x="1778252" y="1030942"/>
                    <a:pt x="1775264" y="1021977"/>
                  </a:cubicBezTo>
                  <a:cubicBezTo>
                    <a:pt x="1772276" y="1039906"/>
                    <a:pt x="1769864" y="1057941"/>
                    <a:pt x="1766299" y="1075765"/>
                  </a:cubicBezTo>
                  <a:cubicBezTo>
                    <a:pt x="1763883" y="1087847"/>
                    <a:pt x="1766047" y="1120336"/>
                    <a:pt x="1757335" y="1111624"/>
                  </a:cubicBezTo>
                  <a:cubicBezTo>
                    <a:pt x="1744482" y="1098771"/>
                    <a:pt x="1751358" y="1075765"/>
                    <a:pt x="1748370" y="1057836"/>
                  </a:cubicBezTo>
                  <a:cubicBezTo>
                    <a:pt x="1745382" y="1066801"/>
                    <a:pt x="1741697" y="1075563"/>
                    <a:pt x="1739405" y="1084730"/>
                  </a:cubicBezTo>
                  <a:cubicBezTo>
                    <a:pt x="1735710" y="1099512"/>
                    <a:pt x="1733746" y="1114679"/>
                    <a:pt x="1730441" y="1129553"/>
                  </a:cubicBezTo>
                  <a:cubicBezTo>
                    <a:pt x="1727768" y="1141581"/>
                    <a:pt x="1724464" y="1153459"/>
                    <a:pt x="1721476" y="1165412"/>
                  </a:cubicBezTo>
                  <a:cubicBezTo>
                    <a:pt x="1724464" y="1174377"/>
                    <a:pt x="1721989" y="1188080"/>
                    <a:pt x="1730441" y="1192306"/>
                  </a:cubicBezTo>
                  <a:cubicBezTo>
                    <a:pt x="1752092" y="1203132"/>
                    <a:pt x="1780210" y="1149031"/>
                    <a:pt x="1739405" y="1210236"/>
                  </a:cubicBezTo>
                  <a:lnTo>
                    <a:pt x="1721476" y="1264024"/>
                  </a:lnTo>
                  <a:cubicBezTo>
                    <a:pt x="1718488" y="1272989"/>
                    <a:pt x="1726719" y="1245816"/>
                    <a:pt x="1730441" y="1237130"/>
                  </a:cubicBezTo>
                  <a:cubicBezTo>
                    <a:pt x="1739406" y="1216212"/>
                    <a:pt x="1749468" y="1195732"/>
                    <a:pt x="1757335" y="1174377"/>
                  </a:cubicBezTo>
                  <a:cubicBezTo>
                    <a:pt x="1770402" y="1138909"/>
                    <a:pt x="1785780" y="1103865"/>
                    <a:pt x="1793193" y="1066800"/>
                  </a:cubicBezTo>
                  <a:cubicBezTo>
                    <a:pt x="1796181" y="1051859"/>
                    <a:pt x="1798149" y="1036677"/>
                    <a:pt x="1802158" y="1021977"/>
                  </a:cubicBezTo>
                  <a:cubicBezTo>
                    <a:pt x="1807131" y="1003744"/>
                    <a:pt x="1820088" y="968189"/>
                    <a:pt x="1820088" y="968189"/>
                  </a:cubicBezTo>
                  <a:cubicBezTo>
                    <a:pt x="1756078" y="946852"/>
                    <a:pt x="1776782" y="965984"/>
                    <a:pt x="1748370" y="923365"/>
                  </a:cubicBezTo>
                  <a:cubicBezTo>
                    <a:pt x="1768863" y="861889"/>
                    <a:pt x="1755783" y="930778"/>
                    <a:pt x="1712511" y="887506"/>
                  </a:cubicBezTo>
                  <a:cubicBezTo>
                    <a:pt x="1699147" y="874142"/>
                    <a:pt x="1700558" y="851647"/>
                    <a:pt x="1694582" y="833718"/>
                  </a:cubicBezTo>
                  <a:lnTo>
                    <a:pt x="1685617" y="806824"/>
                  </a:lnTo>
                  <a:cubicBezTo>
                    <a:pt x="1682629" y="797859"/>
                    <a:pt x="1685104" y="784156"/>
                    <a:pt x="1676652" y="779930"/>
                  </a:cubicBezTo>
                  <a:cubicBezTo>
                    <a:pt x="1664699" y="773953"/>
                    <a:pt x="1652396" y="768630"/>
                    <a:pt x="1640793" y="762000"/>
                  </a:cubicBezTo>
                  <a:cubicBezTo>
                    <a:pt x="1631438" y="756655"/>
                    <a:pt x="1623536" y="748889"/>
                    <a:pt x="1613899" y="744071"/>
                  </a:cubicBezTo>
                  <a:cubicBezTo>
                    <a:pt x="1605447" y="739845"/>
                    <a:pt x="1595970" y="738094"/>
                    <a:pt x="1587005" y="735106"/>
                  </a:cubicBezTo>
                  <a:cubicBezTo>
                    <a:pt x="1575052" y="726141"/>
                    <a:pt x="1563304" y="716896"/>
                    <a:pt x="1551146" y="708212"/>
                  </a:cubicBezTo>
                  <a:cubicBezTo>
                    <a:pt x="1542379" y="701950"/>
                    <a:pt x="1530982" y="698696"/>
                    <a:pt x="1524252" y="690283"/>
                  </a:cubicBezTo>
                  <a:cubicBezTo>
                    <a:pt x="1518349" y="682904"/>
                    <a:pt x="1521337" y="670648"/>
                    <a:pt x="1515288" y="663389"/>
                  </a:cubicBezTo>
                  <a:cubicBezTo>
                    <a:pt x="1505723" y="651911"/>
                    <a:pt x="1490907" y="646060"/>
                    <a:pt x="1479429" y="636495"/>
                  </a:cubicBezTo>
                  <a:cubicBezTo>
                    <a:pt x="1472936" y="631084"/>
                    <a:pt x="1466779" y="625165"/>
                    <a:pt x="1461499" y="618565"/>
                  </a:cubicBezTo>
                  <a:cubicBezTo>
                    <a:pt x="1407098" y="550563"/>
                    <a:pt x="1474369" y="631051"/>
                    <a:pt x="1434605" y="564777"/>
                  </a:cubicBezTo>
                  <a:cubicBezTo>
                    <a:pt x="1430257" y="557529"/>
                    <a:pt x="1422652" y="552824"/>
                    <a:pt x="1416676" y="546847"/>
                  </a:cubicBezTo>
                  <a:cubicBezTo>
                    <a:pt x="1425641" y="543859"/>
                    <a:pt x="1436191" y="543786"/>
                    <a:pt x="1443570" y="537883"/>
                  </a:cubicBezTo>
                  <a:cubicBezTo>
                    <a:pt x="1451983" y="531153"/>
                    <a:pt x="1454768" y="519402"/>
                    <a:pt x="1461499" y="510989"/>
                  </a:cubicBezTo>
                  <a:cubicBezTo>
                    <a:pt x="1466779" y="504389"/>
                    <a:pt x="1473452" y="499036"/>
                    <a:pt x="1479429" y="493059"/>
                  </a:cubicBezTo>
                  <a:cubicBezTo>
                    <a:pt x="1469062" y="482692"/>
                    <a:pt x="1447263" y="452875"/>
                    <a:pt x="1425641" y="457200"/>
                  </a:cubicBezTo>
                  <a:cubicBezTo>
                    <a:pt x="1417353" y="458858"/>
                    <a:pt x="1413688" y="469153"/>
                    <a:pt x="1407711" y="475130"/>
                  </a:cubicBezTo>
                  <a:cubicBezTo>
                    <a:pt x="1401735" y="469153"/>
                    <a:pt x="1398070" y="458858"/>
                    <a:pt x="1389782" y="457200"/>
                  </a:cubicBezTo>
                  <a:cubicBezTo>
                    <a:pt x="1359900" y="451223"/>
                    <a:pt x="1359899" y="475130"/>
                    <a:pt x="1353923" y="493059"/>
                  </a:cubicBezTo>
                  <a:cubicBezTo>
                    <a:pt x="1360092" y="511566"/>
                    <a:pt x="1377770" y="559935"/>
                    <a:pt x="1371852" y="573742"/>
                  </a:cubicBezTo>
                  <a:cubicBezTo>
                    <a:pt x="1366998" y="585067"/>
                    <a:pt x="1347946" y="579718"/>
                    <a:pt x="1335993" y="582706"/>
                  </a:cubicBezTo>
                  <a:cubicBezTo>
                    <a:pt x="1316094" y="578727"/>
                    <a:pt x="1274783" y="583956"/>
                    <a:pt x="1282205" y="546847"/>
                  </a:cubicBezTo>
                  <a:cubicBezTo>
                    <a:pt x="1283863" y="538559"/>
                    <a:pt x="1294158" y="534894"/>
                    <a:pt x="1300135" y="528918"/>
                  </a:cubicBezTo>
                  <a:cubicBezTo>
                    <a:pt x="1278691" y="514622"/>
                    <a:pt x="1262033" y="506056"/>
                    <a:pt x="1246346" y="484095"/>
                  </a:cubicBezTo>
                  <a:cubicBezTo>
                    <a:pt x="1238578" y="473220"/>
                    <a:pt x="1234393" y="460189"/>
                    <a:pt x="1228417" y="448236"/>
                  </a:cubicBezTo>
                  <a:cubicBezTo>
                    <a:pt x="1246698" y="393394"/>
                    <a:pt x="1222089" y="437337"/>
                    <a:pt x="1264276" y="430306"/>
                  </a:cubicBezTo>
                  <a:cubicBezTo>
                    <a:pt x="1274904" y="428535"/>
                    <a:pt x="1282205" y="418353"/>
                    <a:pt x="1291170" y="412377"/>
                  </a:cubicBezTo>
                  <a:cubicBezTo>
                    <a:pt x="1288182" y="433295"/>
                    <a:pt x="1282205" y="454000"/>
                    <a:pt x="1282205" y="475130"/>
                  </a:cubicBezTo>
                  <a:cubicBezTo>
                    <a:pt x="1282205" y="484580"/>
                    <a:pt x="1282718" y="506250"/>
                    <a:pt x="1291170" y="502024"/>
                  </a:cubicBezTo>
                  <a:cubicBezTo>
                    <a:pt x="1302190" y="496514"/>
                    <a:pt x="1296595" y="477966"/>
                    <a:pt x="1300135" y="466165"/>
                  </a:cubicBezTo>
                  <a:cubicBezTo>
                    <a:pt x="1305566" y="448063"/>
                    <a:pt x="1318064" y="412377"/>
                    <a:pt x="1318064" y="412377"/>
                  </a:cubicBezTo>
                  <a:cubicBezTo>
                    <a:pt x="1309099" y="403412"/>
                    <a:pt x="1301719" y="392516"/>
                    <a:pt x="1291170" y="385483"/>
                  </a:cubicBezTo>
                  <a:cubicBezTo>
                    <a:pt x="1267386" y="369627"/>
                    <a:pt x="1254149" y="378131"/>
                    <a:pt x="1228417" y="385483"/>
                  </a:cubicBezTo>
                  <a:cubicBezTo>
                    <a:pt x="1219331" y="388079"/>
                    <a:pt x="1210488" y="391459"/>
                    <a:pt x="1201523" y="394447"/>
                  </a:cubicBezTo>
                  <a:cubicBezTo>
                    <a:pt x="1194874" y="434340"/>
                    <a:pt x="1187425" y="496276"/>
                    <a:pt x="1165664" y="528918"/>
                  </a:cubicBezTo>
                  <a:cubicBezTo>
                    <a:pt x="1159688" y="537883"/>
                    <a:pt x="1152553" y="546175"/>
                    <a:pt x="1147735" y="555812"/>
                  </a:cubicBezTo>
                  <a:cubicBezTo>
                    <a:pt x="1143509" y="564264"/>
                    <a:pt x="1130318" y="578480"/>
                    <a:pt x="1138770" y="582706"/>
                  </a:cubicBezTo>
                  <a:cubicBezTo>
                    <a:pt x="1148407" y="587525"/>
                    <a:pt x="1156027" y="569595"/>
                    <a:pt x="1165664" y="564777"/>
                  </a:cubicBezTo>
                  <a:cubicBezTo>
                    <a:pt x="1174116" y="560551"/>
                    <a:pt x="1184106" y="560038"/>
                    <a:pt x="1192558" y="555812"/>
                  </a:cubicBezTo>
                  <a:cubicBezTo>
                    <a:pt x="1236436" y="533873"/>
                    <a:pt x="1204026" y="544969"/>
                    <a:pt x="1237382" y="519953"/>
                  </a:cubicBezTo>
                  <a:cubicBezTo>
                    <a:pt x="1254621" y="507024"/>
                    <a:pt x="1273241" y="496048"/>
                    <a:pt x="1291170" y="484095"/>
                  </a:cubicBezTo>
                  <a:lnTo>
                    <a:pt x="1318064" y="466165"/>
                  </a:lnTo>
                  <a:cubicBezTo>
                    <a:pt x="1315076" y="457200"/>
                    <a:pt x="1309099" y="448721"/>
                    <a:pt x="1309099" y="439271"/>
                  </a:cubicBezTo>
                  <a:cubicBezTo>
                    <a:pt x="1309099" y="395604"/>
                    <a:pt x="1342143" y="425380"/>
                    <a:pt x="1309099" y="367553"/>
                  </a:cubicBezTo>
                  <a:cubicBezTo>
                    <a:pt x="1303754" y="358198"/>
                    <a:pt x="1291170" y="355600"/>
                    <a:pt x="1282205" y="349624"/>
                  </a:cubicBezTo>
                  <a:cubicBezTo>
                    <a:pt x="1236382" y="364899"/>
                    <a:pt x="1257377" y="360521"/>
                    <a:pt x="1282205" y="340659"/>
                  </a:cubicBezTo>
                  <a:cubicBezTo>
                    <a:pt x="1288805" y="335379"/>
                    <a:pt x="1294158" y="328706"/>
                    <a:pt x="1300135" y="322730"/>
                  </a:cubicBezTo>
                  <a:cubicBezTo>
                    <a:pt x="1345121" y="340724"/>
                    <a:pt x="1359127" y="339499"/>
                    <a:pt x="1389782" y="385483"/>
                  </a:cubicBezTo>
                  <a:cubicBezTo>
                    <a:pt x="1395758" y="394448"/>
                    <a:pt x="1412530" y="402740"/>
                    <a:pt x="1407711" y="412377"/>
                  </a:cubicBezTo>
                  <a:cubicBezTo>
                    <a:pt x="1403485" y="420829"/>
                    <a:pt x="1389665" y="406730"/>
                    <a:pt x="1380817" y="403412"/>
                  </a:cubicBezTo>
                  <a:cubicBezTo>
                    <a:pt x="1365749" y="397762"/>
                    <a:pt x="1351061" y="391133"/>
                    <a:pt x="1335993" y="385483"/>
                  </a:cubicBezTo>
                  <a:cubicBezTo>
                    <a:pt x="1327145" y="382165"/>
                    <a:pt x="1317947" y="379836"/>
                    <a:pt x="1309099" y="376518"/>
                  </a:cubicBezTo>
                  <a:cubicBezTo>
                    <a:pt x="1223344" y="344360"/>
                    <a:pt x="1298426" y="369973"/>
                    <a:pt x="1237382" y="349624"/>
                  </a:cubicBezTo>
                  <a:cubicBezTo>
                    <a:pt x="1216464" y="286871"/>
                    <a:pt x="1237382" y="289860"/>
                    <a:pt x="1192558" y="304800"/>
                  </a:cubicBezTo>
                  <a:cubicBezTo>
                    <a:pt x="1195546" y="343647"/>
                    <a:pt x="1194752" y="382973"/>
                    <a:pt x="1201523" y="421342"/>
                  </a:cubicBezTo>
                  <a:cubicBezTo>
                    <a:pt x="1203845" y="434502"/>
                    <a:pt x="1225429" y="445247"/>
                    <a:pt x="1219452" y="457200"/>
                  </a:cubicBezTo>
                  <a:cubicBezTo>
                    <a:pt x="1214633" y="466837"/>
                    <a:pt x="1202878" y="442367"/>
                    <a:pt x="1192558" y="439271"/>
                  </a:cubicBezTo>
                  <a:cubicBezTo>
                    <a:pt x="1172319" y="433199"/>
                    <a:pt x="1150723" y="433294"/>
                    <a:pt x="1129805" y="430306"/>
                  </a:cubicBezTo>
                  <a:cubicBezTo>
                    <a:pt x="1132793" y="415365"/>
                    <a:pt x="1127996" y="396257"/>
                    <a:pt x="1138770" y="385483"/>
                  </a:cubicBezTo>
                  <a:cubicBezTo>
                    <a:pt x="1145452" y="378801"/>
                    <a:pt x="1154417" y="405695"/>
                    <a:pt x="1147735" y="412377"/>
                  </a:cubicBezTo>
                  <a:cubicBezTo>
                    <a:pt x="1141053" y="419059"/>
                    <a:pt x="1129806" y="406400"/>
                    <a:pt x="1120841" y="403412"/>
                  </a:cubicBezTo>
                  <a:cubicBezTo>
                    <a:pt x="1097378" y="333027"/>
                    <a:pt x="1127152" y="417684"/>
                    <a:pt x="1120841" y="430306"/>
                  </a:cubicBezTo>
                  <a:cubicBezTo>
                    <a:pt x="1114864" y="442259"/>
                    <a:pt x="1107604" y="406960"/>
                    <a:pt x="1102911" y="394447"/>
                  </a:cubicBezTo>
                  <a:cubicBezTo>
                    <a:pt x="1099006" y="384035"/>
                    <a:pt x="1092203" y="343730"/>
                    <a:pt x="1084982" y="331695"/>
                  </a:cubicBezTo>
                  <a:cubicBezTo>
                    <a:pt x="1069973" y="306680"/>
                    <a:pt x="1064334" y="316888"/>
                    <a:pt x="1040158" y="304800"/>
                  </a:cubicBezTo>
                  <a:cubicBezTo>
                    <a:pt x="962618" y="266029"/>
                    <a:pt x="1027903" y="286047"/>
                    <a:pt x="959476" y="268942"/>
                  </a:cubicBezTo>
                  <a:cubicBezTo>
                    <a:pt x="919631" y="229097"/>
                    <a:pt x="951507" y="272926"/>
                    <a:pt x="959476" y="233083"/>
                  </a:cubicBezTo>
                  <a:cubicBezTo>
                    <a:pt x="961329" y="223817"/>
                    <a:pt x="941214" y="207879"/>
                    <a:pt x="950511" y="206189"/>
                  </a:cubicBezTo>
                  <a:cubicBezTo>
                    <a:pt x="985914" y="199752"/>
                    <a:pt x="1022229" y="212165"/>
                    <a:pt x="1058088" y="215153"/>
                  </a:cubicBezTo>
                  <a:cubicBezTo>
                    <a:pt x="1069409" y="218927"/>
                    <a:pt x="1106529" y="228680"/>
                    <a:pt x="1111876" y="242047"/>
                  </a:cubicBezTo>
                  <a:cubicBezTo>
                    <a:pt x="1115386" y="250821"/>
                    <a:pt x="1110601" y="263449"/>
                    <a:pt x="1102911" y="268942"/>
                  </a:cubicBezTo>
                  <a:cubicBezTo>
                    <a:pt x="1087532" y="279927"/>
                    <a:pt x="1049123" y="286871"/>
                    <a:pt x="1049123" y="286871"/>
                  </a:cubicBezTo>
                  <a:cubicBezTo>
                    <a:pt x="1046135" y="277906"/>
                    <a:pt x="1049608" y="259977"/>
                    <a:pt x="1040158" y="259977"/>
                  </a:cubicBezTo>
                  <a:cubicBezTo>
                    <a:pt x="1030708" y="259977"/>
                    <a:pt x="1036435" y="279008"/>
                    <a:pt x="1031193" y="286871"/>
                  </a:cubicBezTo>
                  <a:cubicBezTo>
                    <a:pt x="1024160" y="297420"/>
                    <a:pt x="1012550" y="304139"/>
                    <a:pt x="1004299" y="313765"/>
                  </a:cubicBezTo>
                  <a:cubicBezTo>
                    <a:pt x="959821" y="365656"/>
                    <a:pt x="997855" y="335991"/>
                    <a:pt x="950511" y="367553"/>
                  </a:cubicBezTo>
                  <a:cubicBezTo>
                    <a:pt x="941546" y="361577"/>
                    <a:pt x="930629" y="357804"/>
                    <a:pt x="923617" y="349624"/>
                  </a:cubicBezTo>
                  <a:cubicBezTo>
                    <a:pt x="912277" y="336394"/>
                    <a:pt x="906851" y="318979"/>
                    <a:pt x="896723" y="304800"/>
                  </a:cubicBezTo>
                  <a:cubicBezTo>
                    <a:pt x="891810" y="297922"/>
                    <a:pt x="884770" y="292847"/>
                    <a:pt x="878793" y="286871"/>
                  </a:cubicBezTo>
                  <a:cubicBezTo>
                    <a:pt x="872817" y="274918"/>
                    <a:pt x="865827" y="263420"/>
                    <a:pt x="860864" y="251012"/>
                  </a:cubicBezTo>
                  <a:cubicBezTo>
                    <a:pt x="853845" y="233465"/>
                    <a:pt x="842935" y="197224"/>
                    <a:pt x="842935" y="197224"/>
                  </a:cubicBezTo>
                  <a:cubicBezTo>
                    <a:pt x="813053" y="200212"/>
                    <a:pt x="780891" y="194359"/>
                    <a:pt x="753288" y="206189"/>
                  </a:cubicBezTo>
                  <a:cubicBezTo>
                    <a:pt x="743385" y="210433"/>
                    <a:pt x="769452" y="223143"/>
                    <a:pt x="780182" y="224118"/>
                  </a:cubicBezTo>
                  <a:cubicBezTo>
                    <a:pt x="804175" y="226299"/>
                    <a:pt x="827993" y="218141"/>
                    <a:pt x="851899" y="215153"/>
                  </a:cubicBezTo>
                  <a:cubicBezTo>
                    <a:pt x="916401" y="193654"/>
                    <a:pt x="835830" y="219745"/>
                    <a:pt x="914652" y="197224"/>
                  </a:cubicBezTo>
                  <a:cubicBezTo>
                    <a:pt x="1004638" y="171513"/>
                    <a:pt x="865356" y="207305"/>
                    <a:pt x="977405" y="179295"/>
                  </a:cubicBezTo>
                  <a:cubicBezTo>
                    <a:pt x="989358" y="173318"/>
                    <a:pt x="1010643" y="174469"/>
                    <a:pt x="1013264" y="161365"/>
                  </a:cubicBezTo>
                  <a:cubicBezTo>
                    <a:pt x="1015294" y="151214"/>
                    <a:pt x="965864" y="120800"/>
                    <a:pt x="959476" y="116542"/>
                  </a:cubicBezTo>
                  <a:cubicBezTo>
                    <a:pt x="935570" y="119530"/>
                    <a:pt x="911131" y="119663"/>
                    <a:pt x="887758" y="125506"/>
                  </a:cubicBezTo>
                  <a:cubicBezTo>
                    <a:pt x="874793" y="128747"/>
                    <a:pt x="864412" y="138744"/>
                    <a:pt x="851899" y="143436"/>
                  </a:cubicBezTo>
                  <a:cubicBezTo>
                    <a:pt x="840363" y="147762"/>
                    <a:pt x="827994" y="149412"/>
                    <a:pt x="816041" y="152400"/>
                  </a:cubicBezTo>
                  <a:cubicBezTo>
                    <a:pt x="807076" y="158377"/>
                    <a:pt x="796158" y="162149"/>
                    <a:pt x="789146" y="170330"/>
                  </a:cubicBezTo>
                  <a:cubicBezTo>
                    <a:pt x="777806" y="183559"/>
                    <a:pt x="772379" y="200974"/>
                    <a:pt x="762252" y="215153"/>
                  </a:cubicBezTo>
                  <a:cubicBezTo>
                    <a:pt x="757339" y="222031"/>
                    <a:pt x="750299" y="227106"/>
                    <a:pt x="744323" y="233083"/>
                  </a:cubicBezTo>
                  <a:cubicBezTo>
                    <a:pt x="741387" y="241892"/>
                    <a:pt x="729841" y="284388"/>
                    <a:pt x="717429" y="286871"/>
                  </a:cubicBezTo>
                  <a:cubicBezTo>
                    <a:pt x="706864" y="288984"/>
                    <a:pt x="699500" y="274918"/>
                    <a:pt x="690535" y="268942"/>
                  </a:cubicBezTo>
                  <a:cubicBezTo>
                    <a:pt x="684558" y="259977"/>
                    <a:pt x="680224" y="249666"/>
                    <a:pt x="672605" y="242047"/>
                  </a:cubicBezTo>
                  <a:cubicBezTo>
                    <a:pt x="655228" y="224670"/>
                    <a:pt x="640689" y="222444"/>
                    <a:pt x="618817" y="215153"/>
                  </a:cubicBezTo>
                  <a:cubicBezTo>
                    <a:pt x="609852" y="221130"/>
                    <a:pt x="593850" y="222482"/>
                    <a:pt x="591923" y="233083"/>
                  </a:cubicBezTo>
                  <a:cubicBezTo>
                    <a:pt x="587083" y="259706"/>
                    <a:pt x="616616" y="291746"/>
                    <a:pt x="600888" y="313765"/>
                  </a:cubicBezTo>
                  <a:cubicBezTo>
                    <a:pt x="589903" y="329144"/>
                    <a:pt x="547099" y="295836"/>
                    <a:pt x="547099" y="295836"/>
                  </a:cubicBezTo>
                  <a:cubicBezTo>
                    <a:pt x="538134" y="298824"/>
                    <a:pt x="526887" y="298118"/>
                    <a:pt x="520205" y="304800"/>
                  </a:cubicBezTo>
                  <a:cubicBezTo>
                    <a:pt x="510755" y="314250"/>
                    <a:pt x="507540" y="328376"/>
                    <a:pt x="502276" y="340659"/>
                  </a:cubicBezTo>
                  <a:cubicBezTo>
                    <a:pt x="498554" y="349345"/>
                    <a:pt x="499993" y="360871"/>
                    <a:pt x="493311" y="367553"/>
                  </a:cubicBezTo>
                  <a:cubicBezTo>
                    <a:pt x="486629" y="374235"/>
                    <a:pt x="475382" y="373530"/>
                    <a:pt x="466417" y="376518"/>
                  </a:cubicBezTo>
                  <a:cubicBezTo>
                    <a:pt x="453511" y="370065"/>
                    <a:pt x="401954" y="335115"/>
                    <a:pt x="385735" y="367553"/>
                  </a:cubicBezTo>
                  <a:cubicBezTo>
                    <a:pt x="378538" y="381946"/>
                    <a:pt x="397688" y="397436"/>
                    <a:pt x="403664" y="412377"/>
                  </a:cubicBezTo>
                  <a:cubicBezTo>
                    <a:pt x="415617" y="409389"/>
                    <a:pt x="428198" y="408265"/>
                    <a:pt x="439523" y="403412"/>
                  </a:cubicBezTo>
                  <a:cubicBezTo>
                    <a:pt x="449426" y="399168"/>
                    <a:pt x="456196" y="388890"/>
                    <a:pt x="466417" y="385483"/>
                  </a:cubicBezTo>
                  <a:cubicBezTo>
                    <a:pt x="483661" y="379735"/>
                    <a:pt x="502381" y="380083"/>
                    <a:pt x="520205" y="376518"/>
                  </a:cubicBezTo>
                  <a:cubicBezTo>
                    <a:pt x="532287" y="374102"/>
                    <a:pt x="544111" y="370541"/>
                    <a:pt x="556064" y="367553"/>
                  </a:cubicBezTo>
                  <a:cubicBezTo>
                    <a:pt x="568017" y="370541"/>
                    <a:pt x="580903" y="371008"/>
                    <a:pt x="591923" y="376518"/>
                  </a:cubicBezTo>
                  <a:cubicBezTo>
                    <a:pt x="605287" y="383200"/>
                    <a:pt x="615112" y="395493"/>
                    <a:pt x="627782" y="403412"/>
                  </a:cubicBezTo>
                  <a:cubicBezTo>
                    <a:pt x="653106" y="419240"/>
                    <a:pt x="664388" y="421591"/>
                    <a:pt x="690535" y="430306"/>
                  </a:cubicBezTo>
                  <a:cubicBezTo>
                    <a:pt x="699500" y="424330"/>
                    <a:pt x="714816" y="422829"/>
                    <a:pt x="717429" y="412377"/>
                  </a:cubicBezTo>
                  <a:cubicBezTo>
                    <a:pt x="721937" y="394345"/>
                    <a:pt x="706400" y="352398"/>
                    <a:pt x="699499" y="331695"/>
                  </a:cubicBezTo>
                  <a:cubicBezTo>
                    <a:pt x="690534" y="337671"/>
                    <a:pt x="683233" y="347853"/>
                    <a:pt x="672605" y="349624"/>
                  </a:cubicBezTo>
                  <a:cubicBezTo>
                    <a:pt x="647428" y="353820"/>
                    <a:pt x="620635" y="314235"/>
                    <a:pt x="609852" y="304800"/>
                  </a:cubicBezTo>
                  <a:cubicBezTo>
                    <a:pt x="598608" y="294961"/>
                    <a:pt x="585337" y="287630"/>
                    <a:pt x="573993" y="277906"/>
                  </a:cubicBezTo>
                  <a:cubicBezTo>
                    <a:pt x="513596" y="226138"/>
                    <a:pt x="579645" y="272709"/>
                    <a:pt x="520205" y="233083"/>
                  </a:cubicBezTo>
                  <a:cubicBezTo>
                    <a:pt x="509300" y="249440"/>
                    <a:pt x="501739" y="272707"/>
                    <a:pt x="475382" y="268942"/>
                  </a:cubicBezTo>
                  <a:cubicBezTo>
                    <a:pt x="462152" y="267052"/>
                    <a:pt x="451476" y="256989"/>
                    <a:pt x="439523" y="251012"/>
                  </a:cubicBezTo>
                  <a:cubicBezTo>
                    <a:pt x="418605" y="254000"/>
                    <a:pt x="395669" y="250527"/>
                    <a:pt x="376770" y="259977"/>
                  </a:cubicBezTo>
                  <a:cubicBezTo>
                    <a:pt x="368318" y="264203"/>
                    <a:pt x="370401" y="277785"/>
                    <a:pt x="367805" y="286871"/>
                  </a:cubicBezTo>
                  <a:cubicBezTo>
                    <a:pt x="364420" y="298718"/>
                    <a:pt x="366538" y="313109"/>
                    <a:pt x="358841" y="322730"/>
                  </a:cubicBezTo>
                  <a:cubicBezTo>
                    <a:pt x="352938" y="330109"/>
                    <a:pt x="341063" y="329209"/>
                    <a:pt x="331946" y="331695"/>
                  </a:cubicBezTo>
                  <a:cubicBezTo>
                    <a:pt x="308173" y="338179"/>
                    <a:pt x="284135" y="343648"/>
                    <a:pt x="260229" y="349624"/>
                  </a:cubicBezTo>
                  <a:cubicBezTo>
                    <a:pt x="257241" y="361577"/>
                    <a:pt x="251264" y="373162"/>
                    <a:pt x="251264" y="385483"/>
                  </a:cubicBezTo>
                  <a:cubicBezTo>
                    <a:pt x="251264" y="461024"/>
                    <a:pt x="284882" y="440019"/>
                    <a:pt x="233335" y="457200"/>
                  </a:cubicBezTo>
                  <a:cubicBezTo>
                    <a:pt x="227358" y="469153"/>
                    <a:pt x="220368" y="480651"/>
                    <a:pt x="215405" y="493059"/>
                  </a:cubicBezTo>
                  <a:cubicBezTo>
                    <a:pt x="208386" y="510606"/>
                    <a:pt x="197476" y="546847"/>
                    <a:pt x="197476" y="546847"/>
                  </a:cubicBezTo>
                  <a:cubicBezTo>
                    <a:pt x="188511" y="543859"/>
                    <a:pt x="179034" y="542109"/>
                    <a:pt x="170582" y="537883"/>
                  </a:cubicBezTo>
                  <a:cubicBezTo>
                    <a:pt x="147967" y="526576"/>
                    <a:pt x="142433" y="518698"/>
                    <a:pt x="125758" y="502024"/>
                  </a:cubicBezTo>
                  <a:cubicBezTo>
                    <a:pt x="131735" y="537883"/>
                    <a:pt x="117982" y="583894"/>
                    <a:pt x="143688" y="609600"/>
                  </a:cubicBezTo>
                  <a:cubicBezTo>
                    <a:pt x="157582" y="623494"/>
                    <a:pt x="269429" y="587761"/>
                    <a:pt x="287123" y="582706"/>
                  </a:cubicBezTo>
                  <a:cubicBezTo>
                    <a:pt x="302064" y="573741"/>
                    <a:pt x="316715" y="564274"/>
                    <a:pt x="331946" y="555812"/>
                  </a:cubicBezTo>
                  <a:cubicBezTo>
                    <a:pt x="343628" y="549322"/>
                    <a:pt x="356930" y="545650"/>
                    <a:pt x="367805" y="537883"/>
                  </a:cubicBezTo>
                  <a:cubicBezTo>
                    <a:pt x="426565" y="495912"/>
                    <a:pt x="363900" y="521256"/>
                    <a:pt x="421593" y="502024"/>
                  </a:cubicBezTo>
                  <a:cubicBezTo>
                    <a:pt x="433546" y="490071"/>
                    <a:pt x="455061" y="482899"/>
                    <a:pt x="457452" y="466165"/>
                  </a:cubicBezTo>
                  <a:cubicBezTo>
                    <a:pt x="467753" y="394057"/>
                    <a:pt x="459735" y="423458"/>
                    <a:pt x="475382" y="376518"/>
                  </a:cubicBezTo>
                  <a:cubicBezTo>
                    <a:pt x="472394" y="367553"/>
                    <a:pt x="474107" y="355116"/>
                    <a:pt x="466417" y="349624"/>
                  </a:cubicBezTo>
                  <a:cubicBezTo>
                    <a:pt x="451038" y="338639"/>
                    <a:pt x="412629" y="331695"/>
                    <a:pt x="412629" y="331695"/>
                  </a:cubicBezTo>
                  <a:cubicBezTo>
                    <a:pt x="397688" y="334683"/>
                    <a:pt x="382925" y="342549"/>
                    <a:pt x="367805" y="340659"/>
                  </a:cubicBezTo>
                  <a:cubicBezTo>
                    <a:pt x="357114" y="339323"/>
                    <a:pt x="350814" y="326974"/>
                    <a:pt x="340911" y="322730"/>
                  </a:cubicBezTo>
                  <a:cubicBezTo>
                    <a:pt x="329586" y="317877"/>
                    <a:pt x="317005" y="316753"/>
                    <a:pt x="305052" y="313765"/>
                  </a:cubicBezTo>
                  <a:cubicBezTo>
                    <a:pt x="302064" y="325718"/>
                    <a:pt x="296088" y="337303"/>
                    <a:pt x="296088" y="349624"/>
                  </a:cubicBezTo>
                  <a:cubicBezTo>
                    <a:pt x="296088" y="361167"/>
                    <a:pt x="311500" y="451066"/>
                    <a:pt x="314017" y="466165"/>
                  </a:cubicBezTo>
                  <a:cubicBezTo>
                    <a:pt x="318120" y="392306"/>
                    <a:pt x="316107" y="322290"/>
                    <a:pt x="331946" y="251012"/>
                  </a:cubicBezTo>
                  <a:cubicBezTo>
                    <a:pt x="333996" y="241787"/>
                    <a:pt x="337923" y="233083"/>
                    <a:pt x="340911" y="224118"/>
                  </a:cubicBezTo>
                  <a:cubicBezTo>
                    <a:pt x="341083" y="224635"/>
                    <a:pt x="353449" y="275094"/>
                    <a:pt x="367805" y="268942"/>
                  </a:cubicBezTo>
                  <a:cubicBezTo>
                    <a:pt x="407070" y="252114"/>
                    <a:pt x="437695" y="171548"/>
                    <a:pt x="466417" y="152400"/>
                  </a:cubicBezTo>
                  <a:cubicBezTo>
                    <a:pt x="475382" y="146424"/>
                    <a:pt x="485131" y="141483"/>
                    <a:pt x="493311" y="134471"/>
                  </a:cubicBezTo>
                  <a:cubicBezTo>
                    <a:pt x="506146" y="123470"/>
                    <a:pt x="529170" y="98612"/>
                    <a:pt x="529170" y="98612"/>
                  </a:cubicBezTo>
                  <a:cubicBezTo>
                    <a:pt x="535146" y="116541"/>
                    <a:pt x="538647" y="135496"/>
                    <a:pt x="547099" y="152400"/>
                  </a:cubicBezTo>
                  <a:cubicBezTo>
                    <a:pt x="559052" y="176306"/>
                    <a:pt x="574506" y="198762"/>
                    <a:pt x="582958" y="224118"/>
                  </a:cubicBezTo>
                  <a:cubicBezTo>
                    <a:pt x="585946" y="233083"/>
                    <a:pt x="587061" y="242909"/>
                    <a:pt x="591923" y="251012"/>
                  </a:cubicBezTo>
                  <a:cubicBezTo>
                    <a:pt x="596271" y="258260"/>
                    <a:pt x="604781" y="262180"/>
                    <a:pt x="609852" y="268942"/>
                  </a:cubicBezTo>
                  <a:cubicBezTo>
                    <a:pt x="622781" y="286181"/>
                    <a:pt x="645711" y="322730"/>
                    <a:pt x="645711" y="322730"/>
                  </a:cubicBezTo>
                  <a:cubicBezTo>
                    <a:pt x="666629" y="319742"/>
                    <a:pt x="687334" y="313765"/>
                    <a:pt x="708464" y="313765"/>
                  </a:cubicBezTo>
                  <a:cubicBezTo>
                    <a:pt x="741470" y="313765"/>
                    <a:pt x="775993" y="333831"/>
                    <a:pt x="807076" y="322730"/>
                  </a:cubicBezTo>
                  <a:cubicBezTo>
                    <a:pt x="824847" y="316383"/>
                    <a:pt x="848923" y="215613"/>
                    <a:pt x="851899" y="206189"/>
                  </a:cubicBezTo>
                  <a:cubicBezTo>
                    <a:pt x="863281" y="170145"/>
                    <a:pt x="878590" y="135282"/>
                    <a:pt x="887758" y="98612"/>
                  </a:cubicBezTo>
                  <a:cubicBezTo>
                    <a:pt x="893735" y="74706"/>
                    <a:pt x="897896" y="50272"/>
                    <a:pt x="905688" y="26895"/>
                  </a:cubicBezTo>
                  <a:cubicBezTo>
                    <a:pt x="908676" y="17930"/>
                    <a:pt x="924102" y="0"/>
                    <a:pt x="914652" y="0"/>
                  </a:cubicBezTo>
                  <a:cubicBezTo>
                    <a:pt x="903878" y="0"/>
                    <a:pt x="905490" y="20632"/>
                    <a:pt x="896723" y="26895"/>
                  </a:cubicBezTo>
                  <a:cubicBezTo>
                    <a:pt x="883628" y="36248"/>
                    <a:pt x="866292" y="37627"/>
                    <a:pt x="851899" y="44824"/>
                  </a:cubicBezTo>
                  <a:cubicBezTo>
                    <a:pt x="842262" y="49642"/>
                    <a:pt x="834642" y="57935"/>
                    <a:pt x="825005" y="62753"/>
                  </a:cubicBezTo>
                  <a:cubicBezTo>
                    <a:pt x="785688" y="82412"/>
                    <a:pt x="777353" y="81249"/>
                    <a:pt x="735358" y="89647"/>
                  </a:cubicBezTo>
                  <a:cubicBezTo>
                    <a:pt x="720417" y="95624"/>
                    <a:pt x="705948" y="102953"/>
                    <a:pt x="690535" y="107577"/>
                  </a:cubicBezTo>
                  <a:cubicBezTo>
                    <a:pt x="675940" y="111956"/>
                    <a:pt x="660166" y="111724"/>
                    <a:pt x="645711" y="116542"/>
                  </a:cubicBezTo>
                  <a:cubicBezTo>
                    <a:pt x="633033" y="120768"/>
                    <a:pt x="622530" y="130245"/>
                    <a:pt x="609852" y="134471"/>
                  </a:cubicBezTo>
                  <a:cubicBezTo>
                    <a:pt x="595397" y="139289"/>
                    <a:pt x="579811" y="139741"/>
                    <a:pt x="565029" y="143436"/>
                  </a:cubicBezTo>
                  <a:cubicBezTo>
                    <a:pt x="555862" y="145728"/>
                    <a:pt x="547100" y="149412"/>
                    <a:pt x="538135" y="152400"/>
                  </a:cubicBezTo>
                  <a:cubicBezTo>
                    <a:pt x="523194" y="149412"/>
                    <a:pt x="506631" y="150836"/>
                    <a:pt x="493311" y="143436"/>
                  </a:cubicBezTo>
                  <a:cubicBezTo>
                    <a:pt x="478534" y="135227"/>
                    <a:pt x="473489" y="112923"/>
                    <a:pt x="457452" y="107577"/>
                  </a:cubicBezTo>
                  <a:lnTo>
                    <a:pt x="430558" y="98612"/>
                  </a:lnTo>
                  <a:cubicBezTo>
                    <a:pt x="412629" y="104589"/>
                    <a:pt x="391528" y="104736"/>
                    <a:pt x="376770" y="116542"/>
                  </a:cubicBezTo>
                  <a:cubicBezTo>
                    <a:pt x="349133" y="138652"/>
                    <a:pt x="340851" y="177598"/>
                    <a:pt x="322982" y="206189"/>
                  </a:cubicBezTo>
                  <a:cubicBezTo>
                    <a:pt x="315063" y="218859"/>
                    <a:pt x="305053" y="230094"/>
                    <a:pt x="296088" y="242047"/>
                  </a:cubicBezTo>
                  <a:cubicBezTo>
                    <a:pt x="293100" y="256988"/>
                    <a:pt x="290819" y="272089"/>
                    <a:pt x="287123" y="286871"/>
                  </a:cubicBezTo>
                  <a:cubicBezTo>
                    <a:pt x="284831" y="296038"/>
                    <a:pt x="280011" y="304499"/>
                    <a:pt x="278158" y="313765"/>
                  </a:cubicBezTo>
                  <a:cubicBezTo>
                    <a:pt x="274014" y="334485"/>
                    <a:pt x="261345" y="356899"/>
                    <a:pt x="269193" y="376518"/>
                  </a:cubicBezTo>
                  <a:cubicBezTo>
                    <a:pt x="273195" y="386522"/>
                    <a:pt x="287123" y="364565"/>
                    <a:pt x="296088" y="358589"/>
                  </a:cubicBezTo>
                  <a:cubicBezTo>
                    <a:pt x="352864" y="361577"/>
                    <a:pt x="409910" y="361274"/>
                    <a:pt x="466417" y="367553"/>
                  </a:cubicBezTo>
                  <a:cubicBezTo>
                    <a:pt x="512269" y="372648"/>
                    <a:pt x="548658" y="391050"/>
                    <a:pt x="591923" y="403412"/>
                  </a:cubicBezTo>
                  <a:cubicBezTo>
                    <a:pt x="733496" y="443861"/>
                    <a:pt x="616992" y="405793"/>
                    <a:pt x="690535" y="430306"/>
                  </a:cubicBezTo>
                  <a:cubicBezTo>
                    <a:pt x="711453" y="424330"/>
                    <a:pt x="732650" y="419256"/>
                    <a:pt x="753288" y="412377"/>
                  </a:cubicBezTo>
                  <a:cubicBezTo>
                    <a:pt x="844044" y="382125"/>
                    <a:pt x="755877" y="407755"/>
                    <a:pt x="833970" y="376518"/>
                  </a:cubicBezTo>
                  <a:cubicBezTo>
                    <a:pt x="851517" y="369499"/>
                    <a:pt x="887758" y="358589"/>
                    <a:pt x="887758" y="358589"/>
                  </a:cubicBezTo>
                  <a:cubicBezTo>
                    <a:pt x="890652" y="361483"/>
                    <a:pt x="938257" y="402935"/>
                    <a:pt x="914652" y="412377"/>
                  </a:cubicBezTo>
                  <a:cubicBezTo>
                    <a:pt x="897104" y="419396"/>
                    <a:pt x="879506" y="397554"/>
                    <a:pt x="860864" y="394447"/>
                  </a:cubicBezTo>
                  <a:cubicBezTo>
                    <a:pt x="783312" y="381523"/>
                    <a:pt x="825112" y="387738"/>
                    <a:pt x="735358" y="376518"/>
                  </a:cubicBezTo>
                  <a:cubicBezTo>
                    <a:pt x="720497" y="354227"/>
                    <a:pt x="709247" y="339759"/>
                    <a:pt x="699499" y="313765"/>
                  </a:cubicBezTo>
                  <a:cubicBezTo>
                    <a:pt x="695173" y="302229"/>
                    <a:pt x="693523" y="289859"/>
                    <a:pt x="690535" y="277906"/>
                  </a:cubicBezTo>
                  <a:cubicBezTo>
                    <a:pt x="695661" y="262528"/>
                    <a:pt x="727535" y="169190"/>
                    <a:pt x="717429" y="179295"/>
                  </a:cubicBezTo>
                  <a:lnTo>
                    <a:pt x="699499" y="197224"/>
                  </a:lnTo>
                  <a:cubicBezTo>
                    <a:pt x="594518" y="176227"/>
                    <a:pt x="697075" y="211756"/>
                    <a:pt x="645711" y="44824"/>
                  </a:cubicBezTo>
                  <a:cubicBezTo>
                    <a:pt x="641983" y="32707"/>
                    <a:pt x="629366" y="64685"/>
                    <a:pt x="618817" y="71718"/>
                  </a:cubicBezTo>
                  <a:cubicBezTo>
                    <a:pt x="610954" y="76960"/>
                    <a:pt x="600888" y="77695"/>
                    <a:pt x="591923" y="80683"/>
                  </a:cubicBezTo>
                  <a:cubicBezTo>
                    <a:pt x="585946" y="89648"/>
                    <a:pt x="580255" y="98810"/>
                    <a:pt x="573993" y="107577"/>
                  </a:cubicBezTo>
                  <a:cubicBezTo>
                    <a:pt x="565309" y="119735"/>
                    <a:pt x="554512" y="130463"/>
                    <a:pt x="547099" y="143436"/>
                  </a:cubicBezTo>
                  <a:cubicBezTo>
                    <a:pt x="542411" y="151641"/>
                    <a:pt x="542361" y="161878"/>
                    <a:pt x="538135" y="170330"/>
                  </a:cubicBezTo>
                  <a:cubicBezTo>
                    <a:pt x="533317" y="179967"/>
                    <a:pt x="526182" y="188259"/>
                    <a:pt x="520205" y="197224"/>
                  </a:cubicBezTo>
                  <a:cubicBezTo>
                    <a:pt x="517217" y="209177"/>
                    <a:pt x="514626" y="221236"/>
                    <a:pt x="511241" y="233083"/>
                  </a:cubicBezTo>
                  <a:cubicBezTo>
                    <a:pt x="508645" y="242169"/>
                    <a:pt x="503713" y="250637"/>
                    <a:pt x="502276" y="259977"/>
                  </a:cubicBezTo>
                  <a:cubicBezTo>
                    <a:pt x="497709" y="289659"/>
                    <a:pt x="507692" y="323260"/>
                    <a:pt x="493311" y="349624"/>
                  </a:cubicBezTo>
                  <a:cubicBezTo>
                    <a:pt x="486015" y="363000"/>
                    <a:pt x="463548" y="356272"/>
                    <a:pt x="448488" y="358589"/>
                  </a:cubicBezTo>
                  <a:cubicBezTo>
                    <a:pt x="372361" y="370301"/>
                    <a:pt x="393620" y="362286"/>
                    <a:pt x="331946" y="376518"/>
                  </a:cubicBezTo>
                  <a:cubicBezTo>
                    <a:pt x="307936" y="382059"/>
                    <a:pt x="260229" y="394447"/>
                    <a:pt x="260229" y="394447"/>
                  </a:cubicBezTo>
                  <a:cubicBezTo>
                    <a:pt x="248276" y="400424"/>
                    <a:pt x="237048" y="408151"/>
                    <a:pt x="224370" y="412377"/>
                  </a:cubicBezTo>
                  <a:cubicBezTo>
                    <a:pt x="200993" y="420169"/>
                    <a:pt x="176815" y="425473"/>
                    <a:pt x="152652" y="430306"/>
                  </a:cubicBezTo>
                  <a:cubicBezTo>
                    <a:pt x="137711" y="433294"/>
                    <a:pt x="122423" y="434893"/>
                    <a:pt x="107829" y="439271"/>
                  </a:cubicBezTo>
                  <a:cubicBezTo>
                    <a:pt x="92415" y="443895"/>
                    <a:pt x="78073" y="451550"/>
                    <a:pt x="63005" y="457200"/>
                  </a:cubicBezTo>
                  <a:cubicBezTo>
                    <a:pt x="54157" y="460518"/>
                    <a:pt x="45076" y="463177"/>
                    <a:pt x="36111" y="466165"/>
                  </a:cubicBezTo>
                  <a:cubicBezTo>
                    <a:pt x="26829" y="475448"/>
                    <a:pt x="2137" y="497798"/>
                    <a:pt x="252" y="510989"/>
                  </a:cubicBezTo>
                  <a:cubicBezTo>
                    <a:pt x="-1490" y="523186"/>
                    <a:pt x="6229" y="534894"/>
                    <a:pt x="9217" y="546847"/>
                  </a:cubicBezTo>
                  <a:cubicBezTo>
                    <a:pt x="12205" y="537882"/>
                    <a:pt x="14673" y="511179"/>
                    <a:pt x="18182" y="519953"/>
                  </a:cubicBezTo>
                  <a:cubicBezTo>
                    <a:pt x="27129" y="542322"/>
                    <a:pt x="23483" y="567859"/>
                    <a:pt x="27146" y="591671"/>
                  </a:cubicBezTo>
                  <a:cubicBezTo>
                    <a:pt x="29419" y="606448"/>
                    <a:pt x="36592" y="646420"/>
                    <a:pt x="45076" y="663389"/>
                  </a:cubicBezTo>
                  <a:cubicBezTo>
                    <a:pt x="49894" y="673026"/>
                    <a:pt x="53650" y="684938"/>
                    <a:pt x="63005" y="690283"/>
                  </a:cubicBezTo>
                  <a:cubicBezTo>
                    <a:pt x="76235" y="697843"/>
                    <a:pt x="92888" y="696259"/>
                    <a:pt x="107829" y="699247"/>
                  </a:cubicBezTo>
                  <a:cubicBezTo>
                    <a:pt x="170582" y="696259"/>
                    <a:pt x="236221" y="671234"/>
                    <a:pt x="296088" y="690283"/>
                  </a:cubicBezTo>
                  <a:cubicBezTo>
                    <a:pt x="319046" y="697588"/>
                    <a:pt x="300742" y="738297"/>
                    <a:pt x="305052" y="762000"/>
                  </a:cubicBezTo>
                  <a:cubicBezTo>
                    <a:pt x="310457" y="791730"/>
                    <a:pt x="324891" y="788895"/>
                    <a:pt x="305052" y="788895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00" b="1"/>
            </a:p>
          </p:txBody>
        </p:sp>
        <p:sp>
          <p:nvSpPr>
            <p:cNvPr id="34" name="Ellipse 33">
              <a:extLst>
                <a:ext uri="{FF2B5EF4-FFF2-40B4-BE49-F238E27FC236}">
                  <a16:creationId xmlns:a16="http://schemas.microsoft.com/office/drawing/2014/main" id="{A833716C-6F9A-8A2D-8BE7-3AA911C5DBFD}"/>
                </a:ext>
              </a:extLst>
            </p:cNvPr>
            <p:cNvSpPr/>
            <p:nvPr/>
          </p:nvSpPr>
          <p:spPr>
            <a:xfrm>
              <a:off x="2922493" y="1900518"/>
              <a:ext cx="143435" cy="1525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00" b="1"/>
            </a:p>
          </p:txBody>
        </p:sp>
        <p:sp>
          <p:nvSpPr>
            <p:cNvPr id="35" name="Ellipse 34">
              <a:extLst>
                <a:ext uri="{FF2B5EF4-FFF2-40B4-BE49-F238E27FC236}">
                  <a16:creationId xmlns:a16="http://schemas.microsoft.com/office/drawing/2014/main" id="{8E14F1B5-E877-80C1-976F-ECC9CDA98C2E}"/>
                </a:ext>
              </a:extLst>
            </p:cNvPr>
            <p:cNvSpPr/>
            <p:nvPr/>
          </p:nvSpPr>
          <p:spPr>
            <a:xfrm>
              <a:off x="974591" y="1414073"/>
              <a:ext cx="143435" cy="1525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700" b="1">
                <a:solidFill>
                  <a:srgbClr val="FF0000"/>
                </a:solidFill>
              </a:endParaRPr>
            </a:p>
          </p:txBody>
        </p:sp>
      </p:grpSp>
      <p:sp>
        <p:nvSpPr>
          <p:cNvPr id="36" name="ZoneTexte 35">
            <a:extLst>
              <a:ext uri="{FF2B5EF4-FFF2-40B4-BE49-F238E27FC236}">
                <a16:creationId xmlns:a16="http://schemas.microsoft.com/office/drawing/2014/main" id="{CD7FECB4-3BB9-30C5-E69B-690F14E6CE34}"/>
              </a:ext>
            </a:extLst>
          </p:cNvPr>
          <p:cNvSpPr txBox="1"/>
          <p:nvPr/>
        </p:nvSpPr>
        <p:spPr>
          <a:xfrm>
            <a:off x="6444208" y="832976"/>
            <a:ext cx="2470591" cy="415498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050" b="1" dirty="0">
                <a:solidFill>
                  <a:srgbClr val="00B050"/>
                </a:solidFill>
                <a:latin typeface="Corbel" panose="020B0503020204020204" pitchFamily="34" charset="0"/>
              </a:rPr>
              <a:t>+: Large nb of </a:t>
            </a:r>
            <a:r>
              <a:rPr lang="fr-FR" sz="1050" b="1" dirty="0" err="1">
                <a:solidFill>
                  <a:srgbClr val="00B050"/>
                </a:solidFill>
                <a:latin typeface="Corbel" panose="020B0503020204020204" pitchFamily="34" charset="0"/>
              </a:rPr>
              <a:t>species</a:t>
            </a:r>
            <a:r>
              <a:rPr lang="fr-FR" sz="1050" b="1" dirty="0">
                <a:solidFill>
                  <a:srgbClr val="00B050"/>
                </a:solidFill>
                <a:latin typeface="Corbel" panose="020B0503020204020204" pitchFamily="34" charset="0"/>
              </a:rPr>
              <a:t> &amp; long times &gt; </a:t>
            </a:r>
            <a:r>
              <a:rPr lang="fr-FR" sz="1050" b="1" dirty="0" err="1">
                <a:solidFill>
                  <a:srgbClr val="00B050"/>
                </a:solidFill>
                <a:latin typeface="Corbel" panose="020B0503020204020204" pitchFamily="34" charset="0"/>
              </a:rPr>
              <a:t>μs</a:t>
            </a:r>
            <a:endParaRPr lang="fr-FR" sz="1050" b="1" dirty="0">
              <a:solidFill>
                <a:srgbClr val="00B050"/>
              </a:solidFill>
              <a:latin typeface="Corbel" panose="020B0503020204020204" pitchFamily="34" charset="0"/>
            </a:endParaRPr>
          </a:p>
          <a:p>
            <a:pPr algn="ctr"/>
            <a:r>
              <a:rPr lang="fr-FR" sz="1050" b="1" dirty="0">
                <a:solidFill>
                  <a:srgbClr val="FF0000"/>
                </a:solidFill>
                <a:latin typeface="Corbel" panose="020B0503020204020204" pitchFamily="34" charset="0"/>
              </a:rPr>
              <a:t>-: </a:t>
            </a:r>
            <a:r>
              <a:rPr lang="fr-FR" sz="1050" b="1" dirty="0" err="1">
                <a:solidFill>
                  <a:srgbClr val="FF0000"/>
                </a:solidFill>
                <a:latin typeface="Corbel" panose="020B0503020204020204" pitchFamily="34" charset="0"/>
              </a:rPr>
              <a:t>Tracking</a:t>
            </a:r>
            <a:r>
              <a:rPr lang="fr-FR" sz="1050" b="1" dirty="0">
                <a:solidFill>
                  <a:srgbClr val="FF0000"/>
                </a:solidFill>
                <a:latin typeface="Corbel" panose="020B0503020204020204" pitchFamily="34" charset="0"/>
              </a:rPr>
              <a:t> of </a:t>
            </a:r>
            <a:r>
              <a:rPr lang="fr-FR" sz="1050" b="1" dirty="0" err="1">
                <a:solidFill>
                  <a:srgbClr val="FF0000"/>
                </a:solidFill>
                <a:latin typeface="Corbel" panose="020B0503020204020204" pitchFamily="34" charset="0"/>
              </a:rPr>
              <a:t>species</a:t>
            </a:r>
            <a:r>
              <a:rPr lang="fr-FR" sz="1050" b="1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121BFE2-3EA3-8B37-63EA-C771B79327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5833" y="2485043"/>
            <a:ext cx="2698966" cy="1605515"/>
          </a:xfrm>
          <a:prstGeom prst="rect">
            <a:avLst/>
          </a:prstGeom>
          <a:ln w="38100">
            <a:noFill/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AAAC406E-58F7-5439-98DE-FE8B496C7E4C}"/>
              </a:ext>
            </a:extLst>
          </p:cNvPr>
          <p:cNvSpPr txBox="1"/>
          <p:nvPr/>
        </p:nvSpPr>
        <p:spPr>
          <a:xfrm>
            <a:off x="6266174" y="4017980"/>
            <a:ext cx="272352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" panose="020B0604020202020204" pitchFamily="34" charset="0"/>
              </a:rPr>
              <a:t>Comparison of </a:t>
            </a:r>
            <a:r>
              <a:rPr lang="en-US" sz="900" b="1" i="1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" panose="020B0604020202020204" pitchFamily="34" charset="0"/>
              </a:rPr>
              <a:t>time-dependent G-values </a:t>
            </a:r>
            <a:r>
              <a:rPr lang="en-US" sz="900" b="1" i="1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" panose="020B0604020202020204" pitchFamily="34" charset="0"/>
              </a:rPr>
              <a:t>as computed with the particle-based SBS model and the SBS-RDME model (this work) from 1 ns until 100 µs.</a:t>
            </a:r>
            <a:endParaRPr lang="fr-FR" sz="900" b="1" i="1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AA39E5-47F0-6651-696A-56E84C067BF5}"/>
              </a:ext>
            </a:extLst>
          </p:cNvPr>
          <p:cNvSpPr/>
          <p:nvPr/>
        </p:nvSpPr>
        <p:spPr>
          <a:xfrm rot="5400000">
            <a:off x="5157255" y="3650191"/>
            <a:ext cx="933603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700" dirty="0">
                <a:latin typeface="Corbel" panose="020B0503020204020204" pitchFamily="34" charset="0"/>
              </a:rPr>
              <a:t>Clifford et al. (1986)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4914863-8262-1A41-B65F-DF8E881C17A9}"/>
              </a:ext>
            </a:extLst>
          </p:cNvPr>
          <p:cNvSpPr txBox="1"/>
          <p:nvPr/>
        </p:nvSpPr>
        <p:spPr>
          <a:xfrm>
            <a:off x="4165559" y="834707"/>
            <a:ext cx="1955985" cy="415498"/>
          </a:xfrm>
          <a:prstGeom prst="rect">
            <a:avLst/>
          </a:prstGeom>
          <a:solidFill>
            <a:srgbClr val="FFFF00"/>
          </a:solidFill>
          <a:ln>
            <a:solidFill>
              <a:schemeClr val="accent2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1050" b="1" dirty="0">
                <a:solidFill>
                  <a:srgbClr val="00B050"/>
                </a:solidFill>
                <a:latin typeface="Corbel" panose="020B0503020204020204" pitchFamily="34" charset="0"/>
              </a:rPr>
              <a:t>+: Very fast</a:t>
            </a:r>
          </a:p>
          <a:p>
            <a:pPr algn="ctr"/>
            <a:r>
              <a:rPr lang="fr-FR" sz="1050" b="1" dirty="0">
                <a:solidFill>
                  <a:srgbClr val="FF0000"/>
                </a:solidFill>
                <a:latin typeface="Corbel" panose="020B0503020204020204" pitchFamily="34" charset="0"/>
              </a:rPr>
              <a:t>-: NO </a:t>
            </a:r>
            <a:r>
              <a:rPr lang="fr-FR" sz="1050" b="1" dirty="0" err="1">
                <a:solidFill>
                  <a:srgbClr val="FF0000"/>
                </a:solidFill>
                <a:latin typeface="Corbel" panose="020B0503020204020204" pitchFamily="34" charset="0"/>
              </a:rPr>
              <a:t>tracking</a:t>
            </a:r>
            <a:r>
              <a:rPr lang="fr-FR" sz="1050" b="1" dirty="0">
                <a:solidFill>
                  <a:srgbClr val="FF0000"/>
                </a:solidFill>
                <a:latin typeface="Corbel" panose="020B0503020204020204" pitchFamily="34" charset="0"/>
              </a:rPr>
              <a:t> of </a:t>
            </a:r>
            <a:r>
              <a:rPr lang="fr-FR" sz="1050" b="1" dirty="0" err="1">
                <a:solidFill>
                  <a:srgbClr val="FF0000"/>
                </a:solidFill>
                <a:latin typeface="Corbel" panose="020B0503020204020204" pitchFamily="34" charset="0"/>
              </a:rPr>
              <a:t>species</a:t>
            </a:r>
            <a:r>
              <a:rPr lang="fr-FR" sz="1050" b="1" dirty="0">
                <a:solidFill>
                  <a:srgbClr val="FF0000"/>
                </a:solidFill>
                <a:latin typeface="Corbel" panose="020B0503020204020204" pitchFamily="34" charset="0"/>
              </a:rPr>
              <a:t> , &lt; </a:t>
            </a:r>
            <a:r>
              <a:rPr lang="fr-FR" sz="1050" b="1" dirty="0" err="1">
                <a:solidFill>
                  <a:srgbClr val="FF0000"/>
                </a:solidFill>
                <a:latin typeface="Corbel" panose="020B0503020204020204" pitchFamily="34" charset="0"/>
              </a:rPr>
              <a:t>μs</a:t>
            </a:r>
            <a:r>
              <a:rPr lang="fr-FR" sz="1050" b="1" dirty="0">
                <a:solidFill>
                  <a:srgbClr val="FF0000"/>
                </a:solidFill>
                <a:latin typeface="Corbel" panose="020B0503020204020204" pitchFamily="34" charset="0"/>
              </a:rPr>
              <a:t> 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AAEFF90-D321-DE04-2031-111BF24A75E0}"/>
              </a:ext>
            </a:extLst>
          </p:cNvPr>
          <p:cNvSpPr txBox="1"/>
          <p:nvPr/>
        </p:nvSpPr>
        <p:spPr>
          <a:xfrm>
            <a:off x="6500989" y="57736"/>
            <a:ext cx="2528897" cy="27699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1200" dirty="0" err="1">
                <a:solidFill>
                  <a:schemeClr val="bg1"/>
                </a:solidFill>
                <a:latin typeface="+mj-lt"/>
              </a:rPr>
              <a:t>Review</a:t>
            </a:r>
            <a:r>
              <a:rPr lang="fr-FR" sz="1200" dirty="0">
                <a:solidFill>
                  <a:schemeClr val="bg1"/>
                </a:solidFill>
                <a:latin typeface="+mj-lt"/>
              </a:rPr>
              <a:t> </a:t>
            </a:r>
            <a:r>
              <a:rPr lang="fr-FR" sz="1200" dirty="0" err="1">
                <a:solidFill>
                  <a:schemeClr val="bg1"/>
                </a:solidFill>
                <a:latin typeface="+mj-lt"/>
              </a:rPr>
              <a:t>accepted</a:t>
            </a:r>
            <a:r>
              <a:rPr lang="fr-FR" sz="1200" dirty="0">
                <a:solidFill>
                  <a:schemeClr val="bg1"/>
                </a:solidFill>
                <a:latin typeface="+mj-lt"/>
              </a:rPr>
              <a:t> in Med. Phys. (2024)</a:t>
            </a:r>
          </a:p>
        </p:txBody>
      </p:sp>
    </p:spTree>
    <p:extLst>
      <p:ext uri="{BB962C8B-B14F-4D97-AF65-F5344CB8AC3E}">
        <p14:creationId xmlns:p14="http://schemas.microsoft.com/office/powerpoint/2010/main" val="158099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D12F88C-8EE9-2843-7B7D-38A4DB8C3403}"/>
              </a:ext>
            </a:extLst>
          </p:cNvPr>
          <p:cNvSpPr/>
          <p:nvPr/>
        </p:nvSpPr>
        <p:spPr>
          <a:xfrm>
            <a:off x="827584" y="4542839"/>
            <a:ext cx="6624736" cy="5641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20F1405-77B5-CCBC-F59B-F87F6016E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2) </a:t>
            </a:r>
            <a:r>
              <a:rPr lang="fr-FR" sz="2800" dirty="0"/>
              <a:t>Modeling and </a:t>
            </a:r>
            <a:r>
              <a:rPr lang="fr-FR" sz="2800" dirty="0" err="1"/>
              <a:t>measurements</a:t>
            </a:r>
            <a:r>
              <a:rPr lang="fr-FR" sz="2800" dirty="0"/>
              <a:t> of water </a:t>
            </a:r>
            <a:r>
              <a:rPr lang="fr-FR" sz="2800" dirty="0" err="1"/>
              <a:t>radiolysis</a:t>
            </a:r>
            <a:r>
              <a:rPr lang="fr-FR" sz="2800" dirty="0"/>
              <a:t> (3)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15A356-4B2E-B36E-D855-AC8CC0EE7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13</a:t>
            </a:fld>
            <a:endParaRPr lang="fr-FR"/>
          </a:p>
        </p:txBody>
      </p:sp>
      <p:graphicFrame>
        <p:nvGraphicFramePr>
          <p:cNvPr id="14" name="Tableau 13">
            <a:extLst>
              <a:ext uri="{FF2B5EF4-FFF2-40B4-BE49-F238E27FC236}">
                <a16:creationId xmlns:a16="http://schemas.microsoft.com/office/drawing/2014/main" id="{FBBE5A9B-5EAB-1C96-095D-B7FFA43463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94716"/>
              </p:ext>
            </p:extLst>
          </p:nvPr>
        </p:nvGraphicFramePr>
        <p:xfrm>
          <a:off x="247384" y="3577002"/>
          <a:ext cx="4691658" cy="1395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804">
                  <a:extLst>
                    <a:ext uri="{9D8B030D-6E8A-4147-A177-3AD203B41FA5}">
                      <a16:colId xmlns:a16="http://schemas.microsoft.com/office/drawing/2014/main" val="3906441631"/>
                    </a:ext>
                  </a:extLst>
                </a:gridCol>
                <a:gridCol w="1042574">
                  <a:extLst>
                    <a:ext uri="{9D8B030D-6E8A-4147-A177-3AD203B41FA5}">
                      <a16:colId xmlns:a16="http://schemas.microsoft.com/office/drawing/2014/main" val="2038769853"/>
                    </a:ext>
                  </a:extLst>
                </a:gridCol>
                <a:gridCol w="759249">
                  <a:extLst>
                    <a:ext uri="{9D8B030D-6E8A-4147-A177-3AD203B41FA5}">
                      <a16:colId xmlns:a16="http://schemas.microsoft.com/office/drawing/2014/main" val="4258718935"/>
                    </a:ext>
                  </a:extLst>
                </a:gridCol>
                <a:gridCol w="1871031">
                  <a:extLst>
                    <a:ext uri="{9D8B030D-6E8A-4147-A177-3AD203B41FA5}">
                      <a16:colId xmlns:a16="http://schemas.microsoft.com/office/drawing/2014/main" val="1049028518"/>
                    </a:ext>
                  </a:extLst>
                </a:gridCol>
              </a:tblGrid>
              <a:tr h="190281">
                <a:tc>
                  <a:txBody>
                    <a:bodyPr/>
                    <a:lstStyle/>
                    <a:p>
                      <a:pPr algn="ctr"/>
                      <a:r>
                        <a:rPr lang="fr-FR" sz="900" b="1">
                          <a:effectLst/>
                        </a:rPr>
                        <a:t>Ion</a:t>
                      </a:r>
                      <a:endParaRPr lang="fr-FR" sz="9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>
                          <a:effectLst/>
                        </a:rPr>
                        <a:t>Machine</a:t>
                      </a:r>
                      <a:endParaRPr lang="fr-FR" sz="9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>
                          <a:effectLst/>
                        </a:rPr>
                        <a:t>Date</a:t>
                      </a:r>
                      <a:endParaRPr lang="fr-FR" sz="9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 err="1">
                          <a:effectLst/>
                        </a:rPr>
                        <a:t>Experiments</a:t>
                      </a:r>
                      <a:endParaRPr lang="fr-FR" sz="9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101810"/>
                  </a:ext>
                </a:extLst>
              </a:tr>
              <a:tr h="149506"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30 MeV </a:t>
                      </a:r>
                      <a:r>
                        <a:rPr lang="fr-FR" sz="600" b="1" dirty="0">
                          <a:solidFill>
                            <a:srgbClr val="FF0000"/>
                          </a:solidFill>
                          <a:effectLst/>
                        </a:rPr>
                        <a:t>p+</a:t>
                      </a:r>
                      <a:endParaRPr lang="fr-FR" sz="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>
                          <a:effectLst/>
                        </a:rPr>
                        <a:t>CEMHTI /  CNRS Orléans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Jun &amp; </a:t>
                      </a:r>
                      <a:r>
                        <a:rPr lang="fr-FR" sz="600" b="1" dirty="0" err="1">
                          <a:effectLst/>
                        </a:rPr>
                        <a:t>Nov</a:t>
                      </a:r>
                      <a:r>
                        <a:rPr lang="fr-FR" sz="600" b="1" dirty="0">
                          <a:effectLst/>
                        </a:rPr>
                        <a:t> 2021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effectLst/>
                        </a:rPr>
                        <a:t>e-</a:t>
                      </a:r>
                      <a:r>
                        <a:rPr lang="en-US" sz="600" b="1" dirty="0" err="1">
                          <a:effectLst/>
                        </a:rPr>
                        <a:t>aq</a:t>
                      </a:r>
                      <a:r>
                        <a:rPr lang="en-US" sz="600" b="1" dirty="0">
                          <a:effectLst/>
                        </a:rPr>
                        <a:t>, </a:t>
                      </a:r>
                      <a:r>
                        <a:rPr lang="en-US" sz="600" b="1" baseline="30000" dirty="0">
                          <a:effectLst/>
                        </a:rPr>
                        <a:t>●</a:t>
                      </a:r>
                      <a:r>
                        <a:rPr lang="en-US" sz="600" b="1" dirty="0">
                          <a:effectLst/>
                        </a:rPr>
                        <a:t>OH, Fricke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761866"/>
                  </a:ext>
                </a:extLst>
              </a:tr>
              <a:tr h="149506"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25 &amp; 62 MeV </a:t>
                      </a:r>
                      <a:r>
                        <a:rPr lang="fr-FR" sz="600" b="1" dirty="0">
                          <a:solidFill>
                            <a:srgbClr val="FF0000"/>
                          </a:solidFill>
                          <a:effectLst/>
                        </a:rPr>
                        <a:t>p+</a:t>
                      </a:r>
                      <a:endParaRPr lang="fr-FR" sz="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>
                          <a:effectLst/>
                        </a:rPr>
                        <a:t>MEDICYC / CAL Nice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>
                          <a:effectLst/>
                        </a:rPr>
                        <a:t>1st Dec 2021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effectLst/>
                        </a:rPr>
                        <a:t>e-</a:t>
                      </a:r>
                      <a:r>
                        <a:rPr lang="en-US" sz="600" b="1" dirty="0" err="1">
                          <a:effectLst/>
                        </a:rPr>
                        <a:t>aq</a:t>
                      </a:r>
                      <a:r>
                        <a:rPr lang="en-US" sz="600" b="1" dirty="0">
                          <a:effectLst/>
                        </a:rPr>
                        <a:t>, </a:t>
                      </a:r>
                      <a:r>
                        <a:rPr lang="en-US" sz="600" b="1" baseline="30000" dirty="0">
                          <a:effectLst/>
                        </a:rPr>
                        <a:t>●</a:t>
                      </a:r>
                      <a:r>
                        <a:rPr lang="en-US" sz="600" b="1" dirty="0">
                          <a:effectLst/>
                        </a:rPr>
                        <a:t>OH, Fricke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17338"/>
                  </a:ext>
                </a:extLst>
              </a:tr>
              <a:tr h="217464"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95 MeV/A </a:t>
                      </a:r>
                      <a:r>
                        <a:rPr lang="fr-FR" sz="600" b="1" dirty="0">
                          <a:solidFill>
                            <a:srgbClr val="FF0000"/>
                          </a:solidFill>
                          <a:effectLst/>
                        </a:rPr>
                        <a:t>C6+</a:t>
                      </a:r>
                      <a:endParaRPr lang="fr-FR" sz="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GANIL / CEA-CNRS Caen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>
                          <a:effectLst/>
                        </a:rPr>
                        <a:t>1st of April 2022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effectLst/>
                        </a:rPr>
                        <a:t>e-</a:t>
                      </a:r>
                      <a:r>
                        <a:rPr lang="en-US" sz="600" b="1" dirty="0" err="1">
                          <a:effectLst/>
                        </a:rPr>
                        <a:t>aq</a:t>
                      </a:r>
                      <a:r>
                        <a:rPr lang="en-US" sz="600" b="1" dirty="0">
                          <a:effectLst/>
                        </a:rPr>
                        <a:t>, </a:t>
                      </a:r>
                      <a:r>
                        <a:rPr lang="en-US" sz="600" b="1" baseline="30000" dirty="0">
                          <a:effectLst/>
                        </a:rPr>
                        <a:t>●</a:t>
                      </a:r>
                      <a:r>
                        <a:rPr lang="en-US" sz="600" b="1" dirty="0">
                          <a:effectLst/>
                        </a:rPr>
                        <a:t>OH, Fricke</a:t>
                      </a:r>
                      <a:r>
                        <a:rPr lang="en-US" sz="600" b="1" baseline="30000" dirty="0">
                          <a:effectLst/>
                        </a:rPr>
                        <a:t> 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361875"/>
                  </a:ext>
                </a:extLst>
              </a:tr>
              <a:tr h="149506"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25 MeV </a:t>
                      </a:r>
                      <a:r>
                        <a:rPr lang="fr-FR" sz="600" b="1" dirty="0">
                          <a:solidFill>
                            <a:srgbClr val="FF0000"/>
                          </a:solidFill>
                          <a:effectLst/>
                        </a:rPr>
                        <a:t>p+</a:t>
                      </a:r>
                      <a:endParaRPr lang="fr-FR" sz="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>
                          <a:effectLst/>
                        </a:rPr>
                        <a:t>MEDICYC / CAL Nice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>
                          <a:effectLst/>
                        </a:rPr>
                        <a:t>20th of Jun 2022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effectLst/>
                        </a:rPr>
                        <a:t>H</a:t>
                      </a:r>
                      <a:r>
                        <a:rPr lang="en-US" sz="600" b="1" baseline="-25000" dirty="0">
                          <a:effectLst/>
                        </a:rPr>
                        <a:t>2</a:t>
                      </a:r>
                      <a:r>
                        <a:rPr lang="en-US" sz="600" b="1" dirty="0">
                          <a:effectLst/>
                        </a:rPr>
                        <a:t>O</a:t>
                      </a:r>
                      <a:r>
                        <a:rPr lang="en-US" sz="600" b="1" baseline="-25000" dirty="0">
                          <a:effectLst/>
                        </a:rPr>
                        <a:t>2</a:t>
                      </a:r>
                      <a:r>
                        <a:rPr lang="en-US" sz="600" b="1" dirty="0">
                          <a:effectLst/>
                        </a:rPr>
                        <a:t> and e-</a:t>
                      </a:r>
                      <a:r>
                        <a:rPr lang="en-US" sz="600" b="1" dirty="0" err="1">
                          <a:effectLst/>
                        </a:rPr>
                        <a:t>aq</a:t>
                      </a:r>
                      <a:r>
                        <a:rPr lang="en-US" sz="600" b="1" dirty="0">
                          <a:effectLst/>
                        </a:rPr>
                        <a:t> and </a:t>
                      </a:r>
                      <a:r>
                        <a:rPr lang="en-US" sz="600" b="1" baseline="30000" dirty="0">
                          <a:effectLst/>
                        </a:rPr>
                        <a:t>●</a:t>
                      </a:r>
                      <a:r>
                        <a:rPr lang="en-US" sz="600" b="1" dirty="0">
                          <a:effectLst/>
                        </a:rPr>
                        <a:t>OH with lower currents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035732"/>
                  </a:ext>
                </a:extLst>
              </a:tr>
              <a:tr h="149506"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25 MeV </a:t>
                      </a:r>
                      <a:r>
                        <a:rPr lang="fr-FR" sz="600" b="1" dirty="0">
                          <a:solidFill>
                            <a:srgbClr val="FF0000"/>
                          </a:solidFill>
                          <a:effectLst/>
                        </a:rPr>
                        <a:t>p+</a:t>
                      </a:r>
                      <a:endParaRPr lang="fr-FR" sz="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>
                          <a:effectLst/>
                        </a:rPr>
                        <a:t>MEDICYC / CAL Nice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>
                          <a:effectLst/>
                        </a:rPr>
                        <a:t>28th of Nov 2022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effectLst/>
                        </a:rPr>
                        <a:t>Fricke, e-</a:t>
                      </a:r>
                      <a:r>
                        <a:rPr lang="en-US" sz="600" b="1" dirty="0" err="1">
                          <a:effectLst/>
                        </a:rPr>
                        <a:t>aq</a:t>
                      </a:r>
                      <a:r>
                        <a:rPr lang="en-US" sz="600" b="1" dirty="0">
                          <a:effectLst/>
                        </a:rPr>
                        <a:t> and </a:t>
                      </a:r>
                      <a:r>
                        <a:rPr lang="en-US" sz="600" b="1" baseline="30000" dirty="0">
                          <a:effectLst/>
                        </a:rPr>
                        <a:t>●</a:t>
                      </a:r>
                      <a:r>
                        <a:rPr lang="en-US" sz="600" b="1" dirty="0">
                          <a:effectLst/>
                        </a:rPr>
                        <a:t>OH with absorption spectroscopy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678529"/>
                  </a:ext>
                </a:extLst>
              </a:tr>
              <a:tr h="217464"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95 MeV/A </a:t>
                      </a:r>
                      <a:r>
                        <a:rPr lang="fr-FR" sz="600" b="1" dirty="0">
                          <a:solidFill>
                            <a:srgbClr val="FF0000"/>
                          </a:solidFill>
                          <a:effectLst/>
                        </a:rPr>
                        <a:t>C6+</a:t>
                      </a:r>
                      <a:endParaRPr lang="fr-FR" sz="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GANIL / CEA-CNRS Caen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>
                          <a:effectLst/>
                        </a:rPr>
                        <a:t>8th of May 2023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effectLst/>
                        </a:rPr>
                        <a:t>e-</a:t>
                      </a:r>
                      <a:r>
                        <a:rPr lang="en-US" sz="600" b="1" dirty="0" err="1">
                          <a:effectLst/>
                        </a:rPr>
                        <a:t>aq</a:t>
                      </a:r>
                      <a:r>
                        <a:rPr lang="en-US" sz="600" b="1" dirty="0">
                          <a:effectLst/>
                        </a:rPr>
                        <a:t>, </a:t>
                      </a:r>
                      <a:r>
                        <a:rPr lang="en-US" sz="600" b="1" baseline="30000" dirty="0">
                          <a:effectLst/>
                        </a:rPr>
                        <a:t>●</a:t>
                      </a:r>
                      <a:r>
                        <a:rPr lang="en-US" sz="600" b="1" dirty="0">
                          <a:effectLst/>
                        </a:rPr>
                        <a:t>OH, Fricke</a:t>
                      </a:r>
                      <a:r>
                        <a:rPr lang="en-US" sz="600" b="1" baseline="30000" dirty="0">
                          <a:effectLst/>
                        </a:rPr>
                        <a:t> 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219577"/>
                  </a:ext>
                </a:extLst>
              </a:tr>
            </a:tbl>
          </a:graphicData>
        </a:graphic>
      </p:graphicFrame>
      <p:sp>
        <p:nvSpPr>
          <p:cNvPr id="16" name="ZoneTexte 15">
            <a:extLst>
              <a:ext uri="{FF2B5EF4-FFF2-40B4-BE49-F238E27FC236}">
                <a16:creationId xmlns:a16="http://schemas.microsoft.com/office/drawing/2014/main" id="{C243F2CC-D50B-9519-CAC9-BC5E707BF2F6}"/>
              </a:ext>
            </a:extLst>
          </p:cNvPr>
          <p:cNvSpPr txBox="1"/>
          <p:nvPr/>
        </p:nvSpPr>
        <p:spPr>
          <a:xfrm>
            <a:off x="3672223" y="3368621"/>
            <a:ext cx="2934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Experimental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900" b="1" i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radiolysis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plan</a:t>
            </a:r>
            <a:endParaRPr lang="fr-FR" sz="9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A2268A1-BF0E-0E47-D6FD-DE88F1AB21B2}"/>
              </a:ext>
            </a:extLst>
          </p:cNvPr>
          <p:cNvSpPr txBox="1"/>
          <p:nvPr/>
        </p:nvSpPr>
        <p:spPr>
          <a:xfrm>
            <a:off x="5405661" y="1330344"/>
            <a:ext cx="337323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900" b="1" i="1" dirty="0" err="1">
                <a:solidFill>
                  <a:schemeClr val="tx2"/>
                </a:solidFill>
                <a:latin typeface="+mj-lt"/>
              </a:rPr>
              <a:t>Definition</a:t>
            </a:r>
            <a:r>
              <a:rPr lang="fr-FR" sz="900" b="1" i="1" dirty="0">
                <a:solidFill>
                  <a:schemeClr val="tx2"/>
                </a:solidFill>
                <a:latin typeface="+mj-lt"/>
              </a:rPr>
              <a:t> of </a:t>
            </a:r>
            <a:r>
              <a:rPr lang="fr-FR" sz="900" b="1" i="1" dirty="0" err="1">
                <a:solidFill>
                  <a:schemeClr val="tx2"/>
                </a:solidFill>
                <a:latin typeface="+mj-lt"/>
              </a:rPr>
              <a:t>experimental</a:t>
            </a:r>
            <a:r>
              <a:rPr lang="fr-FR" sz="900" b="1" i="1" dirty="0">
                <a:solidFill>
                  <a:schemeClr val="tx2"/>
                </a:solidFill>
                <a:latin typeface="+mj-lt"/>
              </a:rPr>
              <a:t> </a:t>
            </a:r>
            <a:r>
              <a:rPr lang="fr-FR" sz="900" b="1" i="1" dirty="0" err="1">
                <a:solidFill>
                  <a:srgbClr val="FF0000"/>
                </a:solidFill>
                <a:latin typeface="+mj-lt"/>
              </a:rPr>
              <a:t>chemistry</a:t>
            </a:r>
            <a:r>
              <a:rPr lang="fr-FR" sz="900" b="1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sz="900" b="1" i="1" dirty="0" err="1">
                <a:solidFill>
                  <a:srgbClr val="FF0000"/>
                </a:solidFill>
                <a:latin typeface="+mj-lt"/>
              </a:rPr>
              <a:t>protocols</a:t>
            </a:r>
            <a:endParaRPr lang="fr-FR" sz="9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A7EEA9E9-64A7-FC09-B5EA-16E2722E57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90"/>
          <a:stretch/>
        </p:blipFill>
        <p:spPr bwMode="auto">
          <a:xfrm>
            <a:off x="5436095" y="1632783"/>
            <a:ext cx="3637107" cy="14113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BB1C27DE-7F2F-EDE7-C512-7EAE6D27CA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195549"/>
            <a:ext cx="3637107" cy="1331813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481660D-D41F-63F9-9CEF-F7DC7AD508E8}"/>
              </a:ext>
            </a:extLst>
          </p:cNvPr>
          <p:cNvSpPr/>
          <p:nvPr/>
        </p:nvSpPr>
        <p:spPr>
          <a:xfrm>
            <a:off x="7092280" y="3135544"/>
            <a:ext cx="504056" cy="144991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space réservé du contenu 3">
            <a:extLst>
              <a:ext uri="{FF2B5EF4-FFF2-40B4-BE49-F238E27FC236}">
                <a16:creationId xmlns:a16="http://schemas.microsoft.com/office/drawing/2014/main" id="{20D8FECD-3757-BFBD-FD04-09B1D47174F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06932" y="1153001"/>
            <a:ext cx="5366334" cy="2667744"/>
          </a:xfrm>
        </p:spPr>
        <p:txBody>
          <a:bodyPr>
            <a:normAutofit/>
          </a:bodyPr>
          <a:lstStyle/>
          <a:p>
            <a:r>
              <a:rPr lang="fr-FR" sz="14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E</a:t>
            </a:r>
            <a:r>
              <a:rPr lang="fr-FR" sz="14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xperimental</a:t>
            </a:r>
            <a:r>
              <a:rPr lang="fr-FR" sz="14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plan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established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 to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validate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 Geant4-DNA simulations of water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radiolysis</a:t>
            </a:r>
            <a:endParaRPr lang="fr-FR" sz="1400" dirty="0">
              <a:effectLst/>
              <a:latin typeface="+mj-lt"/>
              <a:ea typeface="Calibri" panose="020F0502020204030204" pitchFamily="34" charset="0"/>
            </a:endParaRPr>
          </a:p>
          <a:p>
            <a:pPr lvl="1"/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chemical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yield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of </a:t>
            </a:r>
            <a:r>
              <a:rPr lang="en-US" sz="1200" dirty="0" err="1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e</a:t>
            </a:r>
            <a:r>
              <a:rPr lang="en-US" sz="1200" baseline="30000" dirty="0" err="1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─</a:t>
            </a:r>
            <a:r>
              <a:rPr lang="en-US" sz="1200" baseline="-25000" dirty="0" err="1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aq</a:t>
            </a:r>
            <a:r>
              <a:rPr lang="en-US" sz="1200" dirty="0">
                <a:effectLst/>
                <a:latin typeface="+mj-lt"/>
                <a:ea typeface="Arial Unicode MS" panose="020B0604020202020204" pitchFamily="34" charset="-128"/>
              </a:rPr>
              <a:t>,</a:t>
            </a:r>
            <a:r>
              <a:rPr lang="en-US" sz="12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 </a:t>
            </a:r>
            <a:r>
              <a:rPr lang="en-US" sz="1200" baseline="300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●</a:t>
            </a:r>
            <a:r>
              <a:rPr lang="en-US" sz="12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OH </a:t>
            </a:r>
            <a:r>
              <a:rPr lang="en-US" sz="1200" dirty="0">
                <a:effectLst/>
                <a:latin typeface="+mj-lt"/>
                <a:ea typeface="Arial Unicode MS" panose="020B0604020202020204" pitchFamily="34" charset="-128"/>
              </a:rPr>
              <a:t>and </a:t>
            </a:r>
            <a:r>
              <a:rPr lang="en-US" sz="12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H</a:t>
            </a:r>
            <a:r>
              <a:rPr lang="en-US" sz="1200" baseline="-250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2</a:t>
            </a:r>
            <a:r>
              <a:rPr lang="en-US" sz="12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O</a:t>
            </a:r>
            <a:r>
              <a:rPr lang="en-US" sz="1200" baseline="-250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2</a:t>
            </a:r>
            <a:r>
              <a:rPr lang="en-US" sz="1200" dirty="0">
                <a:effectLst/>
                <a:latin typeface="+mj-lt"/>
                <a:ea typeface="Arial Unicode MS" panose="020B0604020202020204" pitchFamily="34" charset="-128"/>
              </a:rPr>
              <a:t> measured 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by </a:t>
            </a:r>
            <a:r>
              <a:rPr lang="fr-FR" sz="1200" dirty="0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fluorescence </a:t>
            </a:r>
            <a:r>
              <a:rPr lang="fr-FR" sz="1200" dirty="0" err="1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spectroscopy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under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different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scavenging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conditions</a:t>
            </a:r>
          </a:p>
          <a:p>
            <a:pPr lvl="1"/>
            <a:r>
              <a:rPr lang="fr-FR" sz="1200" dirty="0" err="1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Fricke</a:t>
            </a:r>
            <a:r>
              <a:rPr lang="fr-FR" sz="1200" dirty="0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dirty="0" err="1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dosimetry</a:t>
            </a:r>
            <a:r>
              <a:rPr lang="fr-FR" sz="1200" dirty="0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(Fe</a:t>
            </a:r>
            <a:r>
              <a:rPr lang="fr-FR" sz="1200" baseline="30000" dirty="0">
                <a:effectLst/>
                <a:latin typeface="+mj-lt"/>
                <a:ea typeface="Calibri" panose="020F0502020204030204" pitchFamily="34" charset="0"/>
              </a:rPr>
              <a:t>3+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)</a:t>
            </a:r>
            <a:r>
              <a:rPr lang="fr-FR" sz="1200" dirty="0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was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used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to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determine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the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yield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of </a:t>
            </a:r>
            <a:r>
              <a:rPr lang="en-US" sz="12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H</a:t>
            </a:r>
            <a:r>
              <a:rPr lang="en-US" sz="1200" baseline="300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●</a:t>
            </a:r>
            <a:endParaRPr lang="en-US" sz="1200" dirty="0">
              <a:solidFill>
                <a:srgbClr val="00B050"/>
              </a:solidFill>
              <a:effectLst/>
              <a:latin typeface="+mj-lt"/>
              <a:ea typeface="Arial Unicode MS" panose="020B0604020202020204" pitchFamily="34" charset="-128"/>
            </a:endParaRPr>
          </a:p>
          <a:p>
            <a:r>
              <a:rPr lang="fr-FR" sz="1400" dirty="0">
                <a:solidFill>
                  <a:srgbClr val="FF0000"/>
                </a:solidFill>
                <a:latin typeface="+mj-lt"/>
              </a:rPr>
              <a:t>Original </a:t>
            </a:r>
            <a:r>
              <a:rPr lang="fr-FR" sz="1400" dirty="0" err="1">
                <a:solidFill>
                  <a:srgbClr val="FF0000"/>
                </a:solidFill>
                <a:latin typeface="+mj-lt"/>
              </a:rPr>
              <a:t>optical</a:t>
            </a:r>
            <a:r>
              <a:rPr lang="fr-FR" sz="1400" dirty="0">
                <a:solidFill>
                  <a:srgbClr val="FF0000"/>
                </a:solidFill>
                <a:latin typeface="+mj-lt"/>
              </a:rPr>
              <a:t> setup </a:t>
            </a:r>
            <a:r>
              <a:rPr lang="fr-FR" sz="1400" dirty="0" err="1">
                <a:latin typeface="+mj-lt"/>
              </a:rPr>
              <a:t>installed</a:t>
            </a:r>
            <a:r>
              <a:rPr lang="fr-FR" sz="1400" dirty="0">
                <a:latin typeface="+mj-lt"/>
              </a:rPr>
              <a:t> on the </a:t>
            </a:r>
            <a:r>
              <a:rPr lang="fr-FR" sz="1400" dirty="0" err="1">
                <a:latin typeface="+mj-lt"/>
              </a:rPr>
              <a:t>beam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lines</a:t>
            </a:r>
            <a:r>
              <a:rPr lang="fr-FR" sz="1400" dirty="0">
                <a:latin typeface="+mj-lt"/>
              </a:rPr>
              <a:t> </a:t>
            </a:r>
          </a:p>
          <a:p>
            <a:pPr lvl="1"/>
            <a:r>
              <a:rPr lang="fr-FR" sz="1200" dirty="0" err="1">
                <a:latin typeface="+mj-lt"/>
              </a:rPr>
              <a:t>detection</a:t>
            </a:r>
            <a:r>
              <a:rPr lang="fr-FR" sz="1200" dirty="0">
                <a:latin typeface="+mj-lt"/>
              </a:rPr>
              <a:t> of the fluorescence </a:t>
            </a:r>
            <a:r>
              <a:rPr lang="fr-FR" sz="1200" dirty="0" err="1">
                <a:latin typeface="+mj-lt"/>
              </a:rPr>
              <a:t>intensity</a:t>
            </a:r>
            <a:r>
              <a:rPr lang="fr-FR" sz="1200" dirty="0">
                <a:latin typeface="+mj-lt"/>
              </a:rPr>
              <a:t> or absorbance of a solution </a:t>
            </a:r>
            <a:r>
              <a:rPr lang="fr-FR" sz="1200" dirty="0" err="1">
                <a:latin typeface="+mj-lt"/>
              </a:rPr>
              <a:t>during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its</a:t>
            </a:r>
            <a:r>
              <a:rPr lang="fr-FR" sz="1200" dirty="0">
                <a:latin typeface="+mj-lt"/>
              </a:rPr>
              <a:t> irradiation and </a:t>
            </a:r>
            <a:r>
              <a:rPr lang="fr-FR" sz="1200" dirty="0" err="1">
                <a:solidFill>
                  <a:srgbClr val="0000CC"/>
                </a:solidFill>
                <a:latin typeface="+mj-lt"/>
              </a:rPr>
              <a:t>along</a:t>
            </a:r>
            <a:r>
              <a:rPr lang="fr-FR" sz="1200" dirty="0">
                <a:solidFill>
                  <a:srgbClr val="0000CC"/>
                </a:solidFill>
                <a:latin typeface="+mj-lt"/>
              </a:rPr>
              <a:t> the </a:t>
            </a:r>
            <a:r>
              <a:rPr lang="fr-FR" sz="1200" dirty="0" err="1">
                <a:solidFill>
                  <a:srgbClr val="0000CC"/>
                </a:solidFill>
                <a:latin typeface="+mj-lt"/>
              </a:rPr>
              <a:t>track</a:t>
            </a:r>
            <a:r>
              <a:rPr lang="fr-FR" sz="1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of the incident </a:t>
            </a:r>
            <a:r>
              <a:rPr lang="fr-FR" sz="1200" dirty="0" err="1">
                <a:latin typeface="+mj-lt"/>
              </a:rPr>
              <a:t>beam</a:t>
            </a:r>
            <a:r>
              <a:rPr lang="fr-FR" sz="1200" dirty="0">
                <a:latin typeface="+mj-lt"/>
              </a:rPr>
              <a:t>, </a:t>
            </a:r>
            <a:r>
              <a:rPr lang="fr-FR" sz="1200" dirty="0" err="1">
                <a:latin typeface="+mj-lt"/>
              </a:rPr>
              <a:t>allowing</a:t>
            </a:r>
            <a:r>
              <a:rPr lang="fr-FR" sz="1200" dirty="0">
                <a:latin typeface="+mj-lt"/>
              </a:rPr>
              <a:t> observation of the </a:t>
            </a:r>
            <a:r>
              <a:rPr lang="fr-FR" sz="1200" dirty="0" err="1">
                <a:latin typeface="+mj-lt"/>
              </a:rPr>
              <a:t>processes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>
                <a:solidFill>
                  <a:srgbClr val="0000CC"/>
                </a:solidFill>
                <a:latin typeface="+mj-lt"/>
              </a:rPr>
              <a:t>at the end of the </a:t>
            </a:r>
            <a:r>
              <a:rPr lang="fr-FR" sz="1200" dirty="0" err="1">
                <a:solidFill>
                  <a:srgbClr val="0000CC"/>
                </a:solidFill>
                <a:latin typeface="+mj-lt"/>
              </a:rPr>
              <a:t>tracks</a:t>
            </a:r>
            <a:r>
              <a:rPr lang="fr-FR" sz="1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(Bragg </a:t>
            </a:r>
            <a:r>
              <a:rPr lang="fr-FR" sz="1200" dirty="0" err="1">
                <a:latin typeface="+mj-lt"/>
              </a:rPr>
              <a:t>peak</a:t>
            </a:r>
            <a:r>
              <a:rPr lang="fr-FR" sz="1200" dirty="0">
                <a:latin typeface="+mj-lt"/>
              </a:rPr>
              <a:t>)</a:t>
            </a:r>
          </a:p>
          <a:p>
            <a:pPr lvl="1"/>
            <a:r>
              <a:rPr lang="fr-FR" sz="1200" dirty="0" err="1">
                <a:latin typeface="+mj-lt"/>
              </a:rPr>
              <a:t>Experiments</a:t>
            </a:r>
            <a:r>
              <a:rPr lang="fr-FR" sz="1200" dirty="0">
                <a:latin typeface="+mj-lt"/>
              </a:rPr>
              <a:t> at 3 PF : GANIL, CAL, CEMHTI – in France</a:t>
            </a:r>
          </a:p>
        </p:txBody>
      </p:sp>
    </p:spTree>
    <p:extLst>
      <p:ext uri="{BB962C8B-B14F-4D97-AF65-F5344CB8AC3E}">
        <p14:creationId xmlns:p14="http://schemas.microsoft.com/office/powerpoint/2010/main" val="360250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D12F88C-8EE9-2843-7B7D-38A4DB8C3403}"/>
              </a:ext>
            </a:extLst>
          </p:cNvPr>
          <p:cNvSpPr/>
          <p:nvPr/>
        </p:nvSpPr>
        <p:spPr>
          <a:xfrm>
            <a:off x="827584" y="4542839"/>
            <a:ext cx="6624736" cy="5641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20F1405-77B5-CCBC-F59B-F87F6016E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2) </a:t>
            </a:r>
            <a:r>
              <a:rPr lang="fr-FR" sz="2800" dirty="0"/>
              <a:t>Modeling and </a:t>
            </a:r>
            <a:r>
              <a:rPr lang="fr-FR" sz="2800" dirty="0" err="1"/>
              <a:t>measurements</a:t>
            </a:r>
            <a:r>
              <a:rPr lang="fr-FR" sz="2800" dirty="0"/>
              <a:t> of water </a:t>
            </a:r>
            <a:r>
              <a:rPr lang="fr-FR" sz="2800" dirty="0" err="1"/>
              <a:t>radiolysis</a:t>
            </a:r>
            <a:r>
              <a:rPr lang="fr-FR" sz="2800" dirty="0"/>
              <a:t> (3)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1E15A356-4B2E-B36E-D855-AC8CC0EE77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14</a:t>
            </a:fld>
            <a:endParaRPr lang="fr-FR"/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A25F0897-596D-A037-97BA-48A7CAAAE7D7}"/>
              </a:ext>
            </a:extLst>
          </p:cNvPr>
          <p:cNvGrpSpPr/>
          <p:nvPr/>
        </p:nvGrpSpPr>
        <p:grpSpPr>
          <a:xfrm>
            <a:off x="5724128" y="1059582"/>
            <a:ext cx="3213978" cy="1287690"/>
            <a:chOff x="0" y="0"/>
            <a:chExt cx="6969729" cy="3160022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15FE1AD-7C35-100F-EF03-79AAE5FADA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86870" y="0"/>
              <a:ext cx="4482859" cy="3160022"/>
            </a:xfrm>
            <a:prstGeom prst="rect">
              <a:avLst/>
            </a:prstGeom>
          </p:spPr>
        </p:pic>
        <p:cxnSp>
          <p:nvCxnSpPr>
            <p:cNvPr id="7" name="Connecteur droit avec flèche 6">
              <a:extLst>
                <a:ext uri="{FF2B5EF4-FFF2-40B4-BE49-F238E27FC236}">
                  <a16:creationId xmlns:a16="http://schemas.microsoft.com/office/drawing/2014/main" id="{FEDA6517-3F0B-27D7-4EC8-A732B9E0009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86871" y="559129"/>
              <a:ext cx="1900267" cy="429067"/>
            </a:xfrm>
            <a:prstGeom prst="straightConnector1">
              <a:avLst/>
            </a:prstGeom>
            <a:ln w="698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E5031922-7B93-DEF4-2601-3813C74B7C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0"/>
              <a:ext cx="2329742" cy="3160022"/>
            </a:xfrm>
            <a:prstGeom prst="rect">
              <a:avLst/>
            </a:prstGeom>
          </p:spPr>
        </p:pic>
        <p:sp>
          <p:nvSpPr>
            <p:cNvPr id="9" name="ZoneTexte 16">
              <a:extLst>
                <a:ext uri="{FF2B5EF4-FFF2-40B4-BE49-F238E27FC236}">
                  <a16:creationId xmlns:a16="http://schemas.microsoft.com/office/drawing/2014/main" id="{09DAA9C0-3EC7-8A54-7937-27F9D4B3DE51}"/>
                </a:ext>
              </a:extLst>
            </p:cNvPr>
            <p:cNvSpPr txBox="1"/>
            <p:nvPr/>
          </p:nvSpPr>
          <p:spPr>
            <a:xfrm rot="20889082">
              <a:off x="2900830" y="919152"/>
              <a:ext cx="1085253" cy="7386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noAutofit/>
            </a:bodyPr>
            <a:lstStyle/>
            <a:p>
              <a:r>
                <a:rPr lang="fr-FR" sz="700" kern="1200" dirty="0">
                  <a:solidFill>
                    <a:srgbClr val="FF0000"/>
                  </a:solidFill>
                  <a:effectLst/>
                  <a:latin typeface="Arial Rounded MT Bold" panose="020F0704030504030204" pitchFamily="34" charset="77"/>
                  <a:ea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fr-FR" sz="700" kern="1200" baseline="30000" dirty="0">
                  <a:solidFill>
                    <a:srgbClr val="FF0000"/>
                  </a:solidFill>
                  <a:effectLst/>
                  <a:latin typeface="Arial Rounded MT Bold" panose="020F0704030504030204" pitchFamily="34" charset="77"/>
                  <a:ea typeface="Times New Roman" panose="02020603050405020304" pitchFamily="18" charset="0"/>
                  <a:cs typeface="Times New Roman" panose="02020603050405020304" pitchFamily="18" charset="0"/>
                </a:rPr>
                <a:t>+</a:t>
              </a:r>
              <a:r>
                <a:rPr lang="fr-FR" sz="700" kern="1200" dirty="0">
                  <a:solidFill>
                    <a:srgbClr val="FF0000"/>
                  </a:solidFill>
                  <a:effectLst/>
                  <a:latin typeface="Arial Rounded MT Bold" panose="020F0704030504030204" pitchFamily="34" charset="77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700" kern="1200" dirty="0" err="1">
                  <a:solidFill>
                    <a:srgbClr val="FF0000"/>
                  </a:solidFill>
                  <a:effectLst/>
                  <a:latin typeface="Arial Rounded MT Bold" panose="020F0704030504030204" pitchFamily="34" charset="77"/>
                  <a:ea typeface="Times New Roman" panose="02020603050405020304" pitchFamily="18" charset="0"/>
                  <a:cs typeface="Times New Roman" panose="02020603050405020304" pitchFamily="18" charset="0"/>
                </a:rPr>
                <a:t>beam</a:t>
              </a:r>
              <a:endParaRPr lang="fr-FR" sz="10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10" name="Flèche droite 13">
              <a:extLst>
                <a:ext uri="{FF2B5EF4-FFF2-40B4-BE49-F238E27FC236}">
                  <a16:creationId xmlns:a16="http://schemas.microsoft.com/office/drawing/2014/main" id="{81DC47D0-F693-2D13-4FE2-02EED44A76BC}"/>
                </a:ext>
              </a:extLst>
            </p:cNvPr>
            <p:cNvSpPr/>
            <p:nvPr/>
          </p:nvSpPr>
          <p:spPr>
            <a:xfrm rot="19790224">
              <a:off x="1173789" y="637680"/>
              <a:ext cx="1822104" cy="392366"/>
            </a:xfrm>
            <a:prstGeom prst="rightArrow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endParaRPr lang="fr-FR"/>
            </a:p>
          </p:txBody>
        </p:sp>
        <p:sp>
          <p:nvSpPr>
            <p:cNvPr id="11" name="ZoneTexte 18">
              <a:extLst>
                <a:ext uri="{FF2B5EF4-FFF2-40B4-BE49-F238E27FC236}">
                  <a16:creationId xmlns:a16="http://schemas.microsoft.com/office/drawing/2014/main" id="{9A0516E5-92CD-AD51-F1AD-335F12663A53}"/>
                </a:ext>
              </a:extLst>
            </p:cNvPr>
            <p:cNvSpPr txBox="1"/>
            <p:nvPr/>
          </p:nvSpPr>
          <p:spPr>
            <a:xfrm>
              <a:off x="483779" y="1925901"/>
              <a:ext cx="1357632" cy="7371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noAutofit/>
            </a:bodyPr>
            <a:lstStyle/>
            <a:p>
              <a:pPr algn="ctr"/>
              <a:r>
                <a:rPr lang="fr-FR" sz="650" b="1" kern="1200" dirty="0">
                  <a:solidFill>
                    <a:srgbClr val="00B050"/>
                  </a:solidFill>
                  <a:effectLst/>
                  <a:latin typeface="Helvetica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20 </a:t>
              </a:r>
              <a:r>
                <a:rPr lang="fr-FR" sz="650" b="1" kern="1200" dirty="0" err="1">
                  <a:solidFill>
                    <a:srgbClr val="00B050"/>
                  </a:solidFill>
                  <a:effectLst/>
                  <a:latin typeface="Helvetica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fiber</a:t>
              </a:r>
              <a:r>
                <a:rPr lang="fr-FR" sz="650" b="1" kern="1200" dirty="0">
                  <a:solidFill>
                    <a:srgbClr val="00B050"/>
                  </a:solidFill>
                  <a:effectLst/>
                  <a:latin typeface="Helvetica" pitchFamily="2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bundle</a:t>
              </a:r>
              <a:endParaRPr lang="fr-FR" sz="1200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4EDD316A-6BFA-49B5-55AF-DED508A40B99}"/>
              </a:ext>
            </a:extLst>
          </p:cNvPr>
          <p:cNvSpPr txBox="1"/>
          <p:nvPr/>
        </p:nvSpPr>
        <p:spPr>
          <a:xfrm>
            <a:off x="5627728" y="2333234"/>
            <a:ext cx="32934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Photograph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of the </a:t>
            </a:r>
            <a:r>
              <a:rPr lang="fr-FR" sz="900" b="1" i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optical</a:t>
            </a:r>
            <a:r>
              <a:rPr lang="fr-FR" sz="9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setup 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of the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in-line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spectrophotometry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rail. The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detail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of the entrance of the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fiber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bundle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is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on the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left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r>
              <a:rPr lang="fr-FR" sz="900" b="1" dirty="0">
                <a:solidFill>
                  <a:schemeClr val="tx2"/>
                </a:solidFill>
                <a:effectLst/>
                <a:latin typeface="+mj-lt"/>
              </a:rPr>
              <a:t> </a:t>
            </a:r>
            <a:endParaRPr lang="fr-FR" sz="9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026EABFA-E47B-0714-05AC-5D1C9EE2EB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01798" y="2749276"/>
            <a:ext cx="2738786" cy="218323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A2268A1-BF0E-0E47-D6FD-DE88F1AB21B2}"/>
              </a:ext>
            </a:extLst>
          </p:cNvPr>
          <p:cNvSpPr txBox="1"/>
          <p:nvPr/>
        </p:nvSpPr>
        <p:spPr>
          <a:xfrm>
            <a:off x="5231210" y="4077648"/>
            <a:ext cx="9002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900" b="1" i="1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F</a:t>
            </a:r>
            <a:r>
              <a:rPr lang="fr-FR" sz="9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ull installation 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in line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with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the proton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beam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at CAL (Nice Proton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therapy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center).</a:t>
            </a:r>
            <a:r>
              <a:rPr lang="fr-FR" sz="900" b="1" dirty="0">
                <a:solidFill>
                  <a:schemeClr val="tx2"/>
                </a:solidFill>
                <a:effectLst/>
                <a:latin typeface="+mj-lt"/>
              </a:rPr>
              <a:t> </a:t>
            </a:r>
            <a:endParaRPr lang="fr-FR" sz="900" b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5" name="Espace réservé du numéro de diapositive 2">
            <a:extLst>
              <a:ext uri="{FF2B5EF4-FFF2-40B4-BE49-F238E27FC236}">
                <a16:creationId xmlns:a16="http://schemas.microsoft.com/office/drawing/2014/main" id="{E675903B-5A19-0ABF-5A39-057313D0DE1A}"/>
              </a:ext>
            </a:extLst>
          </p:cNvPr>
          <p:cNvSpPr txBox="1">
            <a:spLocks/>
          </p:cNvSpPr>
          <p:nvPr/>
        </p:nvSpPr>
        <p:spPr>
          <a:xfrm>
            <a:off x="0" y="954167"/>
            <a:ext cx="533400" cy="183357"/>
          </a:xfrm>
          <a:prstGeom prst="rect">
            <a:avLst/>
          </a:prstGeom>
        </p:spPr>
        <p:txBody>
          <a:bodyPr vert="horz" anchor="ctr" anchorCtr="0">
            <a:normAutofit fontScale="70000" lnSpcReduction="20000"/>
          </a:bodyPr>
          <a:lstStyle>
            <a:defPPr>
              <a:defRPr lang="en-GB"/>
            </a:defPPr>
            <a:lvl1pPr algn="ctr" rtl="0" eaLnBrk="1" fontAlgn="base" latinLnBrk="0" hangingPunct="1">
              <a:spcBef>
                <a:spcPct val="0"/>
              </a:spcBef>
              <a:spcAft>
                <a:spcPct val="0"/>
              </a:spcAft>
              <a:defRPr kumimoji="0" sz="1050" b="1" kern="1200">
                <a:solidFill>
                  <a:srgbClr val="FFFFFF"/>
                </a:solidFill>
                <a:latin typeface="Tahoma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fld id="{98E3EB33-59B3-4171-BEC1-0012764BB357}" type="slidenum">
              <a:rPr lang="fr-FR" smtClean="0"/>
              <a:pPr/>
              <a:t>14</a:t>
            </a:fld>
            <a:endParaRPr lang="fr-FR"/>
          </a:p>
        </p:txBody>
      </p:sp>
      <p:graphicFrame>
        <p:nvGraphicFramePr>
          <p:cNvPr id="21" name="Tableau 20">
            <a:extLst>
              <a:ext uri="{FF2B5EF4-FFF2-40B4-BE49-F238E27FC236}">
                <a16:creationId xmlns:a16="http://schemas.microsoft.com/office/drawing/2014/main" id="{D4E19D99-8DCE-94C0-AF19-EC6841A3139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7491184"/>
              </p:ext>
            </p:extLst>
          </p:nvPr>
        </p:nvGraphicFramePr>
        <p:xfrm>
          <a:off x="247384" y="3577002"/>
          <a:ext cx="4691658" cy="13950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8804">
                  <a:extLst>
                    <a:ext uri="{9D8B030D-6E8A-4147-A177-3AD203B41FA5}">
                      <a16:colId xmlns:a16="http://schemas.microsoft.com/office/drawing/2014/main" val="3906441631"/>
                    </a:ext>
                  </a:extLst>
                </a:gridCol>
                <a:gridCol w="1042574">
                  <a:extLst>
                    <a:ext uri="{9D8B030D-6E8A-4147-A177-3AD203B41FA5}">
                      <a16:colId xmlns:a16="http://schemas.microsoft.com/office/drawing/2014/main" val="2038769853"/>
                    </a:ext>
                  </a:extLst>
                </a:gridCol>
                <a:gridCol w="759249">
                  <a:extLst>
                    <a:ext uri="{9D8B030D-6E8A-4147-A177-3AD203B41FA5}">
                      <a16:colId xmlns:a16="http://schemas.microsoft.com/office/drawing/2014/main" val="4258718935"/>
                    </a:ext>
                  </a:extLst>
                </a:gridCol>
                <a:gridCol w="1871031">
                  <a:extLst>
                    <a:ext uri="{9D8B030D-6E8A-4147-A177-3AD203B41FA5}">
                      <a16:colId xmlns:a16="http://schemas.microsoft.com/office/drawing/2014/main" val="1049028518"/>
                    </a:ext>
                  </a:extLst>
                </a:gridCol>
              </a:tblGrid>
              <a:tr h="190281">
                <a:tc>
                  <a:txBody>
                    <a:bodyPr/>
                    <a:lstStyle/>
                    <a:p>
                      <a:pPr algn="ctr"/>
                      <a:r>
                        <a:rPr lang="fr-FR" sz="900" b="1">
                          <a:effectLst/>
                        </a:rPr>
                        <a:t>Ion</a:t>
                      </a:r>
                      <a:endParaRPr lang="fr-FR" sz="9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>
                          <a:effectLst/>
                        </a:rPr>
                        <a:t>Machine</a:t>
                      </a:r>
                      <a:endParaRPr lang="fr-FR" sz="9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>
                          <a:effectLst/>
                        </a:rPr>
                        <a:t>Date</a:t>
                      </a:r>
                      <a:endParaRPr lang="fr-FR" sz="9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900" b="1" dirty="0" err="1">
                          <a:effectLst/>
                        </a:rPr>
                        <a:t>Experiments</a:t>
                      </a:r>
                      <a:endParaRPr lang="fr-FR" sz="9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4101810"/>
                  </a:ext>
                </a:extLst>
              </a:tr>
              <a:tr h="149506"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30 MeV </a:t>
                      </a:r>
                      <a:r>
                        <a:rPr lang="fr-FR" sz="600" b="1" dirty="0">
                          <a:solidFill>
                            <a:srgbClr val="FF0000"/>
                          </a:solidFill>
                          <a:effectLst/>
                        </a:rPr>
                        <a:t>p+</a:t>
                      </a:r>
                      <a:endParaRPr lang="fr-FR" sz="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>
                          <a:effectLst/>
                        </a:rPr>
                        <a:t>CEMHTI /  CNRS Orléans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Jun &amp; </a:t>
                      </a:r>
                      <a:r>
                        <a:rPr lang="fr-FR" sz="600" b="1" dirty="0" err="1">
                          <a:effectLst/>
                        </a:rPr>
                        <a:t>Nov</a:t>
                      </a:r>
                      <a:r>
                        <a:rPr lang="fr-FR" sz="600" b="1" dirty="0">
                          <a:effectLst/>
                        </a:rPr>
                        <a:t> 2021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effectLst/>
                        </a:rPr>
                        <a:t>e-</a:t>
                      </a:r>
                      <a:r>
                        <a:rPr lang="en-US" sz="600" b="1" dirty="0" err="1">
                          <a:effectLst/>
                        </a:rPr>
                        <a:t>aq</a:t>
                      </a:r>
                      <a:r>
                        <a:rPr lang="en-US" sz="600" b="1" dirty="0">
                          <a:effectLst/>
                        </a:rPr>
                        <a:t>, </a:t>
                      </a:r>
                      <a:r>
                        <a:rPr lang="en-US" sz="600" b="1" baseline="30000" dirty="0">
                          <a:effectLst/>
                        </a:rPr>
                        <a:t>●</a:t>
                      </a:r>
                      <a:r>
                        <a:rPr lang="en-US" sz="600" b="1" dirty="0">
                          <a:effectLst/>
                        </a:rPr>
                        <a:t>OH, Fricke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08761866"/>
                  </a:ext>
                </a:extLst>
              </a:tr>
              <a:tr h="149506"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25 &amp; 62 MeV </a:t>
                      </a:r>
                      <a:r>
                        <a:rPr lang="fr-FR" sz="600" b="1" dirty="0">
                          <a:solidFill>
                            <a:srgbClr val="FF0000"/>
                          </a:solidFill>
                          <a:effectLst/>
                        </a:rPr>
                        <a:t>p+</a:t>
                      </a:r>
                      <a:endParaRPr lang="fr-FR" sz="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>
                          <a:effectLst/>
                        </a:rPr>
                        <a:t>MEDICYC / CAL Nice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>
                          <a:effectLst/>
                        </a:rPr>
                        <a:t>1st Dec 2021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effectLst/>
                        </a:rPr>
                        <a:t>e-</a:t>
                      </a:r>
                      <a:r>
                        <a:rPr lang="en-US" sz="600" b="1" dirty="0" err="1">
                          <a:effectLst/>
                        </a:rPr>
                        <a:t>aq</a:t>
                      </a:r>
                      <a:r>
                        <a:rPr lang="en-US" sz="600" b="1" dirty="0">
                          <a:effectLst/>
                        </a:rPr>
                        <a:t>, </a:t>
                      </a:r>
                      <a:r>
                        <a:rPr lang="en-US" sz="600" b="1" baseline="30000" dirty="0">
                          <a:effectLst/>
                        </a:rPr>
                        <a:t>●</a:t>
                      </a:r>
                      <a:r>
                        <a:rPr lang="en-US" sz="600" b="1" dirty="0">
                          <a:effectLst/>
                        </a:rPr>
                        <a:t>OH, Fricke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2917338"/>
                  </a:ext>
                </a:extLst>
              </a:tr>
              <a:tr h="217464"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95 MeV/A </a:t>
                      </a:r>
                      <a:r>
                        <a:rPr lang="fr-FR" sz="600" b="1" dirty="0">
                          <a:solidFill>
                            <a:srgbClr val="FF0000"/>
                          </a:solidFill>
                          <a:effectLst/>
                        </a:rPr>
                        <a:t>C6+</a:t>
                      </a:r>
                      <a:endParaRPr lang="fr-FR" sz="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GANIL / CEA-CNRS Caen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>
                          <a:effectLst/>
                        </a:rPr>
                        <a:t>1st of April 2022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effectLst/>
                        </a:rPr>
                        <a:t>e-</a:t>
                      </a:r>
                      <a:r>
                        <a:rPr lang="en-US" sz="600" b="1" dirty="0" err="1">
                          <a:effectLst/>
                        </a:rPr>
                        <a:t>aq</a:t>
                      </a:r>
                      <a:r>
                        <a:rPr lang="en-US" sz="600" b="1" dirty="0">
                          <a:effectLst/>
                        </a:rPr>
                        <a:t>, </a:t>
                      </a:r>
                      <a:r>
                        <a:rPr lang="en-US" sz="600" b="1" baseline="30000" dirty="0">
                          <a:effectLst/>
                        </a:rPr>
                        <a:t>●</a:t>
                      </a:r>
                      <a:r>
                        <a:rPr lang="en-US" sz="600" b="1" dirty="0">
                          <a:effectLst/>
                        </a:rPr>
                        <a:t>OH, Fricke</a:t>
                      </a:r>
                      <a:r>
                        <a:rPr lang="en-US" sz="600" b="1" baseline="30000" dirty="0">
                          <a:effectLst/>
                        </a:rPr>
                        <a:t> 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8361875"/>
                  </a:ext>
                </a:extLst>
              </a:tr>
              <a:tr h="149506"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25 MeV </a:t>
                      </a:r>
                      <a:r>
                        <a:rPr lang="fr-FR" sz="600" b="1" dirty="0">
                          <a:solidFill>
                            <a:srgbClr val="FF0000"/>
                          </a:solidFill>
                          <a:effectLst/>
                        </a:rPr>
                        <a:t>p+</a:t>
                      </a:r>
                      <a:endParaRPr lang="fr-FR" sz="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>
                          <a:effectLst/>
                        </a:rPr>
                        <a:t>MEDICYC / CAL Nice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>
                          <a:effectLst/>
                        </a:rPr>
                        <a:t>20th of Jun 2022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effectLst/>
                        </a:rPr>
                        <a:t>H</a:t>
                      </a:r>
                      <a:r>
                        <a:rPr lang="en-US" sz="600" b="1" baseline="-25000" dirty="0">
                          <a:effectLst/>
                        </a:rPr>
                        <a:t>2</a:t>
                      </a:r>
                      <a:r>
                        <a:rPr lang="en-US" sz="600" b="1" dirty="0">
                          <a:effectLst/>
                        </a:rPr>
                        <a:t>O</a:t>
                      </a:r>
                      <a:r>
                        <a:rPr lang="en-US" sz="600" b="1" baseline="-25000" dirty="0">
                          <a:effectLst/>
                        </a:rPr>
                        <a:t>2</a:t>
                      </a:r>
                      <a:r>
                        <a:rPr lang="en-US" sz="600" b="1" dirty="0">
                          <a:effectLst/>
                        </a:rPr>
                        <a:t> and e-</a:t>
                      </a:r>
                      <a:r>
                        <a:rPr lang="en-US" sz="600" b="1" dirty="0" err="1">
                          <a:effectLst/>
                        </a:rPr>
                        <a:t>aq</a:t>
                      </a:r>
                      <a:r>
                        <a:rPr lang="en-US" sz="600" b="1" dirty="0">
                          <a:effectLst/>
                        </a:rPr>
                        <a:t> and </a:t>
                      </a:r>
                      <a:r>
                        <a:rPr lang="en-US" sz="600" b="1" baseline="30000" dirty="0">
                          <a:effectLst/>
                        </a:rPr>
                        <a:t>●</a:t>
                      </a:r>
                      <a:r>
                        <a:rPr lang="en-US" sz="600" b="1" dirty="0">
                          <a:effectLst/>
                        </a:rPr>
                        <a:t>OH with lower currents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9035732"/>
                  </a:ext>
                </a:extLst>
              </a:tr>
              <a:tr h="149506"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25 MeV </a:t>
                      </a:r>
                      <a:r>
                        <a:rPr lang="fr-FR" sz="600" b="1" dirty="0">
                          <a:solidFill>
                            <a:srgbClr val="FF0000"/>
                          </a:solidFill>
                          <a:effectLst/>
                        </a:rPr>
                        <a:t>p+</a:t>
                      </a:r>
                      <a:endParaRPr lang="fr-FR" sz="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>
                          <a:effectLst/>
                        </a:rPr>
                        <a:t>MEDICYC / CAL Nice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>
                          <a:effectLst/>
                        </a:rPr>
                        <a:t>28th of Nov 2022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effectLst/>
                        </a:rPr>
                        <a:t>Fricke, e-</a:t>
                      </a:r>
                      <a:r>
                        <a:rPr lang="en-US" sz="600" b="1" dirty="0" err="1">
                          <a:effectLst/>
                        </a:rPr>
                        <a:t>aq</a:t>
                      </a:r>
                      <a:r>
                        <a:rPr lang="en-US" sz="600" b="1" dirty="0">
                          <a:effectLst/>
                        </a:rPr>
                        <a:t> and </a:t>
                      </a:r>
                      <a:r>
                        <a:rPr lang="en-US" sz="600" b="1" baseline="30000" dirty="0">
                          <a:effectLst/>
                        </a:rPr>
                        <a:t>●</a:t>
                      </a:r>
                      <a:r>
                        <a:rPr lang="en-US" sz="600" b="1" dirty="0">
                          <a:effectLst/>
                        </a:rPr>
                        <a:t>OH with absorption spectroscopy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678529"/>
                  </a:ext>
                </a:extLst>
              </a:tr>
              <a:tr h="217464"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95 MeV/A </a:t>
                      </a:r>
                      <a:r>
                        <a:rPr lang="fr-FR" sz="600" b="1" dirty="0">
                          <a:solidFill>
                            <a:srgbClr val="FF0000"/>
                          </a:solidFill>
                          <a:effectLst/>
                        </a:rPr>
                        <a:t>C6+</a:t>
                      </a:r>
                      <a:endParaRPr lang="fr-FR" sz="6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600" b="1" dirty="0">
                          <a:effectLst/>
                        </a:rPr>
                        <a:t>GANIL / CEA-CNRS Caen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>
                          <a:effectLst/>
                        </a:rPr>
                        <a:t>8th of May 2023</a:t>
                      </a:r>
                      <a:endParaRPr lang="fr-FR" sz="600" b="1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600" b="1" dirty="0">
                          <a:effectLst/>
                        </a:rPr>
                        <a:t>e-</a:t>
                      </a:r>
                      <a:r>
                        <a:rPr lang="en-US" sz="600" b="1" dirty="0" err="1">
                          <a:effectLst/>
                        </a:rPr>
                        <a:t>aq</a:t>
                      </a:r>
                      <a:r>
                        <a:rPr lang="en-US" sz="600" b="1" dirty="0">
                          <a:effectLst/>
                        </a:rPr>
                        <a:t>, </a:t>
                      </a:r>
                      <a:r>
                        <a:rPr lang="en-US" sz="600" b="1" baseline="30000" dirty="0">
                          <a:effectLst/>
                        </a:rPr>
                        <a:t>●</a:t>
                      </a:r>
                      <a:r>
                        <a:rPr lang="en-US" sz="600" b="1" dirty="0">
                          <a:effectLst/>
                        </a:rPr>
                        <a:t>OH, Fricke</a:t>
                      </a:r>
                      <a:r>
                        <a:rPr lang="en-US" sz="600" b="1" baseline="30000" dirty="0">
                          <a:effectLst/>
                        </a:rPr>
                        <a:t> </a:t>
                      </a:r>
                      <a:endParaRPr lang="fr-FR" sz="600" b="1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80219577"/>
                  </a:ext>
                </a:extLst>
              </a:tr>
            </a:tbl>
          </a:graphicData>
        </a:graphic>
      </p:graphicFrame>
      <p:sp>
        <p:nvSpPr>
          <p:cNvPr id="22" name="Espace réservé du contenu 3">
            <a:extLst>
              <a:ext uri="{FF2B5EF4-FFF2-40B4-BE49-F238E27FC236}">
                <a16:creationId xmlns:a16="http://schemas.microsoft.com/office/drawing/2014/main" id="{C9915590-26E8-D0EB-ED4D-8123ED867F5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06932" y="1153001"/>
            <a:ext cx="5366334" cy="2667744"/>
          </a:xfrm>
        </p:spPr>
        <p:txBody>
          <a:bodyPr>
            <a:normAutofit/>
          </a:bodyPr>
          <a:lstStyle/>
          <a:p>
            <a:r>
              <a:rPr lang="fr-FR" sz="1400" dirty="0" err="1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E</a:t>
            </a:r>
            <a:r>
              <a:rPr lang="fr-FR" sz="14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xperimental</a:t>
            </a:r>
            <a:r>
              <a:rPr lang="fr-FR" sz="14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plan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established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 to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validate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 Geant4-DNA simulations of water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radiolysis</a:t>
            </a:r>
            <a:endParaRPr lang="fr-FR" sz="1400" dirty="0">
              <a:effectLst/>
              <a:latin typeface="+mj-lt"/>
              <a:ea typeface="Calibri" panose="020F0502020204030204" pitchFamily="34" charset="0"/>
            </a:endParaRPr>
          </a:p>
          <a:p>
            <a:pPr lvl="1"/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chemical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yield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of </a:t>
            </a:r>
            <a:r>
              <a:rPr lang="en-US" sz="1200" dirty="0" err="1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e</a:t>
            </a:r>
            <a:r>
              <a:rPr lang="en-US" sz="1200" baseline="30000" dirty="0" err="1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─</a:t>
            </a:r>
            <a:r>
              <a:rPr lang="en-US" sz="1200" baseline="-25000" dirty="0" err="1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aq</a:t>
            </a:r>
            <a:r>
              <a:rPr lang="en-US" sz="1200" dirty="0">
                <a:effectLst/>
                <a:latin typeface="+mj-lt"/>
                <a:ea typeface="Arial Unicode MS" panose="020B0604020202020204" pitchFamily="34" charset="-128"/>
              </a:rPr>
              <a:t>,</a:t>
            </a:r>
            <a:r>
              <a:rPr lang="en-US" sz="12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 </a:t>
            </a:r>
            <a:r>
              <a:rPr lang="en-US" sz="1200" baseline="300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●</a:t>
            </a:r>
            <a:r>
              <a:rPr lang="en-US" sz="12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OH </a:t>
            </a:r>
            <a:r>
              <a:rPr lang="en-US" sz="1200" dirty="0">
                <a:effectLst/>
                <a:latin typeface="+mj-lt"/>
                <a:ea typeface="Arial Unicode MS" panose="020B0604020202020204" pitchFamily="34" charset="-128"/>
              </a:rPr>
              <a:t>and </a:t>
            </a:r>
            <a:r>
              <a:rPr lang="en-US" sz="12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H</a:t>
            </a:r>
            <a:r>
              <a:rPr lang="en-US" sz="1200" baseline="-250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2</a:t>
            </a:r>
            <a:r>
              <a:rPr lang="en-US" sz="12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O</a:t>
            </a:r>
            <a:r>
              <a:rPr lang="en-US" sz="1200" baseline="-250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2</a:t>
            </a:r>
            <a:r>
              <a:rPr lang="en-US" sz="1200" dirty="0">
                <a:effectLst/>
                <a:latin typeface="+mj-lt"/>
                <a:ea typeface="Arial Unicode MS" panose="020B0604020202020204" pitchFamily="34" charset="-128"/>
              </a:rPr>
              <a:t> measured 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by </a:t>
            </a:r>
            <a:r>
              <a:rPr lang="fr-FR" sz="1200" dirty="0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fluorescence </a:t>
            </a:r>
            <a:r>
              <a:rPr lang="fr-FR" sz="1200" dirty="0" err="1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spectroscopy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,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under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different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scavenging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conditions</a:t>
            </a:r>
          </a:p>
          <a:p>
            <a:pPr lvl="1"/>
            <a:r>
              <a:rPr lang="fr-FR" sz="1200" dirty="0" err="1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Fricke</a:t>
            </a:r>
            <a:r>
              <a:rPr lang="fr-FR" sz="1200" dirty="0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dirty="0" err="1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dosimetry</a:t>
            </a:r>
            <a:r>
              <a:rPr lang="fr-FR" sz="1200" dirty="0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(Fe</a:t>
            </a:r>
            <a:r>
              <a:rPr lang="fr-FR" sz="1200" baseline="30000" dirty="0">
                <a:effectLst/>
                <a:latin typeface="+mj-lt"/>
                <a:ea typeface="Calibri" panose="020F0502020204030204" pitchFamily="34" charset="0"/>
              </a:rPr>
              <a:t>3+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)</a:t>
            </a:r>
            <a:r>
              <a:rPr lang="fr-FR" sz="1200" dirty="0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was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used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to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determine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the </a:t>
            </a:r>
            <a:r>
              <a:rPr lang="fr-FR" sz="1200" dirty="0" err="1">
                <a:effectLst/>
                <a:latin typeface="+mj-lt"/>
                <a:ea typeface="Calibri" panose="020F0502020204030204" pitchFamily="34" charset="0"/>
              </a:rPr>
              <a:t>yield</a:t>
            </a:r>
            <a:r>
              <a:rPr lang="fr-FR" sz="1200" dirty="0">
                <a:effectLst/>
                <a:latin typeface="+mj-lt"/>
                <a:ea typeface="Calibri" panose="020F0502020204030204" pitchFamily="34" charset="0"/>
              </a:rPr>
              <a:t> of </a:t>
            </a:r>
            <a:r>
              <a:rPr lang="en-US" sz="12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H</a:t>
            </a:r>
            <a:r>
              <a:rPr lang="en-US" sz="1200" baseline="30000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●</a:t>
            </a:r>
            <a:endParaRPr lang="en-US" sz="1200" dirty="0">
              <a:solidFill>
                <a:srgbClr val="00B050"/>
              </a:solidFill>
              <a:effectLst/>
              <a:latin typeface="+mj-lt"/>
              <a:ea typeface="Arial Unicode MS" panose="020B0604020202020204" pitchFamily="34" charset="-128"/>
            </a:endParaRPr>
          </a:p>
          <a:p>
            <a:r>
              <a:rPr lang="fr-FR" sz="1400" dirty="0">
                <a:solidFill>
                  <a:srgbClr val="FF0000"/>
                </a:solidFill>
                <a:latin typeface="+mj-lt"/>
              </a:rPr>
              <a:t>Original </a:t>
            </a:r>
            <a:r>
              <a:rPr lang="fr-FR" sz="1400" dirty="0" err="1">
                <a:solidFill>
                  <a:srgbClr val="FF0000"/>
                </a:solidFill>
                <a:latin typeface="+mj-lt"/>
              </a:rPr>
              <a:t>optical</a:t>
            </a:r>
            <a:r>
              <a:rPr lang="fr-FR" sz="1400" dirty="0">
                <a:solidFill>
                  <a:srgbClr val="FF0000"/>
                </a:solidFill>
                <a:latin typeface="+mj-lt"/>
              </a:rPr>
              <a:t> setup </a:t>
            </a:r>
            <a:r>
              <a:rPr lang="fr-FR" sz="1400" dirty="0" err="1">
                <a:latin typeface="+mj-lt"/>
              </a:rPr>
              <a:t>installed</a:t>
            </a:r>
            <a:r>
              <a:rPr lang="fr-FR" sz="1400" dirty="0">
                <a:latin typeface="+mj-lt"/>
              </a:rPr>
              <a:t> on the </a:t>
            </a:r>
            <a:r>
              <a:rPr lang="fr-FR" sz="1400" dirty="0" err="1">
                <a:latin typeface="+mj-lt"/>
              </a:rPr>
              <a:t>beam</a:t>
            </a:r>
            <a:r>
              <a:rPr lang="fr-FR" sz="1400" dirty="0">
                <a:latin typeface="+mj-lt"/>
              </a:rPr>
              <a:t> </a:t>
            </a:r>
            <a:r>
              <a:rPr lang="fr-FR" sz="1400" dirty="0" err="1">
                <a:latin typeface="+mj-lt"/>
              </a:rPr>
              <a:t>lines</a:t>
            </a:r>
            <a:r>
              <a:rPr lang="fr-FR" sz="1400" dirty="0">
                <a:latin typeface="+mj-lt"/>
              </a:rPr>
              <a:t> </a:t>
            </a:r>
          </a:p>
          <a:p>
            <a:pPr lvl="1"/>
            <a:r>
              <a:rPr lang="fr-FR" sz="1200" dirty="0" err="1">
                <a:latin typeface="+mj-lt"/>
              </a:rPr>
              <a:t>detection</a:t>
            </a:r>
            <a:r>
              <a:rPr lang="fr-FR" sz="1200" dirty="0">
                <a:latin typeface="+mj-lt"/>
              </a:rPr>
              <a:t> of the fluorescence </a:t>
            </a:r>
            <a:r>
              <a:rPr lang="fr-FR" sz="1200" dirty="0" err="1">
                <a:latin typeface="+mj-lt"/>
              </a:rPr>
              <a:t>intensity</a:t>
            </a:r>
            <a:r>
              <a:rPr lang="fr-FR" sz="1200" dirty="0">
                <a:latin typeface="+mj-lt"/>
              </a:rPr>
              <a:t> or absorbance of a solution </a:t>
            </a:r>
            <a:r>
              <a:rPr lang="fr-FR" sz="1200" dirty="0" err="1">
                <a:latin typeface="+mj-lt"/>
              </a:rPr>
              <a:t>during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 err="1">
                <a:latin typeface="+mj-lt"/>
              </a:rPr>
              <a:t>its</a:t>
            </a:r>
            <a:r>
              <a:rPr lang="fr-FR" sz="1200" dirty="0">
                <a:latin typeface="+mj-lt"/>
              </a:rPr>
              <a:t> irradiation and </a:t>
            </a:r>
            <a:r>
              <a:rPr lang="fr-FR" sz="1200" dirty="0" err="1">
                <a:solidFill>
                  <a:srgbClr val="0000CC"/>
                </a:solidFill>
                <a:latin typeface="+mj-lt"/>
              </a:rPr>
              <a:t>along</a:t>
            </a:r>
            <a:r>
              <a:rPr lang="fr-FR" sz="1200" dirty="0">
                <a:solidFill>
                  <a:srgbClr val="0000CC"/>
                </a:solidFill>
                <a:latin typeface="+mj-lt"/>
              </a:rPr>
              <a:t> the </a:t>
            </a:r>
            <a:r>
              <a:rPr lang="fr-FR" sz="1200" dirty="0" err="1">
                <a:solidFill>
                  <a:srgbClr val="0000CC"/>
                </a:solidFill>
                <a:latin typeface="+mj-lt"/>
              </a:rPr>
              <a:t>track</a:t>
            </a:r>
            <a:r>
              <a:rPr lang="fr-FR" sz="1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of the incident </a:t>
            </a:r>
            <a:r>
              <a:rPr lang="fr-FR" sz="1200" dirty="0" err="1">
                <a:latin typeface="+mj-lt"/>
              </a:rPr>
              <a:t>beam</a:t>
            </a:r>
            <a:r>
              <a:rPr lang="fr-FR" sz="1200" dirty="0">
                <a:latin typeface="+mj-lt"/>
              </a:rPr>
              <a:t>, </a:t>
            </a:r>
            <a:r>
              <a:rPr lang="fr-FR" sz="1200" dirty="0" err="1">
                <a:latin typeface="+mj-lt"/>
              </a:rPr>
              <a:t>allowing</a:t>
            </a:r>
            <a:r>
              <a:rPr lang="fr-FR" sz="1200" dirty="0">
                <a:latin typeface="+mj-lt"/>
              </a:rPr>
              <a:t> observation of the </a:t>
            </a:r>
            <a:r>
              <a:rPr lang="fr-FR" sz="1200" dirty="0" err="1">
                <a:latin typeface="+mj-lt"/>
              </a:rPr>
              <a:t>processes</a:t>
            </a:r>
            <a:r>
              <a:rPr lang="fr-FR" sz="1200" dirty="0">
                <a:latin typeface="+mj-lt"/>
              </a:rPr>
              <a:t> </a:t>
            </a:r>
            <a:r>
              <a:rPr lang="fr-FR" sz="1200" dirty="0">
                <a:solidFill>
                  <a:srgbClr val="0000CC"/>
                </a:solidFill>
                <a:latin typeface="+mj-lt"/>
              </a:rPr>
              <a:t>at the end of the </a:t>
            </a:r>
            <a:r>
              <a:rPr lang="fr-FR" sz="1200" dirty="0" err="1">
                <a:solidFill>
                  <a:srgbClr val="0000CC"/>
                </a:solidFill>
                <a:latin typeface="+mj-lt"/>
              </a:rPr>
              <a:t>tracks</a:t>
            </a:r>
            <a:r>
              <a:rPr lang="fr-FR" sz="1200" dirty="0">
                <a:solidFill>
                  <a:srgbClr val="0000CC"/>
                </a:solidFill>
                <a:latin typeface="+mj-lt"/>
              </a:rPr>
              <a:t> </a:t>
            </a:r>
            <a:r>
              <a:rPr lang="fr-FR" sz="1200" dirty="0">
                <a:latin typeface="+mj-lt"/>
              </a:rPr>
              <a:t>(Bragg </a:t>
            </a:r>
            <a:r>
              <a:rPr lang="fr-FR" sz="1200" dirty="0" err="1">
                <a:latin typeface="+mj-lt"/>
              </a:rPr>
              <a:t>peak</a:t>
            </a:r>
            <a:r>
              <a:rPr lang="fr-FR" sz="1200" dirty="0">
                <a:latin typeface="+mj-lt"/>
              </a:rPr>
              <a:t>)</a:t>
            </a:r>
          </a:p>
          <a:p>
            <a:pPr lvl="1"/>
            <a:r>
              <a:rPr lang="fr-FR" sz="1200" dirty="0" err="1">
                <a:latin typeface="+mj-lt"/>
              </a:rPr>
              <a:t>Experiments</a:t>
            </a:r>
            <a:r>
              <a:rPr lang="fr-FR" sz="1200" dirty="0">
                <a:latin typeface="+mj-lt"/>
              </a:rPr>
              <a:t> at 3 PF : GANIL, CAL, CEMHTI – in France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B91588F2-32A5-6FBF-772D-13523FF8C750}"/>
              </a:ext>
            </a:extLst>
          </p:cNvPr>
          <p:cNvSpPr txBox="1"/>
          <p:nvPr/>
        </p:nvSpPr>
        <p:spPr>
          <a:xfrm>
            <a:off x="3672223" y="3368621"/>
            <a:ext cx="29340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Experimental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900" b="1" i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radiolysis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plan</a:t>
            </a:r>
            <a:endParaRPr lang="fr-FR" sz="9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238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930FF8D-9125-474D-5CAF-D6624C1ACF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2) </a:t>
            </a:r>
            <a:r>
              <a:rPr lang="fr-FR" sz="2800" dirty="0"/>
              <a:t>Modeling and </a:t>
            </a:r>
            <a:r>
              <a:rPr lang="fr-FR" sz="2800" dirty="0" err="1"/>
              <a:t>measurements</a:t>
            </a:r>
            <a:r>
              <a:rPr lang="fr-FR" sz="2800" dirty="0"/>
              <a:t> of water </a:t>
            </a:r>
            <a:r>
              <a:rPr lang="fr-FR" sz="2800" dirty="0" err="1"/>
              <a:t>radiolysis</a:t>
            </a:r>
            <a:r>
              <a:rPr lang="fr-FR" sz="2800" dirty="0"/>
              <a:t> (4)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8087D793-0733-9222-445C-6F828280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954A5A0-A9A5-23D7-32AE-043ADDE2350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456"/>
          <a:stretch/>
        </p:blipFill>
        <p:spPr>
          <a:xfrm>
            <a:off x="127892" y="1549549"/>
            <a:ext cx="4618310" cy="296912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10DFF4C0-CD1D-FEBA-5483-D5027D4D570A}"/>
              </a:ext>
            </a:extLst>
          </p:cNvPr>
          <p:cNvSpPr txBox="1"/>
          <p:nvPr/>
        </p:nvSpPr>
        <p:spPr>
          <a:xfrm>
            <a:off x="755575" y="1183914"/>
            <a:ext cx="3362943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050" b="1" i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Fricke</a:t>
            </a:r>
            <a:r>
              <a:rPr lang="fr-FR" sz="105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050" b="1" i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response</a:t>
            </a:r>
            <a:r>
              <a:rPr lang="fr-FR" sz="105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050" b="1" i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along</a:t>
            </a:r>
            <a:r>
              <a:rPr lang="fr-FR" sz="105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the </a:t>
            </a:r>
            <a:r>
              <a:rPr lang="fr-FR" sz="1050" b="1" i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track</a:t>
            </a:r>
            <a:r>
              <a:rPr lang="fr-FR" sz="105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05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of 62-MeV </a:t>
            </a:r>
            <a:r>
              <a:rPr lang="fr-FR" sz="1050" b="1" i="1" dirty="0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</a:rPr>
              <a:t>protons</a:t>
            </a:r>
            <a:r>
              <a:rPr lang="fr-FR" sz="105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br>
              <a:rPr lang="fr-FR" sz="105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</a:br>
            <a:r>
              <a:rPr lang="fr-FR" sz="105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and 550 MeV </a:t>
            </a:r>
            <a:r>
              <a:rPr lang="fr-FR" sz="1050" b="1" i="1" dirty="0" err="1">
                <a:solidFill>
                  <a:srgbClr val="00B050"/>
                </a:solidFill>
                <a:effectLst/>
                <a:latin typeface="+mj-lt"/>
                <a:ea typeface="Calibri" panose="020F0502020204030204" pitchFamily="34" charset="0"/>
              </a:rPr>
              <a:t>carbon</a:t>
            </a:r>
            <a:r>
              <a:rPr lang="fr-FR" sz="105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ions</a:t>
            </a:r>
            <a:endParaRPr lang="fr-FR" sz="1050" b="1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D6BEC3D-A704-011A-08F8-AB35C98BFD2C}"/>
              </a:ext>
            </a:extLst>
          </p:cNvPr>
          <p:cNvSpPr txBox="1"/>
          <p:nvPr/>
        </p:nvSpPr>
        <p:spPr>
          <a:xfrm>
            <a:off x="4554850" y="1391919"/>
            <a:ext cx="456729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Original </a:t>
            </a:r>
            <a:r>
              <a:rPr lang="fr-FR" sz="1200" dirty="0" err="1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experimental</a:t>
            </a:r>
            <a:r>
              <a:rPr lang="fr-FR" sz="1200" dirty="0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investigation 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of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track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-segment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yields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along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the propagation axis of proton and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carbon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beams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FF0000"/>
                </a:solidFill>
                <a:latin typeface="Tw Cen MT" panose="020B0602020104020603" pitchFamily="34" charset="77"/>
                <a:ea typeface="Calibri" panose="020F0502020204030204" pitchFamily="34" charset="0"/>
              </a:rPr>
              <a:t>First </a:t>
            </a:r>
            <a:r>
              <a:rPr lang="fr-FR" sz="1200" dirty="0" err="1">
                <a:solidFill>
                  <a:srgbClr val="FF0000"/>
                </a:solidFill>
                <a:latin typeface="Tw Cen MT" panose="020B0602020104020603" pitchFamily="34" charset="77"/>
                <a:ea typeface="Calibri" panose="020F0502020204030204" pitchFamily="34" charset="0"/>
              </a:rPr>
              <a:t>evaluation</a:t>
            </a:r>
            <a:r>
              <a:rPr lang="fr-FR" sz="1200" dirty="0">
                <a:solidFill>
                  <a:srgbClr val="FF0000"/>
                </a:solidFill>
                <a:latin typeface="Tw Cen MT" panose="020B0602020104020603" pitchFamily="34" charset="77"/>
                <a:ea typeface="Calibri" panose="020F0502020204030204" pitchFamily="34" charset="0"/>
              </a:rPr>
              <a:t> of the </a:t>
            </a:r>
            <a:r>
              <a:rPr lang="fr-FR" sz="1200" dirty="0" err="1">
                <a:solidFill>
                  <a:srgbClr val="FF0000"/>
                </a:solidFill>
                <a:latin typeface="Tw Cen MT" panose="020B0602020104020603" pitchFamily="34" charset="77"/>
                <a:ea typeface="Calibri" panose="020F0502020204030204" pitchFamily="34" charset="0"/>
              </a:rPr>
              <a:t>Fricke</a:t>
            </a:r>
            <a:r>
              <a:rPr lang="fr-FR" sz="1200" dirty="0">
                <a:solidFill>
                  <a:srgbClr val="FF0000"/>
                </a:solidFill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solidFill>
                  <a:srgbClr val="FF0000"/>
                </a:solidFill>
                <a:latin typeface="Tw Cen MT" panose="020B0602020104020603" pitchFamily="34" charset="77"/>
                <a:ea typeface="Calibri" panose="020F0502020204030204" pitchFamily="34" charset="0"/>
              </a:rPr>
              <a:t>yield</a:t>
            </a:r>
            <a:r>
              <a:rPr lang="fr-FR" sz="1200" dirty="0">
                <a:solidFill>
                  <a:srgbClr val="FF0000"/>
                </a:solidFill>
                <a:latin typeface="Tw Cen MT" panose="020B0602020104020603" pitchFamily="34" charset="77"/>
                <a:ea typeface="Calibri" panose="020F0502020204030204" pitchFamily="34" charset="0"/>
              </a:rPr>
              <a:t> in the distal part of Bragg </a:t>
            </a:r>
            <a:r>
              <a:rPr lang="fr-FR" sz="1200" dirty="0" err="1">
                <a:solidFill>
                  <a:srgbClr val="FF0000"/>
                </a:solidFill>
                <a:latin typeface="Tw Cen MT" panose="020B0602020104020603" pitchFamily="34" charset="77"/>
                <a:ea typeface="Calibri" panose="020F0502020204030204" pitchFamily="34" charset="0"/>
              </a:rPr>
              <a:t>peak</a:t>
            </a:r>
            <a:endParaRPr lang="fr-FR" sz="1200" dirty="0">
              <a:solidFill>
                <a:srgbClr val="FF0000"/>
              </a:solidFill>
              <a:latin typeface="Tw Cen MT" panose="020B0602020104020603" pitchFamily="34" charset="77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B05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Protons</a:t>
            </a:r>
            <a:b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</a:b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1) </a:t>
            </a:r>
            <a:r>
              <a:rPr lang="fr-FR" sz="1200" b="1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yield</a:t>
            </a:r>
            <a:r>
              <a:rPr lang="fr-FR" sz="1200" b="1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minima 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of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Fricke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dosimeter</a:t>
            </a:r>
            <a:r>
              <a:rPr lang="fr-FR" sz="1200" dirty="0">
                <a:latin typeface="Tw Cen MT" panose="020B0602020104020603" pitchFamily="34" charset="77"/>
                <a:ea typeface="Calibri" panose="020F0502020204030204" pitchFamily="34" charset="0"/>
              </a:rPr>
              <a:t> (</a:t>
            </a:r>
            <a:r>
              <a:rPr lang="fr-FR" sz="1200" dirty="0" err="1">
                <a:latin typeface="Tw Cen MT" panose="020B0602020104020603" pitchFamily="34" charset="77"/>
                <a:ea typeface="Calibri" panose="020F0502020204030204" pitchFamily="34" charset="0"/>
              </a:rPr>
              <a:t>extreme</a:t>
            </a:r>
            <a:r>
              <a:rPr lang="fr-FR" sz="1200" dirty="0">
                <a:latin typeface="Tw Cen MT" panose="020B0602020104020603" pitchFamily="34" charset="77"/>
                <a:ea typeface="Calibri" panose="020F0502020204030204" pitchFamily="34" charset="0"/>
              </a:rPr>
              <a:t> LET </a:t>
            </a:r>
            <a:r>
              <a:rPr lang="fr-FR" sz="1200" dirty="0" err="1">
                <a:latin typeface="Tw Cen MT" panose="020B0602020104020603" pitchFamily="34" charset="77"/>
                <a:ea typeface="Calibri" panose="020F0502020204030204" pitchFamily="34" charset="0"/>
              </a:rPr>
              <a:t>region</a:t>
            </a:r>
            <a:r>
              <a:rPr lang="fr-FR" sz="1200" dirty="0">
                <a:latin typeface="Tw Cen MT" panose="020B0602020104020603" pitchFamily="34" charset="77"/>
                <a:ea typeface="Calibri" panose="020F0502020204030204" pitchFamily="34" charset="0"/>
              </a:rPr>
              <a:t>, </a:t>
            </a:r>
            <a:r>
              <a:rPr lang="fr-FR" sz="1200" dirty="0" err="1">
                <a:latin typeface="Tw Cen MT" panose="020B0602020104020603" pitchFamily="34" charset="77"/>
                <a:ea typeface="Calibri" panose="020F0502020204030204" pitchFamily="34" charset="0"/>
              </a:rPr>
              <a:t>scavenging</a:t>
            </a:r>
            <a:r>
              <a:rPr lang="fr-FR" sz="1200" dirty="0"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latin typeface="Tw Cen MT" panose="020B0602020104020603" pitchFamily="34" charset="77"/>
                <a:ea typeface="Calibri" panose="020F0502020204030204" pitchFamily="34" charset="0"/>
              </a:rPr>
              <a:t>reactions</a:t>
            </a:r>
            <a:r>
              <a:rPr lang="fr-FR" sz="1200" dirty="0">
                <a:latin typeface="Tw Cen MT" panose="020B0602020104020603" pitchFamily="34" charset="77"/>
                <a:ea typeface="Calibri" panose="020F0502020204030204" pitchFamily="34" charset="0"/>
              </a:rPr>
              <a:t> of H</a:t>
            </a:r>
            <a:r>
              <a:rPr lang="fr-FR" sz="1200" baseline="-25000" dirty="0">
                <a:latin typeface="Tw Cen MT" panose="020B0602020104020603" pitchFamily="34" charset="77"/>
                <a:ea typeface="Calibri" panose="020F0502020204030204" pitchFamily="34" charset="0"/>
              </a:rPr>
              <a:t>2</a:t>
            </a:r>
            <a:r>
              <a:rPr lang="fr-FR" sz="1200" dirty="0">
                <a:latin typeface="Tw Cen MT" panose="020B0602020104020603" pitchFamily="34" charset="77"/>
                <a:ea typeface="Calibri" panose="020F0502020204030204" pitchFamily="34" charset="0"/>
              </a:rPr>
              <a:t>O</a:t>
            </a:r>
            <a:r>
              <a:rPr lang="fr-FR" sz="1200" baseline="-25000" dirty="0">
                <a:latin typeface="Tw Cen MT" panose="020B0602020104020603" pitchFamily="34" charset="77"/>
                <a:ea typeface="Calibri" panose="020F0502020204030204" pitchFamily="34" charset="0"/>
              </a:rPr>
              <a:t>2</a:t>
            </a:r>
            <a:r>
              <a:rPr lang="fr-FR" sz="1200" dirty="0">
                <a:latin typeface="Tw Cen MT" panose="020B0602020104020603" pitchFamily="34" charset="77"/>
                <a:ea typeface="Calibri" panose="020F0502020204030204" pitchFamily="34" charset="0"/>
              </a:rPr>
              <a:t> and HO</a:t>
            </a:r>
            <a:r>
              <a:rPr lang="fr-FR" sz="1200" baseline="-25000" dirty="0">
                <a:latin typeface="Tw Cen MT" panose="020B0602020104020603" pitchFamily="34" charset="77"/>
                <a:ea typeface="Calibri" panose="020F0502020204030204" pitchFamily="34" charset="0"/>
              </a:rPr>
              <a:t>2</a:t>
            </a:r>
            <a:r>
              <a:rPr lang="fr-FR" sz="1200" dirty="0">
                <a:latin typeface="Tw Cen MT" panose="020B0602020104020603" pitchFamily="34" charset="77"/>
                <a:ea typeface="Calibri" panose="020F0502020204030204" pitchFamily="34" charset="0"/>
              </a:rPr>
              <a:t>⋅)</a:t>
            </a:r>
            <a:br>
              <a:rPr lang="fr-FR" sz="1200" dirty="0">
                <a:latin typeface="Tw Cen MT" panose="020B0602020104020603" pitchFamily="34" charset="77"/>
                <a:ea typeface="Calibri" panose="020F0502020204030204" pitchFamily="34" charset="0"/>
              </a:rPr>
            </a:b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2) </a:t>
            </a:r>
            <a:r>
              <a:rPr lang="fr-FR" sz="1200" b="1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recovery</a:t>
            </a:r>
            <a:r>
              <a:rPr lang="fr-FR" sz="1200" b="1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in the post Bragg </a:t>
            </a:r>
            <a:r>
              <a:rPr lang="fr-FR" sz="1200" b="1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peak</a:t>
            </a:r>
            <a:r>
              <a:rPr lang="fr-FR" sz="1200" b="1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region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,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could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be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assigned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to the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increase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of </a:t>
            </a:r>
            <a:r>
              <a:rPr lang="fr-FR" sz="1200" dirty="0">
                <a:latin typeface="Tw Cen MT" panose="020B0602020104020603" pitchFamily="34" charset="77"/>
                <a:ea typeface="Calibri" panose="020F0502020204030204" pitchFamily="34" charset="0"/>
              </a:rPr>
              <a:t>protons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energy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spread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combined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with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numerous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low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energy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protons (« 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lower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LET-like »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effect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>
                <a:solidFill>
                  <a:srgbClr val="00B05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Carbon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: </a:t>
            </a:r>
            <a:r>
              <a:rPr lang="fr-FR" sz="1200" dirty="0" err="1">
                <a:latin typeface="Tw Cen MT" panose="020B0602020104020603" pitchFamily="34" charset="77"/>
                <a:ea typeface="Calibri" panose="020F0502020204030204" pitchFamily="34" charset="0"/>
              </a:rPr>
              <a:t>r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ecovery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not visible in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track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ends (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too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low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resolution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?)</a:t>
            </a:r>
            <a:endParaRPr lang="fr-FR" sz="1200" dirty="0">
              <a:effectLst/>
              <a:latin typeface="Tw Cen MT" panose="020B0602020104020603" pitchFamily="34" charset="77"/>
              <a:ea typeface="Arial Unicode MS" panose="020B0604020202020204" pitchFamily="34" charset="-128"/>
            </a:endParaRPr>
          </a:p>
          <a:p>
            <a:endParaRPr lang="fr-FR" sz="1200" dirty="0">
              <a:latin typeface="Tw Cen MT" panose="020B0602020104020603" pitchFamily="34" charset="77"/>
            </a:endParaRPr>
          </a:p>
          <a:p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Geant4-DNA </a:t>
            </a:r>
            <a:r>
              <a:rPr lang="fr-FR" sz="1200" dirty="0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err="1">
                <a:latin typeface="Tw Cen MT" panose="020B0602020104020603" pitchFamily="34" charset="77"/>
                <a:ea typeface="Calibri" panose="020F0502020204030204" pitchFamily="34" charset="0"/>
              </a:rPr>
              <a:t>C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alculated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yields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along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the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track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of protons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reflect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the </a:t>
            </a:r>
            <a:r>
              <a:rPr lang="fr-FR" sz="1200" dirty="0" err="1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expected</a:t>
            </a:r>
            <a:r>
              <a:rPr lang="fr-FR" sz="1200" dirty="0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values of </a:t>
            </a:r>
            <a:r>
              <a:rPr lang="fr-FR" sz="1200" dirty="0" err="1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independent</a:t>
            </a:r>
            <a:r>
              <a:rPr lang="fr-FR" sz="1200" dirty="0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tracks</a:t>
            </a:r>
            <a:r>
              <a:rPr lang="fr-FR" sz="1200" dirty="0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, for </a:t>
            </a:r>
            <a:r>
              <a:rPr lang="fr-FR" sz="1200" dirty="0" err="1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very</a:t>
            </a:r>
            <a:r>
              <a:rPr lang="fr-FR" sz="1200" dirty="0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low</a:t>
            </a:r>
            <a:r>
              <a:rPr lang="fr-FR" sz="1200" dirty="0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dose rates/</a:t>
            </a:r>
            <a:r>
              <a:rPr lang="fr-FR" sz="1200" dirty="0" err="1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low</a:t>
            </a:r>
            <a:r>
              <a:rPr lang="fr-FR" sz="1200" dirty="0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doses</a:t>
            </a:r>
            <a:endParaRPr lang="fr-FR" sz="1200" dirty="0">
              <a:effectLst/>
              <a:latin typeface="Tw Cen MT" panose="020B0602020104020603" pitchFamily="34" charset="77"/>
              <a:ea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200" dirty="0" err="1">
                <a:latin typeface="Tw Cen MT" panose="020B0602020104020603" pitchFamily="34" charset="77"/>
                <a:ea typeface="Calibri" panose="020F0502020204030204" pitchFamily="34" charset="0"/>
              </a:rPr>
              <a:t>C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onvincing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yields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,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compared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to the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literature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yields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for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similar</a:t>
            </a:r>
            <a:r>
              <a:rPr lang="fr-FR" sz="1200" dirty="0"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1200" dirty="0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radiation type and </a:t>
            </a:r>
            <a:r>
              <a:rPr lang="fr-FR" sz="1200" dirty="0" err="1"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energy</a:t>
            </a:r>
            <a:endParaRPr lang="fr-FR" sz="1200" dirty="0">
              <a:latin typeface="Tw Cen MT" panose="020B0602020104020603" pitchFamily="34" charset="77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DB316DAA-61A5-1200-2135-C48CFE25A3A2}"/>
              </a:ext>
            </a:extLst>
          </p:cNvPr>
          <p:cNvCxnSpPr>
            <a:cxnSpLocks/>
          </p:cNvCxnSpPr>
          <p:nvPr/>
        </p:nvCxnSpPr>
        <p:spPr>
          <a:xfrm flipH="1">
            <a:off x="3491880" y="2283718"/>
            <a:ext cx="1368152" cy="1224136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7070D580-558C-40A9-EC6A-B140BFFCE8EE}"/>
              </a:ext>
            </a:extLst>
          </p:cNvPr>
          <p:cNvSpPr txBox="1"/>
          <p:nvPr/>
        </p:nvSpPr>
        <p:spPr>
          <a:xfrm>
            <a:off x="6982695" y="3307799"/>
            <a:ext cx="2016224" cy="200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700" b="0" i="0" u="none" strike="noStrike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+mj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https://doi.org/10.1038/s41598-023-42639-4</a:t>
            </a:r>
            <a:r>
              <a:rPr lang="fr-FR" sz="700" b="0" i="0" u="none" strike="noStrike" dirty="0">
                <a:solidFill>
                  <a:srgbClr val="0000CC"/>
                </a:solidFill>
                <a:effectLst/>
                <a:highlight>
                  <a:srgbClr val="FFFFFF"/>
                </a:highlight>
                <a:latin typeface="+mj-lt"/>
              </a:rPr>
              <a:t> </a:t>
            </a:r>
            <a:endParaRPr lang="fr-FR" sz="700" dirty="0">
              <a:solidFill>
                <a:srgbClr val="0000CC"/>
              </a:solidFill>
              <a:latin typeface="+mj-lt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8A75C98-3E12-88BE-AC5E-64DC1B7F5C7D}"/>
              </a:ext>
            </a:extLst>
          </p:cNvPr>
          <p:cNvSpPr txBox="1"/>
          <p:nvPr/>
        </p:nvSpPr>
        <p:spPr>
          <a:xfrm rot="16200000">
            <a:off x="256695" y="1682306"/>
            <a:ext cx="6986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G(Fe</a:t>
            </a:r>
            <a:r>
              <a:rPr lang="fr-FR" sz="1200" b="0" i="0" u="none" strike="noStrike" baseline="30000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3+</a:t>
            </a:r>
            <a:r>
              <a:rPr lang="fr-FR" sz="1200" b="0" i="0" u="none" strike="noStrike" dirty="0">
                <a:solidFill>
                  <a:srgbClr val="222222"/>
                </a:solidFill>
                <a:effectLst/>
                <a:highlight>
                  <a:srgbClr val="FFFFFF"/>
                </a:highlight>
                <a:latin typeface="+mj-lt"/>
              </a:rPr>
              <a:t>)</a:t>
            </a:r>
            <a:endParaRPr lang="fr-FR" sz="1200" dirty="0">
              <a:latin typeface="+mj-lt"/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CE7385D3-FAEF-44EB-87E6-81CA4FA58FA9}"/>
              </a:ext>
            </a:extLst>
          </p:cNvPr>
          <p:cNvCxnSpPr>
            <a:cxnSpLocks/>
          </p:cNvCxnSpPr>
          <p:nvPr/>
        </p:nvCxnSpPr>
        <p:spPr>
          <a:xfrm flipH="1">
            <a:off x="3851920" y="2645013"/>
            <a:ext cx="100811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00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A3BD219-7974-A501-AB1E-35F1EBA596E2}"/>
              </a:ext>
            </a:extLst>
          </p:cNvPr>
          <p:cNvSpPr/>
          <p:nvPr/>
        </p:nvSpPr>
        <p:spPr>
          <a:xfrm>
            <a:off x="827584" y="4542839"/>
            <a:ext cx="6624736" cy="5641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70CDB7-C127-09F3-0ABD-D72C35AE9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3) </a:t>
            </a:r>
            <a:r>
              <a:rPr lang="fr-FR" dirty="0"/>
              <a:t>Modeling </a:t>
            </a:r>
            <a:r>
              <a:rPr lang="fr-FR" dirty="0" err="1"/>
              <a:t>biological</a:t>
            </a:r>
            <a:r>
              <a:rPr lang="fr-FR" dirty="0"/>
              <a:t> </a:t>
            </a:r>
            <a:r>
              <a:rPr lang="fr-FR" dirty="0" err="1"/>
              <a:t>repair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BBB7AE0-E731-FB5D-6D9C-3B5C5E810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78268C9-B20C-A6A0-AD57-4E8EBA39F6E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1200" dirty="0"/>
              <a:t>Modeling </a:t>
            </a:r>
            <a:r>
              <a:rPr lang="en-US" sz="1200" b="1" dirty="0"/>
              <a:t>biological repair </a:t>
            </a:r>
            <a:r>
              <a:rPr lang="en-US" sz="1200" dirty="0"/>
              <a:t>at the cellular level allows one to go </a:t>
            </a:r>
            <a:r>
              <a:rPr lang="en-US" sz="1200" dirty="0">
                <a:solidFill>
                  <a:srgbClr val="0000CC"/>
                </a:solidFill>
              </a:rPr>
              <a:t>beyond the early induction of damage </a:t>
            </a:r>
            <a:br>
              <a:rPr lang="en-US" sz="1200" dirty="0">
                <a:solidFill>
                  <a:srgbClr val="0000CC"/>
                </a:solidFill>
              </a:rPr>
            </a:br>
            <a:r>
              <a:rPr lang="en-US" sz="1200" dirty="0"/>
              <a:t>(at the microsecond scale) by physical (direct) and chemical (indirect) interactions</a:t>
            </a:r>
            <a:endParaRPr lang="fr-FR" sz="1200" dirty="0"/>
          </a:p>
          <a:p>
            <a:r>
              <a:rPr lang="en-GB" sz="1200" dirty="0">
                <a:solidFill>
                  <a:srgbClr val="FF0000"/>
                </a:solidFill>
              </a:rPr>
              <a:t>Three repair models </a:t>
            </a:r>
            <a:r>
              <a:rPr lang="en-GB" sz="1200" dirty="0"/>
              <a:t>were provided for the platform, including experimental data for the validation of simulations</a:t>
            </a:r>
          </a:p>
          <a:p>
            <a:pPr lvl="1"/>
            <a:r>
              <a:rPr lang="en-US" sz="1100" dirty="0"/>
              <a:t>The </a:t>
            </a:r>
            <a:r>
              <a:rPr lang="en-US" sz="1100" dirty="0">
                <a:solidFill>
                  <a:srgbClr val="0000CC"/>
                </a:solidFill>
              </a:rPr>
              <a:t>Local Effect Model (LEM) version IV </a:t>
            </a:r>
            <a:r>
              <a:rPr lang="en-US" sz="1100" dirty="0"/>
              <a:t>was proposed to reproduce </a:t>
            </a:r>
            <a:r>
              <a:rPr lang="en-US" sz="1100" dirty="0">
                <a:solidFill>
                  <a:srgbClr val="FF0000"/>
                </a:solidFill>
              </a:rPr>
              <a:t>non-rejoined DSB</a:t>
            </a:r>
            <a:r>
              <a:rPr lang="en-US" sz="1100" dirty="0"/>
              <a:t>. </a:t>
            </a:r>
            <a:br>
              <a:rPr lang="en-US" sz="1100" dirty="0"/>
            </a:br>
            <a:r>
              <a:rPr lang="en-US" sz="1100" dirty="0"/>
              <a:t>Good agreement with experimental data was found for DSB rejoining after irradiation at </a:t>
            </a:r>
            <a:r>
              <a:rPr lang="en-US" sz="1100" b="1" dirty="0"/>
              <a:t>low LET and high LET</a:t>
            </a:r>
            <a:r>
              <a:rPr lang="en-US" sz="1100" dirty="0"/>
              <a:t>.  </a:t>
            </a:r>
            <a:endParaRPr lang="fr-FR" sz="1100" dirty="0"/>
          </a:p>
          <a:p>
            <a:pPr lvl="1"/>
            <a:r>
              <a:rPr lang="en-US" sz="1100" dirty="0"/>
              <a:t>A </a:t>
            </a:r>
            <a:r>
              <a:rPr lang="en-US" sz="1100" dirty="0">
                <a:solidFill>
                  <a:srgbClr val="FF0000"/>
                </a:solidFill>
              </a:rPr>
              <a:t>surviving fraction</a:t>
            </a:r>
            <a:r>
              <a:rPr lang="en-US" sz="1100" dirty="0"/>
              <a:t> model is proposed from the </a:t>
            </a:r>
            <a:r>
              <a:rPr lang="en-US" sz="1100" dirty="0">
                <a:solidFill>
                  <a:srgbClr val="0000CC"/>
                </a:solidFill>
              </a:rPr>
              <a:t>Two Lesion Kinetic (TLK) model</a:t>
            </a:r>
            <a:r>
              <a:rPr lang="en-US" sz="1100" dirty="0"/>
              <a:t>. Studies from the literature show that the TLK provides a satisfactory formalism to </a:t>
            </a:r>
            <a:r>
              <a:rPr lang="en-US" sz="1100" b="1" dirty="0"/>
              <a:t>link the DSB repair mechanisms to cell killing</a:t>
            </a:r>
            <a:r>
              <a:rPr lang="en-US" sz="1100" dirty="0"/>
              <a:t>, and supports the hypothesis of </a:t>
            </a:r>
            <a:r>
              <a:rPr lang="en-US" sz="1100" b="1" dirty="0"/>
              <a:t>fast and slow repair mechanisms</a:t>
            </a:r>
            <a:r>
              <a:rPr lang="en-US" sz="1100" dirty="0"/>
              <a:t>. </a:t>
            </a:r>
          </a:p>
          <a:p>
            <a:pPr lvl="1"/>
            <a:r>
              <a:rPr lang="en-US" sz="1100" dirty="0" err="1">
                <a:solidFill>
                  <a:srgbClr val="0000CC"/>
                </a:solidFill>
              </a:rPr>
              <a:t>Belov’s</a:t>
            </a:r>
            <a:r>
              <a:rPr lang="en-US" sz="1100" dirty="0">
                <a:solidFill>
                  <a:srgbClr val="0000CC"/>
                </a:solidFill>
              </a:rPr>
              <a:t> model </a:t>
            </a:r>
            <a:r>
              <a:rPr lang="en-US" sz="1100" dirty="0"/>
              <a:t>provides a quantitative approach for the simulation of </a:t>
            </a:r>
            <a:r>
              <a:rPr lang="en-US" sz="1100" b="1" dirty="0"/>
              <a:t>DSB repair </a:t>
            </a:r>
            <a:r>
              <a:rPr lang="en-US" sz="1100" dirty="0"/>
              <a:t>that takes into account the main repair pathways in mammalian cells. The model was able to reproduce experimental data on the </a:t>
            </a:r>
            <a:r>
              <a:rPr lang="en-US" sz="1100" dirty="0">
                <a:solidFill>
                  <a:srgbClr val="FF0000"/>
                </a:solidFill>
              </a:rPr>
              <a:t>temporal evolution of </a:t>
            </a:r>
            <a:r>
              <a:rPr lang="fr-FR" sz="1100" dirty="0" err="1">
                <a:solidFill>
                  <a:srgbClr val="FF0000"/>
                </a:solidFill>
              </a:rPr>
              <a:t>γ</a:t>
            </a:r>
            <a:r>
              <a:rPr lang="en-US" sz="1100" dirty="0">
                <a:solidFill>
                  <a:srgbClr val="FF0000"/>
                </a:solidFill>
              </a:rPr>
              <a:t>-H2AX foci </a:t>
            </a:r>
            <a:r>
              <a:rPr lang="en-US" sz="1100" dirty="0"/>
              <a:t>in different types of cells. It was suggested that the model is suitable for </a:t>
            </a:r>
            <a:r>
              <a:rPr lang="en-US" sz="1100" b="1" dirty="0"/>
              <a:t>both low and high LET radiation and ions up to iron</a:t>
            </a:r>
            <a:r>
              <a:rPr lang="en-US" sz="1100" dirty="0"/>
              <a:t>.</a:t>
            </a:r>
            <a:endParaRPr lang="fr-FR" sz="1100" dirty="0"/>
          </a:p>
          <a:p>
            <a:pPr lvl="1"/>
            <a:endParaRPr lang="fr-FR" sz="1100" dirty="0"/>
          </a:p>
        </p:txBody>
      </p:sp>
      <p:graphicFrame>
        <p:nvGraphicFramePr>
          <p:cNvPr id="6" name="Tableau 5">
            <a:extLst>
              <a:ext uri="{FF2B5EF4-FFF2-40B4-BE49-F238E27FC236}">
                <a16:creationId xmlns:a16="http://schemas.microsoft.com/office/drawing/2014/main" id="{9AE78E1B-9CA1-EC3E-10AA-EF6904F7800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2514793"/>
              </p:ext>
            </p:extLst>
          </p:nvPr>
        </p:nvGraphicFramePr>
        <p:xfrm>
          <a:off x="1259632" y="3651870"/>
          <a:ext cx="6984776" cy="13474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7503">
                  <a:extLst>
                    <a:ext uri="{9D8B030D-6E8A-4147-A177-3AD203B41FA5}">
                      <a16:colId xmlns:a16="http://schemas.microsoft.com/office/drawing/2014/main" val="3317824818"/>
                    </a:ext>
                  </a:extLst>
                </a:gridCol>
                <a:gridCol w="1327503">
                  <a:extLst>
                    <a:ext uri="{9D8B030D-6E8A-4147-A177-3AD203B41FA5}">
                      <a16:colId xmlns:a16="http://schemas.microsoft.com/office/drawing/2014/main" val="2818888622"/>
                    </a:ext>
                  </a:extLst>
                </a:gridCol>
                <a:gridCol w="1673298">
                  <a:extLst>
                    <a:ext uri="{9D8B030D-6E8A-4147-A177-3AD203B41FA5}">
                      <a16:colId xmlns:a16="http://schemas.microsoft.com/office/drawing/2014/main" val="2752930687"/>
                    </a:ext>
                  </a:extLst>
                </a:gridCol>
                <a:gridCol w="1328236">
                  <a:extLst>
                    <a:ext uri="{9D8B030D-6E8A-4147-A177-3AD203B41FA5}">
                      <a16:colId xmlns:a16="http://schemas.microsoft.com/office/drawing/2014/main" val="148404731"/>
                    </a:ext>
                  </a:extLst>
                </a:gridCol>
                <a:gridCol w="1328236">
                  <a:extLst>
                    <a:ext uri="{9D8B030D-6E8A-4147-A177-3AD203B41FA5}">
                      <a16:colId xmlns:a16="http://schemas.microsoft.com/office/drawing/2014/main" val="1524562789"/>
                    </a:ext>
                  </a:extLst>
                </a:gridCol>
              </a:tblGrid>
              <a:tr h="168428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Model</a:t>
                      </a: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Biological endpoint</a:t>
                      </a: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Reference</a:t>
                      </a: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Input data</a:t>
                      </a: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1"/>
                          </a:solidFill>
                          <a:effectLst/>
                        </a:rPr>
                        <a:t>Benchmark</a:t>
                      </a:r>
                      <a:endParaRPr lang="fr-FR" sz="10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extLst>
                  <a:ext uri="{0D108BD9-81ED-4DB2-BD59-A6C34878D82A}">
                    <a16:rowId xmlns:a16="http://schemas.microsoft.com/office/drawing/2014/main" val="2366010749"/>
                  </a:ext>
                </a:extLst>
              </a:tr>
              <a:tr h="505283"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</a:rPr>
                        <a:t>Local Effect Model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</a:rPr>
                        <a:t>Non rejoined DSB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00" b="1" dirty="0" err="1">
                          <a:effectLst/>
                        </a:rPr>
                        <a:t>Tommasino</a:t>
                      </a:r>
                      <a:r>
                        <a:rPr lang="fr-FR" sz="1000" dirty="0">
                          <a:effectLst/>
                        </a:rPr>
                        <a:t> et al. (2013)</a:t>
                      </a:r>
                    </a:p>
                    <a:p>
                      <a:pPr algn="ctr"/>
                      <a:r>
                        <a:rPr lang="fr-FR" sz="1000" dirty="0">
                          <a:effectLst/>
                        </a:rPr>
                        <a:t>Rad. </a:t>
                      </a:r>
                      <a:r>
                        <a:rPr lang="fr-FR" sz="1000" dirty="0" err="1">
                          <a:effectLst/>
                        </a:rPr>
                        <a:t>Res</a:t>
                      </a:r>
                      <a:r>
                        <a:rPr lang="fr-FR" sz="1000" dirty="0">
                          <a:effectLst/>
                        </a:rPr>
                        <a:t>. 180, 524-538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</a:rPr>
                        <a:t>Simple and complex DSB in 2 </a:t>
                      </a:r>
                      <a:r>
                        <a:rPr lang="en-US" sz="1000" dirty="0" err="1">
                          <a:effectLst/>
                        </a:rPr>
                        <a:t>Mbp</a:t>
                      </a:r>
                      <a:r>
                        <a:rPr lang="en-US" sz="1000" dirty="0">
                          <a:effectLst/>
                        </a:rPr>
                        <a:t> chromatin loops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</a:rPr>
                        <a:t>Fibroblast</a:t>
                      </a:r>
                      <a:endParaRPr lang="fr-FR" sz="1000">
                        <a:effectLst/>
                      </a:endParaRPr>
                    </a:p>
                    <a:p>
                      <a:pPr algn="ctr"/>
                      <a:r>
                        <a:rPr lang="en-US" sz="1000">
                          <a:effectLst/>
                        </a:rPr>
                        <a:t>α 40 keV/µm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extLst>
                  <a:ext uri="{0D108BD9-81ED-4DB2-BD59-A6C34878D82A}">
                    <a16:rowId xmlns:a16="http://schemas.microsoft.com/office/drawing/2014/main" val="2639362233"/>
                  </a:ext>
                </a:extLst>
              </a:tr>
              <a:tr h="336855"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</a:rPr>
                        <a:t>Two Lesion Kinetic Model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</a:rPr>
                        <a:t>Surviving fraction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Stewart</a:t>
                      </a:r>
                      <a:r>
                        <a:rPr lang="en-US" sz="1000" dirty="0">
                          <a:effectLst/>
                        </a:rPr>
                        <a:t> (2001)</a:t>
                      </a:r>
                      <a:endParaRPr lang="fr-FR" sz="1000" dirty="0">
                        <a:effectLst/>
                      </a:endParaRPr>
                    </a:p>
                    <a:p>
                      <a:pPr algn="ctr"/>
                      <a:r>
                        <a:rPr lang="en-US" sz="1000" dirty="0">
                          <a:effectLst/>
                        </a:rPr>
                        <a:t>Rad. Res. 156, 365-378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</a:rPr>
                        <a:t>Simple and complex DSB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</a:rPr>
                        <a:t>Fibroblast</a:t>
                      </a:r>
                      <a:endParaRPr lang="fr-FR" sz="1000">
                        <a:effectLst/>
                      </a:endParaRPr>
                    </a:p>
                    <a:p>
                      <a:pPr algn="ctr"/>
                      <a:r>
                        <a:rPr lang="en-US" sz="1000">
                          <a:effectLst/>
                        </a:rPr>
                        <a:t>p 7.7 keV/µm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extLst>
                  <a:ext uri="{0D108BD9-81ED-4DB2-BD59-A6C34878D82A}">
                    <a16:rowId xmlns:a16="http://schemas.microsoft.com/office/drawing/2014/main" val="3753538011"/>
                  </a:ext>
                </a:extLst>
              </a:tr>
              <a:tr h="336855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effectLst/>
                        </a:rPr>
                        <a:t>Belov’s</a:t>
                      </a:r>
                      <a:r>
                        <a:rPr lang="en-US" sz="1000" dirty="0">
                          <a:effectLst/>
                        </a:rPr>
                        <a:t> Model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>
                          <a:effectLst/>
                        </a:rPr>
                        <a:t>DSB repair</a:t>
                      </a:r>
                      <a:endParaRPr lang="fr-FR" sz="100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effectLst/>
                        </a:rPr>
                        <a:t>Belov</a:t>
                      </a:r>
                      <a:r>
                        <a:rPr lang="en-US" sz="1000" dirty="0">
                          <a:effectLst/>
                        </a:rPr>
                        <a:t> et al. (2015)</a:t>
                      </a:r>
                      <a:endParaRPr lang="fr-FR" sz="1000" dirty="0">
                        <a:effectLst/>
                      </a:endParaRPr>
                    </a:p>
                    <a:p>
                      <a:pPr algn="ctr"/>
                      <a:r>
                        <a:rPr lang="en-US" sz="1000" dirty="0">
                          <a:effectLst/>
                        </a:rPr>
                        <a:t>J. </a:t>
                      </a:r>
                      <a:r>
                        <a:rPr lang="en-US" sz="1000" dirty="0" err="1">
                          <a:effectLst/>
                        </a:rPr>
                        <a:t>theo.</a:t>
                      </a:r>
                      <a:r>
                        <a:rPr lang="en-US" sz="1000" dirty="0">
                          <a:effectLst/>
                        </a:rPr>
                        <a:t> Biol. 366, 115-130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</a:rPr>
                        <a:t>Simple and complex DSB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effectLst/>
                        </a:rPr>
                        <a:t>Fibroblast</a:t>
                      </a:r>
                      <a:endParaRPr lang="fr-FR" sz="1000" dirty="0">
                        <a:effectLst/>
                      </a:endParaRPr>
                    </a:p>
                    <a:p>
                      <a:pPr algn="ctr"/>
                      <a:r>
                        <a:rPr lang="en-US" sz="1000" dirty="0">
                          <a:effectLst/>
                        </a:rPr>
                        <a:t>P 28.5 keV/µm</a:t>
                      </a:r>
                      <a:endParaRPr lang="fr-FR" sz="1000" dirty="0">
                        <a:effectLst/>
                        <a:latin typeface="Times New Roman" panose="02020603050405020304" pitchFamily="18" charset="0"/>
                        <a:ea typeface="Arial Unicode MS" panose="020B0604020202020204" pitchFamily="34" charset="-128"/>
                        <a:cs typeface="Times New Roman" panose="02020603050405020304" pitchFamily="18" charset="0"/>
                      </a:endParaRPr>
                    </a:p>
                  </a:txBody>
                  <a:tcPr marL="73141" marR="73141" marT="0" marB="0" anchor="ctr"/>
                </a:tc>
                <a:extLst>
                  <a:ext uri="{0D108BD9-81ED-4DB2-BD59-A6C34878D82A}">
                    <a16:rowId xmlns:a16="http://schemas.microsoft.com/office/drawing/2014/main" val="2211841851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6A922B89-5E0D-FDE2-B619-FC56A56ACEAA}"/>
              </a:ext>
            </a:extLst>
          </p:cNvPr>
          <p:cNvSpPr txBox="1"/>
          <p:nvPr/>
        </p:nvSpPr>
        <p:spPr>
          <a:xfrm>
            <a:off x="2555776" y="340565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Characteristics of the </a:t>
            </a:r>
            <a:r>
              <a:rPr lang="en-GB" sz="1200" b="1" i="1" dirty="0">
                <a:solidFill>
                  <a:srgbClr val="FF0000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repair models </a:t>
            </a:r>
            <a: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proposed in the </a:t>
            </a:r>
            <a:r>
              <a:rPr lang="en-GB" sz="1200" b="1" i="1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BioRad</a:t>
            </a:r>
            <a: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 III project</a:t>
            </a:r>
            <a:endParaRPr lang="fr-FR" sz="900" b="1" i="1" dirty="0">
              <a:solidFill>
                <a:schemeClr val="tx2"/>
              </a:solidFill>
              <a:effectLst/>
              <a:latin typeface="+mj-lt"/>
              <a:ea typeface="Helvetica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98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9">
            <a:extLst>
              <a:ext uri="{FF2B5EF4-FFF2-40B4-BE49-F238E27FC236}">
                <a16:creationId xmlns:a16="http://schemas.microsoft.com/office/drawing/2014/main" id="{2A63E40A-3C07-EB38-B821-FE3522AECA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214" y="51470"/>
            <a:ext cx="1657202" cy="1223338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DCFE4A5E-B359-4FB6-E236-3DFA0ACA69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35" y="1900823"/>
            <a:ext cx="1972949" cy="74264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29990C4C-B96D-AF69-127A-00C7AA12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3) </a:t>
            </a:r>
            <a:r>
              <a:rPr lang="fr-FR" dirty="0"/>
              <a:t>Modeling </a:t>
            </a:r>
            <a:r>
              <a:rPr lang="fr-FR" dirty="0" err="1"/>
              <a:t>biological</a:t>
            </a:r>
            <a:r>
              <a:rPr lang="fr-FR" dirty="0"/>
              <a:t> </a:t>
            </a:r>
            <a:r>
              <a:rPr lang="fr-FR" dirty="0" err="1"/>
              <a:t>repair</a:t>
            </a:r>
            <a:r>
              <a:rPr lang="fr-FR" dirty="0"/>
              <a:t> (2)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DD172C-2424-0043-FD14-4588023A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7D403F67-D8A1-5B0A-6070-26BCDDA2CC7D}"/>
              </a:ext>
            </a:extLst>
          </p:cNvPr>
          <p:cNvSpPr txBox="1"/>
          <p:nvPr/>
        </p:nvSpPr>
        <p:spPr>
          <a:xfrm>
            <a:off x="1475655" y="1097071"/>
            <a:ext cx="6192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Comparison with experimental data of </a:t>
            </a:r>
            <a:r>
              <a:rPr lang="en-GB" sz="1200" b="1" i="1" dirty="0">
                <a:solidFill>
                  <a:srgbClr val="FF0000"/>
                </a:solidFill>
                <a:latin typeface="+mj-lt"/>
                <a:ea typeface="Helvetica" pitchFamily="2" charset="0"/>
                <a:cs typeface="Times New Roman" panose="02020603050405020304" pitchFamily="18" charset="0"/>
              </a:rPr>
              <a:t>3</a:t>
            </a:r>
            <a:r>
              <a:rPr lang="en-GB" sz="1200" b="1" i="1" dirty="0">
                <a:solidFill>
                  <a:schemeClr val="tx2"/>
                </a:solidFill>
                <a:latin typeface="+mj-lt"/>
                <a:ea typeface="Helvetica" pitchFamily="2" charset="0"/>
                <a:cs typeface="Times New Roman" panose="02020603050405020304" pitchFamily="18" charset="0"/>
              </a:rPr>
              <a:t> types of</a:t>
            </a:r>
            <a: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 </a:t>
            </a:r>
            <a:r>
              <a:rPr lang="en-GB" sz="1200" b="1" i="1" dirty="0">
                <a:solidFill>
                  <a:srgbClr val="FF0000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biological end-effects </a:t>
            </a:r>
            <a: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predictions </a:t>
            </a:r>
            <a:b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</a:br>
            <a: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(</a:t>
            </a:r>
            <a:r>
              <a:rPr lang="en-GB" sz="1200" b="1" i="1" dirty="0">
                <a:solidFill>
                  <a:srgbClr val="FF0000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fraction of </a:t>
            </a:r>
            <a:r>
              <a:rPr lang="en-GB" sz="1200" b="1" i="1" dirty="0" err="1">
                <a:solidFill>
                  <a:srgbClr val="FF0000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unrejoined</a:t>
            </a:r>
            <a:r>
              <a:rPr lang="en-GB" sz="1200" b="1" i="1" dirty="0">
                <a:solidFill>
                  <a:srgbClr val="FF0000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 DSB, surviving fraction, γ-H2AX foci</a:t>
            </a:r>
            <a: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) for the LEM IV, TLK, and Belov models. </a:t>
            </a:r>
            <a:endParaRPr lang="fr-FR" sz="900" b="1" i="1" dirty="0">
              <a:solidFill>
                <a:schemeClr val="tx2"/>
              </a:solidFill>
              <a:effectLst/>
              <a:latin typeface="+mj-lt"/>
              <a:ea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EC9EB9-C9E6-CF43-C313-F5AD00DEB569}"/>
              </a:ext>
            </a:extLst>
          </p:cNvPr>
          <p:cNvSpPr txBox="1"/>
          <p:nvPr/>
        </p:nvSpPr>
        <p:spPr>
          <a:xfrm>
            <a:off x="916628" y="1613123"/>
            <a:ext cx="919068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FF0000"/>
                </a:solidFill>
                <a:latin typeface="+mj-lt"/>
              </a:rPr>
              <a:t>LEM IV model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78C6D74-BB06-D05C-043B-C2C0AFC8BD7B}"/>
              </a:ext>
            </a:extLst>
          </p:cNvPr>
          <p:cNvSpPr txBox="1"/>
          <p:nvPr/>
        </p:nvSpPr>
        <p:spPr>
          <a:xfrm>
            <a:off x="4025264" y="1610449"/>
            <a:ext cx="762759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FF0000"/>
                </a:solidFill>
                <a:latin typeface="+mj-lt"/>
              </a:rPr>
              <a:t>TLK model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CBBCB72-57D6-5E07-EADE-7E4D40717D8B}"/>
              </a:ext>
            </a:extLst>
          </p:cNvPr>
          <p:cNvSpPr txBox="1"/>
          <p:nvPr/>
        </p:nvSpPr>
        <p:spPr>
          <a:xfrm>
            <a:off x="7164288" y="1610449"/>
            <a:ext cx="997718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err="1">
                <a:solidFill>
                  <a:srgbClr val="FF0000"/>
                </a:solidFill>
                <a:latin typeface="+mj-lt"/>
              </a:rPr>
              <a:t>Belov’s</a:t>
            </a:r>
            <a:r>
              <a:rPr lang="fr-FR" sz="1000" b="1" dirty="0">
                <a:solidFill>
                  <a:srgbClr val="FF0000"/>
                </a:solidFill>
                <a:latin typeface="+mj-lt"/>
              </a:rPr>
              <a:t> model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04826C61-5A3F-CCCE-03FA-67DBD3DBE6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71" y="3197565"/>
            <a:ext cx="2427256" cy="36555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6138107F-0517-F58F-53A0-282105AC83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95" y="2373665"/>
            <a:ext cx="2840961" cy="377073"/>
          </a:xfrm>
          <a:prstGeom prst="rect">
            <a:avLst/>
          </a:prstGeom>
          <a:solidFill>
            <a:schemeClr val="bg2"/>
          </a:solidFill>
          <a:ln>
            <a:solidFill>
              <a:schemeClr val="accent2"/>
            </a:solidFill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8FD648CB-6528-CDCE-2324-DD33C7E297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5033" y="3129047"/>
            <a:ext cx="2684843" cy="27479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E443357-C67F-C35C-2A9B-F2C7B9BCF4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35" y="3599702"/>
            <a:ext cx="796018" cy="32750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9CEAAB5-F328-9918-CABD-B289F1889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9225" y="3599702"/>
            <a:ext cx="796019" cy="327505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E497730-9D19-48AF-7C64-DF913F73A516}"/>
              </a:ext>
            </a:extLst>
          </p:cNvPr>
          <p:cNvSpPr txBox="1"/>
          <p:nvPr/>
        </p:nvSpPr>
        <p:spPr>
          <a:xfrm>
            <a:off x="193871" y="3798788"/>
            <a:ext cx="25107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800" dirty="0">
              <a:solidFill>
                <a:schemeClr val="tx2"/>
              </a:solidFill>
              <a:effectLst/>
              <a:latin typeface="+mj-lt"/>
              <a:ea typeface="Helvetica" pitchFamily="2" charset="0"/>
              <a:cs typeface="Times New Roman" panose="02020603050405020304" pitchFamily="18" charset="0"/>
            </a:endParaRPr>
          </a:p>
          <a:p>
            <a:r>
              <a:rPr lang="en-GB" sz="8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n</a:t>
            </a:r>
            <a:r>
              <a:rPr lang="en-GB" sz="800" baseline="-250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DSB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 = </a:t>
            </a:r>
            <a:r>
              <a:rPr lang="en-GB" sz="8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n</a:t>
            </a:r>
            <a:r>
              <a:rPr lang="en-GB" sz="800" baseline="-250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 + </a:t>
            </a:r>
            <a:r>
              <a:rPr lang="en-GB" sz="8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n</a:t>
            </a:r>
            <a:r>
              <a:rPr lang="en-GB" sz="800" baseline="-250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c</a:t>
            </a:r>
            <a:r>
              <a:rPr lang="en-GB" sz="8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λ</a:t>
            </a:r>
            <a:r>
              <a:rPr lang="en-GB" sz="800" baseline="-250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c</a:t>
            </a:r>
            <a:endParaRPr lang="fr-FR" sz="800" dirty="0">
              <a:solidFill>
                <a:schemeClr val="tx2"/>
              </a:solidFill>
              <a:effectLst/>
              <a:latin typeface="+mj-lt"/>
              <a:ea typeface="Helvetica" pitchFamily="2" charset="0"/>
              <a:cs typeface="Times New Roman" panose="02020603050405020304" pitchFamily="18" charset="0"/>
            </a:endParaRPr>
          </a:p>
          <a:p>
            <a:r>
              <a:rPr lang="en-GB" sz="8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n</a:t>
            </a:r>
            <a:r>
              <a:rPr lang="en-GB" sz="800" baseline="-250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i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 </a:t>
            </a:r>
            <a:r>
              <a:rPr lang="en-GB" sz="800" dirty="0">
                <a:solidFill>
                  <a:schemeClr val="tx2"/>
                </a:solidFill>
                <a:latin typeface="+mj-lt"/>
                <a:ea typeface="Helvetica" pitchFamily="2" charset="0"/>
                <a:cs typeface="Times New Roman" panose="02020603050405020304" pitchFamily="18" charset="0"/>
              </a:rPr>
              <a:t>: 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number of domains containing an </a:t>
            </a:r>
            <a:r>
              <a:rPr lang="en-GB" sz="800" dirty="0" err="1">
                <a:solidFill>
                  <a:srgbClr val="0000CC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iDSB</a:t>
            </a:r>
            <a:endParaRPr lang="en-GB" sz="800" dirty="0">
              <a:solidFill>
                <a:srgbClr val="0000CC"/>
              </a:solidFill>
              <a:latin typeface="+mj-lt"/>
              <a:ea typeface="Helvetica" pitchFamily="2" charset="0"/>
              <a:cs typeface="Times New Roman" panose="02020603050405020304" pitchFamily="18" charset="0"/>
            </a:endParaRPr>
          </a:p>
          <a:p>
            <a:r>
              <a:rPr lang="en-GB" sz="8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n</a:t>
            </a:r>
            <a:r>
              <a:rPr lang="en-GB" sz="800" baseline="-250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c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 </a:t>
            </a:r>
            <a:r>
              <a:rPr lang="en-GB" sz="800" dirty="0">
                <a:solidFill>
                  <a:schemeClr val="tx2"/>
                </a:solidFill>
                <a:latin typeface="+mj-lt"/>
                <a:ea typeface="Helvetica" pitchFamily="2" charset="0"/>
                <a:cs typeface="Times New Roman" panose="02020603050405020304" pitchFamily="18" charset="0"/>
              </a:rPr>
              <a:t>: 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number of domains containing a </a:t>
            </a:r>
            <a:r>
              <a:rPr lang="en-GB" sz="800" dirty="0" err="1">
                <a:solidFill>
                  <a:srgbClr val="0000CC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cDSB</a:t>
            </a:r>
            <a:endParaRPr lang="en-GB" sz="800" dirty="0">
              <a:solidFill>
                <a:srgbClr val="0000CC"/>
              </a:solidFill>
              <a:latin typeface="+mj-lt"/>
              <a:ea typeface="Helvetica" pitchFamily="2" charset="0"/>
              <a:cs typeface="Times New Roman" panose="02020603050405020304" pitchFamily="18" charset="0"/>
            </a:endParaRPr>
          </a:p>
          <a:p>
            <a:r>
              <a:rPr lang="en-GB" sz="8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λ</a:t>
            </a:r>
            <a:r>
              <a:rPr lang="en-GB" sz="800" baseline="-250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c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 </a:t>
            </a:r>
            <a:r>
              <a:rPr lang="en-GB" sz="800" dirty="0">
                <a:solidFill>
                  <a:schemeClr val="tx2"/>
                </a:solidFill>
                <a:latin typeface="+mj-lt"/>
                <a:ea typeface="Helvetica" pitchFamily="2" charset="0"/>
                <a:cs typeface="Times New Roman" panose="02020603050405020304" pitchFamily="18" charset="0"/>
              </a:rPr>
              <a:t>: 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mean number of DSBs in a </a:t>
            </a:r>
            <a:r>
              <a:rPr lang="en-GB" sz="8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cDSB</a:t>
            </a:r>
            <a:endParaRPr lang="fr-FR" sz="800" dirty="0">
              <a:solidFill>
                <a:schemeClr val="tx2"/>
              </a:solidFill>
              <a:effectLst/>
              <a:latin typeface="+mj-lt"/>
              <a:ea typeface="Helvetica" pitchFamily="2" charset="0"/>
              <a:cs typeface="Times New Roman" panose="02020603050405020304" pitchFamily="18" charset="0"/>
            </a:endParaRPr>
          </a:p>
          <a:p>
            <a:r>
              <a:rPr lang="en-GB" sz="8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F</a:t>
            </a:r>
            <a:r>
              <a:rPr lang="en-GB" sz="800" baseline="-250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unrej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 : fraction of residual DSBs, i.e. the fraction of DSBs that are not repaired even for late times (&gt; 24 h</a:t>
            </a:r>
            <a:r>
              <a:rPr lang="fr-FR" sz="800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)</a:t>
            </a:r>
          </a:p>
          <a:p>
            <a:endParaRPr lang="fr-FR" sz="800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27299DA8-A64D-0F1D-0844-1BC969DD5795}"/>
              </a:ext>
            </a:extLst>
          </p:cNvPr>
          <p:cNvSpPr txBox="1"/>
          <p:nvPr/>
        </p:nvSpPr>
        <p:spPr>
          <a:xfrm>
            <a:off x="2894104" y="3496331"/>
            <a:ext cx="2982304" cy="11115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L</a:t>
            </a:r>
            <a:r>
              <a:rPr lang="en-GB" sz="800" baseline="-25000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1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(t) : number of </a:t>
            </a:r>
            <a:r>
              <a:rPr lang="en-GB" sz="800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simple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 DSBs at time t </a:t>
            </a:r>
            <a:endParaRPr lang="en-GB" sz="800" dirty="0">
              <a:solidFill>
                <a:schemeClr val="tx2"/>
              </a:solidFill>
              <a:latin typeface="+mj-lt"/>
              <a:ea typeface="Arial Unicode MS" panose="020B0604020202020204" pitchFamily="34" charset="-128"/>
            </a:endParaRPr>
          </a:p>
          <a:p>
            <a:pPr>
              <a:spcAft>
                <a:spcPts val="0"/>
              </a:spcAft>
            </a:pP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L</a:t>
            </a:r>
            <a:r>
              <a:rPr lang="en-GB" sz="800" baseline="-25000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2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(t) </a:t>
            </a:r>
            <a:r>
              <a:rPr lang="en-GB" sz="800" dirty="0">
                <a:solidFill>
                  <a:schemeClr val="tx2"/>
                </a:solidFill>
                <a:latin typeface="+mj-lt"/>
                <a:ea typeface="Arial Unicode MS" panose="020B0604020202020204" pitchFamily="34" charset="-128"/>
              </a:rPr>
              <a:t>: 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number of </a:t>
            </a:r>
            <a:r>
              <a:rPr lang="en-GB" sz="800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complex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 DSBs at time t</a:t>
            </a:r>
            <a:endParaRPr lang="en-GB" sz="800" dirty="0">
              <a:solidFill>
                <a:schemeClr val="tx2"/>
              </a:solidFill>
              <a:latin typeface="+mj-lt"/>
              <a:ea typeface="Arial Unicode MS" panose="020B0604020202020204" pitchFamily="34" charset="-128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GB" sz="800" baseline="-25000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: probability of repair of simple DSBs</a:t>
            </a:r>
            <a:endParaRPr lang="fr-FR" sz="800" dirty="0">
              <a:solidFill>
                <a:schemeClr val="tx2"/>
              </a:solidFill>
              <a:effectLst/>
              <a:latin typeface="+mj-lt"/>
              <a:ea typeface="Helvetica" pitchFamily="2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λ</a:t>
            </a:r>
            <a:r>
              <a:rPr lang="en-GB" sz="800" baseline="-25000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: probability of repair of complex DSBs</a:t>
            </a:r>
            <a:endParaRPr lang="fr-FR" sz="800" dirty="0">
              <a:solidFill>
                <a:schemeClr val="tx2"/>
              </a:solidFill>
              <a:effectLst/>
              <a:latin typeface="+mj-lt"/>
              <a:ea typeface="Helvetica" pitchFamily="2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GB" sz="800" dirty="0" err="1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η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: probability of interaction between two DSBs to form lethal lesions</a:t>
            </a:r>
            <a:endParaRPr lang="fr-FR" sz="800" dirty="0">
              <a:solidFill>
                <a:schemeClr val="tx2"/>
              </a:solidFill>
              <a:effectLst/>
              <a:latin typeface="+mj-lt"/>
              <a:ea typeface="Helvetica" pitchFamily="2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β</a:t>
            </a:r>
            <a:r>
              <a:rPr lang="en-GB" sz="800" baseline="-25000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1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 : probability of lethal </a:t>
            </a:r>
            <a:r>
              <a:rPr lang="en-GB" sz="800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misrepair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 for single DSBs</a:t>
            </a:r>
            <a:endParaRPr lang="fr-FR" sz="800" dirty="0">
              <a:solidFill>
                <a:schemeClr val="tx2"/>
              </a:solidFill>
              <a:effectLst/>
              <a:latin typeface="+mj-lt"/>
              <a:ea typeface="Helvetica" pitchFamily="2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β</a:t>
            </a:r>
            <a:r>
              <a:rPr lang="en-GB" sz="800" baseline="-25000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2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 : probability of lethal mis-repair for complex DSBs</a:t>
            </a:r>
            <a:endParaRPr lang="fr-FR" sz="800" dirty="0">
              <a:solidFill>
                <a:schemeClr val="tx2"/>
              </a:solidFill>
              <a:effectLst/>
              <a:latin typeface="+mj-lt"/>
              <a:ea typeface="Helvetica" pitchFamily="2" charset="0"/>
              <a:cs typeface="Times New Roman" panose="02020603050405020304" pitchFamily="18" charset="0"/>
            </a:endParaRPr>
          </a:p>
          <a:p>
            <a:endParaRPr lang="fr-FR" sz="800" dirty="0">
              <a:solidFill>
                <a:schemeClr val="tx2"/>
              </a:solidFill>
            </a:endParaRP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647E7D78-59FD-84DA-B259-38E2F9B6A143}"/>
              </a:ext>
            </a:extLst>
          </p:cNvPr>
          <p:cNvSpPr txBox="1"/>
          <p:nvPr/>
        </p:nvSpPr>
        <p:spPr>
          <a:xfrm>
            <a:off x="6313143" y="3463540"/>
            <a:ext cx="272673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00" dirty="0" err="1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N</a:t>
            </a:r>
            <a:r>
              <a:rPr lang="en-GB" sz="800" baseline="-25000" dirty="0" err="1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ncDSB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 </a:t>
            </a:r>
            <a:r>
              <a:rPr lang="en-GB" sz="800" dirty="0">
                <a:solidFill>
                  <a:schemeClr val="tx2"/>
                </a:solidFill>
                <a:latin typeface="+mj-lt"/>
                <a:ea typeface="Arial Unicode MS" panose="020B0604020202020204" pitchFamily="34" charset="-128"/>
              </a:rPr>
              <a:t>: 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number of </a:t>
            </a:r>
            <a:r>
              <a:rPr lang="en-GB" sz="800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non-clustered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 DSBs</a:t>
            </a:r>
          </a:p>
          <a:p>
            <a:r>
              <a:rPr lang="en-GB" sz="800" dirty="0" err="1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N</a:t>
            </a:r>
            <a:r>
              <a:rPr lang="en-GB" sz="800" baseline="-25000" dirty="0" err="1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cDSB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 : number of </a:t>
            </a:r>
            <a:r>
              <a:rPr lang="en-GB" sz="800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complex </a:t>
            </a:r>
            <a:r>
              <a:rPr lang="en-GB" sz="800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DSBs (DSBs with additional SSBs or DSBs within 10 bp separation and with inclusion of base damage)</a:t>
            </a:r>
          </a:p>
          <a:p>
            <a:pPr lvl="0"/>
            <a:r>
              <a:rPr lang="en-GB" sz="8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N</a:t>
            </a:r>
            <a:r>
              <a:rPr lang="en-GB" sz="800" baseline="-250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0</a:t>
            </a:r>
            <a:r>
              <a:rPr lang="en-GB" sz="8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 = </a:t>
            </a:r>
            <a:r>
              <a:rPr lang="en-GB" sz="800" dirty="0" err="1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N</a:t>
            </a:r>
            <a:r>
              <a:rPr lang="en-GB" sz="800" baseline="-25000" dirty="0" err="1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ncDSB</a:t>
            </a:r>
            <a:r>
              <a:rPr lang="en-GB" sz="800" dirty="0" err="1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+N</a:t>
            </a:r>
            <a:r>
              <a:rPr lang="en-GB" sz="800" baseline="-25000" dirty="0" err="1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cDSB</a:t>
            </a:r>
            <a:endParaRPr lang="fr-FR" sz="80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Times New Roman" panose="02020603050405020304" pitchFamily="18" charset="0"/>
            </a:endParaRPr>
          </a:p>
          <a:p>
            <a:pPr lvl="0"/>
            <a:r>
              <a:rPr lang="en-GB" sz="8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V</a:t>
            </a:r>
            <a:r>
              <a:rPr lang="en-GB" sz="800" baseline="-250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NHEJ</a:t>
            </a:r>
            <a:r>
              <a:rPr lang="en-GB" sz="8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, V</a:t>
            </a:r>
            <a:r>
              <a:rPr lang="en-GB" sz="800" baseline="-250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HR</a:t>
            </a:r>
            <a:r>
              <a:rPr lang="en-GB" sz="8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, V</a:t>
            </a:r>
            <a:r>
              <a:rPr lang="en-GB" sz="800" baseline="-250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SSA</a:t>
            </a:r>
            <a:r>
              <a:rPr lang="en-GB" sz="8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, </a:t>
            </a:r>
            <a:r>
              <a:rPr lang="en-GB" sz="800" dirty="0" err="1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V</a:t>
            </a:r>
            <a:r>
              <a:rPr lang="en-GB" sz="800" baseline="-25000" dirty="0" err="1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microSSA</a:t>
            </a:r>
            <a:r>
              <a:rPr lang="en-GB" sz="8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, </a:t>
            </a:r>
            <a:r>
              <a:rPr lang="en-GB" sz="800" dirty="0" err="1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V</a:t>
            </a:r>
            <a:r>
              <a:rPr lang="en-GB" sz="800" baseline="-25000" dirty="0" err="1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Alt</a:t>
            </a:r>
            <a:r>
              <a:rPr lang="en-GB" sz="800" baseline="-250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-NHEJ</a:t>
            </a:r>
            <a:r>
              <a:rPr lang="en-GB" sz="800" baseline="-25000" dirty="0">
                <a:solidFill>
                  <a:schemeClr val="tx2"/>
                </a:solidFill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 </a:t>
            </a:r>
            <a:r>
              <a:rPr lang="en-GB" sz="800" dirty="0">
                <a:solidFill>
                  <a:schemeClr val="tx2"/>
                </a:solidFill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:</a:t>
            </a:r>
            <a:r>
              <a:rPr lang="en-GB" sz="8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 elimination terms of DSBs by the different pathways</a:t>
            </a:r>
            <a:endParaRPr lang="fr-FR" sz="80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Times New Roman" panose="02020603050405020304" pitchFamily="18" charset="0"/>
            </a:endParaRPr>
          </a:p>
          <a:p>
            <a:pPr lvl="0"/>
            <a:r>
              <a:rPr lang="en-GB" sz="8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D : absorbed dose</a:t>
            </a:r>
            <a:endParaRPr lang="fr-FR" sz="80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Times New Roman" panose="02020603050405020304" pitchFamily="18" charset="0"/>
            </a:endParaRPr>
          </a:p>
          <a:p>
            <a:pPr lvl="0"/>
            <a:r>
              <a:rPr lang="en-GB" sz="800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Times New Roman" panose="02020603050405020304" pitchFamily="18" charset="0"/>
              </a:rPr>
              <a:t>α(L) : DSB induction per unit dose and per cell</a:t>
            </a:r>
            <a:endParaRPr lang="fr-FR" sz="800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Times New Roman" panose="02020603050405020304" pitchFamily="18" charset="0"/>
            </a:endParaRPr>
          </a:p>
          <a:p>
            <a:endParaRPr lang="fr-FR" sz="800" dirty="0">
              <a:solidFill>
                <a:schemeClr val="tx2"/>
              </a:solidFill>
              <a:effectLst/>
              <a:latin typeface="+mj-lt"/>
              <a:ea typeface="Arial Unicode MS" panose="020B0604020202020204" pitchFamily="34" charset="-128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F24ED80-ECE9-A470-D47F-6C3E641198E5}"/>
              </a:ext>
            </a:extLst>
          </p:cNvPr>
          <p:cNvSpPr txBox="1"/>
          <p:nvPr/>
        </p:nvSpPr>
        <p:spPr>
          <a:xfrm>
            <a:off x="161287" y="2613739"/>
            <a:ext cx="260831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effectLst/>
                <a:latin typeface="+mj-lt"/>
                <a:ea typeface="Arial Unicode MS" panose="020B0604020202020204" pitchFamily="34" charset="-128"/>
              </a:rPr>
              <a:t>The </a:t>
            </a:r>
            <a:r>
              <a:rPr lang="en-GB" sz="1000" dirty="0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number of </a:t>
            </a:r>
            <a:r>
              <a:rPr lang="en-GB" sz="1000" dirty="0" err="1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unrejoined</a:t>
            </a:r>
            <a:r>
              <a:rPr lang="en-GB" sz="1000" dirty="0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 DSBs </a:t>
            </a:r>
            <a:r>
              <a:rPr lang="en-GB" sz="1000" dirty="0">
                <a:effectLst/>
                <a:latin typeface="+mj-lt"/>
                <a:ea typeface="Arial Unicode MS" panose="020B0604020202020204" pitchFamily="34" charset="-128"/>
              </a:rPr>
              <a:t>is two-phase exponential decay with </a:t>
            </a:r>
            <a:r>
              <a:rPr lang="en-GB" sz="1000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components </a:t>
            </a:r>
            <a:r>
              <a:rPr lang="en-GB" sz="1000" dirty="0" err="1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F</a:t>
            </a:r>
            <a:r>
              <a:rPr lang="en-GB" sz="1000" baseline="-25000" dirty="0" err="1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fast</a:t>
            </a:r>
            <a:r>
              <a:rPr lang="en-GB" sz="1000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 and </a:t>
            </a:r>
            <a:r>
              <a:rPr lang="en-GB" sz="1000" dirty="0" err="1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F</a:t>
            </a:r>
            <a:r>
              <a:rPr lang="en-GB" sz="1000" baseline="-25000" dirty="0" err="1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slow</a:t>
            </a:r>
            <a:r>
              <a:rPr lang="en-GB" sz="1000" dirty="0">
                <a:effectLst/>
                <a:latin typeface="+mj-lt"/>
                <a:ea typeface="Arial Unicode MS" panose="020B0604020202020204" pitchFamily="34" charset="-128"/>
              </a:rPr>
              <a:t>, characterized by half-lives </a:t>
            </a:r>
            <a:r>
              <a:rPr lang="en-GB" sz="1000" dirty="0" err="1">
                <a:effectLst/>
                <a:latin typeface="+mj-lt"/>
                <a:ea typeface="Arial Unicode MS" panose="020B0604020202020204" pitchFamily="34" charset="-128"/>
              </a:rPr>
              <a:t>τ</a:t>
            </a:r>
            <a:r>
              <a:rPr lang="en-GB" sz="1000" baseline="-25000" dirty="0" err="1">
                <a:effectLst/>
                <a:latin typeface="+mj-lt"/>
                <a:ea typeface="Arial Unicode MS" panose="020B0604020202020204" pitchFamily="34" charset="-128"/>
              </a:rPr>
              <a:t>fast</a:t>
            </a:r>
            <a:r>
              <a:rPr lang="en-GB" sz="1000" dirty="0">
                <a:effectLst/>
                <a:latin typeface="+mj-lt"/>
                <a:ea typeface="Arial Unicode MS" panose="020B0604020202020204" pitchFamily="34" charset="-128"/>
              </a:rPr>
              <a:t> and </a:t>
            </a:r>
            <a:r>
              <a:rPr lang="en-GB" sz="1000" dirty="0" err="1">
                <a:effectLst/>
                <a:latin typeface="+mj-lt"/>
                <a:ea typeface="Arial Unicode MS" panose="020B0604020202020204" pitchFamily="34" charset="-128"/>
              </a:rPr>
              <a:t>τ</a:t>
            </a:r>
            <a:r>
              <a:rPr lang="en-GB" sz="1000" baseline="-25000" dirty="0" err="1">
                <a:effectLst/>
                <a:latin typeface="+mj-lt"/>
                <a:ea typeface="Arial Unicode MS" panose="020B0604020202020204" pitchFamily="34" charset="-128"/>
              </a:rPr>
              <a:t>slow</a:t>
            </a:r>
            <a:r>
              <a:rPr lang="fr-FR" sz="1000" dirty="0">
                <a:effectLst/>
                <a:latin typeface="+mj-lt"/>
              </a:rPr>
              <a:t>: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212DD65-8D49-FCAC-BE8B-90A5693B0C10}"/>
              </a:ext>
            </a:extLst>
          </p:cNvPr>
          <p:cNvSpPr txBox="1"/>
          <p:nvPr/>
        </p:nvSpPr>
        <p:spPr>
          <a:xfrm>
            <a:off x="3009516" y="1956082"/>
            <a:ext cx="284096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en-GB" sz="1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The time-dependent accumulation of </a:t>
            </a:r>
            <a:r>
              <a:rPr lang="en-GB" sz="1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lethal DNA damage</a:t>
            </a:r>
            <a:r>
              <a:rPr lang="en-GB" sz="1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(thus </a:t>
            </a:r>
            <a:r>
              <a:rPr lang="en-GB" sz="1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cell survival</a:t>
            </a:r>
            <a:r>
              <a:rPr lang="en-GB" sz="1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GB" sz="1000" dirty="0">
                <a:solidFill>
                  <a:srgbClr val="FF0000"/>
                </a:solidFill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000" dirty="0">
                <a:effectLst/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in a cell is modelled by:</a:t>
            </a:r>
            <a:endParaRPr lang="fr-FR" sz="1000" dirty="0">
              <a:effectLst/>
              <a:latin typeface="+mj-lt"/>
              <a:ea typeface="Helvetica" pitchFamily="2" charset="0"/>
              <a:cs typeface="Times New Roman" panose="02020603050405020304" pitchFamily="18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7468E85C-419A-54DA-FFDF-2A6F6160D40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2827819"/>
            <a:ext cx="1753595" cy="55399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283DD61A-6F0E-A2FF-20A9-74E0B5C3A184}"/>
              </a:ext>
            </a:extLst>
          </p:cNvPr>
          <p:cNvSpPr txBox="1"/>
          <p:nvPr/>
        </p:nvSpPr>
        <p:spPr>
          <a:xfrm>
            <a:off x="6361684" y="1899794"/>
            <a:ext cx="2726732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000" b="0" i="0" u="none" strike="noStrike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Four </a:t>
            </a:r>
            <a:r>
              <a:rPr lang="fr-FR" sz="1000" b="0" i="0" u="none" strike="noStrike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repair</a:t>
            </a:r>
            <a:r>
              <a:rPr lang="fr-FR" sz="1000" b="0" i="0" u="none" strike="noStrike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 </a:t>
            </a:r>
            <a:r>
              <a:rPr lang="fr-FR" sz="1000" b="0" i="0" u="none" strike="noStrike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pathways</a:t>
            </a:r>
            <a:r>
              <a:rPr lang="fr-FR" sz="1000" b="0" i="0" u="none" strike="noStrike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 of </a:t>
            </a:r>
            <a:r>
              <a:rPr lang="fr-FR" sz="1000" b="0" i="0" u="none" strike="noStrike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DSBs</a:t>
            </a:r>
            <a:r>
              <a:rPr lang="fr-FR" sz="1000" b="0" i="0" u="none" strike="noStrike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+mj-lt"/>
              </a:rPr>
              <a:t> </a:t>
            </a:r>
            <a:r>
              <a:rPr lang="fr-FR" sz="1000" b="0" i="0" u="none" strike="noStrike" dirty="0">
                <a:effectLst/>
                <a:highlight>
                  <a:srgbClr val="FFFFFF"/>
                </a:highlight>
                <a:latin typeface="+mj-lt"/>
              </a:rPr>
              <a:t>are </a:t>
            </a:r>
            <a:r>
              <a:rPr lang="fr-FR" sz="1000" b="0" i="0" u="none" strike="noStrike" dirty="0" err="1">
                <a:effectLst/>
                <a:highlight>
                  <a:srgbClr val="FFFFFF"/>
                </a:highlight>
                <a:latin typeface="+mj-lt"/>
              </a:rPr>
              <a:t>considered</a:t>
            </a:r>
            <a:endParaRPr lang="fr-FR" sz="1000" dirty="0">
              <a:highlight>
                <a:srgbClr val="FFFFFF"/>
              </a:highlight>
              <a:latin typeface="+mj-l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000" b="0" i="0" u="none" strike="noStrike" dirty="0">
                <a:effectLst/>
                <a:latin typeface="+mj-lt"/>
              </a:rPr>
              <a:t> non-</a:t>
            </a:r>
            <a:r>
              <a:rPr lang="fr-FR" sz="1000" b="0" i="0" u="none" strike="noStrike" dirty="0" err="1">
                <a:effectLst/>
                <a:latin typeface="+mj-lt"/>
              </a:rPr>
              <a:t>homologous</a:t>
            </a:r>
            <a:r>
              <a:rPr lang="fr-FR" sz="1000" b="0" i="0" u="none" strike="noStrike" dirty="0">
                <a:effectLst/>
                <a:latin typeface="+mj-lt"/>
              </a:rPr>
              <a:t> end-</a:t>
            </a:r>
            <a:r>
              <a:rPr lang="fr-FR" sz="1000" b="0" i="0" u="none" strike="noStrike" dirty="0" err="1">
                <a:effectLst/>
                <a:latin typeface="+mj-lt"/>
              </a:rPr>
              <a:t>joining</a:t>
            </a:r>
            <a:r>
              <a:rPr lang="fr-FR" sz="1000" b="0" i="0" u="none" strike="noStrike" dirty="0">
                <a:effectLst/>
                <a:latin typeface="+mj-lt"/>
              </a:rPr>
              <a:t> (</a:t>
            </a:r>
            <a:r>
              <a:rPr lang="fr-FR" sz="1000" b="0" i="0" u="none" strike="noStrike" dirty="0">
                <a:solidFill>
                  <a:srgbClr val="0000CC"/>
                </a:solidFill>
                <a:effectLst/>
                <a:latin typeface="+mj-lt"/>
              </a:rPr>
              <a:t>NHEJ</a:t>
            </a:r>
            <a:r>
              <a:rPr lang="fr-FR" sz="1000" b="0" i="0" u="none" strike="noStrike" dirty="0">
                <a:effectLst/>
                <a:latin typeface="+mj-lt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000" b="0" i="0" u="none" strike="noStrike" dirty="0">
                <a:effectLst/>
                <a:latin typeface="+mj-lt"/>
              </a:rPr>
              <a:t> </a:t>
            </a:r>
            <a:r>
              <a:rPr lang="fr-FR" sz="1000" b="0" i="0" u="none" strike="noStrike" dirty="0" err="1">
                <a:effectLst/>
                <a:latin typeface="+mj-lt"/>
              </a:rPr>
              <a:t>homologous</a:t>
            </a:r>
            <a:r>
              <a:rPr lang="fr-FR" sz="1000" b="0" i="0" u="none" strike="noStrike" dirty="0">
                <a:effectLst/>
                <a:latin typeface="+mj-lt"/>
              </a:rPr>
              <a:t> </a:t>
            </a:r>
            <a:r>
              <a:rPr lang="fr-FR" sz="1000" b="0" i="0" u="none" strike="noStrike" dirty="0" err="1">
                <a:effectLst/>
                <a:latin typeface="+mj-lt"/>
              </a:rPr>
              <a:t>recombination</a:t>
            </a:r>
            <a:r>
              <a:rPr lang="fr-FR" sz="1000" b="0" i="0" u="none" strike="noStrike" dirty="0">
                <a:effectLst/>
                <a:latin typeface="+mj-lt"/>
              </a:rPr>
              <a:t> (</a:t>
            </a:r>
            <a:r>
              <a:rPr lang="fr-FR" sz="1000" b="0" i="0" u="none" strike="noStrike" dirty="0">
                <a:solidFill>
                  <a:srgbClr val="0000CC"/>
                </a:solidFill>
                <a:effectLst/>
                <a:latin typeface="+mj-lt"/>
              </a:rPr>
              <a:t>HR</a:t>
            </a:r>
            <a:r>
              <a:rPr lang="fr-FR" sz="1000" b="0" i="0" u="none" strike="noStrike" dirty="0">
                <a:effectLst/>
                <a:latin typeface="+mj-lt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000" b="0" i="0" u="none" strike="noStrike" dirty="0">
                <a:effectLst/>
                <a:latin typeface="+mj-lt"/>
              </a:rPr>
              <a:t> single-</a:t>
            </a:r>
            <a:r>
              <a:rPr lang="fr-FR" sz="1000" b="0" i="0" u="none" strike="noStrike" dirty="0" err="1">
                <a:effectLst/>
                <a:latin typeface="+mj-lt"/>
              </a:rPr>
              <a:t>strand</a:t>
            </a:r>
            <a:r>
              <a:rPr lang="fr-FR" sz="1000" b="0" i="0" u="none" strike="noStrike" dirty="0">
                <a:effectLst/>
                <a:latin typeface="+mj-lt"/>
              </a:rPr>
              <a:t> </a:t>
            </a:r>
            <a:r>
              <a:rPr lang="fr-FR" sz="1000" b="0" i="0" u="none" strike="noStrike" dirty="0" err="1">
                <a:effectLst/>
                <a:latin typeface="+mj-lt"/>
              </a:rPr>
              <a:t>annealing</a:t>
            </a:r>
            <a:r>
              <a:rPr lang="fr-FR" sz="1000" b="0" i="0" u="none" strike="noStrike" dirty="0">
                <a:effectLst/>
                <a:latin typeface="+mj-lt"/>
              </a:rPr>
              <a:t> (</a:t>
            </a:r>
            <a:r>
              <a:rPr lang="fr-FR" sz="1000" b="0" i="0" u="none" strike="noStrike" dirty="0">
                <a:solidFill>
                  <a:srgbClr val="0000CC"/>
                </a:solidFill>
                <a:effectLst/>
                <a:latin typeface="+mj-lt"/>
              </a:rPr>
              <a:t>SSA</a:t>
            </a:r>
            <a:r>
              <a:rPr lang="fr-FR" sz="1000" b="0" i="0" u="none" strike="noStrike" dirty="0">
                <a:effectLst/>
                <a:latin typeface="+mj-lt"/>
              </a:rPr>
              <a:t>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000" b="0" i="0" u="none" strike="noStrike" dirty="0">
                <a:effectLst/>
                <a:latin typeface="+mj-lt"/>
              </a:rPr>
              <a:t> alternative end-</a:t>
            </a:r>
            <a:r>
              <a:rPr lang="fr-FR" sz="1000" b="0" i="0" u="none" strike="noStrike" dirty="0" err="1">
                <a:effectLst/>
                <a:latin typeface="+mj-lt"/>
              </a:rPr>
              <a:t>joining</a:t>
            </a:r>
            <a:r>
              <a:rPr lang="fr-FR" sz="1000" b="0" i="0" u="none" strike="noStrike" dirty="0">
                <a:effectLst/>
                <a:latin typeface="+mj-lt"/>
              </a:rPr>
              <a:t> </a:t>
            </a:r>
            <a:r>
              <a:rPr lang="fr-FR" sz="1000" b="0" i="0" u="none" strike="noStrike" dirty="0" err="1">
                <a:effectLst/>
                <a:latin typeface="+mj-lt"/>
              </a:rPr>
              <a:t>mechanism</a:t>
            </a:r>
            <a:r>
              <a:rPr lang="fr-FR" sz="1000" b="0" i="0" u="none" strike="noStrike" dirty="0">
                <a:effectLst/>
                <a:latin typeface="+mj-lt"/>
              </a:rPr>
              <a:t> (</a:t>
            </a:r>
            <a:r>
              <a:rPr lang="fr-FR" sz="1000" b="0" i="0" u="none" strike="noStrike" dirty="0">
                <a:solidFill>
                  <a:srgbClr val="0000CC"/>
                </a:solidFill>
                <a:effectLst/>
                <a:latin typeface="+mj-lt"/>
              </a:rPr>
              <a:t>Alt-NHEJ</a:t>
            </a:r>
            <a:r>
              <a:rPr lang="fr-FR" sz="1000" b="0" i="0" u="none" strike="noStrike" dirty="0">
                <a:effectLst/>
                <a:latin typeface="+mj-lt"/>
              </a:rPr>
              <a:t>)</a:t>
            </a:r>
          </a:p>
          <a:p>
            <a:endParaRPr lang="fr-FR" sz="1000" b="0" i="0" u="none" strike="noStrike" dirty="0">
              <a:effectLst/>
              <a:highlight>
                <a:srgbClr val="FFFFFF"/>
              </a:highlight>
              <a:latin typeface="+mj-lt"/>
            </a:endParaRPr>
          </a:p>
          <a:p>
            <a:r>
              <a:rPr lang="fr-FR" sz="1000" b="0" i="0" u="none" strike="noStrike" dirty="0">
                <a:effectLst/>
                <a:highlight>
                  <a:srgbClr val="FFFFFF"/>
                </a:highlight>
                <a:latin typeface="+mj-lt"/>
              </a:rPr>
              <a:t>The total </a:t>
            </a:r>
            <a:r>
              <a:rPr lang="fr-FR" sz="1000" b="0" i="0" u="none" strike="noStrike" dirty="0" err="1">
                <a:effectLst/>
                <a:highlight>
                  <a:srgbClr val="FFFFFF"/>
                </a:highlight>
                <a:latin typeface="+mj-lt"/>
              </a:rPr>
              <a:t>number</a:t>
            </a:r>
            <a:r>
              <a:rPr lang="fr-FR" sz="1000" b="0" i="0" u="none" strike="noStrike" dirty="0">
                <a:effectLst/>
                <a:highlight>
                  <a:srgbClr val="FFFFFF"/>
                </a:highlight>
                <a:latin typeface="+mj-lt"/>
              </a:rPr>
              <a:t> of </a:t>
            </a:r>
            <a:r>
              <a:rPr lang="fr-FR" sz="1000" b="0" i="0" u="none" strike="noStrike" dirty="0" err="1">
                <a:effectLst/>
                <a:highlight>
                  <a:srgbClr val="FFFFFF"/>
                </a:highlight>
                <a:latin typeface="+mj-lt"/>
              </a:rPr>
              <a:t>DSBs</a:t>
            </a:r>
            <a:r>
              <a:rPr lang="fr-FR" sz="1000" b="0" i="0" u="none" strike="noStrike" dirty="0">
                <a:effectLst/>
                <a:highlight>
                  <a:srgbClr val="FFFFFF"/>
                </a:highlight>
                <a:latin typeface="+mj-lt"/>
              </a:rPr>
              <a:t> </a:t>
            </a:r>
            <a:r>
              <a:rPr lang="fr-FR" sz="1000" b="0" i="0" u="none" strike="noStrike" dirty="0" err="1">
                <a:effectLst/>
                <a:highlight>
                  <a:srgbClr val="FFFFFF"/>
                </a:highlight>
                <a:latin typeface="+mj-lt"/>
              </a:rPr>
              <a:t>is</a:t>
            </a:r>
            <a:r>
              <a:rPr lang="fr-FR" sz="1000" b="0" i="0" u="none" strike="noStrike" dirty="0">
                <a:effectLst/>
                <a:highlight>
                  <a:srgbClr val="FFFFFF"/>
                </a:highlight>
                <a:latin typeface="+mj-lt"/>
              </a:rPr>
              <a:t> </a:t>
            </a:r>
            <a:r>
              <a:rPr lang="fr-FR" sz="1000" b="0" i="0" u="none" strike="noStrike" dirty="0" err="1">
                <a:effectLst/>
                <a:highlight>
                  <a:srgbClr val="FFFFFF"/>
                </a:highlight>
                <a:latin typeface="+mj-lt"/>
              </a:rPr>
              <a:t>given</a:t>
            </a:r>
            <a:r>
              <a:rPr lang="fr-FR" sz="1000" b="0" i="0" u="none" strike="noStrike" dirty="0">
                <a:effectLst/>
                <a:highlight>
                  <a:srgbClr val="FFFFFF"/>
                </a:highlight>
                <a:latin typeface="+mj-lt"/>
              </a:rPr>
              <a:t> by:</a:t>
            </a:r>
            <a:endParaRPr lang="fr-FR" sz="1000" dirty="0">
              <a:latin typeface="+mj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A463D3FD-96F8-485B-EA66-764F6EB5E47A}"/>
              </a:ext>
            </a:extLst>
          </p:cNvPr>
          <p:cNvSpPr txBox="1"/>
          <p:nvPr/>
        </p:nvSpPr>
        <p:spPr>
          <a:xfrm>
            <a:off x="7595983" y="1255988"/>
            <a:ext cx="1565920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600" dirty="0">
                <a:solidFill>
                  <a:srgbClr val="0000CC"/>
                </a:solidFill>
                <a:latin typeface="+mj-lt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https://doi.org/10.1016/j.jtbi.2014.09.024</a:t>
            </a:r>
            <a:r>
              <a:rPr lang="fr-FR" sz="600" dirty="0">
                <a:solidFill>
                  <a:srgbClr val="0000CC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392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990C4C-B96D-AF69-127A-00C7AA124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3) </a:t>
            </a:r>
            <a:r>
              <a:rPr lang="fr-FR" dirty="0"/>
              <a:t>Modeling </a:t>
            </a:r>
            <a:r>
              <a:rPr lang="fr-FR" dirty="0" err="1"/>
              <a:t>biological</a:t>
            </a:r>
            <a:r>
              <a:rPr lang="fr-FR" dirty="0"/>
              <a:t> </a:t>
            </a:r>
            <a:r>
              <a:rPr lang="fr-FR" dirty="0" err="1"/>
              <a:t>repair</a:t>
            </a:r>
            <a:r>
              <a:rPr lang="fr-FR" dirty="0"/>
              <a:t> (3)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5DD172C-2424-0043-FD14-4588023AD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18</a:t>
            </a:fld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631B7537-EB02-4487-B043-2493FAF14DB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229" y="2155016"/>
            <a:ext cx="3080635" cy="1649183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ADCE379-6E7A-4254-A16A-29D1823E917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7443" y="2151149"/>
            <a:ext cx="2555692" cy="1649182"/>
          </a:xfrm>
          <a:prstGeom prst="rect">
            <a:avLst/>
          </a:prstGeom>
          <a:ln>
            <a:solidFill>
              <a:schemeClr val="tx2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F1922BD-4D96-4A2C-AC83-809E3340729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259" y="2151149"/>
            <a:ext cx="2675966" cy="164918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9C8BBBB-3752-8366-C48D-32BC33F973AC}"/>
              </a:ext>
            </a:extLst>
          </p:cNvPr>
          <p:cNvSpPr txBox="1"/>
          <p:nvPr/>
        </p:nvSpPr>
        <p:spPr>
          <a:xfrm>
            <a:off x="2336129" y="4046429"/>
            <a:ext cx="48928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solidFill>
                  <a:srgbClr val="FF0000"/>
                </a:solidFill>
                <a:latin typeface="+mj-lt"/>
              </a:rPr>
              <a:t>C++ codes </a:t>
            </a:r>
            <a:r>
              <a:rPr lang="fr-FR" sz="1000" dirty="0" err="1">
                <a:solidFill>
                  <a:srgbClr val="FF0000"/>
                </a:solidFill>
                <a:latin typeface="+mj-lt"/>
              </a:rPr>
              <a:t>provided</a:t>
            </a:r>
            <a:r>
              <a:rPr lang="fr-FR" sz="1000" dirty="0">
                <a:latin typeface="+mj-lt"/>
              </a:rPr>
              <a:t>, </a:t>
            </a:r>
            <a:r>
              <a:rPr lang="fr-FR" sz="1000" dirty="0" err="1">
                <a:latin typeface="+mj-lt"/>
              </a:rPr>
              <a:t>taking</a:t>
            </a:r>
            <a:r>
              <a:rPr lang="fr-FR" sz="1000" dirty="0">
                <a:latin typeface="+mj-lt"/>
              </a:rPr>
              <a:t> as input DNA damage </a:t>
            </a:r>
            <a:r>
              <a:rPr lang="fr-FR" sz="1000" dirty="0" err="1">
                <a:latin typeface="+mj-lt"/>
              </a:rPr>
              <a:t>map</a:t>
            </a:r>
            <a:r>
              <a:rPr lang="fr-FR" sz="1000" dirty="0">
                <a:latin typeface="+mj-lt"/>
              </a:rPr>
              <a:t> </a:t>
            </a:r>
            <a:br>
              <a:rPr lang="fr-FR" sz="1000" dirty="0">
                <a:latin typeface="+mj-lt"/>
              </a:rPr>
            </a:br>
            <a:r>
              <a:rPr lang="fr-FR" sz="1000" dirty="0">
                <a:latin typeface="+mj-lt"/>
              </a:rPr>
              <a:t>(SDD format: </a:t>
            </a:r>
            <a:r>
              <a:rPr lang="fr-FR" sz="1000" dirty="0">
                <a:latin typeface="+mj-lt"/>
                <a:hlinkClick r:id="rId6"/>
              </a:rPr>
              <a:t>https://doi.org/10.1667/RR15209.1</a:t>
            </a:r>
            <a:r>
              <a:rPr lang="fr-FR" sz="1000" dirty="0">
                <a:latin typeface="+mj-lt"/>
              </a:rPr>
              <a:t>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1EC9EB9-C9E6-CF43-C313-F5AD00DEB569}"/>
              </a:ext>
            </a:extLst>
          </p:cNvPr>
          <p:cNvSpPr txBox="1"/>
          <p:nvPr/>
        </p:nvSpPr>
        <p:spPr>
          <a:xfrm>
            <a:off x="2336130" y="1853552"/>
            <a:ext cx="918172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FF0000"/>
                </a:solidFill>
                <a:latin typeface="+mj-lt"/>
              </a:rPr>
              <a:t>LEM IV model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78C6D74-BB06-D05C-043B-C2C0AFC8BD7B}"/>
              </a:ext>
            </a:extLst>
          </p:cNvPr>
          <p:cNvSpPr txBox="1"/>
          <p:nvPr/>
        </p:nvSpPr>
        <p:spPr>
          <a:xfrm>
            <a:off x="5249696" y="1853552"/>
            <a:ext cx="777656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>
                <a:solidFill>
                  <a:srgbClr val="FF0000"/>
                </a:solidFill>
                <a:latin typeface="+mj-lt"/>
              </a:rPr>
              <a:t>TLK model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CBBCB72-57D6-5E07-EADE-7E4D40717D8B}"/>
              </a:ext>
            </a:extLst>
          </p:cNvPr>
          <p:cNvSpPr txBox="1"/>
          <p:nvPr/>
        </p:nvSpPr>
        <p:spPr>
          <a:xfrm>
            <a:off x="7849668" y="1855445"/>
            <a:ext cx="1043061" cy="2462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err="1">
                <a:solidFill>
                  <a:srgbClr val="FF0000"/>
                </a:solidFill>
                <a:latin typeface="+mj-lt"/>
              </a:rPr>
              <a:t>Belov’s</a:t>
            </a:r>
            <a:r>
              <a:rPr lang="fr-FR" sz="1000" b="1" dirty="0">
                <a:solidFill>
                  <a:srgbClr val="FF0000"/>
                </a:solidFill>
                <a:latin typeface="+mj-lt"/>
              </a:rPr>
              <a:t> model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8D4F8F2-D082-66B0-B379-910CCBC84AA9}"/>
              </a:ext>
            </a:extLst>
          </p:cNvPr>
          <p:cNvSpPr txBox="1"/>
          <p:nvPr/>
        </p:nvSpPr>
        <p:spPr>
          <a:xfrm>
            <a:off x="251271" y="1699663"/>
            <a:ext cx="87391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dirty="0" err="1">
                <a:latin typeface="+mj-lt"/>
              </a:rPr>
              <a:t>Unrejoinded</a:t>
            </a:r>
            <a:r>
              <a:rPr lang="fr-FR" sz="1000" dirty="0">
                <a:latin typeface="+mj-lt"/>
              </a:rPr>
              <a:t> </a:t>
            </a:r>
            <a:r>
              <a:rPr lang="fr-FR" sz="1000" dirty="0" err="1">
                <a:latin typeface="+mj-lt"/>
              </a:rPr>
              <a:t>DSBs</a:t>
            </a:r>
            <a:endParaRPr lang="fr-FR" sz="1000" dirty="0">
              <a:latin typeface="+mj-lt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CB2A8FD-1D2B-7258-DECF-B5F556C09B62}"/>
              </a:ext>
            </a:extLst>
          </p:cNvPr>
          <p:cNvSpPr txBox="1"/>
          <p:nvPr/>
        </p:nvSpPr>
        <p:spPr>
          <a:xfrm>
            <a:off x="3530895" y="1699663"/>
            <a:ext cx="873913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000" dirty="0">
                <a:latin typeface="+mj-lt"/>
              </a:rPr>
              <a:t>Survival fraction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B9997AF-A7FF-144B-7D90-7FB344DEF7E7}"/>
              </a:ext>
            </a:extLst>
          </p:cNvPr>
          <p:cNvSpPr txBox="1"/>
          <p:nvPr/>
        </p:nvSpPr>
        <p:spPr>
          <a:xfrm>
            <a:off x="6211341" y="1853551"/>
            <a:ext cx="873913" cy="24622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1000" i="1" dirty="0" err="1"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γ</a:t>
            </a:r>
            <a:r>
              <a:rPr lang="fr-FR" sz="1000" dirty="0">
                <a:latin typeface="+mj-lt"/>
              </a:rPr>
              <a:t>-H2AX </a:t>
            </a:r>
            <a:r>
              <a:rPr lang="fr-FR" sz="1000" dirty="0" err="1">
                <a:latin typeface="+mj-lt"/>
              </a:rPr>
              <a:t>foci</a:t>
            </a:r>
            <a:endParaRPr lang="fr-FR" sz="1000" dirty="0">
              <a:latin typeface="+mj-lt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7B23627-632C-6F77-E6CE-2E037A9AB621}"/>
              </a:ext>
            </a:extLst>
          </p:cNvPr>
          <p:cNvSpPr txBox="1"/>
          <p:nvPr/>
        </p:nvSpPr>
        <p:spPr>
          <a:xfrm>
            <a:off x="1475655" y="1097071"/>
            <a:ext cx="61926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Comparison with experimental data of </a:t>
            </a:r>
            <a:r>
              <a:rPr lang="en-GB" sz="1200" b="1" i="1" dirty="0">
                <a:solidFill>
                  <a:srgbClr val="FF0000"/>
                </a:solidFill>
                <a:latin typeface="+mj-lt"/>
                <a:ea typeface="Helvetica" pitchFamily="2" charset="0"/>
                <a:cs typeface="Times New Roman" panose="02020603050405020304" pitchFamily="18" charset="0"/>
              </a:rPr>
              <a:t>3</a:t>
            </a:r>
            <a:r>
              <a:rPr lang="en-GB" sz="1200" b="1" i="1" dirty="0">
                <a:solidFill>
                  <a:schemeClr val="tx2"/>
                </a:solidFill>
                <a:latin typeface="+mj-lt"/>
                <a:ea typeface="Helvetica" pitchFamily="2" charset="0"/>
                <a:cs typeface="Times New Roman" panose="02020603050405020304" pitchFamily="18" charset="0"/>
              </a:rPr>
              <a:t> types of</a:t>
            </a:r>
            <a: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 </a:t>
            </a:r>
            <a:r>
              <a:rPr lang="en-GB" sz="1200" b="1" i="1" dirty="0">
                <a:solidFill>
                  <a:srgbClr val="FF0000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biological end-effects </a:t>
            </a:r>
            <a: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predictions </a:t>
            </a:r>
            <a:b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</a:br>
            <a: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(</a:t>
            </a:r>
            <a:r>
              <a:rPr lang="en-GB" sz="1200" b="1" i="1" dirty="0">
                <a:solidFill>
                  <a:srgbClr val="FF0000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fraction of </a:t>
            </a:r>
            <a:r>
              <a:rPr lang="en-GB" sz="1200" b="1" i="1" dirty="0" err="1">
                <a:solidFill>
                  <a:srgbClr val="FF0000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unrejoined</a:t>
            </a:r>
            <a:r>
              <a:rPr lang="en-GB" sz="1200" b="1" i="1" dirty="0">
                <a:solidFill>
                  <a:srgbClr val="FF0000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 DSB, surviving fraction, γ-H2AX foci</a:t>
            </a:r>
            <a: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) for the LEM IV, TLK, and Belov models. </a:t>
            </a:r>
            <a:endParaRPr lang="fr-FR" sz="900" b="1" i="1" dirty="0">
              <a:solidFill>
                <a:schemeClr val="tx2"/>
              </a:solidFill>
              <a:effectLst/>
              <a:latin typeface="+mj-lt"/>
              <a:ea typeface="Helvetica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24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AFB1A2F-4EEC-1BD0-4429-C933FD123DE4}"/>
              </a:ext>
            </a:extLst>
          </p:cNvPr>
          <p:cNvSpPr/>
          <p:nvPr/>
        </p:nvSpPr>
        <p:spPr>
          <a:xfrm>
            <a:off x="827584" y="4542839"/>
            <a:ext cx="6624736" cy="5641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9A4F60-F23E-0A63-27C0-86A915E50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4) </a:t>
            </a:r>
            <a:r>
              <a:rPr lang="fr-FR" dirty="0"/>
              <a:t>Multi-</a:t>
            </a:r>
            <a:r>
              <a:rPr lang="fr-FR" dirty="0" err="1"/>
              <a:t>scale</a:t>
            </a:r>
            <a:r>
              <a:rPr lang="fr-FR" dirty="0"/>
              <a:t> platform: </a:t>
            </a:r>
            <a:r>
              <a:rPr lang="fr-FR" dirty="0">
                <a:solidFill>
                  <a:srgbClr val="FF0000"/>
                </a:solidFill>
              </a:rPr>
              <a:t>single </a:t>
            </a:r>
            <a:r>
              <a:rPr lang="fr-FR" dirty="0" err="1">
                <a:solidFill>
                  <a:srgbClr val="FF0000"/>
                </a:solidFill>
              </a:rPr>
              <a:t>cell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/>
              <a:t>scale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58E84B8-A27B-2462-703F-049ADEAB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19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C50211-5D2A-402F-2D8D-96A95C54A47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3528" y="1200150"/>
            <a:ext cx="8820472" cy="3371850"/>
          </a:xfrm>
        </p:spPr>
        <p:txBody>
          <a:bodyPr>
            <a:normAutofit/>
          </a:bodyPr>
          <a:lstStyle/>
          <a:p>
            <a:r>
              <a:rPr lang="fr-FR" sz="1600" dirty="0"/>
              <a:t>« </a:t>
            </a:r>
            <a:r>
              <a:rPr lang="fr-FR" sz="1600" dirty="0" err="1">
                <a:solidFill>
                  <a:srgbClr val="FF0000"/>
                </a:solidFill>
              </a:rPr>
              <a:t>molecularDNA</a:t>
            </a:r>
            <a:r>
              <a:rPr lang="fr-FR" sz="1600" dirty="0">
                <a:solidFill>
                  <a:srgbClr val="FF0000"/>
                </a:solidFill>
              </a:rPr>
              <a:t> </a:t>
            </a:r>
            <a:r>
              <a:rPr lang="fr-FR" sz="1600" dirty="0"/>
              <a:t>»: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/>
              <a:t>the first Geant4-DNA </a:t>
            </a:r>
            <a:r>
              <a:rPr lang="fr-FR" sz="1600" dirty="0">
                <a:solidFill>
                  <a:srgbClr val="FF0000"/>
                </a:solidFill>
              </a:rPr>
              <a:t>full </a:t>
            </a:r>
            <a:r>
              <a:rPr lang="fr-FR" sz="1600" dirty="0" err="1">
                <a:solidFill>
                  <a:srgbClr val="FF0000"/>
                </a:solidFill>
              </a:rPr>
              <a:t>integral</a:t>
            </a:r>
            <a:r>
              <a:rPr lang="fr-FR" sz="1600" dirty="0">
                <a:solidFill>
                  <a:srgbClr val="FF0000"/>
                </a:solidFill>
              </a:rPr>
              <a:t> </a:t>
            </a:r>
            <a:r>
              <a:rPr lang="fr-FR" sz="1600" dirty="0" err="1">
                <a:solidFill>
                  <a:srgbClr val="FF0000"/>
                </a:solidFill>
              </a:rPr>
              <a:t>chain</a:t>
            </a:r>
            <a:r>
              <a:rPr lang="fr-FR" sz="1600" dirty="0"/>
              <a:t> </a:t>
            </a:r>
            <a:r>
              <a:rPr lang="fr-FR" sz="1600" dirty="0" err="1"/>
              <a:t>example</a:t>
            </a:r>
            <a:r>
              <a:rPr lang="fr-FR" sz="1600" dirty="0"/>
              <a:t> </a:t>
            </a:r>
            <a:r>
              <a:rPr lang="fr-FR" sz="1600" dirty="0" err="1"/>
              <a:t>combining</a:t>
            </a:r>
            <a:r>
              <a:rPr lang="fr-FR" sz="1600" dirty="0"/>
              <a:t> in a </a:t>
            </a:r>
            <a:r>
              <a:rPr lang="fr-FR" sz="1600" dirty="0">
                <a:solidFill>
                  <a:srgbClr val="FF0000"/>
                </a:solidFill>
              </a:rPr>
              <a:t>single application</a:t>
            </a:r>
          </a:p>
          <a:p>
            <a:pPr lvl="1"/>
            <a:r>
              <a:rPr lang="fr-FR" sz="1400" dirty="0" err="1"/>
              <a:t>Physics</a:t>
            </a:r>
            <a:r>
              <a:rPr lang="fr-FR" sz="1400" dirty="0"/>
              <a:t> + </a:t>
            </a:r>
            <a:r>
              <a:rPr lang="fr-FR" sz="1400" dirty="0" err="1"/>
              <a:t>chemistry</a:t>
            </a:r>
            <a:r>
              <a:rPr lang="fr-FR" sz="1400" dirty="0"/>
              <a:t> (IRT-</a:t>
            </a:r>
            <a:r>
              <a:rPr lang="fr-FR" sz="1400" dirty="0" err="1"/>
              <a:t>syn</a:t>
            </a:r>
            <a:r>
              <a:rPr lang="fr-FR" sz="1400" dirty="0"/>
              <a:t>) + </a:t>
            </a:r>
            <a:r>
              <a:rPr lang="fr-FR" sz="1400" dirty="0" err="1"/>
              <a:t>geometries</a:t>
            </a:r>
            <a:r>
              <a:rPr lang="fr-FR" sz="1400" dirty="0"/>
              <a:t> of </a:t>
            </a:r>
            <a:r>
              <a:rPr lang="fr-FR" sz="1400" dirty="0" err="1"/>
              <a:t>biological</a:t>
            </a:r>
            <a:r>
              <a:rPr lang="fr-FR" sz="1400" dirty="0"/>
              <a:t> </a:t>
            </a:r>
            <a:r>
              <a:rPr lang="fr-FR" sz="1400" dirty="0" err="1"/>
              <a:t>targets</a:t>
            </a:r>
            <a:r>
              <a:rPr lang="fr-FR" sz="1400" dirty="0"/>
              <a:t> + </a:t>
            </a:r>
            <a:r>
              <a:rPr lang="fr-FR" sz="1400" dirty="0" err="1"/>
              <a:t>early</a:t>
            </a:r>
            <a:r>
              <a:rPr lang="fr-FR" sz="1400" dirty="0"/>
              <a:t> and </a:t>
            </a:r>
            <a:r>
              <a:rPr lang="fr-FR" sz="1400" dirty="0" err="1"/>
              <a:t>late</a:t>
            </a:r>
            <a:r>
              <a:rPr lang="fr-FR" sz="1400" dirty="0"/>
              <a:t> DNA damage &amp; SF</a:t>
            </a:r>
          </a:p>
          <a:p>
            <a:pPr lvl="1"/>
            <a:r>
              <a:rPr lang="fr-FR" sz="1400" dirty="0"/>
              <a:t>Library of </a:t>
            </a:r>
            <a:r>
              <a:rPr lang="fr-FR" sz="1400" dirty="0" err="1"/>
              <a:t>geometries</a:t>
            </a:r>
            <a:r>
              <a:rPr lang="fr-FR" sz="1400" dirty="0"/>
              <a:t>: </a:t>
            </a:r>
            <a:r>
              <a:rPr lang="fr-FR" sz="1400" dirty="0" err="1">
                <a:solidFill>
                  <a:srgbClr val="0000CC"/>
                </a:solidFill>
              </a:rPr>
              <a:t>chromatin</a:t>
            </a:r>
            <a:r>
              <a:rPr lang="fr-FR" sz="1400" dirty="0">
                <a:solidFill>
                  <a:srgbClr val="0000CC"/>
                </a:solidFill>
              </a:rPr>
              <a:t> – phage – </a:t>
            </a:r>
            <a:r>
              <a:rPr lang="fr-FR" sz="1400" dirty="0" err="1">
                <a:solidFill>
                  <a:srgbClr val="0000CC"/>
                </a:solidFill>
              </a:rPr>
              <a:t>bacterium</a:t>
            </a:r>
            <a:r>
              <a:rPr lang="fr-FR" sz="1400" dirty="0">
                <a:solidFill>
                  <a:srgbClr val="0000CC"/>
                </a:solidFill>
              </a:rPr>
              <a:t> (E. coli ) – single </a:t>
            </a:r>
            <a:r>
              <a:rPr lang="fr-FR" sz="1400" dirty="0" err="1">
                <a:solidFill>
                  <a:srgbClr val="0000CC"/>
                </a:solidFill>
              </a:rPr>
              <a:t>cell</a:t>
            </a:r>
            <a:endParaRPr lang="fr-FR" sz="1400" dirty="0">
              <a:solidFill>
                <a:srgbClr val="0000CC"/>
              </a:solidFill>
            </a:endParaRPr>
          </a:p>
          <a:p>
            <a:pPr lvl="2"/>
            <a:r>
              <a:rPr lang="fr-FR" sz="1200" dirty="0"/>
              <a:t>Via the open source </a:t>
            </a:r>
            <a:r>
              <a:rPr lang="fr-FR" sz="1200" dirty="0" err="1">
                <a:solidFill>
                  <a:srgbClr val="0000CC"/>
                </a:solidFill>
              </a:rPr>
              <a:t>FractalDNA</a:t>
            </a:r>
            <a:r>
              <a:rPr lang="fr-FR" sz="1200" dirty="0">
                <a:solidFill>
                  <a:srgbClr val="0000CC"/>
                </a:solidFill>
              </a:rPr>
              <a:t> </a:t>
            </a:r>
            <a:r>
              <a:rPr lang="fr-FR" sz="1200" dirty="0"/>
              <a:t>python toolkit by Lampe et al.: </a:t>
            </a:r>
            <a:r>
              <a:rPr lang="fr-FR" sz="1200" dirty="0">
                <a:hlinkClick r:id="rId3"/>
              </a:rPr>
              <a:t>https://github.com/natl/fractaldna</a:t>
            </a:r>
            <a:r>
              <a:rPr lang="fr-FR" sz="1200" dirty="0"/>
              <a:t> </a:t>
            </a:r>
          </a:p>
          <a:p>
            <a:pPr lvl="1"/>
            <a:r>
              <a:rPr lang="fr-FR" sz="1375" dirty="0"/>
              <a:t>Full UI control (no C++ </a:t>
            </a:r>
            <a:r>
              <a:rPr lang="fr-FR" sz="1375" dirty="0" err="1"/>
              <a:t>coding</a:t>
            </a:r>
            <a:r>
              <a:rPr lang="fr-FR" sz="1375" dirty="0"/>
              <a:t> </a:t>
            </a:r>
            <a:r>
              <a:rPr lang="fr-FR" sz="1375" dirty="0" err="1"/>
              <a:t>required</a:t>
            </a:r>
            <a:r>
              <a:rPr lang="fr-FR" sz="1375" dirty="0"/>
              <a:t>)</a:t>
            </a:r>
          </a:p>
          <a:p>
            <a:r>
              <a:rPr lang="fr-FR" sz="1600" dirty="0"/>
              <a:t>A </a:t>
            </a:r>
            <a:r>
              <a:rPr lang="fr-FR" sz="1600" dirty="0" err="1"/>
              <a:t>dedicated</a:t>
            </a:r>
            <a:r>
              <a:rPr lang="fr-FR" sz="1600" dirty="0"/>
              <a:t> web site : </a:t>
            </a:r>
            <a:r>
              <a:rPr lang="fr-FR" sz="1200" u="none" strike="noStrike" dirty="0">
                <a:solidFill>
                  <a:srgbClr val="0070C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https://geant4-dna.github.io/molecular-docs</a:t>
            </a:r>
            <a:r>
              <a:rPr lang="fr-FR" sz="1600" dirty="0">
                <a:effectLst/>
              </a:rPr>
              <a:t> </a:t>
            </a:r>
            <a:endParaRPr lang="fr-FR" sz="1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7D44ED8-D961-1451-0D75-393362C52B7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4750" y="2253651"/>
            <a:ext cx="3712212" cy="100234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BAA8117-41B0-9A72-191B-C9F8F51A3AC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038" y="2947471"/>
            <a:ext cx="4397284" cy="166397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846567AB-9848-1F04-8D32-A5AB959A2F08}"/>
              </a:ext>
            </a:extLst>
          </p:cNvPr>
          <p:cNvSpPr txBox="1"/>
          <p:nvPr/>
        </p:nvSpPr>
        <p:spPr>
          <a:xfrm>
            <a:off x="19094" y="4611449"/>
            <a:ext cx="44952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9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DSB </a:t>
            </a:r>
            <a:r>
              <a:rPr lang="fr-FR" sz="900" b="1" i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yield</a:t>
            </a:r>
            <a:r>
              <a:rPr lang="fr-FR" sz="9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for incident protons 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as a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function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of LET, for the "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human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cell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"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geometry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. </a:t>
            </a:r>
            <a:b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</a:br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Both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simulation and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experimental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data are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included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.</a:t>
            </a:r>
            <a:r>
              <a:rPr lang="fr-FR" sz="900" b="1" dirty="0">
                <a:solidFill>
                  <a:schemeClr val="tx2"/>
                </a:solidFill>
                <a:effectLst/>
                <a:latin typeface="+mj-lt"/>
              </a:rPr>
              <a:t> </a:t>
            </a:r>
            <a:endParaRPr lang="fr-FR" sz="9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446510A5-7B7F-300E-3579-7520F057173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285" y="3255998"/>
            <a:ext cx="3834008" cy="1450829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9B65474-370B-F00F-C37D-BDAFF34C1D4B}"/>
              </a:ext>
            </a:extLst>
          </p:cNvPr>
          <p:cNvSpPr txBox="1"/>
          <p:nvPr/>
        </p:nvSpPr>
        <p:spPr>
          <a:xfrm>
            <a:off x="4716016" y="4673084"/>
            <a:ext cx="38884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Damage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kinetics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presented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as </a:t>
            </a:r>
            <a:r>
              <a:rPr lang="fr-FR" sz="900" b="1" i="1" dirty="0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  <a:cs typeface="Calibri" panose="020F0502020204030204" pitchFamily="34" charset="0"/>
                <a:sym typeface="Symbol" pitchFamily="2" charset="2"/>
              </a:rPr>
              <a:t></a:t>
            </a:r>
            <a:r>
              <a:rPr lang="fr-FR" sz="900" b="1" i="1" dirty="0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-H2AX </a:t>
            </a:r>
            <a:r>
              <a:rPr lang="fr-FR" sz="900" b="1" i="1" dirty="0" err="1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yield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as a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function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of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repair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time,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using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Belov’s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model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differential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equations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for the NHEJ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repair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900" b="1" i="1" dirty="0" err="1">
                <a:solidFill>
                  <a:schemeClr val="tx2"/>
                </a:solidFill>
                <a:latin typeface="Tw Cen MT" panose="020B0602020104020603" pitchFamily="34" charset="77"/>
                <a:ea typeface="Calibri" panose="020F0502020204030204" pitchFamily="34" charset="0"/>
              </a:rPr>
              <a:t>pathway</a:t>
            </a:r>
            <a:r>
              <a:rPr lang="fr-FR" sz="900" b="1" i="1" dirty="0">
                <a:solidFill>
                  <a:schemeClr val="tx2"/>
                </a:solidFill>
                <a:latin typeface="Tw Cen MT" panose="020B0602020104020603" pitchFamily="34" charset="77"/>
                <a:ea typeface="Calibri" panose="020F0502020204030204" pitchFamily="34" charset="0"/>
              </a:rPr>
              <a:t>.</a:t>
            </a:r>
            <a:r>
              <a:rPr lang="fr-FR" sz="900" b="1" dirty="0">
                <a:solidFill>
                  <a:schemeClr val="tx2"/>
                </a:solidFill>
                <a:effectLst/>
                <a:latin typeface="Tw Cen MT" panose="020B0602020104020603" pitchFamily="34" charset="77"/>
              </a:rPr>
              <a:t> </a:t>
            </a:r>
            <a:endParaRPr lang="fr-FR" sz="900" b="1" dirty="0">
              <a:solidFill>
                <a:schemeClr val="tx2"/>
              </a:solidFill>
              <a:latin typeface="Tw Cen MT" panose="020B0602020104020603" pitchFamily="34" charset="77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ED24BCB-2145-7622-192A-2B00BBD6A5FC}"/>
              </a:ext>
            </a:extLst>
          </p:cNvPr>
          <p:cNvSpPr txBox="1"/>
          <p:nvPr/>
        </p:nvSpPr>
        <p:spPr>
          <a:xfrm>
            <a:off x="7821846" y="160243"/>
            <a:ext cx="118814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+mj-lt"/>
              </a:rPr>
              <a:t>Geant4 11.2</a:t>
            </a:r>
          </a:p>
          <a:p>
            <a:r>
              <a:rPr lang="fr-FR" sz="1200" dirty="0" err="1">
                <a:solidFill>
                  <a:schemeClr val="bg1"/>
                </a:solidFill>
                <a:latin typeface="+mj-lt"/>
              </a:rPr>
              <a:t>December</a:t>
            </a:r>
            <a:r>
              <a:rPr lang="fr-FR" sz="1200" dirty="0">
                <a:solidFill>
                  <a:schemeClr val="bg1"/>
                </a:solidFill>
                <a:latin typeface="+mj-lt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77612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AD6350-EAB4-2D80-B68A-0A7573AC29B3}"/>
              </a:ext>
            </a:extLst>
          </p:cNvPr>
          <p:cNvSpPr/>
          <p:nvPr/>
        </p:nvSpPr>
        <p:spPr>
          <a:xfrm>
            <a:off x="1763688" y="4620858"/>
            <a:ext cx="5760640" cy="52264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0BC6ACFF-CCFC-D090-439E-9F80EAC59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/>
          <a:lstStyle/>
          <a:p>
            <a:r>
              <a:rPr lang="fr-FR" dirty="0" err="1"/>
              <a:t>Context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BA17934-B101-8B22-6BC3-F520AF9307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54167"/>
            <a:ext cx="533400" cy="183357"/>
          </a:xfrm>
        </p:spPr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781DFD6F-1161-853E-99B5-36FF767BF167}"/>
              </a:ext>
            </a:extLst>
          </p:cNvPr>
          <p:cNvSpPr txBox="1">
            <a:spLocks noGrp="1"/>
          </p:cNvSpPr>
          <p:nvPr>
            <p:ph sz="quarter" idx="1"/>
          </p:nvPr>
        </p:nvSpPr>
        <p:spPr>
          <a:xfrm>
            <a:off x="92566" y="1137524"/>
            <a:ext cx="9051434" cy="3070071"/>
          </a:xfrm>
          <a:noFill/>
        </p:spPr>
        <p:txBody>
          <a:bodyPr wrap="square">
            <a:spAutoFit/>
          </a:bodyPr>
          <a:lstStyle/>
          <a:p>
            <a:r>
              <a:rPr lang="en-AU" sz="1400" dirty="0">
                <a:solidFill>
                  <a:srgbClr val="FF0000"/>
                </a:solidFill>
              </a:rPr>
              <a:t>Space radiation </a:t>
            </a:r>
            <a:r>
              <a:rPr lang="en-AU" sz="1400" dirty="0"/>
              <a:t>is considered one of the </a:t>
            </a:r>
            <a:r>
              <a:rPr lang="en-AU" sz="1400" dirty="0">
                <a:solidFill>
                  <a:srgbClr val="FF0000"/>
                </a:solidFill>
              </a:rPr>
              <a:t>greatest and most uncertain risks </a:t>
            </a:r>
            <a:r>
              <a:rPr lang="en-AU" sz="1400" dirty="0"/>
              <a:t>for long-term space missions</a:t>
            </a:r>
            <a:r>
              <a:rPr lang="en-AU" sz="1400" baseline="30000" dirty="0"/>
              <a:t>1</a:t>
            </a:r>
            <a:r>
              <a:rPr lang="en-AU" sz="1400" dirty="0"/>
              <a:t>, </a:t>
            </a:r>
            <a:br>
              <a:rPr lang="en-AU" sz="1400" dirty="0"/>
            </a:br>
            <a:r>
              <a:rPr lang="en-AU" sz="1400" dirty="0"/>
              <a:t>before microgravity &amp; psychological stress</a:t>
            </a:r>
          </a:p>
          <a:p>
            <a:pPr lvl="1"/>
            <a:r>
              <a:rPr lang="en-AU" sz="1200" dirty="0"/>
              <a:t>Doses in space are </a:t>
            </a:r>
            <a:r>
              <a:rPr lang="en-AU" sz="1200" b="1" dirty="0"/>
              <a:t>~100 times higher than on earth</a:t>
            </a:r>
            <a:r>
              <a:rPr lang="en-AU" sz="1200" dirty="0"/>
              <a:t>: 0.5-2 mSv/day (space) versus 2-3 mSv/year (earth)</a:t>
            </a:r>
            <a:r>
              <a:rPr lang="en-AU" sz="1200" baseline="30000" dirty="0"/>
              <a:t>2</a:t>
            </a:r>
          </a:p>
          <a:p>
            <a:pPr lvl="1"/>
            <a:r>
              <a:rPr lang="en-AU" sz="1200" dirty="0"/>
              <a:t>Cancer risk from space radiation is the </a:t>
            </a:r>
            <a:r>
              <a:rPr lang="en-AU" sz="1200" b="1" dirty="0"/>
              <a:t>limiting factor </a:t>
            </a:r>
            <a:r>
              <a:rPr lang="en-AU" sz="1200" dirty="0"/>
              <a:t>for long duration manned-missions</a:t>
            </a:r>
          </a:p>
          <a:p>
            <a:r>
              <a:rPr lang="en-AU" sz="1400" dirty="0"/>
              <a:t>To better understand the </a:t>
            </a:r>
            <a:r>
              <a:rPr lang="en-AU" sz="1400" dirty="0">
                <a:solidFill>
                  <a:srgbClr val="0000CC"/>
                </a:solidFill>
              </a:rPr>
              <a:t>induction of adverse biological effects</a:t>
            </a:r>
            <a:r>
              <a:rPr lang="en-AU" sz="1400" dirty="0"/>
              <a:t>, since 2007 we have been developing and providing the community with a </a:t>
            </a:r>
            <a:r>
              <a:rPr lang="en-AU" sz="1400" dirty="0">
                <a:solidFill>
                  <a:srgbClr val="FF0000"/>
                </a:solidFill>
              </a:rPr>
              <a:t>mechanistic extension to the Geant4 particle-matter simulation toolkit  </a:t>
            </a:r>
            <a:r>
              <a:rPr lang="en-AU" sz="1400" dirty="0"/>
              <a:t>– called “Geant4-DNA” (</a:t>
            </a:r>
            <a:r>
              <a:rPr lang="en-AU" sz="1400" dirty="0">
                <a:hlinkClick r:id="rId3"/>
              </a:rPr>
              <a:t>http://geant4-dna.org</a:t>
            </a:r>
            <a:r>
              <a:rPr lang="en-AU" sz="1400" dirty="0"/>
              <a:t>) following a </a:t>
            </a:r>
            <a:r>
              <a:rPr lang="en-AU" sz="1400" dirty="0">
                <a:solidFill>
                  <a:srgbClr val="FF0000"/>
                </a:solidFill>
              </a:rPr>
              <a:t>bottom-up approach* </a:t>
            </a:r>
            <a:r>
              <a:rPr lang="en-AU" sz="1400" dirty="0">
                <a:solidFill>
                  <a:srgbClr val="0000CC"/>
                </a:solidFill>
              </a:rPr>
              <a:t>“from DNA to macroscopic effects”</a:t>
            </a:r>
          </a:p>
          <a:p>
            <a:pPr lvl="1"/>
            <a:r>
              <a:rPr lang="en-AU" sz="1200" dirty="0"/>
              <a:t>Initiated by P. Nieminen at ESTEC/ESA in 2001</a:t>
            </a:r>
          </a:p>
          <a:p>
            <a:pPr lvl="1"/>
            <a:r>
              <a:rPr lang="en-AU" sz="1200" dirty="0"/>
              <a:t>Many efforts over the years to add new functionalities in Geant4: physics, chemistry, biology… : first time in open access</a:t>
            </a:r>
          </a:p>
          <a:p>
            <a:pPr lvl="1"/>
            <a:r>
              <a:rPr lang="en-AU" sz="1200" dirty="0"/>
              <a:t>But </a:t>
            </a:r>
            <a:r>
              <a:rPr lang="en-AU" sz="1200" dirty="0">
                <a:solidFill>
                  <a:srgbClr val="FF0000"/>
                </a:solidFill>
              </a:rPr>
              <a:t>not yet mature </a:t>
            </a:r>
            <a:r>
              <a:rPr lang="en-AU" sz="1200" dirty="0"/>
              <a:t>for space environment </a:t>
            </a:r>
            <a:r>
              <a:rPr lang="en-AU" sz="1200" dirty="0">
                <a:solidFill>
                  <a:srgbClr val="FF0000"/>
                </a:solidFill>
              </a:rPr>
              <a:t>multi-scale</a:t>
            </a:r>
            <a:r>
              <a:rPr lang="en-AU" sz="1200" dirty="0"/>
              <a:t> use cases (complex radiation field &amp; planet environment, </a:t>
            </a:r>
            <a:br>
              <a:rPr lang="en-AU" sz="1200" dirty="0"/>
            </a:br>
            <a:r>
              <a:rPr lang="en-AU" sz="1200" dirty="0"/>
              <a:t>space habitats not considered…), focusing only on DNA scale (single cell), complex simulations for novice users…</a:t>
            </a:r>
          </a:p>
          <a:p>
            <a:pPr lvl="1"/>
            <a:endParaRPr lang="en-AU" sz="1200" dirty="0"/>
          </a:p>
          <a:p>
            <a:pPr lvl="1"/>
            <a:endParaRPr lang="en-AU" sz="12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E58E7DD-C604-8D7D-4881-FBC6DDA29E58}"/>
              </a:ext>
            </a:extLst>
          </p:cNvPr>
          <p:cNvSpPr txBox="1"/>
          <p:nvPr/>
        </p:nvSpPr>
        <p:spPr>
          <a:xfrm>
            <a:off x="-12477" y="3788415"/>
            <a:ext cx="20234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b="1" i="1" dirty="0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  <a:t>* «  A major challenge lies in </a:t>
            </a:r>
            <a:r>
              <a:rPr lang="fr-FR" sz="1100" b="1" i="1" dirty="0" err="1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  <a:t>providing</a:t>
            </a:r>
            <a:r>
              <a:rPr lang="fr-FR" sz="1100" b="1" i="1" dirty="0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  <a:t> a </a:t>
            </a:r>
            <a:r>
              <a:rPr lang="fr-FR" sz="1100" b="1" i="1" dirty="0" err="1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  <a:t>sound</a:t>
            </a:r>
            <a:r>
              <a:rPr lang="fr-FR" sz="1100" b="1" i="1" dirty="0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  <a:t> </a:t>
            </a:r>
            <a:r>
              <a:rPr lang="fr-FR" sz="1100" b="1" i="1" dirty="0" err="1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  <a:t>mechanistic</a:t>
            </a:r>
            <a:r>
              <a:rPr lang="fr-FR" sz="1100" b="1" i="1" dirty="0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  <a:t> </a:t>
            </a:r>
            <a:r>
              <a:rPr lang="fr-FR" sz="1100" b="1" i="1" dirty="0" err="1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  <a:t>understanding</a:t>
            </a:r>
            <a:r>
              <a:rPr lang="fr-FR" sz="1100" b="1" i="1" dirty="0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  <a:t> of </a:t>
            </a:r>
            <a:r>
              <a:rPr lang="fr-FR" sz="1100" b="1" i="1" dirty="0" err="1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  <a:t>low</a:t>
            </a:r>
            <a:r>
              <a:rPr lang="fr-FR" sz="1100" b="1" i="1" dirty="0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  <a:t>-dose radiation </a:t>
            </a:r>
            <a:r>
              <a:rPr lang="fr-FR" sz="1100" b="1" i="1" dirty="0" err="1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  <a:t>carcinogenesis</a:t>
            </a:r>
            <a:r>
              <a:rPr lang="fr-FR" sz="1100" b="1" i="1" dirty="0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  <a:t> »</a:t>
            </a:r>
            <a:br>
              <a:rPr lang="fr-FR" sz="1100" b="1" i="1" dirty="0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</a:br>
            <a:br>
              <a:rPr lang="fr-FR" sz="1100" b="1" i="1" dirty="0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</a:br>
            <a:r>
              <a:rPr lang="fr-FR" sz="1100" b="1" i="1" dirty="0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  <a:t>L. </a:t>
            </a:r>
            <a:r>
              <a:rPr lang="fr-FR" sz="1100" b="1" i="1" dirty="0" err="1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  <a:t>Mullenders</a:t>
            </a:r>
            <a:r>
              <a:rPr lang="fr-FR" sz="1100" b="1" i="1" dirty="0">
                <a:solidFill>
                  <a:srgbClr val="7030A0"/>
                </a:solidFill>
                <a:latin typeface="+mj-lt"/>
                <a:cs typeface="Arial Narrow" panose="020B0604020202020204" pitchFamily="34" charset="0"/>
              </a:rPr>
              <a:t> et al. (2009)</a:t>
            </a:r>
          </a:p>
        </p:txBody>
      </p:sp>
      <p:graphicFrame>
        <p:nvGraphicFramePr>
          <p:cNvPr id="12" name="Diagramme 11">
            <a:extLst>
              <a:ext uri="{FF2B5EF4-FFF2-40B4-BE49-F238E27FC236}">
                <a16:creationId xmlns:a16="http://schemas.microsoft.com/office/drawing/2014/main" id="{F10062E7-BDF3-2F1B-5A98-79D491E0E9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89255308"/>
              </p:ext>
            </p:extLst>
          </p:nvPr>
        </p:nvGraphicFramePr>
        <p:xfrm>
          <a:off x="2057278" y="3238746"/>
          <a:ext cx="7020272" cy="21743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ZoneTexte 7">
            <a:extLst>
              <a:ext uri="{FF2B5EF4-FFF2-40B4-BE49-F238E27FC236}">
                <a16:creationId xmlns:a16="http://schemas.microsoft.com/office/drawing/2014/main" id="{6460C87B-A7E3-1FD3-6DD2-45D280A3FDF7}"/>
              </a:ext>
            </a:extLst>
          </p:cNvPr>
          <p:cNvSpPr txBox="1"/>
          <p:nvPr/>
        </p:nvSpPr>
        <p:spPr>
          <a:xfrm>
            <a:off x="7324410" y="514290"/>
            <a:ext cx="18412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000" dirty="0">
                <a:latin typeface="+mj-lt"/>
              </a:rPr>
              <a:t>1. </a:t>
            </a:r>
            <a:r>
              <a:rPr lang="en-AU" sz="1000" dirty="0" err="1">
                <a:latin typeface="+mj-lt"/>
              </a:rPr>
              <a:t>Cucinotta</a:t>
            </a:r>
            <a:r>
              <a:rPr lang="en-AU" sz="1000" dirty="0">
                <a:latin typeface="+mj-lt"/>
              </a:rPr>
              <a:t> and Durante, 2006</a:t>
            </a:r>
          </a:p>
          <a:p>
            <a:r>
              <a:rPr lang="en-AU" sz="1000" dirty="0">
                <a:latin typeface="+mj-lt"/>
              </a:rPr>
              <a:t>2. Zeitlin et al., 2013</a:t>
            </a:r>
            <a:endParaRPr lang="fr-FR" sz="1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04090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9A4F60-F23E-0A63-27C0-86A915E50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4) </a:t>
            </a:r>
            <a:r>
              <a:rPr lang="fr-FR" dirty="0"/>
              <a:t>Multi-</a:t>
            </a:r>
            <a:r>
              <a:rPr lang="fr-FR" dirty="0" err="1"/>
              <a:t>scale</a:t>
            </a:r>
            <a:r>
              <a:rPr lang="fr-FR" dirty="0"/>
              <a:t> platform: </a:t>
            </a:r>
            <a:r>
              <a:rPr lang="fr-FR" dirty="0" err="1">
                <a:solidFill>
                  <a:srgbClr val="FF0000"/>
                </a:solidFill>
              </a:rPr>
              <a:t>cell</a:t>
            </a:r>
            <a:r>
              <a:rPr lang="fr-FR" dirty="0">
                <a:solidFill>
                  <a:srgbClr val="FF0000"/>
                </a:solidFill>
              </a:rPr>
              <a:t> population </a:t>
            </a:r>
            <a:r>
              <a:rPr lang="fr-FR" dirty="0" err="1"/>
              <a:t>scale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58E84B8-A27B-2462-703F-049ADEAB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20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C50211-5D2A-402F-2D8D-96A95C54A47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65595" y="1200150"/>
            <a:ext cx="6394637" cy="3371850"/>
          </a:xfrm>
        </p:spPr>
        <p:txBody>
          <a:bodyPr>
            <a:normAutofit fontScale="92500" lnSpcReduction="10000"/>
          </a:bodyPr>
          <a:lstStyle/>
          <a:p>
            <a:r>
              <a:rPr lang="fr-FR" sz="1600" dirty="0"/>
              <a:t>« </a:t>
            </a:r>
            <a:r>
              <a:rPr lang="fr-FR" sz="1600" dirty="0" err="1">
                <a:solidFill>
                  <a:srgbClr val="FF0000"/>
                </a:solidFill>
              </a:rPr>
              <a:t>dsbandrepair</a:t>
            </a:r>
            <a:r>
              <a:rPr lang="fr-FR" sz="1600" dirty="0"/>
              <a:t> »: </a:t>
            </a:r>
            <a:r>
              <a:rPr lang="fr-FR" sz="1600" dirty="0" err="1"/>
              <a:t>development</a:t>
            </a:r>
            <a:r>
              <a:rPr lang="fr-FR" sz="1600" dirty="0"/>
              <a:t> of an </a:t>
            </a:r>
            <a:r>
              <a:rPr lang="fr-FR" sz="1600" dirty="0">
                <a:solidFill>
                  <a:srgbClr val="FF0000"/>
                </a:solidFill>
              </a:rPr>
              <a:t>alternative </a:t>
            </a:r>
            <a:r>
              <a:rPr lang="fr-FR" sz="1600" dirty="0" err="1">
                <a:solidFill>
                  <a:srgbClr val="FF0000"/>
                </a:solidFill>
              </a:rPr>
              <a:t>chain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/>
              <a:t>(</a:t>
            </a:r>
            <a:r>
              <a:rPr lang="fr-FR" sz="1600" dirty="0" err="1"/>
              <a:t>sequential</a:t>
            </a:r>
            <a:r>
              <a:rPr lang="fr-FR" sz="1600" dirty="0"/>
              <a:t> </a:t>
            </a:r>
            <a:r>
              <a:rPr lang="fr-FR" sz="1600" dirty="0" err="1"/>
              <a:t>approach</a:t>
            </a:r>
            <a:r>
              <a:rPr lang="fr-FR" sz="1600" dirty="0"/>
              <a:t>)</a:t>
            </a:r>
          </a:p>
          <a:p>
            <a:pPr lvl="1"/>
            <a:r>
              <a:rPr lang="fr-FR" sz="1400" dirty="0" err="1"/>
              <a:t>Physics</a:t>
            </a:r>
            <a:r>
              <a:rPr lang="fr-FR" sz="1400" dirty="0"/>
              <a:t> + </a:t>
            </a:r>
            <a:r>
              <a:rPr lang="fr-FR" sz="1400" dirty="0" err="1"/>
              <a:t>geometry</a:t>
            </a:r>
            <a:r>
              <a:rPr lang="fr-FR" sz="1400" dirty="0"/>
              <a:t>, </a:t>
            </a:r>
            <a:r>
              <a:rPr lang="fr-FR" sz="1400" dirty="0" err="1"/>
              <a:t>then</a:t>
            </a:r>
            <a:r>
              <a:rPr lang="fr-FR" sz="1400" dirty="0"/>
              <a:t> </a:t>
            </a:r>
            <a:r>
              <a:rPr lang="fr-FR" sz="1400" dirty="0" err="1"/>
              <a:t>chemistry</a:t>
            </a:r>
            <a:r>
              <a:rPr lang="fr-FR" sz="1400" dirty="0"/>
              <a:t> (IRT </a:t>
            </a:r>
            <a:r>
              <a:rPr lang="fr-FR" sz="1400" dirty="0" err="1"/>
              <a:t>syn</a:t>
            </a:r>
            <a:r>
              <a:rPr lang="fr-FR" sz="1400" dirty="0"/>
              <a:t>) + </a:t>
            </a:r>
            <a:r>
              <a:rPr lang="fr-FR" sz="1400" dirty="0" err="1"/>
              <a:t>geometry</a:t>
            </a:r>
            <a:r>
              <a:rPr lang="fr-FR" sz="1400" dirty="0"/>
              <a:t>, </a:t>
            </a:r>
            <a:r>
              <a:rPr lang="fr-FR" sz="1400" dirty="0" err="1"/>
              <a:t>then</a:t>
            </a:r>
            <a:r>
              <a:rPr lang="fr-FR" sz="1400" dirty="0"/>
              <a:t> </a:t>
            </a:r>
            <a:r>
              <a:rPr lang="fr-FR" sz="1400" dirty="0" err="1"/>
              <a:t>analysis</a:t>
            </a:r>
            <a:r>
              <a:rPr lang="fr-FR" sz="1400" dirty="0"/>
              <a:t> of DNA damage</a:t>
            </a:r>
          </a:p>
          <a:p>
            <a:pPr lvl="2"/>
            <a:r>
              <a:rPr lang="fr-FR" sz="1200" dirty="0" err="1"/>
              <a:t>Geometries</a:t>
            </a:r>
            <a:r>
              <a:rPr lang="fr-FR" sz="1200" dirty="0"/>
              <a:t> are </a:t>
            </a:r>
            <a:r>
              <a:rPr lang="fr-FR" sz="1200" dirty="0" err="1"/>
              <a:t>built</a:t>
            </a:r>
            <a:r>
              <a:rPr lang="fr-FR" sz="1200" dirty="0"/>
              <a:t> </a:t>
            </a:r>
            <a:r>
              <a:rPr lang="fr-FR" sz="1200" dirty="0" err="1"/>
              <a:t>from</a:t>
            </a:r>
            <a:r>
              <a:rPr lang="fr-FR" sz="1200" dirty="0"/>
              <a:t> the </a:t>
            </a:r>
            <a:r>
              <a:rPr lang="fr-FR" sz="1200" dirty="0" err="1">
                <a:solidFill>
                  <a:srgbClr val="0000CC"/>
                </a:solidFill>
              </a:rPr>
              <a:t>DNAFabric</a:t>
            </a:r>
            <a:r>
              <a:rPr lang="fr-FR" sz="1200" dirty="0"/>
              <a:t> toolkit by Meylan et al.: </a:t>
            </a:r>
            <a:r>
              <a:rPr lang="fr-FR" sz="1200" dirty="0">
                <a:hlinkClick r:id="rId3"/>
              </a:rPr>
              <a:t>https://bitbucket.org/sylMeylan/opendnafabric/src/master/</a:t>
            </a:r>
            <a:r>
              <a:rPr lang="fr-FR" sz="1200" dirty="0"/>
              <a:t> </a:t>
            </a:r>
          </a:p>
          <a:p>
            <a:pPr lvl="1"/>
            <a:r>
              <a:rPr lang="fr-FR" sz="1400" dirty="0" err="1"/>
              <a:t>Based</a:t>
            </a:r>
            <a:r>
              <a:rPr lang="fr-FR" sz="1400" dirty="0"/>
              <a:t> on the </a:t>
            </a:r>
            <a:r>
              <a:rPr lang="fr-FR" sz="1400" dirty="0" err="1"/>
              <a:t>existing</a:t>
            </a:r>
            <a:r>
              <a:rPr lang="fr-FR" sz="1400" dirty="0"/>
              <a:t> « </a:t>
            </a:r>
            <a:r>
              <a:rPr lang="fr-FR" sz="1400" dirty="0">
                <a:solidFill>
                  <a:srgbClr val="FF0000"/>
                </a:solidFill>
              </a:rPr>
              <a:t>dnadamage1</a:t>
            </a:r>
            <a:r>
              <a:rPr lang="fr-FR" sz="1400" dirty="0"/>
              <a:t> » Geant4-DNA </a:t>
            </a:r>
            <a:r>
              <a:rPr lang="fr-FR" sz="1400" dirty="0" err="1"/>
              <a:t>example</a:t>
            </a:r>
            <a:endParaRPr lang="fr-FR" sz="1400" dirty="0"/>
          </a:p>
          <a:p>
            <a:pPr lvl="2"/>
            <a:r>
              <a:rPr lang="fr-FR" sz="1175" dirty="0"/>
              <a:t>Induction of DNA damage in a chromatine </a:t>
            </a:r>
            <a:r>
              <a:rPr lang="fr-FR" sz="1175" dirty="0" err="1"/>
              <a:t>fiber</a:t>
            </a:r>
            <a:r>
              <a:rPr lang="fr-FR" sz="1175" dirty="0"/>
              <a:t> </a:t>
            </a:r>
          </a:p>
          <a:p>
            <a:r>
              <a:rPr lang="fr-FR" sz="1600" dirty="0"/>
              <a:t>Computations times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such</a:t>
            </a:r>
            <a:r>
              <a:rPr lang="fr-FR" sz="1600" dirty="0"/>
              <a:t> </a:t>
            </a:r>
            <a:r>
              <a:rPr lang="fr-FR" sz="1600" dirty="0" err="1"/>
              <a:t>chains</a:t>
            </a:r>
            <a:r>
              <a:rPr lang="fr-FR" sz="1600" dirty="0"/>
              <a:t> are </a:t>
            </a:r>
            <a:r>
              <a:rPr lang="fr-FR" sz="1600" b="1" dirty="0" err="1"/>
              <a:t>too</a:t>
            </a:r>
            <a:r>
              <a:rPr lang="fr-FR" sz="1600" b="1" dirty="0"/>
              <a:t> large </a:t>
            </a:r>
            <a:r>
              <a:rPr lang="fr-FR" sz="1600" dirty="0"/>
              <a:t>to </a:t>
            </a:r>
            <a:r>
              <a:rPr lang="fr-FR" sz="1600" dirty="0" err="1"/>
              <a:t>simulate</a:t>
            </a:r>
            <a:r>
              <a:rPr lang="fr-FR" sz="1600" dirty="0"/>
              <a:t> the irradiation of a </a:t>
            </a:r>
            <a:r>
              <a:rPr lang="fr-FR" sz="1600" b="1" dirty="0" err="1"/>
              <a:t>cell</a:t>
            </a:r>
            <a:r>
              <a:rPr lang="fr-FR" sz="1600" b="1" dirty="0"/>
              <a:t> population</a:t>
            </a:r>
          </a:p>
          <a:p>
            <a:pPr lvl="1"/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The « </a:t>
            </a:r>
            <a:r>
              <a:rPr lang="fr-FR" sz="14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MINAS TIRITH</a:t>
            </a:r>
            <a:r>
              <a:rPr lang="fr-FR" sz="1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 </a:t>
            </a:r>
            <a:r>
              <a:rPr lang="fr-FR" sz="1400" dirty="0">
                <a:latin typeface="+mj-lt"/>
                <a:ea typeface="Calibri" panose="020F0502020204030204" pitchFamily="34" charset="0"/>
              </a:rPr>
              <a:t>»</a:t>
            </a:r>
            <a:r>
              <a:rPr lang="fr-FR" sz="14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(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MIcrodosimetry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 and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NAnodosimetry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 to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simulate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 the initial radiation-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induced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 damage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topology's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heterogeneity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)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tool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 has been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developed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 </a:t>
            </a:r>
            <a:br>
              <a:rPr lang="fr-FR" sz="14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fr-FR" sz="1400" dirty="0" err="1">
                <a:latin typeface="+mj-lt"/>
                <a:ea typeface="Calibri" panose="020F0502020204030204" pitchFamily="34" charset="0"/>
              </a:rPr>
              <a:t>during</a:t>
            </a:r>
            <a:r>
              <a:rPr lang="fr-FR" sz="1400" dirty="0">
                <a:latin typeface="+mj-lt"/>
                <a:ea typeface="Calibri" panose="020F0502020204030204" pitchFamily="34" charset="0"/>
              </a:rPr>
              <a:t> the 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PhD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thesis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 of Y. </a:t>
            </a:r>
            <a:r>
              <a:rPr lang="fr-FR" sz="1400" dirty="0">
                <a:latin typeface="+mj-lt"/>
                <a:ea typeface="Calibri" panose="020F0502020204030204" pitchFamily="34" charset="0"/>
              </a:rPr>
              <a:t>T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hibaut (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other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funding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)</a:t>
            </a:r>
          </a:p>
          <a:p>
            <a:pPr lvl="1"/>
            <a:r>
              <a:rPr lang="fr-FR" sz="1400" dirty="0">
                <a:latin typeface="+mj-lt"/>
                <a:ea typeface="Calibri" panose="020F0502020204030204" pitchFamily="34" charset="0"/>
              </a:rPr>
              <a:t>C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ombination and sampling of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precomputed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spectra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 (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using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 « </a:t>
            </a:r>
            <a:r>
              <a:rPr lang="fr-FR" sz="1400" dirty="0" err="1">
                <a:effectLst/>
                <a:latin typeface="+mj-lt"/>
                <a:ea typeface="Calibri" panose="020F0502020204030204" pitchFamily="34" charset="0"/>
              </a:rPr>
              <a:t>dsbandrepair</a:t>
            </a:r>
            <a:r>
              <a:rPr lang="fr-FR" sz="1400" dirty="0">
                <a:effectLst/>
                <a:latin typeface="+mj-lt"/>
                <a:ea typeface="Calibri" panose="020F0502020204030204" pitchFamily="34" charset="0"/>
              </a:rPr>
              <a:t> »)</a:t>
            </a:r>
          </a:p>
          <a:p>
            <a:pPr lvl="2"/>
            <a:r>
              <a:rPr lang="fr-FR" sz="1200" dirty="0">
                <a:latin typeface="+mj-lt"/>
              </a:rPr>
              <a:t>Distribution of </a:t>
            </a:r>
            <a:r>
              <a:rPr lang="fr-FR" sz="1200" dirty="0" err="1">
                <a:latin typeface="+mj-lt"/>
              </a:rPr>
              <a:t>tracks</a:t>
            </a:r>
            <a:r>
              <a:rPr lang="fr-FR" sz="1200" dirty="0">
                <a:latin typeface="+mj-lt"/>
              </a:rPr>
              <a:t> per </a:t>
            </a:r>
            <a:r>
              <a:rPr lang="fr-FR" sz="1200" dirty="0" err="1">
                <a:latin typeface="+mj-lt"/>
              </a:rPr>
              <a:t>cell</a:t>
            </a:r>
            <a:endParaRPr lang="fr-FR" sz="1200" dirty="0">
              <a:latin typeface="+mj-lt"/>
            </a:endParaRPr>
          </a:p>
          <a:p>
            <a:pPr lvl="2"/>
            <a:r>
              <a:rPr lang="en-US" sz="12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Determination of the number of damage assigned to each track</a:t>
            </a:r>
            <a:endParaRPr lang="fr-FR" sz="12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Times New Roman" panose="02020603050405020304" pitchFamily="18" charset="0"/>
            </a:endParaRPr>
          </a:p>
          <a:p>
            <a:pPr lvl="2"/>
            <a:endParaRPr lang="fr-FR" sz="1200" dirty="0"/>
          </a:p>
          <a:p>
            <a:pPr lvl="1"/>
            <a:endParaRPr lang="fr-FR" sz="1400" dirty="0"/>
          </a:p>
          <a:p>
            <a:pPr lvl="1"/>
            <a:endParaRPr lang="fr-FR" sz="1400" dirty="0"/>
          </a:p>
        </p:txBody>
      </p:sp>
      <p:pic>
        <p:nvPicPr>
          <p:cNvPr id="6" name="Image 5" descr="Chart, histogram&#10;&#10;Description automatically generated">
            <a:extLst>
              <a:ext uri="{FF2B5EF4-FFF2-40B4-BE49-F238E27FC236}">
                <a16:creationId xmlns:a16="http://schemas.microsoft.com/office/drawing/2014/main" id="{4A843133-D63C-091E-0FDD-E0075876BB64}"/>
              </a:ext>
            </a:extLst>
          </p:cNvPr>
          <p:cNvPicPr>
            <a:picLocks noChangeAspect="1"/>
          </p:cNvPicPr>
          <p:nvPr/>
        </p:nvPicPr>
        <p:blipFill>
          <a:blip r:embed="rId4" r:link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79707" y="814594"/>
            <a:ext cx="2198698" cy="266654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E47BDC16-9332-8523-EFB8-6A98925758B9}"/>
              </a:ext>
            </a:extLst>
          </p:cNvPr>
          <p:cNvSpPr txBox="1"/>
          <p:nvPr/>
        </p:nvSpPr>
        <p:spPr>
          <a:xfrm>
            <a:off x="6571695" y="3543768"/>
            <a:ext cx="2414722" cy="1143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en-GB" sz="10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Top:</a:t>
            </a:r>
            <a:r>
              <a:rPr lang="en-GB" sz="1000" b="1" i="1" dirty="0">
                <a:solidFill>
                  <a:srgbClr val="FF0000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 f(z) distribution </a:t>
            </a:r>
            <a:r>
              <a:rPr lang="en-GB" sz="10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within an endothelial cell population for a given absorbed dose. </a:t>
            </a:r>
          </a:p>
          <a:p>
            <a:pPr algn="just">
              <a:spcAft>
                <a:spcPts val="1000"/>
              </a:spcAft>
            </a:pPr>
            <a:r>
              <a:rPr lang="en-GB" sz="10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Bottom: </a:t>
            </a:r>
            <a:r>
              <a:rPr lang="en-GB" sz="1000" b="1" i="1" dirty="0">
                <a:solidFill>
                  <a:srgbClr val="FF0000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distribution of DSB inside the population</a:t>
            </a:r>
            <a:r>
              <a:rPr lang="en-GB" sz="10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 for an irradiation with monoenergetic neutrons of 15 MeV at a given absorbed dose of 120 </a:t>
            </a:r>
            <a:r>
              <a:rPr lang="en-GB" sz="1000" b="1" i="1" dirty="0" err="1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mGy</a:t>
            </a:r>
            <a:r>
              <a:rPr lang="en-GB" sz="1000" b="1" i="1" dirty="0">
                <a:solidFill>
                  <a:schemeClr val="tx2"/>
                </a:solidFill>
                <a:effectLst/>
                <a:latin typeface="+mj-lt"/>
                <a:ea typeface="Helvetica" pitchFamily="2" charset="0"/>
                <a:cs typeface="Times New Roman" panose="02020603050405020304" pitchFamily="18" charset="0"/>
              </a:rPr>
              <a:t>.</a:t>
            </a:r>
            <a:endParaRPr lang="fr-FR" sz="600" b="1" i="1" dirty="0">
              <a:solidFill>
                <a:schemeClr val="tx2"/>
              </a:solidFill>
              <a:effectLst/>
              <a:latin typeface="+mj-lt"/>
              <a:ea typeface="Helvetica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7A1721B-1162-FE66-1C74-5A842EF80114}"/>
              </a:ext>
            </a:extLst>
          </p:cNvPr>
          <p:cNvSpPr txBox="1"/>
          <p:nvPr/>
        </p:nvSpPr>
        <p:spPr>
          <a:xfrm>
            <a:off x="7884368" y="738485"/>
            <a:ext cx="118814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+mj-lt"/>
              </a:rPr>
              <a:t>Geant4 11.2</a:t>
            </a:r>
          </a:p>
          <a:p>
            <a:r>
              <a:rPr lang="fr-FR" sz="1200" dirty="0" err="1">
                <a:solidFill>
                  <a:schemeClr val="bg1"/>
                </a:solidFill>
                <a:latin typeface="+mj-lt"/>
              </a:rPr>
              <a:t>December</a:t>
            </a:r>
            <a:r>
              <a:rPr lang="fr-FR" sz="1200" dirty="0">
                <a:solidFill>
                  <a:schemeClr val="bg1"/>
                </a:solidFill>
                <a:latin typeface="+mj-lt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8787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9A4F60-F23E-0A63-27C0-86A915E50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4) </a:t>
            </a:r>
            <a:r>
              <a:rPr lang="fr-FR" dirty="0"/>
              <a:t>Multi-</a:t>
            </a:r>
            <a:r>
              <a:rPr lang="fr-FR" dirty="0" err="1"/>
              <a:t>scale</a:t>
            </a:r>
            <a:r>
              <a:rPr lang="fr-FR" dirty="0"/>
              <a:t> platform: </a:t>
            </a:r>
            <a:r>
              <a:rPr lang="fr-FR" dirty="0" err="1">
                <a:solidFill>
                  <a:srgbClr val="FF0000"/>
                </a:solidFill>
              </a:rPr>
              <a:t>radiobiology</a:t>
            </a:r>
            <a:r>
              <a:rPr lang="fr-FR" dirty="0"/>
              <a:t> </a:t>
            </a:r>
            <a:r>
              <a:rPr lang="fr-FR" dirty="0" err="1"/>
              <a:t>example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58E84B8-A27B-2462-703F-049ADEAB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C50211-5D2A-402F-2D8D-96A95C54A47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77368" y="1234491"/>
            <a:ext cx="8153400" cy="3371850"/>
          </a:xfrm>
        </p:spPr>
        <p:txBody>
          <a:bodyPr>
            <a:normAutofit fontScale="92500" lnSpcReduction="20000"/>
          </a:bodyPr>
          <a:lstStyle/>
          <a:p>
            <a:r>
              <a:rPr lang="fr-FR" dirty="0">
                <a:latin typeface="+mj-lt"/>
              </a:rPr>
              <a:t>A new Geant4 </a:t>
            </a:r>
            <a:r>
              <a:rPr lang="fr-FR" dirty="0" err="1">
                <a:latin typeface="+mj-lt"/>
              </a:rPr>
              <a:t>example</a:t>
            </a:r>
            <a:r>
              <a:rPr lang="fr-FR" dirty="0">
                <a:latin typeface="+mj-lt"/>
              </a:rPr>
              <a:t> « </a:t>
            </a:r>
            <a:r>
              <a:rPr lang="fr-FR" dirty="0" err="1">
                <a:solidFill>
                  <a:srgbClr val="FF0000"/>
                </a:solidFill>
                <a:latin typeface="+mj-lt"/>
              </a:rPr>
              <a:t>radiobiology</a:t>
            </a:r>
            <a:r>
              <a:rPr lang="fr-FR" dirty="0">
                <a:latin typeface="+mj-lt"/>
              </a:rPr>
              <a:t> » has been </a:t>
            </a:r>
            <a:r>
              <a:rPr lang="fr-FR" dirty="0" err="1">
                <a:latin typeface="+mj-lt"/>
              </a:rPr>
              <a:t>developed</a:t>
            </a:r>
            <a:r>
              <a:rPr lang="fr-FR" dirty="0">
                <a:latin typeface="+mj-lt"/>
              </a:rPr>
              <a:t> for fast </a:t>
            </a:r>
            <a:r>
              <a:rPr lang="fr-FR" dirty="0" err="1">
                <a:latin typeface="+mj-lt"/>
              </a:rPr>
              <a:t>dosimetric</a:t>
            </a:r>
            <a:r>
              <a:rPr lang="fr-FR" dirty="0">
                <a:latin typeface="+mj-lt"/>
              </a:rPr>
              <a:t> and </a:t>
            </a:r>
            <a:r>
              <a:rPr lang="fr-FR" dirty="0" err="1">
                <a:latin typeface="+mj-lt"/>
              </a:rPr>
              <a:t>radiobiological</a:t>
            </a:r>
            <a:r>
              <a:rPr lang="fr-FR" dirty="0">
                <a:latin typeface="+mj-lt"/>
              </a:rPr>
              <a:t> applications for </a:t>
            </a:r>
            <a:r>
              <a:rPr lang="fr-FR" dirty="0">
                <a:solidFill>
                  <a:srgbClr val="0000CC"/>
                </a:solidFill>
                <a:latin typeface="+mj-lt"/>
              </a:rPr>
              <a:t>proton and ion </a:t>
            </a:r>
            <a:r>
              <a:rPr lang="fr-FR" dirty="0" err="1">
                <a:solidFill>
                  <a:srgbClr val="0000CC"/>
                </a:solidFill>
                <a:latin typeface="+mj-lt"/>
              </a:rPr>
              <a:t>beams</a:t>
            </a:r>
            <a:endParaRPr lang="fr-FR" dirty="0">
              <a:solidFill>
                <a:srgbClr val="0000CC"/>
              </a:solidFill>
              <a:latin typeface="+mj-lt"/>
            </a:endParaRPr>
          </a:p>
          <a:p>
            <a:pPr lvl="1"/>
            <a:r>
              <a:rPr lang="fr-FR" sz="1800" dirty="0" err="1">
                <a:latin typeface="+mj-lt"/>
                <a:ea typeface="Calibri" panose="020F0502020204030204" pitchFamily="34" charset="0"/>
              </a:rPr>
              <a:t>P</a:t>
            </a:r>
            <a:r>
              <a:rPr lang="fr-FR" sz="1800" dirty="0" err="1">
                <a:effectLst/>
                <a:latin typeface="+mj-lt"/>
                <a:ea typeface="Calibri" panose="020F0502020204030204" pitchFamily="34" charset="0"/>
              </a:rPr>
              <a:t>rimaries</a:t>
            </a: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 and </a:t>
            </a:r>
            <a:r>
              <a:rPr lang="fr-FR" sz="1800" dirty="0" err="1">
                <a:effectLst/>
                <a:latin typeface="+mj-lt"/>
                <a:ea typeface="Calibri" panose="020F0502020204030204" pitchFamily="34" charset="0"/>
              </a:rPr>
              <a:t>secondaries</a:t>
            </a: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effectLst/>
                <a:latin typeface="+mj-lt"/>
                <a:ea typeface="Calibri" panose="020F0502020204030204" pitchFamily="34" charset="0"/>
              </a:rPr>
              <a:t>energy</a:t>
            </a: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effectLst/>
                <a:latin typeface="+mj-lt"/>
                <a:ea typeface="Calibri" panose="020F0502020204030204" pitchFamily="34" charset="0"/>
              </a:rPr>
              <a:t>spectra</a:t>
            </a:r>
            <a:endParaRPr lang="fr-FR" sz="1800" dirty="0">
              <a:latin typeface="+mj-lt"/>
              <a:ea typeface="Calibri" panose="020F0502020204030204" pitchFamily="34" charset="0"/>
            </a:endParaRPr>
          </a:p>
          <a:p>
            <a:pPr lvl="1"/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LET (</a:t>
            </a:r>
            <a:r>
              <a:rPr lang="fr-FR" sz="1800" dirty="0" err="1">
                <a:effectLst/>
                <a:latin typeface="+mj-lt"/>
                <a:ea typeface="Calibri" panose="020F0502020204030204" pitchFamily="34" charset="0"/>
              </a:rPr>
              <a:t>Linear</a:t>
            </a: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 Energy Transfer) – </a:t>
            </a:r>
            <a:r>
              <a:rPr lang="fr-FR" sz="1800" i="1" dirty="0">
                <a:effectLst/>
                <a:latin typeface="+mj-lt"/>
                <a:ea typeface="Calibri" panose="020F0502020204030204" pitchFamily="34" charset="0"/>
              </a:rPr>
              <a:t>dose</a:t>
            </a: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 or </a:t>
            </a:r>
            <a:r>
              <a:rPr lang="fr-FR" sz="1800" i="1" dirty="0" err="1">
                <a:effectLst/>
                <a:latin typeface="+mj-lt"/>
                <a:ea typeface="Calibri" panose="020F0502020204030204" pitchFamily="34" charset="0"/>
              </a:rPr>
              <a:t>track</a:t>
            </a:r>
            <a:r>
              <a:rPr lang="fr-FR" sz="1800" i="1" dirty="0" err="1">
                <a:latin typeface="+mj-lt"/>
                <a:ea typeface="Calibri" panose="020F0502020204030204" pitchFamily="34" charset="0"/>
              </a:rPr>
              <a:t>-</a:t>
            </a:r>
            <a:r>
              <a:rPr lang="fr-FR" sz="1800" dirty="0" err="1">
                <a:effectLst/>
                <a:latin typeface="+mj-lt"/>
                <a:ea typeface="Calibri" panose="020F0502020204030204" pitchFamily="34" charset="0"/>
              </a:rPr>
              <a:t>averaged</a:t>
            </a:r>
            <a:endParaRPr lang="fr-FR" sz="1800" dirty="0">
              <a:effectLst/>
              <a:latin typeface="+mj-lt"/>
              <a:ea typeface="Calibri" panose="020F0502020204030204" pitchFamily="34" charset="0"/>
            </a:endParaRPr>
          </a:p>
          <a:p>
            <a:pPr lvl="1"/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Survival Fraction </a:t>
            </a:r>
            <a:r>
              <a:rPr lang="fr-FR" sz="1800" dirty="0" err="1">
                <a:effectLst/>
                <a:latin typeface="+mj-lt"/>
                <a:ea typeface="Calibri" panose="020F0502020204030204" pitchFamily="34" charset="0"/>
              </a:rPr>
              <a:t>from</a:t>
            </a: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effectLst/>
                <a:latin typeface="+mj-lt"/>
                <a:ea typeface="Calibri" panose="020F0502020204030204" pitchFamily="34" charset="0"/>
              </a:rPr>
              <a:t>averaged</a:t>
            </a: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 alpha and beta values </a:t>
            </a:r>
            <a:br>
              <a:rPr lang="fr-FR" sz="18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in slices </a:t>
            </a:r>
            <a:r>
              <a:rPr lang="fr-FR" sz="1800" dirty="0" err="1">
                <a:effectLst/>
                <a:latin typeface="+mj-lt"/>
                <a:ea typeface="Calibri" panose="020F0502020204030204" pitchFamily="34" charset="0"/>
              </a:rPr>
              <a:t>based</a:t>
            </a: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 on </a:t>
            </a:r>
            <a:r>
              <a:rPr lang="fr-FR" sz="1800" dirty="0" err="1">
                <a:effectLst/>
                <a:latin typeface="+mj-lt"/>
                <a:ea typeface="Calibri" panose="020F0502020204030204" pitchFamily="34" charset="0"/>
              </a:rPr>
              <a:t>prec-calc</a:t>
            </a: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. LUT (</a:t>
            </a:r>
            <a:r>
              <a:rPr lang="fr-FR" sz="1800" dirty="0" err="1">
                <a:effectLst/>
                <a:latin typeface="+mj-lt"/>
                <a:ea typeface="Calibri" panose="020F0502020204030204" pitchFamily="34" charset="0"/>
              </a:rPr>
              <a:t>Linear-Quadratic</a:t>
            </a: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effectLst/>
                <a:latin typeface="+mj-lt"/>
                <a:ea typeface="Calibri" panose="020F0502020204030204" pitchFamily="34" charset="0"/>
              </a:rPr>
              <a:t>survival</a:t>
            </a: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 model)</a:t>
            </a:r>
          </a:p>
          <a:p>
            <a:pPr lvl="1"/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RBE (Relative </a:t>
            </a:r>
            <a:r>
              <a:rPr lang="fr-FR" sz="1800" dirty="0" err="1">
                <a:effectLst/>
                <a:latin typeface="+mj-lt"/>
                <a:ea typeface="Calibri" panose="020F0502020204030204" pitchFamily="34" charset="0"/>
              </a:rPr>
              <a:t>Biological</a:t>
            </a: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800" dirty="0" err="1">
                <a:effectLst/>
                <a:latin typeface="+mj-lt"/>
                <a:ea typeface="Calibri" panose="020F0502020204030204" pitchFamily="34" charset="0"/>
              </a:rPr>
              <a:t>Effectiveness</a:t>
            </a: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)</a:t>
            </a:r>
          </a:p>
          <a:p>
            <a:pPr lvl="1"/>
            <a:r>
              <a:rPr lang="fr-FR" sz="1800" dirty="0">
                <a:latin typeface="+mj-lt"/>
                <a:ea typeface="Calibri" panose="020F0502020204030204" pitchFamily="34" charset="0"/>
              </a:rPr>
              <a:t>Physical and </a:t>
            </a:r>
            <a:r>
              <a:rPr lang="fr-FR" sz="1800" dirty="0" err="1">
                <a:latin typeface="+mj-lt"/>
                <a:ea typeface="Calibri" panose="020F0502020204030204" pitchFamily="34" charset="0"/>
              </a:rPr>
              <a:t>biological</a:t>
            </a:r>
            <a:r>
              <a:rPr lang="fr-FR" sz="1800" dirty="0">
                <a:latin typeface="+mj-lt"/>
                <a:ea typeface="Calibri" panose="020F0502020204030204" pitchFamily="34" charset="0"/>
              </a:rPr>
              <a:t> d</a:t>
            </a:r>
            <a:r>
              <a:rPr lang="fr-FR" sz="1800" dirty="0">
                <a:effectLst/>
                <a:latin typeface="+mj-lt"/>
                <a:ea typeface="Calibri" panose="020F0502020204030204" pitchFamily="34" charset="0"/>
              </a:rPr>
              <a:t>oses</a:t>
            </a:r>
          </a:p>
          <a:p>
            <a:r>
              <a:rPr lang="fr-FR" dirty="0" err="1">
                <a:solidFill>
                  <a:srgbClr val="FF0000"/>
                </a:solidFill>
                <a:latin typeface="+mj-lt"/>
              </a:rPr>
              <a:t>Macroscopic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approach</a:t>
            </a:r>
            <a:endParaRPr lang="fr-FR" dirty="0">
              <a:latin typeface="+mj-lt"/>
            </a:endParaRPr>
          </a:p>
          <a:p>
            <a:pPr lvl="1"/>
            <a:r>
              <a:rPr lang="fr-FR" dirty="0" err="1">
                <a:latin typeface="+mj-lt"/>
              </a:rPr>
              <a:t>Only</a:t>
            </a:r>
            <a:r>
              <a:rPr lang="fr-FR" dirty="0">
                <a:latin typeface="+mj-lt"/>
              </a:rPr>
              <a:t> Geant4 </a:t>
            </a:r>
            <a:r>
              <a:rPr lang="fr-FR" dirty="0" err="1">
                <a:latin typeface="+mj-lt"/>
              </a:rPr>
              <a:t>physics</a:t>
            </a:r>
            <a:r>
              <a:rPr lang="fr-FR" dirty="0">
                <a:latin typeface="+mj-lt"/>
              </a:rPr>
              <a:t> (EM + </a:t>
            </a:r>
            <a:r>
              <a:rPr lang="fr-FR" dirty="0" err="1">
                <a:latin typeface="+mj-lt"/>
              </a:rPr>
              <a:t>hadronic</a:t>
            </a:r>
            <a:r>
              <a:rPr lang="fr-FR" dirty="0">
                <a:latin typeface="+mj-lt"/>
              </a:rPr>
              <a:t>) – </a:t>
            </a:r>
            <a:r>
              <a:rPr lang="fr-FR" dirty="0" err="1">
                <a:latin typeface="+mj-lt"/>
              </a:rPr>
              <a:t>much</a:t>
            </a:r>
            <a:r>
              <a:rPr lang="fr-FR" dirty="0">
                <a:latin typeface="+mj-lt"/>
              </a:rPr>
              <a:t> </a:t>
            </a:r>
            <a:r>
              <a:rPr lang="fr-FR" dirty="0" err="1">
                <a:latin typeface="+mj-lt"/>
              </a:rPr>
              <a:t>faster</a:t>
            </a:r>
            <a:endParaRPr lang="fr-FR" dirty="0">
              <a:latin typeface="+mj-lt"/>
            </a:endParaRPr>
          </a:p>
          <a:p>
            <a:pPr lvl="1"/>
            <a:r>
              <a:rPr lang="fr-FR" dirty="0">
                <a:latin typeface="+mj-lt"/>
              </a:rPr>
              <a:t>For large </a:t>
            </a:r>
            <a:r>
              <a:rPr lang="fr-FR" dirty="0" err="1">
                <a:latin typeface="+mj-lt"/>
              </a:rPr>
              <a:t>scale</a:t>
            </a:r>
            <a:r>
              <a:rPr lang="fr-FR" dirty="0">
                <a:latin typeface="+mj-lt"/>
              </a:rPr>
              <a:t> volumes (mm – cm water tank)</a:t>
            </a:r>
          </a:p>
          <a:p>
            <a:pPr lvl="1"/>
            <a:r>
              <a:rPr lang="fr-FR" dirty="0">
                <a:latin typeface="+mj-lt"/>
              </a:rPr>
              <a:t>UI control </a:t>
            </a:r>
          </a:p>
        </p:txBody>
      </p:sp>
      <p:pic>
        <p:nvPicPr>
          <p:cNvPr id="8" name="Picture 29">
            <a:extLst>
              <a:ext uri="{FF2B5EF4-FFF2-40B4-BE49-F238E27FC236}">
                <a16:creationId xmlns:a16="http://schemas.microsoft.com/office/drawing/2014/main" id="{FAEF5E92-043F-19F4-0299-13BCB70108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0196" y="1851670"/>
            <a:ext cx="2296150" cy="213749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21F666BE-9E77-2E60-6D74-E3359BCCC12C}"/>
              </a:ext>
            </a:extLst>
          </p:cNvPr>
          <p:cNvSpPr txBox="1"/>
          <p:nvPr/>
        </p:nvSpPr>
        <p:spPr>
          <a:xfrm>
            <a:off x="6559004" y="3947810"/>
            <a:ext cx="248504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0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The default geometry of the “radiobiology” example</a:t>
            </a:r>
            <a:r>
              <a:rPr lang="fr-FR" sz="1000" b="1" i="1" dirty="0">
                <a:solidFill>
                  <a:schemeClr val="tx2"/>
                </a:solidFill>
                <a:effectLst/>
                <a:latin typeface="+mj-lt"/>
              </a:rPr>
              <a:t> : </a:t>
            </a:r>
            <a:r>
              <a:rPr lang="fr-FR" sz="10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4 x 4 x 4 cm and </a:t>
            </a:r>
            <a:r>
              <a:rPr lang="fr-FR" sz="10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was</a:t>
            </a:r>
            <a:r>
              <a:rPr lang="fr-FR" sz="10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0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sectioned</a:t>
            </a:r>
            <a:r>
              <a:rPr lang="fr-FR" sz="10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fr-FR" sz="10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into</a:t>
            </a:r>
            <a:r>
              <a:rPr lang="fr-FR" sz="10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0.2 x 40 x 40 mm slices </a:t>
            </a:r>
            <a:endParaRPr lang="fr-FR" sz="1000" b="1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6B6D8A7-2793-EF8D-32EC-0D0878CF7FFA}"/>
              </a:ext>
            </a:extLst>
          </p:cNvPr>
          <p:cNvSpPr txBox="1"/>
          <p:nvPr/>
        </p:nvSpPr>
        <p:spPr>
          <a:xfrm>
            <a:off x="7798271" y="846028"/>
            <a:ext cx="118814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+mj-lt"/>
              </a:rPr>
              <a:t>Geant4 11.2</a:t>
            </a:r>
          </a:p>
          <a:p>
            <a:r>
              <a:rPr lang="fr-FR" sz="1200" dirty="0" err="1">
                <a:solidFill>
                  <a:schemeClr val="bg1"/>
                </a:solidFill>
                <a:latin typeface="+mj-lt"/>
              </a:rPr>
              <a:t>December</a:t>
            </a:r>
            <a:r>
              <a:rPr lang="fr-FR" sz="1200" dirty="0">
                <a:solidFill>
                  <a:schemeClr val="bg1"/>
                </a:solidFill>
                <a:latin typeface="+mj-lt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140940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9A4F60-F23E-0A63-27C0-86A915E50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4) </a:t>
            </a:r>
            <a:r>
              <a:rPr lang="fr-FR" dirty="0"/>
              <a:t>Multi-</a:t>
            </a:r>
            <a:r>
              <a:rPr lang="fr-FR" dirty="0" err="1"/>
              <a:t>scale</a:t>
            </a:r>
            <a:r>
              <a:rPr lang="fr-FR" dirty="0"/>
              <a:t> platform: </a:t>
            </a:r>
            <a:r>
              <a:rPr lang="fr-FR" dirty="0" err="1">
                <a:solidFill>
                  <a:srgbClr val="FF0000"/>
                </a:solidFill>
              </a:rPr>
              <a:t>human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phantoms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58E84B8-A27B-2462-703F-049ADEAB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14" name="Espace réservé du contenu 13">
            <a:extLst>
              <a:ext uri="{FF2B5EF4-FFF2-40B4-BE49-F238E27FC236}">
                <a16:creationId xmlns:a16="http://schemas.microsoft.com/office/drawing/2014/main" id="{804C1F7B-86DB-F405-339A-1756B3D2F7D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5759552" cy="3371850"/>
          </a:xfrm>
        </p:spPr>
        <p:txBody>
          <a:bodyPr>
            <a:normAutofit lnSpcReduction="10000"/>
          </a:bodyPr>
          <a:lstStyle/>
          <a:p>
            <a:r>
              <a:rPr lang="fr-FR" dirty="0" err="1"/>
              <a:t>Two</a:t>
            </a:r>
            <a:r>
              <a:rPr lang="fr-FR" dirty="0"/>
              <a:t> new Geant4 </a:t>
            </a:r>
            <a:r>
              <a:rPr lang="fr-FR" dirty="0" err="1"/>
              <a:t>advanced</a:t>
            </a:r>
            <a:r>
              <a:rPr lang="fr-FR" dirty="0"/>
              <a:t> </a:t>
            </a:r>
            <a:r>
              <a:rPr lang="fr-FR" dirty="0" err="1"/>
              <a:t>examples</a:t>
            </a:r>
            <a:r>
              <a:rPr lang="fr-FR" dirty="0"/>
              <a:t> </a:t>
            </a:r>
            <a:r>
              <a:rPr lang="fr-FR" dirty="0" err="1"/>
              <a:t>implementing</a:t>
            </a:r>
            <a:r>
              <a:rPr lang="fr-FR" dirty="0"/>
              <a:t> ICRP </a:t>
            </a:r>
            <a:r>
              <a:rPr lang="fr-FR" dirty="0" err="1"/>
              <a:t>phantoms</a:t>
            </a:r>
            <a:endParaRPr lang="fr-FR" dirty="0"/>
          </a:p>
          <a:p>
            <a:pPr lvl="1"/>
            <a:r>
              <a:rPr lang="fr-FR" dirty="0"/>
              <a:t>« </a:t>
            </a:r>
            <a:r>
              <a:rPr lang="fr-FR" dirty="0">
                <a:solidFill>
                  <a:srgbClr val="FF0000"/>
                </a:solidFill>
              </a:rPr>
              <a:t>ICRU110_human_phantom </a:t>
            </a:r>
            <a:r>
              <a:rPr lang="fr-FR" dirty="0"/>
              <a:t>»</a:t>
            </a:r>
          </a:p>
          <a:p>
            <a:pPr lvl="2"/>
            <a:r>
              <a:rPr lang="fr-FR" dirty="0" err="1">
                <a:solidFill>
                  <a:srgbClr val="0000CC"/>
                </a:solidFill>
              </a:rPr>
              <a:t>Individual</a:t>
            </a:r>
            <a:r>
              <a:rPr lang="fr-FR" dirty="0">
                <a:solidFill>
                  <a:srgbClr val="0000CC"/>
                </a:solidFill>
              </a:rPr>
              <a:t> voxels</a:t>
            </a:r>
          </a:p>
          <a:p>
            <a:pPr lvl="2"/>
            <a:r>
              <a:rPr lang="fr-FR" dirty="0"/>
              <a:t>Human </a:t>
            </a:r>
            <a:r>
              <a:rPr lang="fr-FR" dirty="0">
                <a:solidFill>
                  <a:srgbClr val="0000CC"/>
                </a:solidFill>
              </a:rPr>
              <a:t>male</a:t>
            </a:r>
            <a:r>
              <a:rPr lang="fr-FR" dirty="0"/>
              <a:t> </a:t>
            </a:r>
            <a:r>
              <a:rPr lang="fr-FR" dirty="0" err="1"/>
              <a:t>phantom</a:t>
            </a:r>
            <a:r>
              <a:rPr lang="fr-FR" dirty="0"/>
              <a:t>, </a:t>
            </a:r>
            <a:r>
              <a:rPr lang="fr-FR" dirty="0" err="1"/>
              <a:t>from</a:t>
            </a:r>
            <a:r>
              <a:rPr lang="fr-FR" dirty="0"/>
              <a:t> a </a:t>
            </a:r>
            <a:r>
              <a:rPr lang="fr-FR" dirty="0" err="1"/>
              <a:t>whole</a:t>
            </a:r>
            <a:r>
              <a:rPr lang="fr-FR" dirty="0"/>
              <a:t>-body </a:t>
            </a:r>
            <a:r>
              <a:rPr lang="fr-FR" dirty="0" err="1"/>
              <a:t>clinical</a:t>
            </a:r>
            <a:r>
              <a:rPr lang="fr-FR" dirty="0"/>
              <a:t> CT image: 38yr </a:t>
            </a:r>
            <a:r>
              <a:rPr lang="fr-FR" dirty="0" err="1"/>
              <a:t>old</a:t>
            </a:r>
            <a:r>
              <a:rPr lang="fr-FR" dirty="0"/>
              <a:t>, 176 cm, 70 kg</a:t>
            </a:r>
          </a:p>
          <a:p>
            <a:pPr lvl="2"/>
            <a:r>
              <a:rPr lang="fr-FR" dirty="0"/>
              <a:t>Human </a:t>
            </a:r>
            <a:r>
              <a:rPr lang="fr-FR" dirty="0" err="1">
                <a:solidFill>
                  <a:srgbClr val="0000CC"/>
                </a:solidFill>
              </a:rPr>
              <a:t>female</a:t>
            </a:r>
            <a:r>
              <a:rPr lang="fr-FR" dirty="0"/>
              <a:t> </a:t>
            </a:r>
            <a:r>
              <a:rPr lang="fr-FR" dirty="0" err="1"/>
              <a:t>phantom</a:t>
            </a:r>
            <a:r>
              <a:rPr lang="fr-FR" dirty="0"/>
              <a:t>: 43yr </a:t>
            </a:r>
            <a:r>
              <a:rPr lang="fr-FR" dirty="0" err="1"/>
              <a:t>old</a:t>
            </a:r>
            <a:r>
              <a:rPr lang="fr-FR" dirty="0"/>
              <a:t>, 163 cm, 60 kg</a:t>
            </a:r>
          </a:p>
          <a:p>
            <a:pPr lvl="2"/>
            <a:r>
              <a:rPr lang="fr-FR" dirty="0" err="1"/>
              <a:t>Fully</a:t>
            </a:r>
            <a:r>
              <a:rPr lang="fr-FR" dirty="0"/>
              <a:t> </a:t>
            </a:r>
            <a:r>
              <a:rPr lang="fr-FR" dirty="0">
                <a:solidFill>
                  <a:srgbClr val="0000CC"/>
                </a:solidFill>
              </a:rPr>
              <a:t>scalable</a:t>
            </a:r>
            <a:r>
              <a:rPr lang="fr-FR" dirty="0"/>
              <a:t>, </a:t>
            </a:r>
            <a:r>
              <a:rPr lang="fr-FR" dirty="0" err="1"/>
              <a:t>scoring</a:t>
            </a:r>
            <a:r>
              <a:rPr lang="fr-FR" dirty="0"/>
              <a:t> information at the voxel </a:t>
            </a:r>
            <a:r>
              <a:rPr lang="fr-FR" dirty="0" err="1"/>
              <a:t>level</a:t>
            </a:r>
            <a:r>
              <a:rPr lang="fr-FR" dirty="0"/>
              <a:t>   </a:t>
            </a:r>
          </a:p>
          <a:p>
            <a:pPr lvl="1"/>
            <a:r>
              <a:rPr lang="fr-FR" dirty="0"/>
              <a:t>« </a:t>
            </a:r>
            <a:r>
              <a:rPr lang="fr-FR" dirty="0">
                <a:solidFill>
                  <a:srgbClr val="FF0000"/>
                </a:solidFill>
              </a:rPr>
              <a:t>ICRU145_humanPhantom </a:t>
            </a:r>
            <a:r>
              <a:rPr lang="fr-FR" dirty="0"/>
              <a:t>»</a:t>
            </a:r>
            <a:endParaRPr lang="fr-FR" dirty="0">
              <a:solidFill>
                <a:srgbClr val="FF0000"/>
              </a:solidFill>
            </a:endParaRPr>
          </a:p>
          <a:p>
            <a:pPr lvl="2"/>
            <a:r>
              <a:rPr lang="fr-FR" dirty="0" err="1">
                <a:solidFill>
                  <a:srgbClr val="0000CC"/>
                </a:solidFill>
              </a:rPr>
              <a:t>Mesh</a:t>
            </a:r>
            <a:r>
              <a:rPr lang="fr-FR" dirty="0">
                <a:solidFill>
                  <a:srgbClr val="0000CC"/>
                </a:solidFill>
              </a:rPr>
              <a:t> style </a:t>
            </a:r>
            <a:r>
              <a:rPr lang="fr-FR" dirty="0"/>
              <a:t>(more </a:t>
            </a:r>
            <a:r>
              <a:rPr lang="fr-FR" dirty="0" err="1"/>
              <a:t>realistic</a:t>
            </a:r>
            <a:r>
              <a:rPr lang="fr-FR" dirty="0"/>
              <a:t>)</a:t>
            </a:r>
          </a:p>
          <a:p>
            <a:pPr lvl="2"/>
            <a:r>
              <a:rPr lang="fr-FR" dirty="0" err="1"/>
              <a:t>Also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in GRAS 6.1</a:t>
            </a:r>
          </a:p>
          <a:p>
            <a:endParaRPr lang="fr-FR" dirty="0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741C649E-1DDA-9FB0-C4DB-8C180E572D8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1190" y="1275606"/>
            <a:ext cx="2454120" cy="266429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4362D26-878E-E368-2817-051A71FFC8FF}"/>
              </a:ext>
            </a:extLst>
          </p:cNvPr>
          <p:cNvSpPr txBox="1"/>
          <p:nvPr/>
        </p:nvSpPr>
        <p:spPr>
          <a:xfrm>
            <a:off x="6450051" y="3939902"/>
            <a:ext cx="2574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i="1" dirty="0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ICRU145</a:t>
            </a:r>
            <a: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 phantom visualisation: </a:t>
            </a:r>
            <a:b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left – skin, right – organs</a:t>
            </a:r>
            <a:endParaRPr lang="fr-FR" sz="1200" b="1" dirty="0">
              <a:solidFill>
                <a:schemeClr val="tx2"/>
              </a:solidFill>
              <a:effectLst/>
              <a:latin typeface="+mj-lt"/>
              <a:ea typeface="Arial Unicode MS" panose="020B0604020202020204" pitchFamily="34" charset="-12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7FFF5AE-2A3F-3A22-F862-7B777B378BBA}"/>
              </a:ext>
            </a:extLst>
          </p:cNvPr>
          <p:cNvSpPr txBox="1"/>
          <p:nvPr/>
        </p:nvSpPr>
        <p:spPr>
          <a:xfrm>
            <a:off x="7823835" y="160243"/>
            <a:ext cx="118814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+mj-lt"/>
              </a:rPr>
              <a:t>Geant4 11.1</a:t>
            </a:r>
          </a:p>
          <a:p>
            <a:r>
              <a:rPr lang="fr-FR" sz="1200" dirty="0" err="1">
                <a:solidFill>
                  <a:schemeClr val="bg1"/>
                </a:solidFill>
                <a:latin typeface="+mj-lt"/>
              </a:rPr>
              <a:t>December</a:t>
            </a:r>
            <a:r>
              <a:rPr lang="fr-FR" sz="1200" dirty="0">
                <a:solidFill>
                  <a:schemeClr val="bg1"/>
                </a:solidFill>
                <a:latin typeface="+mj-lt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11013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9A4F60-F23E-0A63-27C0-86A915E50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4) </a:t>
            </a:r>
            <a:r>
              <a:rPr lang="fr-FR" dirty="0"/>
              <a:t>Multi-</a:t>
            </a:r>
            <a:r>
              <a:rPr lang="fr-FR" dirty="0" err="1"/>
              <a:t>scale</a:t>
            </a:r>
            <a:r>
              <a:rPr lang="fr-FR" dirty="0"/>
              <a:t> platform: </a:t>
            </a:r>
            <a:r>
              <a:rPr lang="fr-FR" dirty="0" err="1">
                <a:solidFill>
                  <a:srgbClr val="FF0000"/>
                </a:solidFill>
              </a:rPr>
              <a:t>space</a:t>
            </a:r>
            <a:r>
              <a:rPr lang="fr-FR" dirty="0">
                <a:solidFill>
                  <a:srgbClr val="FF0000"/>
                </a:solidFill>
              </a:rPr>
              <a:t> habitats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58E84B8-A27B-2462-703F-049ADEAB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C50211-5D2A-402F-2D8D-96A95C54A47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4247384" cy="3371850"/>
          </a:xfrm>
        </p:spPr>
        <p:txBody>
          <a:bodyPr>
            <a:normAutofit fontScale="70000" lnSpcReduction="20000"/>
          </a:bodyPr>
          <a:lstStyle/>
          <a:p>
            <a:r>
              <a:rPr lang="fr-FR" dirty="0" err="1"/>
              <a:t>Space</a:t>
            </a:r>
            <a:r>
              <a:rPr lang="fr-FR" dirty="0"/>
              <a:t> habitats</a:t>
            </a:r>
          </a:p>
          <a:p>
            <a:pPr lvl="1"/>
            <a:r>
              <a:rPr lang="fr-FR" dirty="0" err="1"/>
              <a:t>Provided</a:t>
            </a:r>
            <a:r>
              <a:rPr lang="fr-FR" dirty="0"/>
              <a:t> by ESA</a:t>
            </a:r>
          </a:p>
          <a:p>
            <a:pPr lvl="2"/>
            <a:r>
              <a:rPr lang="en-GB" sz="1700" dirty="0">
                <a:effectLst/>
                <a:latin typeface="+mj-lt"/>
                <a:ea typeface="Arial Unicode MS" panose="020B0604020202020204" pitchFamily="34" charset="-128"/>
              </a:rPr>
              <a:t>From the Reference Simulation Scenario Dataset (RSSD) in the framework of the ROSSINI3 study, </a:t>
            </a:r>
            <a:r>
              <a:rPr lang="en-GB" sz="1700" dirty="0">
                <a:latin typeface="+mj-lt"/>
                <a:ea typeface="Arial Unicode MS" panose="020B0604020202020204" pitchFamily="34" charset="-128"/>
              </a:rPr>
              <a:t>provided</a:t>
            </a:r>
            <a:r>
              <a:rPr lang="en-GB" sz="1700" dirty="0">
                <a:effectLst/>
                <a:latin typeface="+mj-lt"/>
                <a:ea typeface="Arial Unicode MS" panose="020B0604020202020204" pitchFamily="34" charset="-128"/>
              </a:rPr>
              <a:t> in GDML format</a:t>
            </a:r>
          </a:p>
          <a:p>
            <a:pPr lvl="3"/>
            <a:r>
              <a:rPr lang="en-GB" sz="1475" dirty="0">
                <a:effectLst/>
                <a:latin typeface="+mj-lt"/>
                <a:ea typeface="Arial Unicode MS" panose="020B0604020202020204" pitchFamily="34" charset="-128"/>
              </a:rPr>
              <a:t>See Reference Simulation Scenario Dataset ROSSINI TN 5.2</a:t>
            </a:r>
          </a:p>
          <a:p>
            <a:pPr lvl="2"/>
            <a:r>
              <a:rPr lang="fr-FR" sz="1700" dirty="0" err="1">
                <a:latin typeface="+mj-lt"/>
              </a:rPr>
              <a:t>Include</a:t>
            </a:r>
            <a:r>
              <a:rPr lang="fr-FR" sz="1700" dirty="0">
                <a:latin typeface="+mj-lt"/>
              </a:rPr>
              <a:t> incident </a:t>
            </a:r>
            <a:r>
              <a:rPr lang="fr-FR" sz="1700" dirty="0" err="1">
                <a:latin typeface="+mj-lt"/>
              </a:rPr>
              <a:t>particle</a:t>
            </a:r>
            <a:r>
              <a:rPr lang="fr-FR" sz="1700" dirty="0">
                <a:latin typeface="+mj-lt"/>
              </a:rPr>
              <a:t> </a:t>
            </a:r>
            <a:r>
              <a:rPr lang="fr-FR" sz="1700" dirty="0" err="1">
                <a:latin typeface="+mj-lt"/>
              </a:rPr>
              <a:t>spectra</a:t>
            </a:r>
            <a:r>
              <a:rPr lang="fr-FR" sz="1700" dirty="0">
                <a:latin typeface="+mj-lt"/>
              </a:rPr>
              <a:t> (GRAS format)</a:t>
            </a:r>
          </a:p>
          <a:p>
            <a:pPr lvl="1"/>
            <a:r>
              <a:rPr lang="fr-FR" dirty="0">
                <a:solidFill>
                  <a:srgbClr val="FF0000"/>
                </a:solidFill>
              </a:rPr>
              <a:t>Four habitats </a:t>
            </a:r>
            <a:r>
              <a:rPr lang="fr-FR" dirty="0"/>
              <a:t>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imported</a:t>
            </a:r>
            <a:r>
              <a:rPr lang="fr-FR" dirty="0"/>
              <a:t> in the PF</a:t>
            </a:r>
          </a:p>
          <a:p>
            <a:pPr lvl="2"/>
            <a:r>
              <a:rPr lang="fr-FR" dirty="0"/>
              <a:t>Moon</a:t>
            </a:r>
          </a:p>
          <a:p>
            <a:pPr lvl="2"/>
            <a:r>
              <a:rPr lang="fr-FR" dirty="0"/>
              <a:t>Mars</a:t>
            </a:r>
          </a:p>
          <a:p>
            <a:pPr lvl="2"/>
            <a:r>
              <a:rPr lang="fr-FR" dirty="0"/>
              <a:t>Transfer</a:t>
            </a:r>
          </a:p>
          <a:p>
            <a:pPr lvl="2"/>
            <a:r>
              <a:rPr lang="fr-FR" dirty="0"/>
              <a:t>Station</a:t>
            </a:r>
          </a:p>
          <a:p>
            <a:pPr lvl="1"/>
            <a:r>
              <a:rPr lang="fr-FR" dirty="0"/>
              <a:t>Human </a:t>
            </a:r>
            <a:r>
              <a:rPr lang="fr-FR" dirty="0" err="1"/>
              <a:t>phantom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placed</a:t>
            </a:r>
            <a:r>
              <a:rPr lang="fr-FR" dirty="0"/>
              <a:t> </a:t>
            </a:r>
            <a:r>
              <a:rPr lang="fr-FR" dirty="0" err="1"/>
              <a:t>inside</a:t>
            </a:r>
            <a:r>
              <a:rPr lang="fr-FR" dirty="0"/>
              <a:t> the setup (ICRU110)</a:t>
            </a:r>
          </a:p>
          <a:p>
            <a:pPr lvl="1"/>
            <a:r>
              <a:rPr lang="fr-FR" dirty="0"/>
              <a:t>Incident </a:t>
            </a:r>
            <a:r>
              <a:rPr lang="fr-FR" dirty="0" err="1"/>
              <a:t>spectrum</a:t>
            </a:r>
            <a:r>
              <a:rPr lang="fr-FR" dirty="0"/>
              <a:t> of </a:t>
            </a:r>
            <a:r>
              <a:rPr lang="fr-FR" dirty="0" err="1"/>
              <a:t>particles</a:t>
            </a:r>
            <a:r>
              <a:rPr lang="fr-FR" dirty="0"/>
              <a:t> can </a:t>
            </a:r>
            <a:r>
              <a:rPr lang="fr-FR" dirty="0" err="1"/>
              <a:t>be</a:t>
            </a:r>
            <a:r>
              <a:rPr lang="fr-FR" dirty="0"/>
              <a:t> shot on the setup </a:t>
            </a:r>
          </a:p>
        </p:txBody>
      </p:sp>
      <p:pic>
        <p:nvPicPr>
          <p:cNvPr id="5" name="Picture 41" descr="Diagram&#10;&#10;Description automatically generated">
            <a:extLst>
              <a:ext uri="{FF2B5EF4-FFF2-40B4-BE49-F238E27FC236}">
                <a16:creationId xmlns:a16="http://schemas.microsoft.com/office/drawing/2014/main" id="{9D86E7E6-79B2-7229-9286-4898675865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80970" y="1938427"/>
            <a:ext cx="3348137" cy="110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92E404F2-6C56-8210-78A9-5CC150B114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731" y="1020921"/>
            <a:ext cx="3350583" cy="87000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43" descr="A group of yellow balloons&#10;&#10;Description automatically generated with low confidence">
            <a:extLst>
              <a:ext uri="{FF2B5EF4-FFF2-40B4-BE49-F238E27FC236}">
                <a16:creationId xmlns:a16="http://schemas.microsoft.com/office/drawing/2014/main" id="{A1A0FA67-80D7-8DE3-19C0-AB73470A309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86391" y="3092779"/>
            <a:ext cx="1650820" cy="1294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44">
            <a:extLst>
              <a:ext uri="{FF2B5EF4-FFF2-40B4-BE49-F238E27FC236}">
                <a16:creationId xmlns:a16="http://schemas.microsoft.com/office/drawing/2014/main" id="{A37A45DC-3D88-ED88-CD4B-F6D8D57686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76494" y="3092779"/>
            <a:ext cx="1650820" cy="1294182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024C828C-2ACD-2E93-B9DD-9A5042865A75}"/>
              </a:ext>
            </a:extLst>
          </p:cNvPr>
          <p:cNvSpPr txBox="1"/>
          <p:nvPr/>
        </p:nvSpPr>
        <p:spPr>
          <a:xfrm>
            <a:off x="8267247" y="1285257"/>
            <a:ext cx="67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i="1" dirty="0">
                <a:solidFill>
                  <a:schemeClr val="tx2"/>
                </a:solidFill>
                <a:latin typeface="+mj-lt"/>
              </a:rPr>
              <a:t>Moo</a:t>
            </a:r>
            <a:r>
              <a:rPr lang="fr-FR" b="1" i="1" dirty="0">
                <a:solidFill>
                  <a:schemeClr val="tx2"/>
                </a:solidFill>
                <a:latin typeface="+mj-lt"/>
              </a:rPr>
              <a:t>n</a:t>
            </a:r>
            <a:endParaRPr lang="fr-FR" sz="1800" b="1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59CA37A-007F-A035-C770-1618F2135172}"/>
              </a:ext>
            </a:extLst>
          </p:cNvPr>
          <p:cNvSpPr txBox="1"/>
          <p:nvPr/>
        </p:nvSpPr>
        <p:spPr>
          <a:xfrm>
            <a:off x="8267247" y="2226721"/>
            <a:ext cx="615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i="1" dirty="0">
                <a:solidFill>
                  <a:schemeClr val="tx2"/>
                </a:solidFill>
                <a:latin typeface="+mj-lt"/>
              </a:rPr>
              <a:t>Mars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8855757A-D3A8-42BE-75B5-4EDD5C6A687F}"/>
              </a:ext>
            </a:extLst>
          </p:cNvPr>
          <p:cNvSpPr txBox="1"/>
          <p:nvPr/>
        </p:nvSpPr>
        <p:spPr>
          <a:xfrm>
            <a:off x="5403960" y="4314953"/>
            <a:ext cx="874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i="1" dirty="0">
                <a:solidFill>
                  <a:schemeClr val="tx2"/>
                </a:solidFill>
                <a:latin typeface="+mj-lt"/>
              </a:rPr>
              <a:t>Transfer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81FBF94-C503-2007-93F0-2A705365EF46}"/>
              </a:ext>
            </a:extLst>
          </p:cNvPr>
          <p:cNvSpPr txBox="1"/>
          <p:nvPr/>
        </p:nvSpPr>
        <p:spPr>
          <a:xfrm>
            <a:off x="6964508" y="4314953"/>
            <a:ext cx="782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 i="1" dirty="0">
                <a:solidFill>
                  <a:schemeClr val="tx2"/>
                </a:solidFill>
                <a:latin typeface="+mj-lt"/>
              </a:rPr>
              <a:t>Station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551E74-630F-AB83-8BF2-2E9FB45697D6}"/>
              </a:ext>
            </a:extLst>
          </p:cNvPr>
          <p:cNvSpPr txBox="1"/>
          <p:nvPr/>
        </p:nvSpPr>
        <p:spPr>
          <a:xfrm>
            <a:off x="4614275" y="715329"/>
            <a:ext cx="20833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Examples of </a:t>
            </a:r>
            <a:r>
              <a:rPr lang="en-GB" sz="1200" b="1" i="1" dirty="0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space habitats</a:t>
            </a:r>
            <a:endParaRPr lang="fr-FR" sz="1200" b="1" dirty="0">
              <a:solidFill>
                <a:schemeClr val="tx2"/>
              </a:solidFill>
              <a:effectLst/>
              <a:latin typeface="+mj-lt"/>
              <a:ea typeface="Arial Unicode MS" panose="020B0604020202020204" pitchFamily="34" charset="-128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04DDEC46-32CF-2551-215C-A8438A871C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20" y="3739870"/>
            <a:ext cx="945957" cy="1344029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</p:pic>
    </p:spTree>
    <p:extLst>
      <p:ext uri="{BB962C8B-B14F-4D97-AF65-F5344CB8AC3E}">
        <p14:creationId xmlns:p14="http://schemas.microsoft.com/office/powerpoint/2010/main" val="269853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856BF212-D736-6577-8ABD-BAB8B23A29C8}"/>
              </a:ext>
            </a:extLst>
          </p:cNvPr>
          <p:cNvSpPr/>
          <p:nvPr/>
        </p:nvSpPr>
        <p:spPr>
          <a:xfrm>
            <a:off x="827584" y="4542839"/>
            <a:ext cx="6624736" cy="56417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C9A4F60-F23E-0A63-27C0-86A915E50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4) </a:t>
            </a:r>
            <a:r>
              <a:rPr lang="fr-FR" dirty="0"/>
              <a:t>Multi-</a:t>
            </a:r>
            <a:r>
              <a:rPr lang="fr-FR" dirty="0" err="1"/>
              <a:t>scale</a:t>
            </a:r>
            <a:r>
              <a:rPr lang="fr-FR" dirty="0"/>
              <a:t> platform: </a:t>
            </a:r>
            <a:r>
              <a:rPr lang="fr-FR" dirty="0" err="1">
                <a:solidFill>
                  <a:srgbClr val="FF0000"/>
                </a:solidFill>
              </a:rPr>
              <a:t>overview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58E84B8-A27B-2462-703F-049ADEAB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C50211-5D2A-402F-2D8D-96A95C54A47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174437"/>
            <a:ext cx="8153400" cy="3371850"/>
          </a:xfrm>
        </p:spPr>
        <p:txBody>
          <a:bodyPr>
            <a:normAutofit/>
          </a:bodyPr>
          <a:lstStyle/>
          <a:p>
            <a:r>
              <a:rPr lang="en-US" sz="1400" dirty="0"/>
              <a:t>We developed a dedicated framework based on </a:t>
            </a:r>
            <a:r>
              <a:rPr lang="en-US" sz="1400" dirty="0" err="1">
                <a:solidFill>
                  <a:srgbClr val="0000CC"/>
                </a:solidFill>
              </a:rPr>
              <a:t>FreeCAD</a:t>
            </a:r>
            <a:r>
              <a:rPr lang="en-US" sz="1400" dirty="0"/>
              <a:t> called “</a:t>
            </a:r>
            <a:r>
              <a:rPr lang="en-US" sz="1400" dirty="0">
                <a:solidFill>
                  <a:srgbClr val="FF0000"/>
                </a:solidFill>
              </a:rPr>
              <a:t>GDML - Multi Stage</a:t>
            </a:r>
            <a:r>
              <a:rPr lang="en-US" sz="1400" dirty="0"/>
              <a:t>” </a:t>
            </a:r>
          </a:p>
          <a:p>
            <a:pPr lvl="1"/>
            <a:r>
              <a:rPr lang="en-GB" sz="1200" dirty="0"/>
              <a:t>Simplify the launch of </a:t>
            </a:r>
            <a:r>
              <a:rPr lang="en-GB" sz="1200" dirty="0">
                <a:solidFill>
                  <a:srgbClr val="0000CC"/>
                </a:solidFill>
              </a:rPr>
              <a:t>multi-scale simulations</a:t>
            </a:r>
            <a:r>
              <a:rPr lang="en-GB" sz="1200" dirty="0"/>
              <a:t>, the scoring in </a:t>
            </a:r>
            <a:r>
              <a:rPr lang="en-GB" sz="1200" dirty="0">
                <a:solidFill>
                  <a:srgbClr val="0000CC"/>
                </a:solidFill>
              </a:rPr>
              <a:t>virtual volumes </a:t>
            </a:r>
            <a:r>
              <a:rPr lang="en-GB" sz="1200" dirty="0"/>
              <a:t>and the use </a:t>
            </a:r>
            <a:r>
              <a:rPr lang="en-GB" sz="1200" dirty="0">
                <a:solidFill>
                  <a:srgbClr val="0000CC"/>
                </a:solidFill>
              </a:rPr>
              <a:t>radiation phase space files, </a:t>
            </a:r>
            <a:r>
              <a:rPr lang="en-GB" sz="1200" dirty="0"/>
              <a:t>allowing the design of </a:t>
            </a:r>
            <a:r>
              <a:rPr lang="en-GB" sz="1200" dirty="0">
                <a:solidFill>
                  <a:srgbClr val="0000CC"/>
                </a:solidFill>
              </a:rPr>
              <a:t>space habitats </a:t>
            </a:r>
            <a:r>
              <a:rPr lang="en-GB" sz="1200" dirty="0"/>
              <a:t>with specific radiation environments and supporting the use of the </a:t>
            </a:r>
            <a:r>
              <a:rPr lang="en-GB" sz="1200" dirty="0">
                <a:solidFill>
                  <a:srgbClr val="0000CC"/>
                </a:solidFill>
              </a:rPr>
              <a:t>scaled human phantom </a:t>
            </a:r>
            <a:r>
              <a:rPr lang="en-GB" sz="1200" dirty="0"/>
              <a:t>to calculate the dosimetry</a:t>
            </a:r>
            <a:r>
              <a:rPr lang="fr-FR" sz="1200" dirty="0"/>
              <a:t> </a:t>
            </a:r>
          </a:p>
          <a:p>
            <a:pPr lvl="1"/>
            <a:r>
              <a:rPr lang="en-US" sz="1200" dirty="0"/>
              <a:t>The simulation is </a:t>
            </a:r>
            <a:r>
              <a:rPr lang="en-US" sz="1200" b="1" dirty="0"/>
              <a:t>split</a:t>
            </a:r>
            <a:r>
              <a:rPr lang="en-US" sz="1200" dirty="0"/>
              <a:t> into two or more stages</a:t>
            </a:r>
          </a:p>
          <a:p>
            <a:pPr lvl="2"/>
            <a:r>
              <a:rPr lang="en-US" sz="1100" dirty="0"/>
              <a:t>The splitting is obtained by defining some interfaces (bounding surfaces) and saving the phase space whenever a particle reaches them. These are used as the source for the next simulation stage.</a:t>
            </a:r>
          </a:p>
          <a:p>
            <a:pPr lvl="2"/>
            <a:r>
              <a:rPr lang="fr-FR" sz="1100" dirty="0">
                <a:solidFill>
                  <a:srgbClr val="FF0000"/>
                </a:solidFill>
              </a:rPr>
              <a:t>Can combine GRAS </a:t>
            </a:r>
            <a:r>
              <a:rPr lang="fr-FR" sz="1100" dirty="0" err="1">
                <a:solidFill>
                  <a:srgbClr val="FF0000"/>
                </a:solidFill>
              </a:rPr>
              <a:t>multi-stage</a:t>
            </a:r>
            <a:r>
              <a:rPr lang="fr-FR" sz="1100" dirty="0">
                <a:solidFill>
                  <a:srgbClr val="FF0000"/>
                </a:solidFill>
              </a:rPr>
              <a:t> </a:t>
            </a:r>
            <a:r>
              <a:rPr lang="fr-FR" sz="1100" dirty="0" err="1">
                <a:solidFill>
                  <a:srgbClr val="FF0000"/>
                </a:solidFill>
              </a:rPr>
              <a:t>with</a:t>
            </a:r>
            <a:r>
              <a:rPr lang="fr-FR" sz="1100" dirty="0">
                <a:solidFill>
                  <a:srgbClr val="FF0000"/>
                </a:solidFill>
              </a:rPr>
              <a:t> Geant4/Geant4-DNA applications </a:t>
            </a:r>
            <a:br>
              <a:rPr lang="fr-FR" sz="1100" dirty="0">
                <a:solidFill>
                  <a:srgbClr val="FF0000"/>
                </a:solidFill>
              </a:rPr>
            </a:br>
            <a:r>
              <a:rPr lang="fr-FR" sz="1100" dirty="0">
                <a:solidFill>
                  <a:srgbClr val="FF0000"/>
                </a:solidFill>
              </a:rPr>
              <a:t>or Geant4/Geant4-DNA standalone applications</a:t>
            </a:r>
          </a:p>
          <a:p>
            <a:pPr lvl="2"/>
            <a:r>
              <a:rPr lang="fr-FR" sz="1100" dirty="0"/>
              <a:t>New </a:t>
            </a:r>
            <a:r>
              <a:rPr lang="fr-FR" sz="1100" dirty="0" err="1"/>
              <a:t>dedicated</a:t>
            </a:r>
            <a:r>
              <a:rPr lang="fr-FR" sz="1100" dirty="0"/>
              <a:t> classes for GRAS PSF </a:t>
            </a:r>
            <a:r>
              <a:rPr lang="fr-FR" sz="1100" dirty="0" err="1"/>
              <a:t>reading</a:t>
            </a:r>
            <a:r>
              <a:rPr lang="fr-FR" sz="1100" dirty="0"/>
              <a:t> in Geant4/Geant4-DNA </a:t>
            </a:r>
            <a:r>
              <a:rPr lang="fr-FR" sz="1100" dirty="0" err="1"/>
              <a:t>examples</a:t>
            </a:r>
            <a:endParaRPr lang="fr-FR" sz="1100" dirty="0"/>
          </a:p>
          <a:p>
            <a:pPr lvl="1"/>
            <a:r>
              <a:rPr lang="en-US" sz="1200" dirty="0"/>
              <a:t>Directly accessible from the dropdown menu in </a:t>
            </a:r>
            <a:r>
              <a:rPr lang="en-US" sz="1200" dirty="0" err="1"/>
              <a:t>FreeCAD</a:t>
            </a:r>
            <a:endParaRPr lang="fr-FR" sz="1200" dirty="0"/>
          </a:p>
        </p:txBody>
      </p:sp>
      <p:pic>
        <p:nvPicPr>
          <p:cNvPr id="6" name="Picture 34">
            <a:extLst>
              <a:ext uri="{FF2B5EF4-FFF2-40B4-BE49-F238E27FC236}">
                <a16:creationId xmlns:a16="http://schemas.microsoft.com/office/drawing/2014/main" id="{0C529612-8673-5BB0-B276-D3ED3A15CE1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91"/>
          <a:stretch/>
        </p:blipFill>
        <p:spPr bwMode="auto">
          <a:xfrm>
            <a:off x="677878" y="3591672"/>
            <a:ext cx="4075617" cy="1380378"/>
          </a:xfrm>
          <a:prstGeom prst="rect">
            <a:avLst/>
          </a:prstGeom>
          <a:noFill/>
          <a:ln>
            <a:solidFill>
              <a:schemeClr val="tx2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C33C516-CB6D-E9D2-3133-2103A7D49A92}"/>
              </a:ext>
            </a:extLst>
          </p:cNvPr>
          <p:cNvSpPr txBox="1"/>
          <p:nvPr/>
        </p:nvSpPr>
        <p:spPr>
          <a:xfrm>
            <a:off x="4744111" y="3586149"/>
            <a:ext cx="1090157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Left: The </a:t>
            </a:r>
            <a:r>
              <a:rPr lang="en-US" sz="900" b="1" i="1" dirty="0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main interface 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for the plugin developed on </a:t>
            </a:r>
            <a:r>
              <a:rPr lang="en-US" sz="900" b="1" i="1" dirty="0" err="1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FreeCAD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. </a:t>
            </a:r>
          </a:p>
          <a:p>
            <a:endParaRPr lang="en-US" sz="900" b="1" i="1" dirty="0">
              <a:solidFill>
                <a:schemeClr val="tx2"/>
              </a:solidFill>
              <a:latin typeface="+mj-lt"/>
              <a:ea typeface="Arial Unicode MS" panose="020B0604020202020204" pitchFamily="34" charset="-128"/>
            </a:endParaRPr>
          </a:p>
          <a:p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Right: detail on the dropdown menu for the workbench selection.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</a:rPr>
              <a:t> </a:t>
            </a:r>
            <a:endParaRPr lang="fr-FR" sz="900" b="1" i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8ABC969-7E93-98BC-139D-05C2932AC07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4640" y="2566789"/>
            <a:ext cx="2811408" cy="2162878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BE690D60-779C-4354-13D1-ED89C2029EC2}"/>
              </a:ext>
            </a:extLst>
          </p:cNvPr>
          <p:cNvSpPr txBox="1"/>
          <p:nvPr/>
        </p:nvSpPr>
        <p:spPr>
          <a:xfrm>
            <a:off x="6372200" y="4703395"/>
            <a:ext cx="2128688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b="1" i="1" dirty="0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Interface elements 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for the simulation launch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</a:rPr>
              <a:t> </a:t>
            </a:r>
            <a:endParaRPr lang="fr-FR" sz="900" b="1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7D18133-0307-0189-8A6C-D1164EAABEBB}"/>
              </a:ext>
            </a:extLst>
          </p:cNvPr>
          <p:cNvSpPr txBox="1"/>
          <p:nvPr/>
        </p:nvSpPr>
        <p:spPr>
          <a:xfrm>
            <a:off x="7959410" y="319729"/>
            <a:ext cx="877291" cy="276999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fr-FR" sz="1200" dirty="0">
                <a:solidFill>
                  <a:schemeClr val="bg1"/>
                </a:solidFill>
                <a:latin typeface="+mj-lt"/>
              </a:rPr>
              <a:t>In </a:t>
            </a:r>
            <a:r>
              <a:rPr lang="fr-FR" sz="1200" dirty="0" err="1">
                <a:solidFill>
                  <a:schemeClr val="bg1"/>
                </a:solidFill>
                <a:latin typeface="+mj-lt"/>
              </a:rPr>
              <a:t>FreeCAD</a:t>
            </a:r>
            <a:endParaRPr lang="fr-FR" sz="12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135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id="{CC779C27-9033-7C2F-3D12-C588A48D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4) </a:t>
            </a:r>
            <a:r>
              <a:rPr lang="fr-FR" dirty="0"/>
              <a:t>Multi-</a:t>
            </a:r>
            <a:r>
              <a:rPr lang="fr-FR" dirty="0" err="1"/>
              <a:t>scale</a:t>
            </a:r>
            <a:r>
              <a:rPr lang="fr-FR" dirty="0"/>
              <a:t> platform: </a:t>
            </a:r>
            <a:r>
              <a:rPr lang="fr-FR" dirty="0">
                <a:solidFill>
                  <a:srgbClr val="FF0000"/>
                </a:solidFill>
              </a:rPr>
              <a:t>macro</a:t>
            </a:r>
            <a:r>
              <a:rPr lang="fr-FR" dirty="0"/>
              <a:t> to </a:t>
            </a:r>
            <a:r>
              <a:rPr lang="fr-FR" dirty="0">
                <a:solidFill>
                  <a:srgbClr val="FF0000"/>
                </a:solidFill>
              </a:rPr>
              <a:t>micro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CD27A844-3A9A-F561-4DBD-6B6E7FD3D9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25</a:t>
            </a:fld>
            <a:endParaRPr lang="fr-FR"/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A746E749-77AB-D9FD-5388-5EA1440A5520}"/>
              </a:ext>
            </a:extLst>
          </p:cNvPr>
          <p:cNvSpPr txBox="1"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fr-FR" sz="1600" dirty="0"/>
              <a:t>Example of « MACRO to MICRO » use case: </a:t>
            </a:r>
            <a:br>
              <a:rPr lang="fr-FR" sz="1600" dirty="0"/>
            </a:br>
            <a:r>
              <a:rPr lang="fr-FR" sz="1600" dirty="0"/>
              <a:t>« </a:t>
            </a:r>
            <a:r>
              <a:rPr lang="fr-FR" sz="1600" dirty="0" err="1">
                <a:solidFill>
                  <a:srgbClr val="0000CC"/>
                </a:solidFill>
              </a:rPr>
              <a:t>quantify</a:t>
            </a:r>
            <a:r>
              <a:rPr lang="fr-FR" sz="1600" dirty="0">
                <a:solidFill>
                  <a:srgbClr val="0000CC"/>
                </a:solidFill>
              </a:rPr>
              <a:t> the impact of </a:t>
            </a:r>
            <a:r>
              <a:rPr lang="fr-FR" sz="1600" dirty="0" err="1">
                <a:solidFill>
                  <a:srgbClr val="0000CC"/>
                </a:solidFill>
              </a:rPr>
              <a:t>particles</a:t>
            </a:r>
            <a:r>
              <a:rPr lang="fr-FR" sz="1600" dirty="0">
                <a:solidFill>
                  <a:srgbClr val="0000CC"/>
                </a:solidFill>
              </a:rPr>
              <a:t> at the DNA </a:t>
            </a:r>
            <a:r>
              <a:rPr lang="fr-FR" sz="1600" dirty="0" err="1">
                <a:solidFill>
                  <a:srgbClr val="0000CC"/>
                </a:solidFill>
              </a:rPr>
              <a:t>scale</a:t>
            </a:r>
            <a:r>
              <a:rPr lang="fr-FR" sz="1600" dirty="0">
                <a:solidFill>
                  <a:srgbClr val="0000CC"/>
                </a:solidFill>
              </a:rPr>
              <a:t> in a </a:t>
            </a:r>
            <a:r>
              <a:rPr lang="fr-FR" sz="1600" dirty="0" err="1">
                <a:solidFill>
                  <a:srgbClr val="0000CC"/>
                </a:solidFill>
              </a:rPr>
              <a:t>human’s</a:t>
            </a:r>
            <a:r>
              <a:rPr lang="fr-FR" sz="1600" dirty="0">
                <a:solidFill>
                  <a:srgbClr val="0000CC"/>
                </a:solidFill>
              </a:rPr>
              <a:t> </a:t>
            </a:r>
            <a:r>
              <a:rPr lang="fr-FR" sz="1600" dirty="0" err="1">
                <a:solidFill>
                  <a:srgbClr val="0000CC"/>
                </a:solidFill>
              </a:rPr>
              <a:t>liver</a:t>
            </a:r>
            <a:r>
              <a:rPr lang="fr-FR" sz="1600" dirty="0">
                <a:solidFill>
                  <a:srgbClr val="0000CC"/>
                </a:solidFill>
              </a:rPr>
              <a:t> </a:t>
            </a:r>
            <a:r>
              <a:rPr lang="fr-FR" sz="1600" dirty="0" err="1">
                <a:solidFill>
                  <a:srgbClr val="0000CC"/>
                </a:solidFill>
              </a:rPr>
              <a:t>cell</a:t>
            </a:r>
            <a:r>
              <a:rPr lang="fr-FR" sz="1600" dirty="0">
                <a:solidFill>
                  <a:srgbClr val="0000CC"/>
                </a:solidFill>
              </a:rPr>
              <a:t> (micro) </a:t>
            </a:r>
            <a:r>
              <a:rPr lang="fr-FR" sz="1600" dirty="0" err="1">
                <a:solidFill>
                  <a:srgbClr val="0000CC"/>
                </a:solidFill>
              </a:rPr>
              <a:t>from</a:t>
            </a:r>
            <a:r>
              <a:rPr lang="fr-FR" sz="1600" dirty="0">
                <a:solidFill>
                  <a:srgbClr val="0000CC"/>
                </a:solidFill>
              </a:rPr>
              <a:t> a </a:t>
            </a:r>
            <a:r>
              <a:rPr lang="fr-FR" sz="1600" dirty="0" err="1">
                <a:solidFill>
                  <a:srgbClr val="0000CC"/>
                </a:solidFill>
              </a:rPr>
              <a:t>spectrum</a:t>
            </a:r>
            <a:r>
              <a:rPr lang="fr-FR" sz="1600" dirty="0">
                <a:solidFill>
                  <a:srgbClr val="0000CC"/>
                </a:solidFill>
              </a:rPr>
              <a:t> </a:t>
            </a:r>
            <a:r>
              <a:rPr lang="fr-FR" sz="1600" dirty="0" err="1">
                <a:solidFill>
                  <a:srgbClr val="0000CC"/>
                </a:solidFill>
              </a:rPr>
              <a:t>impacting</a:t>
            </a:r>
            <a:r>
              <a:rPr lang="fr-FR" sz="1600" dirty="0">
                <a:solidFill>
                  <a:srgbClr val="0000CC"/>
                </a:solidFill>
              </a:rPr>
              <a:t> on a </a:t>
            </a:r>
            <a:r>
              <a:rPr lang="fr-FR" sz="1600" dirty="0" err="1">
                <a:solidFill>
                  <a:srgbClr val="0000CC"/>
                </a:solidFill>
              </a:rPr>
              <a:t>space</a:t>
            </a:r>
            <a:r>
              <a:rPr lang="fr-FR" sz="1600" dirty="0">
                <a:solidFill>
                  <a:srgbClr val="0000CC"/>
                </a:solidFill>
              </a:rPr>
              <a:t> habitat (macro)</a:t>
            </a:r>
            <a:r>
              <a:rPr lang="fr-FR" sz="1600" dirty="0"/>
              <a:t> »</a:t>
            </a:r>
            <a:br>
              <a:rPr lang="fr-FR" sz="1600" dirty="0"/>
            </a:br>
            <a:endParaRPr lang="fr-FR" sz="1600" dirty="0"/>
          </a:p>
          <a:p>
            <a:pPr marL="617220" lvl="1" indent="-342900">
              <a:buSzPct val="110000"/>
              <a:buFont typeface="+mj-lt"/>
              <a:buAutoNum type="arabicPeriod"/>
            </a:pPr>
            <a:r>
              <a:rPr lang="en-US" sz="1400" dirty="0"/>
              <a:t>Open </a:t>
            </a:r>
            <a:r>
              <a:rPr lang="en-US" sz="1400" b="1" dirty="0" err="1">
                <a:solidFill>
                  <a:srgbClr val="FF0000"/>
                </a:solidFill>
              </a:rPr>
              <a:t>FreeCAD</a:t>
            </a:r>
            <a:r>
              <a:rPr lang="en-US" sz="1400" dirty="0"/>
              <a:t> and select the “GDML - Multistage” workbench</a:t>
            </a:r>
            <a:endParaRPr lang="fr-FR" sz="1400" dirty="0"/>
          </a:p>
          <a:p>
            <a:pPr marL="617220" lvl="1" indent="-342900">
              <a:buSzPct val="110000"/>
              <a:buFont typeface="+mj-lt"/>
              <a:buAutoNum type="arabicPeriod"/>
            </a:pPr>
            <a:r>
              <a:rPr lang="en-US" sz="1400" dirty="0"/>
              <a:t>Import the geometry of the </a:t>
            </a:r>
            <a:r>
              <a:rPr lang="en-US" sz="1400" b="1" dirty="0">
                <a:solidFill>
                  <a:srgbClr val="FF0000"/>
                </a:solidFill>
              </a:rPr>
              <a:t>Space Habitat</a:t>
            </a:r>
            <a:endParaRPr lang="fr-FR" sz="1400" b="1" dirty="0">
              <a:solidFill>
                <a:srgbClr val="FF0000"/>
              </a:solidFill>
            </a:endParaRPr>
          </a:p>
          <a:p>
            <a:pPr marL="617220" lvl="1" indent="-342900">
              <a:buSzPct val="110000"/>
              <a:buFont typeface="+mj-lt"/>
              <a:buAutoNum type="arabicPeriod"/>
            </a:pPr>
            <a:r>
              <a:rPr lang="en-US" sz="1400" dirty="0"/>
              <a:t>Import the </a:t>
            </a:r>
            <a:r>
              <a:rPr lang="en-US" sz="1400" b="1" dirty="0">
                <a:solidFill>
                  <a:srgbClr val="FF0000"/>
                </a:solidFill>
              </a:rPr>
              <a:t>ICRP human phantom </a:t>
            </a:r>
            <a:r>
              <a:rPr lang="en-US" sz="1400" dirty="0"/>
              <a:t>and place it inside the habitat. </a:t>
            </a:r>
          </a:p>
          <a:p>
            <a:pPr marL="617220" lvl="1" indent="-342900">
              <a:buSzPct val="110000"/>
              <a:buFont typeface="+mj-lt"/>
              <a:buAutoNum type="arabicPeriod"/>
            </a:pPr>
            <a:r>
              <a:rPr lang="en-US" sz="1400" dirty="0"/>
              <a:t>The user can simulate the impact of the radiation at the DNA level by </a:t>
            </a:r>
            <a:r>
              <a:rPr lang="en-US" sz="1400" b="1" dirty="0">
                <a:solidFill>
                  <a:srgbClr val="FF0000"/>
                </a:solidFill>
              </a:rPr>
              <a:t>running a DNA-scale example </a:t>
            </a:r>
            <a:r>
              <a:rPr lang="en-US" sz="1400" dirty="0"/>
              <a:t>(e.g., </a:t>
            </a:r>
            <a:r>
              <a:rPr lang="en-US" sz="1400" dirty="0" err="1"/>
              <a:t>dnaphysics</a:t>
            </a:r>
            <a:r>
              <a:rPr lang="en-US" sz="1400" dirty="0"/>
              <a:t>) into a portion of the human phantom</a:t>
            </a:r>
            <a:r>
              <a:rPr lang="fr-FR" sz="1400" dirty="0"/>
              <a:t>. </a:t>
            </a:r>
          </a:p>
          <a:p>
            <a:pPr lvl="3">
              <a:buSzPct val="50000"/>
            </a:pPr>
            <a:r>
              <a:rPr lang="en-US" sz="1200" dirty="0"/>
              <a:t>For the use of </a:t>
            </a:r>
            <a:r>
              <a:rPr lang="en-US" sz="1200" b="1" dirty="0" err="1"/>
              <a:t>molecularDNA</a:t>
            </a:r>
            <a:r>
              <a:rPr lang="en-US" sz="1200" dirty="0"/>
              <a:t>, the user has to modify the original example’s geometry placement, moving it in the desired position inside the world, e.g., inside an </a:t>
            </a:r>
            <a:r>
              <a:rPr lang="en-US" sz="1200" b="1" dirty="0"/>
              <a:t>organ of the human phantom</a:t>
            </a:r>
            <a:r>
              <a:rPr lang="en-US" sz="1200" dirty="0"/>
              <a:t>. </a:t>
            </a:r>
            <a:endParaRPr lang="fr-FR" sz="1200" dirty="0"/>
          </a:p>
          <a:p>
            <a:pPr marL="617220" lvl="1" indent="-342900">
              <a:buSzPct val="110000"/>
              <a:buFont typeface="+mj-lt"/>
              <a:buAutoNum type="arabicPeriod"/>
            </a:pPr>
            <a:r>
              <a:rPr lang="en-US" sz="1400" dirty="0"/>
              <a:t>Associate the </a:t>
            </a:r>
            <a:r>
              <a:rPr lang="en-US" sz="1400" b="1" dirty="0">
                <a:solidFill>
                  <a:srgbClr val="FF0000"/>
                </a:solidFill>
              </a:rPr>
              <a:t>Stage information to each volume </a:t>
            </a:r>
            <a:r>
              <a:rPr lang="en-US" sz="1400" dirty="0"/>
              <a:t>by using the customized interface.</a:t>
            </a:r>
          </a:p>
          <a:p>
            <a:pPr marL="617220" lvl="1" indent="-342900">
              <a:buSzPct val="110000"/>
              <a:buFont typeface="+mj-lt"/>
              <a:buAutoNum type="arabicPeriod"/>
            </a:pPr>
            <a:r>
              <a:rPr lang="en-US" sz="1400" dirty="0"/>
              <a:t>Select the </a:t>
            </a:r>
            <a:r>
              <a:rPr lang="en-US" sz="1400" b="1" dirty="0">
                <a:solidFill>
                  <a:srgbClr val="FF0000"/>
                </a:solidFill>
              </a:rPr>
              <a:t>simulation macro files and parameters</a:t>
            </a:r>
            <a:r>
              <a:rPr lang="en-US" sz="1400" dirty="0"/>
              <a:t> (e.g., number of particles, physics list or an external spectrum file) from the interface.</a:t>
            </a:r>
            <a:endParaRPr lang="fr-FR" sz="1400" dirty="0"/>
          </a:p>
          <a:p>
            <a:pPr marL="617220" lvl="1" indent="-342900">
              <a:buSzPct val="110000"/>
              <a:buFont typeface="+mj-lt"/>
              <a:buAutoNum type="arabicPeriod"/>
            </a:pPr>
            <a:r>
              <a:rPr lang="en-US" sz="1400" dirty="0"/>
              <a:t>Launch the simulation. </a:t>
            </a:r>
            <a:r>
              <a:rPr lang="en-US" sz="1400" b="1" dirty="0"/>
              <a:t>The framework will run the several simulation stages, automatically passing the phase space from one stage to the next one.</a:t>
            </a:r>
            <a:r>
              <a:rPr lang="en-US" sz="1400" dirty="0"/>
              <a:t> All the phase space files are saved in .csv format</a:t>
            </a:r>
            <a:endParaRPr lang="fr-FR" sz="1400" dirty="0"/>
          </a:p>
          <a:p>
            <a:pPr marL="617220" lvl="1" indent="-342900">
              <a:buSzPct val="110000"/>
              <a:buFont typeface="+mj-lt"/>
              <a:buAutoNum type="arabicPeriod"/>
            </a:pPr>
            <a:r>
              <a:rPr lang="en-US" sz="1400" dirty="0"/>
              <a:t>The </a:t>
            </a:r>
            <a:r>
              <a:rPr lang="en-US" sz="1400" b="1" dirty="0"/>
              <a:t>simulation standard output </a:t>
            </a:r>
            <a:r>
              <a:rPr lang="en-US" sz="1400" dirty="0"/>
              <a:t>is displayed inside the </a:t>
            </a:r>
            <a:r>
              <a:rPr lang="en-US" sz="1400" dirty="0" err="1"/>
              <a:t>FreeCAD</a:t>
            </a:r>
            <a:r>
              <a:rPr lang="en-US" sz="1400" dirty="0"/>
              <a:t> GUI with additional messages about the multistage procedure.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990665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9A4F60-F23E-0A63-27C0-86A915E501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5) </a:t>
            </a:r>
            <a:r>
              <a:rPr lang="fr-FR" dirty="0" err="1"/>
              <a:t>Radiobiology</a:t>
            </a:r>
            <a:r>
              <a:rPr lang="fr-FR" dirty="0"/>
              <a:t> </a:t>
            </a:r>
            <a:r>
              <a:rPr lang="fr-FR" dirty="0" err="1">
                <a:solidFill>
                  <a:srgbClr val="FF0000"/>
                </a:solidFill>
              </a:rPr>
              <a:t>experiments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658E84B8-A27B-2462-703F-049ADEAB8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26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C50211-5D2A-402F-2D8D-96A95C54A47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200150"/>
            <a:ext cx="5183488" cy="3371850"/>
          </a:xfrm>
        </p:spPr>
        <p:txBody>
          <a:bodyPr>
            <a:normAutofit fontScale="92500" lnSpcReduction="10000"/>
          </a:bodyPr>
          <a:lstStyle/>
          <a:p>
            <a:r>
              <a:rPr lang="fr-FR" dirty="0" err="1">
                <a:solidFill>
                  <a:srgbClr val="FF0000"/>
                </a:solidFill>
                <a:latin typeface="+mj-lt"/>
              </a:rPr>
              <a:t>Two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dirty="0" err="1">
                <a:solidFill>
                  <a:srgbClr val="FF0000"/>
                </a:solidFill>
                <a:latin typeface="+mj-lt"/>
              </a:rPr>
              <a:t>series</a:t>
            </a:r>
            <a:r>
              <a:rPr lang="fr-FR" dirty="0">
                <a:solidFill>
                  <a:srgbClr val="FF0000"/>
                </a:solidFill>
                <a:latin typeface="+mj-lt"/>
              </a:rPr>
              <a:t> </a:t>
            </a:r>
            <a:r>
              <a:rPr lang="fr-FR" dirty="0">
                <a:latin typeface="+mj-lt"/>
              </a:rPr>
              <a:t>of irradiation </a:t>
            </a:r>
            <a:r>
              <a:rPr lang="fr-FR" dirty="0" err="1">
                <a:latin typeface="+mj-lt"/>
              </a:rPr>
              <a:t>experiments</a:t>
            </a:r>
            <a:r>
              <a:rPr lang="fr-FR" dirty="0">
                <a:latin typeface="+mj-lt"/>
              </a:rPr>
              <a:t> for the validation of simulations</a:t>
            </a:r>
          </a:p>
          <a:p>
            <a:pPr lvl="1"/>
            <a:r>
              <a:rPr lang="en-US" sz="1800" dirty="0">
                <a:latin typeface="+mj-lt"/>
                <a:ea typeface="Calibri" panose="020F0502020204030204" pitchFamily="34" charset="0"/>
              </a:rPr>
              <a:t>I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rradiation of </a:t>
            </a:r>
            <a:r>
              <a:rPr lang="en-US" sz="1800" dirty="0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radioresistant 3 human malignant cells</a:t>
            </a:r>
            <a:r>
              <a:rPr lang="en-US" sz="1800" b="1" dirty="0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(human HTB140 melanoma, MCF-7 breast adenocarcinoma and HTB177 non-small lung cancer) </a:t>
            </a:r>
            <a:r>
              <a:rPr lang="en-US" sz="1800" dirty="0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with helium ions </a:t>
            </a:r>
            <a:r>
              <a:rPr lang="en-US" sz="1800" dirty="0">
                <a:effectLst/>
                <a:latin typeface="+mj-lt"/>
                <a:ea typeface="Calibri" panose="020F0502020204030204" pitchFamily="34" charset="0"/>
              </a:rPr>
              <a:t>as a function of LET </a:t>
            </a:r>
          </a:p>
          <a:p>
            <a:pPr lvl="2"/>
            <a:r>
              <a:rPr lang="en-GB" sz="1575" dirty="0">
                <a:effectLst/>
                <a:latin typeface="+mj-lt"/>
                <a:ea typeface="Arial Unicode MS" panose="020B0604020202020204" pitchFamily="34" charset="-128"/>
              </a:rPr>
              <a:t>INFN-LNS, Italy, and </a:t>
            </a:r>
            <a:r>
              <a:rPr lang="en-US" sz="1575" dirty="0">
                <a:effectLst/>
                <a:latin typeface="+mj-lt"/>
                <a:ea typeface="Calibri" panose="020F0502020204030204" pitchFamily="34" charset="0"/>
              </a:rPr>
              <a:t>Vinca Institute, Belgrade, Serbia</a:t>
            </a:r>
          </a:p>
          <a:p>
            <a:pPr lvl="2"/>
            <a:r>
              <a:rPr lang="en-US" sz="1575" dirty="0">
                <a:effectLst/>
                <a:latin typeface="+mj-lt"/>
                <a:ea typeface="Calibri" panose="020F0502020204030204" pitchFamily="34" charset="0"/>
              </a:rPr>
              <a:t>Reference irradiations with gamma rays from a </a:t>
            </a:r>
            <a:r>
              <a:rPr lang="en-US" sz="1575" baseline="30000" dirty="0">
                <a:effectLst/>
                <a:latin typeface="+mj-lt"/>
                <a:ea typeface="Calibri" panose="020F0502020204030204" pitchFamily="34" charset="0"/>
              </a:rPr>
              <a:t>60</a:t>
            </a:r>
            <a:r>
              <a:rPr lang="en-US" sz="1575" dirty="0">
                <a:effectLst/>
                <a:latin typeface="+mj-lt"/>
                <a:ea typeface="Calibri" panose="020F0502020204030204" pitchFamily="34" charset="0"/>
              </a:rPr>
              <a:t>Co source were also performed at the Vinca Institute. </a:t>
            </a:r>
          </a:p>
          <a:p>
            <a:pPr lvl="1"/>
            <a:r>
              <a:rPr lang="en-GB" sz="1800" dirty="0">
                <a:effectLst/>
                <a:latin typeface="+mj-lt"/>
                <a:ea typeface="Arial Unicode MS" panose="020B0604020202020204" pitchFamily="34" charset="-128"/>
              </a:rPr>
              <a:t>Methodology to study </a:t>
            </a:r>
            <a:r>
              <a:rPr lang="en-GB" sz="1800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fragmentation of </a:t>
            </a:r>
            <a:r>
              <a:rPr lang="en-US" sz="1800" dirty="0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T4 phage DNA under 2.5 MeV proton irradiation </a:t>
            </a:r>
            <a:endParaRPr lang="en-US" sz="1800" dirty="0">
              <a:solidFill>
                <a:srgbClr val="0000CC"/>
              </a:solidFill>
              <a:latin typeface="+mj-lt"/>
              <a:ea typeface="Calibri" panose="020F0502020204030204" pitchFamily="34" charset="0"/>
            </a:endParaRPr>
          </a:p>
          <a:p>
            <a:pPr lvl="2"/>
            <a:r>
              <a:rPr lang="en-GB" sz="1800" dirty="0">
                <a:effectLst/>
                <a:latin typeface="+mj-lt"/>
                <a:ea typeface="Arial Unicode MS" panose="020B0604020202020204" pitchFamily="34" charset="-128"/>
              </a:rPr>
              <a:t>LP2iB in France</a:t>
            </a:r>
            <a:endParaRPr lang="en-US" sz="1575" dirty="0">
              <a:effectLst/>
              <a:latin typeface="+mj-lt"/>
              <a:ea typeface="Calibri" panose="020F050202020403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60E6041-5D31-6B82-9988-D5221CCEE5F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66" y="22751"/>
            <a:ext cx="2992174" cy="186283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EE6405D-B6F5-59B1-7C2F-4460F47962B9}"/>
              </a:ext>
            </a:extLst>
          </p:cNvPr>
          <p:cNvSpPr txBox="1"/>
          <p:nvPr/>
        </p:nvSpPr>
        <p:spPr>
          <a:xfrm>
            <a:off x="5811152" y="1829058"/>
            <a:ext cx="3078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LNS : </a:t>
            </a:r>
            <a:r>
              <a:rPr lang="en-US" sz="900" b="1" i="1" dirty="0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Measured depth dose distribution 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in Perspex (Polymethyl methacrylate - PMMA) of the broadened Bragg peak, for the </a:t>
            </a:r>
            <a:r>
              <a:rPr lang="en-US" sz="900" b="1" i="1" baseline="30000" dirty="0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4</a:t>
            </a:r>
            <a:r>
              <a:rPr lang="en-US" sz="900" b="1" i="1" dirty="0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He ion beam 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with an initial energy of 62 MeV/u, including four selected irradiation positions.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+mj-lt"/>
              </a:rPr>
              <a:t> </a:t>
            </a:r>
            <a:endParaRPr lang="fr-FR" sz="900" b="1" i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F20AD01F-07F1-65EF-BFA1-74A733A899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2522929"/>
            <a:ext cx="2516027" cy="1576586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0BC0FD2D-3D76-D122-A849-2CFF0B97FFC9}"/>
              </a:ext>
            </a:extLst>
          </p:cNvPr>
          <p:cNvSpPr txBox="1"/>
          <p:nvPr/>
        </p:nvSpPr>
        <p:spPr>
          <a:xfrm>
            <a:off x="5897066" y="4011910"/>
            <a:ext cx="32469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Comparison of </a:t>
            </a:r>
            <a:r>
              <a:rPr lang="en-US" sz="9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plasmid fragment length distribution 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of Bacteriophage T4 genome sequencing runs on R.10.3 </a:t>
            </a:r>
            <a:r>
              <a:rPr lang="en-US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MinION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flow cells for different DNA purification methods with PEG/NaCl precipitation and against </a:t>
            </a:r>
            <a:r>
              <a:rPr lang="en-US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AMPure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Beads from the original protocol.</a:t>
            </a:r>
            <a:r>
              <a:rPr lang="fr-FR" sz="900" b="1" dirty="0">
                <a:solidFill>
                  <a:schemeClr val="tx2"/>
                </a:solidFill>
                <a:effectLst/>
                <a:latin typeface="+mj-lt"/>
              </a:rPr>
              <a:t> </a:t>
            </a:r>
            <a:endParaRPr lang="fr-FR" sz="900" b="1" dirty="0">
              <a:solidFill>
                <a:schemeClr val="tx2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3957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15249B75-4D4E-0205-E8D9-DDAB162ED289}"/>
              </a:ext>
            </a:extLst>
          </p:cNvPr>
          <p:cNvSpPr/>
          <p:nvPr/>
        </p:nvSpPr>
        <p:spPr>
          <a:xfrm>
            <a:off x="1763688" y="4515966"/>
            <a:ext cx="6048672" cy="627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4CAD93-DA9C-1DE5-45E2-125CC8BF9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0000"/>
                </a:solidFill>
              </a:rPr>
              <a:t>5) </a:t>
            </a:r>
            <a:r>
              <a:rPr lang="fr-FR" dirty="0" err="1"/>
              <a:t>Radiobiology</a:t>
            </a:r>
            <a:r>
              <a:rPr lang="fr-FR" dirty="0"/>
              <a:t>: </a:t>
            </a:r>
            <a:br>
              <a:rPr lang="fr-FR" dirty="0"/>
            </a:br>
            <a:r>
              <a:rPr lang="fr-FR" dirty="0" err="1"/>
              <a:t>experiments</a:t>
            </a:r>
            <a:r>
              <a:rPr lang="fr-FR" dirty="0"/>
              <a:t> VS simulations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340B5D8-76CE-28AF-075F-2757D4E62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27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0D00AF3-C309-B454-42F0-EC8843FADD1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07414" y="1408465"/>
            <a:ext cx="4917132" cy="3371850"/>
          </a:xfrm>
        </p:spPr>
        <p:txBody>
          <a:bodyPr>
            <a:normAutofit fontScale="92500" lnSpcReduction="20000"/>
          </a:bodyPr>
          <a:lstStyle/>
          <a:p>
            <a:r>
              <a:rPr lang="en-US" sz="1400" dirty="0"/>
              <a:t>Simulation of irradiation experiments with Geant4 and Geant4-DNA were performed </a:t>
            </a:r>
            <a:r>
              <a:rPr lang="en-US" sz="1400" b="1" dirty="0"/>
              <a:t>both at macroscopic and microscopic scale 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At macroscopic scale</a:t>
            </a:r>
          </a:p>
          <a:p>
            <a:pPr lvl="1"/>
            <a:r>
              <a:rPr lang="en-US" sz="1200" dirty="0">
                <a:solidFill>
                  <a:srgbClr val="0000CC"/>
                </a:solidFill>
              </a:rPr>
              <a:t>Survival fraction for two cells lines </a:t>
            </a:r>
            <a:r>
              <a:rPr lang="en-US" sz="1200" dirty="0"/>
              <a:t>(human 92.1 uveal melanoma cell line</a:t>
            </a:r>
            <a:r>
              <a:rPr lang="fr-FR" sz="1200" dirty="0"/>
              <a:t> and </a:t>
            </a:r>
            <a:r>
              <a:rPr lang="en-US" sz="1200" dirty="0"/>
              <a:t>human normal retinal pigment epithelial ARPE-19 cell line, with protons) </a:t>
            </a:r>
          </a:p>
          <a:p>
            <a:pPr lvl="2"/>
            <a:r>
              <a:rPr lang="en-US" sz="1000" dirty="0"/>
              <a:t>experimental measurements of </a:t>
            </a:r>
            <a:r>
              <a:rPr lang="en-US" sz="1000" dirty="0" err="1"/>
              <a:t>microdosimetric</a:t>
            </a:r>
            <a:r>
              <a:rPr lang="en-US" sz="1000" dirty="0"/>
              <a:t> spectra</a:t>
            </a:r>
            <a:r>
              <a:rPr lang="fr-FR" sz="1000" dirty="0"/>
              <a:t> (</a:t>
            </a:r>
            <a:r>
              <a:rPr lang="en-US" sz="1000" dirty="0"/>
              <a:t>mini-TEPC and </a:t>
            </a:r>
            <a:r>
              <a:rPr lang="en-US" sz="1000" dirty="0" err="1"/>
              <a:t>MicroPlus</a:t>
            </a:r>
            <a:r>
              <a:rPr lang="fr-FR" sz="1000" dirty="0"/>
              <a:t>)</a:t>
            </a:r>
          </a:p>
          <a:p>
            <a:pPr lvl="2"/>
            <a:r>
              <a:rPr lang="en-US" sz="1000" dirty="0"/>
              <a:t>calculated by coupling the Geant4 with the LEM-II model</a:t>
            </a:r>
            <a:r>
              <a:rPr lang="fr-FR" sz="1000" dirty="0"/>
              <a:t> </a:t>
            </a:r>
            <a:endParaRPr lang="en-US" sz="1000" dirty="0"/>
          </a:p>
          <a:p>
            <a:pPr lvl="1"/>
            <a:r>
              <a:rPr lang="en-US" sz="1200" dirty="0"/>
              <a:t>The proposed approaches were compared with experimental data. In almost all the cases studied, </a:t>
            </a:r>
            <a:r>
              <a:rPr lang="en-US" sz="1200" dirty="0">
                <a:solidFill>
                  <a:srgbClr val="FF0000"/>
                </a:solidFill>
              </a:rPr>
              <a:t>all approaches are able to reproduce the experimental data.</a:t>
            </a:r>
            <a:endParaRPr lang="en-US" sz="1200" dirty="0"/>
          </a:p>
          <a:p>
            <a:pPr lvl="1"/>
            <a:r>
              <a:rPr lang="en-US" sz="1200" dirty="0"/>
              <a:t>Release of the Geant4 </a:t>
            </a:r>
            <a:r>
              <a:rPr lang="en-US" sz="1200" dirty="0">
                <a:solidFill>
                  <a:srgbClr val="FF0000"/>
                </a:solidFill>
              </a:rPr>
              <a:t>“radiobiology” </a:t>
            </a:r>
            <a:r>
              <a:rPr lang="en-US" sz="1200" dirty="0"/>
              <a:t>example for the simulation of LET, physical and biological doses, alpha and beta parameters for RBE calculation for different facilities (</a:t>
            </a:r>
            <a:r>
              <a:rPr lang="en-US" sz="1200" dirty="0">
                <a:solidFill>
                  <a:srgbClr val="0000CC"/>
                </a:solidFill>
              </a:rPr>
              <a:t>LNS, Trento, CNAO</a:t>
            </a:r>
            <a:r>
              <a:rPr lang="en-US" sz="1200" dirty="0"/>
              <a:t>).</a:t>
            </a:r>
          </a:p>
          <a:p>
            <a:r>
              <a:rPr lang="en-US" sz="1400" dirty="0">
                <a:solidFill>
                  <a:schemeClr val="accent2"/>
                </a:solidFill>
              </a:rPr>
              <a:t>At microscopic scale</a:t>
            </a:r>
            <a:r>
              <a:rPr lang="en-US" sz="1400" dirty="0"/>
              <a:t>, several Geant4-DNA components have been developed, included in </a:t>
            </a:r>
            <a:r>
              <a:rPr lang="en-US" sz="1400" dirty="0">
                <a:solidFill>
                  <a:srgbClr val="FF0000"/>
                </a:solidFill>
              </a:rPr>
              <a:t>“</a:t>
            </a:r>
            <a:r>
              <a:rPr lang="en-US" sz="1400" dirty="0" err="1">
                <a:solidFill>
                  <a:srgbClr val="FF0000"/>
                </a:solidFill>
              </a:rPr>
              <a:t>molecularDNA</a:t>
            </a:r>
            <a:r>
              <a:rPr lang="en-US" sz="1400" dirty="0">
                <a:solidFill>
                  <a:srgbClr val="FF0000"/>
                </a:solidFill>
              </a:rPr>
              <a:t>”</a:t>
            </a:r>
          </a:p>
          <a:p>
            <a:pPr lvl="1"/>
            <a:r>
              <a:rPr lang="en-US" sz="1200" dirty="0"/>
              <a:t>Geant4-DNA </a:t>
            </a:r>
            <a:r>
              <a:rPr lang="en-US" sz="1200" dirty="0">
                <a:solidFill>
                  <a:srgbClr val="0000CC"/>
                </a:solidFill>
              </a:rPr>
              <a:t>cellular geometries for human cells</a:t>
            </a:r>
            <a:r>
              <a:rPr lang="en-US" sz="1200" dirty="0"/>
              <a:t> irradiated at INFN-LNS and Vinca</a:t>
            </a:r>
            <a:endParaRPr lang="fr-FR" sz="1200" dirty="0"/>
          </a:p>
          <a:p>
            <a:pPr lvl="1"/>
            <a:r>
              <a:rPr lang="en-US" sz="1200" dirty="0"/>
              <a:t>Geant4-DNA </a:t>
            </a:r>
            <a:r>
              <a:rPr lang="en-US" sz="1200" dirty="0">
                <a:solidFill>
                  <a:srgbClr val="0000CC"/>
                </a:solidFill>
              </a:rPr>
              <a:t>phage geometries </a:t>
            </a:r>
            <a:r>
              <a:rPr lang="en-US" sz="1200" dirty="0"/>
              <a:t>for irradiations at LP2iB</a:t>
            </a:r>
            <a:endParaRPr lang="fr-FR" sz="1200" dirty="0"/>
          </a:p>
          <a:p>
            <a:endParaRPr lang="fr-FR" sz="1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CF71AA8-F163-AB01-3F8C-910D46B1CD69}"/>
              </a:ext>
            </a:extLst>
          </p:cNvPr>
          <p:cNvPicPr/>
          <p:nvPr/>
        </p:nvPicPr>
        <p:blipFill rotWithShape="1">
          <a:blip r:embed="rId3"/>
          <a:srcRect t="4427" r="2245"/>
          <a:stretch/>
        </p:blipFill>
        <p:spPr>
          <a:xfrm>
            <a:off x="5793835" y="30475"/>
            <a:ext cx="3285073" cy="2024582"/>
          </a:xfrm>
          <a:prstGeom prst="rect">
            <a:avLst/>
          </a:prstGeom>
          <a:ln/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CE889B8-2375-92E6-9A25-5F99A8B09118}"/>
              </a:ext>
            </a:extLst>
          </p:cNvPr>
          <p:cNvSpPr txBox="1"/>
          <p:nvPr/>
        </p:nvSpPr>
        <p:spPr>
          <a:xfrm>
            <a:off x="6084168" y="1981570"/>
            <a:ext cx="3090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Survival fractions for 92.1</a:t>
            </a:r>
            <a:r>
              <a:rPr lang="en-US" sz="900" b="1" i="1" dirty="0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 </a:t>
            </a:r>
            <a:r>
              <a:rPr lang="en-US" sz="9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human uveal melanoma 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cell line using the “radiobiology” example. </a:t>
            </a:r>
            <a:endParaRPr lang="fr-FR" sz="900" b="1" i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9" name="Picture 11">
            <a:extLst>
              <a:ext uri="{FF2B5EF4-FFF2-40B4-BE49-F238E27FC236}">
                <a16:creationId xmlns:a16="http://schemas.microsoft.com/office/drawing/2014/main" id="{D22F667E-701B-189C-9691-4C845B3F4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356" y="2398600"/>
            <a:ext cx="2632044" cy="96523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F45F6E9-E115-74B1-1FDA-B68BBFA0FE6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0"/>
          <a:stretch/>
        </p:blipFill>
        <p:spPr>
          <a:xfrm>
            <a:off x="5220072" y="3459235"/>
            <a:ext cx="3825597" cy="1569145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E99704A-C37A-F942-DBDD-24394178B841}"/>
              </a:ext>
            </a:extLst>
          </p:cNvPr>
          <p:cNvSpPr txBox="1"/>
          <p:nvPr/>
        </p:nvSpPr>
        <p:spPr>
          <a:xfrm>
            <a:off x="3956529" y="4439609"/>
            <a:ext cx="14043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Measured and simulated </a:t>
            </a:r>
            <a:r>
              <a:rPr lang="en-US" sz="9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DSB yields 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using the “</a:t>
            </a:r>
            <a:r>
              <a:rPr lang="en-US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molecularDNA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” simulation chain. </a:t>
            </a:r>
            <a:endParaRPr lang="fr-FR" sz="900" b="1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D164D61-FF6F-4D32-D310-B47322638462}"/>
              </a:ext>
            </a:extLst>
          </p:cNvPr>
          <p:cNvSpPr txBox="1"/>
          <p:nvPr/>
        </p:nvSpPr>
        <p:spPr>
          <a:xfrm>
            <a:off x="8141903" y="2543241"/>
            <a:ext cx="1039076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Chromatin fiber 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geometry in “</a:t>
            </a:r>
            <a:r>
              <a:rPr lang="en-US" sz="9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molecularDNA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”.</a:t>
            </a:r>
            <a:endParaRPr lang="fr-FR" sz="900" i="1" dirty="0"/>
          </a:p>
        </p:txBody>
      </p:sp>
    </p:spTree>
    <p:extLst>
      <p:ext uri="{BB962C8B-B14F-4D97-AF65-F5344CB8AC3E}">
        <p14:creationId xmlns:p14="http://schemas.microsoft.com/office/powerpoint/2010/main" val="1505155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AC9F0E-EB0B-6533-709A-83AEE57BA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23478"/>
            <a:ext cx="8153400" cy="742950"/>
          </a:xfrm>
        </p:spPr>
        <p:txBody>
          <a:bodyPr>
            <a:normAutofit fontScale="90000"/>
          </a:bodyPr>
          <a:lstStyle/>
          <a:p>
            <a:r>
              <a:rPr lang="fr-FR" dirty="0">
                <a:solidFill>
                  <a:srgbClr val="FF0000"/>
                </a:solidFill>
              </a:rPr>
              <a:t>5) </a:t>
            </a:r>
            <a:r>
              <a:rPr lang="fr-FR" dirty="0" err="1"/>
              <a:t>Radiobiology</a:t>
            </a:r>
            <a:r>
              <a:rPr lang="fr-FR" dirty="0"/>
              <a:t>: </a:t>
            </a:r>
            <a:br>
              <a:rPr lang="fr-FR" dirty="0"/>
            </a:br>
            <a:r>
              <a:rPr lang="fr-FR" dirty="0" err="1"/>
              <a:t>experimental</a:t>
            </a:r>
            <a:r>
              <a:rPr lang="fr-FR" dirty="0"/>
              <a:t> </a:t>
            </a:r>
            <a:r>
              <a:rPr lang="fr-FR" dirty="0" err="1">
                <a:solidFill>
                  <a:srgbClr val="FF0000"/>
                </a:solidFill>
              </a:rPr>
              <a:t>database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0B2967BB-BC10-983A-B473-5A3BF6DA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28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9FC3A29-0920-3139-B891-72E7FC61775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65812" y="1200150"/>
            <a:ext cx="4824536" cy="3943350"/>
          </a:xfrm>
        </p:spPr>
        <p:txBody>
          <a:bodyPr>
            <a:normAutofit lnSpcReduction="10000"/>
          </a:bodyPr>
          <a:lstStyle/>
          <a:p>
            <a:r>
              <a:rPr lang="en-US" sz="1200" dirty="0" err="1">
                <a:effectLst/>
                <a:latin typeface="+mj-lt"/>
                <a:ea typeface="Arial Unicode MS" panose="020B0604020202020204" pitchFamily="34" charset="-128"/>
              </a:rPr>
              <a:t>BioRad</a:t>
            </a:r>
            <a:r>
              <a:rPr lang="en-US" sz="1200" dirty="0">
                <a:effectLst/>
                <a:latin typeface="+mj-lt"/>
                <a:ea typeface="Arial Unicode MS" panose="020B0604020202020204" pitchFamily="34" charset="-128"/>
              </a:rPr>
              <a:t> III has developed an </a:t>
            </a:r>
            <a:r>
              <a:rPr lang="en-US" sz="1200" b="1" dirty="0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online database dedicated to the storage of radiobiological data</a:t>
            </a:r>
            <a:endParaRPr lang="en-US" sz="1200" dirty="0">
              <a:effectLst/>
              <a:latin typeface="+mj-lt"/>
              <a:ea typeface="Arial Unicode MS" panose="020B0604020202020204" pitchFamily="34" charset="-128"/>
            </a:endParaRPr>
          </a:p>
          <a:p>
            <a:pPr lvl="1"/>
            <a:r>
              <a:rPr lang="en-US" sz="1100" dirty="0">
                <a:effectLst/>
                <a:latin typeface="+mj-lt"/>
                <a:ea typeface="Arial Unicode MS" panose="020B0604020202020204" pitchFamily="34" charset="-128"/>
              </a:rPr>
              <a:t>Provide easy access to data for the </a:t>
            </a:r>
            <a:r>
              <a:rPr lang="en-US" sz="1100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experimental validation of simulations</a:t>
            </a:r>
          </a:p>
          <a:p>
            <a:r>
              <a:rPr lang="en-US" sz="1200" dirty="0">
                <a:effectLst/>
                <a:latin typeface="+mj-lt"/>
                <a:ea typeface="Calibri" panose="020F0502020204030204" pitchFamily="34" charset="0"/>
              </a:rPr>
              <a:t>Data are collected using a </a:t>
            </a:r>
            <a:r>
              <a:rPr lang="en-US" sz="1200" dirty="0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well-defined template </a:t>
            </a:r>
            <a:r>
              <a:rPr lang="en-US" sz="1200" dirty="0">
                <a:effectLst/>
                <a:latin typeface="+mj-lt"/>
                <a:ea typeface="Calibri" panose="020F0502020204030204" pitchFamily="34" charset="0"/>
              </a:rPr>
              <a:t>that has been designed to manage and collect </a:t>
            </a:r>
          </a:p>
          <a:p>
            <a:pPr lvl="1"/>
            <a:r>
              <a:rPr lang="en-US" sz="1100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Clonogenic</a:t>
            </a:r>
            <a:r>
              <a:rPr lang="en-US" sz="11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 data</a:t>
            </a:r>
          </a:p>
          <a:p>
            <a:pPr lvl="1"/>
            <a:r>
              <a:rPr lang="en-US" sz="1100" dirty="0">
                <a:solidFill>
                  <a:srgbClr val="FF0000"/>
                </a:solidFill>
                <a:latin typeface="+mj-lt"/>
                <a:ea typeface="Calibri" panose="020F0502020204030204" pitchFamily="34" charset="0"/>
              </a:rPr>
              <a:t>F</a:t>
            </a:r>
            <a:r>
              <a:rPr lang="en-US" sz="1100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oci experimental data </a:t>
            </a:r>
          </a:p>
          <a:p>
            <a:r>
              <a:rPr lang="en-US" sz="1200" dirty="0">
                <a:effectLst/>
                <a:latin typeface="+mj-lt"/>
                <a:ea typeface="Calibri" panose="020F0502020204030204" pitchFamily="34" charset="0"/>
              </a:rPr>
              <a:t>Currently, this database contains </a:t>
            </a:r>
            <a:r>
              <a:rPr lang="en-US" sz="1200" dirty="0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14 collections of data</a:t>
            </a:r>
            <a:endParaRPr lang="en-US" sz="1200" dirty="0">
              <a:solidFill>
                <a:srgbClr val="0000CC"/>
              </a:solidFill>
              <a:latin typeface="+mj-lt"/>
              <a:ea typeface="Calibri" panose="020F0502020204030204" pitchFamily="34" charset="0"/>
            </a:endParaRPr>
          </a:p>
          <a:p>
            <a:pPr lvl="1"/>
            <a:r>
              <a:rPr lang="en-US" sz="1100" dirty="0">
                <a:effectLst/>
                <a:latin typeface="+mj-lt"/>
                <a:ea typeface="Calibri" panose="020F0502020204030204" pitchFamily="34" charset="0"/>
              </a:rPr>
              <a:t>Institute that conducted the experiment, cell line, type of measured biological endpoint, irradiation source – </a:t>
            </a:r>
            <a:r>
              <a:rPr lang="en-US" sz="1100" i="1" dirty="0">
                <a:effectLst/>
                <a:latin typeface="+mj-lt"/>
                <a:ea typeface="Calibri" panose="020F0502020204030204" pitchFamily="34" charset="0"/>
              </a:rPr>
              <a:t>photons, protons and ions</a:t>
            </a:r>
          </a:p>
          <a:p>
            <a:pPr lvl="1"/>
            <a:r>
              <a:rPr lang="en-US" sz="1100" dirty="0">
                <a:effectLst/>
                <a:latin typeface="+mj-lt"/>
                <a:ea typeface="Calibri" panose="020F0502020204030204" pitchFamily="34" charset="0"/>
              </a:rPr>
              <a:t>Cell types include both </a:t>
            </a:r>
            <a:r>
              <a:rPr lang="en-US" sz="1100" dirty="0">
                <a:solidFill>
                  <a:srgbClr val="0000CC"/>
                </a:solidFill>
                <a:effectLst/>
                <a:latin typeface="+mj-lt"/>
                <a:ea typeface="Calibri" panose="020F0502020204030204" pitchFamily="34" charset="0"/>
              </a:rPr>
              <a:t>healthy and cancer cells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</a:rPr>
              <a:t>: </a:t>
            </a:r>
            <a:br>
              <a:rPr lang="en-US" sz="11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en-US" sz="1100" b="1" dirty="0">
                <a:effectLst/>
                <a:latin typeface="+mj-lt"/>
                <a:ea typeface="Calibri" panose="020F0502020204030204" pitchFamily="34" charset="0"/>
              </a:rPr>
              <a:t>92.1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</a:rPr>
              <a:t> (human uveal melanoma cell line), </a:t>
            </a:r>
            <a:br>
              <a:rPr lang="en-US" sz="11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en-US" sz="1100" b="1" dirty="0">
                <a:effectLst/>
                <a:latin typeface="+mj-lt"/>
                <a:ea typeface="Calibri" panose="020F0502020204030204" pitchFamily="34" charset="0"/>
              </a:rPr>
              <a:t>ARPE19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</a:rPr>
              <a:t> (human retinal pigment epithelial cell line), </a:t>
            </a:r>
            <a:br>
              <a:rPr lang="en-US" sz="11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en-US" sz="1100" b="1" dirty="0">
                <a:effectLst/>
                <a:latin typeface="+mj-lt"/>
                <a:ea typeface="Calibri" panose="020F0502020204030204" pitchFamily="34" charset="0"/>
              </a:rPr>
              <a:t>HTB177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</a:rPr>
              <a:t> (non-small human lung cancer cell line), </a:t>
            </a:r>
            <a:br>
              <a:rPr lang="en-US" sz="11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en-US" sz="1100" b="1" dirty="0">
                <a:effectLst/>
                <a:latin typeface="+mj-lt"/>
                <a:ea typeface="Calibri" panose="020F0502020204030204" pitchFamily="34" charset="0"/>
              </a:rPr>
              <a:t>U-87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</a:rPr>
              <a:t> (human glioblastoma cell line), </a:t>
            </a:r>
            <a:br>
              <a:rPr lang="en-US" sz="11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en-US" sz="1100" b="1" dirty="0">
                <a:effectLst/>
                <a:latin typeface="+mj-lt"/>
                <a:ea typeface="Calibri" panose="020F0502020204030204" pitchFamily="34" charset="0"/>
              </a:rPr>
              <a:t>MCF10A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</a:rPr>
              <a:t> (human breast epithelial cell line), </a:t>
            </a:r>
            <a:br>
              <a:rPr lang="en-US" sz="11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en-US" sz="1100" b="1" dirty="0">
                <a:effectLst/>
                <a:latin typeface="+mj-lt"/>
                <a:ea typeface="Calibri" panose="020F0502020204030204" pitchFamily="34" charset="0"/>
              </a:rPr>
              <a:t>HUVEC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</a:rPr>
              <a:t> (primary human umbilical vein endothelial cells), </a:t>
            </a:r>
            <a:br>
              <a:rPr lang="en-US" sz="1100" dirty="0">
                <a:effectLst/>
                <a:latin typeface="+mj-lt"/>
                <a:ea typeface="Calibri" panose="020F0502020204030204" pitchFamily="34" charset="0"/>
              </a:rPr>
            </a:br>
            <a:r>
              <a:rPr lang="en-US" sz="1100" b="1" dirty="0">
                <a:effectLst/>
                <a:latin typeface="+mj-lt"/>
                <a:ea typeface="Calibri" panose="020F0502020204030204" pitchFamily="34" charset="0"/>
              </a:rPr>
              <a:t>U2OS</a:t>
            </a:r>
            <a:r>
              <a:rPr lang="en-US" sz="1100" dirty="0">
                <a:effectLst/>
                <a:latin typeface="+mj-lt"/>
                <a:ea typeface="Calibri" panose="020F0502020204030204" pitchFamily="34" charset="0"/>
              </a:rPr>
              <a:t> (human bone osteosarcoma)</a:t>
            </a:r>
          </a:p>
          <a:p>
            <a:r>
              <a:rPr lang="en-US" sz="1400" dirty="0">
                <a:latin typeface="+mj-lt"/>
              </a:rPr>
              <a:t>Accessible to the community</a:t>
            </a:r>
          </a:p>
          <a:p>
            <a:r>
              <a:rPr lang="en-US" sz="1400" dirty="0">
                <a:effectLst/>
                <a:latin typeface="+mj-lt"/>
              </a:rPr>
              <a:t>INFN hosted</a:t>
            </a:r>
            <a:endParaRPr lang="fr-FR" sz="1400" dirty="0">
              <a:effectLst/>
              <a:latin typeface="+mj-lt"/>
            </a:endParaRPr>
          </a:p>
          <a:p>
            <a:endParaRPr lang="fr-FR" sz="1600" dirty="0">
              <a:latin typeface="+mj-lt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C21340C-6B5B-FAAE-B26B-F36109A35B0B}"/>
              </a:ext>
            </a:extLst>
          </p:cNvPr>
          <p:cNvPicPr/>
          <p:nvPr/>
        </p:nvPicPr>
        <p:blipFill>
          <a:blip r:embed="rId2"/>
          <a:srcRect t="10688"/>
          <a:stretch>
            <a:fillRect/>
          </a:stretch>
        </p:blipFill>
        <p:spPr>
          <a:xfrm>
            <a:off x="5076056" y="565224"/>
            <a:ext cx="3902132" cy="1971476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A8B2189F-660C-4077-66C2-123FBCAAAD7C}"/>
              </a:ext>
            </a:extLst>
          </p:cNvPr>
          <p:cNvSpPr txBox="1"/>
          <p:nvPr/>
        </p:nvSpPr>
        <p:spPr>
          <a:xfrm>
            <a:off x="4974857" y="2536700"/>
            <a:ext cx="18352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0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Clonogenic cell survival data </a:t>
            </a:r>
            <a:r>
              <a:rPr lang="en-US" sz="10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extracted from the online database showing the difference in </a:t>
            </a:r>
            <a:r>
              <a:rPr lang="en-US" sz="1000" b="1" i="1" dirty="0" err="1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radioresistance</a:t>
            </a:r>
            <a:r>
              <a:rPr lang="en-US" sz="10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 for different cell lines, the irradiation process shown in the image is a </a:t>
            </a:r>
            <a:r>
              <a:rPr lang="en-US" sz="10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62 MeV proton irradiation </a:t>
            </a:r>
            <a:r>
              <a:rPr lang="en-US" sz="1000" b="1" i="1" dirty="0">
                <a:solidFill>
                  <a:schemeClr val="tx2"/>
                </a:solidFill>
                <a:effectLst/>
                <a:latin typeface="+mj-lt"/>
                <a:ea typeface="Calibri" panose="020F0502020204030204" pitchFamily="34" charset="0"/>
              </a:rPr>
              <a:t>performed by the Vinca institute.</a:t>
            </a:r>
            <a:endParaRPr lang="fr-FR" sz="1000" b="1" dirty="0">
              <a:solidFill>
                <a:schemeClr val="tx2"/>
              </a:solidFill>
              <a:effectLst/>
              <a:latin typeface="+mj-lt"/>
              <a:ea typeface="Arial Unicode MS" panose="020B0604020202020204" pitchFamily="34" charset="-128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C225F4D8-0295-073F-8117-581A98961F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9401">
            <a:off x="6934062" y="2629901"/>
            <a:ext cx="1861995" cy="2102770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454EE430-1B31-25B9-514F-DE3D848D0079}"/>
              </a:ext>
            </a:extLst>
          </p:cNvPr>
          <p:cNvSpPr txBox="1"/>
          <p:nvPr/>
        </p:nvSpPr>
        <p:spPr>
          <a:xfrm>
            <a:off x="5796136" y="4006317"/>
            <a:ext cx="199796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1" i="1" dirty="0" err="1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BioRad</a:t>
            </a:r>
            <a:r>
              <a:rPr lang="en-US" sz="1200" b="1" i="1" dirty="0">
                <a:solidFill>
                  <a:srgbClr val="FF0000"/>
                </a:solidFill>
                <a:effectLst/>
                <a:latin typeface="+mj-lt"/>
                <a:ea typeface="Calibri" panose="020F0502020204030204" pitchFamily="34" charset="0"/>
              </a:rPr>
              <a:t> III database companion</a:t>
            </a:r>
            <a:endParaRPr lang="fr-FR" sz="1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48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9895FA-06E2-E541-94A7-F46473BA87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71450"/>
            <a:ext cx="8153400" cy="742950"/>
          </a:xfrm>
        </p:spPr>
        <p:txBody>
          <a:bodyPr>
            <a:noAutofit/>
          </a:bodyPr>
          <a:lstStyle/>
          <a:p>
            <a:r>
              <a:rPr lang="fr-FR" sz="2400" dirty="0"/>
              <a:t>Ex. of application: a first </a:t>
            </a:r>
            <a:r>
              <a:rPr lang="fr-FR" sz="2400" dirty="0" err="1"/>
              <a:t>nanodosimetric</a:t>
            </a:r>
            <a:r>
              <a:rPr lang="fr-FR" sz="2400" dirty="0"/>
              <a:t> </a:t>
            </a:r>
            <a:r>
              <a:rPr lang="fr-FR" sz="2400" dirty="0" err="1"/>
              <a:t>study</a:t>
            </a:r>
            <a:r>
              <a:rPr lang="fr-FR" sz="2400" dirty="0"/>
              <a:t> of </a:t>
            </a:r>
            <a:br>
              <a:rPr lang="fr-FR" sz="2400" dirty="0"/>
            </a:br>
            <a:r>
              <a:rPr lang="fr-FR" sz="2400" dirty="0" err="1">
                <a:solidFill>
                  <a:srgbClr val="FF0000"/>
                </a:solidFill>
              </a:rPr>
              <a:t>lunar</a:t>
            </a:r>
            <a:r>
              <a:rPr lang="fr-FR" sz="2400" dirty="0">
                <a:solidFill>
                  <a:srgbClr val="FF0000"/>
                </a:solidFill>
              </a:rPr>
              <a:t> radiation in the </a:t>
            </a:r>
            <a:r>
              <a:rPr lang="fr-FR" sz="2400" dirty="0" err="1">
                <a:solidFill>
                  <a:srgbClr val="FF0000"/>
                </a:solidFill>
              </a:rPr>
              <a:t>organs</a:t>
            </a:r>
            <a:r>
              <a:rPr lang="fr-FR" sz="2400" dirty="0">
                <a:solidFill>
                  <a:srgbClr val="FF0000"/>
                </a:solidFill>
              </a:rPr>
              <a:t> of </a:t>
            </a:r>
            <a:r>
              <a:rPr lang="fr-FR" sz="2400" dirty="0" err="1">
                <a:solidFill>
                  <a:srgbClr val="FF0000"/>
                </a:solidFill>
              </a:rPr>
              <a:t>astronauts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72C16C12-5A63-9C74-1175-51EA75DD7E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954167"/>
            <a:ext cx="533400" cy="183357"/>
          </a:xfrm>
        </p:spPr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29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7518969-B321-F195-1AB7-0B7095659F3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65166" y="1228594"/>
            <a:ext cx="8153400" cy="3371850"/>
          </a:xfrm>
        </p:spPr>
        <p:txBody>
          <a:bodyPr>
            <a:normAutofit/>
          </a:bodyPr>
          <a:lstStyle/>
          <a:p>
            <a:r>
              <a:rPr lang="en-US" sz="1200" dirty="0"/>
              <a:t>By </a:t>
            </a:r>
            <a:r>
              <a:rPr lang="en-US" sz="1200" b="1" dirty="0"/>
              <a:t>J. W. Archer</a:t>
            </a:r>
            <a:r>
              <a:rPr lang="en-US" sz="1200" b="1" baseline="30000" dirty="0"/>
              <a:t>1*</a:t>
            </a:r>
            <a:r>
              <a:rPr lang="en-US" sz="1200" b="1" dirty="0"/>
              <a:t>, M. J. Large</a:t>
            </a:r>
            <a:r>
              <a:rPr lang="en-US" sz="1200" b="1" baseline="30000" dirty="0"/>
              <a:t>1</a:t>
            </a:r>
            <a:r>
              <a:rPr lang="en-US" sz="1200" b="1" dirty="0"/>
              <a:t>, D. Bolst</a:t>
            </a:r>
            <a:r>
              <a:rPr lang="en-US" sz="1200" b="1" baseline="30000" dirty="0"/>
              <a:t>1</a:t>
            </a:r>
            <a:r>
              <a:rPr lang="en-US" sz="1200" b="1" dirty="0"/>
              <a:t>, D. Sakata</a:t>
            </a:r>
            <a:r>
              <a:rPr lang="en-US" sz="1200" b="1" baseline="30000" dirty="0"/>
              <a:t>3</a:t>
            </a:r>
            <a:r>
              <a:rPr lang="en-US" sz="1200" b="1" dirty="0"/>
              <a:t>, H. N. Tran</a:t>
            </a:r>
            <a:r>
              <a:rPr lang="en-US" sz="1200" b="1" baseline="30000" dirty="0"/>
              <a:t>4</a:t>
            </a:r>
            <a:r>
              <a:rPr lang="en-US" sz="1200" b="1" dirty="0"/>
              <a:t>, V. Ivantchenko</a:t>
            </a:r>
            <a:r>
              <a:rPr lang="en-US" sz="1200" b="1" baseline="30000" dirty="0"/>
              <a:t>5,6</a:t>
            </a:r>
            <a:r>
              <a:rPr lang="en-US" sz="1200" b="1" dirty="0"/>
              <a:t>, K. P. Chatzipapas</a:t>
            </a:r>
            <a:r>
              <a:rPr lang="en-US" sz="1200" b="1" baseline="30000" dirty="0"/>
              <a:t>4</a:t>
            </a:r>
            <a:r>
              <a:rPr lang="en-US" sz="1200" b="1" dirty="0"/>
              <a:t>, A. B. Rosenfeld</a:t>
            </a:r>
            <a:r>
              <a:rPr lang="en-US" sz="1200" b="1" baseline="30000" dirty="0"/>
              <a:t>1</a:t>
            </a:r>
            <a:r>
              <a:rPr lang="en-US" sz="1200" b="1" dirty="0"/>
              <a:t>, </a:t>
            </a:r>
            <a:br>
              <a:rPr lang="en-US" sz="1200" b="1" dirty="0"/>
            </a:br>
            <a:r>
              <a:rPr lang="en-US" sz="1200" b="1" dirty="0"/>
              <a:t>S. Incerti</a:t>
            </a:r>
            <a:r>
              <a:rPr lang="en-US" sz="1200" b="1" baseline="30000" dirty="0"/>
              <a:t>4</a:t>
            </a:r>
            <a:r>
              <a:rPr lang="en-US" sz="1200" b="1" dirty="0"/>
              <a:t>, J. M. C. Brown</a:t>
            </a:r>
            <a:r>
              <a:rPr lang="en-US" sz="1200" b="1" baseline="30000" dirty="0"/>
              <a:t>2,1</a:t>
            </a:r>
            <a:r>
              <a:rPr lang="en-US" sz="1200" b="1" dirty="0"/>
              <a:t> and S. Guatelli</a:t>
            </a:r>
            <a:r>
              <a:rPr lang="en-US" sz="1200" b="1" baseline="30000" dirty="0"/>
              <a:t>1</a:t>
            </a:r>
          </a:p>
          <a:p>
            <a:pPr lvl="1"/>
            <a:r>
              <a:rPr lang="en-AU" sz="1200" baseline="30000" dirty="0"/>
              <a:t>1 </a:t>
            </a:r>
            <a:r>
              <a:rPr lang="en-US" sz="1200" dirty="0"/>
              <a:t>Centre for Medical Radiation Physics, University of Wollongong, Northfields Ave, Wollongong, NSW 2522, Australia</a:t>
            </a:r>
          </a:p>
          <a:p>
            <a:pPr lvl="1"/>
            <a:r>
              <a:rPr lang="en-US" sz="1200" baseline="30000" dirty="0"/>
              <a:t>2 </a:t>
            </a:r>
            <a:r>
              <a:rPr lang="en-US" sz="1200" dirty="0"/>
              <a:t>Optical Sciences Centre, Department of Physics and Astronomy, Swinburne University of Technology, Hawthorn, VIC 3122, Australia</a:t>
            </a:r>
          </a:p>
          <a:p>
            <a:pPr lvl="1"/>
            <a:r>
              <a:rPr lang="en-US" sz="1200" baseline="30000" dirty="0"/>
              <a:t>3 </a:t>
            </a:r>
            <a:r>
              <a:rPr lang="en-US" sz="1200" dirty="0"/>
              <a:t>Graduate School of Medicine, Osaka University, Osaka, Japan</a:t>
            </a:r>
          </a:p>
          <a:p>
            <a:pPr lvl="1"/>
            <a:r>
              <a:rPr lang="en-US" sz="1200" baseline="30000" dirty="0"/>
              <a:t>4 </a:t>
            </a:r>
            <a:r>
              <a:rPr lang="en-US" sz="1200" dirty="0"/>
              <a:t>University of Bordeaux, CNRS, LP2I Bordeaux, UMR 5797, F-33170 </a:t>
            </a:r>
            <a:r>
              <a:rPr lang="en-US" sz="1200" dirty="0" err="1"/>
              <a:t>Gradignan</a:t>
            </a:r>
            <a:r>
              <a:rPr lang="en-US" sz="1200" dirty="0"/>
              <a:t>, France</a:t>
            </a:r>
          </a:p>
          <a:p>
            <a:pPr lvl="1"/>
            <a:r>
              <a:rPr lang="en-US" sz="1200" baseline="30000" dirty="0"/>
              <a:t>5 </a:t>
            </a:r>
            <a:r>
              <a:rPr lang="en-US" sz="1200" dirty="0"/>
              <a:t>CERN, Geneva, Switzerland</a:t>
            </a:r>
          </a:p>
          <a:p>
            <a:pPr lvl="1"/>
            <a:r>
              <a:rPr lang="en-US" sz="1200" baseline="30000" dirty="0"/>
              <a:t>6 </a:t>
            </a:r>
            <a:r>
              <a:rPr lang="en-US" sz="1200" dirty="0"/>
              <a:t>Princeton University, USA</a:t>
            </a:r>
          </a:p>
          <a:p>
            <a:pPr lvl="1"/>
            <a:r>
              <a:rPr lang="en-US" sz="1200" dirty="0" err="1"/>
              <a:t>BioRad</a:t>
            </a:r>
            <a:r>
              <a:rPr lang="en-US" sz="1200" dirty="0"/>
              <a:t> III contributors</a:t>
            </a:r>
            <a:endParaRPr lang="en-AU" sz="1200" dirty="0"/>
          </a:p>
          <a:p>
            <a:endParaRPr lang="fr-FR" sz="1200" dirty="0"/>
          </a:p>
        </p:txBody>
      </p:sp>
      <p:sp>
        <p:nvSpPr>
          <p:cNvPr id="8" name="Rounded Rectangle 30">
            <a:extLst>
              <a:ext uri="{FF2B5EF4-FFF2-40B4-BE49-F238E27FC236}">
                <a16:creationId xmlns:a16="http://schemas.microsoft.com/office/drawing/2014/main" id="{ED3CDA4E-0DD0-D4B8-D998-B2DF7F77E015}"/>
              </a:ext>
            </a:extLst>
          </p:cNvPr>
          <p:cNvSpPr/>
          <p:nvPr/>
        </p:nvSpPr>
        <p:spPr>
          <a:xfrm>
            <a:off x="3638939" y="3310404"/>
            <a:ext cx="2122296" cy="993950"/>
          </a:xfrm>
          <a:prstGeom prst="roundRect">
            <a:avLst/>
          </a:prstGeom>
          <a:solidFill>
            <a:srgbClr val="EED7B1"/>
          </a:solidFill>
          <a:ln w="38100">
            <a:solidFill>
              <a:srgbClr val="CDB99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b="1" dirty="0">
              <a:latin typeface="+mj-lt"/>
              <a:ea typeface="Helvetica Neue Light" panose="02000403000000020004" pitchFamily="2" charset="0"/>
              <a:cs typeface="Helvetica Neue" panose="02000503000000020004" pitchFamily="2" charset="0"/>
            </a:endParaRPr>
          </a:p>
        </p:txBody>
      </p:sp>
      <p:sp>
        <p:nvSpPr>
          <p:cNvPr id="9" name="Rounded Rectangle 31">
            <a:extLst>
              <a:ext uri="{FF2B5EF4-FFF2-40B4-BE49-F238E27FC236}">
                <a16:creationId xmlns:a16="http://schemas.microsoft.com/office/drawing/2014/main" id="{72FEA53F-99E4-29D6-2AD2-3A8D40D35EC6}"/>
              </a:ext>
            </a:extLst>
          </p:cNvPr>
          <p:cNvSpPr/>
          <p:nvPr/>
        </p:nvSpPr>
        <p:spPr>
          <a:xfrm>
            <a:off x="3724513" y="3404515"/>
            <a:ext cx="1951148" cy="368645"/>
          </a:xfrm>
          <a:prstGeom prst="roundRect">
            <a:avLst/>
          </a:prstGeom>
          <a:solidFill>
            <a:srgbClr val="DA8D6E"/>
          </a:solidFill>
          <a:ln w="38100">
            <a:solidFill>
              <a:srgbClr val="B57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  <a:ea typeface="Helvetica Neue Light" panose="02000403000000020004" pitchFamily="2" charset="0"/>
                <a:cs typeface="Helvetica Neue" panose="02000503000000020004" pitchFamily="2" charset="0"/>
              </a:rPr>
              <a:t>Solar Energetic Particles (SEP)</a:t>
            </a:r>
          </a:p>
        </p:txBody>
      </p:sp>
      <p:sp>
        <p:nvSpPr>
          <p:cNvPr id="10" name="Rounded Rectangle 29">
            <a:extLst>
              <a:ext uri="{FF2B5EF4-FFF2-40B4-BE49-F238E27FC236}">
                <a16:creationId xmlns:a16="http://schemas.microsoft.com/office/drawing/2014/main" id="{27FBC20B-3B08-4842-0353-1A12646BC8A2}"/>
              </a:ext>
            </a:extLst>
          </p:cNvPr>
          <p:cNvSpPr/>
          <p:nvPr/>
        </p:nvSpPr>
        <p:spPr>
          <a:xfrm>
            <a:off x="1608372" y="3599596"/>
            <a:ext cx="1425998" cy="363575"/>
          </a:xfrm>
          <a:prstGeom prst="roundRect">
            <a:avLst/>
          </a:prstGeom>
          <a:solidFill>
            <a:srgbClr val="DA8D6E"/>
          </a:solidFill>
          <a:ln w="38100">
            <a:solidFill>
              <a:srgbClr val="B57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b="1" dirty="0">
                <a:latin typeface="+mj-lt"/>
                <a:ea typeface="Helvetica Neue Light" panose="02000403000000020004" pitchFamily="2" charset="0"/>
                <a:cs typeface="Helvetica Neue" panose="02000503000000020004" pitchFamily="2" charset="0"/>
              </a:rPr>
              <a:t>Radiation in Space</a:t>
            </a:r>
          </a:p>
        </p:txBody>
      </p:sp>
      <p:sp>
        <p:nvSpPr>
          <p:cNvPr id="17" name="Rounded Rectangle 32">
            <a:extLst>
              <a:ext uri="{FF2B5EF4-FFF2-40B4-BE49-F238E27FC236}">
                <a16:creationId xmlns:a16="http://schemas.microsoft.com/office/drawing/2014/main" id="{0B5DB9B2-C1EA-9EE2-FA58-D28D9F1D6347}"/>
              </a:ext>
            </a:extLst>
          </p:cNvPr>
          <p:cNvSpPr/>
          <p:nvPr/>
        </p:nvSpPr>
        <p:spPr>
          <a:xfrm>
            <a:off x="3724513" y="3854434"/>
            <a:ext cx="1951148" cy="368645"/>
          </a:xfrm>
          <a:prstGeom prst="roundRect">
            <a:avLst/>
          </a:prstGeom>
          <a:solidFill>
            <a:srgbClr val="DA8D6E"/>
          </a:solidFill>
          <a:ln w="38100">
            <a:solidFill>
              <a:srgbClr val="B57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+mj-lt"/>
                <a:ea typeface="Helvetica Neue Light" panose="02000403000000020004" pitchFamily="2" charset="0"/>
                <a:cs typeface="Helvetica Neue" panose="02000503000000020004" pitchFamily="2" charset="0"/>
              </a:rPr>
              <a:t>Galactic Cosmic Radiation (GCR)</a:t>
            </a:r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4E5B7BA9-A46C-3FA3-B95D-E7AC242051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79417">
            <a:off x="7067456" y="3082462"/>
            <a:ext cx="1944093" cy="809914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E0910E48-6CBF-8CBA-5B9A-BF50862950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8632" y="2180310"/>
            <a:ext cx="1113641" cy="2514127"/>
          </a:xfrm>
          <a:prstGeom prst="rect">
            <a:avLst/>
          </a:prstGeom>
        </p:spPr>
      </p:pic>
      <p:pic>
        <p:nvPicPr>
          <p:cNvPr id="21" name="Picture 15">
            <a:extLst>
              <a:ext uri="{FF2B5EF4-FFF2-40B4-BE49-F238E27FC236}">
                <a16:creationId xmlns:a16="http://schemas.microsoft.com/office/drawing/2014/main" id="{9B531423-53BC-B268-0F93-B4C097964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0" b="98240" l="8209" r="96269">
                        <a14:foregroundMark x1="37313" y1="4160" x2="37313" y2="4160"/>
                        <a14:foregroundMark x1="92164" y1="15680" x2="92164" y2="15680"/>
                        <a14:foregroundMark x1="75000" y1="98240" x2="75000" y2="98240"/>
                        <a14:foregroundMark x1="93657" y1="37440" x2="93657" y2="37440"/>
                        <a14:foregroundMark x1="96269" y1="87840" x2="96269" y2="8784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857286">
            <a:off x="8291495" y="3967632"/>
            <a:ext cx="454143" cy="1059099"/>
          </a:xfrm>
          <a:prstGeom prst="rect">
            <a:avLst/>
          </a:prstGeom>
        </p:spPr>
      </p:pic>
      <p:sp>
        <p:nvSpPr>
          <p:cNvPr id="22" name="Explosion 1 13">
            <a:extLst>
              <a:ext uri="{FF2B5EF4-FFF2-40B4-BE49-F238E27FC236}">
                <a16:creationId xmlns:a16="http://schemas.microsoft.com/office/drawing/2014/main" id="{34465980-8A4E-6CB2-79FE-63A88A1FCCFA}"/>
              </a:ext>
            </a:extLst>
          </p:cNvPr>
          <p:cNvSpPr/>
          <p:nvPr/>
        </p:nvSpPr>
        <p:spPr>
          <a:xfrm>
            <a:off x="8643898" y="4157961"/>
            <a:ext cx="125290" cy="125290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23" name="Explosion 1 13">
            <a:extLst>
              <a:ext uri="{FF2B5EF4-FFF2-40B4-BE49-F238E27FC236}">
                <a16:creationId xmlns:a16="http://schemas.microsoft.com/office/drawing/2014/main" id="{3506B724-FD42-B4EC-2AEB-C88F471E56D0}"/>
              </a:ext>
            </a:extLst>
          </p:cNvPr>
          <p:cNvSpPr/>
          <p:nvPr/>
        </p:nvSpPr>
        <p:spPr>
          <a:xfrm>
            <a:off x="8472536" y="3982847"/>
            <a:ext cx="125290" cy="125290"/>
          </a:xfrm>
          <a:prstGeom prst="irregularSeal1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atin typeface="Linux Libertine" panose="02000503000000000000" pitchFamily="2" charset="0"/>
              <a:ea typeface="Linux Libertine" panose="02000503000000000000" pitchFamily="2" charset="0"/>
              <a:cs typeface="Linux Libertine" panose="02000503000000000000" pitchFamily="2" charset="0"/>
            </a:endParaRP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4D0FC529-D74F-2738-E97A-C9EBC34238C4}"/>
              </a:ext>
            </a:extLst>
          </p:cNvPr>
          <p:cNvSpPr/>
          <p:nvPr/>
        </p:nvSpPr>
        <p:spPr>
          <a:xfrm rot="16200000">
            <a:off x="3221041" y="3527225"/>
            <a:ext cx="241905" cy="508318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ED1DFE60-1D55-A19B-9BD4-E01B54A80B51}"/>
              </a:ext>
            </a:extLst>
          </p:cNvPr>
          <p:cNvSpPr/>
          <p:nvPr/>
        </p:nvSpPr>
        <p:spPr>
          <a:xfrm rot="16200000">
            <a:off x="5392218" y="3232840"/>
            <a:ext cx="1638301" cy="748167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Triangle 25">
            <a:extLst>
              <a:ext uri="{FF2B5EF4-FFF2-40B4-BE49-F238E27FC236}">
                <a16:creationId xmlns:a16="http://schemas.microsoft.com/office/drawing/2014/main" id="{C254E17C-EA33-9C8F-A0BB-7F56A7F94180}"/>
              </a:ext>
            </a:extLst>
          </p:cNvPr>
          <p:cNvSpPr/>
          <p:nvPr/>
        </p:nvSpPr>
        <p:spPr>
          <a:xfrm rot="17834441">
            <a:off x="7314013" y="3024956"/>
            <a:ext cx="241905" cy="508318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Triangle 26">
            <a:extLst>
              <a:ext uri="{FF2B5EF4-FFF2-40B4-BE49-F238E27FC236}">
                <a16:creationId xmlns:a16="http://schemas.microsoft.com/office/drawing/2014/main" id="{564F375D-83F2-0120-1ED9-6956A730B2B9}"/>
              </a:ext>
            </a:extLst>
          </p:cNvPr>
          <p:cNvSpPr/>
          <p:nvPr/>
        </p:nvSpPr>
        <p:spPr>
          <a:xfrm rot="18908615">
            <a:off x="8146638" y="3484168"/>
            <a:ext cx="241905" cy="508318"/>
          </a:xfrm>
          <a:prstGeom prst="triangle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3C464330-1340-8BD2-A7BE-3ADC20C56701}"/>
              </a:ext>
            </a:extLst>
          </p:cNvPr>
          <p:cNvSpPr txBox="1"/>
          <p:nvPr/>
        </p:nvSpPr>
        <p:spPr>
          <a:xfrm>
            <a:off x="7359328" y="727985"/>
            <a:ext cx="18165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>
                <a:latin typeface="+mj-lt"/>
              </a:rPr>
              <a:t>Courtesy</a:t>
            </a:r>
            <a:r>
              <a:rPr lang="fr-FR" sz="1050" dirty="0">
                <a:latin typeface="+mj-lt"/>
              </a:rPr>
              <a:t> of J. W. Archer et al.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CC4CCA7E-A153-A6A9-0B7B-E089E6733FF7}"/>
              </a:ext>
            </a:extLst>
          </p:cNvPr>
          <p:cNvSpPr txBox="1"/>
          <p:nvPr/>
        </p:nvSpPr>
        <p:spPr>
          <a:xfrm>
            <a:off x="6147956" y="911102"/>
            <a:ext cx="3136688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100" dirty="0">
                <a:solidFill>
                  <a:srgbClr val="FF0000"/>
                </a:solidFill>
                <a:effectLst/>
                <a:latin typeface="+mj-lt"/>
                <a:ea typeface="ArialUnicodeMS" panose="020B0604020202020204" pitchFamily="34" charset="-128"/>
              </a:rPr>
              <a:t>Under </a:t>
            </a:r>
            <a:r>
              <a:rPr lang="fr-FR" sz="1100" dirty="0" err="1">
                <a:solidFill>
                  <a:srgbClr val="FF0000"/>
                </a:solidFill>
                <a:effectLst/>
                <a:latin typeface="+mj-lt"/>
                <a:ea typeface="ArialUnicodeMS" panose="020B0604020202020204" pitchFamily="34" charset="-128"/>
              </a:rPr>
              <a:t>revision</a:t>
            </a:r>
            <a:r>
              <a:rPr lang="fr-FR" sz="1100" dirty="0">
                <a:solidFill>
                  <a:srgbClr val="FF0000"/>
                </a:solidFill>
                <a:effectLst/>
                <a:latin typeface="+mj-lt"/>
                <a:ea typeface="ArialUnicodeMS" panose="020B0604020202020204" pitchFamily="34" charset="-128"/>
              </a:rPr>
              <a:t> </a:t>
            </a:r>
            <a:r>
              <a:rPr lang="fr-FR" sz="1100" dirty="0" err="1">
                <a:solidFill>
                  <a:srgbClr val="FF0000"/>
                </a:solidFill>
                <a:effectLst/>
                <a:latin typeface="+mj-lt"/>
                <a:ea typeface="ArialUnicodeMS" panose="020B0604020202020204" pitchFamily="34" charset="-128"/>
              </a:rPr>
              <a:t>with</a:t>
            </a:r>
            <a:r>
              <a:rPr lang="fr-FR" sz="1100" dirty="0">
                <a:solidFill>
                  <a:srgbClr val="FF0000"/>
                </a:solidFill>
                <a:effectLst/>
                <a:latin typeface="+mj-lt"/>
                <a:ea typeface="ArialUnicodeMS" panose="020B0604020202020204" pitchFamily="34" charset="-128"/>
              </a:rPr>
              <a:t> Life Sciences in </a:t>
            </a:r>
            <a:r>
              <a:rPr lang="fr-FR" sz="1100" dirty="0" err="1">
                <a:solidFill>
                  <a:srgbClr val="FF0000"/>
                </a:solidFill>
                <a:effectLst/>
                <a:latin typeface="+mj-lt"/>
                <a:ea typeface="ArialUnicodeMS" panose="020B0604020202020204" pitchFamily="34" charset="-128"/>
              </a:rPr>
              <a:t>Space</a:t>
            </a:r>
            <a:r>
              <a:rPr lang="fr-FR" sz="1100" dirty="0">
                <a:solidFill>
                  <a:srgbClr val="FF0000"/>
                </a:solidFill>
                <a:effectLst/>
                <a:latin typeface="+mj-lt"/>
                <a:ea typeface="ArialUnicodeMS" panose="020B0604020202020204" pitchFamily="34" charset="-128"/>
              </a:rPr>
              <a:t> </a:t>
            </a:r>
            <a:r>
              <a:rPr lang="fr-FR" sz="1100" dirty="0" err="1">
                <a:solidFill>
                  <a:srgbClr val="FF0000"/>
                </a:solidFill>
                <a:effectLst/>
                <a:latin typeface="+mj-lt"/>
                <a:ea typeface="ArialUnicodeMS" panose="020B0604020202020204" pitchFamily="34" charset="-128"/>
              </a:rPr>
              <a:t>Research</a:t>
            </a:r>
            <a:r>
              <a:rPr lang="fr-FR" sz="1100" dirty="0">
                <a:solidFill>
                  <a:srgbClr val="FF0000"/>
                </a:solidFill>
                <a:effectLst/>
                <a:latin typeface="+mj-lt"/>
                <a:ea typeface="ArialUnicodeMS" panose="020B0604020202020204" pitchFamily="34" charset="-128"/>
              </a:rPr>
              <a:t> </a:t>
            </a:r>
            <a:endParaRPr lang="fr-FR" sz="11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2318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riangle 18">
            <a:extLst>
              <a:ext uri="{FF2B5EF4-FFF2-40B4-BE49-F238E27FC236}">
                <a16:creationId xmlns:a16="http://schemas.microsoft.com/office/drawing/2014/main" id="{4A8A32CD-7B9E-3CE4-868A-CFBDFCC9F397}"/>
              </a:ext>
            </a:extLst>
          </p:cNvPr>
          <p:cNvSpPr/>
          <p:nvPr/>
        </p:nvSpPr>
        <p:spPr>
          <a:xfrm rot="7468623">
            <a:off x="7550245" y="1315292"/>
            <a:ext cx="863485" cy="2613825"/>
          </a:xfrm>
          <a:prstGeom prst="triangle">
            <a:avLst>
              <a:gd name="adj" fmla="val 50429"/>
            </a:avLst>
          </a:prstGeom>
          <a:solidFill>
            <a:srgbClr val="66FFCC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5FA6BD9C-F892-AC4C-85A7-83C073A1C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>
                <a:solidFill>
                  <a:srgbClr val="FF0000"/>
                </a:solidFill>
              </a:rPr>
              <a:t>BioRad</a:t>
            </a:r>
            <a:r>
              <a:rPr lang="fr-FR" dirty="0">
                <a:solidFill>
                  <a:srgbClr val="FF0000"/>
                </a:solidFill>
              </a:rPr>
              <a:t> III </a:t>
            </a:r>
            <a:r>
              <a:rPr lang="fr-FR" dirty="0"/>
              <a:t>at a </a:t>
            </a:r>
            <a:r>
              <a:rPr lang="fr-FR" dirty="0" err="1"/>
              <a:t>glance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2F1ECDD-0912-5B45-9FF5-337AED45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C67EA7-6701-1440-BA20-28955755C35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19266" y="1226701"/>
            <a:ext cx="8442520" cy="3371850"/>
          </a:xfrm>
        </p:spPr>
        <p:txBody>
          <a:bodyPr>
            <a:normAutofit fontScale="92500" lnSpcReduction="10000"/>
          </a:bodyPr>
          <a:lstStyle/>
          <a:p>
            <a:r>
              <a:rPr lang="fr-FR" sz="1800" dirty="0"/>
              <a:t>Objective </a:t>
            </a:r>
          </a:p>
          <a:p>
            <a:pPr lvl="1"/>
            <a:r>
              <a:rPr lang="fr-FR" sz="1600" dirty="0">
                <a:solidFill>
                  <a:srgbClr val="0000CC"/>
                </a:solidFill>
              </a:rPr>
              <a:t>An « open », </a:t>
            </a:r>
            <a:r>
              <a:rPr lang="fr-FR" sz="1600" dirty="0" err="1">
                <a:solidFill>
                  <a:srgbClr val="0000CC"/>
                </a:solidFill>
              </a:rPr>
              <a:t>mechanistic</a:t>
            </a:r>
            <a:r>
              <a:rPr lang="fr-FR" sz="1600" dirty="0">
                <a:solidFill>
                  <a:srgbClr val="0000CC"/>
                </a:solidFill>
              </a:rPr>
              <a:t> &amp; multi-</a:t>
            </a:r>
            <a:r>
              <a:rPr lang="fr-FR" sz="1600" dirty="0" err="1">
                <a:solidFill>
                  <a:srgbClr val="0000CC"/>
                </a:solidFill>
              </a:rPr>
              <a:t>scale</a:t>
            </a:r>
            <a:r>
              <a:rPr lang="fr-FR" sz="1600" dirty="0">
                <a:solidFill>
                  <a:srgbClr val="0000CC"/>
                </a:solidFill>
              </a:rPr>
              <a:t> radiation </a:t>
            </a:r>
            <a:r>
              <a:rPr lang="fr-FR" sz="1600" dirty="0" err="1">
                <a:solidFill>
                  <a:srgbClr val="0000CC"/>
                </a:solidFill>
              </a:rPr>
              <a:t>effects</a:t>
            </a:r>
            <a:r>
              <a:rPr lang="fr-FR" sz="1600" dirty="0">
                <a:solidFill>
                  <a:srgbClr val="0000CC"/>
                </a:solidFill>
              </a:rPr>
              <a:t> platform for radiation protection in </a:t>
            </a:r>
            <a:r>
              <a:rPr lang="fr-FR" sz="1600" dirty="0" err="1">
                <a:solidFill>
                  <a:srgbClr val="0000CC"/>
                </a:solidFill>
              </a:rPr>
              <a:t>space</a:t>
            </a:r>
            <a:endParaRPr lang="fr-FR" sz="1600" dirty="0">
              <a:solidFill>
                <a:srgbClr val="0000CC"/>
              </a:solidFill>
            </a:endParaRPr>
          </a:p>
          <a:p>
            <a:pPr lvl="2"/>
            <a:r>
              <a:rPr lang="fr-FR" sz="1400" dirty="0" err="1"/>
              <a:t>Simulate</a:t>
            </a:r>
            <a:r>
              <a:rPr lang="fr-FR" sz="1400" dirty="0"/>
              <a:t> the </a:t>
            </a:r>
            <a:r>
              <a:rPr lang="fr-FR" sz="1400" dirty="0" err="1"/>
              <a:t>effects</a:t>
            </a:r>
            <a:r>
              <a:rPr lang="fr-FR" sz="1400" dirty="0"/>
              <a:t> of </a:t>
            </a:r>
            <a:r>
              <a:rPr lang="fr-FR" sz="1400" dirty="0" err="1"/>
              <a:t>ionizing</a:t>
            </a:r>
            <a:r>
              <a:rPr lang="fr-FR" sz="1400" dirty="0"/>
              <a:t> radiation on </a:t>
            </a:r>
            <a:r>
              <a:rPr lang="fr-FR" sz="1400" b="1" dirty="0" err="1">
                <a:solidFill>
                  <a:srgbClr val="FF0000"/>
                </a:solidFill>
              </a:rPr>
              <a:t>biological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matter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dirty="0" err="1"/>
              <a:t>combining</a:t>
            </a:r>
            <a:endParaRPr lang="fr-FR" sz="1400" dirty="0"/>
          </a:p>
          <a:p>
            <a:pPr lvl="3"/>
            <a:r>
              <a:rPr lang="fr-FR" sz="1400" dirty="0">
                <a:solidFill>
                  <a:srgbClr val="FF0000"/>
                </a:solidFill>
              </a:rPr>
              <a:t>Radiation </a:t>
            </a:r>
            <a:r>
              <a:rPr lang="fr-FR" sz="1400" dirty="0" err="1">
                <a:solidFill>
                  <a:srgbClr val="FF0000"/>
                </a:solidFill>
              </a:rPr>
              <a:t>physics</a:t>
            </a:r>
            <a:r>
              <a:rPr lang="fr-FR" sz="1400" dirty="0"/>
              <a:t>: </a:t>
            </a:r>
            <a:r>
              <a:rPr lang="fr-FR" sz="1400" dirty="0" err="1"/>
              <a:t>particle-matter</a:t>
            </a:r>
            <a:r>
              <a:rPr lang="fr-FR" sz="1400" dirty="0"/>
              <a:t> interactions in « </a:t>
            </a:r>
            <a:r>
              <a:rPr lang="fr-FR" sz="1400" dirty="0" err="1"/>
              <a:t>discrete</a:t>
            </a:r>
            <a:r>
              <a:rPr lang="fr-FR" sz="1400" dirty="0"/>
              <a:t> » mode</a:t>
            </a:r>
          </a:p>
          <a:p>
            <a:pPr lvl="3"/>
            <a:r>
              <a:rPr lang="fr-FR" sz="1400" dirty="0">
                <a:solidFill>
                  <a:srgbClr val="FF0000"/>
                </a:solidFill>
              </a:rPr>
              <a:t>Radiation </a:t>
            </a:r>
            <a:r>
              <a:rPr lang="fr-FR" sz="1400" dirty="0" err="1">
                <a:solidFill>
                  <a:srgbClr val="FF0000"/>
                </a:solidFill>
              </a:rPr>
              <a:t>chemistry</a:t>
            </a:r>
            <a:r>
              <a:rPr lang="fr-FR" sz="1400" dirty="0"/>
              <a:t>: production of </a:t>
            </a:r>
            <a:r>
              <a:rPr lang="fr-FR" sz="1400" dirty="0" err="1"/>
              <a:t>molecular</a:t>
            </a:r>
            <a:r>
              <a:rPr lang="fr-FR" sz="1400" dirty="0"/>
              <a:t> </a:t>
            </a:r>
            <a:r>
              <a:rPr lang="fr-FR" sz="1400" dirty="0" err="1"/>
              <a:t>species</a:t>
            </a:r>
            <a:r>
              <a:rPr lang="fr-FR" sz="1400" dirty="0"/>
              <a:t>, diffusion, </a:t>
            </a:r>
            <a:r>
              <a:rPr lang="fr-FR" sz="1400" dirty="0" err="1"/>
              <a:t>chemical</a:t>
            </a:r>
            <a:r>
              <a:rPr lang="fr-FR" sz="1400" dirty="0"/>
              <a:t> </a:t>
            </a:r>
            <a:r>
              <a:rPr lang="fr-FR" sz="1400" dirty="0" err="1"/>
              <a:t>reactions</a:t>
            </a:r>
            <a:endParaRPr lang="fr-FR" sz="1400" dirty="0"/>
          </a:p>
          <a:p>
            <a:pPr lvl="3"/>
            <a:r>
              <a:rPr lang="fr-FR" sz="1400" dirty="0">
                <a:solidFill>
                  <a:srgbClr val="FF0000"/>
                </a:solidFill>
              </a:rPr>
              <a:t>Radiation </a:t>
            </a:r>
            <a:r>
              <a:rPr lang="fr-FR" sz="1400" dirty="0" err="1">
                <a:solidFill>
                  <a:srgbClr val="FF0000"/>
                </a:solidFill>
              </a:rPr>
              <a:t>biology</a:t>
            </a:r>
            <a:r>
              <a:rPr lang="fr-FR" sz="1400" dirty="0"/>
              <a:t>: </a:t>
            </a:r>
            <a:r>
              <a:rPr lang="fr-FR" sz="1400" dirty="0" err="1"/>
              <a:t>early</a:t>
            </a:r>
            <a:r>
              <a:rPr lang="fr-FR" sz="1400" dirty="0"/>
              <a:t> DNA damage induction (direct, </a:t>
            </a:r>
            <a:r>
              <a:rPr lang="fr-FR" sz="1400" dirty="0" err="1"/>
              <a:t>non-direct</a:t>
            </a:r>
            <a:r>
              <a:rPr lang="fr-FR" sz="1400" dirty="0"/>
              <a:t>) and </a:t>
            </a:r>
            <a:r>
              <a:rPr lang="fr-FR" sz="1400" dirty="0" err="1"/>
              <a:t>repair</a:t>
            </a:r>
            <a:endParaRPr lang="fr-FR" sz="1400" dirty="0"/>
          </a:p>
          <a:p>
            <a:pPr lvl="2"/>
            <a:r>
              <a:rPr lang="fr-FR" sz="1400" dirty="0"/>
              <a:t>In a </a:t>
            </a:r>
            <a:r>
              <a:rPr lang="fr-FR" sz="1400" dirty="0">
                <a:solidFill>
                  <a:srgbClr val="FF0000"/>
                </a:solidFill>
              </a:rPr>
              <a:t>multi-</a:t>
            </a:r>
            <a:r>
              <a:rPr lang="fr-FR" sz="1400" dirty="0" err="1">
                <a:solidFill>
                  <a:srgbClr val="FF0000"/>
                </a:solidFill>
              </a:rPr>
              <a:t>scale</a:t>
            </a:r>
            <a:r>
              <a:rPr lang="fr-FR" sz="1400" dirty="0"/>
              <a:t> </a:t>
            </a:r>
            <a:r>
              <a:rPr lang="fr-FR" sz="1400" dirty="0" err="1"/>
              <a:t>environment</a:t>
            </a:r>
            <a:r>
              <a:rPr lang="fr-FR" sz="1400" dirty="0"/>
              <a:t>, </a:t>
            </a:r>
            <a:r>
              <a:rPr lang="fr-FR" sz="1400" dirty="0" err="1"/>
              <a:t>easy</a:t>
            </a:r>
            <a:r>
              <a:rPr lang="fr-FR" sz="1400" dirty="0"/>
              <a:t> to use</a:t>
            </a:r>
          </a:p>
          <a:p>
            <a:pPr lvl="3"/>
            <a:r>
              <a:rPr lang="fr-FR" sz="1400" dirty="0" err="1"/>
              <a:t>From</a:t>
            </a:r>
            <a:r>
              <a:rPr lang="fr-FR" sz="1400" dirty="0"/>
              <a:t> </a:t>
            </a:r>
            <a:r>
              <a:rPr lang="fr-FR" sz="1400" dirty="0" err="1">
                <a:solidFill>
                  <a:srgbClr val="0000CC"/>
                </a:solidFill>
              </a:rPr>
              <a:t>space</a:t>
            </a:r>
            <a:r>
              <a:rPr lang="fr-FR" sz="1400" dirty="0">
                <a:solidFill>
                  <a:srgbClr val="0000CC"/>
                </a:solidFill>
              </a:rPr>
              <a:t> habitats </a:t>
            </a:r>
            <a:r>
              <a:rPr lang="fr-FR" sz="1400" dirty="0"/>
              <a:t>to </a:t>
            </a:r>
            <a:r>
              <a:rPr lang="fr-FR" sz="1400" dirty="0" err="1"/>
              <a:t>realistic</a:t>
            </a:r>
            <a:r>
              <a:rPr lang="fr-FR" sz="1400" dirty="0"/>
              <a:t> </a:t>
            </a:r>
            <a:r>
              <a:rPr lang="fr-FR" sz="1400" dirty="0" err="1">
                <a:solidFill>
                  <a:srgbClr val="0000CC"/>
                </a:solidFill>
              </a:rPr>
              <a:t>human</a:t>
            </a:r>
            <a:r>
              <a:rPr lang="fr-FR" sz="1400" dirty="0">
                <a:solidFill>
                  <a:srgbClr val="0000CC"/>
                </a:solidFill>
              </a:rPr>
              <a:t> </a:t>
            </a:r>
            <a:r>
              <a:rPr lang="fr-FR" sz="1400" dirty="0" err="1">
                <a:solidFill>
                  <a:srgbClr val="0000CC"/>
                </a:solidFill>
              </a:rPr>
              <a:t>phantoms</a:t>
            </a:r>
            <a:r>
              <a:rPr lang="fr-FR" sz="1400" dirty="0">
                <a:solidFill>
                  <a:srgbClr val="0000CC"/>
                </a:solidFill>
              </a:rPr>
              <a:t> </a:t>
            </a:r>
            <a:r>
              <a:rPr lang="fr-FR" sz="1400" dirty="0"/>
              <a:t>and down to </a:t>
            </a:r>
            <a:r>
              <a:rPr lang="fr-FR" sz="1400" dirty="0" err="1">
                <a:solidFill>
                  <a:srgbClr val="0000CC"/>
                </a:solidFill>
              </a:rPr>
              <a:t>biological</a:t>
            </a:r>
            <a:r>
              <a:rPr lang="fr-FR" sz="1400" dirty="0">
                <a:solidFill>
                  <a:srgbClr val="0000CC"/>
                </a:solidFill>
              </a:rPr>
              <a:t> </a:t>
            </a:r>
            <a:r>
              <a:rPr lang="fr-FR" sz="1400" dirty="0" err="1">
                <a:solidFill>
                  <a:srgbClr val="0000CC"/>
                </a:solidFill>
              </a:rPr>
              <a:t>cells</a:t>
            </a:r>
            <a:endParaRPr lang="fr-FR" sz="1400" dirty="0">
              <a:solidFill>
                <a:srgbClr val="0000CC"/>
              </a:solidFill>
            </a:endParaRPr>
          </a:p>
          <a:p>
            <a:pPr lvl="1"/>
            <a:r>
              <a:rPr lang="fr-FR" sz="1600" b="1" dirty="0"/>
              <a:t>No </a:t>
            </a:r>
            <a:r>
              <a:rPr lang="fr-FR" sz="1600" b="1" dirty="0" err="1"/>
              <a:t>equivalent</a:t>
            </a:r>
            <a:r>
              <a:rPr lang="fr-FR" sz="1600" b="1" dirty="0"/>
              <a:t> software </a:t>
            </a:r>
            <a:r>
              <a:rPr lang="fr-FR" sz="1600" dirty="0" err="1"/>
              <a:t>currently</a:t>
            </a:r>
            <a:r>
              <a:rPr lang="fr-FR" sz="1600" dirty="0"/>
              <a:t> accessible to the </a:t>
            </a:r>
            <a:r>
              <a:rPr lang="fr-FR" sz="1600" dirty="0" err="1"/>
              <a:t>scientific</a:t>
            </a:r>
            <a:r>
              <a:rPr lang="fr-FR" sz="1600" dirty="0"/>
              <a:t> </a:t>
            </a:r>
            <a:r>
              <a:rPr lang="fr-FR" sz="1600" dirty="0" err="1"/>
              <a:t>community</a:t>
            </a:r>
            <a:endParaRPr lang="fr-FR" sz="1600" dirty="0"/>
          </a:p>
          <a:p>
            <a:pPr lvl="2"/>
            <a:r>
              <a:rPr lang="fr-FR" sz="1400" dirty="0"/>
              <a:t>PARTRAC, RI(E)TRACKS, KURBUC, MC4V*, TRAX, </a:t>
            </a:r>
            <a:r>
              <a:rPr lang="fr-FR" sz="1400" dirty="0" err="1"/>
              <a:t>TOPASnBio</a:t>
            </a:r>
            <a:r>
              <a:rPr lang="fr-FR" sz="1400" dirty="0"/>
              <a:t>… - </a:t>
            </a:r>
            <a:r>
              <a:rPr lang="fr-FR" sz="1400" dirty="0" err="1"/>
              <a:t>see</a:t>
            </a:r>
            <a:r>
              <a:rPr lang="fr-FR" sz="1400" dirty="0"/>
              <a:t> </a:t>
            </a:r>
            <a:r>
              <a:rPr lang="fr-FR" sz="1400" dirty="0" err="1"/>
              <a:t>recent</a:t>
            </a:r>
            <a:r>
              <a:rPr lang="fr-FR" sz="1400" dirty="0"/>
              <a:t> </a:t>
            </a:r>
            <a:r>
              <a:rPr lang="fr-FR" sz="1400" dirty="0" err="1"/>
              <a:t>review</a:t>
            </a:r>
            <a:r>
              <a:rPr lang="fr-FR" sz="1400" dirty="0"/>
              <a:t> in Cancers 14 (2022) 35 (</a:t>
            </a:r>
            <a:r>
              <a:rPr lang="fr-FR" sz="1400" dirty="0">
                <a:hlinkClick r:id="rId2"/>
              </a:rPr>
              <a:t>link</a:t>
            </a:r>
            <a:r>
              <a:rPr lang="fr-FR" sz="1400" dirty="0"/>
              <a:t>)</a:t>
            </a:r>
          </a:p>
          <a:p>
            <a:pPr lvl="1"/>
            <a:r>
              <a:rPr lang="fr-FR" sz="1600" b="1" dirty="0"/>
              <a:t>Open source </a:t>
            </a:r>
            <a:r>
              <a:rPr lang="fr-FR" sz="1600" dirty="0" err="1"/>
              <a:t>approach</a:t>
            </a:r>
            <a:endParaRPr lang="fr-FR" sz="1600" dirty="0"/>
          </a:p>
          <a:p>
            <a:pPr lvl="2"/>
            <a:r>
              <a:rPr lang="fr-FR" sz="1400" dirty="0" err="1"/>
              <a:t>Based</a:t>
            </a:r>
            <a:r>
              <a:rPr lang="fr-FR" sz="1400" dirty="0"/>
              <a:t> on the </a:t>
            </a:r>
            <a:r>
              <a:rPr lang="fr-FR" sz="1400" dirty="0">
                <a:solidFill>
                  <a:srgbClr val="FF0000"/>
                </a:solidFill>
              </a:rPr>
              <a:t>open-source</a:t>
            </a:r>
            <a:r>
              <a:rPr lang="fr-FR" sz="1400" dirty="0"/>
              <a:t> </a:t>
            </a:r>
            <a:r>
              <a:rPr lang="fr-FR" sz="1400" dirty="0" err="1"/>
              <a:t>particle</a:t>
            </a:r>
            <a:r>
              <a:rPr lang="fr-FR" sz="1400" dirty="0"/>
              <a:t> – </a:t>
            </a:r>
            <a:r>
              <a:rPr lang="fr-FR" sz="1400" dirty="0" err="1"/>
              <a:t>matter</a:t>
            </a:r>
            <a:r>
              <a:rPr lang="fr-FR" sz="1400" dirty="0"/>
              <a:t> Monte Carlo simulation </a:t>
            </a:r>
            <a:r>
              <a:rPr lang="fr-FR" sz="1400" dirty="0" err="1"/>
              <a:t>tools</a:t>
            </a:r>
            <a:r>
              <a:rPr lang="fr-FR" sz="1400" dirty="0"/>
              <a:t> </a:t>
            </a:r>
            <a:r>
              <a:rPr lang="fr-FR" sz="1400" dirty="0">
                <a:solidFill>
                  <a:srgbClr val="FF0000"/>
                </a:solidFill>
              </a:rPr>
              <a:t>Geant4/Geant4-DNA </a:t>
            </a:r>
            <a:r>
              <a:rPr lang="fr-FR" sz="1400" dirty="0"/>
              <a:t>and </a:t>
            </a:r>
            <a:r>
              <a:rPr lang="fr-FR" sz="1400" dirty="0">
                <a:solidFill>
                  <a:srgbClr val="FF0000"/>
                </a:solidFill>
              </a:rPr>
              <a:t>GRAS</a:t>
            </a:r>
            <a:r>
              <a:rPr lang="fr-FR" sz="1400" dirty="0"/>
              <a:t>, </a:t>
            </a:r>
            <a:br>
              <a:rPr lang="fr-FR" sz="1400" dirty="0"/>
            </a:br>
            <a:r>
              <a:rPr lang="fr-FR" sz="1400" dirty="0" err="1"/>
              <a:t>strongly</a:t>
            </a:r>
            <a:r>
              <a:rPr lang="fr-FR" sz="1400" dirty="0"/>
              <a:t> </a:t>
            </a:r>
            <a:r>
              <a:rPr lang="fr-FR" sz="1400" dirty="0" err="1"/>
              <a:t>supported</a:t>
            </a:r>
            <a:r>
              <a:rPr lang="fr-FR" sz="1400" dirty="0"/>
              <a:t> by ESA over the </a:t>
            </a:r>
            <a:r>
              <a:rPr lang="fr-FR" sz="1400" dirty="0" err="1"/>
              <a:t>years</a:t>
            </a:r>
            <a:endParaRPr lang="fr-FR" sz="1400" dirty="0"/>
          </a:p>
          <a:p>
            <a:pPr lvl="2"/>
            <a:r>
              <a:rPr lang="fr-FR" sz="1400" dirty="0" err="1"/>
              <a:t>Core</a:t>
            </a:r>
            <a:r>
              <a:rPr lang="fr-FR" sz="1400" dirty="0"/>
              <a:t> components </a:t>
            </a:r>
            <a:r>
              <a:rPr lang="fr-FR" sz="1400" dirty="0">
                <a:solidFill>
                  <a:srgbClr val="FF0000"/>
                </a:solidFill>
              </a:rPr>
              <a:t>to </a:t>
            </a:r>
            <a:r>
              <a:rPr lang="fr-FR" sz="1400" dirty="0" err="1">
                <a:solidFill>
                  <a:srgbClr val="FF0000"/>
                </a:solidFill>
              </a:rPr>
              <a:t>be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fully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 err="1">
                <a:solidFill>
                  <a:srgbClr val="FF0000"/>
                </a:solidFill>
              </a:rPr>
              <a:t>included</a:t>
            </a:r>
            <a:r>
              <a:rPr lang="fr-FR" sz="1400" dirty="0">
                <a:solidFill>
                  <a:srgbClr val="FF0000"/>
                </a:solidFill>
              </a:rPr>
              <a:t> </a:t>
            </a:r>
            <a:r>
              <a:rPr lang="fr-FR" sz="1400" dirty="0"/>
              <a:t>in Geant4</a:t>
            </a:r>
          </a:p>
          <a:p>
            <a:pPr lvl="1"/>
            <a:endParaRPr lang="fr-FR" sz="1600" dirty="0"/>
          </a:p>
          <a:p>
            <a:endParaRPr lang="fr-FR" sz="1800" dirty="0"/>
          </a:p>
        </p:txBody>
      </p:sp>
      <p:pic>
        <p:nvPicPr>
          <p:cNvPr id="8" name="Picture 4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1CC4F9C9-DD6F-79BE-808F-5E510BDEFE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76256" y="1819232"/>
            <a:ext cx="1199866" cy="614106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287430004" descr="Diagram&#10;&#10;Description automatically generated">
            <a:extLst>
              <a:ext uri="{FF2B5EF4-FFF2-40B4-BE49-F238E27FC236}">
                <a16:creationId xmlns:a16="http://schemas.microsoft.com/office/drawing/2014/main" id="{97B6BABE-DBA5-A505-D6AE-50A53D6A41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72397" y="2325112"/>
            <a:ext cx="896830" cy="594184"/>
          </a:xfrm>
          <a:prstGeom prst="rect">
            <a:avLst/>
          </a:prstGeom>
          <a:noFill/>
          <a:ln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B81EB6E8-C7E5-69CB-2CB4-92B3CDBCCD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489468">
            <a:off x="8347620" y="2628790"/>
            <a:ext cx="479040" cy="81008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7022475-22B8-5174-8ED0-E57D50CE8C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AEAB747-E4CF-35BE-BD99-A40B7B552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-4465"/>
            <a:ext cx="1847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fr-FR" altLang="fr-FR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</a:rPr>
            </a:b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F556EF-5CFD-CA25-37D2-DA7EB778F2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725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F83F2E-8950-071A-C5D4-38AE1258D1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526401"/>
            <a:ext cx="268022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Arial Unicode MS" panose="020B0604020202020204" pitchFamily="34" charset="-128"/>
              </a:rPr>
              <a:t>  </a:t>
            </a:r>
            <a:endParaRPr kumimoji="0" lang="en-US" altLang="fr-FR" sz="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03251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E01381D-D83C-90EC-3299-9C001C03C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71450"/>
            <a:ext cx="4791915" cy="742950"/>
          </a:xfrm>
        </p:spPr>
        <p:txBody>
          <a:bodyPr>
            <a:noAutofit/>
          </a:bodyPr>
          <a:lstStyle/>
          <a:p>
            <a:r>
              <a:rPr lang="fr-FR" sz="2800" dirty="0"/>
              <a:t>Ex. of application: </a:t>
            </a:r>
            <a:r>
              <a:rPr lang="fr-FR" sz="2800" dirty="0" err="1"/>
              <a:t>methodology</a:t>
            </a:r>
            <a:endParaRPr lang="fr-FR" sz="2800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B023600C-6DC3-301A-4A1A-5BAB9C8BF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30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15F7FC0-825E-82D3-0A37-FAC53852643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12171" y="1180535"/>
            <a:ext cx="8153400" cy="3371850"/>
          </a:xfrm>
        </p:spPr>
        <p:txBody>
          <a:bodyPr>
            <a:normAutofit fontScale="92500" lnSpcReduction="10000"/>
          </a:bodyPr>
          <a:lstStyle/>
          <a:p>
            <a:r>
              <a:rPr lang="fr-FR" sz="1600" dirty="0" err="1"/>
              <a:t>Modelling</a:t>
            </a:r>
            <a:r>
              <a:rPr lang="fr-FR" sz="1600" dirty="0"/>
              <a:t> of </a:t>
            </a:r>
            <a:r>
              <a:rPr lang="fr-FR" sz="1600" dirty="0" err="1">
                <a:solidFill>
                  <a:srgbClr val="FF0000"/>
                </a:solidFill>
              </a:rPr>
              <a:t>backscattered</a:t>
            </a:r>
            <a:r>
              <a:rPr lang="fr-FR" sz="1600" dirty="0">
                <a:solidFill>
                  <a:srgbClr val="FF0000"/>
                </a:solidFill>
              </a:rPr>
              <a:t> radiation </a:t>
            </a:r>
            <a:r>
              <a:rPr lang="fr-FR" sz="1600" dirty="0" err="1">
                <a:solidFill>
                  <a:srgbClr val="FF0000"/>
                </a:solidFill>
              </a:rPr>
              <a:t>from</a:t>
            </a:r>
            <a:r>
              <a:rPr lang="fr-FR" sz="1600" dirty="0">
                <a:solidFill>
                  <a:srgbClr val="FF0000"/>
                </a:solidFill>
              </a:rPr>
              <a:t> the </a:t>
            </a:r>
            <a:r>
              <a:rPr lang="fr-FR" sz="1600" dirty="0" err="1">
                <a:solidFill>
                  <a:srgbClr val="FF0000"/>
                </a:solidFill>
              </a:rPr>
              <a:t>moon</a:t>
            </a:r>
            <a:endParaRPr lang="fr-FR" sz="1600" dirty="0">
              <a:solidFill>
                <a:srgbClr val="FF0000"/>
              </a:solidFill>
            </a:endParaRPr>
          </a:p>
          <a:p>
            <a:pPr lvl="1"/>
            <a:r>
              <a:rPr lang="fr-FR" sz="1600" dirty="0"/>
              <a:t>GCR protons at </a:t>
            </a:r>
            <a:r>
              <a:rPr lang="fr-FR" sz="1600" dirty="0" err="1"/>
              <a:t>solar</a:t>
            </a:r>
            <a:r>
              <a:rPr lang="fr-FR" sz="1600" dirty="0"/>
              <a:t> minimum (SPENVIS model ISO-15390) </a:t>
            </a:r>
            <a:r>
              <a:rPr lang="fr-FR" sz="1600" dirty="0" err="1"/>
              <a:t>only</a:t>
            </a:r>
            <a:endParaRPr lang="fr-FR" sz="1600" dirty="0"/>
          </a:p>
          <a:p>
            <a:pPr lvl="1"/>
            <a:r>
              <a:rPr lang="fr-FR" sz="1600" dirty="0" err="1"/>
              <a:t>Geometrical</a:t>
            </a:r>
            <a:r>
              <a:rPr lang="fr-FR" sz="1600" dirty="0"/>
              <a:t> model of the </a:t>
            </a:r>
            <a:r>
              <a:rPr lang="fr-FR" sz="1600" dirty="0" err="1"/>
              <a:t>moon</a:t>
            </a:r>
            <a:r>
              <a:rPr lang="fr-FR" sz="1600" dirty="0"/>
              <a:t> (</a:t>
            </a:r>
            <a:r>
              <a:rPr lang="fr-FR" sz="1600" dirty="0" err="1"/>
              <a:t>sphere</a:t>
            </a:r>
            <a:r>
              <a:rPr lang="fr-FR" sz="1600" dirty="0"/>
              <a:t>, 4 </a:t>
            </a:r>
            <a:r>
              <a:rPr lang="fr-FR" sz="1600" dirty="0" err="1"/>
              <a:t>layers</a:t>
            </a:r>
            <a:r>
              <a:rPr lang="fr-FR" sz="1600" dirty="0"/>
              <a:t>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  <a:r>
              <a:rPr lang="fr-FR" sz="1600" dirty="0" err="1"/>
              <a:t>borehole</a:t>
            </a:r>
            <a:r>
              <a:rPr lang="fr-FR" sz="1600" dirty="0"/>
              <a:t> data, </a:t>
            </a:r>
            <a:r>
              <a:rPr lang="fr-FR" sz="1600" dirty="0" err="1"/>
              <a:t>tracking</a:t>
            </a:r>
            <a:r>
              <a:rPr lang="fr-FR" sz="1600" dirty="0"/>
              <a:t> of </a:t>
            </a:r>
            <a:r>
              <a:rPr lang="fr-FR" sz="1600" dirty="0" err="1"/>
              <a:t>particles</a:t>
            </a:r>
            <a:r>
              <a:rPr lang="fr-FR" sz="1600" dirty="0"/>
              <a:t> down to 10 m)</a:t>
            </a:r>
          </a:p>
          <a:p>
            <a:r>
              <a:rPr lang="fr-FR" sz="1600" dirty="0"/>
              <a:t>Radiation </a:t>
            </a:r>
            <a:r>
              <a:rPr lang="fr-FR" sz="1600" dirty="0" err="1"/>
              <a:t>environment</a:t>
            </a:r>
            <a:r>
              <a:rPr lang="fr-FR" sz="1600" dirty="0"/>
              <a:t> at the </a:t>
            </a:r>
            <a:r>
              <a:rPr lang="fr-FR" sz="1600" dirty="0">
                <a:solidFill>
                  <a:srgbClr val="FF0000"/>
                </a:solidFill>
              </a:rPr>
              <a:t>cellular </a:t>
            </a:r>
            <a:r>
              <a:rPr lang="fr-FR" sz="1600" dirty="0" err="1">
                <a:solidFill>
                  <a:srgbClr val="FF0000"/>
                </a:solidFill>
              </a:rPr>
              <a:t>scale</a:t>
            </a:r>
            <a:endParaRPr lang="fr-FR" sz="1600" dirty="0">
              <a:solidFill>
                <a:srgbClr val="FF0000"/>
              </a:solidFill>
            </a:endParaRPr>
          </a:p>
          <a:p>
            <a:pPr lvl="1"/>
            <a:r>
              <a:rPr lang="fr-FR" sz="1600" dirty="0"/>
              <a:t>Male and </a:t>
            </a:r>
            <a:r>
              <a:rPr lang="fr-FR" sz="1600" dirty="0" err="1"/>
              <a:t>female</a:t>
            </a:r>
            <a:r>
              <a:rPr lang="fr-FR" sz="1600" dirty="0"/>
              <a:t> ICRP145 </a:t>
            </a:r>
            <a:r>
              <a:rPr lang="fr-FR" sz="1600" dirty="0" err="1"/>
              <a:t>tetrahedral</a:t>
            </a:r>
            <a:r>
              <a:rPr lang="fr-FR" sz="1600" dirty="0"/>
              <a:t> </a:t>
            </a:r>
            <a:r>
              <a:rPr lang="fr-FR" sz="1600" dirty="0" err="1"/>
              <a:t>mesh</a:t>
            </a:r>
            <a:r>
              <a:rPr lang="fr-FR" sz="1600" dirty="0"/>
              <a:t> </a:t>
            </a:r>
            <a:r>
              <a:rPr lang="fr-FR" sz="1600" dirty="0" err="1"/>
              <a:t>phantoms</a:t>
            </a:r>
            <a:endParaRPr lang="fr-FR" sz="1600" dirty="0"/>
          </a:p>
          <a:p>
            <a:pPr lvl="1"/>
            <a:r>
              <a:rPr lang="fr-FR" sz="1600" dirty="0" err="1"/>
              <a:t>Particles</a:t>
            </a:r>
            <a:r>
              <a:rPr lang="fr-FR" sz="1600" dirty="0"/>
              <a:t> </a:t>
            </a:r>
            <a:r>
              <a:rPr lang="fr-FR" sz="1600" dirty="0" err="1"/>
              <a:t>were</a:t>
            </a:r>
            <a:r>
              <a:rPr lang="fr-FR" sz="1600" dirty="0"/>
              <a:t> </a:t>
            </a:r>
            <a:r>
              <a:rPr lang="fr-FR" sz="1600" dirty="0" err="1"/>
              <a:t>scored</a:t>
            </a:r>
            <a:r>
              <a:rPr lang="fr-FR" sz="1600" dirty="0"/>
              <a:t> </a:t>
            </a:r>
            <a:r>
              <a:rPr lang="fr-FR" sz="1600" dirty="0" err="1"/>
              <a:t>inside</a:t>
            </a:r>
            <a:r>
              <a:rPr lang="fr-FR" sz="1600" dirty="0"/>
              <a:t> </a:t>
            </a:r>
            <a:r>
              <a:rPr lang="fr-FR" sz="1600" dirty="0" err="1"/>
              <a:t>different</a:t>
            </a:r>
            <a:r>
              <a:rPr lang="fr-FR" sz="1600" dirty="0"/>
              <a:t> </a:t>
            </a:r>
            <a:r>
              <a:rPr lang="fr-FR" sz="1600" dirty="0" err="1"/>
              <a:t>organs</a:t>
            </a:r>
            <a:r>
              <a:rPr lang="fr-FR" sz="1600" dirty="0"/>
              <a:t> by </a:t>
            </a:r>
            <a:r>
              <a:rPr lang="fr-FR" sz="1600" dirty="0" err="1"/>
              <a:t>considering</a:t>
            </a:r>
            <a:r>
              <a:rPr lang="fr-FR" sz="1600" dirty="0"/>
              <a:t> </a:t>
            </a:r>
            <a:br>
              <a:rPr lang="fr-FR" sz="1600" dirty="0"/>
            </a:br>
            <a:r>
              <a:rPr lang="fr-FR" sz="1600" dirty="0"/>
              <a:t>a </a:t>
            </a:r>
            <a:r>
              <a:rPr lang="fr-FR" sz="1600" dirty="0" err="1"/>
              <a:t>spherical</a:t>
            </a:r>
            <a:r>
              <a:rPr lang="fr-FR" sz="1600" dirty="0"/>
              <a:t> </a:t>
            </a:r>
            <a:r>
              <a:rPr lang="fr-FR" sz="1600" dirty="0" err="1"/>
              <a:t>lattice</a:t>
            </a:r>
            <a:r>
              <a:rPr lang="fr-FR" sz="1600" dirty="0"/>
              <a:t> of 10 um </a:t>
            </a:r>
            <a:r>
              <a:rPr lang="fr-FR" sz="1600" dirty="0" err="1"/>
              <a:t>spheres</a:t>
            </a:r>
            <a:endParaRPr lang="fr-FR" sz="1600" dirty="0"/>
          </a:p>
          <a:p>
            <a:pPr lvl="1"/>
            <a:r>
              <a:rPr lang="fr-FR" sz="1600" dirty="0"/>
              <a:t>A </a:t>
            </a:r>
            <a:r>
              <a:rPr lang="fr-FR" sz="1600" dirty="0" err="1"/>
              <a:t>virtual</a:t>
            </a:r>
            <a:r>
              <a:rPr lang="fr-FR" sz="1600" dirty="0"/>
              <a:t> </a:t>
            </a:r>
            <a:r>
              <a:rPr lang="fr-FR" sz="1600" dirty="0" err="1"/>
              <a:t>scoring</a:t>
            </a:r>
            <a:r>
              <a:rPr lang="fr-FR" sz="1600" dirty="0"/>
              <a:t> </a:t>
            </a:r>
            <a:r>
              <a:rPr lang="fr-FR" sz="1600" dirty="0" err="1"/>
              <a:t>approach</a:t>
            </a:r>
            <a:r>
              <a:rPr lang="fr-FR" sz="1600" dirty="0"/>
              <a:t> </a:t>
            </a:r>
            <a:r>
              <a:rPr lang="fr-FR" sz="1600" dirty="0" err="1"/>
              <a:t>used</a:t>
            </a:r>
            <a:r>
              <a:rPr lang="fr-FR" sz="1600" dirty="0"/>
              <a:t> to </a:t>
            </a:r>
            <a:r>
              <a:rPr lang="fr-FR" sz="1600" dirty="0" err="1"/>
              <a:t>limit</a:t>
            </a:r>
            <a:r>
              <a:rPr lang="fr-FR" sz="1600" dirty="0"/>
              <a:t> </a:t>
            </a:r>
            <a:r>
              <a:rPr lang="fr-FR" sz="1600" dirty="0" err="1"/>
              <a:t>steps</a:t>
            </a:r>
            <a:r>
              <a:rPr lang="fr-FR" sz="1600" dirty="0"/>
              <a:t> </a:t>
            </a:r>
            <a:r>
              <a:rPr lang="fr-FR" sz="1600" dirty="0" err="1"/>
              <a:t>only</a:t>
            </a:r>
            <a:r>
              <a:rPr lang="fr-FR" sz="1600" dirty="0"/>
              <a:t> </a:t>
            </a:r>
            <a:r>
              <a:rPr lang="fr-FR" sz="1600" dirty="0" err="1"/>
              <a:t>inside</a:t>
            </a:r>
            <a:r>
              <a:rPr lang="fr-FR" sz="1600" dirty="0"/>
              <a:t> </a:t>
            </a:r>
            <a:r>
              <a:rPr lang="fr-FR" sz="1600" dirty="0" err="1"/>
              <a:t>organs</a:t>
            </a:r>
            <a:r>
              <a:rPr lang="fr-FR" sz="1600" dirty="0"/>
              <a:t> of </a:t>
            </a:r>
            <a:r>
              <a:rPr lang="fr-FR" sz="1600" dirty="0" err="1"/>
              <a:t>interest</a:t>
            </a:r>
            <a:endParaRPr lang="fr-FR" sz="1600" dirty="0"/>
          </a:p>
          <a:p>
            <a:pPr lvl="1"/>
            <a:r>
              <a:rPr lang="fr-FR" sz="1600" dirty="0"/>
              <a:t>GCR &amp; BLR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biasing</a:t>
            </a:r>
            <a:r>
              <a:rPr lang="fr-FR" sz="1600" dirty="0"/>
              <a:t> </a:t>
            </a:r>
            <a:r>
              <a:rPr lang="fr-FR" sz="1600" dirty="0" err="1"/>
              <a:t>considered</a:t>
            </a:r>
            <a:endParaRPr lang="fr-FR" sz="1600" dirty="0"/>
          </a:p>
          <a:p>
            <a:r>
              <a:rPr lang="fr-FR" sz="1600" dirty="0" err="1">
                <a:solidFill>
                  <a:srgbClr val="FF0000"/>
                </a:solidFill>
              </a:rPr>
              <a:t>Early</a:t>
            </a:r>
            <a:r>
              <a:rPr lang="fr-FR" sz="1600" dirty="0">
                <a:solidFill>
                  <a:srgbClr val="FF0000"/>
                </a:solidFill>
              </a:rPr>
              <a:t> DNA damage </a:t>
            </a:r>
            <a:r>
              <a:rPr lang="fr-FR" sz="1600" dirty="0" err="1"/>
              <a:t>prediction</a:t>
            </a:r>
            <a:endParaRPr lang="fr-FR" sz="1600" dirty="0"/>
          </a:p>
          <a:p>
            <a:pPr lvl="1"/>
            <a:r>
              <a:rPr lang="fr-FR" sz="1600" dirty="0" err="1"/>
              <a:t>Physics</a:t>
            </a:r>
            <a:r>
              <a:rPr lang="fr-FR" sz="1600" dirty="0"/>
              <a:t> (CH &amp; TS) + </a:t>
            </a:r>
            <a:r>
              <a:rPr lang="fr-FR" sz="1600" dirty="0" err="1"/>
              <a:t>chemistry</a:t>
            </a:r>
            <a:r>
              <a:rPr lang="fr-FR" sz="1600" dirty="0"/>
              <a:t> </a:t>
            </a:r>
            <a:r>
              <a:rPr lang="fr-FR" sz="1600" dirty="0" err="1"/>
              <a:t>combined</a:t>
            </a:r>
            <a:r>
              <a:rPr lang="fr-FR" sz="1600" dirty="0"/>
              <a:t> </a:t>
            </a:r>
            <a:r>
              <a:rPr lang="fr-FR" sz="1600" dirty="0" err="1"/>
              <a:t>with</a:t>
            </a:r>
            <a:r>
              <a:rPr lang="fr-FR" sz="1600" dirty="0"/>
              <a:t> </a:t>
            </a:r>
            <a:r>
              <a:rPr lang="fr-FR" sz="1600" dirty="0" err="1"/>
              <a:t>geometrical</a:t>
            </a:r>
            <a:r>
              <a:rPr lang="fr-FR" sz="1600" dirty="0"/>
              <a:t> model of </a:t>
            </a:r>
            <a:r>
              <a:rPr lang="fr-FR" sz="1600" dirty="0" err="1"/>
              <a:t>human</a:t>
            </a:r>
            <a:r>
              <a:rPr lang="fr-FR" sz="1600" dirty="0"/>
              <a:t> </a:t>
            </a:r>
            <a:r>
              <a:rPr lang="fr-FR" sz="1600" dirty="0" err="1"/>
              <a:t>fibroblast</a:t>
            </a:r>
            <a:r>
              <a:rPr lang="fr-FR" sz="1600" dirty="0"/>
              <a:t> </a:t>
            </a:r>
            <a:r>
              <a:rPr lang="fr-FR" sz="1600" dirty="0" err="1"/>
              <a:t>using</a:t>
            </a:r>
            <a:r>
              <a:rPr lang="fr-FR" sz="1600" dirty="0"/>
              <a:t> « </a:t>
            </a:r>
            <a:r>
              <a:rPr lang="fr-FR" sz="1600" dirty="0" err="1"/>
              <a:t>molecularDNA</a:t>
            </a:r>
            <a:r>
              <a:rPr lang="fr-FR" sz="1600" dirty="0"/>
              <a:t> »</a:t>
            </a:r>
          </a:p>
          <a:p>
            <a:pPr lvl="1"/>
            <a:endParaRPr lang="fr-FR" sz="1600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BF487EB-0FD5-C0B1-E191-7F5223281EF7}"/>
              </a:ext>
            </a:extLst>
          </p:cNvPr>
          <p:cNvSpPr txBox="1">
            <a:spLocks/>
          </p:cNvSpPr>
          <p:nvPr/>
        </p:nvSpPr>
        <p:spPr>
          <a:xfrm>
            <a:off x="7313931" y="3500562"/>
            <a:ext cx="777621" cy="197646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>
                <a:latin typeface="+mj-lt"/>
                <a:ea typeface="Helvetica Neue Light" panose="02000403000000020004" pitchFamily="2" charset="0"/>
              </a:rPr>
              <a:t>Consist of ~8.4 million tetrahedra</a:t>
            </a:r>
          </a:p>
        </p:txBody>
      </p:sp>
      <p:pic>
        <p:nvPicPr>
          <p:cNvPr id="6" name="Picture 28">
            <a:extLst>
              <a:ext uri="{FF2B5EF4-FFF2-40B4-BE49-F238E27FC236}">
                <a16:creationId xmlns:a16="http://schemas.microsoft.com/office/drawing/2014/main" id="{D595F9A9-6CC9-2FF4-7ECE-388C5C13D6D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9053" y="2065462"/>
            <a:ext cx="564222" cy="1273773"/>
          </a:xfrm>
          <a:prstGeom prst="rect">
            <a:avLst/>
          </a:prstGeom>
        </p:spPr>
      </p:pic>
      <p:pic>
        <p:nvPicPr>
          <p:cNvPr id="7" name="Picture 29">
            <a:extLst>
              <a:ext uri="{FF2B5EF4-FFF2-40B4-BE49-F238E27FC236}">
                <a16:creationId xmlns:a16="http://schemas.microsoft.com/office/drawing/2014/main" id="{157A3AFA-D282-EE2D-5F07-BFACC2204C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841" y="2481712"/>
            <a:ext cx="497481" cy="1265176"/>
          </a:xfrm>
          <a:prstGeom prst="rect">
            <a:avLst/>
          </a:prstGeom>
        </p:spPr>
      </p:pic>
      <p:pic>
        <p:nvPicPr>
          <p:cNvPr id="8" name="Picture 41" descr="A graph with lines and numbers&#10;&#10;Description automatically generated">
            <a:extLst>
              <a:ext uri="{FF2B5EF4-FFF2-40B4-BE49-F238E27FC236}">
                <a16:creationId xmlns:a16="http://schemas.microsoft.com/office/drawing/2014/main" id="{51E1536A-8782-7FC9-4A5B-25A8B0B074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379" y="105274"/>
            <a:ext cx="1762612" cy="1304895"/>
          </a:xfrm>
          <a:prstGeom prst="rect">
            <a:avLst/>
          </a:prstGeom>
        </p:spPr>
      </p:pic>
      <p:grpSp>
        <p:nvGrpSpPr>
          <p:cNvPr id="9" name="Group 85">
            <a:extLst>
              <a:ext uri="{FF2B5EF4-FFF2-40B4-BE49-F238E27FC236}">
                <a16:creationId xmlns:a16="http://schemas.microsoft.com/office/drawing/2014/main" id="{426DC2E5-570C-6444-5B8E-E5C8BA553476}"/>
              </a:ext>
            </a:extLst>
          </p:cNvPr>
          <p:cNvGrpSpPr/>
          <p:nvPr/>
        </p:nvGrpSpPr>
        <p:grpSpPr>
          <a:xfrm>
            <a:off x="7492127" y="1947629"/>
            <a:ext cx="1216187" cy="1216187"/>
            <a:chOff x="4461537" y="2387054"/>
            <a:chExt cx="3261877" cy="3261877"/>
          </a:xfrm>
        </p:grpSpPr>
        <p:sp>
          <p:nvSpPr>
            <p:cNvPr id="10" name="Oval 84">
              <a:extLst>
                <a:ext uri="{FF2B5EF4-FFF2-40B4-BE49-F238E27FC236}">
                  <a16:creationId xmlns:a16="http://schemas.microsoft.com/office/drawing/2014/main" id="{3EE2079B-462B-BAFF-7ED9-B1687E78E003}"/>
                </a:ext>
              </a:extLst>
            </p:cNvPr>
            <p:cNvSpPr/>
            <p:nvPr/>
          </p:nvSpPr>
          <p:spPr>
            <a:xfrm>
              <a:off x="4461537" y="2387054"/>
              <a:ext cx="3261877" cy="3261877"/>
            </a:xfrm>
            <a:prstGeom prst="ellipse">
              <a:avLst/>
            </a:prstGeom>
            <a:solidFill>
              <a:srgbClr val="FFE7C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1" name="Picture 81">
              <a:extLst>
                <a:ext uri="{FF2B5EF4-FFF2-40B4-BE49-F238E27FC236}">
                  <a16:creationId xmlns:a16="http://schemas.microsoft.com/office/drawing/2014/main" id="{2B0BA06B-C92D-E012-4D65-3D31F99DE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46796" y="2953588"/>
              <a:ext cx="2894822" cy="2057050"/>
            </a:xfrm>
            <a:prstGeom prst="rect">
              <a:avLst/>
            </a:prstGeom>
          </p:spPr>
        </p:pic>
      </p:grpSp>
      <p:sp>
        <p:nvSpPr>
          <p:cNvPr id="12" name="Oval 86">
            <a:extLst>
              <a:ext uri="{FF2B5EF4-FFF2-40B4-BE49-F238E27FC236}">
                <a16:creationId xmlns:a16="http://schemas.microsoft.com/office/drawing/2014/main" id="{75345D9A-8D7E-F537-AEC7-B3FC225C64CB}"/>
              </a:ext>
            </a:extLst>
          </p:cNvPr>
          <p:cNvSpPr/>
          <p:nvPr/>
        </p:nvSpPr>
        <p:spPr>
          <a:xfrm>
            <a:off x="5585023" y="58203"/>
            <a:ext cx="1639278" cy="1639278"/>
          </a:xfrm>
          <a:prstGeom prst="ellipse">
            <a:avLst/>
          </a:prstGeom>
          <a:solidFill>
            <a:srgbClr val="FFE7C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79">
            <a:extLst>
              <a:ext uri="{FF2B5EF4-FFF2-40B4-BE49-F238E27FC236}">
                <a16:creationId xmlns:a16="http://schemas.microsoft.com/office/drawing/2014/main" id="{3A223A68-1976-4ECF-DA87-61442221E880}"/>
              </a:ext>
            </a:extLst>
          </p:cNvPr>
          <p:cNvGrpSpPr/>
          <p:nvPr/>
        </p:nvGrpSpPr>
        <p:grpSpPr>
          <a:xfrm>
            <a:off x="5848239" y="169544"/>
            <a:ext cx="1394732" cy="1458429"/>
            <a:chOff x="742261" y="2474883"/>
            <a:chExt cx="2775274" cy="2902019"/>
          </a:xfrm>
        </p:grpSpPr>
        <p:cxnSp>
          <p:nvCxnSpPr>
            <p:cNvPr id="14" name="Straight Arrow Connector 63">
              <a:extLst>
                <a:ext uri="{FF2B5EF4-FFF2-40B4-BE49-F238E27FC236}">
                  <a16:creationId xmlns:a16="http://schemas.microsoft.com/office/drawing/2014/main" id="{101D1419-16FF-F3D5-5DCD-C44C4B47EFD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02329" y="2687060"/>
              <a:ext cx="490986" cy="301420"/>
            </a:xfrm>
            <a:prstGeom prst="straightConnector1">
              <a:avLst/>
            </a:prstGeom>
            <a:ln w="38100">
              <a:solidFill>
                <a:srgbClr val="D98C7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65">
              <a:extLst>
                <a:ext uri="{FF2B5EF4-FFF2-40B4-BE49-F238E27FC236}">
                  <a16:creationId xmlns:a16="http://schemas.microsoft.com/office/drawing/2014/main" id="{55233F64-BA6A-0E28-F650-FF1FE25CCB75}"/>
                </a:ext>
              </a:extLst>
            </p:cNvPr>
            <p:cNvCxnSpPr>
              <a:cxnSpLocks/>
            </p:cNvCxnSpPr>
            <p:nvPr/>
          </p:nvCxnSpPr>
          <p:spPr>
            <a:xfrm>
              <a:off x="2587647" y="4626780"/>
              <a:ext cx="449160" cy="523571"/>
            </a:xfrm>
            <a:prstGeom prst="straightConnector1">
              <a:avLst/>
            </a:prstGeom>
            <a:ln w="38100">
              <a:solidFill>
                <a:srgbClr val="D98C7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67">
              <a:extLst>
                <a:ext uri="{FF2B5EF4-FFF2-40B4-BE49-F238E27FC236}">
                  <a16:creationId xmlns:a16="http://schemas.microsoft.com/office/drawing/2014/main" id="{20ADADB6-B606-1DA8-8907-0C6C98FBA6D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74224" y="2891906"/>
              <a:ext cx="0" cy="882696"/>
            </a:xfrm>
            <a:prstGeom prst="straightConnector1">
              <a:avLst/>
            </a:prstGeom>
            <a:ln w="38100">
              <a:solidFill>
                <a:srgbClr val="D98C7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69">
              <a:extLst>
                <a:ext uri="{FF2B5EF4-FFF2-40B4-BE49-F238E27FC236}">
                  <a16:creationId xmlns:a16="http://schemas.microsoft.com/office/drawing/2014/main" id="{DB43AD34-83D1-36FE-8E7E-08C2D71F3A79}"/>
                </a:ext>
              </a:extLst>
            </p:cNvPr>
            <p:cNvCxnSpPr>
              <a:cxnSpLocks/>
            </p:cNvCxnSpPr>
            <p:nvPr/>
          </p:nvCxnSpPr>
          <p:spPr>
            <a:xfrm>
              <a:off x="1605676" y="4643460"/>
              <a:ext cx="0" cy="733442"/>
            </a:xfrm>
            <a:prstGeom prst="straightConnector1">
              <a:avLst/>
            </a:prstGeom>
            <a:ln w="38100">
              <a:solidFill>
                <a:srgbClr val="D98C7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72">
              <a:extLst>
                <a:ext uri="{FF2B5EF4-FFF2-40B4-BE49-F238E27FC236}">
                  <a16:creationId xmlns:a16="http://schemas.microsoft.com/office/drawing/2014/main" id="{17C0301B-797D-3442-3B52-65A49A8BF32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42261" y="4474029"/>
              <a:ext cx="529177" cy="310242"/>
            </a:xfrm>
            <a:prstGeom prst="straightConnector1">
              <a:avLst/>
            </a:prstGeom>
            <a:ln w="38100">
              <a:solidFill>
                <a:srgbClr val="D98C7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74">
              <a:extLst>
                <a:ext uri="{FF2B5EF4-FFF2-40B4-BE49-F238E27FC236}">
                  <a16:creationId xmlns:a16="http://schemas.microsoft.com/office/drawing/2014/main" id="{D16C3B37-CC06-B515-0655-13EF2FE3C2B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605676" y="2474883"/>
              <a:ext cx="190692" cy="581035"/>
            </a:xfrm>
            <a:prstGeom prst="straightConnector1">
              <a:avLst/>
            </a:prstGeom>
            <a:ln w="38100">
              <a:solidFill>
                <a:srgbClr val="D98C7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76">
              <a:extLst>
                <a:ext uri="{FF2B5EF4-FFF2-40B4-BE49-F238E27FC236}">
                  <a16:creationId xmlns:a16="http://schemas.microsoft.com/office/drawing/2014/main" id="{86171980-1D76-FE0A-EC8C-92E93AFF840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0063" y="3693506"/>
              <a:ext cx="747472" cy="85254"/>
            </a:xfrm>
            <a:prstGeom prst="straightConnector1">
              <a:avLst/>
            </a:prstGeom>
            <a:ln w="38100">
              <a:solidFill>
                <a:srgbClr val="D98C7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Oval 60">
            <a:extLst>
              <a:ext uri="{FF2B5EF4-FFF2-40B4-BE49-F238E27FC236}">
                <a16:creationId xmlns:a16="http://schemas.microsoft.com/office/drawing/2014/main" id="{E992CBDB-E601-43CA-44C0-E8A1BA2B9B6A}"/>
              </a:ext>
            </a:extLst>
          </p:cNvPr>
          <p:cNvSpPr/>
          <p:nvPr/>
        </p:nvSpPr>
        <p:spPr>
          <a:xfrm>
            <a:off x="5923163" y="391130"/>
            <a:ext cx="973425" cy="973425"/>
          </a:xfrm>
          <a:prstGeom prst="ellipse">
            <a:avLst/>
          </a:prstGeom>
          <a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38100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9">
            <a:extLst>
              <a:ext uri="{FF2B5EF4-FFF2-40B4-BE49-F238E27FC236}">
                <a16:creationId xmlns:a16="http://schemas.microsoft.com/office/drawing/2014/main" id="{745A670B-D0D7-8F31-9F7F-78E9C58108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9046" y="3765013"/>
            <a:ext cx="2952506" cy="1660766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C9D3EDD0-0EA5-4A08-8FDD-1C8EA71AEB80}"/>
              </a:ext>
            </a:extLst>
          </p:cNvPr>
          <p:cNvSpPr txBox="1"/>
          <p:nvPr/>
        </p:nvSpPr>
        <p:spPr>
          <a:xfrm>
            <a:off x="7357309" y="4889131"/>
            <a:ext cx="181652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50" dirty="0" err="1">
                <a:latin typeface="+mj-lt"/>
              </a:rPr>
              <a:t>Courtesy</a:t>
            </a:r>
            <a:r>
              <a:rPr lang="fr-FR" sz="1050" dirty="0">
                <a:latin typeface="+mj-lt"/>
              </a:rPr>
              <a:t> of J. W. Archer et al.</a:t>
            </a:r>
          </a:p>
        </p:txBody>
      </p:sp>
    </p:spTree>
    <p:extLst>
      <p:ext uri="{BB962C8B-B14F-4D97-AF65-F5344CB8AC3E}">
        <p14:creationId xmlns:p14="http://schemas.microsoft.com/office/powerpoint/2010/main" val="233165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4B4211-2600-454C-9D58-94E6148EC0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Ex. of application: </a:t>
            </a:r>
            <a:r>
              <a:rPr lang="fr-FR" dirty="0" err="1"/>
              <a:t>selected</a:t>
            </a:r>
            <a:r>
              <a:rPr lang="fr-FR" dirty="0"/>
              <a:t> </a:t>
            </a:r>
            <a:r>
              <a:rPr lang="fr-FR" dirty="0" err="1"/>
              <a:t>results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53F6C39-A30D-CBA4-0BA4-887F172EB7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31</a:t>
            </a:fld>
            <a:endParaRPr lang="fr-FR"/>
          </a:p>
        </p:txBody>
      </p:sp>
      <p:grpSp>
        <p:nvGrpSpPr>
          <p:cNvPr id="6" name="Group 22">
            <a:extLst>
              <a:ext uri="{FF2B5EF4-FFF2-40B4-BE49-F238E27FC236}">
                <a16:creationId xmlns:a16="http://schemas.microsoft.com/office/drawing/2014/main" id="{07301BA2-6F33-59B9-B91C-D02BB946A702}"/>
              </a:ext>
            </a:extLst>
          </p:cNvPr>
          <p:cNvGrpSpPr/>
          <p:nvPr/>
        </p:nvGrpSpPr>
        <p:grpSpPr>
          <a:xfrm>
            <a:off x="467544" y="1286547"/>
            <a:ext cx="3639782" cy="2999201"/>
            <a:chOff x="4162700" y="3097121"/>
            <a:chExt cx="3508055" cy="2890656"/>
          </a:xfrm>
        </p:grpSpPr>
        <p:pic>
          <p:nvPicPr>
            <p:cNvPr id="8" name="Picture 23">
              <a:extLst>
                <a:ext uri="{FF2B5EF4-FFF2-40B4-BE49-F238E27FC236}">
                  <a16:creationId xmlns:a16="http://schemas.microsoft.com/office/drawing/2014/main" id="{E85F2E7A-C232-CB70-6459-83A209B80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6106" y="3097121"/>
              <a:ext cx="3133111" cy="2305497"/>
            </a:xfrm>
            <a:prstGeom prst="rect">
              <a:avLst/>
            </a:prstGeom>
          </p:spPr>
        </p:pic>
        <p:sp>
          <p:nvSpPr>
            <p:cNvPr id="9" name="Content Placeholder 2">
              <a:extLst>
                <a:ext uri="{FF2B5EF4-FFF2-40B4-BE49-F238E27FC236}">
                  <a16:creationId xmlns:a16="http://schemas.microsoft.com/office/drawing/2014/main" id="{A0C0DF4E-0589-65D9-93E4-7A9E8781DE1A}"/>
                </a:ext>
              </a:extLst>
            </p:cNvPr>
            <p:cNvSpPr txBox="1">
              <a:spLocks/>
            </p:cNvSpPr>
            <p:nvPr/>
          </p:nvSpPr>
          <p:spPr>
            <a:xfrm>
              <a:off x="4162700" y="5571427"/>
              <a:ext cx="3508055" cy="4163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spcAft>
                  <a:spcPts val="600"/>
                </a:spcAft>
                <a:buNone/>
              </a:pPr>
              <a:r>
                <a:rPr lang="en-AU" sz="1100" b="1" i="1" dirty="0">
                  <a:solidFill>
                    <a:srgbClr val="FF0000"/>
                  </a:solidFill>
                  <a:latin typeface="+mj-lt"/>
                  <a:ea typeface="Helvetica Neue Light" panose="02000403000000020004" pitchFamily="2" charset="0"/>
                  <a:cs typeface="Times New Roman" panose="02020603050405020304" pitchFamily="18" charset="0"/>
                </a:rPr>
                <a:t>Backscattered radiation </a:t>
              </a:r>
              <a:r>
                <a:rPr lang="en-AU" sz="1100" b="1" i="1" dirty="0">
                  <a:solidFill>
                    <a:schemeClr val="tx2"/>
                  </a:solidFill>
                  <a:latin typeface="+mj-lt"/>
                  <a:ea typeface="Helvetica Neue Light" panose="02000403000000020004" pitchFamily="2" charset="0"/>
                  <a:cs typeface="Times New Roman" panose="02020603050405020304" pitchFamily="18" charset="0"/>
                </a:rPr>
                <a:t>spectra from incident GCR protons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8CF4FF7E-3FDD-FF12-E34C-1200CE3FDB0D}"/>
              </a:ext>
            </a:extLst>
          </p:cNvPr>
          <p:cNvSpPr/>
          <p:nvPr/>
        </p:nvSpPr>
        <p:spPr>
          <a:xfrm>
            <a:off x="6321518" y="1159428"/>
            <a:ext cx="1177266" cy="9299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16" name="Picture 41">
            <a:extLst>
              <a:ext uri="{FF2B5EF4-FFF2-40B4-BE49-F238E27FC236}">
                <a16:creationId xmlns:a16="http://schemas.microsoft.com/office/drawing/2014/main" id="{7B21CF84-D6A2-6B43-E631-3EC45AD370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7984" y="1264129"/>
            <a:ext cx="4163345" cy="2393421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66E10666-E660-A3AE-E44A-20483123BC57}"/>
              </a:ext>
            </a:extLst>
          </p:cNvPr>
          <p:cNvSpPr txBox="1"/>
          <p:nvPr/>
        </p:nvSpPr>
        <p:spPr>
          <a:xfrm>
            <a:off x="7373032" y="4833550"/>
            <a:ext cx="174577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600" dirty="0">
                <a:latin typeface="+mj-lt"/>
                <a:cs typeface="Times New Roman" panose="02020603050405020304" pitchFamily="18" charset="0"/>
              </a:rPr>
              <a:t>Zhao et al. 2020, Biomedical Phys. Eng. Express, 6</a:t>
            </a:r>
          </a:p>
          <a:p>
            <a:r>
              <a:rPr lang="en-AU" sz="600" dirty="0" err="1">
                <a:latin typeface="+mj-lt"/>
                <a:cs typeface="Times New Roman" panose="02020603050405020304" pitchFamily="18" charset="0"/>
              </a:rPr>
              <a:t>Meylan</a:t>
            </a:r>
            <a:r>
              <a:rPr lang="en-AU" sz="600" dirty="0">
                <a:latin typeface="+mj-lt"/>
                <a:cs typeface="Times New Roman" panose="02020603050405020304" pitchFamily="18" charset="0"/>
              </a:rPr>
              <a:t> et al., 2017. Scientific Reports, 7(1)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7592EDA-1B78-8D33-227E-02A623E1DB52}"/>
              </a:ext>
            </a:extLst>
          </p:cNvPr>
          <p:cNvSpPr txBox="1"/>
          <p:nvPr/>
        </p:nvSpPr>
        <p:spPr>
          <a:xfrm>
            <a:off x="4848741" y="4157087"/>
            <a:ext cx="352475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1100" dirty="0">
                <a:latin typeface="+mj-lt"/>
                <a:ea typeface="Helvetica Neue Light" panose="02000403000000020004" pitchFamily="2" charset="0"/>
                <a:cs typeface="Times New Roman" panose="02020603050405020304" pitchFamily="18" charset="0"/>
              </a:rPr>
              <a:t>Simulated DSB yields are similar to that of high energy protons (</a:t>
            </a:r>
            <a:r>
              <a:rPr lang="fr-FR" sz="1100" dirty="0" err="1">
                <a:effectLst/>
                <a:latin typeface="+mj-lt"/>
              </a:rPr>
              <a:t>low</a:t>
            </a:r>
            <a:r>
              <a:rPr lang="fr-FR" sz="1100" dirty="0">
                <a:effectLst/>
                <a:latin typeface="+mj-lt"/>
              </a:rPr>
              <a:t>-LET ≲ 25 keV/</a:t>
            </a:r>
            <a:r>
              <a:rPr lang="el-GR" sz="1100" dirty="0">
                <a:effectLst/>
                <a:latin typeface="+mj-lt"/>
              </a:rPr>
              <a:t>μ</a:t>
            </a:r>
            <a:r>
              <a:rPr lang="fr-FR" sz="1100" dirty="0">
                <a:effectLst/>
                <a:latin typeface="+mj-lt"/>
              </a:rPr>
              <a:t>m).</a:t>
            </a:r>
            <a:endParaRPr lang="fr-FR" sz="1100" dirty="0">
              <a:latin typeface="+mj-lt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41A2F278-DD55-BED9-E8DF-221846972D26}"/>
              </a:ext>
            </a:extLst>
          </p:cNvPr>
          <p:cNvSpPr txBox="1"/>
          <p:nvPr/>
        </p:nvSpPr>
        <p:spPr>
          <a:xfrm>
            <a:off x="4829815" y="3714646"/>
            <a:ext cx="354368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100" b="1" i="1" dirty="0">
                <a:solidFill>
                  <a:srgbClr val="FF0000"/>
                </a:solidFill>
                <a:effectLst/>
                <a:latin typeface="+mj-lt"/>
              </a:rPr>
              <a:t>Sources of DNA damage </a:t>
            </a:r>
            <a:r>
              <a:rPr lang="fr-FR" sz="1100" b="1" i="1" dirty="0">
                <a:solidFill>
                  <a:schemeClr val="tx2"/>
                </a:solidFill>
                <a:effectLst/>
                <a:latin typeface="+mj-lt"/>
              </a:rPr>
              <a:t>in the </a:t>
            </a:r>
            <a:r>
              <a:rPr lang="fr-FR" sz="1100" b="1" i="1" dirty="0" err="1">
                <a:solidFill>
                  <a:schemeClr val="tx2"/>
                </a:solidFill>
                <a:effectLst/>
                <a:latin typeface="+mj-lt"/>
              </a:rPr>
              <a:t>female</a:t>
            </a:r>
            <a:r>
              <a:rPr lang="fr-FR" sz="1100" b="1" i="1" dirty="0">
                <a:solidFill>
                  <a:schemeClr val="tx2"/>
                </a:solidFill>
                <a:effectLst/>
                <a:latin typeface="+mj-lt"/>
              </a:rPr>
              <a:t> </a:t>
            </a:r>
            <a:r>
              <a:rPr lang="fr-FR" sz="1100" b="1" i="1" dirty="0" err="1">
                <a:solidFill>
                  <a:schemeClr val="tx2"/>
                </a:solidFill>
                <a:effectLst/>
                <a:latin typeface="+mj-lt"/>
              </a:rPr>
              <a:t>phantom</a:t>
            </a:r>
            <a:r>
              <a:rPr lang="fr-FR" sz="1100" b="1" i="1" dirty="0">
                <a:solidFill>
                  <a:schemeClr val="tx2"/>
                </a:solidFill>
                <a:effectLst/>
                <a:latin typeface="+mj-lt"/>
              </a:rPr>
              <a:t> </a:t>
            </a:r>
            <a:br>
              <a:rPr lang="fr-FR" sz="1100" b="1" i="1" dirty="0">
                <a:solidFill>
                  <a:schemeClr val="tx2"/>
                </a:solidFill>
                <a:effectLst/>
                <a:latin typeface="+mj-lt"/>
              </a:rPr>
            </a:br>
            <a:r>
              <a:rPr lang="fr-FR" sz="1100" b="1" i="1" dirty="0">
                <a:solidFill>
                  <a:schemeClr val="tx2"/>
                </a:solidFill>
                <a:effectLst/>
                <a:latin typeface="+mj-lt"/>
              </a:rPr>
              <a:t>due to GCR and BLR </a:t>
            </a:r>
            <a:endParaRPr lang="fr-FR" sz="1100" b="1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CA73D858-06F3-A25F-11A4-92041821372D}"/>
              </a:ext>
            </a:extLst>
          </p:cNvPr>
          <p:cNvSpPr txBox="1"/>
          <p:nvPr/>
        </p:nvSpPr>
        <p:spPr>
          <a:xfrm>
            <a:off x="25192" y="4879716"/>
            <a:ext cx="2069976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600" dirty="0" err="1">
                <a:effectLst/>
                <a:latin typeface="+mj-lt"/>
              </a:rPr>
              <a:t>Hayatsu</a:t>
            </a:r>
            <a:r>
              <a:rPr lang="fr-FR" sz="600" dirty="0">
                <a:effectLst/>
                <a:latin typeface="+mj-lt"/>
              </a:rPr>
              <a:t> et al. 2008, </a:t>
            </a:r>
            <a:r>
              <a:rPr lang="fr-FR" sz="600" dirty="0" err="1">
                <a:effectLst/>
                <a:latin typeface="+mj-lt"/>
              </a:rPr>
              <a:t>Biological</a:t>
            </a:r>
            <a:r>
              <a:rPr lang="fr-FR" sz="600" dirty="0">
                <a:effectLst/>
                <a:latin typeface="+mj-lt"/>
              </a:rPr>
              <a:t> Sciences in </a:t>
            </a:r>
            <a:r>
              <a:rPr lang="fr-FR" sz="600" dirty="0" err="1">
                <a:effectLst/>
                <a:latin typeface="+mj-lt"/>
              </a:rPr>
              <a:t>Space</a:t>
            </a:r>
            <a:r>
              <a:rPr lang="fr-FR" sz="600" dirty="0">
                <a:effectLst/>
                <a:latin typeface="+mj-lt"/>
              </a:rPr>
              <a:t> 22, 59– 66 </a:t>
            </a:r>
            <a:endParaRPr lang="fr-FR" sz="600" dirty="0">
              <a:latin typeface="+mj-lt"/>
            </a:endParaRPr>
          </a:p>
        </p:txBody>
      </p:sp>
      <p:pic>
        <p:nvPicPr>
          <p:cNvPr id="4" name="Picture 28">
            <a:extLst>
              <a:ext uri="{FF2B5EF4-FFF2-40B4-BE49-F238E27FC236}">
                <a16:creationId xmlns:a16="http://schemas.microsoft.com/office/drawing/2014/main" id="{7897E8BD-E1AC-536C-D102-D2B6DE0510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9218" y="2991279"/>
            <a:ext cx="786766" cy="1776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62DF5D-7170-2813-C8D3-DC674C510C96}"/>
              </a:ext>
            </a:extLst>
          </p:cNvPr>
          <p:cNvSpPr/>
          <p:nvPr/>
        </p:nvSpPr>
        <p:spPr>
          <a:xfrm>
            <a:off x="1979712" y="4515966"/>
            <a:ext cx="5400600" cy="6275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658041F2-D413-4692-8DD5-F3E5E8458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BioRad</a:t>
            </a:r>
            <a:r>
              <a:rPr lang="fr-FR" dirty="0"/>
              <a:t> III publications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1B2A782-C08B-5250-DE37-AF9468758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32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E5C002F-ABB6-A19E-1C3F-358396A2533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66700" y="1144116"/>
            <a:ext cx="8640960" cy="3371850"/>
          </a:xfrm>
        </p:spPr>
        <p:txBody>
          <a:bodyPr>
            <a:noAutofit/>
          </a:bodyPr>
          <a:lstStyle/>
          <a:p>
            <a:pPr marL="34290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700" b="1" dirty="0">
                <a:solidFill>
                  <a:srgbClr val="C00000"/>
                </a:solidFill>
                <a:latin typeface="+mj-lt"/>
                <a:ea typeface="Arial Unicode MS" panose="020B0604020202020204" pitchFamily="34" charset="-128"/>
              </a:rPr>
              <a:t>GENERAL R</a:t>
            </a:r>
            <a:r>
              <a:rPr lang="en-US" sz="700" b="1" dirty="0">
                <a:solidFill>
                  <a:srgbClr val="C00000"/>
                </a:solidFill>
                <a:effectLst/>
                <a:latin typeface="+mj-lt"/>
                <a:ea typeface="Arial Unicode MS" panose="020B0604020202020204" pitchFamily="34" charset="-128"/>
              </a:rPr>
              <a:t>EVIEW</a:t>
            </a:r>
            <a:r>
              <a:rPr lang="en-US" sz="700" b="1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: </a:t>
            </a:r>
            <a:r>
              <a:rPr lang="en-US" sz="700" b="1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Review of the Geant4-DNA simulation toolkit for radiobiological applications at the cellular and DNA level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</a:t>
            </a:r>
            <a:b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I.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Kyriakou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D. Sakata, H. N. Tran, Y. Perrot, W. G. Shin, N. Lampe, S. Zein, M. C.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Bordage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S.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Guatelli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C.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Villagrasa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D.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Emfietzoglou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S.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Incerti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 </a:t>
            </a:r>
            <a:b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Cancers 14 (2022) 35 (</a:t>
            </a:r>
            <a:r>
              <a:rPr lang="en-US" sz="700" u="sng" dirty="0">
                <a:solidFill>
                  <a:srgbClr val="5FB1FC"/>
                </a:solidFill>
                <a:effectLst/>
                <a:latin typeface="+mj-lt"/>
                <a:ea typeface="Arial Unicode MS" panose="020B0604020202020204" pitchFamily="34" charset="-128"/>
                <a:hlinkClick r:id="rId3"/>
              </a:rPr>
              <a:t>link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)</a:t>
            </a:r>
            <a:endParaRPr lang="fr-FR" sz="700" dirty="0">
              <a:solidFill>
                <a:srgbClr val="333333"/>
              </a:solidFill>
              <a:effectLst/>
              <a:latin typeface="+mj-lt"/>
              <a:ea typeface="Arial Unicode MS" panose="020B0604020202020204" pitchFamily="34" charset="-128"/>
            </a:endParaRPr>
          </a:p>
          <a:p>
            <a:pPr marL="342900" lvl="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700" b="1" dirty="0">
                <a:solidFill>
                  <a:srgbClr val="32B6FE"/>
                </a:solidFill>
                <a:effectLst/>
                <a:latin typeface="+mj-lt"/>
                <a:ea typeface="Arial Unicode MS" panose="020B0604020202020204" pitchFamily="34" charset="-128"/>
              </a:rPr>
              <a:t>PHYSICS</a:t>
            </a:r>
            <a:r>
              <a:rPr lang="en-US" sz="700" b="1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: </a:t>
            </a:r>
            <a:r>
              <a:rPr lang="en-US" sz="700" b="1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Sub-keV corrections to binary encounter cross section models for electron ionization of liquid water with application to the Geant4-DNA Monte Carlo code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</a:t>
            </a:r>
            <a:b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S.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Margis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I.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Kyriakou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S.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Incerti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M.-C.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Bordage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D.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Emfietzoglou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 </a:t>
            </a:r>
            <a:b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Appl.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Radiat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Isot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. 194 (2023) 110693 (</a:t>
            </a:r>
            <a:r>
              <a:rPr lang="en-US" sz="700" u="sng" dirty="0">
                <a:solidFill>
                  <a:srgbClr val="5FB1FC"/>
                </a:solidFill>
                <a:effectLst/>
                <a:latin typeface="+mj-lt"/>
                <a:ea typeface="Arial Unicode MS" panose="020B0604020202020204" pitchFamily="34" charset="-128"/>
                <a:hlinkClick r:id="rId4"/>
              </a:rPr>
              <a:t>link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)</a:t>
            </a:r>
            <a:endParaRPr lang="fr-FR" sz="700" dirty="0">
              <a:solidFill>
                <a:srgbClr val="000000"/>
              </a:solidFill>
              <a:effectLst/>
              <a:latin typeface="+mj-lt"/>
              <a:ea typeface="Arial Unicode MS" panose="020B0604020202020204" pitchFamily="34" charset="-128"/>
            </a:endParaRPr>
          </a:p>
          <a:p>
            <a:pPr marL="342900" lvl="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700" b="1" dirty="0">
                <a:solidFill>
                  <a:srgbClr val="32B6FE"/>
                </a:solidFill>
                <a:effectLst/>
                <a:latin typeface="+mj-lt"/>
                <a:ea typeface="Arial Unicode MS" panose="020B0604020202020204" pitchFamily="34" charset="-128"/>
              </a:rPr>
              <a:t>PHYSICS</a:t>
            </a:r>
            <a:r>
              <a:rPr lang="en-US" sz="700" b="1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 : </a:t>
            </a:r>
            <a:r>
              <a:rPr lang="en-US" sz="700" b="1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A model for Geant4-DNA to simulate ionization and excitation of liquid water by protons travelling above 100 MeV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</a:t>
            </a:r>
            <a:b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A. D. Dominguez-Munoz, M. I. Gallardo, M. C.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Bordage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Z. Francis, S.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Incerti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M. A. Cortes-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Giraldo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 </a:t>
            </a:r>
            <a:b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Radiat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. Phys. Chem. 199 (2022) 110363 (</a:t>
            </a:r>
            <a:r>
              <a:rPr lang="en-US" sz="700" u="sng" dirty="0">
                <a:solidFill>
                  <a:srgbClr val="5FB1FC"/>
                </a:solidFill>
                <a:effectLst/>
                <a:latin typeface="+mj-lt"/>
                <a:ea typeface="Arial Unicode MS" panose="020B0604020202020204" pitchFamily="34" charset="-128"/>
                <a:hlinkClick r:id="rId5"/>
              </a:rPr>
              <a:t>link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)</a:t>
            </a:r>
            <a:endParaRPr lang="fr-FR" sz="700" dirty="0">
              <a:solidFill>
                <a:srgbClr val="333333"/>
              </a:solidFill>
              <a:effectLst/>
              <a:latin typeface="+mj-lt"/>
              <a:ea typeface="Arial Unicode MS" panose="020B0604020202020204" pitchFamily="34" charset="-128"/>
            </a:endParaRPr>
          </a:p>
          <a:p>
            <a:pPr marL="342900" lvl="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700" b="1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CHEMISTRY: </a:t>
            </a:r>
            <a:r>
              <a:rPr lang="en-US" sz="700" b="1" dirty="0">
                <a:effectLst/>
                <a:latin typeface="+mj-lt"/>
                <a:ea typeface="Arial Unicode MS" panose="020B0604020202020204" pitchFamily="34" charset="-128"/>
              </a:rPr>
              <a:t>Review of chemical models and applications in Geant4-DNA: Report from the ESA </a:t>
            </a:r>
            <a:r>
              <a:rPr lang="en-US" sz="700" b="1" dirty="0" err="1">
                <a:effectLst/>
                <a:latin typeface="+mj-lt"/>
                <a:ea typeface="Arial Unicode MS" panose="020B0604020202020204" pitchFamily="34" charset="-128"/>
              </a:rPr>
              <a:t>BioRad</a:t>
            </a:r>
            <a:r>
              <a:rPr lang="en-US" sz="700" b="1" dirty="0">
                <a:effectLst/>
                <a:latin typeface="+mj-lt"/>
                <a:ea typeface="Arial Unicode MS" panose="020B0604020202020204" pitchFamily="34" charset="-128"/>
              </a:rPr>
              <a:t> III Project,</a:t>
            </a:r>
            <a:br>
              <a:rPr lang="en-US" sz="700" b="1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  <a:t>H. N. Tran, J. Archer, G. Baldacchino, J. M. C. Brown, F. </a:t>
            </a:r>
            <a:r>
              <a:rPr lang="en-US" sz="700" dirty="0" err="1">
                <a:effectLst/>
                <a:latin typeface="+mj-lt"/>
                <a:ea typeface="Arial Unicode MS" panose="020B0604020202020204" pitchFamily="34" charset="-128"/>
              </a:rPr>
              <a:t>Chappuis</a:t>
            </a:r>
            <a: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  <a:t>, G. A. P. </a:t>
            </a:r>
            <a:r>
              <a:rPr lang="en-US" sz="700" dirty="0" err="1">
                <a:effectLst/>
                <a:latin typeface="+mj-lt"/>
                <a:ea typeface="Arial Unicode MS" panose="020B0604020202020204" pitchFamily="34" charset="-128"/>
              </a:rPr>
              <a:t>Cirrone</a:t>
            </a:r>
            <a: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  <a:t>, L. </a:t>
            </a:r>
            <a:r>
              <a:rPr lang="en-US" sz="700" dirty="0" err="1">
                <a:effectLst/>
                <a:latin typeface="+mj-lt"/>
                <a:ea typeface="Arial Unicode MS" panose="020B0604020202020204" pitchFamily="34" charset="-128"/>
              </a:rPr>
              <a:t>Desorgher</a:t>
            </a:r>
            <a: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  <a:t>, N. Dominguez, S. </a:t>
            </a:r>
            <a:r>
              <a:rPr lang="en-US" sz="700" dirty="0" err="1">
                <a:effectLst/>
                <a:latin typeface="+mj-lt"/>
                <a:ea typeface="Arial Unicode MS" panose="020B0604020202020204" pitchFamily="34" charset="-128"/>
              </a:rPr>
              <a:t>Fattori</a:t>
            </a:r>
            <a: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  <a:t>, S. </a:t>
            </a:r>
            <a:r>
              <a:rPr lang="en-US" sz="700" dirty="0" err="1">
                <a:effectLst/>
                <a:latin typeface="+mj-lt"/>
                <a:ea typeface="Arial Unicode MS" panose="020B0604020202020204" pitchFamily="34" charset="-128"/>
              </a:rPr>
              <a:t>Guatelli</a:t>
            </a:r>
            <a: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  <a:t>, V. </a:t>
            </a:r>
            <a:r>
              <a:rPr lang="en-US" sz="700" dirty="0" err="1">
                <a:effectLst/>
                <a:latin typeface="+mj-lt"/>
                <a:ea typeface="Arial Unicode MS" panose="020B0604020202020204" pitchFamily="34" charset="-128"/>
              </a:rPr>
              <a:t>Ivantchenko</a:t>
            </a:r>
            <a: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  <a:t>, J.-R. Méndez, P. Nieminen, Y. Perrot, D. Sakata, G. </a:t>
            </a:r>
            <a:r>
              <a:rPr lang="en-US" sz="700" dirty="0" err="1">
                <a:effectLst/>
                <a:latin typeface="+mj-lt"/>
                <a:ea typeface="Arial Unicode MS" panose="020B0604020202020204" pitchFamily="34" charset="-128"/>
              </a:rPr>
              <a:t>Santin</a:t>
            </a:r>
            <a: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  <a:t>, W.-G. Shin, C. </a:t>
            </a:r>
            <a:r>
              <a:rPr lang="en-US" sz="700" dirty="0" err="1">
                <a:effectLst/>
                <a:latin typeface="+mj-lt"/>
                <a:ea typeface="Arial Unicode MS" panose="020B0604020202020204" pitchFamily="34" charset="-128"/>
              </a:rPr>
              <a:t>Villagrasa</a:t>
            </a:r>
            <a: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  <a:t>, S. Zein, S. </a:t>
            </a:r>
            <a:r>
              <a:rPr lang="en-US" sz="700" dirty="0" err="1">
                <a:effectLst/>
                <a:latin typeface="+mj-lt"/>
                <a:ea typeface="Arial Unicode MS" panose="020B0604020202020204" pitchFamily="34" charset="-128"/>
              </a:rPr>
              <a:t>Incerti</a:t>
            </a:r>
            <a:r>
              <a:rPr lang="en-US" sz="700" dirty="0">
                <a:latin typeface="+mj-lt"/>
                <a:ea typeface="Arial Unicode MS" panose="020B0604020202020204" pitchFamily="34" charset="-128"/>
              </a:rPr>
              <a:t>, accepted in Med. Phys. (2024)</a:t>
            </a:r>
            <a:endParaRPr lang="en-US" sz="700" dirty="0">
              <a:effectLst/>
              <a:latin typeface="+mj-lt"/>
              <a:ea typeface="Arial Unicode MS" panose="020B0604020202020204" pitchFamily="34" charset="-128"/>
            </a:endParaRPr>
          </a:p>
          <a:p>
            <a:pPr marL="342900" lvl="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700" b="1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BIOLOGY</a:t>
            </a:r>
            <a:r>
              <a:rPr lang="en-US" sz="700" b="1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: </a:t>
            </a:r>
            <a:r>
              <a:rPr lang="en-US" sz="700" b="1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Simulation of DNA damage using Geant4-DNA: an overview of the “</a:t>
            </a:r>
            <a:r>
              <a:rPr lang="en-US" sz="700" b="1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molecularDNA</a:t>
            </a:r>
            <a:r>
              <a:rPr lang="en-US" sz="700" b="1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” example application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</a:t>
            </a:r>
            <a:b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K. P.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Chatzipapas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N. H. Tran, M.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Dordevic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S.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Zivkovic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S. Zein, W.-G. Shin, D. Sakata, N. Lampe, J. M. C. Brown, A.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Ristic-Fira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I. Petrovic, I.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Kyriakou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D.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Emfietzoglou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S.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Guatelli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S.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Incerti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 </a:t>
            </a:r>
            <a:b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Prec.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Radiat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. Oncol. (2023) 1-11(</a:t>
            </a:r>
            <a:r>
              <a:rPr lang="en-US" sz="700" u="sng" dirty="0">
                <a:solidFill>
                  <a:srgbClr val="5FB1FC"/>
                </a:solidFill>
                <a:effectLst/>
                <a:latin typeface="+mj-lt"/>
                <a:ea typeface="Arial Unicode MS" panose="020B0604020202020204" pitchFamily="34" charset="-128"/>
                <a:hlinkClick r:id="rId6"/>
              </a:rPr>
              <a:t>link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)</a:t>
            </a:r>
            <a:endParaRPr lang="fr-FR" sz="700" dirty="0">
              <a:solidFill>
                <a:srgbClr val="000000"/>
              </a:solidFill>
              <a:effectLst/>
              <a:latin typeface="+mj-lt"/>
              <a:ea typeface="Arial Unicode MS" panose="020B0604020202020204" pitchFamily="34" charset="-128"/>
            </a:endParaRPr>
          </a:p>
          <a:p>
            <a:pPr marL="342900" lvl="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700" b="1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BIOLOGY</a:t>
            </a:r>
            <a:r>
              <a:rPr lang="en-US" sz="700" b="1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: </a:t>
            </a:r>
            <a:r>
              <a:rPr lang="en-US" sz="700" b="1" dirty="0">
                <a:effectLst/>
                <a:latin typeface="+mj-lt"/>
                <a:ea typeface="Arial Unicode MS" panose="020B0604020202020204" pitchFamily="34" charset="-128"/>
              </a:rPr>
              <a:t>Experimental validation in a neutron exposure frame of the MINAS TIRITH for cell damage simulation, </a:t>
            </a:r>
            <a:br>
              <a:rPr lang="en-US" sz="700" b="1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  <a:t>Y. Thibaut, G. </a:t>
            </a:r>
            <a:r>
              <a:rPr lang="en-US" sz="700" dirty="0" err="1">
                <a:effectLst/>
                <a:latin typeface="+mj-lt"/>
                <a:ea typeface="Arial Unicode MS" panose="020B0604020202020204" pitchFamily="34" charset="-128"/>
              </a:rPr>
              <a:t>Gonon</a:t>
            </a:r>
            <a: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  <a:t>, J. S. Martinez, M. Petit, R. </a:t>
            </a:r>
            <a:r>
              <a:rPr lang="en-US" sz="700" dirty="0" err="1">
                <a:effectLst/>
                <a:latin typeface="+mj-lt"/>
                <a:ea typeface="Arial Unicode MS" panose="020B0604020202020204" pitchFamily="34" charset="-128"/>
              </a:rPr>
              <a:t>Babut</a:t>
            </a:r>
            <a: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  <a:t>, A. </a:t>
            </a:r>
            <a:r>
              <a:rPr lang="en-US" sz="700" dirty="0" err="1">
                <a:effectLst/>
                <a:latin typeface="+mj-lt"/>
                <a:ea typeface="Arial Unicode MS" panose="020B0604020202020204" pitchFamily="34" charset="-128"/>
              </a:rPr>
              <a:t>Vaurijoux</a:t>
            </a:r>
            <a: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  <a:t>, G. Gruel, C. </a:t>
            </a:r>
            <a:r>
              <a:rPr lang="en-US" sz="700" dirty="0" err="1">
                <a:effectLst/>
                <a:latin typeface="+mj-lt"/>
                <a:ea typeface="Arial Unicode MS" panose="020B0604020202020204" pitchFamily="34" charset="-128"/>
              </a:rPr>
              <a:t>Villagrasa</a:t>
            </a:r>
            <a: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  <a:t>, S. </a:t>
            </a:r>
            <a:r>
              <a:rPr lang="en-US" sz="700" dirty="0" err="1">
                <a:effectLst/>
                <a:latin typeface="+mj-lt"/>
                <a:ea typeface="Arial Unicode MS" panose="020B0604020202020204" pitchFamily="34" charset="-128"/>
              </a:rPr>
              <a:t>Incerti</a:t>
            </a:r>
            <a: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  <a:t>, Y. Perrot, </a:t>
            </a:r>
            <a:b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  <a:t>Phys. Med. Biol. 68 (2023) 225008 (</a:t>
            </a:r>
            <a:r>
              <a:rPr lang="en-US" sz="700" dirty="0">
                <a:effectLst/>
                <a:latin typeface="+mj-lt"/>
                <a:ea typeface="Arial Unicode MS" panose="020B0604020202020204" pitchFamily="34" charset="-128"/>
                <a:hlinkClick r:id="rId7"/>
              </a:rPr>
              <a:t>link</a:t>
            </a:r>
            <a:r>
              <a:rPr lang="en-US" sz="700" dirty="0">
                <a:effectLst/>
                <a:latin typeface="+mj-lt"/>
                <a:ea typeface="Arial Unicode MS" panose="020B0604020202020204" pitchFamily="34" charset="-128"/>
              </a:rPr>
              <a:t>)</a:t>
            </a:r>
          </a:p>
          <a:p>
            <a:pPr marL="342900" lvl="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700" b="1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BIOLOGY</a:t>
            </a:r>
            <a:r>
              <a:rPr lang="en-US" sz="700" b="1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: </a:t>
            </a:r>
            <a:r>
              <a:rPr lang="en-US" sz="700" b="1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MINAS TIRITH: A new tool for simulating radiation-induced DNA damage at the cell population level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</a:t>
            </a:r>
            <a:b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Y. Thibaut, G.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Gonon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J. Martinez-Guerrero, M. Petit, A.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Vaurijoux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G. Gruel, C.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Villagrasa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S.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Incerti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Y. Perrot, </a:t>
            </a:r>
            <a:b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Phys. Med. Biol. 68 (2023) 034002 (2023) (</a:t>
            </a:r>
            <a:r>
              <a:rPr lang="en-US" sz="700" u="sng" dirty="0">
                <a:solidFill>
                  <a:srgbClr val="5FB1FC"/>
                </a:solidFill>
                <a:effectLst/>
                <a:latin typeface="+mj-lt"/>
                <a:ea typeface="Arial Unicode MS" panose="020B0604020202020204" pitchFamily="34" charset="-128"/>
                <a:hlinkClick r:id="rId8"/>
              </a:rPr>
              <a:t>link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)</a:t>
            </a:r>
            <a:endParaRPr lang="fr-FR" sz="700" dirty="0">
              <a:solidFill>
                <a:srgbClr val="333333"/>
              </a:solidFill>
              <a:effectLst/>
              <a:latin typeface="+mj-lt"/>
              <a:ea typeface="Arial Unicode MS" panose="020B0604020202020204" pitchFamily="34" charset="-128"/>
            </a:endParaRPr>
          </a:p>
          <a:p>
            <a:pPr marL="342900" lvl="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700" b="1" dirty="0">
                <a:solidFill>
                  <a:srgbClr val="00B050"/>
                </a:solidFill>
                <a:latin typeface="+mj-lt"/>
                <a:ea typeface="Arial Unicode MS" panose="020B0604020202020204" pitchFamily="34" charset="-128"/>
              </a:rPr>
              <a:t>BIOLOGY</a:t>
            </a:r>
            <a:r>
              <a:rPr lang="en-US" sz="700" b="1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: </a:t>
            </a:r>
            <a:r>
              <a:rPr lang="en-US" sz="700" b="1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Prediction of DNA rejoining kinetics and cell survival for V79 cells using Geant4-DNA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 </a:t>
            </a:r>
            <a:b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D. Sakata, R. Hirayama, W.-G. Shin, M. Belli, M. A.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Tabocchini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O.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Belov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M. A. Bernal, M.-C.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Bordage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J. M. C. Brown, F.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Chappuis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L.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Desorgher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D.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Emfietzoglou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Z. Francis, S.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Guatelli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T.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Inaniwa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V. Ivanchenko, M.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Karamitros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I.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Kyriakou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Z. Li, S.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Meylan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C. Michelet, N. Lampe, K. Murakami, S. Okada, Y. Perrot, I. Petrovic, J. Ramos-Mendez, A.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Ristic-Fira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G.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Santin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T. Sasaki, J.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Schuemann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H. N. Tran, C.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Villagrasa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S.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Incerti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 </a:t>
            </a:r>
            <a:b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Phys. Med. (2023) 102508 (</a:t>
            </a:r>
            <a:r>
              <a:rPr lang="en-US" sz="700" u="sng" dirty="0">
                <a:solidFill>
                  <a:srgbClr val="5FB1FC"/>
                </a:solidFill>
                <a:effectLst/>
                <a:latin typeface="+mj-lt"/>
                <a:ea typeface="Arial Unicode MS" panose="020B0604020202020204" pitchFamily="34" charset="-128"/>
                <a:hlinkClick r:id="rId9"/>
              </a:rPr>
              <a:t>link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)</a:t>
            </a:r>
          </a:p>
          <a:p>
            <a:pPr marL="34290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700" b="1" dirty="0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RISK</a:t>
            </a:r>
            <a:r>
              <a:rPr lang="en-US" sz="700" b="1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: </a:t>
            </a:r>
            <a:r>
              <a:rPr lang="en-US" sz="700" b="1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Microdosimetry</a:t>
            </a:r>
            <a:r>
              <a:rPr lang="en-US" sz="700" b="1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 study of proton quality factor using analytic model calculations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</a:t>
            </a:r>
            <a:b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A. Papadopoulos, I.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Kyriakou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Y. Matsuya, S.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Incerti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I.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Daglis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D.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Emfietzoglou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 </a:t>
            </a:r>
            <a:b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Appl. Sci. 12 (2022) 8950 (</a:t>
            </a:r>
            <a:r>
              <a:rPr lang="en-US" sz="700" u="sng" dirty="0">
                <a:solidFill>
                  <a:srgbClr val="5FB1FC"/>
                </a:solidFill>
                <a:effectLst/>
                <a:latin typeface="+mj-lt"/>
                <a:ea typeface="Arial Unicode MS" panose="020B0604020202020204" pitchFamily="34" charset="-128"/>
                <a:hlinkClick r:id="rId10"/>
              </a:rPr>
              <a:t>link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)</a:t>
            </a:r>
            <a:endParaRPr lang="fr-FR" sz="700" dirty="0">
              <a:solidFill>
                <a:srgbClr val="333333"/>
              </a:solidFill>
              <a:effectLst/>
              <a:latin typeface="+mj-lt"/>
              <a:ea typeface="Arial Unicode MS" panose="020B0604020202020204" pitchFamily="34" charset="-128"/>
            </a:endParaRPr>
          </a:p>
          <a:p>
            <a:pPr marL="342900" lvl="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700" b="1" dirty="0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RISK</a:t>
            </a:r>
            <a:r>
              <a:rPr lang="en-US" sz="700" b="1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 : </a:t>
            </a:r>
            <a:r>
              <a:rPr lang="en-US" sz="700" b="1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Space radiation quality factor for Galactic Cosmic Rays and typical space mission scenarios using a </a:t>
            </a:r>
            <a:r>
              <a:rPr lang="en-US" sz="700" b="1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microdosimetric</a:t>
            </a:r>
            <a:r>
              <a:rPr lang="en-US" sz="700" b="1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 approach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</a:t>
            </a:r>
            <a:b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A. Papadopoulos, I.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Kyriakou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S.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Incerti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G.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Santin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P. Nieminen, I. A.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Daglis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W. Li, D.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Emfietzoglou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</a:t>
            </a:r>
            <a:b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Radiat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. Environ. </a:t>
            </a:r>
            <a:r>
              <a:rPr lang="en-US" sz="7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Biophys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. 62 (2023) 221-234 (</a:t>
            </a:r>
            <a:r>
              <a:rPr lang="en-US" sz="700" u="sng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  <a:hlinkClick r:id="rId11"/>
              </a:rPr>
              <a:t>link</a:t>
            </a:r>
            <a:r>
              <a:rPr lang="en-US" sz="7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)</a:t>
            </a:r>
            <a:endParaRPr lang="fr-FR" sz="700" dirty="0">
              <a:solidFill>
                <a:srgbClr val="000000"/>
              </a:solidFill>
              <a:effectLst/>
              <a:latin typeface="+mj-lt"/>
              <a:ea typeface="Arial Unicode MS" panose="020B0604020202020204" pitchFamily="34" charset="-12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A203D6F-9B81-6920-B0AB-3D2547450AE4}"/>
              </a:ext>
            </a:extLst>
          </p:cNvPr>
          <p:cNvSpPr txBox="1"/>
          <p:nvPr/>
        </p:nvSpPr>
        <p:spPr>
          <a:xfrm>
            <a:off x="6156176" y="193945"/>
            <a:ext cx="2699792" cy="523220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  <a:effectLst/>
                <a:uFill>
                  <a:solidFill>
                    <a:srgbClr val="000000"/>
                  </a:solidFill>
                </a:uFill>
                <a:latin typeface="Tw Cen MT" panose="020B0602020104020603" pitchFamily="34" charset="77"/>
                <a:ea typeface="Calibri" panose="020F0502020204030204" pitchFamily="34" charset="0"/>
              </a:rPr>
              <a:t>Described software is/will be included in Geant4 and/or GRAS. </a:t>
            </a:r>
            <a:endParaRPr lang="fr-FR" sz="1400" dirty="0">
              <a:solidFill>
                <a:schemeClr val="bg1"/>
              </a:solidFill>
              <a:effectLst/>
              <a:latin typeface="Tw Cen MT" panose="020B0602020104020603" pitchFamily="34" charset="77"/>
              <a:ea typeface="Arial Unicode MS" panose="020B0604020202020204" pitchFamily="34" charset="-12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B8A337-EEEF-B263-237F-5F20005BE7A1}"/>
              </a:ext>
            </a:extLst>
          </p:cNvPr>
          <p:cNvSpPr txBox="1"/>
          <p:nvPr/>
        </p:nvSpPr>
        <p:spPr>
          <a:xfrm rot="366646">
            <a:off x="5202453" y="3288948"/>
            <a:ext cx="369203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b="1" dirty="0">
                <a:solidFill>
                  <a:srgbClr val="0000CC"/>
                </a:solidFill>
                <a:latin typeface="+mj-lt"/>
              </a:rPr>
              <a:t>+2 </a:t>
            </a:r>
            <a:r>
              <a:rPr lang="fr-FR" sz="1100" b="1" dirty="0" err="1">
                <a:solidFill>
                  <a:srgbClr val="0000CC"/>
                </a:solidFill>
                <a:latin typeface="+mj-lt"/>
              </a:rPr>
              <a:t>currently</a:t>
            </a:r>
            <a:r>
              <a:rPr lang="fr-FR" sz="11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fr-FR" sz="1100" b="1" dirty="0" err="1">
                <a:solidFill>
                  <a:srgbClr val="0000CC"/>
                </a:solidFill>
                <a:latin typeface="+mj-lt"/>
              </a:rPr>
              <a:t>under</a:t>
            </a:r>
            <a:r>
              <a:rPr lang="fr-FR" sz="11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fr-FR" sz="1100" b="1" dirty="0" err="1">
                <a:solidFill>
                  <a:srgbClr val="0000CC"/>
                </a:solidFill>
                <a:latin typeface="+mj-lt"/>
              </a:rPr>
              <a:t>review</a:t>
            </a:r>
            <a:r>
              <a:rPr lang="fr-FR" sz="1100" b="1" dirty="0">
                <a:solidFill>
                  <a:srgbClr val="0000CC"/>
                </a:solidFill>
                <a:latin typeface="+mj-lt"/>
              </a:rPr>
              <a:t>: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rgbClr val="00B050"/>
                </a:solidFill>
                <a:latin typeface="+mj-lt"/>
              </a:rPr>
              <a:t>BIOLOGY</a:t>
            </a:r>
            <a:r>
              <a:rPr lang="fr-FR" sz="1100" b="1" dirty="0">
                <a:solidFill>
                  <a:srgbClr val="0000CC"/>
                </a:solidFill>
                <a:latin typeface="+mj-lt"/>
              </a:rPr>
              <a:t>: </a:t>
            </a:r>
            <a:r>
              <a:rPr lang="fr-FR" sz="1100" b="1" dirty="0" err="1">
                <a:solidFill>
                  <a:srgbClr val="0000CC"/>
                </a:solidFill>
                <a:latin typeface="+mj-lt"/>
              </a:rPr>
              <a:t>nanodosimetry</a:t>
            </a:r>
            <a:r>
              <a:rPr lang="fr-FR" sz="1100" b="1" dirty="0">
                <a:solidFill>
                  <a:srgbClr val="0000CC"/>
                </a:solidFill>
                <a:latin typeface="+mj-lt"/>
              </a:rPr>
              <a:t> in </a:t>
            </a:r>
            <a:r>
              <a:rPr lang="fr-FR" sz="1100" b="1" dirty="0" err="1">
                <a:solidFill>
                  <a:srgbClr val="0000CC"/>
                </a:solidFill>
                <a:latin typeface="+mj-lt"/>
              </a:rPr>
              <a:t>organs</a:t>
            </a:r>
            <a:r>
              <a:rPr lang="fr-FR" sz="11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fr-FR" sz="1100" b="1" dirty="0" err="1">
                <a:solidFill>
                  <a:srgbClr val="0000CC"/>
                </a:solidFill>
                <a:latin typeface="+mj-lt"/>
              </a:rPr>
              <a:t>from</a:t>
            </a:r>
            <a:r>
              <a:rPr lang="fr-FR" sz="1100" b="1" dirty="0">
                <a:solidFill>
                  <a:srgbClr val="0000CC"/>
                </a:solidFill>
                <a:latin typeface="+mj-lt"/>
              </a:rPr>
              <a:t> </a:t>
            </a:r>
            <a:r>
              <a:rPr lang="fr-FR" sz="1100" b="1" dirty="0" err="1">
                <a:solidFill>
                  <a:srgbClr val="0000CC"/>
                </a:solidFill>
                <a:latin typeface="+mj-lt"/>
              </a:rPr>
              <a:t>lunar</a:t>
            </a:r>
            <a:r>
              <a:rPr lang="fr-FR" sz="1100" b="1" dirty="0">
                <a:solidFill>
                  <a:srgbClr val="0000CC"/>
                </a:solidFill>
                <a:latin typeface="+mj-lt"/>
              </a:rPr>
              <a:t> radiation</a:t>
            </a:r>
          </a:p>
          <a:p>
            <a:pPr marL="171450" indent="-171450">
              <a:buFontTx/>
              <a:buChar char="-"/>
            </a:pPr>
            <a:r>
              <a:rPr lang="fr-FR" sz="1100" b="1" dirty="0">
                <a:solidFill>
                  <a:srgbClr val="FF0000"/>
                </a:solidFill>
                <a:latin typeface="+mj-lt"/>
              </a:rPr>
              <a:t>RISK</a:t>
            </a:r>
            <a:r>
              <a:rPr lang="fr-FR" sz="1100" b="1" dirty="0">
                <a:solidFill>
                  <a:srgbClr val="0000CC"/>
                </a:solidFill>
                <a:latin typeface="+mj-lt"/>
              </a:rPr>
              <a:t>: </a:t>
            </a:r>
            <a:r>
              <a:rPr lang="fr-FR" sz="1100" b="1" dirty="0" err="1">
                <a:solidFill>
                  <a:srgbClr val="0000CC"/>
                </a:solidFill>
                <a:latin typeface="+mj-lt"/>
              </a:rPr>
              <a:t>analytical</a:t>
            </a:r>
            <a:r>
              <a:rPr lang="fr-FR" sz="1100" b="1" dirty="0">
                <a:solidFill>
                  <a:srgbClr val="0000CC"/>
                </a:solidFill>
                <a:latin typeface="+mj-lt"/>
              </a:rPr>
              <a:t> RP </a:t>
            </a:r>
            <a:r>
              <a:rPr lang="fr-FR" sz="1100" b="1" dirty="0" err="1">
                <a:solidFill>
                  <a:srgbClr val="0000CC"/>
                </a:solidFill>
                <a:latin typeface="+mj-lt"/>
              </a:rPr>
              <a:t>quality</a:t>
            </a:r>
            <a:r>
              <a:rPr lang="fr-FR" sz="1100" b="1" dirty="0">
                <a:solidFill>
                  <a:srgbClr val="0000CC"/>
                </a:solidFill>
                <a:latin typeface="+mj-lt"/>
              </a:rPr>
              <a:t> factor</a:t>
            </a:r>
          </a:p>
        </p:txBody>
      </p:sp>
    </p:spTree>
    <p:extLst>
      <p:ext uri="{BB962C8B-B14F-4D97-AF65-F5344CB8AC3E}">
        <p14:creationId xmlns:p14="http://schemas.microsoft.com/office/powerpoint/2010/main" val="43066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58041F2-D413-4692-8DD5-F3E5E8458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BioRad</a:t>
            </a:r>
            <a:r>
              <a:rPr lang="fr-FR" dirty="0"/>
              <a:t> III publications: 2 highlights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21B2A782-C08B-5250-DE37-AF9468758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33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E5C002F-ABB6-A19E-1C3F-358396A2533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66700" y="1203598"/>
            <a:ext cx="5673452" cy="3371850"/>
          </a:xfrm>
        </p:spPr>
        <p:txBody>
          <a:bodyPr>
            <a:noAutofit/>
          </a:bodyPr>
          <a:lstStyle/>
          <a:p>
            <a:pPr marL="342900" lvl="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1100" b="1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CHEMISTRY: </a:t>
            </a:r>
            <a:r>
              <a:rPr lang="en-US" sz="1100" b="1" dirty="0">
                <a:effectLst/>
                <a:latin typeface="+mj-lt"/>
                <a:ea typeface="Arial Unicode MS" panose="020B0604020202020204" pitchFamily="34" charset="-128"/>
              </a:rPr>
              <a:t>Review of chemical models and applications in Geant4-DNA: </a:t>
            </a:r>
            <a:br>
              <a:rPr lang="en-US" sz="1100" b="1" dirty="0"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1100" b="1" dirty="0">
                <a:effectLst/>
                <a:latin typeface="+mj-lt"/>
                <a:ea typeface="Arial Unicode MS" panose="020B0604020202020204" pitchFamily="34" charset="-128"/>
              </a:rPr>
              <a:t>Report from the ESA </a:t>
            </a:r>
            <a:r>
              <a:rPr lang="en-US" sz="1100" b="1" dirty="0" err="1">
                <a:effectLst/>
                <a:latin typeface="+mj-lt"/>
                <a:ea typeface="Arial Unicode MS" panose="020B0604020202020204" pitchFamily="34" charset="-128"/>
              </a:rPr>
              <a:t>BioRad</a:t>
            </a:r>
            <a:r>
              <a:rPr lang="en-US" sz="1100" b="1" dirty="0">
                <a:effectLst/>
                <a:latin typeface="+mj-lt"/>
                <a:ea typeface="Arial Unicode MS" panose="020B0604020202020204" pitchFamily="34" charset="-128"/>
              </a:rPr>
              <a:t> III Project,</a:t>
            </a:r>
            <a:br>
              <a:rPr lang="en-US" sz="1100" b="1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1100" dirty="0">
                <a:effectLst/>
                <a:latin typeface="+mj-lt"/>
                <a:ea typeface="Arial Unicode MS" panose="020B0604020202020204" pitchFamily="34" charset="-128"/>
              </a:rPr>
              <a:t>H. N. Tran, J. Archer, G. Baldacchino, J. M. C. Brown, F. </a:t>
            </a:r>
            <a:r>
              <a:rPr lang="en-US" sz="1100" dirty="0" err="1">
                <a:effectLst/>
                <a:latin typeface="+mj-lt"/>
                <a:ea typeface="Arial Unicode MS" panose="020B0604020202020204" pitchFamily="34" charset="-128"/>
              </a:rPr>
              <a:t>Chappuis</a:t>
            </a:r>
            <a:r>
              <a:rPr lang="en-US" sz="1100" dirty="0">
                <a:effectLst/>
                <a:latin typeface="+mj-lt"/>
                <a:ea typeface="Arial Unicode MS" panose="020B0604020202020204" pitchFamily="34" charset="-128"/>
              </a:rPr>
              <a:t>, G. A. P. </a:t>
            </a:r>
            <a:r>
              <a:rPr lang="en-US" sz="1100" dirty="0" err="1">
                <a:effectLst/>
                <a:latin typeface="+mj-lt"/>
                <a:ea typeface="Arial Unicode MS" panose="020B0604020202020204" pitchFamily="34" charset="-128"/>
              </a:rPr>
              <a:t>Cirrone</a:t>
            </a:r>
            <a:r>
              <a:rPr lang="en-US" sz="1100" dirty="0">
                <a:effectLst/>
                <a:latin typeface="+mj-lt"/>
                <a:ea typeface="Arial Unicode MS" panose="020B0604020202020204" pitchFamily="34" charset="-128"/>
              </a:rPr>
              <a:t>, </a:t>
            </a:r>
            <a:br>
              <a:rPr lang="en-US" sz="1100" dirty="0"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1100" dirty="0">
                <a:effectLst/>
                <a:latin typeface="+mj-lt"/>
                <a:ea typeface="Arial Unicode MS" panose="020B0604020202020204" pitchFamily="34" charset="-128"/>
              </a:rPr>
              <a:t>L. </a:t>
            </a:r>
            <a:r>
              <a:rPr lang="en-US" sz="1100" dirty="0" err="1">
                <a:effectLst/>
                <a:latin typeface="+mj-lt"/>
                <a:ea typeface="Arial Unicode MS" panose="020B0604020202020204" pitchFamily="34" charset="-128"/>
              </a:rPr>
              <a:t>Desorgher</a:t>
            </a:r>
            <a:r>
              <a:rPr lang="en-US" sz="1100" dirty="0">
                <a:effectLst/>
                <a:latin typeface="+mj-lt"/>
                <a:ea typeface="Arial Unicode MS" panose="020B0604020202020204" pitchFamily="34" charset="-128"/>
              </a:rPr>
              <a:t>, N. Dominguez, S. </a:t>
            </a:r>
            <a:r>
              <a:rPr lang="en-US" sz="1100" dirty="0" err="1">
                <a:effectLst/>
                <a:latin typeface="+mj-lt"/>
                <a:ea typeface="Arial Unicode MS" panose="020B0604020202020204" pitchFamily="34" charset="-128"/>
              </a:rPr>
              <a:t>Fattori</a:t>
            </a:r>
            <a:r>
              <a:rPr lang="en-US" sz="1100" dirty="0">
                <a:effectLst/>
                <a:latin typeface="+mj-lt"/>
                <a:ea typeface="Arial Unicode MS" panose="020B0604020202020204" pitchFamily="34" charset="-128"/>
              </a:rPr>
              <a:t>, S. </a:t>
            </a:r>
            <a:r>
              <a:rPr lang="en-US" sz="1100" dirty="0" err="1">
                <a:effectLst/>
                <a:latin typeface="+mj-lt"/>
                <a:ea typeface="Arial Unicode MS" panose="020B0604020202020204" pitchFamily="34" charset="-128"/>
              </a:rPr>
              <a:t>Guatelli</a:t>
            </a:r>
            <a:r>
              <a:rPr lang="en-US" sz="1100" dirty="0">
                <a:effectLst/>
                <a:latin typeface="+mj-lt"/>
                <a:ea typeface="Arial Unicode MS" panose="020B0604020202020204" pitchFamily="34" charset="-128"/>
              </a:rPr>
              <a:t>, V. </a:t>
            </a:r>
            <a:r>
              <a:rPr lang="en-US" sz="1100" dirty="0" err="1">
                <a:effectLst/>
                <a:latin typeface="+mj-lt"/>
                <a:ea typeface="Arial Unicode MS" panose="020B0604020202020204" pitchFamily="34" charset="-128"/>
              </a:rPr>
              <a:t>Ivantchenko</a:t>
            </a:r>
            <a:r>
              <a:rPr lang="en-US" sz="1100" dirty="0">
                <a:effectLst/>
                <a:latin typeface="+mj-lt"/>
                <a:ea typeface="Arial Unicode MS" panose="020B0604020202020204" pitchFamily="34" charset="-128"/>
              </a:rPr>
              <a:t>, J.-R. Méndez, </a:t>
            </a:r>
            <a:br>
              <a:rPr lang="en-US" sz="1100" dirty="0"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1100" dirty="0">
                <a:effectLst/>
                <a:latin typeface="+mj-lt"/>
                <a:ea typeface="Arial Unicode MS" panose="020B0604020202020204" pitchFamily="34" charset="-128"/>
              </a:rPr>
              <a:t>P. Nieminen, Y. Perrot, D. Sakata, G. </a:t>
            </a:r>
            <a:r>
              <a:rPr lang="en-US" sz="1100" dirty="0" err="1">
                <a:effectLst/>
                <a:latin typeface="+mj-lt"/>
                <a:ea typeface="Arial Unicode MS" panose="020B0604020202020204" pitchFamily="34" charset="-128"/>
              </a:rPr>
              <a:t>Santin</a:t>
            </a:r>
            <a:r>
              <a:rPr lang="en-US" sz="1100" dirty="0">
                <a:effectLst/>
                <a:latin typeface="+mj-lt"/>
                <a:ea typeface="Arial Unicode MS" panose="020B0604020202020204" pitchFamily="34" charset="-128"/>
              </a:rPr>
              <a:t>, W.-G. Shin, C. </a:t>
            </a:r>
            <a:r>
              <a:rPr lang="en-US" sz="1100" dirty="0" err="1">
                <a:effectLst/>
                <a:latin typeface="+mj-lt"/>
                <a:ea typeface="Arial Unicode MS" panose="020B0604020202020204" pitchFamily="34" charset="-128"/>
              </a:rPr>
              <a:t>Villagrasa</a:t>
            </a:r>
            <a:r>
              <a:rPr lang="en-US" sz="1100" dirty="0">
                <a:effectLst/>
                <a:latin typeface="+mj-lt"/>
                <a:ea typeface="Arial Unicode MS" panose="020B0604020202020204" pitchFamily="34" charset="-128"/>
              </a:rPr>
              <a:t>, S. Zein, S. </a:t>
            </a:r>
            <a:r>
              <a:rPr lang="en-US" sz="1100" dirty="0" err="1">
                <a:effectLst/>
                <a:latin typeface="+mj-lt"/>
                <a:ea typeface="Arial Unicode MS" panose="020B0604020202020204" pitchFamily="34" charset="-128"/>
              </a:rPr>
              <a:t>Incerti</a:t>
            </a:r>
            <a:r>
              <a:rPr lang="en-US" sz="1100" dirty="0">
                <a:latin typeface="+mj-lt"/>
                <a:ea typeface="Arial Unicode MS" panose="020B0604020202020204" pitchFamily="34" charset="-128"/>
              </a:rPr>
              <a:t>, </a:t>
            </a:r>
            <a:br>
              <a:rPr lang="en-US" sz="1100" dirty="0">
                <a:latin typeface="+mj-lt"/>
                <a:ea typeface="Arial Unicode MS" panose="020B0604020202020204" pitchFamily="34" charset="-128"/>
              </a:rPr>
            </a:br>
            <a:r>
              <a:rPr lang="en-US" sz="1100" dirty="0">
                <a:latin typeface="+mj-lt"/>
                <a:ea typeface="Arial Unicode MS" panose="020B0604020202020204" pitchFamily="34" charset="-128"/>
              </a:rPr>
              <a:t>accepted in Med. Phys. (2024)</a:t>
            </a:r>
            <a:br>
              <a:rPr lang="en-US" sz="1100" dirty="0">
                <a:latin typeface="+mj-lt"/>
                <a:ea typeface="Arial Unicode MS" panose="020B0604020202020204" pitchFamily="34" charset="-128"/>
              </a:rPr>
            </a:br>
            <a:br>
              <a:rPr lang="en-US" sz="1100" dirty="0">
                <a:latin typeface="+mj-lt"/>
                <a:ea typeface="Arial Unicode MS" panose="020B0604020202020204" pitchFamily="34" charset="-128"/>
              </a:rPr>
            </a:br>
            <a:r>
              <a:rPr lang="en-US" sz="1100" b="1" dirty="0">
                <a:solidFill>
                  <a:srgbClr val="FF0000"/>
                </a:solidFill>
                <a:latin typeface="+mj-lt"/>
                <a:ea typeface="Arial Unicode MS" panose="020B0604020202020204" pitchFamily="34" charset="-128"/>
              </a:rPr>
              <a:t>First and global review of all Geant4-DNA developments in chemistry since 2010: </a:t>
            </a:r>
            <a:br>
              <a:rPr lang="en-US" sz="1100" b="1" dirty="0">
                <a:solidFill>
                  <a:srgbClr val="FF0000"/>
                </a:solidFill>
                <a:latin typeface="+mj-lt"/>
                <a:ea typeface="Arial Unicode MS" panose="020B0604020202020204" pitchFamily="34" charset="-128"/>
              </a:rPr>
            </a:br>
            <a:r>
              <a:rPr lang="en-US" sz="1100" b="1" dirty="0">
                <a:solidFill>
                  <a:srgbClr val="FF0000"/>
                </a:solidFill>
                <a:latin typeface="+mj-lt"/>
                <a:ea typeface="Arial Unicode MS" panose="020B0604020202020204" pitchFamily="34" charset="-128"/>
              </a:rPr>
              <a:t>13 years of development, the 5th Geant4-DNA “collaboration” paper</a:t>
            </a:r>
            <a:br>
              <a:rPr lang="en-US" sz="1100" dirty="0">
                <a:latin typeface="+mj-lt"/>
                <a:ea typeface="Arial Unicode MS" panose="020B0604020202020204" pitchFamily="34" charset="-128"/>
              </a:rPr>
            </a:br>
            <a:endParaRPr lang="en-US" sz="1100" dirty="0">
              <a:effectLst/>
              <a:latin typeface="+mj-lt"/>
              <a:ea typeface="Arial Unicode MS" panose="020B0604020202020204" pitchFamily="34" charset="-128"/>
            </a:endParaRPr>
          </a:p>
          <a:p>
            <a:pPr marL="342900" lvl="0" indent="-342900">
              <a:buSzPct val="100000"/>
              <a:buFont typeface="+mj-lt"/>
              <a:buAutoNum type="arabicPeriod"/>
              <a:tabLst>
                <a:tab pos="457200" algn="l"/>
              </a:tabLst>
            </a:pPr>
            <a:r>
              <a:rPr lang="en-US" sz="1100" b="1" dirty="0">
                <a:solidFill>
                  <a:srgbClr val="0000CC"/>
                </a:solidFill>
                <a:latin typeface="+mj-lt"/>
                <a:ea typeface="Arial Unicode MS" panose="020B0604020202020204" pitchFamily="34" charset="-128"/>
              </a:rPr>
              <a:t>BIOLOGY</a:t>
            </a:r>
            <a:r>
              <a:rPr lang="en-US" sz="1100" b="1" dirty="0">
                <a:solidFill>
                  <a:srgbClr val="0000CC"/>
                </a:solidFill>
                <a:effectLst/>
                <a:latin typeface="+mj-lt"/>
                <a:ea typeface="Arial Unicode MS" panose="020B0604020202020204" pitchFamily="34" charset="-128"/>
              </a:rPr>
              <a:t>: </a:t>
            </a:r>
            <a:r>
              <a:rPr lang="en-US" sz="1100" b="1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Prediction of DNA rejoining kinetics and cell survival for V79 cells using Geant4-DNA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 </a:t>
            </a:r>
            <a:b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D. Sakata, R. Hirayama, W.-G. Shin, M. Belli, M. A. </a:t>
            </a:r>
            <a:r>
              <a:rPr lang="en-US" sz="11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Tabocchini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O. </a:t>
            </a:r>
            <a:r>
              <a:rPr lang="en-US" sz="11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Belov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M. A. Bernal, </a:t>
            </a:r>
            <a:b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M.-C. </a:t>
            </a:r>
            <a:r>
              <a:rPr lang="en-US" sz="11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Bordage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J. M. C. Brown, F. </a:t>
            </a:r>
            <a:r>
              <a:rPr lang="en-US" sz="11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Chappuis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L. </a:t>
            </a:r>
            <a:r>
              <a:rPr lang="en-US" sz="11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Desorgher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D. </a:t>
            </a:r>
            <a:r>
              <a:rPr lang="en-US" sz="11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Emfietzoglou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Z. Francis, </a:t>
            </a:r>
            <a:b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S. </a:t>
            </a:r>
            <a:r>
              <a:rPr lang="en-US" sz="11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Guatelli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T. </a:t>
            </a:r>
            <a:r>
              <a:rPr lang="en-US" sz="11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Inaniwa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V. Ivanchenko, M. </a:t>
            </a:r>
            <a:r>
              <a:rPr lang="en-US" sz="11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Karamitros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I. </a:t>
            </a:r>
            <a:r>
              <a:rPr lang="en-US" sz="11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Kyriakou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Z. Li, S. </a:t>
            </a:r>
            <a:r>
              <a:rPr lang="en-US" sz="11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Meylan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</a:t>
            </a:r>
            <a:b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C. Michelet, N. Lampe, K. Murakami, S. Okada, Y. Perrot, I. Petrovic, J. Ramos-Mendez, </a:t>
            </a:r>
            <a:b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A. </a:t>
            </a:r>
            <a:r>
              <a:rPr lang="en-US" sz="11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Ristic-Fira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G. </a:t>
            </a:r>
            <a:r>
              <a:rPr lang="en-US" sz="11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Santin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T. Sasaki, J. </a:t>
            </a:r>
            <a:r>
              <a:rPr lang="en-US" sz="11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Schuemann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H. N. Tran, C. </a:t>
            </a:r>
            <a:r>
              <a:rPr lang="en-US" sz="11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Villagrasa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 S. </a:t>
            </a:r>
            <a:r>
              <a:rPr lang="en-US" sz="1100" dirty="0" err="1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Incerti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, </a:t>
            </a:r>
            <a:b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</a:b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Phys. Med. (2023) 102508 (</a:t>
            </a:r>
            <a:r>
              <a:rPr lang="en-US" sz="1100" u="sng" dirty="0">
                <a:solidFill>
                  <a:srgbClr val="5FB1FC"/>
                </a:solidFill>
                <a:effectLst/>
                <a:latin typeface="+mj-lt"/>
                <a:ea typeface="Arial Unicode MS" panose="020B0604020202020204" pitchFamily="34" charset="-128"/>
                <a:hlinkClick r:id="rId3"/>
              </a:rPr>
              <a:t>link</a:t>
            </a:r>
            <a:r>
              <a:rPr lang="en-US" sz="1100" dirty="0">
                <a:solidFill>
                  <a:srgbClr val="000000"/>
                </a:solidFill>
                <a:effectLst/>
                <a:latin typeface="+mj-lt"/>
                <a:ea typeface="Arial Unicode MS" panose="020B0604020202020204" pitchFamily="34" charset="-128"/>
              </a:rPr>
              <a:t>)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88F0DC0-B784-414F-6195-A1E205E739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6176" y="2637682"/>
            <a:ext cx="2606379" cy="1830079"/>
          </a:xfrm>
          <a:prstGeom prst="rect">
            <a:avLst/>
          </a:prstGeom>
          <a:ln>
            <a:solidFill>
              <a:srgbClr val="FFC000"/>
            </a:solidFill>
          </a:ln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564E5DF-CBCB-D92A-4BF2-D83FA3911624}"/>
              </a:ext>
            </a:extLst>
          </p:cNvPr>
          <p:cNvSpPr txBox="1"/>
          <p:nvPr/>
        </p:nvSpPr>
        <p:spPr>
          <a:xfrm>
            <a:off x="6143058" y="1463135"/>
            <a:ext cx="27180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Galileo Galilei </a:t>
            </a:r>
            <a:r>
              <a:rPr lang="fr-FR" sz="1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Award</a:t>
            </a:r>
            <a:r>
              <a:rPr lang="fr-FR" sz="1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2023</a:t>
            </a:r>
          </a:p>
          <a:p>
            <a:pPr algn="r"/>
            <a:endParaRPr lang="fr-FR" sz="1200" b="1" dirty="0">
              <a:solidFill>
                <a:srgbClr val="FF0000"/>
              </a:solidFill>
              <a:latin typeface="+mj-lt"/>
              <a:cs typeface="Arial" panose="020B0604020202020204" pitchFamily="34" charset="0"/>
            </a:endParaRPr>
          </a:p>
          <a:p>
            <a:pPr algn="r"/>
            <a:r>
              <a:rPr lang="fr-FR" sz="1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European</a:t>
            </a:r>
            <a:r>
              <a:rPr lang="fr-FR" sz="1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Journal of </a:t>
            </a:r>
            <a:r>
              <a:rPr lang="fr-FR" sz="1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Medical</a:t>
            </a:r>
            <a:r>
              <a:rPr lang="fr-FR" sz="1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fr-FR" sz="1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Physics</a:t>
            </a:r>
            <a:r>
              <a:rPr lang="fr-FR" sz="1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/ </a:t>
            </a:r>
            <a:r>
              <a:rPr lang="fr-FR" sz="1200" b="1" dirty="0" err="1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Physica</a:t>
            </a:r>
            <a:r>
              <a:rPr lang="fr-FR" sz="1200" b="1" dirty="0">
                <a:solidFill>
                  <a:srgbClr val="FF0000"/>
                </a:solidFill>
                <a:latin typeface="+mj-lt"/>
                <a:cs typeface="Arial" panose="020B0604020202020204" pitchFamily="34" charset="0"/>
              </a:rPr>
              <a:t> Medica</a:t>
            </a:r>
          </a:p>
          <a:p>
            <a:pPr algn="r"/>
            <a:r>
              <a:rPr lang="fr-FR" sz="1200" dirty="0" err="1">
                <a:latin typeface="+mj-lt"/>
                <a:cs typeface="Arial" panose="020B0604020202020204" pitchFamily="34" charset="0"/>
              </a:rPr>
              <a:t>Ceremony</a:t>
            </a:r>
            <a:r>
              <a:rPr lang="fr-FR" sz="1200" dirty="0">
                <a:latin typeface="+mj-lt"/>
                <a:cs typeface="Arial" panose="020B0604020202020204" pitchFamily="34" charset="0"/>
              </a:rPr>
              <a:t> on Sept. 14th, 2024 in Munich </a:t>
            </a:r>
            <a:r>
              <a:rPr lang="fr-FR" sz="1200" dirty="0" err="1">
                <a:latin typeface="+mj-lt"/>
                <a:cs typeface="Arial" panose="020B0604020202020204" pitchFamily="34" charset="0"/>
              </a:rPr>
              <a:t>during</a:t>
            </a:r>
            <a:r>
              <a:rPr lang="fr-FR" sz="1200" dirty="0">
                <a:latin typeface="+mj-lt"/>
                <a:cs typeface="Arial" panose="020B0604020202020204" pitchFamily="34" charset="0"/>
              </a:rPr>
              <a:t> ECMP2024  </a:t>
            </a:r>
            <a:endParaRPr lang="fr-FR" sz="1200" dirty="0">
              <a:latin typeface="+mj-lt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885A085-7054-25CD-7811-532C4F1D6C77}"/>
              </a:ext>
            </a:extLst>
          </p:cNvPr>
          <p:cNvSpPr txBox="1"/>
          <p:nvPr/>
        </p:nvSpPr>
        <p:spPr>
          <a:xfrm>
            <a:off x="5292080" y="4412529"/>
            <a:ext cx="365415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200" dirty="0">
                <a:latin typeface="+mj-lt"/>
                <a:hlinkClick r:id="rId5"/>
              </a:rPr>
              <a:t>https://www.physicamedica.com/galileo_galilei_award</a:t>
            </a:r>
            <a:r>
              <a:rPr lang="fr-FR" sz="1200" dirty="0">
                <a:latin typeface="+mj-lt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010CFC3-5512-5BE5-33E8-A3E2F89BC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6069" y="2421471"/>
            <a:ext cx="980214" cy="936104"/>
          </a:xfrm>
          <a:prstGeom prst="rect">
            <a:avLst/>
          </a:prstGeom>
          <a:noFill/>
          <a:ln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092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38C04B-699E-DE97-104D-91572AFC6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BioRad</a:t>
            </a:r>
            <a:r>
              <a:rPr lang="fr-FR" dirty="0"/>
              <a:t> III: main </a:t>
            </a:r>
            <a:r>
              <a:rPr lang="fr-FR" dirty="0">
                <a:solidFill>
                  <a:srgbClr val="FF0000"/>
                </a:solidFill>
              </a:rPr>
              <a:t>perspectives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50F643CE-35B3-055A-B413-AE4276FC2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34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AD0027-3CCA-C9F0-9120-D42A1E4685A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3528" y="1200150"/>
            <a:ext cx="8640960" cy="3371850"/>
          </a:xfrm>
        </p:spPr>
        <p:txBody>
          <a:bodyPr>
            <a:normAutofit fontScale="92500" lnSpcReduction="20000"/>
          </a:bodyPr>
          <a:lstStyle/>
          <a:p>
            <a:r>
              <a:rPr lang="en-US" sz="1600" dirty="0">
                <a:solidFill>
                  <a:schemeClr val="accent2"/>
                </a:solidFill>
              </a:rPr>
              <a:t>Radiation physics</a:t>
            </a:r>
            <a:endParaRPr lang="en-US" sz="1600" dirty="0"/>
          </a:p>
          <a:p>
            <a:pPr lvl="1"/>
            <a:r>
              <a:rPr lang="en-US" sz="1400" dirty="0"/>
              <a:t>Improve the accuracy of </a:t>
            </a:r>
            <a:r>
              <a:rPr lang="en-US" sz="1400" dirty="0">
                <a:solidFill>
                  <a:srgbClr val="FF0000"/>
                </a:solidFill>
              </a:rPr>
              <a:t>ion physical interaction models </a:t>
            </a:r>
            <a:r>
              <a:rPr lang="en-US" sz="1400" dirty="0"/>
              <a:t>down to the DNA scale, including charge exchange processes &amp; multiple-ionization, as well as resulting </a:t>
            </a:r>
            <a:r>
              <a:rPr lang="en-US" sz="1400" dirty="0" err="1"/>
              <a:t>physico</a:t>
            </a:r>
            <a:r>
              <a:rPr lang="en-US" sz="1400" dirty="0"/>
              <a:t>-chemistry processes</a:t>
            </a:r>
          </a:p>
          <a:p>
            <a:pPr lvl="1"/>
            <a:r>
              <a:rPr lang="en-US" sz="1400" dirty="0"/>
              <a:t>Towards risk estimation: a new model for radiation protection </a:t>
            </a:r>
            <a:r>
              <a:rPr lang="en-US" sz="1400" dirty="0">
                <a:solidFill>
                  <a:srgbClr val="FF0000"/>
                </a:solidFill>
              </a:rPr>
              <a:t>Q-factor </a:t>
            </a:r>
            <a:r>
              <a:rPr lang="en-US" sz="1400" dirty="0">
                <a:solidFill>
                  <a:srgbClr val="0000CC"/>
                </a:solidFill>
              </a:rPr>
              <a:t>(see Ioannina U. team)</a:t>
            </a:r>
            <a:endParaRPr lang="en-US" sz="1400" dirty="0"/>
          </a:p>
          <a:p>
            <a:r>
              <a:rPr lang="en-US" sz="1600" dirty="0">
                <a:solidFill>
                  <a:schemeClr val="accent2"/>
                </a:solidFill>
              </a:rPr>
              <a:t>Radiation chemistry</a:t>
            </a:r>
            <a:r>
              <a:rPr lang="en-US" sz="1600" dirty="0"/>
              <a:t> </a:t>
            </a:r>
          </a:p>
          <a:p>
            <a:pPr lvl="1"/>
            <a:r>
              <a:rPr lang="en-US" sz="1400" dirty="0"/>
              <a:t>Experimental </a:t>
            </a:r>
            <a:r>
              <a:rPr lang="en-US" sz="1400" dirty="0">
                <a:solidFill>
                  <a:srgbClr val="FF0000"/>
                </a:solidFill>
              </a:rPr>
              <a:t>validation of radiolysis simulation </a:t>
            </a:r>
            <a:r>
              <a:rPr lang="en-US" sz="1400" dirty="0"/>
              <a:t>for such primary particles, including </a:t>
            </a:r>
            <a:r>
              <a:rPr lang="en-US" sz="1400" dirty="0">
                <a:solidFill>
                  <a:srgbClr val="FF0000"/>
                </a:solidFill>
              </a:rPr>
              <a:t>dose rate effects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Radiation biology</a:t>
            </a:r>
            <a:endParaRPr lang="en-US" sz="1600" dirty="0"/>
          </a:p>
          <a:p>
            <a:pPr lvl="1"/>
            <a:r>
              <a:rPr lang="en-US" sz="1400" dirty="0"/>
              <a:t>Towards more advanced </a:t>
            </a:r>
            <a:r>
              <a:rPr lang="en-US" sz="1400" dirty="0">
                <a:solidFill>
                  <a:srgbClr val="FF0000"/>
                </a:solidFill>
              </a:rPr>
              <a:t>geometrical &amp; repair models</a:t>
            </a:r>
          </a:p>
          <a:p>
            <a:pPr lvl="1"/>
            <a:r>
              <a:rPr lang="en-US" sz="1400" dirty="0"/>
              <a:t>Simulation of </a:t>
            </a:r>
            <a:r>
              <a:rPr lang="en-US" sz="1400" dirty="0" err="1"/>
              <a:t>radioinduced</a:t>
            </a:r>
            <a:r>
              <a:rPr lang="en-US" sz="1400" dirty="0"/>
              <a:t> biological damage in bacteria (Sengupta et al., 2024) and in </a:t>
            </a:r>
            <a:r>
              <a:rPr lang="en-US" sz="1400" dirty="0">
                <a:solidFill>
                  <a:srgbClr val="FF0000"/>
                </a:solidFill>
              </a:rPr>
              <a:t>3D assemblies of cells</a:t>
            </a:r>
            <a:r>
              <a:rPr lang="en-US" sz="1400" dirty="0"/>
              <a:t>: </a:t>
            </a:r>
            <a:br>
              <a:rPr lang="en-US" sz="1400" dirty="0"/>
            </a:br>
            <a:r>
              <a:rPr lang="en-US" sz="1400" dirty="0">
                <a:solidFill>
                  <a:srgbClr val="FF0000"/>
                </a:solidFill>
              </a:rPr>
              <a:t>AI</a:t>
            </a:r>
            <a:r>
              <a:rPr lang="en-US" sz="1400" dirty="0"/>
              <a:t> the way to go?</a:t>
            </a:r>
          </a:p>
          <a:p>
            <a:pPr lvl="1"/>
            <a:r>
              <a:rPr lang="en-US" sz="1400" dirty="0"/>
              <a:t>Further populate the reference radiobiological database (extension to other quantities such as G-yields)</a:t>
            </a:r>
          </a:p>
          <a:p>
            <a:pPr lvl="1"/>
            <a:r>
              <a:rPr lang="en-US" sz="1400" dirty="0"/>
              <a:t>Experiments with </a:t>
            </a:r>
            <a:r>
              <a:rPr lang="en-US" sz="1400" dirty="0">
                <a:solidFill>
                  <a:srgbClr val="FF0000"/>
                </a:solidFill>
              </a:rPr>
              <a:t>various (GCR) beam qualities </a:t>
            </a:r>
            <a:r>
              <a:rPr lang="en-US" sz="1400" dirty="0"/>
              <a:t>including dose rates / biological models / @ dedicated facilities</a:t>
            </a:r>
          </a:p>
          <a:p>
            <a:r>
              <a:rPr lang="en-US" sz="1600" dirty="0">
                <a:solidFill>
                  <a:schemeClr val="accent2"/>
                </a:solidFill>
              </a:rPr>
              <a:t>Outreach</a:t>
            </a:r>
            <a:r>
              <a:rPr lang="en-US" sz="1600" dirty="0"/>
              <a:t>: international tutorials showcasing the platform, during Geant4-DNA tutorials</a:t>
            </a:r>
          </a:p>
          <a:p>
            <a:r>
              <a:rPr lang="en-US" sz="1600" dirty="0"/>
              <a:t>Other application domains: </a:t>
            </a:r>
            <a:r>
              <a:rPr lang="en-US" sz="1600" dirty="0">
                <a:solidFill>
                  <a:srgbClr val="0000CC"/>
                </a:solidFill>
              </a:rPr>
              <a:t>environmental</a:t>
            </a:r>
            <a:r>
              <a:rPr lang="en-US" sz="1600" dirty="0"/>
              <a:t> studies (ex. ecosystems), ionizing radiation in </a:t>
            </a:r>
            <a:r>
              <a:rPr lang="en-US" sz="1600" dirty="0">
                <a:solidFill>
                  <a:srgbClr val="0000CC"/>
                </a:solidFill>
              </a:rPr>
              <a:t>medical physics</a:t>
            </a:r>
            <a:r>
              <a:rPr lang="en-US" sz="1600" dirty="0"/>
              <a:t> </a:t>
            </a:r>
            <a:br>
              <a:rPr lang="en-US" sz="1600" dirty="0"/>
            </a:br>
            <a:r>
              <a:rPr lang="en-US" sz="1600" dirty="0"/>
              <a:t>(ex. novel irradiation modalities such as Flash RT) </a:t>
            </a:r>
            <a:r>
              <a:rPr lang="fr-FR" sz="1600" dirty="0"/>
              <a:t>…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7142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ADC32E6-ED91-4866-5445-F1D1334B2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 </a:t>
            </a:r>
            <a:r>
              <a:rPr lang="fr-FR" dirty="0" err="1"/>
              <a:t>summary</a:t>
            </a:r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C91E1DD-971E-91DE-3124-561F23200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75B0774-2B70-6161-B1D6-D47D8C172B48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1800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BioRad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 III has allowed the development of </a:t>
            </a:r>
            <a:r>
              <a:rPr lang="en-US" sz="18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key functionalities in the Geant4, Geant4-DNA and GRAS tools</a:t>
            </a:r>
            <a:endParaRPr lang="en-US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Calibri" panose="020F0502020204030204" pitchFamily="34" charset="0"/>
            </a:endParaRPr>
          </a:p>
          <a:p>
            <a:pPr lvl="1"/>
            <a:r>
              <a:rPr lang="en-US" sz="1575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A</a:t>
            </a:r>
            <a:r>
              <a:rPr lang="en-US" sz="1575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llowing in particular the development of a </a:t>
            </a:r>
            <a:r>
              <a:rPr lang="en-US" sz="1575" dirty="0">
                <a:solidFill>
                  <a:srgbClr val="0000CC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prototype multi-scale simulation platform </a:t>
            </a:r>
            <a:r>
              <a:rPr lang="en-US" sz="1575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based on the </a:t>
            </a:r>
            <a:r>
              <a:rPr lang="en-US" sz="1575" dirty="0" err="1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FreeCAD</a:t>
            </a:r>
            <a:r>
              <a:rPr lang="en-US" sz="1575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 framework</a:t>
            </a:r>
          </a:p>
          <a:p>
            <a:pPr lvl="1"/>
            <a:r>
              <a:rPr lang="en-US" sz="1575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Key components : DNA-scale chains &amp; geometries, phantoms, space habitats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Such a platform can be used in the context of space missions, combining detailed </a:t>
            </a:r>
            <a:r>
              <a:rPr lang="en-US" sz="1800" dirty="0">
                <a:solidFill>
                  <a:srgbClr val="0000CC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geometries of space habitats 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and </a:t>
            </a:r>
            <a:r>
              <a:rPr lang="en-US" sz="1800" dirty="0">
                <a:solidFill>
                  <a:srgbClr val="0000CC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realistic human phantoms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, down to the </a:t>
            </a:r>
            <a:r>
              <a:rPr lang="en-US" sz="1800" dirty="0">
                <a:solidFill>
                  <a:srgbClr val="0000CC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cellular scale</a:t>
            </a:r>
          </a:p>
          <a:p>
            <a:pPr lvl="1"/>
            <a:r>
              <a:rPr lang="en-US" sz="1575" dirty="0"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Also paving the way to new semi-analytical </a:t>
            </a:r>
            <a:r>
              <a:rPr lang="en-US" sz="1575" dirty="0">
                <a:solidFill>
                  <a:srgbClr val="FF0000"/>
                </a:solidFill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Q-model for risk estimation</a:t>
            </a:r>
            <a:r>
              <a:rPr lang="en-US" sz="1575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 during space missions</a:t>
            </a:r>
          </a:p>
          <a:p>
            <a:r>
              <a:rPr lang="en-US" sz="1800" dirty="0">
                <a:solidFill>
                  <a:srgbClr val="0000CC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Dedicated experiments 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have been performed to verify/validate recently released software for </a:t>
            </a:r>
            <a:r>
              <a:rPr lang="en-US" sz="1800" dirty="0">
                <a:solidFill>
                  <a:srgbClr val="0000CC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radiolysis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 simulations, and for </a:t>
            </a:r>
            <a:r>
              <a:rPr lang="en-US" sz="1800" dirty="0">
                <a:solidFill>
                  <a:srgbClr val="0000CC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radiobiological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 simulations based on the Geant4 and Geant4-DNA tools</a:t>
            </a:r>
          </a:p>
          <a:p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Described software </a:t>
            </a:r>
            <a:r>
              <a:rPr lang="en-US" sz="18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is being/will be included in Geant4 and/or GRAS</a:t>
            </a:r>
            <a:endParaRPr lang="en-US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Calibri" panose="020F0502020204030204" pitchFamily="34" charset="0"/>
            </a:endParaRPr>
          </a:p>
          <a:p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The creation of a </a:t>
            </a:r>
            <a:r>
              <a:rPr lang="en-US" sz="1800" dirty="0">
                <a:solidFill>
                  <a:srgbClr val="0000CC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common radiobiological database</a:t>
            </a:r>
            <a:r>
              <a:rPr lang="en-US" sz="1800" dirty="0">
                <a:solidFill>
                  <a:srgbClr val="00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, in particular for the validation of radiobiology simulations, will probably be useful for the scientific community</a:t>
            </a:r>
            <a:endParaRPr lang="fr-FR" sz="1800" dirty="0">
              <a:solidFill>
                <a:srgbClr val="000000"/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18B9B67-1C83-AEB3-CD99-7F564CDA02C4}"/>
              </a:ext>
            </a:extLst>
          </p:cNvPr>
          <p:cNvSpPr txBox="1"/>
          <p:nvPr/>
        </p:nvSpPr>
        <p:spPr>
          <a:xfrm rot="668351">
            <a:off x="7691982" y="4563918"/>
            <a:ext cx="1277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Calibri" panose="020F0502020204030204" pitchFamily="34" charset="0"/>
              </a:rPr>
              <a:t>Thank you !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93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764114-515F-F78A-EBC9-71C208F16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BioRad</a:t>
            </a:r>
            <a:r>
              <a:rPr lang="fr-FR" dirty="0"/>
              <a:t> III at a </a:t>
            </a:r>
            <a:r>
              <a:rPr lang="fr-FR" dirty="0" err="1"/>
              <a:t>glance</a:t>
            </a:r>
            <a:r>
              <a:rPr lang="fr-FR" dirty="0"/>
              <a:t> (2)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35EAA021-B64A-0555-2390-9F1F476BDE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4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5221897-BD3B-6FAC-79C9-D32B7E75E94C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0279" y="1288132"/>
            <a:ext cx="8730552" cy="3371850"/>
          </a:xfrm>
        </p:spPr>
        <p:txBody>
          <a:bodyPr>
            <a:normAutofit/>
          </a:bodyPr>
          <a:lstStyle/>
          <a:p>
            <a:r>
              <a:rPr lang="fr-FR" sz="1600" dirty="0"/>
              <a:t>A consortium of </a:t>
            </a:r>
            <a:r>
              <a:rPr lang="fr-FR" sz="1600" dirty="0">
                <a:solidFill>
                  <a:srgbClr val="FF0000"/>
                </a:solidFill>
              </a:rPr>
              <a:t>9 EU </a:t>
            </a:r>
            <a:r>
              <a:rPr lang="fr-FR" sz="1600" dirty="0" err="1">
                <a:solidFill>
                  <a:srgbClr val="FF0000"/>
                </a:solidFill>
              </a:rPr>
              <a:t>partners</a:t>
            </a:r>
            <a:endParaRPr lang="fr-FR" sz="1600" dirty="0">
              <a:solidFill>
                <a:srgbClr val="FF0000"/>
              </a:solidFill>
            </a:endParaRPr>
          </a:p>
          <a:p>
            <a:pPr lvl="1"/>
            <a:r>
              <a:rPr lang="fr-FR" sz="1400" dirty="0"/>
              <a:t>Main </a:t>
            </a:r>
            <a:r>
              <a:rPr lang="fr-FR" sz="1400" dirty="0" err="1"/>
              <a:t>contract</a:t>
            </a:r>
            <a:r>
              <a:rPr lang="fr-FR" sz="1400" dirty="0"/>
              <a:t> </a:t>
            </a:r>
            <a:r>
              <a:rPr lang="fr-FR" sz="1400" dirty="0">
                <a:solidFill>
                  <a:srgbClr val="0000CC"/>
                </a:solidFill>
              </a:rPr>
              <a:t>ESA/ESTEC </a:t>
            </a:r>
            <a:r>
              <a:rPr lang="fr-FR" sz="1400" dirty="0" err="1">
                <a:solidFill>
                  <a:srgbClr val="0000CC"/>
                </a:solidFill>
              </a:rPr>
              <a:t>with</a:t>
            </a:r>
            <a:r>
              <a:rPr lang="fr-FR" sz="1400" dirty="0">
                <a:solidFill>
                  <a:srgbClr val="0000CC"/>
                </a:solidFill>
              </a:rPr>
              <a:t> Centre National de la Recherche Scientifique </a:t>
            </a:r>
            <a:r>
              <a:rPr lang="fr-FR" sz="1400" dirty="0"/>
              <a:t>(CNRS, FR)</a:t>
            </a:r>
          </a:p>
          <a:p>
            <a:pPr lvl="2"/>
            <a:r>
              <a:rPr lang="fr-FR" sz="1050" dirty="0"/>
              <a:t>2 </a:t>
            </a:r>
            <a:r>
              <a:rPr lang="fr-FR" sz="1050" dirty="0" err="1"/>
              <a:t>years</a:t>
            </a:r>
            <a:r>
              <a:rPr lang="fr-FR" sz="1050" dirty="0"/>
              <a:t> (</a:t>
            </a:r>
            <a:r>
              <a:rPr lang="fr-FR" sz="1050" dirty="0" err="1"/>
              <a:t>mid</a:t>
            </a:r>
            <a:r>
              <a:rPr lang="fr-FR" sz="1050" dirty="0"/>
              <a:t> 2021- </a:t>
            </a:r>
            <a:r>
              <a:rPr lang="fr-FR" sz="1050" dirty="0" err="1"/>
              <a:t>mid</a:t>
            </a:r>
            <a:r>
              <a:rPr lang="fr-FR" sz="1050" dirty="0"/>
              <a:t> 2023), 400 k€</a:t>
            </a:r>
          </a:p>
          <a:p>
            <a:pPr lvl="1"/>
            <a:r>
              <a:rPr lang="fr-FR" sz="1400" dirty="0" err="1"/>
              <a:t>Sub</a:t>
            </a:r>
            <a:r>
              <a:rPr lang="fr-FR" sz="1400" dirty="0"/>
              <a:t>-contact </a:t>
            </a:r>
            <a:r>
              <a:rPr lang="fr-FR" sz="1400" dirty="0">
                <a:solidFill>
                  <a:srgbClr val="0000CC"/>
                </a:solidFill>
              </a:rPr>
              <a:t>CNRS </a:t>
            </a:r>
            <a:r>
              <a:rPr lang="fr-FR" sz="1400" dirty="0" err="1">
                <a:solidFill>
                  <a:srgbClr val="0000CC"/>
                </a:solidFill>
              </a:rPr>
              <a:t>with</a:t>
            </a:r>
            <a:r>
              <a:rPr lang="fr-FR" sz="1400" dirty="0">
                <a:solidFill>
                  <a:srgbClr val="0000CC"/>
                </a:solidFill>
              </a:rPr>
              <a:t> </a:t>
            </a:r>
            <a:r>
              <a:rPr lang="fr-FR" sz="1400" dirty="0" err="1">
                <a:solidFill>
                  <a:srgbClr val="0000CC"/>
                </a:solidFill>
              </a:rPr>
              <a:t>subcontractors</a:t>
            </a:r>
            <a:endParaRPr lang="fr-FR" sz="1400" dirty="0">
              <a:solidFill>
                <a:srgbClr val="0000CC"/>
              </a:solidFill>
            </a:endParaRPr>
          </a:p>
          <a:p>
            <a:pPr lvl="2"/>
            <a:r>
              <a:rPr lang="fr-FR" sz="1050" b="1" dirty="0"/>
              <a:t>Centre National de la Recherche Scientifique </a:t>
            </a:r>
            <a:r>
              <a:rPr lang="fr-FR" sz="1050" dirty="0"/>
              <a:t>(</a:t>
            </a:r>
            <a:r>
              <a:rPr lang="fr-FR" sz="1050" dirty="0">
                <a:solidFill>
                  <a:schemeClr val="accent2"/>
                </a:solidFill>
              </a:rPr>
              <a:t>France</a:t>
            </a:r>
            <a:r>
              <a:rPr lang="fr-FR" sz="1050" dirty="0"/>
              <a:t>): Geant4-DNA </a:t>
            </a:r>
            <a:r>
              <a:rPr lang="fr-FR" sz="1050" dirty="0" err="1"/>
              <a:t>development</a:t>
            </a:r>
            <a:r>
              <a:rPr lang="fr-FR" sz="1050" dirty="0"/>
              <a:t> &amp; coordination </a:t>
            </a:r>
          </a:p>
          <a:p>
            <a:pPr lvl="2"/>
            <a:r>
              <a:rPr lang="fr-FR" sz="1050" b="1" dirty="0"/>
              <a:t>Centre Hospitalier Universitaire Vaudois </a:t>
            </a:r>
            <a:r>
              <a:rPr lang="fr-FR" sz="1050" dirty="0"/>
              <a:t>(</a:t>
            </a:r>
            <a:r>
              <a:rPr lang="fr-FR" sz="1050" dirty="0" err="1">
                <a:solidFill>
                  <a:schemeClr val="accent2"/>
                </a:solidFill>
              </a:rPr>
              <a:t>Switzerland</a:t>
            </a:r>
            <a:r>
              <a:rPr lang="fr-FR" sz="1050" dirty="0"/>
              <a:t>): radiation </a:t>
            </a:r>
            <a:r>
              <a:rPr lang="fr-FR" sz="1050" dirty="0" err="1"/>
              <a:t>chemistry</a:t>
            </a:r>
            <a:r>
              <a:rPr lang="fr-FR" sz="1050" dirty="0"/>
              <a:t>, </a:t>
            </a:r>
            <a:r>
              <a:rPr lang="fr-FR" sz="1050" dirty="0" err="1"/>
              <a:t>dosimetry</a:t>
            </a:r>
            <a:r>
              <a:rPr lang="fr-FR" sz="1050" dirty="0"/>
              <a:t> in </a:t>
            </a:r>
            <a:r>
              <a:rPr lang="fr-FR" sz="1050" dirty="0" err="1"/>
              <a:t>phantoms</a:t>
            </a:r>
            <a:endParaRPr lang="fr-FR" sz="1050" dirty="0"/>
          </a:p>
          <a:p>
            <a:pPr lvl="2"/>
            <a:r>
              <a:rPr lang="fr-FR" sz="1050" b="1" dirty="0"/>
              <a:t>Commissariat à l’Énergie Atomique et aux énergies alternatives </a:t>
            </a:r>
            <a:r>
              <a:rPr lang="fr-FR" sz="1050" dirty="0"/>
              <a:t>(</a:t>
            </a:r>
            <a:r>
              <a:rPr lang="fr-FR" sz="1050" dirty="0">
                <a:solidFill>
                  <a:schemeClr val="accent2"/>
                </a:solidFill>
              </a:rPr>
              <a:t>France</a:t>
            </a:r>
            <a:r>
              <a:rPr lang="fr-FR" sz="1050" dirty="0"/>
              <a:t>): radiation </a:t>
            </a:r>
            <a:r>
              <a:rPr lang="fr-FR" sz="1050" dirty="0" err="1"/>
              <a:t>chemistry</a:t>
            </a:r>
            <a:endParaRPr lang="fr-FR" sz="1050" dirty="0"/>
          </a:p>
          <a:p>
            <a:pPr lvl="2"/>
            <a:r>
              <a:rPr lang="fr-FR" sz="1050" b="1" dirty="0"/>
              <a:t>G4AI Ltd </a:t>
            </a:r>
            <a:r>
              <a:rPr lang="fr-FR" sz="1050" dirty="0"/>
              <a:t>(</a:t>
            </a:r>
            <a:r>
              <a:rPr lang="fr-FR" sz="1050" dirty="0">
                <a:solidFill>
                  <a:schemeClr val="accent2"/>
                </a:solidFill>
              </a:rPr>
              <a:t>UK</a:t>
            </a:r>
            <a:r>
              <a:rPr lang="fr-FR" sz="1050" dirty="0"/>
              <a:t>): </a:t>
            </a:r>
            <a:r>
              <a:rPr lang="fr-FR" sz="1050" dirty="0" err="1"/>
              <a:t>particle-matter</a:t>
            </a:r>
            <a:r>
              <a:rPr lang="fr-FR" sz="1050" dirty="0"/>
              <a:t> </a:t>
            </a:r>
            <a:r>
              <a:rPr lang="fr-FR" sz="1050" dirty="0" err="1"/>
              <a:t>physical</a:t>
            </a:r>
            <a:r>
              <a:rPr lang="fr-FR" sz="1050" dirty="0"/>
              <a:t> interactions, Geant4 &amp; GRAS</a:t>
            </a:r>
          </a:p>
          <a:p>
            <a:pPr lvl="2"/>
            <a:r>
              <a:rPr lang="fr-FR" sz="1050" b="1" dirty="0"/>
              <a:t>National Institute for </a:t>
            </a:r>
            <a:r>
              <a:rPr lang="fr-FR" sz="1050" b="1" dirty="0" err="1"/>
              <a:t>Nuclear</a:t>
            </a:r>
            <a:r>
              <a:rPr lang="fr-FR" sz="1050" b="1" dirty="0"/>
              <a:t> </a:t>
            </a:r>
            <a:r>
              <a:rPr lang="fr-FR" sz="1050" b="1" dirty="0" err="1"/>
              <a:t>Physics</a:t>
            </a:r>
            <a:r>
              <a:rPr lang="fr-FR" sz="1050" b="1" dirty="0"/>
              <a:t> </a:t>
            </a:r>
            <a:r>
              <a:rPr lang="fr-FR" sz="1050" dirty="0"/>
              <a:t>(</a:t>
            </a:r>
            <a:r>
              <a:rPr lang="fr-FR" sz="1050" dirty="0" err="1">
                <a:solidFill>
                  <a:schemeClr val="accent2"/>
                </a:solidFill>
              </a:rPr>
              <a:t>Italy</a:t>
            </a:r>
            <a:r>
              <a:rPr lang="fr-FR" sz="1050" dirty="0"/>
              <a:t>): </a:t>
            </a:r>
            <a:r>
              <a:rPr lang="fr-FR" sz="1050" dirty="0" err="1"/>
              <a:t>radiobiology</a:t>
            </a:r>
            <a:endParaRPr lang="fr-FR" sz="1050" dirty="0"/>
          </a:p>
          <a:p>
            <a:pPr lvl="2"/>
            <a:r>
              <a:rPr lang="fr-FR" sz="1050" b="1" dirty="0"/>
              <a:t>Institut de Radioprotection et de Sûreté Nucléaire </a:t>
            </a:r>
            <a:r>
              <a:rPr lang="fr-FR" sz="1050" dirty="0"/>
              <a:t>(</a:t>
            </a:r>
            <a:r>
              <a:rPr lang="fr-FR" sz="1050" dirty="0">
                <a:solidFill>
                  <a:schemeClr val="accent2"/>
                </a:solidFill>
              </a:rPr>
              <a:t>France</a:t>
            </a:r>
            <a:r>
              <a:rPr lang="fr-FR" sz="1050" dirty="0"/>
              <a:t>): </a:t>
            </a:r>
            <a:r>
              <a:rPr lang="fr-FR" sz="1050" dirty="0" err="1"/>
              <a:t>radiobiology</a:t>
            </a:r>
            <a:endParaRPr lang="fr-FR" sz="1050" dirty="0"/>
          </a:p>
          <a:p>
            <a:pPr lvl="2"/>
            <a:r>
              <a:rPr lang="fr-FR" sz="1050" b="1" dirty="0"/>
              <a:t>SWHARD SR</a:t>
            </a:r>
            <a:r>
              <a:rPr lang="fr-FR" sz="1050" dirty="0"/>
              <a:t>L (</a:t>
            </a:r>
            <a:r>
              <a:rPr lang="fr-FR" sz="1050" dirty="0" err="1">
                <a:solidFill>
                  <a:schemeClr val="accent2"/>
                </a:solidFill>
              </a:rPr>
              <a:t>Italy</a:t>
            </a:r>
            <a:r>
              <a:rPr lang="fr-FR" sz="1050" dirty="0"/>
              <a:t>): </a:t>
            </a:r>
            <a:r>
              <a:rPr lang="fr-FR" sz="1050" dirty="0" err="1"/>
              <a:t>computing</a:t>
            </a:r>
            <a:r>
              <a:rPr lang="fr-FR" sz="1050" dirty="0"/>
              <a:t>, Geant4 &amp; GRAS</a:t>
            </a:r>
          </a:p>
          <a:p>
            <a:pPr lvl="2"/>
            <a:r>
              <a:rPr lang="fr-FR" sz="1050" b="1" dirty="0" err="1"/>
              <a:t>University</a:t>
            </a:r>
            <a:r>
              <a:rPr lang="fr-FR" sz="1050" b="1" dirty="0"/>
              <a:t> of Ioannina </a:t>
            </a:r>
            <a:r>
              <a:rPr lang="fr-FR" sz="1050" dirty="0"/>
              <a:t>(</a:t>
            </a:r>
            <a:r>
              <a:rPr lang="fr-FR" sz="1050" dirty="0" err="1">
                <a:solidFill>
                  <a:schemeClr val="accent2"/>
                </a:solidFill>
              </a:rPr>
              <a:t>Greece</a:t>
            </a:r>
            <a:r>
              <a:rPr lang="fr-FR" sz="1050" dirty="0"/>
              <a:t>): </a:t>
            </a:r>
            <a:r>
              <a:rPr lang="fr-FR" sz="1050" dirty="0" err="1"/>
              <a:t>particle-matter</a:t>
            </a:r>
            <a:r>
              <a:rPr lang="fr-FR" sz="1050" dirty="0"/>
              <a:t> </a:t>
            </a:r>
            <a:r>
              <a:rPr lang="fr-FR" sz="1050" dirty="0" err="1"/>
              <a:t>physical</a:t>
            </a:r>
            <a:r>
              <a:rPr lang="fr-FR" sz="1050" dirty="0"/>
              <a:t> interactions</a:t>
            </a:r>
          </a:p>
          <a:p>
            <a:pPr lvl="2"/>
            <a:r>
              <a:rPr lang="fr-FR" sz="1050" b="1" dirty="0" err="1"/>
              <a:t>University</a:t>
            </a:r>
            <a:r>
              <a:rPr lang="fr-FR" sz="1050" b="1" dirty="0"/>
              <a:t> of Sevilla </a:t>
            </a:r>
            <a:r>
              <a:rPr lang="fr-FR" sz="1050" dirty="0"/>
              <a:t>(</a:t>
            </a:r>
            <a:r>
              <a:rPr lang="fr-FR" sz="1050" dirty="0">
                <a:solidFill>
                  <a:schemeClr val="accent2"/>
                </a:solidFill>
              </a:rPr>
              <a:t>Spain</a:t>
            </a:r>
            <a:r>
              <a:rPr lang="fr-FR" sz="1050" dirty="0"/>
              <a:t>): </a:t>
            </a:r>
            <a:r>
              <a:rPr lang="fr-FR" sz="1050" dirty="0" err="1"/>
              <a:t>particle-matter</a:t>
            </a:r>
            <a:r>
              <a:rPr lang="fr-FR" sz="1050" dirty="0"/>
              <a:t> </a:t>
            </a:r>
            <a:r>
              <a:rPr lang="fr-FR" sz="1050" dirty="0" err="1"/>
              <a:t>physical</a:t>
            </a:r>
            <a:r>
              <a:rPr lang="fr-FR" sz="1050" dirty="0"/>
              <a:t> interactions</a:t>
            </a:r>
          </a:p>
          <a:p>
            <a:pPr lvl="1"/>
            <a:r>
              <a:rPr lang="fr-FR" sz="1400" dirty="0" err="1"/>
              <a:t>Including</a:t>
            </a:r>
            <a:r>
              <a:rPr lang="fr-FR" sz="1400" dirty="0"/>
              <a:t> </a:t>
            </a:r>
            <a:r>
              <a:rPr lang="fr-FR" sz="1400" dirty="0" err="1">
                <a:solidFill>
                  <a:srgbClr val="0000CC"/>
                </a:solidFill>
              </a:rPr>
              <a:t>external</a:t>
            </a:r>
            <a:r>
              <a:rPr lang="fr-FR" sz="1400" dirty="0">
                <a:solidFill>
                  <a:srgbClr val="0000CC"/>
                </a:solidFill>
              </a:rPr>
              <a:t> </a:t>
            </a:r>
            <a:r>
              <a:rPr lang="fr-FR" sz="1400" dirty="0" err="1">
                <a:solidFill>
                  <a:srgbClr val="0000CC"/>
                </a:solidFill>
              </a:rPr>
              <a:t>collaborators</a:t>
            </a:r>
            <a:r>
              <a:rPr lang="fr-FR" sz="1400" dirty="0"/>
              <a:t>: Belgrade U., </a:t>
            </a:r>
            <a:r>
              <a:rPr lang="fr-FR" sz="1400" dirty="0" err="1">
                <a:solidFill>
                  <a:schemeClr val="accent2"/>
                </a:solidFill>
              </a:rPr>
              <a:t>Serbia</a:t>
            </a:r>
            <a:r>
              <a:rPr lang="fr-FR" sz="1400" dirty="0"/>
              <a:t>; JINR, </a:t>
            </a:r>
            <a:r>
              <a:rPr lang="fr-FR" sz="1400" dirty="0" err="1">
                <a:solidFill>
                  <a:schemeClr val="accent2"/>
                </a:solidFill>
              </a:rPr>
              <a:t>Russia</a:t>
            </a:r>
            <a:r>
              <a:rPr lang="fr-FR" sz="1400" dirty="0"/>
              <a:t>; Osaka U., </a:t>
            </a:r>
            <a:r>
              <a:rPr lang="fr-FR" sz="1400" dirty="0">
                <a:solidFill>
                  <a:schemeClr val="accent2"/>
                </a:solidFill>
              </a:rPr>
              <a:t>Japan</a:t>
            </a:r>
            <a:r>
              <a:rPr lang="fr-FR" sz="1400" dirty="0"/>
              <a:t>; Wollongong U., </a:t>
            </a:r>
            <a:r>
              <a:rPr lang="fr-FR" sz="1400" dirty="0" err="1">
                <a:solidFill>
                  <a:schemeClr val="accent2"/>
                </a:solidFill>
              </a:rPr>
              <a:t>Australia</a:t>
            </a:r>
            <a:endParaRPr lang="fr-FR" sz="1400" dirty="0">
              <a:solidFill>
                <a:schemeClr val="accent2"/>
              </a:solidFill>
            </a:endParaRP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5E456F81-2CFB-C3C8-0235-A4CAD9C2CD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217356"/>
              </p:ext>
            </p:extLst>
          </p:nvPr>
        </p:nvGraphicFramePr>
        <p:xfrm>
          <a:off x="6239579" y="2235424"/>
          <a:ext cx="2794653" cy="20645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6768">
                  <a:extLst>
                    <a:ext uri="{9D8B030D-6E8A-4147-A177-3AD203B41FA5}">
                      <a16:colId xmlns:a16="http://schemas.microsoft.com/office/drawing/2014/main" val="2181070174"/>
                    </a:ext>
                  </a:extLst>
                </a:gridCol>
                <a:gridCol w="384136">
                  <a:extLst>
                    <a:ext uri="{9D8B030D-6E8A-4147-A177-3AD203B41FA5}">
                      <a16:colId xmlns:a16="http://schemas.microsoft.com/office/drawing/2014/main" val="22640555"/>
                    </a:ext>
                  </a:extLst>
                </a:gridCol>
                <a:gridCol w="456421">
                  <a:extLst>
                    <a:ext uri="{9D8B030D-6E8A-4147-A177-3AD203B41FA5}">
                      <a16:colId xmlns:a16="http://schemas.microsoft.com/office/drawing/2014/main" val="2621758438"/>
                    </a:ext>
                  </a:extLst>
                </a:gridCol>
                <a:gridCol w="465776">
                  <a:extLst>
                    <a:ext uri="{9D8B030D-6E8A-4147-A177-3AD203B41FA5}">
                      <a16:colId xmlns:a16="http://schemas.microsoft.com/office/drawing/2014/main" val="3223839158"/>
                    </a:ext>
                  </a:extLst>
                </a:gridCol>
                <a:gridCol w="465776">
                  <a:extLst>
                    <a:ext uri="{9D8B030D-6E8A-4147-A177-3AD203B41FA5}">
                      <a16:colId xmlns:a16="http://schemas.microsoft.com/office/drawing/2014/main" val="1361076422"/>
                    </a:ext>
                  </a:extLst>
                </a:gridCol>
                <a:gridCol w="465776">
                  <a:extLst>
                    <a:ext uri="{9D8B030D-6E8A-4147-A177-3AD203B41FA5}">
                      <a16:colId xmlns:a16="http://schemas.microsoft.com/office/drawing/2014/main" val="3339578222"/>
                    </a:ext>
                  </a:extLst>
                </a:gridCol>
              </a:tblGrid>
              <a:tr h="284210"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500" dirty="0" err="1">
                          <a:solidFill>
                            <a:srgbClr val="FF0000"/>
                          </a:solidFill>
                        </a:rPr>
                        <a:t>Physics</a:t>
                      </a:r>
                      <a:endParaRPr lang="fr-FR" sz="5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500" dirty="0">
                          <a:solidFill>
                            <a:srgbClr val="FF0000"/>
                          </a:solidFill>
                        </a:rPr>
                        <a:t>Chemistry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500" dirty="0" err="1">
                          <a:solidFill>
                            <a:srgbClr val="FF0000"/>
                          </a:solidFill>
                        </a:rPr>
                        <a:t>Biology</a:t>
                      </a:r>
                      <a:endParaRPr lang="fr-FR" sz="5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500" dirty="0">
                          <a:solidFill>
                            <a:srgbClr val="FF0000"/>
                          </a:solidFill>
                        </a:rPr>
                        <a:t>Software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500" dirty="0" err="1">
                          <a:solidFill>
                            <a:srgbClr val="FF0000"/>
                          </a:solidFill>
                        </a:rPr>
                        <a:t>Exp</a:t>
                      </a:r>
                      <a:r>
                        <a:rPr lang="fr-FR" sz="500" dirty="0">
                          <a:solidFill>
                            <a:srgbClr val="FF0000"/>
                          </a:solidFill>
                        </a:rPr>
                        <a:t>. validation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83460596"/>
                  </a:ext>
                </a:extLst>
              </a:tr>
              <a:tr h="170609"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/>
                        <a:t>CNRS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89451517"/>
                  </a:ext>
                </a:extLst>
              </a:tr>
              <a:tr h="170609"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/>
                        <a:t>CHUV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2843502"/>
                  </a:ext>
                </a:extLst>
              </a:tr>
              <a:tr h="170609"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/>
                        <a:t>CEA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103050269"/>
                  </a:ext>
                </a:extLst>
              </a:tr>
              <a:tr h="195551"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/>
                        <a:t>G4AI Ltd.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13843024"/>
                  </a:ext>
                </a:extLst>
              </a:tr>
              <a:tr h="170609"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/>
                        <a:t>INFN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/>
                        <a:t>X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43380548"/>
                  </a:ext>
                </a:extLst>
              </a:tr>
              <a:tr h="170609"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/>
                        <a:t>IRSN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30064099"/>
                  </a:ext>
                </a:extLst>
              </a:tr>
              <a:tr h="260735"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/>
                        <a:t>SWHARD </a:t>
                      </a:r>
                      <a:br>
                        <a:rPr lang="fr-FR" sz="600" b="1" dirty="0"/>
                      </a:br>
                      <a:r>
                        <a:rPr lang="fr-FR" sz="600" b="1" dirty="0"/>
                        <a:t>SRL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08131870"/>
                  </a:ext>
                </a:extLst>
              </a:tr>
              <a:tr h="213157"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/>
                        <a:t>Ioannina U.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53849283"/>
                  </a:ext>
                </a:extLst>
              </a:tr>
              <a:tr h="134586">
                <a:tc>
                  <a:txBody>
                    <a:bodyPr/>
                    <a:lstStyle/>
                    <a:p>
                      <a:pPr algn="ctr"/>
                      <a:r>
                        <a:rPr lang="fr-FR" sz="600" b="1" dirty="0"/>
                        <a:t>Sevilla U.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600" dirty="0"/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fr-FR" sz="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6633383"/>
                  </a:ext>
                </a:extLst>
              </a:tr>
            </a:tbl>
          </a:graphicData>
        </a:graphic>
      </p:graphicFrame>
      <p:sp>
        <p:nvSpPr>
          <p:cNvPr id="7" name="ZoneTexte 6">
            <a:extLst>
              <a:ext uri="{FF2B5EF4-FFF2-40B4-BE49-F238E27FC236}">
                <a16:creationId xmlns:a16="http://schemas.microsoft.com/office/drawing/2014/main" id="{8B5BCDB9-AA33-9795-0AE0-862C1482C362}"/>
              </a:ext>
            </a:extLst>
          </p:cNvPr>
          <p:cNvSpPr txBox="1"/>
          <p:nvPr/>
        </p:nvSpPr>
        <p:spPr>
          <a:xfrm>
            <a:off x="4572000" y="1985259"/>
            <a:ext cx="235908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1200" dirty="0">
                <a:solidFill>
                  <a:srgbClr val="FF0000"/>
                </a:solidFill>
                <a:latin typeface="+mj-lt"/>
              </a:rPr>
              <a:t>Areas of expertise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0C0DD11-45BB-047A-BD6D-0A6DAD205D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176" y="31446"/>
            <a:ext cx="2205328" cy="221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Étoile à 5 branches 7">
            <a:extLst>
              <a:ext uri="{FF2B5EF4-FFF2-40B4-BE49-F238E27FC236}">
                <a16:creationId xmlns:a16="http://schemas.microsoft.com/office/drawing/2014/main" id="{86BD615C-BC39-39AB-95B5-358A4D6ED1D0}"/>
              </a:ext>
            </a:extLst>
          </p:cNvPr>
          <p:cNvSpPr/>
          <p:nvPr/>
        </p:nvSpPr>
        <p:spPr>
          <a:xfrm>
            <a:off x="7390620" y="1038133"/>
            <a:ext cx="216024" cy="21602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Étoile à 5 branches 8">
            <a:extLst>
              <a:ext uri="{FF2B5EF4-FFF2-40B4-BE49-F238E27FC236}">
                <a16:creationId xmlns:a16="http://schemas.microsoft.com/office/drawing/2014/main" id="{F433DCE7-0FA3-A34B-28A0-636D3D574221}"/>
              </a:ext>
            </a:extLst>
          </p:cNvPr>
          <p:cNvSpPr/>
          <p:nvPr/>
        </p:nvSpPr>
        <p:spPr>
          <a:xfrm>
            <a:off x="7479240" y="1404546"/>
            <a:ext cx="216024" cy="21602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Étoile à 5 branches 9">
            <a:extLst>
              <a:ext uri="{FF2B5EF4-FFF2-40B4-BE49-F238E27FC236}">
                <a16:creationId xmlns:a16="http://schemas.microsoft.com/office/drawing/2014/main" id="{5BD93045-D174-E176-0BDD-20A9E56C9E78}"/>
              </a:ext>
            </a:extLst>
          </p:cNvPr>
          <p:cNvSpPr/>
          <p:nvPr/>
        </p:nvSpPr>
        <p:spPr>
          <a:xfrm>
            <a:off x="7191208" y="1807107"/>
            <a:ext cx="216024" cy="21602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Étoile à 5 branches 10">
            <a:extLst>
              <a:ext uri="{FF2B5EF4-FFF2-40B4-BE49-F238E27FC236}">
                <a16:creationId xmlns:a16="http://schemas.microsoft.com/office/drawing/2014/main" id="{7F106C9B-D5FA-5FEF-90EF-7A98F7DE1D75}"/>
              </a:ext>
            </a:extLst>
          </p:cNvPr>
          <p:cNvSpPr/>
          <p:nvPr/>
        </p:nvSpPr>
        <p:spPr>
          <a:xfrm>
            <a:off x="7789816" y="1580127"/>
            <a:ext cx="216024" cy="21602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Étoile à 5 branches 11">
            <a:extLst>
              <a:ext uri="{FF2B5EF4-FFF2-40B4-BE49-F238E27FC236}">
                <a16:creationId xmlns:a16="http://schemas.microsoft.com/office/drawing/2014/main" id="{F5A34805-57C0-D3EF-675C-E0E0AB3B83C6}"/>
              </a:ext>
            </a:extLst>
          </p:cNvPr>
          <p:cNvSpPr/>
          <p:nvPr/>
        </p:nvSpPr>
        <p:spPr>
          <a:xfrm>
            <a:off x="8343336" y="1807107"/>
            <a:ext cx="216024" cy="21602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 à 5 branches 12">
            <a:extLst>
              <a:ext uri="{FF2B5EF4-FFF2-40B4-BE49-F238E27FC236}">
                <a16:creationId xmlns:a16="http://schemas.microsoft.com/office/drawing/2014/main" id="{B0150959-92AC-0F05-48A8-1450ECA79611}"/>
              </a:ext>
            </a:extLst>
          </p:cNvPr>
          <p:cNvSpPr/>
          <p:nvPr/>
        </p:nvSpPr>
        <p:spPr>
          <a:xfrm>
            <a:off x="7735834" y="1383145"/>
            <a:ext cx="216024" cy="21602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203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A6BD9C-F892-AC4C-85A7-83C073A1CA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BioRad</a:t>
            </a:r>
            <a:r>
              <a:rPr lang="fr-FR" dirty="0"/>
              <a:t> III at a </a:t>
            </a:r>
            <a:r>
              <a:rPr lang="fr-FR" dirty="0" err="1"/>
              <a:t>glance</a:t>
            </a:r>
            <a:r>
              <a:rPr lang="fr-FR" dirty="0"/>
              <a:t> (3)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2F1ECDD-0912-5B45-9FF5-337AED452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5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1C67EA7-6701-1440-BA20-28955755C354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66700" y="1419622"/>
            <a:ext cx="8153400" cy="3296394"/>
          </a:xfrm>
        </p:spPr>
        <p:txBody>
          <a:bodyPr>
            <a:normAutofit fontScale="85000" lnSpcReduction="10000"/>
          </a:bodyPr>
          <a:lstStyle/>
          <a:p>
            <a:r>
              <a:rPr lang="fr-FR" dirty="0"/>
              <a:t>An </a:t>
            </a:r>
            <a:r>
              <a:rPr lang="fr-FR" dirty="0" err="1">
                <a:solidFill>
                  <a:srgbClr val="0000CC"/>
                </a:solidFill>
              </a:rPr>
              <a:t>interdisciplinary</a:t>
            </a:r>
            <a:r>
              <a:rPr lang="fr-FR" dirty="0">
                <a:solidFill>
                  <a:srgbClr val="0000CC"/>
                </a:solidFill>
              </a:rPr>
              <a:t> </a:t>
            </a:r>
            <a:r>
              <a:rPr lang="fr-FR" dirty="0" err="1">
                <a:solidFill>
                  <a:srgbClr val="0000CC"/>
                </a:solidFill>
              </a:rPr>
              <a:t>project</a:t>
            </a:r>
            <a:r>
              <a:rPr lang="fr-FR" dirty="0">
                <a:solidFill>
                  <a:srgbClr val="0000CC"/>
                </a:solidFill>
              </a:rPr>
              <a:t> </a:t>
            </a:r>
            <a:r>
              <a:rPr lang="fr-FR" dirty="0" err="1"/>
              <a:t>gathering</a:t>
            </a:r>
            <a:r>
              <a:rPr lang="fr-FR" dirty="0"/>
              <a:t> a </a:t>
            </a:r>
            <a:r>
              <a:rPr lang="fr-FR" dirty="0" err="1"/>
              <a:t>wide</a:t>
            </a:r>
            <a:r>
              <a:rPr lang="fr-FR" dirty="0"/>
              <a:t> </a:t>
            </a:r>
            <a:r>
              <a:rPr lang="fr-FR" dirty="0" err="1"/>
              <a:t>variety</a:t>
            </a:r>
            <a:r>
              <a:rPr lang="fr-FR" dirty="0"/>
              <a:t> of expertise: </a:t>
            </a:r>
          </a:p>
          <a:p>
            <a:pPr lvl="1"/>
            <a:r>
              <a:rPr lang="fr-FR" dirty="0" err="1"/>
              <a:t>From</a:t>
            </a:r>
            <a:r>
              <a:rPr lang="fr-FR" dirty="0"/>
              <a:t> </a:t>
            </a:r>
            <a:r>
              <a:rPr lang="fr-FR" dirty="0" err="1">
                <a:solidFill>
                  <a:srgbClr val="FF0000"/>
                </a:solidFill>
              </a:rPr>
              <a:t>track</a:t>
            </a:r>
            <a:r>
              <a:rPr lang="fr-FR" dirty="0">
                <a:solidFill>
                  <a:srgbClr val="FF0000"/>
                </a:solidFill>
              </a:rPr>
              <a:t>-structure </a:t>
            </a:r>
            <a:r>
              <a:rPr lang="fr-FR" dirty="0" err="1">
                <a:solidFill>
                  <a:srgbClr val="FF0000"/>
                </a:solidFill>
              </a:rPr>
              <a:t>physics</a:t>
            </a:r>
            <a:r>
              <a:rPr lang="fr-FR" dirty="0">
                <a:solidFill>
                  <a:srgbClr val="FF0000"/>
                </a:solidFill>
              </a:rPr>
              <a:t> / radiation </a:t>
            </a:r>
            <a:r>
              <a:rPr lang="fr-FR" dirty="0" err="1">
                <a:solidFill>
                  <a:srgbClr val="FF0000"/>
                </a:solidFill>
              </a:rPr>
              <a:t>chemistry</a:t>
            </a:r>
            <a:r>
              <a:rPr lang="fr-FR" dirty="0">
                <a:solidFill>
                  <a:srgbClr val="FF0000"/>
                </a:solidFill>
              </a:rPr>
              <a:t> / 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 err="1">
                <a:solidFill>
                  <a:srgbClr val="FF0000"/>
                </a:solidFill>
              </a:rPr>
              <a:t>radiobiology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/>
              <a:t>mechanistic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>
                <a:solidFill>
                  <a:srgbClr val="00B050"/>
                </a:solidFill>
              </a:rPr>
              <a:t>simulation</a:t>
            </a:r>
            <a:r>
              <a:rPr lang="fr-FR" dirty="0"/>
              <a:t> </a:t>
            </a:r>
            <a:r>
              <a:rPr lang="fr-FR" dirty="0" err="1"/>
              <a:t>using</a:t>
            </a:r>
            <a:r>
              <a:rPr lang="fr-FR" dirty="0"/>
              <a:t> </a:t>
            </a:r>
            <a:r>
              <a:rPr lang="fr-FR" dirty="0">
                <a:solidFill>
                  <a:srgbClr val="FF0000"/>
                </a:solidFill>
              </a:rPr>
              <a:t>open source </a:t>
            </a:r>
            <a:br>
              <a:rPr lang="fr-FR" dirty="0">
                <a:solidFill>
                  <a:srgbClr val="FF0000"/>
                </a:solidFill>
              </a:rPr>
            </a:br>
            <a:r>
              <a:rPr lang="fr-FR" dirty="0"/>
              <a:t>software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/>
              <a:t>to </a:t>
            </a:r>
            <a:r>
              <a:rPr lang="fr-FR" dirty="0">
                <a:solidFill>
                  <a:srgbClr val="00B050"/>
                </a:solidFill>
              </a:rPr>
              <a:t>validation</a:t>
            </a:r>
            <a:r>
              <a:rPr lang="fr-FR" dirty="0"/>
              <a:t> </a:t>
            </a:r>
            <a:r>
              <a:rPr lang="fr-FR" dirty="0" err="1"/>
              <a:t>experiments</a:t>
            </a:r>
            <a:r>
              <a:rPr lang="fr-FR" dirty="0"/>
              <a:t> in </a:t>
            </a:r>
            <a:r>
              <a:rPr lang="fr-FR" dirty="0">
                <a:solidFill>
                  <a:srgbClr val="FF0000"/>
                </a:solidFill>
              </a:rPr>
              <a:t>radiation </a:t>
            </a:r>
            <a:r>
              <a:rPr lang="fr-FR" dirty="0" err="1">
                <a:solidFill>
                  <a:srgbClr val="FF0000"/>
                </a:solidFill>
              </a:rPr>
              <a:t>chemistry</a:t>
            </a:r>
            <a:r>
              <a:rPr lang="fr-FR" dirty="0">
                <a:solidFill>
                  <a:srgbClr val="FF0000"/>
                </a:solidFill>
              </a:rPr>
              <a:t> and </a:t>
            </a:r>
            <a:r>
              <a:rPr lang="fr-FR" dirty="0" err="1">
                <a:solidFill>
                  <a:srgbClr val="FF0000"/>
                </a:solidFill>
              </a:rPr>
              <a:t>radiobiology</a:t>
            </a:r>
            <a:endParaRPr lang="fr-FR" dirty="0">
              <a:solidFill>
                <a:srgbClr val="FF0000"/>
              </a:solidFill>
            </a:endParaRPr>
          </a:p>
          <a:p>
            <a:r>
              <a:rPr lang="fr-FR" dirty="0"/>
              <a:t>Work </a:t>
            </a:r>
            <a:r>
              <a:rPr lang="fr-FR" dirty="0" err="1"/>
              <a:t>carried</a:t>
            </a:r>
            <a:r>
              <a:rPr lang="fr-FR" dirty="0"/>
              <a:t> out in </a:t>
            </a:r>
            <a:r>
              <a:rPr lang="fr-FR" dirty="0">
                <a:solidFill>
                  <a:srgbClr val="0000CC"/>
                </a:solidFill>
              </a:rPr>
              <a:t>five </a:t>
            </a:r>
            <a:r>
              <a:rPr lang="fr-FR" dirty="0" err="1">
                <a:solidFill>
                  <a:srgbClr val="0000CC"/>
                </a:solidFill>
              </a:rPr>
              <a:t>activities</a:t>
            </a:r>
            <a:r>
              <a:rPr lang="fr-FR" dirty="0">
                <a:solidFill>
                  <a:srgbClr val="0000CC"/>
                </a:solidFill>
              </a:rPr>
              <a:t> </a:t>
            </a:r>
            <a:r>
              <a:rPr lang="fr-FR" dirty="0"/>
              <a:t>(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dedicated</a:t>
            </a:r>
            <a:r>
              <a:rPr lang="fr-FR" dirty="0"/>
              <a:t> </a:t>
            </a:r>
            <a:r>
              <a:rPr lang="fr-FR" dirty="0" err="1"/>
              <a:t>working</a:t>
            </a:r>
            <a:r>
              <a:rPr lang="fr-FR" dirty="0"/>
              <a:t> groups) </a:t>
            </a:r>
          </a:p>
          <a:p>
            <a:pPr marL="731520" lvl="1" indent="-457200">
              <a:buSzPct val="100000"/>
              <a:buFont typeface="+mj-lt"/>
              <a:buAutoNum type="arabicPeriod"/>
            </a:pPr>
            <a:r>
              <a:rPr lang="fr-FR" sz="1800" dirty="0" err="1">
                <a:solidFill>
                  <a:schemeClr val="accent2"/>
                </a:solidFill>
              </a:rPr>
              <a:t>Development</a:t>
            </a:r>
            <a:r>
              <a:rPr lang="fr-FR" sz="1800" dirty="0">
                <a:solidFill>
                  <a:schemeClr val="accent2"/>
                </a:solidFill>
              </a:rPr>
              <a:t> of </a:t>
            </a:r>
            <a:r>
              <a:rPr lang="fr-FR" sz="1800" dirty="0" err="1">
                <a:solidFill>
                  <a:schemeClr val="accent2"/>
                </a:solidFill>
              </a:rPr>
              <a:t>nanoscale</a:t>
            </a:r>
            <a:r>
              <a:rPr lang="fr-FR" sz="1800" dirty="0">
                <a:solidFill>
                  <a:schemeClr val="accent2"/>
                </a:solidFill>
              </a:rPr>
              <a:t> </a:t>
            </a:r>
            <a:r>
              <a:rPr lang="fr-FR" sz="1800" dirty="0" err="1">
                <a:solidFill>
                  <a:schemeClr val="accent2"/>
                </a:solidFill>
              </a:rPr>
              <a:t>physics</a:t>
            </a:r>
            <a:r>
              <a:rPr lang="fr-FR" sz="1800" dirty="0">
                <a:solidFill>
                  <a:schemeClr val="accent2"/>
                </a:solidFill>
              </a:rPr>
              <a:t> </a:t>
            </a:r>
            <a:r>
              <a:rPr lang="fr-FR" sz="1800" dirty="0" err="1">
                <a:solidFill>
                  <a:schemeClr val="accent2"/>
                </a:solidFill>
              </a:rPr>
              <a:t>models</a:t>
            </a:r>
            <a:r>
              <a:rPr lang="fr-FR" sz="1800" dirty="0">
                <a:solidFill>
                  <a:schemeClr val="accent2"/>
                </a:solidFill>
              </a:rPr>
              <a:t> and </a:t>
            </a:r>
            <a:r>
              <a:rPr lang="fr-FR" sz="1800" dirty="0" err="1">
                <a:solidFill>
                  <a:schemeClr val="accent2"/>
                </a:solidFill>
              </a:rPr>
              <a:t>optimized</a:t>
            </a:r>
            <a:r>
              <a:rPr lang="fr-FR" sz="1800" dirty="0">
                <a:solidFill>
                  <a:schemeClr val="accent2"/>
                </a:solidFill>
              </a:rPr>
              <a:t> software </a:t>
            </a:r>
            <a:r>
              <a:rPr lang="fr-FR" sz="1800" dirty="0"/>
              <a:t>(</a:t>
            </a:r>
            <a:r>
              <a:rPr lang="fr-FR" sz="1800" dirty="0" err="1"/>
              <a:t>coord</a:t>
            </a:r>
            <a:r>
              <a:rPr lang="fr-FR" sz="1800" dirty="0"/>
              <a:t>. Ioannina U., </a:t>
            </a:r>
            <a:r>
              <a:rPr lang="fr-FR" sz="1800" dirty="0" err="1"/>
              <a:t>Greece</a:t>
            </a:r>
            <a:r>
              <a:rPr lang="fr-FR" sz="1800" dirty="0"/>
              <a:t>)</a:t>
            </a:r>
          </a:p>
          <a:p>
            <a:pPr marL="731520" lvl="1" indent="-457200">
              <a:buSzPct val="100000"/>
              <a:buFont typeface="+mj-lt"/>
              <a:buAutoNum type="arabicPeriod"/>
            </a:pPr>
            <a:r>
              <a:rPr lang="fr-FR" sz="1800" dirty="0">
                <a:solidFill>
                  <a:schemeClr val="accent2"/>
                </a:solidFill>
              </a:rPr>
              <a:t>Modeling and </a:t>
            </a:r>
            <a:r>
              <a:rPr lang="fr-FR" sz="1800" dirty="0" err="1">
                <a:solidFill>
                  <a:schemeClr val="accent2"/>
                </a:solidFill>
              </a:rPr>
              <a:t>experiments</a:t>
            </a:r>
            <a:r>
              <a:rPr lang="fr-FR" sz="1800" dirty="0">
                <a:solidFill>
                  <a:schemeClr val="accent2"/>
                </a:solidFill>
              </a:rPr>
              <a:t> in water </a:t>
            </a:r>
            <a:r>
              <a:rPr lang="fr-FR" sz="1800" dirty="0" err="1">
                <a:solidFill>
                  <a:schemeClr val="accent2"/>
                </a:solidFill>
              </a:rPr>
              <a:t>radiolysis</a:t>
            </a:r>
            <a:r>
              <a:rPr lang="fr-FR" sz="1800" dirty="0">
                <a:solidFill>
                  <a:schemeClr val="accent2"/>
                </a:solidFill>
              </a:rPr>
              <a:t> </a:t>
            </a:r>
            <a:r>
              <a:rPr lang="fr-FR" sz="1800" dirty="0"/>
              <a:t>(CEA, France)</a:t>
            </a:r>
          </a:p>
          <a:p>
            <a:pPr marL="731520" lvl="1" indent="-457200">
              <a:buSzPct val="100000"/>
              <a:buFont typeface="+mj-lt"/>
              <a:buAutoNum type="arabicPeriod"/>
            </a:pPr>
            <a:r>
              <a:rPr lang="fr-FR" sz="1800" dirty="0">
                <a:solidFill>
                  <a:schemeClr val="accent2"/>
                </a:solidFill>
              </a:rPr>
              <a:t>Modeling of </a:t>
            </a:r>
            <a:r>
              <a:rPr lang="fr-FR" sz="1800" dirty="0" err="1">
                <a:solidFill>
                  <a:schemeClr val="accent2"/>
                </a:solidFill>
              </a:rPr>
              <a:t>biological</a:t>
            </a:r>
            <a:r>
              <a:rPr lang="fr-FR" sz="1800" dirty="0">
                <a:solidFill>
                  <a:schemeClr val="accent2"/>
                </a:solidFill>
              </a:rPr>
              <a:t> </a:t>
            </a:r>
            <a:r>
              <a:rPr lang="fr-FR" sz="1800" dirty="0" err="1">
                <a:solidFill>
                  <a:schemeClr val="accent2"/>
                </a:solidFill>
              </a:rPr>
              <a:t>repair</a:t>
            </a:r>
            <a:r>
              <a:rPr lang="fr-FR" sz="1800" dirty="0">
                <a:solidFill>
                  <a:schemeClr val="accent2"/>
                </a:solidFill>
              </a:rPr>
              <a:t> </a:t>
            </a:r>
            <a:r>
              <a:rPr lang="fr-FR" sz="1800" dirty="0" err="1">
                <a:solidFill>
                  <a:schemeClr val="accent2"/>
                </a:solidFill>
              </a:rPr>
              <a:t>after</a:t>
            </a:r>
            <a:r>
              <a:rPr lang="fr-FR" sz="1800" dirty="0">
                <a:solidFill>
                  <a:schemeClr val="accent2"/>
                </a:solidFill>
              </a:rPr>
              <a:t> irradiation at the </a:t>
            </a:r>
            <a:r>
              <a:rPr lang="fr-FR" sz="1800" dirty="0" err="1">
                <a:solidFill>
                  <a:schemeClr val="accent2"/>
                </a:solidFill>
              </a:rPr>
              <a:t>cell</a:t>
            </a:r>
            <a:r>
              <a:rPr lang="fr-FR" sz="1800" dirty="0">
                <a:solidFill>
                  <a:schemeClr val="accent2"/>
                </a:solidFill>
              </a:rPr>
              <a:t> </a:t>
            </a:r>
            <a:r>
              <a:rPr lang="fr-FR" sz="1800" dirty="0" err="1">
                <a:solidFill>
                  <a:schemeClr val="accent2"/>
                </a:solidFill>
              </a:rPr>
              <a:t>scale</a:t>
            </a:r>
            <a:r>
              <a:rPr lang="fr-FR" sz="1800" dirty="0">
                <a:solidFill>
                  <a:schemeClr val="accent2"/>
                </a:solidFill>
              </a:rPr>
              <a:t> </a:t>
            </a:r>
            <a:r>
              <a:rPr lang="fr-FR" sz="1800" dirty="0"/>
              <a:t>(IRSN, France)</a:t>
            </a:r>
          </a:p>
          <a:p>
            <a:pPr marL="731520" lvl="1" indent="-457200">
              <a:buSzPct val="100000"/>
              <a:buFont typeface="+mj-lt"/>
              <a:buAutoNum type="arabicPeriod"/>
            </a:pPr>
            <a:r>
              <a:rPr lang="fr-FR" sz="1800" dirty="0">
                <a:solidFill>
                  <a:schemeClr val="accent2"/>
                </a:solidFill>
              </a:rPr>
              <a:t>Multi-</a:t>
            </a:r>
            <a:r>
              <a:rPr lang="fr-FR" sz="1800" dirty="0" err="1">
                <a:solidFill>
                  <a:schemeClr val="accent2"/>
                </a:solidFill>
              </a:rPr>
              <a:t>scale</a:t>
            </a:r>
            <a:r>
              <a:rPr lang="fr-FR" sz="1800" dirty="0">
                <a:solidFill>
                  <a:schemeClr val="accent2"/>
                </a:solidFill>
              </a:rPr>
              <a:t> simulation platform </a:t>
            </a:r>
            <a:r>
              <a:rPr lang="fr-FR" sz="1800" dirty="0"/>
              <a:t>(SWHARD SRL, </a:t>
            </a:r>
            <a:r>
              <a:rPr lang="fr-FR" sz="1800" dirty="0" err="1"/>
              <a:t>Italy</a:t>
            </a:r>
            <a:r>
              <a:rPr lang="fr-FR" sz="1800" dirty="0"/>
              <a:t>)</a:t>
            </a:r>
          </a:p>
          <a:p>
            <a:pPr marL="731520" lvl="1" indent="-457200">
              <a:buSzPct val="100000"/>
              <a:buFont typeface="+mj-lt"/>
              <a:buAutoNum type="arabicPeriod"/>
            </a:pPr>
            <a:r>
              <a:rPr lang="fr-FR" sz="1800" dirty="0" err="1">
                <a:solidFill>
                  <a:schemeClr val="accent2"/>
                </a:solidFill>
              </a:rPr>
              <a:t>Radiobiology</a:t>
            </a:r>
            <a:r>
              <a:rPr lang="fr-FR" sz="1800" dirty="0">
                <a:solidFill>
                  <a:schemeClr val="accent2"/>
                </a:solidFill>
              </a:rPr>
              <a:t> </a:t>
            </a:r>
            <a:r>
              <a:rPr lang="fr-FR" sz="1800" dirty="0" err="1">
                <a:solidFill>
                  <a:schemeClr val="accent2"/>
                </a:solidFill>
              </a:rPr>
              <a:t>experiments</a:t>
            </a:r>
            <a:r>
              <a:rPr lang="fr-FR" sz="1800" dirty="0">
                <a:solidFill>
                  <a:schemeClr val="accent2"/>
                </a:solidFill>
              </a:rPr>
              <a:t> </a:t>
            </a:r>
            <a:r>
              <a:rPr lang="fr-FR" sz="1800" dirty="0"/>
              <a:t>(INFN, </a:t>
            </a:r>
            <a:r>
              <a:rPr lang="fr-FR" sz="1800" dirty="0" err="1"/>
              <a:t>Italy</a:t>
            </a:r>
            <a:r>
              <a:rPr lang="fr-FR" sz="1800" dirty="0"/>
              <a:t>)</a:t>
            </a:r>
          </a:p>
          <a:p>
            <a:pPr marL="274320" lvl="1" indent="0">
              <a:buSzPct val="100000"/>
              <a:buNone/>
            </a:pPr>
            <a:r>
              <a:rPr lang="fr-FR" sz="1800" dirty="0" err="1"/>
              <a:t>under</a:t>
            </a:r>
            <a:r>
              <a:rPr lang="fr-FR" sz="1800" dirty="0"/>
              <a:t> CNRS, France, coordination</a:t>
            </a:r>
            <a:br>
              <a:rPr lang="fr-FR" sz="1800" dirty="0"/>
            </a:br>
            <a:endParaRPr lang="fr-FR" sz="1800" dirty="0"/>
          </a:p>
          <a:p>
            <a:endParaRPr lang="fr-FR" dirty="0"/>
          </a:p>
          <a:p>
            <a:pPr lvl="1"/>
            <a:endParaRPr lang="fr-FR" dirty="0"/>
          </a:p>
          <a:p>
            <a:endParaRPr lang="fr-FR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577DF36-9425-EA89-92DE-351546840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176" y="31446"/>
            <a:ext cx="2205328" cy="2212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Étoile à 5 branches 11">
            <a:extLst>
              <a:ext uri="{FF2B5EF4-FFF2-40B4-BE49-F238E27FC236}">
                <a16:creationId xmlns:a16="http://schemas.microsoft.com/office/drawing/2014/main" id="{55C6BB26-E582-DFF7-AFEC-271CD974D5AC}"/>
              </a:ext>
            </a:extLst>
          </p:cNvPr>
          <p:cNvSpPr/>
          <p:nvPr/>
        </p:nvSpPr>
        <p:spPr>
          <a:xfrm>
            <a:off x="7390620" y="1038133"/>
            <a:ext cx="216024" cy="21602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Étoile à 5 branches 12">
            <a:extLst>
              <a:ext uri="{FF2B5EF4-FFF2-40B4-BE49-F238E27FC236}">
                <a16:creationId xmlns:a16="http://schemas.microsoft.com/office/drawing/2014/main" id="{903594BF-A9DE-793B-F4CB-916C2CCC6096}"/>
              </a:ext>
            </a:extLst>
          </p:cNvPr>
          <p:cNvSpPr/>
          <p:nvPr/>
        </p:nvSpPr>
        <p:spPr>
          <a:xfrm>
            <a:off x="7479240" y="1404546"/>
            <a:ext cx="216024" cy="21602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Étoile à 5 branches 13">
            <a:extLst>
              <a:ext uri="{FF2B5EF4-FFF2-40B4-BE49-F238E27FC236}">
                <a16:creationId xmlns:a16="http://schemas.microsoft.com/office/drawing/2014/main" id="{5EAA94DA-0D6F-8191-8069-076F16F94941}"/>
              </a:ext>
            </a:extLst>
          </p:cNvPr>
          <p:cNvSpPr/>
          <p:nvPr/>
        </p:nvSpPr>
        <p:spPr>
          <a:xfrm>
            <a:off x="7191208" y="1807107"/>
            <a:ext cx="216024" cy="21602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Étoile à 5 branches 14">
            <a:extLst>
              <a:ext uri="{FF2B5EF4-FFF2-40B4-BE49-F238E27FC236}">
                <a16:creationId xmlns:a16="http://schemas.microsoft.com/office/drawing/2014/main" id="{071A289D-CE43-19DC-D1FC-F9CD2FF64B36}"/>
              </a:ext>
            </a:extLst>
          </p:cNvPr>
          <p:cNvSpPr/>
          <p:nvPr/>
        </p:nvSpPr>
        <p:spPr>
          <a:xfrm>
            <a:off x="7789816" y="1580127"/>
            <a:ext cx="216024" cy="21602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Étoile à 5 branches 15">
            <a:extLst>
              <a:ext uri="{FF2B5EF4-FFF2-40B4-BE49-F238E27FC236}">
                <a16:creationId xmlns:a16="http://schemas.microsoft.com/office/drawing/2014/main" id="{F37E674C-8233-E4F9-752D-192CDB849FEA}"/>
              </a:ext>
            </a:extLst>
          </p:cNvPr>
          <p:cNvSpPr/>
          <p:nvPr/>
        </p:nvSpPr>
        <p:spPr>
          <a:xfrm>
            <a:off x="8343336" y="1807107"/>
            <a:ext cx="216024" cy="21602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Étoile à 5 branches 16">
            <a:extLst>
              <a:ext uri="{FF2B5EF4-FFF2-40B4-BE49-F238E27FC236}">
                <a16:creationId xmlns:a16="http://schemas.microsoft.com/office/drawing/2014/main" id="{99632D5F-A5CA-6A55-9827-D25874F8E6AB}"/>
              </a:ext>
            </a:extLst>
          </p:cNvPr>
          <p:cNvSpPr/>
          <p:nvPr/>
        </p:nvSpPr>
        <p:spPr>
          <a:xfrm>
            <a:off x="7735834" y="1383145"/>
            <a:ext cx="216024" cy="216024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3207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2D507C-C448-273A-AFDE-9EBA6930A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1) </a:t>
            </a:r>
            <a:r>
              <a:rPr lang="fr-FR" dirty="0" err="1"/>
              <a:t>Nanoscale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 &amp; software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00B5F11-955D-0151-B7AC-C0440D01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A2A67864-0F8A-BA70-A617-CBB33D99D1B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17193" y="1351717"/>
            <a:ext cx="4480189" cy="3443858"/>
          </a:xfrm>
        </p:spPr>
        <p:txBody>
          <a:bodyPr>
            <a:normAutofit lnSpcReduction="10000"/>
          </a:bodyPr>
          <a:lstStyle/>
          <a:p>
            <a:r>
              <a:rPr lang="fr-FR" sz="1200" dirty="0" err="1">
                <a:latin typeface="Tw Cen MT" panose="020B0602020104020603" pitchFamily="34" charset="77"/>
              </a:rPr>
              <a:t>Significant</a:t>
            </a:r>
            <a:r>
              <a:rPr lang="fr-FR" sz="1200" dirty="0">
                <a:latin typeface="Tw Cen MT" panose="020B0602020104020603" pitchFamily="34" charset="77"/>
              </a:rPr>
              <a:t> </a:t>
            </a:r>
            <a:r>
              <a:rPr lang="fr-FR" sz="1200" dirty="0" err="1">
                <a:latin typeface="Tw Cen MT" panose="020B0602020104020603" pitchFamily="34" charset="77"/>
              </a:rPr>
              <a:t>improvement</a:t>
            </a:r>
            <a:r>
              <a:rPr lang="fr-FR" sz="1200" dirty="0">
                <a:latin typeface="Tw Cen MT" panose="020B0602020104020603" pitchFamily="34" charset="77"/>
              </a:rPr>
              <a:t> and extension the </a:t>
            </a:r>
            <a:r>
              <a:rPr lang="fr-FR" sz="1200" b="1" dirty="0" err="1">
                <a:solidFill>
                  <a:srgbClr val="FF0000"/>
                </a:solidFill>
                <a:latin typeface="Tw Cen MT" panose="020B0602020104020603" pitchFamily="34" charset="77"/>
              </a:rPr>
              <a:t>physics</a:t>
            </a:r>
            <a:r>
              <a:rPr lang="fr-FR" sz="1200" b="1" dirty="0">
                <a:solidFill>
                  <a:srgbClr val="FF0000"/>
                </a:solidFill>
                <a:latin typeface="Tw Cen MT" panose="020B0602020104020603" pitchFamily="34" charset="77"/>
              </a:rPr>
              <a:t> of </a:t>
            </a:r>
            <a:r>
              <a:rPr lang="fr-FR" sz="1200" b="1" dirty="0" err="1">
                <a:solidFill>
                  <a:srgbClr val="FF0000"/>
                </a:solidFill>
                <a:latin typeface="Tw Cen MT" panose="020B0602020104020603" pitchFamily="34" charset="77"/>
              </a:rPr>
              <a:t>electrons</a:t>
            </a:r>
            <a:r>
              <a:rPr lang="fr-FR" sz="1200" b="1" dirty="0">
                <a:solidFill>
                  <a:srgbClr val="FF0000"/>
                </a:solidFill>
                <a:latin typeface="Tw Cen MT" panose="020B0602020104020603" pitchFamily="34" charset="77"/>
              </a:rPr>
              <a:t> and protons in the Geant4-DNA </a:t>
            </a:r>
            <a:r>
              <a:rPr lang="fr-FR" sz="1200" dirty="0">
                <a:latin typeface="Tw Cen MT" panose="020B0602020104020603" pitchFamily="34" charset="77"/>
              </a:rPr>
              <a:t>extension of Geant4</a:t>
            </a:r>
          </a:p>
          <a:p>
            <a:pPr lvl="1"/>
            <a:r>
              <a:rPr lang="fr-FR" sz="1200" dirty="0">
                <a:latin typeface="Tw Cen MT" panose="020B0602020104020603" pitchFamily="34" charset="77"/>
              </a:rPr>
              <a:t>A </a:t>
            </a:r>
            <a:r>
              <a:rPr lang="fr-FR" sz="1200" dirty="0" err="1">
                <a:latin typeface="Tw Cen MT" panose="020B0602020104020603" pitchFamily="34" charset="77"/>
              </a:rPr>
              <a:t>requirement</a:t>
            </a:r>
            <a:r>
              <a:rPr lang="fr-FR" sz="1200" dirty="0">
                <a:latin typeface="Tw Cen MT" panose="020B0602020104020603" pitchFamily="34" charset="77"/>
              </a:rPr>
              <a:t> for </a:t>
            </a:r>
            <a:r>
              <a:rPr lang="fr-FR" sz="1200" dirty="0" err="1">
                <a:latin typeface="Tw Cen MT" panose="020B0602020104020603" pitchFamily="34" charset="77"/>
              </a:rPr>
              <a:t>accurate</a:t>
            </a:r>
            <a:r>
              <a:rPr lang="fr-FR" sz="1200" dirty="0">
                <a:latin typeface="Tw Cen MT" panose="020B0602020104020603" pitchFamily="34" charset="77"/>
              </a:rPr>
              <a:t> </a:t>
            </a:r>
            <a:r>
              <a:rPr lang="fr-FR" sz="1200" dirty="0" err="1">
                <a:latin typeface="Tw Cen MT" panose="020B0602020104020603" pitchFamily="34" charset="77"/>
              </a:rPr>
              <a:t>step</a:t>
            </a:r>
            <a:r>
              <a:rPr lang="fr-FR" sz="1200" dirty="0">
                <a:latin typeface="Tw Cen MT" panose="020B0602020104020603" pitchFamily="34" charset="77"/>
              </a:rPr>
              <a:t>-by-</a:t>
            </a:r>
            <a:r>
              <a:rPr lang="fr-FR" sz="1200" dirty="0" err="1">
                <a:latin typeface="Tw Cen MT" panose="020B0602020104020603" pitchFamily="34" charset="77"/>
              </a:rPr>
              <a:t>step</a:t>
            </a:r>
            <a:r>
              <a:rPr lang="fr-FR" sz="1200" dirty="0">
                <a:latin typeface="Tw Cen MT" panose="020B0602020104020603" pitchFamily="34" charset="77"/>
              </a:rPr>
              <a:t> modeling of radiation-</a:t>
            </a:r>
            <a:r>
              <a:rPr lang="fr-FR" sz="1200" dirty="0" err="1">
                <a:latin typeface="Tw Cen MT" panose="020B0602020104020603" pitchFamily="34" charset="77"/>
              </a:rPr>
              <a:t>induced</a:t>
            </a:r>
            <a:r>
              <a:rPr lang="fr-FR" sz="1200" dirty="0">
                <a:latin typeface="Tw Cen MT" panose="020B0602020104020603" pitchFamily="34" charset="77"/>
              </a:rPr>
              <a:t> </a:t>
            </a:r>
            <a:r>
              <a:rPr lang="fr-FR" sz="1200" dirty="0" err="1">
                <a:latin typeface="Tw Cen MT" panose="020B0602020104020603" pitchFamily="34" charset="77"/>
              </a:rPr>
              <a:t>biological</a:t>
            </a:r>
            <a:r>
              <a:rPr lang="fr-FR" sz="1200" dirty="0">
                <a:latin typeface="Tw Cen MT" panose="020B0602020104020603" pitchFamily="34" charset="77"/>
              </a:rPr>
              <a:t> damage</a:t>
            </a:r>
          </a:p>
          <a:p>
            <a:pPr lvl="1"/>
            <a:r>
              <a:rPr lang="fr-FR" sz="1200" dirty="0">
                <a:latin typeface="Tw Cen MT" panose="020B0602020104020603" pitchFamily="34" charset="77"/>
              </a:rPr>
              <a:t>In </a:t>
            </a:r>
            <a:r>
              <a:rPr lang="fr-FR" sz="1200" dirty="0" err="1">
                <a:solidFill>
                  <a:srgbClr val="0000CC"/>
                </a:solidFill>
                <a:latin typeface="Tw Cen MT" panose="020B0602020104020603" pitchFamily="34" charset="77"/>
              </a:rPr>
              <a:t>liquid</a:t>
            </a:r>
            <a:r>
              <a:rPr lang="fr-FR" sz="1200" dirty="0">
                <a:solidFill>
                  <a:srgbClr val="0000CC"/>
                </a:solidFill>
                <a:latin typeface="Tw Cen MT" panose="020B0602020104020603" pitchFamily="34" charset="77"/>
              </a:rPr>
              <a:t> water medium </a:t>
            </a:r>
            <a:r>
              <a:rPr lang="fr-FR" sz="1200" dirty="0">
                <a:latin typeface="Tw Cen MT" panose="020B0602020104020603" pitchFamily="34" charset="77"/>
              </a:rPr>
              <a:t>(main component of the </a:t>
            </a:r>
            <a:r>
              <a:rPr lang="fr-FR" sz="1200" dirty="0" err="1">
                <a:latin typeface="Tw Cen MT" panose="020B0602020104020603" pitchFamily="34" charset="77"/>
              </a:rPr>
              <a:t>biological</a:t>
            </a:r>
            <a:r>
              <a:rPr lang="fr-FR" sz="1200" dirty="0">
                <a:latin typeface="Tw Cen MT" panose="020B0602020104020603" pitchFamily="34" charset="77"/>
              </a:rPr>
              <a:t> medium)</a:t>
            </a:r>
          </a:p>
          <a:p>
            <a:r>
              <a:rPr lang="fr-FR" sz="1200" dirty="0">
                <a:latin typeface="Tw Cen MT" panose="020B0602020104020603" pitchFamily="34" charset="77"/>
              </a:rPr>
              <a:t>For </a:t>
            </a:r>
            <a:r>
              <a:rPr lang="fr-FR" sz="1200" b="1" dirty="0" err="1">
                <a:solidFill>
                  <a:srgbClr val="00B050"/>
                </a:solidFill>
                <a:latin typeface="Tw Cen MT" panose="020B0602020104020603" pitchFamily="34" charset="77"/>
              </a:rPr>
              <a:t>electrons</a:t>
            </a:r>
            <a:r>
              <a:rPr lang="fr-FR" sz="1200" dirty="0">
                <a:latin typeface="Tw Cen MT" panose="020B0602020104020603" pitchFamily="34" charset="77"/>
              </a:rPr>
              <a:t>, a </a:t>
            </a:r>
            <a:r>
              <a:rPr lang="fr-FR" sz="1200" dirty="0" err="1">
                <a:latin typeface="Tw Cen MT" panose="020B0602020104020603" pitchFamily="34" charset="77"/>
              </a:rPr>
              <a:t>refined</a:t>
            </a:r>
            <a:r>
              <a:rPr lang="fr-FR" sz="1200" dirty="0">
                <a:latin typeface="Tw Cen MT" panose="020B0602020104020603" pitchFamily="34" charset="77"/>
              </a:rPr>
              <a:t> and </a:t>
            </a:r>
            <a:r>
              <a:rPr lang="fr-FR" sz="1200" dirty="0" err="1">
                <a:latin typeface="Tw Cen MT" panose="020B0602020104020603" pitchFamily="34" charset="77"/>
              </a:rPr>
              <a:t>extended</a:t>
            </a:r>
            <a:r>
              <a:rPr lang="fr-FR" sz="1200" dirty="0">
                <a:latin typeface="Tw Cen MT" panose="020B0602020104020603" pitchFamily="34" charset="77"/>
              </a:rPr>
              <a:t> </a:t>
            </a:r>
            <a:r>
              <a:rPr lang="fr-FR" sz="1200" dirty="0" err="1">
                <a:latin typeface="Tw Cen MT" panose="020B0602020104020603" pitchFamily="34" charset="77"/>
              </a:rPr>
              <a:t>physics</a:t>
            </a:r>
            <a:r>
              <a:rPr lang="fr-FR" sz="1200" dirty="0">
                <a:latin typeface="Tw Cen MT" panose="020B0602020104020603" pitchFamily="34" charset="77"/>
              </a:rPr>
              <a:t> model ("Opt4Rel") </a:t>
            </a:r>
            <a:r>
              <a:rPr lang="fr-FR" sz="1200" dirty="0" err="1">
                <a:latin typeface="Tw Cen MT" panose="020B0602020104020603" pitchFamily="34" charset="77"/>
              </a:rPr>
              <a:t>allows</a:t>
            </a:r>
            <a:r>
              <a:rPr lang="fr-FR" sz="1200" dirty="0">
                <a:latin typeface="Tw Cen MT" panose="020B0602020104020603" pitchFamily="34" charset="77"/>
              </a:rPr>
              <a:t> for the first time the simulation of </a:t>
            </a:r>
            <a:r>
              <a:rPr lang="fr-FR" sz="1200" b="1" dirty="0" err="1">
                <a:solidFill>
                  <a:srgbClr val="FF0000"/>
                </a:solidFill>
                <a:latin typeface="Tw Cen MT" panose="020B0602020104020603" pitchFamily="34" charset="77"/>
              </a:rPr>
              <a:t>inelastic</a:t>
            </a:r>
            <a:r>
              <a:rPr lang="fr-FR" sz="1200" b="1" dirty="0">
                <a:solidFill>
                  <a:srgbClr val="FF0000"/>
                </a:solidFill>
                <a:latin typeface="Tw Cen MT" panose="020B0602020104020603" pitchFamily="34" charset="77"/>
              </a:rPr>
              <a:t> </a:t>
            </a:r>
            <a:r>
              <a:rPr lang="fr-FR" sz="1200" b="1" dirty="0" err="1">
                <a:solidFill>
                  <a:srgbClr val="FF0000"/>
                </a:solidFill>
                <a:latin typeface="Tw Cen MT" panose="020B0602020104020603" pitchFamily="34" charset="77"/>
              </a:rPr>
              <a:t>electron</a:t>
            </a:r>
            <a:r>
              <a:rPr lang="fr-FR" sz="1200" b="1" dirty="0">
                <a:solidFill>
                  <a:srgbClr val="FF0000"/>
                </a:solidFill>
                <a:latin typeface="Tw Cen MT" panose="020B0602020104020603" pitchFamily="34" charset="77"/>
              </a:rPr>
              <a:t> interactions up to 10 MeV </a:t>
            </a:r>
            <a:r>
              <a:rPr lang="fr-FR" sz="1200" dirty="0">
                <a:latin typeface="Tw Cen MT" panose="020B0602020104020603" pitchFamily="34" charset="77"/>
              </a:rPr>
              <a:t>in </a:t>
            </a:r>
            <a:r>
              <a:rPr lang="fr-FR" sz="1200" dirty="0" err="1">
                <a:latin typeface="Tw Cen MT" panose="020B0602020104020603" pitchFamily="34" charset="77"/>
              </a:rPr>
              <a:t>liquid</a:t>
            </a:r>
            <a:r>
              <a:rPr lang="fr-FR" sz="1200" dirty="0">
                <a:latin typeface="Tw Cen MT" panose="020B0602020104020603" pitchFamily="34" charset="77"/>
              </a:rPr>
              <a:t> water </a:t>
            </a:r>
            <a:r>
              <a:rPr lang="fr-FR" sz="1200" dirty="0" err="1">
                <a:latin typeface="Tw Cen MT" panose="020B0602020104020603" pitchFamily="34" charset="77"/>
              </a:rPr>
              <a:t>beyond</a:t>
            </a:r>
            <a:r>
              <a:rPr lang="fr-FR" sz="1200" dirty="0">
                <a:latin typeface="Tw Cen MT" panose="020B0602020104020603" pitchFamily="34" charset="77"/>
              </a:rPr>
              <a:t> the </a:t>
            </a:r>
            <a:r>
              <a:rPr lang="fr-FR" sz="1200" b="1" dirty="0" err="1">
                <a:latin typeface="Tw Cen MT" panose="020B0602020104020603" pitchFamily="34" charset="77"/>
              </a:rPr>
              <a:t>current</a:t>
            </a:r>
            <a:r>
              <a:rPr lang="fr-FR" sz="1200" b="1" dirty="0">
                <a:latin typeface="Tw Cen MT" panose="020B0602020104020603" pitchFamily="34" charset="77"/>
              </a:rPr>
              <a:t> </a:t>
            </a:r>
            <a:r>
              <a:rPr lang="fr-FR" sz="1200" b="1" dirty="0" err="1">
                <a:latin typeface="Tw Cen MT" panose="020B0602020104020603" pitchFamily="34" charset="77"/>
              </a:rPr>
              <a:t>limit</a:t>
            </a:r>
            <a:r>
              <a:rPr lang="fr-FR" sz="1200" b="1" dirty="0">
                <a:latin typeface="Tw Cen MT" panose="020B0602020104020603" pitchFamily="34" charset="77"/>
              </a:rPr>
              <a:t> of 10 keV </a:t>
            </a:r>
            <a:r>
              <a:rPr lang="fr-FR" sz="1200" dirty="0">
                <a:latin typeface="Tw Cen MT" panose="020B0602020104020603" pitchFamily="34" charset="77"/>
              </a:rPr>
              <a:t>(</a:t>
            </a:r>
            <a:r>
              <a:rPr lang="fr-FR" sz="1200" dirty="0" err="1">
                <a:latin typeface="Tw Cen MT" panose="020B0602020104020603" pitchFamily="34" charset="77"/>
              </a:rPr>
              <a:t>existing</a:t>
            </a:r>
            <a:r>
              <a:rPr lang="fr-FR" sz="1200" dirty="0">
                <a:latin typeface="Tw Cen MT" panose="020B0602020104020603" pitchFamily="34" charset="77"/>
              </a:rPr>
              <a:t> Geant4-DNA "option 4" model)</a:t>
            </a:r>
          </a:p>
          <a:p>
            <a:pPr lvl="1"/>
            <a:r>
              <a:rPr lang="fr-FR" sz="1200" dirty="0">
                <a:latin typeface="Tw Cen MT" panose="020B0602020104020603" pitchFamily="34" charset="77"/>
              </a:rPr>
              <a:t>Plane </a:t>
            </a:r>
            <a:r>
              <a:rPr lang="fr-FR" sz="1200" dirty="0" err="1">
                <a:latin typeface="Tw Cen MT" panose="020B0602020104020603" pitchFamily="34" charset="77"/>
              </a:rPr>
              <a:t>wave</a:t>
            </a:r>
            <a:r>
              <a:rPr lang="fr-FR" sz="1200" dirty="0">
                <a:latin typeface="Tw Cen MT" panose="020B0602020104020603" pitchFamily="34" charset="77"/>
              </a:rPr>
              <a:t> Born approximation (PWBA) for the </a:t>
            </a:r>
            <a:r>
              <a:rPr lang="fr-FR" sz="1200" dirty="0" err="1">
                <a:latin typeface="Tw Cen MT" panose="020B0602020104020603" pitchFamily="34" charset="77"/>
              </a:rPr>
              <a:t>calculation</a:t>
            </a:r>
            <a:r>
              <a:rPr lang="fr-FR" sz="1200" dirty="0">
                <a:latin typeface="Tw Cen MT" panose="020B0602020104020603" pitchFamily="34" charset="77"/>
              </a:rPr>
              <a:t> of </a:t>
            </a:r>
            <a:r>
              <a:rPr lang="fr-FR" sz="1200" dirty="0" err="1">
                <a:latin typeface="Tw Cen MT" panose="020B0602020104020603" pitchFamily="34" charset="77"/>
              </a:rPr>
              <a:t>inelastic</a:t>
            </a:r>
            <a:r>
              <a:rPr lang="fr-FR" sz="1200" dirty="0">
                <a:latin typeface="Tw Cen MT" panose="020B0602020104020603" pitchFamily="34" charset="77"/>
              </a:rPr>
              <a:t> cross sections and </a:t>
            </a:r>
            <a:r>
              <a:rPr lang="fr-FR" sz="1200" dirty="0" err="1">
                <a:latin typeface="Tw Cen MT" panose="020B0602020104020603" pitchFamily="34" charset="77"/>
              </a:rPr>
              <a:t>energy-loss</a:t>
            </a:r>
            <a:r>
              <a:rPr lang="fr-FR" sz="1200" dirty="0">
                <a:latin typeface="Tw Cen MT" panose="020B0602020104020603" pitchFamily="34" charset="77"/>
              </a:rPr>
              <a:t> </a:t>
            </a:r>
            <a:r>
              <a:rPr lang="fr-FR" sz="1200" dirty="0" err="1">
                <a:latin typeface="Tw Cen MT" panose="020B0602020104020603" pitchFamily="34" charset="77"/>
              </a:rPr>
              <a:t>function</a:t>
            </a:r>
            <a:r>
              <a:rPr lang="fr-FR" sz="1200" dirty="0">
                <a:latin typeface="Tw Cen MT" panose="020B0602020104020603" pitchFamily="34" charset="77"/>
              </a:rPr>
              <a:t> (ELF) </a:t>
            </a:r>
            <a:r>
              <a:rPr lang="fr-FR" sz="1200" dirty="0" err="1">
                <a:latin typeface="Tw Cen MT" panose="020B0602020104020603" pitchFamily="34" charset="77"/>
              </a:rPr>
              <a:t>formalism</a:t>
            </a:r>
            <a:r>
              <a:rPr lang="fr-FR" sz="1200" dirty="0">
                <a:latin typeface="Tw Cen MT" panose="020B0602020104020603" pitchFamily="34" charset="77"/>
              </a:rPr>
              <a:t> to </a:t>
            </a:r>
            <a:r>
              <a:rPr lang="fr-FR" sz="1200" dirty="0" err="1">
                <a:latin typeface="Tw Cen MT" panose="020B0602020104020603" pitchFamily="34" charset="77"/>
              </a:rPr>
              <a:t>describe</a:t>
            </a:r>
            <a:r>
              <a:rPr lang="fr-FR" sz="1200" dirty="0">
                <a:latin typeface="Tw Cen MT" panose="020B0602020104020603" pitchFamily="34" charset="77"/>
              </a:rPr>
              <a:t> the </a:t>
            </a:r>
            <a:r>
              <a:rPr lang="fr-FR" sz="1200" dirty="0" err="1">
                <a:latin typeface="Tw Cen MT" panose="020B0602020104020603" pitchFamily="34" charset="77"/>
              </a:rPr>
              <a:t>material’s</a:t>
            </a:r>
            <a:r>
              <a:rPr lang="fr-FR" sz="1200" dirty="0">
                <a:latin typeface="Tw Cen MT" panose="020B0602020104020603" pitchFamily="34" charset="77"/>
              </a:rPr>
              <a:t> </a:t>
            </a:r>
            <a:r>
              <a:rPr lang="fr-FR" sz="1200" dirty="0" err="1">
                <a:latin typeface="Tw Cen MT" panose="020B0602020104020603" pitchFamily="34" charset="77"/>
              </a:rPr>
              <a:t>response</a:t>
            </a:r>
            <a:endParaRPr lang="fr-FR" sz="1200" dirty="0">
              <a:latin typeface="Tw Cen MT" panose="020B0602020104020603" pitchFamily="34" charset="77"/>
            </a:endParaRPr>
          </a:p>
          <a:p>
            <a:pPr lvl="1"/>
            <a:r>
              <a:rPr lang="en-US" sz="1200" dirty="0">
                <a:solidFill>
                  <a:srgbClr val="000000"/>
                </a:solidFill>
                <a:effectLst/>
                <a:latin typeface="Tw Cen MT" panose="020B0602020104020603" pitchFamily="34" charset="77"/>
                <a:ea typeface="Arial Unicode MS" panose="020B0604020202020204" pitchFamily="34" charset="-128"/>
              </a:rPr>
              <a:t>ELF includes a modified set of parameters and the PWBA cross sections include exchange-correlation corrections, as well as relativistic longitudinal and transverse corrections</a:t>
            </a:r>
          </a:p>
          <a:p>
            <a:pPr lvl="1"/>
            <a:r>
              <a:rPr lang="fr-FR" sz="1200" dirty="0">
                <a:latin typeface="Tw Cen MT" panose="020B0602020104020603" pitchFamily="34" charset="77"/>
              </a:rPr>
              <a:t>A </a:t>
            </a:r>
            <a:r>
              <a:rPr lang="fr-FR" sz="1200" b="1" dirty="0">
                <a:solidFill>
                  <a:srgbClr val="FF0000"/>
                </a:solidFill>
                <a:latin typeface="Tw Cen MT" panose="020B0602020104020603" pitchFamily="34" charset="77"/>
              </a:rPr>
              <a:t>3% agreement </a:t>
            </a:r>
            <a:r>
              <a:rPr lang="fr-FR" sz="1200" dirty="0" err="1">
                <a:latin typeface="Tw Cen MT" panose="020B0602020104020603" pitchFamily="34" charset="77"/>
              </a:rPr>
              <a:t>is</a:t>
            </a:r>
            <a:r>
              <a:rPr lang="fr-FR" sz="1200" dirty="0">
                <a:latin typeface="Tw Cen MT" panose="020B0602020104020603" pitchFamily="34" charset="77"/>
              </a:rPr>
              <a:t> </a:t>
            </a:r>
            <a:r>
              <a:rPr lang="fr-FR" sz="1200" dirty="0" err="1">
                <a:latin typeface="Tw Cen MT" panose="020B0602020104020603" pitchFamily="34" charset="77"/>
              </a:rPr>
              <a:t>obtained</a:t>
            </a:r>
            <a:r>
              <a:rPr lang="fr-FR" sz="1200" dirty="0">
                <a:latin typeface="Tw Cen MT" panose="020B0602020104020603" pitchFamily="34" charset="77"/>
              </a:rPr>
              <a:t> </a:t>
            </a:r>
            <a:r>
              <a:rPr lang="fr-FR" sz="1200" dirty="0" err="1">
                <a:latin typeface="Tw Cen MT" panose="020B0602020104020603" pitchFamily="34" charset="77"/>
              </a:rPr>
              <a:t>with</a:t>
            </a:r>
            <a:r>
              <a:rPr lang="fr-FR" sz="1200" dirty="0">
                <a:latin typeface="Tw Cen MT" panose="020B0602020104020603" pitchFamily="34" charset="77"/>
              </a:rPr>
              <a:t> the </a:t>
            </a:r>
            <a:r>
              <a:rPr lang="fr-FR" sz="1200" b="1" dirty="0">
                <a:latin typeface="Tw Cen MT" panose="020B0602020104020603" pitchFamily="34" charset="77"/>
              </a:rPr>
              <a:t>ICRU90 SP </a:t>
            </a:r>
            <a:r>
              <a:rPr lang="fr-FR" sz="1200" b="1" dirty="0" err="1">
                <a:latin typeface="Tw Cen MT" panose="020B0602020104020603" pitchFamily="34" charset="77"/>
              </a:rPr>
              <a:t>reference</a:t>
            </a:r>
            <a:r>
              <a:rPr lang="fr-FR" sz="1200" b="1" dirty="0">
                <a:latin typeface="Tw Cen MT" panose="020B0602020104020603" pitchFamily="34" charset="77"/>
              </a:rPr>
              <a:t> data</a:t>
            </a:r>
          </a:p>
          <a:p>
            <a:endParaRPr lang="fr-FR" sz="1200" dirty="0">
              <a:latin typeface="Tw Cen MT" panose="020B0602020104020603" pitchFamily="34" charset="77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E333AAD-C253-B9BF-5812-F0BB05C860CA}"/>
              </a:ext>
            </a:extLst>
          </p:cNvPr>
          <p:cNvSpPr txBox="1"/>
          <p:nvPr/>
        </p:nvSpPr>
        <p:spPr>
          <a:xfrm>
            <a:off x="4522668" y="2637287"/>
            <a:ext cx="40817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900" b="1" i="1" dirty="0" err="1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Stopping</a:t>
            </a:r>
            <a:r>
              <a:rPr lang="fr-FR" sz="900" b="1" i="1" dirty="0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power 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of </a:t>
            </a:r>
            <a:r>
              <a:rPr lang="fr-FR" sz="900" b="1" i="1" dirty="0" err="1">
                <a:solidFill>
                  <a:srgbClr val="00B05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electrons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in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liquid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water for the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entire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energy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range of the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applicability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of Opt4Rel. The ICRU-90 data are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available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down to 1 keV.</a:t>
            </a:r>
            <a:endParaRPr lang="fr-FR" sz="900" b="1" dirty="0">
              <a:solidFill>
                <a:schemeClr val="tx2"/>
              </a:solidFill>
              <a:effectLst/>
              <a:latin typeface="Tw Cen MT" panose="020B0602020104020603" pitchFamily="34" charset="77"/>
              <a:ea typeface="Arial Unicode MS" panose="020B0604020202020204" pitchFamily="34" charset="-128"/>
            </a:endParaRPr>
          </a:p>
        </p:txBody>
      </p:sp>
      <p:pic>
        <p:nvPicPr>
          <p:cNvPr id="13" name="Εικόνα 123">
            <a:extLst>
              <a:ext uri="{FF2B5EF4-FFF2-40B4-BE49-F238E27FC236}">
                <a16:creationId xmlns:a16="http://schemas.microsoft.com/office/drawing/2014/main" id="{EF626E56-5D10-6743-C3CF-563F51DD808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7039" y="3020801"/>
            <a:ext cx="3085441" cy="128568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77AE3E04-D2DE-A6CF-637A-CA5306D40819}"/>
              </a:ext>
            </a:extLst>
          </p:cNvPr>
          <p:cNvSpPr txBox="1"/>
          <p:nvPr/>
        </p:nvSpPr>
        <p:spPr>
          <a:xfrm>
            <a:off x="5734769" y="4290650"/>
            <a:ext cx="3229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Arial Unicode MS" panose="020B0604020202020204" pitchFamily="34" charset="-128"/>
              </a:rPr>
              <a:t>Computational regimes for the application of </a:t>
            </a:r>
            <a:r>
              <a:rPr lang="en-US" sz="900" b="1" i="1" dirty="0">
                <a:solidFill>
                  <a:srgbClr val="FF0000"/>
                </a:solidFill>
                <a:effectLst/>
                <a:latin typeface="Tw Cen MT" panose="020B0602020104020603" pitchFamily="34" charset="77"/>
                <a:ea typeface="Arial Unicode MS" panose="020B0604020202020204" pitchFamily="34" charset="-128"/>
              </a:rPr>
              <a:t>PWBA corrections 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Arial Unicode MS" panose="020B0604020202020204" pitchFamily="34" charset="-128"/>
              </a:rPr>
              <a:t>in the new Geant4 DNA relativistic Option 4 (Opt4Rel) model.</a:t>
            </a:r>
            <a:endParaRPr lang="fr-FR" sz="900" b="1" dirty="0">
              <a:solidFill>
                <a:schemeClr val="tx2"/>
              </a:solidFill>
              <a:effectLst/>
              <a:latin typeface="Tw Cen MT" panose="020B0602020104020603" pitchFamily="34" charset="77"/>
              <a:ea typeface="Arial Unicode MS" panose="020B0604020202020204" pitchFamily="34" charset="-128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DC2CCBDE-C6A0-5B20-12F3-2D02FE2B3651}"/>
              </a:ext>
            </a:extLst>
          </p:cNvPr>
          <p:cNvSpPr txBox="1"/>
          <p:nvPr/>
        </p:nvSpPr>
        <p:spPr>
          <a:xfrm>
            <a:off x="7633126" y="136289"/>
            <a:ext cx="133254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+mj-lt"/>
              </a:rPr>
              <a:t>Geant4 11.3 BETA</a:t>
            </a:r>
            <a:br>
              <a:rPr lang="fr-FR" sz="1200" dirty="0">
                <a:solidFill>
                  <a:schemeClr val="bg1"/>
                </a:solidFill>
                <a:latin typeface="+mj-lt"/>
              </a:rPr>
            </a:br>
            <a:r>
              <a:rPr lang="fr-FR" sz="1200" dirty="0">
                <a:solidFill>
                  <a:schemeClr val="bg1"/>
                </a:solidFill>
                <a:latin typeface="+mj-lt"/>
              </a:rPr>
              <a:t>July 2024</a:t>
            </a:r>
          </a:p>
        </p:txBody>
      </p:sp>
      <p:graphicFrame>
        <p:nvGraphicFramePr>
          <p:cNvPr id="10" name="Γράφημα 1">
            <a:extLst>
              <a:ext uri="{FF2B5EF4-FFF2-40B4-BE49-F238E27FC236}">
                <a16:creationId xmlns:a16="http://schemas.microsoft.com/office/drawing/2014/main" id="{FB2F904B-4C0A-3803-F664-4E1233E3F9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382480"/>
              </p:ext>
            </p:extLst>
          </p:nvPr>
        </p:nvGraphicFramePr>
        <p:xfrm>
          <a:off x="4618440" y="752733"/>
          <a:ext cx="3912912" cy="1901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Éclair 5">
            <a:extLst>
              <a:ext uri="{FF2B5EF4-FFF2-40B4-BE49-F238E27FC236}">
                <a16:creationId xmlns:a16="http://schemas.microsoft.com/office/drawing/2014/main" id="{B323CCED-086A-EC8F-DCAD-F8E78DD5804D}"/>
              </a:ext>
            </a:extLst>
          </p:cNvPr>
          <p:cNvSpPr/>
          <p:nvPr/>
        </p:nvSpPr>
        <p:spPr>
          <a:xfrm>
            <a:off x="7164288" y="190300"/>
            <a:ext cx="785319" cy="588989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079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A2D507C-C448-273A-AFDE-9EBA6930A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1) </a:t>
            </a:r>
            <a:r>
              <a:rPr lang="fr-FR" dirty="0" err="1"/>
              <a:t>Nanoscale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 &amp; software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00B5F11-955D-0151-B7AC-C0440D01A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7" name="Espace réservé du contenu 6">
            <a:extLst>
              <a:ext uri="{FF2B5EF4-FFF2-40B4-BE49-F238E27FC236}">
                <a16:creationId xmlns:a16="http://schemas.microsoft.com/office/drawing/2014/main" id="{A2A67864-0F8A-BA70-A617-CBB33D99D1B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17193" y="1351717"/>
            <a:ext cx="4480189" cy="3443858"/>
          </a:xfrm>
        </p:spPr>
        <p:txBody>
          <a:bodyPr>
            <a:normAutofit lnSpcReduction="10000"/>
          </a:bodyPr>
          <a:lstStyle/>
          <a:p>
            <a:r>
              <a:rPr lang="fr-FR" sz="1200" dirty="0" err="1">
                <a:latin typeface="Tw Cen MT" panose="020B0602020104020603" pitchFamily="34" charset="77"/>
              </a:rPr>
              <a:t>Significant</a:t>
            </a:r>
            <a:r>
              <a:rPr lang="fr-FR" sz="1200" dirty="0">
                <a:latin typeface="Tw Cen MT" panose="020B0602020104020603" pitchFamily="34" charset="77"/>
              </a:rPr>
              <a:t> </a:t>
            </a:r>
            <a:r>
              <a:rPr lang="fr-FR" sz="1200" dirty="0" err="1">
                <a:latin typeface="Tw Cen MT" panose="020B0602020104020603" pitchFamily="34" charset="77"/>
              </a:rPr>
              <a:t>improvement</a:t>
            </a:r>
            <a:r>
              <a:rPr lang="fr-FR" sz="1200" dirty="0">
                <a:latin typeface="Tw Cen MT" panose="020B0602020104020603" pitchFamily="34" charset="77"/>
              </a:rPr>
              <a:t> and extension the </a:t>
            </a:r>
            <a:r>
              <a:rPr lang="fr-FR" sz="1200" b="1" dirty="0" err="1">
                <a:solidFill>
                  <a:srgbClr val="FF0000"/>
                </a:solidFill>
                <a:latin typeface="Tw Cen MT" panose="020B0602020104020603" pitchFamily="34" charset="77"/>
              </a:rPr>
              <a:t>physics</a:t>
            </a:r>
            <a:r>
              <a:rPr lang="fr-FR" sz="1200" b="1" dirty="0">
                <a:solidFill>
                  <a:srgbClr val="FF0000"/>
                </a:solidFill>
                <a:latin typeface="Tw Cen MT" panose="020B0602020104020603" pitchFamily="34" charset="77"/>
              </a:rPr>
              <a:t> of </a:t>
            </a:r>
            <a:r>
              <a:rPr lang="fr-FR" sz="1200" b="1" dirty="0" err="1">
                <a:solidFill>
                  <a:srgbClr val="FF0000"/>
                </a:solidFill>
                <a:latin typeface="Tw Cen MT" panose="020B0602020104020603" pitchFamily="34" charset="77"/>
              </a:rPr>
              <a:t>electrons</a:t>
            </a:r>
            <a:r>
              <a:rPr lang="fr-FR" sz="1200" b="1" dirty="0">
                <a:solidFill>
                  <a:srgbClr val="FF0000"/>
                </a:solidFill>
                <a:latin typeface="Tw Cen MT" panose="020B0602020104020603" pitchFamily="34" charset="77"/>
              </a:rPr>
              <a:t> and protons in the Geant4-DNA </a:t>
            </a:r>
            <a:r>
              <a:rPr lang="fr-FR" sz="1200" dirty="0">
                <a:latin typeface="Tw Cen MT" panose="020B0602020104020603" pitchFamily="34" charset="77"/>
              </a:rPr>
              <a:t>extension of Geant4</a:t>
            </a:r>
          </a:p>
          <a:p>
            <a:pPr lvl="1"/>
            <a:r>
              <a:rPr lang="fr-FR" sz="1200" dirty="0">
                <a:latin typeface="Tw Cen MT" panose="020B0602020104020603" pitchFamily="34" charset="77"/>
              </a:rPr>
              <a:t>A </a:t>
            </a:r>
            <a:r>
              <a:rPr lang="fr-FR" sz="1200" dirty="0" err="1">
                <a:latin typeface="Tw Cen MT" panose="020B0602020104020603" pitchFamily="34" charset="77"/>
              </a:rPr>
              <a:t>requirement</a:t>
            </a:r>
            <a:r>
              <a:rPr lang="fr-FR" sz="1200" dirty="0">
                <a:latin typeface="Tw Cen MT" panose="020B0602020104020603" pitchFamily="34" charset="77"/>
              </a:rPr>
              <a:t> for </a:t>
            </a:r>
            <a:r>
              <a:rPr lang="fr-FR" sz="1200" dirty="0" err="1">
                <a:latin typeface="Tw Cen MT" panose="020B0602020104020603" pitchFamily="34" charset="77"/>
              </a:rPr>
              <a:t>accurate</a:t>
            </a:r>
            <a:r>
              <a:rPr lang="fr-FR" sz="1200" dirty="0">
                <a:latin typeface="Tw Cen MT" panose="020B0602020104020603" pitchFamily="34" charset="77"/>
              </a:rPr>
              <a:t> </a:t>
            </a:r>
            <a:r>
              <a:rPr lang="fr-FR" sz="1200" dirty="0" err="1">
                <a:latin typeface="Tw Cen MT" panose="020B0602020104020603" pitchFamily="34" charset="77"/>
              </a:rPr>
              <a:t>step</a:t>
            </a:r>
            <a:r>
              <a:rPr lang="fr-FR" sz="1200" dirty="0">
                <a:latin typeface="Tw Cen MT" panose="020B0602020104020603" pitchFamily="34" charset="77"/>
              </a:rPr>
              <a:t>-by-</a:t>
            </a:r>
            <a:r>
              <a:rPr lang="fr-FR" sz="1200" dirty="0" err="1">
                <a:latin typeface="Tw Cen MT" panose="020B0602020104020603" pitchFamily="34" charset="77"/>
              </a:rPr>
              <a:t>step</a:t>
            </a:r>
            <a:r>
              <a:rPr lang="fr-FR" sz="1200" dirty="0">
                <a:latin typeface="Tw Cen MT" panose="020B0602020104020603" pitchFamily="34" charset="77"/>
              </a:rPr>
              <a:t> modeling of radiation-</a:t>
            </a:r>
            <a:r>
              <a:rPr lang="fr-FR" sz="1200" dirty="0" err="1">
                <a:latin typeface="Tw Cen MT" panose="020B0602020104020603" pitchFamily="34" charset="77"/>
              </a:rPr>
              <a:t>induced</a:t>
            </a:r>
            <a:r>
              <a:rPr lang="fr-FR" sz="1200" dirty="0">
                <a:latin typeface="Tw Cen MT" panose="020B0602020104020603" pitchFamily="34" charset="77"/>
              </a:rPr>
              <a:t> </a:t>
            </a:r>
            <a:r>
              <a:rPr lang="fr-FR" sz="1200" dirty="0" err="1">
                <a:latin typeface="Tw Cen MT" panose="020B0602020104020603" pitchFamily="34" charset="77"/>
              </a:rPr>
              <a:t>biological</a:t>
            </a:r>
            <a:r>
              <a:rPr lang="fr-FR" sz="1200" dirty="0">
                <a:latin typeface="Tw Cen MT" panose="020B0602020104020603" pitchFamily="34" charset="77"/>
              </a:rPr>
              <a:t> damage</a:t>
            </a:r>
          </a:p>
          <a:p>
            <a:pPr lvl="1"/>
            <a:r>
              <a:rPr lang="fr-FR" sz="1200" dirty="0">
                <a:latin typeface="Tw Cen MT" panose="020B0602020104020603" pitchFamily="34" charset="77"/>
              </a:rPr>
              <a:t>In </a:t>
            </a:r>
            <a:r>
              <a:rPr lang="fr-FR" sz="1200" dirty="0" err="1">
                <a:solidFill>
                  <a:srgbClr val="0000CC"/>
                </a:solidFill>
                <a:latin typeface="Tw Cen MT" panose="020B0602020104020603" pitchFamily="34" charset="77"/>
              </a:rPr>
              <a:t>liquid</a:t>
            </a:r>
            <a:r>
              <a:rPr lang="fr-FR" sz="1200" dirty="0">
                <a:solidFill>
                  <a:srgbClr val="0000CC"/>
                </a:solidFill>
                <a:latin typeface="Tw Cen MT" panose="020B0602020104020603" pitchFamily="34" charset="77"/>
              </a:rPr>
              <a:t> water medium </a:t>
            </a:r>
            <a:r>
              <a:rPr lang="fr-FR" sz="1200" dirty="0">
                <a:latin typeface="Tw Cen MT" panose="020B0602020104020603" pitchFamily="34" charset="77"/>
              </a:rPr>
              <a:t>(main component of the </a:t>
            </a:r>
            <a:r>
              <a:rPr lang="fr-FR" sz="1200" dirty="0" err="1">
                <a:latin typeface="Tw Cen MT" panose="020B0602020104020603" pitchFamily="34" charset="77"/>
              </a:rPr>
              <a:t>biological</a:t>
            </a:r>
            <a:r>
              <a:rPr lang="fr-FR" sz="1200" dirty="0">
                <a:latin typeface="Tw Cen MT" panose="020B0602020104020603" pitchFamily="34" charset="77"/>
              </a:rPr>
              <a:t> medium)</a:t>
            </a:r>
          </a:p>
          <a:p>
            <a:r>
              <a:rPr lang="fr-FR" sz="1200" dirty="0">
                <a:latin typeface="Tw Cen MT" panose="020B0602020104020603" pitchFamily="34" charset="77"/>
              </a:rPr>
              <a:t>For </a:t>
            </a:r>
            <a:r>
              <a:rPr lang="fr-FR" sz="1200" b="1" dirty="0" err="1">
                <a:solidFill>
                  <a:srgbClr val="00B050"/>
                </a:solidFill>
                <a:latin typeface="Tw Cen MT" panose="020B0602020104020603" pitchFamily="34" charset="77"/>
              </a:rPr>
              <a:t>electrons</a:t>
            </a:r>
            <a:r>
              <a:rPr lang="fr-FR" sz="1200" dirty="0">
                <a:latin typeface="Tw Cen MT" panose="020B0602020104020603" pitchFamily="34" charset="77"/>
              </a:rPr>
              <a:t>, a </a:t>
            </a:r>
            <a:r>
              <a:rPr lang="fr-FR" sz="1200" dirty="0" err="1">
                <a:latin typeface="Tw Cen MT" panose="020B0602020104020603" pitchFamily="34" charset="77"/>
              </a:rPr>
              <a:t>refined</a:t>
            </a:r>
            <a:r>
              <a:rPr lang="fr-FR" sz="1200" dirty="0">
                <a:latin typeface="Tw Cen MT" panose="020B0602020104020603" pitchFamily="34" charset="77"/>
              </a:rPr>
              <a:t> and </a:t>
            </a:r>
            <a:r>
              <a:rPr lang="fr-FR" sz="1200" dirty="0" err="1">
                <a:latin typeface="Tw Cen MT" panose="020B0602020104020603" pitchFamily="34" charset="77"/>
              </a:rPr>
              <a:t>extended</a:t>
            </a:r>
            <a:r>
              <a:rPr lang="fr-FR" sz="1200" dirty="0">
                <a:latin typeface="Tw Cen MT" panose="020B0602020104020603" pitchFamily="34" charset="77"/>
              </a:rPr>
              <a:t> </a:t>
            </a:r>
            <a:r>
              <a:rPr lang="fr-FR" sz="1200" dirty="0" err="1">
                <a:latin typeface="Tw Cen MT" panose="020B0602020104020603" pitchFamily="34" charset="77"/>
              </a:rPr>
              <a:t>physics</a:t>
            </a:r>
            <a:r>
              <a:rPr lang="fr-FR" sz="1200" dirty="0">
                <a:latin typeface="Tw Cen MT" panose="020B0602020104020603" pitchFamily="34" charset="77"/>
              </a:rPr>
              <a:t> model ("Opt4Rel") </a:t>
            </a:r>
            <a:r>
              <a:rPr lang="fr-FR" sz="1200" dirty="0" err="1">
                <a:latin typeface="Tw Cen MT" panose="020B0602020104020603" pitchFamily="34" charset="77"/>
              </a:rPr>
              <a:t>allows</a:t>
            </a:r>
            <a:r>
              <a:rPr lang="fr-FR" sz="1200" dirty="0">
                <a:latin typeface="Tw Cen MT" panose="020B0602020104020603" pitchFamily="34" charset="77"/>
              </a:rPr>
              <a:t> for the first time the simulation of </a:t>
            </a:r>
            <a:r>
              <a:rPr lang="fr-FR" sz="1200" b="1" dirty="0" err="1">
                <a:solidFill>
                  <a:srgbClr val="FF0000"/>
                </a:solidFill>
                <a:latin typeface="Tw Cen MT" panose="020B0602020104020603" pitchFamily="34" charset="77"/>
              </a:rPr>
              <a:t>inelastic</a:t>
            </a:r>
            <a:r>
              <a:rPr lang="fr-FR" sz="1200" b="1" dirty="0">
                <a:solidFill>
                  <a:srgbClr val="FF0000"/>
                </a:solidFill>
                <a:latin typeface="Tw Cen MT" panose="020B0602020104020603" pitchFamily="34" charset="77"/>
              </a:rPr>
              <a:t> </a:t>
            </a:r>
            <a:r>
              <a:rPr lang="fr-FR" sz="1200" b="1" dirty="0" err="1">
                <a:solidFill>
                  <a:srgbClr val="FF0000"/>
                </a:solidFill>
                <a:latin typeface="Tw Cen MT" panose="020B0602020104020603" pitchFamily="34" charset="77"/>
              </a:rPr>
              <a:t>electron</a:t>
            </a:r>
            <a:r>
              <a:rPr lang="fr-FR" sz="1200" b="1" dirty="0">
                <a:solidFill>
                  <a:srgbClr val="FF0000"/>
                </a:solidFill>
                <a:latin typeface="Tw Cen MT" panose="020B0602020104020603" pitchFamily="34" charset="77"/>
              </a:rPr>
              <a:t> interactions up to 10 MeV </a:t>
            </a:r>
            <a:r>
              <a:rPr lang="fr-FR" sz="1200" dirty="0">
                <a:latin typeface="Tw Cen MT" panose="020B0602020104020603" pitchFamily="34" charset="77"/>
              </a:rPr>
              <a:t>in </a:t>
            </a:r>
            <a:r>
              <a:rPr lang="fr-FR" sz="1200" dirty="0" err="1">
                <a:latin typeface="Tw Cen MT" panose="020B0602020104020603" pitchFamily="34" charset="77"/>
              </a:rPr>
              <a:t>liquid</a:t>
            </a:r>
            <a:r>
              <a:rPr lang="fr-FR" sz="1200" dirty="0">
                <a:latin typeface="Tw Cen MT" panose="020B0602020104020603" pitchFamily="34" charset="77"/>
              </a:rPr>
              <a:t> water </a:t>
            </a:r>
            <a:r>
              <a:rPr lang="fr-FR" sz="1200" dirty="0" err="1">
                <a:latin typeface="Tw Cen MT" panose="020B0602020104020603" pitchFamily="34" charset="77"/>
              </a:rPr>
              <a:t>beyond</a:t>
            </a:r>
            <a:r>
              <a:rPr lang="fr-FR" sz="1200" dirty="0">
                <a:latin typeface="Tw Cen MT" panose="020B0602020104020603" pitchFamily="34" charset="77"/>
              </a:rPr>
              <a:t> the </a:t>
            </a:r>
            <a:r>
              <a:rPr lang="fr-FR" sz="1200" b="1" dirty="0" err="1">
                <a:latin typeface="Tw Cen MT" panose="020B0602020104020603" pitchFamily="34" charset="77"/>
              </a:rPr>
              <a:t>current</a:t>
            </a:r>
            <a:r>
              <a:rPr lang="fr-FR" sz="1200" b="1" dirty="0">
                <a:latin typeface="Tw Cen MT" panose="020B0602020104020603" pitchFamily="34" charset="77"/>
              </a:rPr>
              <a:t> </a:t>
            </a:r>
            <a:r>
              <a:rPr lang="fr-FR" sz="1200" b="1" dirty="0" err="1">
                <a:latin typeface="Tw Cen MT" panose="020B0602020104020603" pitchFamily="34" charset="77"/>
              </a:rPr>
              <a:t>limit</a:t>
            </a:r>
            <a:r>
              <a:rPr lang="fr-FR" sz="1200" b="1" dirty="0">
                <a:latin typeface="Tw Cen MT" panose="020B0602020104020603" pitchFamily="34" charset="77"/>
              </a:rPr>
              <a:t> of 10 keV </a:t>
            </a:r>
            <a:r>
              <a:rPr lang="fr-FR" sz="1200" dirty="0">
                <a:latin typeface="Tw Cen MT" panose="020B0602020104020603" pitchFamily="34" charset="77"/>
              </a:rPr>
              <a:t>(</a:t>
            </a:r>
            <a:r>
              <a:rPr lang="fr-FR" sz="1200" dirty="0" err="1">
                <a:latin typeface="Tw Cen MT" panose="020B0602020104020603" pitchFamily="34" charset="77"/>
              </a:rPr>
              <a:t>existing</a:t>
            </a:r>
            <a:r>
              <a:rPr lang="fr-FR" sz="1200" dirty="0">
                <a:latin typeface="Tw Cen MT" panose="020B0602020104020603" pitchFamily="34" charset="77"/>
              </a:rPr>
              <a:t> Geant4-DNA "option 4" model)</a:t>
            </a:r>
          </a:p>
          <a:p>
            <a:pPr lvl="1"/>
            <a:r>
              <a:rPr lang="fr-FR" sz="1200" dirty="0">
                <a:latin typeface="Tw Cen MT" panose="020B0602020104020603" pitchFamily="34" charset="77"/>
              </a:rPr>
              <a:t>Plane </a:t>
            </a:r>
            <a:r>
              <a:rPr lang="fr-FR" sz="1200" dirty="0" err="1">
                <a:latin typeface="Tw Cen MT" panose="020B0602020104020603" pitchFamily="34" charset="77"/>
              </a:rPr>
              <a:t>wave</a:t>
            </a:r>
            <a:r>
              <a:rPr lang="fr-FR" sz="1200" dirty="0">
                <a:latin typeface="Tw Cen MT" panose="020B0602020104020603" pitchFamily="34" charset="77"/>
              </a:rPr>
              <a:t> Born approximation (PWBA) for the </a:t>
            </a:r>
            <a:r>
              <a:rPr lang="fr-FR" sz="1200" dirty="0" err="1">
                <a:latin typeface="Tw Cen MT" panose="020B0602020104020603" pitchFamily="34" charset="77"/>
              </a:rPr>
              <a:t>calculation</a:t>
            </a:r>
            <a:r>
              <a:rPr lang="fr-FR" sz="1200" dirty="0">
                <a:latin typeface="Tw Cen MT" panose="020B0602020104020603" pitchFamily="34" charset="77"/>
              </a:rPr>
              <a:t> of </a:t>
            </a:r>
            <a:r>
              <a:rPr lang="fr-FR" sz="1200" dirty="0" err="1">
                <a:latin typeface="Tw Cen MT" panose="020B0602020104020603" pitchFamily="34" charset="77"/>
              </a:rPr>
              <a:t>inelastic</a:t>
            </a:r>
            <a:r>
              <a:rPr lang="fr-FR" sz="1200" dirty="0">
                <a:latin typeface="Tw Cen MT" panose="020B0602020104020603" pitchFamily="34" charset="77"/>
              </a:rPr>
              <a:t> cross sections and </a:t>
            </a:r>
            <a:r>
              <a:rPr lang="fr-FR" sz="1200" dirty="0" err="1">
                <a:latin typeface="Tw Cen MT" panose="020B0602020104020603" pitchFamily="34" charset="77"/>
              </a:rPr>
              <a:t>energy-loss</a:t>
            </a:r>
            <a:r>
              <a:rPr lang="fr-FR" sz="1200" dirty="0">
                <a:latin typeface="Tw Cen MT" panose="020B0602020104020603" pitchFamily="34" charset="77"/>
              </a:rPr>
              <a:t> </a:t>
            </a:r>
            <a:r>
              <a:rPr lang="fr-FR" sz="1200" dirty="0" err="1">
                <a:latin typeface="Tw Cen MT" panose="020B0602020104020603" pitchFamily="34" charset="77"/>
              </a:rPr>
              <a:t>function</a:t>
            </a:r>
            <a:r>
              <a:rPr lang="fr-FR" sz="1200" dirty="0">
                <a:latin typeface="Tw Cen MT" panose="020B0602020104020603" pitchFamily="34" charset="77"/>
              </a:rPr>
              <a:t> (ELF) </a:t>
            </a:r>
            <a:r>
              <a:rPr lang="fr-FR" sz="1200" dirty="0" err="1">
                <a:latin typeface="Tw Cen MT" panose="020B0602020104020603" pitchFamily="34" charset="77"/>
              </a:rPr>
              <a:t>formalism</a:t>
            </a:r>
            <a:r>
              <a:rPr lang="fr-FR" sz="1200" dirty="0">
                <a:latin typeface="Tw Cen MT" panose="020B0602020104020603" pitchFamily="34" charset="77"/>
              </a:rPr>
              <a:t> to </a:t>
            </a:r>
            <a:r>
              <a:rPr lang="fr-FR" sz="1200" dirty="0" err="1">
                <a:latin typeface="Tw Cen MT" panose="020B0602020104020603" pitchFamily="34" charset="77"/>
              </a:rPr>
              <a:t>describe</a:t>
            </a:r>
            <a:r>
              <a:rPr lang="fr-FR" sz="1200" dirty="0">
                <a:latin typeface="Tw Cen MT" panose="020B0602020104020603" pitchFamily="34" charset="77"/>
              </a:rPr>
              <a:t> the </a:t>
            </a:r>
            <a:r>
              <a:rPr lang="fr-FR" sz="1200" dirty="0" err="1">
                <a:latin typeface="Tw Cen MT" panose="020B0602020104020603" pitchFamily="34" charset="77"/>
              </a:rPr>
              <a:t>material’s</a:t>
            </a:r>
            <a:r>
              <a:rPr lang="fr-FR" sz="1200" dirty="0">
                <a:latin typeface="Tw Cen MT" panose="020B0602020104020603" pitchFamily="34" charset="77"/>
              </a:rPr>
              <a:t> </a:t>
            </a:r>
            <a:r>
              <a:rPr lang="fr-FR" sz="1200" dirty="0" err="1">
                <a:latin typeface="Tw Cen MT" panose="020B0602020104020603" pitchFamily="34" charset="77"/>
              </a:rPr>
              <a:t>response</a:t>
            </a:r>
            <a:endParaRPr lang="fr-FR" sz="1200" dirty="0">
              <a:latin typeface="Tw Cen MT" panose="020B0602020104020603" pitchFamily="34" charset="77"/>
            </a:endParaRPr>
          </a:p>
          <a:p>
            <a:pPr lvl="1"/>
            <a:r>
              <a:rPr lang="en-US" sz="1200" dirty="0">
                <a:solidFill>
                  <a:srgbClr val="000000"/>
                </a:solidFill>
                <a:effectLst/>
                <a:latin typeface="Tw Cen MT" panose="020B0602020104020603" pitchFamily="34" charset="77"/>
                <a:ea typeface="Arial Unicode MS" panose="020B0604020202020204" pitchFamily="34" charset="-128"/>
              </a:rPr>
              <a:t>ELF includes a modified set of parameters and the PWBA cross sections include exchange-correlation corrections, as well as relativistic longitudinal and transverse corrections</a:t>
            </a:r>
          </a:p>
          <a:p>
            <a:pPr lvl="1"/>
            <a:r>
              <a:rPr lang="fr-FR" sz="1200" dirty="0">
                <a:latin typeface="Tw Cen MT" panose="020B0602020104020603" pitchFamily="34" charset="77"/>
              </a:rPr>
              <a:t>A </a:t>
            </a:r>
            <a:r>
              <a:rPr lang="fr-FR" sz="1200" b="1" dirty="0">
                <a:solidFill>
                  <a:srgbClr val="FF0000"/>
                </a:solidFill>
                <a:latin typeface="Tw Cen MT" panose="020B0602020104020603" pitchFamily="34" charset="77"/>
              </a:rPr>
              <a:t>3% agreement </a:t>
            </a:r>
            <a:r>
              <a:rPr lang="fr-FR" sz="1200" dirty="0" err="1">
                <a:latin typeface="Tw Cen MT" panose="020B0602020104020603" pitchFamily="34" charset="77"/>
              </a:rPr>
              <a:t>is</a:t>
            </a:r>
            <a:r>
              <a:rPr lang="fr-FR" sz="1200" dirty="0">
                <a:latin typeface="Tw Cen MT" panose="020B0602020104020603" pitchFamily="34" charset="77"/>
              </a:rPr>
              <a:t> </a:t>
            </a:r>
            <a:r>
              <a:rPr lang="fr-FR" sz="1200" dirty="0" err="1">
                <a:latin typeface="Tw Cen MT" panose="020B0602020104020603" pitchFamily="34" charset="77"/>
              </a:rPr>
              <a:t>obtained</a:t>
            </a:r>
            <a:r>
              <a:rPr lang="fr-FR" sz="1200" dirty="0">
                <a:latin typeface="Tw Cen MT" panose="020B0602020104020603" pitchFamily="34" charset="77"/>
              </a:rPr>
              <a:t> </a:t>
            </a:r>
            <a:r>
              <a:rPr lang="fr-FR" sz="1200" dirty="0" err="1">
                <a:latin typeface="Tw Cen MT" panose="020B0602020104020603" pitchFamily="34" charset="77"/>
              </a:rPr>
              <a:t>with</a:t>
            </a:r>
            <a:r>
              <a:rPr lang="fr-FR" sz="1200" dirty="0">
                <a:latin typeface="Tw Cen MT" panose="020B0602020104020603" pitchFamily="34" charset="77"/>
              </a:rPr>
              <a:t> the </a:t>
            </a:r>
            <a:r>
              <a:rPr lang="fr-FR" sz="1200" b="1" dirty="0">
                <a:latin typeface="Tw Cen MT" panose="020B0602020104020603" pitchFamily="34" charset="77"/>
              </a:rPr>
              <a:t>ICRU90 SP </a:t>
            </a:r>
            <a:r>
              <a:rPr lang="fr-FR" sz="1200" b="1" dirty="0" err="1">
                <a:latin typeface="Tw Cen MT" panose="020B0602020104020603" pitchFamily="34" charset="77"/>
              </a:rPr>
              <a:t>reference</a:t>
            </a:r>
            <a:r>
              <a:rPr lang="fr-FR" sz="1200" b="1" dirty="0">
                <a:latin typeface="Tw Cen MT" panose="020B0602020104020603" pitchFamily="34" charset="77"/>
              </a:rPr>
              <a:t> data</a:t>
            </a:r>
          </a:p>
          <a:p>
            <a:endParaRPr lang="fr-FR" sz="1200" dirty="0">
              <a:latin typeface="Tw Cen MT" panose="020B0602020104020603" pitchFamily="34" charset="77"/>
            </a:endParaRPr>
          </a:p>
        </p:txBody>
      </p:sp>
      <p:pic>
        <p:nvPicPr>
          <p:cNvPr id="8" name="Picture 17">
            <a:extLst>
              <a:ext uri="{FF2B5EF4-FFF2-40B4-BE49-F238E27FC236}">
                <a16:creationId xmlns:a16="http://schemas.microsoft.com/office/drawing/2014/main" id="{B1C2F1AE-4BAC-3035-8BAF-0FC3FE98A2D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3038" y="790490"/>
            <a:ext cx="3618041" cy="1670066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4E333AAD-C253-B9BF-5812-F0BB05C860CA}"/>
              </a:ext>
            </a:extLst>
          </p:cNvPr>
          <p:cNvSpPr txBox="1"/>
          <p:nvPr/>
        </p:nvSpPr>
        <p:spPr>
          <a:xfrm>
            <a:off x="4615694" y="2427315"/>
            <a:ext cx="37727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900" b="1" i="1" dirty="0" err="1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Difference</a:t>
            </a:r>
            <a:r>
              <a:rPr lang="fr-FR" sz="900" b="1" i="1" dirty="0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in </a:t>
            </a:r>
            <a:r>
              <a:rPr lang="fr-FR" sz="900" b="1" i="1" dirty="0" err="1">
                <a:solidFill>
                  <a:srgbClr val="00B05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electron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900" b="1" i="1" dirty="0" err="1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stopping</a:t>
            </a:r>
            <a:r>
              <a:rPr lang="fr-FR" sz="900" b="1" i="1" dirty="0">
                <a:solidFill>
                  <a:srgbClr val="FF0000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power 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in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liquid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water for the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whole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energy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range of the "Opt4Rel" model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obtained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from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Geant4 simulations,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compared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to the ICRU90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reference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data and the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existing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 Geant4-DNA "Option 2" and "Option 6" </a:t>
            </a:r>
            <a:r>
              <a:rPr lang="fr-FR" sz="900" b="1" i="1" dirty="0" err="1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models</a:t>
            </a:r>
            <a:r>
              <a:rPr lang="fr-FR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Calibri" panose="020F0502020204030204" pitchFamily="34" charset="0"/>
              </a:rPr>
              <a:t>.</a:t>
            </a:r>
            <a:endParaRPr lang="fr-FR" sz="900" b="1" dirty="0">
              <a:solidFill>
                <a:schemeClr val="tx2"/>
              </a:solidFill>
              <a:effectLst/>
              <a:latin typeface="Tw Cen MT" panose="020B0602020104020603" pitchFamily="34" charset="77"/>
              <a:ea typeface="Arial Unicode MS" panose="020B0604020202020204" pitchFamily="34" charset="-128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B3E2F2F-0B15-3609-5B75-4290314B2098}"/>
              </a:ext>
            </a:extLst>
          </p:cNvPr>
          <p:cNvSpPr txBox="1"/>
          <p:nvPr/>
        </p:nvSpPr>
        <p:spPr>
          <a:xfrm>
            <a:off x="7633126" y="136289"/>
            <a:ext cx="1332544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+mj-lt"/>
              </a:rPr>
              <a:t>Geant4 11.3 BETA</a:t>
            </a:r>
            <a:br>
              <a:rPr lang="fr-FR" sz="1200" dirty="0">
                <a:solidFill>
                  <a:schemeClr val="bg1"/>
                </a:solidFill>
                <a:latin typeface="+mj-lt"/>
              </a:rPr>
            </a:br>
            <a:r>
              <a:rPr lang="fr-FR" sz="1200" dirty="0">
                <a:solidFill>
                  <a:schemeClr val="bg1"/>
                </a:solidFill>
                <a:latin typeface="+mj-lt"/>
              </a:rPr>
              <a:t>July 2024</a:t>
            </a:r>
          </a:p>
        </p:txBody>
      </p:sp>
      <p:pic>
        <p:nvPicPr>
          <p:cNvPr id="4" name="Εικόνα 123">
            <a:extLst>
              <a:ext uri="{FF2B5EF4-FFF2-40B4-BE49-F238E27FC236}">
                <a16:creationId xmlns:a16="http://schemas.microsoft.com/office/drawing/2014/main" id="{42F98919-47B5-AFB1-51D4-A6BD245D01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07039" y="3020801"/>
            <a:ext cx="3085441" cy="128568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09DE65A-DCFE-27EC-5712-63157DEFBC1F}"/>
              </a:ext>
            </a:extLst>
          </p:cNvPr>
          <p:cNvSpPr txBox="1"/>
          <p:nvPr/>
        </p:nvSpPr>
        <p:spPr>
          <a:xfrm>
            <a:off x="5734769" y="4290650"/>
            <a:ext cx="322997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b="1" i="1" dirty="0">
                <a:solidFill>
                  <a:srgbClr val="FF0000"/>
                </a:solidFill>
                <a:effectLst/>
                <a:latin typeface="Tw Cen MT" panose="020B0602020104020603" pitchFamily="34" charset="77"/>
                <a:ea typeface="Arial Unicode MS" panose="020B0604020202020204" pitchFamily="34" charset="-128"/>
              </a:rPr>
              <a:t>Computational regimes 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Tw Cen MT" panose="020B0602020104020603" pitchFamily="34" charset="77"/>
                <a:ea typeface="Arial Unicode MS" panose="020B0604020202020204" pitchFamily="34" charset="-128"/>
              </a:rPr>
              <a:t>for the application of PWBA corrections in the new Geant4 DNA relativistic Option 4 (Opt4Rel) model.</a:t>
            </a:r>
            <a:endParaRPr lang="fr-FR" sz="900" b="1" dirty="0">
              <a:solidFill>
                <a:schemeClr val="tx2"/>
              </a:solidFill>
              <a:effectLst/>
              <a:latin typeface="Tw Cen MT" panose="020B0602020104020603" pitchFamily="34" charset="77"/>
              <a:ea typeface="Arial Unicode MS" panose="020B0604020202020204" pitchFamily="34" charset="-128"/>
            </a:endParaRPr>
          </a:p>
        </p:txBody>
      </p:sp>
      <p:sp>
        <p:nvSpPr>
          <p:cNvPr id="10" name="Éclair 9">
            <a:extLst>
              <a:ext uri="{FF2B5EF4-FFF2-40B4-BE49-F238E27FC236}">
                <a16:creationId xmlns:a16="http://schemas.microsoft.com/office/drawing/2014/main" id="{0805BF49-F5CC-937E-11FE-F4DEA32A13F0}"/>
              </a:ext>
            </a:extLst>
          </p:cNvPr>
          <p:cNvSpPr/>
          <p:nvPr/>
        </p:nvSpPr>
        <p:spPr>
          <a:xfrm>
            <a:off x="7164288" y="190300"/>
            <a:ext cx="785319" cy="588989"/>
          </a:xfrm>
          <a:prstGeom prst="lightningBol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9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8FD2E8-CD44-0D0F-F836-D9788F22C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>
                <a:solidFill>
                  <a:srgbClr val="FF0000"/>
                </a:solidFill>
              </a:rPr>
              <a:t>1) </a:t>
            </a:r>
            <a:r>
              <a:rPr lang="fr-FR" dirty="0" err="1"/>
              <a:t>Nanoscale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 &amp; software (2)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E476D48-8AFE-1F6B-36F6-204320733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8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155DDFD-508B-4AD0-0352-9748FE35C65B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8312" y="1419622"/>
            <a:ext cx="5364088" cy="3371850"/>
          </a:xfrm>
        </p:spPr>
        <p:txBody>
          <a:bodyPr>
            <a:normAutofit/>
          </a:bodyPr>
          <a:lstStyle/>
          <a:p>
            <a:r>
              <a:rPr lang="fr-FR" sz="1400" dirty="0"/>
              <a:t>For </a:t>
            </a:r>
            <a:r>
              <a:rPr lang="fr-FR" sz="1400" b="1" dirty="0">
                <a:solidFill>
                  <a:srgbClr val="00B050"/>
                </a:solidFill>
              </a:rPr>
              <a:t>protons</a:t>
            </a:r>
            <a:r>
              <a:rPr lang="fr-FR" sz="1400" dirty="0"/>
              <a:t>, a new model has been </a:t>
            </a:r>
            <a:r>
              <a:rPr lang="fr-FR" sz="1400" dirty="0" err="1"/>
              <a:t>developed</a:t>
            </a:r>
            <a:r>
              <a:rPr lang="fr-FR" sz="1400" dirty="0"/>
              <a:t> for Geant4-DNA </a:t>
            </a:r>
            <a:r>
              <a:rPr lang="fr-FR" sz="1400" dirty="0" err="1"/>
              <a:t>describing</a:t>
            </a:r>
            <a:r>
              <a:rPr lang="fr-FR" sz="1400" dirty="0"/>
              <a:t> the </a:t>
            </a:r>
            <a:r>
              <a:rPr lang="fr-FR" sz="1400" dirty="0" err="1"/>
              <a:t>inelastic</a:t>
            </a:r>
            <a:r>
              <a:rPr lang="fr-FR" sz="1400" dirty="0"/>
              <a:t> interactions of protons and </a:t>
            </a:r>
            <a:r>
              <a:rPr lang="fr-FR" sz="1400" dirty="0" err="1"/>
              <a:t>that</a:t>
            </a:r>
            <a:r>
              <a:rPr lang="fr-FR" sz="1400" dirty="0"/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extends</a:t>
            </a:r>
            <a:r>
              <a:rPr lang="fr-FR" sz="1400" b="1" dirty="0">
                <a:solidFill>
                  <a:srgbClr val="FF0000"/>
                </a:solidFill>
              </a:rPr>
              <a:t> for the first time the </a:t>
            </a:r>
            <a:r>
              <a:rPr lang="fr-FR" sz="1400" b="1" dirty="0" err="1">
                <a:solidFill>
                  <a:srgbClr val="FF0000"/>
                </a:solidFill>
              </a:rPr>
              <a:t>upper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energy</a:t>
            </a:r>
            <a:r>
              <a:rPr lang="fr-FR" sz="1400" b="1" dirty="0">
                <a:solidFill>
                  <a:srgbClr val="FF0000"/>
                </a:solidFill>
              </a:rPr>
              <a:t> </a:t>
            </a:r>
            <a:r>
              <a:rPr lang="fr-FR" sz="1400" b="1" dirty="0" err="1">
                <a:solidFill>
                  <a:srgbClr val="FF0000"/>
                </a:solidFill>
              </a:rPr>
              <a:t>limit</a:t>
            </a:r>
            <a:r>
              <a:rPr lang="fr-FR" sz="1400" b="1" dirty="0">
                <a:solidFill>
                  <a:srgbClr val="FF0000"/>
                </a:solidFill>
              </a:rPr>
              <a:t> of 100 MeV</a:t>
            </a:r>
            <a:endParaRPr lang="fr-FR" sz="1400" dirty="0"/>
          </a:p>
          <a:p>
            <a:r>
              <a:rPr lang="fr-FR" sz="1400" dirty="0" err="1"/>
              <a:t>Similar</a:t>
            </a:r>
            <a:r>
              <a:rPr lang="fr-FR" sz="1400" dirty="0"/>
              <a:t> </a:t>
            </a:r>
            <a:r>
              <a:rPr lang="fr-FR" sz="1400" dirty="0" err="1"/>
              <a:t>approach</a:t>
            </a:r>
            <a:r>
              <a:rPr lang="fr-FR" sz="1400" dirty="0"/>
              <a:t> : </a:t>
            </a:r>
            <a:r>
              <a:rPr lang="fr-FR" sz="1400" dirty="0" err="1"/>
              <a:t>Relativistic</a:t>
            </a:r>
            <a:r>
              <a:rPr lang="fr-FR" sz="1400" dirty="0"/>
              <a:t> Plane </a:t>
            </a:r>
            <a:r>
              <a:rPr lang="fr-FR" sz="1400" dirty="0" err="1"/>
              <a:t>Wave</a:t>
            </a:r>
            <a:r>
              <a:rPr lang="fr-FR" sz="1400" dirty="0"/>
              <a:t> Born Approximation (RPWBA), </a:t>
            </a:r>
            <a:r>
              <a:rPr lang="fr-FR" sz="1400" dirty="0" err="1"/>
              <a:t>describing</a:t>
            </a:r>
            <a:r>
              <a:rPr lang="fr-FR" sz="1400" dirty="0"/>
              <a:t> the </a:t>
            </a:r>
            <a:r>
              <a:rPr lang="fr-FR" sz="1400" dirty="0" err="1"/>
              <a:t>target</a:t>
            </a:r>
            <a:r>
              <a:rPr lang="fr-FR" sz="1400" dirty="0"/>
              <a:t> </a:t>
            </a:r>
            <a:r>
              <a:rPr lang="fr-FR" sz="1400" dirty="0" err="1"/>
              <a:t>response</a:t>
            </a:r>
            <a:r>
              <a:rPr lang="fr-FR" sz="1400" dirty="0"/>
              <a:t> </a:t>
            </a:r>
            <a:r>
              <a:rPr lang="fr-FR" sz="1400" dirty="0" err="1"/>
              <a:t>using</a:t>
            </a:r>
            <a:r>
              <a:rPr lang="fr-FR" sz="1400" dirty="0"/>
              <a:t> the ELF and </a:t>
            </a:r>
            <a:r>
              <a:rPr lang="fr-FR" sz="1400" dirty="0" err="1"/>
              <a:t>considering</a:t>
            </a:r>
            <a:r>
              <a:rPr lang="fr-FR" sz="1400" dirty="0"/>
              <a:t> </a:t>
            </a:r>
            <a:r>
              <a:rPr lang="fr-FR" sz="1400" dirty="0" err="1"/>
              <a:t>density</a:t>
            </a:r>
            <a:r>
              <a:rPr lang="fr-FR" sz="1400" dirty="0"/>
              <a:t> </a:t>
            </a:r>
            <a:r>
              <a:rPr lang="fr-FR" sz="1400" dirty="0" err="1"/>
              <a:t>effect</a:t>
            </a:r>
            <a:r>
              <a:rPr lang="fr-FR" sz="1400" dirty="0"/>
              <a:t> correction </a:t>
            </a:r>
          </a:p>
          <a:p>
            <a:pPr lvl="1"/>
            <a:r>
              <a:rPr lang="fr-FR" sz="1400" dirty="0"/>
              <a:t>The new </a:t>
            </a:r>
            <a:r>
              <a:rPr lang="fr-FR" sz="1400" dirty="0" err="1"/>
              <a:t>upper</a:t>
            </a:r>
            <a:r>
              <a:rPr lang="fr-FR" sz="1400" dirty="0"/>
              <a:t> </a:t>
            </a:r>
            <a:r>
              <a:rPr lang="fr-FR" sz="1400" dirty="0" err="1"/>
              <a:t>limit</a:t>
            </a:r>
            <a:r>
              <a:rPr lang="fr-FR" sz="1400" dirty="0"/>
              <a:t> for protons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now</a:t>
            </a:r>
            <a:r>
              <a:rPr lang="fr-FR" sz="1400" dirty="0"/>
              <a:t> </a:t>
            </a:r>
            <a:r>
              <a:rPr lang="fr-FR" sz="1400" dirty="0" err="1"/>
              <a:t>established</a:t>
            </a:r>
            <a:r>
              <a:rPr lang="fr-FR" sz="1400" dirty="0"/>
              <a:t> at </a:t>
            </a:r>
            <a:r>
              <a:rPr lang="fr-FR" sz="1400" dirty="0">
                <a:solidFill>
                  <a:srgbClr val="0000CC"/>
                </a:solidFill>
              </a:rPr>
              <a:t>300 MeV</a:t>
            </a:r>
          </a:p>
          <a:p>
            <a:pPr lvl="1"/>
            <a:r>
              <a:rPr lang="fr-FR" sz="1400" dirty="0"/>
              <a:t>Corresponds to a maximum </a:t>
            </a:r>
            <a:r>
              <a:rPr lang="fr-FR" sz="1400" dirty="0" err="1"/>
              <a:t>energy</a:t>
            </a:r>
            <a:r>
              <a:rPr lang="fr-FR" sz="1400" dirty="0"/>
              <a:t> </a:t>
            </a:r>
            <a:r>
              <a:rPr lang="fr-FR" sz="1400" dirty="0" err="1"/>
              <a:t>transferred</a:t>
            </a:r>
            <a:r>
              <a:rPr lang="fr-FR" sz="1400" dirty="0"/>
              <a:t> to a </a:t>
            </a:r>
            <a:r>
              <a:rPr lang="fr-FR" sz="1400" dirty="0" err="1"/>
              <a:t>secondary</a:t>
            </a:r>
            <a:r>
              <a:rPr lang="fr-FR" sz="1400" dirty="0"/>
              <a:t> </a:t>
            </a:r>
            <a:r>
              <a:rPr lang="fr-FR" sz="1400" dirty="0" err="1"/>
              <a:t>electron</a:t>
            </a:r>
            <a:r>
              <a:rPr lang="fr-FR" sz="1400" dirty="0"/>
              <a:t> </a:t>
            </a:r>
            <a:r>
              <a:rPr lang="fr-FR" sz="1400" dirty="0" err="1"/>
              <a:t>below</a:t>
            </a:r>
            <a:r>
              <a:rPr lang="fr-FR" sz="1400" dirty="0"/>
              <a:t> 10 MeV, compatible </a:t>
            </a:r>
            <a:r>
              <a:rPr lang="fr-FR" sz="1400" dirty="0" err="1"/>
              <a:t>with</a:t>
            </a:r>
            <a:r>
              <a:rPr lang="fr-FR" sz="1400" dirty="0"/>
              <a:t> the </a:t>
            </a:r>
            <a:r>
              <a:rPr lang="fr-FR" sz="1400" dirty="0">
                <a:latin typeface="Tw Cen MT" panose="020B0602020104020603" pitchFamily="34" charset="77"/>
              </a:rPr>
              <a:t>"</a:t>
            </a:r>
            <a:r>
              <a:rPr lang="fr-FR" sz="1400" dirty="0"/>
              <a:t>Opt4Rel</a:t>
            </a:r>
            <a:r>
              <a:rPr lang="fr-FR" sz="1400" dirty="0">
                <a:latin typeface="Tw Cen MT" panose="020B0602020104020603" pitchFamily="34" charset="77"/>
              </a:rPr>
              <a:t>" </a:t>
            </a:r>
            <a:r>
              <a:rPr lang="fr-FR" sz="1400" dirty="0"/>
              <a:t>model</a:t>
            </a:r>
          </a:p>
          <a:p>
            <a:r>
              <a:rPr lang="fr-FR" sz="1400" dirty="0" err="1"/>
              <a:t>Comparison</a:t>
            </a:r>
            <a:r>
              <a:rPr lang="fr-FR" sz="1400" dirty="0"/>
              <a:t> </a:t>
            </a:r>
            <a:r>
              <a:rPr lang="fr-FR" sz="1400" dirty="0" err="1"/>
              <a:t>with</a:t>
            </a:r>
            <a:r>
              <a:rPr lang="fr-FR" sz="1400" dirty="0"/>
              <a:t> the </a:t>
            </a:r>
            <a:r>
              <a:rPr lang="fr-FR" sz="1400" b="1" dirty="0"/>
              <a:t>ICRU 90 </a:t>
            </a:r>
            <a:r>
              <a:rPr lang="fr-FR" sz="1400" b="1" dirty="0" err="1"/>
              <a:t>reference</a:t>
            </a:r>
            <a:r>
              <a:rPr lang="fr-FR" sz="1400" b="1" dirty="0"/>
              <a:t> data </a:t>
            </a:r>
          </a:p>
          <a:p>
            <a:pPr lvl="1"/>
            <a:r>
              <a:rPr lang="fr-FR" sz="1400" dirty="0" err="1">
                <a:solidFill>
                  <a:srgbClr val="0000CC"/>
                </a:solidFill>
              </a:rPr>
              <a:t>stopping</a:t>
            </a:r>
            <a:r>
              <a:rPr lang="fr-FR" sz="1400" dirty="0">
                <a:solidFill>
                  <a:srgbClr val="0000CC"/>
                </a:solidFill>
              </a:rPr>
              <a:t> power</a:t>
            </a:r>
            <a:r>
              <a:rPr lang="fr-FR" sz="1400" dirty="0"/>
              <a:t>: </a:t>
            </a:r>
            <a:r>
              <a:rPr lang="fr-FR" sz="1400" b="1" dirty="0" err="1">
                <a:solidFill>
                  <a:srgbClr val="FF0000"/>
                </a:solidFill>
              </a:rPr>
              <a:t>very</a:t>
            </a:r>
            <a:r>
              <a:rPr lang="fr-FR" sz="1400" b="1" dirty="0">
                <a:solidFill>
                  <a:srgbClr val="FF0000"/>
                </a:solidFill>
              </a:rPr>
              <a:t> good agreement </a:t>
            </a:r>
            <a:r>
              <a:rPr lang="fr-FR" sz="1400" dirty="0"/>
              <a:t>(</a:t>
            </a:r>
            <a:r>
              <a:rPr lang="fr-FR" sz="1400" b="1" dirty="0">
                <a:solidFill>
                  <a:srgbClr val="FF0000"/>
                </a:solidFill>
              </a:rPr>
              <a:t>&lt; %</a:t>
            </a:r>
            <a:r>
              <a:rPr lang="fr-FR" sz="1400" dirty="0"/>
              <a:t>)</a:t>
            </a:r>
          </a:p>
          <a:p>
            <a:pPr lvl="1"/>
            <a:r>
              <a:rPr lang="fr-FR" sz="1400" dirty="0">
                <a:solidFill>
                  <a:srgbClr val="0000CC"/>
                </a:solidFill>
              </a:rPr>
              <a:t>range</a:t>
            </a:r>
            <a:r>
              <a:rPr lang="fr-FR" sz="1400" dirty="0"/>
              <a:t>: an </a:t>
            </a:r>
            <a:r>
              <a:rPr lang="fr-FR" sz="1400" dirty="0" err="1"/>
              <a:t>approximately</a:t>
            </a:r>
            <a:r>
              <a:rPr lang="fr-FR" sz="1400" dirty="0"/>
              <a:t> constant relative </a:t>
            </a:r>
            <a:r>
              <a:rPr lang="fr-FR" sz="1400" dirty="0" err="1"/>
              <a:t>error</a:t>
            </a:r>
            <a:r>
              <a:rPr lang="fr-FR" sz="1400" dirty="0"/>
              <a:t> of </a:t>
            </a:r>
            <a:r>
              <a:rPr lang="fr-FR" sz="1400" b="1" dirty="0">
                <a:solidFill>
                  <a:srgbClr val="FF0000"/>
                </a:solidFill>
              </a:rPr>
              <a:t>about 1%</a:t>
            </a:r>
            <a:endParaRPr lang="fr-FR" sz="1400" dirty="0"/>
          </a:p>
        </p:txBody>
      </p:sp>
      <p:pic>
        <p:nvPicPr>
          <p:cNvPr id="9" name="Imagen 11">
            <a:extLst>
              <a:ext uri="{FF2B5EF4-FFF2-40B4-BE49-F238E27FC236}">
                <a16:creationId xmlns:a16="http://schemas.microsoft.com/office/drawing/2014/main" id="{11177995-7E54-B835-3959-F3AA5D9CED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2738" y="811299"/>
            <a:ext cx="2465476" cy="179717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0BB35D0B-ADB0-D7A0-9C2A-928E7A1C757F}"/>
              </a:ext>
            </a:extLst>
          </p:cNvPr>
          <p:cNvSpPr txBox="1"/>
          <p:nvPr/>
        </p:nvSpPr>
        <p:spPr>
          <a:xfrm>
            <a:off x="7938164" y="1794652"/>
            <a:ext cx="1188146" cy="7848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900" b="1" i="1" dirty="0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Mass stopping power 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calculated for </a:t>
            </a:r>
            <a:r>
              <a:rPr lang="en-US" sz="900" b="1" i="1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protons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 in liquid water as function of the incident energy E. </a:t>
            </a:r>
            <a:endParaRPr lang="fr-FR" sz="900" b="1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85786F1-11AD-A4EE-E8BE-AF840E08C106}"/>
              </a:ext>
            </a:extLst>
          </p:cNvPr>
          <p:cNvSpPr txBox="1"/>
          <p:nvPr/>
        </p:nvSpPr>
        <p:spPr>
          <a:xfrm>
            <a:off x="7802841" y="136375"/>
            <a:ext cx="118814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+mj-lt"/>
              </a:rPr>
              <a:t>Geant4 11.1</a:t>
            </a:r>
            <a:br>
              <a:rPr lang="fr-FR" sz="1200" dirty="0">
                <a:solidFill>
                  <a:schemeClr val="bg1"/>
                </a:solidFill>
                <a:latin typeface="+mj-lt"/>
              </a:rPr>
            </a:br>
            <a:r>
              <a:rPr lang="fr-FR" sz="1200" dirty="0" err="1">
                <a:solidFill>
                  <a:schemeClr val="bg1"/>
                </a:solidFill>
                <a:latin typeface="+mj-lt"/>
              </a:rPr>
              <a:t>December</a:t>
            </a:r>
            <a:r>
              <a:rPr lang="fr-FR" sz="1200" dirty="0">
                <a:solidFill>
                  <a:schemeClr val="bg1"/>
                </a:solidFill>
                <a:latin typeface="+mj-lt"/>
              </a:rPr>
              <a:t> 2022</a:t>
            </a:r>
          </a:p>
        </p:txBody>
      </p:sp>
      <p:pic>
        <p:nvPicPr>
          <p:cNvPr id="5" name="Imagen 13">
            <a:extLst>
              <a:ext uri="{FF2B5EF4-FFF2-40B4-BE49-F238E27FC236}">
                <a16:creationId xmlns:a16="http://schemas.microsoft.com/office/drawing/2014/main" id="{897E73E6-3BD3-7827-2C27-EBCFCC8EB8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7534" y="2715766"/>
            <a:ext cx="2655756" cy="1891777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3B5B7FB-4501-2B22-869A-46EC01EA88FC}"/>
              </a:ext>
            </a:extLst>
          </p:cNvPr>
          <p:cNvSpPr txBox="1"/>
          <p:nvPr/>
        </p:nvSpPr>
        <p:spPr>
          <a:xfrm>
            <a:off x="5105243" y="3983002"/>
            <a:ext cx="126015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900" b="1" i="1" dirty="0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Range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 calculated for </a:t>
            </a:r>
            <a:r>
              <a:rPr lang="en-US" sz="900" b="1" i="1" dirty="0">
                <a:solidFill>
                  <a:srgbClr val="00B050"/>
                </a:solidFill>
                <a:effectLst/>
                <a:latin typeface="+mj-lt"/>
                <a:ea typeface="Arial Unicode MS" panose="020B0604020202020204" pitchFamily="34" charset="-128"/>
              </a:rPr>
              <a:t>protons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 in liquid water as function of the incident energy E. </a:t>
            </a:r>
            <a:endParaRPr lang="fr-FR" sz="900" b="1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B887890-AF0D-0087-772F-5A53B356534E}"/>
              </a:ext>
            </a:extLst>
          </p:cNvPr>
          <p:cNvSpPr txBox="1"/>
          <p:nvPr/>
        </p:nvSpPr>
        <p:spPr>
          <a:xfrm>
            <a:off x="7232806" y="4914792"/>
            <a:ext cx="1889002" cy="1846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600" dirty="0">
                <a:solidFill>
                  <a:srgbClr val="0000CC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https://doi.org/10.1016/j.radphyschem.2022.110363</a:t>
            </a:r>
            <a:r>
              <a:rPr lang="fr-FR" sz="600" dirty="0">
                <a:solidFill>
                  <a:srgbClr val="0000CC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6993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849DB1-3A9E-9A9E-7D06-3F28DB7F2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1) </a:t>
            </a:r>
            <a:r>
              <a:rPr lang="fr-FR" dirty="0" err="1"/>
              <a:t>Nanoscale</a:t>
            </a:r>
            <a:r>
              <a:rPr lang="fr-FR" dirty="0"/>
              <a:t> </a:t>
            </a:r>
            <a:r>
              <a:rPr lang="fr-FR" dirty="0" err="1"/>
              <a:t>physics</a:t>
            </a:r>
            <a:r>
              <a:rPr lang="fr-FR" dirty="0"/>
              <a:t> &amp; software (3)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ABDE0380-EA11-6F31-7041-25372A0D5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70000" lnSpcReduction="20000"/>
          </a:bodyPr>
          <a:lstStyle/>
          <a:p>
            <a:fld id="{98E3EB33-59B3-4171-BEC1-0012764BB357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A8E30CD-4732-114D-2068-99F41FF3E27D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23528" y="1200150"/>
            <a:ext cx="5040560" cy="3371850"/>
          </a:xfrm>
        </p:spPr>
        <p:txBody>
          <a:bodyPr>
            <a:normAutofit fontScale="85000" lnSpcReduction="10000"/>
          </a:bodyPr>
          <a:lstStyle/>
          <a:p>
            <a:r>
              <a:rPr lang="fr-FR" sz="1600" dirty="0"/>
              <a:t>Geant4 and Geant4-DNA user interfaces have been </a:t>
            </a:r>
            <a:r>
              <a:rPr lang="fr-FR" sz="1600" dirty="0" err="1"/>
              <a:t>improved</a:t>
            </a:r>
            <a:endParaRPr lang="fr-FR" sz="1600" dirty="0"/>
          </a:p>
          <a:p>
            <a:pPr lvl="1"/>
            <a:r>
              <a:rPr lang="fr-FR" sz="1600" dirty="0"/>
              <a:t>Consistent </a:t>
            </a:r>
            <a:r>
              <a:rPr lang="fr-FR" sz="1600" dirty="0">
                <a:solidFill>
                  <a:srgbClr val="FF0000"/>
                </a:solidFill>
              </a:rPr>
              <a:t>combination of </a:t>
            </a:r>
            <a:r>
              <a:rPr lang="fr-FR" sz="1600" dirty="0" err="1">
                <a:solidFill>
                  <a:srgbClr val="FF0000"/>
                </a:solidFill>
              </a:rPr>
              <a:t>physics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models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br>
              <a:rPr lang="fr-FR" sz="1600" dirty="0">
                <a:solidFill>
                  <a:srgbClr val="FF0000"/>
                </a:solidFill>
              </a:rPr>
            </a:br>
            <a:r>
              <a:rPr lang="fr-FR" sz="1600" dirty="0"/>
              <a:t>(</a:t>
            </a:r>
            <a:r>
              <a:rPr lang="fr-FR" sz="1600" dirty="0" err="1"/>
              <a:t>different</a:t>
            </a:r>
            <a:r>
              <a:rPr lang="fr-FR" sz="1600" dirty="0"/>
              <a:t> </a:t>
            </a:r>
            <a:r>
              <a:rPr lang="fr-FR" sz="1600" dirty="0" err="1"/>
              <a:t>energy</a:t>
            </a:r>
            <a:r>
              <a:rPr lang="fr-FR" sz="1600" dirty="0"/>
              <a:t> ranges &amp; </a:t>
            </a:r>
            <a:r>
              <a:rPr lang="fr-FR" sz="1600" dirty="0" err="1"/>
              <a:t>particles</a:t>
            </a:r>
            <a:r>
              <a:rPr lang="fr-FR" sz="1600" dirty="0"/>
              <a:t> : </a:t>
            </a:r>
            <a:r>
              <a:rPr lang="fr-FR" sz="1600" dirty="0">
                <a:solidFill>
                  <a:srgbClr val="00B050"/>
                </a:solidFill>
              </a:rPr>
              <a:t>e</a:t>
            </a:r>
            <a:r>
              <a:rPr lang="fr-FR" sz="1600" baseline="30000" dirty="0">
                <a:solidFill>
                  <a:srgbClr val="00B050"/>
                </a:solidFill>
              </a:rPr>
              <a:t>-</a:t>
            </a:r>
            <a:r>
              <a:rPr lang="fr-FR" sz="1600" dirty="0">
                <a:solidFill>
                  <a:srgbClr val="00B050"/>
                </a:solidFill>
              </a:rPr>
              <a:t>, H</a:t>
            </a:r>
            <a:r>
              <a:rPr lang="fr-FR" sz="1600" baseline="30000" dirty="0">
                <a:solidFill>
                  <a:srgbClr val="00B050"/>
                </a:solidFill>
              </a:rPr>
              <a:t>(n+)</a:t>
            </a:r>
            <a:r>
              <a:rPr lang="fr-FR" sz="1600" dirty="0">
                <a:solidFill>
                  <a:srgbClr val="00B050"/>
                </a:solidFill>
              </a:rPr>
              <a:t>, He</a:t>
            </a:r>
            <a:r>
              <a:rPr lang="fr-FR" sz="1600" baseline="30000" dirty="0">
                <a:solidFill>
                  <a:srgbClr val="00B050"/>
                </a:solidFill>
              </a:rPr>
              <a:t>(n+)</a:t>
            </a:r>
            <a:r>
              <a:rPr lang="fr-FR" sz="1600" dirty="0">
                <a:solidFill>
                  <a:srgbClr val="00B050"/>
                </a:solidFill>
              </a:rPr>
              <a:t>, ions</a:t>
            </a:r>
            <a:r>
              <a:rPr lang="fr-FR" sz="1600" dirty="0"/>
              <a:t>)</a:t>
            </a:r>
          </a:p>
          <a:p>
            <a:pPr lvl="2"/>
            <a:r>
              <a:rPr lang="fr-FR" sz="1400" dirty="0" err="1"/>
              <a:t>Ensures</a:t>
            </a:r>
            <a:r>
              <a:rPr lang="fr-FR" sz="1400" dirty="0"/>
              <a:t> the transport of </a:t>
            </a:r>
            <a:r>
              <a:rPr lang="fr-FR" sz="1400" dirty="0" err="1"/>
              <a:t>secondary</a:t>
            </a:r>
            <a:r>
              <a:rPr lang="fr-FR" sz="1400" dirty="0"/>
              <a:t> </a:t>
            </a:r>
            <a:r>
              <a:rPr lang="fr-FR" sz="1400" dirty="0" err="1"/>
              <a:t>particles</a:t>
            </a:r>
            <a:r>
              <a:rPr lang="fr-FR" sz="1400" dirty="0"/>
              <a:t> </a:t>
            </a:r>
            <a:r>
              <a:rPr lang="fr-FR" sz="1400" dirty="0" err="1"/>
              <a:t>beyond</a:t>
            </a:r>
            <a:r>
              <a:rPr lang="fr-FR" sz="1400" dirty="0"/>
              <a:t> the </a:t>
            </a:r>
            <a:r>
              <a:rPr lang="fr-FR" sz="1400" dirty="0" err="1"/>
              <a:t>energy</a:t>
            </a:r>
            <a:r>
              <a:rPr lang="fr-FR" sz="1400" dirty="0"/>
              <a:t> </a:t>
            </a:r>
            <a:r>
              <a:rPr lang="fr-FR" sz="1400" dirty="0" err="1"/>
              <a:t>limits</a:t>
            </a:r>
            <a:r>
              <a:rPr lang="fr-FR" sz="1400" dirty="0"/>
              <a:t> of the Geant4-DNA </a:t>
            </a:r>
            <a:r>
              <a:rPr lang="fr-FR" sz="1400" dirty="0" err="1"/>
              <a:t>models</a:t>
            </a:r>
            <a:r>
              <a:rPr lang="fr-FR" sz="1400" dirty="0"/>
              <a:t>, </a:t>
            </a:r>
            <a:r>
              <a:rPr lang="fr-FR" sz="1400" dirty="0" err="1"/>
              <a:t>using</a:t>
            </a:r>
            <a:r>
              <a:rPr lang="fr-FR" sz="1400" dirty="0"/>
              <a:t> Geant4 EM </a:t>
            </a:r>
            <a:r>
              <a:rPr lang="fr-FR" sz="1400" dirty="0" err="1"/>
              <a:t>Physics</a:t>
            </a:r>
            <a:r>
              <a:rPr lang="fr-FR" sz="1400" dirty="0"/>
              <a:t> </a:t>
            </a:r>
            <a:r>
              <a:rPr lang="fr-FR" sz="1400" dirty="0" err="1"/>
              <a:t>models</a:t>
            </a:r>
            <a:endParaRPr lang="fr-FR" sz="1400" dirty="0"/>
          </a:p>
          <a:p>
            <a:pPr lvl="2"/>
            <a:r>
              <a:rPr lang="fr-FR" sz="1400" dirty="0"/>
              <a:t>Combination of </a:t>
            </a:r>
            <a:r>
              <a:rPr lang="fr-FR" sz="1400" dirty="0" err="1"/>
              <a:t>physics</a:t>
            </a:r>
            <a:r>
              <a:rPr lang="fr-FR" sz="1400" dirty="0"/>
              <a:t> </a:t>
            </a:r>
            <a:r>
              <a:rPr lang="fr-FR" sz="1400" dirty="0" err="1"/>
              <a:t>models</a:t>
            </a:r>
            <a:r>
              <a:rPr lang="fr-FR" sz="1400" dirty="0"/>
              <a:t> </a:t>
            </a:r>
            <a:r>
              <a:rPr lang="fr-FR" sz="1400" dirty="0" err="1"/>
              <a:t>is</a:t>
            </a:r>
            <a:r>
              <a:rPr lang="fr-FR" sz="1400" dirty="0"/>
              <a:t> </a:t>
            </a:r>
            <a:r>
              <a:rPr lang="fr-FR" sz="1400" dirty="0" err="1"/>
              <a:t>automatically</a:t>
            </a:r>
            <a:r>
              <a:rPr lang="fr-FR" sz="1400" dirty="0"/>
              <a:t> </a:t>
            </a:r>
            <a:r>
              <a:rPr lang="fr-FR" sz="1400" dirty="0" err="1"/>
              <a:t>handled</a:t>
            </a:r>
            <a:r>
              <a:rPr lang="fr-FR" sz="1400" dirty="0"/>
              <a:t> by the </a:t>
            </a:r>
            <a:br>
              <a:rPr lang="fr-FR" sz="1400" dirty="0"/>
            </a:br>
            <a:r>
              <a:rPr lang="fr-FR" sz="1400" dirty="0">
                <a:solidFill>
                  <a:srgbClr val="FF0000"/>
                </a:solidFill>
              </a:rPr>
              <a:t>new </a:t>
            </a:r>
            <a:r>
              <a:rPr lang="fr-FR" sz="1400" dirty="0">
                <a:solidFill>
                  <a:srgbClr val="0000CC"/>
                </a:solidFill>
              </a:rPr>
              <a:t>G4EmDNABuilder</a:t>
            </a:r>
            <a:r>
              <a:rPr lang="fr-FR" sz="1400" dirty="0"/>
              <a:t> </a:t>
            </a:r>
            <a:r>
              <a:rPr lang="fr-FR" sz="1400" dirty="0">
                <a:solidFill>
                  <a:srgbClr val="FF0000"/>
                </a:solidFill>
              </a:rPr>
              <a:t>interface</a:t>
            </a:r>
          </a:p>
          <a:p>
            <a:pPr lvl="1"/>
            <a:r>
              <a:rPr lang="fr-FR" sz="1600" dirty="0" err="1"/>
              <a:t>Allows</a:t>
            </a:r>
            <a:r>
              <a:rPr lang="fr-FR" sz="1600" dirty="0"/>
              <a:t> the use of the </a:t>
            </a:r>
            <a:r>
              <a:rPr lang="fr-FR" sz="1600" dirty="0" err="1">
                <a:solidFill>
                  <a:srgbClr val="FF0000"/>
                </a:solidFill>
              </a:rPr>
              <a:t>recent</a:t>
            </a:r>
            <a:r>
              <a:rPr lang="fr-FR" sz="1600" dirty="0">
                <a:solidFill>
                  <a:srgbClr val="FF0000"/>
                </a:solidFill>
              </a:rPr>
              <a:t> EPICS2017 </a:t>
            </a:r>
            <a:r>
              <a:rPr lang="fr-FR" sz="1600" dirty="0"/>
              <a:t>data for the </a:t>
            </a:r>
            <a:r>
              <a:rPr lang="fr-FR" sz="1600" dirty="0" err="1"/>
              <a:t>Livermore</a:t>
            </a:r>
            <a:r>
              <a:rPr lang="fr-FR" sz="1600" dirty="0"/>
              <a:t> </a:t>
            </a:r>
            <a:r>
              <a:rPr lang="fr-FR" sz="1600" dirty="0" err="1"/>
              <a:t>models</a:t>
            </a:r>
            <a:r>
              <a:rPr lang="fr-FR" sz="1600" dirty="0"/>
              <a:t> (interactions of </a:t>
            </a:r>
            <a:r>
              <a:rPr lang="fr-FR" sz="1600" b="1" dirty="0">
                <a:solidFill>
                  <a:srgbClr val="00B050"/>
                </a:solidFill>
              </a:rPr>
              <a:t>photons</a:t>
            </a:r>
            <a:r>
              <a:rPr lang="fr-FR" sz="1600" dirty="0"/>
              <a:t>)</a:t>
            </a:r>
          </a:p>
          <a:p>
            <a:pPr lvl="1"/>
            <a:r>
              <a:rPr lang="fr-FR" sz="1600" dirty="0" err="1">
                <a:solidFill>
                  <a:srgbClr val="FF0000"/>
                </a:solidFill>
              </a:rPr>
              <a:t>Computational</a:t>
            </a:r>
            <a:r>
              <a:rPr lang="fr-FR" sz="1600" dirty="0">
                <a:solidFill>
                  <a:srgbClr val="FF0000"/>
                </a:solidFill>
              </a:rPr>
              <a:t> performance </a:t>
            </a:r>
            <a:r>
              <a:rPr lang="fr-FR" sz="1600" dirty="0"/>
              <a:t>of the Geant4-DNA </a:t>
            </a:r>
            <a:r>
              <a:rPr lang="fr-FR" sz="1600" dirty="0" err="1"/>
              <a:t>physical</a:t>
            </a:r>
            <a:r>
              <a:rPr lang="fr-FR" sz="1600" dirty="0"/>
              <a:t> </a:t>
            </a:r>
            <a:r>
              <a:rPr lang="fr-FR" sz="1600" dirty="0" err="1"/>
              <a:t>models</a:t>
            </a:r>
            <a:r>
              <a:rPr lang="fr-FR" sz="1600" dirty="0"/>
              <a:t> has been </a:t>
            </a:r>
            <a:r>
              <a:rPr lang="fr-FR" sz="1600" dirty="0" err="1">
                <a:solidFill>
                  <a:srgbClr val="FF0000"/>
                </a:solidFill>
              </a:rPr>
              <a:t>significantly</a:t>
            </a:r>
            <a:r>
              <a:rPr lang="fr-FR" sz="1600" dirty="0">
                <a:solidFill>
                  <a:srgbClr val="FF0000"/>
                </a:solidFill>
              </a:rPr>
              <a:t> </a:t>
            </a:r>
            <a:r>
              <a:rPr lang="fr-FR" sz="1600" dirty="0" err="1">
                <a:solidFill>
                  <a:srgbClr val="FF0000"/>
                </a:solidFill>
              </a:rPr>
              <a:t>improved</a:t>
            </a:r>
            <a:r>
              <a:rPr lang="fr-FR" sz="1600" dirty="0"/>
              <a:t>, </a:t>
            </a:r>
            <a:r>
              <a:rPr lang="fr-FR" sz="1600" dirty="0" err="1"/>
              <a:t>showing</a:t>
            </a:r>
            <a:r>
              <a:rPr lang="fr-FR" sz="1600" dirty="0"/>
              <a:t> a gain of about </a:t>
            </a:r>
            <a:r>
              <a:rPr lang="fr-FR" sz="1600" b="1" dirty="0"/>
              <a:t>10% to 75%</a:t>
            </a:r>
            <a:r>
              <a:rPr lang="fr-FR" sz="1600" dirty="0"/>
              <a:t>, </a:t>
            </a:r>
            <a:r>
              <a:rPr lang="fr-FR" sz="1600" dirty="0" err="1"/>
              <a:t>depending</a:t>
            </a:r>
            <a:r>
              <a:rPr lang="fr-FR" sz="1600" dirty="0"/>
              <a:t> on the user application</a:t>
            </a:r>
          </a:p>
          <a:p>
            <a:pPr lvl="2"/>
            <a:r>
              <a:rPr lang="en-US" sz="1400" dirty="0">
                <a:effectLst/>
                <a:latin typeface="Tw Cen MT" panose="020B0602020104020603" pitchFamily="34" charset="77"/>
                <a:ea typeface="Arial Unicode MS" panose="020B0604020202020204" pitchFamily="34" charset="-128"/>
              </a:rPr>
              <a:t>Optimized access to particle definitions</a:t>
            </a:r>
            <a:r>
              <a:rPr lang="fr-FR" sz="1400" dirty="0">
                <a:effectLst/>
                <a:latin typeface="Tw Cen MT" panose="020B0602020104020603" pitchFamily="34" charset="77"/>
              </a:rPr>
              <a:t> </a:t>
            </a:r>
          </a:p>
          <a:p>
            <a:pPr lvl="2"/>
            <a:r>
              <a:rPr lang="en-US" sz="1400" dirty="0">
                <a:effectLst/>
                <a:latin typeface="Tw Cen MT" panose="020B0602020104020603" pitchFamily="34" charset="77"/>
                <a:ea typeface="Arial Unicode MS" panose="020B0604020202020204" pitchFamily="34" charset="-128"/>
              </a:rPr>
              <a:t>Replacement of standard “pow” and “log” functions with Geant4 implementations</a:t>
            </a:r>
            <a:r>
              <a:rPr lang="fr-FR" sz="1400" dirty="0">
                <a:effectLst/>
                <a:latin typeface="Tw Cen MT" panose="020B0602020104020603" pitchFamily="34" charset="77"/>
              </a:rPr>
              <a:t> </a:t>
            </a:r>
          </a:p>
          <a:p>
            <a:pPr lvl="2"/>
            <a:r>
              <a:rPr lang="en-US" sz="1400" dirty="0">
                <a:effectLst/>
                <a:latin typeface="Tw Cen MT" panose="020B0602020104020603" pitchFamily="34" charset="77"/>
                <a:ea typeface="Arial Unicode MS" panose="020B0604020202020204" pitchFamily="34" charset="-128"/>
              </a:rPr>
              <a:t>Intel</a:t>
            </a:r>
            <a:r>
              <a:rPr lang="en-US" sz="1400" baseline="30000" dirty="0">
                <a:effectLst/>
                <a:latin typeface="Tw Cen MT" panose="020B0602020104020603" pitchFamily="34" charset="77"/>
                <a:ea typeface="Arial Unicode MS" panose="020B0604020202020204" pitchFamily="34" charset="-128"/>
              </a:rPr>
              <a:t>®</a:t>
            </a:r>
            <a:r>
              <a:rPr lang="en-US" sz="1400" dirty="0">
                <a:effectLst/>
                <a:latin typeface="Tw Cen MT" panose="020B0602020104020603" pitchFamily="34" charset="77"/>
                <a:ea typeface="Arial Unicode MS" panose="020B0604020202020204" pitchFamily="34" charset="-128"/>
              </a:rPr>
              <a:t> </a:t>
            </a:r>
            <a:r>
              <a:rPr lang="en-US" sz="1400" dirty="0" err="1">
                <a:effectLst/>
                <a:latin typeface="Tw Cen MT" panose="020B0602020104020603" pitchFamily="34" charset="77"/>
                <a:ea typeface="Arial Unicode MS" panose="020B0604020202020204" pitchFamily="34" charset="-128"/>
              </a:rPr>
              <a:t>VTune</a:t>
            </a:r>
            <a:r>
              <a:rPr lang="en-US" sz="1400" dirty="0">
                <a:effectLst/>
                <a:latin typeface="Tw Cen MT" panose="020B0602020104020603" pitchFamily="34" charset="77"/>
                <a:ea typeface="Arial Unicode MS" panose="020B0604020202020204" pitchFamily="34" charset="-128"/>
              </a:rPr>
              <a:t>™ Profiler</a:t>
            </a:r>
            <a:r>
              <a:rPr lang="fr-FR" sz="1400" dirty="0">
                <a:effectLst/>
                <a:latin typeface="Tw Cen MT" panose="020B0602020104020603" pitchFamily="34" charset="77"/>
              </a:rPr>
              <a:t> </a:t>
            </a:r>
            <a:endParaRPr lang="fr-FR" sz="1400" dirty="0">
              <a:latin typeface="Tw Cen MT" panose="020B0602020104020603" pitchFamily="34" charset="77"/>
            </a:endParaRPr>
          </a:p>
          <a:p>
            <a:pPr lvl="1"/>
            <a:endParaRPr lang="fr-FR" sz="1600" dirty="0"/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id="{62EE8815-6F6E-F8DD-CE83-81D14E91D31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5917" y="843558"/>
            <a:ext cx="2362033" cy="2295452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19F1E2A-F592-3D06-83DC-458A38CDE054}"/>
              </a:ext>
            </a:extLst>
          </p:cNvPr>
          <p:cNvSpPr txBox="1"/>
          <p:nvPr/>
        </p:nvSpPr>
        <p:spPr>
          <a:xfrm>
            <a:off x="7802840" y="1137524"/>
            <a:ext cx="125997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b="1" i="1" dirty="0">
                <a:solidFill>
                  <a:srgbClr val="FF0000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" panose="020B0604020202020204" pitchFamily="34" charset="0"/>
              </a:rPr>
              <a:t>Improvement of Compton scattering </a:t>
            </a:r>
            <a:r>
              <a:rPr lang="en-US" sz="900" b="1" i="1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" panose="020B0604020202020204" pitchFamily="34" charset="0"/>
              </a:rPr>
              <a:t>cross sections : maximal relative difference of fitted scattering functions as a function of atomic number </a:t>
            </a:r>
            <a:br>
              <a:rPr lang="en-US" sz="900" b="1" i="1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" panose="020B0604020202020204" pitchFamily="34" charset="0"/>
              </a:rPr>
            </a:br>
            <a:r>
              <a:rPr lang="en-US" sz="900" b="1" i="1" dirty="0">
                <a:solidFill>
                  <a:schemeClr val="tx2"/>
                </a:solidFill>
                <a:effectLst/>
                <a:uFill>
                  <a:solidFill>
                    <a:srgbClr val="000000"/>
                  </a:solidFill>
                </a:uFill>
                <a:latin typeface="+mj-lt"/>
                <a:ea typeface="Arial" panose="020B0604020202020204" pitchFamily="34" charset="0"/>
              </a:rPr>
              <a:t>(Z: 1–100).</a:t>
            </a:r>
            <a:endParaRPr lang="fr-FR" sz="900" b="1" i="1" dirty="0">
              <a:solidFill>
                <a:schemeClr val="tx2"/>
              </a:solidFill>
              <a:effectLst/>
              <a:uFill>
                <a:solidFill>
                  <a:srgbClr val="000000"/>
                </a:solidFill>
              </a:uFill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14" name="Immagine 21">
            <a:extLst>
              <a:ext uri="{FF2B5EF4-FFF2-40B4-BE49-F238E27FC236}">
                <a16:creationId xmlns:a16="http://schemas.microsoft.com/office/drawing/2014/main" id="{CD0360CA-757A-064A-89AF-1F7EDF5EBF9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035" y="3231927"/>
            <a:ext cx="3012785" cy="1158381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75DF73C-169A-0118-0D13-79D9759DB331}"/>
              </a:ext>
            </a:extLst>
          </p:cNvPr>
          <p:cNvSpPr txBox="1"/>
          <p:nvPr/>
        </p:nvSpPr>
        <p:spPr>
          <a:xfrm>
            <a:off x="6026460" y="4405611"/>
            <a:ext cx="303636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sz="900" b="1" i="1" dirty="0">
                <a:solidFill>
                  <a:srgbClr val="FF0000"/>
                </a:solidFill>
                <a:latin typeface="+mj-lt"/>
                <a:ea typeface="Arial Unicode MS" panose="020B0604020202020204" pitchFamily="34" charset="-128"/>
              </a:rPr>
              <a:t>T</a:t>
            </a:r>
            <a:r>
              <a:rPr lang="en-US" sz="900" b="1" i="1" dirty="0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ime consumption of the “</a:t>
            </a:r>
            <a:r>
              <a:rPr lang="en-US" sz="900" b="1" i="1" dirty="0" err="1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dnaphysics</a:t>
            </a:r>
            <a:r>
              <a:rPr lang="en-US" sz="900" b="1" i="1" dirty="0">
                <a:solidFill>
                  <a:srgbClr val="FF0000"/>
                </a:solidFill>
                <a:effectLst/>
                <a:latin typeface="+mj-lt"/>
                <a:ea typeface="Arial Unicode MS" panose="020B0604020202020204" pitchFamily="34" charset="-128"/>
              </a:rPr>
              <a:t>” example 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reported for the unmodified example, and with the introduction of G4Log, G4Pow, the modification </a:t>
            </a:r>
            <a:r>
              <a:rPr lang="en-US" sz="900" b="1" i="1" dirty="0">
                <a:solidFill>
                  <a:schemeClr val="tx2"/>
                </a:solidFill>
                <a:latin typeface="+mj-lt"/>
                <a:ea typeface="Arial Unicode MS" panose="020B0604020202020204" pitchFamily="34" charset="-128"/>
              </a:rPr>
              <a:t>of </a:t>
            </a:r>
            <a:r>
              <a:rPr lang="en-US" sz="900" b="1" i="1" dirty="0">
                <a:solidFill>
                  <a:schemeClr val="tx2"/>
                </a:solidFill>
                <a:effectLst/>
                <a:latin typeface="+mj-lt"/>
                <a:ea typeface="Arial Unicode MS" panose="020B0604020202020204" pitchFamily="34" charset="-128"/>
              </a:rPr>
              <a:t>particle definition handling, and a combination of them</a:t>
            </a:r>
            <a:r>
              <a:rPr lang="fr-FR" sz="900" b="1" i="1" dirty="0">
                <a:solidFill>
                  <a:schemeClr val="tx2"/>
                </a:solidFill>
                <a:latin typeface="+mj-lt"/>
                <a:ea typeface="Arial Unicode MS" panose="020B0604020202020204" pitchFamily="34" charset="-128"/>
              </a:rPr>
              <a:t>.</a:t>
            </a:r>
            <a:endParaRPr lang="fr-FR" sz="900" b="1" i="1" dirty="0">
              <a:solidFill>
                <a:schemeClr val="tx2"/>
              </a:solidFill>
              <a:latin typeface="+mj-lt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25AF69D-A230-9841-0A58-66C11BF33591}"/>
              </a:ext>
            </a:extLst>
          </p:cNvPr>
          <p:cNvSpPr txBox="1"/>
          <p:nvPr/>
        </p:nvSpPr>
        <p:spPr>
          <a:xfrm>
            <a:off x="7802841" y="136375"/>
            <a:ext cx="1188146" cy="461665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  <a:latin typeface="+mj-lt"/>
              </a:rPr>
              <a:t>Geant4 11.1</a:t>
            </a:r>
            <a:br>
              <a:rPr lang="fr-FR" sz="1200" dirty="0">
                <a:solidFill>
                  <a:schemeClr val="bg1"/>
                </a:solidFill>
                <a:latin typeface="+mj-lt"/>
              </a:rPr>
            </a:br>
            <a:r>
              <a:rPr lang="fr-FR" sz="1200" dirty="0" err="1">
                <a:solidFill>
                  <a:schemeClr val="bg1"/>
                </a:solidFill>
                <a:latin typeface="+mj-lt"/>
              </a:rPr>
              <a:t>December</a:t>
            </a:r>
            <a:r>
              <a:rPr lang="fr-FR" sz="1200" dirty="0">
                <a:solidFill>
                  <a:schemeClr val="bg1"/>
                </a:solidFill>
                <a:latin typeface="+mj-lt"/>
              </a:rPr>
              <a:t> 2022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26C5A66-FBB0-8A79-D2D4-18C7D5BA3C3F}"/>
              </a:ext>
            </a:extLst>
          </p:cNvPr>
          <p:cNvSpPr txBox="1"/>
          <p:nvPr/>
        </p:nvSpPr>
        <p:spPr>
          <a:xfrm rot="16200000">
            <a:off x="4324373" y="1996300"/>
            <a:ext cx="206997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800" dirty="0">
                <a:solidFill>
                  <a:srgbClr val="0000CC"/>
                </a:solidFill>
                <a:latin typeface="+mj-l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https://doi.org/10.1016/j.ejmp.2022.01.008</a:t>
            </a:r>
            <a:r>
              <a:rPr lang="fr-FR" sz="800" dirty="0">
                <a:solidFill>
                  <a:srgbClr val="0000CC"/>
                </a:solidFill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84063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édian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édian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é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4449</TotalTime>
  <Words>7826</Words>
  <Application>Microsoft Macintosh PowerPoint</Application>
  <PresentationFormat>Affichage à l'écran (16:9)</PresentationFormat>
  <Paragraphs>642</Paragraphs>
  <Slides>35</Slides>
  <Notes>22</Notes>
  <HiddenSlides>0</HiddenSlides>
  <MMClips>1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47" baseType="lpstr">
      <vt:lpstr>Arial</vt:lpstr>
      <vt:lpstr>Arial Rounded MT Bold</vt:lpstr>
      <vt:lpstr>Calibri</vt:lpstr>
      <vt:lpstr>Corbel</vt:lpstr>
      <vt:lpstr>Helvetica</vt:lpstr>
      <vt:lpstr>Linux Libertine</vt:lpstr>
      <vt:lpstr>Tahoma</vt:lpstr>
      <vt:lpstr>Times New Roman</vt:lpstr>
      <vt:lpstr>Tw Cen MT</vt:lpstr>
      <vt:lpstr>Wingdings</vt:lpstr>
      <vt:lpstr>Wingdings 2</vt:lpstr>
      <vt:lpstr>Médian</vt:lpstr>
      <vt:lpstr>BioRad III « Multi-scale open source radiation effect platform  for space radiation protection »</vt:lpstr>
      <vt:lpstr>Context</vt:lpstr>
      <vt:lpstr>BioRad III at a glance</vt:lpstr>
      <vt:lpstr>BioRad III at a glance (2)</vt:lpstr>
      <vt:lpstr>BioRad III at a glance (3)</vt:lpstr>
      <vt:lpstr>1) Nanoscale physics &amp; software</vt:lpstr>
      <vt:lpstr>1) Nanoscale physics &amp; software</vt:lpstr>
      <vt:lpstr>1) Nanoscale physics &amp; software (2)</vt:lpstr>
      <vt:lpstr>1) Nanoscale physics &amp; software (3)</vt:lpstr>
      <vt:lpstr>2) Modeling and measurements of water radiolysis</vt:lpstr>
      <vt:lpstr>2) Modeling and measurements of water radiolysis (2)</vt:lpstr>
      <vt:lpstr>2) Modeling and measurements of water radiolysis (2)</vt:lpstr>
      <vt:lpstr>2) Modeling and measurements of water radiolysis (3)</vt:lpstr>
      <vt:lpstr>2) Modeling and measurements of water radiolysis (3)</vt:lpstr>
      <vt:lpstr>2) Modeling and measurements of water radiolysis (4)</vt:lpstr>
      <vt:lpstr>3) Modeling biological repair</vt:lpstr>
      <vt:lpstr>3) Modeling biological repair (2)</vt:lpstr>
      <vt:lpstr>3) Modeling biological repair (3)</vt:lpstr>
      <vt:lpstr>4) Multi-scale platform: single cell scale</vt:lpstr>
      <vt:lpstr>4) Multi-scale platform: cell population scale</vt:lpstr>
      <vt:lpstr>4) Multi-scale platform: radiobiology example</vt:lpstr>
      <vt:lpstr>4) Multi-scale platform: human phantoms</vt:lpstr>
      <vt:lpstr>4) Multi-scale platform: space habitats</vt:lpstr>
      <vt:lpstr>4) Multi-scale platform: overview</vt:lpstr>
      <vt:lpstr>4) Multi-scale platform: macro to micro</vt:lpstr>
      <vt:lpstr>5) Radiobiology experiments</vt:lpstr>
      <vt:lpstr>5) Radiobiology:  experiments VS simulations</vt:lpstr>
      <vt:lpstr>5) Radiobiology:  experimental database</vt:lpstr>
      <vt:lpstr>Ex. of application: a first nanodosimetric study of  lunar radiation in the organs of astronauts</vt:lpstr>
      <vt:lpstr>Ex. of application: methodology</vt:lpstr>
      <vt:lpstr>Ex. of application: selected results</vt:lpstr>
      <vt:lpstr>BioRad III publications</vt:lpstr>
      <vt:lpstr>BioRad III publications: 2 highlights</vt:lpstr>
      <vt:lpstr>BioRad III: main perspectives</vt:lpstr>
      <vt:lpstr>In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User Documents and Examples I</dc:title>
  <cp:lastModifiedBy>Sebastien Incerti</cp:lastModifiedBy>
  <cp:revision>1100</cp:revision>
  <dcterms:modified xsi:type="dcterms:W3CDTF">2024-06-11T12:05:32Z</dcterms:modified>
</cp:coreProperties>
</file>