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embeddedFontLst>
    <p:embeddedFont>
      <p:font typeface="Saira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3DEDC49-94EF-4016-A696-6EB12F91F2B9}">
  <a:tblStyle styleId="{33DEDC49-94EF-4016-A696-6EB12F91F2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BC0AF17F-DC5A-4D55-8828-0F94E2F2063D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aira-regular.fntdata"/><Relationship Id="rId11" Type="http://schemas.openxmlformats.org/officeDocument/2006/relationships/slide" Target="slides/slide5.xml"/><Relationship Id="rId22" Type="http://schemas.openxmlformats.org/officeDocument/2006/relationships/font" Target="fonts/Saira-italic.fntdata"/><Relationship Id="rId10" Type="http://schemas.openxmlformats.org/officeDocument/2006/relationships/slide" Target="slides/slide4.xml"/><Relationship Id="rId21" Type="http://schemas.openxmlformats.org/officeDocument/2006/relationships/font" Target="fonts/Saira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schemas.openxmlformats.org/officeDocument/2006/relationships/font" Target="fonts/Saira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05927b96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05927b96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5927b966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05927b966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0721099f75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0721099f75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0721099f7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0721099f7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0721099f75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0721099f75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0721099f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0721099f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Partial Success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06900458e7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06900458e7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5927b966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05927b966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6900458e7_2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06900458e7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6900458e7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06900458e7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6900458e7_2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06900458e7_2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06900458e7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06900458e7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06900458e7_2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06900458e7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Relationship Id="rId7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9.png"/><Relationship Id="rId5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hyperlink" Target="mailto:sales@gamaspace.com" TargetMode="External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20.jpg"/><Relationship Id="rId11" Type="http://schemas.openxmlformats.org/officeDocument/2006/relationships/image" Target="../media/image4.png"/><Relationship Id="rId10" Type="http://schemas.openxmlformats.org/officeDocument/2006/relationships/image" Target="../media/image18.png"/><Relationship Id="rId9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hyperlink" Target="https://doi.org/10.1007/s12567-023-00517-9" TargetMode="External"/><Relationship Id="rId6" Type="http://schemas.openxmlformats.org/officeDocument/2006/relationships/hyperlink" Target="https://doi.org/10.1007/s12567-023-00517-9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ADA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29000"/>
            <a:ext cx="3496325" cy="24378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7145" y="119075"/>
            <a:ext cx="1204151" cy="5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23625" y="4825175"/>
            <a:ext cx="38028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7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Information on this presentation is not contractual and might not reflect the final product</a:t>
            </a:r>
            <a:endParaRPr sz="7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483375" y="3605150"/>
            <a:ext cx="419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21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RELIABILITY AND SIMPLICITY </a:t>
            </a:r>
            <a:r>
              <a:rPr i="1" lang="fr" sz="21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FOR DEORBITING SPACECRAFT</a:t>
            </a:r>
            <a:endParaRPr i="1" sz="17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5490900" y="4436450"/>
            <a:ext cx="3192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3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CLEANSPACE DAYS 2024</a:t>
            </a:r>
            <a:endParaRPr b="1" i="1" sz="13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3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ESTEC - 09/10/2024</a:t>
            </a:r>
            <a:endParaRPr i="1" sz="13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/>
          <p:nvPr/>
        </p:nvSpPr>
        <p:spPr>
          <a:xfrm>
            <a:off x="6130525" y="1297350"/>
            <a:ext cx="2607900" cy="3449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2"/>
          <p:cNvSpPr/>
          <p:nvPr/>
        </p:nvSpPr>
        <p:spPr>
          <a:xfrm>
            <a:off x="0" y="0"/>
            <a:ext cx="9144000" cy="1005900"/>
          </a:xfrm>
          <a:prstGeom prst="rect">
            <a:avLst/>
          </a:prstGeom>
          <a:gradFill>
            <a:gsLst>
              <a:gs pos="0">
                <a:srgbClr val="002550"/>
              </a:gs>
              <a:gs pos="100000">
                <a:srgbClr val="0049A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2"/>
          <p:cNvSpPr/>
          <p:nvPr/>
        </p:nvSpPr>
        <p:spPr>
          <a:xfrm>
            <a:off x="385075" y="1352550"/>
            <a:ext cx="2607900" cy="3449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25" y="-3"/>
            <a:ext cx="1442606" cy="100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8074" y="1248505"/>
            <a:ext cx="604368" cy="10576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17" name="Google Shape;2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1030" y="3452954"/>
            <a:ext cx="1106857" cy="9465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18" name="Google Shape;218;p22"/>
          <p:cNvSpPr txBox="1"/>
          <p:nvPr/>
        </p:nvSpPr>
        <p:spPr>
          <a:xfrm>
            <a:off x="5213775" y="143810"/>
            <a:ext cx="34962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THE PRODUCT LINE</a:t>
            </a:r>
            <a:endParaRPr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3458150" y="2405894"/>
            <a:ext cx="2163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6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ASTRO</a:t>
            </a:r>
            <a:r>
              <a:rPr b="1" i="1" lang="fr" sz="16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BRAKE</a:t>
            </a:r>
            <a:r>
              <a:rPr i="1" lang="fr" sz="16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-S</a:t>
            </a:r>
            <a:r>
              <a:rPr i="1" lang="fr" sz="11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2</a:t>
            </a:r>
            <a:endParaRPr i="1" sz="11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3630474" y="4462575"/>
            <a:ext cx="19125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6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ASTRO</a:t>
            </a:r>
            <a:r>
              <a:rPr b="1" i="1" lang="fr" sz="16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BRAKE</a:t>
            </a:r>
            <a:r>
              <a:rPr i="1" lang="fr" sz="16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-S</a:t>
            </a:r>
            <a:r>
              <a:rPr i="1" lang="fr" sz="11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4</a:t>
            </a:r>
            <a:endParaRPr i="1" sz="11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pic>
        <p:nvPicPr>
          <p:cNvPr id="221" name="Google Shape;22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4852" y="1708787"/>
            <a:ext cx="1728351" cy="18783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2" name="Google Shape;222;p22"/>
          <p:cNvSpPr txBox="1"/>
          <p:nvPr/>
        </p:nvSpPr>
        <p:spPr>
          <a:xfrm>
            <a:off x="644400" y="3940050"/>
            <a:ext cx="20349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ASTRO</a:t>
            </a:r>
            <a:r>
              <a:rPr b="1" i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BRAKE-S</a:t>
            </a:r>
            <a:endParaRPr i="1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6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(deployed)</a:t>
            </a:r>
            <a:endParaRPr i="1" sz="6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cxnSp>
        <p:nvCxnSpPr>
          <p:cNvPr id="223" name="Google Shape;223;p22"/>
          <p:cNvCxnSpPr/>
          <p:nvPr/>
        </p:nvCxnSpPr>
        <p:spPr>
          <a:xfrm rot="10800000">
            <a:off x="4011964" y="1175660"/>
            <a:ext cx="521400" cy="325500"/>
          </a:xfrm>
          <a:prstGeom prst="bentConnector3">
            <a:avLst>
              <a:gd fmla="val 98976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22"/>
          <p:cNvCxnSpPr/>
          <p:nvPr/>
        </p:nvCxnSpPr>
        <p:spPr>
          <a:xfrm rot="10800000">
            <a:off x="627775" y="3136650"/>
            <a:ext cx="1029900" cy="210600"/>
          </a:xfrm>
          <a:prstGeom prst="bentConnector3">
            <a:avLst>
              <a:gd fmla="val 10051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5" name="Google Shape;225;p22"/>
          <p:cNvSpPr txBox="1"/>
          <p:nvPr/>
        </p:nvSpPr>
        <p:spPr>
          <a:xfrm>
            <a:off x="523725" y="2585175"/>
            <a:ext cx="9318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Stored energy</a:t>
            </a:r>
            <a:br>
              <a:rPr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</a:br>
            <a:r>
              <a:rPr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release mechanism</a:t>
            </a:r>
            <a:endParaRPr sz="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cxnSp>
        <p:nvCxnSpPr>
          <p:cNvPr id="226" name="Google Shape;226;p22"/>
          <p:cNvCxnSpPr/>
          <p:nvPr/>
        </p:nvCxnSpPr>
        <p:spPr>
          <a:xfrm flipH="1">
            <a:off x="1817500" y="2299525"/>
            <a:ext cx="595500" cy="1713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7" name="Google Shape;227;p22"/>
          <p:cNvCxnSpPr/>
          <p:nvPr/>
        </p:nvCxnSpPr>
        <p:spPr>
          <a:xfrm rot="10800000">
            <a:off x="1951325" y="2916450"/>
            <a:ext cx="297600" cy="211200"/>
          </a:xfrm>
          <a:prstGeom prst="bentConnector3">
            <a:avLst>
              <a:gd fmla="val 932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8" name="Google Shape;228;p22"/>
          <p:cNvSpPr txBox="1"/>
          <p:nvPr/>
        </p:nvSpPr>
        <p:spPr>
          <a:xfrm>
            <a:off x="2377675" y="1934600"/>
            <a:ext cx="8148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1.5m²</a:t>
            </a:r>
            <a:r>
              <a:rPr lang="fr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Polyimide film</a:t>
            </a:r>
            <a:endParaRPr sz="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29" name="Google Shape;229;p22"/>
          <p:cNvSpPr txBox="1"/>
          <p:nvPr/>
        </p:nvSpPr>
        <p:spPr>
          <a:xfrm>
            <a:off x="2158800" y="3033075"/>
            <a:ext cx="8148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Metallic lightweight boom</a:t>
            </a:r>
            <a:endParaRPr sz="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3932751" y="958225"/>
            <a:ext cx="12249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ASTRO</a:t>
            </a:r>
            <a:r>
              <a:rPr b="1" i="1"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BRAKE-S</a:t>
            </a:r>
            <a:endParaRPr sz="9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cxnSp>
        <p:nvCxnSpPr>
          <p:cNvPr id="231" name="Google Shape;231;p22"/>
          <p:cNvCxnSpPr/>
          <p:nvPr/>
        </p:nvCxnSpPr>
        <p:spPr>
          <a:xfrm rot="10800000">
            <a:off x="3997970" y="3412786"/>
            <a:ext cx="439800" cy="277800"/>
          </a:xfrm>
          <a:prstGeom prst="bentConnector3">
            <a:avLst>
              <a:gd fmla="val 98976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2" name="Google Shape;232;p22"/>
          <p:cNvSpPr txBox="1"/>
          <p:nvPr/>
        </p:nvSpPr>
        <p:spPr>
          <a:xfrm>
            <a:off x="3931020" y="3227325"/>
            <a:ext cx="12249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ASTRO</a:t>
            </a:r>
            <a:r>
              <a:rPr b="1" i="1"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BRAKE-S</a:t>
            </a:r>
            <a:endParaRPr sz="9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33" name="Google Shape;233;p22"/>
          <p:cNvSpPr txBox="1"/>
          <p:nvPr/>
        </p:nvSpPr>
        <p:spPr>
          <a:xfrm>
            <a:off x="5944425" y="422960"/>
            <a:ext cx="20349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ASTRO</a:t>
            </a:r>
            <a:r>
              <a:rPr b="1" i="1"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BRAKE</a:t>
            </a:r>
            <a:endParaRPr b="1" i="1"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pic>
        <p:nvPicPr>
          <p:cNvPr id="234" name="Google Shape;23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4078" y="1453487"/>
            <a:ext cx="2460071" cy="2413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35" name="Google Shape;235;p22"/>
          <p:cNvSpPr txBox="1"/>
          <p:nvPr/>
        </p:nvSpPr>
        <p:spPr>
          <a:xfrm>
            <a:off x="6567745" y="3966293"/>
            <a:ext cx="18657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6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ASTRO</a:t>
            </a:r>
            <a:r>
              <a:rPr b="1" i="1" lang="fr" sz="16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BRAKE-L</a:t>
            </a:r>
            <a:endParaRPr b="1" i="1" sz="16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" sz="6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(deployed)</a:t>
            </a:r>
            <a:endParaRPr b="1" i="1" sz="16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36" name="Google Shape;236;p22"/>
          <p:cNvSpPr txBox="1"/>
          <p:nvPr/>
        </p:nvSpPr>
        <p:spPr>
          <a:xfrm>
            <a:off x="6189950" y="3184250"/>
            <a:ext cx="756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cxnSp>
        <p:nvCxnSpPr>
          <p:cNvPr id="237" name="Google Shape;237;p22"/>
          <p:cNvCxnSpPr/>
          <p:nvPr/>
        </p:nvCxnSpPr>
        <p:spPr>
          <a:xfrm rot="5400000">
            <a:off x="7569600" y="1877888"/>
            <a:ext cx="455400" cy="231000"/>
          </a:xfrm>
          <a:prstGeom prst="bentConnector3">
            <a:avLst>
              <a:gd fmla="val 99992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8" name="Google Shape;238;p22"/>
          <p:cNvSpPr txBox="1"/>
          <p:nvPr/>
        </p:nvSpPr>
        <p:spPr>
          <a:xfrm>
            <a:off x="7853850" y="1404238"/>
            <a:ext cx="9318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10-64m²</a:t>
            </a:r>
            <a:r>
              <a:rPr lang="fr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Polyimide film</a:t>
            </a:r>
            <a:endParaRPr sz="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cxnSp>
        <p:nvCxnSpPr>
          <p:cNvPr id="239" name="Google Shape;239;p22"/>
          <p:cNvCxnSpPr/>
          <p:nvPr/>
        </p:nvCxnSpPr>
        <p:spPr>
          <a:xfrm rot="10800000">
            <a:off x="7489500" y="3435000"/>
            <a:ext cx="297600" cy="211200"/>
          </a:xfrm>
          <a:prstGeom prst="bentConnector3">
            <a:avLst>
              <a:gd fmla="val 932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" name="Google Shape;240;p22"/>
          <p:cNvSpPr txBox="1"/>
          <p:nvPr/>
        </p:nvSpPr>
        <p:spPr>
          <a:xfrm>
            <a:off x="7696975" y="3551625"/>
            <a:ext cx="962700" cy="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Carbon-fiber lightweight boom</a:t>
            </a:r>
            <a:endParaRPr sz="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41" name="Google Shape;24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42" name="Google Shape;242;p22"/>
          <p:cNvSpPr txBox="1"/>
          <p:nvPr/>
        </p:nvSpPr>
        <p:spPr>
          <a:xfrm>
            <a:off x="1195950" y="4289975"/>
            <a:ext cx="9318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&lt;</a:t>
            </a:r>
            <a:r>
              <a:rPr b="1" i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30kg</a:t>
            </a:r>
            <a:endParaRPr b="1" i="1"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43" name="Google Shape;243;p22"/>
          <p:cNvSpPr txBox="1"/>
          <p:nvPr/>
        </p:nvSpPr>
        <p:spPr>
          <a:xfrm>
            <a:off x="6947252" y="4289975"/>
            <a:ext cx="11067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&gt;100</a:t>
            </a:r>
            <a:r>
              <a:rPr b="1" i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kg</a:t>
            </a:r>
            <a:endParaRPr b="1" i="1"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44" name="Google Shape;244;p22"/>
          <p:cNvSpPr txBox="1"/>
          <p:nvPr/>
        </p:nvSpPr>
        <p:spPr>
          <a:xfrm>
            <a:off x="3818750" y="4721000"/>
            <a:ext cx="14427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50-100kg</a:t>
            </a:r>
            <a:endParaRPr b="1" i="1"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45" name="Google Shape;245;p22"/>
          <p:cNvSpPr txBox="1"/>
          <p:nvPr/>
        </p:nvSpPr>
        <p:spPr>
          <a:xfrm>
            <a:off x="3763100" y="2647363"/>
            <a:ext cx="14427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30</a:t>
            </a:r>
            <a:r>
              <a:rPr b="1" i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-50kg</a:t>
            </a:r>
            <a:endParaRPr b="1" i="1"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3"/>
          <p:cNvPicPr preferRelativeResize="0"/>
          <p:nvPr/>
        </p:nvPicPr>
        <p:blipFill rotWithShape="1">
          <a:blip r:embed="rId3">
            <a:alphaModFix/>
          </a:blip>
          <a:srcRect b="0" l="19878" r="0" t="0"/>
          <a:stretch/>
        </p:blipFill>
        <p:spPr>
          <a:xfrm>
            <a:off x="81950" y="1486388"/>
            <a:ext cx="4226126" cy="297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7325" y="1200125"/>
            <a:ext cx="2658789" cy="354505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3"/>
          <p:cNvSpPr/>
          <p:nvPr/>
        </p:nvSpPr>
        <p:spPr>
          <a:xfrm>
            <a:off x="0" y="0"/>
            <a:ext cx="9144000" cy="1005900"/>
          </a:xfrm>
          <a:prstGeom prst="rect">
            <a:avLst/>
          </a:prstGeom>
          <a:gradFill>
            <a:gsLst>
              <a:gs pos="0">
                <a:srgbClr val="002550"/>
              </a:gs>
              <a:gs pos="100000">
                <a:srgbClr val="0049A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025" y="-3"/>
            <a:ext cx="1442606" cy="100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3"/>
          <p:cNvSpPr txBox="1"/>
          <p:nvPr/>
        </p:nvSpPr>
        <p:spPr>
          <a:xfrm>
            <a:off x="1382675" y="120838"/>
            <a:ext cx="72042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MAIVOS (</a:t>
            </a:r>
            <a:r>
              <a:rPr b="1" lang="fr" sz="16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M</a:t>
            </a:r>
            <a:r>
              <a:rPr lang="fr" sz="16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achine d’</a:t>
            </a:r>
            <a:r>
              <a:rPr b="1" lang="fr" sz="16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A</a:t>
            </a:r>
            <a:r>
              <a:rPr lang="fr" sz="16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ssemblage et d’</a:t>
            </a:r>
            <a:r>
              <a:rPr b="1" lang="fr" sz="16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I</a:t>
            </a:r>
            <a:r>
              <a:rPr lang="fr" sz="16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ntégration de </a:t>
            </a:r>
            <a:r>
              <a:rPr b="1" lang="fr" sz="16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VO</a:t>
            </a:r>
            <a:r>
              <a:rPr lang="fr" sz="16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ile </a:t>
            </a:r>
            <a:r>
              <a:rPr b="1" lang="fr" sz="16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S</a:t>
            </a:r>
            <a:r>
              <a:rPr lang="fr" sz="16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olaire)  </a:t>
            </a:r>
            <a:endParaRPr sz="16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55" name="Google Shape;255;p23"/>
          <p:cNvSpPr txBox="1"/>
          <p:nvPr/>
        </p:nvSpPr>
        <p:spPr>
          <a:xfrm>
            <a:off x="4240150" y="420663"/>
            <a:ext cx="44196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INDUSTRIALIZE AND STANDARDIZE</a:t>
            </a:r>
            <a:endParaRPr b="1" i="1"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56" name="Google Shape;25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57" name="Google Shape;257;p23"/>
          <p:cNvSpPr/>
          <p:nvPr/>
        </p:nvSpPr>
        <p:spPr>
          <a:xfrm>
            <a:off x="6124650" y="1869613"/>
            <a:ext cx="2773500" cy="19299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/>
              <a:t>SPECIFICATIONS: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/>
              <a:t>Max sail size:</a:t>
            </a:r>
            <a:r>
              <a:rPr lang="fr" sz="1300"/>
              <a:t> 64m²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/>
              <a:t>Mass: </a:t>
            </a:r>
            <a:r>
              <a:rPr lang="fr" sz="1300"/>
              <a:t>3.2</a:t>
            </a:r>
            <a:r>
              <a:rPr lang="fr" sz="1300"/>
              <a:t>T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/>
              <a:t>Conception and assembly: </a:t>
            </a:r>
            <a:r>
              <a:rPr lang="fr" sz="1300"/>
              <a:t>homemade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/>
              <a:t>Time to manufacture a 64m</a:t>
            </a:r>
            <a:r>
              <a:rPr lang="fr" sz="1300">
                <a:solidFill>
                  <a:schemeClr val="dk1"/>
                </a:solidFill>
              </a:rPr>
              <a:t>²</a:t>
            </a:r>
            <a:r>
              <a:rPr b="1" lang="fr" sz="1300"/>
              <a:t> sail: </a:t>
            </a:r>
            <a:r>
              <a:rPr lang="fr" sz="1300"/>
              <a:t>&lt;4 days (with 2 operators)</a:t>
            </a:r>
            <a:endParaRPr sz="13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4"/>
          <p:cNvSpPr/>
          <p:nvPr/>
        </p:nvSpPr>
        <p:spPr>
          <a:xfrm>
            <a:off x="0" y="0"/>
            <a:ext cx="9144000" cy="614400"/>
          </a:xfrm>
          <a:prstGeom prst="rect">
            <a:avLst/>
          </a:prstGeom>
          <a:gradFill>
            <a:gsLst>
              <a:gs pos="0">
                <a:srgbClr val="002550"/>
              </a:gs>
              <a:gs pos="100000">
                <a:srgbClr val="0049A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263" name="Google Shape;2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250" y="21936"/>
            <a:ext cx="881101" cy="61437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4"/>
          <p:cNvSpPr txBox="1"/>
          <p:nvPr/>
        </p:nvSpPr>
        <p:spPr>
          <a:xfrm>
            <a:off x="5917000" y="-4325"/>
            <a:ext cx="28692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SEXTANT</a:t>
            </a:r>
            <a:endParaRPr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65" name="Google Shape;265;p24"/>
          <p:cNvSpPr txBox="1"/>
          <p:nvPr/>
        </p:nvSpPr>
        <p:spPr>
          <a:xfrm>
            <a:off x="6498700" y="198160"/>
            <a:ext cx="17058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SOFTWARE</a:t>
            </a:r>
            <a:endParaRPr b="1" i="1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66" name="Google Shape;26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67" name="Google Shape;2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625" y="1905975"/>
            <a:ext cx="6060977" cy="306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4"/>
          <p:cNvPicPr preferRelativeResize="0"/>
          <p:nvPr/>
        </p:nvPicPr>
        <p:blipFill rotWithShape="1">
          <a:blip r:embed="rId5">
            <a:alphaModFix/>
          </a:blip>
          <a:srcRect b="0" l="0" r="54718" t="0"/>
          <a:stretch/>
        </p:blipFill>
        <p:spPr>
          <a:xfrm>
            <a:off x="6310675" y="2238863"/>
            <a:ext cx="2744475" cy="239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4"/>
          <p:cNvSpPr txBox="1"/>
          <p:nvPr/>
        </p:nvSpPr>
        <p:spPr>
          <a:xfrm>
            <a:off x="271300" y="821975"/>
            <a:ext cx="70077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aira"/>
              <a:buChar char="➔"/>
            </a:pPr>
            <a:r>
              <a:rPr lang="fr" sz="15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Simulate Orbital decay with high precision to compute optimal sail size</a:t>
            </a:r>
            <a:endParaRPr sz="15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aira"/>
              <a:buChar char="➔"/>
            </a:pPr>
            <a:r>
              <a:rPr lang="fr" sz="15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Compute collision risks integrated throughout the deorbiting trajectory</a:t>
            </a:r>
            <a:endParaRPr sz="15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aira"/>
              <a:buChar char="➔"/>
            </a:pPr>
            <a:r>
              <a:rPr lang="fr" sz="15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Generate report for regulations</a:t>
            </a:r>
            <a:endParaRPr b="1" sz="1500">
              <a:solidFill>
                <a:srgbClr val="FF9900"/>
              </a:solidFill>
              <a:latin typeface="Saira"/>
              <a:ea typeface="Saira"/>
              <a:cs typeface="Saira"/>
              <a:sym typeface="Sai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1412" y="636463"/>
            <a:ext cx="2674974" cy="12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76" name="Google Shape;27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412" y="1889504"/>
            <a:ext cx="2503900" cy="174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5"/>
          <p:cNvSpPr txBox="1"/>
          <p:nvPr/>
        </p:nvSpPr>
        <p:spPr>
          <a:xfrm>
            <a:off x="5558550" y="4032143"/>
            <a:ext cx="30174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u="sng">
                <a:solidFill>
                  <a:srgbClr val="F0EADA"/>
                </a:solidFill>
                <a:latin typeface="Saira"/>
                <a:ea typeface="Saira"/>
                <a:cs typeface="Saira"/>
                <a:sym typeface="Sair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jordan@gamaspace.com</a:t>
            </a:r>
            <a:endParaRPr sz="1800">
              <a:solidFill>
                <a:srgbClr val="F0EADA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78" name="Google Shape;278;p25"/>
          <p:cNvSpPr txBox="1"/>
          <p:nvPr/>
        </p:nvSpPr>
        <p:spPr>
          <a:xfrm>
            <a:off x="5482863" y="3678243"/>
            <a:ext cx="3017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rgbClr val="F0EADA"/>
                </a:solidFill>
                <a:latin typeface="Saira"/>
                <a:ea typeface="Saira"/>
                <a:cs typeface="Saira"/>
                <a:sym typeface="Saira"/>
              </a:rPr>
              <a:t>CONTACT US:</a:t>
            </a:r>
            <a:endParaRPr b="1" i="1" sz="1800">
              <a:solidFill>
                <a:srgbClr val="F0EADA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pic>
        <p:nvPicPr>
          <p:cNvPr id="279" name="Google Shape;27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6199" y="528699"/>
            <a:ext cx="4086098" cy="408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14095" l="22510" r="0" t="37233"/>
          <a:stretch/>
        </p:blipFill>
        <p:spPr>
          <a:xfrm>
            <a:off x="2388050" y="3179225"/>
            <a:ext cx="3876624" cy="18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0426" y="2916850"/>
            <a:ext cx="3133548" cy="208853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0" y="0"/>
            <a:ext cx="9144000" cy="1005900"/>
          </a:xfrm>
          <a:prstGeom prst="rect">
            <a:avLst/>
          </a:prstGeom>
          <a:gradFill>
            <a:gsLst>
              <a:gs pos="0">
                <a:srgbClr val="002550"/>
              </a:gs>
              <a:gs pos="100000">
                <a:srgbClr val="0049A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025" y="-3"/>
            <a:ext cx="1442606" cy="10059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6167300" y="133825"/>
            <a:ext cx="19197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PRESENTATION</a:t>
            </a:r>
            <a:endParaRPr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6037076" y="406850"/>
            <a:ext cx="21756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GAMA</a:t>
            </a:r>
            <a:endParaRPr b="1" i="1"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2700" y="1005912"/>
            <a:ext cx="3133550" cy="20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8162" y="3420975"/>
            <a:ext cx="1382625" cy="121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25951" y="1005900"/>
            <a:ext cx="3096750" cy="228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9">
            <a:alphaModFix/>
          </a:blip>
          <a:srcRect b="0" l="23366" r="23345" t="0"/>
          <a:stretch/>
        </p:blipFill>
        <p:spPr>
          <a:xfrm>
            <a:off x="312543" y="2916325"/>
            <a:ext cx="2313409" cy="208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10">
            <a:alphaModFix/>
          </a:blip>
          <a:srcRect b="7270" l="0" r="0" t="30852"/>
          <a:stretch/>
        </p:blipFill>
        <p:spPr>
          <a:xfrm>
            <a:off x="326150" y="1002476"/>
            <a:ext cx="2313400" cy="19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25350" y="1094000"/>
            <a:ext cx="804400" cy="3639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/>
          <p:nvPr/>
        </p:nvSpPr>
        <p:spPr>
          <a:xfrm>
            <a:off x="0" y="0"/>
            <a:ext cx="9144000" cy="1005900"/>
          </a:xfrm>
          <a:prstGeom prst="rect">
            <a:avLst/>
          </a:prstGeom>
          <a:gradFill>
            <a:gsLst>
              <a:gs pos="0">
                <a:srgbClr val="002550"/>
              </a:gs>
              <a:gs pos="100000">
                <a:srgbClr val="0049A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25" y="-3"/>
            <a:ext cx="1442606" cy="10059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5211200" y="124575"/>
            <a:ext cx="33759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IMPACT OF REGULATIONS</a:t>
            </a:r>
            <a:endParaRPr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4986200" y="397600"/>
            <a:ext cx="38259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THE SEAT BELT EXAMPLE (US)</a:t>
            </a:r>
            <a:endParaRPr b="1" i="1"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725" y="1056300"/>
            <a:ext cx="4984376" cy="36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305675" y="3549175"/>
            <a:ext cx="3167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 sz="1250">
                <a:solidFill>
                  <a:schemeClr val="dk1"/>
                </a:solidFill>
                <a:highlight>
                  <a:srgbClr val="FFFFFF"/>
                </a:highlight>
                <a:latin typeface="Saira"/>
                <a:ea typeface="Saira"/>
                <a:cs typeface="Saira"/>
                <a:sym typeface="Saira"/>
              </a:rPr>
              <a:t>1984, </a:t>
            </a:r>
            <a:r>
              <a:rPr b="1" lang="fr" sz="1250">
                <a:solidFill>
                  <a:schemeClr val="dk1"/>
                </a:solidFill>
                <a:highlight>
                  <a:srgbClr val="FFFFFF"/>
                </a:highlight>
                <a:latin typeface="Saira"/>
                <a:ea typeface="Saira"/>
                <a:cs typeface="Saira"/>
                <a:sym typeface="Saira"/>
              </a:rPr>
              <a:t>65%</a:t>
            </a:r>
            <a:r>
              <a:rPr lang="fr" sz="1250">
                <a:solidFill>
                  <a:schemeClr val="dk1"/>
                </a:solidFill>
                <a:highlight>
                  <a:srgbClr val="FFFFFF"/>
                </a:highlight>
                <a:latin typeface="Saira"/>
                <a:ea typeface="Saira"/>
                <a:cs typeface="Saira"/>
                <a:sym typeface="Saira"/>
              </a:rPr>
              <a:t> of Americans were </a:t>
            </a:r>
            <a:r>
              <a:rPr b="1" lang="fr" sz="1250">
                <a:solidFill>
                  <a:schemeClr val="dk1"/>
                </a:solidFill>
                <a:highlight>
                  <a:srgbClr val="FFFFFF"/>
                </a:highlight>
                <a:latin typeface="Saira"/>
                <a:ea typeface="Saira"/>
                <a:cs typeface="Saira"/>
                <a:sym typeface="Saira"/>
              </a:rPr>
              <a:t>against mandatory seat belts </a:t>
            </a:r>
            <a:r>
              <a:rPr lang="fr" sz="1250">
                <a:solidFill>
                  <a:schemeClr val="dk1"/>
                </a:solidFill>
                <a:highlight>
                  <a:srgbClr val="FFFFFF"/>
                </a:highlight>
                <a:latin typeface="Saira"/>
                <a:ea typeface="Saira"/>
                <a:cs typeface="Saira"/>
                <a:sym typeface="Saira"/>
              </a:rPr>
              <a:t>as well as </a:t>
            </a:r>
            <a:r>
              <a:rPr b="1" lang="fr" sz="1250">
                <a:solidFill>
                  <a:schemeClr val="dk1"/>
                </a:solidFill>
                <a:highlight>
                  <a:srgbClr val="FFFFFF"/>
                </a:highlight>
                <a:latin typeface="Saira"/>
                <a:ea typeface="Saira"/>
                <a:cs typeface="Saira"/>
                <a:sym typeface="Saira"/>
              </a:rPr>
              <a:t>penalties for not wearing them</a:t>
            </a:r>
            <a:r>
              <a:rPr lang="fr" sz="1250">
                <a:solidFill>
                  <a:schemeClr val="dk1"/>
                </a:solidFill>
                <a:highlight>
                  <a:srgbClr val="FFFFFF"/>
                </a:highlight>
                <a:latin typeface="Saira"/>
                <a:ea typeface="Saira"/>
                <a:cs typeface="Saira"/>
                <a:sym typeface="Saira"/>
              </a:rPr>
              <a:t> [1]</a:t>
            </a:r>
            <a:endParaRPr sz="135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cxnSp>
        <p:nvCxnSpPr>
          <p:cNvPr id="88" name="Google Shape;88;p15"/>
          <p:cNvCxnSpPr/>
          <p:nvPr/>
        </p:nvCxnSpPr>
        <p:spPr>
          <a:xfrm flipH="1">
            <a:off x="4545525" y="2269925"/>
            <a:ext cx="259800" cy="1148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9" name="Google Shape;89;p15"/>
          <p:cNvSpPr txBox="1"/>
          <p:nvPr/>
        </p:nvSpPr>
        <p:spPr>
          <a:xfrm>
            <a:off x="4372875" y="1747550"/>
            <a:ext cx="16671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100">
                <a:solidFill>
                  <a:srgbClr val="FF0000"/>
                </a:solidFill>
              </a:rPr>
              <a:t>Introduction of mains Seat Belt laws  </a:t>
            </a:r>
            <a:endParaRPr i="1" sz="1100">
              <a:solidFill>
                <a:srgbClr val="FF0000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69450" y="4803075"/>
            <a:ext cx="900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[1] </a:t>
            </a:r>
            <a:r>
              <a:rPr lang="fr" sz="7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“POLL FINDS INCREASE in PUBLIC’S CONCERN over SAFETY in CARS.” </a:t>
            </a:r>
            <a:r>
              <a:rPr i="1" lang="fr" sz="7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Nytimes.com</a:t>
            </a:r>
            <a:r>
              <a:rPr lang="fr" sz="7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The New York Times, 8 July 1984, www.nytimes.com/1984/07/08/us/poll-finds-increase-in-public-s-concern-over-safety-in-cars.html.</a:t>
            </a:r>
            <a:endParaRPr sz="900"/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475" y="1158300"/>
            <a:ext cx="2845498" cy="18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465475" y="2459654"/>
            <a:ext cx="5836500" cy="11469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/>
          <p:cNvSpPr txBox="1"/>
          <p:nvPr/>
        </p:nvSpPr>
        <p:spPr>
          <a:xfrm>
            <a:off x="483925" y="2459650"/>
            <a:ext cx="5972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300">
                <a:solidFill>
                  <a:srgbClr val="00489D"/>
                </a:solidFill>
                <a:latin typeface="Saira"/>
                <a:ea typeface="Saira"/>
                <a:cs typeface="Saira"/>
                <a:sym typeface="Saira"/>
              </a:rPr>
              <a:t>ESSB-ST-U-007 Issue 1 part 5.4.2.3; FCC 22-74A1</a:t>
            </a:r>
            <a:endParaRPr b="1" i="1" sz="1300">
              <a:solidFill>
                <a:srgbClr val="00489D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fr" sz="13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</a:br>
            <a:r>
              <a:rPr lang="fr" sz="15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The orbit clearance</a:t>
            </a:r>
            <a:r>
              <a:rPr b="1" lang="fr" sz="15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lang="fr" sz="15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time shall be </a:t>
            </a:r>
            <a:br>
              <a:rPr lang="fr" sz="15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</a:br>
            <a:r>
              <a:rPr b="1" lang="fr" sz="1500" u="sng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less than 5 years</a:t>
            </a:r>
            <a:endParaRPr sz="15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465475" y="1204000"/>
            <a:ext cx="5836500" cy="11469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/>
          <p:cNvSpPr/>
          <p:nvPr/>
        </p:nvSpPr>
        <p:spPr>
          <a:xfrm>
            <a:off x="0" y="0"/>
            <a:ext cx="9144000" cy="1005900"/>
          </a:xfrm>
          <a:prstGeom prst="rect">
            <a:avLst/>
          </a:prstGeom>
          <a:gradFill>
            <a:gsLst>
              <a:gs pos="0">
                <a:srgbClr val="002550"/>
              </a:gs>
              <a:gs pos="100000">
                <a:srgbClr val="0049A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25" y="-3"/>
            <a:ext cx="1442606" cy="100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/>
        </p:nvSpPr>
        <p:spPr>
          <a:xfrm>
            <a:off x="483925" y="1204000"/>
            <a:ext cx="59721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300">
                <a:solidFill>
                  <a:srgbClr val="00489D"/>
                </a:solidFill>
                <a:latin typeface="Saira"/>
                <a:ea typeface="Saira"/>
                <a:cs typeface="Saira"/>
                <a:sym typeface="Saira"/>
              </a:rPr>
              <a:t>ESSB-ST-U-007 Issue 1 part 5.4.1.1; ODMSP part 4.2; LOS Article 41-12</a:t>
            </a:r>
            <a:endParaRPr b="1" i="1" sz="1300">
              <a:solidFill>
                <a:srgbClr val="00489D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000">
              <a:solidFill>
                <a:srgbClr val="00489D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Probability of successful disposal </a:t>
            </a:r>
            <a:br>
              <a:rPr lang="fr" sz="15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</a:br>
            <a:r>
              <a:rPr b="1" i="1" lang="fr" sz="1500" u="sng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above 0,9 through to end of life</a:t>
            </a:r>
            <a:endParaRPr b="1" i="1" sz="1600">
              <a:latin typeface="Saira"/>
              <a:ea typeface="Saira"/>
              <a:cs typeface="Saira"/>
              <a:sym typeface="Saira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4073" y="1487825"/>
            <a:ext cx="857174" cy="571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5">
            <a:alphaModFix/>
          </a:blip>
          <a:srcRect b="0" l="0" r="21054" t="0"/>
          <a:stretch/>
        </p:blipFill>
        <p:spPr>
          <a:xfrm>
            <a:off x="7529350" y="2748875"/>
            <a:ext cx="857176" cy="57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4073" y="2748875"/>
            <a:ext cx="857174" cy="571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 rotWithShape="1">
          <a:blip r:embed="rId5">
            <a:alphaModFix/>
          </a:blip>
          <a:srcRect b="0" l="0" r="21054" t="0"/>
          <a:stretch/>
        </p:blipFill>
        <p:spPr>
          <a:xfrm>
            <a:off x="7529350" y="1487825"/>
            <a:ext cx="857176" cy="571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>
            <a:off x="5220725" y="134238"/>
            <a:ext cx="33759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END-OF-LIFE REGULATIONS</a:t>
            </a:r>
            <a:endParaRPr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4995725" y="407263"/>
            <a:ext cx="38259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AROUND THE WORLD</a:t>
            </a:r>
            <a:endParaRPr b="1" i="1"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pic>
        <p:nvPicPr>
          <p:cNvPr id="109" name="Google Shape;109;p16"/>
          <p:cNvPicPr preferRelativeResize="0"/>
          <p:nvPr/>
        </p:nvPicPr>
        <p:blipFill rotWithShape="1">
          <a:blip r:embed="rId6">
            <a:alphaModFix/>
          </a:blip>
          <a:srcRect b="20453" l="0" r="0" t="62343"/>
          <a:stretch/>
        </p:blipFill>
        <p:spPr>
          <a:xfrm>
            <a:off x="465473" y="3861700"/>
            <a:ext cx="7335152" cy="5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470550" y="4380100"/>
            <a:ext cx="72603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dk1"/>
                </a:solidFill>
              </a:rPr>
              <a:t>Figure 1:</a:t>
            </a:r>
            <a:r>
              <a:rPr lang="fr" sz="900">
                <a:solidFill>
                  <a:schemeClr val="dk1"/>
                </a:solidFill>
              </a:rPr>
              <a:t> Excerpt from the Falcon 9’s rideshare user guide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11" name="Google Shape;11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0" y="0"/>
            <a:ext cx="9144000" cy="1005900"/>
          </a:xfrm>
          <a:prstGeom prst="rect">
            <a:avLst/>
          </a:prstGeom>
          <a:gradFill>
            <a:gsLst>
              <a:gs pos="0">
                <a:srgbClr val="002550"/>
              </a:gs>
              <a:gs pos="100000">
                <a:srgbClr val="0049A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25" y="-3"/>
            <a:ext cx="1442606" cy="100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4495325" y="124575"/>
            <a:ext cx="44526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SATELLITE RELIABILITY CHALLENGES</a:t>
            </a:r>
            <a:endParaRPr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4808675" y="397600"/>
            <a:ext cx="38259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MANY SATELLITES FAIL</a:t>
            </a:r>
            <a:endParaRPr b="1" i="1"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b="0" l="0" r="35736" t="0"/>
          <a:stretch/>
        </p:blipFill>
        <p:spPr>
          <a:xfrm>
            <a:off x="1834625" y="2341350"/>
            <a:ext cx="5645496" cy="238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4874800" y="1540750"/>
            <a:ext cx="4236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Only </a:t>
            </a:r>
            <a:r>
              <a:rPr b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60%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of Cubesats are successful</a:t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555925" y="4443025"/>
            <a:ext cx="82029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dk1"/>
                </a:solidFill>
              </a:rPr>
              <a:t>Figure 3:</a:t>
            </a:r>
            <a:r>
              <a:rPr lang="fr" sz="900">
                <a:solidFill>
                  <a:schemeClr val="dk1"/>
                </a:solidFill>
              </a:rPr>
              <a:t> Rate of success/failure among the 672 analyzed CubeSats (left); classification of the failures per reason (center) and per lifetime (right) [3]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375025" y="2197525"/>
            <a:ext cx="4452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dk1"/>
                </a:solidFill>
              </a:rPr>
              <a:t>Figure 2:</a:t>
            </a:r>
            <a:r>
              <a:rPr lang="fr" sz="900">
                <a:solidFill>
                  <a:schemeClr val="dk1"/>
                </a:solidFill>
              </a:rPr>
              <a:t> Categorization of small satellites based on launch year [2]</a:t>
            </a:r>
            <a:endParaRPr sz="900">
              <a:solidFill>
                <a:schemeClr val="dk1"/>
              </a:solidFill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96150" y="4729200"/>
            <a:ext cx="89517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solidFill>
                  <a:schemeClr val="dk1"/>
                </a:solidFill>
              </a:rPr>
              <a:t>[2] A. Cervone et al., “The Path towards Increasing RAMS for Novel Complex Missions Based on CubeSat Technology,” </a:t>
            </a:r>
            <a:r>
              <a:rPr i="1" lang="fr" sz="700">
                <a:solidFill>
                  <a:schemeClr val="dk1"/>
                </a:solidFill>
              </a:rPr>
              <a:t>CEAS Space Journal</a:t>
            </a:r>
            <a:r>
              <a:rPr lang="fr" sz="700">
                <a:solidFill>
                  <a:schemeClr val="dk1"/>
                </a:solidFill>
              </a:rPr>
              <a:t> 16, no. 2 (March 2024): 203–24,</a:t>
            </a:r>
            <a:r>
              <a:rPr lang="fr" sz="7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" sz="700" u="sng">
                <a:solidFill>
                  <a:schemeClr val="hlink"/>
                </a:solidFill>
                <a:hlinkClick r:id="rId6"/>
              </a:rPr>
              <a:t>https://doi.org/10.1007/s12567-023-00517-9</a:t>
            </a:r>
            <a:r>
              <a:rPr lang="fr" sz="700">
                <a:solidFill>
                  <a:schemeClr val="dk1"/>
                </a:solidFill>
              </a:rPr>
              <a:t>.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solidFill>
                  <a:schemeClr val="dk1"/>
                </a:solidFill>
              </a:rPr>
              <a:t>[3] Raja Pandi Perumal et al., “Small Satellite Reliability: A Decade in Review,” n.d.</a:t>
            </a:r>
            <a:endParaRPr sz="700">
              <a:solidFill>
                <a:schemeClr val="dk1"/>
              </a:solidFill>
            </a:endParaRPr>
          </a:p>
        </p:txBody>
      </p:sp>
      <p:graphicFrame>
        <p:nvGraphicFramePr>
          <p:cNvPr id="125" name="Google Shape;125;p17"/>
          <p:cNvGraphicFramePr/>
          <p:nvPr/>
        </p:nvGraphicFramePr>
        <p:xfrm>
          <a:off x="150225" y="1205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{33DEDC49-94EF-4016-A696-6EB12F91F2B9}</a:tableStyleId>
              </a:tblPr>
              <a:tblGrid>
                <a:gridCol w="1169350"/>
                <a:gridCol w="1169350"/>
                <a:gridCol w="1169350"/>
                <a:gridCol w="1169350"/>
              </a:tblGrid>
              <a:tr h="132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00">
                          <a:solidFill>
                            <a:schemeClr val="lt1"/>
                          </a:solidFill>
                          <a:latin typeface="Saira"/>
                          <a:ea typeface="Saira"/>
                          <a:cs typeface="Saira"/>
                          <a:sym typeface="Saira"/>
                        </a:rPr>
                        <a:t>Launch year</a:t>
                      </a:r>
                      <a:endParaRPr b="1" sz="1000">
                        <a:solidFill>
                          <a:schemeClr val="lt1"/>
                        </a:solidFill>
                        <a:latin typeface="Saira"/>
                        <a:ea typeface="Saira"/>
                        <a:cs typeface="Saira"/>
                        <a:sym typeface="Saira"/>
                      </a:endParaRPr>
                    </a:p>
                  </a:txBody>
                  <a:tcPr marT="91425" marB="91425" marR="91425" marL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00">
                          <a:solidFill>
                            <a:schemeClr val="lt1"/>
                          </a:solidFill>
                          <a:latin typeface="Saira"/>
                          <a:ea typeface="Saira"/>
                          <a:cs typeface="Saira"/>
                          <a:sym typeface="Saira"/>
                        </a:rPr>
                        <a:t>Launched</a:t>
                      </a:r>
                      <a:endParaRPr b="1" sz="1000">
                        <a:solidFill>
                          <a:schemeClr val="lt1"/>
                        </a:solidFill>
                        <a:latin typeface="Saira"/>
                        <a:ea typeface="Saira"/>
                        <a:cs typeface="Saira"/>
                        <a:sym typeface="Saira"/>
                      </a:endParaRPr>
                    </a:p>
                  </a:txBody>
                  <a:tcPr marT="91425" marB="91425" marR="91425" marL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00">
                          <a:solidFill>
                            <a:schemeClr val="lt1"/>
                          </a:solidFill>
                          <a:latin typeface="Saira"/>
                          <a:ea typeface="Saira"/>
                          <a:cs typeface="Saira"/>
                          <a:sym typeface="Saira"/>
                        </a:rPr>
                        <a:t>Failed</a:t>
                      </a:r>
                      <a:endParaRPr b="1" sz="1000">
                        <a:solidFill>
                          <a:schemeClr val="lt1"/>
                        </a:solidFill>
                        <a:latin typeface="Saira"/>
                        <a:ea typeface="Saira"/>
                        <a:cs typeface="Saira"/>
                        <a:sym typeface="Saira"/>
                      </a:endParaRPr>
                    </a:p>
                  </a:txBody>
                  <a:tcPr marT="91425" marB="91425" marR="91425" marL="91425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00">
                          <a:solidFill>
                            <a:schemeClr val="lt1"/>
                          </a:solidFill>
                          <a:latin typeface="Saira"/>
                          <a:ea typeface="Saira"/>
                          <a:cs typeface="Saira"/>
                          <a:sym typeface="Saira"/>
                        </a:rPr>
                        <a:t>Censored</a:t>
                      </a:r>
                      <a:endParaRPr b="1" sz="1000">
                        <a:solidFill>
                          <a:schemeClr val="lt1"/>
                        </a:solidFill>
                        <a:latin typeface="Saira"/>
                        <a:ea typeface="Saira"/>
                        <a:cs typeface="Saira"/>
                        <a:sym typeface="Saira"/>
                      </a:endParaRPr>
                    </a:p>
                  </a:txBody>
                  <a:tcPr marT="91425" marB="91425" marR="91425" marL="91425">
                    <a:solidFill>
                      <a:srgbClr val="1C4587"/>
                    </a:solidFill>
                  </a:tcPr>
                </a:tc>
              </a:tr>
              <a:tr h="279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Saira"/>
                          <a:ea typeface="Saira"/>
                          <a:cs typeface="Saira"/>
                          <a:sym typeface="Saira"/>
                        </a:rPr>
                        <a:t>1990-2009</a:t>
                      </a:r>
                      <a:endParaRPr sz="1200">
                        <a:latin typeface="Saira"/>
                        <a:ea typeface="Saira"/>
                        <a:cs typeface="Saira"/>
                        <a:sym typeface="Sair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Saira"/>
                          <a:ea typeface="Saira"/>
                          <a:cs typeface="Saira"/>
                          <a:sym typeface="Saira"/>
                        </a:rPr>
                        <a:t>441</a:t>
                      </a:r>
                      <a:endParaRPr sz="1200">
                        <a:latin typeface="Saira"/>
                        <a:ea typeface="Saira"/>
                        <a:cs typeface="Saira"/>
                        <a:sym typeface="Sair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Saira"/>
                          <a:ea typeface="Saira"/>
                          <a:cs typeface="Saira"/>
                          <a:sym typeface="Saira"/>
                        </a:rPr>
                        <a:t>228</a:t>
                      </a:r>
                      <a:endParaRPr sz="1200">
                        <a:latin typeface="Saira"/>
                        <a:ea typeface="Saira"/>
                        <a:cs typeface="Saira"/>
                        <a:sym typeface="Sair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Saira"/>
                          <a:ea typeface="Saira"/>
                          <a:cs typeface="Saira"/>
                          <a:sym typeface="Saira"/>
                        </a:rPr>
                        <a:t>213</a:t>
                      </a:r>
                      <a:endParaRPr sz="1200">
                        <a:latin typeface="Saira"/>
                        <a:ea typeface="Saira"/>
                        <a:cs typeface="Saira"/>
                        <a:sym typeface="Saira"/>
                      </a:endParaRPr>
                    </a:p>
                  </a:txBody>
                  <a:tcPr marT="91425" marB="91425" marR="91425" marL="91425"/>
                </a:tc>
              </a:tr>
              <a:tr h="279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Saira"/>
                          <a:ea typeface="Saira"/>
                          <a:cs typeface="Saira"/>
                          <a:sym typeface="Saira"/>
                        </a:rPr>
                        <a:t>2010-2019</a:t>
                      </a:r>
                      <a:endParaRPr sz="1200">
                        <a:latin typeface="Saira"/>
                        <a:ea typeface="Saira"/>
                        <a:cs typeface="Saira"/>
                        <a:sym typeface="Sair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Saira"/>
                          <a:ea typeface="Saira"/>
                          <a:cs typeface="Saira"/>
                          <a:sym typeface="Saira"/>
                        </a:rPr>
                        <a:t>425</a:t>
                      </a:r>
                      <a:endParaRPr sz="1200">
                        <a:latin typeface="Saira"/>
                        <a:ea typeface="Saira"/>
                        <a:cs typeface="Saira"/>
                        <a:sym typeface="Sair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Saira"/>
                          <a:ea typeface="Saira"/>
                          <a:cs typeface="Saira"/>
                          <a:sym typeface="Saira"/>
                        </a:rPr>
                        <a:t>56</a:t>
                      </a:r>
                      <a:endParaRPr sz="1200">
                        <a:latin typeface="Saira"/>
                        <a:ea typeface="Saira"/>
                        <a:cs typeface="Saira"/>
                        <a:sym typeface="Sair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200">
                          <a:latin typeface="Saira"/>
                          <a:ea typeface="Saira"/>
                          <a:cs typeface="Saira"/>
                          <a:sym typeface="Saira"/>
                        </a:rPr>
                        <a:t>369</a:t>
                      </a:r>
                      <a:endParaRPr sz="1200">
                        <a:latin typeface="Saira"/>
                        <a:ea typeface="Saira"/>
                        <a:cs typeface="Saira"/>
                        <a:sym typeface="Sair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26" name="Google Shape;12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/>
          <p:nvPr/>
        </p:nvSpPr>
        <p:spPr>
          <a:xfrm>
            <a:off x="0" y="0"/>
            <a:ext cx="9144000" cy="399300"/>
          </a:xfrm>
          <a:prstGeom prst="rect">
            <a:avLst/>
          </a:prstGeom>
          <a:gradFill>
            <a:gsLst>
              <a:gs pos="0">
                <a:srgbClr val="002550"/>
              </a:gs>
              <a:gs pos="100000">
                <a:srgbClr val="0049A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25" y="-2"/>
            <a:ext cx="572652" cy="39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2075" y="572625"/>
            <a:ext cx="6279849" cy="3505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114300" y="4173675"/>
            <a:ext cx="89154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To deorbit using propulsion, all the spacecraft 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subsystems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r>
              <a:rPr b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MUST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still be functional</a:t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112000" y="4805400"/>
            <a:ext cx="89517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solidFill>
                  <a:schemeClr val="dk1"/>
                </a:solidFill>
              </a:rPr>
              <a:t>[3] Raja Pandi Perumal et al., “Small Satellite Reliability: A Decade in Review,” n.d.</a:t>
            </a:r>
            <a:endParaRPr sz="700">
              <a:solidFill>
                <a:schemeClr val="dk1"/>
              </a:solidFill>
            </a:endParaRPr>
          </a:p>
        </p:txBody>
      </p:sp>
      <p:cxnSp>
        <p:nvCxnSpPr>
          <p:cNvPr id="136" name="Google Shape;136;p18"/>
          <p:cNvCxnSpPr/>
          <p:nvPr/>
        </p:nvCxnSpPr>
        <p:spPr>
          <a:xfrm>
            <a:off x="2204350" y="845850"/>
            <a:ext cx="8700" cy="2622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" name="Google Shape;137;p18"/>
          <p:cNvSpPr txBox="1"/>
          <p:nvPr/>
        </p:nvSpPr>
        <p:spPr>
          <a:xfrm>
            <a:off x="1375600" y="3323600"/>
            <a:ext cx="166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FF0000"/>
                </a:solidFill>
              </a:rPr>
              <a:t>1 year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38" name="Google Shape;13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/>
          <p:nvPr/>
        </p:nvSpPr>
        <p:spPr>
          <a:xfrm>
            <a:off x="0" y="0"/>
            <a:ext cx="9144000" cy="1005900"/>
          </a:xfrm>
          <a:prstGeom prst="rect">
            <a:avLst/>
          </a:prstGeom>
          <a:gradFill>
            <a:gsLst>
              <a:gs pos="0">
                <a:srgbClr val="002550"/>
              </a:gs>
              <a:gs pos="100000">
                <a:srgbClr val="0049A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25" y="-3"/>
            <a:ext cx="1442606" cy="100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/>
        </p:nvSpPr>
        <p:spPr>
          <a:xfrm>
            <a:off x="4719000" y="2198650"/>
            <a:ext cx="40251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7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+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direct cost (more systems, more propellant, increased launch mass)</a:t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7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-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Payload mass</a:t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7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+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indirect cost (increased complexity = more risks, more paperwork) </a:t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640200" y="1640150"/>
            <a:ext cx="33792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RELIABILITY </a:t>
            </a:r>
            <a:r>
              <a:rPr lang="fr" sz="1800">
                <a:solidFill>
                  <a:schemeClr val="dk1"/>
                </a:solidFill>
              </a:rPr>
              <a:t>REQUIREMENT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4583400" y="1640150"/>
            <a:ext cx="42963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5-YEAR CLEARANCE</a:t>
            </a:r>
            <a:r>
              <a:rPr lang="fr" sz="1800">
                <a:solidFill>
                  <a:schemeClr val="dk1"/>
                </a:solidFill>
              </a:rPr>
              <a:t> </a:t>
            </a:r>
            <a:r>
              <a:rPr lang="fr" sz="1800">
                <a:solidFill>
                  <a:schemeClr val="dk1"/>
                </a:solidFill>
              </a:rPr>
              <a:t>REQUIREMENT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317250" y="2198650"/>
            <a:ext cx="4025100" cy="19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7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+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indirect costs for qualification of all subsystems required to deorbit</a:t>
            </a:r>
            <a:b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</a:br>
            <a:r>
              <a:rPr b="1" lang="fr" sz="27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+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risk of not getting launch approval</a:t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7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+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risk of penalties</a:t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cxnSp>
        <p:nvCxnSpPr>
          <p:cNvPr id="149" name="Google Shape;149;p19"/>
          <p:cNvCxnSpPr/>
          <p:nvPr/>
        </p:nvCxnSpPr>
        <p:spPr>
          <a:xfrm flipH="1" rot="10800000">
            <a:off x="652775" y="2077800"/>
            <a:ext cx="3374100" cy="1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0" name="Google Shape;150;p19"/>
          <p:cNvCxnSpPr/>
          <p:nvPr/>
        </p:nvCxnSpPr>
        <p:spPr>
          <a:xfrm>
            <a:off x="4663750" y="2077675"/>
            <a:ext cx="40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1" name="Google Shape;151;p19"/>
          <p:cNvSpPr txBox="1"/>
          <p:nvPr/>
        </p:nvSpPr>
        <p:spPr>
          <a:xfrm>
            <a:off x="5402800" y="122450"/>
            <a:ext cx="31716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COST-BENEFIT </a:t>
            </a:r>
            <a:endParaRPr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6044800" y="419050"/>
            <a:ext cx="18876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TRADE-OFF</a:t>
            </a:r>
            <a:endParaRPr b="1" i="1"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53" name="Google Shape;15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/>
          <p:nvPr/>
        </p:nvSpPr>
        <p:spPr>
          <a:xfrm>
            <a:off x="0" y="0"/>
            <a:ext cx="9144000" cy="1005900"/>
          </a:xfrm>
          <a:prstGeom prst="rect">
            <a:avLst/>
          </a:prstGeom>
          <a:gradFill>
            <a:gsLst>
              <a:gs pos="0">
                <a:srgbClr val="002550"/>
              </a:gs>
              <a:gs pos="100000">
                <a:srgbClr val="0049A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25" y="-3"/>
            <a:ext cx="1442606" cy="100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25" y="1573600"/>
            <a:ext cx="2670067" cy="31706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/>
          <p:nvPr/>
        </p:nvSpPr>
        <p:spPr>
          <a:xfrm>
            <a:off x="3767775" y="2553625"/>
            <a:ext cx="833700" cy="81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62" name="Google Shape;162;p20"/>
          <p:cNvGraphicFramePr/>
          <p:nvPr/>
        </p:nvGraphicFramePr>
        <p:xfrm>
          <a:off x="4923750" y="1416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{BC0AF17F-DC5A-4D55-8828-0F94E2F2063D}</a:tableStyleId>
              </a:tblPr>
              <a:tblGrid>
                <a:gridCol w="1240650"/>
                <a:gridCol w="862250"/>
                <a:gridCol w="973925"/>
                <a:gridCol w="638975"/>
              </a:tblGrid>
              <a:tr h="26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/>
                        <a:t>Benefits and Costs by User Group</a:t>
                      </a:r>
                      <a:endParaRPr b="1"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/>
                        <a:t>No deorbiting device</a:t>
                      </a:r>
                      <a:endParaRPr b="1"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/>
                        <a:t>Other deorbiting device</a:t>
                      </a:r>
                      <a:endParaRPr b="1"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/>
                        <a:t>Dragsail</a:t>
                      </a:r>
                      <a:endParaRPr b="1"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/>
                        <a:t>Satellite Operators</a:t>
                      </a:r>
                      <a:endParaRPr b="1"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Purchase cost</a:t>
                      </a:r>
                      <a:endParaRPr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Operation cost</a:t>
                      </a:r>
                      <a:endParaRPr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Launch delay cost</a:t>
                      </a:r>
                      <a:endParaRPr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Fines</a:t>
                      </a:r>
                      <a:endParaRPr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Active deorbiting cost</a:t>
                      </a:r>
                      <a:endParaRPr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/>
                        <a:t>Satellite Manufacturers</a:t>
                      </a:r>
                      <a:endParaRPr b="1"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Design costs</a:t>
                      </a:r>
                      <a:endParaRPr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Qualification costs</a:t>
                      </a:r>
                      <a:endParaRPr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Delivery delay cost</a:t>
                      </a:r>
                      <a:endParaRPr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74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800"/>
                        <a:t>Launchers</a:t>
                      </a:r>
                      <a:endParaRPr b="1"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14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Launch authorization cost</a:t>
                      </a:r>
                      <a:endParaRPr sz="8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3" name="Google Shape;163;p20"/>
          <p:cNvSpPr txBox="1"/>
          <p:nvPr/>
        </p:nvSpPr>
        <p:spPr>
          <a:xfrm>
            <a:off x="1304250" y="1019438"/>
            <a:ext cx="65355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But, with the right system, costs can be reduced</a:t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6220550" y="2051550"/>
            <a:ext cx="740100" cy="1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65" name="Google Shape;165;p20"/>
          <p:cNvPicPr preferRelativeResize="0"/>
          <p:nvPr/>
        </p:nvPicPr>
        <p:blipFill rotWithShape="1">
          <a:blip r:embed="rId5">
            <a:alphaModFix/>
          </a:blip>
          <a:srcRect b="20749" l="0" r="10" t="14184"/>
          <a:stretch/>
        </p:blipFill>
        <p:spPr>
          <a:xfrm>
            <a:off x="6355300" y="2232375"/>
            <a:ext cx="470600" cy="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 rotWithShape="1">
          <a:blip r:embed="rId5">
            <a:alphaModFix/>
          </a:blip>
          <a:srcRect b="20749" l="0" r="10" t="14184"/>
          <a:stretch/>
        </p:blipFill>
        <p:spPr>
          <a:xfrm>
            <a:off x="6355300" y="2571750"/>
            <a:ext cx="470600" cy="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5">
            <a:alphaModFix/>
          </a:blip>
          <a:srcRect b="20749" l="0" r="10" t="14184"/>
          <a:stretch/>
        </p:blipFill>
        <p:spPr>
          <a:xfrm>
            <a:off x="6355300" y="2948100"/>
            <a:ext cx="470600" cy="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5">
            <a:alphaModFix/>
          </a:blip>
          <a:srcRect b="20749" l="0" r="10" t="14184"/>
          <a:stretch/>
        </p:blipFill>
        <p:spPr>
          <a:xfrm>
            <a:off x="6412200" y="3798225"/>
            <a:ext cx="470600" cy="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5">
            <a:alphaModFix/>
          </a:blip>
          <a:srcRect b="20750" l="0" r="10" t="41432"/>
          <a:stretch/>
        </p:blipFill>
        <p:spPr>
          <a:xfrm>
            <a:off x="6412200" y="4171375"/>
            <a:ext cx="470600" cy="1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5">
            <a:alphaModFix/>
          </a:blip>
          <a:srcRect b="20750" l="0" r="10" t="41432"/>
          <a:stretch/>
        </p:blipFill>
        <p:spPr>
          <a:xfrm>
            <a:off x="6412200" y="4834300"/>
            <a:ext cx="470600" cy="1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5">
            <a:alphaModFix/>
          </a:blip>
          <a:srcRect b="20749" l="0" r="10" t="14184"/>
          <a:stretch/>
        </p:blipFill>
        <p:spPr>
          <a:xfrm>
            <a:off x="7235150" y="2232375"/>
            <a:ext cx="470600" cy="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5">
            <a:alphaModFix/>
          </a:blip>
          <a:srcRect b="20749" l="0" r="10" t="14184"/>
          <a:stretch/>
        </p:blipFill>
        <p:spPr>
          <a:xfrm>
            <a:off x="7235150" y="2571750"/>
            <a:ext cx="470600" cy="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 rotWithShape="1">
          <a:blip r:embed="rId5">
            <a:alphaModFix/>
          </a:blip>
          <a:srcRect b="20749" l="0" r="10" t="14184"/>
          <a:stretch/>
        </p:blipFill>
        <p:spPr>
          <a:xfrm>
            <a:off x="7235150" y="2948100"/>
            <a:ext cx="470600" cy="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5">
            <a:alphaModFix/>
          </a:blip>
          <a:srcRect b="20749" l="0" r="10" t="14184"/>
          <a:stretch/>
        </p:blipFill>
        <p:spPr>
          <a:xfrm>
            <a:off x="7292050" y="3798225"/>
            <a:ext cx="470600" cy="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 rotWithShape="1">
          <a:blip r:embed="rId5">
            <a:alphaModFix/>
          </a:blip>
          <a:srcRect b="20750" l="0" r="10" t="41432"/>
          <a:stretch/>
        </p:blipFill>
        <p:spPr>
          <a:xfrm>
            <a:off x="7292050" y="4171375"/>
            <a:ext cx="470600" cy="1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 rotWithShape="1">
          <a:blip r:embed="rId5">
            <a:alphaModFix/>
          </a:blip>
          <a:srcRect b="20750" l="0" r="10" t="41432"/>
          <a:stretch/>
        </p:blipFill>
        <p:spPr>
          <a:xfrm>
            <a:off x="7292050" y="4834300"/>
            <a:ext cx="470600" cy="1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 rotWithShape="1">
          <a:blip r:embed="rId5">
            <a:alphaModFix/>
          </a:blip>
          <a:srcRect b="20749" l="0" r="10" t="14184"/>
          <a:stretch/>
        </p:blipFill>
        <p:spPr>
          <a:xfrm>
            <a:off x="8048850" y="2232375"/>
            <a:ext cx="470600" cy="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5">
            <a:alphaModFix/>
          </a:blip>
          <a:srcRect b="20749" l="0" r="10" t="14184"/>
          <a:stretch/>
        </p:blipFill>
        <p:spPr>
          <a:xfrm>
            <a:off x="8048850" y="2571750"/>
            <a:ext cx="470600" cy="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 rotWithShape="1">
          <a:blip r:embed="rId5">
            <a:alphaModFix/>
          </a:blip>
          <a:srcRect b="20749" l="0" r="10" t="14184"/>
          <a:stretch/>
        </p:blipFill>
        <p:spPr>
          <a:xfrm>
            <a:off x="8048850" y="2948100"/>
            <a:ext cx="470600" cy="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 rotWithShape="1">
          <a:blip r:embed="rId5">
            <a:alphaModFix/>
          </a:blip>
          <a:srcRect b="20749" l="0" r="10" t="14184"/>
          <a:stretch/>
        </p:blipFill>
        <p:spPr>
          <a:xfrm>
            <a:off x="8105750" y="3798225"/>
            <a:ext cx="470600" cy="3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 rotWithShape="1">
          <a:blip r:embed="rId5">
            <a:alphaModFix/>
          </a:blip>
          <a:srcRect b="20750" l="0" r="10" t="41432"/>
          <a:stretch/>
        </p:blipFill>
        <p:spPr>
          <a:xfrm>
            <a:off x="8105750" y="4171375"/>
            <a:ext cx="470600" cy="1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 rotWithShape="1">
          <a:blip r:embed="rId5">
            <a:alphaModFix/>
          </a:blip>
          <a:srcRect b="20750" l="0" r="10" t="41432"/>
          <a:stretch/>
        </p:blipFill>
        <p:spPr>
          <a:xfrm>
            <a:off x="8105750" y="4834300"/>
            <a:ext cx="470600" cy="1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0"/>
          <p:cNvSpPr txBox="1"/>
          <p:nvPr/>
        </p:nvSpPr>
        <p:spPr>
          <a:xfrm>
            <a:off x="5402800" y="122450"/>
            <a:ext cx="31716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COST-BENEFIT </a:t>
            </a:r>
            <a:endParaRPr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6044800" y="419050"/>
            <a:ext cx="18876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TRADE-OFF</a:t>
            </a:r>
            <a:endParaRPr b="1" i="1"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85" name="Google Shape;18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/>
          <p:nvPr/>
        </p:nvSpPr>
        <p:spPr>
          <a:xfrm>
            <a:off x="0" y="0"/>
            <a:ext cx="9144000" cy="1005900"/>
          </a:xfrm>
          <a:prstGeom prst="rect">
            <a:avLst/>
          </a:prstGeom>
          <a:gradFill>
            <a:gsLst>
              <a:gs pos="0">
                <a:srgbClr val="002550"/>
              </a:gs>
              <a:gs pos="100000">
                <a:srgbClr val="0049A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25" y="-3"/>
            <a:ext cx="1442606" cy="100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1"/>
          <p:cNvSpPr txBox="1"/>
          <p:nvPr/>
        </p:nvSpPr>
        <p:spPr>
          <a:xfrm>
            <a:off x="5474475" y="124575"/>
            <a:ext cx="29508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THE COST OF </a:t>
            </a:r>
            <a:endParaRPr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5036925" y="397600"/>
            <a:ext cx="38259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800">
                <a:solidFill>
                  <a:schemeClr val="lt1"/>
                </a:solidFill>
                <a:latin typeface="Saira"/>
                <a:ea typeface="Saira"/>
                <a:cs typeface="Saira"/>
                <a:sym typeface="Saira"/>
              </a:rPr>
              <a:t>RELIABILITY</a:t>
            </a:r>
            <a:endParaRPr b="1" i="1" sz="1800">
              <a:solidFill>
                <a:schemeClr val="lt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94" name="Google Shape;194;p21"/>
          <p:cNvSpPr txBox="1"/>
          <p:nvPr/>
        </p:nvSpPr>
        <p:spPr>
          <a:xfrm>
            <a:off x="111150" y="1119400"/>
            <a:ext cx="59133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90% reliability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= P(FAILURE</a:t>
            </a:r>
            <a:r>
              <a:rPr lang="fr" sz="10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EPS + ADCS + PROPULSION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) &lt; 10%</a:t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2525088" y="3859700"/>
            <a:ext cx="37374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Assuming a binomial distribution </a:t>
            </a:r>
            <a:endParaRPr sz="15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graphicFrame>
        <p:nvGraphicFramePr>
          <p:cNvPr id="196" name="Google Shape;196;p21"/>
          <p:cNvGraphicFramePr/>
          <p:nvPr/>
        </p:nvGraphicFramePr>
        <p:xfrm>
          <a:off x="2545913" y="1697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{33DEDC49-94EF-4016-A696-6EB12F91F2B9}</a:tableStyleId>
              </a:tblPr>
              <a:tblGrid>
                <a:gridCol w="1868675"/>
                <a:gridCol w="1868675"/>
              </a:tblGrid>
              <a:tr h="52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00">
                          <a:solidFill>
                            <a:schemeClr val="lt1"/>
                          </a:solidFill>
                        </a:rPr>
                        <a:t>Reliability</a:t>
                      </a:r>
                      <a:endParaRPr b="1"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00">
                          <a:solidFill>
                            <a:schemeClr val="lt1"/>
                          </a:solidFill>
                        </a:rPr>
                        <a:t>Number of test samples without failure (CL 95%)</a:t>
                      </a:r>
                      <a:endParaRPr b="1" sz="1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1C4587"/>
                    </a:solidFill>
                  </a:tcPr>
                </a:tc>
              </a:tr>
              <a:tr h="42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80%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14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90%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29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95%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59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99%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/>
                        <a:t>299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97" name="Google Shape;197;p21"/>
          <p:cNvSpPr/>
          <p:nvPr/>
        </p:nvSpPr>
        <p:spPr>
          <a:xfrm>
            <a:off x="6164938" y="2347825"/>
            <a:ext cx="394500" cy="5445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1"/>
          <p:cNvSpPr/>
          <p:nvPr/>
        </p:nvSpPr>
        <p:spPr>
          <a:xfrm>
            <a:off x="6164938" y="2792100"/>
            <a:ext cx="394500" cy="5445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1"/>
          <p:cNvSpPr/>
          <p:nvPr/>
        </p:nvSpPr>
        <p:spPr>
          <a:xfrm>
            <a:off x="6164938" y="3228500"/>
            <a:ext cx="394500" cy="5445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1"/>
          <p:cNvSpPr txBox="1"/>
          <p:nvPr/>
        </p:nvSpPr>
        <p:spPr>
          <a:xfrm>
            <a:off x="6460463" y="2333700"/>
            <a:ext cx="6558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x2</a:t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01" name="Google Shape;201;p21"/>
          <p:cNvSpPr txBox="1"/>
          <p:nvPr/>
        </p:nvSpPr>
        <p:spPr>
          <a:xfrm>
            <a:off x="6460463" y="2792075"/>
            <a:ext cx="6558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x2</a:t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6460463" y="3286475"/>
            <a:ext cx="655800" cy="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x5</a:t>
            </a:r>
            <a:endParaRPr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706725" y="4419550"/>
            <a:ext cx="5483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cost of </a:t>
            </a:r>
            <a:r>
              <a:rPr b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deorbiting device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&lt; cost of </a:t>
            </a:r>
            <a:r>
              <a:rPr b="1"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reliability</a:t>
            </a:r>
            <a:r>
              <a:rPr lang="fr" sz="18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</a:t>
            </a:r>
            <a:endParaRPr b="1" i="1" sz="18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pic>
        <p:nvPicPr>
          <p:cNvPr id="204" name="Google Shape;20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3275" y="1119400"/>
            <a:ext cx="1884137" cy="4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 txBox="1"/>
          <p:nvPr/>
        </p:nvSpPr>
        <p:spPr>
          <a:xfrm>
            <a:off x="6363575" y="4408975"/>
            <a:ext cx="1360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1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worth</a:t>
            </a:r>
            <a:r>
              <a:rPr b="1" lang="fr" sz="2100">
                <a:solidFill>
                  <a:schemeClr val="dk1"/>
                </a:solidFill>
                <a:latin typeface="Saira"/>
                <a:ea typeface="Saira"/>
                <a:cs typeface="Saira"/>
                <a:sym typeface="Saira"/>
              </a:rPr>
              <a:t> it</a:t>
            </a:r>
            <a:endParaRPr b="1" sz="2100">
              <a:solidFill>
                <a:schemeClr val="dk1"/>
              </a:solidFill>
              <a:latin typeface="Saira"/>
              <a:ea typeface="Saira"/>
              <a:cs typeface="Saira"/>
              <a:sym typeface="Saira"/>
            </a:endParaRPr>
          </a:p>
        </p:txBody>
      </p:sp>
      <p:sp>
        <p:nvSpPr>
          <p:cNvPr id="206" name="Google Shape;206;p21"/>
          <p:cNvSpPr/>
          <p:nvPr/>
        </p:nvSpPr>
        <p:spPr>
          <a:xfrm>
            <a:off x="5931400" y="4544875"/>
            <a:ext cx="394500" cy="23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489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