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 id="2147483950" r:id="rId5"/>
    <p:sldMasterId id="2147483957" r:id="rId6"/>
    <p:sldMasterId id="2147483970" r:id="rId7"/>
  </p:sldMasterIdLst>
  <p:notesMasterIdLst>
    <p:notesMasterId r:id="rId19"/>
  </p:notesMasterIdLst>
  <p:handoutMasterIdLst>
    <p:handoutMasterId r:id="rId20"/>
  </p:handoutMasterIdLst>
  <p:sldIdLst>
    <p:sldId id="256" r:id="rId8"/>
    <p:sldId id="264" r:id="rId9"/>
    <p:sldId id="369" r:id="rId10"/>
    <p:sldId id="370" r:id="rId11"/>
    <p:sldId id="371" r:id="rId12"/>
    <p:sldId id="2314" r:id="rId13"/>
    <p:sldId id="362" r:id="rId14"/>
    <p:sldId id="363" r:id="rId15"/>
    <p:sldId id="360" r:id="rId16"/>
    <p:sldId id="2313" r:id="rId17"/>
    <p:sldId id="290" r:id="rId18"/>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E9F91F-44E9-6BE3-73DF-CBC82020CB9F}" name="Silvia Sanvido" initials="SS" userId="S::silvia.sanvido@ext.esa.int::9e84a361-48e8-46e6-9a38-1e6d722123d5" providerId="AD"/>
  <p188:author id="{9EBB465B-43B4-284F-7DE9-1809E7929886}" name="Stijn Lemmens" initials="SL" userId="S::Stijn.Lemmens@esa.int::a9a39510-81b0-41dd-8979-229d38838f32" providerId="AD"/>
  <p188:author id="{591F6390-DD86-844A-161F-FB11092A23D8}" name="Silvia Sanvido" initials="SS" userId="S::Silvia.Sanvido@ext.esa.int::9e84a361-48e8-46e6-9a38-1e6d722123d5" providerId="AD"/>
  <p188:author id="{EEF315B6-B8BA-4AB8-4E89-F6C348DA3A99}" name="Benjamin Bastida Virgili" initials="BB" userId="S::Benjamin.Bastida.Virgili@esa.int::06aba3c4-b73f-46b4-9039-5367aaeb5bbb"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0000FF"/>
    <a:srgbClr val="D9D9D9"/>
    <a:srgbClr val="8197A6"/>
    <a:srgbClr val="F1666A"/>
    <a:srgbClr val="053249"/>
    <a:srgbClr val="003249"/>
    <a:srgbClr val="335E6F"/>
    <a:srgbClr val="006196"/>
    <a:srgbClr val="6DCFF6"/>
    <a:srgbClr val="FFC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544" autoAdjust="0"/>
  </p:normalViewPr>
  <p:slideViewPr>
    <p:cSldViewPr snapToGrid="0">
      <p:cViewPr varScale="1">
        <p:scale>
          <a:sx n="33" d="100"/>
          <a:sy n="33" d="100"/>
        </p:scale>
        <p:origin x="1812" y="60"/>
      </p:cViewPr>
      <p:guideLst>
        <p:guide orient="horz" pos="2160"/>
        <p:guide pos="3851"/>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z Jilete" userId="faacdab2-1bfb-44db-a79b-c68bda1b195c" providerId="ADAL" clId="{DD1ACAB0-8611-460C-A2D7-20BE3258C0B9}"/>
    <pc:docChg chg="custSel modSld">
      <pc:chgData name="Beatriz Jilete" userId="faacdab2-1bfb-44db-a79b-c68bda1b195c" providerId="ADAL" clId="{DD1ACAB0-8611-460C-A2D7-20BE3258C0B9}" dt="2024-10-08T20:22:07.249" v="7229" actId="20577"/>
      <pc:docMkLst>
        <pc:docMk/>
      </pc:docMkLst>
      <pc:sldChg chg="modNotesTx">
        <pc:chgData name="Beatriz Jilete" userId="faacdab2-1bfb-44db-a79b-c68bda1b195c" providerId="ADAL" clId="{DD1ACAB0-8611-460C-A2D7-20BE3258C0B9}" dt="2024-10-08T17:36:36.408" v="465" actId="20577"/>
        <pc:sldMkLst>
          <pc:docMk/>
          <pc:sldMk cId="0" sldId="256"/>
        </pc:sldMkLst>
      </pc:sldChg>
      <pc:sldChg chg="modNotesTx">
        <pc:chgData name="Beatriz Jilete" userId="faacdab2-1bfb-44db-a79b-c68bda1b195c" providerId="ADAL" clId="{DD1ACAB0-8611-460C-A2D7-20BE3258C0B9}" dt="2024-10-08T20:20:56.037" v="7226" actId="20577"/>
        <pc:sldMkLst>
          <pc:docMk/>
          <pc:sldMk cId="1631806205" sldId="264"/>
        </pc:sldMkLst>
      </pc:sldChg>
      <pc:sldChg chg="modNotesTx">
        <pc:chgData name="Beatriz Jilete" userId="faacdab2-1bfb-44db-a79b-c68bda1b195c" providerId="ADAL" clId="{DD1ACAB0-8611-460C-A2D7-20BE3258C0B9}" dt="2024-10-08T19:28:38.148" v="6284" actId="20577"/>
        <pc:sldMkLst>
          <pc:docMk/>
          <pc:sldMk cId="289658757" sldId="360"/>
        </pc:sldMkLst>
      </pc:sldChg>
      <pc:sldChg chg="modNotesTx">
        <pc:chgData name="Beatriz Jilete" userId="faacdab2-1bfb-44db-a79b-c68bda1b195c" providerId="ADAL" clId="{DD1ACAB0-8611-460C-A2D7-20BE3258C0B9}" dt="2024-10-08T19:15:17.744" v="5267" actId="20577"/>
        <pc:sldMkLst>
          <pc:docMk/>
          <pc:sldMk cId="2170088530" sldId="362"/>
        </pc:sldMkLst>
      </pc:sldChg>
      <pc:sldChg chg="modNotesTx">
        <pc:chgData name="Beatriz Jilete" userId="faacdab2-1bfb-44db-a79b-c68bda1b195c" providerId="ADAL" clId="{DD1ACAB0-8611-460C-A2D7-20BE3258C0B9}" dt="2024-10-08T19:20:24.779" v="5550" actId="20577"/>
        <pc:sldMkLst>
          <pc:docMk/>
          <pc:sldMk cId="1275064365" sldId="363"/>
        </pc:sldMkLst>
      </pc:sldChg>
      <pc:sldChg chg="modNotesTx">
        <pc:chgData name="Beatriz Jilete" userId="faacdab2-1bfb-44db-a79b-c68bda1b195c" providerId="ADAL" clId="{DD1ACAB0-8611-460C-A2D7-20BE3258C0B9}" dt="2024-10-08T20:22:07.249" v="7229" actId="20577"/>
        <pc:sldMkLst>
          <pc:docMk/>
          <pc:sldMk cId="986444867" sldId="369"/>
        </pc:sldMkLst>
      </pc:sldChg>
      <pc:sldChg chg="modNotesTx">
        <pc:chgData name="Beatriz Jilete" userId="faacdab2-1bfb-44db-a79b-c68bda1b195c" providerId="ADAL" clId="{DD1ACAB0-8611-460C-A2D7-20BE3258C0B9}" dt="2024-10-08T18:34:33.585" v="3146" actId="20577"/>
        <pc:sldMkLst>
          <pc:docMk/>
          <pc:sldMk cId="769724812" sldId="370"/>
        </pc:sldMkLst>
      </pc:sldChg>
      <pc:sldChg chg="modNotesTx">
        <pc:chgData name="Beatriz Jilete" userId="faacdab2-1bfb-44db-a79b-c68bda1b195c" providerId="ADAL" clId="{DD1ACAB0-8611-460C-A2D7-20BE3258C0B9}" dt="2024-10-08T18:57:31.857" v="4310" actId="20577"/>
        <pc:sldMkLst>
          <pc:docMk/>
          <pc:sldMk cId="3568746769" sldId="371"/>
        </pc:sldMkLst>
      </pc:sldChg>
      <pc:sldChg chg="modNotesTx">
        <pc:chgData name="Beatriz Jilete" userId="faacdab2-1bfb-44db-a79b-c68bda1b195c" providerId="ADAL" clId="{DD1ACAB0-8611-460C-A2D7-20BE3258C0B9}" dt="2024-10-08T19:43:00.353" v="7147" actId="20577"/>
        <pc:sldMkLst>
          <pc:docMk/>
          <pc:sldMk cId="4092864064" sldId="2313"/>
        </pc:sldMkLst>
      </pc:sldChg>
      <pc:sldChg chg="modNotesTx">
        <pc:chgData name="Beatriz Jilete" userId="faacdab2-1bfb-44db-a79b-c68bda1b195c" providerId="ADAL" clId="{DD1ACAB0-8611-460C-A2D7-20BE3258C0B9}" dt="2024-10-08T19:07:50.077" v="4886" actId="20577"/>
        <pc:sldMkLst>
          <pc:docMk/>
          <pc:sldMk cId="3413574757" sldId="2314"/>
        </pc:sldMkLst>
      </pc:sldChg>
    </pc:docChg>
  </pc:docChgLst>
  <pc:docChgLst>
    <pc:chgData name="Beatriz Jilete" userId="faacdab2-1bfb-44db-a79b-c68bda1b195c" providerId="ADAL" clId="{F9B04FB9-AE98-48DA-BA2F-4EA7F415008E}"/>
    <pc:docChg chg="modSld">
      <pc:chgData name="Beatriz Jilete" userId="faacdab2-1bfb-44db-a79b-c68bda1b195c" providerId="ADAL" clId="{F9B04FB9-AE98-48DA-BA2F-4EA7F415008E}" dt="2024-10-09T18:34:38.311" v="9" actId="6549"/>
      <pc:docMkLst>
        <pc:docMk/>
      </pc:docMkLst>
      <pc:sldChg chg="modNotesTx">
        <pc:chgData name="Beatriz Jilete" userId="faacdab2-1bfb-44db-a79b-c68bda1b195c" providerId="ADAL" clId="{F9B04FB9-AE98-48DA-BA2F-4EA7F415008E}" dt="2024-10-09T18:33:53.390" v="0" actId="20577"/>
        <pc:sldMkLst>
          <pc:docMk/>
          <pc:sldMk cId="0" sldId="256"/>
        </pc:sldMkLst>
      </pc:sldChg>
      <pc:sldChg chg="modNotesTx">
        <pc:chgData name="Beatriz Jilete" userId="faacdab2-1bfb-44db-a79b-c68bda1b195c" providerId="ADAL" clId="{F9B04FB9-AE98-48DA-BA2F-4EA7F415008E}" dt="2024-10-09T18:33:58.748" v="1" actId="6549"/>
        <pc:sldMkLst>
          <pc:docMk/>
          <pc:sldMk cId="1631806205" sldId="264"/>
        </pc:sldMkLst>
      </pc:sldChg>
      <pc:sldChg chg="modNotesTx">
        <pc:chgData name="Beatriz Jilete" userId="faacdab2-1bfb-44db-a79b-c68bda1b195c" providerId="ADAL" clId="{F9B04FB9-AE98-48DA-BA2F-4EA7F415008E}" dt="2024-10-09T18:34:31.745" v="8" actId="6549"/>
        <pc:sldMkLst>
          <pc:docMk/>
          <pc:sldMk cId="289658757" sldId="360"/>
        </pc:sldMkLst>
      </pc:sldChg>
      <pc:sldChg chg="modNotesTx">
        <pc:chgData name="Beatriz Jilete" userId="faacdab2-1bfb-44db-a79b-c68bda1b195c" providerId="ADAL" clId="{F9B04FB9-AE98-48DA-BA2F-4EA7F415008E}" dt="2024-10-09T18:34:22.720" v="6" actId="6549"/>
        <pc:sldMkLst>
          <pc:docMk/>
          <pc:sldMk cId="2170088530" sldId="362"/>
        </pc:sldMkLst>
      </pc:sldChg>
      <pc:sldChg chg="modNotesTx">
        <pc:chgData name="Beatriz Jilete" userId="faacdab2-1bfb-44db-a79b-c68bda1b195c" providerId="ADAL" clId="{F9B04FB9-AE98-48DA-BA2F-4EA7F415008E}" dt="2024-10-09T18:34:27.457" v="7" actId="6549"/>
        <pc:sldMkLst>
          <pc:docMk/>
          <pc:sldMk cId="1275064365" sldId="363"/>
        </pc:sldMkLst>
      </pc:sldChg>
      <pc:sldChg chg="modNotesTx">
        <pc:chgData name="Beatriz Jilete" userId="faacdab2-1bfb-44db-a79b-c68bda1b195c" providerId="ADAL" clId="{F9B04FB9-AE98-48DA-BA2F-4EA7F415008E}" dt="2024-10-09T18:34:03.760" v="2" actId="6549"/>
        <pc:sldMkLst>
          <pc:docMk/>
          <pc:sldMk cId="986444867" sldId="369"/>
        </pc:sldMkLst>
      </pc:sldChg>
      <pc:sldChg chg="modNotesTx">
        <pc:chgData name="Beatriz Jilete" userId="faacdab2-1bfb-44db-a79b-c68bda1b195c" providerId="ADAL" clId="{F9B04FB9-AE98-48DA-BA2F-4EA7F415008E}" dt="2024-10-09T18:34:08.778" v="3" actId="6549"/>
        <pc:sldMkLst>
          <pc:docMk/>
          <pc:sldMk cId="769724812" sldId="370"/>
        </pc:sldMkLst>
      </pc:sldChg>
      <pc:sldChg chg="modNotesTx">
        <pc:chgData name="Beatriz Jilete" userId="faacdab2-1bfb-44db-a79b-c68bda1b195c" providerId="ADAL" clId="{F9B04FB9-AE98-48DA-BA2F-4EA7F415008E}" dt="2024-10-09T18:34:13.515" v="4" actId="6549"/>
        <pc:sldMkLst>
          <pc:docMk/>
          <pc:sldMk cId="3568746769" sldId="371"/>
        </pc:sldMkLst>
      </pc:sldChg>
      <pc:sldChg chg="modNotesTx">
        <pc:chgData name="Beatriz Jilete" userId="faacdab2-1bfb-44db-a79b-c68bda1b195c" providerId="ADAL" clId="{F9B04FB9-AE98-48DA-BA2F-4EA7F415008E}" dt="2024-10-09T18:34:38.311" v="9" actId="6549"/>
        <pc:sldMkLst>
          <pc:docMk/>
          <pc:sldMk cId="4092864064" sldId="2313"/>
        </pc:sldMkLst>
      </pc:sldChg>
      <pc:sldChg chg="modNotesTx">
        <pc:chgData name="Beatriz Jilete" userId="faacdab2-1bfb-44db-a79b-c68bda1b195c" providerId="ADAL" clId="{F9B04FB9-AE98-48DA-BA2F-4EA7F415008E}" dt="2024-10-09T18:34:17.843" v="5" actId="6549"/>
        <pc:sldMkLst>
          <pc:docMk/>
          <pc:sldMk cId="3413574757" sldId="231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10/9/2024</a:t>
            </a:fld>
            <a:endParaRPr lang="en-US"/>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a:p>
        </p:txBody>
      </p:sp>
    </p:spTree>
    <p:extLst>
      <p:ext uri="{BB962C8B-B14F-4D97-AF65-F5344CB8AC3E}">
        <p14:creationId xmlns:p14="http://schemas.microsoft.com/office/powerpoint/2010/main" val="182251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10</a:t>
            </a:fld>
            <a:endParaRPr lang="en-US"/>
          </a:p>
        </p:txBody>
      </p:sp>
    </p:spTree>
    <p:extLst>
      <p:ext uri="{BB962C8B-B14F-4D97-AF65-F5344CB8AC3E}">
        <p14:creationId xmlns:p14="http://schemas.microsoft.com/office/powerpoint/2010/main" val="194888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25400" y="711200"/>
            <a:ext cx="6743700" cy="3783013"/>
          </a:xfrm>
          <a:ln/>
        </p:spPr>
      </p:sp>
      <p:sp>
        <p:nvSpPr>
          <p:cNvPr id="58371" name="Rectangle 3"/>
          <p:cNvSpPr>
            <a:spLocks noGrp="1" noChangeArrowheads="1"/>
          </p:cNvSpPr>
          <p:nvPr>
            <p:ph type="body" idx="1"/>
          </p:nvPr>
        </p:nvSpPr>
        <p:spPr>
          <a:xfrm>
            <a:off x="921314" y="4725007"/>
            <a:ext cx="4956638" cy="4491454"/>
          </a:xfrm>
          <a:noFill/>
        </p:spPr>
        <p:txBody>
          <a:bodyPr lIns="87314" tIns="43657" rIns="87314" bIns="43657"/>
          <a:lstStyle/>
          <a:p>
            <a:pPr eaLnBrk="1" hangingPunct="1"/>
            <a:endParaRPr lang="en-US"/>
          </a:p>
        </p:txBody>
      </p:sp>
    </p:spTree>
    <p:extLst>
      <p:ext uri="{BB962C8B-B14F-4D97-AF65-F5344CB8AC3E}">
        <p14:creationId xmlns:p14="http://schemas.microsoft.com/office/powerpoint/2010/main" val="278508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a:t>
            </a:fld>
            <a:endParaRPr lang="en-US"/>
          </a:p>
        </p:txBody>
      </p:sp>
    </p:spTree>
    <p:extLst>
      <p:ext uri="{BB962C8B-B14F-4D97-AF65-F5344CB8AC3E}">
        <p14:creationId xmlns:p14="http://schemas.microsoft.com/office/powerpoint/2010/main" val="124581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3</a:t>
            </a:fld>
            <a:endParaRPr lang="en-US"/>
          </a:p>
        </p:txBody>
      </p:sp>
    </p:spTree>
    <p:extLst>
      <p:ext uri="{BB962C8B-B14F-4D97-AF65-F5344CB8AC3E}">
        <p14:creationId xmlns:p14="http://schemas.microsoft.com/office/powerpoint/2010/main" val="295852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4</a:t>
            </a:fld>
            <a:endParaRPr lang="en-US"/>
          </a:p>
        </p:txBody>
      </p:sp>
    </p:spTree>
    <p:extLst>
      <p:ext uri="{BB962C8B-B14F-4D97-AF65-F5344CB8AC3E}">
        <p14:creationId xmlns:p14="http://schemas.microsoft.com/office/powerpoint/2010/main" val="405117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5</a:t>
            </a:fld>
            <a:endParaRPr lang="en-US"/>
          </a:p>
        </p:txBody>
      </p:sp>
    </p:spTree>
    <p:extLst>
      <p:ext uri="{BB962C8B-B14F-4D97-AF65-F5344CB8AC3E}">
        <p14:creationId xmlns:p14="http://schemas.microsoft.com/office/powerpoint/2010/main" val="358438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6</a:t>
            </a:fld>
            <a:endParaRPr lang="en-US"/>
          </a:p>
        </p:txBody>
      </p:sp>
    </p:spTree>
    <p:extLst>
      <p:ext uri="{BB962C8B-B14F-4D97-AF65-F5344CB8AC3E}">
        <p14:creationId xmlns:p14="http://schemas.microsoft.com/office/powerpoint/2010/main" val="2774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7</a:t>
            </a:fld>
            <a:endParaRPr lang="en-US"/>
          </a:p>
        </p:txBody>
      </p:sp>
    </p:spTree>
    <p:extLst>
      <p:ext uri="{BB962C8B-B14F-4D97-AF65-F5344CB8AC3E}">
        <p14:creationId xmlns:p14="http://schemas.microsoft.com/office/powerpoint/2010/main" val="3102685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a:p>
        </p:txBody>
      </p:sp>
    </p:spTree>
    <p:extLst>
      <p:ext uri="{BB962C8B-B14F-4D97-AF65-F5344CB8AC3E}">
        <p14:creationId xmlns:p14="http://schemas.microsoft.com/office/powerpoint/2010/main" val="155985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9</a:t>
            </a:fld>
            <a:endParaRPr lang="en-US"/>
          </a:p>
        </p:txBody>
      </p:sp>
    </p:spTree>
    <p:extLst>
      <p:ext uri="{BB962C8B-B14F-4D97-AF65-F5344CB8AC3E}">
        <p14:creationId xmlns:p14="http://schemas.microsoft.com/office/powerpoint/2010/main" val="285601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0" name="Rectangle 4">
            <a:extLst>
              <a:ext uri="{FF2B5EF4-FFF2-40B4-BE49-F238E27FC236}">
                <a16:creationId xmlns:a16="http://schemas.microsoft.com/office/drawing/2014/main" id="{13708B2C-83C9-4876-96B1-1CC09F31A163}"/>
              </a:ext>
            </a:extLst>
          </p:cNvPr>
          <p:cNvSpPr/>
          <p:nvPr userDrawn="1"/>
        </p:nvSpPr>
        <p:spPr>
          <a:xfrm>
            <a:off x="0" y="0"/>
            <a:ext cx="12225338"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err="1"/>
              <a:t>SubTitle</a:t>
            </a:r>
            <a:endParaRPr lang="en-GB" noProof="0"/>
          </a:p>
        </p:txBody>
      </p:sp>
      <p:sp>
        <p:nvSpPr>
          <p:cNvPr id="56325" name="Rectangle 6"/>
          <p:cNvSpPr>
            <a:spLocks noGrp="1" noChangeArrowheads="1"/>
          </p:cNvSpPr>
          <p:nvPr>
            <p:ph type="ctrTitle" hasCustomPrompt="1"/>
          </p:nvPr>
        </p:nvSpPr>
        <p:spPr>
          <a:xfrm>
            <a:off x="147704" y="3351588"/>
            <a:ext cx="11809731" cy="707886"/>
          </a:xfrm>
          <a:prstGeom prst="rect">
            <a:avLst/>
          </a:prstGeom>
        </p:spPr>
        <p:txBody>
          <a:bodyPr/>
          <a:lstStyle>
            <a:lvl1pPr>
              <a:defRPr sz="4000">
                <a:solidFill>
                  <a:schemeClr val="bg1"/>
                </a:solidFill>
              </a:defRPr>
            </a:lvl1pPr>
          </a:lstStyle>
          <a:p>
            <a:pPr lvl="0"/>
            <a:r>
              <a:rPr lang="en-GB" noProof="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5">
            <a:extLst>
              <a:ext uri="{FF2B5EF4-FFF2-40B4-BE49-F238E27FC236}">
                <a16:creationId xmlns:a16="http://schemas.microsoft.com/office/drawing/2014/main" id="{F2382437-E20D-44CE-9678-6FC2D2C8FA21}"/>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1" name="Picture 40">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689" y="6454954"/>
            <a:ext cx="9956800" cy="405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0-#ppt_w/2"/>
                                          </p:val>
                                        </p:tav>
                                        <p:tav tm="100000">
                                          <p:val>
                                            <p:strVal val="#ppt_x"/>
                                          </p:val>
                                        </p:tav>
                                      </p:tavLst>
                                    </p:anim>
                                    <p:anim calcmode="lin" valueType="num">
                                      <p:cBhvr additive="base">
                                        <p:cTn id="12" dur="1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ipe(left)">
                                      <p:cBhvr>
                                        <p:cTn id="24" dur="500"/>
                                        <p:tgtEl>
                                          <p:spTgt spid="9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defRPr sz="3000"/>
            </a:lvl1pPr>
          </a:lstStyle>
          <a:p>
            <a:r>
              <a:rPr lang="en-GB" altLang="en-US" noProof="0"/>
              <a:t>CLICK TO EDIT MASTER TITLE STYLE</a:t>
            </a:r>
            <a:endParaRPr lang="en-GB" noProof="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err="1"/>
              <a:t>fth</a:t>
            </a:r>
            <a:r>
              <a:rPr lang="en-GB" noProof="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7731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US"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a:solidFill>
                  <a:schemeClr val="bg1"/>
                </a:solidFill>
                <a:latin typeface="Arial" charset="0"/>
                <a:ea typeface="Arial" charset="0"/>
                <a:cs typeface="Arial" charset="0"/>
              </a:rPr>
              <a:t>Produced by</a:t>
            </a:r>
            <a:endParaRPr lang="en-US" sz="796">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a:t>CLICK TO EDIT MASTER TITLE STYLE</a:t>
            </a:r>
            <a:endParaRPr lang="en-GB" noProof="0"/>
          </a:p>
        </p:txBody>
      </p:sp>
    </p:spTree>
    <p:extLst>
      <p:ext uri="{BB962C8B-B14F-4D97-AF65-F5344CB8AC3E}">
        <p14:creationId xmlns:p14="http://schemas.microsoft.com/office/powerpoint/2010/main" val="2291853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err="1"/>
              <a:t>SubTitle</a:t>
            </a:r>
            <a:endParaRPr lang="en-GB" noProof="0"/>
          </a:p>
        </p:txBody>
      </p:sp>
      <p:sp>
        <p:nvSpPr>
          <p:cNvPr id="56325" name="Rectangle 6"/>
          <p:cNvSpPr>
            <a:spLocks noGrp="1" noChangeArrowheads="1"/>
          </p:cNvSpPr>
          <p:nvPr>
            <p:ph type="ctrTitle" hasCustomPrompt="1"/>
          </p:nvPr>
        </p:nvSpPr>
        <p:spPr>
          <a:xfrm>
            <a:off x="126000" y="3351588"/>
            <a:ext cx="11865600" cy="707886"/>
          </a:xfrm>
          <a:prstGeom prst="rect">
            <a:avLst/>
          </a:prstGeom>
        </p:spPr>
        <p:txBody>
          <a:bodyPr/>
          <a:lstStyle>
            <a:lvl1pPr algn="l">
              <a:defRPr sz="4000">
                <a:solidFill>
                  <a:schemeClr val="bg1"/>
                </a:solidFill>
              </a:defRPr>
            </a:lvl1pPr>
          </a:lstStyle>
          <a:p>
            <a:pPr lvl="0"/>
            <a:r>
              <a:rPr lang="en-GB" noProof="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860" y="6465593"/>
            <a:ext cx="9956800" cy="405130"/>
          </a:xfrm>
          <a:prstGeom prst="rect">
            <a:avLst/>
          </a:prstGeom>
        </p:spPr>
      </p:pic>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500" fill="hold"/>
                                        <p:tgtEl>
                                          <p:spTgt spid="46"/>
                                        </p:tgtEl>
                                        <p:attrNameLst>
                                          <p:attrName>ppt_x</p:attrName>
                                        </p:attrNameLst>
                                      </p:cBhvr>
                                      <p:tavLst>
                                        <p:tav tm="0">
                                          <p:val>
                                            <p:strVal val="0-#ppt_w/2"/>
                                          </p:val>
                                        </p:tav>
                                        <p:tav tm="100000">
                                          <p:val>
                                            <p:strVal val="#ppt_x"/>
                                          </p:val>
                                        </p:tav>
                                      </p:tavLst>
                                    </p:anim>
                                    <p:anim calcmode="lin" valueType="num">
                                      <p:cBhvr additive="base">
                                        <p:cTn id="12" dur="1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par>
                          <p:cTn id="41" fill="hold">
                            <p:stCondLst>
                              <p:cond delay="5000"/>
                            </p:stCondLst>
                            <p:childTnLst>
                              <p:par>
                                <p:cTn id="42" presetID="2" presetClass="entr" presetSubtype="2" fill="hold" grpId="0" nodeType="after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5">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4">
                                            <p:txEl>
                                              <p:pRg st="0" end="0"/>
                                            </p:txEl>
                                          </p:spTgt>
                                        </p:tgtEl>
                                        <p:attrNameLst>
                                          <p:attrName>style.visibility</p:attrName>
                                        </p:attrNameLst>
                                      </p:cBhvr>
                                      <p:to>
                                        <p:strVal val="visible"/>
                                      </p:to>
                                    </p:set>
                                    <p:anim calcmode="lin" valueType="num">
                                      <p:cBhvr additive="base">
                                        <p:cTn id="5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4">
                                            <p:txEl>
                                              <p:pRg st="0" end="0"/>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anim calcmode="lin" valueType="num">
                                      <p:cBhvr additive="base">
                                        <p:cTn id="5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43" grpId="0" build="allAtOnce"/>
      <p:bldP spid="44" grpId="0" build="allAtOnce"/>
      <p:bldP spid="45" grpId="0" build="allAtOnce"/>
      <p:bldP spid="10" grpId="0"/>
    </p:bld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43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5" name="Picture 64">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276" y="6452251"/>
            <a:ext cx="9956800" cy="405130"/>
          </a:xfrm>
          <a:prstGeom prst="rect">
            <a:avLst/>
          </a:prstGeom>
        </p:spPr>
      </p:pic>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a:t>CLICK TO EDIT MASTER TITLE STYLE</a:t>
            </a:r>
            <a:endParaRPr lang="en-GB" noProof="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a:t>
            </a:r>
            <a:r>
              <a:rPr lang="en-GB" noProof="0"/>
              <a:t>Master</a:t>
            </a:r>
            <a:r>
              <a:rPr lang="en-US" noProof="0"/>
              <a:t> text styles</a:t>
            </a:r>
          </a:p>
          <a:p>
            <a:pPr lvl="1"/>
            <a:r>
              <a:rPr lang="en-GB" noProof="0"/>
              <a:t>Second</a:t>
            </a:r>
            <a:r>
              <a:rPr lang="en-US" noProof="0"/>
              <a:t> level</a:t>
            </a:r>
          </a:p>
          <a:p>
            <a:pPr lvl="2"/>
            <a:r>
              <a:rPr lang="en-US" noProof="0"/>
              <a:t>Third </a:t>
            </a:r>
            <a:r>
              <a:rPr lang="en-GB" noProof="0"/>
              <a:t>level</a:t>
            </a:r>
          </a:p>
          <a:p>
            <a:pPr lvl="3"/>
            <a:r>
              <a:rPr lang="en-GB" noProof="0"/>
              <a:t>Fourth</a:t>
            </a:r>
            <a:r>
              <a:rPr lang="en-US" noProof="0"/>
              <a:t> level</a:t>
            </a:r>
          </a:p>
          <a:p>
            <a:pPr lvl="4"/>
            <a:r>
              <a:rPr lang="en-GB" noProof="0"/>
              <a:t>Fifth</a:t>
            </a:r>
            <a:r>
              <a:rPr lang="en-US" noProof="0"/>
              <a:t> level</a:t>
            </a:r>
            <a:endParaRPr lang="en-GB" noProof="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a:solidFill>
                  <a:srgbClr val="8197A6"/>
                </a:solidFill>
                <a:latin typeface="Arial" charset="0"/>
                <a:ea typeface="Arial" charset="0"/>
                <a:cs typeface="Arial" charset="0"/>
              </a:rPr>
              <a:t>Produced by</a:t>
            </a:r>
            <a:endParaRPr lang="en-US" sz="796">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103AB9D-4033-450F-9AFB-12010B6E63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33"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2" y="0"/>
            <a:ext cx="12225339"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663393E8-7604-477C-92ED-F503CA6D7EE9}"/>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473" y="6449087"/>
            <a:ext cx="9956800" cy="405130"/>
          </a:xfrm>
          <a:prstGeom prst="rect">
            <a:avLst/>
          </a:prstGeom>
        </p:spPr>
      </p:pic>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1268" y="6356354"/>
            <a:ext cx="2852579" cy="365125"/>
          </a:xfrm>
          <a:prstGeom prst="rect">
            <a:avLst/>
          </a:prstGeom>
        </p:spPr>
        <p:txBody>
          <a:bodyPr/>
          <a:lstStyle/>
          <a:p>
            <a:fld id="{97B8CC8A-6FAE-9E4F-9D8C-6EC53A783BC4}" type="datetimeFigureOut">
              <a:rPr lang="en-US" smtClean="0"/>
              <a:t>10/9/2024</a:t>
            </a:fld>
            <a:endParaRPr lang="en-US"/>
          </a:p>
        </p:txBody>
      </p:sp>
      <p:sp>
        <p:nvSpPr>
          <p:cNvPr id="3" name="Footer Placeholder 2"/>
          <p:cNvSpPr>
            <a:spLocks noGrp="1"/>
          </p:cNvSpPr>
          <p:nvPr>
            <p:ph type="ftr" sz="quarter" idx="11"/>
          </p:nvPr>
        </p:nvSpPr>
        <p:spPr>
          <a:xfrm>
            <a:off x="4176992" y="6356354"/>
            <a:ext cx="387135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61492" y="6356354"/>
            <a:ext cx="2852579" cy="365125"/>
          </a:xfrm>
          <a:prstGeom prst="rect">
            <a:avLst/>
          </a:prstGeom>
        </p:spPr>
        <p:txBody>
          <a:bodyPr/>
          <a:lstStyle/>
          <a:p>
            <a:fld id="{5C930779-F7EC-C545-BF6E-3AA6FDE2A9CA}" type="slidenum">
              <a:rPr lang="en-US" smtClean="0"/>
              <a:t>‹#›</a:t>
            </a:fld>
            <a:endParaRPr lang="en-US"/>
          </a:p>
        </p:txBody>
      </p:sp>
    </p:spTree>
    <p:extLst>
      <p:ext uri="{BB962C8B-B14F-4D97-AF65-F5344CB8AC3E}">
        <p14:creationId xmlns:p14="http://schemas.microsoft.com/office/powerpoint/2010/main" val="980921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A398890-117D-44A3-97A3-567CB60E6D4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3"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AFACDF93-324D-4973-8C62-633313B491BB}"/>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9" name="Picture 38">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639" y="6449973"/>
            <a:ext cx="9956800" cy="405130"/>
          </a:xfrm>
          <a:prstGeom prst="rect">
            <a:avLst/>
          </a:prstGeom>
        </p:spPr>
      </p:pic>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8.xml"/><Relationship Id="rId5" Type="http://schemas.openxmlformats.org/officeDocument/2006/relationships/image" Target="../media/image4.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4.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2.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1.xml"/><Relationship Id="rId6" Type="http://schemas.openxmlformats.org/officeDocument/2006/relationships/image" Target="../media/image4.emf"/><Relationship Id="rId5" Type="http://schemas.openxmlformats.org/officeDocument/2006/relationships/image" Target="../media/image12.pn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ltLang="en-US" noProof="0"/>
              <a:t>Click to edit Master title style</a:t>
            </a:r>
            <a:endParaRPr lang="en-GB" noProof="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7B88B654-6870-4EB8-A79A-306A0238640A}"/>
              </a:ext>
            </a:extLst>
          </p:cNvPr>
          <p:cNvPicPr>
            <a:picLocks/>
          </p:cNvPicPr>
          <p:nvPr userDrawn="1"/>
        </p:nvPicPr>
        <p:blipFill>
          <a:blip r:embed="rId21"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3" name="Picture 62">
            <a:extLst>
              <a:ext uri="{FF2B5EF4-FFF2-40B4-BE49-F238E27FC236}">
                <a16:creationId xmlns:a16="http://schemas.microsoft.com/office/drawing/2014/main" id="{EBB965BA-5FAA-5543-9444-B14F3D19DD2B}"/>
              </a:ext>
            </a:extLst>
          </p:cNvPr>
          <p:cNvPicPr/>
          <p:nvPr userDrawn="1"/>
        </p:nvPicPr>
        <p:blipFill>
          <a:blip r:embed="rId22">
            <a:extLst>
              <a:ext uri="{28A0092B-C50C-407E-A947-70E740481C1C}">
                <a14:useLocalDpi xmlns:a14="http://schemas.microsoft.com/office/drawing/2010/main"/>
              </a:ext>
            </a:extLst>
          </a:blip>
          <a:stretch>
            <a:fillRect/>
          </a:stretch>
        </p:blipFill>
        <p:spPr>
          <a:xfrm>
            <a:off x="0" y="6452225"/>
            <a:ext cx="9956800" cy="40513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8467" y="6460601"/>
            <a:ext cx="9956800" cy="405130"/>
          </a:xfrm>
          <a:prstGeom prst="rect">
            <a:avLst/>
          </a:prstGeom>
        </p:spPr>
      </p:pic>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4732B035-7DC9-457A-B11E-1F17E69F566A}"/>
              </a:ext>
            </a:extLst>
          </p:cNvPr>
          <p:cNvPicPr>
            <a:picLocks/>
          </p:cNvPicPr>
          <p:nvPr userDrawn="1"/>
        </p:nvPicPr>
        <p:blipFill>
          <a:blip r:embed="rId15"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7" name="Picture 36">
            <a:extLst>
              <a:ext uri="{FF2B5EF4-FFF2-40B4-BE49-F238E27FC236}">
                <a16:creationId xmlns:a16="http://schemas.microsoft.com/office/drawing/2014/main" id="{EBB965BA-5FAA-5543-9444-B14F3D19DD2B}"/>
              </a:ext>
            </a:extLst>
          </p:cNvPr>
          <p:cNvPicPr/>
          <p:nvPr userDrawn="1"/>
        </p:nvPicPr>
        <p:blipFill>
          <a:blip r:embed="rId16">
            <a:extLst>
              <a:ext uri="{28A0092B-C50C-407E-A947-70E740481C1C}">
                <a14:useLocalDpi xmlns:a14="http://schemas.microsoft.com/office/drawing/2010/main"/>
              </a:ext>
            </a:extLst>
          </a:blip>
          <a:stretch>
            <a:fillRect/>
          </a:stretch>
        </p:blipFill>
        <p:spPr>
          <a:xfrm>
            <a:off x="-8467" y="6455517"/>
            <a:ext cx="9956800" cy="40513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 id="2147483978" r:id="rId12"/>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CEC1D1E1-F167-4275-B0D3-2DDB714BE6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EE9226E0-2BA4-4DC2-994B-AD70CB993B22}"/>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6538" y="6462927"/>
            <a:ext cx="9956800" cy="40513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dico.esa.int/event/549"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125999" y="3421616"/>
            <a:ext cx="11913401" cy="70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202" tIns="44101" rIns="88202" bIns="44101" numCol="1" anchor="b" anchorCtr="0" compatLnSpc="1">
            <a:prstTxWarp prst="textNoShape">
              <a:avLst/>
            </a:prstTxWarp>
            <a:spAutoFit/>
          </a:bodyPr>
          <a:lstStyle/>
          <a:p>
            <a:pPr defTabSz="882030">
              <a:defRPr/>
            </a:pPr>
            <a:r>
              <a:rPr lang="en-GB" sz="4000" b="1">
                <a:solidFill>
                  <a:schemeClr val="bg1"/>
                </a:solidFill>
                <a:latin typeface="Arial" panose="020B0604020202020204" pitchFamily="34" charset="0"/>
                <a:ea typeface="+mj-ea"/>
                <a:cs typeface="Arial" panose="020B0604020202020204" pitchFamily="34" charset="0"/>
              </a:rPr>
              <a:t>Cluster-II-2 (Salsa): Atmospheric Re-entry</a:t>
            </a:r>
          </a:p>
        </p:txBody>
      </p:sp>
      <p:sp>
        <p:nvSpPr>
          <p:cNvPr id="7" name="Text Box 24"/>
          <p:cNvSpPr txBox="1">
            <a:spLocks noChangeArrowheads="1"/>
          </p:cNvSpPr>
          <p:nvPr/>
        </p:nvSpPr>
        <p:spPr bwMode="auto">
          <a:xfrm>
            <a:off x="7137398" y="5531791"/>
            <a:ext cx="4902002"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B. Jilete, S. Sanvido, M. Losacco, B. Bastida-Virgili, S. Lemmens </a:t>
            </a:r>
          </a:p>
        </p:txBody>
      </p:sp>
      <p:sp>
        <p:nvSpPr>
          <p:cNvPr id="8" name="Text Box 25"/>
          <p:cNvSpPr txBox="1">
            <a:spLocks noChangeArrowheads="1"/>
          </p:cNvSpPr>
          <p:nvPr/>
        </p:nvSpPr>
        <p:spPr bwMode="auto">
          <a:xfrm>
            <a:off x="6915681" y="5885467"/>
            <a:ext cx="5123720" cy="276999"/>
          </a:xfrm>
          <a:prstGeom prst="rect">
            <a:avLst/>
          </a:prstGeom>
          <a:noFill/>
          <a:ln>
            <a:noFill/>
          </a:ln>
          <a:effectLst/>
        </p:spPr>
        <p:txBody>
          <a:bodyPr wrap="squar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09/10/2024</a:t>
            </a:r>
          </a:p>
        </p:txBody>
      </p:sp>
      <p:sp>
        <p:nvSpPr>
          <p:cNvPr id="2" name="Text Box 99">
            <a:extLst>
              <a:ext uri="{FF2B5EF4-FFF2-40B4-BE49-F238E27FC236}">
                <a16:creationId xmlns:a16="http://schemas.microsoft.com/office/drawing/2014/main" id="{B06A49EE-0921-4A0E-99D9-29F5A2AC6E1F}"/>
              </a:ext>
            </a:extLst>
          </p:cNvPr>
          <p:cNvSpPr/>
          <p:nvPr/>
        </p:nvSpPr>
        <p:spPr>
          <a:xfrm>
            <a:off x="7288567" y="5590659"/>
            <a:ext cx="4750834"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2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8" grpId="0" build="allAtOnce"/>
      <p:bldP spid="2"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A073E-2B64-A7C9-5535-3694195A5A3D}"/>
              </a:ext>
            </a:extLst>
          </p:cNvPr>
          <p:cNvSpPr>
            <a:spLocks noGrp="1"/>
          </p:cNvSpPr>
          <p:nvPr>
            <p:ph type="title"/>
          </p:nvPr>
        </p:nvSpPr>
        <p:spPr/>
        <p:txBody>
          <a:bodyPr/>
          <a:lstStyle/>
          <a:p>
            <a:r>
              <a:rPr lang="en-GB"/>
              <a:t>Conclusions</a:t>
            </a:r>
          </a:p>
        </p:txBody>
      </p:sp>
      <p:sp>
        <p:nvSpPr>
          <p:cNvPr id="2" name="TextBox 1">
            <a:extLst>
              <a:ext uri="{FF2B5EF4-FFF2-40B4-BE49-F238E27FC236}">
                <a16:creationId xmlns:a16="http://schemas.microsoft.com/office/drawing/2014/main" id="{9F185C75-5A12-76C7-BF3F-C7272F35DC51}"/>
              </a:ext>
            </a:extLst>
          </p:cNvPr>
          <p:cNvSpPr txBox="1"/>
          <p:nvPr/>
        </p:nvSpPr>
        <p:spPr>
          <a:xfrm>
            <a:off x="589722" y="1166191"/>
            <a:ext cx="11233978" cy="4169859"/>
          </a:xfrm>
          <a:prstGeom prst="rect">
            <a:avLst/>
          </a:prstGeom>
          <a:noFill/>
        </p:spPr>
        <p:txBody>
          <a:bodyPr wrap="square" rtlCol="0">
            <a:spAutoFit/>
          </a:bodyPr>
          <a:lstStyle/>
          <a:p>
            <a:pPr marL="285750" indent="-285750" eaLnBrk="0" hangingPunct="0">
              <a:lnSpc>
                <a:spcPct val="119000"/>
              </a:lnSpc>
              <a:spcBef>
                <a:spcPct val="20000"/>
              </a:spcBef>
              <a:buClr>
                <a:srgbClr val="8197A6"/>
              </a:buClr>
              <a:buFont typeface="Arial" panose="020B0604020202020204" pitchFamily="34" charset="0"/>
              <a:buChar char="•"/>
            </a:pPr>
            <a:r>
              <a:rPr lang="en-GB" altLang="en-US" sz="1600" dirty="0">
                <a:solidFill>
                  <a:schemeClr val="dk1"/>
                </a:solidFill>
                <a:latin typeface="+mn-lt"/>
              </a:rPr>
              <a:t>The Cluster-II Mission has provided profound insights into Earth's magnetosphere through detailed 3D mapping. Even in its last days, Salsa continued to enhance our understanding of space environments and to aid in, representing an </a:t>
            </a:r>
            <a:r>
              <a:rPr lang="en-GB" altLang="en-US" sz="1600" b="1" dirty="0">
                <a:solidFill>
                  <a:schemeClr val="dk1"/>
                </a:solidFill>
                <a:latin typeface="+mn-lt"/>
              </a:rPr>
              <a:t>incredible opportunity to refine re-entry predictions</a:t>
            </a:r>
            <a:r>
              <a:rPr lang="en-GB" altLang="en-US" sz="1600" dirty="0">
                <a:solidFill>
                  <a:schemeClr val="dk1"/>
                </a:solidFill>
                <a:latin typeface="+mn-lt"/>
              </a:rPr>
              <a:t>.</a:t>
            </a:r>
          </a:p>
          <a:p>
            <a:pPr marL="285750" indent="-285750" eaLnBrk="0" hangingPunct="0">
              <a:lnSpc>
                <a:spcPct val="119000"/>
              </a:lnSpc>
              <a:spcBef>
                <a:spcPct val="20000"/>
              </a:spcBef>
              <a:buClr>
                <a:srgbClr val="8197A6"/>
              </a:buClr>
              <a:buFont typeface="Arial" panose="020B0604020202020204" pitchFamily="34" charset="0"/>
              <a:buChar char="•"/>
            </a:pPr>
            <a:endParaRPr lang="en-GB" altLang="en-US" sz="1600" dirty="0">
              <a:solidFill>
                <a:schemeClr val="dk1"/>
              </a:solidFill>
              <a:latin typeface="+mn-lt"/>
            </a:endParaRPr>
          </a:p>
          <a:p>
            <a:pPr marL="285750" indent="-285750" eaLnBrk="0" hangingPunct="0">
              <a:lnSpc>
                <a:spcPct val="119000"/>
              </a:lnSpc>
              <a:spcBef>
                <a:spcPct val="20000"/>
              </a:spcBef>
              <a:buClr>
                <a:srgbClr val="8197A6"/>
              </a:buClr>
              <a:buFont typeface="Arial" panose="020B0604020202020204" pitchFamily="34" charset="0"/>
              <a:buChar char="•"/>
            </a:pPr>
            <a:r>
              <a:rPr lang="en-GB" altLang="en-US" sz="1600" dirty="0">
                <a:solidFill>
                  <a:schemeClr val="dk1"/>
                </a:solidFill>
                <a:latin typeface="+mn-lt"/>
              </a:rPr>
              <a:t>The </a:t>
            </a:r>
            <a:r>
              <a:rPr lang="en-GB" altLang="en-US" sz="1600" b="1" dirty="0">
                <a:solidFill>
                  <a:schemeClr val="dk1"/>
                </a:solidFill>
                <a:latin typeface="+mn-lt"/>
              </a:rPr>
              <a:t>disposal plan for Salsa</a:t>
            </a:r>
            <a:r>
              <a:rPr lang="en-GB" altLang="en-US" sz="1600" dirty="0">
                <a:solidFill>
                  <a:schemeClr val="dk1"/>
                </a:solidFill>
                <a:latin typeface="+mn-lt"/>
              </a:rPr>
              <a:t> involved several meticulously </a:t>
            </a:r>
            <a:r>
              <a:rPr lang="en-GB" altLang="en-US" sz="1600" b="1" dirty="0">
                <a:solidFill>
                  <a:schemeClr val="dk1"/>
                </a:solidFill>
                <a:latin typeface="+mn-lt"/>
              </a:rPr>
              <a:t>coordinated steps</a:t>
            </a:r>
            <a:r>
              <a:rPr lang="en-GB" altLang="en-US" sz="1600" dirty="0">
                <a:solidFill>
                  <a:schemeClr val="dk1"/>
                </a:solidFill>
                <a:latin typeface="+mn-lt"/>
              </a:rPr>
              <a:t>, starting from January through to re-entry. This plan, executed </a:t>
            </a:r>
            <a:r>
              <a:rPr lang="en-GB" altLang="en-US" sz="1600" b="1" dirty="0">
                <a:solidFill>
                  <a:schemeClr val="dk1"/>
                </a:solidFill>
                <a:latin typeface="+mn-lt"/>
              </a:rPr>
              <a:t>with remarkable precision</a:t>
            </a:r>
            <a:r>
              <a:rPr lang="en-GB" altLang="en-US" sz="1600" dirty="0">
                <a:solidFill>
                  <a:schemeClr val="dk1"/>
                </a:solidFill>
                <a:latin typeface="+mn-lt"/>
              </a:rPr>
              <a:t>, has successfully paved the way for an airborne campaign to gather critical re-entry data.</a:t>
            </a:r>
          </a:p>
          <a:p>
            <a:pPr marL="285750" indent="-285750" eaLnBrk="0" hangingPunct="0">
              <a:lnSpc>
                <a:spcPct val="119000"/>
              </a:lnSpc>
              <a:spcBef>
                <a:spcPct val="20000"/>
              </a:spcBef>
              <a:buClr>
                <a:srgbClr val="8197A6"/>
              </a:buClr>
              <a:buFont typeface="Arial" panose="020B0604020202020204" pitchFamily="34" charset="0"/>
              <a:buChar char="•"/>
            </a:pPr>
            <a:endParaRPr lang="en-GB" altLang="en-US" sz="1600" dirty="0">
              <a:solidFill>
                <a:schemeClr val="dk1"/>
              </a:solidFill>
              <a:latin typeface="+mn-lt"/>
            </a:endParaRPr>
          </a:p>
          <a:p>
            <a:pPr marL="285750" indent="-285750" eaLnBrk="0" hangingPunct="0">
              <a:lnSpc>
                <a:spcPct val="119000"/>
              </a:lnSpc>
              <a:spcBef>
                <a:spcPct val="20000"/>
              </a:spcBef>
              <a:buClr>
                <a:srgbClr val="8197A6"/>
              </a:buClr>
              <a:buFont typeface="Arial" panose="020B0604020202020204" pitchFamily="34" charset="0"/>
              <a:buChar char="•"/>
            </a:pPr>
            <a:r>
              <a:rPr lang="en-GB" altLang="en-US" sz="1600" dirty="0">
                <a:solidFill>
                  <a:schemeClr val="dk1"/>
                </a:solidFill>
                <a:latin typeface="+mn-lt"/>
              </a:rPr>
              <a:t>The lessons learned and data expected from the re-entry of Salsa will be instrumental </a:t>
            </a:r>
            <a:r>
              <a:rPr lang="en-GB" altLang="en-US" sz="1600" b="1" dirty="0">
                <a:solidFill>
                  <a:schemeClr val="dk1"/>
                </a:solidFill>
                <a:latin typeface="+mn-lt"/>
              </a:rPr>
              <a:t>in refining re-entry risk assessment models</a:t>
            </a:r>
            <a:r>
              <a:rPr lang="en-GB" altLang="en-US" sz="1600" dirty="0">
                <a:solidFill>
                  <a:schemeClr val="dk1"/>
                </a:solidFill>
                <a:latin typeface="+mn-lt"/>
              </a:rPr>
              <a:t>. These insights will be invaluable to ensure a safer and more representative approach, especially as we prepare for the </a:t>
            </a:r>
            <a:r>
              <a:rPr lang="en-GB" altLang="en-US" sz="1600" b="1" dirty="0">
                <a:solidFill>
                  <a:schemeClr val="dk1"/>
                </a:solidFill>
                <a:latin typeface="+mn-lt"/>
              </a:rPr>
              <a:t>re-entry of the other Cluster-II spacecraft</a:t>
            </a:r>
            <a:r>
              <a:rPr lang="en-GB" altLang="en-US" sz="1600" dirty="0">
                <a:solidFill>
                  <a:schemeClr val="dk1"/>
                </a:solidFill>
                <a:latin typeface="+mn-lt"/>
              </a:rPr>
              <a:t>.</a:t>
            </a:r>
          </a:p>
          <a:p>
            <a:pPr marL="285750" indent="-285750" eaLnBrk="0" hangingPunct="0">
              <a:lnSpc>
                <a:spcPct val="119000"/>
              </a:lnSpc>
              <a:spcBef>
                <a:spcPct val="20000"/>
              </a:spcBef>
              <a:buClr>
                <a:srgbClr val="8197A6"/>
              </a:buClr>
              <a:buFont typeface="Arial" panose="020B0604020202020204" pitchFamily="34" charset="0"/>
              <a:buChar char="•"/>
            </a:pPr>
            <a:endParaRPr lang="en-GB" altLang="en-US" sz="1600" dirty="0">
              <a:solidFill>
                <a:schemeClr val="dk1"/>
              </a:solidFill>
              <a:latin typeface="+mn-lt"/>
            </a:endParaRPr>
          </a:p>
          <a:p>
            <a:pPr marL="285750" indent="-285750" eaLnBrk="0" hangingPunct="0">
              <a:lnSpc>
                <a:spcPct val="119000"/>
              </a:lnSpc>
              <a:spcBef>
                <a:spcPct val="20000"/>
              </a:spcBef>
              <a:buClr>
                <a:srgbClr val="8197A6"/>
              </a:buClr>
              <a:buFont typeface="Arial" panose="020B0604020202020204" pitchFamily="34" charset="0"/>
              <a:buChar char="•"/>
            </a:pPr>
            <a:r>
              <a:rPr lang="en-GB" altLang="en-US" sz="1600" b="1" dirty="0">
                <a:solidFill>
                  <a:schemeClr val="dk1"/>
                </a:solidFill>
                <a:latin typeface="+mn-lt"/>
              </a:rPr>
              <a:t>6</a:t>
            </a:r>
            <a:r>
              <a:rPr lang="en-GB" altLang="en-US" sz="1600" b="1" baseline="30000" dirty="0">
                <a:solidFill>
                  <a:schemeClr val="dk1"/>
                </a:solidFill>
                <a:latin typeface="+mn-lt"/>
              </a:rPr>
              <a:t>th</a:t>
            </a:r>
            <a:r>
              <a:rPr lang="en-GB" altLang="en-US" sz="1600" b="1" dirty="0">
                <a:solidFill>
                  <a:schemeClr val="dk1"/>
                </a:solidFill>
                <a:latin typeface="+mn-lt"/>
              </a:rPr>
              <a:t> International Space Debris Re-entry workshop 15</a:t>
            </a:r>
            <a:r>
              <a:rPr lang="en-GB" altLang="en-US" sz="1600" b="1" baseline="30000" dirty="0">
                <a:solidFill>
                  <a:schemeClr val="dk1"/>
                </a:solidFill>
                <a:latin typeface="+mn-lt"/>
              </a:rPr>
              <a:t>th</a:t>
            </a:r>
            <a:r>
              <a:rPr lang="en-GB" altLang="en-US" sz="1600" b="1" dirty="0">
                <a:solidFill>
                  <a:schemeClr val="dk1"/>
                </a:solidFill>
                <a:latin typeface="+mn-lt"/>
              </a:rPr>
              <a:t> January 2025-&gt;</a:t>
            </a:r>
            <a:r>
              <a:rPr lang="en-GB" altLang="en-US" sz="1600" dirty="0">
                <a:solidFill>
                  <a:schemeClr val="dk1"/>
                </a:solidFill>
                <a:latin typeface="+mn-lt"/>
              </a:rPr>
              <a:t> </a:t>
            </a:r>
            <a:r>
              <a:rPr lang="en-GB" sz="1600" b="1" dirty="0">
                <a:hlinkClick r:id="rId3" tooltip="https://indico.esa.int/event/549"/>
              </a:rPr>
              <a:t>https://indico.esa.int/event/549</a:t>
            </a:r>
            <a:endParaRPr lang="en-GB" altLang="en-US" sz="1600" b="1" dirty="0">
              <a:solidFill>
                <a:schemeClr val="dk1"/>
              </a:solidFill>
              <a:latin typeface="+mn-lt"/>
            </a:endParaRPr>
          </a:p>
        </p:txBody>
      </p:sp>
    </p:spTree>
    <p:extLst>
      <p:ext uri="{BB962C8B-B14F-4D97-AF65-F5344CB8AC3E}">
        <p14:creationId xmlns:p14="http://schemas.microsoft.com/office/powerpoint/2010/main" val="409286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001_cov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294" y="9353"/>
            <a:ext cx="12158753" cy="684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19" descr="Logo_Signature_Cover_PP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691988" y="291855"/>
            <a:ext cx="2035567" cy="599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2"/>
          <p:cNvSpPr>
            <a:spLocks noChangeArrowheads="1"/>
          </p:cNvSpPr>
          <p:nvPr/>
        </p:nvSpPr>
        <p:spPr bwMode="auto">
          <a:xfrm>
            <a:off x="1400099" y="3040333"/>
            <a:ext cx="9425145" cy="78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p>
            <a:pPr algn="ctr" defTabSz="1215878">
              <a:lnSpc>
                <a:spcPct val="110000"/>
              </a:lnSpc>
              <a:defRPr/>
            </a:pPr>
            <a:r>
              <a:rPr lang="en-GB" sz="2660" b="1">
                <a:solidFill>
                  <a:srgbClr val="FFFFFF"/>
                </a:solidFill>
                <a:ea typeface="ＭＳ Ｐゴシック" pitchFamily="34" charset="-128"/>
              </a:rPr>
              <a:t>Thank you!</a:t>
            </a:r>
          </a:p>
        </p:txBody>
      </p:sp>
    </p:spTree>
    <p:extLst>
      <p:ext uri="{BB962C8B-B14F-4D97-AF65-F5344CB8AC3E}">
        <p14:creationId xmlns:p14="http://schemas.microsoft.com/office/powerpoint/2010/main" val="2137942145"/>
      </p:ext>
    </p:extLst>
  </p:cSld>
  <p:clrMapOvr>
    <a:masterClrMapping/>
  </p:clrMapOvr>
  <p:transition advTm="46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5E78-7A7B-6251-514B-F37742909E82}"/>
              </a:ext>
            </a:extLst>
          </p:cNvPr>
          <p:cNvSpPr>
            <a:spLocks noGrp="1"/>
          </p:cNvSpPr>
          <p:nvPr>
            <p:ph type="title"/>
          </p:nvPr>
        </p:nvSpPr>
        <p:spPr/>
        <p:txBody>
          <a:bodyPr/>
          <a:lstStyle/>
          <a:p>
            <a:r>
              <a:rPr lang="en-GB" dirty="0"/>
              <a:t>HEO missions: Cluster-II Mission</a:t>
            </a:r>
          </a:p>
        </p:txBody>
      </p:sp>
      <p:pic>
        <p:nvPicPr>
          <p:cNvPr id="4" name="Picture 2" descr="C:\Users\hkrag\AppData\Local\Temp\notes76383F\cluster_all.png">
            <a:extLst>
              <a:ext uri="{FF2B5EF4-FFF2-40B4-BE49-F238E27FC236}">
                <a16:creationId xmlns:a16="http://schemas.microsoft.com/office/drawing/2014/main" id="{4C3A2396-65F8-0FCE-1533-063F7C49FEF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9063" b="780"/>
          <a:stretch/>
        </p:blipFill>
        <p:spPr bwMode="auto">
          <a:xfrm>
            <a:off x="216000" y="3314892"/>
            <a:ext cx="6781800" cy="30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4B94958E-F95A-E534-36AF-7FEC85105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975" y="186446"/>
            <a:ext cx="2331720" cy="23317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9050380B-9592-5331-EAA4-A8BE58262B42}"/>
              </a:ext>
            </a:extLst>
          </p:cNvPr>
          <p:cNvSpPr txBox="1">
            <a:spLocks/>
          </p:cNvSpPr>
          <p:nvPr/>
        </p:nvSpPr>
        <p:spPr bwMode="auto">
          <a:xfrm>
            <a:off x="215999" y="920447"/>
            <a:ext cx="6781800" cy="158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pPr algn="just"/>
            <a:r>
              <a:rPr lang="en-GB" sz="1400" kern="0" dirty="0">
                <a:solidFill>
                  <a:schemeClr val="tx1"/>
                </a:solidFill>
              </a:rPr>
              <a:t>Launched successfully in </a:t>
            </a:r>
            <a:r>
              <a:rPr lang="en-GB" sz="1400" b="1" kern="0" dirty="0">
                <a:solidFill>
                  <a:schemeClr val="tx1"/>
                </a:solidFill>
              </a:rPr>
              <a:t>2000 – no regulation on re-entry at the time</a:t>
            </a:r>
            <a:endParaRPr lang="en-GB" sz="1400" kern="0" dirty="0">
              <a:solidFill>
                <a:schemeClr val="tx1"/>
              </a:solidFill>
            </a:endParaRPr>
          </a:p>
          <a:p>
            <a:pPr algn="just"/>
            <a:r>
              <a:rPr lang="en-GB" sz="1400" kern="0" dirty="0">
                <a:solidFill>
                  <a:schemeClr val="tx1"/>
                </a:solidFill>
              </a:rPr>
              <a:t>ESA Zero Debris SDM requirements and charter (2023) -  </a:t>
            </a:r>
            <a:r>
              <a:rPr lang="en-GB" sz="1400" b="1" kern="0" dirty="0">
                <a:solidFill>
                  <a:schemeClr val="tx1"/>
                </a:solidFill>
              </a:rPr>
              <a:t>The casualty risk from re-entering objects should remain significatively lower than 1 in 10000, striving toward zero</a:t>
            </a:r>
            <a:r>
              <a:rPr lang="en-GB" sz="1400" kern="0" dirty="0">
                <a:solidFill>
                  <a:schemeClr val="tx1"/>
                </a:solidFill>
              </a:rPr>
              <a:t>. A suitable aggregate risk threshold for constellations of satellites in the low Earth region should be identify.</a:t>
            </a:r>
          </a:p>
        </p:txBody>
      </p:sp>
      <p:pic>
        <p:nvPicPr>
          <p:cNvPr id="7" name="Picture 6">
            <a:extLst>
              <a:ext uri="{FF2B5EF4-FFF2-40B4-BE49-F238E27FC236}">
                <a16:creationId xmlns:a16="http://schemas.microsoft.com/office/drawing/2014/main" id="{8EDE74B8-FB17-CF04-6EBF-EE4EDDAA9421}"/>
              </a:ext>
            </a:extLst>
          </p:cNvPr>
          <p:cNvPicPr>
            <a:picLocks noChangeAspect="1"/>
          </p:cNvPicPr>
          <p:nvPr/>
        </p:nvPicPr>
        <p:blipFill>
          <a:blip r:embed="rId5"/>
          <a:stretch>
            <a:fillRect/>
          </a:stretch>
        </p:blipFill>
        <p:spPr>
          <a:xfrm>
            <a:off x="7415373" y="3990594"/>
            <a:ext cx="3339084" cy="2384298"/>
          </a:xfrm>
          <a:prstGeom prst="rect">
            <a:avLst/>
          </a:prstGeom>
        </p:spPr>
      </p:pic>
      <p:sp>
        <p:nvSpPr>
          <p:cNvPr id="8" name="Content Placeholder 5">
            <a:extLst>
              <a:ext uri="{FF2B5EF4-FFF2-40B4-BE49-F238E27FC236}">
                <a16:creationId xmlns:a16="http://schemas.microsoft.com/office/drawing/2014/main" id="{EA41704D-1A67-BEDC-8C4C-4C6628016D9F}"/>
              </a:ext>
            </a:extLst>
          </p:cNvPr>
          <p:cNvSpPr txBox="1">
            <a:spLocks/>
          </p:cNvSpPr>
          <p:nvPr/>
        </p:nvSpPr>
        <p:spPr bwMode="auto">
          <a:xfrm>
            <a:off x="7384954" y="2867406"/>
            <a:ext cx="4579364" cy="128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pPr marL="0" lvl="1" algn="just"/>
            <a:r>
              <a:rPr lang="en-GB" sz="1400" u="sng" kern="0">
                <a:solidFill>
                  <a:schemeClr val="tx1"/>
                </a:solidFill>
              </a:rPr>
              <a:t>Debris story started in 2013</a:t>
            </a:r>
          </a:p>
          <a:p>
            <a:pPr marL="285750" indent="-285750" algn="just">
              <a:buFont typeface="Arial" panose="020B0604020202020204" pitchFamily="34" charset="0"/>
              <a:buChar char="•"/>
            </a:pPr>
            <a:r>
              <a:rPr lang="en-GB" sz="1400" kern="0">
                <a:solidFill>
                  <a:schemeClr val="tx1"/>
                </a:solidFill>
                <a:latin typeface="Arial"/>
                <a:ea typeface="MS PGothic"/>
                <a:cs typeface="Arial"/>
              </a:rPr>
              <a:t>Orbit of Rumba modified in 2014 to re-enter</a:t>
            </a:r>
          </a:p>
          <a:p>
            <a:pPr marL="285750" indent="-285750" algn="just">
              <a:buFont typeface="Arial" panose="020B0604020202020204" pitchFamily="34" charset="0"/>
              <a:buChar char="•"/>
            </a:pPr>
            <a:r>
              <a:rPr lang="en-GB" sz="1400" kern="0">
                <a:solidFill>
                  <a:schemeClr val="tx1"/>
                </a:solidFill>
                <a:latin typeface="Arial"/>
                <a:ea typeface="MS PGothic"/>
                <a:cs typeface="Arial"/>
              </a:rPr>
              <a:t>Extended at least until end 2023. </a:t>
            </a:r>
            <a:endParaRPr lang="en-GB" sz="1400" kern="0">
              <a:solidFill>
                <a:schemeClr val="tx1"/>
              </a:solidFill>
            </a:endParaRPr>
          </a:p>
          <a:p>
            <a:pPr algn="just"/>
            <a:endParaRPr lang="en-GB" kern="0">
              <a:solidFill>
                <a:schemeClr val="tx1"/>
              </a:solidFill>
            </a:endParaRPr>
          </a:p>
          <a:p>
            <a:endParaRPr lang="en-GB" kern="0"/>
          </a:p>
        </p:txBody>
      </p:sp>
      <p:sp>
        <p:nvSpPr>
          <p:cNvPr id="13" name="TextBox 12">
            <a:extLst>
              <a:ext uri="{FF2B5EF4-FFF2-40B4-BE49-F238E27FC236}">
                <a16:creationId xmlns:a16="http://schemas.microsoft.com/office/drawing/2014/main" id="{8DA9A39D-C4F4-12F9-E9FB-D0E11356618F}"/>
              </a:ext>
            </a:extLst>
          </p:cNvPr>
          <p:cNvSpPr txBox="1"/>
          <p:nvPr/>
        </p:nvSpPr>
        <p:spPr>
          <a:xfrm>
            <a:off x="3672311" y="3586293"/>
            <a:ext cx="1943306" cy="338554"/>
          </a:xfrm>
          <a:prstGeom prst="rect">
            <a:avLst/>
          </a:prstGeom>
          <a:noFill/>
        </p:spPr>
        <p:txBody>
          <a:bodyPr wrap="square" rtlCol="0">
            <a:spAutoFit/>
          </a:bodyPr>
          <a:lstStyle/>
          <a:p>
            <a:r>
              <a:rPr lang="en-GB" sz="1600">
                <a:latin typeface="Arial" panose="020B0604020202020204" pitchFamily="34" charset="0"/>
                <a:ea typeface="MS PGothic" pitchFamily="34" charset="-128"/>
                <a:cs typeface="Arial" panose="020B0604020202020204" pitchFamily="34" charset="0"/>
              </a:rPr>
              <a:t>Data  from 2013</a:t>
            </a:r>
          </a:p>
        </p:txBody>
      </p:sp>
      <p:sp>
        <p:nvSpPr>
          <p:cNvPr id="15" name="TextBox 14">
            <a:extLst>
              <a:ext uri="{FF2B5EF4-FFF2-40B4-BE49-F238E27FC236}">
                <a16:creationId xmlns:a16="http://schemas.microsoft.com/office/drawing/2014/main" id="{D10EEC29-BA97-DB99-0152-A5FFA09612F1}"/>
              </a:ext>
            </a:extLst>
          </p:cNvPr>
          <p:cNvSpPr txBox="1"/>
          <p:nvPr/>
        </p:nvSpPr>
        <p:spPr>
          <a:xfrm>
            <a:off x="9234129" y="4756757"/>
            <a:ext cx="1209861" cy="584775"/>
          </a:xfrm>
          <a:prstGeom prst="rect">
            <a:avLst/>
          </a:prstGeom>
          <a:noFill/>
        </p:spPr>
        <p:txBody>
          <a:bodyPr wrap="square" rtlCol="0">
            <a:spAutoFit/>
          </a:bodyPr>
          <a:lstStyle/>
          <a:p>
            <a:pPr algn="ctr"/>
            <a:r>
              <a:rPr lang="en-GB" sz="1600">
                <a:latin typeface="Arial" panose="020B0604020202020204" pitchFamily="34" charset="0"/>
                <a:ea typeface="MS PGothic" pitchFamily="34" charset="-128"/>
                <a:cs typeface="Arial" panose="020B0604020202020204" pitchFamily="34" charset="0"/>
              </a:rPr>
              <a:t>Data  from </a:t>
            </a:r>
          </a:p>
          <a:p>
            <a:pPr algn="ctr"/>
            <a:r>
              <a:rPr lang="en-GB" sz="1600">
                <a:latin typeface="Arial" panose="020B0604020202020204" pitchFamily="34" charset="0"/>
                <a:ea typeface="MS PGothic" pitchFamily="34" charset="-128"/>
                <a:cs typeface="Arial" panose="020B0604020202020204" pitchFamily="34" charset="0"/>
              </a:rPr>
              <a:t>2021</a:t>
            </a:r>
          </a:p>
        </p:txBody>
      </p:sp>
      <p:cxnSp>
        <p:nvCxnSpPr>
          <p:cNvPr id="17" name="Straight Connector 16">
            <a:extLst>
              <a:ext uri="{FF2B5EF4-FFF2-40B4-BE49-F238E27FC236}">
                <a16:creationId xmlns:a16="http://schemas.microsoft.com/office/drawing/2014/main" id="{5A221B6E-88BC-C702-332C-30E713B94402}"/>
              </a:ext>
            </a:extLst>
          </p:cNvPr>
          <p:cNvCxnSpPr/>
          <p:nvPr/>
        </p:nvCxnSpPr>
        <p:spPr>
          <a:xfrm>
            <a:off x="341523" y="1178805"/>
            <a:ext cx="7524520" cy="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763C3D5-6F7C-CD8F-71E8-266CC01D5DC2}"/>
              </a:ext>
            </a:extLst>
          </p:cNvPr>
          <p:cNvCxnSpPr>
            <a:cxnSpLocks/>
          </p:cNvCxnSpPr>
          <p:nvPr/>
        </p:nvCxnSpPr>
        <p:spPr>
          <a:xfrm>
            <a:off x="341523" y="3128638"/>
            <a:ext cx="9294602" cy="0"/>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180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D5BA-623B-3A0F-4D50-A9466D36AA7D}"/>
              </a:ext>
            </a:extLst>
          </p:cNvPr>
          <p:cNvSpPr>
            <a:spLocks noGrp="1"/>
          </p:cNvSpPr>
          <p:nvPr>
            <p:ph type="title"/>
          </p:nvPr>
        </p:nvSpPr>
        <p:spPr/>
        <p:txBody>
          <a:bodyPr/>
          <a:lstStyle/>
          <a:p>
            <a:r>
              <a:rPr lang="en-US"/>
              <a:t>Challenges in the re-entry risk assessment</a:t>
            </a:r>
            <a:endParaRPr lang="en-GB"/>
          </a:p>
        </p:txBody>
      </p:sp>
      <p:sp>
        <p:nvSpPr>
          <p:cNvPr id="4" name="Content Placeholder 3">
            <a:extLst>
              <a:ext uri="{FF2B5EF4-FFF2-40B4-BE49-F238E27FC236}">
                <a16:creationId xmlns:a16="http://schemas.microsoft.com/office/drawing/2014/main" id="{F45FB794-3E77-6626-592E-C95DF541E383}"/>
              </a:ext>
            </a:extLst>
          </p:cNvPr>
          <p:cNvSpPr>
            <a:spLocks noGrp="1"/>
          </p:cNvSpPr>
          <p:nvPr>
            <p:ph idx="1"/>
          </p:nvPr>
        </p:nvSpPr>
        <p:spPr/>
        <p:txBody>
          <a:bodyPr/>
          <a:lstStyle/>
          <a:p>
            <a:r>
              <a:rPr lang="en-US" altLang="en-US" b="1" u="sng">
                <a:solidFill>
                  <a:schemeClr val="tx1"/>
                </a:solidFill>
              </a:rPr>
              <a:t>Circular (drag driven) Re-entry</a:t>
            </a:r>
          </a:p>
          <a:p>
            <a:pPr marL="285750" indent="-285750">
              <a:buFont typeface="Arial" panose="020B0604020202020204" pitchFamily="34" charset="0"/>
              <a:buChar char="•"/>
            </a:pPr>
            <a:r>
              <a:rPr lang="en-GB" altLang="en-US" sz="1400">
                <a:solidFill>
                  <a:schemeClr val="tx1"/>
                </a:solidFill>
              </a:rPr>
              <a:t>Perigee &amp; Apogee reduction driven by atmospheric drag.</a:t>
            </a:r>
          </a:p>
          <a:p>
            <a:pPr marL="285750" indent="-285750">
              <a:buFont typeface="Arial" panose="020B0604020202020204" pitchFamily="34" charset="0"/>
              <a:buChar char="•"/>
            </a:pPr>
            <a:r>
              <a:rPr lang="en-GB" altLang="en-US" sz="1400">
                <a:solidFill>
                  <a:schemeClr val="tx1"/>
                </a:solidFill>
              </a:rPr>
              <a:t>Near 0 eccentricity when atmospheric capture occurs.</a:t>
            </a:r>
          </a:p>
          <a:p>
            <a:pPr marL="285750" indent="-285750">
              <a:buFont typeface="Arial" panose="020B0604020202020204" pitchFamily="34" charset="0"/>
              <a:buChar char="•"/>
            </a:pPr>
            <a:endParaRPr lang="en-GB" altLang="en-US" sz="1400">
              <a:solidFill>
                <a:schemeClr val="tx1"/>
              </a:solidFill>
            </a:endParaRPr>
          </a:p>
          <a:p>
            <a:pPr marL="285750" indent="-285750">
              <a:buFont typeface="Arial" panose="020B0604020202020204" pitchFamily="34" charset="0"/>
              <a:buChar char="•"/>
            </a:pPr>
            <a:r>
              <a:rPr lang="en-GB" altLang="en-US" sz="1400">
                <a:solidFill>
                  <a:schemeClr val="tx1"/>
                </a:solidFill>
              </a:rPr>
              <a:t>Analytical casualty risk approximation(s).</a:t>
            </a:r>
          </a:p>
          <a:p>
            <a:pPr marL="285750" indent="-285750">
              <a:buFont typeface="Arial" panose="020B0604020202020204" pitchFamily="34" charset="0"/>
              <a:buChar char="•"/>
            </a:pPr>
            <a:r>
              <a:rPr lang="en-GB" altLang="en-US" sz="1400">
                <a:solidFill>
                  <a:schemeClr val="tx1"/>
                </a:solidFill>
              </a:rPr>
              <a:t>Location only limited by the orbit inclination.</a:t>
            </a:r>
          </a:p>
          <a:p>
            <a:r>
              <a:rPr lang="en-US" altLang="en-US" sz="1400">
                <a:solidFill>
                  <a:schemeClr val="tx1"/>
                </a:solidFill>
              </a:rPr>
              <a:t>			</a:t>
            </a:r>
            <a:endParaRPr lang="en-GB" altLang="en-US" sz="1400">
              <a:solidFill>
                <a:schemeClr val="tx1"/>
              </a:solidFill>
            </a:endParaRPr>
          </a:p>
        </p:txBody>
      </p:sp>
      <p:sp>
        <p:nvSpPr>
          <p:cNvPr id="5" name="Content Placeholder 4">
            <a:extLst>
              <a:ext uri="{FF2B5EF4-FFF2-40B4-BE49-F238E27FC236}">
                <a16:creationId xmlns:a16="http://schemas.microsoft.com/office/drawing/2014/main" id="{0273E541-50DF-60B2-41AA-28D16FA84F50}"/>
              </a:ext>
            </a:extLst>
          </p:cNvPr>
          <p:cNvSpPr>
            <a:spLocks noGrp="1"/>
          </p:cNvSpPr>
          <p:nvPr>
            <p:ph sz="half" idx="4294967295"/>
          </p:nvPr>
        </p:nvSpPr>
        <p:spPr>
          <a:xfrm>
            <a:off x="6332538" y="882650"/>
            <a:ext cx="5892800" cy="4318000"/>
          </a:xfrm>
        </p:spPr>
        <p:txBody>
          <a:bodyPr/>
          <a:lstStyle/>
          <a:p>
            <a:r>
              <a:rPr lang="en-US" altLang="en-US" b="1" u="sng">
                <a:solidFill>
                  <a:schemeClr val="tx1"/>
                </a:solidFill>
              </a:rPr>
              <a:t>Eccentric (third body driven) Re-entry</a:t>
            </a:r>
          </a:p>
          <a:p>
            <a:pPr marL="285750" indent="-285750">
              <a:buFont typeface="Arial" panose="020B0604020202020204" pitchFamily="34" charset="0"/>
              <a:buChar char="•"/>
            </a:pPr>
            <a:r>
              <a:rPr lang="en-GB" altLang="en-US" sz="1400">
                <a:solidFill>
                  <a:schemeClr val="tx1"/>
                </a:solidFill>
              </a:rPr>
              <a:t>Orbital (perigee) change driven by perturbations due to Sun and Moon.</a:t>
            </a:r>
          </a:p>
          <a:p>
            <a:pPr marL="285750" indent="-285750">
              <a:buFont typeface="Arial" panose="020B0604020202020204" pitchFamily="34" charset="0"/>
              <a:buChar char="•"/>
            </a:pPr>
            <a:r>
              <a:rPr lang="en-GB" altLang="en-US" sz="1400">
                <a:solidFill>
                  <a:schemeClr val="tx1"/>
                </a:solidFill>
              </a:rPr>
              <a:t>No circularisation of the eccentricity before atmospheric capture: high re-entry velocity.</a:t>
            </a:r>
          </a:p>
          <a:p>
            <a:endParaRPr lang="en-GB" altLang="en-US" sz="1400">
              <a:solidFill>
                <a:schemeClr val="tx1"/>
              </a:solidFill>
            </a:endParaRPr>
          </a:p>
          <a:p>
            <a:pPr marL="285750" indent="-285750">
              <a:buFont typeface="Arial" panose="020B0604020202020204" pitchFamily="34" charset="0"/>
              <a:buChar char="•"/>
            </a:pPr>
            <a:r>
              <a:rPr lang="en-GB" altLang="en-US" sz="1400">
                <a:solidFill>
                  <a:schemeClr val="tx1"/>
                </a:solidFill>
              </a:rPr>
              <a:t>Possible re-entry location in limited latitude band defined by the break-up.</a:t>
            </a:r>
          </a:p>
          <a:p>
            <a:pPr marL="285750" indent="-285750">
              <a:buFont typeface="Arial" panose="020B0604020202020204" pitchFamily="34" charset="0"/>
              <a:buChar char="•"/>
            </a:pPr>
            <a:r>
              <a:rPr lang="en-GB" altLang="en-US" sz="1400">
                <a:solidFill>
                  <a:schemeClr val="tx1"/>
                </a:solidFill>
              </a:rPr>
              <a:t>No analytic casualty risk approximation.</a:t>
            </a:r>
          </a:p>
          <a:p>
            <a:pPr marL="285750" indent="-285750">
              <a:buFont typeface="Arial" panose="020B0604020202020204" pitchFamily="34" charset="0"/>
              <a:buChar char="•"/>
            </a:pPr>
            <a:r>
              <a:rPr lang="en-GB" altLang="en-US" sz="1400">
                <a:solidFill>
                  <a:schemeClr val="tx1"/>
                </a:solidFill>
              </a:rPr>
              <a:t>Break-up fragments can escape into orbit.</a:t>
            </a:r>
          </a:p>
          <a:p>
            <a:endParaRPr lang="en-GB" u="sng">
              <a:solidFill>
                <a:schemeClr val="tx1"/>
              </a:solidFill>
            </a:endParaRPr>
          </a:p>
        </p:txBody>
      </p:sp>
      <p:pic>
        <p:nvPicPr>
          <p:cNvPr id="6" name="Picture 5" descr="C:\Users\quirin funke\Documents\znew\earth_re_band_circ.png">
            <a:extLst>
              <a:ext uri="{FF2B5EF4-FFF2-40B4-BE49-F238E27FC236}">
                <a16:creationId xmlns:a16="http://schemas.microsoft.com/office/drawing/2014/main" id="{2153A065-8777-FF26-9F17-5AD67C9AD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489" y="4401051"/>
            <a:ext cx="2992913" cy="137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51A9FC3-F0B6-3B28-BA85-665E54788CC0}"/>
              </a:ext>
            </a:extLst>
          </p:cNvPr>
          <p:cNvPicPr/>
          <p:nvPr/>
        </p:nvPicPr>
        <p:blipFill rotWithShape="1">
          <a:blip r:embed="rId4">
            <a:extLst>
              <a:ext uri="{28A0092B-C50C-407E-A947-70E740481C1C}">
                <a14:useLocalDpi xmlns:a14="http://schemas.microsoft.com/office/drawing/2010/main" val="0"/>
              </a:ext>
            </a:extLst>
          </a:blip>
          <a:srcRect t="7388" r="50047" b="5972"/>
          <a:stretch/>
        </p:blipFill>
        <p:spPr bwMode="auto">
          <a:xfrm>
            <a:off x="7284145" y="4291064"/>
            <a:ext cx="3040655" cy="15991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644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A5AC-267F-94BA-965F-3E9B06512D2D}"/>
              </a:ext>
            </a:extLst>
          </p:cNvPr>
          <p:cNvSpPr>
            <a:spLocks noGrp="1"/>
          </p:cNvSpPr>
          <p:nvPr>
            <p:ph type="title"/>
          </p:nvPr>
        </p:nvSpPr>
        <p:spPr/>
        <p:txBody>
          <a:bodyPr/>
          <a:lstStyle/>
          <a:p>
            <a:r>
              <a:rPr lang="en-US"/>
              <a:t>Third-body Driven Re-entries (1/2) </a:t>
            </a:r>
            <a:endParaRPr lang="en-GB"/>
          </a:p>
        </p:txBody>
      </p:sp>
      <p:sp>
        <p:nvSpPr>
          <p:cNvPr id="19" name="Content Placeholder 3">
            <a:extLst>
              <a:ext uri="{FF2B5EF4-FFF2-40B4-BE49-F238E27FC236}">
                <a16:creationId xmlns:a16="http://schemas.microsoft.com/office/drawing/2014/main" id="{03976ECB-5548-EF60-EA13-F8AF90392B54}"/>
              </a:ext>
            </a:extLst>
          </p:cNvPr>
          <p:cNvSpPr>
            <a:spLocks noGrp="1"/>
          </p:cNvSpPr>
          <p:nvPr>
            <p:ph idx="1"/>
          </p:nvPr>
        </p:nvSpPr>
        <p:spPr>
          <a:xfrm>
            <a:off x="219600" y="882193"/>
            <a:ext cx="7030286" cy="1103224"/>
          </a:xfrm>
        </p:spPr>
        <p:txBody>
          <a:bodyPr/>
          <a:lstStyle/>
          <a:p>
            <a:pPr marL="342900" indent="-342900">
              <a:buFont typeface="+mj-lt"/>
              <a:buAutoNum type="arabicPeriod"/>
            </a:pPr>
            <a:r>
              <a:rPr lang="en-US" dirty="0">
                <a:solidFill>
                  <a:schemeClr val="tx1"/>
                </a:solidFill>
              </a:rPr>
              <a:t>It is possible to</a:t>
            </a:r>
            <a:r>
              <a:rPr lang="en-US" b="1" dirty="0">
                <a:solidFill>
                  <a:schemeClr val="tx1"/>
                </a:solidFill>
              </a:rPr>
              <a:t> target re-entry latitude </a:t>
            </a:r>
            <a:r>
              <a:rPr lang="en-US" dirty="0">
                <a:solidFill>
                  <a:schemeClr val="tx1"/>
                </a:solidFill>
              </a:rPr>
              <a:t>by changing the geometry of the orbital evolution re-entry epoch</a:t>
            </a:r>
            <a:endParaRPr lang="en-GB" dirty="0">
              <a:solidFill>
                <a:schemeClr val="tx1"/>
              </a:solidFill>
            </a:endParaRPr>
          </a:p>
          <a:p>
            <a:r>
              <a:rPr lang="en-US" sz="1400" dirty="0"/>
              <a:t>			</a:t>
            </a:r>
            <a:endParaRPr lang="en-GB" sz="1400" dirty="0"/>
          </a:p>
        </p:txBody>
      </p:sp>
      <p:grpSp>
        <p:nvGrpSpPr>
          <p:cNvPr id="6" name="Group 5">
            <a:extLst>
              <a:ext uri="{FF2B5EF4-FFF2-40B4-BE49-F238E27FC236}">
                <a16:creationId xmlns:a16="http://schemas.microsoft.com/office/drawing/2014/main" id="{6F32E765-5DC4-1701-0BB3-6C0AA8C616FD}"/>
              </a:ext>
            </a:extLst>
          </p:cNvPr>
          <p:cNvGrpSpPr>
            <a:grpSpLocks noChangeAspect="1"/>
          </p:cNvGrpSpPr>
          <p:nvPr/>
        </p:nvGrpSpPr>
        <p:grpSpPr>
          <a:xfrm>
            <a:off x="646476" y="1985417"/>
            <a:ext cx="4034838" cy="1962439"/>
            <a:chOff x="336550" y="1722438"/>
            <a:chExt cx="9569451" cy="4592637"/>
          </a:xfrm>
        </p:grpSpPr>
        <p:pic>
          <p:nvPicPr>
            <p:cNvPr id="7" name="Picture 6" descr="C:\Users\hkrag\AppData\Local\Temp\notes76383F\~5903056.png">
              <a:extLst>
                <a:ext uri="{FF2B5EF4-FFF2-40B4-BE49-F238E27FC236}">
                  <a16:creationId xmlns:a16="http://schemas.microsoft.com/office/drawing/2014/main" id="{672C09C0-E14B-B4E7-7421-FEE6EAF6CF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1425" y="1722438"/>
              <a:ext cx="6124576"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E6980B02-209F-D36E-0900-574A6B9FC3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50" y="2787650"/>
              <a:ext cx="3444875"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a:extLst>
                <a:ext uri="{FF2B5EF4-FFF2-40B4-BE49-F238E27FC236}">
                  <a16:creationId xmlns:a16="http://schemas.microsoft.com/office/drawing/2014/main" id="{FC703051-B597-BF62-9B98-E236377CBE86}"/>
                </a:ext>
              </a:extLst>
            </p:cNvPr>
            <p:cNvCxnSpPr/>
            <p:nvPr/>
          </p:nvCxnSpPr>
          <p:spPr>
            <a:xfrm flipV="1">
              <a:off x="876300" y="4230688"/>
              <a:ext cx="276225" cy="885825"/>
            </a:xfrm>
            <a:prstGeom prst="line">
              <a:avLst/>
            </a:prstGeom>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D5A8CC4D-E466-C8A3-4AB5-CCD8CF82232F}"/>
                </a:ext>
              </a:extLst>
            </p:cNvPr>
            <p:cNvCxnSpPr/>
            <p:nvPr/>
          </p:nvCxnSpPr>
          <p:spPr>
            <a:xfrm>
              <a:off x="1014413" y="2224088"/>
              <a:ext cx="338137" cy="12239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120988D-0471-AE32-6F51-97650998F171}"/>
                </a:ext>
              </a:extLst>
            </p:cNvPr>
            <p:cNvSpPr/>
            <p:nvPr/>
          </p:nvSpPr>
          <p:spPr>
            <a:xfrm>
              <a:off x="6896100" y="3248025"/>
              <a:ext cx="209550" cy="228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4" name="Oval 13">
              <a:extLst>
                <a:ext uri="{FF2B5EF4-FFF2-40B4-BE49-F238E27FC236}">
                  <a16:creationId xmlns:a16="http://schemas.microsoft.com/office/drawing/2014/main" id="{023A22F6-7A54-9493-6D96-03332BC87DC6}"/>
                </a:ext>
              </a:extLst>
            </p:cNvPr>
            <p:cNvSpPr/>
            <p:nvPr/>
          </p:nvSpPr>
          <p:spPr>
            <a:xfrm>
              <a:off x="6554788" y="4725988"/>
              <a:ext cx="209550" cy="228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cxnSp>
          <p:nvCxnSpPr>
            <p:cNvPr id="15" name="Straight Connector 14">
              <a:extLst>
                <a:ext uri="{FF2B5EF4-FFF2-40B4-BE49-F238E27FC236}">
                  <a16:creationId xmlns:a16="http://schemas.microsoft.com/office/drawing/2014/main" id="{B868A6D9-5206-3D06-17C6-EE839A4BF2C6}"/>
                </a:ext>
              </a:extLst>
            </p:cNvPr>
            <p:cNvCxnSpPr>
              <a:cxnSpLocks/>
            </p:cNvCxnSpPr>
            <p:nvPr/>
          </p:nvCxnSpPr>
          <p:spPr>
            <a:xfrm flipV="1">
              <a:off x="876301" y="4914900"/>
              <a:ext cx="5524500" cy="201612"/>
            </a:xfrm>
            <a:prstGeom prst="line">
              <a:avLst/>
            </a:prstGeom>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8CD7945B-57DC-6C2C-BE8C-91F3BFC32EA5}"/>
                </a:ext>
              </a:extLst>
            </p:cNvPr>
            <p:cNvCxnSpPr>
              <a:cxnSpLocks/>
            </p:cNvCxnSpPr>
            <p:nvPr/>
          </p:nvCxnSpPr>
          <p:spPr>
            <a:xfrm>
              <a:off x="1014412" y="2224088"/>
              <a:ext cx="5749926" cy="10239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 name="Content Placeholder 5">
            <a:extLst>
              <a:ext uri="{FF2B5EF4-FFF2-40B4-BE49-F238E27FC236}">
                <a16:creationId xmlns:a16="http://schemas.microsoft.com/office/drawing/2014/main" id="{ED6764FA-8EF9-83FA-46AD-8010C5F95B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943" r="6951"/>
          <a:stretch/>
        </p:blipFill>
        <p:spPr bwMode="auto">
          <a:xfrm>
            <a:off x="6633177" y="4138514"/>
            <a:ext cx="5136626" cy="2011854"/>
          </a:xfrm>
          <a:prstGeom prst="rect">
            <a:avLst/>
          </a:prstGeom>
          <a:ln>
            <a:noFill/>
          </a:ln>
          <a:extLst>
            <a:ext uri="{53640926-AAD7-44D8-BBD7-CCE9431645EC}">
              <a14:shadowObscured xmlns:a14="http://schemas.microsoft.com/office/drawing/2010/main"/>
            </a:ext>
          </a:extLst>
        </p:spPr>
      </p:pic>
      <p:sp>
        <p:nvSpPr>
          <p:cNvPr id="9" name="Content Placeholder 3">
            <a:extLst>
              <a:ext uri="{FF2B5EF4-FFF2-40B4-BE49-F238E27FC236}">
                <a16:creationId xmlns:a16="http://schemas.microsoft.com/office/drawing/2014/main" id="{C7670180-8BDF-7817-0AFE-3649E14C9209}"/>
              </a:ext>
            </a:extLst>
          </p:cNvPr>
          <p:cNvSpPr txBox="1">
            <a:spLocks/>
          </p:cNvSpPr>
          <p:nvPr/>
        </p:nvSpPr>
        <p:spPr bwMode="auto">
          <a:xfrm>
            <a:off x="270481" y="4041217"/>
            <a:ext cx="5492365" cy="110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endParaRPr lang="en-GB" sz="1400" kern="0" dirty="0">
              <a:solidFill>
                <a:schemeClr val="tx1"/>
              </a:solidFill>
            </a:endParaRPr>
          </a:p>
          <a:p>
            <a:pPr marL="342900" indent="-342900">
              <a:buFont typeface="+mj-lt"/>
              <a:buAutoNum type="arabicPeriod" startAt="2"/>
            </a:pPr>
            <a:r>
              <a:rPr lang="en-GB" kern="0" dirty="0">
                <a:solidFill>
                  <a:schemeClr val="tx1"/>
                </a:solidFill>
              </a:rPr>
              <a:t>It is possible to</a:t>
            </a:r>
            <a:r>
              <a:rPr lang="en-GB" b="1" kern="0" dirty="0">
                <a:solidFill>
                  <a:schemeClr val="tx1"/>
                </a:solidFill>
              </a:rPr>
              <a:t> target atmospheric interface point </a:t>
            </a:r>
            <a:r>
              <a:rPr lang="en-GB" kern="0" dirty="0">
                <a:solidFill>
                  <a:schemeClr val="tx1"/>
                </a:solidFill>
              </a:rPr>
              <a:t>by fine tuning the orbital evolution at re-entry epoch</a:t>
            </a:r>
          </a:p>
          <a:p>
            <a:pPr marL="342900" indent="-342900">
              <a:buFont typeface="+mj-lt"/>
              <a:buAutoNum type="arabicPeriod" startAt="2"/>
            </a:pPr>
            <a:r>
              <a:rPr lang="en-GB" kern="0" dirty="0">
                <a:solidFill>
                  <a:schemeClr val="tx1"/>
                </a:solidFill>
              </a:rPr>
              <a:t>Behaviour still </a:t>
            </a:r>
            <a:r>
              <a:rPr lang="en-GB" b="1" kern="0" dirty="0">
                <a:solidFill>
                  <a:schemeClr val="tx1"/>
                </a:solidFill>
              </a:rPr>
              <a:t>uncertain</a:t>
            </a:r>
            <a:r>
              <a:rPr lang="en-GB" kern="0" dirty="0">
                <a:solidFill>
                  <a:schemeClr val="tx1"/>
                </a:solidFill>
              </a:rPr>
              <a:t> (circularisation, break-up) as the atmospheric state is </a:t>
            </a:r>
            <a:r>
              <a:rPr lang="en-GB" i="1" kern="0" dirty="0">
                <a:solidFill>
                  <a:schemeClr val="tx1"/>
                </a:solidFill>
              </a:rPr>
              <a:t>unknown</a:t>
            </a:r>
          </a:p>
          <a:p>
            <a:pPr marL="342900" indent="-342900">
              <a:buFont typeface="+mj-lt"/>
              <a:buAutoNum type="arabicPeriod"/>
            </a:pPr>
            <a:endParaRPr lang="en-GB" sz="1400" kern="0" dirty="0">
              <a:solidFill>
                <a:schemeClr val="tx1"/>
              </a:solidFill>
            </a:endParaRPr>
          </a:p>
          <a:p>
            <a:r>
              <a:rPr lang="en-GB" sz="1400" kern="0" dirty="0"/>
              <a:t>			</a:t>
            </a:r>
          </a:p>
        </p:txBody>
      </p:sp>
      <p:grpSp>
        <p:nvGrpSpPr>
          <p:cNvPr id="10" name="Group 9">
            <a:extLst>
              <a:ext uri="{FF2B5EF4-FFF2-40B4-BE49-F238E27FC236}">
                <a16:creationId xmlns:a16="http://schemas.microsoft.com/office/drawing/2014/main" id="{C5B038AE-9073-1F1E-519F-BEC66CAA0D36}"/>
              </a:ext>
            </a:extLst>
          </p:cNvPr>
          <p:cNvGrpSpPr/>
          <p:nvPr/>
        </p:nvGrpSpPr>
        <p:grpSpPr>
          <a:xfrm>
            <a:off x="7477465" y="1520424"/>
            <a:ext cx="3520811" cy="2778462"/>
            <a:chOff x="7669549" y="1489589"/>
            <a:chExt cx="3520811" cy="2778462"/>
          </a:xfrm>
        </p:grpSpPr>
        <p:pic>
          <p:nvPicPr>
            <p:cNvPr id="1026" name="Picture 2">
              <a:extLst>
                <a:ext uri="{FF2B5EF4-FFF2-40B4-BE49-F238E27FC236}">
                  <a16:creationId xmlns:a16="http://schemas.microsoft.com/office/drawing/2014/main" id="{D1FA7BDC-72FB-1A63-DEDB-57F3CBE513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549" y="1489589"/>
              <a:ext cx="3448050" cy="13049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492163F4-EEE1-06F3-FCFD-C19A4A5B5D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1360" y="2763100"/>
              <a:ext cx="3429000" cy="1504951"/>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E8395CB5-7B8B-8DBE-E0C6-AE7FB4153329}"/>
              </a:ext>
            </a:extLst>
          </p:cNvPr>
          <p:cNvSpPr txBox="1"/>
          <p:nvPr/>
        </p:nvSpPr>
        <p:spPr>
          <a:xfrm>
            <a:off x="7721107" y="1126028"/>
            <a:ext cx="3125338" cy="307777"/>
          </a:xfrm>
          <a:prstGeom prst="rect">
            <a:avLst/>
          </a:prstGeom>
          <a:solidFill>
            <a:schemeClr val="accent5"/>
          </a:solidFill>
        </p:spPr>
        <p:txBody>
          <a:bodyPr wrap="square" lIns="36000" rIns="36000" rtlCol="0">
            <a:noAutofit/>
          </a:bodyPr>
          <a:lstStyle>
            <a:defPPr>
              <a:defRPr lang="en-GB"/>
            </a:defPPr>
            <a:lvl1pPr algn="ctr">
              <a:defRPr sz="1400" b="1">
                <a:solidFill>
                  <a:schemeClr val="bg1"/>
                </a:solidFill>
                <a:latin typeface="Arial" panose="020B0604020202020204" pitchFamily="34" charset="0"/>
                <a:ea typeface="MS PGothic" pitchFamily="34" charset="-128"/>
                <a:cs typeface="Arial" panose="020B0604020202020204" pitchFamily="34" charset="0"/>
              </a:defRPr>
            </a:lvl1pPr>
          </a:lstStyle>
          <a:p>
            <a:r>
              <a:rPr lang="en-US" dirty="0"/>
              <a:t>Example of </a:t>
            </a:r>
            <a:r>
              <a:rPr lang="en-US" dirty="0" err="1"/>
              <a:t>circularisation</a:t>
            </a:r>
            <a:endParaRPr lang="en-GB" dirty="0"/>
          </a:p>
        </p:txBody>
      </p:sp>
    </p:spTree>
    <p:extLst>
      <p:ext uri="{BB962C8B-B14F-4D97-AF65-F5344CB8AC3E}">
        <p14:creationId xmlns:p14="http://schemas.microsoft.com/office/powerpoint/2010/main" val="76972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58D7-EAA2-ACA2-2642-911C3136BD3A}"/>
              </a:ext>
            </a:extLst>
          </p:cNvPr>
          <p:cNvSpPr>
            <a:spLocks noGrp="1"/>
          </p:cNvSpPr>
          <p:nvPr>
            <p:ph type="title"/>
          </p:nvPr>
        </p:nvSpPr>
        <p:spPr/>
        <p:txBody>
          <a:bodyPr/>
          <a:lstStyle/>
          <a:p>
            <a:r>
              <a:rPr lang="en-US"/>
              <a:t>Third-body Driven Re-entries (2/2)</a:t>
            </a:r>
            <a:endParaRPr lang="en-GB"/>
          </a:p>
        </p:txBody>
      </p:sp>
      <p:sp>
        <p:nvSpPr>
          <p:cNvPr id="3" name="Content Placeholder 2">
            <a:extLst>
              <a:ext uri="{FF2B5EF4-FFF2-40B4-BE49-F238E27FC236}">
                <a16:creationId xmlns:a16="http://schemas.microsoft.com/office/drawing/2014/main" id="{D9F43D28-573C-6624-0742-E82371610A47}"/>
              </a:ext>
            </a:extLst>
          </p:cNvPr>
          <p:cNvSpPr>
            <a:spLocks noGrp="1"/>
          </p:cNvSpPr>
          <p:nvPr>
            <p:ph idx="1"/>
          </p:nvPr>
        </p:nvSpPr>
        <p:spPr/>
        <p:txBody>
          <a:bodyPr/>
          <a:lstStyle/>
          <a:p>
            <a:pPr marL="342900" indent="-342900">
              <a:buFont typeface="+mj-lt"/>
              <a:buAutoNum type="arabicPeriod" startAt="4"/>
            </a:pPr>
            <a:r>
              <a:rPr lang="en-US" dirty="0">
                <a:solidFill>
                  <a:schemeClr val="tx1"/>
                </a:solidFill>
              </a:rPr>
              <a:t>Notion of a </a:t>
            </a:r>
            <a:r>
              <a:rPr lang="en-US" b="1" dirty="0">
                <a:solidFill>
                  <a:schemeClr val="tx1"/>
                </a:solidFill>
              </a:rPr>
              <a:t>well-behaved re-entry profile</a:t>
            </a:r>
          </a:p>
          <a:p>
            <a:pPr marL="342900" indent="-342900">
              <a:buFont typeface="+mj-lt"/>
              <a:buAutoNum type="arabicPeriod" startAt="4"/>
            </a:pPr>
            <a:r>
              <a:rPr lang="en-US" dirty="0">
                <a:solidFill>
                  <a:schemeClr val="tx1"/>
                </a:solidFill>
              </a:rPr>
              <a:t>Super-orbital re-entry (dominant heat transfer mechanism is the </a:t>
            </a:r>
            <a:r>
              <a:rPr lang="en-US" b="1" dirty="0">
                <a:solidFill>
                  <a:schemeClr val="tx1"/>
                </a:solidFill>
              </a:rPr>
              <a:t>radiative heating</a:t>
            </a:r>
            <a:r>
              <a:rPr lang="en-US" dirty="0">
                <a:solidFill>
                  <a:schemeClr val="tx1"/>
                </a:solidFill>
              </a:rPr>
              <a:t>)</a:t>
            </a:r>
            <a:endParaRPr lang="en-GB" dirty="0">
              <a:solidFill>
                <a:schemeClr val="tx1"/>
              </a:solidFill>
            </a:endParaRPr>
          </a:p>
        </p:txBody>
      </p:sp>
      <p:pic>
        <p:nvPicPr>
          <p:cNvPr id="6" name="Picture 2">
            <a:extLst>
              <a:ext uri="{FF2B5EF4-FFF2-40B4-BE49-F238E27FC236}">
                <a16:creationId xmlns:a16="http://schemas.microsoft.com/office/drawing/2014/main" id="{F0175B54-D4A6-CF4A-A73B-DA0FBA6FF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64" y="2514080"/>
            <a:ext cx="3512476" cy="385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2FF0571E-5470-D1AB-5771-74C671B9922F}"/>
              </a:ext>
            </a:extLst>
          </p:cNvPr>
          <p:cNvSpPr txBox="1"/>
          <p:nvPr/>
        </p:nvSpPr>
        <p:spPr>
          <a:xfrm>
            <a:off x="4191663" y="2004767"/>
            <a:ext cx="2961564" cy="307777"/>
          </a:xfrm>
          <a:prstGeom prst="rect">
            <a:avLst/>
          </a:prstGeom>
          <a:solidFill>
            <a:schemeClr val="accent5"/>
          </a:solidFill>
        </p:spPr>
        <p:txBody>
          <a:bodyPr wrap="square" rtlCol="0">
            <a:spAutoFit/>
          </a:bodyPr>
          <a:lstStyle>
            <a:defPPr>
              <a:defRPr lang="en-GB"/>
            </a:defPPr>
            <a:lvl1pPr algn="ctr">
              <a:defRPr sz="1400" b="1">
                <a:solidFill>
                  <a:schemeClr val="bg1"/>
                </a:solidFill>
                <a:latin typeface="Arial" panose="020B0604020202020204" pitchFamily="34" charset="0"/>
                <a:ea typeface="MS PGothic" pitchFamily="34" charset="-128"/>
                <a:cs typeface="Arial" panose="020B0604020202020204" pitchFamily="34" charset="0"/>
              </a:defRPr>
            </a:lvl1pPr>
          </a:lstStyle>
          <a:p>
            <a:r>
              <a:rPr lang="en-US"/>
              <a:t>Theoretical Optimum</a:t>
            </a:r>
            <a:endParaRPr lang="en-GB"/>
          </a:p>
        </p:txBody>
      </p:sp>
      <p:sp>
        <p:nvSpPr>
          <p:cNvPr id="15" name="TextBox 14">
            <a:extLst>
              <a:ext uri="{FF2B5EF4-FFF2-40B4-BE49-F238E27FC236}">
                <a16:creationId xmlns:a16="http://schemas.microsoft.com/office/drawing/2014/main" id="{D134FDD2-F5DB-774A-731B-D45F11A38782}"/>
              </a:ext>
            </a:extLst>
          </p:cNvPr>
          <p:cNvSpPr txBox="1"/>
          <p:nvPr/>
        </p:nvSpPr>
        <p:spPr>
          <a:xfrm>
            <a:off x="488069" y="2004767"/>
            <a:ext cx="3125338" cy="307777"/>
          </a:xfrm>
          <a:prstGeom prst="rect">
            <a:avLst/>
          </a:prstGeom>
          <a:solidFill>
            <a:schemeClr val="accent5"/>
          </a:solidFill>
        </p:spPr>
        <p:txBody>
          <a:bodyPr wrap="square" lIns="36000" rIns="36000" rtlCol="0">
            <a:noAutofit/>
          </a:bodyPr>
          <a:lstStyle>
            <a:defPPr>
              <a:defRPr lang="en-GB"/>
            </a:defPPr>
            <a:lvl1pPr algn="ctr">
              <a:defRPr sz="1400" b="1">
                <a:solidFill>
                  <a:schemeClr val="bg1"/>
                </a:solidFill>
                <a:latin typeface="Arial" panose="020B0604020202020204" pitchFamily="34" charset="0"/>
                <a:ea typeface="MS PGothic" pitchFamily="34" charset="-128"/>
                <a:cs typeface="Arial" panose="020B0604020202020204" pitchFamily="34" charset="0"/>
              </a:defRPr>
            </a:lvl1pPr>
          </a:lstStyle>
          <a:p>
            <a:r>
              <a:rPr lang="en-US"/>
              <a:t>Sensitivity to re-entry conditions</a:t>
            </a:r>
            <a:endParaRPr lang="en-GB"/>
          </a:p>
        </p:txBody>
      </p:sp>
      <p:grpSp>
        <p:nvGrpSpPr>
          <p:cNvPr id="5" name="Group 4">
            <a:extLst>
              <a:ext uri="{FF2B5EF4-FFF2-40B4-BE49-F238E27FC236}">
                <a16:creationId xmlns:a16="http://schemas.microsoft.com/office/drawing/2014/main" id="{72A6310D-DF9F-92ED-8F10-72678438C994}"/>
              </a:ext>
            </a:extLst>
          </p:cNvPr>
          <p:cNvGrpSpPr/>
          <p:nvPr/>
        </p:nvGrpSpPr>
        <p:grpSpPr>
          <a:xfrm>
            <a:off x="4087370" y="2514080"/>
            <a:ext cx="3252026" cy="2412397"/>
            <a:chOff x="4087370" y="2514080"/>
            <a:chExt cx="3252026" cy="2412397"/>
          </a:xfrm>
        </p:grpSpPr>
        <p:pic>
          <p:nvPicPr>
            <p:cNvPr id="8" name="Picture 7">
              <a:extLst>
                <a:ext uri="{FF2B5EF4-FFF2-40B4-BE49-F238E27FC236}">
                  <a16:creationId xmlns:a16="http://schemas.microsoft.com/office/drawing/2014/main" id="{1A0A5487-112F-8E1F-DAA8-31B865CB0D05}"/>
                </a:ext>
              </a:extLst>
            </p:cNvPr>
            <p:cNvPicPr>
              <a:picLocks noChangeAspect="1"/>
            </p:cNvPicPr>
            <p:nvPr/>
          </p:nvPicPr>
          <p:blipFill rotWithShape="1">
            <a:blip r:embed="rId4"/>
            <a:srcRect l="1259" r="-1259"/>
            <a:stretch/>
          </p:blipFill>
          <p:spPr>
            <a:xfrm>
              <a:off x="4087370" y="2514080"/>
              <a:ext cx="3252026" cy="2412397"/>
            </a:xfrm>
            <a:prstGeom prst="rect">
              <a:avLst/>
            </a:prstGeom>
          </p:spPr>
        </p:pic>
        <p:sp>
          <p:nvSpPr>
            <p:cNvPr id="12" name="Oval 11">
              <a:extLst>
                <a:ext uri="{FF2B5EF4-FFF2-40B4-BE49-F238E27FC236}">
                  <a16:creationId xmlns:a16="http://schemas.microsoft.com/office/drawing/2014/main" id="{BDF5812F-E0C6-BF9D-EA68-DD71D87C9420}"/>
                </a:ext>
              </a:extLst>
            </p:cNvPr>
            <p:cNvSpPr/>
            <p:nvPr/>
          </p:nvSpPr>
          <p:spPr>
            <a:xfrm>
              <a:off x="6532847" y="4263528"/>
              <a:ext cx="637732" cy="662949"/>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6B69215-A2F6-00A3-62DA-F250CA332642}"/>
                </a:ext>
              </a:extLst>
            </p:cNvPr>
            <p:cNvSpPr txBox="1"/>
            <p:nvPr/>
          </p:nvSpPr>
          <p:spPr>
            <a:xfrm>
              <a:off x="5447277" y="4181623"/>
              <a:ext cx="1299990" cy="523220"/>
            </a:xfrm>
            <a:prstGeom prst="rect">
              <a:avLst/>
            </a:prstGeom>
            <a:noFill/>
          </p:spPr>
          <p:txBody>
            <a:bodyPr wrap="square" rtlCol="0">
              <a:spAutoFit/>
            </a:bodyPr>
            <a:lstStyle/>
            <a:p>
              <a:pPr algn="ctr"/>
              <a:r>
                <a:rPr lang="en-GB" sz="1400">
                  <a:latin typeface="Arial" panose="020B0604020202020204" pitchFamily="34" charset="0"/>
                  <a:ea typeface="MS PGothic" pitchFamily="34" charset="-128"/>
                  <a:cs typeface="Arial" panose="020B0604020202020204" pitchFamily="34" charset="0"/>
                </a:rPr>
                <a:t>Desirable conditions</a:t>
              </a:r>
            </a:p>
          </p:txBody>
        </p:sp>
      </p:grpSp>
      <p:sp>
        <p:nvSpPr>
          <p:cNvPr id="4" name="TextBox 3">
            <a:extLst>
              <a:ext uri="{FF2B5EF4-FFF2-40B4-BE49-F238E27FC236}">
                <a16:creationId xmlns:a16="http://schemas.microsoft.com/office/drawing/2014/main" id="{66311EF8-75DA-B48B-DCB1-449DC0B3ED6C}"/>
              </a:ext>
            </a:extLst>
          </p:cNvPr>
          <p:cNvSpPr txBox="1"/>
          <p:nvPr/>
        </p:nvSpPr>
        <p:spPr>
          <a:xfrm>
            <a:off x="7950591" y="2004766"/>
            <a:ext cx="3235704" cy="307777"/>
          </a:xfrm>
          <a:prstGeom prst="rect">
            <a:avLst/>
          </a:prstGeom>
          <a:solidFill>
            <a:schemeClr val="accent5"/>
          </a:solidFill>
        </p:spPr>
        <p:txBody>
          <a:bodyPr wrap="square" rtlCol="0">
            <a:spAutoFit/>
          </a:bodyPr>
          <a:lstStyle>
            <a:defPPr>
              <a:defRPr lang="en-GB"/>
            </a:defPPr>
            <a:lvl1pPr algn="ctr">
              <a:defRPr sz="1400" b="1">
                <a:solidFill>
                  <a:schemeClr val="bg1"/>
                </a:solidFill>
                <a:latin typeface="Arial" panose="020B0604020202020204" pitchFamily="34" charset="0"/>
                <a:ea typeface="MS PGothic" pitchFamily="34" charset="-128"/>
                <a:cs typeface="Arial" panose="020B0604020202020204" pitchFamily="34" charset="0"/>
              </a:defRPr>
            </a:lvl1pPr>
          </a:lstStyle>
          <a:p>
            <a:r>
              <a:rPr lang="en-US"/>
              <a:t>Super-orbital re-entry</a:t>
            </a:r>
            <a:endParaRPr lang="en-GB"/>
          </a:p>
        </p:txBody>
      </p:sp>
      <p:pic>
        <p:nvPicPr>
          <p:cNvPr id="18" name="Picture 17">
            <a:extLst>
              <a:ext uri="{FF2B5EF4-FFF2-40B4-BE49-F238E27FC236}">
                <a16:creationId xmlns:a16="http://schemas.microsoft.com/office/drawing/2014/main" id="{E1333754-02B3-74B3-CF29-9018D46065C4}"/>
              </a:ext>
            </a:extLst>
          </p:cNvPr>
          <p:cNvPicPr>
            <a:picLocks noChangeAspect="1"/>
          </p:cNvPicPr>
          <p:nvPr/>
        </p:nvPicPr>
        <p:blipFill>
          <a:blip r:embed="rId5"/>
          <a:stretch>
            <a:fillRect/>
          </a:stretch>
        </p:blipFill>
        <p:spPr>
          <a:xfrm>
            <a:off x="7950580" y="5202860"/>
            <a:ext cx="1874234" cy="1184148"/>
          </a:xfrm>
          <a:prstGeom prst="rect">
            <a:avLst/>
          </a:prstGeom>
        </p:spPr>
      </p:pic>
      <p:pic>
        <p:nvPicPr>
          <p:cNvPr id="20" name="Picture 19">
            <a:extLst>
              <a:ext uri="{FF2B5EF4-FFF2-40B4-BE49-F238E27FC236}">
                <a16:creationId xmlns:a16="http://schemas.microsoft.com/office/drawing/2014/main" id="{852DE48C-F783-3773-EC10-A00ABE4467A0}"/>
              </a:ext>
            </a:extLst>
          </p:cNvPr>
          <p:cNvPicPr>
            <a:picLocks noChangeAspect="1"/>
          </p:cNvPicPr>
          <p:nvPr/>
        </p:nvPicPr>
        <p:blipFill>
          <a:blip r:embed="rId6"/>
          <a:stretch>
            <a:fillRect/>
          </a:stretch>
        </p:blipFill>
        <p:spPr>
          <a:xfrm>
            <a:off x="9824815" y="5224633"/>
            <a:ext cx="1735455" cy="1110615"/>
          </a:xfrm>
          <a:prstGeom prst="rect">
            <a:avLst/>
          </a:prstGeom>
        </p:spPr>
      </p:pic>
      <p:pic>
        <p:nvPicPr>
          <p:cNvPr id="23" name="Picture 22">
            <a:extLst>
              <a:ext uri="{FF2B5EF4-FFF2-40B4-BE49-F238E27FC236}">
                <a16:creationId xmlns:a16="http://schemas.microsoft.com/office/drawing/2014/main" id="{5510D22E-6D0F-948E-1F1A-B29726C29BAC}"/>
              </a:ext>
            </a:extLst>
          </p:cNvPr>
          <p:cNvPicPr>
            <a:picLocks noChangeAspect="1"/>
          </p:cNvPicPr>
          <p:nvPr/>
        </p:nvPicPr>
        <p:blipFill>
          <a:blip r:embed="rId7"/>
          <a:stretch>
            <a:fillRect/>
          </a:stretch>
        </p:blipFill>
        <p:spPr>
          <a:xfrm>
            <a:off x="8221790" y="2427008"/>
            <a:ext cx="2795016" cy="1554861"/>
          </a:xfrm>
          <a:prstGeom prst="rect">
            <a:avLst/>
          </a:prstGeom>
        </p:spPr>
      </p:pic>
      <p:sp>
        <p:nvSpPr>
          <p:cNvPr id="24" name="TextBox 23">
            <a:extLst>
              <a:ext uri="{FF2B5EF4-FFF2-40B4-BE49-F238E27FC236}">
                <a16:creationId xmlns:a16="http://schemas.microsoft.com/office/drawing/2014/main" id="{A36ECC94-03CD-CE19-AA92-12C5B6F6DBE5}"/>
              </a:ext>
            </a:extLst>
          </p:cNvPr>
          <p:cNvSpPr txBox="1"/>
          <p:nvPr/>
        </p:nvSpPr>
        <p:spPr>
          <a:xfrm>
            <a:off x="8334552" y="3996703"/>
            <a:ext cx="2900641" cy="1169551"/>
          </a:xfrm>
          <a:prstGeom prst="rect">
            <a:avLst/>
          </a:prstGeom>
          <a:noFill/>
        </p:spPr>
        <p:txBody>
          <a:bodyPr wrap="square" rtlCol="0">
            <a:spAutoFit/>
          </a:bodyPr>
          <a:lstStyle/>
          <a:p>
            <a:pPr algn="ctr"/>
            <a:r>
              <a:rPr lang="en-GB" sz="1400">
                <a:latin typeface="Arial" panose="020B0604020202020204" pitchFamily="34" charset="0"/>
                <a:ea typeface="MS PGothic" pitchFamily="34" charset="-128"/>
                <a:cs typeface="Arial" panose="020B0604020202020204" pitchFamily="34" charset="0"/>
              </a:rPr>
              <a:t>Simplified model for radiative heating</a:t>
            </a:r>
          </a:p>
          <a:p>
            <a:pPr algn="ctr"/>
            <a:r>
              <a:rPr lang="en-GB" sz="1400">
                <a:latin typeface="Arial" panose="020B0604020202020204" pitchFamily="34" charset="0"/>
                <a:ea typeface="MS PGothic" pitchFamily="34" charset="-128"/>
                <a:cs typeface="Arial" panose="020B0604020202020204" pitchFamily="34" charset="0"/>
              </a:rPr>
              <a:t>Q</a:t>
            </a:r>
            <a:r>
              <a:rPr lang="en-GB" sz="1400" baseline="-25000">
                <a:latin typeface="Arial" panose="020B0604020202020204" pitchFamily="34" charset="0"/>
                <a:ea typeface="MS PGothic" pitchFamily="34" charset="-128"/>
                <a:cs typeface="Arial" panose="020B0604020202020204" pitchFamily="34" charset="0"/>
              </a:rPr>
              <a:t>R</a:t>
            </a:r>
            <a:r>
              <a:rPr lang="en-GB" sz="1400">
                <a:latin typeface="Arial" panose="020B0604020202020204" pitchFamily="34" charset="0"/>
                <a:ea typeface="MS PGothic" pitchFamily="34" charset="-128"/>
                <a:cs typeface="Arial" panose="020B0604020202020204" pitchFamily="34" charset="0"/>
              </a:rPr>
              <a:t> ~ R</a:t>
            </a:r>
            <a:r>
              <a:rPr lang="en-GB" sz="1400" baseline="30000">
                <a:latin typeface="Arial" panose="020B0604020202020204" pitchFamily="34" charset="0"/>
                <a:ea typeface="MS PGothic" pitchFamily="34" charset="-128"/>
                <a:cs typeface="Arial" panose="020B0604020202020204" pitchFamily="34" charset="0"/>
              </a:rPr>
              <a:t>-0.52</a:t>
            </a:r>
          </a:p>
          <a:p>
            <a:pPr algn="ctr"/>
            <a:r>
              <a:rPr lang="en-GB" sz="1400">
                <a:latin typeface="Arial" panose="020B0604020202020204" pitchFamily="34" charset="0"/>
                <a:ea typeface="MS PGothic" pitchFamily="34" charset="-128"/>
                <a:cs typeface="Arial" panose="020B0604020202020204" pitchFamily="34" charset="0"/>
              </a:rPr>
              <a:t>Nose radii correlation available for few simple shape only</a:t>
            </a:r>
          </a:p>
        </p:txBody>
      </p:sp>
    </p:spTree>
    <p:extLst>
      <p:ext uri="{BB962C8B-B14F-4D97-AF65-F5344CB8AC3E}">
        <p14:creationId xmlns:p14="http://schemas.microsoft.com/office/powerpoint/2010/main" val="356874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FCE79A-7E1B-3CF1-7EF1-063639B08673}"/>
              </a:ext>
            </a:extLst>
          </p:cNvPr>
          <p:cNvPicPr>
            <a:picLocks noChangeAspect="1"/>
          </p:cNvPicPr>
          <p:nvPr/>
        </p:nvPicPr>
        <p:blipFill>
          <a:blip r:embed="rId3"/>
          <a:stretch>
            <a:fillRect/>
          </a:stretch>
        </p:blipFill>
        <p:spPr>
          <a:xfrm>
            <a:off x="2935953" y="1788823"/>
            <a:ext cx="6442710" cy="4517136"/>
          </a:xfrm>
          <a:prstGeom prst="rect">
            <a:avLst/>
          </a:prstGeom>
        </p:spPr>
      </p:pic>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a:xfrm>
            <a:off x="216000" y="175790"/>
            <a:ext cx="10936682" cy="523220"/>
          </a:xfrm>
        </p:spPr>
        <p:txBody>
          <a:bodyPr/>
          <a:lstStyle/>
          <a:p>
            <a:r>
              <a:rPr lang="en-GB" sz="2800">
                <a:latin typeface="Arial"/>
                <a:cs typeface="Arial"/>
              </a:rPr>
              <a:t>Disposal Plan for Cluster-II FM2 (Salsa) – 2</a:t>
            </a:r>
            <a:r>
              <a:rPr lang="en-GB" sz="2800" baseline="30000">
                <a:latin typeface="Arial"/>
                <a:cs typeface="Arial"/>
              </a:rPr>
              <a:t>nd</a:t>
            </a:r>
            <a:r>
              <a:rPr lang="en-GB" sz="2800">
                <a:latin typeface="Arial"/>
                <a:cs typeface="Arial"/>
              </a:rPr>
              <a:t> Mano</a:t>
            </a:r>
          </a:p>
        </p:txBody>
      </p:sp>
      <p:sp>
        <p:nvSpPr>
          <p:cNvPr id="6" name="Content Placeholder 5">
            <a:extLst>
              <a:ext uri="{FF2B5EF4-FFF2-40B4-BE49-F238E27FC236}">
                <a16:creationId xmlns:a16="http://schemas.microsoft.com/office/drawing/2014/main" id="{8EC819FE-71DD-4432-ACCA-09AB45CF9924}"/>
              </a:ext>
            </a:extLst>
          </p:cNvPr>
          <p:cNvSpPr>
            <a:spLocks noGrp="1"/>
          </p:cNvSpPr>
          <p:nvPr>
            <p:ph idx="1"/>
          </p:nvPr>
        </p:nvSpPr>
        <p:spPr/>
        <p:txBody>
          <a:bodyPr/>
          <a:lstStyle/>
          <a:p>
            <a:r>
              <a:rPr lang="en-GB" altLang="en-US" b="1" dirty="0">
                <a:solidFill>
                  <a:schemeClr val="accent5">
                    <a:lumMod val="50000"/>
                  </a:schemeClr>
                </a:solidFill>
                <a:latin typeface="+mn-lt"/>
                <a:cs typeface="Times New Roman" panose="02020603050405020304" pitchFamily="18" charset="0"/>
              </a:rPr>
              <a:t>Target: </a:t>
            </a:r>
            <a:r>
              <a:rPr lang="en-GB" b="1" dirty="0"/>
              <a:t>		</a:t>
            </a:r>
            <a:r>
              <a:rPr lang="en-GB" sz="1800" kern="100" dirty="0">
                <a:solidFill>
                  <a:schemeClr val="accent5">
                    <a:lumMod val="50000"/>
                  </a:schemeClr>
                </a:solidFill>
                <a:effectLst/>
                <a:latin typeface="+mn-lt"/>
                <a:ea typeface="Times New Roman" panose="02020603050405020304" pitchFamily="18" charset="0"/>
                <a:cs typeface="Times New Roman" panose="02020603050405020304" pitchFamily="18" charset="0"/>
              </a:rPr>
              <a:t>Penultimate perigee altitude lifted of  </a:t>
            </a:r>
            <a:r>
              <a:rPr lang="en-GB" sz="1800" b="1" kern="100" dirty="0">
                <a:solidFill>
                  <a:schemeClr val="accent5">
                    <a:lumMod val="50000"/>
                  </a:schemeClr>
                </a:solidFill>
                <a:effectLst/>
                <a:latin typeface="+mn-lt"/>
                <a:ea typeface="Times New Roman" panose="02020603050405020304" pitchFamily="18" charset="0"/>
                <a:cs typeface="Times New Roman" panose="02020603050405020304" pitchFamily="18" charset="0"/>
              </a:rPr>
              <a:t>~1.5 km</a:t>
            </a:r>
            <a:r>
              <a:rPr lang="en-GB" sz="1800" kern="100" dirty="0">
                <a:solidFill>
                  <a:schemeClr val="accent5">
                    <a:lumMod val="50000"/>
                  </a:schemeClr>
                </a:solidFill>
                <a:effectLst/>
                <a:latin typeface="+mn-lt"/>
                <a:ea typeface="Times New Roman" panose="02020603050405020304" pitchFamily="18" charset="0"/>
                <a:cs typeface="Times New Roman" panose="02020603050405020304" pitchFamily="18" charset="0"/>
              </a:rPr>
              <a:t>, and an estimated re-entry at </a:t>
            </a:r>
            <a:r>
              <a:rPr lang="en-GB" sz="1800" b="1" kern="0" dirty="0">
                <a:solidFill>
                  <a:schemeClr val="accent5">
                    <a:lumMod val="50000"/>
                  </a:schemeClr>
                </a:solidFill>
                <a:effectLst/>
                <a:latin typeface="+mn-lt"/>
                <a:ea typeface="Times New Roman" panose="02020603050405020304" pitchFamily="18" charset="0"/>
                <a:cs typeface="Times New Roman" panose="02020603050405020304" pitchFamily="18" charset="0"/>
              </a:rPr>
              <a:t>2024-09-08T17:51</a:t>
            </a:r>
          </a:p>
          <a:p>
            <a:r>
              <a:rPr lang="en-GB" b="1" dirty="0">
                <a:solidFill>
                  <a:schemeClr val="accent5">
                    <a:lumMod val="50000"/>
                  </a:schemeClr>
                </a:solidFill>
                <a:latin typeface="+mn-lt"/>
                <a:ea typeface="Times New Roman" panose="02020603050405020304" pitchFamily="18" charset="0"/>
                <a:cs typeface="Times New Roman" panose="02020603050405020304" pitchFamily="18" charset="0"/>
              </a:rPr>
              <a:t>Implementation:	</a:t>
            </a:r>
            <a:r>
              <a:rPr lang="en-GB" dirty="0">
                <a:solidFill>
                  <a:schemeClr val="accent5">
                    <a:lumMod val="50000"/>
                  </a:schemeClr>
                </a:solidFill>
                <a:latin typeface="+mn-lt"/>
                <a:ea typeface="Times New Roman" panose="02020603050405020304" pitchFamily="18" charset="0"/>
                <a:cs typeface="Times New Roman" panose="02020603050405020304" pitchFamily="18" charset="0"/>
              </a:rPr>
              <a:t>touch-up burn on 2024-08-22</a:t>
            </a:r>
            <a:endParaRPr lang="en-GB" sz="1800" b="1" kern="100" dirty="0">
              <a:solidFill>
                <a:schemeClr val="accent5">
                  <a:lumMod val="50000"/>
                </a:schemeClr>
              </a:solidFill>
              <a:effectLst/>
              <a:latin typeface="+mn-lt"/>
              <a:ea typeface="Times New Roman" panose="02020603050405020304" pitchFamily="18" charset="0"/>
              <a:cs typeface="Times New Roman" panose="02020603050405020304" pitchFamily="18" charset="0"/>
            </a:endParaRPr>
          </a:p>
          <a:p>
            <a:endParaRPr lang="en-GB" b="1" dirty="0"/>
          </a:p>
        </p:txBody>
      </p:sp>
      <p:sp>
        <p:nvSpPr>
          <p:cNvPr id="8" name="TextBox 7">
            <a:extLst>
              <a:ext uri="{FF2B5EF4-FFF2-40B4-BE49-F238E27FC236}">
                <a16:creationId xmlns:a16="http://schemas.microsoft.com/office/drawing/2014/main" id="{22E7DA2E-8911-EAAC-669F-27006D5FD3CF}"/>
              </a:ext>
            </a:extLst>
          </p:cNvPr>
          <p:cNvSpPr txBox="1"/>
          <p:nvPr/>
        </p:nvSpPr>
        <p:spPr>
          <a:xfrm>
            <a:off x="7339588" y="4272721"/>
            <a:ext cx="1255923" cy="430887"/>
          </a:xfrm>
          <a:prstGeom prst="rect">
            <a:avLst/>
          </a:prstGeom>
          <a:noFill/>
        </p:spPr>
        <p:txBody>
          <a:bodyPr wrap="square" rtlCol="0">
            <a:spAutoFit/>
          </a:bodyPr>
          <a:lstStyle/>
          <a:p>
            <a:pPr algn="ctr"/>
            <a:r>
              <a:rPr lang="en-GB" sz="1100">
                <a:solidFill>
                  <a:srgbClr val="FF0000"/>
                </a:solidFill>
                <a:latin typeface="Arial" panose="020B0604020202020204" pitchFamily="34" charset="0"/>
                <a:ea typeface="MS PGothic" pitchFamily="34" charset="-128"/>
                <a:cs typeface="Arial" panose="020B0604020202020204" pitchFamily="34" charset="0"/>
              </a:rPr>
              <a:t>Before re-entry manoeuvre</a:t>
            </a:r>
          </a:p>
        </p:txBody>
      </p:sp>
      <p:sp>
        <p:nvSpPr>
          <p:cNvPr id="9" name="TextBox 8">
            <a:extLst>
              <a:ext uri="{FF2B5EF4-FFF2-40B4-BE49-F238E27FC236}">
                <a16:creationId xmlns:a16="http://schemas.microsoft.com/office/drawing/2014/main" id="{ACFE9A3A-40A7-7098-FCFD-783394D0612E}"/>
              </a:ext>
            </a:extLst>
          </p:cNvPr>
          <p:cNvSpPr txBox="1"/>
          <p:nvPr/>
        </p:nvSpPr>
        <p:spPr>
          <a:xfrm>
            <a:off x="6832420" y="3546193"/>
            <a:ext cx="1255923" cy="430887"/>
          </a:xfrm>
          <a:prstGeom prst="rect">
            <a:avLst/>
          </a:prstGeom>
          <a:noFill/>
        </p:spPr>
        <p:txBody>
          <a:bodyPr wrap="square" rtlCol="0">
            <a:spAutoFit/>
          </a:bodyPr>
          <a:lstStyle/>
          <a:p>
            <a:pPr algn="ctr"/>
            <a:r>
              <a:rPr lang="en-GB" sz="1100">
                <a:solidFill>
                  <a:srgbClr val="0000FF"/>
                </a:solidFill>
                <a:latin typeface="Arial" panose="020B0604020202020204" pitchFamily="34" charset="0"/>
                <a:ea typeface="MS PGothic" pitchFamily="34" charset="-128"/>
                <a:cs typeface="Arial" panose="020B0604020202020204" pitchFamily="34" charset="0"/>
              </a:rPr>
              <a:t>After re-entry manoeuvre</a:t>
            </a:r>
          </a:p>
        </p:txBody>
      </p:sp>
    </p:spTree>
    <p:extLst>
      <p:ext uri="{BB962C8B-B14F-4D97-AF65-F5344CB8AC3E}">
        <p14:creationId xmlns:p14="http://schemas.microsoft.com/office/powerpoint/2010/main" val="3413574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F18B-E9D4-6345-030D-997F9133B9CD}"/>
              </a:ext>
            </a:extLst>
          </p:cNvPr>
          <p:cNvSpPr>
            <a:spLocks noGrp="1"/>
          </p:cNvSpPr>
          <p:nvPr>
            <p:ph type="title"/>
          </p:nvPr>
        </p:nvSpPr>
        <p:spPr/>
        <p:txBody>
          <a:bodyPr/>
          <a:lstStyle/>
          <a:p>
            <a:r>
              <a:rPr lang="en-GB"/>
              <a:t>NAVAREA/NOTAM</a:t>
            </a:r>
          </a:p>
        </p:txBody>
      </p:sp>
      <p:pic>
        <p:nvPicPr>
          <p:cNvPr id="1026" name="Picture 2">
            <a:extLst>
              <a:ext uri="{FF2B5EF4-FFF2-40B4-BE49-F238E27FC236}">
                <a16:creationId xmlns:a16="http://schemas.microsoft.com/office/drawing/2014/main" id="{DFC5BD57-807B-3272-9B72-43CC0AB3E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91" y="2214920"/>
            <a:ext cx="7287452" cy="37028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0C86E25-1CF5-9DCA-9CFA-F6AAECC1474A}"/>
              </a:ext>
            </a:extLst>
          </p:cNvPr>
          <p:cNvPicPr>
            <a:picLocks noChangeAspect="1"/>
          </p:cNvPicPr>
          <p:nvPr/>
        </p:nvPicPr>
        <p:blipFill>
          <a:blip r:embed="rId4"/>
          <a:stretch>
            <a:fillRect/>
          </a:stretch>
        </p:blipFill>
        <p:spPr>
          <a:xfrm>
            <a:off x="7930629" y="1412373"/>
            <a:ext cx="4148899" cy="2209800"/>
          </a:xfrm>
          <a:prstGeom prst="rect">
            <a:avLst/>
          </a:prstGeom>
        </p:spPr>
      </p:pic>
      <p:sp>
        <p:nvSpPr>
          <p:cNvPr id="7" name="TextBox 6">
            <a:extLst>
              <a:ext uri="{FF2B5EF4-FFF2-40B4-BE49-F238E27FC236}">
                <a16:creationId xmlns:a16="http://schemas.microsoft.com/office/drawing/2014/main" id="{D5023056-0704-EB9A-10B0-6D059948A8B7}"/>
              </a:ext>
            </a:extLst>
          </p:cNvPr>
          <p:cNvSpPr txBox="1"/>
          <p:nvPr/>
        </p:nvSpPr>
        <p:spPr>
          <a:xfrm>
            <a:off x="906164" y="1539483"/>
            <a:ext cx="5915329" cy="338554"/>
          </a:xfrm>
          <a:prstGeom prst="rect">
            <a:avLst/>
          </a:prstGeom>
          <a:noFill/>
        </p:spPr>
        <p:txBody>
          <a:bodyPr wrap="square" rtlCol="0">
            <a:spAutoFit/>
          </a:bodyPr>
          <a:lstStyle/>
          <a:p>
            <a:pPr algn="l"/>
            <a:r>
              <a:rPr lang="en-GB" altLang="en-US" sz="1600" dirty="0">
                <a:solidFill>
                  <a:schemeClr val="dk1"/>
                </a:solidFill>
                <a:latin typeface="+mn-lt"/>
              </a:rPr>
              <a:t>Uncertainties assessment with +/- 50% for the drag coefficient</a:t>
            </a:r>
          </a:p>
        </p:txBody>
      </p:sp>
      <p:pic>
        <p:nvPicPr>
          <p:cNvPr id="4" name="Picture 3">
            <a:extLst>
              <a:ext uri="{FF2B5EF4-FFF2-40B4-BE49-F238E27FC236}">
                <a16:creationId xmlns:a16="http://schemas.microsoft.com/office/drawing/2014/main" id="{306DBA37-34D5-9BA4-931C-367404E9667C}"/>
              </a:ext>
            </a:extLst>
          </p:cNvPr>
          <p:cNvPicPr>
            <a:picLocks noChangeAspect="1"/>
          </p:cNvPicPr>
          <p:nvPr/>
        </p:nvPicPr>
        <p:blipFill>
          <a:blip r:embed="rId5"/>
          <a:stretch>
            <a:fillRect/>
          </a:stretch>
        </p:blipFill>
        <p:spPr>
          <a:xfrm>
            <a:off x="7930629" y="3803254"/>
            <a:ext cx="4191000" cy="2114550"/>
          </a:xfrm>
          <a:prstGeom prst="rect">
            <a:avLst/>
          </a:prstGeom>
        </p:spPr>
      </p:pic>
    </p:spTree>
    <p:extLst>
      <p:ext uri="{BB962C8B-B14F-4D97-AF65-F5344CB8AC3E}">
        <p14:creationId xmlns:p14="http://schemas.microsoft.com/office/powerpoint/2010/main" val="217008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7B71DC-28BD-4E2F-9E89-C4253A80D80A}"/>
              </a:ext>
            </a:extLst>
          </p:cNvPr>
          <p:cNvSpPr>
            <a:spLocks noGrp="1"/>
          </p:cNvSpPr>
          <p:nvPr>
            <p:ph type="title"/>
          </p:nvPr>
        </p:nvSpPr>
        <p:spPr/>
        <p:txBody>
          <a:bodyPr/>
          <a:lstStyle/>
          <a:p>
            <a:r>
              <a:rPr lang="en-GB" dirty="0"/>
              <a:t>Cluster-II FM2 – Last predicted Re-entry Trajectory</a:t>
            </a:r>
          </a:p>
        </p:txBody>
      </p:sp>
      <p:pic>
        <p:nvPicPr>
          <p:cNvPr id="4" name="Picture 3">
            <a:extLst>
              <a:ext uri="{FF2B5EF4-FFF2-40B4-BE49-F238E27FC236}">
                <a16:creationId xmlns:a16="http://schemas.microsoft.com/office/drawing/2014/main" id="{9680F7BA-5994-7914-CA2A-356EB9DA53E0}"/>
              </a:ext>
            </a:extLst>
          </p:cNvPr>
          <p:cNvPicPr>
            <a:picLocks noChangeAspect="1"/>
          </p:cNvPicPr>
          <p:nvPr/>
        </p:nvPicPr>
        <p:blipFill>
          <a:blip r:embed="rId3"/>
          <a:stretch>
            <a:fillRect/>
          </a:stretch>
        </p:blipFill>
        <p:spPr>
          <a:xfrm>
            <a:off x="2470413" y="988218"/>
            <a:ext cx="6841998" cy="4881563"/>
          </a:xfrm>
          <a:prstGeom prst="rect">
            <a:avLst/>
          </a:prstGeom>
        </p:spPr>
      </p:pic>
    </p:spTree>
    <p:extLst>
      <p:ext uri="{BB962C8B-B14F-4D97-AF65-F5344CB8AC3E}">
        <p14:creationId xmlns:p14="http://schemas.microsoft.com/office/powerpoint/2010/main" val="127506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extLst>
              <a:ext uri="{FF2B5EF4-FFF2-40B4-BE49-F238E27FC236}">
                <a16:creationId xmlns:a16="http://schemas.microsoft.com/office/drawing/2014/main" id="{465D5B9B-3F10-79CE-E559-7CDE9903A99A}"/>
              </a:ext>
            </a:extLst>
          </p:cNvPr>
          <p:cNvPicPr>
            <a:picLocks noChangeAspect="1"/>
          </p:cNvPicPr>
          <p:nvPr/>
        </p:nvPicPr>
        <p:blipFill rotWithShape="1">
          <a:blip r:embed="rId3"/>
          <a:srcRect t="64931"/>
          <a:stretch/>
        </p:blipFill>
        <p:spPr bwMode="auto">
          <a:xfrm>
            <a:off x="852221" y="2378130"/>
            <a:ext cx="9598745" cy="40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3" name="Content Placeholder 2">
            <a:extLst>
              <a:ext uri="{FF2B5EF4-FFF2-40B4-BE49-F238E27FC236}">
                <a16:creationId xmlns:a16="http://schemas.microsoft.com/office/drawing/2014/main" id="{E95A9333-0939-744D-23BC-F1E0A0B35E60}"/>
              </a:ext>
            </a:extLst>
          </p:cNvPr>
          <p:cNvSpPr txBox="1">
            <a:spLocks/>
          </p:cNvSpPr>
          <p:nvPr/>
        </p:nvSpPr>
        <p:spPr bwMode="auto">
          <a:xfrm>
            <a:off x="240938" y="1071087"/>
            <a:ext cx="11764800" cy="138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a:lstStyle>
          <a:p>
            <a:r>
              <a:rPr lang="en-GB" b="1" kern="0">
                <a:solidFill>
                  <a:schemeClr val="tx1"/>
                </a:solidFill>
              </a:rPr>
              <a:t>Re-entry Campaign </a:t>
            </a:r>
            <a:r>
              <a:rPr lang="en-GB" kern="0">
                <a:solidFill>
                  <a:schemeClr val="tx1"/>
                </a:solidFill>
              </a:rPr>
              <a:t>aiming to obtain orbital information from last revolutions before re-entry</a:t>
            </a:r>
          </a:p>
          <a:p>
            <a:pPr marL="1067076" lvl="1" indent="-285750">
              <a:buClr>
                <a:srgbClr val="8197A6"/>
              </a:buClr>
              <a:buFont typeface="Wingdings" panose="05000000000000000000" pitchFamily="2" charset="2"/>
              <a:buChar char="Ø"/>
            </a:pPr>
            <a:r>
              <a:rPr lang="en-GB" kern="0">
                <a:solidFill>
                  <a:schemeClr val="tx1"/>
                </a:solidFill>
              </a:rPr>
              <a:t>During last revolutions TM might fail</a:t>
            </a:r>
          </a:p>
          <a:p>
            <a:pPr marL="1067076" lvl="1" indent="-285750">
              <a:buClr>
                <a:srgbClr val="8197A6"/>
              </a:buClr>
              <a:buFont typeface="Wingdings" panose="05000000000000000000" pitchFamily="2" charset="2"/>
              <a:buChar char="Ø"/>
            </a:pPr>
            <a:r>
              <a:rPr lang="en-GB" kern="0">
                <a:solidFill>
                  <a:schemeClr val="tx1"/>
                </a:solidFill>
              </a:rPr>
              <a:t>Need of observations instead of predictions based on TLEs due to the high elliptical orbit</a:t>
            </a:r>
          </a:p>
        </p:txBody>
      </p:sp>
      <p:sp>
        <p:nvSpPr>
          <p:cNvPr id="5" name="Title 1">
            <a:extLst>
              <a:ext uri="{FF2B5EF4-FFF2-40B4-BE49-F238E27FC236}">
                <a16:creationId xmlns:a16="http://schemas.microsoft.com/office/drawing/2014/main" id="{7EE38CC5-B740-00CD-A70C-C935C4DF3B17}"/>
              </a:ext>
            </a:extLst>
          </p:cNvPr>
          <p:cNvSpPr>
            <a:spLocks noGrp="1"/>
          </p:cNvSpPr>
          <p:nvPr>
            <p:ph type="title"/>
          </p:nvPr>
        </p:nvSpPr>
        <p:spPr>
          <a:xfrm>
            <a:off x="215900" y="155575"/>
            <a:ext cx="10109200" cy="565150"/>
          </a:xfrm>
        </p:spPr>
        <p:txBody>
          <a:bodyPr/>
          <a:lstStyle/>
          <a:p>
            <a:r>
              <a:rPr lang="en-GB"/>
              <a:t>Cluster-II FM2 – RE-ENTRY CAMPAIGN</a:t>
            </a:r>
          </a:p>
        </p:txBody>
      </p:sp>
      <p:pic>
        <p:nvPicPr>
          <p:cNvPr id="2" name="Picture 1">
            <a:extLst>
              <a:ext uri="{FF2B5EF4-FFF2-40B4-BE49-F238E27FC236}">
                <a16:creationId xmlns:a16="http://schemas.microsoft.com/office/drawing/2014/main" id="{ED96CC45-091D-3188-6D16-B7D9C3753552}"/>
              </a:ext>
            </a:extLst>
          </p:cNvPr>
          <p:cNvPicPr>
            <a:picLocks noChangeAspect="1"/>
          </p:cNvPicPr>
          <p:nvPr/>
        </p:nvPicPr>
        <p:blipFill>
          <a:blip r:embed="rId4"/>
          <a:stretch>
            <a:fillRect/>
          </a:stretch>
        </p:blipFill>
        <p:spPr>
          <a:xfrm rot="10428053">
            <a:off x="2043080" y="4127517"/>
            <a:ext cx="829514" cy="791228"/>
          </a:xfrm>
          <a:prstGeom prst="rect">
            <a:avLst/>
          </a:prstGeom>
        </p:spPr>
      </p:pic>
      <p:grpSp>
        <p:nvGrpSpPr>
          <p:cNvPr id="8" name="Group 423">
            <a:extLst>
              <a:ext uri="{FF2B5EF4-FFF2-40B4-BE49-F238E27FC236}">
                <a16:creationId xmlns:a16="http://schemas.microsoft.com/office/drawing/2014/main" id="{B412CD3D-9437-692D-F6B2-4B5A72B4B0AD}"/>
              </a:ext>
            </a:extLst>
          </p:cNvPr>
          <p:cNvGrpSpPr>
            <a:grpSpLocks noChangeAspect="1"/>
          </p:cNvGrpSpPr>
          <p:nvPr/>
        </p:nvGrpSpPr>
        <p:grpSpPr bwMode="auto">
          <a:xfrm>
            <a:off x="4512049" y="3634762"/>
            <a:ext cx="236930" cy="236930"/>
            <a:chOff x="4285" y="1550"/>
            <a:chExt cx="340" cy="340"/>
          </a:xfrm>
          <a:solidFill>
            <a:schemeClr val="tx1">
              <a:lumMod val="50000"/>
              <a:lumOff val="50000"/>
            </a:schemeClr>
          </a:solidFill>
        </p:grpSpPr>
        <p:sp>
          <p:nvSpPr>
            <p:cNvPr id="9" name="Freeform 424">
              <a:extLst>
                <a:ext uri="{FF2B5EF4-FFF2-40B4-BE49-F238E27FC236}">
                  <a16:creationId xmlns:a16="http://schemas.microsoft.com/office/drawing/2014/main" id="{8E2DD369-BDD1-392A-10EC-5A5638C59D0F}"/>
                </a:ext>
              </a:extLst>
            </p:cNvPr>
            <p:cNvSpPr>
              <a:spLocks noEditPoints="1"/>
            </p:cNvSpPr>
            <p:nvPr/>
          </p:nvSpPr>
          <p:spPr bwMode="auto">
            <a:xfrm>
              <a:off x="4285" y="155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425">
              <a:extLst>
                <a:ext uri="{FF2B5EF4-FFF2-40B4-BE49-F238E27FC236}">
                  <a16:creationId xmlns:a16="http://schemas.microsoft.com/office/drawing/2014/main" id="{51494462-F653-7E91-6B39-4801EE5E987C}"/>
                </a:ext>
              </a:extLst>
            </p:cNvPr>
            <p:cNvSpPr>
              <a:spLocks noEditPoints="1"/>
            </p:cNvSpPr>
            <p:nvPr/>
          </p:nvSpPr>
          <p:spPr bwMode="auto">
            <a:xfrm>
              <a:off x="4354" y="1637"/>
              <a:ext cx="201" cy="18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 name="Group 423">
            <a:extLst>
              <a:ext uri="{FF2B5EF4-FFF2-40B4-BE49-F238E27FC236}">
                <a16:creationId xmlns:a16="http://schemas.microsoft.com/office/drawing/2014/main" id="{509C8729-CB8F-B1A1-A82C-5D4BF5E4D774}"/>
              </a:ext>
            </a:extLst>
          </p:cNvPr>
          <p:cNvGrpSpPr>
            <a:grpSpLocks noChangeAspect="1"/>
          </p:cNvGrpSpPr>
          <p:nvPr/>
        </p:nvGrpSpPr>
        <p:grpSpPr bwMode="auto">
          <a:xfrm>
            <a:off x="4767687" y="3492198"/>
            <a:ext cx="236930" cy="236930"/>
            <a:chOff x="4285" y="1550"/>
            <a:chExt cx="340" cy="340"/>
          </a:xfrm>
          <a:solidFill>
            <a:schemeClr val="tx1">
              <a:lumMod val="50000"/>
              <a:lumOff val="50000"/>
            </a:schemeClr>
          </a:solidFill>
        </p:grpSpPr>
        <p:sp>
          <p:nvSpPr>
            <p:cNvPr id="12" name="Freeform 424">
              <a:extLst>
                <a:ext uri="{FF2B5EF4-FFF2-40B4-BE49-F238E27FC236}">
                  <a16:creationId xmlns:a16="http://schemas.microsoft.com/office/drawing/2014/main" id="{83ACE830-475A-66FC-BF9B-AA887050E53A}"/>
                </a:ext>
              </a:extLst>
            </p:cNvPr>
            <p:cNvSpPr>
              <a:spLocks noEditPoints="1"/>
            </p:cNvSpPr>
            <p:nvPr/>
          </p:nvSpPr>
          <p:spPr bwMode="auto">
            <a:xfrm>
              <a:off x="4285" y="155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425">
              <a:extLst>
                <a:ext uri="{FF2B5EF4-FFF2-40B4-BE49-F238E27FC236}">
                  <a16:creationId xmlns:a16="http://schemas.microsoft.com/office/drawing/2014/main" id="{BEDAC5CF-62F8-3EBF-F215-4F27857BF386}"/>
                </a:ext>
              </a:extLst>
            </p:cNvPr>
            <p:cNvSpPr>
              <a:spLocks noEditPoints="1"/>
            </p:cNvSpPr>
            <p:nvPr/>
          </p:nvSpPr>
          <p:spPr bwMode="auto">
            <a:xfrm>
              <a:off x="4354" y="1637"/>
              <a:ext cx="201" cy="18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 name="Group 423">
            <a:extLst>
              <a:ext uri="{FF2B5EF4-FFF2-40B4-BE49-F238E27FC236}">
                <a16:creationId xmlns:a16="http://schemas.microsoft.com/office/drawing/2014/main" id="{D2C03924-A143-F678-95A0-3FB71F636CCF}"/>
              </a:ext>
            </a:extLst>
          </p:cNvPr>
          <p:cNvGrpSpPr>
            <a:grpSpLocks noChangeAspect="1"/>
          </p:cNvGrpSpPr>
          <p:nvPr/>
        </p:nvGrpSpPr>
        <p:grpSpPr bwMode="auto">
          <a:xfrm>
            <a:off x="4956957" y="3334883"/>
            <a:ext cx="236930" cy="236930"/>
            <a:chOff x="4285" y="1550"/>
            <a:chExt cx="340" cy="340"/>
          </a:xfrm>
          <a:solidFill>
            <a:schemeClr val="tx1">
              <a:lumMod val="50000"/>
              <a:lumOff val="50000"/>
            </a:schemeClr>
          </a:solidFill>
        </p:grpSpPr>
        <p:sp>
          <p:nvSpPr>
            <p:cNvPr id="15" name="Freeform 424">
              <a:extLst>
                <a:ext uri="{FF2B5EF4-FFF2-40B4-BE49-F238E27FC236}">
                  <a16:creationId xmlns:a16="http://schemas.microsoft.com/office/drawing/2014/main" id="{44FABD0D-0853-133C-1349-23D349FBD721}"/>
                </a:ext>
              </a:extLst>
            </p:cNvPr>
            <p:cNvSpPr>
              <a:spLocks noEditPoints="1"/>
            </p:cNvSpPr>
            <p:nvPr/>
          </p:nvSpPr>
          <p:spPr bwMode="auto">
            <a:xfrm>
              <a:off x="4285" y="155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425">
              <a:extLst>
                <a:ext uri="{FF2B5EF4-FFF2-40B4-BE49-F238E27FC236}">
                  <a16:creationId xmlns:a16="http://schemas.microsoft.com/office/drawing/2014/main" id="{10AFD292-10AB-0F74-7764-D5861F888CDC}"/>
                </a:ext>
              </a:extLst>
            </p:cNvPr>
            <p:cNvSpPr>
              <a:spLocks noEditPoints="1"/>
            </p:cNvSpPr>
            <p:nvPr/>
          </p:nvSpPr>
          <p:spPr bwMode="auto">
            <a:xfrm>
              <a:off x="4354" y="1637"/>
              <a:ext cx="201" cy="18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7" name="Group 423">
            <a:extLst>
              <a:ext uri="{FF2B5EF4-FFF2-40B4-BE49-F238E27FC236}">
                <a16:creationId xmlns:a16="http://schemas.microsoft.com/office/drawing/2014/main" id="{901B8A4D-1350-5B95-8736-DC599E5162A7}"/>
              </a:ext>
            </a:extLst>
          </p:cNvPr>
          <p:cNvGrpSpPr>
            <a:grpSpLocks noChangeAspect="1"/>
          </p:cNvGrpSpPr>
          <p:nvPr/>
        </p:nvGrpSpPr>
        <p:grpSpPr bwMode="auto">
          <a:xfrm>
            <a:off x="5111811" y="3327515"/>
            <a:ext cx="236930" cy="236930"/>
            <a:chOff x="4285" y="1550"/>
            <a:chExt cx="340" cy="340"/>
          </a:xfrm>
          <a:solidFill>
            <a:schemeClr val="tx1">
              <a:lumMod val="50000"/>
              <a:lumOff val="50000"/>
            </a:schemeClr>
          </a:solidFill>
        </p:grpSpPr>
        <p:sp>
          <p:nvSpPr>
            <p:cNvPr id="18" name="Freeform 424">
              <a:extLst>
                <a:ext uri="{FF2B5EF4-FFF2-40B4-BE49-F238E27FC236}">
                  <a16:creationId xmlns:a16="http://schemas.microsoft.com/office/drawing/2014/main" id="{8ABD8608-6A51-626A-6CC9-169F78EC181D}"/>
                </a:ext>
              </a:extLst>
            </p:cNvPr>
            <p:cNvSpPr>
              <a:spLocks noEditPoints="1"/>
            </p:cNvSpPr>
            <p:nvPr/>
          </p:nvSpPr>
          <p:spPr bwMode="auto">
            <a:xfrm>
              <a:off x="4285" y="155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425">
              <a:extLst>
                <a:ext uri="{FF2B5EF4-FFF2-40B4-BE49-F238E27FC236}">
                  <a16:creationId xmlns:a16="http://schemas.microsoft.com/office/drawing/2014/main" id="{81BC93F3-4985-D193-0BB4-12112CBB886F}"/>
                </a:ext>
              </a:extLst>
            </p:cNvPr>
            <p:cNvSpPr>
              <a:spLocks noEditPoints="1"/>
            </p:cNvSpPr>
            <p:nvPr/>
          </p:nvSpPr>
          <p:spPr bwMode="auto">
            <a:xfrm>
              <a:off x="4354" y="1637"/>
              <a:ext cx="201" cy="18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0" name="Group 423">
            <a:extLst>
              <a:ext uri="{FF2B5EF4-FFF2-40B4-BE49-F238E27FC236}">
                <a16:creationId xmlns:a16="http://schemas.microsoft.com/office/drawing/2014/main" id="{4A32E5C3-B34E-A475-4290-1F08A7FBF400}"/>
              </a:ext>
            </a:extLst>
          </p:cNvPr>
          <p:cNvGrpSpPr>
            <a:grpSpLocks noChangeAspect="1"/>
          </p:cNvGrpSpPr>
          <p:nvPr/>
        </p:nvGrpSpPr>
        <p:grpSpPr bwMode="auto">
          <a:xfrm>
            <a:off x="5382197" y="3273441"/>
            <a:ext cx="236930" cy="236930"/>
            <a:chOff x="4285" y="1550"/>
            <a:chExt cx="340" cy="340"/>
          </a:xfrm>
          <a:solidFill>
            <a:schemeClr val="tx1">
              <a:lumMod val="50000"/>
              <a:lumOff val="50000"/>
            </a:schemeClr>
          </a:solidFill>
        </p:grpSpPr>
        <p:sp>
          <p:nvSpPr>
            <p:cNvPr id="21" name="Freeform 424">
              <a:extLst>
                <a:ext uri="{FF2B5EF4-FFF2-40B4-BE49-F238E27FC236}">
                  <a16:creationId xmlns:a16="http://schemas.microsoft.com/office/drawing/2014/main" id="{CAD3AA90-654B-948D-4F29-0E98F2065BF5}"/>
                </a:ext>
              </a:extLst>
            </p:cNvPr>
            <p:cNvSpPr>
              <a:spLocks noEditPoints="1"/>
            </p:cNvSpPr>
            <p:nvPr/>
          </p:nvSpPr>
          <p:spPr bwMode="auto">
            <a:xfrm>
              <a:off x="4285" y="155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425">
              <a:extLst>
                <a:ext uri="{FF2B5EF4-FFF2-40B4-BE49-F238E27FC236}">
                  <a16:creationId xmlns:a16="http://schemas.microsoft.com/office/drawing/2014/main" id="{AF38E167-160E-C845-CD06-4BDBEEA1167D}"/>
                </a:ext>
              </a:extLst>
            </p:cNvPr>
            <p:cNvSpPr>
              <a:spLocks noEditPoints="1"/>
            </p:cNvSpPr>
            <p:nvPr/>
          </p:nvSpPr>
          <p:spPr bwMode="auto">
            <a:xfrm>
              <a:off x="4354" y="1637"/>
              <a:ext cx="201" cy="18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3" name="Group 423">
            <a:extLst>
              <a:ext uri="{FF2B5EF4-FFF2-40B4-BE49-F238E27FC236}">
                <a16:creationId xmlns:a16="http://schemas.microsoft.com/office/drawing/2014/main" id="{EBB90D47-AF16-61E2-49AB-84F72DD87351}"/>
              </a:ext>
            </a:extLst>
          </p:cNvPr>
          <p:cNvGrpSpPr>
            <a:grpSpLocks noChangeAspect="1"/>
          </p:cNvGrpSpPr>
          <p:nvPr/>
        </p:nvGrpSpPr>
        <p:grpSpPr bwMode="auto">
          <a:xfrm>
            <a:off x="7260160" y="4620453"/>
            <a:ext cx="236930" cy="236930"/>
            <a:chOff x="4285" y="1550"/>
            <a:chExt cx="340" cy="340"/>
          </a:xfrm>
          <a:solidFill>
            <a:schemeClr val="tx1">
              <a:lumMod val="50000"/>
              <a:lumOff val="50000"/>
            </a:schemeClr>
          </a:solidFill>
        </p:grpSpPr>
        <p:sp>
          <p:nvSpPr>
            <p:cNvPr id="24" name="Freeform 424">
              <a:extLst>
                <a:ext uri="{FF2B5EF4-FFF2-40B4-BE49-F238E27FC236}">
                  <a16:creationId xmlns:a16="http://schemas.microsoft.com/office/drawing/2014/main" id="{07C92F58-A73C-9838-87DF-1BB4F3D70A54}"/>
                </a:ext>
              </a:extLst>
            </p:cNvPr>
            <p:cNvSpPr>
              <a:spLocks noEditPoints="1"/>
            </p:cNvSpPr>
            <p:nvPr/>
          </p:nvSpPr>
          <p:spPr bwMode="auto">
            <a:xfrm>
              <a:off x="4285" y="155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25">
              <a:extLst>
                <a:ext uri="{FF2B5EF4-FFF2-40B4-BE49-F238E27FC236}">
                  <a16:creationId xmlns:a16="http://schemas.microsoft.com/office/drawing/2014/main" id="{D29C0D36-C607-D809-37E9-D94786AD0231}"/>
                </a:ext>
              </a:extLst>
            </p:cNvPr>
            <p:cNvSpPr>
              <a:spLocks noEditPoints="1"/>
            </p:cNvSpPr>
            <p:nvPr/>
          </p:nvSpPr>
          <p:spPr bwMode="auto">
            <a:xfrm>
              <a:off x="4354" y="1637"/>
              <a:ext cx="201" cy="18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6" name="Group 423">
            <a:extLst>
              <a:ext uri="{FF2B5EF4-FFF2-40B4-BE49-F238E27FC236}">
                <a16:creationId xmlns:a16="http://schemas.microsoft.com/office/drawing/2014/main" id="{B11B41FC-B218-222F-CC2E-372082CA733A}"/>
              </a:ext>
            </a:extLst>
          </p:cNvPr>
          <p:cNvGrpSpPr>
            <a:grpSpLocks noChangeAspect="1"/>
          </p:cNvGrpSpPr>
          <p:nvPr/>
        </p:nvGrpSpPr>
        <p:grpSpPr bwMode="auto">
          <a:xfrm>
            <a:off x="5126558" y="4581127"/>
            <a:ext cx="236930" cy="236930"/>
            <a:chOff x="4285" y="1550"/>
            <a:chExt cx="340" cy="340"/>
          </a:xfrm>
          <a:solidFill>
            <a:schemeClr val="tx1">
              <a:lumMod val="50000"/>
              <a:lumOff val="50000"/>
            </a:schemeClr>
          </a:solidFill>
        </p:grpSpPr>
        <p:sp>
          <p:nvSpPr>
            <p:cNvPr id="27" name="Freeform 424">
              <a:extLst>
                <a:ext uri="{FF2B5EF4-FFF2-40B4-BE49-F238E27FC236}">
                  <a16:creationId xmlns:a16="http://schemas.microsoft.com/office/drawing/2014/main" id="{CC303AD8-3CBC-AC43-E451-F53B8AE79B26}"/>
                </a:ext>
              </a:extLst>
            </p:cNvPr>
            <p:cNvSpPr>
              <a:spLocks noEditPoints="1"/>
            </p:cNvSpPr>
            <p:nvPr/>
          </p:nvSpPr>
          <p:spPr bwMode="auto">
            <a:xfrm>
              <a:off x="4285" y="155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425">
              <a:extLst>
                <a:ext uri="{FF2B5EF4-FFF2-40B4-BE49-F238E27FC236}">
                  <a16:creationId xmlns:a16="http://schemas.microsoft.com/office/drawing/2014/main" id="{9F53CE2F-6FED-6AFF-8B93-69DE04AA8371}"/>
                </a:ext>
              </a:extLst>
            </p:cNvPr>
            <p:cNvSpPr>
              <a:spLocks noEditPoints="1"/>
            </p:cNvSpPr>
            <p:nvPr/>
          </p:nvSpPr>
          <p:spPr bwMode="auto">
            <a:xfrm>
              <a:off x="4354" y="1637"/>
              <a:ext cx="201" cy="189"/>
            </a:xfrm>
            <a:custGeom>
              <a:avLst/>
              <a:gdLst>
                <a:gd name="T0" fmla="*/ 302 w 303"/>
                <a:gd name="T1" fmla="*/ 91 h 285"/>
                <a:gd name="T2" fmla="*/ 279 w 303"/>
                <a:gd name="T3" fmla="*/ 8 h 285"/>
                <a:gd name="T4" fmla="*/ 274 w 303"/>
                <a:gd name="T5" fmla="*/ 2 h 285"/>
                <a:gd name="T6" fmla="*/ 266 w 303"/>
                <a:gd name="T7" fmla="*/ 1 h 285"/>
                <a:gd name="T8" fmla="*/ 225 w 303"/>
                <a:gd name="T9" fmla="*/ 12 h 285"/>
                <a:gd name="T10" fmla="*/ 218 w 303"/>
                <a:gd name="T11" fmla="*/ 25 h 285"/>
                <a:gd name="T12" fmla="*/ 135 w 303"/>
                <a:gd name="T13" fmla="*/ 48 h 285"/>
                <a:gd name="T14" fmla="*/ 128 w 303"/>
                <a:gd name="T15" fmla="*/ 57 h 285"/>
                <a:gd name="T16" fmla="*/ 24 w 303"/>
                <a:gd name="T17" fmla="*/ 85 h 285"/>
                <a:gd name="T18" fmla="*/ 22 w 303"/>
                <a:gd name="T19" fmla="*/ 78 h 285"/>
                <a:gd name="T20" fmla="*/ 9 w 303"/>
                <a:gd name="T21" fmla="*/ 71 h 285"/>
                <a:gd name="T22" fmla="*/ 2 w 303"/>
                <a:gd name="T23" fmla="*/ 84 h 285"/>
                <a:gd name="T24" fmla="*/ 24 w 303"/>
                <a:gd name="T25" fmla="*/ 166 h 285"/>
                <a:gd name="T26" fmla="*/ 34 w 303"/>
                <a:gd name="T27" fmla="*/ 174 h 285"/>
                <a:gd name="T28" fmla="*/ 37 w 303"/>
                <a:gd name="T29" fmla="*/ 174 h 285"/>
                <a:gd name="T30" fmla="*/ 45 w 303"/>
                <a:gd name="T31" fmla="*/ 161 h 285"/>
                <a:gd name="T32" fmla="*/ 43 w 303"/>
                <a:gd name="T33" fmla="*/ 154 h 285"/>
                <a:gd name="T34" fmla="*/ 43 w 303"/>
                <a:gd name="T35" fmla="*/ 154 h 285"/>
                <a:gd name="T36" fmla="*/ 139 w 303"/>
                <a:gd name="T37" fmla="*/ 128 h 285"/>
                <a:gd name="T38" fmla="*/ 88 w 303"/>
                <a:gd name="T39" fmla="*/ 270 h 285"/>
                <a:gd name="T40" fmla="*/ 95 w 303"/>
                <a:gd name="T41" fmla="*/ 284 h 285"/>
                <a:gd name="T42" fmla="*/ 98 w 303"/>
                <a:gd name="T43" fmla="*/ 285 h 285"/>
                <a:gd name="T44" fmla="*/ 108 w 303"/>
                <a:gd name="T45" fmla="*/ 278 h 285"/>
                <a:gd name="T46" fmla="*/ 141 w 303"/>
                <a:gd name="T47" fmla="*/ 186 h 285"/>
                <a:gd name="T48" fmla="*/ 141 w 303"/>
                <a:gd name="T49" fmla="*/ 274 h 285"/>
                <a:gd name="T50" fmla="*/ 152 w 303"/>
                <a:gd name="T51" fmla="*/ 285 h 285"/>
                <a:gd name="T52" fmla="*/ 162 w 303"/>
                <a:gd name="T53" fmla="*/ 274 h 285"/>
                <a:gd name="T54" fmla="*/ 162 w 303"/>
                <a:gd name="T55" fmla="*/ 186 h 285"/>
                <a:gd name="T56" fmla="*/ 195 w 303"/>
                <a:gd name="T57" fmla="*/ 278 h 285"/>
                <a:gd name="T58" fmla="*/ 205 w 303"/>
                <a:gd name="T59" fmla="*/ 285 h 285"/>
                <a:gd name="T60" fmla="*/ 209 w 303"/>
                <a:gd name="T61" fmla="*/ 284 h 285"/>
                <a:gd name="T62" fmla="*/ 215 w 303"/>
                <a:gd name="T63" fmla="*/ 270 h 285"/>
                <a:gd name="T64" fmla="*/ 164 w 303"/>
                <a:gd name="T65" fmla="*/ 128 h 285"/>
                <a:gd name="T66" fmla="*/ 240 w 303"/>
                <a:gd name="T67" fmla="*/ 107 h 285"/>
                <a:gd name="T68" fmla="*/ 240 w 303"/>
                <a:gd name="T69" fmla="*/ 107 h 285"/>
                <a:gd name="T70" fmla="*/ 250 w 303"/>
                <a:gd name="T71" fmla="*/ 115 h 285"/>
                <a:gd name="T72" fmla="*/ 253 w 303"/>
                <a:gd name="T73" fmla="*/ 115 h 285"/>
                <a:gd name="T74" fmla="*/ 294 w 303"/>
                <a:gd name="T75" fmla="*/ 104 h 285"/>
                <a:gd name="T76" fmla="*/ 301 w 303"/>
                <a:gd name="T77" fmla="*/ 99 h 285"/>
                <a:gd name="T78" fmla="*/ 302 w 303"/>
                <a:gd name="T79" fmla="*/ 91 h 285"/>
                <a:gd name="T80" fmla="*/ 40 w 303"/>
                <a:gd name="T81" fmla="*/ 103 h 285"/>
                <a:gd name="T82" fmla="*/ 132 w 303"/>
                <a:gd name="T83" fmla="*/ 78 h 285"/>
                <a:gd name="T84" fmla="*/ 140 w 303"/>
                <a:gd name="T85" fmla="*/ 105 h 285"/>
                <a:gd name="T86" fmla="*/ 47 w 303"/>
                <a:gd name="T87" fmla="*/ 131 h 285"/>
                <a:gd name="T88" fmla="*/ 40 w 303"/>
                <a:gd name="T89" fmla="*/ 103 h 285"/>
                <a:gd name="T90" fmla="*/ 162 w 303"/>
                <a:gd name="T91" fmla="*/ 106 h 285"/>
                <a:gd name="T92" fmla="*/ 151 w 303"/>
                <a:gd name="T93" fmla="*/ 65 h 285"/>
                <a:gd name="T94" fmla="*/ 223 w 303"/>
                <a:gd name="T95" fmla="*/ 46 h 285"/>
                <a:gd name="T96" fmla="*/ 229 w 303"/>
                <a:gd name="T97" fmla="*/ 66 h 285"/>
                <a:gd name="T98" fmla="*/ 234 w 303"/>
                <a:gd name="T99" fmla="*/ 87 h 285"/>
                <a:gd name="T100" fmla="*/ 162 w 303"/>
                <a:gd name="T101" fmla="*/ 106 h 285"/>
                <a:gd name="T102" fmla="*/ 258 w 303"/>
                <a:gd name="T103" fmla="*/ 91 h 285"/>
                <a:gd name="T104" fmla="*/ 241 w 303"/>
                <a:gd name="T105" fmla="*/ 30 h 285"/>
                <a:gd name="T106" fmla="*/ 262 w 303"/>
                <a:gd name="T107" fmla="*/ 24 h 285"/>
                <a:gd name="T108" fmla="*/ 278 w 303"/>
                <a:gd name="T109" fmla="*/ 86 h 285"/>
                <a:gd name="T110" fmla="*/ 258 w 303"/>
                <a:gd name="T111" fmla="*/ 9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3" h="285">
                  <a:moveTo>
                    <a:pt x="302" y="91"/>
                  </a:moveTo>
                  <a:cubicBezTo>
                    <a:pt x="279" y="8"/>
                    <a:pt x="279" y="8"/>
                    <a:pt x="279" y="8"/>
                  </a:cubicBezTo>
                  <a:cubicBezTo>
                    <a:pt x="279" y="5"/>
                    <a:pt x="277" y="3"/>
                    <a:pt x="274" y="2"/>
                  </a:cubicBezTo>
                  <a:cubicBezTo>
                    <a:pt x="272" y="0"/>
                    <a:pt x="269" y="0"/>
                    <a:pt x="266" y="1"/>
                  </a:cubicBezTo>
                  <a:cubicBezTo>
                    <a:pt x="225" y="12"/>
                    <a:pt x="225" y="12"/>
                    <a:pt x="225" y="12"/>
                  </a:cubicBezTo>
                  <a:cubicBezTo>
                    <a:pt x="219" y="14"/>
                    <a:pt x="216" y="19"/>
                    <a:pt x="218" y="25"/>
                  </a:cubicBezTo>
                  <a:cubicBezTo>
                    <a:pt x="135" y="48"/>
                    <a:pt x="135" y="48"/>
                    <a:pt x="135" y="48"/>
                  </a:cubicBezTo>
                  <a:cubicBezTo>
                    <a:pt x="131" y="49"/>
                    <a:pt x="128" y="53"/>
                    <a:pt x="128" y="57"/>
                  </a:cubicBezTo>
                  <a:cubicBezTo>
                    <a:pt x="24" y="85"/>
                    <a:pt x="24" y="85"/>
                    <a:pt x="24" y="85"/>
                  </a:cubicBezTo>
                  <a:cubicBezTo>
                    <a:pt x="22" y="78"/>
                    <a:pt x="22" y="78"/>
                    <a:pt x="22" y="78"/>
                  </a:cubicBezTo>
                  <a:cubicBezTo>
                    <a:pt x="21" y="73"/>
                    <a:pt x="15" y="69"/>
                    <a:pt x="9" y="71"/>
                  </a:cubicBezTo>
                  <a:cubicBezTo>
                    <a:pt x="3" y="73"/>
                    <a:pt x="0" y="78"/>
                    <a:pt x="2" y="84"/>
                  </a:cubicBezTo>
                  <a:cubicBezTo>
                    <a:pt x="24" y="166"/>
                    <a:pt x="24" y="166"/>
                    <a:pt x="24" y="166"/>
                  </a:cubicBezTo>
                  <a:cubicBezTo>
                    <a:pt x="25" y="171"/>
                    <a:pt x="30" y="174"/>
                    <a:pt x="34" y="174"/>
                  </a:cubicBezTo>
                  <a:cubicBezTo>
                    <a:pt x="35" y="174"/>
                    <a:pt x="36" y="174"/>
                    <a:pt x="37" y="174"/>
                  </a:cubicBezTo>
                  <a:cubicBezTo>
                    <a:pt x="43" y="172"/>
                    <a:pt x="46" y="167"/>
                    <a:pt x="45" y="161"/>
                  </a:cubicBezTo>
                  <a:cubicBezTo>
                    <a:pt x="43" y="154"/>
                    <a:pt x="43" y="154"/>
                    <a:pt x="43" y="154"/>
                  </a:cubicBezTo>
                  <a:cubicBezTo>
                    <a:pt x="43" y="154"/>
                    <a:pt x="43" y="154"/>
                    <a:pt x="43" y="154"/>
                  </a:cubicBezTo>
                  <a:cubicBezTo>
                    <a:pt x="139" y="128"/>
                    <a:pt x="139" y="128"/>
                    <a:pt x="139" y="128"/>
                  </a:cubicBezTo>
                  <a:cubicBezTo>
                    <a:pt x="88" y="270"/>
                    <a:pt x="88" y="270"/>
                    <a:pt x="88" y="270"/>
                  </a:cubicBezTo>
                  <a:cubicBezTo>
                    <a:pt x="86" y="276"/>
                    <a:pt x="89" y="282"/>
                    <a:pt x="95" y="284"/>
                  </a:cubicBezTo>
                  <a:cubicBezTo>
                    <a:pt x="96" y="284"/>
                    <a:pt x="97" y="285"/>
                    <a:pt x="98" y="285"/>
                  </a:cubicBezTo>
                  <a:cubicBezTo>
                    <a:pt x="103" y="285"/>
                    <a:pt x="107" y="282"/>
                    <a:pt x="108" y="278"/>
                  </a:cubicBezTo>
                  <a:cubicBezTo>
                    <a:pt x="141" y="186"/>
                    <a:pt x="141" y="186"/>
                    <a:pt x="141" y="186"/>
                  </a:cubicBezTo>
                  <a:cubicBezTo>
                    <a:pt x="141" y="274"/>
                    <a:pt x="141" y="274"/>
                    <a:pt x="141" y="274"/>
                  </a:cubicBezTo>
                  <a:cubicBezTo>
                    <a:pt x="141" y="280"/>
                    <a:pt x="146" y="285"/>
                    <a:pt x="152" y="285"/>
                  </a:cubicBezTo>
                  <a:cubicBezTo>
                    <a:pt x="158" y="285"/>
                    <a:pt x="162" y="280"/>
                    <a:pt x="162" y="274"/>
                  </a:cubicBezTo>
                  <a:cubicBezTo>
                    <a:pt x="162" y="186"/>
                    <a:pt x="162" y="186"/>
                    <a:pt x="162" y="186"/>
                  </a:cubicBezTo>
                  <a:cubicBezTo>
                    <a:pt x="195" y="278"/>
                    <a:pt x="195" y="278"/>
                    <a:pt x="195" y="278"/>
                  </a:cubicBezTo>
                  <a:cubicBezTo>
                    <a:pt x="197" y="282"/>
                    <a:pt x="201" y="285"/>
                    <a:pt x="205" y="285"/>
                  </a:cubicBezTo>
                  <a:cubicBezTo>
                    <a:pt x="206" y="285"/>
                    <a:pt x="207" y="284"/>
                    <a:pt x="209" y="284"/>
                  </a:cubicBezTo>
                  <a:cubicBezTo>
                    <a:pt x="214" y="282"/>
                    <a:pt x="217" y="276"/>
                    <a:pt x="215" y="270"/>
                  </a:cubicBezTo>
                  <a:cubicBezTo>
                    <a:pt x="164" y="128"/>
                    <a:pt x="164" y="128"/>
                    <a:pt x="164" y="128"/>
                  </a:cubicBezTo>
                  <a:cubicBezTo>
                    <a:pt x="240" y="107"/>
                    <a:pt x="240" y="107"/>
                    <a:pt x="240" y="107"/>
                  </a:cubicBezTo>
                  <a:cubicBezTo>
                    <a:pt x="240" y="107"/>
                    <a:pt x="240" y="107"/>
                    <a:pt x="240" y="107"/>
                  </a:cubicBezTo>
                  <a:cubicBezTo>
                    <a:pt x="241" y="112"/>
                    <a:pt x="246" y="115"/>
                    <a:pt x="250" y="115"/>
                  </a:cubicBezTo>
                  <a:cubicBezTo>
                    <a:pt x="251" y="115"/>
                    <a:pt x="252" y="115"/>
                    <a:pt x="253" y="115"/>
                  </a:cubicBezTo>
                  <a:cubicBezTo>
                    <a:pt x="294" y="104"/>
                    <a:pt x="294" y="104"/>
                    <a:pt x="294" y="104"/>
                  </a:cubicBezTo>
                  <a:cubicBezTo>
                    <a:pt x="297" y="103"/>
                    <a:pt x="299" y="101"/>
                    <a:pt x="301" y="99"/>
                  </a:cubicBezTo>
                  <a:cubicBezTo>
                    <a:pt x="302" y="96"/>
                    <a:pt x="303" y="93"/>
                    <a:pt x="302" y="91"/>
                  </a:cubicBezTo>
                  <a:close/>
                  <a:moveTo>
                    <a:pt x="40" y="103"/>
                  </a:moveTo>
                  <a:cubicBezTo>
                    <a:pt x="132" y="78"/>
                    <a:pt x="132" y="78"/>
                    <a:pt x="132" y="78"/>
                  </a:cubicBezTo>
                  <a:cubicBezTo>
                    <a:pt x="140" y="105"/>
                    <a:pt x="140" y="105"/>
                    <a:pt x="140" y="105"/>
                  </a:cubicBezTo>
                  <a:cubicBezTo>
                    <a:pt x="47" y="131"/>
                    <a:pt x="47" y="131"/>
                    <a:pt x="47" y="131"/>
                  </a:cubicBezTo>
                  <a:lnTo>
                    <a:pt x="40" y="103"/>
                  </a:lnTo>
                  <a:close/>
                  <a:moveTo>
                    <a:pt x="162" y="106"/>
                  </a:moveTo>
                  <a:cubicBezTo>
                    <a:pt x="151" y="65"/>
                    <a:pt x="151" y="65"/>
                    <a:pt x="151" y="65"/>
                  </a:cubicBezTo>
                  <a:cubicBezTo>
                    <a:pt x="223" y="46"/>
                    <a:pt x="223" y="46"/>
                    <a:pt x="223" y="46"/>
                  </a:cubicBezTo>
                  <a:cubicBezTo>
                    <a:pt x="229" y="66"/>
                    <a:pt x="229" y="66"/>
                    <a:pt x="229" y="66"/>
                  </a:cubicBezTo>
                  <a:cubicBezTo>
                    <a:pt x="234" y="87"/>
                    <a:pt x="234" y="87"/>
                    <a:pt x="234" y="87"/>
                  </a:cubicBezTo>
                  <a:lnTo>
                    <a:pt x="162" y="106"/>
                  </a:lnTo>
                  <a:close/>
                  <a:moveTo>
                    <a:pt x="258" y="91"/>
                  </a:moveTo>
                  <a:cubicBezTo>
                    <a:pt x="241" y="30"/>
                    <a:pt x="241" y="30"/>
                    <a:pt x="241" y="30"/>
                  </a:cubicBezTo>
                  <a:cubicBezTo>
                    <a:pt x="262" y="24"/>
                    <a:pt x="262" y="24"/>
                    <a:pt x="262" y="24"/>
                  </a:cubicBezTo>
                  <a:cubicBezTo>
                    <a:pt x="278" y="86"/>
                    <a:pt x="278" y="86"/>
                    <a:pt x="278" y="86"/>
                  </a:cubicBezTo>
                  <a:lnTo>
                    <a:pt x="258" y="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9658757"/>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6AA67823-AB11-4C2B-8D34-BC63FAC8D624}"/>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1B2B1F32-0869-4E70-95F0-DD1D08A8AFC1}"/>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FD0E5E75-7717-46C2-B7DD-6B9340E741A3}"/>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ESA_Presentation.potx" id="{3960ED60-8A23-46C4-B339-32CD106C96D9}" vid="{8F05BAB2-BE42-419F-A679-AC1342FCD50B}"/>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c3d625d-d7d0-495f-aa6e-7bbcad15f37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40464512681D429E4E537CC053E11B" ma:contentTypeVersion="14" ma:contentTypeDescription="Create a new document." ma:contentTypeScope="" ma:versionID="0dde7dde54bf5bc704136867092287b5">
  <xsd:schema xmlns:xsd="http://www.w3.org/2001/XMLSchema" xmlns:xs="http://www.w3.org/2001/XMLSchema" xmlns:p="http://schemas.microsoft.com/office/2006/metadata/properties" xmlns:ns3="9c3d625d-d7d0-495f-aa6e-7bbcad15f371" xmlns:ns4="77af0106-6e72-471e-b8aa-1d1b512efd9b" targetNamespace="http://schemas.microsoft.com/office/2006/metadata/properties" ma:root="true" ma:fieldsID="0a01ceffe00c233fe1405ccb8edc9709" ns3:_="" ns4:_="">
    <xsd:import namespace="9c3d625d-d7d0-495f-aa6e-7bbcad15f371"/>
    <xsd:import namespace="77af0106-6e72-471e-b8aa-1d1b512efd9b"/>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d625d-d7d0-495f-aa6e-7bbcad15f371"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af0106-6e72-471e-b8aa-1d1b512efd9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2279E-2C4C-4C93-8498-455A58D1433E}">
  <ds:schemaRefs>
    <ds:schemaRef ds:uri="http://schemas.microsoft.com/office/infopath/2007/PartnerControls"/>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77af0106-6e72-471e-b8aa-1d1b512efd9b"/>
    <ds:schemaRef ds:uri="9c3d625d-d7d0-495f-aa6e-7bbcad15f371"/>
    <ds:schemaRef ds:uri="http://purl.org/dc/dcmitype/"/>
  </ds:schemaRefs>
</ds:datastoreItem>
</file>

<file path=customXml/itemProps2.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3.xml><?xml version="1.0" encoding="utf-8"?>
<ds:datastoreItem xmlns:ds="http://schemas.openxmlformats.org/officeDocument/2006/customXml" ds:itemID="{C9C5BC56-F381-462C-91A5-4E5A2B845AE7}">
  <ds:schemaRefs>
    <ds:schemaRef ds:uri="77af0106-6e72-471e-b8aa-1d1b512efd9b"/>
    <ds:schemaRef ds:uri="9c3d625d-d7d0-495f-aa6e-7bbcad15f3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2020_ESA_Presentation</Template>
  <TotalTime>2183</TotalTime>
  <Words>606</Words>
  <Application>Microsoft Office PowerPoint</Application>
  <PresentationFormat>Custom</PresentationFormat>
  <Paragraphs>77</Paragraphs>
  <Slides>11</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ＭＳ Ｐゴシック</vt:lpstr>
      <vt:lpstr>Arial</vt:lpstr>
      <vt:lpstr>Calibri</vt:lpstr>
      <vt:lpstr>Verdana</vt:lpstr>
      <vt:lpstr>Wingdings</vt:lpstr>
      <vt:lpstr>ESA_Presentation_DARK</vt:lpstr>
      <vt:lpstr>ESA_Presentation_DARK_BG</vt:lpstr>
      <vt:lpstr>ESA_Presentation_CLEAR</vt:lpstr>
      <vt:lpstr>ESA_Presentation_CLEAR_BG</vt:lpstr>
      <vt:lpstr>PowerPoint Presentation</vt:lpstr>
      <vt:lpstr>HEO missions: Cluster-II Mission</vt:lpstr>
      <vt:lpstr>Challenges in the re-entry risk assessment</vt:lpstr>
      <vt:lpstr>Third-body Driven Re-entries (1/2) </vt:lpstr>
      <vt:lpstr>Third-body Driven Re-entries (2/2)</vt:lpstr>
      <vt:lpstr>Disposal Plan for Cluster-II FM2 (Salsa) – 2nd Mano</vt:lpstr>
      <vt:lpstr>NAVAREA/NOTAM</vt:lpstr>
      <vt:lpstr>Cluster-II FM2 – Last predicted Re-entry Trajectory</vt:lpstr>
      <vt:lpstr>Cluster-II FM2 – RE-ENTRY CAMPAIGN</vt:lpstr>
      <vt:lpstr>Conclusions</vt:lpstr>
      <vt:lpstr>PowerPoint Presentation</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Cluster-II: Atmospheric Re-entry</dc:title>
  <dc:subject>Cluster-II: Atmospheric Re-entry</dc:subject>
  <dc:creator>Stijn Lemmens, Silvia Sanvido, Francesca Letizia</dc:creator>
  <cp:keywords/>
  <dc:description/>
  <cp:lastModifiedBy>Beatriz Jilete</cp:lastModifiedBy>
  <cp:revision>17</cp:revision>
  <cp:lastPrinted>2008-08-26T16:26:23Z</cp:lastPrinted>
  <dcterms:created xsi:type="dcterms:W3CDTF">2023-11-27T12:19:03Z</dcterms:created>
  <dcterms:modified xsi:type="dcterms:W3CDTF">2024-10-09T18:34:40Z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Stijn Lemmens, Silvia Sanvido, Francesca Letizia</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0x010100FA40464512681D429E4E537CC053E11B</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1</vt:i4>
  </property>
  <property fmtid="{D5CDD505-2E9C-101B-9397-08002B2CF9AE}" pid="28" name="Revision">
    <vt:i4>0</vt:i4>
  </property>
  <property fmtid="{D5CDD505-2E9C-101B-9397-08002B2CF9AE}" pid="29" name="Issue Date">
    <vt:filetime>2023-11-26T23:00:00Z</vt:filetime>
  </property>
  <property fmtid="{D5CDD505-2E9C-101B-9397-08002B2CF9AE}" pid="30" name="Organisational_x0020_entity">
    <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y fmtid="{D5CDD505-2E9C-101B-9397-08002B2CF9AE}" pid="42" name="_activity">
    <vt:lpwstr/>
  </property>
</Properties>
</file>