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7" r:id="rId2"/>
    <p:sldId id="336" r:id="rId3"/>
    <p:sldId id="337" r:id="rId4"/>
    <p:sldId id="395" r:id="rId5"/>
    <p:sldId id="373" r:id="rId6"/>
    <p:sldId id="402" r:id="rId7"/>
    <p:sldId id="401" r:id="rId8"/>
    <p:sldId id="385" r:id="rId9"/>
    <p:sldId id="388" r:id="rId10"/>
    <p:sldId id="387" r:id="rId11"/>
    <p:sldId id="318" r:id="rId12"/>
    <p:sldId id="329" r:id="rId13"/>
    <p:sldId id="400" r:id="rId14"/>
    <p:sldId id="394" r:id="rId15"/>
    <p:sldId id="398" r:id="rId16"/>
    <p:sldId id="335" r:id="rId17"/>
    <p:sldId id="362" r:id="rId18"/>
  </p:sldIdLst>
  <p:sldSz cx="9144000" cy="6858000" type="screen4x3"/>
  <p:notesSz cx="6794500" cy="9906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8543AFDF-3287-4770-9467-BDE4E8BFB80F}">
          <p14:sldIdLst>
            <p14:sldId id="297"/>
            <p14:sldId id="336"/>
            <p14:sldId id="337"/>
            <p14:sldId id="395"/>
            <p14:sldId id="373"/>
            <p14:sldId id="402"/>
            <p14:sldId id="401"/>
            <p14:sldId id="385"/>
            <p14:sldId id="388"/>
            <p14:sldId id="387"/>
            <p14:sldId id="318"/>
            <p14:sldId id="329"/>
            <p14:sldId id="400"/>
            <p14:sldId id="394"/>
            <p14:sldId id="398"/>
            <p14:sldId id="335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48">
          <p15:clr>
            <a:srgbClr val="A4A3A4"/>
          </p15:clr>
        </p15:guide>
        <p15:guide id="2" orient="horz" pos="3960">
          <p15:clr>
            <a:srgbClr val="A4A3A4"/>
          </p15:clr>
        </p15:guide>
        <p15:guide id="3" pos="2880">
          <p15:clr>
            <a:srgbClr val="A4A3A4"/>
          </p15:clr>
        </p15:guide>
        <p15:guide id="4" pos="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Duzellier" initials="SD" lastIdx="14" clrIdx="0">
    <p:extLst>
      <p:ext uri="{19B8F6BF-5375-455C-9EA6-DF929625EA0E}">
        <p15:presenceInfo xmlns:p15="http://schemas.microsoft.com/office/powerpoint/2012/main" userId="Sophie Duzell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15" autoAdjust="0"/>
  </p:normalViewPr>
  <p:slideViewPr>
    <p:cSldViewPr snapToGrid="0">
      <p:cViewPr varScale="1">
        <p:scale>
          <a:sx n="102" d="100"/>
          <a:sy n="102" d="100"/>
        </p:scale>
        <p:origin x="1842" y="108"/>
      </p:cViewPr>
      <p:guideLst>
        <p:guide orient="horz" pos="648"/>
        <p:guide orient="horz" pos="3960"/>
        <p:guide pos="2880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4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9" y="1"/>
            <a:ext cx="2944283" cy="4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FCAA6F-A638-FE4F-ADDF-8575B74D081B}" type="datetime1">
              <a:rPr lang="fr-FR"/>
              <a:pPr>
                <a:defRPr/>
              </a:pPr>
              <a:t>28/11/2024</a:t>
            </a:fld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0702"/>
            <a:ext cx="2944283" cy="4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9" y="9410702"/>
            <a:ext cx="2944283" cy="49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EC2C2B-2495-B448-8641-318A4CE4F3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00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9" y="1"/>
            <a:ext cx="2944283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49825" cy="3713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05353"/>
            <a:ext cx="4982633" cy="445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0702"/>
            <a:ext cx="2944283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9" y="9410702"/>
            <a:ext cx="2944283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61DCB9A4-1EA8-3640-83BB-3834C7EEC8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538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CB9A4-1EA8-3640-83BB-3834C7EEC8B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34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CB9A4-1EA8-3640-83BB-3834C7EEC8B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18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CB9A4-1EA8-3640-83BB-3834C7EEC8B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848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CB9A4-1EA8-3640-83BB-3834C7EEC8B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6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CB9A4-1EA8-3640-83BB-3834C7EEC8B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051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CB9A4-1EA8-3640-83BB-3834C7EEC8B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65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CB9A4-1EA8-3640-83BB-3834C7EEC8B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380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DCB9A4-1EA8-3640-83BB-3834C7EEC8B7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56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Logo Oner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61950"/>
            <a:ext cx="37512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 descr="Logo RF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363"/>
            <a:ext cx="14097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2133600"/>
            <a:ext cx="7658100" cy="11430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fr-FR" noProof="0" dirty="0"/>
              <a:t>Cliquez et modifiez le titre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3404592"/>
            <a:ext cx="8049716" cy="1752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Cliquez pour modifier le style des sous-titres du masque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B04C-38D0-FF45-91F5-19D3972525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European Space Thermal Engineering Workshop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996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FC2C-F9B9-0445-A511-DA4552EF3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European Space Thermal Engineering Workshop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0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souligné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FC2C-F9B9-0445-A511-DA4552EF3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6" name="Connecteur droit 5"/>
          <p:cNvCxnSpPr/>
          <p:nvPr userDrawn="1"/>
        </p:nvCxnSpPr>
        <p:spPr bwMode="auto">
          <a:xfrm>
            <a:off x="266700" y="1052736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European Space Thermal Engineering Workshop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643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ch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0CAB2-14CD-3845-84B5-C89C4150BD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Space Thermal Engineering Workshop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86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10255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566E1-232C-D047-AF81-68BEABEA37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European Space Thermal Engineering Workshop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75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5F9C-858D-DB4A-B718-B4541E4646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European Space Thermal Engineering Workshop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91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102552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6CDF6-4C5A-C046-92B8-1E376BA69C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European Space Thermal Engineering Workshop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9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0"/>
            <a:ext cx="8788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02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28" name="Image 4" descr="Logo Onera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415088"/>
            <a:ext cx="1473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21" descr="Logo RF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334125"/>
            <a:ext cx="549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16"/>
          <p:cNvCxnSpPr/>
          <p:nvPr userDrawn="1"/>
        </p:nvCxnSpPr>
        <p:spPr bwMode="auto">
          <a:xfrm>
            <a:off x="266700" y="6291263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99F0CAB2-14CD-3845-84B5-C89C4150BD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European Space Thermal Engineering Workshop 2024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0" r:id="rId2"/>
    <p:sldLayoutId id="2147483760" r:id="rId3"/>
    <p:sldLayoutId id="2147483758" r:id="rId4"/>
    <p:sldLayoutId id="2147483741" r:id="rId5"/>
    <p:sldLayoutId id="2147483742" r:id="rId6"/>
    <p:sldLayoutId id="214748374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0"/>
          <a:cs typeface="+mn-cs"/>
        </a:defRPr>
      </a:lvl4pPr>
      <a:lvl5pPr marL="1971675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6"/>
          <p:cNvSpPr>
            <a:spLocks noGrp="1"/>
          </p:cNvSpPr>
          <p:nvPr>
            <p:ph type="ctrTitle"/>
          </p:nvPr>
        </p:nvSpPr>
        <p:spPr>
          <a:xfrm>
            <a:off x="266700" y="1772816"/>
            <a:ext cx="8553772" cy="223835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Evolution of thermo-optical properties of solar panels or thermal control materials with lunar dust simulants contamination </a:t>
            </a:r>
            <a:endParaRPr lang="fr-FR" sz="2400" dirty="0">
              <a:latin typeface="Arial" charset="0"/>
              <a:ea typeface="ＭＳ Ｐゴシック" charset="0"/>
            </a:endParaRPr>
          </a:p>
        </p:txBody>
      </p:sp>
      <p:sp>
        <p:nvSpPr>
          <p:cNvPr id="15362" name="Sous-titre 7"/>
          <p:cNvSpPr>
            <a:spLocks noGrp="1"/>
          </p:cNvSpPr>
          <p:nvPr>
            <p:ph type="subTitle" idx="1"/>
          </p:nvPr>
        </p:nvSpPr>
        <p:spPr>
          <a:xfrm>
            <a:off x="266700" y="3405188"/>
            <a:ext cx="8050213" cy="2760116"/>
          </a:xfrm>
        </p:spPr>
        <p:txBody>
          <a:bodyPr/>
          <a:lstStyle/>
          <a:p>
            <a:endParaRPr lang="fr-FR" sz="2000" dirty="0" smtClean="0">
              <a:latin typeface="Arial" charset="0"/>
              <a:ea typeface="ＭＳ Ｐゴシック" charset="0"/>
            </a:endParaRPr>
          </a:p>
          <a:p>
            <a:endParaRPr lang="fr-FR" sz="2000" dirty="0">
              <a:latin typeface="Arial" charset="0"/>
              <a:ea typeface="ＭＳ Ｐゴシック" charset="0"/>
            </a:endParaRPr>
          </a:p>
          <a:p>
            <a:endParaRPr lang="fr-FR" sz="2000" dirty="0" smtClean="0">
              <a:latin typeface="Arial" charset="0"/>
              <a:ea typeface="ＭＳ Ｐゴシック" charset="0"/>
            </a:endParaRPr>
          </a:p>
          <a:p>
            <a:r>
              <a:rPr lang="en-GB" sz="1800" i="1" dirty="0" smtClean="0">
                <a:latin typeface="Arial" charset="0"/>
                <a:ea typeface="ＭＳ Ｐゴシック" charset="0"/>
              </a:rPr>
              <a:t>S</a:t>
            </a:r>
            <a:r>
              <a:rPr lang="en-GB" sz="1800" i="1" dirty="0">
                <a:latin typeface="Arial" charset="0"/>
                <a:ea typeface="ＭＳ Ｐゴシック" charset="0"/>
              </a:rPr>
              <a:t>. Duzellier, JC. Mateo Velez, </a:t>
            </a:r>
            <a:r>
              <a:rPr lang="en-GB" sz="1800" i="1" dirty="0" smtClean="0">
                <a:latin typeface="Arial" charset="0"/>
                <a:ea typeface="ＭＳ Ｐゴシック" charset="0"/>
              </a:rPr>
              <a:t>A</a:t>
            </a:r>
            <a:r>
              <a:rPr lang="en-GB" sz="1800" i="1" dirty="0">
                <a:latin typeface="Arial" charset="0"/>
                <a:ea typeface="ＭＳ Ｐゴシック" charset="0"/>
              </a:rPr>
              <a:t>. </a:t>
            </a:r>
            <a:r>
              <a:rPr lang="en-GB" sz="1800" i="1" dirty="0" err="1" smtClean="0">
                <a:latin typeface="Arial" charset="0"/>
                <a:ea typeface="ＭＳ Ｐゴシック" charset="0"/>
              </a:rPr>
              <a:t>Beyler</a:t>
            </a:r>
            <a:r>
              <a:rPr lang="en-GB" sz="1800" i="1" dirty="0">
                <a:latin typeface="Arial" charset="0"/>
                <a:ea typeface="ＭＳ Ｐゴシック" charset="0"/>
              </a:rPr>
              <a:t>, S. </a:t>
            </a:r>
            <a:r>
              <a:rPr lang="en-GB" sz="1800" i="1" dirty="0" err="1" smtClean="0">
                <a:latin typeface="Arial" charset="0"/>
                <a:ea typeface="ＭＳ Ｐゴシック" charset="0"/>
              </a:rPr>
              <a:t>Soonckindt</a:t>
            </a:r>
            <a:endParaRPr lang="en-GB" sz="1800" i="1" dirty="0" smtClean="0">
              <a:latin typeface="Arial" charset="0"/>
              <a:ea typeface="ＭＳ Ｐゴシック" charset="0"/>
            </a:endParaRPr>
          </a:p>
          <a:p>
            <a:r>
              <a:rPr lang="en-GB" sz="1800" i="1" dirty="0" smtClean="0">
                <a:latin typeface="Arial" charset="0"/>
                <a:ea typeface="ＭＳ Ｐゴシック" charset="0"/>
              </a:rPr>
              <a:t>ONERA Toulouse</a:t>
            </a:r>
            <a:endParaRPr lang="en-GB" sz="1800" i="1" dirty="0">
              <a:latin typeface="Arial" charset="0"/>
              <a:ea typeface="ＭＳ Ｐゴシック" charset="0"/>
            </a:endParaRPr>
          </a:p>
          <a:p>
            <a:r>
              <a:rPr lang="en-GB" sz="1800" i="1" dirty="0">
                <a:latin typeface="Arial" charset="0"/>
                <a:ea typeface="ＭＳ Ｐゴシック" charset="0"/>
              </a:rPr>
              <a:t>P.B. </a:t>
            </a:r>
            <a:r>
              <a:rPr lang="en-GB" sz="1800" i="1" dirty="0" smtClean="0">
                <a:latin typeface="Arial" charset="0"/>
                <a:ea typeface="ＭＳ Ｐゴシック" charset="0"/>
              </a:rPr>
              <a:t>Hager</a:t>
            </a:r>
          </a:p>
          <a:p>
            <a:r>
              <a:rPr lang="en-GB" sz="1800" i="1" dirty="0" smtClean="0">
                <a:latin typeface="Arial" charset="0"/>
                <a:ea typeface="ＭＳ Ｐゴシック" charset="0"/>
              </a:rPr>
              <a:t>ESA-ESTEC</a:t>
            </a:r>
            <a:endParaRPr lang="en-GB" sz="1800" i="1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5" y="0"/>
            <a:ext cx="238125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OSR test </a:t>
            </a:r>
            <a:r>
              <a:rPr lang="fr-FR" dirty="0" err="1" smtClean="0"/>
              <a:t>results</a:t>
            </a:r>
            <a:endParaRPr lang="fr-FR" dirty="0"/>
          </a:p>
        </p:txBody>
      </p:sp>
      <p:pic>
        <p:nvPicPr>
          <p:cNvPr id="5" name="Content Placeholder 4" descr="A white circle with black dots&#10;&#10;Description automatically generated">
            <a:extLst>
              <a:ext uri="{FF2B5EF4-FFF2-40B4-BE49-F238E27FC236}">
                <a16:creationId xmlns:a16="http://schemas.microsoft.com/office/drawing/2014/main" id="{04EC9027-B5EC-5BFC-7986-B3C98F69C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11" y="1342539"/>
            <a:ext cx="2515002" cy="1881340"/>
          </a:xfr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7B73C121-3F0D-12E7-37C6-185D2122A329}"/>
              </a:ext>
            </a:extLst>
          </p:cNvPr>
          <p:cNvSpPr txBox="1"/>
          <p:nvPr/>
        </p:nvSpPr>
        <p:spPr>
          <a:xfrm>
            <a:off x="6370841" y="1335785"/>
            <a:ext cx="1997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+mj-lt"/>
              </a:rPr>
              <a:t>OSR 30% ~ 540 µg/cm² </a:t>
            </a:r>
          </a:p>
        </p:txBody>
      </p:sp>
      <p:pic>
        <p:nvPicPr>
          <p:cNvPr id="7" name="Picture 9" descr="A white circle with small particles&#10;&#10;Description automatically generated">
            <a:extLst>
              <a:ext uri="{FF2B5EF4-FFF2-40B4-BE49-F238E27FC236}">
                <a16:creationId xmlns:a16="http://schemas.microsoft.com/office/drawing/2014/main" id="{F7977348-653D-D707-34EB-8CD1EB190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89" y="1342539"/>
            <a:ext cx="2515002" cy="1881340"/>
          </a:xfrm>
          <a:prstGeom prst="rect">
            <a:avLst/>
          </a:prstGeom>
        </p:spPr>
      </p:pic>
      <p:pic>
        <p:nvPicPr>
          <p:cNvPr id="8" name="Picture 10" descr="A white circle on a black background&#10;&#10;Description automatically generated">
            <a:extLst>
              <a:ext uri="{FF2B5EF4-FFF2-40B4-BE49-F238E27FC236}">
                <a16:creationId xmlns:a16="http://schemas.microsoft.com/office/drawing/2014/main" id="{62CEA639-AB37-5BC8-29A1-AD40EC729F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5" y="1327095"/>
            <a:ext cx="2522814" cy="1887183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BD29EB79-3152-83F7-5D14-083817B552DF}"/>
              </a:ext>
            </a:extLst>
          </p:cNvPr>
          <p:cNvSpPr txBox="1"/>
          <p:nvPr/>
        </p:nvSpPr>
        <p:spPr>
          <a:xfrm>
            <a:off x="670302" y="1335785"/>
            <a:ext cx="23154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+mj-lt"/>
              </a:rPr>
              <a:t>OSR 5% ~ 90 µg/cm²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685897CE-3B7A-3386-DAA9-6D3192746EF4}"/>
              </a:ext>
            </a:extLst>
          </p:cNvPr>
          <p:cNvSpPr txBox="1"/>
          <p:nvPr/>
        </p:nvSpPr>
        <p:spPr>
          <a:xfrm>
            <a:off x="3616506" y="1331650"/>
            <a:ext cx="1693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+mj-lt"/>
              </a:rPr>
              <a:t>OSR 15% ~ 270 µg/cm²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290" y="3409319"/>
            <a:ext cx="3831973" cy="2357990"/>
          </a:xfrm>
          <a:prstGeom prst="rect">
            <a:avLst/>
          </a:prstGeom>
        </p:spPr>
      </p:pic>
      <p:sp>
        <p:nvSpPr>
          <p:cNvPr id="15" name="Légende encadrée 2 14"/>
          <p:cNvSpPr/>
          <p:nvPr/>
        </p:nvSpPr>
        <p:spPr bwMode="auto">
          <a:xfrm>
            <a:off x="8340628" y="3467501"/>
            <a:ext cx="957860" cy="3905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267"/>
              <a:gd name="adj6" fmla="val -37693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Compacted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 LDS</a:t>
            </a:r>
            <a:endParaRPr kumimoji="0" lang="fr-FR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600100" y="5776664"/>
            <a:ext cx="4659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Same</a:t>
            </a:r>
            <a:r>
              <a:rPr lang="fr-FR" sz="1400" dirty="0" smtClean="0"/>
              <a:t> </a:t>
            </a:r>
            <a:r>
              <a:rPr lang="fr-FR" sz="1400" dirty="0" err="1" smtClean="0"/>
              <a:t>response</a:t>
            </a:r>
            <a:r>
              <a:rPr lang="fr-FR" sz="1400" dirty="0" smtClean="0"/>
              <a:t> </a:t>
            </a:r>
            <a:r>
              <a:rPr lang="fr-FR" sz="1400" dirty="0" err="1" smtClean="0">
                <a:sym typeface="Symbol" panose="05050102010706020507" pitchFamily="18" charset="2"/>
              </a:rPr>
              <a:t>with</a:t>
            </a:r>
            <a:r>
              <a:rPr lang="fr-FR" sz="1400" dirty="0" smtClean="0">
                <a:sym typeface="Symbol" panose="05050102010706020507" pitchFamily="18" charset="2"/>
              </a:rPr>
              <a:t> </a:t>
            </a:r>
            <a:r>
              <a:rPr lang="fr-FR" sz="1400" dirty="0" err="1" smtClean="0">
                <a:sym typeface="Symbol" panose="05050102010706020507" pitchFamily="18" charset="2"/>
              </a:rPr>
              <a:t>different</a:t>
            </a:r>
            <a:r>
              <a:rPr lang="fr-FR" sz="1400" dirty="0" smtClean="0">
                <a:sym typeface="Symbol" panose="05050102010706020507" pitchFamily="18" charset="2"/>
              </a:rPr>
              <a:t> </a:t>
            </a:r>
            <a:r>
              <a:rPr lang="fr-FR" sz="1400" dirty="0" err="1" smtClean="0">
                <a:sym typeface="Symbol" panose="05050102010706020507" pitchFamily="18" charset="2"/>
              </a:rPr>
              <a:t>coatings</a:t>
            </a:r>
            <a:r>
              <a:rPr lang="fr-FR" sz="1400" dirty="0" smtClean="0">
                <a:sym typeface="Symbol" panose="05050102010706020507" pitchFamily="18" charset="2"/>
              </a:rPr>
              <a:t> (</a:t>
            </a:r>
            <a:r>
              <a:rPr lang="fr-FR" sz="1400" dirty="0" err="1" smtClean="0">
                <a:sym typeface="Symbol" panose="05050102010706020507" pitchFamily="18" charset="2"/>
              </a:rPr>
              <a:t>exp</a:t>
            </a:r>
            <a:r>
              <a:rPr lang="fr-FR" sz="1400" dirty="0" smtClean="0">
                <a:sym typeface="Symbol" panose="05050102010706020507" pitchFamily="18" charset="2"/>
              </a:rPr>
              <a:t>. </a:t>
            </a:r>
            <a:r>
              <a:rPr lang="fr-FR" sz="1400" dirty="0" err="1" smtClean="0">
                <a:sym typeface="Symbol" panose="05050102010706020507" pitchFamily="18" charset="2"/>
              </a:rPr>
              <a:t>law</a:t>
            </a:r>
            <a:r>
              <a:rPr lang="fr-FR" sz="1400" dirty="0" smtClean="0">
                <a:sym typeface="Symbol" panose="05050102010706020507" pitchFamily="18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Similar</a:t>
            </a:r>
            <a:r>
              <a:rPr lang="fr-FR" sz="1400" dirty="0" smtClean="0"/>
              <a:t> </a:t>
            </a:r>
            <a:r>
              <a:rPr lang="fr-FR" sz="1400" dirty="0" err="1" smtClean="0"/>
              <a:t>response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both</a:t>
            </a:r>
            <a:r>
              <a:rPr lang="fr-FR" sz="1400" dirty="0" smtClean="0"/>
              <a:t> LDS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 bwMode="auto">
          <a:xfrm>
            <a:off x="7721600" y="3540893"/>
            <a:ext cx="254000" cy="67550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234" y="3409319"/>
            <a:ext cx="4069866" cy="235500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070566" y="5838219"/>
            <a:ext cx="2601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/>
              <a:t>Emissivity</a:t>
            </a:r>
            <a:r>
              <a:rPr lang="fr-FR" sz="1400" dirty="0" smtClean="0"/>
              <a:t>: </a:t>
            </a:r>
            <a:r>
              <a:rPr lang="fr-FR" sz="1400" dirty="0" err="1" smtClean="0"/>
              <a:t>Linear</a:t>
            </a:r>
            <a:r>
              <a:rPr lang="fr-FR" sz="1400" dirty="0" smtClean="0"/>
              <a:t> trends</a:t>
            </a:r>
            <a:endParaRPr lang="fr-FR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7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C5F77-8ABF-44E9-88F7-9F8D891E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Emissivity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misc</a:t>
            </a:r>
            <a:r>
              <a:rPr lang="fr-FR" dirty="0" smtClean="0"/>
              <a:t>. </a:t>
            </a:r>
            <a:r>
              <a:rPr lang="fr-FR" dirty="0" err="1" smtClean="0"/>
              <a:t>samples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2" y="3745714"/>
            <a:ext cx="4237579" cy="24631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912" y="3745714"/>
            <a:ext cx="4529187" cy="252489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920302" y="5191599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KAPxx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616201" y="5290540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Misc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912" y="1128344"/>
            <a:ext cx="4549510" cy="244470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419793" y="2570351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SSM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582017" y="3520884"/>
            <a:ext cx="175560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C00000"/>
                </a:solidFill>
              </a:rPr>
              <a:t>Sample</a:t>
            </a:r>
            <a:r>
              <a:rPr lang="fr-FR" sz="1200" dirty="0" smtClean="0">
                <a:solidFill>
                  <a:srgbClr val="C00000"/>
                </a:solidFill>
              </a:rPr>
              <a:t> </a:t>
            </a:r>
            <a:r>
              <a:rPr lang="fr-FR" sz="1200" dirty="0" err="1" smtClean="0">
                <a:solidFill>
                  <a:srgbClr val="C00000"/>
                </a:solidFill>
              </a:rPr>
              <a:t>init</a:t>
            </a:r>
            <a:r>
              <a:rPr lang="fr-FR" sz="1200" dirty="0" smtClean="0">
                <a:solidFill>
                  <a:srgbClr val="C00000"/>
                </a:solidFill>
              </a:rPr>
              <a:t> </a:t>
            </a:r>
            <a:r>
              <a:rPr lang="fr-FR" sz="1200" dirty="0" smtClean="0">
                <a:solidFill>
                  <a:srgbClr val="C00000"/>
                </a:solidFill>
                <a:sym typeface="Symbol" panose="05050102010706020507" pitchFamily="18" charset="2"/>
              </a:rPr>
              <a:t> &lt; LDS </a:t>
            </a:r>
            <a:r>
              <a:rPr lang="fr-FR" sz="1200" dirty="0">
                <a:solidFill>
                  <a:srgbClr val="C00000"/>
                </a:solidFill>
                <a:sym typeface="Symbol" panose="05050102010706020507" pitchFamily="18" charset="2"/>
              </a:rPr>
              <a:t></a:t>
            </a:r>
            <a:r>
              <a:rPr lang="fr-FR" sz="1200" dirty="0" smtClean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endParaRPr lang="fr-FR" sz="1200" dirty="0">
              <a:solidFill>
                <a:srgbClr val="C0000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6921" y="1648141"/>
            <a:ext cx="4242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 err="1" smtClean="0"/>
              <a:t>Linear</a:t>
            </a:r>
            <a:r>
              <a:rPr lang="fr-FR" sz="1600" dirty="0" smtClean="0"/>
              <a:t> trends : </a:t>
            </a:r>
            <a:r>
              <a:rPr lang="en-US" sz="1600" dirty="0" smtClean="0">
                <a:sym typeface="Symbol" panose="05050102010706020507" pitchFamily="18" charset="2"/>
              </a:rPr>
              <a:t>compliance with “rule of mixture model” [</a:t>
            </a:r>
            <a:r>
              <a:rPr lang="en-US" sz="1600" dirty="0" err="1" smtClean="0">
                <a:sym typeface="Symbol" panose="05050102010706020507" pitchFamily="18" charset="2"/>
              </a:rPr>
              <a:t>Gaier</a:t>
            </a:r>
            <a:r>
              <a:rPr lang="en-US" sz="1600" dirty="0" smtClean="0">
                <a:sym typeface="Symbol" panose="05050102010706020507" pitchFamily="18" charset="2"/>
              </a:rPr>
              <a:t> 2010]</a:t>
            </a:r>
          </a:p>
          <a:p>
            <a:pPr algn="just"/>
            <a:endParaRPr lang="en-US" sz="1600" dirty="0">
              <a:sym typeface="Symbol" panose="05050102010706020507" pitchFamily="18" charset="2"/>
            </a:endParaRPr>
          </a:p>
          <a:p>
            <a:pPr algn="ctr"/>
            <a:r>
              <a:rPr lang="en-US" sz="1600" dirty="0" smtClean="0">
                <a:sym typeface="Symbol" panose="05050102010706020507" pitchFamily="18" charset="2"/>
              </a:rPr>
              <a:t></a:t>
            </a:r>
            <a:r>
              <a:rPr lang="en-US" sz="1600" baseline="-25000" dirty="0" smtClean="0"/>
              <a:t>LDS/SUB</a:t>
            </a:r>
            <a:r>
              <a:rPr lang="en-US" sz="1600" dirty="0" smtClean="0"/>
              <a:t> </a:t>
            </a:r>
            <a:r>
              <a:rPr lang="en-US" sz="1600" dirty="0"/>
              <a:t>= %</a:t>
            </a:r>
            <a:r>
              <a:rPr lang="en-US" sz="1600" dirty="0" err="1"/>
              <a:t>cov</a:t>
            </a:r>
            <a:r>
              <a:rPr lang="en-US" sz="1600" dirty="0" smtClean="0"/>
              <a:t>*</a:t>
            </a:r>
            <a:r>
              <a:rPr lang="en-US" sz="1600" dirty="0" smtClean="0">
                <a:sym typeface="Symbol" panose="05050102010706020507" pitchFamily="18" charset="2"/>
              </a:rPr>
              <a:t></a:t>
            </a:r>
            <a:r>
              <a:rPr lang="en-US" sz="1600" baseline="-25000" dirty="0" smtClean="0"/>
              <a:t>LDS</a:t>
            </a:r>
            <a:r>
              <a:rPr lang="en-US" sz="1600" dirty="0" smtClean="0"/>
              <a:t> </a:t>
            </a:r>
            <a:r>
              <a:rPr lang="en-US" sz="1600" dirty="0"/>
              <a:t>+ (1-%</a:t>
            </a:r>
            <a:r>
              <a:rPr lang="en-US" sz="1600" dirty="0" err="1"/>
              <a:t>cov</a:t>
            </a:r>
            <a:r>
              <a:rPr lang="en-US" sz="1600" dirty="0" smtClean="0"/>
              <a:t>)*</a:t>
            </a:r>
            <a:r>
              <a:rPr lang="en-US" sz="1600" dirty="0" smtClean="0">
                <a:sym typeface="Symbol" panose="05050102010706020507" pitchFamily="18" charset="2"/>
              </a:rPr>
              <a:t></a:t>
            </a:r>
            <a:r>
              <a:rPr lang="en-US" sz="1600" baseline="-25000" dirty="0" smtClean="0"/>
              <a:t>SUB</a:t>
            </a:r>
            <a:endParaRPr lang="en-US" sz="1600" baseline="-25000" dirty="0">
              <a:sym typeface="Symbol" panose="05050102010706020507" pitchFamily="18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4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C5F77-8ABF-44E9-88F7-9F8D891E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Solar absorptance </a:t>
            </a:r>
            <a:r>
              <a:rPr lang="fr-FR" dirty="0" err="1" smtClean="0"/>
              <a:t>results</a:t>
            </a:r>
            <a:r>
              <a:rPr lang="fr-FR" dirty="0"/>
              <a:t> (</a:t>
            </a:r>
            <a:r>
              <a:rPr lang="fr-FR" dirty="0" err="1"/>
              <a:t>misc</a:t>
            </a:r>
            <a:r>
              <a:rPr lang="fr-FR" dirty="0"/>
              <a:t>. </a:t>
            </a:r>
            <a:r>
              <a:rPr lang="fr-FR" dirty="0" err="1"/>
              <a:t>samples</a:t>
            </a:r>
            <a:r>
              <a:rPr lang="fr-FR" dirty="0"/>
              <a:t>)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70" y="1071356"/>
            <a:ext cx="3912430" cy="2359961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95" y="1089935"/>
            <a:ext cx="3980905" cy="23413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5855174" y="1011519"/>
            <a:ext cx="181652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rgbClr val="C00000"/>
                </a:solidFill>
              </a:rPr>
              <a:t>Sample</a:t>
            </a:r>
            <a:r>
              <a:rPr lang="fr-FR" sz="1200" dirty="0">
                <a:solidFill>
                  <a:srgbClr val="C00000"/>
                </a:solidFill>
              </a:rPr>
              <a:t> </a:t>
            </a:r>
            <a:r>
              <a:rPr lang="fr-FR" sz="1200" dirty="0" err="1">
                <a:solidFill>
                  <a:srgbClr val="C00000"/>
                </a:solidFill>
              </a:rPr>
              <a:t>init</a:t>
            </a:r>
            <a:r>
              <a:rPr lang="fr-FR" sz="1200" dirty="0">
                <a:solidFill>
                  <a:srgbClr val="C00000"/>
                </a:solidFill>
              </a:rPr>
              <a:t> </a:t>
            </a:r>
            <a:r>
              <a:rPr lang="fr-FR" sz="1200" dirty="0" smtClean="0">
                <a:solidFill>
                  <a:srgbClr val="C00000"/>
                </a:solidFill>
                <a:sym typeface="Symbol" panose="05050102010706020507" pitchFamily="18" charset="2"/>
              </a:rPr>
              <a:t> &lt; LDS  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62125" y="1011518"/>
            <a:ext cx="181652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C00000"/>
                </a:solidFill>
              </a:rPr>
              <a:t>Sample</a:t>
            </a:r>
            <a:r>
              <a:rPr lang="fr-FR" sz="1200" dirty="0" smtClean="0">
                <a:solidFill>
                  <a:srgbClr val="C00000"/>
                </a:solidFill>
              </a:rPr>
              <a:t> </a:t>
            </a:r>
            <a:r>
              <a:rPr lang="fr-FR" sz="1200" dirty="0" err="1" smtClean="0">
                <a:solidFill>
                  <a:srgbClr val="C00000"/>
                </a:solidFill>
              </a:rPr>
              <a:t>init</a:t>
            </a:r>
            <a:r>
              <a:rPr lang="fr-FR" sz="1200" dirty="0" smtClean="0">
                <a:solidFill>
                  <a:srgbClr val="C00000"/>
                </a:solidFill>
              </a:rPr>
              <a:t> </a:t>
            </a:r>
            <a:r>
              <a:rPr lang="fr-FR" sz="1200" dirty="0" smtClean="0">
                <a:solidFill>
                  <a:srgbClr val="C00000"/>
                </a:solidFill>
                <a:sym typeface="Symbol" panose="05050102010706020507" pitchFamily="18" charset="2"/>
              </a:rPr>
              <a:t> &gt; LDS  </a:t>
            </a:r>
            <a:endParaRPr lang="fr-FR" sz="1200" dirty="0">
              <a:solidFill>
                <a:srgbClr val="C0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4301" y="5917791"/>
            <a:ext cx="894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ym typeface="Symbol" panose="05050102010706020507" pitchFamily="18" charset="2"/>
              </a:rPr>
              <a:t>Deviation from “rule of mixture model” (larger for samples with MF &gt;&gt;1)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70" y="3517367"/>
            <a:ext cx="3912430" cy="2359961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95" y="3535946"/>
            <a:ext cx="3980905" cy="23413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1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C5F77-8ABF-44E9-88F7-9F8D891E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Solar absorptance </a:t>
            </a:r>
            <a:r>
              <a:rPr lang="fr-FR" dirty="0" err="1" smtClean="0"/>
              <a:t>results</a:t>
            </a:r>
            <a:r>
              <a:rPr lang="fr-FR" dirty="0"/>
              <a:t> (</a:t>
            </a:r>
            <a:r>
              <a:rPr lang="fr-FR" dirty="0" err="1"/>
              <a:t>misc</a:t>
            </a:r>
            <a:r>
              <a:rPr lang="fr-FR" dirty="0"/>
              <a:t>. </a:t>
            </a:r>
            <a:r>
              <a:rPr lang="fr-FR" dirty="0" err="1"/>
              <a:t>samples</a:t>
            </a:r>
            <a:r>
              <a:rPr lang="fr-FR" dirty="0"/>
              <a:t>)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26" y="1367414"/>
            <a:ext cx="3831973" cy="21397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58" y="1368807"/>
            <a:ext cx="3874387" cy="214882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74374" y="3440700"/>
            <a:ext cx="24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Example</a:t>
            </a:r>
            <a:r>
              <a:rPr lang="fr-FR" sz="1600" dirty="0" smtClean="0"/>
              <a:t> of </a:t>
            </a:r>
            <a:r>
              <a:rPr lang="fr-FR" sz="1600" dirty="0" err="1" smtClean="0"/>
              <a:t>Fitting</a:t>
            </a:r>
            <a:r>
              <a:rPr lang="fr-FR" sz="1600" dirty="0" smtClean="0"/>
              <a:t> </a:t>
            </a:r>
            <a:r>
              <a:rPr lang="fr-FR" sz="1600" dirty="0" err="1" smtClean="0"/>
              <a:t>laws</a:t>
            </a:r>
            <a:endParaRPr lang="fr-FR" sz="1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27" y="3753241"/>
            <a:ext cx="3831973" cy="235704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557" y="3753241"/>
            <a:ext cx="3874387" cy="236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C5F77-8ABF-44E9-88F7-9F8D891E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Fittings</a:t>
            </a:r>
            <a:r>
              <a:rPr lang="fr-FR" dirty="0" smtClean="0"/>
              <a:t> of data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38039" y="2958276"/>
            <a:ext cx="2279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Fitting</a:t>
            </a:r>
            <a:r>
              <a:rPr lang="fr-FR" sz="1600" dirty="0" smtClean="0"/>
              <a:t> </a:t>
            </a:r>
            <a:r>
              <a:rPr lang="fr-FR" sz="1600" dirty="0" err="1" smtClean="0"/>
              <a:t>laws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defined</a:t>
            </a:r>
            <a:r>
              <a:rPr lang="fr-FR" sz="1600" dirty="0" smtClean="0"/>
              <a:t> for all </a:t>
            </a:r>
            <a:r>
              <a:rPr lang="fr-FR" sz="1600" dirty="0" err="1" smtClean="0"/>
              <a:t>samples</a:t>
            </a:r>
            <a:r>
              <a:rPr lang="fr-FR" sz="1600" dirty="0" smtClean="0"/>
              <a:t> types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17135"/>
              </p:ext>
            </p:extLst>
          </p:nvPr>
        </p:nvGraphicFramePr>
        <p:xfrm>
          <a:off x="3512127" y="1151701"/>
          <a:ext cx="4218708" cy="4895811"/>
        </p:xfrm>
        <a:graphic>
          <a:graphicData uri="http://schemas.openxmlformats.org/drawingml/2006/table">
            <a:tbl>
              <a:tblPr/>
              <a:tblGrid>
                <a:gridCol w="678333">
                  <a:extLst>
                    <a:ext uri="{9D8B030D-6E8A-4147-A177-3AD203B41FA5}">
                      <a16:colId xmlns:a16="http://schemas.microsoft.com/office/drawing/2014/main" val="2258187674"/>
                    </a:ext>
                  </a:extLst>
                </a:gridCol>
                <a:gridCol w="1560982">
                  <a:extLst>
                    <a:ext uri="{9D8B030D-6E8A-4147-A177-3AD203B41FA5}">
                      <a16:colId xmlns:a16="http://schemas.microsoft.com/office/drawing/2014/main" val="970642764"/>
                    </a:ext>
                  </a:extLst>
                </a:gridCol>
                <a:gridCol w="1979393">
                  <a:extLst>
                    <a:ext uri="{9D8B030D-6E8A-4147-A177-3AD203B41FA5}">
                      <a16:colId xmlns:a16="http://schemas.microsoft.com/office/drawing/2014/main" val="2770760895"/>
                    </a:ext>
                  </a:extLst>
                </a:gridCol>
              </a:tblGrid>
              <a:tr h="13988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765526"/>
                  </a:ext>
                </a:extLst>
              </a:tr>
              <a:tr h="13988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sample 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a</a:t>
                      </a: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fitting law (LHS-1)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fitting law (LHS-1)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073758"/>
                  </a:ext>
                </a:extLst>
              </a:tr>
              <a:tr h="13988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918576"/>
                  </a:ext>
                </a:extLst>
              </a:tr>
              <a:tr h="2633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SSM FEPITO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Exponential incl. 100%LDS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excl. 88-90% data (conservative)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incl. LHS1-25A response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 conservative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353078"/>
                  </a:ext>
                </a:extLst>
              </a:tr>
              <a:tr h="2633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SSM FEP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 conservative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774535"/>
                  </a:ext>
                </a:extLst>
              </a:tr>
              <a:tr h="131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OSRUVS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Exponential fits with 100% LHS-1 &amp; LHS1-25A 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compliant with ROM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799100"/>
                  </a:ext>
                </a:extLst>
              </a:tr>
              <a:tr h="131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782830"/>
                  </a:ext>
                </a:extLst>
              </a:tr>
              <a:tr h="131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OSRITO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649570"/>
                  </a:ext>
                </a:extLst>
              </a:tr>
              <a:tr h="2633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SURTEC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Polynomial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compliant with ROM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62203"/>
                  </a:ext>
                </a:extLst>
              </a:tr>
              <a:tr h="131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SG121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Polynomial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(incl. 100%LDS and LHS1-25A data point)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78626"/>
                  </a:ext>
                </a:extLst>
              </a:tr>
              <a:tr h="131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PSBN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542436"/>
                  </a:ext>
                </a:extLst>
              </a:tr>
              <a:tr h="131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PCBE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250521"/>
                  </a:ext>
                </a:extLst>
              </a:tr>
              <a:tr h="2633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Polynomial fits incl. LHS-1 data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(does not apply with LHS1-25A)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09389"/>
                  </a:ext>
                </a:extLst>
              </a:tr>
              <a:tr h="2633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KAPGE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Linear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compliant with ROM (LHS-1 only)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120170"/>
                  </a:ext>
                </a:extLst>
              </a:tr>
              <a:tr h="3949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VDAKAP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Exponential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(incl. 100%LDS and LHS1-25A)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 conservative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18258"/>
                  </a:ext>
                </a:extLst>
              </a:tr>
              <a:tr h="2633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TIT35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LInear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compliant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45925"/>
                  </a:ext>
                </a:extLst>
              </a:tr>
              <a:tr h="131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CFRP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306427"/>
                  </a:ext>
                </a:extLst>
              </a:tr>
              <a:tr h="2633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AUCOAT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Polynomial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incl. 100% LDS and LHS1-25A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629361"/>
                  </a:ext>
                </a:extLst>
              </a:tr>
              <a:tr h="131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AQPU1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incl. 100% LDS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514122"/>
                  </a:ext>
                </a:extLst>
              </a:tr>
              <a:tr h="1316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PNC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794928"/>
                  </a:ext>
                </a:extLst>
              </a:tr>
              <a:tr h="2633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VESPEL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compliant with ROM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679113"/>
                  </a:ext>
                </a:extLst>
              </a:tr>
              <a:tr h="2633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BETACLO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Linear</a:t>
                      </a:r>
                      <a:b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incl. 100% LDS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93255"/>
                  </a:ext>
                </a:extLst>
              </a:tr>
              <a:tr h="2633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STAKAP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Linear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incl. 100% LDS and LHS1-25A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472272"/>
                  </a:ext>
                </a:extLst>
              </a:tr>
              <a:tr h="2633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Nextel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Linear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incl. 100% LDS and LHS1-25A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24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2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E570C-49E7-4FD6-B34D-8D685CAC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on </a:t>
            </a:r>
            <a:r>
              <a:rPr lang="fr-FR" dirty="0"/>
              <a:t>T</a:t>
            </a:r>
            <a:r>
              <a:rPr lang="fr-FR" dirty="0" smtClean="0"/>
              <a:t>hermal </a:t>
            </a:r>
            <a:r>
              <a:rPr lang="fr-FR" dirty="0"/>
              <a:t>S</a:t>
            </a:r>
            <a:r>
              <a:rPr lang="fr-FR" dirty="0" smtClean="0"/>
              <a:t>ystem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50" y="1104362"/>
            <a:ext cx="4245123" cy="25515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50" y="3734790"/>
            <a:ext cx="4245123" cy="255159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785" y="3148445"/>
            <a:ext cx="3512828" cy="316744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264" y="512762"/>
            <a:ext cx="4413573" cy="25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C5F77-8ABF-44E9-88F7-9F8D891E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05082" y="1374805"/>
            <a:ext cx="85116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&gt;120 deposits of </a:t>
            </a:r>
            <a:r>
              <a:rPr lang="en-US" sz="1600" dirty="0">
                <a:solidFill>
                  <a:schemeClr val="tx1"/>
                </a:solidFill>
              </a:rPr>
              <a:t>LHS-1</a:t>
            </a:r>
            <a:r>
              <a:rPr lang="en-US" sz="1600" b="0" dirty="0">
                <a:solidFill>
                  <a:schemeClr val="tx1"/>
                </a:solidFill>
              </a:rPr>
              <a:t> and </a:t>
            </a:r>
            <a:r>
              <a:rPr lang="en-US" sz="1600" dirty="0">
                <a:solidFill>
                  <a:schemeClr val="tx1"/>
                </a:solidFill>
              </a:rPr>
              <a:t>LHS1-25A</a:t>
            </a:r>
            <a:r>
              <a:rPr lang="en-US" sz="1600" b="0" dirty="0">
                <a:solidFill>
                  <a:schemeClr val="tx1"/>
                </a:solidFill>
              </a:rPr>
              <a:t> lunar dust simulants on up to 23 different materials </a:t>
            </a:r>
            <a:r>
              <a:rPr lang="en-US" sz="1600" b="0" dirty="0" smtClean="0">
                <a:solidFill>
                  <a:schemeClr val="tx1"/>
                </a:solidFill>
              </a:rPr>
              <a:t>(“low” %</a:t>
            </a:r>
            <a:r>
              <a:rPr lang="en-US" sz="1600" b="0" dirty="0" err="1" smtClean="0">
                <a:solidFill>
                  <a:schemeClr val="tx1"/>
                </a:solidFill>
              </a:rPr>
              <a:t>cov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>
                <a:solidFill>
                  <a:schemeClr val="tx1"/>
                </a:solidFill>
              </a:rPr>
              <a:t>monolayer configuration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600" b="0" dirty="0" smtClean="0">
                <a:solidFill>
                  <a:schemeClr val="tx1"/>
                </a:solidFill>
              </a:rPr>
              <a:t>Full set of LHS-1 results (LHS-1-25A limited number of comparison points)</a:t>
            </a:r>
            <a:endParaRPr lang="en-US" sz="1600" b="0" dirty="0">
              <a:solidFill>
                <a:schemeClr val="tx1"/>
              </a:solidFill>
            </a:endParaRPr>
          </a:p>
          <a:p>
            <a:endParaRPr lang="en-US" sz="1600" b="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LHS-1 results </a:t>
            </a:r>
            <a:r>
              <a:rPr lang="en-US" sz="1600" b="0" dirty="0" smtClean="0">
                <a:solidFill>
                  <a:schemeClr val="tx1"/>
                </a:solidFill>
              </a:rPr>
              <a:t>provide </a:t>
            </a:r>
            <a:r>
              <a:rPr lang="en-US" sz="1600" b="0" dirty="0">
                <a:solidFill>
                  <a:schemeClr val="tx1"/>
                </a:solidFill>
              </a:rPr>
              <a:t>a clear insight on the effect of %</a:t>
            </a:r>
            <a:r>
              <a:rPr lang="en-US" sz="1600" b="0" dirty="0" smtClean="0">
                <a:solidFill>
                  <a:schemeClr val="tx1"/>
                </a:solidFill>
              </a:rPr>
              <a:t>coverage </a:t>
            </a:r>
            <a:r>
              <a:rPr lang="en-US" sz="1600" b="0" dirty="0">
                <a:solidFill>
                  <a:schemeClr val="tx1"/>
                </a:solidFill>
              </a:rPr>
              <a:t>on </a:t>
            </a:r>
            <a:r>
              <a:rPr lang="en-US" sz="1600" b="0" dirty="0" smtClean="0">
                <a:solidFill>
                  <a:schemeClr val="tx1"/>
                </a:solidFill>
              </a:rPr>
              <a:t>thermo-optical </a:t>
            </a:r>
            <a:r>
              <a:rPr lang="en-US" sz="1600" b="0" dirty="0">
                <a:solidFill>
                  <a:schemeClr val="tx1"/>
                </a:solidFill>
              </a:rPr>
              <a:t>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Emissivity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  <a:r>
              <a:rPr lang="en-US" sz="1600" dirty="0">
                <a:solidFill>
                  <a:schemeClr val="tx1"/>
                </a:solidFill>
              </a:rPr>
              <a:t>Linear </a:t>
            </a:r>
            <a:r>
              <a:rPr lang="en-US" sz="1600" dirty="0" smtClean="0">
                <a:solidFill>
                  <a:schemeClr val="tx1"/>
                </a:solidFill>
              </a:rPr>
              <a:t>Trends and Compliance </a:t>
            </a:r>
            <a:r>
              <a:rPr lang="en-US" sz="1600" dirty="0">
                <a:solidFill>
                  <a:schemeClr val="tx1"/>
                </a:solidFill>
              </a:rPr>
              <a:t>with ROM </a:t>
            </a:r>
            <a:r>
              <a:rPr lang="en-US" sz="1600" b="0" dirty="0">
                <a:solidFill>
                  <a:schemeClr val="tx1"/>
                </a:solidFill>
              </a:rPr>
              <a:t>for </a:t>
            </a:r>
            <a:r>
              <a:rPr lang="en-US" sz="1600" b="0" dirty="0" smtClean="0">
                <a:solidFill>
                  <a:schemeClr val="tx1"/>
                </a:solidFill>
              </a:rPr>
              <a:t>all </a:t>
            </a:r>
            <a:r>
              <a:rPr lang="en-US" sz="1600" b="0" dirty="0">
                <a:solidFill>
                  <a:schemeClr val="tx1"/>
                </a:solidFill>
              </a:rPr>
              <a:t>sample types </a:t>
            </a:r>
            <a:r>
              <a:rPr lang="en-US" sz="1600" b="0" dirty="0" smtClean="0">
                <a:solidFill>
                  <a:schemeClr val="tx1"/>
                </a:solidFill>
              </a:rPr>
              <a:t>(except SSM - ROM </a:t>
            </a:r>
            <a:r>
              <a:rPr lang="en-US" sz="1600" b="0" dirty="0">
                <a:solidFill>
                  <a:schemeClr val="tx1"/>
                </a:solidFill>
              </a:rPr>
              <a:t>slightly conservative).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Solar </a:t>
            </a:r>
            <a:r>
              <a:rPr lang="en-US" sz="1600" dirty="0" err="1">
                <a:solidFill>
                  <a:schemeClr val="tx1"/>
                </a:solidFill>
              </a:rPr>
              <a:t>absorptance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  <a:r>
              <a:rPr lang="en-US" sz="1600" b="0" dirty="0" smtClean="0">
                <a:solidFill>
                  <a:schemeClr val="tx1"/>
                </a:solidFill>
              </a:rPr>
              <a:t>linear/polynomial/exponential </a:t>
            </a:r>
            <a:r>
              <a:rPr lang="en-US" sz="1600" dirty="0">
                <a:solidFill>
                  <a:schemeClr val="tx1"/>
                </a:solidFill>
              </a:rPr>
              <a:t>fits </a:t>
            </a:r>
            <a:r>
              <a:rPr lang="en-US" sz="1600" dirty="0" smtClean="0">
                <a:solidFill>
                  <a:schemeClr val="tx1"/>
                </a:solidFill>
              </a:rPr>
              <a:t>depending </a:t>
            </a:r>
            <a:r>
              <a:rPr lang="en-US" sz="1600" dirty="0">
                <a:solidFill>
                  <a:schemeClr val="tx1"/>
                </a:solidFill>
              </a:rPr>
              <a:t>on the sample type</a:t>
            </a:r>
            <a:r>
              <a:rPr lang="en-US" sz="1600" b="0" dirty="0">
                <a:solidFill>
                  <a:schemeClr val="tx1"/>
                </a:solidFill>
              </a:rPr>
              <a:t>. </a:t>
            </a:r>
            <a:r>
              <a:rPr lang="en-US" sz="1600" dirty="0">
                <a:solidFill>
                  <a:schemeClr val="tx1"/>
                </a:solidFill>
              </a:rPr>
              <a:t>ROM is conservative </a:t>
            </a:r>
            <a:r>
              <a:rPr lang="en-US" sz="1600" b="0" dirty="0">
                <a:solidFill>
                  <a:schemeClr val="tx1"/>
                </a:solidFill>
              </a:rPr>
              <a:t>for most of the sample </a:t>
            </a:r>
            <a:r>
              <a:rPr lang="en-US" sz="1600" b="0" dirty="0" smtClean="0">
                <a:solidFill>
                  <a:schemeClr val="tx1"/>
                </a:solidFill>
              </a:rPr>
              <a:t>types. </a:t>
            </a:r>
          </a:p>
          <a:p>
            <a:pPr lvl="1"/>
            <a:endParaRPr lang="en-US" sz="1600" b="0" dirty="0">
              <a:solidFill>
                <a:schemeClr val="tx1"/>
              </a:solidFill>
            </a:endParaRPr>
          </a:p>
          <a:p>
            <a:r>
              <a:rPr lang="fr-FR" sz="1600" dirty="0" smtClean="0">
                <a:solidFill>
                  <a:schemeClr val="tx1"/>
                </a:solidFill>
              </a:rPr>
              <a:t>LHS-1 </a:t>
            </a:r>
            <a:r>
              <a:rPr lang="fr-FR" sz="1600" b="0" dirty="0" smtClean="0">
                <a:solidFill>
                  <a:schemeClr val="tx1"/>
                </a:solidFill>
              </a:rPr>
              <a:t>and </a:t>
            </a:r>
            <a:r>
              <a:rPr lang="fr-FR" sz="1600" dirty="0" smtClean="0">
                <a:solidFill>
                  <a:schemeClr val="tx1"/>
                </a:solidFill>
              </a:rPr>
              <a:t>LHS-1-25A : </a:t>
            </a:r>
            <a:r>
              <a:rPr lang="fr-FR" sz="1600" dirty="0" err="1" smtClean="0">
                <a:solidFill>
                  <a:schemeClr val="tx1"/>
                </a:solidFill>
              </a:rPr>
              <a:t>similar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results</a:t>
            </a:r>
            <a:endParaRPr lang="fr-FR" sz="1600" dirty="0" smtClean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fr-FR" sz="1600" dirty="0" err="1" smtClean="0">
                <a:solidFill>
                  <a:schemeClr val="tx1"/>
                </a:solidFill>
              </a:rPr>
              <a:t>Fitting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dirty="0" err="1" smtClean="0">
                <a:solidFill>
                  <a:schemeClr val="tx1"/>
                </a:solidFill>
              </a:rPr>
              <a:t>laws</a:t>
            </a:r>
            <a:r>
              <a:rPr lang="fr-FR" sz="1600" dirty="0" smtClean="0">
                <a:solidFill>
                  <a:schemeClr val="tx1"/>
                </a:solidFill>
              </a:rPr>
              <a:t> </a:t>
            </a:r>
            <a:r>
              <a:rPr lang="fr-FR" sz="1600" b="0" dirty="0" err="1" smtClean="0">
                <a:solidFill>
                  <a:schemeClr val="tx1"/>
                </a:solidFill>
              </a:rPr>
              <a:t>can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600" b="0" dirty="0" err="1" smtClean="0">
                <a:solidFill>
                  <a:schemeClr val="tx1"/>
                </a:solidFill>
              </a:rPr>
              <a:t>be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600" b="0" dirty="0" err="1" smtClean="0">
                <a:solidFill>
                  <a:schemeClr val="tx1"/>
                </a:solidFill>
              </a:rPr>
              <a:t>provided</a:t>
            </a:r>
            <a:r>
              <a:rPr lang="fr-FR" sz="1600" b="0" dirty="0" smtClean="0">
                <a:solidFill>
                  <a:schemeClr val="tx1"/>
                </a:solidFill>
              </a:rPr>
              <a:t> for all </a:t>
            </a:r>
            <a:r>
              <a:rPr lang="fr-FR" sz="1600" b="0" dirty="0" err="1" smtClean="0">
                <a:solidFill>
                  <a:schemeClr val="tx1"/>
                </a:solidFill>
              </a:rPr>
              <a:t>samples</a:t>
            </a:r>
            <a:r>
              <a:rPr lang="fr-FR" sz="1600" b="0" dirty="0" smtClean="0">
                <a:solidFill>
                  <a:schemeClr val="tx1"/>
                </a:solidFill>
              </a:rPr>
              <a:t> (</a:t>
            </a:r>
            <a:r>
              <a:rPr lang="fr-FR" sz="1600" b="0" dirty="0" err="1" smtClean="0">
                <a:solidFill>
                  <a:schemeClr val="tx1"/>
                </a:solidFill>
              </a:rPr>
              <a:t>valid</a:t>
            </a:r>
            <a:r>
              <a:rPr lang="fr-FR" sz="1600" b="0" dirty="0" smtClean="0">
                <a:solidFill>
                  <a:schemeClr val="tx1"/>
                </a:solidFill>
              </a:rPr>
              <a:t> for LDS </a:t>
            </a:r>
            <a:r>
              <a:rPr lang="fr-FR" sz="1600" b="0" dirty="0" err="1" smtClean="0">
                <a:solidFill>
                  <a:schemeClr val="tx1"/>
                </a:solidFill>
              </a:rPr>
              <a:t>monolayer</a:t>
            </a:r>
            <a:r>
              <a:rPr lang="fr-FR" sz="1600" b="0" dirty="0" smtClean="0">
                <a:solidFill>
                  <a:schemeClr val="tx1"/>
                </a:solidFill>
              </a:rPr>
              <a:t> </a:t>
            </a:r>
            <a:r>
              <a:rPr lang="fr-FR" sz="1600" b="0" dirty="0" err="1" smtClean="0">
                <a:solidFill>
                  <a:schemeClr val="tx1"/>
                </a:solidFill>
              </a:rPr>
              <a:t>deposit</a:t>
            </a:r>
            <a:r>
              <a:rPr lang="fr-FR" sz="1600" b="0" dirty="0" smtClean="0">
                <a:solidFill>
                  <a:schemeClr val="tx1"/>
                </a:solidFill>
              </a:rPr>
              <a:t>, </a:t>
            </a:r>
            <a:r>
              <a:rPr lang="fr-FR" sz="1600" b="0" dirty="0" err="1" smtClean="0">
                <a:solidFill>
                  <a:schemeClr val="tx1"/>
                </a:solidFill>
              </a:rPr>
              <a:t>low</a:t>
            </a:r>
            <a:r>
              <a:rPr lang="fr-FR" sz="1600" b="0" dirty="0" smtClean="0">
                <a:solidFill>
                  <a:schemeClr val="tx1"/>
                </a:solidFill>
              </a:rPr>
              <a:t> %</a:t>
            </a:r>
            <a:r>
              <a:rPr lang="fr-FR" sz="1600" b="0" dirty="0" err="1" smtClean="0">
                <a:solidFill>
                  <a:schemeClr val="tx1"/>
                </a:solidFill>
              </a:rPr>
              <a:t>cov</a:t>
            </a:r>
            <a:r>
              <a:rPr lang="fr-FR" sz="1600" b="0" dirty="0" smtClean="0">
                <a:solidFill>
                  <a:schemeClr val="tx1"/>
                </a:solidFill>
              </a:rPr>
              <a:t>*)</a:t>
            </a:r>
            <a:endParaRPr lang="fr-FR" sz="1600" b="0" dirty="0">
              <a:solidFill>
                <a:schemeClr val="tx1"/>
              </a:solidFill>
            </a:endParaRPr>
          </a:p>
          <a:p>
            <a:endParaRPr lang="en-US" sz="1600" b="0" dirty="0" smtClean="0">
              <a:solidFill>
                <a:schemeClr val="tx1"/>
              </a:solidFill>
            </a:endParaRPr>
          </a:p>
          <a:p>
            <a:r>
              <a:rPr lang="en-US" sz="1600" b="0" dirty="0" smtClean="0">
                <a:solidFill>
                  <a:schemeClr val="tx1"/>
                </a:solidFill>
              </a:rPr>
              <a:t>LDS contamination impacts on all materials types however </a:t>
            </a:r>
            <a:r>
              <a:rPr lang="en-US" sz="1600" dirty="0" smtClean="0">
                <a:solidFill>
                  <a:schemeClr val="tx1"/>
                </a:solidFill>
              </a:rPr>
              <a:t>“HOT” materials response is the most affected (hot -&gt; medium to cold)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sz="1600" b="0" dirty="0">
              <a:solidFill>
                <a:schemeClr val="tx1"/>
              </a:solidFill>
            </a:endParaRPr>
          </a:p>
          <a:p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endParaRPr lang="en-US" sz="1600" b="0" i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36" y="221176"/>
            <a:ext cx="2334257" cy="58356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0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EC768-BB0B-43B3-B73A-F05D2A96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 Questions </a:t>
            </a:r>
            <a:r>
              <a:rPr lang="fr-FR" dirty="0"/>
              <a:t>?</a:t>
            </a:r>
          </a:p>
        </p:txBody>
      </p:sp>
      <p:pic>
        <p:nvPicPr>
          <p:cNvPr id="5" name="Picture 2" descr="Moon Dust Removal: “Cling-on” Gecko Roller">
            <a:extLst>
              <a:ext uri="{FF2B5EF4-FFF2-40B4-BE49-F238E27FC236}">
                <a16:creationId xmlns:a16="http://schemas.microsoft.com/office/drawing/2014/main" id="{EBEF24A8-1EF9-6F9E-3E83-EA833909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51" y="2295328"/>
            <a:ext cx="5416095" cy="302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" y="1197879"/>
            <a:ext cx="8515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Evolution of thermo-optical properties of solar panels or thermal control materials with lunar dust simulants contamination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r>
              <a:rPr lang="en-GB" sz="1600" b="0" i="1" dirty="0" smtClean="0">
                <a:solidFill>
                  <a:schemeClr val="tx1"/>
                </a:solidFill>
              </a:rPr>
              <a:t>S</a:t>
            </a:r>
            <a:r>
              <a:rPr lang="en-GB" sz="1600" b="0" i="1" dirty="0">
                <a:solidFill>
                  <a:schemeClr val="tx1"/>
                </a:solidFill>
              </a:rPr>
              <a:t>. Duzellier, JC. Mateo Velez, </a:t>
            </a:r>
            <a:r>
              <a:rPr lang="en-GB" sz="1600" b="0" i="1" dirty="0" smtClean="0">
                <a:solidFill>
                  <a:schemeClr val="tx1"/>
                </a:solidFill>
              </a:rPr>
              <a:t>A</a:t>
            </a:r>
            <a:r>
              <a:rPr lang="en-GB" sz="1600" b="0" i="1" dirty="0">
                <a:solidFill>
                  <a:schemeClr val="tx1"/>
                </a:solidFill>
              </a:rPr>
              <a:t>. </a:t>
            </a:r>
            <a:r>
              <a:rPr lang="en-GB" sz="1600" b="0" i="1" dirty="0" err="1" smtClean="0">
                <a:solidFill>
                  <a:schemeClr val="tx1"/>
                </a:solidFill>
              </a:rPr>
              <a:t>Beyler</a:t>
            </a:r>
            <a:r>
              <a:rPr lang="en-GB" sz="1600" b="0" i="1" dirty="0" smtClean="0">
                <a:solidFill>
                  <a:schemeClr val="tx1"/>
                </a:solidFill>
              </a:rPr>
              <a:t>, S</a:t>
            </a:r>
            <a:r>
              <a:rPr lang="en-GB" sz="1600" b="0" i="1" dirty="0">
                <a:solidFill>
                  <a:schemeClr val="tx1"/>
                </a:solidFill>
              </a:rPr>
              <a:t>. </a:t>
            </a:r>
            <a:r>
              <a:rPr lang="en-GB" sz="1600" b="0" i="1" dirty="0" err="1" smtClean="0">
                <a:solidFill>
                  <a:schemeClr val="tx1"/>
                </a:solidFill>
              </a:rPr>
              <a:t>Soonckindt</a:t>
            </a:r>
            <a:r>
              <a:rPr lang="en-GB" sz="1600" b="0" i="1" dirty="0" smtClean="0">
                <a:solidFill>
                  <a:schemeClr val="tx1"/>
                </a:solidFill>
              </a:rPr>
              <a:t> </a:t>
            </a:r>
            <a:r>
              <a:rPr lang="en-GB" sz="1600" b="0" i="1" dirty="0">
                <a:solidFill>
                  <a:schemeClr val="tx1"/>
                </a:solidFill>
              </a:rPr>
              <a:t>: </a:t>
            </a:r>
            <a:r>
              <a:rPr lang="en-GB" sz="1600" b="0" i="1" dirty="0" smtClean="0">
                <a:solidFill>
                  <a:schemeClr val="tx1"/>
                </a:solidFill>
              </a:rPr>
              <a:t>ONERA </a:t>
            </a:r>
            <a:r>
              <a:rPr lang="en-GB" sz="1600" b="0" i="1" dirty="0">
                <a:solidFill>
                  <a:schemeClr val="tx1"/>
                </a:solidFill>
              </a:rPr>
              <a:t>Toulouse</a:t>
            </a:r>
          </a:p>
          <a:p>
            <a:r>
              <a:rPr lang="en-GB" sz="1600" b="0" i="1" dirty="0">
                <a:solidFill>
                  <a:schemeClr val="tx1"/>
                </a:solidFill>
              </a:rPr>
              <a:t>P.B. </a:t>
            </a:r>
            <a:r>
              <a:rPr lang="en-GB" sz="1600" b="0" i="1" dirty="0" smtClean="0">
                <a:solidFill>
                  <a:schemeClr val="tx1"/>
                </a:solidFill>
              </a:rPr>
              <a:t>Hager : ESA-ESTEC</a:t>
            </a:r>
            <a:endParaRPr lang="en-GB" sz="1600" b="0" i="1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7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41A4F-E577-4B25-9426-5CBFB92E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 : </a:t>
            </a:r>
            <a:r>
              <a:rPr lang="fr-FR" dirty="0" err="1" smtClean="0"/>
              <a:t>Argonaut</a:t>
            </a:r>
            <a:r>
              <a:rPr lang="fr-FR" dirty="0" smtClean="0"/>
              <a:t> </a:t>
            </a:r>
            <a:r>
              <a:rPr lang="fr-FR" dirty="0" err="1"/>
              <a:t>lander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782E07-2F84-43D4-9A05-901B7373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90" y="2145792"/>
            <a:ext cx="5168570" cy="3312032"/>
          </a:xfrm>
        </p:spPr>
        <p:txBody>
          <a:bodyPr/>
          <a:lstStyle/>
          <a:p>
            <a:r>
              <a:rPr lang="fr-FR" sz="2000" dirty="0" smtClean="0"/>
              <a:t>The </a:t>
            </a:r>
            <a:r>
              <a:rPr lang="fr-FR" sz="2000" dirty="0" err="1"/>
              <a:t>lunar</a:t>
            </a:r>
            <a:r>
              <a:rPr lang="fr-FR" sz="2000" dirty="0"/>
              <a:t> surface imposes a </a:t>
            </a:r>
            <a:r>
              <a:rPr lang="fr-FR" sz="2000" dirty="0" err="1"/>
              <a:t>challenging</a:t>
            </a:r>
            <a:r>
              <a:rPr lang="fr-FR" sz="2000" dirty="0"/>
              <a:t> </a:t>
            </a:r>
            <a:r>
              <a:rPr lang="fr-FR" sz="2000" dirty="0" err="1"/>
              <a:t>environment</a:t>
            </a:r>
            <a:r>
              <a:rPr lang="fr-FR" sz="2000" dirty="0"/>
              <a:t> to </a:t>
            </a:r>
            <a:r>
              <a:rPr lang="fr-FR" sz="2000" dirty="0" err="1"/>
              <a:t>space</a:t>
            </a:r>
            <a:r>
              <a:rPr lang="fr-FR" sz="2000" dirty="0"/>
              <a:t> hardware, </a:t>
            </a:r>
            <a:r>
              <a:rPr lang="fr-FR" sz="2000" dirty="0" err="1"/>
              <a:t>especially</a:t>
            </a:r>
            <a:r>
              <a:rPr lang="fr-FR" sz="2000" dirty="0"/>
              <a:t> the </a:t>
            </a:r>
            <a:r>
              <a:rPr lang="fr-FR" sz="2000" dirty="0" err="1"/>
              <a:t>lunar</a:t>
            </a:r>
            <a:r>
              <a:rPr lang="fr-FR" sz="2000" dirty="0"/>
              <a:t> </a:t>
            </a:r>
            <a:r>
              <a:rPr lang="fr-FR" sz="2000" dirty="0" err="1"/>
              <a:t>dust</a:t>
            </a:r>
            <a:r>
              <a:rPr lang="fr-FR" sz="2000" dirty="0"/>
              <a:t> impacts the performance of </a:t>
            </a:r>
            <a:r>
              <a:rPr lang="fr-FR" sz="2000" dirty="0" err="1"/>
              <a:t>functional</a:t>
            </a:r>
            <a:r>
              <a:rPr lang="fr-FR" sz="2000" dirty="0"/>
              <a:t> surfaces and </a:t>
            </a:r>
            <a:r>
              <a:rPr lang="fr-FR" sz="2000" dirty="0" err="1"/>
              <a:t>coatings</a:t>
            </a:r>
            <a:r>
              <a:rPr lang="fr-FR" sz="2000" dirty="0"/>
              <a:t>.</a:t>
            </a:r>
          </a:p>
          <a:p>
            <a:r>
              <a:rPr lang="fr-FR" sz="2000" dirty="0"/>
              <a:t>The </a:t>
            </a:r>
            <a:r>
              <a:rPr lang="fr-FR" sz="2000" dirty="0" smtClean="0"/>
              <a:t>progressive </a:t>
            </a:r>
            <a:r>
              <a:rPr lang="fr-FR" sz="2000" dirty="0" err="1" smtClean="0"/>
              <a:t>dust</a:t>
            </a:r>
            <a:r>
              <a:rPr lang="fr-FR" sz="2000" dirty="0" smtClean="0"/>
              <a:t> </a:t>
            </a:r>
            <a:r>
              <a:rPr lang="fr-FR" sz="2000" dirty="0"/>
              <a:t>accumulation </a:t>
            </a:r>
            <a:r>
              <a:rPr lang="fr-FR" sz="2000" dirty="0" err="1" smtClean="0"/>
              <a:t>induces</a:t>
            </a:r>
            <a:r>
              <a:rPr lang="fr-FR" sz="2000" dirty="0" smtClean="0"/>
              <a:t> </a:t>
            </a:r>
            <a:r>
              <a:rPr lang="fr-FR" sz="2000" dirty="0" err="1" smtClean="0"/>
              <a:t>degradation</a:t>
            </a:r>
            <a:r>
              <a:rPr lang="fr-FR" sz="2000" dirty="0" smtClean="0"/>
              <a:t> of </a:t>
            </a:r>
            <a:r>
              <a:rPr lang="fr-FR" sz="2000" dirty="0"/>
              <a:t>power and thermal </a:t>
            </a:r>
            <a:r>
              <a:rPr lang="fr-FR" sz="2000" dirty="0" err="1" smtClean="0"/>
              <a:t>functions</a:t>
            </a:r>
            <a:endParaRPr lang="fr-FR" sz="2000" dirty="0"/>
          </a:p>
          <a:p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/>
              <a:t>very</a:t>
            </a:r>
            <a:r>
              <a:rPr lang="fr-FR" sz="2000" dirty="0"/>
              <a:t> </a:t>
            </a:r>
            <a:r>
              <a:rPr lang="fr-FR" sz="2000" dirty="0" err="1"/>
              <a:t>limited</a:t>
            </a:r>
            <a:r>
              <a:rPr lang="fr-FR" sz="2000" dirty="0"/>
              <a:t> information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available</a:t>
            </a:r>
            <a:r>
              <a:rPr lang="fr-FR" sz="2000" dirty="0"/>
              <a:t> about </a:t>
            </a:r>
            <a:r>
              <a:rPr lang="fr-FR" sz="2000" dirty="0" err="1"/>
              <a:t>actual</a:t>
            </a:r>
            <a:r>
              <a:rPr lang="fr-FR" sz="2000" dirty="0"/>
              <a:t> modification </a:t>
            </a:r>
            <a:r>
              <a:rPr lang="fr-FR" sz="2000" dirty="0" err="1" smtClean="0"/>
              <a:t>factors</a:t>
            </a:r>
            <a:endParaRPr lang="fr-FR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5" y="1509220"/>
            <a:ext cx="1906362" cy="19063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46" y="3557579"/>
            <a:ext cx="1944819" cy="19063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6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E570C-49E7-4FD6-B34D-8D685CAC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0"/>
            <a:ext cx="6220236" cy="1025525"/>
          </a:xfrm>
        </p:spPr>
        <p:txBody>
          <a:bodyPr/>
          <a:lstStyle/>
          <a:p>
            <a:r>
              <a:rPr lang="fr-FR" dirty="0" smtClean="0"/>
              <a:t>Objective and description of the </a:t>
            </a:r>
            <a:r>
              <a:rPr lang="fr-FR" dirty="0" err="1" smtClean="0"/>
              <a:t>activity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B2933-CCFD-4B80-948D-85BD79A2F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68892"/>
            <a:ext cx="8474964" cy="4114800"/>
          </a:xfrm>
        </p:spPr>
        <p:txBody>
          <a:bodyPr/>
          <a:lstStyle/>
          <a:p>
            <a:r>
              <a:rPr lang="en-US" sz="2000" dirty="0" smtClean="0"/>
              <a:t>to </a:t>
            </a:r>
            <a:r>
              <a:rPr lang="en-US" sz="2000" dirty="0"/>
              <a:t>characterize the degradation of </a:t>
            </a:r>
            <a:r>
              <a:rPr lang="en-US" sz="2000" b="1" dirty="0"/>
              <a:t>thermal</a:t>
            </a:r>
            <a:r>
              <a:rPr lang="en-US" sz="2000" dirty="0"/>
              <a:t> and </a:t>
            </a:r>
            <a:r>
              <a:rPr lang="en-US" sz="2000" b="1" dirty="0"/>
              <a:t>power</a:t>
            </a:r>
            <a:r>
              <a:rPr lang="en-US" sz="2000" dirty="0"/>
              <a:t> functional coatings and surfaces due to lunar </a:t>
            </a:r>
            <a:r>
              <a:rPr lang="en-US" sz="2000" dirty="0" smtClean="0"/>
              <a:t>dust</a:t>
            </a:r>
            <a:endParaRPr lang="en-US" sz="2000" dirty="0"/>
          </a:p>
          <a:p>
            <a:r>
              <a:rPr lang="en-US" sz="2000" dirty="0" smtClean="0"/>
              <a:t>performing </a:t>
            </a:r>
            <a:r>
              <a:rPr lang="en-US" sz="2000" dirty="0"/>
              <a:t>a set of characterization tests with the purpose of </a:t>
            </a:r>
            <a:r>
              <a:rPr lang="en-US" sz="2000" b="1" dirty="0"/>
              <a:t>linking the amount of dust coverage over time to degradation in performance</a:t>
            </a:r>
          </a:p>
          <a:p>
            <a:endParaRPr lang="en-US" sz="20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29534" y="2832197"/>
            <a:ext cx="8749295" cy="3202747"/>
            <a:chOff x="227224" y="2582507"/>
            <a:chExt cx="8749295" cy="3202747"/>
          </a:xfrm>
        </p:grpSpPr>
        <p:sp>
          <p:nvSpPr>
            <p:cNvPr id="7" name="Rectangle: Rounded Corners 3">
              <a:extLst>
                <a:ext uri="{FF2B5EF4-FFF2-40B4-BE49-F238E27FC236}">
                  <a16:creationId xmlns:a16="http://schemas.microsoft.com/office/drawing/2014/main" id="{AAAC8E78-82B4-FEFF-181A-CEB38D7945A9}"/>
                </a:ext>
              </a:extLst>
            </p:cNvPr>
            <p:cNvSpPr/>
            <p:nvPr/>
          </p:nvSpPr>
          <p:spPr>
            <a:xfrm>
              <a:off x="227224" y="2582507"/>
              <a:ext cx="2036922" cy="1173024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1400" dirty="0"/>
                <a:t>2 Lunar Dust Simulants (LDS):</a:t>
              </a:r>
            </a:p>
            <a:p>
              <a:pPr marL="213741" indent="-213741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accent2"/>
                  </a:solidFill>
                </a:rPr>
                <a:t>LHS-1 </a:t>
              </a:r>
            </a:p>
            <a:p>
              <a:pPr marL="213741" indent="-213741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accent2"/>
                  </a:solidFill>
                </a:rPr>
                <a:t>LHS-1-25D</a:t>
              </a:r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8372312-FF32-3786-BA48-D8BD7D7C5EE8}"/>
                </a:ext>
              </a:extLst>
            </p:cNvPr>
            <p:cNvSpPr/>
            <p:nvPr/>
          </p:nvSpPr>
          <p:spPr>
            <a:xfrm>
              <a:off x="2381239" y="2582507"/>
              <a:ext cx="2279516" cy="117074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1400" dirty="0"/>
                <a:t>23 Material Samples:</a:t>
              </a:r>
            </a:p>
            <a:p>
              <a:pPr marL="213741" indent="-213741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accent2"/>
                  </a:solidFill>
                </a:rPr>
                <a:t>OSRs, SSMs, </a:t>
              </a:r>
              <a:r>
                <a:rPr lang="en-GB" sz="1100" dirty="0" smtClean="0">
                  <a:solidFill>
                    <a:schemeClr val="accent2"/>
                  </a:solidFill>
                </a:rPr>
                <a:t>Paints</a:t>
              </a:r>
              <a:endParaRPr lang="en-GB" sz="1100" dirty="0">
                <a:solidFill>
                  <a:schemeClr val="accent2"/>
                </a:solidFill>
              </a:endParaRPr>
            </a:p>
            <a:p>
              <a:pPr marL="213741" indent="-213741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accent2"/>
                  </a:solidFill>
                </a:rPr>
                <a:t>Metallic &amp; Polymers bases</a:t>
              </a:r>
            </a:p>
            <a:p>
              <a:pPr marL="213741" indent="-213741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accent2"/>
                  </a:solidFill>
                </a:rPr>
                <a:t>MLI outer coatings</a:t>
              </a:r>
            </a:p>
            <a:p>
              <a:pPr marL="213741" indent="-213741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accent2"/>
                  </a:solidFill>
                </a:rPr>
                <a:t>Solar Cell cover glasses </a:t>
              </a:r>
            </a:p>
            <a:p>
              <a:pPr algn="ctr"/>
              <a:endParaRPr lang="en-GB" sz="1400" dirty="0"/>
            </a:p>
          </p:txBody>
        </p:sp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8D77296A-A4EE-605B-0C92-4F2ACD06468F}"/>
                </a:ext>
              </a:extLst>
            </p:cNvPr>
            <p:cNvSpPr/>
            <p:nvPr/>
          </p:nvSpPr>
          <p:spPr>
            <a:xfrm>
              <a:off x="4752066" y="2582508"/>
              <a:ext cx="2111638" cy="117074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1400" dirty="0" smtClean="0">
                  <a:sym typeface="Symbol" panose="05050102010706020507" pitchFamily="18" charset="2"/>
                </a:rPr>
                <a:t> % </a:t>
              </a:r>
              <a:r>
                <a:rPr lang="en-GB" sz="1400" dirty="0" smtClean="0"/>
                <a:t>coverage levels:</a:t>
              </a:r>
              <a:endParaRPr lang="en-GB" sz="1400" dirty="0"/>
            </a:p>
            <a:p>
              <a:pPr marL="213741" indent="-213741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accent2"/>
                  </a:solidFill>
                </a:rPr>
                <a:t>5%, 15%, 30</a:t>
              </a:r>
              <a:r>
                <a:rPr lang="en-GB" sz="1100" dirty="0" smtClean="0">
                  <a:solidFill>
                    <a:schemeClr val="accent2"/>
                  </a:solidFill>
                </a:rPr>
                <a:t>%, &gt;60%</a:t>
              </a:r>
              <a:endParaRPr lang="en-GB" sz="1100" dirty="0">
                <a:solidFill>
                  <a:schemeClr val="accent2"/>
                </a:solidFill>
              </a:endParaRPr>
            </a:p>
            <a:p>
              <a:pPr marL="213741" indent="-213741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accent2"/>
                  </a:solidFill>
                </a:rPr>
                <a:t>x </a:t>
              </a:r>
              <a:r>
                <a:rPr lang="en-GB" sz="1100" dirty="0" smtClean="0">
                  <a:solidFill>
                    <a:schemeClr val="accent2"/>
                  </a:solidFill>
                </a:rPr>
                <a:t>µg/cm</a:t>
              </a:r>
              <a:r>
                <a:rPr lang="en-GB" sz="1100" baseline="30000" dirty="0" smtClean="0">
                  <a:solidFill>
                    <a:schemeClr val="accent2"/>
                  </a:solidFill>
                </a:rPr>
                <a:t>2</a:t>
              </a:r>
            </a:p>
            <a:p>
              <a:pPr marL="213741" indent="-213741">
                <a:buFont typeface="Arial" panose="020B0604020202020204" pitchFamily="34" charset="0"/>
                <a:buChar char="•"/>
              </a:pPr>
              <a:endParaRPr lang="en-GB" sz="1100" baseline="30000" dirty="0">
                <a:solidFill>
                  <a:schemeClr val="accent2"/>
                </a:solidFill>
              </a:endParaRPr>
            </a:p>
            <a:p>
              <a:endParaRPr lang="en-GB" sz="1100" baseline="30000" dirty="0" smtClean="0">
                <a:solidFill>
                  <a:schemeClr val="accent2"/>
                </a:solidFill>
              </a:endParaRPr>
            </a:p>
            <a:p>
              <a:r>
                <a:rPr lang="en-GB" sz="1100" i="1" dirty="0" smtClean="0">
                  <a:solidFill>
                    <a:srgbClr val="C00000"/>
                  </a:solidFill>
                </a:rPr>
                <a:t>! LDS monolayer</a:t>
              </a:r>
              <a:endParaRPr lang="en-GB" sz="1100" i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4B5E5F84-4A56-2711-1BC6-5E5FED6A8CB4}"/>
                </a:ext>
              </a:extLst>
            </p:cNvPr>
            <p:cNvSpPr/>
            <p:nvPr/>
          </p:nvSpPr>
          <p:spPr>
            <a:xfrm>
              <a:off x="6939597" y="2582507"/>
              <a:ext cx="2036922" cy="117074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1400" dirty="0"/>
                <a:t>Measurement of:</a:t>
              </a:r>
            </a:p>
            <a:p>
              <a:pPr marL="213741" indent="-213741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accent2"/>
                  </a:solidFill>
                </a:rPr>
                <a:t>Infrared emissivity</a:t>
              </a:r>
            </a:p>
            <a:p>
              <a:pPr marL="213741" indent="-213741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accent2"/>
                  </a:solidFill>
                </a:rPr>
                <a:t>Solar absorptivity</a:t>
              </a:r>
            </a:p>
            <a:p>
              <a:pPr marL="213741" indent="-213741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accent2"/>
                  </a:solidFill>
                </a:rPr>
                <a:t>Transmissivity</a:t>
              </a:r>
            </a:p>
            <a:p>
              <a:pPr marL="213741" indent="-213741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accent2"/>
                  </a:solidFill>
                </a:rPr>
                <a:t>Deposited </a:t>
              </a:r>
              <a:r>
                <a:rPr lang="en-GB" sz="1100" dirty="0" smtClean="0">
                  <a:solidFill>
                    <a:schemeClr val="accent2"/>
                  </a:solidFill>
                </a:rPr>
                <a:t>mass</a:t>
              </a:r>
              <a:endParaRPr lang="en-GB" sz="1100" dirty="0">
                <a:solidFill>
                  <a:schemeClr val="accent2"/>
                </a:solidFill>
              </a:endParaRPr>
            </a:p>
          </p:txBody>
        </p:sp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D9ECA846-37CE-8C1C-5E61-DDF644A197F2}"/>
                </a:ext>
              </a:extLst>
            </p:cNvPr>
            <p:cNvSpPr/>
            <p:nvPr/>
          </p:nvSpPr>
          <p:spPr>
            <a:xfrm>
              <a:off x="3360420" y="4015589"/>
              <a:ext cx="2447465" cy="83667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3 separate test </a:t>
              </a:r>
              <a:r>
                <a:rPr lang="en-GB" sz="1400" dirty="0" smtClean="0"/>
                <a:t>campaigns (3 batches)</a:t>
              </a:r>
              <a:endParaRPr lang="en-GB" sz="1400" dirty="0"/>
            </a:p>
          </p:txBody>
        </p:sp>
        <p:sp>
          <p:nvSpPr>
            <p:cNvPr id="12" name="Rectangle: Rounded Corners 8">
              <a:extLst>
                <a:ext uri="{FF2B5EF4-FFF2-40B4-BE49-F238E27FC236}">
                  <a16:creationId xmlns:a16="http://schemas.microsoft.com/office/drawing/2014/main" id="{644F822B-C49A-985E-C255-CECFE59ABE1A}"/>
                </a:ext>
              </a:extLst>
            </p:cNvPr>
            <p:cNvSpPr/>
            <p:nvPr/>
          </p:nvSpPr>
          <p:spPr>
            <a:xfrm>
              <a:off x="393251" y="5114609"/>
              <a:ext cx="2036922" cy="67064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Data base of measurement results</a:t>
              </a:r>
            </a:p>
          </p:txBody>
        </p:sp>
        <p:sp>
          <p:nvSpPr>
            <p:cNvPr id="13" name="Rectangle: Rounded Corners 9">
              <a:extLst>
                <a:ext uri="{FF2B5EF4-FFF2-40B4-BE49-F238E27FC236}">
                  <a16:creationId xmlns:a16="http://schemas.microsoft.com/office/drawing/2014/main" id="{570AC68E-3BDE-E1D1-34BD-8E8492B6A115}"/>
                </a:ext>
              </a:extLst>
            </p:cNvPr>
            <p:cNvSpPr/>
            <p:nvPr/>
          </p:nvSpPr>
          <p:spPr>
            <a:xfrm>
              <a:off x="3169920" y="5114609"/>
              <a:ext cx="2637966" cy="67064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Correlation of LDS coverage / deposited mass</a:t>
              </a:r>
            </a:p>
          </p:txBody>
        </p:sp>
        <p:sp>
          <p:nvSpPr>
            <p:cNvPr id="14" name="Rectangle: Rounded Corners 10">
              <a:extLst>
                <a:ext uri="{FF2B5EF4-FFF2-40B4-BE49-F238E27FC236}">
                  <a16:creationId xmlns:a16="http://schemas.microsoft.com/office/drawing/2014/main" id="{23CB0E39-114F-6CC9-0C0D-CBB769D84135}"/>
                </a:ext>
              </a:extLst>
            </p:cNvPr>
            <p:cNvSpPr/>
            <p:nvPr/>
          </p:nvSpPr>
          <p:spPr>
            <a:xfrm>
              <a:off x="6278880" y="5114608"/>
              <a:ext cx="2465409" cy="67064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Modification </a:t>
              </a:r>
              <a:r>
                <a:rPr lang="en-GB" sz="1400" dirty="0"/>
                <a:t>factors for TO </a:t>
              </a:r>
              <a:r>
                <a:rPr lang="en-GB" sz="1400" dirty="0" smtClean="0"/>
                <a:t>properties</a:t>
              </a:r>
              <a:endParaRPr lang="en-GB" sz="1400" dirty="0"/>
            </a:p>
          </p:txBody>
        </p:sp>
        <p:cxnSp>
          <p:nvCxnSpPr>
            <p:cNvPr id="15" name="Straight Arrow Connector 12">
              <a:extLst>
                <a:ext uri="{FF2B5EF4-FFF2-40B4-BE49-F238E27FC236}">
                  <a16:creationId xmlns:a16="http://schemas.microsoft.com/office/drawing/2014/main" id="{28D7558A-F97B-4257-62D3-FA990F6F7FF9}"/>
                </a:ext>
              </a:extLst>
            </p:cNvPr>
            <p:cNvCxnSpPr>
              <a:stCxn id="7" idx="2"/>
              <a:endCxn id="11" idx="0"/>
            </p:cNvCxnSpPr>
            <p:nvPr/>
          </p:nvCxnSpPr>
          <p:spPr>
            <a:xfrm rot="16200000" flipH="1">
              <a:off x="2784890" y="2216326"/>
              <a:ext cx="260058" cy="333846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Arrow Connector 12">
              <a:extLst>
                <a:ext uri="{FF2B5EF4-FFF2-40B4-BE49-F238E27FC236}">
                  <a16:creationId xmlns:a16="http://schemas.microsoft.com/office/drawing/2014/main" id="{1207CBEF-857E-870E-29A9-A9C76E375CC7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>
            <a:xfrm rot="16200000" flipH="1">
              <a:off x="3921405" y="3352841"/>
              <a:ext cx="262340" cy="106315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Arrow Connector 12">
              <a:extLst>
                <a:ext uri="{FF2B5EF4-FFF2-40B4-BE49-F238E27FC236}">
                  <a16:creationId xmlns:a16="http://schemas.microsoft.com/office/drawing/2014/main" id="{BFD800B3-8A20-F9B3-ACF8-8AAE0E828769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rot="5400000">
              <a:off x="5064849" y="3272553"/>
              <a:ext cx="262340" cy="122373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Arrow Connector 12">
              <a:extLst>
                <a:ext uri="{FF2B5EF4-FFF2-40B4-BE49-F238E27FC236}">
                  <a16:creationId xmlns:a16="http://schemas.microsoft.com/office/drawing/2014/main" id="{C620CE16-728E-460F-C1B5-36A47242F493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 rot="5400000">
              <a:off x="6139935" y="2197466"/>
              <a:ext cx="262342" cy="337390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Arrow Connector 12">
              <a:extLst>
                <a:ext uri="{FF2B5EF4-FFF2-40B4-BE49-F238E27FC236}">
                  <a16:creationId xmlns:a16="http://schemas.microsoft.com/office/drawing/2014/main" id="{9F1BDC6A-E0BC-A564-843D-7BDDC5E99A4B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rot="5400000">
              <a:off x="2866762" y="3397217"/>
              <a:ext cx="262343" cy="317244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2">
              <a:extLst>
                <a:ext uri="{FF2B5EF4-FFF2-40B4-BE49-F238E27FC236}">
                  <a16:creationId xmlns:a16="http://schemas.microsoft.com/office/drawing/2014/main" id="{772C6DD1-233E-2DDE-A4EA-E85B554B96B7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>
            <a:xfrm rot="5400000">
              <a:off x="4405357" y="4935812"/>
              <a:ext cx="262343" cy="95250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12">
              <a:extLst>
                <a:ext uri="{FF2B5EF4-FFF2-40B4-BE49-F238E27FC236}">
                  <a16:creationId xmlns:a16="http://schemas.microsoft.com/office/drawing/2014/main" id="{D35F7AD7-A9BC-DD61-8069-D11183A6D077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rot="16200000" flipH="1">
              <a:off x="5916698" y="3519721"/>
              <a:ext cx="262342" cy="292743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5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E570C-49E7-4FD6-B34D-8D685CAC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18236" y="1579562"/>
            <a:ext cx="8436864" cy="4448054"/>
          </a:xfrm>
        </p:spPr>
        <p:txBody>
          <a:bodyPr/>
          <a:lstStyle/>
          <a:p>
            <a:r>
              <a:rPr lang="en-US" sz="2400" dirty="0" smtClean="0"/>
              <a:t>Materials samples selection</a:t>
            </a:r>
            <a:endParaRPr lang="en-US" sz="2400" dirty="0"/>
          </a:p>
          <a:p>
            <a:r>
              <a:rPr lang="en-US" sz="2400" dirty="0"/>
              <a:t>Lunar dust </a:t>
            </a:r>
            <a:r>
              <a:rPr lang="en-US" sz="2400" dirty="0" smtClean="0"/>
              <a:t>deposition rate and simulant selection (LHS-1, LHS-1-25A)</a:t>
            </a:r>
            <a:endParaRPr lang="en-US" sz="2400" dirty="0"/>
          </a:p>
          <a:p>
            <a:r>
              <a:rPr lang="en-US" sz="2400" dirty="0" smtClean="0"/>
              <a:t>Experimental set-up &amp; approach</a:t>
            </a:r>
          </a:p>
          <a:p>
            <a:r>
              <a:rPr lang="en-US" sz="2400" dirty="0" smtClean="0"/>
              <a:t>Test results (LHS-1): trends</a:t>
            </a:r>
          </a:p>
          <a:p>
            <a:pPr lvl="1"/>
            <a:r>
              <a:rPr lang="en-US" sz="2000" dirty="0" smtClean="0"/>
              <a:t>Emissivity </a:t>
            </a:r>
          </a:p>
          <a:p>
            <a:pPr lvl="1"/>
            <a:r>
              <a:rPr lang="en-US" sz="2000" dirty="0" smtClean="0"/>
              <a:t>Solar </a:t>
            </a:r>
            <a:r>
              <a:rPr lang="en-US" sz="2000" dirty="0" err="1" smtClean="0"/>
              <a:t>absorptance</a:t>
            </a:r>
            <a:endParaRPr lang="en-US" sz="2000" dirty="0"/>
          </a:p>
          <a:p>
            <a:r>
              <a:rPr lang="en-US" sz="2400" dirty="0" smtClean="0"/>
              <a:t>Impact on Thermal </a:t>
            </a:r>
            <a:r>
              <a:rPr lang="en-US" sz="2400" dirty="0"/>
              <a:t>S</a:t>
            </a:r>
            <a:r>
              <a:rPr lang="en-US" sz="2400" dirty="0" smtClean="0"/>
              <a:t>ystem</a:t>
            </a:r>
            <a:endParaRPr lang="en-US" sz="2400" dirty="0"/>
          </a:p>
          <a:p>
            <a:r>
              <a:rPr lang="en-US" sz="2400" dirty="0" smtClean="0"/>
              <a:t>Summary</a:t>
            </a:r>
            <a:endParaRPr lang="en-US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0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E570C-49E7-4FD6-B34D-8D685CAC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Materials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r>
              <a:rPr lang="fr-FR" dirty="0" smtClean="0"/>
              <a:t> </a:t>
            </a:r>
            <a:r>
              <a:rPr lang="fr-FR" dirty="0" err="1"/>
              <a:t>S</a:t>
            </a:r>
            <a:r>
              <a:rPr lang="fr-FR" dirty="0" err="1" smtClean="0"/>
              <a:t>election</a:t>
            </a:r>
            <a:endParaRPr lang="fr-FR" dirty="0"/>
          </a:p>
        </p:txBody>
      </p:sp>
      <p:graphicFrame>
        <p:nvGraphicFramePr>
          <p:cNvPr id="8" name="Tableau 4">
            <a:extLst>
              <a:ext uri="{FF2B5EF4-FFF2-40B4-BE49-F238E27FC236}">
                <a16:creationId xmlns:a16="http://schemas.microsoft.com/office/drawing/2014/main" id="{2A4B8993-3D7F-A326-8701-2CBEDD0CD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510235"/>
              </p:ext>
            </p:extLst>
          </p:nvPr>
        </p:nvGraphicFramePr>
        <p:xfrm>
          <a:off x="1508352" y="1293512"/>
          <a:ext cx="7186068" cy="4919164"/>
        </p:xfrm>
        <a:graphic>
          <a:graphicData uri="http://schemas.openxmlformats.org/drawingml/2006/table">
            <a:tbl>
              <a:tblPr firstRow="1" firstCol="1" bandRow="1"/>
              <a:tblGrid>
                <a:gridCol w="1594041">
                  <a:extLst>
                    <a:ext uri="{9D8B030D-6E8A-4147-A177-3AD203B41FA5}">
                      <a16:colId xmlns:a16="http://schemas.microsoft.com/office/drawing/2014/main" val="2885560934"/>
                    </a:ext>
                  </a:extLst>
                </a:gridCol>
                <a:gridCol w="5592027">
                  <a:extLst>
                    <a:ext uri="{9D8B030D-6E8A-4147-A177-3AD203B41FA5}">
                      <a16:colId xmlns:a16="http://schemas.microsoft.com/office/drawing/2014/main" val="1188779889"/>
                    </a:ext>
                  </a:extLst>
                </a:gridCol>
              </a:tblGrid>
              <a:tr h="2283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2563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u="sng" dirty="0">
                          <a:effectLst/>
                        </a:rPr>
                        <a:t>ONERA ID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381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u="sng" dirty="0">
                          <a:effectLst/>
                        </a:rPr>
                        <a:t>Description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381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790663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CFRP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38100" cmpd="sng">
                      <a:solidFill>
                        <a:srgbClr val="FEFFFF"/>
                      </a:solidFill>
                    </a:lnT>
                    <a:lnB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composite for structure, M18/55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38100" cmpd="sng">
                      <a:solidFill>
                        <a:srgbClr val="FEFFFF"/>
                      </a:solidFill>
                    </a:lnT>
                    <a:lnB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888534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VESPEL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EFFFF"/>
                      </a:solidFill>
                    </a:lnT>
                    <a:lnB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Vespel</a:t>
                      </a:r>
                      <a:r>
                        <a:rPr lang="en-US" sz="1200" dirty="0">
                          <a:effectLst/>
                        </a:rPr>
                        <a:t> SP1 for structural parts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333279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TIT35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(</a:t>
                      </a:r>
                      <a:r>
                        <a:rPr lang="fr-FR" sz="1200" dirty="0" err="1">
                          <a:effectLst/>
                        </a:rPr>
                        <a:t>Raw</a:t>
                      </a:r>
                      <a:r>
                        <a:rPr lang="fr-FR" sz="1200" dirty="0">
                          <a:effectLst/>
                        </a:rPr>
                        <a:t>) </a:t>
                      </a:r>
                      <a:r>
                        <a:rPr lang="fr-FR" sz="1200" dirty="0" err="1">
                          <a:effectLst/>
                        </a:rPr>
                        <a:t>Titanium</a:t>
                      </a:r>
                      <a:r>
                        <a:rPr lang="fr-FR" sz="1200" dirty="0">
                          <a:effectLst/>
                        </a:rPr>
                        <a:t> T35 25 µm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EFFFF"/>
                      </a:solidFill>
                    </a:lnR>
                    <a:lnT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071661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AUCOAT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 err="1">
                          <a:effectLst/>
                        </a:rPr>
                        <a:t>electroplated</a:t>
                      </a:r>
                      <a:r>
                        <a:rPr lang="fr-FR" sz="1200" dirty="0">
                          <a:effectLst/>
                        </a:rPr>
                        <a:t> gold on aluminium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07042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SURTEC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Surtec</a:t>
                      </a:r>
                      <a:r>
                        <a:rPr lang="en-US" sz="1200" dirty="0">
                          <a:effectLst/>
                        </a:rPr>
                        <a:t> 650 with Al 6061 substrate, corrosion protection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94976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OSRUVS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Optical Solar Reflector (silver/CMX 150µm)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with or without coating (ITO or UVS)</a:t>
                      </a:r>
                      <a:endParaRPr lang="fr-FR" sz="1400" dirty="0">
                        <a:effectLst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Radiator coating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842077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OSRITO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500263"/>
                  </a:ext>
                </a:extLst>
              </a:tr>
              <a:tr h="2118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OSR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591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SSMFEP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Second Surface Mirror (5 mils), Silver/FEP with or without coating (ITO)</a:t>
                      </a:r>
                      <a:endParaRPr lang="fr-FR" sz="1400" dirty="0">
                        <a:effectLst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Flexible radiator material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76499"/>
                  </a:ext>
                </a:extLst>
              </a:tr>
              <a:tr h="1736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SSMFEPITO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37887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SG121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White paintings</a:t>
                      </a:r>
                      <a:endParaRPr lang="fr-FR" sz="1400" dirty="0">
                        <a:effectLst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Radiator coating for thermal and electrical control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 anchor="ctr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62268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PSBN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843217"/>
                  </a:ext>
                </a:extLst>
              </a:tr>
              <a:tr h="289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PCBE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475283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AQ-PU1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Black paintings</a:t>
                      </a:r>
                      <a:endParaRPr lang="fr-FR" sz="1400" dirty="0">
                        <a:effectLst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 outgassing coatings for thermal and electrical control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6068"/>
                  </a:ext>
                </a:extLst>
              </a:tr>
              <a:tr h="21183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PNC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821960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KAP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Polyimid</a:t>
                      </a:r>
                      <a:r>
                        <a:rPr lang="en-US" sz="1200" dirty="0">
                          <a:effectLst/>
                        </a:rPr>
                        <a:t> insulation film, </a:t>
                      </a:r>
                      <a:r>
                        <a:rPr lang="en-US" sz="1200" dirty="0" err="1">
                          <a:effectLst/>
                        </a:rPr>
                        <a:t>Kapton</a:t>
                      </a:r>
                      <a:r>
                        <a:rPr lang="en-US" sz="1200" dirty="0">
                          <a:effectLst/>
                        </a:rPr>
                        <a:t> (200HN), 2 mils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85052"/>
                  </a:ext>
                </a:extLst>
              </a:tr>
              <a:tr h="1686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VDAKAP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VDA on </a:t>
                      </a:r>
                      <a:r>
                        <a:rPr lang="fr-FR" sz="1200" dirty="0" err="1">
                          <a:effectLst/>
                        </a:rPr>
                        <a:t>Kapton</a:t>
                      </a:r>
                      <a:r>
                        <a:rPr lang="fr-FR" sz="1200" dirty="0">
                          <a:effectLst/>
                        </a:rPr>
                        <a:t> (1 mil)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10329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KAPGE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Kapton</a:t>
                      </a:r>
                      <a:r>
                        <a:rPr lang="en-US" sz="1200" dirty="0">
                          <a:effectLst/>
                        </a:rPr>
                        <a:t> with Germanium coating (1 mil)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786365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STAKAP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EFFFF"/>
                      </a:solidFill>
                    </a:lnT>
                    <a:lnB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Black </a:t>
                      </a:r>
                      <a:r>
                        <a:rPr lang="en-US" sz="1200" dirty="0" err="1">
                          <a:effectLst/>
                        </a:rPr>
                        <a:t>kapton</a:t>
                      </a:r>
                      <a:r>
                        <a:rPr lang="en-US" sz="1200" dirty="0">
                          <a:effectLst/>
                        </a:rPr>
                        <a:t> with </a:t>
                      </a:r>
                      <a:r>
                        <a:rPr lang="en-US" sz="1200" dirty="0" err="1">
                          <a:effectLst/>
                        </a:rPr>
                        <a:t>Stamet</a:t>
                      </a:r>
                      <a:r>
                        <a:rPr lang="en-US" sz="1200" dirty="0">
                          <a:effectLst/>
                        </a:rPr>
                        <a:t> coating, thermal control RF transparency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852594"/>
                  </a:ext>
                </a:extLst>
              </a:tr>
              <a:tr h="2232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BETACLO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Betacloth</a:t>
                      </a:r>
                      <a:r>
                        <a:rPr lang="en-US" sz="1200" dirty="0">
                          <a:effectLst/>
                        </a:rPr>
                        <a:t> with VDA on one side, woven silica fiber used for shielding and thermal control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EFFFF"/>
                      </a:solidFill>
                    </a:lnR>
                    <a:lnT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62225"/>
                  </a:ext>
                </a:extLst>
              </a:tr>
              <a:tr h="2209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NEXTEL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Nextel with VDA on one </a:t>
                      </a:r>
                      <a:r>
                        <a:rPr lang="en-US" sz="1200" dirty="0" smtClean="0">
                          <a:effectLst/>
                        </a:rPr>
                        <a:t>side (Woven </a:t>
                      </a:r>
                      <a:r>
                        <a:rPr lang="en-US" sz="1200" dirty="0">
                          <a:effectLst/>
                        </a:rPr>
                        <a:t>fabric, MLI outer </a:t>
                      </a:r>
                      <a:r>
                        <a:rPr lang="en-US" sz="1200" dirty="0" smtClean="0">
                          <a:effectLst/>
                        </a:rPr>
                        <a:t>layer)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EFFFF"/>
                      </a:solidFill>
                    </a:lnR>
                    <a:lnT w="12700" cap="flat" cmpd="sng" algn="ctr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416200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CVGARITO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coverglass</a:t>
                      </a:r>
                      <a:r>
                        <a:rPr lang="en-US" sz="1200" dirty="0">
                          <a:effectLst/>
                        </a:rPr>
                        <a:t> with coating ITO/AR CMX 100µm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465268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CVGAR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coverglass</a:t>
                      </a:r>
                      <a:r>
                        <a:rPr lang="en-US" sz="1200" dirty="0">
                          <a:effectLst/>
                        </a:rPr>
                        <a:t> with coating AR CMG 100µm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40629"/>
                  </a:ext>
                </a:extLst>
              </a:tr>
              <a:tr h="1607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180975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effectLst/>
                        </a:rPr>
                        <a:t>CVG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coverglass</a:t>
                      </a:r>
                      <a:r>
                        <a:rPr lang="en-US" sz="1200" dirty="0">
                          <a:effectLst/>
                        </a:rPr>
                        <a:t> un-coated CMX 100µm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75" marR="46475" marT="0" marB="0">
                    <a:lnL w="12700" cmpd="sng">
                      <a:solidFill>
                        <a:srgbClr val="FEFFFF"/>
                      </a:solidFill>
                    </a:lnL>
                    <a:lnR w="12700" cmpd="sng">
                      <a:solidFill>
                        <a:srgbClr val="FEFFFF"/>
                      </a:solidFill>
                    </a:lnR>
                    <a:lnT w="12700" cmpd="sng">
                      <a:solidFill>
                        <a:srgbClr val="FEFFFF"/>
                      </a:solidFill>
                    </a:lnT>
                    <a:lnB w="12700" cmpd="sng">
                      <a:solidFill>
                        <a:srgbClr val="FE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96A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54464"/>
                  </a:ext>
                </a:extLst>
              </a:tr>
            </a:tbl>
          </a:graphicData>
        </a:graphic>
      </p:graphicFrame>
      <p:sp>
        <p:nvSpPr>
          <p:cNvPr id="9" name="Accolade ouvrante 8"/>
          <p:cNvSpPr/>
          <p:nvPr/>
        </p:nvSpPr>
        <p:spPr bwMode="auto">
          <a:xfrm>
            <a:off x="1310640" y="1859280"/>
            <a:ext cx="129132" cy="596582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0" name="Accolade ouvrante 9"/>
          <p:cNvSpPr/>
          <p:nvPr/>
        </p:nvSpPr>
        <p:spPr bwMode="auto">
          <a:xfrm>
            <a:off x="1142796" y="2455862"/>
            <a:ext cx="106680" cy="8763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1" name="Accolade ouvrante 10"/>
          <p:cNvSpPr/>
          <p:nvPr/>
        </p:nvSpPr>
        <p:spPr bwMode="auto">
          <a:xfrm>
            <a:off x="1310640" y="3398520"/>
            <a:ext cx="106680" cy="908583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2" name="Accolade ouvrante 11"/>
          <p:cNvSpPr/>
          <p:nvPr/>
        </p:nvSpPr>
        <p:spPr bwMode="auto">
          <a:xfrm>
            <a:off x="1097075" y="4361692"/>
            <a:ext cx="134303" cy="1231118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3" name="Accolade ouvrante 12"/>
          <p:cNvSpPr/>
          <p:nvPr/>
        </p:nvSpPr>
        <p:spPr bwMode="auto">
          <a:xfrm>
            <a:off x="1231379" y="5638800"/>
            <a:ext cx="175056" cy="573876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4" name="Accolade ouvrante 13"/>
          <p:cNvSpPr/>
          <p:nvPr/>
        </p:nvSpPr>
        <p:spPr bwMode="auto">
          <a:xfrm>
            <a:off x="1236686" y="1500228"/>
            <a:ext cx="99468" cy="359052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5" name="Légende encadrée 1 14"/>
          <p:cNvSpPr/>
          <p:nvPr/>
        </p:nvSpPr>
        <p:spPr bwMode="auto">
          <a:xfrm>
            <a:off x="233533" y="1417320"/>
            <a:ext cx="825647" cy="320805"/>
          </a:xfrm>
          <a:prstGeom prst="borderCallout1">
            <a:avLst>
              <a:gd name="adj1" fmla="val 23501"/>
              <a:gd name="adj2" fmla="val 102917"/>
              <a:gd name="adj3" fmla="val 81622"/>
              <a:gd name="adj4" fmla="val 1204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0" dirty="0">
                <a:solidFill>
                  <a:srgbClr val="000000"/>
                </a:solidFill>
                <a:cs typeface="Geneva" charset="0"/>
              </a:rPr>
              <a:t>S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tructure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7" name="Légende encadrée 1 16"/>
          <p:cNvSpPr/>
          <p:nvPr/>
        </p:nvSpPr>
        <p:spPr bwMode="auto">
          <a:xfrm>
            <a:off x="340791" y="1912753"/>
            <a:ext cx="792480" cy="320805"/>
          </a:xfrm>
          <a:prstGeom prst="borderCallout1">
            <a:avLst>
              <a:gd name="adj1" fmla="val 23501"/>
              <a:gd name="adj2" fmla="val 102917"/>
              <a:gd name="adj3" fmla="val 81622"/>
              <a:gd name="adj4" fmla="val 1204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Metallic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8" name="Légende encadrée 1 17"/>
          <p:cNvSpPr/>
          <p:nvPr/>
        </p:nvSpPr>
        <p:spPr bwMode="auto">
          <a:xfrm>
            <a:off x="233533" y="2638822"/>
            <a:ext cx="792480" cy="320805"/>
          </a:xfrm>
          <a:prstGeom prst="borderCallout1">
            <a:avLst>
              <a:gd name="adj1" fmla="val 23501"/>
              <a:gd name="adj2" fmla="val 102917"/>
              <a:gd name="adj3" fmla="val 81622"/>
              <a:gd name="adj4" fmla="val 1204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Radiator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19" name="Légende encadrée 1 18"/>
          <p:cNvSpPr/>
          <p:nvPr/>
        </p:nvSpPr>
        <p:spPr bwMode="auto">
          <a:xfrm>
            <a:off x="266700" y="3587619"/>
            <a:ext cx="866571" cy="320805"/>
          </a:xfrm>
          <a:prstGeom prst="borderCallout1">
            <a:avLst>
              <a:gd name="adj1" fmla="val 23501"/>
              <a:gd name="adj2" fmla="val 102917"/>
              <a:gd name="adj3" fmla="val 74496"/>
              <a:gd name="adj4" fmla="val 12041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Paintings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20" name="Légende encadrée 1 19"/>
          <p:cNvSpPr/>
          <p:nvPr/>
        </p:nvSpPr>
        <p:spPr bwMode="auto">
          <a:xfrm>
            <a:off x="163252" y="4718951"/>
            <a:ext cx="792480" cy="320805"/>
          </a:xfrm>
          <a:prstGeom prst="borderCallout1">
            <a:avLst>
              <a:gd name="adj1" fmla="val 23501"/>
              <a:gd name="adj2" fmla="val 102917"/>
              <a:gd name="adj3" fmla="val 69745"/>
              <a:gd name="adj4" fmla="val 1271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MLI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21" name="Légende encadrée 1 20"/>
          <p:cNvSpPr/>
          <p:nvPr/>
        </p:nvSpPr>
        <p:spPr bwMode="auto">
          <a:xfrm>
            <a:off x="163252" y="5736979"/>
            <a:ext cx="862761" cy="320805"/>
          </a:xfrm>
          <a:prstGeom prst="borderCallout1">
            <a:avLst>
              <a:gd name="adj1" fmla="val 23501"/>
              <a:gd name="adj2" fmla="val 102917"/>
              <a:gd name="adj3" fmla="val 72121"/>
              <a:gd name="adj4" fmla="val 1239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PVA mat.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7826F0-CD3B-41D4-A0EF-E004409B96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European Space Thermal Engineering Workshop 2023</a:t>
            </a:r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" y="0"/>
            <a:ext cx="8788400" cy="1025525"/>
          </a:xfrm>
        </p:spPr>
        <p:txBody>
          <a:bodyPr/>
          <a:lstStyle/>
          <a:p>
            <a:r>
              <a:rPr lang="en-GB" dirty="0"/>
              <a:t>Dust deposition rates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3478" y="1123894"/>
            <a:ext cx="5852179" cy="1556245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 smtClean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Values/references </a:t>
            </a:r>
            <a:r>
              <a:rPr lang="en-GB" sz="14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from Argonaut Missions Environmental Specification</a:t>
            </a:r>
            <a:endParaRPr lang="en-GB" altLang="en-US" sz="1400" dirty="0">
              <a:solidFill>
                <a:schemeClr val="tx2"/>
              </a:solidFill>
              <a:latin typeface="+mj-lt"/>
            </a:endParaRPr>
          </a:p>
          <a:p>
            <a:pPr marL="213741" indent="-213741">
              <a:buFont typeface="Arial" panose="020B0604020202020204" pitchFamily="34" charset="0"/>
              <a:buChar char="•"/>
            </a:pPr>
            <a:r>
              <a:rPr lang="en-GB" altLang="en-US" sz="1400" b="1" dirty="0">
                <a:solidFill>
                  <a:schemeClr val="accent2"/>
                </a:solidFill>
                <a:latin typeface="+mj-lt"/>
              </a:rPr>
              <a:t>Data based on measurements from natural lunar dust</a:t>
            </a:r>
          </a:p>
          <a:p>
            <a:pPr marL="213741" indent="-213741">
              <a:buFont typeface="Arial" panose="020B0604020202020204" pitchFamily="34" charset="0"/>
              <a:buChar char="•"/>
            </a:pPr>
            <a:r>
              <a:rPr lang="en-GB" altLang="en-US" sz="1400" b="1" dirty="0">
                <a:solidFill>
                  <a:schemeClr val="accent2"/>
                </a:solidFill>
                <a:latin typeface="+mj-lt"/>
              </a:rPr>
              <a:t>Data available in dust deposition rates </a:t>
            </a:r>
          </a:p>
          <a:p>
            <a:endParaRPr lang="en-GB" altLang="en-US" sz="1400" b="1" dirty="0">
              <a:solidFill>
                <a:schemeClr val="accent2"/>
              </a:solidFill>
              <a:latin typeface="+mj-lt"/>
            </a:endParaRPr>
          </a:p>
          <a:p>
            <a:endParaRPr lang="en-GB" sz="1400" dirty="0">
              <a:latin typeface="+mj-lt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470024" y="5085089"/>
            <a:ext cx="3735633" cy="21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85" dirty="0">
                <a:solidFill>
                  <a:schemeClr val="tx2"/>
                </a:solidFill>
                <a:latin typeface="+mj-lt"/>
              </a:rPr>
              <a:t>Credit: F. Cipriani et al. / Argonaut </a:t>
            </a:r>
            <a:r>
              <a:rPr lang="fr-FR" sz="785" dirty="0">
                <a:solidFill>
                  <a:schemeClr val="tx2"/>
                </a:solidFill>
                <a:latin typeface="+mj-lt"/>
              </a:rPr>
              <a:t>Missions </a:t>
            </a:r>
            <a:r>
              <a:rPr lang="fr-FR" sz="785" dirty="0" err="1">
                <a:solidFill>
                  <a:schemeClr val="tx2"/>
                </a:solidFill>
                <a:latin typeface="+mj-lt"/>
              </a:rPr>
              <a:t>Environmental</a:t>
            </a:r>
            <a:r>
              <a:rPr lang="fr-FR" sz="785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785" dirty="0" err="1">
                <a:solidFill>
                  <a:schemeClr val="tx2"/>
                </a:solidFill>
                <a:latin typeface="+mj-lt"/>
              </a:rPr>
              <a:t>Specification</a:t>
            </a:r>
            <a:r>
              <a:rPr lang="fr-FR" sz="785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31A73D3D-1691-3870-CBAE-394EF779C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12785"/>
              </p:ext>
            </p:extLst>
          </p:nvPr>
        </p:nvGraphicFramePr>
        <p:xfrm>
          <a:off x="1357639" y="3635412"/>
          <a:ext cx="6720841" cy="175684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37818">
                  <a:extLst>
                    <a:ext uri="{9D8B030D-6E8A-4147-A177-3AD203B41FA5}">
                      <a16:colId xmlns:a16="http://schemas.microsoft.com/office/drawing/2014/main" val="3927343802"/>
                    </a:ext>
                  </a:extLst>
                </a:gridCol>
                <a:gridCol w="1788370">
                  <a:extLst>
                    <a:ext uri="{9D8B030D-6E8A-4147-A177-3AD203B41FA5}">
                      <a16:colId xmlns:a16="http://schemas.microsoft.com/office/drawing/2014/main" val="2059736748"/>
                    </a:ext>
                  </a:extLst>
                </a:gridCol>
                <a:gridCol w="2394653">
                  <a:extLst>
                    <a:ext uri="{9D8B030D-6E8A-4147-A177-3AD203B41FA5}">
                      <a16:colId xmlns:a16="http://schemas.microsoft.com/office/drawing/2014/main" val="1928683898"/>
                    </a:ext>
                  </a:extLst>
                </a:gridCol>
              </a:tblGrid>
              <a:tr h="292351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</a:rPr>
                        <a:t>Transport source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</a:rPr>
                        <a:t>Measurements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 anchor="ctr"/>
                </a:tc>
                <a:extLst>
                  <a:ext uri="{0D108BD9-81ED-4DB2-BD59-A6C34878D82A}">
                    <a16:rowId xmlns:a16="http://schemas.microsoft.com/office/drawing/2014/main" val="1470199805"/>
                  </a:ext>
                </a:extLst>
              </a:tr>
              <a:tr h="22797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</a:rPr>
                        <a:t>Meteoroid impacts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</a:rPr>
                        <a:t>10 </a:t>
                      </a:r>
                      <a:r>
                        <a:rPr lang="en-US" sz="1050" dirty="0" err="1">
                          <a:effectLst/>
                        </a:rPr>
                        <a:t>μg</a:t>
                      </a:r>
                      <a:r>
                        <a:rPr lang="en-US" sz="1050" dirty="0">
                          <a:effectLst/>
                        </a:rPr>
                        <a:t>/cm²/year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effectLst/>
                        </a:rPr>
                        <a:t>Katzan</a:t>
                      </a:r>
                      <a:r>
                        <a:rPr lang="en-GB" sz="1000" dirty="0">
                          <a:effectLst/>
                        </a:rPr>
                        <a:t>, C.M. et al. (1991), </a:t>
                      </a:r>
                      <a:endParaRPr lang="en-GB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 anchor="ctr"/>
                </a:tc>
                <a:extLst>
                  <a:ext uri="{0D108BD9-81ED-4DB2-BD59-A6C34878D82A}">
                    <a16:rowId xmlns:a16="http://schemas.microsoft.com/office/drawing/2014/main" val="234943481"/>
                  </a:ext>
                </a:extLst>
              </a:tr>
              <a:tr h="39547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effectLst/>
                        </a:rPr>
                        <a:t>Electrostatic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(Apollo Dust Detector Experiments)</a:t>
                      </a:r>
                    </a:p>
                  </a:txBody>
                  <a:tcPr marL="51295" marR="5129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</a:rPr>
                        <a:t>100 </a:t>
                      </a:r>
                      <a:r>
                        <a:rPr lang="en-US" sz="1050" dirty="0" err="1">
                          <a:effectLst/>
                        </a:rPr>
                        <a:t>μg</a:t>
                      </a:r>
                      <a:r>
                        <a:rPr lang="en-US" sz="1050" dirty="0">
                          <a:effectLst/>
                        </a:rPr>
                        <a:t>/cm²/year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effectLst/>
                        </a:rPr>
                        <a:t>Hollick</a:t>
                      </a:r>
                      <a:r>
                        <a:rPr lang="en-GB" sz="1000" dirty="0">
                          <a:effectLst/>
                        </a:rPr>
                        <a:t>, M., and O'Brien, B. J., (2013</a:t>
                      </a:r>
                      <a:r>
                        <a:rPr lang="en-GB" sz="1000" dirty="0" smtClean="0">
                          <a:effectLst/>
                        </a:rPr>
                        <a:t>)</a:t>
                      </a:r>
                    </a:p>
                  </a:txBody>
                  <a:tcPr marL="51295" marR="51295" marT="0" marB="0" anchor="ctr"/>
                </a:tc>
                <a:extLst>
                  <a:ext uri="{0D108BD9-81ED-4DB2-BD59-A6C34878D82A}">
                    <a16:rowId xmlns:a16="http://schemas.microsoft.com/office/drawing/2014/main" val="26673048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</a:rPr>
                        <a:t>Human/Rover caused impact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</a:rPr>
                        <a:t>&lt; 40 </a:t>
                      </a:r>
                      <a:r>
                        <a:rPr lang="en-US" sz="1050" dirty="0" err="1">
                          <a:effectLst/>
                        </a:rPr>
                        <a:t>μg</a:t>
                      </a:r>
                      <a:r>
                        <a:rPr lang="en-US" sz="1050" dirty="0">
                          <a:effectLst/>
                        </a:rPr>
                        <a:t>/cm²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NASA-STD-1008</a:t>
                      </a:r>
                      <a:endParaRPr lang="en-GB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 anchor="ctr"/>
                </a:tc>
                <a:extLst>
                  <a:ext uri="{0D108BD9-81ED-4DB2-BD59-A6C34878D82A}">
                    <a16:rowId xmlns:a16="http://schemas.microsoft.com/office/drawing/2014/main" val="4004638289"/>
                  </a:ext>
                </a:extLst>
              </a:tr>
              <a:tr h="384464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</a:rPr>
                        <a:t>Annual </a:t>
                      </a:r>
                      <a:r>
                        <a:rPr lang="en-US" sz="1050" dirty="0" smtClean="0">
                          <a:effectLst/>
                        </a:rPr>
                        <a:t>deposition</a:t>
                      </a:r>
                    </a:p>
                    <a:p>
                      <a:pPr algn="ctr"/>
                      <a:r>
                        <a:rPr lang="en-GB" sz="1050" i="0" dirty="0" smtClean="0">
                          <a:effectLst/>
                        </a:rPr>
                        <a:t>(Chang’e-3)</a:t>
                      </a:r>
                      <a:endParaRPr lang="en-GB" sz="105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</a:rPr>
                        <a:t>~23.4 </a:t>
                      </a:r>
                      <a:r>
                        <a:rPr lang="en-US" sz="1050" dirty="0" err="1">
                          <a:effectLst/>
                        </a:rPr>
                        <a:t>μg</a:t>
                      </a:r>
                      <a:r>
                        <a:rPr lang="en-US" sz="1050" dirty="0">
                          <a:effectLst/>
                        </a:rPr>
                        <a:t>/cm²/year 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</a:rPr>
                        <a:t>Li, D., et al. (2019</a:t>
                      </a:r>
                      <a:r>
                        <a:rPr lang="en-GB" sz="1000" dirty="0" smtClean="0">
                          <a:effectLst/>
                        </a:rPr>
                        <a:t>)</a:t>
                      </a:r>
                      <a:endParaRPr lang="en-GB" sz="1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 anchor="ctr"/>
                </a:tc>
                <a:extLst>
                  <a:ext uri="{0D108BD9-81ED-4DB2-BD59-A6C34878D82A}">
                    <a16:rowId xmlns:a16="http://schemas.microsoft.com/office/drawing/2014/main" val="794287928"/>
                  </a:ext>
                </a:extLst>
              </a:tr>
              <a:tr h="22797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</a:rPr>
                        <a:t>Nearby landing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</a:rPr>
                        <a:t>1 mg/cm</a:t>
                      </a:r>
                      <a:r>
                        <a:rPr lang="en-US" sz="1050" baseline="30000" dirty="0">
                          <a:effectLst/>
                        </a:rPr>
                        <a:t>2</a:t>
                      </a:r>
                      <a:endParaRPr lang="en-GB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effectLst/>
                        </a:rPr>
                        <a:t>Satkiewicz</a:t>
                      </a:r>
                      <a:r>
                        <a:rPr lang="en-GB" sz="1000" dirty="0">
                          <a:effectLst/>
                        </a:rPr>
                        <a:t>, F. G.,  et al. (1972)</a:t>
                      </a:r>
                      <a:endParaRPr lang="en-GB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295" marR="51295" marT="0" marB="0" anchor="ctr"/>
                </a:tc>
                <a:extLst>
                  <a:ext uri="{0D108BD9-81ED-4DB2-BD59-A6C34878D82A}">
                    <a16:rowId xmlns:a16="http://schemas.microsoft.com/office/drawing/2014/main" val="1046694487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903469" y="5500209"/>
            <a:ext cx="7811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[NASA-STD-1008] </a:t>
            </a:r>
            <a:r>
              <a:rPr lang="en-US" sz="1600" dirty="0" smtClean="0">
                <a:solidFill>
                  <a:schemeClr val="tx1"/>
                </a:solidFill>
              </a:rPr>
              <a:t>&amp; [</a:t>
            </a:r>
            <a:r>
              <a:rPr lang="en-US" sz="1600" dirty="0">
                <a:solidFill>
                  <a:schemeClr val="tx1"/>
                </a:solidFill>
              </a:rPr>
              <a:t>Argonaut Spec</a:t>
            </a:r>
            <a:r>
              <a:rPr lang="en-US" sz="1600" dirty="0" smtClean="0">
                <a:solidFill>
                  <a:schemeClr val="tx1"/>
                </a:solidFill>
              </a:rPr>
              <a:t>] = </a:t>
            </a:r>
            <a:r>
              <a:rPr lang="en-US" sz="1600" dirty="0">
                <a:solidFill>
                  <a:schemeClr val="tx1"/>
                </a:solidFill>
              </a:rPr>
              <a:t>few </a:t>
            </a:r>
            <a:r>
              <a:rPr lang="en-US" sz="1600" dirty="0" smtClean="0">
                <a:solidFill>
                  <a:schemeClr val="tx1"/>
                </a:solidFill>
              </a:rPr>
              <a:t>10s µg/cm</a:t>
            </a:r>
            <a:r>
              <a:rPr lang="en-US" sz="1600" baseline="30000" dirty="0" smtClean="0">
                <a:solidFill>
                  <a:schemeClr val="tx1"/>
                </a:solidFill>
              </a:rPr>
              <a:t>2</a:t>
            </a:r>
            <a:r>
              <a:rPr lang="en-US" sz="1600" dirty="0" smtClean="0">
                <a:solidFill>
                  <a:schemeClr val="tx1"/>
                </a:solidFill>
              </a:rPr>
              <a:t>/year 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29" y="1759841"/>
            <a:ext cx="1625428" cy="1658600"/>
          </a:xfrm>
          <a:prstGeom prst="rect">
            <a:avLst/>
          </a:prstGeom>
        </p:spPr>
      </p:pic>
      <p:sp>
        <p:nvSpPr>
          <p:cNvPr id="18" name="Rechteck 4"/>
          <p:cNvSpPr/>
          <p:nvPr/>
        </p:nvSpPr>
        <p:spPr>
          <a:xfrm>
            <a:off x="6207889" y="2991422"/>
            <a:ext cx="173746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3910">
              <a:spcBef>
                <a:spcPct val="20000"/>
              </a:spcBef>
              <a:defRPr/>
            </a:pPr>
            <a:r>
              <a:rPr lang="en-US" sz="700" kern="0" dirty="0">
                <a:solidFill>
                  <a:schemeClr val="tx2"/>
                </a:solidFill>
              </a:rPr>
              <a:t>Location of the Apollo Dust Detector Experiment on the Apollo 14 ALSEP </a:t>
            </a:r>
          </a:p>
          <a:p>
            <a:pPr defTabSz="403910">
              <a:spcBef>
                <a:spcPct val="20000"/>
              </a:spcBef>
              <a:defRPr/>
            </a:pPr>
            <a:r>
              <a:rPr lang="en-US" sz="700" kern="0" dirty="0">
                <a:solidFill>
                  <a:schemeClr val="tx2"/>
                </a:solidFill>
              </a:rPr>
              <a:t>Credit: NASA</a:t>
            </a:r>
            <a:endParaRPr lang="de-DE" sz="700" kern="0" dirty="0">
              <a:solidFill>
                <a:schemeClr val="tx2"/>
              </a:solidFill>
            </a:endParaRPr>
          </a:p>
        </p:txBody>
      </p:sp>
      <p:sp>
        <p:nvSpPr>
          <p:cNvPr id="19" name="Rechteck 4"/>
          <p:cNvSpPr/>
          <p:nvPr/>
        </p:nvSpPr>
        <p:spPr>
          <a:xfrm>
            <a:off x="3183931" y="2997986"/>
            <a:ext cx="1625428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3910">
              <a:spcBef>
                <a:spcPct val="20000"/>
              </a:spcBef>
              <a:defRPr/>
            </a:pPr>
            <a:r>
              <a:rPr lang="en-US" sz="700" kern="0" dirty="0">
                <a:solidFill>
                  <a:schemeClr val="tx2"/>
                </a:solidFill>
              </a:rPr>
              <a:t>Chang’e-3 lander</a:t>
            </a:r>
          </a:p>
          <a:p>
            <a:pPr defTabSz="403910">
              <a:spcBef>
                <a:spcPct val="20000"/>
              </a:spcBef>
              <a:defRPr/>
            </a:pPr>
            <a:r>
              <a:rPr lang="en-US" sz="700" kern="0" dirty="0">
                <a:solidFill>
                  <a:schemeClr val="tx2"/>
                </a:solidFill>
              </a:rPr>
              <a:t>Credit: CNSA</a:t>
            </a:r>
            <a:endParaRPr lang="de-DE" sz="700" kern="0" dirty="0">
              <a:solidFill>
                <a:schemeClr val="tx2"/>
              </a:solidFill>
            </a:endParaRPr>
          </a:p>
        </p:txBody>
      </p:sp>
      <p:pic>
        <p:nvPicPr>
          <p:cNvPr id="2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19" y="2113064"/>
            <a:ext cx="1981312" cy="11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7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442C8-8F07-46D7-ABA5-2A19FC71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 err="1" smtClean="0"/>
              <a:t>Lunar</a:t>
            </a:r>
            <a:r>
              <a:rPr lang="fr-FR" dirty="0" smtClean="0"/>
              <a:t> </a:t>
            </a:r>
            <a:r>
              <a:rPr lang="fr-FR" dirty="0" err="1"/>
              <a:t>Dust</a:t>
            </a:r>
            <a:r>
              <a:rPr lang="fr-FR" dirty="0"/>
              <a:t> </a:t>
            </a:r>
            <a:r>
              <a:rPr lang="fr-FR" dirty="0" err="1" smtClean="0"/>
              <a:t>Simulants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r>
              <a:rPr lang="fr-FR" dirty="0"/>
              <a:t/>
            </a:r>
            <a:br>
              <a:rPr lang="fr-FR" dirty="0"/>
            </a:br>
            <a:r>
              <a:rPr lang="en-US" sz="1600" dirty="0" smtClean="0"/>
              <a:t>(experts </a:t>
            </a:r>
            <a:r>
              <a:rPr lang="en-US" sz="1600" dirty="0"/>
              <a:t>from the ESA Sample Analogue Curation </a:t>
            </a:r>
            <a:r>
              <a:rPr lang="en-US" sz="1600" dirty="0" smtClean="0"/>
              <a:t>Facility)</a:t>
            </a:r>
            <a:endParaRPr lang="fr-FR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B99091-F1B5-4546-B9B2-15171484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71600"/>
            <a:ext cx="8788400" cy="3148445"/>
          </a:xfrm>
        </p:spPr>
        <p:txBody>
          <a:bodyPr/>
          <a:lstStyle/>
          <a:p>
            <a:r>
              <a:rPr lang="en-US" sz="1800" dirty="0"/>
              <a:t>Importance of lunar simulant parameters</a:t>
            </a:r>
            <a:endParaRPr lang="fr-FR" sz="1800" dirty="0"/>
          </a:p>
          <a:p>
            <a:pPr lvl="1"/>
            <a:r>
              <a:rPr lang="fr-FR" sz="1400" dirty="0"/>
              <a:t>0 – 50 micron </a:t>
            </a:r>
            <a:r>
              <a:rPr lang="fr-FR" sz="1400" dirty="0" err="1"/>
              <a:t>particle</a:t>
            </a:r>
            <a:r>
              <a:rPr lang="fr-FR" sz="1400" dirty="0"/>
              <a:t> size range : important</a:t>
            </a:r>
          </a:p>
          <a:p>
            <a:pPr lvl="1"/>
            <a:r>
              <a:rPr lang="fr-FR" sz="1400" dirty="0" err="1"/>
              <a:t>Opaqueness</a:t>
            </a:r>
            <a:r>
              <a:rPr lang="fr-FR" sz="1400" dirty="0"/>
              <a:t> (i.e. modal </a:t>
            </a:r>
            <a:r>
              <a:rPr lang="fr-FR" sz="1400" dirty="0" err="1"/>
              <a:t>mineralogy</a:t>
            </a:r>
            <a:r>
              <a:rPr lang="fr-FR" sz="1400" dirty="0"/>
              <a:t>) : important</a:t>
            </a:r>
          </a:p>
          <a:p>
            <a:pPr lvl="1"/>
            <a:r>
              <a:rPr lang="fr-FR" sz="1400" dirty="0" err="1"/>
              <a:t>Abrasivity</a:t>
            </a:r>
            <a:r>
              <a:rPr lang="fr-FR" sz="1400" dirty="0"/>
              <a:t>/</a:t>
            </a:r>
            <a:r>
              <a:rPr lang="fr-FR" sz="1400" dirty="0" err="1"/>
              <a:t>Electrostaticity</a:t>
            </a:r>
            <a:r>
              <a:rPr lang="fr-FR" sz="1400" dirty="0"/>
              <a:t> </a:t>
            </a:r>
            <a:r>
              <a:rPr lang="fr-FR" sz="1400" dirty="0" err="1"/>
              <a:t>properties</a:t>
            </a:r>
            <a:r>
              <a:rPr lang="fr-FR" sz="1400" dirty="0"/>
              <a:t> : not important</a:t>
            </a:r>
          </a:p>
          <a:p>
            <a:pPr lvl="1"/>
            <a:r>
              <a:rPr lang="fr-FR" sz="1400" dirty="0" err="1"/>
              <a:t>Suitable</a:t>
            </a:r>
            <a:r>
              <a:rPr lang="fr-FR" sz="1400" dirty="0"/>
              <a:t> </a:t>
            </a:r>
            <a:r>
              <a:rPr lang="fr-FR" sz="1400" dirty="0" err="1"/>
              <a:t>particle</a:t>
            </a:r>
            <a:r>
              <a:rPr lang="fr-FR" sz="1400" dirty="0"/>
              <a:t> size range and distribution : important</a:t>
            </a:r>
          </a:p>
          <a:p>
            <a:pPr lvl="1"/>
            <a:r>
              <a:rPr lang="fr-FR" sz="1400" dirty="0" err="1"/>
              <a:t>Appropriate</a:t>
            </a:r>
            <a:r>
              <a:rPr lang="fr-FR" sz="1400" dirty="0"/>
              <a:t> </a:t>
            </a:r>
            <a:r>
              <a:rPr lang="fr-FR" sz="1400" dirty="0" err="1"/>
              <a:t>maturity</a:t>
            </a:r>
            <a:r>
              <a:rPr lang="fr-FR" sz="1400" dirty="0"/>
              <a:t> : important</a:t>
            </a:r>
          </a:p>
          <a:p>
            <a:r>
              <a:rPr lang="en-US" sz="1800" dirty="0"/>
              <a:t>Careful selection of the </a:t>
            </a:r>
            <a:r>
              <a:rPr lang="en-US" sz="1800" dirty="0" smtClean="0"/>
              <a:t>LDS according </a:t>
            </a:r>
            <a:r>
              <a:rPr lang="en-US" sz="1800" dirty="0"/>
              <a:t>to Argonaut lunar highland landing site</a:t>
            </a:r>
          </a:p>
          <a:p>
            <a:pPr lvl="1"/>
            <a:r>
              <a:rPr lang="fr-FR" sz="1400" dirty="0"/>
              <a:t>No and/or minimal mare </a:t>
            </a:r>
            <a:r>
              <a:rPr lang="fr-FR" sz="1400" dirty="0" err="1"/>
              <a:t>material</a:t>
            </a:r>
            <a:endParaRPr lang="fr-FR" sz="1400" dirty="0"/>
          </a:p>
          <a:p>
            <a:pPr lvl="1"/>
            <a:r>
              <a:rPr lang="fr-FR" sz="1400" dirty="0" err="1"/>
              <a:t>Same</a:t>
            </a:r>
            <a:r>
              <a:rPr lang="fr-FR" sz="1400" dirty="0"/>
              <a:t> </a:t>
            </a:r>
            <a:r>
              <a:rPr lang="fr-FR" sz="1400" dirty="0" err="1"/>
              <a:t>primary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 smtClean="0"/>
              <a:t>increased</a:t>
            </a:r>
            <a:r>
              <a:rPr lang="fr-FR" sz="1400" dirty="0" smtClean="0"/>
              <a:t> </a:t>
            </a:r>
            <a:r>
              <a:rPr lang="fr-FR" sz="1400" dirty="0" err="1" smtClean="0"/>
              <a:t>agglutinate</a:t>
            </a:r>
            <a:r>
              <a:rPr lang="fr-FR" sz="1400" dirty="0" smtClean="0"/>
              <a:t> </a:t>
            </a:r>
            <a:r>
              <a:rPr lang="fr-FR" sz="1400" dirty="0"/>
              <a:t>(+/- relative </a:t>
            </a:r>
            <a:r>
              <a:rPr lang="fr-FR" sz="1400" dirty="0" smtClean="0">
                <a:sym typeface="Symbol" panose="05050102010706020507" pitchFamily="18" charset="2"/>
              </a:rPr>
              <a:t>-</a:t>
            </a:r>
            <a:r>
              <a:rPr lang="fr-FR" sz="1400" dirty="0" smtClean="0"/>
              <a:t>phase </a:t>
            </a:r>
            <a:r>
              <a:rPr lang="fr-FR" sz="1400" dirty="0" err="1" smtClean="0"/>
              <a:t>iron-enrich</a:t>
            </a:r>
            <a:r>
              <a:rPr lang="fr-FR" sz="1400" dirty="0" smtClean="0"/>
              <a:t>.) </a:t>
            </a:r>
            <a:r>
              <a:rPr lang="fr-FR" sz="1400" dirty="0"/>
              <a:t>to </a:t>
            </a:r>
            <a:r>
              <a:rPr lang="fr-FR" sz="1400" dirty="0" err="1"/>
              <a:t>simulate</a:t>
            </a:r>
            <a:r>
              <a:rPr lang="fr-FR" sz="1400" dirty="0"/>
              <a:t> ‘mature’ </a:t>
            </a:r>
            <a:r>
              <a:rPr lang="fr-FR" sz="1400" dirty="0" err="1"/>
              <a:t>soil</a:t>
            </a:r>
            <a:endParaRPr lang="fr-FR" sz="1400" dirty="0"/>
          </a:p>
          <a:p>
            <a:pPr lvl="1"/>
            <a:r>
              <a:rPr lang="fr-FR" sz="1400" dirty="0" err="1"/>
              <a:t>Lower</a:t>
            </a:r>
            <a:r>
              <a:rPr lang="fr-FR" sz="1400" dirty="0"/>
              <a:t> </a:t>
            </a:r>
            <a:r>
              <a:rPr lang="fr-FR" sz="1400" dirty="0" err="1"/>
              <a:t>limit</a:t>
            </a:r>
            <a:r>
              <a:rPr lang="fr-FR" sz="1400" dirty="0"/>
              <a:t> of </a:t>
            </a:r>
            <a:r>
              <a:rPr lang="fr-FR" sz="1400" dirty="0" err="1"/>
              <a:t>particle</a:t>
            </a:r>
            <a:r>
              <a:rPr lang="fr-FR" sz="1400" dirty="0"/>
              <a:t> size range </a:t>
            </a:r>
            <a:r>
              <a:rPr lang="fr-FR" sz="1400" dirty="0" err="1"/>
              <a:t>should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0 microns.</a:t>
            </a:r>
          </a:p>
          <a:p>
            <a:pPr lvl="1"/>
            <a:r>
              <a:rPr lang="fr-FR" sz="1400" dirty="0" err="1"/>
              <a:t>Upper-limit</a:t>
            </a:r>
            <a:r>
              <a:rPr lang="fr-FR" sz="1400" dirty="0"/>
              <a:t> </a:t>
            </a:r>
            <a:r>
              <a:rPr lang="fr-FR" sz="1400" dirty="0" err="1"/>
              <a:t>cut</a:t>
            </a:r>
            <a:r>
              <a:rPr lang="fr-FR" sz="1400" dirty="0"/>
              <a:t>-off </a:t>
            </a:r>
            <a:r>
              <a:rPr lang="fr-FR" sz="1400" dirty="0" err="1"/>
              <a:t>requires</a:t>
            </a:r>
            <a:r>
              <a:rPr lang="fr-FR" sz="1400" dirty="0"/>
              <a:t> more </a:t>
            </a:r>
            <a:r>
              <a:rPr lang="fr-FR" sz="1400" dirty="0" err="1"/>
              <a:t>research</a:t>
            </a:r>
            <a:r>
              <a:rPr lang="fr-FR" sz="1400" dirty="0"/>
              <a:t>. </a:t>
            </a:r>
            <a:r>
              <a:rPr lang="fr-FR" sz="1400" dirty="0" err="1"/>
              <a:t>Tentatively</a:t>
            </a:r>
            <a:r>
              <a:rPr lang="fr-FR" sz="1400" dirty="0"/>
              <a:t> 90 µm </a:t>
            </a:r>
            <a:r>
              <a:rPr lang="fr-FR" sz="1400" dirty="0" err="1"/>
              <a:t>is</a:t>
            </a:r>
            <a:r>
              <a:rPr lang="fr-FR" sz="1400" dirty="0"/>
              <a:t> </a:t>
            </a:r>
            <a:r>
              <a:rPr lang="fr-FR" sz="1400" dirty="0" err="1"/>
              <a:t>suggested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EC2986-8E86-9390-692F-36DE25F21B15}"/>
              </a:ext>
            </a:extLst>
          </p:cNvPr>
          <p:cNvSpPr txBox="1">
            <a:spLocks/>
          </p:cNvSpPr>
          <p:nvPr/>
        </p:nvSpPr>
        <p:spPr bwMode="auto">
          <a:xfrm>
            <a:off x="1398090" y="4614363"/>
            <a:ext cx="6644474" cy="145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00" kern="0" dirty="0">
                <a:solidFill>
                  <a:schemeClr val="tx1"/>
                </a:solidFill>
              </a:rPr>
              <a:t>LHS-1 from </a:t>
            </a:r>
            <a:r>
              <a:rPr lang="en-GB" sz="1400" i="1" kern="0" dirty="0" smtClean="0">
                <a:solidFill>
                  <a:schemeClr val="tx1"/>
                </a:solidFill>
              </a:rPr>
              <a:t>Space </a:t>
            </a:r>
            <a:r>
              <a:rPr lang="en-GB" sz="1400" i="1" kern="0" dirty="0" err="1">
                <a:solidFill>
                  <a:schemeClr val="tx1"/>
                </a:solidFill>
              </a:rPr>
              <a:t>Ressource</a:t>
            </a:r>
            <a:r>
              <a:rPr lang="en-GB" sz="1400" i="1" kern="0" dirty="0">
                <a:solidFill>
                  <a:schemeClr val="tx1"/>
                </a:solidFill>
              </a:rPr>
              <a:t> </a:t>
            </a:r>
            <a:r>
              <a:rPr lang="en-GB" sz="1400" i="1" kern="0" dirty="0" smtClean="0">
                <a:solidFill>
                  <a:schemeClr val="tx1"/>
                </a:solidFill>
              </a:rPr>
              <a:t>Technologies</a:t>
            </a:r>
            <a:r>
              <a:rPr lang="en-GB" sz="1400" kern="0" dirty="0" smtClean="0">
                <a:solidFill>
                  <a:schemeClr val="tx1"/>
                </a:solidFill>
              </a:rPr>
              <a:t> (</a:t>
            </a:r>
            <a:r>
              <a:rPr lang="en-GB" sz="1400" kern="0" dirty="0" err="1" smtClean="0">
                <a:solidFill>
                  <a:schemeClr val="tx1"/>
                </a:solidFill>
              </a:rPr>
              <a:t>Exolith</a:t>
            </a:r>
            <a:r>
              <a:rPr lang="en-GB" sz="1400" kern="0" dirty="0" smtClean="0">
                <a:solidFill>
                  <a:schemeClr val="tx1"/>
                </a:solidFill>
              </a:rPr>
              <a:t>)</a:t>
            </a:r>
            <a:endParaRPr lang="en-GB" sz="1400" kern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00" kern="0" dirty="0" smtClean="0">
                <a:solidFill>
                  <a:schemeClr val="tx1"/>
                </a:solidFill>
              </a:rPr>
              <a:t>LHS-1-25A </a:t>
            </a:r>
            <a:r>
              <a:rPr lang="en-GB" sz="1400" kern="0" dirty="0">
                <a:solidFill>
                  <a:schemeClr val="tx1"/>
                </a:solidFill>
              </a:rPr>
              <a:t>Lunar Highlands 25% Agglutinated Simulant from </a:t>
            </a:r>
            <a:r>
              <a:rPr lang="en-GB" sz="1400" i="1" kern="0" dirty="0">
                <a:solidFill>
                  <a:schemeClr val="tx1"/>
                </a:solidFill>
              </a:rPr>
              <a:t>Space </a:t>
            </a:r>
            <a:r>
              <a:rPr lang="en-GB" sz="1400" i="1" kern="0" dirty="0" err="1">
                <a:solidFill>
                  <a:schemeClr val="tx1"/>
                </a:solidFill>
              </a:rPr>
              <a:t>Ressource</a:t>
            </a:r>
            <a:r>
              <a:rPr lang="en-GB" sz="1400" i="1" kern="0" dirty="0">
                <a:solidFill>
                  <a:schemeClr val="tx1"/>
                </a:solidFill>
              </a:rPr>
              <a:t> </a:t>
            </a:r>
            <a:r>
              <a:rPr lang="en-GB" sz="1400" i="1" kern="0" dirty="0" smtClean="0">
                <a:solidFill>
                  <a:schemeClr val="tx1"/>
                </a:solidFill>
              </a:rPr>
              <a:t>Technologies</a:t>
            </a:r>
            <a:r>
              <a:rPr lang="en-GB" sz="1400" kern="0" dirty="0" smtClean="0">
                <a:solidFill>
                  <a:schemeClr val="tx1"/>
                </a:solidFill>
              </a:rPr>
              <a:t> (</a:t>
            </a:r>
            <a:r>
              <a:rPr lang="en-GB" sz="1400" kern="0" dirty="0" err="1" smtClean="0">
                <a:solidFill>
                  <a:schemeClr val="tx1"/>
                </a:solidFill>
              </a:rPr>
              <a:t>Exolith</a:t>
            </a:r>
            <a:r>
              <a:rPr lang="en-GB" sz="1400" kern="0" dirty="0" smtClean="0">
                <a:solidFill>
                  <a:schemeClr val="tx1"/>
                </a:solidFill>
              </a:rPr>
              <a:t>) </a:t>
            </a:r>
          </a:p>
          <a:p>
            <a:pPr marL="271463">
              <a:spcBef>
                <a:spcPts val="0"/>
              </a:spcBef>
            </a:pPr>
            <a:r>
              <a:rPr lang="en-GB" sz="1200" kern="0" dirty="0" smtClean="0">
                <a:solidFill>
                  <a:schemeClr val="tx1"/>
                </a:solidFill>
              </a:rPr>
              <a:t>(75</a:t>
            </a:r>
            <a:r>
              <a:rPr lang="en-GB" sz="1200" kern="0" dirty="0">
                <a:solidFill>
                  <a:schemeClr val="tx1"/>
                </a:solidFill>
              </a:rPr>
              <a:t>% LHS-1 Lunar Highlands Simulant and 25%  Anorthosite Agglutinates, by </a:t>
            </a:r>
            <a:r>
              <a:rPr lang="en-GB" sz="1200" kern="0" dirty="0" smtClean="0">
                <a:solidFill>
                  <a:schemeClr val="tx1"/>
                </a:solidFill>
              </a:rPr>
              <a:t>weight)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00" kern="0" dirty="0" smtClean="0">
                <a:solidFill>
                  <a:schemeClr val="tx1"/>
                </a:solidFill>
              </a:rPr>
              <a:t>Both with </a:t>
            </a:r>
            <a:r>
              <a:rPr lang="en-GB" sz="1400" kern="0" dirty="0">
                <a:solidFill>
                  <a:schemeClr val="tx1"/>
                </a:solidFill>
              </a:rPr>
              <a:t>custom sieve &lt; 100 µm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400" kern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400" kern="0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411" y="1371600"/>
            <a:ext cx="3499782" cy="98417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8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578348-EBB8-458F-B79C-DDCF77A1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</a:t>
            </a:r>
            <a:r>
              <a:rPr lang="fr-FR" dirty="0" err="1" smtClean="0"/>
              <a:t>Set-up</a:t>
            </a:r>
            <a:r>
              <a:rPr lang="fr-FR" dirty="0" smtClean="0"/>
              <a:t> &amp; </a:t>
            </a:r>
            <a:r>
              <a:rPr lang="fr-FR" dirty="0" err="1" smtClean="0"/>
              <a:t>approach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A8A4DB-43FF-4DD1-9CD8-BA34924D4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45" y="2288984"/>
            <a:ext cx="2380337" cy="1465541"/>
          </a:xfrm>
          <a:prstGeom prst="rect">
            <a:avLst/>
          </a:prstGeom>
          <a:noFill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841116-1539-4A7D-915A-5BCF28E58051}"/>
              </a:ext>
            </a:extLst>
          </p:cNvPr>
          <p:cNvSpPr txBox="1"/>
          <p:nvPr/>
        </p:nvSpPr>
        <p:spPr>
          <a:xfrm>
            <a:off x="857512" y="3098241"/>
            <a:ext cx="213726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tx1"/>
                </a:solidFill>
              </a:rPr>
              <a:t>Dust</a:t>
            </a:r>
            <a:r>
              <a:rPr lang="fr-FR" sz="1400" dirty="0">
                <a:solidFill>
                  <a:schemeClr val="tx1"/>
                </a:solidFill>
              </a:rPr>
              <a:t> percent area </a:t>
            </a:r>
            <a:r>
              <a:rPr lang="fr-FR" sz="1400" dirty="0" err="1">
                <a:solidFill>
                  <a:schemeClr val="tx1"/>
                </a:solidFill>
              </a:rPr>
              <a:t>coverage</a:t>
            </a:r>
            <a:r>
              <a:rPr lang="fr-FR" sz="1400" dirty="0">
                <a:solidFill>
                  <a:schemeClr val="tx1"/>
                </a:solidFill>
              </a:rPr>
              <a:t> (PAC) : %</a:t>
            </a:r>
            <a:r>
              <a:rPr lang="fr-FR" sz="1400" dirty="0" err="1">
                <a:solidFill>
                  <a:schemeClr val="tx1"/>
                </a:solidFill>
              </a:rPr>
              <a:t>cov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096" y="2314064"/>
            <a:ext cx="1363372" cy="11260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02835" y="3455237"/>
            <a:ext cx="1769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%</a:t>
            </a:r>
            <a:r>
              <a:rPr lang="en-US" sz="1400" dirty="0" err="1"/>
              <a:t>Cov</a:t>
            </a:r>
            <a:r>
              <a:rPr lang="en-US" sz="1400" dirty="0"/>
              <a:t> ±15</a:t>
            </a:r>
            <a:r>
              <a:rPr lang="en-US" sz="1400" dirty="0" smtClean="0"/>
              <a:t>%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045" y="1234985"/>
            <a:ext cx="2700338" cy="79858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590" y="4309071"/>
            <a:ext cx="1512074" cy="1884984"/>
          </a:xfrm>
          <a:prstGeom prst="rect">
            <a:avLst/>
          </a:prstGeom>
        </p:spPr>
      </p:pic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0904CE28-4999-4A94-B4FB-648DCE525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63" y="4256023"/>
            <a:ext cx="5244484" cy="1642717"/>
          </a:xfrm>
        </p:spPr>
        <p:txBody>
          <a:bodyPr/>
          <a:lstStyle/>
          <a:p>
            <a:pPr marL="0" indent="0" eaLnBrk="1" fontAlgn="t" hangingPunct="1">
              <a:buNone/>
            </a:pPr>
            <a:r>
              <a:rPr lang="fr-FR" sz="1800" b="1" dirty="0" err="1" smtClean="0"/>
              <a:t>Measurement</a:t>
            </a:r>
            <a:r>
              <a:rPr lang="fr-FR" sz="1800" b="1" dirty="0" smtClean="0"/>
              <a:t> (</a:t>
            </a:r>
            <a:r>
              <a:rPr lang="fr-FR" sz="1800" b="1" dirty="0" smtClean="0">
                <a:sym typeface="Symbol" panose="05050102010706020507" pitchFamily="18" charset="2"/>
              </a:rPr>
              <a:t>, , %T)</a:t>
            </a:r>
            <a:endParaRPr lang="fr-FR" sz="1800" b="1" dirty="0" smtClean="0"/>
          </a:p>
          <a:p>
            <a:pPr eaLnBrk="1" fontAlgn="t" hangingPunct="1"/>
            <a:r>
              <a:rPr lang="fr-FR" sz="1600" dirty="0"/>
              <a:t>No direct contact </a:t>
            </a:r>
            <a:r>
              <a:rPr lang="fr-FR" sz="1600" dirty="0" smtClean="0"/>
              <a:t>of </a:t>
            </a:r>
            <a:r>
              <a:rPr lang="fr-FR" sz="1600" dirty="0" err="1" smtClean="0"/>
              <a:t>meas</a:t>
            </a:r>
            <a:r>
              <a:rPr lang="fr-FR" sz="1600" dirty="0" smtClean="0"/>
              <a:t>. </a:t>
            </a:r>
            <a:r>
              <a:rPr lang="fr-FR" sz="1600" dirty="0" err="1"/>
              <a:t>h</a:t>
            </a:r>
            <a:r>
              <a:rPr lang="fr-FR" sz="1600" dirty="0" err="1" smtClean="0"/>
              <a:t>ead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/>
              <a:t>dusty</a:t>
            </a:r>
            <a:r>
              <a:rPr lang="fr-FR" sz="1600" dirty="0"/>
              <a:t> </a:t>
            </a:r>
            <a:r>
              <a:rPr lang="fr-FR" sz="1600" dirty="0" smtClean="0"/>
              <a:t>surface (E1-&gt;E3)</a:t>
            </a:r>
            <a:endParaRPr lang="fr-FR" sz="1600" dirty="0"/>
          </a:p>
          <a:p>
            <a:pPr eaLnBrk="1" fontAlgn="auto" hangingPunct="1"/>
            <a:r>
              <a:rPr lang="fr-FR" sz="1600" dirty="0" err="1" smtClean="0"/>
              <a:t>Mapping</a:t>
            </a:r>
            <a:r>
              <a:rPr lang="fr-FR" sz="1600" dirty="0" smtClean="0"/>
              <a:t> &amp; </a:t>
            </a:r>
            <a:r>
              <a:rPr lang="fr-FR" sz="1600" dirty="0" err="1" smtClean="0"/>
              <a:t>meas</a:t>
            </a:r>
            <a:r>
              <a:rPr lang="fr-FR" sz="1600" dirty="0" smtClean="0"/>
              <a:t>. at </a:t>
            </a:r>
            <a:r>
              <a:rPr lang="fr-FR" sz="1600" dirty="0"/>
              <a:t>3 </a:t>
            </a:r>
            <a:r>
              <a:rPr lang="fr-FR" sz="1600" dirty="0" smtClean="0"/>
              <a:t>(</a:t>
            </a:r>
            <a:r>
              <a:rPr lang="fr-FR" sz="1600" dirty="0" err="1" smtClean="0"/>
              <a:t>same</a:t>
            </a:r>
            <a:r>
              <a:rPr lang="fr-FR" sz="1600" dirty="0" smtClean="0"/>
              <a:t>) positions on </a:t>
            </a:r>
            <a:r>
              <a:rPr lang="fr-FR" sz="1600" dirty="0" err="1" smtClean="0"/>
              <a:t>sample</a:t>
            </a:r>
            <a:endParaRPr lang="fr-FR" sz="1600" dirty="0" smtClean="0"/>
          </a:p>
          <a:p>
            <a:pPr eaLnBrk="1" fontAlgn="auto" hangingPunct="1"/>
            <a:r>
              <a:rPr lang="fr-FR" sz="1600" dirty="0" err="1" smtClean="0"/>
              <a:t>Average</a:t>
            </a:r>
            <a:r>
              <a:rPr lang="fr-FR" sz="1600" dirty="0" smtClean="0"/>
              <a:t> data or per position</a:t>
            </a:r>
            <a:endParaRPr lang="fr-FR" sz="1600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24" name="Rectangle 23"/>
          <p:cNvSpPr/>
          <p:nvPr/>
        </p:nvSpPr>
        <p:spPr>
          <a:xfrm>
            <a:off x="1031530" y="5718774"/>
            <a:ext cx="4383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Solar </a:t>
            </a:r>
            <a:r>
              <a:rPr lang="fr-FR" sz="1400" dirty="0" smtClean="0"/>
              <a:t>absorptance [250-2500nm] </a:t>
            </a:r>
            <a:r>
              <a:rPr lang="fr-FR" sz="1400" dirty="0"/>
              <a:t>±1%</a:t>
            </a:r>
          </a:p>
          <a:p>
            <a:r>
              <a:rPr lang="fr-FR" sz="1400" dirty="0" err="1"/>
              <a:t>Emissivity</a:t>
            </a:r>
            <a:r>
              <a:rPr lang="fr-FR" sz="1400" dirty="0"/>
              <a:t> </a:t>
            </a:r>
            <a:r>
              <a:rPr lang="fr-FR" sz="1400" dirty="0" smtClean="0"/>
              <a:t>[3-35µm] ±3</a:t>
            </a:r>
            <a:r>
              <a:rPr lang="fr-FR" sz="1400" dirty="0"/>
              <a:t>%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0904CE28-4999-4A94-B4FB-648DCE525ACB}"/>
              </a:ext>
            </a:extLst>
          </p:cNvPr>
          <p:cNvSpPr txBox="1">
            <a:spLocks/>
          </p:cNvSpPr>
          <p:nvPr/>
        </p:nvSpPr>
        <p:spPr bwMode="auto">
          <a:xfrm>
            <a:off x="493721" y="1216970"/>
            <a:ext cx="5244484" cy="16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19716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pPr marL="0" indent="0" eaLnBrk="1" fontAlgn="t" hangingPunct="1">
              <a:buFontTx/>
              <a:buNone/>
            </a:pPr>
            <a:r>
              <a:rPr lang="fr-FR" sz="1800" b="1" kern="0" dirty="0" err="1" smtClean="0"/>
              <a:t>Dust</a:t>
            </a:r>
            <a:r>
              <a:rPr lang="fr-FR" sz="1800" b="1" kern="0" dirty="0" smtClean="0"/>
              <a:t> </a:t>
            </a:r>
            <a:r>
              <a:rPr lang="fr-FR" sz="1800" b="1" kern="0" dirty="0" err="1" smtClean="0"/>
              <a:t>Deposit</a:t>
            </a:r>
            <a:r>
              <a:rPr lang="fr-FR" sz="1800" b="1" kern="0" dirty="0" smtClean="0"/>
              <a:t> (DROP)</a:t>
            </a:r>
          </a:p>
          <a:p>
            <a:pPr eaLnBrk="1" fontAlgn="t" hangingPunct="1"/>
            <a:r>
              <a:rPr lang="en-US" sz="1600" b="0" dirty="0"/>
              <a:t>combined effect of depressurized chamber and pulsed air inlet </a:t>
            </a:r>
            <a:endParaRPr lang="en-US" sz="1600" b="0" dirty="0" smtClean="0"/>
          </a:p>
          <a:p>
            <a:pPr marL="0" indent="0" eaLnBrk="1" fontAlgn="t" hangingPunct="1">
              <a:buNone/>
            </a:pPr>
            <a:r>
              <a:rPr lang="en-US" sz="1800" b="1" kern="0" dirty="0" smtClean="0"/>
              <a:t>Characterization</a:t>
            </a:r>
          </a:p>
          <a:p>
            <a:pPr eaLnBrk="1" fontAlgn="t" hangingPunct="1"/>
            <a:r>
              <a:rPr lang="en-US" sz="1600" b="0" dirty="0"/>
              <a:t>2D/3D reconstruction </a:t>
            </a:r>
            <a:r>
              <a:rPr lang="en-US" sz="1600" b="0" dirty="0" smtClean="0"/>
              <a:t>mapping</a:t>
            </a:r>
          </a:p>
          <a:p>
            <a:pPr eaLnBrk="1" fontAlgn="t" hangingPunct="1"/>
            <a:r>
              <a:rPr lang="en-US" sz="1600" b="0" dirty="0" smtClean="0"/>
              <a:t>particle </a:t>
            </a:r>
            <a:r>
              <a:rPr lang="en-US" sz="1600" b="0" dirty="0"/>
              <a:t>counting software</a:t>
            </a:r>
            <a:endParaRPr lang="en-US" sz="1600" b="0" kern="0" dirty="0"/>
          </a:p>
          <a:p>
            <a:pPr marL="0" indent="0">
              <a:buFontTx/>
              <a:buNone/>
            </a:pPr>
            <a:endParaRPr lang="fr-FR" sz="1800" b="0" kern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89059" y="3868230"/>
            <a:ext cx="81436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[</a:t>
            </a:r>
            <a:r>
              <a:rPr lang="en-US" sz="1400" i="1" dirty="0"/>
              <a:t>NASA-STD-1008] &amp; [Argonaut Spec] = few 10s </a:t>
            </a:r>
            <a:r>
              <a:rPr lang="en-US" sz="1400" i="1" dirty="0" smtClean="0"/>
              <a:t>µg/cm²/year</a:t>
            </a:r>
            <a:r>
              <a:rPr lang="en-US" sz="1400" i="1" dirty="0"/>
              <a:t>, experiment 18 </a:t>
            </a:r>
            <a:r>
              <a:rPr lang="en-US" sz="1400" i="1" dirty="0" smtClean="0"/>
              <a:t>µg/cm².PAC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391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012" y="3266750"/>
            <a:ext cx="3832151" cy="23373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5572125" cy="1025525"/>
          </a:xfrm>
        </p:spPr>
        <p:txBody>
          <a:bodyPr/>
          <a:lstStyle/>
          <a:p>
            <a:r>
              <a:rPr lang="fr-FR" dirty="0" smtClean="0"/>
              <a:t>White </a:t>
            </a:r>
            <a:r>
              <a:rPr lang="fr-FR" dirty="0" err="1" smtClean="0"/>
              <a:t>paintings</a:t>
            </a:r>
            <a:r>
              <a:rPr lang="fr-FR" dirty="0" smtClean="0"/>
              <a:t> test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B73C121-3F0D-12E7-37C6-185D2122A329}"/>
              </a:ext>
            </a:extLst>
          </p:cNvPr>
          <p:cNvSpPr txBox="1"/>
          <p:nvPr/>
        </p:nvSpPr>
        <p:spPr>
          <a:xfrm>
            <a:off x="6370841" y="1335785"/>
            <a:ext cx="19979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+mj-lt"/>
              </a:rPr>
              <a:t>OSR 30% ~ 540 µg/cm² 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BD29EB79-3152-83F7-5D14-083817B552DF}"/>
              </a:ext>
            </a:extLst>
          </p:cNvPr>
          <p:cNvSpPr txBox="1"/>
          <p:nvPr/>
        </p:nvSpPr>
        <p:spPr>
          <a:xfrm>
            <a:off x="670302" y="1335785"/>
            <a:ext cx="23154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+mj-lt"/>
              </a:rPr>
              <a:t>OSR 5% ~ 90 µg/cm²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685897CE-3B7A-3386-DAA9-6D3192746EF4}"/>
              </a:ext>
            </a:extLst>
          </p:cNvPr>
          <p:cNvSpPr txBox="1"/>
          <p:nvPr/>
        </p:nvSpPr>
        <p:spPr>
          <a:xfrm>
            <a:off x="3616506" y="1331650"/>
            <a:ext cx="1693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  <a:latin typeface="+mj-lt"/>
              </a:rPr>
              <a:t>OSR 15% ~ 270 µg/cm²</a:t>
            </a:r>
          </a:p>
        </p:txBody>
      </p:sp>
      <p:pic>
        <p:nvPicPr>
          <p:cNvPr id="12" name="Picture 3" descr="A circle made of small black particles&#10;&#10;Description automatically generated">
            <a:extLst>
              <a:ext uri="{FF2B5EF4-FFF2-40B4-BE49-F238E27FC236}">
                <a16:creationId xmlns:a16="http://schemas.microsoft.com/office/drawing/2014/main" id="{3AA9E5B4-8392-040C-DD24-9FBC7A2B1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70" y="1259543"/>
            <a:ext cx="2515003" cy="1881340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6C29AB22-B901-7C9D-AB88-80D8FDE6F045}"/>
              </a:ext>
            </a:extLst>
          </p:cNvPr>
          <p:cNvSpPr txBox="1"/>
          <p:nvPr/>
        </p:nvSpPr>
        <p:spPr>
          <a:xfrm>
            <a:off x="6493656" y="1241842"/>
            <a:ext cx="1603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+mj-lt"/>
              </a:rPr>
              <a:t>SG121   30%</a:t>
            </a:r>
          </a:p>
        </p:txBody>
      </p:sp>
      <p:pic>
        <p:nvPicPr>
          <p:cNvPr id="14" name="Picture 5" descr="A white surface with black dots&#10;&#10;Description automatically generated">
            <a:extLst>
              <a:ext uri="{FF2B5EF4-FFF2-40B4-BE49-F238E27FC236}">
                <a16:creationId xmlns:a16="http://schemas.microsoft.com/office/drawing/2014/main" id="{3B91477C-3D83-4FCA-1CAE-E8FBDAB2E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3" y="1241842"/>
            <a:ext cx="2515005" cy="1881341"/>
          </a:xfrm>
          <a:prstGeom prst="rect">
            <a:avLst/>
          </a:prstGeom>
        </p:spPr>
      </p:pic>
      <p:pic>
        <p:nvPicPr>
          <p:cNvPr id="15" name="Picture 6" descr="A large circle of small black dots&#10;&#10;Description automatically generated">
            <a:extLst>
              <a:ext uri="{FF2B5EF4-FFF2-40B4-BE49-F238E27FC236}">
                <a16:creationId xmlns:a16="http://schemas.microsoft.com/office/drawing/2014/main" id="{F3E3595F-AF71-D03F-0E06-502A658750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34" y="1259543"/>
            <a:ext cx="2522814" cy="1887183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03041EEC-FEBF-34BA-0596-C26F6FDEAA3C}"/>
              </a:ext>
            </a:extLst>
          </p:cNvPr>
          <p:cNvSpPr txBox="1"/>
          <p:nvPr/>
        </p:nvSpPr>
        <p:spPr>
          <a:xfrm>
            <a:off x="3637220" y="1241842"/>
            <a:ext cx="1603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+mj-lt"/>
              </a:rPr>
              <a:t>SG121   15%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CD171634-C757-5ABD-410D-DD44433C74DE}"/>
              </a:ext>
            </a:extLst>
          </p:cNvPr>
          <p:cNvSpPr txBox="1"/>
          <p:nvPr/>
        </p:nvSpPr>
        <p:spPr>
          <a:xfrm>
            <a:off x="621063" y="1241842"/>
            <a:ext cx="16035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+mj-lt"/>
              </a:rPr>
              <a:t>SG121   5%</a:t>
            </a:r>
          </a:p>
        </p:txBody>
      </p:sp>
      <p:sp>
        <p:nvSpPr>
          <p:cNvPr id="9" name="Légende encadrée 2 8"/>
          <p:cNvSpPr/>
          <p:nvPr/>
        </p:nvSpPr>
        <p:spPr bwMode="auto">
          <a:xfrm>
            <a:off x="8097240" y="3187597"/>
            <a:ext cx="957860" cy="3905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320"/>
              <a:gd name="adj6" fmla="val -56014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Compacted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rPr>
              <a:t> LDS</a:t>
            </a:r>
            <a:endParaRPr kumimoji="0" lang="fr-FR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6315887"/>
            <a:ext cx="885825" cy="52440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2" y="3266750"/>
            <a:ext cx="3692459" cy="23460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1062" y="5578930"/>
            <a:ext cx="3751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/>
              <a:t>Emissivity</a:t>
            </a:r>
            <a:r>
              <a:rPr lang="fr-FR" sz="1400" dirty="0" smtClean="0"/>
              <a:t> : Modification </a:t>
            </a:r>
            <a:r>
              <a:rPr lang="fr-FR" sz="1400" dirty="0"/>
              <a:t>Factor close to 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439012" y="5570256"/>
            <a:ext cx="4616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Solar absorptance : </a:t>
            </a:r>
          </a:p>
          <a:p>
            <a:r>
              <a:rPr lang="fr-FR" sz="1400" dirty="0" smtClean="0"/>
              <a:t>« </a:t>
            </a:r>
            <a:r>
              <a:rPr lang="fr-FR" sz="1400" dirty="0" err="1" smtClean="0"/>
              <a:t>compacted</a:t>
            </a:r>
            <a:r>
              <a:rPr lang="fr-FR" sz="1400" dirty="0" smtClean="0"/>
              <a:t> » LDS data </a:t>
            </a:r>
            <a:r>
              <a:rPr lang="fr-FR" sz="1400" dirty="0" err="1" smtClean="0"/>
              <a:t>valid</a:t>
            </a:r>
            <a:r>
              <a:rPr lang="fr-FR" sz="1400" dirty="0" smtClean="0"/>
              <a:t> for the </a:t>
            </a:r>
            <a:r>
              <a:rPr lang="fr-FR" sz="1400" dirty="0" err="1" smtClean="0"/>
              <a:t>exp</a:t>
            </a:r>
            <a:r>
              <a:rPr lang="fr-FR" sz="1400" dirty="0" smtClean="0"/>
              <a:t>. data </a:t>
            </a:r>
            <a:r>
              <a:rPr lang="fr-FR" sz="1400" dirty="0" err="1" smtClean="0"/>
              <a:t>fitting</a:t>
            </a:r>
            <a:r>
              <a:rPr lang="fr-FR" sz="1400" dirty="0" smtClean="0"/>
              <a:t>? 2 </a:t>
            </a:r>
            <a:r>
              <a:rPr lang="fr-FR" sz="1400" dirty="0" err="1" smtClean="0">
                <a:sym typeface="Symbol" panose="05050102010706020507" pitchFamily="18" charset="2"/>
              </a:rPr>
              <a:t>different</a:t>
            </a:r>
            <a:r>
              <a:rPr lang="fr-FR" sz="1400" dirty="0" smtClean="0">
                <a:sym typeface="Symbol" panose="05050102010706020507" pitchFamily="18" charset="2"/>
              </a:rPr>
              <a:t> </a:t>
            </a:r>
            <a:r>
              <a:rPr lang="fr-FR" sz="1400" dirty="0" err="1" smtClean="0">
                <a:sym typeface="Symbol" panose="05050102010706020507" pitchFamily="18" charset="2"/>
              </a:rPr>
              <a:t>laws</a:t>
            </a:r>
            <a:r>
              <a:rPr lang="fr-FR" sz="1400" dirty="0" smtClean="0">
                <a:sym typeface="Symbol" panose="05050102010706020507" pitchFamily="18" charset="2"/>
              </a:rPr>
              <a:t> for </a:t>
            </a:r>
            <a:r>
              <a:rPr lang="fr-FR" sz="1400" dirty="0" err="1" smtClean="0">
                <a:sym typeface="Symbol" panose="05050102010706020507" pitchFamily="18" charset="2"/>
              </a:rPr>
              <a:t>low</a:t>
            </a:r>
            <a:r>
              <a:rPr lang="fr-FR" sz="1400" dirty="0" smtClean="0">
                <a:sym typeface="Symbol" panose="05050102010706020507" pitchFamily="18" charset="2"/>
              </a:rPr>
              <a:t> &amp; high %</a:t>
            </a:r>
            <a:r>
              <a:rPr lang="fr-FR" sz="1400" dirty="0" err="1" smtClean="0">
                <a:sym typeface="Symbol" panose="05050102010706020507" pitchFamily="18" charset="2"/>
              </a:rPr>
              <a:t>cov</a:t>
            </a:r>
            <a:r>
              <a:rPr lang="fr-FR" sz="1400" dirty="0">
                <a:sym typeface="Symbol" panose="05050102010706020507" pitchFamily="18" charset="2"/>
              </a:rPr>
              <a:t>?</a:t>
            </a:r>
            <a:endParaRPr lang="fr-FR" sz="1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9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res soulignés ou pas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Geneva"/>
      </a:majorFont>
      <a:minorFont>
        <a:latin typeface="Arial"/>
        <a:ea typeface="ＭＳ Ｐゴシック"/>
        <a:cs typeface="Genev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12236</TotalTime>
  <Words>1499</Words>
  <Application>Microsoft Office PowerPoint</Application>
  <PresentationFormat>Affichage à l'écran (4:3)</PresentationFormat>
  <Paragraphs>290</Paragraphs>
  <Slides>17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Geneva</vt:lpstr>
      <vt:lpstr>Symbol</vt:lpstr>
      <vt:lpstr>Times New Roman</vt:lpstr>
      <vt:lpstr>Wingdings</vt:lpstr>
      <vt:lpstr>Titres soulignés ou pas</vt:lpstr>
      <vt:lpstr>Evolution of thermo-optical properties of solar panels or thermal control materials with lunar dust simulants contamination </vt:lpstr>
      <vt:lpstr>Context : Argonaut lander </vt:lpstr>
      <vt:lpstr>Objective and description of the activity</vt:lpstr>
      <vt:lpstr>Outline</vt:lpstr>
      <vt:lpstr>Materials Samples Selection</vt:lpstr>
      <vt:lpstr>Dust deposition rates</vt:lpstr>
      <vt:lpstr>Lunar Dust Simulants Selection (experts from the ESA Sample Analogue Curation Facility)</vt:lpstr>
      <vt:lpstr>Experimental Set-up &amp; approach</vt:lpstr>
      <vt:lpstr>White paintings test results</vt:lpstr>
      <vt:lpstr>OSR test results</vt:lpstr>
      <vt:lpstr>Emissivity results (misc. samples)</vt:lpstr>
      <vt:lpstr>Solar absorptance results (misc. samples) </vt:lpstr>
      <vt:lpstr>Solar absorptance results (misc. samples) </vt:lpstr>
      <vt:lpstr>Fittings of data</vt:lpstr>
      <vt:lpstr>Impact on Thermal System</vt:lpstr>
      <vt:lpstr>Summary</vt:lpstr>
      <vt:lpstr>Thank you!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D-POWTHES Project Dust effects on POWer and THermal Equipment Surfaces</dc:title>
  <dc:creator>MATÉO VÉLEZ JEAN-CHARLES</dc:creator>
  <cp:lastModifiedBy>Sophie Duzellier</cp:lastModifiedBy>
  <cp:revision>686</cp:revision>
  <cp:lastPrinted>2024-08-08T09:06:19Z</cp:lastPrinted>
  <dcterms:modified xsi:type="dcterms:W3CDTF">2024-11-28T14:49:13Z</dcterms:modified>
</cp:coreProperties>
</file>