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  <p:sldMasterId id="2147483680" r:id="rId4"/>
    <p:sldMasterId id="2147483690" r:id="rId5"/>
  </p:sldMasterIdLst>
  <p:notesMasterIdLst>
    <p:notesMasterId r:id="rId24"/>
  </p:notesMasterIdLst>
  <p:sldIdLst>
    <p:sldId id="256" r:id="rId6"/>
    <p:sldId id="275" r:id="rId7"/>
    <p:sldId id="258" r:id="rId8"/>
    <p:sldId id="289" r:id="rId9"/>
    <p:sldId id="260" r:id="rId10"/>
    <p:sldId id="265" r:id="rId11"/>
    <p:sldId id="267" r:id="rId12"/>
    <p:sldId id="269" r:id="rId13"/>
    <p:sldId id="288" r:id="rId14"/>
    <p:sldId id="287" r:id="rId15"/>
    <p:sldId id="278" r:id="rId16"/>
    <p:sldId id="285" r:id="rId17"/>
    <p:sldId id="286" r:id="rId18"/>
    <p:sldId id="279" r:id="rId19"/>
    <p:sldId id="280" r:id="rId20"/>
    <p:sldId id="281" r:id="rId21"/>
    <p:sldId id="290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8A209-5DE1-4020-9564-D122881BE897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D357D-7F57-4EF9-B940-3E5E07C80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6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C173-D336-4429-BE64-F6CFCEA9010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4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C173-D336-4429-BE64-F6CFCEA9010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8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C173-D336-4429-BE64-F6CFCEA901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85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C173-D336-4429-BE64-F6CFCEA9010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14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D357D-7F57-4EF9-B940-3E5E07C804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6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26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19" indent="-171419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76C60-65FB-4AE5-A8BA-D5F0E93E19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1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C173-D336-4429-BE64-F6CFCEA9010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54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D357D-7F57-4EF9-B940-3E5E07C804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23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D357D-7F57-4EF9-B940-3E5E07C804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42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B0C4-13D2-4117-AAE3-E91D7A402F2E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CD3-11BC-4B8E-B71F-37D47C2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B0C4-13D2-4117-AAE3-E91D7A402F2E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CD3-11BC-4B8E-B71F-37D47C2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5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B0C4-13D2-4117-AAE3-E91D7A402F2E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CD3-11BC-4B8E-B71F-37D47C2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5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547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2BE0-4CA4-4BD3-BC9F-B41F86E8D2E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2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0632" y="6356352"/>
            <a:ext cx="914400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DB79-25D6-47C0-AB51-22A13A0BBB50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54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078A-E944-47F9-B7BA-CEAF4D470424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6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4680524" y="958851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9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/>
          </p:nvPr>
        </p:nvSpPr>
        <p:spPr>
          <a:xfrm>
            <a:off x="354014" y="958851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407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9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5913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64350" y="288577"/>
            <a:ext cx="5961300" cy="85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1" y="1536635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853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12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B0C4-13D2-4117-AAE3-E91D7A402F2E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CD3-11BC-4B8E-B71F-37D47C2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52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FC58C-15BD-441D-B5ED-3859E2286C2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04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274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2BE0-4CA4-4BD3-BC9F-B41F86E8D2E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67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0632" y="6356350"/>
            <a:ext cx="914400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DB79-25D6-47C0-AB51-22A13A0BBB50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45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078A-E944-47F9-B7BA-CEAF4D470424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98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468052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7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/>
          </p:nvPr>
        </p:nvSpPr>
        <p:spPr>
          <a:xfrm>
            <a:off x="35401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740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7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2544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64350" y="288575"/>
            <a:ext cx="5961300" cy="85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402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433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FC58C-15BD-441D-B5ED-3859E2286C2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5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B0C4-13D2-4117-AAE3-E91D7A402F2E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CD3-11BC-4B8E-B71F-37D47C2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2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97901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2BE0-4CA4-4BD3-BC9F-B41F86E8D2E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40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0632" y="6356350"/>
            <a:ext cx="914400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DB79-25D6-47C0-AB51-22A13A0BBB50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28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078A-E944-47F9-B7BA-CEAF4D470424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36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468052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7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/>
          </p:nvPr>
        </p:nvSpPr>
        <p:spPr>
          <a:xfrm>
            <a:off x="35401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235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7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7004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64350" y="288575"/>
            <a:ext cx="5961300" cy="85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399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040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FC58C-15BD-441D-B5ED-3859E2286C2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34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254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B0C4-13D2-4117-AAE3-E91D7A402F2E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CD3-11BC-4B8E-B71F-37D47C2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81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52BE0-4CA4-4BD3-BC9F-B41F86E8D2E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88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0632" y="6356350"/>
            <a:ext cx="914400" cy="365125"/>
          </a:xfrm>
        </p:spPr>
        <p:txBody>
          <a:bodyPr/>
          <a:lstStyle>
            <a:lvl1pPr>
              <a:defRPr smtClean="0"/>
            </a:lvl1pPr>
          </a:lstStyle>
          <a:p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ADB79-25D6-47C0-AB51-22A13A0BBB50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960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1078A-E944-47F9-B7BA-CEAF4D470424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97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sz="quarter" idx="12"/>
          </p:nvPr>
        </p:nvSpPr>
        <p:spPr>
          <a:xfrm>
            <a:off x="468052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7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/>
          </p:nvPr>
        </p:nvSpPr>
        <p:spPr>
          <a:xfrm>
            <a:off x="354013" y="958850"/>
            <a:ext cx="4111455" cy="5281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75" indent="-231775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57200" indent="-225425">
              <a:buFont typeface="Arial" panose="020B0604020202020204" pitchFamily="34" charset="0"/>
              <a:buChar char="‒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8975" indent="-23177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-225425">
              <a:buFont typeface="Arial" panose="020B0604020202020204" pitchFamily="34" charset="0"/>
              <a:buChar char="‒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78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53441" y="88777"/>
            <a:ext cx="6675120" cy="72796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>
                <a:solidFill>
                  <a:srgbClr val="CF102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80642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64350" y="288575"/>
            <a:ext cx="5961300" cy="85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2pPr>
            <a:lvl3pPr lvl="2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3pPr>
            <a:lvl4pPr lvl="3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4pPr>
            <a:lvl5pPr lvl="4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5pPr>
            <a:lvl6pPr lvl="5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6pPr>
            <a:lvl7pPr lvl="6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7pPr>
            <a:lvl8pPr lvl="7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8pPr>
            <a:lvl9pPr lvl="8" indent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083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9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 sz="9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774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FC58C-15BD-441D-B5ED-3859E2286C26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B0C4-13D2-4117-AAE3-E91D7A402F2E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CD3-11BC-4B8E-B71F-37D47C2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9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B0C4-13D2-4117-AAE3-E91D7A402F2E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CD3-11BC-4B8E-B71F-37D47C2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2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B0C4-13D2-4117-AAE3-E91D7A402F2E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CD3-11BC-4B8E-B71F-37D47C2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B0C4-13D2-4117-AAE3-E91D7A402F2E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CD3-11BC-4B8E-B71F-37D47C2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7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B0C4-13D2-4117-AAE3-E91D7A402F2E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2CD3-11BC-4B8E-B71F-37D47C2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B0C4-13D2-4117-AAE3-E91D7A402F2E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82CD3-11BC-4B8E-B71F-37D47C2F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2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andt_SOO-DOH-Presentation_NO-TEXT_5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1" y="128337"/>
            <a:ext cx="6408821" cy="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0632" y="6356352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2422" y="6356352"/>
            <a:ext cx="7331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663" y="6356352"/>
            <a:ext cx="68179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60F4D7-1FAC-41F5-8B13-40B192A29539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8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andt_SOO-DOH-Presentation_NO-TEXT_5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0632" y="6356350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2421" y="6356350"/>
            <a:ext cx="7331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60F4D7-1FAC-41F5-8B13-40B192A29539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7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andt_SOO-DOH-Presentation_NO-TEXT_5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0632" y="6356350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2421" y="6356350"/>
            <a:ext cx="7331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60F4D7-1FAC-41F5-8B13-40B192A29539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andt_SOO-DOH-Presentation_NO-TEXT_5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0632" y="6356350"/>
            <a:ext cx="914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2421" y="6356350"/>
            <a:ext cx="7331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D60F4D7-1FAC-41F5-8B13-40B192A29539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4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32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042430"/>
            <a:ext cx="8115300" cy="219248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GOES-19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MPS-HI Calibration: The Newest GOES Radiation Belt Instrument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353699"/>
            <a:ext cx="8686800" cy="249051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20, 2025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IRENE Space Radiation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Modelling</a:t>
            </a:r>
          </a:p>
          <a:p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 Workshop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Presenter: Athanasios Boudouridis </a:t>
            </a:r>
            <a:r>
              <a:rPr lang="en-US" sz="2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(University of Colorado CIRES)</a:t>
            </a:r>
            <a:endParaRPr lang="en-US" sz="2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Contributors: Juan Rodriguez, Brian Kress, Kevin </a:t>
            </a:r>
            <a:r>
              <a:rPr lang="en-US" sz="2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Hallock</a:t>
            </a:r>
          </a:p>
          <a:p>
            <a:r>
              <a:rPr lang="en-US" sz="2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(University of Colorado CIRES)</a:t>
            </a:r>
            <a:endParaRPr lang="en-US" sz="2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019802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CIRES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wish to thank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NOAA/NCEI, the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MPS-HI vendor Assurance Technology Corporation, </a:t>
            </a:r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Weather Prediction Center, and the GOES-R Program </a:t>
            </a:r>
          </a:p>
        </p:txBody>
      </p:sp>
    </p:spTree>
    <p:extLst>
      <p:ext uri="{BB962C8B-B14F-4D97-AF65-F5344CB8AC3E}">
        <p14:creationId xmlns:p14="http://schemas.microsoft.com/office/powerpoint/2010/main" val="34905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4">
            <a:extLst>
              <a:ext uri="{FF2B5EF4-FFF2-40B4-BE49-F238E27FC236}">
                <a16:creationId xmlns:a16="http://schemas.microsoft.com/office/drawing/2014/main" xmlns="" id="{79539C9F-A4B4-9247-A96A-30A349B7D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6" y="4542771"/>
            <a:ext cx="9029721" cy="2243511"/>
          </a:xfrm>
        </p:spPr>
        <p:txBody>
          <a:bodyPr anchor="t"/>
          <a:lstStyle/>
          <a:p>
            <a:pPr marL="182880" indent="-182880"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responses of MPS-HI telescopes when central pitch angle is the same</a:t>
            </a:r>
          </a:p>
          <a:p>
            <a:pPr marL="182880" indent="-182880"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such conditions, telescopes should be measuring the same flux for the same effective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pPr marL="182880" indent="-182880">
              <a:buSzPct val="100000"/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Nelder-Mead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to minimize the objective function: sum of squares of the following difference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</a:p>
          <a:p>
            <a:pPr marL="182880" indent="-182880">
              <a:buSzPct val="100000"/>
              <a:buFont typeface="Wingdings" panose="05000000000000000000" pitchFamily="2" charset="2"/>
              <a:buChar char="Ø"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buSzPct val="100000"/>
              <a:buFont typeface="Wingdings" panose="05000000000000000000" pitchFamily="2" charset="2"/>
              <a:buChar char="Ø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buSzPct val="100000"/>
              <a:buFont typeface="Wingdings" panose="05000000000000000000" pitchFamily="2" charset="2"/>
              <a:buChar char="Ø"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buSzPct val="100000"/>
              <a:buFont typeface="Wingdings" panose="05000000000000000000" pitchFamily="2" charset="2"/>
              <a:buChar char="Ø"/>
            </a:pP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>
              <a:buSzPct val="100000"/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supplementary pitch angles (fold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 angles &gt; 90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degrees) to increase the number of matches</a:t>
            </a:r>
          </a:p>
          <a:p>
            <a:pPr marL="182880" indent="-182880">
              <a:buSzPct val="100000"/>
              <a:buFont typeface="Wingdings" panose="05000000000000000000" pitchFamily="2" charset="2"/>
              <a:buChar char="Ø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effect of statistical noise, use only matches where both fluxes correspond to at least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1000/100 counts/min</a:t>
            </a:r>
          </a:p>
          <a:p>
            <a:pPr marL="182880" indent="-182880">
              <a:buSzPct val="100000"/>
              <a:buFont typeface="Wingdings" panose="05000000000000000000" pitchFamily="2" charset="2"/>
              <a:buChar char="Ø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 Factors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only valid in a relative sense,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normalized to a reference telescope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E4B54A-6AD9-824D-8CEC-7164E8525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" y="1120580"/>
            <a:ext cx="8940821" cy="34194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3" name="Shape 267"/>
          <p:cNvSpPr/>
          <p:nvPr/>
        </p:nvSpPr>
        <p:spPr>
          <a:xfrm>
            <a:off x="685800" y="2568380"/>
            <a:ext cx="1066800" cy="1219199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267"/>
          <p:cNvSpPr/>
          <p:nvPr/>
        </p:nvSpPr>
        <p:spPr>
          <a:xfrm>
            <a:off x="7848600" y="2187380"/>
            <a:ext cx="1028701" cy="1072159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267"/>
          <p:cNvSpPr/>
          <p:nvPr/>
        </p:nvSpPr>
        <p:spPr>
          <a:xfrm>
            <a:off x="7758362" y="3291289"/>
            <a:ext cx="990600" cy="804446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581400" y="2498335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GOES-19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6151" y="2757613"/>
            <a:ext cx="865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4236336"/>
            <a:ext cx="1723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10 storm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781411" y="3920327"/>
            <a:ext cx="418989" cy="3788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79418" y="125506"/>
            <a:ext cx="5964381" cy="887278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GOES-19 MPS-HI Telescope</a:t>
            </a:r>
            <a:b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Cross-Comparison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Method</a:t>
            </a:r>
          </a:p>
        </p:txBody>
      </p:sp>
      <p:sp>
        <p:nvSpPr>
          <p:cNvPr id="18" name="Shape 263"/>
          <p:cNvSpPr txBox="1"/>
          <p:nvPr/>
        </p:nvSpPr>
        <p:spPr>
          <a:xfrm>
            <a:off x="3581401" y="5355194"/>
            <a:ext cx="5242460" cy="665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Rowland</a:t>
            </a:r>
            <a:r>
              <a:rPr lang="en" sz="1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W., and R. S. Weigel (2012), Intra-calibration of particle detectors on a three-axis stabilized geostationary platform, </a:t>
            </a:r>
            <a:r>
              <a:rPr lang="en" sz="1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Space Weather, 10, </a:t>
            </a:r>
            <a:r>
              <a:rPr lang="en" sz="1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S11002, doi:10.1029/2012SW000816.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8A878041-15FF-E74B-ACFD-C0A85379F1F5}"/>
                  </a:ext>
                </a:extLst>
              </p:cNvPr>
              <p:cNvSpPr/>
              <p:nvPr/>
            </p:nvSpPr>
            <p:spPr>
              <a:xfrm>
                <a:off x="217920" y="5399183"/>
                <a:ext cx="3037818" cy="577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𝑆𝐹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1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𝑆𝐹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𝑆𝐹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1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𝑆𝐹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878041-15FF-E74B-ACFD-C0A85379F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20" y="5399183"/>
                <a:ext cx="3037818" cy="577338"/>
              </a:xfrm>
              <a:prstGeom prst="rect">
                <a:avLst/>
              </a:prstGeom>
              <a:blipFill rotWithShape="0">
                <a:blip r:embed="rId4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5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55556" y="1344460"/>
            <a:ext cx="4135791" cy="838200"/>
          </a:xfrm>
        </p:spPr>
        <p:txBody>
          <a:bodyPr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 Scale Factors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1-October 31, 2024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199" y="5494535"/>
            <a:ext cx="4503821" cy="861774"/>
          </a:xfrm>
          <a:prstGeom prst="rect">
            <a:avLst/>
          </a:prstGeom>
          <a:solidFill>
            <a:srgbClr val="E8EC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Blue: &lt;10%,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Green: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10-25%,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Red: &gt;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</a:p>
          <a:p>
            <a:pPr algn="ctr"/>
            <a:r>
              <a:rPr lang="en-US" sz="1600" b="1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Pink: &lt;100 PA matches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Orange: &lt;1000 PA matches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idx="1"/>
          </p:nvPr>
        </p:nvSpPr>
        <p:spPr>
          <a:xfrm>
            <a:off x="4752005" y="1344460"/>
            <a:ext cx="4135791" cy="838200"/>
          </a:xfrm>
        </p:spPr>
        <p:txBody>
          <a:bodyPr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 Scale Factors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1-October 31, 2024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6273" y="4697260"/>
            <a:ext cx="437226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not applicable to solar proton channels P8-P11</a:t>
            </a:r>
            <a:endParaRPr lang="en-US" sz="13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0022" y="5078260"/>
            <a:ext cx="4487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lectron scale factors are mostly within the </a:t>
            </a:r>
            <a:r>
              <a:rPr lang="en-US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requirement. No pitch angle matches for E10 and very few for E11, due to lack of high fluxes.</a:t>
            </a:r>
          </a:p>
          <a:p>
            <a:pPr marL="182880" indent="-182880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scale factors are within the </a:t>
            </a:r>
            <a:r>
              <a:rPr lang="en-US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requirement for PTel1, but quite high for PTels 3-5. </a:t>
            </a:r>
            <a:r>
              <a:rPr lang="en-US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distinct telescope families.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55075"/>
              </p:ext>
            </p:extLst>
          </p:nvPr>
        </p:nvGraphicFramePr>
        <p:xfrm>
          <a:off x="76200" y="2246625"/>
          <a:ext cx="4503823" cy="3189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838200"/>
                <a:gridCol w="609600"/>
                <a:gridCol w="609600"/>
                <a:gridCol w="609600"/>
                <a:gridCol w="609600"/>
                <a:gridCol w="617623"/>
              </a:tblGrid>
              <a:tr h="4813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band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 threshold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1.104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0.851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1.037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0.969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1.069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0.882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1.018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1.122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0.883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0.773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0.751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0.967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0.996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0.877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1.022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0.977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1.026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0.963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1.037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1.082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0.823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0.988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1.175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2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1.047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0.989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0.841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2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0.968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1.064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1.011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0.955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2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1.058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1.043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1.136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9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0.957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0.603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1.157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02194"/>
              </p:ext>
            </p:extLst>
          </p:nvPr>
        </p:nvGraphicFramePr>
        <p:xfrm>
          <a:off x="4676272" y="2246624"/>
          <a:ext cx="4372269" cy="2348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1528"/>
                <a:gridCol w="838200"/>
                <a:gridCol w="533400"/>
                <a:gridCol w="609600"/>
                <a:gridCol w="609600"/>
                <a:gridCol w="609600"/>
                <a:gridCol w="590341"/>
              </a:tblGrid>
              <a:tr h="5183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band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 threshold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0.784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1.535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1.336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1.121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1.788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1.701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1.838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1.091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1.791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1.611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1.486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1.189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1.850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1.937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1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1.239</a:t>
                      </a:r>
                      <a:endParaRPr lang="en-US" sz="14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1.968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1.909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1.835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0.992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1.502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1.865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1.791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100/min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1.011</a:t>
                      </a:r>
                      <a:endParaRPr lang="en-US" sz="14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1.877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1.974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1.991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79418" y="227366"/>
            <a:ext cx="5964381" cy="909502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GOES-19 MPS-HI Telescope</a:t>
            </a:r>
            <a:b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Cross-Comparison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06473"/>
            <a:ext cx="6408821" cy="1202071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Energetic Particle (SEP) Channels Cross-Comparison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G19 MPS-HI and SGPS Time series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>
                <a:solidFill>
                  <a:prstClr val="white"/>
                </a:solidFill>
              </a:rPr>
              <a:pPr/>
              <a:t>12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723A3A-93B5-6943-92CB-25710AF5DE1A}"/>
              </a:ext>
            </a:extLst>
          </p:cNvPr>
          <p:cNvSpPr txBox="1"/>
          <p:nvPr/>
        </p:nvSpPr>
        <p:spPr>
          <a:xfrm>
            <a:off x="266700" y="5186399"/>
            <a:ext cx="8610600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luxes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GOES-19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MPS-HI 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Energetic Particle (SEP)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 (P8-P11) 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shown by the gray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traces (all 5 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telescopes),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SGPS 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P1-P4 channels with colored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traces.</a:t>
            </a:r>
          </a:p>
          <a:p>
            <a:pPr marL="182880" indent="-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MPS-HI P8-P11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bands 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 to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SGPS 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P1, P2B, P3 and P4. </a:t>
            </a:r>
          </a:p>
          <a:p>
            <a:pPr marL="182880" indent="-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all four MPS-HI channels shown (P8-P11), two MPS-HI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 telescopes (PTels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 in close agreement with SGPS and three are reporting </a:t>
            </a: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low.</a:t>
            </a:r>
          </a:p>
          <a:p>
            <a:pPr marL="182880" indent="-18288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period indicated by the gray shaded region is used for the SEP channel cross </a:t>
            </a:r>
            <a:r>
              <a:rPr lang="en-US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comparisons.</a:t>
            </a:r>
            <a:endParaRPr lang="en-US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518366"/>
            <a:ext cx="8229600" cy="3589793"/>
            <a:chOff x="457200" y="990600"/>
            <a:chExt cx="8229600" cy="35897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226922"/>
              <a:ext cx="8229600" cy="33534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0EFB7D5-CF13-624B-9245-57D7E8628B58}"/>
                </a:ext>
              </a:extLst>
            </p:cNvPr>
            <p:cNvSpPr txBox="1"/>
            <p:nvPr/>
          </p:nvSpPr>
          <p:spPr>
            <a:xfrm>
              <a:off x="457200" y="990600"/>
              <a:ext cx="8229600" cy="30777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charset="0"/>
                  <a:cs typeface="Times New Roman" panose="02020603050405020304" pitchFamily="18" charset="0"/>
                </a:rPr>
                <a:t>L1b 5-minute avg. from 9-11 October 2024 </a:t>
              </a:r>
              <a:r>
                <a:rPr lang="en-US" sz="1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rial" charset="0"/>
                  <a:cs typeface="Times New Roman" panose="02020603050405020304" pitchFamily="18" charset="0"/>
                </a:rPr>
                <a:t>Solar Particle </a:t>
              </a:r>
              <a:r>
                <a:rPr lang="en-US" sz="1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Arial" charset="0"/>
                  <a:cs typeface="Times New Roman" panose="02020603050405020304" pitchFamily="18" charset="0"/>
                </a:rPr>
                <a:t>Event and Geomagnetic storm period </a:t>
              </a:r>
              <a:endPara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9646" y="1365250"/>
              <a:ext cx="996830" cy="2781300"/>
            </a:xfrm>
            <a:prstGeom prst="rect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4275" y="1315531"/>
              <a:ext cx="1143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solidFill>
                    <a:prstClr val="black"/>
                  </a:solidFill>
                  <a:latin typeface="Arial" charset="0"/>
                  <a:ea typeface="Arial" charset="0"/>
                  <a:cs typeface="Arial" charset="0"/>
                </a:rPr>
                <a:t>Geomagnetic storm and high solar wind dynamic pressure</a:t>
              </a:r>
              <a:endParaRPr lang="en-US" sz="11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6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5" y="5802877"/>
            <a:ext cx="862965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Aft>
                <a:spcPts val="3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MPS-HI P8-P11 and SGPS P1-P4 5-minute averaged L1b spectra at 21 UT on 2024-10-10.</a:t>
            </a:r>
          </a:p>
          <a:p>
            <a:pPr marL="182880" indent="-182880">
              <a:spcAft>
                <a:spcPts val="300"/>
              </a:spcAft>
              <a:buFont typeface="Arial" charset="0"/>
              <a:buChar char="•"/>
            </a:pPr>
            <a:r>
              <a:rPr lang="en-US" sz="1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MPS-HI PTel-1 and -2 are in close agreement with SGPS. MPS-HI PTels 3-5 are reporting low.</a:t>
            </a:r>
          </a:p>
          <a:p>
            <a:pPr marL="182880" indent="-182880">
              <a:spcAft>
                <a:spcPts val="300"/>
              </a:spcAft>
              <a:buFont typeface="Arial" charset="0"/>
              <a:buChar char="•"/>
            </a:pPr>
            <a:r>
              <a: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north-to-south order </a:t>
            </a: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MPS-HI proton telescopes is PTel-1</a:t>
            </a:r>
            <a:r>
              <a: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-3. 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67590" y="228600"/>
            <a:ext cx="6408821" cy="85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 Channels Cross-Comparison: Example Spectra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>
                <a:solidFill>
                  <a:prstClr val="white"/>
                </a:solidFill>
              </a:rPr>
              <a:pPr/>
              <a:t>13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63" y="1225974"/>
            <a:ext cx="6822474" cy="454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" y="1344460"/>
            <a:ext cx="8915401" cy="187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Compare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statistical differential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flux spectra from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GOES-16 and GOES-19,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separated by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~1 hour in Magnetic Local Time (MLT):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GOES-16 (75.2W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 to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GOES-19 (89.5W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),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08/23/2024-11/09/2024 (~2.5 months)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Calculate the particle distributions for all channels and telescopes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Compare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flux percentile spectra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for telescopes of the same orientation</a:t>
            </a:r>
          </a:p>
          <a:p>
            <a:pPr marL="1200150" lvl="2" indent="-285750" defTabSz="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, ±35, ±70 deg from zenith (radially outward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32497"/>
            <a:ext cx="5999775" cy="2999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600" y="3249460"/>
            <a:ext cx="26108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PDF: Number of fluxes in each flux bin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CDF: Number of fluxes up to a flux bin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Percentile fluxes: Flux at which number of fluxes &lt; percentile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is the median of the distribution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62075" y="228600"/>
            <a:ext cx="5819850" cy="914399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Cross-Satellite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b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Trapped Particles: Technique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303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06370" y="1429497"/>
            <a:ext cx="4752046" cy="307777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GOES-19 vs GOES-16 Electrons</a:t>
            </a:r>
            <a:r>
              <a:rPr lang="en-US" sz="1400" b="1" dirty="0">
                <a:solidFill>
                  <a:prstClr val="white"/>
                </a:solidFill>
              </a:rPr>
              <a:t> , 08/23/2024-11/09/2024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" y="1800616"/>
            <a:ext cx="7084399" cy="4250640"/>
          </a:xfrm>
          <a:prstGeom prst="rect">
            <a:avLst/>
          </a:prstGeom>
        </p:spPr>
      </p:pic>
      <p:sp>
        <p:nvSpPr>
          <p:cNvPr id="16" name="Shape 263"/>
          <p:cNvSpPr txBox="1"/>
          <p:nvPr/>
        </p:nvSpPr>
        <p:spPr>
          <a:xfrm>
            <a:off x="40192" y="6091743"/>
            <a:ext cx="8213470" cy="626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Boudouridis, A., Rodriguez, J. V., 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Kress, B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T., Dichter, B. K., &amp; Onsager, T. G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(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2020). Development of a 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bowtie inversion 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technique for 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real‐time processing 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of the GOES‐16/‐17 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SEISS MPS‐HI 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electron channels. 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Space Weather</a:t>
            </a:r>
            <a:r>
              <a: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18, e2019SW002403. https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://doi.org/10.1029/2019SW002403</a:t>
            </a:r>
            <a:endParaRPr lang="en" sz="1200" b="1" dirty="0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93241" y="4620016"/>
            <a:ext cx="1774559" cy="95410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or significantly lower fluxes are at </a:t>
            </a:r>
            <a:r>
              <a:rPr lang="en-US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 background levels</a:t>
            </a:r>
          </a:p>
        </p:txBody>
      </p:sp>
      <p:sp>
        <p:nvSpPr>
          <p:cNvPr id="3" name="Oval 2"/>
          <p:cNvSpPr/>
          <p:nvPr/>
        </p:nvSpPr>
        <p:spPr>
          <a:xfrm>
            <a:off x="5638800" y="4656509"/>
            <a:ext cx="1295400" cy="5731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6" name="Straight Arrow Connector 5"/>
          <p:cNvCxnSpPr>
            <a:endCxn id="3" idx="5"/>
          </p:cNvCxnSpPr>
          <p:nvPr/>
        </p:nvCxnSpPr>
        <p:spPr>
          <a:xfrm flipH="1" flipV="1">
            <a:off x="6744493" y="5145686"/>
            <a:ext cx="520173" cy="2047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F7E4F53-71D7-A943-A990-6F7E7072A292}"/>
              </a:ext>
            </a:extLst>
          </p:cNvPr>
          <p:cNvSpPr txBox="1"/>
          <p:nvPr/>
        </p:nvSpPr>
        <p:spPr>
          <a:xfrm>
            <a:off x="7162801" y="1810142"/>
            <a:ext cx="1905000" cy="181588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GOES-16 E3 fluxes are appreciably lower</a:t>
            </a:r>
          </a:p>
          <a:p>
            <a:pPr marL="285750" indent="-285750">
              <a:buSzPct val="120000"/>
              <a:buFont typeface="Wingdings" panose="05000000000000000000" pitchFamily="2" charset="2"/>
              <a:buChar char="Ø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E9-E10 fluxes are affected by the applied background correction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F7E4F53-71D7-A943-A990-6F7E7072A292}"/>
              </a:ext>
            </a:extLst>
          </p:cNvPr>
          <p:cNvSpPr txBox="1"/>
          <p:nvPr/>
        </p:nvSpPr>
        <p:spPr>
          <a:xfrm>
            <a:off x="4953000" y="2178521"/>
            <a:ext cx="19812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agreement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662075" y="228600"/>
            <a:ext cx="5819850" cy="914399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Cross-Satellite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b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Trapped Particles: Electron Results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9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06370" y="1442023"/>
            <a:ext cx="4752046" cy="307777"/>
          </a:xfrm>
          <a:prstGeom prst="rect">
            <a:avLst/>
          </a:prstGeom>
          <a:solidFill>
            <a:srgbClr val="FF3399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GOES-19 vs GOES-16 Protons</a:t>
            </a:r>
            <a:r>
              <a:rPr lang="en-US" sz="1400" b="1" dirty="0" smtClean="0">
                <a:solidFill>
                  <a:prstClr val="white"/>
                </a:solidFill>
              </a:rPr>
              <a:t> </a:t>
            </a:r>
            <a:r>
              <a:rPr lang="en-US" sz="1400" b="1" dirty="0">
                <a:solidFill>
                  <a:prstClr val="white"/>
                </a:solidFill>
              </a:rPr>
              <a:t>, </a:t>
            </a:r>
            <a:r>
              <a:rPr lang="en-US" sz="1400" b="1" dirty="0" smtClean="0">
                <a:solidFill>
                  <a:prstClr val="white"/>
                </a:solidFill>
              </a:rPr>
              <a:t>08/23/2024-11/09/2024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" y="1813143"/>
            <a:ext cx="7084399" cy="42506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F7E4F53-71D7-A943-A990-6F7E7072A292}"/>
              </a:ext>
            </a:extLst>
          </p:cNvPr>
          <p:cNvSpPr txBox="1"/>
          <p:nvPr/>
        </p:nvSpPr>
        <p:spPr>
          <a:xfrm>
            <a:off x="7183583" y="1822668"/>
            <a:ext cx="1905000" cy="323165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GOES-16 fluxes are significantly lower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GOES-19 in channels </a:t>
            </a:r>
            <a:r>
              <a:rPr lang="en-US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P1-P5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all telescopes)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observation has been documented extensively 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degradation of the proton detectors is actively being investigated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proton spectrum is flattening for channels 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P6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P7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effect of Solar Energetic Particle (SEP) events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F7E4F53-71D7-A943-A990-6F7E7072A292}"/>
              </a:ext>
            </a:extLst>
          </p:cNvPr>
          <p:cNvSpPr txBox="1"/>
          <p:nvPr/>
        </p:nvSpPr>
        <p:spPr>
          <a:xfrm>
            <a:off x="4648200" y="2191047"/>
            <a:ext cx="22860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only to P1-P7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62075" y="228600"/>
            <a:ext cx="5819850" cy="914399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Cross-Satellite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b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Trapped Particles: Proton Results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078A-E944-47F9-B7BA-CEAF4D470424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89757"/>
            <a:ext cx="4963884" cy="28955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1297395"/>
            <a:ext cx="8877300" cy="136856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182880" indent="-182880" algn="l">
              <a:buFont typeface="Wingdings" panose="05000000000000000000" pitchFamily="2" charset="2"/>
              <a:buChar char="§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GOES-19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GOES-16 MPS-HI channel E11 (&gt; 2 MeV) Electron Telescope 4 (ETel4 ) 5-min averaged fluxes for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1-7, 2025 (during colocation period, separated by 0.3º)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l">
              <a:buFont typeface="Wingdings" panose="05000000000000000000" pitchFamily="2" charset="2"/>
              <a:buChar char="§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ETel4 is the central electron telescope looking along the equator. </a:t>
            </a:r>
          </a:p>
          <a:p>
            <a:pPr marL="182880" indent="-182880" algn="l">
              <a:buFont typeface="Wingdings" panose="05000000000000000000" pitchFamily="2" charset="2"/>
              <a:buChar char="§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the ratio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GOES-16/GOES-19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E11 ETel4 5-min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fluxes.</a:t>
            </a:r>
          </a:p>
          <a:p>
            <a:pPr marL="182880" indent="-182880" algn="l">
              <a:buFont typeface="Wingdings" panose="05000000000000000000" pitchFamily="2" charset="2"/>
              <a:buChar char="§"/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the histogram of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 GOES-16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MPS-HI E11 ETel4 5-min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fluxes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300 </a:t>
            </a:r>
            <a:r>
              <a:rPr lang="en-US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pfu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-182880" algn="l">
              <a:buFont typeface="Wingdings" panose="05000000000000000000" pitchFamily="2" charset="2"/>
              <a:buChar char="§"/>
            </a:pP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399" y="5575845"/>
            <a:ext cx="496388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G16/G19 </a:t>
            </a:r>
            <a:r>
              <a:rPr lang="en-US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 ratios 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closer to 1 than the month of September 2024.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589757"/>
            <a:ext cx="3858258" cy="27266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81599" y="5409156"/>
            <a:ext cx="385825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median of the GOES-16 to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GOES-19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T4 &gt;2 MeV flux ratio distribution is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0.82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62075" y="228600"/>
            <a:ext cx="5819850" cy="914399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Cross-Satellite Comparison of Trapped</a:t>
            </a:r>
            <a:b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 (E11): Technique and Results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90" y="254696"/>
            <a:ext cx="6408821" cy="1025236"/>
          </a:xfrm>
        </p:spPr>
        <p:txBody>
          <a:bodyPr/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Concluding notes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67" y="1339235"/>
            <a:ext cx="8797667" cy="522440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taken to ensure accurate flux determination</a:t>
            </a:r>
          </a:p>
          <a:p>
            <a:pPr marL="822960" lvl="1" indent="-36576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 time correction</a:t>
            </a:r>
          </a:p>
          <a:p>
            <a:pPr marL="822960" lvl="1" indent="-36576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Bowtie Analysis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accurate conversion from electron counts to fluxes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0" lvl="1" indent="-36576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removal for channels E9-E11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accurate GCR backgrounds specification and removal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taken to ensure accurate calibration</a:t>
            </a:r>
          </a:p>
          <a:p>
            <a:pPr marL="822960" indent="-36576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Cross-telescope comparison: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comparison between telescopes observing the same pitch angles</a:t>
            </a:r>
          </a:p>
          <a:p>
            <a:pPr marL="822960" indent="-36576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 Cross-Comparison: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MPS-HI and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SGPS during an SEP event under high dynamic pressure</a:t>
            </a:r>
          </a:p>
          <a:p>
            <a:pPr marL="822960" lvl="1" indent="-36576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Cross-satellite: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GOES-R satellites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790" y="203199"/>
            <a:ext cx="4732421" cy="914401"/>
          </a:xfrm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GOES-R 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73" y="1193799"/>
            <a:ext cx="8935454" cy="5426078"/>
          </a:xfrm>
        </p:spPr>
        <p:txBody>
          <a:bodyPr>
            <a:no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Satellites launched to date:</a:t>
            </a:r>
          </a:p>
          <a:p>
            <a:pPr marL="457200" lvl="1" indent="-18288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GOES-16 (R): launched 19 November 2016</a:t>
            </a:r>
          </a:p>
          <a:p>
            <a:pPr marL="731520" lvl="2" indent="-182880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route to storage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105ºW, arriving June 6, 2025</a:t>
            </a:r>
          </a:p>
          <a:p>
            <a:pPr marL="731520" lvl="2" indent="-182880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GOES-East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(75.2ºW)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December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April 7,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18288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GOES-17 (S): launched 01 March 2018</a:t>
            </a:r>
          </a:p>
          <a:p>
            <a:pPr marL="731520" lvl="2" indent="-182880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storage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104.7ºW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14 March 2023, to relocate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89.5ºW after GOES-16 arrival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105ºW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confirmed successful</a:t>
            </a:r>
          </a:p>
          <a:p>
            <a:pPr marL="731520" lvl="2" indent="-182880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GOES-West (137.2ºW)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February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to 4 January 2023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18288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GOES-18 (T): launched 01 March 2022</a:t>
            </a:r>
          </a:p>
          <a:p>
            <a:pPr marL="731520" lvl="2" indent="-182880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GOES-West (137ºW) since 4 January 2023</a:t>
            </a:r>
          </a:p>
          <a:p>
            <a:pPr marL="457200" lvl="1" indent="-18288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GOES-19 (U):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launched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June 2024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lvl="2" indent="-182880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Replaced GOES-16 as GOES-East on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pril 7,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(75.2ºW)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GOES-R-series observatory carries a Space Environment In-Situ Suite (SEISS)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GOES-19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SEISS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turned on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 August 2024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09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7590" y="174374"/>
            <a:ext cx="6408821" cy="968626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Magnetospheric Particle Sensor – 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Energy (MPS-HI)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1884" y="1690302"/>
            <a:ext cx="5452231" cy="45259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BE0-4CA4-4BD3-BC9F-B41F86E8D2EE}" type="slidenum">
              <a:rPr lang="en-US" altLang="en-US" smtClean="0">
                <a:solidFill>
                  <a:prstClr val="white"/>
                </a:solidFill>
              </a:rPr>
              <a:pPr/>
              <a:t>3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5816" y="6324600"/>
            <a:ext cx="30913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008000"/>
                </a:solidFill>
              </a:rPr>
              <a:t>Credit: SEISS-TR-MH074-2 Rev C, Figure 3-1</a:t>
            </a: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5758540" y="1295399"/>
            <a:ext cx="3309259" cy="54260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32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>
              <a:buFont typeface="Wingdings" pitchFamily="2" charset="2"/>
              <a:buChar char="§"/>
            </a:pPr>
            <a:r>
              <a: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purpose: measure radiation belt particle fluxes in the energy range responsible for internal charging</a:t>
            </a:r>
          </a:p>
          <a:p>
            <a:pPr marL="182880" indent="-182880">
              <a:buFont typeface="Wingdings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electron telescopes and 5 proton telescopes</a:t>
            </a:r>
          </a:p>
          <a:p>
            <a:pPr marL="365760" lvl="1" indent="-182880">
              <a:buFont typeface="Wingdings" panose="05000000000000000000" pitchFamily="2" charset="2"/>
              <a:buChar char="§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deg full-width conical FOVs, centers separated by 35 deg</a:t>
            </a:r>
          </a:p>
          <a:p>
            <a:pPr marL="182880" indent="-182880">
              <a:buFont typeface="Wingdings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electron telescope:</a:t>
            </a:r>
          </a:p>
          <a:p>
            <a:pPr marL="365760" lvl="1" indent="-182880">
              <a:buFont typeface="Wingdings" panose="05000000000000000000" pitchFamily="2" charset="2"/>
              <a:buChar char="§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differential channels, 50 keV – 4 MeV</a:t>
            </a:r>
          </a:p>
          <a:p>
            <a:pPr marL="365760" lvl="1" indent="-182880">
              <a:buFont typeface="Wingdings" panose="05000000000000000000" pitchFamily="2" charset="2"/>
              <a:buChar char="§"/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integral channels, &gt;2 MeV and &gt;4 MeV (latter not part of L1b)</a:t>
            </a:r>
          </a:p>
          <a:p>
            <a:pPr marL="182880" indent="-182880">
              <a:buFont typeface="Wingdings" pitchFamily="2" charset="2"/>
              <a:buChar char="§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proton </a:t>
            </a:r>
            <a:r>
              <a: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telescope:</a:t>
            </a:r>
          </a:p>
          <a:p>
            <a:pPr marL="365760" lvl="1" indent="-18288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differential channels</a:t>
            </a:r>
          </a:p>
          <a:p>
            <a:pPr marL="365760" lvl="1" indent="-18288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channels, 80 keV – 1 MeV (trapped)</a:t>
            </a:r>
          </a:p>
          <a:p>
            <a:pPr marL="365760" lvl="1" indent="-18288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channels, 1-12 MeV (solar protons)</a:t>
            </a:r>
          </a:p>
          <a:p>
            <a:pPr marL="182880" indent="-182880">
              <a:buFont typeface="Wingdings" pitchFamily="2" charset="2"/>
              <a:buChar char="§"/>
            </a:pPr>
            <a:r>
              <a:rPr lang="en-US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dosimeters (250 and 100 mil Al)</a:t>
            </a:r>
          </a:p>
          <a:p>
            <a:pPr marL="365760" lvl="1" indent="-182880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particles depositing &lt; 1 MeV and &gt;1 MeV</a:t>
            </a:r>
          </a:p>
          <a:p>
            <a:pPr>
              <a:buFont typeface="Wingdings" pitchFamily="2" charset="2"/>
              <a:buChar char="§"/>
            </a:pPr>
            <a:endParaRPr lang="en-US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884" y="1323201"/>
            <a:ext cx="53169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prstClr val="black"/>
                </a:solidFill>
              </a:rPr>
              <a:t>MRD 3.3.6.1.3 Magnetospheric Electrons and Protons: Medium and High Energy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723372"/>
            <a:ext cx="762000" cy="443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6026" y="1723372"/>
            <a:ext cx="762000" cy="443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42426" y="1723372"/>
            <a:ext cx="796504" cy="443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4732" y="5640234"/>
            <a:ext cx="770930" cy="4385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69770" y="5635450"/>
            <a:ext cx="816429" cy="443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5424" y="1723370"/>
            <a:ext cx="762000" cy="4432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4226" y="1723370"/>
            <a:ext cx="762000" cy="4432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2826" y="5635450"/>
            <a:ext cx="785957" cy="4432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47900" y="5635450"/>
            <a:ext cx="762000" cy="4432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19016" y="5635450"/>
            <a:ext cx="805383" cy="44329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9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28600"/>
            <a:ext cx="59436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ALERT: Electron 2 MeV Integral Flux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Exceeded 1000 pfu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9305" y="4267200"/>
            <a:ext cx="8668870" cy="2454276"/>
          </a:xfrm>
          <a:noFill/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Weather Prediction Center (SWPC)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alert at 1000 electrons/(cm</a:t>
            </a:r>
            <a:r>
              <a:rPr lang="en-US" sz="16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 s) [pfu] was developed in consultation with the satellite industry</a:t>
            </a:r>
          </a:p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on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GOES-East observations</a:t>
            </a:r>
          </a:p>
          <a:p>
            <a:pPr marL="468630" lvl="1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Fluxes systematically lower than at GOES-West by factor of 2.5 [Meredith et al., 2015]</a:t>
            </a:r>
          </a:p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alert 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issued on 18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1995</a:t>
            </a:r>
          </a:p>
          <a:p>
            <a:pPr marL="285750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MeV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fluxes have been very elevated starting in 2015</a:t>
            </a:r>
          </a:p>
          <a:p>
            <a:pPr marL="468630" lvl="1" indent="-285750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Primarily owing to the action of stream interaction regions (interface between solar wind of coronal hole and quiet sun origins) on the magnetosphere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" y="1297156"/>
            <a:ext cx="5280080" cy="2970044"/>
          </a:xfrm>
        </p:spPr>
      </p:pic>
      <p:sp>
        <p:nvSpPr>
          <p:cNvPr id="11" name="TextBox 10"/>
          <p:cNvSpPr txBox="1"/>
          <p:nvPr/>
        </p:nvSpPr>
        <p:spPr>
          <a:xfrm>
            <a:off x="5378825" y="1297156"/>
            <a:ext cx="3714750" cy="29700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Weather Message Code: ALTEF3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Serial Number: 3381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 Time: 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Nov 07 1624 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UTC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ALERT: Electron 2MeV Integral Flux exceeded 1000pfu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 Reached: 2023 Nov 07 1600 UTC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Station: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GOES16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Impacts: Satellite systems may experience significant charging resulting in increased risk to satellite systems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Weather Message Code: ALTEF3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Serial Number: 3386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 Time: </a:t>
            </a:r>
            <a:r>
              <a:rPr lang="en-US" sz="1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Nov 12 0500 UTC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ALERT: Electron 2MeV Integral Flux exceeded 1000pfu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Continuation of Serial Number: 3385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Begin Time: 2023 Nov 07 1600 UTC</a:t>
            </a:r>
          </a:p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Yesterday Maximum 2MeV Flux: 4373 pfu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495800" y="1905000"/>
            <a:ext cx="95474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8629650" y="6356351"/>
            <a:ext cx="361950" cy="365125"/>
          </a:xfrm>
        </p:spPr>
        <p:txBody>
          <a:bodyPr/>
          <a:lstStyle/>
          <a:p>
            <a:pPr>
              <a:buSzPct val="25000"/>
            </a:pPr>
            <a:fld id="{00000000-1234-1234-1234-123412341234}" type="slidenum">
              <a:rPr lang="en-US" smtClean="0">
                <a:ea typeface="Calibri"/>
                <a:cs typeface="Calibri"/>
                <a:sym typeface="Calibri"/>
              </a:rPr>
              <a:pPr>
                <a:buSzPct val="25000"/>
              </a:pPr>
              <a:t>4</a:t>
            </a:fld>
            <a:endParaRPr lang="en-US" dirty="0">
              <a:ea typeface="Calibri"/>
              <a:cs typeface="Calibri"/>
              <a:sym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75810" y="1734670"/>
            <a:ext cx="5334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590" y="313151"/>
            <a:ext cx="6408821" cy="114550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of Radiation Belt Electron and Proton Calibration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9" y="1571391"/>
            <a:ext cx="8981162" cy="5067403"/>
          </a:xfrm>
        </p:spPr>
        <p:txBody>
          <a:bodyPr/>
          <a:lstStyle/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Data Calibration</a:t>
            </a:r>
          </a:p>
          <a:p>
            <a:pPr marL="731520" lvl="1" indent="-36576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 time correction</a:t>
            </a:r>
          </a:p>
          <a:p>
            <a:pPr marL="731520" lvl="1" indent="-36576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Bowtie Analysis (electrons only)</a:t>
            </a:r>
          </a:p>
          <a:p>
            <a:pPr marL="731520" lvl="1" indent="-36576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removal for electron channels E9-E11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MPS-HI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Cross-Comparison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lvl="1" indent="-36576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comparison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telescopes observing the same pitch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angles</a:t>
            </a:r>
          </a:p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Energetic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Cross-Comparison</a:t>
            </a:r>
          </a:p>
          <a:p>
            <a:pPr marL="731520" lvl="1" indent="-36576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MPS-HI and Solar and Galactic Proton Sensor (SGPS, also onboard GOES-R satellites) during an SEP event under high solar wind dynamic pressure</a:t>
            </a:r>
          </a:p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Cross-Satellite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Trapped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</a:p>
          <a:p>
            <a:pPr marL="731520" lvl="1" indent="-365760">
              <a:buFont typeface="Wingdings" panose="05000000000000000000" pitchFamily="2" charset="2"/>
              <a:buChar char="q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GOES-R satellites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75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16632"/>
            <a:ext cx="7886700" cy="870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Inverse Model: Bowtie Method</a:t>
            </a:r>
            <a:endParaRPr lang="en-US" sz="32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4894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Channels</a:t>
            </a:r>
            <a:endParaRPr lang="en-US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508757"/>
            <a:ext cx="4040187" cy="2693458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6612" y="980728"/>
            <a:ext cx="4041775" cy="48947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Integral Channel</a:t>
            </a:r>
            <a:endParaRPr lang="en-US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4625" b="1550"/>
          <a:stretch/>
        </p:blipFill>
        <p:spPr bwMode="auto">
          <a:xfrm>
            <a:off x="1604615" y="1553245"/>
            <a:ext cx="1745358" cy="174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" b="3232"/>
          <a:stretch/>
        </p:blipFill>
        <p:spPr bwMode="auto">
          <a:xfrm>
            <a:off x="5867930" y="1553245"/>
            <a:ext cx="1599139" cy="174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12" y="3507699"/>
            <a:ext cx="4041774" cy="2694516"/>
          </a:xfrm>
        </p:spPr>
      </p:pic>
      <p:sp>
        <p:nvSpPr>
          <p:cNvPr id="15" name="TextBox 14"/>
          <p:cNvSpPr txBox="1"/>
          <p:nvPr/>
        </p:nvSpPr>
        <p:spPr>
          <a:xfrm>
            <a:off x="7563440" y="1658034"/>
            <a:ext cx="1371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Bowtie analysis, integral: cm</a:t>
            </a:r>
            <a:r>
              <a:rPr lang="en-US" sz="12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3440" y="2764227"/>
            <a:ext cx="13716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L1b processing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70941" y="1658034"/>
            <a:ext cx="1371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Bowtie analysis, differential: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12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 keV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0941" y="2764227"/>
            <a:ext cx="1371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L1b processing (diagonalized)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60118" y="4200863"/>
            <a:ext cx="1616169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in G due to natural variability at 5</a:t>
            </a:r>
            <a:r>
              <a:rPr lang="en-US" sz="1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95</a:t>
            </a:r>
            <a:r>
              <a:rPr lang="en-US" sz="1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percentiles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86663" y="5017572"/>
            <a:ext cx="208400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energy found using non-linear minimization of (95%ile - 5%ile)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975104" y="5092270"/>
            <a:ext cx="201168" cy="3156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91592" y="4792660"/>
            <a:ext cx="548640" cy="3061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hape 263"/>
          <p:cNvSpPr txBox="1"/>
          <p:nvPr/>
        </p:nvSpPr>
        <p:spPr>
          <a:xfrm>
            <a:off x="457199" y="6340721"/>
            <a:ext cx="8253167" cy="41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1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Boudouridis, A., Rodriguez, J. V., </a:t>
            </a:r>
            <a:r>
              <a:rPr lang="en-US" sz="1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Kress, B</a:t>
            </a:r>
            <a:r>
              <a:rPr lang="en-US" sz="1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T., Dichter, B. K., &amp; Onsager, T. G</a:t>
            </a:r>
            <a:r>
              <a:rPr lang="en-US" sz="1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(</a:t>
            </a:r>
            <a:r>
              <a:rPr lang="en-US" sz="1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2020). Development of a </a:t>
            </a:r>
            <a:r>
              <a:rPr lang="en-US" sz="1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bowtie inversion </a:t>
            </a:r>
            <a:r>
              <a:rPr lang="en-US" sz="1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technique for </a:t>
            </a:r>
            <a:r>
              <a:rPr lang="en-US" sz="1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real‐time processing </a:t>
            </a:r>
            <a:r>
              <a:rPr lang="en-US" sz="1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of the GOES‐16/‐17 </a:t>
            </a:r>
            <a:r>
              <a:rPr lang="en-US" sz="1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SEISS MPS‐HI </a:t>
            </a:r>
            <a:r>
              <a:rPr lang="en-US" sz="1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electron channels. </a:t>
            </a:r>
            <a:r>
              <a:rPr lang="en-US" sz="1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Space Weather</a:t>
            </a:r>
            <a:r>
              <a:rPr lang="en-US" sz="1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18, e2019SW002403. https</a:t>
            </a:r>
            <a:r>
              <a:rPr lang="en-US" sz="1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://doi.org/10.1029/2019SW002403</a:t>
            </a:r>
            <a:endParaRPr lang="en" sz="1000" b="1" dirty="0">
              <a:solidFill>
                <a:srgbClr val="0000FF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C58C-15BD-441D-B5ED-3859E2286C26}" type="slidenum">
              <a:rPr lang="en-US" altLang="en-US" smtClean="0">
                <a:solidFill>
                  <a:prstClr val="white"/>
                </a:solidFill>
              </a:rPr>
              <a:pPr/>
              <a:t>6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47109" y="3440180"/>
            <a:ext cx="482082" cy="3156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62356" y="3436715"/>
            <a:ext cx="482082" cy="3156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78246" y="1032703"/>
            <a:ext cx="858750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</a:pPr>
            <a:r>
              <a:rPr lang="en-US" altLang="en-US" sz="2400" b="1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</a:rPr>
              <a:t>GOES-19 MPS-HI E9-E11 Revised Background Removal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0650" y="1549964"/>
                <a:ext cx="8902701" cy="5001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buClr>
                    <a:srgbClr val="FFFF00"/>
                  </a:buClr>
                </a:pPr>
                <a:r>
                  <a:rPr lang="en-US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The baseline algorithm is inadequate to correct for the observed slowly-varying background due presumably to Galactic Cosmic Ray (GCR) </a:t>
                </a:r>
                <a:r>
                  <a:rPr lang="en-US" altLang="en-US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protons. The background removal coefficients were corrected so as to better account for the GCR proton contamination. This involves a number of observations and assumptions (demonstrated for MPS-HI E11 (&gt; 2 MeV) channel):</a:t>
                </a: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q"/>
                </a:pPr>
                <a:r>
                  <a:rPr lang="en-US" altLang="en-US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The first assumption is that the MPS-HI backgrounds are due to the GCRs.</a:t>
                </a: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q"/>
                </a:pPr>
                <a:r>
                  <a:rPr lang="en-US" altLang="en-US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Solar and Galactic Proton Sensor (SGPS) P11 channel is the best single measure of GCR fluxes. Use the</a:t>
                </a:r>
                <a:r>
                  <a:rPr lang="en-US" altLang="en-US" b="1" dirty="0" smtClean="0">
                    <a:solidFill>
                      <a:srgbClr val="FFFF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altLang="en-US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X sensor (looking east)</a:t>
                </a: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𝑬𝑳𝑬</m:t>
                        </m:r>
                      </m:sub>
                    </m:sSub>
                    <m:d>
                      <m:dPr>
                        <m:ctrlP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  <m:r>
                      <a:rPr lang="en-US" altLang="en-US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𝑬𝑳𝑬</m:t>
                        </m:r>
                      </m:sub>
                      <m:sup>
                        <m: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𝒕𝒓𝒖𝒆</m:t>
                        </m:r>
                      </m:sup>
                    </m:sSubSup>
                    <m:d>
                      <m:dPr>
                        <m:ctrlP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  <m:r>
                      <a:rPr lang="en-US" altLang="en-US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𝑬𝑳𝑬</m:t>
                        </m:r>
                      </m:sub>
                      <m:sup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𝒐𝒃𝒄</m:t>
                        </m:r>
                      </m:sup>
                    </m:sSubSup>
                    <m:d>
                      <m:dPr>
                        <m:ctrlP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  <m:r>
                      <a:rPr lang="en-US" altLang="en-US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𝑬𝑳𝑬</m:t>
                        </m:r>
                      </m:sub>
                      <m:sup>
                        <m:r>
                          <a:rPr lang="en-US" altLang="en-US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𝒕𝒓𝒖𝒆</m:t>
                        </m:r>
                      </m:sup>
                    </m:sSubSup>
                    <m:d>
                      <m:dPr>
                        <m:ctrlP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en-US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  <m:r>
                      <a:rPr lang="en-US" altLang="en-US" b="1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1" i="1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  <m:d>
                      <m:dPr>
                        <m:ctrlPr>
                          <a:rPr lang="en-US" altLang="en-US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en-US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en-US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  <m:sSub>
                      <m:sSubPr>
                        <m:ctrlPr>
                          <a:rPr lang="en-US" altLang="en-US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FFFF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𝑺𝑮𝑷𝑺</m:t>
                            </m:r>
                            <m:r>
                              <a:rPr lang="en-US" altLang="en-US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altLang="en-US" b="1" i="1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altLang="en-US" b="1" i="1" smtClean="0">
                                <a:solidFill>
                                  <a:srgbClr val="FFFF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b>
                        </m:sSub>
                      </m:sub>
                    </m:sSub>
                  </m:oMath>
                </a14:m>
                <a:endParaRPr lang="en-US" alt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q"/>
                </a:pPr>
                <a:r>
                  <a:rPr lang="en-US" altLang="en-US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The coefficient 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en-US" alt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is calculated separately for each telescope</a:t>
                </a:r>
                <a:r>
                  <a:rPr lang="en-US" altLang="en-US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altLang="en-US" b="1" dirty="0">
                  <a:solidFill>
                    <a:srgbClr val="FFFF00"/>
                  </a:solidFill>
                  <a:latin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ts val="600"/>
                  </a:spcBef>
                  <a:spcAft>
                    <a:spcPts val="120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q"/>
                </a:pPr>
                <a:r>
                  <a:rPr lang="en-US" altLang="en-US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Assuming that SGPS-X P11 can track the GCR background well, we can average the SGPS-X P11 fluxes and the background fluxes in E11 due to the GCRs, yielding</a:t>
                </a:r>
              </a:p>
              <a:p>
                <a:pPr algn="just">
                  <a:spcBef>
                    <a:spcPts val="600"/>
                  </a:spcBef>
                  <a:buClr>
                    <a:srgbClr val="FFFF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𝜸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Sup>
                                <m:sSubSup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𝑬𝑳𝑬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𝒐𝒃𝒄</m:t>
                                  </m:r>
                                </m:sup>
                              </m:sSubSup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𝑬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alt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𝑺𝑮𝑷𝑺</m:t>
                                      </m:r>
                                      <m:r>
                                        <a:rPr lang="en-US" alt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alt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  <m:r>
                                        <a:rPr lang="en-US" altLang="en-US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𝟏𝟏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ba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𝑷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sub>
                      </m:sSub>
                      <m:f>
                        <m:fPr>
                          <m:type m:val="skw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𝑬𝑳𝑬</m:t>
                                  </m:r>
                                </m:sub>
                                <m:sup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𝒐𝒃𝒄</m:t>
                                  </m:r>
                                </m:sup>
                              </m:sSubSup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𝑬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𝑷</m:t>
                                  </m:r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</m:e>
                          </m:bar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" y="1549964"/>
                <a:ext cx="8902701" cy="5001049"/>
              </a:xfrm>
              <a:prstGeom prst="rect">
                <a:avLst/>
              </a:prstGeom>
              <a:blipFill rotWithShape="0">
                <a:blip r:embed="rId3"/>
                <a:stretch>
                  <a:fillRect l="-616" t="-609" r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04109" y="302403"/>
            <a:ext cx="55348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Backgrounds Trending: Methodology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461155" y="1125681"/>
            <a:ext cx="6221691" cy="47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</a:pPr>
            <a:r>
              <a:rPr lang="en-US" altLang="en-US" sz="2400" b="1" dirty="0" smtClean="0">
                <a:solidFill>
                  <a:srgbClr val="FF9900"/>
                </a:solidFill>
                <a:effectLst/>
                <a:latin typeface="Times New Roman" panose="02020603050405020304" pitchFamily="18" charset="0"/>
              </a:rPr>
              <a:t>Modeling the GCR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6201" y="1683696"/>
                <a:ext cx="8910782" cy="1831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Clr>
                    <a:srgbClr val="FFFF00"/>
                  </a:buClr>
                  <a:buFont typeface="Wingdings" panose="05000000000000000000" pitchFamily="2" charset="2"/>
                  <a:buChar char="v"/>
                </a:pPr>
                <a:r>
                  <a:rPr lang="en-US" altLang="en-US" sz="2000" b="1" dirty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Assume that the peak and the part of the PDF below the peak are dominated by the rates due to </a:t>
                </a:r>
                <a:r>
                  <a:rPr lang="en-US" altLang="en-US" sz="2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GCRs, model as Gaussians.</a:t>
                </a:r>
                <a:endParaRPr lang="en-US" altLang="en-US" sz="2000" b="1" dirty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  <a:p>
                <a:pPr marL="342900" lvl="0" indent="-342900" algn="just">
                  <a:buClr>
                    <a:srgbClr val="FFFF00"/>
                  </a:buClr>
                  <a:buFont typeface="Wingdings" panose="05000000000000000000" pitchFamily="2" charset="2"/>
                  <a:buChar char="v"/>
                </a:pPr>
                <a:r>
                  <a:rPr lang="en-US" altLang="en-US" sz="2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Gaussian PDF: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2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0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en-US" sz="20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altLang="en-US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  <a:p>
                <a:pPr marL="342900" lvl="0" indent="-342900" algn="just">
                  <a:buClr>
                    <a:srgbClr val="FFFF00"/>
                  </a:buClr>
                  <a:buFont typeface="Wingdings" panose="05000000000000000000" pitchFamily="2" charset="2"/>
                  <a:buChar char="v"/>
                </a:pPr>
                <a:r>
                  <a:rPr lang="en-US" altLang="en-US" sz="2000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Gaussian CDF: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altLang="en-US" sz="2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2000" b="1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ad>
                      <m:radPr>
                        <m:degHide m:val="on"/>
                        <m:ctrlPr>
                          <a:rPr lang="en-US" altLang="en-US" sz="2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en-US" sz="20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0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altLang="en-US" sz="20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  <m:d>
                      <m:dPr>
                        <m:begChr m:val="["/>
                        <m:endChr m:val="]"/>
                        <m:ctrlPr>
                          <a:rPr lang="en-US" altLang="en-US" sz="2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2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en-US" sz="2000" b="1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𝒆𝒓𝒇</m:t>
                        </m:r>
                        <m:d>
                          <m:dPr>
                            <m:ctrlPr>
                              <a:rPr lang="en-US" altLang="en-US" sz="2000" b="1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num>
                              <m:den>
                                <m:r>
                                  <a:rPr lang="en-US" altLang="en-US" sz="2000" b="1" i="1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𝝈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en-US" sz="2000" b="1" i="1" smtClean="0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altLang="en-US" sz="2000" b="1" dirty="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1" y="1683696"/>
                <a:ext cx="8910782" cy="1831527"/>
              </a:xfrm>
              <a:prstGeom prst="rect">
                <a:avLst/>
              </a:prstGeom>
              <a:blipFill rotWithShape="0">
                <a:blip r:embed="rId4"/>
                <a:stretch>
                  <a:fillRect l="-616" t="-1661" r="-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56064" y="260839"/>
            <a:ext cx="5482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Backgrounds Trending: Methodology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60559" y="2271835"/>
                <a:ext cx="3184206" cy="4004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60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v"/>
                </a:pPr>
                <a:r>
                  <a:rPr lang="en-US" altLang="en-US" b="1" dirty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Conduct the analysis using 5-min averages </a:t>
                </a:r>
                <a:r>
                  <a:rPr lang="en-US" altLang="en-US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for </a:t>
                </a:r>
                <a:r>
                  <a:rPr lang="en-US" altLang="en-US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09/01/2024-10/31/2024</a:t>
                </a:r>
                <a:r>
                  <a:rPr lang="en-US" altLang="en-US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marL="342900" lvl="0" indent="-342900">
                  <a:spcAft>
                    <a:spcPts val="60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v"/>
                </a:pPr>
                <a:r>
                  <a:rPr lang="en-US" altLang="en-US" b="1" dirty="0" smtClean="0">
                    <a:solidFill>
                      <a:srgbClr val="FFFFFF"/>
                    </a:solidFill>
                    <a:latin typeface="Times New Roman" panose="02020603050405020304" pitchFamily="18" charset="0"/>
                  </a:rPr>
                  <a:t>Fit the CDF that is varying smoothly, instead of PDF. </a:t>
                </a:r>
              </a:p>
              <a:p>
                <a:pPr marL="342900" lvl="0" indent="-342900">
                  <a:spcAft>
                    <a:spcPts val="60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Sup>
                          <m:sSub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𝑬𝑳𝑬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𝒐𝒃𝒄</m:t>
                            </m:r>
                          </m:sup>
                        </m:sSubSup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bar>
                    <m:r>
                      <a:rPr lang="en-US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altLang="en-US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(fitted E11 mean).</a:t>
                </a:r>
              </a:p>
              <a:p>
                <a:pPr marL="342900" indent="-342900">
                  <a:spcAft>
                    <a:spcPts val="60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v"/>
                </a:pPr>
                <a:r>
                  <a:rPr lang="en-US" altLang="en-US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Do the same for SGPS-X P11 counts,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</m:sub>
                        </m:sSub>
                      </m:e>
                    </m:bar>
                    <m:r>
                      <a:rPr lang="en-US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𝑷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endParaRPr lang="en-US" altLang="en-US" b="1" dirty="0" smtClean="0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v"/>
                </a:pPr>
                <a:r>
                  <a:rPr lang="en-US" altLang="en-US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Repeat for E9, E10, E10A.</a:t>
                </a:r>
              </a:p>
              <a:p>
                <a:pPr marL="342900" indent="-342900">
                  <a:spcAft>
                    <a:spcPts val="60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v"/>
                </a:pPr>
                <a:r>
                  <a:rPr lang="en-US" altLang="en-US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Estimate gammas.</a:t>
                </a:r>
              </a:p>
              <a:p>
                <a:pPr marL="342900" indent="-342900">
                  <a:spcAft>
                    <a:spcPts val="600"/>
                  </a:spcAft>
                  <a:buClr>
                    <a:srgbClr val="FFFF00"/>
                  </a:buClr>
                  <a:buFont typeface="Wingdings" panose="05000000000000000000" pitchFamily="2" charset="2"/>
                  <a:buChar char="v"/>
                </a:pPr>
                <a:r>
                  <a:rPr lang="en-US" altLang="en-US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Apply to the 1s L1b data.</a:t>
                </a:r>
                <a:endParaRPr lang="en-US" altLang="en-US" b="1" dirty="0">
                  <a:solidFill>
                    <a:srgbClr val="FFFF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559" y="2271835"/>
                <a:ext cx="3184206" cy="4004366"/>
              </a:xfrm>
              <a:prstGeom prst="rect">
                <a:avLst/>
              </a:prstGeom>
              <a:blipFill rotWithShape="0">
                <a:blip r:embed="rId5"/>
                <a:stretch>
                  <a:fillRect l="-1147" t="-913" r="-2294" b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192" y="3635647"/>
            <a:ext cx="5659208" cy="2829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56064" y="4387881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GOES-19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2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17" y="1476255"/>
            <a:ext cx="6629400" cy="4972050"/>
          </a:xfrm>
        </p:spPr>
      </p:pic>
      <p:sp>
        <p:nvSpPr>
          <p:cNvPr id="18" name="TextBox 17"/>
          <p:cNvSpPr txBox="1"/>
          <p:nvPr/>
        </p:nvSpPr>
        <p:spPr>
          <a:xfrm>
            <a:off x="72736" y="414924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36" y="338724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T4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36" y="260090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36" y="1798714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749446"/>
            <a:ext cx="602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endParaRPr 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36" y="495892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T5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391400" y="1710846"/>
                <a:ext cx="1676400" cy="923330"/>
              </a:xfrm>
              <a:prstGeom prst="rect">
                <a:avLst/>
              </a:prstGeom>
              <a:solidFill>
                <a:srgbClr val="57D3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GOES-19 channel E11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(&gt;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MeV)</a:t>
                </a:r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1710846"/>
                <a:ext cx="1676400" cy="923330"/>
              </a:xfrm>
              <a:prstGeom prst="rect">
                <a:avLst/>
              </a:prstGeom>
              <a:blipFill rotWithShape="0">
                <a:blip r:embed="rId4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391400" y="3834028"/>
            <a:ext cx="1676400" cy="107721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SWPC alert level very close to uncorrected backgrounds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ADB79-25D6-47C0-AB51-22A13A0BBB50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086600" y="3356571"/>
            <a:ext cx="391134" cy="237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91400" y="5373970"/>
            <a:ext cx="1676400" cy="954107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orrected backgrounds more representative of the GCR spectrum</a:t>
            </a:r>
            <a:endPara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498934" y="5373970"/>
            <a:ext cx="943716" cy="25062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510353" y="4547380"/>
            <a:ext cx="905997" cy="103600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472253" y="3784528"/>
            <a:ext cx="955517" cy="184007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434153" y="2970238"/>
            <a:ext cx="1005481" cy="264328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457373" y="2227303"/>
            <a:ext cx="958977" cy="335608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391400" y="2701446"/>
            <a:ext cx="1658987" cy="646331"/>
          </a:xfrm>
          <a:prstGeom prst="rect">
            <a:avLst/>
          </a:prstGeom>
          <a:solidFill>
            <a:srgbClr val="57D3FF"/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per (cm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s) </a:t>
            </a:r>
            <a:endParaRPr lang="en-US" b="1" dirty="0"/>
          </a:p>
        </p:txBody>
      </p:sp>
      <p:sp>
        <p:nvSpPr>
          <p:cNvPr id="32" name="Title 3"/>
          <p:cNvSpPr>
            <a:spLocks noGrp="1"/>
          </p:cNvSpPr>
          <p:nvPr>
            <p:ph type="title"/>
          </p:nvPr>
        </p:nvSpPr>
        <p:spPr>
          <a:xfrm>
            <a:off x="1371601" y="287042"/>
            <a:ext cx="6096000" cy="914087"/>
          </a:xfrm>
        </p:spPr>
        <p:txBody>
          <a:bodyPr/>
          <a:lstStyle/>
          <a:p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the revised background</a:t>
            </a:r>
            <a:b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removal to GOES-19 MPS-HI E11 data</a:t>
            </a:r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8354</TotalTime>
  <Words>2030</Words>
  <Application>Microsoft Office PowerPoint</Application>
  <PresentationFormat>On-screen Show (4:3)</PresentationFormat>
  <Paragraphs>354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MS PGothic</vt:lpstr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Custom Design</vt:lpstr>
      <vt:lpstr>1_Custom Design</vt:lpstr>
      <vt:lpstr>2_Custom Design</vt:lpstr>
      <vt:lpstr>3_Custom Design</vt:lpstr>
      <vt:lpstr>GOES-19 MPS-HI Calibration: The Newest GOES Radiation Belt Instrument</vt:lpstr>
      <vt:lpstr>GOES-R Program</vt:lpstr>
      <vt:lpstr>Magnetospheric Particle Sensor –  High Energy (MPS-HI)</vt:lpstr>
      <vt:lpstr>ALERT: Electron 2 MeV Integral Flux Exceeded 1000 pfu</vt:lpstr>
      <vt:lpstr>Steps of Radiation Belt Electron and Proton Calibration</vt:lpstr>
      <vt:lpstr>Inverse Model: Bowtie Method</vt:lpstr>
      <vt:lpstr>PowerPoint Presentation</vt:lpstr>
      <vt:lpstr>PowerPoint Presentation</vt:lpstr>
      <vt:lpstr>Application of the revised background removal to GOES-19 MPS-HI E11 data</vt:lpstr>
      <vt:lpstr>GOES-19 MPS-HI Telescope Cross-Comparison: Method</vt:lpstr>
      <vt:lpstr>GOES-19 MPS-HI Telescope Cross-Comparison: Results</vt:lpstr>
      <vt:lpstr>Solar Energetic Particle (SEP) Channels Cross-Comparison: G19 MPS-HI and SGPS Time series</vt:lpstr>
      <vt:lpstr>PowerPoint Presentation</vt:lpstr>
      <vt:lpstr>Cross-Satellite Comparison of Trapped Particles: Technique</vt:lpstr>
      <vt:lpstr>Cross-Satellite Comparison of Trapped Particles: Electron Results</vt:lpstr>
      <vt:lpstr>Cross-Satellite Comparison of Trapped Particles: Proton Results</vt:lpstr>
      <vt:lpstr>PowerPoint Presentation</vt:lpstr>
      <vt:lpstr>Concluding notes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 Satellites Radiation Belt Electron Calibration </dc:title>
  <dc:creator>Athanasios Boudouridis</dc:creator>
  <cp:lastModifiedBy>Athanasios Boudouridis</cp:lastModifiedBy>
  <cp:revision>104</cp:revision>
  <dcterms:created xsi:type="dcterms:W3CDTF">2024-03-04T16:33:16Z</dcterms:created>
  <dcterms:modified xsi:type="dcterms:W3CDTF">2025-05-19T20:38:12Z</dcterms:modified>
</cp:coreProperties>
</file>