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1" r:id="rId2"/>
    <p:sldId id="297" r:id="rId3"/>
    <p:sldId id="295" r:id="rId4"/>
    <p:sldId id="298" r:id="rId5"/>
    <p:sldId id="302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287" r:id="rId17"/>
    <p:sldId id="300" r:id="rId18"/>
    <p:sldId id="299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2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E6A09-CEFA-4265-A7F5-14654BD1B85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69B7B-F58D-4149-851D-55A514B6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9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91393-5F39-41DD-BB6C-DD7E05FA9A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91393-5F39-41DD-BB6C-DD7E05FA9A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3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IRENE workshop </a:t>
            </a:r>
            <a:r>
              <a:rPr lang="en-US" dirty="0" err="1" smtClean="0"/>
              <a:t>Sykia</a:t>
            </a:r>
            <a:r>
              <a:rPr lang="en-US" dirty="0" smtClean="0"/>
              <a:t> May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10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Sykia IRENE workshop May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8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Sykia IRENE workshop May 2025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IRENE workshop </a:t>
            </a:r>
            <a:r>
              <a:rPr lang="en-US" dirty="0" err="1" smtClean="0"/>
              <a:t>Sykia</a:t>
            </a:r>
            <a:r>
              <a:rPr lang="en-US" dirty="0" smtClean="0"/>
              <a:t> May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6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Sykia</a:t>
            </a:r>
            <a:r>
              <a:rPr lang="en-US" dirty="0" smtClean="0"/>
              <a:t> IRENE workshop May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7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Sykia IRENE workshop May 2025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5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Sykia IRENE workshop May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0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Sykia IRENE workshop May 2025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007435"/>
            <a:ext cx="2743200" cy="365125"/>
          </a:xfrm>
        </p:spPr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4014" y="6440574"/>
            <a:ext cx="5323973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Sykia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Greece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6" y="6272212"/>
            <a:ext cx="1618098" cy="642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738" y="6402786"/>
            <a:ext cx="1225309" cy="4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Sykia IRENE workshop May 2025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7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Sykia IRENE workshop May 2025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4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225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12C2-5928-4C9D-A173-C9A85ADD07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540" y="6422526"/>
            <a:ext cx="4922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Sykia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Greece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6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3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9448800" y="6007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BC12C2-5928-4C9D-A173-C9A85ADD079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1441"/>
            <a:ext cx="117892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SREM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measurements: 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Particle events and 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Galactic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Rays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" y="3253725"/>
            <a:ext cx="1219200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Sigiava</a:t>
            </a:r>
            <a:r>
              <a:rPr lang="en-GB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Aminalragia-Giamini</a:t>
            </a:r>
            <a:r>
              <a:rPr lang="en-GB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 Evans</a:t>
            </a:r>
            <a:r>
              <a:rPr lang="en-GB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Piers Jiggens</a:t>
            </a:r>
            <a:r>
              <a:rPr lang="en-GB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Daniel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Matthiä</a:t>
            </a:r>
            <a:r>
              <a:rPr lang="en-GB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Ingmar Sangberg</a:t>
            </a:r>
            <a:r>
              <a:rPr lang="en-GB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Constantinos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Papadimitriou</a:t>
            </a:r>
            <a:r>
              <a:rPr lang="en-GB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Christos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Katsavrias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Ioannis</a:t>
            </a:r>
            <a:r>
              <a:rPr lang="en-GB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Ioannis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Daglis</a:t>
            </a:r>
            <a:r>
              <a:rPr lang="en-GB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  <a:r>
              <a:rPr lang="en-GB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9">
            <a:extLst>
              <a:ext uri="{FF2B5EF4-FFF2-40B4-BE49-F238E27FC236}">
                <a16:creationId xmlns=""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9526" y="4340693"/>
            <a:ext cx="5534024" cy="1954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SPARC, Greece</a:t>
            </a:r>
          </a:p>
          <a:p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ESA/ESTEC, The Netherlands</a:t>
            </a:r>
          </a:p>
          <a:p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National and </a:t>
            </a:r>
            <a:r>
              <a:rPr lang="en-GB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Kapodistrian</a:t>
            </a:r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of Athens, Greece</a:t>
            </a:r>
          </a:p>
          <a:p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it-IT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 Center (DLR</a:t>
            </a:r>
            <a:r>
              <a:rPr lang="it-IT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Germany</a:t>
            </a:r>
            <a:endParaRPr lang="en-GB" sz="1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Hellenic Space </a:t>
            </a:r>
            <a:r>
              <a:rPr lang="en-GB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Greece</a:t>
            </a:r>
            <a:endParaRPr lang="en-GB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6350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SEPs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5463"/>
            <a:ext cx="84048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IREM/SREM time-series filtered/cleaned/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despiked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during events of REL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unfolded with latest version of in-house developed methodology Gencorum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Timeseries joined with GCRs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new datasets for INTEGRAL/IREM and PLANCK/SREM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Comparisons and validations with ESA RDS3.2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626" y="650759"/>
            <a:ext cx="3111970" cy="5122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889" y="5772967"/>
            <a:ext cx="5338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aseline="30000" dirty="0" smtClean="0"/>
              <a:t>1</a:t>
            </a:r>
            <a:r>
              <a:rPr lang="en-US" sz="1400" dirty="0" smtClean="0"/>
              <a:t>S. Aminalragia-Giamini et al. </a:t>
            </a:r>
            <a:r>
              <a:rPr lang="en-US" sz="1400" i="1" dirty="0"/>
              <a:t>Artificial intelligence </a:t>
            </a:r>
            <a:r>
              <a:rPr lang="en-US" sz="1400" i="1" dirty="0" smtClean="0"/>
              <a:t>unfolding </a:t>
            </a:r>
            <a:r>
              <a:rPr lang="en-US" sz="1400" i="1" dirty="0"/>
              <a:t>for </a:t>
            </a: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i="1" dirty="0" smtClean="0"/>
              <a:t>space </a:t>
            </a:r>
            <a:r>
              <a:rPr lang="en-US" sz="1400" i="1" dirty="0"/>
              <a:t>radiation monitor </a:t>
            </a:r>
            <a:r>
              <a:rPr lang="en-US" sz="1400" i="1" dirty="0" smtClean="0"/>
              <a:t>data</a:t>
            </a:r>
            <a:r>
              <a:rPr lang="en-US" sz="1400" dirty="0" smtClean="0"/>
              <a:t> 2018 JSWSC DOI</a:t>
            </a:r>
            <a:r>
              <a:rPr lang="en-US" sz="1400" dirty="0"/>
              <a:t>: 10.1051/</a:t>
            </a:r>
            <a:r>
              <a:rPr lang="en-US" sz="1400" dirty="0" err="1"/>
              <a:t>swsc</a:t>
            </a:r>
            <a:r>
              <a:rPr lang="en-US" sz="1400" dirty="0"/>
              <a:t>/2018041</a:t>
            </a:r>
          </a:p>
        </p:txBody>
      </p:sp>
    </p:spTree>
    <p:extLst>
      <p:ext uri="{BB962C8B-B14F-4D97-AF65-F5344CB8AC3E}">
        <p14:creationId xmlns:p14="http://schemas.microsoft.com/office/powerpoint/2010/main" val="29889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6350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SEPs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418890"/>
            <a:ext cx="11906250" cy="4476505"/>
            <a:chOff x="-5287808" y="-5249393"/>
            <a:chExt cx="19332688" cy="72686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287808" y="-5249392"/>
              <a:ext cx="12192000" cy="67111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936" y="-5249393"/>
              <a:ext cx="6979944" cy="7268693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3341" y="576803"/>
            <a:ext cx="6149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Comparisons and validations with ESA 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RDS3.2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6350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SEPs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75769" y="495601"/>
            <a:ext cx="7820702" cy="5860068"/>
            <a:chOff x="1975769" y="495600"/>
            <a:chExt cx="8240462" cy="61745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69" y="496941"/>
              <a:ext cx="5151359" cy="28355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157" y="495600"/>
              <a:ext cx="2941074" cy="30627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1399" y="3603540"/>
              <a:ext cx="2944832" cy="30666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69" y="3600321"/>
              <a:ext cx="5151359" cy="283558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71" y="11460448"/>
            <a:ext cx="7077776" cy="7226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900" y="11448011"/>
            <a:ext cx="12192000" cy="671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6350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SEPs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69" y="496874"/>
            <a:ext cx="4888954" cy="2691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12" y="523942"/>
            <a:ext cx="2791259" cy="2850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645" y="3473604"/>
            <a:ext cx="2794826" cy="2853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69" y="3442171"/>
            <a:ext cx="4888954" cy="2691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71" y="11460448"/>
            <a:ext cx="7077776" cy="7226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900" y="11448011"/>
            <a:ext cx="12192000" cy="671114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788920" y="3634740"/>
            <a:ext cx="320040" cy="13868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2570009">
            <a:off x="8827822" y="3589726"/>
            <a:ext cx="320040" cy="13868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0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6350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SEPs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813" y="771525"/>
            <a:ext cx="12144375" cy="5380469"/>
            <a:chOff x="-17318719" y="-864093"/>
            <a:chExt cx="33171607" cy="1469641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318719" y="-864093"/>
              <a:ext cx="26317929" cy="146964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083" y="-499954"/>
              <a:ext cx="6939805" cy="685799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273" y="6521538"/>
              <a:ext cx="6991615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7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6350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SEPs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074729" y="685800"/>
            <a:ext cx="2865287" cy="5589954"/>
            <a:chOff x="8897968" y="17798"/>
            <a:chExt cx="3241866" cy="63246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1357" y="3179538"/>
              <a:ext cx="3195089" cy="316289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968" y="17798"/>
              <a:ext cx="3241866" cy="316424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53340" y="443153"/>
            <a:ext cx="817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INTEGRAL electron fluxes comparison with FIRESPELL Reference Dataset 2003 October Halloween Event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fluxes interpolated in time, energy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" y="1435386"/>
            <a:ext cx="8989018" cy="46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IRENE workshop Sykia May 2025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-63500"/>
            <a:ext cx="4083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Key points &amp; discussion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52063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SREM solar proton and GCR datasets produced – to be made publicly available soon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HERSCHEL will follow, looking into ROSETTA – some interesting findings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electrons will be included in future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release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datasets 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also slightly extended SEP proton unfolding range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SREM GCR “background” is not background at all – our approach can be translated to other datasets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definition of background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on counts-to-fluxes results e.g. RDSv4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IREM until 2029 and SREM unit in Lunar Gateway ERSA for many years – hopefully much more data to come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happens 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magnetotail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crossings? 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Opportunity to study and challenge to distinguish electron enhancements (if any)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RFs are not available for several high abundance elements, e.g. Fe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energy RFs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derived for generic SREM geometry</a:t>
            </a:r>
            <a:endParaRPr lang="en-US" sz="20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IRENE workshop Sykia May 2025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84959" y="3167390"/>
            <a:ext cx="2222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Back up slides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15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627" y="-94488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GCRs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" y="497550"/>
            <a:ext cx="100278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Matthiä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2013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ready-to-use galactic cosmic ray model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DOI: 10.1016/j.asr.2012.09.022)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GCR-ISO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 model - validated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BON-10 GCR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Fluxes for H, He, and Z&gt;2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 parameter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Wolf number)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ACE-CRIS carbon fluxes (27-day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Oulu NM counts (1-min)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4" y="2218387"/>
            <a:ext cx="7513235" cy="384052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86838" y="2218387"/>
            <a:ext cx="4236284" cy="4092246"/>
            <a:chOff x="739140" y="2259587"/>
            <a:chExt cx="4224969" cy="40813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" y="2259587"/>
              <a:ext cx="4224969" cy="408131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3145218" y="4005344"/>
              <a:ext cx="0" cy="18084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 rot="5400000">
              <a:off x="2485841" y="4715120"/>
              <a:ext cx="168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higher W values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45920" y="2400300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W=0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45920" y="4998720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W=350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119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340" y="313850"/>
            <a:ext cx="7706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SREM response functions extend at least to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by ESA, produced by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Hendrick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Neumann (Uni. of Oldenburg) </a:t>
            </a:r>
            <a:endParaRPr lang="en-US" sz="2000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9331" y="998525"/>
            <a:ext cx="9783858" cy="5371142"/>
            <a:chOff x="-5503958" y="-2475211"/>
            <a:chExt cx="25010000" cy="1372998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3958" y="4396777"/>
              <a:ext cx="11846116" cy="6858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926" y="4396777"/>
              <a:ext cx="11846116" cy="685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3958" y="-2475211"/>
              <a:ext cx="11846116" cy="6858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926" y="-2475211"/>
              <a:ext cx="11846116" cy="68580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43627" y="-94488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GCRs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839717"/>
            <a:ext cx="538756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en-US" sz="2000" u="sng" dirty="0" smtClean="0"/>
              <a:t>SREM units and data</a:t>
            </a:r>
          </a:p>
          <a:p>
            <a:pPr marL="182563" indent="-182563"/>
            <a:endParaRPr lang="en-US" sz="2000" u="sng" dirty="0" smtClean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2000" dirty="0"/>
              <a:t>GIOVE-B</a:t>
            </a:r>
            <a:r>
              <a:rPr lang="en-US" dirty="0"/>
              <a:t>: MEO, 2008-2012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2000" dirty="0" smtClean="0"/>
              <a:t>Planck/Herschel</a:t>
            </a:r>
            <a:r>
              <a:rPr lang="en-US" dirty="0"/>
              <a:t>: Sun-Earth L2, </a:t>
            </a:r>
            <a:r>
              <a:rPr lang="en-US" dirty="0" smtClean="0"/>
              <a:t>2009-2013</a:t>
            </a:r>
            <a:endParaRPr lang="en-US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2000" dirty="0" smtClean="0"/>
              <a:t>ROSETTA</a:t>
            </a:r>
            <a:r>
              <a:rPr lang="en-US" dirty="0"/>
              <a:t>: Interplanetary space, </a:t>
            </a:r>
            <a:r>
              <a:rPr lang="en-US" dirty="0" smtClean="0"/>
              <a:t>2004-2016</a:t>
            </a:r>
            <a:endParaRPr lang="en-US" dirty="0"/>
          </a:p>
          <a:p>
            <a:pPr marL="361950" indent="-3619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US" sz="2000" dirty="0" smtClean="0"/>
              <a:t>PROBA1</a:t>
            </a:r>
            <a:r>
              <a:rPr lang="en-US" dirty="0"/>
              <a:t>: LEO, </a:t>
            </a:r>
            <a:r>
              <a:rPr lang="en-US" dirty="0" smtClean="0"/>
              <a:t>2001-now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US" sz="2000" b="1" dirty="0" smtClean="0"/>
              <a:t>INTEGRAL</a:t>
            </a:r>
            <a:r>
              <a:rPr lang="en-US" sz="2400" b="1" dirty="0"/>
              <a:t>: </a:t>
            </a:r>
            <a:r>
              <a:rPr lang="en-US" b="1" dirty="0"/>
              <a:t>HEO, 2002 Oct - 2025 Feb + PSP until </a:t>
            </a:r>
            <a:r>
              <a:rPr lang="en-US" b="1" dirty="0" smtClean="0"/>
              <a:t>2029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US" sz="2000" b="1" dirty="0" smtClean="0"/>
              <a:t>Lunar </a:t>
            </a:r>
            <a:r>
              <a:rPr lang="en-US" sz="2000" b="1" dirty="0"/>
              <a:t>Gateway (</a:t>
            </a:r>
            <a:r>
              <a:rPr lang="en-US" sz="2000" b="1" dirty="0" smtClean="0"/>
              <a:t>ERSA): Lunar Halo orbit</a:t>
            </a:r>
            <a:endParaRPr lang="en-US" sz="20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5549579" y="2388197"/>
            <a:ext cx="2383400" cy="1797569"/>
            <a:chOff x="8105334" y="541799"/>
            <a:chExt cx="3686421" cy="278031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209" y="541799"/>
              <a:ext cx="3196546" cy="278031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7760192" y="1437433"/>
              <a:ext cx="1300729" cy="610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Planck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49579" y="4414314"/>
            <a:ext cx="2383572" cy="1797712"/>
            <a:chOff x="8105321" y="3473123"/>
            <a:chExt cx="3686688" cy="278053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209" y="3473123"/>
              <a:ext cx="3196800" cy="278053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6200000">
              <a:off x="7521936" y="4441155"/>
              <a:ext cx="1777215" cy="6104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INTEGRAL</a:t>
              </a:r>
              <a:endParaRPr lang="en-US" sz="12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-63500"/>
            <a:ext cx="4228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missions and data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120893" y="2373448"/>
            <a:ext cx="3426291" cy="3941838"/>
            <a:chOff x="6416278" y="74134"/>
            <a:chExt cx="5445508" cy="626488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278" y="74134"/>
              <a:ext cx="5445508" cy="303138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279" y="3307633"/>
              <a:ext cx="5445507" cy="3031384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9409669" y="1736124"/>
              <a:ext cx="2204410" cy="1018628"/>
              <a:chOff x="6409293" y="260585"/>
              <a:chExt cx="5624921" cy="2599200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9293" y="260585"/>
                <a:ext cx="3057991" cy="2597519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67284" y="260585"/>
                <a:ext cx="2566930" cy="2599200"/>
              </a:xfrm>
              <a:prstGeom prst="rect">
                <a:avLst/>
              </a:prstGeom>
            </p:spPr>
          </p:pic>
        </p:grpSp>
      </p:grpSp>
      <p:pic>
        <p:nvPicPr>
          <p:cNvPr id="25" name="Picture 2" descr="Das Gateway-Konzept">
            <a:extLst>
              <a:ext uri="{FF2B5EF4-FFF2-40B4-BE49-F238E27FC236}">
                <a16:creationId xmlns="" xmlns:a16="http://schemas.microsoft.com/office/drawing/2014/main" id="{17A61740-10A3-4352-AC65-A6EBEC64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292" y="657679"/>
            <a:ext cx="2697892" cy="15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91" y="657679"/>
            <a:ext cx="3047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5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-63500"/>
            <a:ext cx="4228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missions and data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722866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en-US" sz="2800" u="sng" dirty="0" smtClean="0"/>
              <a:t>New findings on SREM data</a:t>
            </a:r>
          </a:p>
          <a:p>
            <a:pPr marL="182563" indent="-182563"/>
            <a:endParaRPr lang="en-US" sz="2800" u="sng" dirty="0" smtClean="0"/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US" sz="2800" dirty="0" smtClean="0"/>
              <a:t>SREM measures GCRs well enough to resolve solar modulation</a:t>
            </a:r>
            <a:br>
              <a:rPr lang="en-US" sz="2800" dirty="0" smtClean="0"/>
            </a:br>
            <a:r>
              <a:rPr lang="en-US" sz="2800" dirty="0" smtClean="0"/>
              <a:t>HI contributions in SREM count-rates are non-negligible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US" sz="2800" dirty="0" smtClean="0"/>
              <a:t>SREM measures reliably SEP proton spectra into high energies ~1GeV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endParaRPr lang="en-US" sz="2800" dirty="0" smtClean="0"/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en-US" sz="2800" dirty="0" smtClean="0"/>
              <a:t>Derivation of solar electrons concurrently with protons during SEPs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Production of new SREM INTEGRAL and PLANCK SEP+GCR dataset</a:t>
            </a:r>
          </a:p>
        </p:txBody>
      </p:sp>
    </p:spTree>
    <p:extLst>
      <p:ext uri="{BB962C8B-B14F-4D97-AF65-F5344CB8AC3E}">
        <p14:creationId xmlns:p14="http://schemas.microsoft.com/office/powerpoint/2010/main" val="11813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-63500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GCRs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" y="576803"/>
            <a:ext cx="8359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SREM measures GCRs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Z≥2 fluxes up to 100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DLR GCR model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driven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ACE/CRIS carbon fluxes [W parameter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Counts from folded GCR fluxes are fully correlated with SREM countrates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7086" y="1912368"/>
            <a:ext cx="7454879" cy="4382859"/>
            <a:chOff x="53339" y="1359987"/>
            <a:chExt cx="8162732" cy="47990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9" y="1359987"/>
              <a:ext cx="4047663" cy="23690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9" y="3789924"/>
              <a:ext cx="4047663" cy="23690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371" y="3789924"/>
              <a:ext cx="4048700" cy="2369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371" y="1359987"/>
              <a:ext cx="4048700" cy="236908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561591" y="2623263"/>
            <a:ext cx="3228563" cy="3247673"/>
            <a:chOff x="8856471" y="2209549"/>
            <a:chExt cx="3207700" cy="3226679"/>
          </a:xfrm>
        </p:grpSpPr>
        <p:sp>
          <p:nvSpPr>
            <p:cNvPr id="14" name="TextBox 13"/>
            <p:cNvSpPr txBox="1"/>
            <p:nvPr/>
          </p:nvSpPr>
          <p:spPr>
            <a:xfrm>
              <a:off x="9441432" y="2209549"/>
              <a:ext cx="2204539" cy="259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11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ov.avg</a:t>
              </a:r>
              <a:r>
                <a:rPr lang="en-US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INTEGRAL – DLR(ACE)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471" y="2407919"/>
              <a:ext cx="3207700" cy="302830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7315200" y="5901416"/>
            <a:ext cx="48194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Matthiä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2013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ready-to-use galactic cosmic ray model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10.1016/j.asr.2012.09.022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23" y="521275"/>
            <a:ext cx="3714158" cy="21502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21143" y="1702924"/>
            <a:ext cx="1798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Hugh Evans</a:t>
            </a:r>
          </a:p>
          <a:p>
            <a:pPr algn="r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Hendrick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Neumann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16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-63500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GCRs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39" y="510793"/>
            <a:ext cx="6323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SREM reconstruction with SREM-derived GCR spectra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932499" y="966251"/>
            <a:ext cx="9088052" cy="5343031"/>
            <a:chOff x="65473" y="1190625"/>
            <a:chExt cx="8710023" cy="512078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3" y="1190625"/>
              <a:ext cx="4319048" cy="252792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73" y="3783483"/>
              <a:ext cx="4319048" cy="25279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341" y="3783483"/>
              <a:ext cx="4320155" cy="252792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341" y="1190625"/>
              <a:ext cx="4320155" cy="2527923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-3811" y="959748"/>
            <a:ext cx="3303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at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Partial reconstruction at 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uiet conditions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666392" y="1558627"/>
            <a:ext cx="529312" cy="576000"/>
            <a:chOff x="3666392" y="1558627"/>
            <a:chExt cx="529312" cy="576000"/>
          </a:xfrm>
        </p:grpSpPr>
        <p:cxnSp>
          <p:nvCxnSpPr>
            <p:cNvPr id="29" name="Straight Arrow Connector 28"/>
            <p:cNvCxnSpPr/>
            <p:nvPr/>
          </p:nvCxnSpPr>
          <p:spPr>
            <a:xfrm flipH="1" flipV="1">
              <a:off x="4132385" y="1558627"/>
              <a:ext cx="1" cy="576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666392" y="1693251"/>
              <a:ext cx="529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~28%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03073" y="4292600"/>
            <a:ext cx="529312" cy="697862"/>
            <a:chOff x="3666392" y="1424065"/>
            <a:chExt cx="529312" cy="697862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4132387" y="1424065"/>
              <a:ext cx="1282" cy="69786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666392" y="1693251"/>
              <a:ext cx="5293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~32%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-3811" y="2483534"/>
            <a:ext cx="2936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E&lt;100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MeV range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particles (ions/electrons)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6" y="3764316"/>
            <a:ext cx="2504880" cy="25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38" y="588863"/>
            <a:ext cx="1093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values from SREM measurements &amp; flux derivation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196554"/>
            <a:ext cx="8518585" cy="4720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67725" y="2886879"/>
            <a:ext cx="41833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good agreement with 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modulation fully captured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INTEGRAL&amp;PLANCK agree well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-63500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GCRs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8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67725" y="2886879"/>
            <a:ext cx="372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good agreement with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Usoskin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modulation fully captured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" y="1169512"/>
            <a:ext cx="8605276" cy="4779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8" y="588863"/>
            <a:ext cx="1093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Estimation of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solar modulation potential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Usoskin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 2017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data)</a:t>
            </a:r>
          </a:p>
        </p:txBody>
      </p:sp>
      <p:sp>
        <p:nvSpPr>
          <p:cNvPr id="7" name="Rectangle 6"/>
          <p:cNvSpPr/>
          <p:nvPr/>
        </p:nvSpPr>
        <p:spPr>
          <a:xfrm>
            <a:off x="5425440" y="5915749"/>
            <a:ext cx="6766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30000" dirty="0" smtClean="0"/>
              <a:t>1</a:t>
            </a:r>
            <a:r>
              <a:rPr lang="en-US" sz="1400" dirty="0" smtClean="0"/>
              <a:t>Usoskin </a:t>
            </a:r>
            <a:r>
              <a:rPr lang="en-US" sz="1400" dirty="0"/>
              <a:t>et al. </a:t>
            </a:r>
            <a:r>
              <a:rPr lang="en-US" sz="1400" i="1" dirty="0" err="1"/>
              <a:t>Heliospheric</a:t>
            </a:r>
            <a:r>
              <a:rPr lang="en-US" sz="1400" i="1" dirty="0"/>
              <a:t> modulation of cosmic rays during the neutron monitor era:</a:t>
            </a:r>
          </a:p>
          <a:p>
            <a:pPr algn="r"/>
            <a:r>
              <a:rPr lang="en-US" sz="1400" i="1" dirty="0"/>
              <a:t>Calibration using PAMELA data for </a:t>
            </a:r>
            <a:r>
              <a:rPr lang="en-US" sz="1400" i="1" dirty="0" smtClean="0"/>
              <a:t>2006-2010, 2017</a:t>
            </a:r>
            <a:r>
              <a:rPr lang="en-US" sz="1400" dirty="0" smtClean="0"/>
              <a:t> </a:t>
            </a:r>
            <a:r>
              <a:rPr lang="en-US" sz="1400" dirty="0"/>
              <a:t>DOI: 10.1002/2016JA023819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-63500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GCRs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22" y="1767840"/>
            <a:ext cx="5899667" cy="3854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38" y="588863"/>
            <a:ext cx="10938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comparisons (preliminary) with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AMS-02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board ISS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-63500"/>
            <a:ext cx="210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GCRs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835" y="4218303"/>
            <a:ext cx="413004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credit: </a:t>
            </a:r>
            <a:r>
              <a:rPr lang="en-US" sz="1200" i="1" dirty="0" smtClean="0"/>
              <a:t>Claudio </a:t>
            </a:r>
            <a:r>
              <a:rPr lang="en-US" sz="1200" i="1" dirty="0" err="1" smtClean="0"/>
              <a:t>Corti</a:t>
            </a:r>
            <a:r>
              <a:rPr lang="en-US" sz="1200" i="1" dirty="0" smtClean="0"/>
              <a:t> &amp; Kathryn Whitman NASA/CCMC</a:t>
            </a:r>
            <a:endParaRPr lang="en-US" sz="12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2" y="1822864"/>
            <a:ext cx="6269397" cy="354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C12C2-5928-4C9D-A173-C9A85ADD0796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IRENE Space Radiation Modelling and Data Analysis Workshop 2025</a:t>
            </a:r>
          </a:p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20–22 May 2025, Sykia, Greece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854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-63500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SREM SEPs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" y="576803"/>
            <a:ext cx="8359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INTEGRAL/IREM has measured tens of SEP events in 2002-2022</a:t>
            </a:r>
            <a:endPara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Derive proton fluxes extending the energy of up to now available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 into account GCR spectra for fine-tuned high energy proton unfolding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simultaneous derivation of solar electrons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1868099"/>
            <a:ext cx="8801100" cy="44735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1986" y="2505782"/>
            <a:ext cx="203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Protons: RDSv3.2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57987" y="4656692"/>
            <a:ext cx="3334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Electrons: FIRESPELL database</a:t>
            </a:r>
          </a:p>
          <a:p>
            <a:r>
              <a:rPr lang="en-US" sz="1600" b="1" dirty="0"/>
              <a:t>(</a:t>
            </a:r>
            <a:r>
              <a:rPr lang="en-US" sz="1600" b="1" dirty="0" smtClean="0"/>
              <a:t>cleaned\curated\calibrated IMP8&amp;ACE&amp;SOHO</a:t>
            </a:r>
            <a:r>
              <a:rPr lang="en-U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6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810</Words>
  <Application>Microsoft Office PowerPoint</Application>
  <PresentationFormat>Widescreen</PresentationFormat>
  <Paragraphs>168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Siavas</dc:creator>
  <cp:lastModifiedBy>Siavas</cp:lastModifiedBy>
  <cp:revision>223</cp:revision>
  <dcterms:created xsi:type="dcterms:W3CDTF">2025-05-07T09:43:20Z</dcterms:created>
  <dcterms:modified xsi:type="dcterms:W3CDTF">2025-05-19T14:10:05Z</dcterms:modified>
</cp:coreProperties>
</file>