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268" r:id="rId2"/>
    <p:sldId id="288" r:id="rId3"/>
    <p:sldId id="272" r:id="rId4"/>
    <p:sldId id="296" r:id="rId5"/>
    <p:sldId id="297" r:id="rId6"/>
    <p:sldId id="308" r:id="rId7"/>
    <p:sldId id="299" r:id="rId8"/>
    <p:sldId id="300" r:id="rId9"/>
    <p:sldId id="303" r:id="rId10"/>
    <p:sldId id="301" r:id="rId11"/>
    <p:sldId id="306" r:id="rId12"/>
    <p:sldId id="307" r:id="rId13"/>
    <p:sldId id="304" r:id="rId14"/>
    <p:sldId id="309" r:id="rId15"/>
    <p:sldId id="305" r:id="rId16"/>
    <p:sldId id="295" r:id="rId17"/>
  </p:sldIdLst>
  <p:sldSz cx="9144000" cy="5143500" type="screen16x9"/>
  <p:notesSz cx="6858000" cy="9144000"/>
  <p:defaultTextStyle>
    <a:defPPr>
      <a:defRPr lang="fr-FR"/>
    </a:defPPr>
    <a:lvl1pPr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5pPr>
    <a:lvl6pPr marL="2286000" algn="l" defTabSz="457200" rtl="0" eaLnBrk="1" latinLnBrk="0" hangingPunct="1">
      <a:defRPr sz="2400" b="1" kern="1200">
        <a:solidFill>
          <a:srgbClr val="00509A"/>
        </a:solidFill>
        <a:latin typeface="Arial" charset="0"/>
        <a:ea typeface="ＭＳ Ｐゴシック" charset="0"/>
        <a:cs typeface="ＭＳ Ｐゴシック" charset="0"/>
      </a:defRPr>
    </a:lvl6pPr>
    <a:lvl7pPr marL="2743200" algn="l" defTabSz="457200" rtl="0" eaLnBrk="1" latinLnBrk="0" hangingPunct="1">
      <a:defRPr sz="2400" b="1" kern="1200">
        <a:solidFill>
          <a:srgbClr val="00509A"/>
        </a:solidFill>
        <a:latin typeface="Arial" charset="0"/>
        <a:ea typeface="ＭＳ Ｐゴシック" charset="0"/>
        <a:cs typeface="ＭＳ Ｐゴシック" charset="0"/>
      </a:defRPr>
    </a:lvl7pPr>
    <a:lvl8pPr marL="3200400" algn="l" defTabSz="457200" rtl="0" eaLnBrk="1" latinLnBrk="0" hangingPunct="1">
      <a:defRPr sz="2400" b="1" kern="1200">
        <a:solidFill>
          <a:srgbClr val="00509A"/>
        </a:solidFill>
        <a:latin typeface="Arial" charset="0"/>
        <a:ea typeface="ＭＳ Ｐゴシック" charset="0"/>
        <a:cs typeface="ＭＳ Ｐゴシック" charset="0"/>
      </a:defRPr>
    </a:lvl8pPr>
    <a:lvl9pPr marL="3657600" algn="l" defTabSz="457200" rtl="0" eaLnBrk="1" latinLnBrk="0" hangingPunct="1">
      <a:defRPr sz="2400" b="1" kern="1200">
        <a:solidFill>
          <a:srgbClr val="00509A"/>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0" userDrawn="1">
          <p15:clr>
            <a:srgbClr val="A4A3A4"/>
          </p15:clr>
        </p15:guide>
        <p15:guide id="2" orient="horz" pos="3419" userDrawn="1">
          <p15:clr>
            <a:srgbClr val="A4A3A4"/>
          </p15:clr>
        </p15:guide>
        <p15:guide id="3" pos="2160" userDrawn="1">
          <p15:clr>
            <a:srgbClr val="A4A3A4"/>
          </p15:clr>
        </p15:guide>
        <p15:guide id="4" pos="126" userDrawn="1">
          <p15:clr>
            <a:srgbClr val="A4A3A4"/>
          </p15:clr>
        </p15:guide>
        <p15:guide id="5" pos="2880">
          <p15:clr>
            <a:srgbClr val="A4A3A4"/>
          </p15:clr>
        </p15:guide>
        <p15:guide id="6" pos="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élica SICARD" initials="A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09A"/>
    <a:srgbClr val="006600"/>
    <a:srgbClr val="FF7C80"/>
    <a:srgbClr val="0099FF"/>
    <a:srgbClr val="CC00CC"/>
    <a:srgbClr val="005C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276" y="48"/>
      </p:cViewPr>
      <p:guideLst>
        <p:guide orient="horz" pos="110"/>
        <p:guide orient="horz" pos="3419"/>
        <p:guide pos="2160"/>
        <p:guide pos="126"/>
        <p:guide pos="2880"/>
        <p:guide pos="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pPr>
              <a:defRPr/>
            </a:pPr>
            <a:endParaRPr lang="fr-FR"/>
          </a:p>
        </p:txBody>
      </p:sp>
      <p:sp>
        <p:nvSpPr>
          <p:cNvPr id="1638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lvl1pPr>
          </a:lstStyle>
          <a:p>
            <a:pPr>
              <a:defRPr/>
            </a:pPr>
            <a:fld id="{B9E18715-ECAA-6841-AB7B-8EB6602AA1BB}" type="datetime1">
              <a:rPr lang="fr-FR"/>
              <a:pPr>
                <a:defRPr/>
              </a:pPr>
              <a:t>19/05/2025</a:t>
            </a:fld>
            <a:endParaRPr lang="fr-FR"/>
          </a:p>
        </p:txBody>
      </p:sp>
      <p:sp>
        <p:nvSpPr>
          <p:cNvPr id="1638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defRPr sz="1200"/>
            </a:lvl1pPr>
          </a:lstStyle>
          <a:p>
            <a:pPr>
              <a:defRPr/>
            </a:pPr>
            <a:endParaRPr lang="fr-FR"/>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defRPr sz="1200"/>
            </a:lvl1pPr>
          </a:lstStyle>
          <a:p>
            <a:pPr>
              <a:defRPr/>
            </a:pPr>
            <a:fld id="{058B43F6-D066-294F-9DE9-6DE6DC7E97B4}" type="slidenum">
              <a:rPr lang="fr-FR"/>
              <a:pPr>
                <a:defRPr/>
              </a:pPr>
              <a:t>‹N°›</a:t>
            </a:fld>
            <a:endParaRPr lang="fr-FR"/>
          </a:p>
        </p:txBody>
      </p:sp>
    </p:spTree>
    <p:extLst>
      <p:ext uri="{BB962C8B-B14F-4D97-AF65-F5344CB8AC3E}">
        <p14:creationId xmlns:p14="http://schemas.microsoft.com/office/powerpoint/2010/main" val="276070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a:solidFill>
                  <a:schemeClr val="tx1"/>
                </a:solidFill>
                <a:cs typeface="Geneva" charset="0"/>
              </a:defRPr>
            </a:lvl1pPr>
          </a:lstStyle>
          <a:p>
            <a:pPr>
              <a:defRPr/>
            </a:pPr>
            <a:endParaRPr lang="fr-FR"/>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a:solidFill>
                  <a:schemeClr val="tx1"/>
                </a:solidFill>
                <a:cs typeface="Geneva" charset="0"/>
              </a:defRPr>
            </a:lvl1pPr>
          </a:lstStyle>
          <a:p>
            <a:pPr>
              <a:defRPr/>
            </a:pPr>
            <a:endParaRPr lang="fr-F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a:solidFill>
                  <a:schemeClr val="tx1"/>
                </a:solidFill>
                <a:cs typeface="Geneva" charset="0"/>
              </a:defRPr>
            </a:lvl1pPr>
          </a:lstStyle>
          <a:p>
            <a:pPr>
              <a:defRPr/>
            </a:pPr>
            <a:endParaRPr lang="fr-F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solidFill>
                  <a:schemeClr val="tx1"/>
                </a:solidFill>
                <a:cs typeface="Geneva" charset="0"/>
              </a:defRPr>
            </a:lvl1pPr>
          </a:lstStyle>
          <a:p>
            <a:pPr>
              <a:defRPr/>
            </a:pPr>
            <a:fld id="{AFBB5273-29A4-2B45-BEBB-445280F52BFE}" type="slidenum">
              <a:rPr lang="fr-FR"/>
              <a:pPr>
                <a:defRPr/>
              </a:pPr>
              <a:t>‹N°›</a:t>
            </a:fld>
            <a:endParaRPr lang="fr-FR"/>
          </a:p>
        </p:txBody>
      </p:sp>
    </p:spTree>
    <p:extLst>
      <p:ext uri="{BB962C8B-B14F-4D97-AF65-F5344CB8AC3E}">
        <p14:creationId xmlns:p14="http://schemas.microsoft.com/office/powerpoint/2010/main" val="1754732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Geneva" charset="0"/>
      </a:defRPr>
    </a:lvl2pPr>
    <a:lvl3pPr marL="914400" algn="l" rtl="0" eaLnBrk="0" fontAlgn="base" hangingPunct="0">
      <a:spcBef>
        <a:spcPct val="30000"/>
      </a:spcBef>
      <a:spcAft>
        <a:spcPct val="0"/>
      </a:spcAft>
      <a:defRPr sz="1200" kern="1200">
        <a:solidFill>
          <a:schemeClr val="tx1"/>
        </a:solidFill>
        <a:latin typeface="Arial" charset="0"/>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Arial"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Arial" charset="0"/>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4" name="Image 4" descr="Logo Onera.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1218" y="217934"/>
            <a:ext cx="3751263" cy="69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descr="Logo RF.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1" y="106364"/>
            <a:ext cx="14097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51521" y="1851672"/>
            <a:ext cx="7658100" cy="1141943"/>
          </a:xfrm>
        </p:spPr>
        <p:txBody>
          <a:bodyPr/>
          <a:lstStyle>
            <a:lvl1pPr>
              <a:lnSpc>
                <a:spcPct val="90000"/>
              </a:lnSpc>
              <a:defRPr sz="3600"/>
            </a:lvl1pPr>
          </a:lstStyle>
          <a:p>
            <a:pPr lvl="0"/>
            <a:r>
              <a:rPr lang="fr-FR" noProof="0" dirty="0"/>
              <a:t>Cliquez et modifiez le titre</a:t>
            </a:r>
          </a:p>
        </p:txBody>
      </p:sp>
      <p:sp>
        <p:nvSpPr>
          <p:cNvPr id="8" name="Rectangle 3"/>
          <p:cNvSpPr>
            <a:spLocks noGrp="1" noChangeArrowheads="1"/>
          </p:cNvSpPr>
          <p:nvPr>
            <p:ph type="subTitle" idx="1"/>
          </p:nvPr>
        </p:nvSpPr>
        <p:spPr>
          <a:xfrm>
            <a:off x="251520" y="3003799"/>
            <a:ext cx="7848872" cy="1584176"/>
          </a:xfrm>
        </p:spPr>
        <p:txBody>
          <a:bodyPr/>
          <a:lstStyle>
            <a:lvl1pPr marL="0" indent="0">
              <a:buFontTx/>
              <a:buNone/>
              <a:defRPr sz="2400">
                <a:solidFill>
                  <a:schemeClr val="bg2"/>
                </a:solidFill>
              </a:defRPr>
            </a:lvl1pPr>
          </a:lstStyle>
          <a:p>
            <a:pPr lvl="0"/>
            <a:r>
              <a:rPr lang="fr-FR" noProof="0" dirty="0"/>
              <a:t>Cliquez pour modifier le style des sous-titres du masque</a:t>
            </a:r>
          </a:p>
        </p:txBody>
      </p:sp>
      <p:sp>
        <p:nvSpPr>
          <p:cNvPr id="6" name="Rectangle 6"/>
          <p:cNvSpPr>
            <a:spLocks noGrp="1" noChangeArrowheads="1"/>
          </p:cNvSpPr>
          <p:nvPr>
            <p:ph type="sldNum" sz="quarter" idx="10"/>
          </p:nvPr>
        </p:nvSpPr>
        <p:spPr>
          <a:xfrm>
            <a:off x="8412427" y="4741954"/>
            <a:ext cx="731573" cy="422084"/>
          </a:xfrm>
          <a:prstGeom prst="rect">
            <a:avLst/>
          </a:prstGeom>
        </p:spPr>
        <p:txBody>
          <a:bodyPr/>
          <a:lstStyle>
            <a:lvl1pPr algn="ctr">
              <a:defRPr sz="1200" b="0">
                <a:solidFill>
                  <a:schemeClr val="tx1"/>
                </a:solidFill>
                <a:cs typeface="Geneva" charset="0"/>
              </a:defRPr>
            </a:lvl1pPr>
          </a:lstStyle>
          <a:p>
            <a:pPr>
              <a:defRPr/>
            </a:pPr>
            <a:fld id="{7D2CA368-8BFC-D64E-AD39-F3FEC9B7A72A}" type="slidenum">
              <a:rPr lang="fr-FR"/>
              <a:pPr>
                <a:defRPr/>
              </a:pPr>
              <a:t>‹N°›</a:t>
            </a:fld>
            <a:endParaRPr lang="fr-FR" dirty="0"/>
          </a:p>
        </p:txBody>
      </p:sp>
    </p:spTree>
    <p:extLst>
      <p:ext uri="{BB962C8B-B14F-4D97-AF65-F5344CB8AC3E}">
        <p14:creationId xmlns:p14="http://schemas.microsoft.com/office/powerpoint/2010/main" val="21106887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266700" y="3"/>
            <a:ext cx="8788400" cy="69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lvl="0"/>
            <a:r>
              <a:rPr lang="fr-FR" dirty="0"/>
              <a:t>Cliquez et modifiez le titre</a:t>
            </a:r>
          </a:p>
        </p:txBody>
      </p:sp>
      <p:sp>
        <p:nvSpPr>
          <p:cNvPr id="11" name="Rectangle 3"/>
          <p:cNvSpPr>
            <a:spLocks noGrp="1" noChangeArrowheads="1"/>
          </p:cNvSpPr>
          <p:nvPr>
            <p:ph idx="1"/>
          </p:nvPr>
        </p:nvSpPr>
        <p:spPr bwMode="auto">
          <a:xfrm>
            <a:off x="279400" y="1275172"/>
            <a:ext cx="7772400" cy="308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marL="342000" indent="-342000">
              <a:lnSpc>
                <a:spcPct val="100000"/>
              </a:lnSpc>
              <a:spcBef>
                <a:spcPts val="0"/>
              </a:spcBef>
              <a:defRPr/>
            </a:lvl1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4" name="Rectangle 6"/>
          <p:cNvSpPr>
            <a:spLocks noGrp="1" noChangeArrowheads="1"/>
          </p:cNvSpPr>
          <p:nvPr>
            <p:ph type="sldNum" sz="quarter" idx="4"/>
          </p:nvPr>
        </p:nvSpPr>
        <p:spPr bwMode="auto">
          <a:xfrm>
            <a:off x="8412427" y="4741954"/>
            <a:ext cx="731573" cy="35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a:defRPr sz="1200" b="0">
                <a:solidFill>
                  <a:schemeClr val="tx1"/>
                </a:solidFill>
                <a:cs typeface="Geneva" charset="0"/>
              </a:defRPr>
            </a:lvl1pPr>
          </a:lstStyle>
          <a:p>
            <a:pPr>
              <a:defRPr/>
            </a:pPr>
            <a:fld id="{C3923923-6455-7744-B996-58EDD67D9E32}" type="slidenum">
              <a:rPr lang="fr-FR"/>
              <a:pPr>
                <a:defRPr/>
              </a:pPr>
              <a:t>‹N°›</a:t>
            </a:fld>
            <a:endParaRPr lang="fr-FR" dirty="0"/>
          </a:p>
        </p:txBody>
      </p:sp>
      <p:pic>
        <p:nvPicPr>
          <p:cNvPr id="15" name="Image 4" descr="Logo Onera.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1" y="4832574"/>
            <a:ext cx="1310929" cy="20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21" descr="Logo RF.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2725" y="4741954"/>
            <a:ext cx="462483" cy="39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userDrawn="1"/>
        </p:nvCxnSpPr>
        <p:spPr bwMode="auto">
          <a:xfrm>
            <a:off x="266701" y="4709956"/>
            <a:ext cx="8877300" cy="0"/>
          </a:xfrm>
          <a:prstGeom prst="line">
            <a:avLst/>
          </a:prstGeom>
          <a:noFill/>
          <a:ln w="9525" cap="flat" cmpd="sng" algn="ctr">
            <a:solidFill>
              <a:srgbClr val="11489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9" name="Rectangle 18"/>
          <p:cNvSpPr>
            <a:spLocks noChangeArrowheads="1"/>
          </p:cNvSpPr>
          <p:nvPr userDrawn="1"/>
        </p:nvSpPr>
        <p:spPr bwMode="auto">
          <a:xfrm>
            <a:off x="4163954" y="4741954"/>
            <a:ext cx="4224470" cy="35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r>
              <a:rPr lang="fr-FR" sz="800" b="0" dirty="0">
                <a:solidFill>
                  <a:schemeClr val="tx1"/>
                </a:solidFill>
              </a:rPr>
              <a:t>IRENE </a:t>
            </a:r>
            <a:r>
              <a:rPr lang="fr-FR" sz="800" b="0" dirty="0" err="1">
                <a:solidFill>
                  <a:schemeClr val="tx1"/>
                </a:solidFill>
              </a:rPr>
              <a:t>Space</a:t>
            </a:r>
            <a:r>
              <a:rPr lang="fr-FR" sz="800" b="0" dirty="0">
                <a:solidFill>
                  <a:schemeClr val="tx1"/>
                </a:solidFill>
              </a:rPr>
              <a:t> Radiation </a:t>
            </a:r>
            <a:r>
              <a:rPr lang="fr-FR" sz="800" b="0" dirty="0" err="1">
                <a:solidFill>
                  <a:schemeClr val="tx1"/>
                </a:solidFill>
              </a:rPr>
              <a:t>Modelling</a:t>
            </a:r>
            <a:r>
              <a:rPr lang="fr-FR" sz="800" b="0" dirty="0">
                <a:solidFill>
                  <a:schemeClr val="tx1"/>
                </a:solidFill>
              </a:rPr>
              <a:t> and Data </a:t>
            </a:r>
            <a:r>
              <a:rPr lang="fr-FR" sz="800" b="0" dirty="0" err="1">
                <a:solidFill>
                  <a:schemeClr val="tx1"/>
                </a:solidFill>
              </a:rPr>
              <a:t>Analysis</a:t>
            </a:r>
            <a:r>
              <a:rPr lang="fr-FR" sz="800" b="0" dirty="0">
                <a:solidFill>
                  <a:schemeClr val="tx1"/>
                </a:solidFill>
              </a:rPr>
              <a:t> Workshop 2025 </a:t>
            </a:r>
            <a:r>
              <a:rPr lang="fr-FR" sz="800" b="0" baseline="0" dirty="0">
                <a:solidFill>
                  <a:schemeClr val="tx1"/>
                </a:solidFill>
              </a:rPr>
              <a:t>– 20-22 May 2025</a:t>
            </a:r>
            <a:endParaRPr lang="fr-FR" sz="800" b="0" dirty="0">
              <a:solidFill>
                <a:schemeClr val="tx1"/>
              </a:solidFill>
            </a:endParaRPr>
          </a:p>
        </p:txBody>
      </p:sp>
    </p:spTree>
    <p:extLst>
      <p:ext uri="{BB962C8B-B14F-4D97-AF65-F5344CB8AC3E}">
        <p14:creationId xmlns:p14="http://schemas.microsoft.com/office/powerpoint/2010/main" val="123754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ouligné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66700" y="3"/>
            <a:ext cx="8788400" cy="483517"/>
          </a:xfrm>
        </p:spPr>
        <p:txBody>
          <a:bodyPr/>
          <a:lstStyle/>
          <a:p>
            <a:r>
              <a:rPr lang="fr-FR"/>
              <a:t>Cliquez et modifiez le titre</a:t>
            </a:r>
          </a:p>
        </p:txBody>
      </p:sp>
      <p:cxnSp>
        <p:nvCxnSpPr>
          <p:cNvPr id="4" name="Connecteur droit 3"/>
          <p:cNvCxnSpPr/>
          <p:nvPr userDrawn="1"/>
        </p:nvCxnSpPr>
        <p:spPr bwMode="auto">
          <a:xfrm>
            <a:off x="266701" y="483518"/>
            <a:ext cx="8877300" cy="0"/>
          </a:xfrm>
          <a:prstGeom prst="line">
            <a:avLst/>
          </a:prstGeom>
          <a:noFill/>
          <a:ln w="9525" cap="flat" cmpd="sng" algn="ctr">
            <a:solidFill>
              <a:srgbClr val="11489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5" name="Rectangle 3"/>
          <p:cNvSpPr>
            <a:spLocks noGrp="1" noChangeArrowheads="1"/>
          </p:cNvSpPr>
          <p:nvPr>
            <p:ph idx="1"/>
          </p:nvPr>
        </p:nvSpPr>
        <p:spPr bwMode="auto">
          <a:xfrm>
            <a:off x="279400" y="1275172"/>
            <a:ext cx="7772400" cy="308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marL="342000" indent="-342000">
              <a:lnSpc>
                <a:spcPct val="100000"/>
              </a:lnSpc>
              <a:spcBef>
                <a:spcPts val="0"/>
              </a:spcBef>
              <a:defRPr/>
            </a:lvl1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330399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lanche 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99F0CAB2-14CD-3845-84B5-C89C4150BDD6}" type="slidenum">
              <a:rPr lang="fr-FR" smtClean="0"/>
              <a:pPr>
                <a:defRPr/>
              </a:pPr>
              <a:t>‹N°›</a:t>
            </a:fld>
            <a:endParaRPr lang="fr-FR"/>
          </a:p>
        </p:txBody>
      </p:sp>
      <p:cxnSp>
        <p:nvCxnSpPr>
          <p:cNvPr id="6" name="Connecteur droit 5"/>
          <p:cNvCxnSpPr/>
          <p:nvPr userDrawn="1"/>
        </p:nvCxnSpPr>
        <p:spPr bwMode="auto">
          <a:xfrm>
            <a:off x="266700" y="465516"/>
            <a:ext cx="8877300" cy="0"/>
          </a:xfrm>
          <a:prstGeom prst="line">
            <a:avLst/>
          </a:prstGeom>
          <a:noFill/>
          <a:ln w="9525" cap="flat" cmpd="sng" algn="ctr">
            <a:solidFill>
              <a:srgbClr val="11489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8" name="Espace réservé du pied de page 4"/>
          <p:cNvSpPr>
            <a:spLocks noGrp="1"/>
          </p:cNvSpPr>
          <p:nvPr>
            <p:ph type="ftr" sz="quarter" idx="3"/>
          </p:nvPr>
        </p:nvSpPr>
        <p:spPr>
          <a:xfrm>
            <a:off x="2699792" y="4782183"/>
            <a:ext cx="5616624" cy="273844"/>
          </a:xfrm>
          <a:prstGeom prst="rect">
            <a:avLst/>
          </a:prstGeom>
        </p:spPr>
        <p:txBody>
          <a:bodyPr/>
          <a:lstStyle>
            <a:lvl1pPr algn="r">
              <a:defRPr sz="1400" i="1">
                <a:solidFill>
                  <a:schemeClr val="bg1">
                    <a:lumMod val="65000"/>
                  </a:schemeClr>
                </a:solidFill>
              </a:defRPr>
            </a:lvl1pPr>
          </a:lstStyle>
          <a:p>
            <a:r>
              <a:rPr lang="fr-FR" dirty="0"/>
              <a:t>SEESAW , 12 -16 </a:t>
            </a:r>
            <a:r>
              <a:rPr lang="fr-FR" dirty="0" err="1"/>
              <a:t>September</a:t>
            </a:r>
            <a:r>
              <a:rPr lang="fr-FR" dirty="0"/>
              <a:t> 2022</a:t>
            </a:r>
          </a:p>
        </p:txBody>
      </p:sp>
    </p:spTree>
    <p:extLst>
      <p:ext uri="{BB962C8B-B14F-4D97-AF65-F5344CB8AC3E}">
        <p14:creationId xmlns:p14="http://schemas.microsoft.com/office/powerpoint/2010/main" val="590223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 y="2"/>
            <a:ext cx="8788400" cy="98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279400" y="1274763"/>
            <a:ext cx="7772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18"/>
          <p:cNvSpPr>
            <a:spLocks noChangeArrowheads="1"/>
          </p:cNvSpPr>
          <p:nvPr userDrawn="1"/>
        </p:nvSpPr>
        <p:spPr bwMode="auto">
          <a:xfrm>
            <a:off x="4163954" y="4741954"/>
            <a:ext cx="4224470" cy="35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r>
              <a:rPr lang="fr-FR" sz="800" b="0" dirty="0">
                <a:solidFill>
                  <a:schemeClr val="tx1"/>
                </a:solidFill>
              </a:rPr>
              <a:t>IRENE </a:t>
            </a:r>
            <a:r>
              <a:rPr lang="fr-FR" sz="800" b="0" dirty="0" err="1">
                <a:solidFill>
                  <a:schemeClr val="tx1"/>
                </a:solidFill>
              </a:rPr>
              <a:t>Space</a:t>
            </a:r>
            <a:r>
              <a:rPr lang="fr-FR" sz="800" b="0" dirty="0">
                <a:solidFill>
                  <a:schemeClr val="tx1"/>
                </a:solidFill>
              </a:rPr>
              <a:t> Radiation </a:t>
            </a:r>
            <a:r>
              <a:rPr lang="fr-FR" sz="800" b="0" dirty="0" err="1">
                <a:solidFill>
                  <a:schemeClr val="tx1"/>
                </a:solidFill>
              </a:rPr>
              <a:t>Modelling</a:t>
            </a:r>
            <a:r>
              <a:rPr lang="fr-FR" sz="800" b="0" dirty="0">
                <a:solidFill>
                  <a:schemeClr val="tx1"/>
                </a:solidFill>
              </a:rPr>
              <a:t> and Data </a:t>
            </a:r>
            <a:r>
              <a:rPr lang="fr-FR" sz="800" b="0" dirty="0" err="1">
                <a:solidFill>
                  <a:schemeClr val="tx1"/>
                </a:solidFill>
              </a:rPr>
              <a:t>Analysis</a:t>
            </a:r>
            <a:r>
              <a:rPr lang="fr-FR" sz="800" b="0" dirty="0">
                <a:solidFill>
                  <a:schemeClr val="tx1"/>
                </a:solidFill>
              </a:rPr>
              <a:t> Workshop 2025 </a:t>
            </a:r>
            <a:r>
              <a:rPr lang="fr-FR" sz="800" b="0" baseline="0" dirty="0">
                <a:solidFill>
                  <a:schemeClr val="tx1"/>
                </a:solidFill>
              </a:rPr>
              <a:t>– 20-22 May 2025</a:t>
            </a:r>
            <a:endParaRPr lang="fr-FR" sz="800" b="0" dirty="0">
              <a:solidFill>
                <a:schemeClr val="tx1"/>
              </a:solidFill>
            </a:endParaRPr>
          </a:p>
        </p:txBody>
      </p:sp>
      <p:sp>
        <p:nvSpPr>
          <p:cNvPr id="10" name="Rectangle 6"/>
          <p:cNvSpPr>
            <a:spLocks noGrp="1" noChangeArrowheads="1"/>
          </p:cNvSpPr>
          <p:nvPr>
            <p:ph type="sldNum" sz="quarter" idx="4"/>
          </p:nvPr>
        </p:nvSpPr>
        <p:spPr bwMode="auto">
          <a:xfrm>
            <a:off x="8412427" y="4741954"/>
            <a:ext cx="731573" cy="42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a:defRPr sz="1200" b="0">
                <a:solidFill>
                  <a:schemeClr val="tx1"/>
                </a:solidFill>
                <a:cs typeface="Geneva" charset="0"/>
              </a:defRPr>
            </a:lvl1pPr>
          </a:lstStyle>
          <a:p>
            <a:pPr>
              <a:defRPr/>
            </a:pPr>
            <a:fld id="{C3923923-6455-7744-B996-58EDD67D9E32}" type="slidenum">
              <a:rPr lang="fr-FR"/>
              <a:pPr>
                <a:defRPr/>
              </a:pPr>
              <a:t>‹N°›</a:t>
            </a:fld>
            <a:endParaRPr lang="fr-FR" dirty="0"/>
          </a:p>
        </p:txBody>
      </p:sp>
      <p:pic>
        <p:nvPicPr>
          <p:cNvPr id="11" name="Image 4" descr="Logo Onera.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2801" y="4832574"/>
            <a:ext cx="1310929" cy="20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1" descr="Logo RF.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2725" y="4741954"/>
            <a:ext cx="462483" cy="39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userDrawn="1"/>
        </p:nvCxnSpPr>
        <p:spPr bwMode="auto">
          <a:xfrm>
            <a:off x="266701" y="4709956"/>
            <a:ext cx="8877300" cy="0"/>
          </a:xfrm>
          <a:prstGeom prst="line">
            <a:avLst/>
          </a:prstGeom>
          <a:noFill/>
          <a:ln w="9525" cap="flat" cmpd="sng" algn="ctr">
            <a:solidFill>
              <a:srgbClr val="11489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 bg1="lt1" tx1="dk1" bg2="lt2" tx2="dk2" accent1="accent1" accent2="accent2" accent3="accent3" accent4="accent4" accent5="accent5" accent6="accent6" hlink="hlink" folHlink="folHlink"/>
  <p:sldLayoutIdLst>
    <p:sldLayoutId id="2147483748" r:id="rId1"/>
    <p:sldLayoutId id="2147483749" r:id="rId2"/>
    <p:sldLayoutId id="2147483751" r:id="rId3"/>
    <p:sldLayoutId id="2147483752" r:id="rId4"/>
  </p:sldLayoutIdLst>
  <p:hf hdr="0" ftr="0" dt="0"/>
  <p:txStyles>
    <p:title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Geneva"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mn-cs"/>
        </a:defRPr>
      </a:lvl4pPr>
      <a:lvl5pPr marL="2032000" indent="-203200" algn="l" rtl="0" eaLnBrk="0" fontAlgn="base" hangingPunct="0">
        <a:spcBef>
          <a:spcPct val="20000"/>
        </a:spcBef>
        <a:spcAft>
          <a:spcPct val="0"/>
        </a:spcAft>
        <a:buFont typeface="Arial" charset="0"/>
        <a:buChar char="•"/>
        <a:defRPr sz="2000">
          <a:solidFill>
            <a:schemeClr val="tx1"/>
          </a:solidFill>
          <a:latin typeface="+mn-lt"/>
          <a:ea typeface="Geneva" charset="0"/>
          <a:cs typeface="+mn-cs"/>
        </a:defRPr>
      </a:lvl5pPr>
      <a:lvl6pPr marL="2514600" indent="-228600" algn="l" rtl="0" fontAlgn="base">
        <a:spcBef>
          <a:spcPct val="20000"/>
        </a:spcBef>
        <a:spcAft>
          <a:spcPct val="0"/>
        </a:spcAft>
        <a:buChar char="»"/>
        <a:defRPr sz="2000">
          <a:solidFill>
            <a:schemeClr val="tx1"/>
          </a:solidFill>
          <a:latin typeface="+mn-lt"/>
          <a:ea typeface="Geneva" charset="0"/>
          <a:cs typeface="+mn-cs"/>
        </a:defRPr>
      </a:lvl6pPr>
      <a:lvl7pPr marL="2971800" indent="-228600" algn="l" rtl="0" fontAlgn="base">
        <a:spcBef>
          <a:spcPct val="20000"/>
        </a:spcBef>
        <a:spcAft>
          <a:spcPct val="0"/>
        </a:spcAft>
        <a:buChar char="»"/>
        <a:defRPr sz="2000">
          <a:solidFill>
            <a:schemeClr val="tx1"/>
          </a:solidFill>
          <a:latin typeface="+mn-lt"/>
          <a:ea typeface="Geneva" charset="0"/>
          <a:cs typeface="+mn-cs"/>
        </a:defRPr>
      </a:lvl7pPr>
      <a:lvl8pPr marL="3429000" indent="-228600" algn="l" rtl="0" fontAlgn="base">
        <a:spcBef>
          <a:spcPct val="20000"/>
        </a:spcBef>
        <a:spcAft>
          <a:spcPct val="0"/>
        </a:spcAft>
        <a:buChar char="»"/>
        <a:defRPr sz="2000">
          <a:solidFill>
            <a:schemeClr val="tx1"/>
          </a:solidFill>
          <a:latin typeface="+mn-lt"/>
          <a:ea typeface="Geneva" charset="0"/>
          <a:cs typeface="+mn-cs"/>
        </a:defRPr>
      </a:lvl8pPr>
      <a:lvl9pPr marL="3886200" indent="-228600" algn="l" rtl="0" fontAlgn="base">
        <a:spcBef>
          <a:spcPct val="20000"/>
        </a:spcBef>
        <a:spcAft>
          <a:spcPct val="0"/>
        </a:spcAft>
        <a:buChar char="»"/>
        <a:defRPr sz="2000">
          <a:solidFill>
            <a:schemeClr val="tx1"/>
          </a:solidFill>
          <a:latin typeface="+mn-lt"/>
          <a:ea typeface="Geneva"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1" y="1419622"/>
            <a:ext cx="8710841" cy="2592288"/>
          </a:xfrm>
        </p:spPr>
        <p:txBody>
          <a:bodyPr/>
          <a:lstStyle/>
          <a:p>
            <a:pPr algn="ctr"/>
            <a:r>
              <a:rPr lang="en-US" sz="3200" dirty="0"/>
              <a:t>GREEN-NG,</a:t>
            </a:r>
            <a:br>
              <a:rPr lang="en-US" sz="3200" dirty="0"/>
            </a:br>
            <a:r>
              <a:rPr lang="en-US" sz="3200" dirty="0"/>
              <a:t> new version of GREEN, </a:t>
            </a:r>
            <a:br>
              <a:rPr lang="en-US" sz="3200" dirty="0"/>
            </a:br>
            <a:r>
              <a:rPr lang="en-US" sz="3200" dirty="0"/>
              <a:t>based on re-analysis databases</a:t>
            </a:r>
            <a:br>
              <a:rPr lang="en-US" sz="2400" dirty="0"/>
            </a:br>
            <a:br>
              <a:rPr lang="en-US" sz="1400" dirty="0"/>
            </a:br>
            <a:r>
              <a:rPr lang="fr-FR" sz="1200" dirty="0"/>
              <a:t> </a:t>
            </a:r>
            <a:br>
              <a:rPr lang="fr-FR" sz="2800" dirty="0"/>
            </a:br>
            <a:r>
              <a:rPr lang="fr-FR" sz="2400" b="0" i="1" dirty="0"/>
              <a:t>A. Sicard, N. </a:t>
            </a:r>
            <a:r>
              <a:rPr lang="fr-FR" sz="2400" b="0" i="1" dirty="0" err="1"/>
              <a:t>Dahmen</a:t>
            </a:r>
            <a:r>
              <a:rPr lang="fr-FR" sz="2400" b="0" i="1" dirty="0"/>
              <a:t>, A. Brunet</a:t>
            </a:r>
            <a:endParaRPr lang="fr-FR" sz="2800" b="0" i="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507854"/>
            <a:ext cx="1512168" cy="1276091"/>
          </a:xfrm>
          <a:prstGeom prst="rect">
            <a:avLst/>
          </a:prstGeom>
        </p:spPr>
      </p:pic>
    </p:spTree>
    <p:extLst>
      <p:ext uri="{BB962C8B-B14F-4D97-AF65-F5344CB8AC3E}">
        <p14:creationId xmlns:p14="http://schemas.microsoft.com/office/powerpoint/2010/main" val="415188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019" y="2609253"/>
            <a:ext cx="4682561" cy="2050729"/>
          </a:xfrm>
          <a:prstGeom prst="rect">
            <a:avLst/>
          </a:prstGeom>
        </p:spPr>
      </p:pic>
      <p:sp>
        <p:nvSpPr>
          <p:cNvPr id="4" name="Rectangle 3"/>
          <p:cNvSpPr>
            <a:spLocks noChangeArrowheads="1"/>
          </p:cNvSpPr>
          <p:nvPr/>
        </p:nvSpPr>
        <p:spPr bwMode="auto">
          <a:xfrm>
            <a:off x="1" y="21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p>
        </p:txBody>
      </p:sp>
      <p:sp>
        <p:nvSpPr>
          <p:cNvPr id="11" name="ZoneTexte 10"/>
          <p:cNvSpPr txBox="1"/>
          <p:nvPr/>
        </p:nvSpPr>
        <p:spPr>
          <a:xfrm>
            <a:off x="179513" y="555526"/>
            <a:ext cx="8703131" cy="338554"/>
          </a:xfrm>
          <a:prstGeom prst="rect">
            <a:avLst/>
          </a:prstGeom>
          <a:noFill/>
        </p:spPr>
        <p:txBody>
          <a:bodyPr wrap="square" rtlCol="0">
            <a:spAutoFit/>
          </a:bodyPr>
          <a:lstStyle/>
          <a:p>
            <a:r>
              <a:rPr lang="en-US" sz="1600" dirty="0">
                <a:solidFill>
                  <a:schemeClr val="tx1"/>
                </a:solidFill>
              </a:rPr>
              <a:t>Use of the re-analysis database (</a:t>
            </a:r>
            <a:r>
              <a:rPr lang="fr-FR" sz="1200" dirty="0">
                <a:solidFill>
                  <a:schemeClr val="tx1"/>
                </a:solidFill>
              </a:rPr>
              <a:t>PSD on a 4D </a:t>
            </a:r>
            <a:r>
              <a:rPr lang="fr-FR" sz="1200" dirty="0" err="1">
                <a:solidFill>
                  <a:schemeClr val="tx1"/>
                </a:solidFill>
              </a:rPr>
              <a:t>grid</a:t>
            </a:r>
            <a:r>
              <a:rPr lang="fr-FR" sz="1200" dirty="0">
                <a:solidFill>
                  <a:schemeClr val="tx1"/>
                </a:solidFill>
              </a:rPr>
              <a:t> (</a:t>
            </a:r>
            <a:r>
              <a:rPr lang="fr-FR" sz="1200" dirty="0" err="1">
                <a:solidFill>
                  <a:schemeClr val="tx1"/>
                </a:solidFill>
              </a:rPr>
              <a:t>Ec</a:t>
            </a:r>
            <a:r>
              <a:rPr lang="fr-FR" sz="1200" dirty="0">
                <a:solidFill>
                  <a:schemeClr val="tx1"/>
                </a:solidFill>
              </a:rPr>
              <a:t>, y, L, time)</a:t>
            </a:r>
            <a:r>
              <a:rPr lang="en-US" sz="1200" dirty="0">
                <a:solidFill>
                  <a:schemeClr val="tx1"/>
                </a:solidFill>
              </a:rPr>
              <a:t>)</a:t>
            </a:r>
            <a:endParaRPr lang="fr-FR" sz="1200" b="0" dirty="0"/>
          </a:p>
        </p:txBody>
      </p:sp>
      <p:sp>
        <p:nvSpPr>
          <p:cNvPr id="5" name="ZoneTexte 4"/>
          <p:cNvSpPr txBox="1"/>
          <p:nvPr/>
        </p:nvSpPr>
        <p:spPr>
          <a:xfrm>
            <a:off x="592448" y="903660"/>
            <a:ext cx="8136904" cy="1246495"/>
          </a:xfrm>
          <a:prstGeom prst="rect">
            <a:avLst/>
          </a:prstGeom>
          <a:noFill/>
        </p:spPr>
        <p:txBody>
          <a:bodyPr wrap="square" rtlCol="0">
            <a:spAutoFit/>
          </a:bodyPr>
          <a:lstStyle/>
          <a:p>
            <a:pPr marL="342900" indent="-342900">
              <a:buFont typeface="Wingdings" panose="05000000000000000000" pitchFamily="2" charset="2"/>
              <a:buChar char="Ø"/>
            </a:pPr>
            <a:r>
              <a:rPr lang="fr-FR" sz="1200" b="0" dirty="0" err="1"/>
              <a:t>Calculation</a:t>
            </a:r>
            <a:r>
              <a:rPr lang="fr-FR" sz="1200" b="0" dirty="0"/>
              <a:t> of the </a:t>
            </a:r>
            <a:r>
              <a:rPr lang="fr-FR" sz="1200" b="0" dirty="0" err="1"/>
              <a:t>yearly</a:t>
            </a:r>
            <a:r>
              <a:rPr lang="fr-FR" sz="1200" b="0" dirty="0"/>
              <a:t> </a:t>
            </a:r>
            <a:r>
              <a:rPr lang="fr-FR" sz="1200" b="0" dirty="0" err="1"/>
              <a:t>averaged</a:t>
            </a:r>
            <a:r>
              <a:rPr lang="fr-FR" sz="1200" b="0" dirty="0"/>
              <a:t> </a:t>
            </a:r>
            <a:r>
              <a:rPr lang="fr-FR" sz="1200" b="0" dirty="0" err="1"/>
              <a:t>omnidirectional</a:t>
            </a:r>
            <a:r>
              <a:rPr lang="fr-FR" sz="1200" b="0" dirty="0"/>
              <a:t> fluxes (</a:t>
            </a:r>
            <a:r>
              <a:rPr lang="fr-FR" sz="1200" b="0" dirty="0" err="1"/>
              <a:t>from</a:t>
            </a:r>
            <a:r>
              <a:rPr lang="fr-FR" sz="1200" b="0" dirty="0"/>
              <a:t> 2000 to 2021)</a:t>
            </a:r>
          </a:p>
          <a:p>
            <a:pPr marL="342900" indent="-342900">
              <a:buFont typeface="Wingdings" panose="05000000000000000000" pitchFamily="2" charset="2"/>
              <a:buChar char="Ø"/>
            </a:pPr>
            <a:endParaRPr lang="fr-FR" sz="700" b="0" dirty="0"/>
          </a:p>
          <a:p>
            <a:pPr marL="342900" indent="-342900">
              <a:buFont typeface="Wingdings" panose="05000000000000000000" pitchFamily="2" charset="2"/>
              <a:buChar char="Ø"/>
            </a:pPr>
            <a:r>
              <a:rPr lang="fr-FR" sz="1200" b="0" dirty="0" err="1"/>
              <a:t>Calculation</a:t>
            </a:r>
            <a:r>
              <a:rPr lang="fr-FR" sz="1200" b="0" dirty="0"/>
              <a:t> of the </a:t>
            </a:r>
            <a:r>
              <a:rPr lang="fr-FR" sz="1200" b="0" dirty="0" err="1"/>
              <a:t>omnidirectional</a:t>
            </a:r>
            <a:r>
              <a:rPr lang="fr-FR" sz="1200" b="0" dirty="0"/>
              <a:t> fluxes for </a:t>
            </a:r>
            <a:r>
              <a:rPr lang="fr-FR" sz="1200" b="0" dirty="0" err="1"/>
              <a:t>each</a:t>
            </a:r>
            <a:r>
              <a:rPr lang="fr-FR" sz="1200" b="0" dirty="0"/>
              <a:t> </a:t>
            </a:r>
            <a:r>
              <a:rPr lang="fr-FR" sz="1200" b="0" dirty="0" err="1"/>
              <a:t>year</a:t>
            </a:r>
            <a:r>
              <a:rPr lang="fr-FR" sz="1200" b="0" dirty="0"/>
              <a:t> of the 11 </a:t>
            </a:r>
            <a:r>
              <a:rPr lang="fr-FR" sz="1200" b="0" dirty="0" err="1"/>
              <a:t>years</a:t>
            </a:r>
            <a:r>
              <a:rPr lang="fr-FR" sz="1200" b="0" dirty="0"/>
              <a:t> of the </a:t>
            </a:r>
            <a:r>
              <a:rPr lang="fr-FR" sz="1200" b="0" dirty="0" err="1"/>
              <a:t>solar</a:t>
            </a:r>
            <a:r>
              <a:rPr lang="fr-FR" sz="1200" b="0" dirty="0"/>
              <a:t> cycle (</a:t>
            </a:r>
            <a:r>
              <a:rPr lang="fr-FR" sz="1200" b="0" dirty="0" err="1"/>
              <a:t>from</a:t>
            </a:r>
            <a:r>
              <a:rPr lang="fr-FR" sz="1200" b="0" dirty="0"/>
              <a:t> </a:t>
            </a:r>
            <a:r>
              <a:rPr lang="fr-FR" sz="1200" b="0" dirty="0" err="1"/>
              <a:t>year</a:t>
            </a:r>
            <a:r>
              <a:rPr lang="fr-FR" sz="1200" b="0" dirty="0"/>
              <a:t>=-6 to </a:t>
            </a:r>
            <a:r>
              <a:rPr lang="fr-FR" sz="1200" b="0" dirty="0" err="1"/>
              <a:t>year</a:t>
            </a:r>
            <a:r>
              <a:rPr lang="fr-FR" sz="1200" b="0" dirty="0"/>
              <a:t>=4 </a:t>
            </a:r>
            <a:r>
              <a:rPr lang="fr-FR" sz="1200" b="0" dirty="0" err="1"/>
              <a:t>with</a:t>
            </a:r>
            <a:r>
              <a:rPr lang="fr-FR" sz="1200" b="0" dirty="0"/>
              <a:t> </a:t>
            </a:r>
            <a:r>
              <a:rPr lang="fr-FR" sz="1200" b="0" dirty="0" err="1"/>
              <a:t>year</a:t>
            </a:r>
            <a:r>
              <a:rPr lang="fr-FR" sz="1200" b="0" dirty="0"/>
              <a:t>=0 </a:t>
            </a:r>
            <a:r>
              <a:rPr lang="fr-FR" sz="1200" b="0" dirty="0" err="1"/>
              <a:t>being</a:t>
            </a:r>
            <a:r>
              <a:rPr lang="fr-FR" sz="1200" b="0" dirty="0"/>
              <a:t> the minimum of the </a:t>
            </a:r>
            <a:r>
              <a:rPr lang="fr-FR" sz="1200" b="0" dirty="0" err="1"/>
              <a:t>solar</a:t>
            </a:r>
            <a:r>
              <a:rPr lang="fr-FR" sz="1200" b="0" dirty="0"/>
              <a:t> cycle) </a:t>
            </a:r>
            <a:r>
              <a:rPr lang="fr-FR" sz="1200" b="0" dirty="0">
                <a:sym typeface="Wingdings" panose="05000000000000000000" pitchFamily="2" charset="2"/>
              </a:rPr>
              <a:t> for </a:t>
            </a:r>
            <a:r>
              <a:rPr lang="fr-FR" sz="1200" b="0" dirty="0" err="1">
                <a:sym typeface="Wingdings" panose="05000000000000000000" pitchFamily="2" charset="2"/>
              </a:rPr>
              <a:t>example</a:t>
            </a:r>
            <a:r>
              <a:rPr lang="fr-FR" sz="1200" b="0" dirty="0">
                <a:sym typeface="Wingdings" panose="05000000000000000000" pitchFamily="2" charset="2"/>
              </a:rPr>
              <a:t> fluxes for </a:t>
            </a:r>
            <a:r>
              <a:rPr lang="fr-FR" sz="1200" b="0" dirty="0" err="1">
                <a:sym typeface="Wingdings" panose="05000000000000000000" pitchFamily="2" charset="2"/>
              </a:rPr>
              <a:t>year</a:t>
            </a:r>
            <a:r>
              <a:rPr lang="fr-FR" sz="1200" b="0" dirty="0">
                <a:sym typeface="Wingdings" panose="05000000000000000000" pitchFamily="2" charset="2"/>
              </a:rPr>
              <a:t>=1 </a:t>
            </a:r>
            <a:r>
              <a:rPr lang="fr-FR" sz="1200" b="0" dirty="0" err="1">
                <a:sym typeface="Wingdings" panose="05000000000000000000" pitchFamily="2" charset="2"/>
              </a:rPr>
              <a:t>is</a:t>
            </a:r>
            <a:r>
              <a:rPr lang="fr-FR" sz="1200" b="0" dirty="0"/>
              <a:t> the </a:t>
            </a:r>
            <a:r>
              <a:rPr lang="fr-FR" sz="1200" b="0" dirty="0" err="1"/>
              <a:t>linear</a:t>
            </a:r>
            <a:r>
              <a:rPr lang="fr-FR" sz="1200" b="0" dirty="0"/>
              <a:t> </a:t>
            </a:r>
            <a:r>
              <a:rPr lang="fr-FR" sz="1200" b="0" dirty="0" err="1"/>
              <a:t>average</a:t>
            </a:r>
            <a:r>
              <a:rPr lang="fr-FR" sz="1200" b="0" dirty="0"/>
              <a:t> of </a:t>
            </a:r>
            <a:r>
              <a:rPr lang="fr-FR" sz="1200" b="0" dirty="0" err="1"/>
              <a:t>yearly</a:t>
            </a:r>
            <a:r>
              <a:rPr lang="fr-FR" sz="1200" b="0" dirty="0"/>
              <a:t> fluxes </a:t>
            </a:r>
            <a:r>
              <a:rPr lang="fr-FR" sz="1200" b="0" dirty="0" err="1"/>
              <a:t>from</a:t>
            </a:r>
            <a:r>
              <a:rPr lang="fr-FR" sz="1200" b="0" dirty="0"/>
              <a:t> 2010 and 2020.</a:t>
            </a:r>
          </a:p>
          <a:p>
            <a:pPr marL="342900" indent="-342900">
              <a:buFont typeface="Wingdings" panose="05000000000000000000" pitchFamily="2" charset="2"/>
              <a:buChar char="Ø"/>
            </a:pPr>
            <a:endParaRPr lang="fr-FR" sz="700" b="0" dirty="0"/>
          </a:p>
          <a:p>
            <a:r>
              <a:rPr lang="fr-FR" sz="1200" b="0" dirty="0">
                <a:sym typeface="Wingdings" panose="05000000000000000000" pitchFamily="2" charset="2"/>
              </a:rPr>
              <a:t> </a:t>
            </a:r>
            <a:r>
              <a:rPr lang="fr-FR" sz="1200" dirty="0" err="1">
                <a:sym typeface="Wingdings" panose="05000000000000000000" pitchFamily="2" charset="2"/>
              </a:rPr>
              <a:t>Omnidirectional</a:t>
            </a:r>
            <a:r>
              <a:rPr lang="fr-FR" sz="1200" dirty="0">
                <a:sym typeface="Wingdings" panose="05000000000000000000" pitchFamily="2" charset="2"/>
              </a:rPr>
              <a:t> fluxes on a 4D </a:t>
            </a:r>
            <a:r>
              <a:rPr lang="fr-FR" sz="1200" dirty="0" err="1">
                <a:sym typeface="Wingdings" panose="05000000000000000000" pitchFamily="2" charset="2"/>
              </a:rPr>
              <a:t>Grid</a:t>
            </a:r>
            <a:r>
              <a:rPr lang="fr-FR" sz="1200" dirty="0">
                <a:sym typeface="Wingdings" panose="05000000000000000000" pitchFamily="2" charset="2"/>
              </a:rPr>
              <a:t> (</a:t>
            </a:r>
            <a:r>
              <a:rPr lang="fr-FR" sz="1200" dirty="0" err="1">
                <a:sym typeface="Wingdings" panose="05000000000000000000" pitchFamily="2" charset="2"/>
              </a:rPr>
              <a:t>Ec</a:t>
            </a:r>
            <a:r>
              <a:rPr lang="fr-FR" sz="1200" dirty="0">
                <a:sym typeface="Wingdings" panose="05000000000000000000" pitchFamily="2" charset="2"/>
              </a:rPr>
              <a:t>, y, L, </a:t>
            </a:r>
            <a:r>
              <a:rPr lang="fr-FR" sz="1200" dirty="0" err="1">
                <a:sym typeface="Wingdings" panose="05000000000000000000" pitchFamily="2" charset="2"/>
              </a:rPr>
              <a:t>year</a:t>
            </a:r>
            <a:r>
              <a:rPr lang="fr-FR" sz="1200" dirty="0">
                <a:sym typeface="Wingdings" panose="05000000000000000000" pitchFamily="2" charset="2"/>
              </a:rPr>
              <a:t> of the </a:t>
            </a:r>
            <a:r>
              <a:rPr lang="fr-FR" sz="1200" dirty="0" err="1">
                <a:sym typeface="Wingdings" panose="05000000000000000000" pitchFamily="2" charset="2"/>
              </a:rPr>
              <a:t>solar</a:t>
            </a:r>
            <a:r>
              <a:rPr lang="fr-FR" sz="1200" dirty="0">
                <a:sym typeface="Wingdings" panose="05000000000000000000" pitchFamily="2" charset="2"/>
              </a:rPr>
              <a:t> cycle)</a:t>
            </a:r>
            <a:endParaRPr lang="fr-FR" sz="1200" dirty="0"/>
          </a:p>
        </p:txBody>
      </p:sp>
      <p:sp>
        <p:nvSpPr>
          <p:cNvPr id="7" name="ZoneTexte 6"/>
          <p:cNvSpPr txBox="1"/>
          <p:nvPr/>
        </p:nvSpPr>
        <p:spPr>
          <a:xfrm>
            <a:off x="224844" y="2355726"/>
            <a:ext cx="3051012" cy="1969770"/>
          </a:xfrm>
          <a:prstGeom prst="rect">
            <a:avLst/>
          </a:prstGeom>
          <a:noFill/>
        </p:spPr>
        <p:txBody>
          <a:bodyPr wrap="square" rtlCol="0">
            <a:spAutoFit/>
          </a:bodyPr>
          <a:lstStyle/>
          <a:p>
            <a:r>
              <a:rPr lang="fr-FR" sz="1600" dirty="0">
                <a:solidFill>
                  <a:schemeClr val="tx1"/>
                </a:solidFill>
              </a:rPr>
              <a:t>Pros:</a:t>
            </a:r>
          </a:p>
          <a:p>
            <a:pPr marL="285750" indent="-285750">
              <a:buFont typeface="Wingdings" panose="05000000000000000000" pitchFamily="2" charset="2"/>
              <a:buChar char="Ø"/>
            </a:pPr>
            <a:r>
              <a:rPr lang="fr-FR" sz="1200" b="0" dirty="0"/>
              <a:t>No patchwork of </a:t>
            </a:r>
            <a:r>
              <a:rPr lang="fr-FR" sz="1200" b="0" dirty="0" err="1"/>
              <a:t>models</a:t>
            </a:r>
            <a:endParaRPr lang="fr-FR" sz="1200" b="0" dirty="0"/>
          </a:p>
          <a:p>
            <a:pPr marL="285750" indent="-285750">
              <a:buFont typeface="Wingdings" panose="05000000000000000000" pitchFamily="2" charset="2"/>
              <a:buChar char="Ø"/>
            </a:pPr>
            <a:r>
              <a:rPr lang="fr-FR" sz="1200" b="0" dirty="0"/>
              <a:t>No </a:t>
            </a:r>
            <a:r>
              <a:rPr lang="fr-FR" sz="1200" b="0" dirty="0" err="1"/>
              <a:t>need</a:t>
            </a:r>
            <a:r>
              <a:rPr lang="fr-FR" sz="1200" b="0" dirty="0"/>
              <a:t> for </a:t>
            </a:r>
            <a:r>
              <a:rPr lang="fr-FR" sz="1200" b="0" dirty="0" err="1"/>
              <a:t>smoothing</a:t>
            </a:r>
            <a:endParaRPr lang="fr-FR" sz="1200" b="0" dirty="0"/>
          </a:p>
          <a:p>
            <a:pPr marL="285750" indent="-285750">
              <a:buFont typeface="Wingdings" panose="05000000000000000000" pitchFamily="2" charset="2"/>
              <a:buChar char="Ø"/>
            </a:pPr>
            <a:r>
              <a:rPr lang="fr-FR" sz="1200" b="0" dirty="0"/>
              <a:t>A </a:t>
            </a:r>
            <a:r>
              <a:rPr lang="fr-FR" sz="1200" b="0" dirty="0" err="1"/>
              <a:t>physics</a:t>
            </a:r>
            <a:r>
              <a:rPr lang="fr-FR" sz="1200" b="0" dirty="0"/>
              <a:t> </a:t>
            </a:r>
            <a:r>
              <a:rPr lang="fr-FR" sz="1200" b="0" dirty="0" err="1"/>
              <a:t>based</a:t>
            </a:r>
            <a:r>
              <a:rPr lang="fr-FR" sz="1200" b="0" dirty="0"/>
              <a:t> model</a:t>
            </a:r>
          </a:p>
          <a:p>
            <a:endParaRPr lang="fr-FR" sz="1800" dirty="0">
              <a:solidFill>
                <a:schemeClr val="tx1"/>
              </a:solidFill>
            </a:endParaRPr>
          </a:p>
          <a:p>
            <a:r>
              <a:rPr lang="fr-FR" sz="1600" dirty="0">
                <a:solidFill>
                  <a:schemeClr val="tx1"/>
                </a:solidFill>
              </a:rPr>
              <a:t>Cons:</a:t>
            </a:r>
          </a:p>
          <a:p>
            <a:pPr marL="285750" indent="-285750">
              <a:buFont typeface="Wingdings" panose="05000000000000000000" pitchFamily="2" charset="2"/>
              <a:buChar char="Ø"/>
            </a:pPr>
            <a:r>
              <a:rPr lang="fr-FR" sz="1200" b="0" dirty="0"/>
              <a:t>The </a:t>
            </a:r>
            <a:r>
              <a:rPr lang="fr-FR" sz="1200" b="0" dirty="0" err="1"/>
              <a:t>energy</a:t>
            </a:r>
            <a:r>
              <a:rPr lang="fr-FR" sz="1200" b="0" dirty="0"/>
              <a:t> </a:t>
            </a:r>
            <a:r>
              <a:rPr lang="fr-FR" sz="1200" b="0" dirty="0" err="1"/>
              <a:t>coverage</a:t>
            </a:r>
            <a:r>
              <a:rPr lang="fr-FR" sz="1200" b="0" dirty="0"/>
              <a:t> </a:t>
            </a:r>
            <a:r>
              <a:rPr lang="fr-FR" sz="1200" b="0" dirty="0" err="1"/>
              <a:t>where</a:t>
            </a:r>
            <a:r>
              <a:rPr lang="fr-FR" sz="1200" b="0" dirty="0"/>
              <a:t> Salammbô </a:t>
            </a:r>
            <a:r>
              <a:rPr lang="fr-FR" sz="1200" b="0" dirty="0" err="1"/>
              <a:t>is</a:t>
            </a:r>
            <a:r>
              <a:rPr lang="fr-FR" sz="1200" b="0" dirty="0"/>
              <a:t> </a:t>
            </a:r>
            <a:r>
              <a:rPr lang="fr-FR" sz="1200" b="0" dirty="0" err="1"/>
              <a:t>valid</a:t>
            </a:r>
            <a:r>
              <a:rPr lang="fr-FR" sz="1200" b="0" dirty="0"/>
              <a:t> </a:t>
            </a:r>
            <a:r>
              <a:rPr lang="fr-FR" sz="1200" b="0" dirty="0" err="1"/>
              <a:t>is</a:t>
            </a:r>
            <a:r>
              <a:rPr lang="fr-FR" sz="1200" b="0" dirty="0"/>
              <a:t> </a:t>
            </a:r>
            <a:r>
              <a:rPr lang="fr-FR" sz="1200" b="0" dirty="0" err="1"/>
              <a:t>between</a:t>
            </a:r>
            <a:r>
              <a:rPr lang="fr-FR" sz="1200" b="0" dirty="0"/>
              <a:t> 0.3 and 2 MeV</a:t>
            </a:r>
          </a:p>
        </p:txBody>
      </p:sp>
      <p:sp>
        <p:nvSpPr>
          <p:cNvPr id="8" name="ZoneTexte 7"/>
          <p:cNvSpPr txBox="1"/>
          <p:nvPr/>
        </p:nvSpPr>
        <p:spPr>
          <a:xfrm>
            <a:off x="4368458" y="2140863"/>
            <a:ext cx="4524022" cy="430887"/>
          </a:xfrm>
          <a:prstGeom prst="rect">
            <a:avLst/>
          </a:prstGeom>
          <a:noFill/>
        </p:spPr>
        <p:txBody>
          <a:bodyPr wrap="square" rtlCol="0">
            <a:spAutoFit/>
          </a:bodyPr>
          <a:lstStyle/>
          <a:p>
            <a:pPr algn="ctr"/>
            <a:r>
              <a:rPr lang="fr-FR" sz="1050" b="0" dirty="0" err="1">
                <a:solidFill>
                  <a:srgbClr val="006600"/>
                </a:solidFill>
              </a:rPr>
              <a:t>Example</a:t>
            </a:r>
            <a:r>
              <a:rPr lang="fr-FR" sz="1050" b="0" dirty="0">
                <a:solidFill>
                  <a:srgbClr val="006600"/>
                </a:solidFill>
              </a:rPr>
              <a:t> of </a:t>
            </a:r>
            <a:r>
              <a:rPr lang="fr-FR" sz="1050" b="0" dirty="0" err="1">
                <a:solidFill>
                  <a:srgbClr val="006600"/>
                </a:solidFill>
              </a:rPr>
              <a:t>comparison</a:t>
            </a:r>
            <a:r>
              <a:rPr lang="fr-FR" sz="1050" b="0" dirty="0">
                <a:solidFill>
                  <a:srgbClr val="006600"/>
                </a:solidFill>
              </a:rPr>
              <a:t> </a:t>
            </a:r>
            <a:r>
              <a:rPr lang="fr-FR" sz="1050" b="0" dirty="0" err="1">
                <a:solidFill>
                  <a:srgbClr val="006600"/>
                </a:solidFill>
              </a:rPr>
              <a:t>between</a:t>
            </a:r>
            <a:r>
              <a:rPr lang="fr-FR" sz="1050" b="0" dirty="0">
                <a:solidFill>
                  <a:srgbClr val="006600"/>
                </a:solidFill>
              </a:rPr>
              <a:t> GREEN and the </a:t>
            </a:r>
            <a:r>
              <a:rPr lang="fr-FR" sz="1050" b="0" dirty="0" err="1">
                <a:solidFill>
                  <a:srgbClr val="006600"/>
                </a:solidFill>
              </a:rPr>
              <a:t>re-analysis</a:t>
            </a:r>
            <a:r>
              <a:rPr lang="fr-FR" sz="1050" b="0" dirty="0">
                <a:solidFill>
                  <a:srgbClr val="006600"/>
                </a:solidFill>
              </a:rPr>
              <a:t> </a:t>
            </a:r>
            <a:r>
              <a:rPr lang="fr-FR" sz="1050" b="0" dirty="0" err="1">
                <a:solidFill>
                  <a:srgbClr val="006600"/>
                </a:solidFill>
              </a:rPr>
              <a:t>database</a:t>
            </a:r>
            <a:r>
              <a:rPr lang="fr-FR" sz="1050" b="0" dirty="0">
                <a:solidFill>
                  <a:srgbClr val="006600"/>
                </a:solidFill>
              </a:rPr>
              <a:t> for </a:t>
            </a:r>
            <a:r>
              <a:rPr lang="fr-FR" sz="1050" b="0" dirty="0" err="1">
                <a:solidFill>
                  <a:srgbClr val="006600"/>
                </a:solidFill>
              </a:rPr>
              <a:t>year</a:t>
            </a:r>
            <a:r>
              <a:rPr lang="fr-FR" sz="1050" b="0" dirty="0">
                <a:solidFill>
                  <a:srgbClr val="006600"/>
                </a:solidFill>
              </a:rPr>
              <a:t>=-4 of the </a:t>
            </a:r>
            <a:r>
              <a:rPr lang="fr-FR" sz="1050" b="0" dirty="0" err="1">
                <a:solidFill>
                  <a:srgbClr val="006600"/>
                </a:solidFill>
              </a:rPr>
              <a:t>solar</a:t>
            </a:r>
            <a:r>
              <a:rPr lang="fr-FR" sz="1050" b="0" dirty="0">
                <a:solidFill>
                  <a:srgbClr val="006600"/>
                </a:solidFill>
              </a:rPr>
              <a:t> cycle (at </a:t>
            </a:r>
            <a:r>
              <a:rPr lang="fr-FR" sz="1050" b="0" dirty="0" err="1">
                <a:solidFill>
                  <a:srgbClr val="006600"/>
                </a:solidFill>
              </a:rPr>
              <a:t>equator</a:t>
            </a:r>
            <a:r>
              <a:rPr lang="fr-FR" sz="1050" b="0" dirty="0">
                <a:solidFill>
                  <a:srgbClr val="006600"/>
                </a:solidFill>
              </a:rPr>
              <a:t>)</a:t>
            </a:r>
          </a:p>
        </p:txBody>
      </p:sp>
      <p:sp>
        <p:nvSpPr>
          <p:cNvPr id="28" name="Rectangle 27"/>
          <p:cNvSpPr/>
          <p:nvPr/>
        </p:nvSpPr>
        <p:spPr bwMode="auto">
          <a:xfrm>
            <a:off x="6906870" y="2740739"/>
            <a:ext cx="1567901" cy="37166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29" name="Rectangle 28"/>
          <p:cNvSpPr/>
          <p:nvPr/>
        </p:nvSpPr>
        <p:spPr bwMode="auto">
          <a:xfrm>
            <a:off x="6911939" y="3633202"/>
            <a:ext cx="1565771" cy="82251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35" name="Titre 1"/>
          <p:cNvSpPr txBox="1">
            <a:spLocks/>
          </p:cNvSpPr>
          <p:nvPr/>
        </p:nvSpPr>
        <p:spPr>
          <a:xfrm>
            <a:off x="155129"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a:t>New </a:t>
            </a:r>
            <a:r>
              <a:rPr lang="fr-FR" sz="2000" kern="0" dirty="0" err="1"/>
              <a:t>approach</a:t>
            </a:r>
            <a:r>
              <a:rPr lang="fr-FR" sz="2000" kern="0" dirty="0"/>
              <a:t> for GREEN-NG</a:t>
            </a:r>
          </a:p>
        </p:txBody>
      </p:sp>
      <p:sp>
        <p:nvSpPr>
          <p:cNvPr id="36"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10</a:t>
            </a:fld>
            <a:endParaRPr lang="fr-FR" dirty="0"/>
          </a:p>
        </p:txBody>
      </p:sp>
    </p:spTree>
    <p:extLst>
      <p:ext uri="{BB962C8B-B14F-4D97-AF65-F5344CB8AC3E}">
        <p14:creationId xmlns:p14="http://schemas.microsoft.com/office/powerpoint/2010/main" val="323311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96" y="1328546"/>
            <a:ext cx="2720346" cy="209855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823" y="1328545"/>
            <a:ext cx="2720346" cy="2098553"/>
          </a:xfrm>
          <a:prstGeom prst="rect">
            <a:avLst/>
          </a:prstGeom>
        </p:spPr>
      </p:pic>
      <p:sp>
        <p:nvSpPr>
          <p:cNvPr id="7" name="ZoneTexte 6"/>
          <p:cNvSpPr txBox="1"/>
          <p:nvPr/>
        </p:nvSpPr>
        <p:spPr>
          <a:xfrm>
            <a:off x="179512" y="629464"/>
            <a:ext cx="8784976" cy="769441"/>
          </a:xfrm>
          <a:prstGeom prst="rect">
            <a:avLst/>
          </a:prstGeom>
          <a:noFill/>
        </p:spPr>
        <p:txBody>
          <a:bodyPr wrap="square" rtlCol="0">
            <a:spAutoFit/>
          </a:bodyPr>
          <a:lstStyle/>
          <a:p>
            <a:r>
              <a:rPr lang="fr-FR" sz="1600" dirty="0" err="1">
                <a:solidFill>
                  <a:schemeClr val="tx1"/>
                </a:solidFill>
              </a:rPr>
              <a:t>Mean</a:t>
            </a:r>
            <a:r>
              <a:rPr lang="fr-FR" sz="1600" dirty="0">
                <a:solidFill>
                  <a:schemeClr val="tx1"/>
                </a:solidFill>
              </a:rPr>
              <a:t> </a:t>
            </a:r>
            <a:r>
              <a:rPr lang="fr-FR" sz="1600" dirty="0" err="1">
                <a:solidFill>
                  <a:schemeClr val="tx1"/>
                </a:solidFill>
              </a:rPr>
              <a:t>Integral</a:t>
            </a:r>
            <a:r>
              <a:rPr lang="fr-FR" sz="1600" dirty="0">
                <a:solidFill>
                  <a:schemeClr val="tx1"/>
                </a:solidFill>
              </a:rPr>
              <a:t> flux </a:t>
            </a:r>
            <a:r>
              <a:rPr lang="fr-FR" sz="1600" dirty="0" err="1">
                <a:solidFill>
                  <a:schemeClr val="tx1"/>
                </a:solidFill>
              </a:rPr>
              <a:t>along</a:t>
            </a:r>
            <a:r>
              <a:rPr lang="fr-FR" sz="1600" dirty="0">
                <a:solidFill>
                  <a:schemeClr val="tx1"/>
                </a:solidFill>
              </a:rPr>
              <a:t> </a:t>
            </a:r>
            <a:r>
              <a:rPr lang="fr-FR" sz="1600" dirty="0" err="1">
                <a:solidFill>
                  <a:schemeClr val="tx1"/>
                </a:solidFill>
              </a:rPr>
              <a:t>orbits</a:t>
            </a:r>
            <a:r>
              <a:rPr lang="fr-FR" sz="1600" dirty="0">
                <a:solidFill>
                  <a:schemeClr val="tx1"/>
                </a:solidFill>
              </a:rPr>
              <a:t>: </a:t>
            </a:r>
            <a:r>
              <a:rPr lang="fr-FR" sz="1200" dirty="0" err="1">
                <a:solidFill>
                  <a:schemeClr val="tx1"/>
                </a:solidFill>
              </a:rPr>
              <a:t>comparison</a:t>
            </a:r>
            <a:r>
              <a:rPr lang="fr-FR" sz="1200" dirty="0">
                <a:solidFill>
                  <a:schemeClr val="tx1"/>
                </a:solidFill>
              </a:rPr>
              <a:t> </a:t>
            </a:r>
            <a:r>
              <a:rPr lang="fr-FR" sz="1200" dirty="0" err="1">
                <a:solidFill>
                  <a:schemeClr val="tx1"/>
                </a:solidFill>
              </a:rPr>
              <a:t>between</a:t>
            </a:r>
            <a:r>
              <a:rPr lang="fr-FR" sz="1200" dirty="0">
                <a:solidFill>
                  <a:schemeClr val="tx1"/>
                </a:solidFill>
              </a:rPr>
              <a:t> </a:t>
            </a:r>
            <a:r>
              <a:rPr lang="fr-FR" sz="1200" dirty="0" err="1">
                <a:solidFill>
                  <a:schemeClr val="tx1"/>
                </a:solidFill>
              </a:rPr>
              <a:t>reanalysis</a:t>
            </a:r>
            <a:r>
              <a:rPr lang="fr-FR" sz="1200" dirty="0">
                <a:solidFill>
                  <a:schemeClr val="tx1"/>
                </a:solidFill>
              </a:rPr>
              <a:t> </a:t>
            </a:r>
            <a:r>
              <a:rPr lang="fr-FR" sz="1200" dirty="0" err="1">
                <a:solidFill>
                  <a:schemeClr val="tx1"/>
                </a:solidFill>
              </a:rPr>
              <a:t>database</a:t>
            </a:r>
            <a:r>
              <a:rPr lang="fr-FR" sz="1200" dirty="0">
                <a:solidFill>
                  <a:schemeClr val="tx1"/>
                </a:solidFill>
              </a:rPr>
              <a:t> (in the </a:t>
            </a:r>
            <a:r>
              <a:rPr lang="fr-FR" sz="1200" dirty="0" err="1">
                <a:solidFill>
                  <a:schemeClr val="tx1"/>
                </a:solidFill>
              </a:rPr>
              <a:t>validity</a:t>
            </a:r>
            <a:r>
              <a:rPr lang="fr-FR" sz="1200" dirty="0">
                <a:solidFill>
                  <a:schemeClr val="tx1"/>
                </a:solidFill>
              </a:rPr>
              <a:t> range of Salammbô) and GREEN, AE8 and AE9</a:t>
            </a:r>
            <a:endParaRPr lang="fr-FR" sz="1600" dirty="0">
              <a:solidFill>
                <a:schemeClr val="tx1"/>
              </a:solidFill>
            </a:endParaRPr>
          </a:p>
          <a:p>
            <a:endParaRPr lang="fr-FR" sz="1600" dirty="0">
              <a:solidFill>
                <a:schemeClr val="tx1"/>
              </a:solidFill>
            </a:endParaRPr>
          </a:p>
        </p:txBody>
      </p:sp>
      <p:sp>
        <p:nvSpPr>
          <p:cNvPr id="8" name="ZoneTexte 7"/>
          <p:cNvSpPr txBox="1"/>
          <p:nvPr/>
        </p:nvSpPr>
        <p:spPr>
          <a:xfrm>
            <a:off x="266701" y="3534142"/>
            <a:ext cx="8788400" cy="1154162"/>
          </a:xfrm>
          <a:prstGeom prst="rect">
            <a:avLst/>
          </a:prstGeom>
          <a:noFill/>
        </p:spPr>
        <p:txBody>
          <a:bodyPr wrap="square" rtlCol="0">
            <a:spAutoFit/>
          </a:bodyPr>
          <a:lstStyle/>
          <a:p>
            <a:pPr marL="171450" indent="-171450">
              <a:buFont typeface="Wingdings"/>
              <a:buChar char="è"/>
            </a:pPr>
            <a:r>
              <a:rPr lang="fr-FR" sz="1200" b="0" dirty="0" err="1">
                <a:sym typeface="Wingdings" panose="05000000000000000000" pitchFamily="2" charset="2"/>
              </a:rPr>
              <a:t>Quite</a:t>
            </a:r>
            <a:r>
              <a:rPr lang="fr-FR" sz="1200" b="0" dirty="0">
                <a:sym typeface="Wingdings" panose="05000000000000000000" pitchFamily="2" charset="2"/>
              </a:rPr>
              <a:t> good agreement </a:t>
            </a:r>
            <a:r>
              <a:rPr lang="fr-FR" sz="1200" b="0" dirty="0" err="1">
                <a:sym typeface="Wingdings" panose="05000000000000000000" pitchFamily="2" charset="2"/>
              </a:rPr>
              <a:t>between</a:t>
            </a:r>
            <a:r>
              <a:rPr lang="fr-FR" sz="1200" b="0" dirty="0">
                <a:sym typeface="Wingdings" panose="05000000000000000000" pitchFamily="2" charset="2"/>
              </a:rPr>
              <a:t> the </a:t>
            </a:r>
            <a:r>
              <a:rPr lang="fr-FR" sz="1200" b="0" dirty="0" err="1">
                <a:sym typeface="Wingdings" panose="05000000000000000000" pitchFamily="2" charset="2"/>
              </a:rPr>
              <a:t>re-analysis</a:t>
            </a:r>
            <a:r>
              <a:rPr lang="fr-FR" sz="1200" b="0" dirty="0">
                <a:sym typeface="Wingdings" panose="05000000000000000000" pitchFamily="2" charset="2"/>
              </a:rPr>
              <a:t> </a:t>
            </a:r>
            <a:r>
              <a:rPr lang="fr-FR" sz="1200" b="0" dirty="0" err="1">
                <a:sym typeface="Wingdings" panose="05000000000000000000" pitchFamily="2" charset="2"/>
              </a:rPr>
              <a:t>database</a:t>
            </a:r>
            <a:r>
              <a:rPr lang="fr-FR" sz="1200" b="0" dirty="0">
                <a:sym typeface="Wingdings" panose="05000000000000000000" pitchFamily="2" charset="2"/>
              </a:rPr>
              <a:t> and </a:t>
            </a:r>
            <a:r>
              <a:rPr lang="fr-FR" sz="1200" b="0" dirty="0" err="1">
                <a:sym typeface="Wingdings" panose="05000000000000000000" pitchFamily="2" charset="2"/>
              </a:rPr>
              <a:t>other</a:t>
            </a:r>
            <a:r>
              <a:rPr lang="fr-FR" sz="1200" b="0" dirty="0">
                <a:sym typeface="Wingdings" panose="05000000000000000000" pitchFamily="2" charset="2"/>
              </a:rPr>
              <a:t> </a:t>
            </a:r>
            <a:r>
              <a:rPr lang="fr-FR" sz="1200" b="0" dirty="0" err="1">
                <a:sym typeface="Wingdings" panose="05000000000000000000" pitchFamily="2" charset="2"/>
              </a:rPr>
              <a:t>models</a:t>
            </a:r>
            <a:endParaRPr lang="fr-FR" sz="1200" b="0" dirty="0">
              <a:sym typeface="Wingdings" panose="05000000000000000000" pitchFamily="2" charset="2"/>
            </a:endParaRPr>
          </a:p>
          <a:p>
            <a:endParaRPr lang="fr-FR" sz="400" b="0" dirty="0">
              <a:sym typeface="Wingdings" panose="05000000000000000000" pitchFamily="2" charset="2"/>
            </a:endParaRPr>
          </a:p>
          <a:p>
            <a:pPr marL="171450" indent="-171450">
              <a:buFont typeface="Wingdings"/>
              <a:buChar char="è"/>
            </a:pPr>
            <a:r>
              <a:rPr lang="fr-FR" sz="1200" b="0" dirty="0" err="1">
                <a:sym typeface="Wingdings" panose="05000000000000000000" pitchFamily="2" charset="2"/>
              </a:rPr>
              <a:t>However</a:t>
            </a:r>
            <a:r>
              <a:rPr lang="fr-FR" sz="1200" b="0" dirty="0">
                <a:sym typeface="Wingdings" panose="05000000000000000000" pitchFamily="2" charset="2"/>
              </a:rPr>
              <a:t>, the </a:t>
            </a:r>
            <a:r>
              <a:rPr lang="fr-FR" sz="1200" b="0" dirty="0" err="1">
                <a:sym typeface="Wingdings" panose="05000000000000000000" pitchFamily="2" charset="2"/>
              </a:rPr>
              <a:t>idea</a:t>
            </a:r>
            <a:r>
              <a:rPr lang="fr-FR" sz="1200" b="0" dirty="0">
                <a:sym typeface="Wingdings" panose="05000000000000000000" pitchFamily="2" charset="2"/>
              </a:rPr>
              <a:t> of GREEN-NG </a:t>
            </a:r>
            <a:r>
              <a:rPr lang="fr-FR" sz="1200" b="0" dirty="0" err="1">
                <a:sym typeface="Wingdings" panose="05000000000000000000" pitchFamily="2" charset="2"/>
              </a:rPr>
              <a:t>is</a:t>
            </a:r>
            <a:r>
              <a:rPr lang="fr-FR" sz="1200" b="0" dirty="0">
                <a:sym typeface="Wingdings" panose="05000000000000000000" pitchFamily="2" charset="2"/>
              </a:rPr>
              <a:t> not to </a:t>
            </a:r>
            <a:r>
              <a:rPr lang="en-US" sz="1200" b="0" dirty="0">
                <a:sym typeface="Wingdings" panose="05000000000000000000" pitchFamily="2" charset="2"/>
              </a:rPr>
              <a:t>throw away the local models based on decades of measurements in which we have confidence (IGE-2006 or the Slot model for example)</a:t>
            </a:r>
          </a:p>
          <a:p>
            <a:pPr marL="171450" indent="-171450">
              <a:buFont typeface="Wingdings"/>
              <a:buChar char="è"/>
            </a:pPr>
            <a:endParaRPr lang="en-US" sz="500" b="0" dirty="0">
              <a:sym typeface="Wingdings" panose="05000000000000000000" pitchFamily="2" charset="2"/>
            </a:endParaRPr>
          </a:p>
          <a:p>
            <a:pPr marL="171450" indent="-171450">
              <a:buFont typeface="Wingdings"/>
              <a:buChar char="è"/>
            </a:pPr>
            <a:r>
              <a:rPr lang="en-US" sz="1200" b="0" dirty="0"/>
              <a:t>Pending new versions of the reanalysis database, more refined and more accurate, correction factors can be applied to reproduce fluxes of these local models contained in GREEN.</a:t>
            </a:r>
            <a:endParaRPr lang="fr-FR" sz="1200" b="0"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818" y="1328544"/>
            <a:ext cx="2720346" cy="2098553"/>
          </a:xfrm>
          <a:prstGeom prst="rect">
            <a:avLst/>
          </a:prstGeom>
        </p:spPr>
      </p:pic>
      <p:sp>
        <p:nvSpPr>
          <p:cNvPr id="10" name="Titre 1"/>
          <p:cNvSpPr txBox="1">
            <a:spLocks/>
          </p:cNvSpPr>
          <p:nvPr/>
        </p:nvSpPr>
        <p:spPr>
          <a:xfrm>
            <a:off x="155129"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a:t>New </a:t>
            </a:r>
            <a:r>
              <a:rPr lang="fr-FR" sz="2000" kern="0" dirty="0" err="1"/>
              <a:t>approach</a:t>
            </a:r>
            <a:r>
              <a:rPr lang="fr-FR" sz="2000" kern="0" dirty="0"/>
              <a:t> for GREEN-NG</a:t>
            </a:r>
          </a:p>
        </p:txBody>
      </p:sp>
      <p:sp>
        <p:nvSpPr>
          <p:cNvPr id="11"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11</a:t>
            </a:fld>
            <a:endParaRPr lang="fr-FR" dirty="0"/>
          </a:p>
        </p:txBody>
      </p:sp>
    </p:spTree>
    <p:extLst>
      <p:ext uri="{BB962C8B-B14F-4D97-AF65-F5344CB8AC3E}">
        <p14:creationId xmlns:p14="http://schemas.microsoft.com/office/powerpoint/2010/main" val="24609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279296" y="1328543"/>
            <a:ext cx="8775804" cy="2107303"/>
            <a:chOff x="279296" y="1328543"/>
            <a:chExt cx="8775804" cy="2107303"/>
          </a:xfrm>
        </p:grpSpPr>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96" y="1337293"/>
              <a:ext cx="2720346" cy="2098553"/>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823" y="1328543"/>
              <a:ext cx="2720346" cy="2098553"/>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754" y="1328544"/>
              <a:ext cx="2720346" cy="2098553"/>
            </a:xfrm>
            <a:prstGeom prst="rect">
              <a:avLst/>
            </a:prstGeom>
          </p:spPr>
        </p:pic>
      </p:grpSp>
      <p:sp>
        <p:nvSpPr>
          <p:cNvPr id="7" name="ZoneTexte 6"/>
          <p:cNvSpPr txBox="1"/>
          <p:nvPr/>
        </p:nvSpPr>
        <p:spPr>
          <a:xfrm>
            <a:off x="179512" y="629464"/>
            <a:ext cx="8784976" cy="584775"/>
          </a:xfrm>
          <a:prstGeom prst="rect">
            <a:avLst/>
          </a:prstGeom>
          <a:noFill/>
        </p:spPr>
        <p:txBody>
          <a:bodyPr wrap="square" rtlCol="0">
            <a:spAutoFit/>
          </a:bodyPr>
          <a:lstStyle/>
          <a:p>
            <a:r>
              <a:rPr lang="fr-FR" sz="1600" dirty="0" err="1">
                <a:solidFill>
                  <a:schemeClr val="tx1"/>
                </a:solidFill>
              </a:rPr>
              <a:t>Mean</a:t>
            </a:r>
            <a:r>
              <a:rPr lang="fr-FR" sz="1600" dirty="0">
                <a:solidFill>
                  <a:schemeClr val="tx1"/>
                </a:solidFill>
              </a:rPr>
              <a:t> </a:t>
            </a:r>
            <a:r>
              <a:rPr lang="fr-FR" sz="1600" dirty="0" err="1">
                <a:solidFill>
                  <a:schemeClr val="tx1"/>
                </a:solidFill>
              </a:rPr>
              <a:t>Integral</a:t>
            </a:r>
            <a:r>
              <a:rPr lang="fr-FR" sz="1600" dirty="0">
                <a:solidFill>
                  <a:schemeClr val="tx1"/>
                </a:solidFill>
              </a:rPr>
              <a:t> flux </a:t>
            </a:r>
            <a:r>
              <a:rPr lang="fr-FR" sz="1600" dirty="0" err="1">
                <a:solidFill>
                  <a:schemeClr val="tx1"/>
                </a:solidFill>
              </a:rPr>
              <a:t>along</a:t>
            </a:r>
            <a:r>
              <a:rPr lang="fr-FR" sz="1600" dirty="0">
                <a:solidFill>
                  <a:schemeClr val="tx1"/>
                </a:solidFill>
              </a:rPr>
              <a:t> </a:t>
            </a:r>
            <a:r>
              <a:rPr lang="fr-FR" sz="1600" dirty="0" err="1">
                <a:solidFill>
                  <a:schemeClr val="tx1"/>
                </a:solidFill>
              </a:rPr>
              <a:t>orbits</a:t>
            </a:r>
            <a:r>
              <a:rPr lang="fr-FR" sz="1600" dirty="0">
                <a:solidFill>
                  <a:schemeClr val="tx1"/>
                </a:solidFill>
              </a:rPr>
              <a:t>: </a:t>
            </a:r>
            <a:r>
              <a:rPr lang="fr-FR" sz="1200" dirty="0" err="1">
                <a:solidFill>
                  <a:schemeClr val="tx1"/>
                </a:solidFill>
              </a:rPr>
              <a:t>comparison</a:t>
            </a:r>
            <a:r>
              <a:rPr lang="fr-FR" sz="1200" dirty="0">
                <a:solidFill>
                  <a:schemeClr val="tx1"/>
                </a:solidFill>
              </a:rPr>
              <a:t> </a:t>
            </a:r>
            <a:r>
              <a:rPr lang="fr-FR" sz="1200" dirty="0" err="1">
                <a:solidFill>
                  <a:schemeClr val="tx1"/>
                </a:solidFill>
              </a:rPr>
              <a:t>between</a:t>
            </a:r>
            <a:r>
              <a:rPr lang="fr-FR" sz="1200" dirty="0">
                <a:solidFill>
                  <a:schemeClr val="tx1"/>
                </a:solidFill>
              </a:rPr>
              <a:t> </a:t>
            </a:r>
            <a:r>
              <a:rPr lang="fr-FR" sz="1200" dirty="0" err="1">
                <a:solidFill>
                  <a:schemeClr val="tx1"/>
                </a:solidFill>
              </a:rPr>
              <a:t>reanalysis</a:t>
            </a:r>
            <a:r>
              <a:rPr lang="fr-FR" sz="1200" dirty="0">
                <a:solidFill>
                  <a:schemeClr val="tx1"/>
                </a:solidFill>
              </a:rPr>
              <a:t> </a:t>
            </a:r>
            <a:r>
              <a:rPr lang="fr-FR" sz="1200" dirty="0" err="1">
                <a:solidFill>
                  <a:schemeClr val="tx1"/>
                </a:solidFill>
              </a:rPr>
              <a:t>database</a:t>
            </a:r>
            <a:r>
              <a:rPr lang="fr-FR" sz="1200" dirty="0">
                <a:solidFill>
                  <a:schemeClr val="tx1"/>
                </a:solidFill>
              </a:rPr>
              <a:t> and GREEN, AE8 and AE9</a:t>
            </a:r>
            <a:endParaRPr lang="fr-FR" sz="1600" dirty="0">
              <a:solidFill>
                <a:schemeClr val="tx1"/>
              </a:solidFill>
            </a:endParaRPr>
          </a:p>
          <a:p>
            <a:endParaRPr lang="fr-FR" sz="1600" dirty="0">
              <a:solidFill>
                <a:schemeClr val="tx1"/>
              </a:solidFill>
            </a:endParaRPr>
          </a:p>
        </p:txBody>
      </p:sp>
      <p:sp>
        <p:nvSpPr>
          <p:cNvPr id="8" name="ZoneTexte 7"/>
          <p:cNvSpPr txBox="1"/>
          <p:nvPr/>
        </p:nvSpPr>
        <p:spPr>
          <a:xfrm>
            <a:off x="266701" y="3534142"/>
            <a:ext cx="8788400" cy="969496"/>
          </a:xfrm>
          <a:prstGeom prst="rect">
            <a:avLst/>
          </a:prstGeom>
          <a:noFill/>
        </p:spPr>
        <p:txBody>
          <a:bodyPr wrap="square" rtlCol="0">
            <a:spAutoFit/>
          </a:bodyPr>
          <a:lstStyle/>
          <a:p>
            <a:pPr marL="171450" indent="-171450">
              <a:buFont typeface="Wingdings"/>
              <a:buChar char="è"/>
            </a:pPr>
            <a:r>
              <a:rPr lang="fr-FR" sz="1200" b="0" dirty="0" err="1">
                <a:sym typeface="Wingdings" panose="05000000000000000000" pitchFamily="2" charset="2"/>
              </a:rPr>
              <a:t>Moreover</a:t>
            </a:r>
            <a:r>
              <a:rPr lang="fr-FR" sz="1200" b="0" dirty="0">
                <a:sym typeface="Wingdings" panose="05000000000000000000" pitchFamily="2" charset="2"/>
              </a:rPr>
              <a:t>, GREEN </a:t>
            </a:r>
            <a:r>
              <a:rPr lang="fr-FR" sz="1200" b="0" dirty="0" err="1">
                <a:sym typeface="Wingdings" panose="05000000000000000000" pitchFamily="2" charset="2"/>
              </a:rPr>
              <a:t>provides</a:t>
            </a:r>
            <a:r>
              <a:rPr lang="fr-FR" sz="1200" b="0" dirty="0">
                <a:sym typeface="Wingdings" panose="05000000000000000000" pitchFamily="2" charset="2"/>
              </a:rPr>
              <a:t> fluxes </a:t>
            </a:r>
            <a:r>
              <a:rPr lang="fr-FR" sz="1200" b="0" dirty="0" err="1">
                <a:sym typeface="Wingdings" panose="05000000000000000000" pitchFamily="2" charset="2"/>
              </a:rPr>
              <a:t>from</a:t>
            </a:r>
            <a:r>
              <a:rPr lang="fr-FR" sz="1200" b="0" dirty="0">
                <a:sym typeface="Wingdings" panose="05000000000000000000" pitchFamily="2" charset="2"/>
              </a:rPr>
              <a:t> 1 keV to </a:t>
            </a:r>
            <a:r>
              <a:rPr lang="fr-FR" sz="1200" b="0" dirty="0" err="1">
                <a:sym typeface="Wingdings" panose="05000000000000000000" pitchFamily="2" charset="2"/>
              </a:rPr>
              <a:t>nearly</a:t>
            </a:r>
            <a:r>
              <a:rPr lang="fr-FR" sz="1200" b="0" dirty="0">
                <a:sym typeface="Wingdings" panose="05000000000000000000" pitchFamily="2" charset="2"/>
              </a:rPr>
              <a:t> 5 MeV</a:t>
            </a:r>
          </a:p>
          <a:p>
            <a:endParaRPr lang="fr-FR" sz="400" b="0" dirty="0">
              <a:sym typeface="Wingdings" panose="05000000000000000000" pitchFamily="2" charset="2"/>
            </a:endParaRPr>
          </a:p>
          <a:p>
            <a:pPr marL="171450" indent="-171450">
              <a:buFont typeface="Wingdings"/>
              <a:buChar char="è"/>
            </a:pPr>
            <a:r>
              <a:rPr lang="fr-FR" sz="1200" b="0" dirty="0">
                <a:sym typeface="Wingdings" panose="05000000000000000000" pitchFamily="2" charset="2"/>
              </a:rPr>
              <a:t>The </a:t>
            </a:r>
            <a:r>
              <a:rPr lang="fr-FR" sz="1200" b="0" dirty="0" err="1">
                <a:sym typeface="Wingdings" panose="05000000000000000000" pitchFamily="2" charset="2"/>
              </a:rPr>
              <a:t>reanalysis</a:t>
            </a:r>
            <a:r>
              <a:rPr lang="fr-FR" sz="1200" b="0" dirty="0">
                <a:sym typeface="Wingdings" panose="05000000000000000000" pitchFamily="2" charset="2"/>
              </a:rPr>
              <a:t> </a:t>
            </a:r>
            <a:r>
              <a:rPr lang="fr-FR" sz="1200" b="0" dirty="0" err="1">
                <a:sym typeface="Wingdings" panose="05000000000000000000" pitchFamily="2" charset="2"/>
              </a:rPr>
              <a:t>database</a:t>
            </a:r>
            <a:r>
              <a:rPr lang="fr-FR" sz="1200" b="0" dirty="0">
                <a:sym typeface="Wingdings" panose="05000000000000000000" pitchFamily="2" charset="2"/>
              </a:rPr>
              <a:t> </a:t>
            </a:r>
            <a:r>
              <a:rPr lang="fr-FR" sz="1200" b="0" dirty="0" err="1">
                <a:sym typeface="Wingdings" panose="05000000000000000000" pitchFamily="2" charset="2"/>
              </a:rPr>
              <a:t>is</a:t>
            </a:r>
            <a:r>
              <a:rPr lang="fr-FR" sz="1200" b="0" dirty="0">
                <a:sym typeface="Wingdings" panose="05000000000000000000" pitchFamily="2" charset="2"/>
              </a:rPr>
              <a:t> not good </a:t>
            </a:r>
            <a:r>
              <a:rPr lang="fr-FR" sz="1200" b="0" dirty="0" err="1">
                <a:sym typeface="Wingdings" panose="05000000000000000000" pitchFamily="2" charset="2"/>
              </a:rPr>
              <a:t>outside</a:t>
            </a:r>
            <a:r>
              <a:rPr lang="fr-FR" sz="1200" b="0" dirty="0">
                <a:sym typeface="Wingdings" panose="05000000000000000000" pitchFamily="2" charset="2"/>
              </a:rPr>
              <a:t> the </a:t>
            </a:r>
            <a:r>
              <a:rPr lang="fr-FR" sz="1200" b="0" dirty="0" err="1">
                <a:sym typeface="Wingdings" panose="05000000000000000000" pitchFamily="2" charset="2"/>
              </a:rPr>
              <a:t>energy</a:t>
            </a:r>
            <a:r>
              <a:rPr lang="fr-FR" sz="1200" b="0" dirty="0">
                <a:sym typeface="Wingdings" panose="05000000000000000000" pitchFamily="2" charset="2"/>
              </a:rPr>
              <a:t> range 0.3-2 MeV</a:t>
            </a:r>
            <a:endParaRPr lang="en-US" sz="1200" b="0" dirty="0">
              <a:sym typeface="Wingdings" panose="05000000000000000000" pitchFamily="2" charset="2"/>
            </a:endParaRPr>
          </a:p>
          <a:p>
            <a:pPr marL="171450" indent="-171450">
              <a:buFont typeface="Wingdings"/>
              <a:buChar char="è"/>
            </a:pPr>
            <a:endParaRPr lang="en-US" sz="500" b="0" dirty="0">
              <a:sym typeface="Wingdings" panose="05000000000000000000" pitchFamily="2" charset="2"/>
            </a:endParaRPr>
          </a:p>
          <a:p>
            <a:pPr marL="171450" indent="-171450">
              <a:buFont typeface="Wingdings"/>
              <a:buChar char="è"/>
            </a:pPr>
            <a:r>
              <a:rPr lang="en-US" sz="1200" b="0" dirty="0"/>
              <a:t>Pending new versions of the reanalysis database, more refined and more accurate, correction factors have to be applied to reproduce fluxes of the local models for energies &gt;2 MeV and &lt;0.3 MeV.</a:t>
            </a:r>
            <a:endParaRPr lang="fr-FR" sz="1200" b="0" dirty="0"/>
          </a:p>
        </p:txBody>
      </p:sp>
      <p:cxnSp>
        <p:nvCxnSpPr>
          <p:cNvPr id="18" name="Connecteur droit 17"/>
          <p:cNvCxnSpPr/>
          <p:nvPr/>
        </p:nvCxnSpPr>
        <p:spPr bwMode="auto">
          <a:xfrm flipV="1">
            <a:off x="1763688" y="1491630"/>
            <a:ext cx="0" cy="1656184"/>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necteur droit 18"/>
          <p:cNvCxnSpPr/>
          <p:nvPr/>
        </p:nvCxnSpPr>
        <p:spPr bwMode="auto">
          <a:xfrm flipV="1">
            <a:off x="2373660" y="1491630"/>
            <a:ext cx="0" cy="1656184"/>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necteur droit 19"/>
          <p:cNvCxnSpPr/>
          <p:nvPr/>
        </p:nvCxnSpPr>
        <p:spPr bwMode="auto">
          <a:xfrm flipV="1">
            <a:off x="4754116" y="1491630"/>
            <a:ext cx="0" cy="1656184"/>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cteur droit 20"/>
          <p:cNvCxnSpPr/>
          <p:nvPr/>
        </p:nvCxnSpPr>
        <p:spPr bwMode="auto">
          <a:xfrm flipV="1">
            <a:off x="5364088" y="1491630"/>
            <a:ext cx="0" cy="1656184"/>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cteur droit 21"/>
          <p:cNvCxnSpPr/>
          <p:nvPr/>
        </p:nvCxnSpPr>
        <p:spPr bwMode="auto">
          <a:xfrm flipV="1">
            <a:off x="7793692" y="1491630"/>
            <a:ext cx="0" cy="1656184"/>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Connecteur droit 22"/>
          <p:cNvCxnSpPr/>
          <p:nvPr/>
        </p:nvCxnSpPr>
        <p:spPr bwMode="auto">
          <a:xfrm flipV="1">
            <a:off x="8403664" y="1491630"/>
            <a:ext cx="0" cy="1656184"/>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itre 1"/>
          <p:cNvSpPr txBox="1">
            <a:spLocks/>
          </p:cNvSpPr>
          <p:nvPr/>
        </p:nvSpPr>
        <p:spPr>
          <a:xfrm>
            <a:off x="155129"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a:t>New </a:t>
            </a:r>
            <a:r>
              <a:rPr lang="fr-FR" sz="2000" kern="0" dirty="0" err="1"/>
              <a:t>approach</a:t>
            </a:r>
            <a:r>
              <a:rPr lang="fr-FR" sz="2000" kern="0" dirty="0"/>
              <a:t> for GREEN-NG</a:t>
            </a:r>
          </a:p>
        </p:txBody>
      </p:sp>
      <p:sp>
        <p:nvSpPr>
          <p:cNvPr id="27"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12</a:t>
            </a:fld>
            <a:endParaRPr lang="fr-FR" dirty="0"/>
          </a:p>
        </p:txBody>
      </p:sp>
    </p:spTree>
    <p:extLst>
      <p:ext uri="{BB962C8B-B14F-4D97-AF65-F5344CB8AC3E}">
        <p14:creationId xmlns:p14="http://schemas.microsoft.com/office/powerpoint/2010/main" val="209079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1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p>
        </p:txBody>
      </p:sp>
      <p:sp>
        <p:nvSpPr>
          <p:cNvPr id="9" name="Titre 1"/>
          <p:cNvSpPr txBox="1">
            <a:spLocks/>
          </p:cNvSpPr>
          <p:nvPr/>
        </p:nvSpPr>
        <p:spPr>
          <a:xfrm>
            <a:off x="155129"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a:t>New </a:t>
            </a:r>
            <a:r>
              <a:rPr lang="fr-FR" sz="2000" kern="0" dirty="0" err="1"/>
              <a:t>approach</a:t>
            </a:r>
            <a:r>
              <a:rPr lang="fr-FR" sz="2000" kern="0" dirty="0"/>
              <a:t> for GREEN-NG</a:t>
            </a:r>
          </a:p>
        </p:txBody>
      </p:sp>
      <p:sp>
        <p:nvSpPr>
          <p:cNvPr id="10" name="ZoneTexte 9"/>
          <p:cNvSpPr txBox="1"/>
          <p:nvPr/>
        </p:nvSpPr>
        <p:spPr>
          <a:xfrm>
            <a:off x="95749" y="555526"/>
            <a:ext cx="8703131" cy="338554"/>
          </a:xfrm>
          <a:prstGeom prst="rect">
            <a:avLst/>
          </a:prstGeom>
          <a:noFill/>
        </p:spPr>
        <p:txBody>
          <a:bodyPr wrap="square" rtlCol="0">
            <a:spAutoFit/>
          </a:bodyPr>
          <a:lstStyle/>
          <a:p>
            <a:r>
              <a:rPr lang="en-US" sz="1600" dirty="0">
                <a:solidFill>
                  <a:schemeClr val="tx1"/>
                </a:solidFill>
              </a:rPr>
              <a:t>Correction of the re-analysis database </a:t>
            </a:r>
            <a:r>
              <a:rPr lang="en-US" sz="1200" dirty="0">
                <a:solidFill>
                  <a:schemeClr val="tx1"/>
                </a:solidFill>
              </a:rPr>
              <a:t>(until a better version arrives….soon)</a:t>
            </a:r>
            <a:endParaRPr lang="en-US" sz="1200" b="1" dirty="0">
              <a:solidFill>
                <a:schemeClr val="tx1"/>
              </a:solidFill>
            </a:endParaRPr>
          </a:p>
        </p:txBody>
      </p:sp>
      <p:sp>
        <p:nvSpPr>
          <p:cNvPr id="3" name="Rectangle 2"/>
          <p:cNvSpPr/>
          <p:nvPr/>
        </p:nvSpPr>
        <p:spPr>
          <a:xfrm>
            <a:off x="182936" y="963761"/>
            <a:ext cx="8872164" cy="646331"/>
          </a:xfrm>
          <a:prstGeom prst="rect">
            <a:avLst/>
          </a:prstGeom>
        </p:spPr>
        <p:txBody>
          <a:bodyPr wrap="square">
            <a:spAutoFit/>
          </a:bodyPr>
          <a:lstStyle/>
          <a:p>
            <a:pPr marL="285750" indent="-285750">
              <a:buFont typeface="Wingdings"/>
              <a:buChar char="è"/>
            </a:pPr>
            <a:r>
              <a:rPr lang="en-US" sz="1200" b="0" dirty="0">
                <a:solidFill>
                  <a:schemeClr val="tx1"/>
                </a:solidFill>
                <a:sym typeface="Wingdings" panose="05000000000000000000" pitchFamily="2" charset="2"/>
              </a:rPr>
              <a:t>W</a:t>
            </a:r>
            <a:r>
              <a:rPr lang="en-US" sz="1200" b="0" dirty="0">
                <a:solidFill>
                  <a:schemeClr val="tx1"/>
                </a:solidFill>
              </a:rPr>
              <a:t>e decide to correct at some points this re-analysis database to obtain nearly the same fluxes that those provided by the local models on famous orbits like GEO, GTO and MEO.</a:t>
            </a:r>
          </a:p>
          <a:p>
            <a:endParaRPr lang="en-US" sz="1200" b="0" dirty="0">
              <a:solidFill>
                <a:schemeClr val="tx1"/>
              </a:solidFill>
            </a:endParaRPr>
          </a:p>
        </p:txBody>
      </p:sp>
      <p:sp>
        <p:nvSpPr>
          <p:cNvPr id="7" name="Rectangle 6"/>
          <p:cNvSpPr/>
          <p:nvPr/>
        </p:nvSpPr>
        <p:spPr>
          <a:xfrm>
            <a:off x="184732" y="1419622"/>
            <a:ext cx="8870368" cy="1323439"/>
          </a:xfrm>
          <a:prstGeom prst="rect">
            <a:avLst/>
          </a:prstGeom>
        </p:spPr>
        <p:txBody>
          <a:bodyPr wrap="square">
            <a:spAutoFit/>
          </a:bodyPr>
          <a:lstStyle/>
          <a:p>
            <a:pPr marL="285750" indent="-285750">
              <a:buFont typeface="Wingdings" panose="05000000000000000000" pitchFamily="2" charset="2"/>
              <a:buChar char="Ø"/>
            </a:pPr>
            <a:r>
              <a:rPr lang="en-US" sz="1200" b="0" dirty="0">
                <a:solidFill>
                  <a:schemeClr val="tx1"/>
                </a:solidFill>
              </a:rPr>
              <a:t>For each of the three orbits (GEO, MEO, GTO) and each year of the solar cycle:</a:t>
            </a:r>
          </a:p>
          <a:p>
            <a:pPr marL="285750" indent="-285750">
              <a:buFont typeface="Wingdings" panose="05000000000000000000" pitchFamily="2" charset="2"/>
              <a:buChar char="Ø"/>
            </a:pPr>
            <a:endParaRPr lang="en-US" sz="800" b="0" dirty="0">
              <a:solidFill>
                <a:schemeClr val="tx1"/>
              </a:solidFill>
            </a:endParaRPr>
          </a:p>
          <a:p>
            <a:pPr marL="1200150" lvl="2" indent="-285750">
              <a:buFontTx/>
              <a:buChar char="-"/>
            </a:pPr>
            <a:r>
              <a:rPr lang="en-US" sz="1200" b="0" dirty="0">
                <a:solidFill>
                  <a:schemeClr val="tx1"/>
                </a:solidFill>
              </a:rPr>
              <a:t>mean differential spectrum is calculated with GREEN and with the re-analysis database</a:t>
            </a:r>
          </a:p>
          <a:p>
            <a:pPr marL="1200150" lvl="2" indent="-285750">
              <a:buFontTx/>
              <a:buChar char="-"/>
            </a:pPr>
            <a:r>
              <a:rPr lang="en-US" sz="1200" b="0" dirty="0">
                <a:solidFill>
                  <a:schemeClr val="tx1"/>
                </a:solidFill>
              </a:rPr>
              <a:t>ratio between both spectrum is calculated</a:t>
            </a:r>
          </a:p>
          <a:p>
            <a:pPr marL="1200150" lvl="2" indent="-285750">
              <a:buFontTx/>
              <a:buChar char="-"/>
            </a:pPr>
            <a:r>
              <a:rPr lang="en-US" sz="1200" b="0" dirty="0">
                <a:solidFill>
                  <a:schemeClr val="tx1"/>
                </a:solidFill>
              </a:rPr>
              <a:t>This ratio is applied on the re-analysis database at a given spatial location (</a:t>
            </a:r>
            <a:r>
              <a:rPr lang="en-US" sz="1200" b="0" dirty="0" err="1">
                <a:solidFill>
                  <a:schemeClr val="tx1"/>
                </a:solidFill>
              </a:rPr>
              <a:t>y,L</a:t>
            </a:r>
            <a:r>
              <a:rPr lang="en-US" sz="1200" b="0" dirty="0">
                <a:solidFill>
                  <a:schemeClr val="tx1"/>
                </a:solidFill>
              </a:rPr>
              <a:t>) where the fluence is the highest.</a:t>
            </a:r>
          </a:p>
          <a:p>
            <a:pPr marL="1200150" lvl="2" indent="-285750">
              <a:buFontTx/>
              <a:buChar char="-"/>
            </a:pPr>
            <a:r>
              <a:rPr lang="en-US" sz="1200" b="0" dirty="0">
                <a:solidFill>
                  <a:schemeClr val="tx1"/>
                </a:solidFill>
              </a:rPr>
              <a:t>Factor is interpolated in the full grid</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973" y="2743061"/>
            <a:ext cx="2272859" cy="187529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465" y="3029975"/>
            <a:ext cx="1953671" cy="1553735"/>
          </a:xfrm>
          <a:prstGeom prst="rect">
            <a:avLst/>
          </a:prstGeom>
        </p:spPr>
      </p:pic>
      <p:sp>
        <p:nvSpPr>
          <p:cNvPr id="12" name="ZoneTexte 11"/>
          <p:cNvSpPr txBox="1"/>
          <p:nvPr/>
        </p:nvSpPr>
        <p:spPr>
          <a:xfrm>
            <a:off x="4274513" y="2825516"/>
            <a:ext cx="928459" cy="246221"/>
          </a:xfrm>
          <a:prstGeom prst="rect">
            <a:avLst/>
          </a:prstGeom>
          <a:noFill/>
        </p:spPr>
        <p:txBody>
          <a:bodyPr wrap="none" rtlCol="0">
            <a:spAutoFit/>
          </a:bodyPr>
          <a:lstStyle/>
          <a:p>
            <a:r>
              <a:rPr lang="fr-FR" sz="1000" b="0" dirty="0">
                <a:solidFill>
                  <a:schemeClr val="tx1"/>
                </a:solidFill>
              </a:rPr>
              <a:t>Near </a:t>
            </a:r>
            <a:r>
              <a:rPr lang="fr-FR" sz="1000" b="0" dirty="0" err="1">
                <a:solidFill>
                  <a:schemeClr val="tx1"/>
                </a:solidFill>
              </a:rPr>
              <a:t>equator</a:t>
            </a:r>
            <a:endParaRPr lang="fr-FR" sz="1000" b="0" dirty="0">
              <a:solidFill>
                <a:schemeClr val="tx1"/>
              </a:solidFill>
            </a:endParaRPr>
          </a:p>
        </p:txBody>
      </p:sp>
      <p:sp>
        <p:nvSpPr>
          <p:cNvPr id="13" name="ZoneTexte 12"/>
          <p:cNvSpPr txBox="1"/>
          <p:nvPr/>
        </p:nvSpPr>
        <p:spPr>
          <a:xfrm>
            <a:off x="6599456" y="2825516"/>
            <a:ext cx="708848" cy="246221"/>
          </a:xfrm>
          <a:prstGeom prst="rect">
            <a:avLst/>
          </a:prstGeom>
          <a:noFill/>
        </p:spPr>
        <p:txBody>
          <a:bodyPr wrap="none" rtlCol="0">
            <a:spAutoFit/>
          </a:bodyPr>
          <a:lstStyle/>
          <a:p>
            <a:r>
              <a:rPr lang="fr-FR" sz="1000" b="0" dirty="0">
                <a:solidFill>
                  <a:schemeClr val="tx1"/>
                </a:solidFill>
              </a:rPr>
              <a:t>At 1 MeV</a:t>
            </a:r>
          </a:p>
        </p:txBody>
      </p:sp>
      <p:sp>
        <p:nvSpPr>
          <p:cNvPr id="14"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13</a:t>
            </a:fld>
            <a:endParaRPr lang="fr-FR"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400" y="3045590"/>
            <a:ext cx="1860976" cy="1463159"/>
          </a:xfrm>
          <a:prstGeom prst="rect">
            <a:avLst/>
          </a:prstGeom>
        </p:spPr>
      </p:pic>
    </p:spTree>
    <p:extLst>
      <p:ext uri="{BB962C8B-B14F-4D97-AF65-F5344CB8AC3E}">
        <p14:creationId xmlns:p14="http://schemas.microsoft.com/office/powerpoint/2010/main" val="133319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99F0CAB2-14CD-3845-84B5-C89C4150BDD6}" type="slidenum">
              <a:rPr lang="fr-FR" smtClean="0"/>
              <a:pPr>
                <a:defRPr/>
              </a:pPr>
              <a:t>14</a:t>
            </a:fld>
            <a:endParaRPr lang="fr-FR"/>
          </a:p>
        </p:txBody>
      </p:sp>
      <p:sp>
        <p:nvSpPr>
          <p:cNvPr id="3" name="Titre 1"/>
          <p:cNvSpPr txBox="1">
            <a:spLocks/>
          </p:cNvSpPr>
          <p:nvPr/>
        </p:nvSpPr>
        <p:spPr>
          <a:xfrm>
            <a:off x="155129"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a:t>New </a:t>
            </a:r>
            <a:r>
              <a:rPr lang="fr-FR" sz="2000" kern="0" dirty="0" err="1"/>
              <a:t>approach</a:t>
            </a:r>
            <a:r>
              <a:rPr lang="fr-FR" sz="2000" kern="0" dirty="0"/>
              <a:t> for GREEN-NG</a:t>
            </a:r>
          </a:p>
        </p:txBody>
      </p:sp>
      <p:sp>
        <p:nvSpPr>
          <p:cNvPr id="4" name="ZoneTexte 3"/>
          <p:cNvSpPr txBox="1"/>
          <p:nvPr/>
        </p:nvSpPr>
        <p:spPr>
          <a:xfrm>
            <a:off x="95749" y="555526"/>
            <a:ext cx="8703131" cy="338554"/>
          </a:xfrm>
          <a:prstGeom prst="rect">
            <a:avLst/>
          </a:prstGeom>
          <a:noFill/>
        </p:spPr>
        <p:txBody>
          <a:bodyPr wrap="square" rtlCol="0">
            <a:spAutoFit/>
          </a:bodyPr>
          <a:lstStyle/>
          <a:p>
            <a:r>
              <a:rPr lang="en-US" sz="1600" dirty="0">
                <a:solidFill>
                  <a:schemeClr val="tx1"/>
                </a:solidFill>
              </a:rPr>
              <a:t>Comparison between GREEN, reanalysis database and corrected reanalysis database</a:t>
            </a:r>
            <a:endParaRPr lang="en-US" sz="1200" b="1" dirty="0">
              <a:solidFill>
                <a:schemeClr val="tx1"/>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29133"/>
            <a:ext cx="5669084" cy="2482777"/>
          </a:xfrm>
          <a:prstGeom prst="rect">
            <a:avLst/>
          </a:prstGeom>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50000" t="4354"/>
          <a:stretch/>
        </p:blipFill>
        <p:spPr>
          <a:xfrm>
            <a:off x="6228184" y="1635645"/>
            <a:ext cx="2779876" cy="2340135"/>
          </a:xfrm>
          <a:prstGeom prst="rect">
            <a:avLst/>
          </a:prstGeom>
        </p:spPr>
      </p:pic>
      <p:sp>
        <p:nvSpPr>
          <p:cNvPr id="8" name="Rectangle 7"/>
          <p:cNvSpPr/>
          <p:nvPr/>
        </p:nvSpPr>
        <p:spPr>
          <a:xfrm>
            <a:off x="395536" y="987574"/>
            <a:ext cx="7632848" cy="276999"/>
          </a:xfrm>
          <a:prstGeom prst="rect">
            <a:avLst/>
          </a:prstGeom>
        </p:spPr>
        <p:txBody>
          <a:bodyPr wrap="square">
            <a:spAutoFit/>
          </a:bodyPr>
          <a:lstStyle/>
          <a:p>
            <a:r>
              <a:rPr lang="fr-FR" sz="1200" b="0" dirty="0">
                <a:solidFill>
                  <a:srgbClr val="006600"/>
                </a:solidFill>
                <a:sym typeface="Wingdings" panose="05000000000000000000" pitchFamily="2" charset="2"/>
              </a:rPr>
              <a:t> </a:t>
            </a:r>
            <a:r>
              <a:rPr lang="fr-FR" sz="1200" b="0" dirty="0" err="1">
                <a:solidFill>
                  <a:srgbClr val="006600"/>
                </a:solidFill>
                <a:sym typeface="Wingdings" panose="05000000000000000000" pitchFamily="2" charset="2"/>
              </a:rPr>
              <a:t>Example</a:t>
            </a:r>
            <a:r>
              <a:rPr lang="fr-FR" sz="1200" b="0" dirty="0">
                <a:solidFill>
                  <a:srgbClr val="006600"/>
                </a:solidFill>
                <a:sym typeface="Wingdings" panose="05000000000000000000" pitchFamily="2" charset="2"/>
              </a:rPr>
              <a:t> of </a:t>
            </a:r>
            <a:r>
              <a:rPr lang="fr-FR" sz="1200" b="0" dirty="0" err="1">
                <a:solidFill>
                  <a:srgbClr val="006600"/>
                </a:solidFill>
              </a:rPr>
              <a:t>year</a:t>
            </a:r>
            <a:r>
              <a:rPr lang="fr-FR" sz="1200" b="0" dirty="0">
                <a:solidFill>
                  <a:srgbClr val="006600"/>
                </a:solidFill>
              </a:rPr>
              <a:t>=-4 of the </a:t>
            </a:r>
            <a:r>
              <a:rPr lang="fr-FR" sz="1200" b="0" dirty="0" err="1">
                <a:solidFill>
                  <a:srgbClr val="006600"/>
                </a:solidFill>
              </a:rPr>
              <a:t>solar</a:t>
            </a:r>
            <a:r>
              <a:rPr lang="fr-FR" sz="1200" b="0" dirty="0">
                <a:solidFill>
                  <a:srgbClr val="006600"/>
                </a:solidFill>
              </a:rPr>
              <a:t> cycle (at </a:t>
            </a:r>
            <a:r>
              <a:rPr lang="fr-FR" sz="1200" b="0" dirty="0" err="1">
                <a:solidFill>
                  <a:srgbClr val="006600"/>
                </a:solidFill>
              </a:rPr>
              <a:t>equator</a:t>
            </a:r>
            <a:r>
              <a:rPr lang="fr-FR" sz="1200" b="0" dirty="0">
                <a:solidFill>
                  <a:srgbClr val="006600"/>
                </a:solidFill>
              </a:rPr>
              <a:t>)</a:t>
            </a:r>
            <a:endParaRPr lang="fr-FR" sz="1200" dirty="0"/>
          </a:p>
        </p:txBody>
      </p:sp>
      <p:sp>
        <p:nvSpPr>
          <p:cNvPr id="6" name="ZoneTexte 5">
            <a:extLst>
              <a:ext uri="{FF2B5EF4-FFF2-40B4-BE49-F238E27FC236}">
                <a16:creationId xmlns:a16="http://schemas.microsoft.com/office/drawing/2014/main" id="{E81CB051-64CC-4226-9214-E7BA7419E32F}"/>
              </a:ext>
            </a:extLst>
          </p:cNvPr>
          <p:cNvSpPr txBox="1"/>
          <p:nvPr/>
        </p:nvSpPr>
        <p:spPr>
          <a:xfrm>
            <a:off x="6782118" y="1491630"/>
            <a:ext cx="1601721" cy="215444"/>
          </a:xfrm>
          <a:prstGeom prst="rect">
            <a:avLst/>
          </a:prstGeom>
          <a:noFill/>
        </p:spPr>
        <p:txBody>
          <a:bodyPr wrap="none" rtlCol="0">
            <a:spAutoFit/>
          </a:bodyPr>
          <a:lstStyle/>
          <a:p>
            <a:r>
              <a:rPr lang="fr-FR" sz="800" b="0" dirty="0" err="1">
                <a:solidFill>
                  <a:schemeClr val="tx1"/>
                </a:solidFill>
              </a:rPr>
              <a:t>Reanalysis</a:t>
            </a:r>
            <a:r>
              <a:rPr lang="fr-FR" sz="800" b="0" dirty="0">
                <a:solidFill>
                  <a:schemeClr val="tx1"/>
                </a:solidFill>
              </a:rPr>
              <a:t> </a:t>
            </a:r>
            <a:r>
              <a:rPr lang="fr-FR" sz="800" b="0" dirty="0" err="1">
                <a:solidFill>
                  <a:schemeClr val="tx1"/>
                </a:solidFill>
              </a:rPr>
              <a:t>database</a:t>
            </a:r>
            <a:r>
              <a:rPr lang="fr-FR" sz="800" b="0" dirty="0">
                <a:solidFill>
                  <a:schemeClr val="tx1"/>
                </a:solidFill>
              </a:rPr>
              <a:t> </a:t>
            </a:r>
            <a:r>
              <a:rPr lang="fr-FR" sz="800" b="0" dirty="0" err="1">
                <a:solidFill>
                  <a:schemeClr val="tx1"/>
                </a:solidFill>
              </a:rPr>
              <a:t>corrected</a:t>
            </a:r>
            <a:endParaRPr lang="fr-FR" sz="800" b="0" dirty="0">
              <a:solidFill>
                <a:schemeClr val="tx1"/>
              </a:solidFill>
            </a:endParaRPr>
          </a:p>
        </p:txBody>
      </p:sp>
    </p:spTree>
    <p:extLst>
      <p:ext uri="{BB962C8B-B14F-4D97-AF65-F5344CB8AC3E}">
        <p14:creationId xmlns:p14="http://schemas.microsoft.com/office/powerpoint/2010/main" val="414983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t>Preliminary</a:t>
            </a:r>
            <a:r>
              <a:rPr lang="fr-FR" sz="2000" dirty="0"/>
              <a:t> </a:t>
            </a:r>
            <a:r>
              <a:rPr lang="fr-FR" sz="2000" dirty="0" err="1"/>
              <a:t>results</a:t>
            </a:r>
            <a:endParaRPr lang="fr-FR" sz="2000" dirty="0"/>
          </a:p>
        </p:txBody>
      </p:sp>
      <p:sp>
        <p:nvSpPr>
          <p:cNvPr id="4" name="ZoneTexte 3"/>
          <p:cNvSpPr txBox="1"/>
          <p:nvPr/>
        </p:nvSpPr>
        <p:spPr>
          <a:xfrm>
            <a:off x="179513" y="629464"/>
            <a:ext cx="8964488" cy="769441"/>
          </a:xfrm>
          <a:prstGeom prst="rect">
            <a:avLst/>
          </a:prstGeom>
          <a:noFill/>
        </p:spPr>
        <p:txBody>
          <a:bodyPr wrap="square" rtlCol="0">
            <a:spAutoFit/>
          </a:bodyPr>
          <a:lstStyle/>
          <a:p>
            <a:r>
              <a:rPr lang="fr-FR" sz="1600" dirty="0" err="1">
                <a:solidFill>
                  <a:schemeClr val="tx1"/>
                </a:solidFill>
              </a:rPr>
              <a:t>Mean</a:t>
            </a:r>
            <a:r>
              <a:rPr lang="fr-FR" sz="1600" dirty="0">
                <a:solidFill>
                  <a:schemeClr val="tx1"/>
                </a:solidFill>
              </a:rPr>
              <a:t> </a:t>
            </a:r>
            <a:r>
              <a:rPr lang="fr-FR" sz="1600" dirty="0" err="1">
                <a:solidFill>
                  <a:schemeClr val="tx1"/>
                </a:solidFill>
              </a:rPr>
              <a:t>Integral</a:t>
            </a:r>
            <a:r>
              <a:rPr lang="fr-FR" sz="1600" dirty="0">
                <a:solidFill>
                  <a:schemeClr val="tx1"/>
                </a:solidFill>
              </a:rPr>
              <a:t> flux </a:t>
            </a:r>
            <a:r>
              <a:rPr lang="fr-FR" sz="1600" dirty="0" err="1">
                <a:solidFill>
                  <a:schemeClr val="tx1"/>
                </a:solidFill>
              </a:rPr>
              <a:t>along</a:t>
            </a:r>
            <a:r>
              <a:rPr lang="fr-FR" sz="1600" dirty="0">
                <a:solidFill>
                  <a:schemeClr val="tx1"/>
                </a:solidFill>
              </a:rPr>
              <a:t> </a:t>
            </a:r>
            <a:r>
              <a:rPr lang="fr-FR" sz="1600" dirty="0" err="1">
                <a:solidFill>
                  <a:schemeClr val="tx1"/>
                </a:solidFill>
              </a:rPr>
              <a:t>orbits</a:t>
            </a:r>
            <a:r>
              <a:rPr lang="fr-FR" sz="1600" dirty="0">
                <a:solidFill>
                  <a:schemeClr val="tx1"/>
                </a:solidFill>
              </a:rPr>
              <a:t>: </a:t>
            </a:r>
            <a:r>
              <a:rPr lang="fr-FR" sz="1200" dirty="0" err="1">
                <a:solidFill>
                  <a:schemeClr val="tx1"/>
                </a:solidFill>
              </a:rPr>
              <a:t>comparison</a:t>
            </a:r>
            <a:r>
              <a:rPr lang="fr-FR" sz="1200" dirty="0">
                <a:solidFill>
                  <a:schemeClr val="tx1"/>
                </a:solidFill>
              </a:rPr>
              <a:t> </a:t>
            </a:r>
            <a:r>
              <a:rPr lang="fr-FR" sz="1200" dirty="0" err="1">
                <a:solidFill>
                  <a:schemeClr val="tx1"/>
                </a:solidFill>
              </a:rPr>
              <a:t>between</a:t>
            </a:r>
            <a:r>
              <a:rPr lang="fr-FR" sz="1200" dirty="0">
                <a:solidFill>
                  <a:schemeClr val="tx1"/>
                </a:solidFill>
              </a:rPr>
              <a:t> GREEN-NG (</a:t>
            </a:r>
            <a:r>
              <a:rPr lang="fr-FR" sz="1200" dirty="0" err="1">
                <a:solidFill>
                  <a:schemeClr val="tx1"/>
                </a:solidFill>
              </a:rPr>
              <a:t>reanalysis</a:t>
            </a:r>
            <a:r>
              <a:rPr lang="fr-FR" sz="1200" dirty="0">
                <a:solidFill>
                  <a:schemeClr val="tx1"/>
                </a:solidFill>
              </a:rPr>
              <a:t> </a:t>
            </a:r>
            <a:r>
              <a:rPr lang="fr-FR" sz="1200" dirty="0" err="1">
                <a:solidFill>
                  <a:schemeClr val="tx1"/>
                </a:solidFill>
              </a:rPr>
              <a:t>database</a:t>
            </a:r>
            <a:r>
              <a:rPr lang="fr-FR" sz="1200" dirty="0">
                <a:solidFill>
                  <a:schemeClr val="tx1"/>
                </a:solidFill>
              </a:rPr>
              <a:t> </a:t>
            </a:r>
            <a:r>
              <a:rPr lang="fr-FR" sz="1200" dirty="0" err="1">
                <a:solidFill>
                  <a:schemeClr val="tx1"/>
                </a:solidFill>
              </a:rPr>
              <a:t>with</a:t>
            </a:r>
            <a:r>
              <a:rPr lang="fr-FR" sz="1200" dirty="0">
                <a:solidFill>
                  <a:schemeClr val="tx1"/>
                </a:solidFill>
              </a:rPr>
              <a:t> correction) and GREEN, AE8 and AE9</a:t>
            </a:r>
            <a:endParaRPr lang="fr-FR" sz="1600" dirty="0">
              <a:solidFill>
                <a:schemeClr val="tx1"/>
              </a:solidFill>
            </a:endParaRPr>
          </a:p>
          <a:p>
            <a:endParaRPr lang="fr-FR" sz="1600" dirty="0">
              <a:solidFill>
                <a:schemeClr val="tx1"/>
              </a:solidFill>
            </a:endParaRPr>
          </a:p>
        </p:txBody>
      </p:sp>
      <p:sp>
        <p:nvSpPr>
          <p:cNvPr id="6" name="ZoneTexte 5"/>
          <p:cNvSpPr txBox="1"/>
          <p:nvPr/>
        </p:nvSpPr>
        <p:spPr>
          <a:xfrm>
            <a:off x="430308" y="1238174"/>
            <a:ext cx="8534180" cy="461665"/>
          </a:xfrm>
          <a:prstGeom prst="rect">
            <a:avLst/>
          </a:prstGeom>
          <a:noFill/>
        </p:spPr>
        <p:txBody>
          <a:bodyPr wrap="square" rtlCol="0">
            <a:spAutoFit/>
          </a:bodyPr>
          <a:lstStyle/>
          <a:p>
            <a:r>
              <a:rPr lang="fr-FR" sz="1200" b="0" dirty="0">
                <a:solidFill>
                  <a:schemeClr val="tx1"/>
                </a:solidFill>
                <a:sym typeface="Wingdings" panose="05000000000000000000" pitchFamily="2" charset="2"/>
              </a:rPr>
              <a:t> </a:t>
            </a:r>
            <a:r>
              <a:rPr lang="en-US" sz="1200" b="0" dirty="0">
                <a:solidFill>
                  <a:schemeClr val="tx1"/>
                </a:solidFill>
                <a:sym typeface="Wingdings" panose="05000000000000000000" pitchFamily="2" charset="2"/>
              </a:rPr>
              <a:t>The envelope corresponds to the extent of the mean fluxes over the 11 years of the solar cycle (it does not represents the dynamics from one solar cycle to another)</a:t>
            </a:r>
            <a:endParaRPr lang="fr-FR" sz="1200" b="0" dirty="0">
              <a:solidFill>
                <a:schemeClr val="tx1"/>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851670"/>
            <a:ext cx="2929391" cy="2282836"/>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873090"/>
            <a:ext cx="2858132" cy="222730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875761"/>
            <a:ext cx="2880320" cy="2221961"/>
          </a:xfrm>
          <a:prstGeom prst="rect">
            <a:avLst/>
          </a:prstGeom>
        </p:spPr>
      </p:pic>
      <p:sp>
        <p:nvSpPr>
          <p:cNvPr id="9" name="Espace réservé du numéro de diapositive 2"/>
          <p:cNvSpPr txBox="1">
            <a:spLocks/>
          </p:cNvSpPr>
          <p:nvPr/>
        </p:nvSpPr>
        <p:spPr bwMode="auto">
          <a:xfrm>
            <a:off x="8532440" y="4721406"/>
            <a:ext cx="611560" cy="42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fr-FR"/>
            </a:defPPr>
            <a:lvl1pPr algn="ctr" rtl="0" eaLnBrk="0" fontAlgn="base" hangingPunct="0">
              <a:spcBef>
                <a:spcPct val="0"/>
              </a:spcBef>
              <a:spcAft>
                <a:spcPct val="0"/>
              </a:spcAft>
              <a:defRPr sz="1200" b="0" kern="1200">
                <a:solidFill>
                  <a:schemeClr val="tx1"/>
                </a:solidFill>
                <a:latin typeface="Arial" charset="0"/>
                <a:ea typeface="ＭＳ Ｐゴシック" charset="0"/>
                <a:cs typeface="Geneva" charset="0"/>
              </a:defRPr>
            </a:lvl1pPr>
            <a:lvl2pPr marL="4572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5pPr>
            <a:lvl6pPr marL="2286000" algn="l" defTabSz="457200" rtl="0" eaLnBrk="1" latinLnBrk="0" hangingPunct="1">
              <a:defRPr sz="2400" b="1" kern="1200">
                <a:solidFill>
                  <a:srgbClr val="00509A"/>
                </a:solidFill>
                <a:latin typeface="Arial" charset="0"/>
                <a:ea typeface="ＭＳ Ｐゴシック" charset="0"/>
                <a:cs typeface="ＭＳ Ｐゴシック" charset="0"/>
              </a:defRPr>
            </a:lvl6pPr>
            <a:lvl7pPr marL="2743200" algn="l" defTabSz="457200" rtl="0" eaLnBrk="1" latinLnBrk="0" hangingPunct="1">
              <a:defRPr sz="2400" b="1" kern="1200">
                <a:solidFill>
                  <a:srgbClr val="00509A"/>
                </a:solidFill>
                <a:latin typeface="Arial" charset="0"/>
                <a:ea typeface="ＭＳ Ｐゴシック" charset="0"/>
                <a:cs typeface="ＭＳ Ｐゴシック" charset="0"/>
              </a:defRPr>
            </a:lvl7pPr>
            <a:lvl8pPr marL="3200400" algn="l" defTabSz="457200" rtl="0" eaLnBrk="1" latinLnBrk="0" hangingPunct="1">
              <a:defRPr sz="2400" b="1" kern="1200">
                <a:solidFill>
                  <a:srgbClr val="00509A"/>
                </a:solidFill>
                <a:latin typeface="Arial" charset="0"/>
                <a:ea typeface="ＭＳ Ｐゴシック" charset="0"/>
                <a:cs typeface="ＭＳ Ｐゴシック" charset="0"/>
              </a:defRPr>
            </a:lvl8pPr>
            <a:lvl9pPr marL="3657600" algn="l" defTabSz="457200" rtl="0" eaLnBrk="1" latinLnBrk="0" hangingPunct="1">
              <a:defRPr sz="2400" b="1" kern="1200">
                <a:solidFill>
                  <a:srgbClr val="00509A"/>
                </a:solidFill>
                <a:latin typeface="Arial" charset="0"/>
                <a:ea typeface="ＭＳ Ｐゴシック" charset="0"/>
                <a:cs typeface="ＭＳ Ｐゴシック" charset="0"/>
              </a:defRPr>
            </a:lvl9pPr>
          </a:lstStyle>
          <a:p>
            <a:pPr>
              <a:defRPr/>
            </a:pPr>
            <a:fld id="{C3923923-6455-7744-B996-58EDD67D9E32}" type="slidenum">
              <a:rPr lang="fr-FR" smtClean="0"/>
              <a:pPr>
                <a:defRPr/>
              </a:pPr>
              <a:t>15</a:t>
            </a:fld>
            <a:endParaRPr lang="fr-FR" dirty="0"/>
          </a:p>
        </p:txBody>
      </p:sp>
    </p:spTree>
    <p:extLst>
      <p:ext uri="{BB962C8B-B14F-4D97-AF65-F5344CB8AC3E}">
        <p14:creationId xmlns:p14="http://schemas.microsoft.com/office/powerpoint/2010/main" val="404030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Conclusion</a:t>
            </a:r>
          </a:p>
        </p:txBody>
      </p:sp>
      <p:sp>
        <p:nvSpPr>
          <p:cNvPr id="4" name="ZoneTexte 3"/>
          <p:cNvSpPr txBox="1"/>
          <p:nvPr/>
        </p:nvSpPr>
        <p:spPr>
          <a:xfrm>
            <a:off x="178497" y="611852"/>
            <a:ext cx="8698803" cy="1600438"/>
          </a:xfrm>
          <a:prstGeom prst="rect">
            <a:avLst/>
          </a:prstGeom>
          <a:noFill/>
        </p:spPr>
        <p:txBody>
          <a:bodyPr wrap="square" rtlCol="0">
            <a:spAutoFit/>
          </a:bodyPr>
          <a:lstStyle/>
          <a:p>
            <a:r>
              <a:rPr lang="fr-FR" sz="1600" dirty="0" err="1">
                <a:solidFill>
                  <a:schemeClr val="tx1"/>
                </a:solidFill>
              </a:rPr>
              <a:t>Work</a:t>
            </a:r>
            <a:r>
              <a:rPr lang="fr-FR" sz="1600" dirty="0">
                <a:solidFill>
                  <a:schemeClr val="tx1"/>
                </a:solidFill>
              </a:rPr>
              <a:t> </a:t>
            </a:r>
            <a:r>
              <a:rPr lang="fr-FR" sz="1600" dirty="0" err="1">
                <a:solidFill>
                  <a:schemeClr val="tx1"/>
                </a:solidFill>
              </a:rPr>
              <a:t>still</a:t>
            </a:r>
            <a:r>
              <a:rPr lang="fr-FR" sz="1600" dirty="0">
                <a:solidFill>
                  <a:schemeClr val="tx1"/>
                </a:solidFill>
              </a:rPr>
              <a:t> to </a:t>
            </a:r>
            <a:r>
              <a:rPr lang="fr-FR" sz="1600" dirty="0" err="1">
                <a:solidFill>
                  <a:schemeClr val="tx1"/>
                </a:solidFill>
              </a:rPr>
              <a:t>be</a:t>
            </a:r>
            <a:r>
              <a:rPr lang="fr-FR" sz="1600" dirty="0">
                <a:solidFill>
                  <a:schemeClr val="tx1"/>
                </a:solidFill>
              </a:rPr>
              <a:t> </a:t>
            </a:r>
            <a:r>
              <a:rPr lang="fr-FR" sz="1600" dirty="0" err="1">
                <a:solidFill>
                  <a:schemeClr val="tx1"/>
                </a:solidFill>
              </a:rPr>
              <a:t>done</a:t>
            </a:r>
            <a:r>
              <a:rPr lang="fr-FR" sz="1600" dirty="0">
                <a:solidFill>
                  <a:schemeClr val="tx1"/>
                </a:solidFill>
              </a:rPr>
              <a:t>:</a:t>
            </a:r>
          </a:p>
          <a:p>
            <a:endParaRPr lang="fr-FR" sz="800" dirty="0">
              <a:solidFill>
                <a:schemeClr val="tx1"/>
              </a:solidFill>
            </a:endParaRPr>
          </a:p>
          <a:p>
            <a:pPr marL="285750" indent="-285750">
              <a:buFontTx/>
              <a:buChar char="-"/>
            </a:pPr>
            <a:r>
              <a:rPr lang="fr-FR" sz="1400" b="0" dirty="0" err="1">
                <a:solidFill>
                  <a:schemeClr val="tx1"/>
                </a:solidFill>
              </a:rPr>
              <a:t>Improve</a:t>
            </a:r>
            <a:r>
              <a:rPr lang="fr-FR" sz="1400" b="0" dirty="0">
                <a:solidFill>
                  <a:schemeClr val="tx1"/>
                </a:solidFill>
              </a:rPr>
              <a:t> the </a:t>
            </a:r>
            <a:r>
              <a:rPr lang="fr-FR" sz="1400" b="0" dirty="0" err="1">
                <a:solidFill>
                  <a:schemeClr val="tx1"/>
                </a:solidFill>
              </a:rPr>
              <a:t>re-analysis</a:t>
            </a:r>
            <a:r>
              <a:rPr lang="fr-FR" sz="1400" b="0" dirty="0">
                <a:solidFill>
                  <a:schemeClr val="tx1"/>
                </a:solidFill>
              </a:rPr>
              <a:t> </a:t>
            </a:r>
            <a:r>
              <a:rPr lang="fr-FR" sz="1400" b="0" dirty="0" err="1">
                <a:solidFill>
                  <a:schemeClr val="tx1"/>
                </a:solidFill>
              </a:rPr>
              <a:t>database</a:t>
            </a:r>
            <a:r>
              <a:rPr lang="fr-FR" sz="1400" b="0" dirty="0">
                <a:solidFill>
                  <a:schemeClr val="tx1"/>
                </a:solidFill>
              </a:rPr>
              <a:t> (a new version </a:t>
            </a:r>
            <a:r>
              <a:rPr lang="fr-FR" sz="1400" b="0" dirty="0" err="1">
                <a:solidFill>
                  <a:schemeClr val="tx1"/>
                </a:solidFill>
              </a:rPr>
              <a:t>will</a:t>
            </a:r>
            <a:r>
              <a:rPr lang="fr-FR" sz="1400" b="0" dirty="0">
                <a:solidFill>
                  <a:schemeClr val="tx1"/>
                </a:solidFill>
              </a:rPr>
              <a:t> </a:t>
            </a:r>
            <a:r>
              <a:rPr lang="fr-FR" sz="1400" b="0" dirty="0" err="1">
                <a:solidFill>
                  <a:schemeClr val="tx1"/>
                </a:solidFill>
              </a:rPr>
              <a:t>be</a:t>
            </a:r>
            <a:r>
              <a:rPr lang="fr-FR" sz="1400" b="0" dirty="0">
                <a:solidFill>
                  <a:schemeClr val="tx1"/>
                </a:solidFill>
              </a:rPr>
              <a:t> </a:t>
            </a:r>
            <a:r>
              <a:rPr lang="fr-FR" sz="1400" b="0" dirty="0" err="1">
                <a:solidFill>
                  <a:schemeClr val="tx1"/>
                </a:solidFill>
              </a:rPr>
              <a:t>used</a:t>
            </a:r>
            <a:r>
              <a:rPr lang="fr-FR" sz="1400" b="0" dirty="0">
                <a:solidFill>
                  <a:schemeClr val="tx1"/>
                </a:solidFill>
              </a:rPr>
              <a:t> </a:t>
            </a:r>
            <a:r>
              <a:rPr lang="fr-FR" sz="1400" b="0" dirty="0" err="1">
                <a:solidFill>
                  <a:schemeClr val="tx1"/>
                </a:solidFill>
              </a:rPr>
              <a:t>very</a:t>
            </a:r>
            <a:r>
              <a:rPr lang="fr-FR" sz="1400" b="0" dirty="0">
                <a:solidFill>
                  <a:schemeClr val="tx1"/>
                </a:solidFill>
              </a:rPr>
              <a:t> </a:t>
            </a:r>
            <a:r>
              <a:rPr lang="fr-FR" sz="1400" b="0" dirty="0" err="1">
                <a:solidFill>
                  <a:schemeClr val="tx1"/>
                </a:solidFill>
              </a:rPr>
              <a:t>soon</a:t>
            </a:r>
            <a:r>
              <a:rPr lang="fr-FR" sz="1400" b="0" dirty="0">
                <a:solidFill>
                  <a:schemeClr val="tx1"/>
                </a:solidFill>
              </a:rPr>
              <a:t>, </a:t>
            </a:r>
            <a:r>
              <a:rPr lang="fr-FR" sz="1400" b="0" dirty="0" err="1">
                <a:solidFill>
                  <a:schemeClr val="tx1"/>
                </a:solidFill>
              </a:rPr>
              <a:t>see</a:t>
            </a:r>
            <a:r>
              <a:rPr lang="fr-FR" sz="1400" b="0" dirty="0">
                <a:solidFill>
                  <a:schemeClr val="tx1"/>
                </a:solidFill>
              </a:rPr>
              <a:t> Nour </a:t>
            </a:r>
            <a:r>
              <a:rPr lang="fr-FR" sz="1400" b="0" dirty="0" err="1">
                <a:solidFill>
                  <a:schemeClr val="tx1"/>
                </a:solidFill>
              </a:rPr>
              <a:t>Dahmen</a:t>
            </a:r>
            <a:r>
              <a:rPr lang="fr-FR" sz="1400" b="0" dirty="0">
                <a:solidFill>
                  <a:schemeClr val="tx1"/>
                </a:solidFill>
              </a:rPr>
              <a:t>) in </a:t>
            </a:r>
            <a:r>
              <a:rPr lang="fr-FR" sz="1400" b="0" dirty="0" err="1">
                <a:solidFill>
                  <a:schemeClr val="tx1"/>
                </a:solidFill>
              </a:rPr>
              <a:t>order</a:t>
            </a:r>
            <a:r>
              <a:rPr lang="fr-FR" sz="1400" b="0" dirty="0">
                <a:solidFill>
                  <a:schemeClr val="tx1"/>
                </a:solidFill>
              </a:rPr>
              <a:t> to </a:t>
            </a:r>
            <a:r>
              <a:rPr lang="fr-FR" sz="1400" b="0" dirty="0" err="1">
                <a:solidFill>
                  <a:schemeClr val="tx1"/>
                </a:solidFill>
              </a:rPr>
              <a:t>remove</a:t>
            </a:r>
            <a:r>
              <a:rPr lang="fr-FR" sz="1400" b="0" dirty="0">
                <a:solidFill>
                  <a:schemeClr val="tx1"/>
                </a:solidFill>
              </a:rPr>
              <a:t> in the end the correction </a:t>
            </a:r>
            <a:r>
              <a:rPr lang="fr-FR" sz="1400" b="0" dirty="0" err="1">
                <a:solidFill>
                  <a:schemeClr val="tx1"/>
                </a:solidFill>
              </a:rPr>
              <a:t>factors</a:t>
            </a:r>
            <a:endParaRPr lang="fr-FR" sz="1400" b="0" dirty="0">
              <a:solidFill>
                <a:schemeClr val="tx1"/>
              </a:solidFill>
            </a:endParaRPr>
          </a:p>
          <a:p>
            <a:pPr marL="285750" indent="-285750">
              <a:buFontTx/>
              <a:buChar char="-"/>
            </a:pPr>
            <a:endParaRPr lang="fr-FR" sz="900" b="0" dirty="0">
              <a:solidFill>
                <a:schemeClr val="tx1"/>
              </a:solidFill>
            </a:endParaRPr>
          </a:p>
          <a:p>
            <a:pPr marL="285750" indent="-285750">
              <a:buFontTx/>
              <a:buChar char="-"/>
            </a:pPr>
            <a:r>
              <a:rPr lang="en-US" sz="1400" b="0" dirty="0">
                <a:solidFill>
                  <a:schemeClr val="tx1"/>
                </a:solidFill>
              </a:rPr>
              <a:t>Develop a re-analysis database for protons</a:t>
            </a:r>
          </a:p>
          <a:p>
            <a:pPr marL="285750" indent="-285750">
              <a:buFontTx/>
              <a:buChar char="-"/>
            </a:pPr>
            <a:endParaRPr lang="en-US" sz="900" b="0" dirty="0">
              <a:solidFill>
                <a:schemeClr val="tx1"/>
              </a:solidFill>
            </a:endParaRPr>
          </a:p>
          <a:p>
            <a:pPr marL="285750" indent="-285750">
              <a:buFontTx/>
              <a:buChar char="-"/>
            </a:pPr>
            <a:r>
              <a:rPr lang="fr-FR" sz="1400" b="0" dirty="0" err="1">
                <a:solidFill>
                  <a:schemeClr val="tx1"/>
                </a:solidFill>
              </a:rPr>
              <a:t>Improve</a:t>
            </a:r>
            <a:r>
              <a:rPr lang="fr-FR" sz="1400" b="0" dirty="0">
                <a:solidFill>
                  <a:schemeClr val="tx1"/>
                </a:solidFill>
              </a:rPr>
              <a:t> the GREEN-NG </a:t>
            </a:r>
            <a:r>
              <a:rPr lang="fr-FR" sz="1400" b="0" dirty="0" err="1">
                <a:solidFill>
                  <a:schemeClr val="tx1"/>
                </a:solidFill>
              </a:rPr>
              <a:t>tool</a:t>
            </a:r>
            <a:r>
              <a:rPr lang="fr-FR" sz="1400" b="0" dirty="0">
                <a:solidFill>
                  <a:schemeClr val="tx1"/>
                </a:solidFill>
              </a:rPr>
              <a:t> </a:t>
            </a:r>
            <a:r>
              <a:rPr lang="en-US" sz="1400" b="0" dirty="0">
                <a:solidFill>
                  <a:schemeClr val="tx1"/>
                </a:solidFill>
              </a:rPr>
              <a:t>so that it can be easily integrated into OMERE</a:t>
            </a:r>
          </a:p>
        </p:txBody>
      </p:sp>
      <p:sp>
        <p:nvSpPr>
          <p:cNvPr id="3" name="Rectangle 2">
            <a:extLst>
              <a:ext uri="{FF2B5EF4-FFF2-40B4-BE49-F238E27FC236}">
                <a16:creationId xmlns:a16="http://schemas.microsoft.com/office/drawing/2014/main" id="{11C48815-BB3C-48D1-A913-AD7D2247FDB8}"/>
              </a:ext>
            </a:extLst>
          </p:cNvPr>
          <p:cNvSpPr/>
          <p:nvPr/>
        </p:nvSpPr>
        <p:spPr>
          <a:xfrm>
            <a:off x="107504" y="2355726"/>
            <a:ext cx="1369286" cy="338554"/>
          </a:xfrm>
          <a:prstGeom prst="rect">
            <a:avLst/>
          </a:prstGeom>
        </p:spPr>
        <p:txBody>
          <a:bodyPr wrap="none">
            <a:spAutoFit/>
          </a:bodyPr>
          <a:lstStyle/>
          <a:p>
            <a:r>
              <a:rPr lang="fr-FR" sz="1600" dirty="0">
                <a:solidFill>
                  <a:schemeClr val="tx1"/>
                </a:solidFill>
              </a:rPr>
              <a:t>Conclusion:</a:t>
            </a:r>
          </a:p>
        </p:txBody>
      </p:sp>
      <p:sp>
        <p:nvSpPr>
          <p:cNvPr id="6" name="Rectangle 5">
            <a:extLst>
              <a:ext uri="{FF2B5EF4-FFF2-40B4-BE49-F238E27FC236}">
                <a16:creationId xmlns:a16="http://schemas.microsoft.com/office/drawing/2014/main" id="{F24467C8-EEC0-4AE9-97D9-6028AE2EF24F}"/>
              </a:ext>
            </a:extLst>
          </p:cNvPr>
          <p:cNvSpPr/>
          <p:nvPr/>
        </p:nvSpPr>
        <p:spPr>
          <a:xfrm>
            <a:off x="178496" y="2734638"/>
            <a:ext cx="8965504" cy="1769715"/>
          </a:xfrm>
          <a:prstGeom prst="rect">
            <a:avLst/>
          </a:prstGeom>
        </p:spPr>
        <p:txBody>
          <a:bodyPr wrap="square">
            <a:spAutoFit/>
          </a:bodyPr>
          <a:lstStyle/>
          <a:p>
            <a:pPr marL="285750" indent="-285750">
              <a:buFontTx/>
              <a:buChar char="-"/>
            </a:pPr>
            <a:r>
              <a:rPr lang="fr-FR" sz="1400" b="0" dirty="0">
                <a:solidFill>
                  <a:schemeClr val="tx1"/>
                </a:solidFill>
              </a:rPr>
              <a:t>GREEN-NG </a:t>
            </a:r>
            <a:r>
              <a:rPr lang="fr-FR" sz="1400" b="0" dirty="0" err="1">
                <a:solidFill>
                  <a:schemeClr val="tx1"/>
                </a:solidFill>
              </a:rPr>
              <a:t>is</a:t>
            </a:r>
            <a:r>
              <a:rPr lang="fr-FR" sz="1400" b="0" dirty="0">
                <a:solidFill>
                  <a:schemeClr val="tx1"/>
                </a:solidFill>
              </a:rPr>
              <a:t> a </a:t>
            </a:r>
            <a:r>
              <a:rPr lang="fr-FR" sz="1400" b="0" dirty="0" err="1">
                <a:solidFill>
                  <a:schemeClr val="tx1"/>
                </a:solidFill>
              </a:rPr>
              <a:t>mean</a:t>
            </a:r>
            <a:r>
              <a:rPr lang="fr-FR" sz="1400" b="0" dirty="0">
                <a:solidFill>
                  <a:schemeClr val="tx1"/>
                </a:solidFill>
              </a:rPr>
              <a:t> global model </a:t>
            </a:r>
            <a:r>
              <a:rPr lang="fr-FR" sz="1400" b="0" dirty="0" err="1">
                <a:solidFill>
                  <a:schemeClr val="tx1"/>
                </a:solidFill>
              </a:rPr>
              <a:t>valid</a:t>
            </a:r>
            <a:r>
              <a:rPr lang="fr-FR" sz="1400" b="0" dirty="0">
                <a:solidFill>
                  <a:schemeClr val="tx1"/>
                </a:solidFill>
              </a:rPr>
              <a:t> for mission longer </a:t>
            </a:r>
            <a:r>
              <a:rPr lang="fr-FR" sz="1400" b="0" dirty="0" err="1">
                <a:solidFill>
                  <a:schemeClr val="tx1"/>
                </a:solidFill>
              </a:rPr>
              <a:t>than</a:t>
            </a:r>
            <a:r>
              <a:rPr lang="fr-FR" sz="1400" b="0" dirty="0">
                <a:solidFill>
                  <a:schemeClr val="tx1"/>
                </a:solidFill>
              </a:rPr>
              <a:t> one </a:t>
            </a:r>
            <a:r>
              <a:rPr lang="fr-FR" sz="1400" b="0" dirty="0" err="1">
                <a:solidFill>
                  <a:schemeClr val="tx1"/>
                </a:solidFill>
              </a:rPr>
              <a:t>year</a:t>
            </a:r>
            <a:endParaRPr lang="fr-FR" sz="1400" b="0" dirty="0">
              <a:solidFill>
                <a:schemeClr val="tx1"/>
              </a:solidFill>
            </a:endParaRPr>
          </a:p>
          <a:p>
            <a:pPr marL="285750" indent="-285750">
              <a:buFontTx/>
              <a:buChar char="-"/>
            </a:pPr>
            <a:endParaRPr lang="fr-FR" sz="1050" b="0" dirty="0">
              <a:solidFill>
                <a:schemeClr val="tx1"/>
              </a:solidFill>
            </a:endParaRPr>
          </a:p>
          <a:p>
            <a:pPr marL="285750" indent="-285750">
              <a:buFontTx/>
              <a:buChar char="-"/>
            </a:pPr>
            <a:r>
              <a:rPr lang="en-US" sz="1400" b="0" dirty="0">
                <a:solidFill>
                  <a:schemeClr val="tx1"/>
                </a:solidFill>
              </a:rPr>
              <a:t>Like GREEN, GREEN-NG depends on the year of the solar cycle</a:t>
            </a:r>
          </a:p>
          <a:p>
            <a:pPr marL="285750" indent="-285750">
              <a:buFontTx/>
              <a:buChar char="-"/>
            </a:pPr>
            <a:endParaRPr lang="en-US" sz="1050" b="0" dirty="0">
              <a:solidFill>
                <a:schemeClr val="tx1"/>
              </a:solidFill>
            </a:endParaRPr>
          </a:p>
          <a:p>
            <a:pPr marL="285750" indent="-285750">
              <a:buFontTx/>
              <a:buChar char="-"/>
            </a:pPr>
            <a:r>
              <a:rPr lang="fr-FR" sz="1400" b="0" dirty="0">
                <a:solidFill>
                  <a:schemeClr val="tx1"/>
                </a:solidFill>
              </a:rPr>
              <a:t>GREEN-NG </a:t>
            </a:r>
            <a:r>
              <a:rPr lang="fr-FR" sz="1400" b="0" dirty="0" err="1">
                <a:solidFill>
                  <a:schemeClr val="tx1"/>
                </a:solidFill>
              </a:rPr>
              <a:t>is</a:t>
            </a:r>
            <a:r>
              <a:rPr lang="fr-FR" sz="1400" b="0" dirty="0">
                <a:solidFill>
                  <a:schemeClr val="tx1"/>
                </a:solidFill>
              </a:rPr>
              <a:t> </a:t>
            </a:r>
            <a:r>
              <a:rPr lang="fr-FR" sz="1400" b="0" dirty="0" err="1">
                <a:solidFill>
                  <a:schemeClr val="tx1"/>
                </a:solidFill>
              </a:rPr>
              <a:t>based</a:t>
            </a:r>
            <a:r>
              <a:rPr lang="fr-FR" sz="1400" b="0" dirty="0">
                <a:solidFill>
                  <a:schemeClr val="tx1"/>
                </a:solidFill>
              </a:rPr>
              <a:t> on the </a:t>
            </a:r>
            <a:r>
              <a:rPr lang="fr-FR" sz="1400" b="0" dirty="0" err="1">
                <a:solidFill>
                  <a:schemeClr val="tx1"/>
                </a:solidFill>
              </a:rPr>
              <a:t>physical</a:t>
            </a:r>
            <a:r>
              <a:rPr lang="fr-FR" sz="1400" b="0" dirty="0">
                <a:solidFill>
                  <a:schemeClr val="tx1"/>
                </a:solidFill>
              </a:rPr>
              <a:t> model Salammbô + data assimilation and </a:t>
            </a:r>
            <a:r>
              <a:rPr lang="fr-FR" sz="1400" b="0" dirty="0" err="1">
                <a:solidFill>
                  <a:schemeClr val="tx1"/>
                </a:solidFill>
              </a:rPr>
              <a:t>is</a:t>
            </a:r>
            <a:r>
              <a:rPr lang="fr-FR" sz="1400" b="0" dirty="0">
                <a:solidFill>
                  <a:schemeClr val="tx1"/>
                </a:solidFill>
              </a:rPr>
              <a:t> </a:t>
            </a:r>
            <a:r>
              <a:rPr lang="fr-FR" sz="1400" b="0" dirty="0" err="1">
                <a:solidFill>
                  <a:schemeClr val="tx1"/>
                </a:solidFill>
              </a:rPr>
              <a:t>corrected</a:t>
            </a:r>
            <a:r>
              <a:rPr lang="fr-FR" sz="1400" b="0" dirty="0">
                <a:solidFill>
                  <a:schemeClr val="tx1"/>
                </a:solidFill>
              </a:rPr>
              <a:t> to </a:t>
            </a:r>
            <a:r>
              <a:rPr lang="fr-FR" sz="1400" b="0" dirty="0" err="1">
                <a:solidFill>
                  <a:schemeClr val="tx1"/>
                </a:solidFill>
              </a:rPr>
              <a:t>reproduce</a:t>
            </a:r>
            <a:r>
              <a:rPr lang="fr-FR" sz="1400" b="0" dirty="0">
                <a:solidFill>
                  <a:schemeClr val="tx1"/>
                </a:solidFill>
              </a:rPr>
              <a:t> </a:t>
            </a:r>
            <a:r>
              <a:rPr lang="fr-FR" sz="1400" b="0" dirty="0" err="1">
                <a:solidFill>
                  <a:schemeClr val="tx1"/>
                </a:solidFill>
              </a:rPr>
              <a:t>reference</a:t>
            </a:r>
            <a:r>
              <a:rPr lang="fr-FR" sz="1400" b="0" dirty="0">
                <a:solidFill>
                  <a:schemeClr val="tx1"/>
                </a:solidFill>
              </a:rPr>
              <a:t> </a:t>
            </a:r>
            <a:r>
              <a:rPr lang="fr-FR" sz="1400" b="0" dirty="0" err="1">
                <a:solidFill>
                  <a:schemeClr val="tx1"/>
                </a:solidFill>
              </a:rPr>
              <a:t>models</a:t>
            </a:r>
            <a:r>
              <a:rPr lang="fr-FR" sz="1400" b="0" dirty="0">
                <a:solidFill>
                  <a:schemeClr val="tx1"/>
                </a:solidFill>
              </a:rPr>
              <a:t> as IGE-2006 in GEO.</a:t>
            </a:r>
          </a:p>
          <a:p>
            <a:pPr marL="285750" indent="-285750">
              <a:buFontTx/>
              <a:buChar char="-"/>
            </a:pPr>
            <a:endParaRPr lang="fr-FR" sz="1600" b="0" dirty="0">
              <a:solidFill>
                <a:schemeClr val="tx1"/>
              </a:solidFill>
            </a:endParaRPr>
          </a:p>
          <a:p>
            <a:r>
              <a:rPr lang="fr-FR" sz="1600" b="0" dirty="0">
                <a:solidFill>
                  <a:schemeClr val="tx1"/>
                </a:solidFill>
                <a:sym typeface="Wingdings" panose="05000000000000000000" pitchFamily="2" charset="2"/>
              </a:rPr>
              <a:t> </a:t>
            </a:r>
            <a:r>
              <a:rPr lang="en-US" sz="1400" b="0" dirty="0">
                <a:solidFill>
                  <a:schemeClr val="tx1"/>
                </a:solidFill>
                <a:sym typeface="Wingdings" panose="05000000000000000000" pitchFamily="2" charset="2"/>
              </a:rPr>
              <a:t>GREEN-NG's greatest advantage is that it is not a patchwork of models and therefore has no discontinuities</a:t>
            </a:r>
            <a:endParaRPr lang="en-US" sz="1400" b="0" dirty="0">
              <a:solidFill>
                <a:schemeClr val="tx1"/>
              </a:solidFill>
            </a:endParaRPr>
          </a:p>
        </p:txBody>
      </p:sp>
      <p:sp>
        <p:nvSpPr>
          <p:cNvPr id="7" name="Espace réservé du numéro de diapositive 2"/>
          <p:cNvSpPr txBox="1">
            <a:spLocks/>
          </p:cNvSpPr>
          <p:nvPr/>
        </p:nvSpPr>
        <p:spPr bwMode="auto">
          <a:xfrm>
            <a:off x="8532440" y="4721406"/>
            <a:ext cx="611560" cy="42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fr-FR"/>
            </a:defPPr>
            <a:lvl1pPr algn="ctr" rtl="0" eaLnBrk="0" fontAlgn="base" hangingPunct="0">
              <a:spcBef>
                <a:spcPct val="0"/>
              </a:spcBef>
              <a:spcAft>
                <a:spcPct val="0"/>
              </a:spcAft>
              <a:defRPr sz="1200" b="0" kern="1200">
                <a:solidFill>
                  <a:schemeClr val="tx1"/>
                </a:solidFill>
                <a:latin typeface="Arial" charset="0"/>
                <a:ea typeface="ＭＳ Ｐゴシック" charset="0"/>
                <a:cs typeface="Geneva" charset="0"/>
              </a:defRPr>
            </a:lvl1pPr>
            <a:lvl2pPr marL="4572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b="1" kern="1200">
                <a:solidFill>
                  <a:srgbClr val="00509A"/>
                </a:solidFill>
                <a:latin typeface="Arial" charset="0"/>
                <a:ea typeface="ＭＳ Ｐゴシック" charset="0"/>
                <a:cs typeface="ＭＳ Ｐゴシック" charset="0"/>
              </a:defRPr>
            </a:lvl5pPr>
            <a:lvl6pPr marL="2286000" algn="l" defTabSz="457200" rtl="0" eaLnBrk="1" latinLnBrk="0" hangingPunct="1">
              <a:defRPr sz="2400" b="1" kern="1200">
                <a:solidFill>
                  <a:srgbClr val="00509A"/>
                </a:solidFill>
                <a:latin typeface="Arial" charset="0"/>
                <a:ea typeface="ＭＳ Ｐゴシック" charset="0"/>
                <a:cs typeface="ＭＳ Ｐゴシック" charset="0"/>
              </a:defRPr>
            </a:lvl6pPr>
            <a:lvl7pPr marL="2743200" algn="l" defTabSz="457200" rtl="0" eaLnBrk="1" latinLnBrk="0" hangingPunct="1">
              <a:defRPr sz="2400" b="1" kern="1200">
                <a:solidFill>
                  <a:srgbClr val="00509A"/>
                </a:solidFill>
                <a:latin typeface="Arial" charset="0"/>
                <a:ea typeface="ＭＳ Ｐゴシック" charset="0"/>
                <a:cs typeface="ＭＳ Ｐゴシック" charset="0"/>
              </a:defRPr>
            </a:lvl7pPr>
            <a:lvl8pPr marL="3200400" algn="l" defTabSz="457200" rtl="0" eaLnBrk="1" latinLnBrk="0" hangingPunct="1">
              <a:defRPr sz="2400" b="1" kern="1200">
                <a:solidFill>
                  <a:srgbClr val="00509A"/>
                </a:solidFill>
                <a:latin typeface="Arial" charset="0"/>
                <a:ea typeface="ＭＳ Ｐゴシック" charset="0"/>
                <a:cs typeface="ＭＳ Ｐゴシック" charset="0"/>
              </a:defRPr>
            </a:lvl8pPr>
            <a:lvl9pPr marL="3657600" algn="l" defTabSz="457200" rtl="0" eaLnBrk="1" latinLnBrk="0" hangingPunct="1">
              <a:defRPr sz="2400" b="1" kern="1200">
                <a:solidFill>
                  <a:srgbClr val="00509A"/>
                </a:solidFill>
                <a:latin typeface="Arial" charset="0"/>
                <a:ea typeface="ＭＳ Ｐゴシック" charset="0"/>
                <a:cs typeface="ＭＳ Ｐゴシック" charset="0"/>
              </a:defRPr>
            </a:lvl9pPr>
          </a:lstStyle>
          <a:p>
            <a:pPr>
              <a:defRPr/>
            </a:pPr>
            <a:fld id="{C3923923-6455-7744-B996-58EDD67D9E32}" type="slidenum">
              <a:rPr lang="fr-FR" smtClean="0"/>
              <a:pPr>
                <a:defRPr/>
              </a:pPr>
              <a:t>16</a:t>
            </a:fld>
            <a:endParaRPr lang="fr-FR" dirty="0"/>
          </a:p>
        </p:txBody>
      </p:sp>
    </p:spTree>
    <p:extLst>
      <p:ext uri="{BB962C8B-B14F-4D97-AF65-F5344CB8AC3E}">
        <p14:creationId xmlns:p14="http://schemas.microsoft.com/office/powerpoint/2010/main" val="40873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66700" y="3"/>
            <a:ext cx="8788400" cy="483517"/>
          </a:xfrm>
        </p:spPr>
        <p:txBody>
          <a:bodyPr/>
          <a:lstStyle/>
          <a:p>
            <a:r>
              <a:rPr lang="fr-FR" sz="2000" dirty="0"/>
              <a:t>Plan</a:t>
            </a:r>
            <a:endParaRPr lang="fr-FR" dirty="0"/>
          </a:p>
        </p:txBody>
      </p:sp>
      <p:cxnSp>
        <p:nvCxnSpPr>
          <p:cNvPr id="5" name="Connecteur droit 4">
            <a:extLst>
              <a:ext uri="{FF2B5EF4-FFF2-40B4-BE49-F238E27FC236}">
                <a16:creationId xmlns:a16="http://schemas.microsoft.com/office/drawing/2014/main" id="{44FCEF39-4108-4C91-9952-A18D9D1C1C01}"/>
              </a:ext>
            </a:extLst>
          </p:cNvPr>
          <p:cNvCxnSpPr/>
          <p:nvPr/>
        </p:nvCxnSpPr>
        <p:spPr bwMode="auto">
          <a:xfrm>
            <a:off x="266701" y="483518"/>
            <a:ext cx="8877300" cy="0"/>
          </a:xfrm>
          <a:prstGeom prst="line">
            <a:avLst/>
          </a:prstGeom>
          <a:noFill/>
          <a:ln w="9525" cap="flat" cmpd="sng" algn="ctr">
            <a:solidFill>
              <a:srgbClr val="11489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 name="ZoneTexte 5"/>
          <p:cNvSpPr txBox="1"/>
          <p:nvPr/>
        </p:nvSpPr>
        <p:spPr>
          <a:xfrm>
            <a:off x="602930" y="699542"/>
            <a:ext cx="2929007" cy="338554"/>
          </a:xfrm>
          <a:prstGeom prst="rect">
            <a:avLst/>
          </a:prstGeom>
          <a:noFill/>
        </p:spPr>
        <p:txBody>
          <a:bodyPr wrap="none" rtlCol="0">
            <a:spAutoFit/>
          </a:bodyPr>
          <a:lstStyle/>
          <a:p>
            <a:pPr marL="342900" indent="-342900">
              <a:buFont typeface="Wingdings" panose="05000000000000000000" pitchFamily="2" charset="2"/>
              <a:buChar char="q"/>
            </a:pPr>
            <a:r>
              <a:rPr lang="fr-FR" sz="1600" dirty="0">
                <a:solidFill>
                  <a:schemeClr val="tx1"/>
                </a:solidFill>
              </a:rPr>
              <a:t>Objectives of the </a:t>
            </a:r>
            <a:r>
              <a:rPr lang="fr-FR" sz="1600" dirty="0" err="1">
                <a:solidFill>
                  <a:schemeClr val="tx1"/>
                </a:solidFill>
              </a:rPr>
              <a:t>project</a:t>
            </a:r>
            <a:endParaRPr lang="fr-FR" sz="1600" dirty="0">
              <a:solidFill>
                <a:schemeClr val="tx1"/>
              </a:solidFill>
            </a:endParaRPr>
          </a:p>
        </p:txBody>
      </p:sp>
      <p:sp>
        <p:nvSpPr>
          <p:cNvPr id="7" name="ZoneTexte 6"/>
          <p:cNvSpPr txBox="1"/>
          <p:nvPr/>
        </p:nvSpPr>
        <p:spPr>
          <a:xfrm>
            <a:off x="610550" y="1309514"/>
            <a:ext cx="3655168" cy="338554"/>
          </a:xfrm>
          <a:prstGeom prst="rect">
            <a:avLst/>
          </a:prstGeom>
          <a:noFill/>
        </p:spPr>
        <p:txBody>
          <a:bodyPr wrap="none" rtlCol="0">
            <a:spAutoFit/>
          </a:bodyPr>
          <a:lstStyle/>
          <a:p>
            <a:pPr marL="342900" indent="-342900">
              <a:buFont typeface="Wingdings" panose="05000000000000000000" pitchFamily="2" charset="2"/>
              <a:buChar char="q"/>
            </a:pPr>
            <a:r>
              <a:rPr lang="fr-FR" sz="1600" dirty="0" err="1">
                <a:solidFill>
                  <a:schemeClr val="tx1"/>
                </a:solidFill>
              </a:rPr>
              <a:t>Reminders</a:t>
            </a:r>
            <a:r>
              <a:rPr lang="fr-FR" sz="1600" dirty="0">
                <a:solidFill>
                  <a:schemeClr val="tx1"/>
                </a:solidFill>
              </a:rPr>
              <a:t> of the GREEN model</a:t>
            </a:r>
            <a:endParaRPr lang="fr-FR" sz="1200" dirty="0">
              <a:solidFill>
                <a:schemeClr val="tx1"/>
              </a:solidFill>
            </a:endParaRPr>
          </a:p>
        </p:txBody>
      </p:sp>
      <p:sp>
        <p:nvSpPr>
          <p:cNvPr id="8" name="ZoneTexte 7"/>
          <p:cNvSpPr txBox="1"/>
          <p:nvPr/>
        </p:nvSpPr>
        <p:spPr>
          <a:xfrm>
            <a:off x="606597" y="1911256"/>
            <a:ext cx="1931939" cy="338554"/>
          </a:xfrm>
          <a:prstGeom prst="rect">
            <a:avLst/>
          </a:prstGeom>
          <a:noFill/>
        </p:spPr>
        <p:txBody>
          <a:bodyPr wrap="none" rtlCol="0">
            <a:spAutoFit/>
          </a:bodyPr>
          <a:lstStyle/>
          <a:p>
            <a:pPr marL="342900" indent="-342900">
              <a:buFont typeface="Wingdings" panose="05000000000000000000" pitchFamily="2" charset="2"/>
              <a:buChar char="q"/>
            </a:pPr>
            <a:r>
              <a:rPr lang="fr-FR" sz="1600" dirty="0">
                <a:solidFill>
                  <a:schemeClr val="tx1"/>
                </a:solidFill>
              </a:rPr>
              <a:t>New </a:t>
            </a:r>
            <a:r>
              <a:rPr lang="fr-FR" sz="1600" dirty="0" err="1">
                <a:solidFill>
                  <a:schemeClr val="tx1"/>
                </a:solidFill>
              </a:rPr>
              <a:t>approach</a:t>
            </a:r>
            <a:endParaRPr lang="fr-FR" sz="1200" dirty="0">
              <a:solidFill>
                <a:schemeClr val="tx1"/>
              </a:solidFill>
            </a:endParaRPr>
          </a:p>
        </p:txBody>
      </p:sp>
      <p:sp>
        <p:nvSpPr>
          <p:cNvPr id="9" name="ZoneTexte 8"/>
          <p:cNvSpPr txBox="1"/>
          <p:nvPr/>
        </p:nvSpPr>
        <p:spPr>
          <a:xfrm>
            <a:off x="620222" y="3169300"/>
            <a:ext cx="2972289" cy="338554"/>
          </a:xfrm>
          <a:prstGeom prst="rect">
            <a:avLst/>
          </a:prstGeom>
          <a:noFill/>
        </p:spPr>
        <p:txBody>
          <a:bodyPr wrap="none" rtlCol="0">
            <a:spAutoFit/>
          </a:bodyPr>
          <a:lstStyle/>
          <a:p>
            <a:pPr marL="342900" indent="-342900">
              <a:buFont typeface="Wingdings" panose="05000000000000000000" pitchFamily="2" charset="2"/>
              <a:buChar char="q"/>
            </a:pPr>
            <a:r>
              <a:rPr lang="fr-FR" sz="1600" dirty="0" err="1">
                <a:solidFill>
                  <a:schemeClr val="tx1"/>
                </a:solidFill>
              </a:rPr>
              <a:t>What</a:t>
            </a:r>
            <a:r>
              <a:rPr lang="fr-FR" sz="1600" dirty="0">
                <a:solidFill>
                  <a:schemeClr val="tx1"/>
                </a:solidFill>
              </a:rPr>
              <a:t> </a:t>
            </a:r>
            <a:r>
              <a:rPr lang="fr-FR" sz="1600" dirty="0" err="1">
                <a:solidFill>
                  <a:schemeClr val="tx1"/>
                </a:solidFill>
              </a:rPr>
              <a:t>remains</a:t>
            </a:r>
            <a:r>
              <a:rPr lang="fr-FR" sz="1600" dirty="0">
                <a:solidFill>
                  <a:schemeClr val="tx1"/>
                </a:solidFill>
              </a:rPr>
              <a:t> to </a:t>
            </a:r>
            <a:r>
              <a:rPr lang="fr-FR" sz="1600" dirty="0" err="1">
                <a:solidFill>
                  <a:schemeClr val="tx1"/>
                </a:solidFill>
              </a:rPr>
              <a:t>be</a:t>
            </a:r>
            <a:r>
              <a:rPr lang="fr-FR" sz="1600" dirty="0">
                <a:solidFill>
                  <a:schemeClr val="tx1"/>
                </a:solidFill>
              </a:rPr>
              <a:t> </a:t>
            </a:r>
            <a:r>
              <a:rPr lang="fr-FR" sz="1600" dirty="0" err="1">
                <a:solidFill>
                  <a:schemeClr val="tx1"/>
                </a:solidFill>
              </a:rPr>
              <a:t>done</a:t>
            </a:r>
            <a:endParaRPr lang="fr-FR" sz="1600" dirty="0">
              <a:solidFill>
                <a:schemeClr val="tx1"/>
              </a:solidFill>
            </a:endParaRPr>
          </a:p>
        </p:txBody>
      </p:sp>
      <p:sp>
        <p:nvSpPr>
          <p:cNvPr id="10" name="ZoneTexte 9"/>
          <p:cNvSpPr txBox="1"/>
          <p:nvPr/>
        </p:nvSpPr>
        <p:spPr>
          <a:xfrm>
            <a:off x="610325" y="3760604"/>
            <a:ext cx="1646605" cy="338554"/>
          </a:xfrm>
          <a:prstGeom prst="rect">
            <a:avLst/>
          </a:prstGeom>
          <a:noFill/>
        </p:spPr>
        <p:txBody>
          <a:bodyPr wrap="none" rtlCol="0">
            <a:spAutoFit/>
          </a:bodyPr>
          <a:lstStyle/>
          <a:p>
            <a:pPr marL="342900" indent="-342900">
              <a:buFont typeface="Wingdings" panose="05000000000000000000" pitchFamily="2" charset="2"/>
              <a:buChar char="q"/>
            </a:pPr>
            <a:r>
              <a:rPr lang="fr-FR" sz="1600" dirty="0">
                <a:solidFill>
                  <a:schemeClr val="tx1"/>
                </a:solidFill>
              </a:rPr>
              <a:t>Conclusion</a:t>
            </a:r>
          </a:p>
        </p:txBody>
      </p:sp>
      <p:sp>
        <p:nvSpPr>
          <p:cNvPr id="14" name="ZoneTexte 13"/>
          <p:cNvSpPr txBox="1"/>
          <p:nvPr/>
        </p:nvSpPr>
        <p:spPr>
          <a:xfrm>
            <a:off x="620222" y="2521228"/>
            <a:ext cx="2380780" cy="338554"/>
          </a:xfrm>
          <a:prstGeom prst="rect">
            <a:avLst/>
          </a:prstGeom>
          <a:noFill/>
        </p:spPr>
        <p:txBody>
          <a:bodyPr wrap="none" rtlCol="0">
            <a:spAutoFit/>
          </a:bodyPr>
          <a:lstStyle/>
          <a:p>
            <a:pPr marL="342900" indent="-342900">
              <a:buFont typeface="Wingdings" panose="05000000000000000000" pitchFamily="2" charset="2"/>
              <a:buChar char="q"/>
            </a:pPr>
            <a:r>
              <a:rPr lang="fr-FR" sz="1600" dirty="0" err="1">
                <a:solidFill>
                  <a:schemeClr val="tx1"/>
                </a:solidFill>
              </a:rPr>
              <a:t>Preliminary</a:t>
            </a:r>
            <a:r>
              <a:rPr lang="fr-FR" sz="1600" dirty="0">
                <a:solidFill>
                  <a:schemeClr val="tx1"/>
                </a:solidFill>
              </a:rPr>
              <a:t> </a:t>
            </a:r>
            <a:r>
              <a:rPr lang="fr-FR" sz="1600" dirty="0" err="1">
                <a:solidFill>
                  <a:schemeClr val="tx1"/>
                </a:solidFill>
              </a:rPr>
              <a:t>results</a:t>
            </a:r>
            <a:endParaRPr lang="fr-FR" sz="1200" dirty="0">
              <a:solidFill>
                <a:schemeClr val="tx1"/>
              </a:solidFill>
            </a:endParaRPr>
          </a:p>
        </p:txBody>
      </p:sp>
      <p:sp>
        <p:nvSpPr>
          <p:cNvPr id="11"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2</a:t>
            </a:fld>
            <a:endParaRPr lang="fr-FR" dirty="0"/>
          </a:p>
        </p:txBody>
      </p:sp>
    </p:spTree>
    <p:extLst>
      <p:ext uri="{BB962C8B-B14F-4D97-AF65-F5344CB8AC3E}">
        <p14:creationId xmlns:p14="http://schemas.microsoft.com/office/powerpoint/2010/main" val="51352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Objectives of the </a:t>
            </a:r>
            <a:r>
              <a:rPr lang="fr-FR" sz="2000" dirty="0" err="1"/>
              <a:t>project</a:t>
            </a:r>
            <a:endParaRPr lang="fr-FR" sz="2000" dirty="0"/>
          </a:p>
        </p:txBody>
      </p:sp>
      <p:sp>
        <p:nvSpPr>
          <p:cNvPr id="3"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3</a:t>
            </a:fld>
            <a:endParaRPr lang="fr-FR" dirty="0"/>
          </a:p>
        </p:txBody>
      </p:sp>
      <p:sp>
        <p:nvSpPr>
          <p:cNvPr id="5" name="Rectangle 2"/>
          <p:cNvSpPr>
            <a:spLocks noChangeArrowheads="1"/>
          </p:cNvSpPr>
          <p:nvPr/>
        </p:nvSpPr>
        <p:spPr bwMode="auto">
          <a:xfrm>
            <a:off x="188861" y="628695"/>
            <a:ext cx="8055547"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Wingdings" pitchFamily="2" charset="2"/>
              <a:buChar char="è"/>
              <a:tabLst/>
            </a:pPr>
            <a:r>
              <a:rPr kumimoji="0" lang="en-US" altLang="en-US" sz="1400" b="0" i="0" u="none" strike="noStrike" cap="none" normalizeH="0" baseline="0" dirty="0">
                <a:ln>
                  <a:noFill/>
                </a:ln>
                <a:effectLst/>
                <a:latin typeface="Arial" pitchFamily="34" charset="0"/>
                <a:ea typeface="Times New Roman" pitchFamily="18" charset="0"/>
                <a:cs typeface="Arial" pitchFamily="34" charset="0"/>
              </a:rPr>
              <a:t>   The goal is to</a:t>
            </a:r>
            <a:r>
              <a:rPr kumimoji="0" lang="en-US" altLang="en-US" sz="1400" b="0" i="0" u="none" strike="noStrike" cap="none" normalizeH="0" dirty="0">
                <a:ln>
                  <a:noFill/>
                </a:ln>
                <a:effectLst/>
                <a:latin typeface="Arial" pitchFamily="34" charset="0"/>
                <a:ea typeface="Times New Roman" pitchFamily="18" charset="0"/>
                <a:cs typeface="Arial" pitchFamily="34" charset="0"/>
              </a:rPr>
              <a:t> develop a new version of the GREEN model : </a:t>
            </a:r>
            <a:r>
              <a:rPr kumimoji="0" lang="en-US" altLang="en-US" sz="1400" i="0" u="none" strike="noStrike" cap="none" normalizeH="0" dirty="0">
                <a:ln>
                  <a:noFill/>
                </a:ln>
                <a:solidFill>
                  <a:srgbClr val="C00000"/>
                </a:solidFill>
                <a:effectLst/>
                <a:latin typeface="Arial" pitchFamily="34" charset="0"/>
                <a:ea typeface="Times New Roman" pitchFamily="18" charset="0"/>
                <a:cs typeface="Arial" pitchFamily="34" charset="0"/>
              </a:rPr>
              <a:t>GREEN-NG</a:t>
            </a:r>
            <a:r>
              <a:rPr kumimoji="0" lang="en-US" altLang="en-US" sz="1400" b="0" i="0" u="none" strike="noStrike" cap="none" normalizeH="0" dirty="0">
                <a:ln>
                  <a:noFill/>
                </a:ln>
                <a:effectLst/>
                <a:latin typeface="Arial" pitchFamily="34" charset="0"/>
                <a:ea typeface="Times New Roman" pitchFamily="18" charset="0"/>
                <a:cs typeface="Arial" pitchFamily="34" charset="0"/>
              </a:rPr>
              <a:t>.</a:t>
            </a:r>
          </a:p>
          <a:p>
            <a:pPr marL="171450" marR="0" lvl="0" indent="-171450" algn="just" defTabSz="914400" rtl="0" eaLnBrk="1" fontAlgn="base" latinLnBrk="0" hangingPunct="1">
              <a:lnSpc>
                <a:spcPct val="100000"/>
              </a:lnSpc>
              <a:spcBef>
                <a:spcPct val="0"/>
              </a:spcBef>
              <a:spcAft>
                <a:spcPct val="0"/>
              </a:spcAft>
              <a:buClrTx/>
              <a:buSzTx/>
              <a:buFont typeface="Wingdings" pitchFamily="2" charset="2"/>
              <a:buChar char="è"/>
              <a:tabLst/>
            </a:pPr>
            <a:endParaRPr kumimoji="0" lang="en-US" altLang="en-US" sz="1400" b="0" i="0" u="none" strike="noStrike" cap="none" normalizeH="0" dirty="0">
              <a:ln>
                <a:noFill/>
              </a:ln>
              <a:effectLst/>
              <a:latin typeface="Arial" pitchFamily="34" charset="0"/>
              <a:ea typeface="Times New Roman" pitchFamily="18" charset="0"/>
              <a:cs typeface="Arial" pitchFamily="34" charset="0"/>
            </a:endParaRPr>
          </a:p>
          <a:p>
            <a:pPr marL="171450" lvl="0" indent="-171450" algn="just" eaLnBrk="1" hangingPunct="1">
              <a:buFont typeface="Wingdings" pitchFamily="2" charset="2"/>
              <a:buChar char="è"/>
            </a:pPr>
            <a:r>
              <a:rPr lang="en-US" altLang="en-US" sz="1400" b="0" dirty="0">
                <a:ea typeface="Times New Roman" pitchFamily="18" charset="0"/>
              </a:rPr>
              <a:t>   GREEN-NG will be based on a re-analysis database derived from Salammbô + Data assimilation using the climate reanalysis approach.</a:t>
            </a:r>
          </a:p>
          <a:p>
            <a:pPr marL="171450" lvl="0" indent="-171450" algn="just" eaLnBrk="1" hangingPunct="1">
              <a:buFont typeface="Wingdings" pitchFamily="2" charset="2"/>
              <a:buChar char="è"/>
            </a:pPr>
            <a:endParaRPr kumimoji="0" lang="en-US" altLang="en-US" sz="1400" b="0" i="0" u="none" strike="noStrike" cap="none" normalizeH="0" baseline="0" dirty="0">
              <a:ln>
                <a:noFill/>
              </a:ln>
              <a:effectLst/>
              <a:latin typeface="Arial" pitchFamily="34" charset="0"/>
              <a:ea typeface="Times New Roman" pitchFamily="18" charset="0"/>
              <a:cs typeface="Arial" pitchFamily="34" charset="0"/>
            </a:endParaRPr>
          </a:p>
          <a:p>
            <a:pPr marL="171450" lvl="0" indent="-171450" algn="just" eaLnBrk="1" hangingPunct="1">
              <a:buFont typeface="Wingdings" pitchFamily="2" charset="2"/>
              <a:buChar char="è"/>
            </a:pPr>
            <a:r>
              <a:rPr lang="en-US" altLang="en-US" sz="1400" b="0" dirty="0">
                <a:ea typeface="Times New Roman" pitchFamily="18" charset="0"/>
              </a:rPr>
              <a:t>   GREEN-NG will be a mean model (yearly average) with a solar cycle dependency like GREEN</a:t>
            </a:r>
          </a:p>
          <a:p>
            <a:pPr marL="171450" lvl="0" indent="-171450" algn="just" eaLnBrk="1" hangingPunct="1">
              <a:buFont typeface="Wingdings" pitchFamily="2" charset="2"/>
              <a:buChar char="è"/>
            </a:pPr>
            <a:endParaRPr kumimoji="0" lang="en-US" altLang="en-US" sz="1400" b="0" i="0" u="none" strike="noStrike" cap="none" normalizeH="0" baseline="0" dirty="0">
              <a:ln>
                <a:noFill/>
              </a:ln>
              <a:effectLst/>
              <a:latin typeface="Arial" pitchFamily="34" charset="0"/>
              <a:ea typeface="Times New Roman" pitchFamily="18" charset="0"/>
              <a:cs typeface="Arial" pitchFamily="34" charset="0"/>
            </a:endParaRPr>
          </a:p>
          <a:p>
            <a:pPr marL="171450" lvl="0" indent="-171450" algn="just" eaLnBrk="1" hangingPunct="1">
              <a:buFont typeface="Wingdings" pitchFamily="2" charset="2"/>
              <a:buChar char="è"/>
            </a:pPr>
            <a:r>
              <a:rPr lang="en-US" altLang="en-US" sz="1400" b="0" dirty="0">
                <a:ea typeface="Times New Roman" pitchFamily="18" charset="0"/>
              </a:rPr>
              <a:t>   The objective is that GREEN-NG will not be a patchwork of several local models in order to avoid discontinuities at the interfaces of those models thanks to the spatial and temporal continuity of the reanalysis database distributions.</a:t>
            </a:r>
            <a:endParaRPr kumimoji="0" lang="en-US" altLang="en-US" sz="1400" b="0" i="0" u="none" strike="noStrike" cap="none" normalizeH="0" baseline="0" dirty="0">
              <a:ln>
                <a:noFill/>
              </a:ln>
              <a:effectLst/>
              <a:latin typeface="Arial" pitchFamily="34" charset="0"/>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tabLst/>
            </a:pPr>
            <a:endParaRPr lang="en-US" altLang="en-US" sz="1100" b="0" dirty="0">
              <a:ea typeface="Times New Roman" pitchFamily="18" charset="0"/>
            </a:endParaRPr>
          </a:p>
          <a:p>
            <a:pPr marR="0" lvl="0" algn="just" defTabSz="914400" rtl="0" eaLnBrk="1" fontAlgn="base" latinLnBrk="0" hangingPunct="1">
              <a:lnSpc>
                <a:spcPct val="100000"/>
              </a:lnSpc>
              <a:spcBef>
                <a:spcPct val="0"/>
              </a:spcBef>
              <a:spcAft>
                <a:spcPct val="0"/>
              </a:spcAft>
              <a:buClrTx/>
              <a:buSzTx/>
              <a:tabLst/>
            </a:pPr>
            <a:r>
              <a:rPr lang="en-US" altLang="en-US" sz="1400" b="0" dirty="0">
                <a:ea typeface="Times New Roman" pitchFamily="18" charset="0"/>
                <a:sym typeface="Wingdings" panose="05000000000000000000" pitchFamily="2" charset="2"/>
              </a:rPr>
              <a:t>   </a:t>
            </a:r>
            <a:r>
              <a:rPr lang="en-US" altLang="en-US" sz="1100" b="0" dirty="0">
                <a:ea typeface="Times New Roman" pitchFamily="18" charset="0"/>
                <a:sym typeface="Wingdings" panose="05000000000000000000" pitchFamily="2" charset="2"/>
              </a:rPr>
              <a:t>  </a:t>
            </a:r>
            <a:r>
              <a:rPr lang="en-US" altLang="en-US" sz="1400" b="0" dirty="0">
                <a:ea typeface="Times New Roman" pitchFamily="18" charset="0"/>
                <a:sym typeface="Wingdings" panose="05000000000000000000" pitchFamily="2" charset="2"/>
              </a:rPr>
              <a:t>Only GREEN-NG for electrons will be presented here</a:t>
            </a:r>
            <a:endParaRPr lang="en-US" altLang="en-US" sz="1400" b="0" dirty="0">
              <a:ea typeface="Times New Roman" pitchFamily="18" charset="0"/>
            </a:endParaRPr>
          </a:p>
        </p:txBody>
      </p:sp>
    </p:spTree>
    <p:extLst>
      <p:ext uri="{BB962C8B-B14F-4D97-AF65-F5344CB8AC3E}">
        <p14:creationId xmlns:p14="http://schemas.microsoft.com/office/powerpoint/2010/main" val="336255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t>Reminders</a:t>
            </a:r>
            <a:r>
              <a:rPr lang="fr-FR" sz="2000" dirty="0"/>
              <a:t> of the GREEN model</a:t>
            </a:r>
          </a:p>
        </p:txBody>
      </p:sp>
      <p:sp>
        <p:nvSpPr>
          <p:cNvPr id="3"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4</a:t>
            </a:fld>
            <a:endParaRPr lang="fr-FR" dirty="0"/>
          </a:p>
        </p:txBody>
      </p:sp>
      <p:sp>
        <p:nvSpPr>
          <p:cNvPr id="6" name="ZoneTexte 5"/>
          <p:cNvSpPr txBox="1"/>
          <p:nvPr/>
        </p:nvSpPr>
        <p:spPr>
          <a:xfrm>
            <a:off x="179512" y="895821"/>
            <a:ext cx="8640960" cy="523220"/>
          </a:xfrm>
          <a:prstGeom prst="rect">
            <a:avLst/>
          </a:prstGeom>
          <a:noFill/>
        </p:spPr>
        <p:txBody>
          <a:bodyPr wrap="square" rtlCol="0">
            <a:spAutoFit/>
          </a:bodyPr>
          <a:lstStyle/>
          <a:p>
            <a:pPr marL="285750" indent="-285750">
              <a:buFont typeface="Wingdings" panose="05000000000000000000" pitchFamily="2" charset="2"/>
              <a:buChar char="ü"/>
            </a:pPr>
            <a:r>
              <a:rPr lang="en-US" sz="1400" b="0" dirty="0">
                <a:solidFill>
                  <a:schemeClr val="tx1"/>
                </a:solidFill>
              </a:rPr>
              <a:t>ONERA has developed many local models since many years (IGE-2006, MEO-V2, OZONE, Slot model, OPAL,…)</a:t>
            </a:r>
          </a:p>
        </p:txBody>
      </p:sp>
      <p:sp>
        <p:nvSpPr>
          <p:cNvPr id="7" name="ZoneTexte 6"/>
          <p:cNvSpPr txBox="1"/>
          <p:nvPr/>
        </p:nvSpPr>
        <p:spPr>
          <a:xfrm>
            <a:off x="192128" y="1526404"/>
            <a:ext cx="8640960" cy="307777"/>
          </a:xfrm>
          <a:prstGeom prst="rect">
            <a:avLst/>
          </a:prstGeom>
          <a:noFill/>
        </p:spPr>
        <p:txBody>
          <a:bodyPr wrap="square" rtlCol="0">
            <a:spAutoFit/>
          </a:bodyPr>
          <a:lstStyle/>
          <a:p>
            <a:pPr marL="285750" indent="-285750">
              <a:buFont typeface="Wingdings" panose="05000000000000000000" pitchFamily="2" charset="2"/>
              <a:buChar char="ü"/>
            </a:pPr>
            <a:r>
              <a:rPr lang="en-US" sz="1400" b="0" dirty="0">
                <a:solidFill>
                  <a:schemeClr val="tx1"/>
                </a:solidFill>
              </a:rPr>
              <a:t>Those local models are considered more accurate than the reference global models AE8 and AP8</a:t>
            </a:r>
          </a:p>
        </p:txBody>
      </p:sp>
      <p:sp>
        <p:nvSpPr>
          <p:cNvPr id="8" name="ZoneTexte 7"/>
          <p:cNvSpPr txBox="1"/>
          <p:nvPr/>
        </p:nvSpPr>
        <p:spPr>
          <a:xfrm>
            <a:off x="179512" y="2119957"/>
            <a:ext cx="8640960" cy="738664"/>
          </a:xfrm>
          <a:prstGeom prst="rect">
            <a:avLst/>
          </a:prstGeom>
          <a:noFill/>
        </p:spPr>
        <p:txBody>
          <a:bodyPr wrap="square" rtlCol="0">
            <a:spAutoFit/>
          </a:bodyPr>
          <a:lstStyle/>
          <a:p>
            <a:pPr marL="285750" indent="-285750">
              <a:buFont typeface="Wingdings" panose="05000000000000000000" pitchFamily="2" charset="2"/>
              <a:buChar char="ü"/>
            </a:pPr>
            <a:r>
              <a:rPr lang="en-US" sz="1400" b="0" dirty="0">
                <a:solidFill>
                  <a:schemeClr val="tx1"/>
                </a:solidFill>
              </a:rPr>
              <a:t>GREEN is a global model of electrons and protons in the Earth radiation belts. It is based on AE8 and AP8 by default and all the local models developed by ONERA when they are available. GREEN is a mean model and depends on the year of the solar cycle .</a:t>
            </a:r>
          </a:p>
        </p:txBody>
      </p:sp>
      <p:sp>
        <p:nvSpPr>
          <p:cNvPr id="9" name="ZoneTexte 8"/>
          <p:cNvSpPr txBox="1"/>
          <p:nvPr/>
        </p:nvSpPr>
        <p:spPr>
          <a:xfrm>
            <a:off x="183263" y="3128069"/>
            <a:ext cx="8640960" cy="307777"/>
          </a:xfrm>
          <a:prstGeom prst="rect">
            <a:avLst/>
          </a:prstGeom>
          <a:noFill/>
        </p:spPr>
        <p:txBody>
          <a:bodyPr wrap="square" rtlCol="0">
            <a:spAutoFit/>
          </a:bodyPr>
          <a:lstStyle/>
          <a:p>
            <a:pPr marL="285750" indent="-285750">
              <a:buFont typeface="Wingdings" panose="05000000000000000000" pitchFamily="2" charset="2"/>
              <a:buChar char="ü"/>
            </a:pPr>
            <a:r>
              <a:rPr lang="en-US" sz="1400" b="0" dirty="0">
                <a:solidFill>
                  <a:schemeClr val="tx1"/>
                </a:solidFill>
              </a:rPr>
              <a:t>The main goal of GREEN was to meet the space industry’s needs for the design of their spacecraft  </a:t>
            </a:r>
          </a:p>
        </p:txBody>
      </p:sp>
    </p:spTree>
    <p:extLst>
      <p:ext uri="{BB962C8B-B14F-4D97-AF65-F5344CB8AC3E}">
        <p14:creationId xmlns:p14="http://schemas.microsoft.com/office/powerpoint/2010/main" val="404457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t>Reminders</a:t>
            </a:r>
            <a:r>
              <a:rPr lang="fr-FR" sz="2000" dirty="0"/>
              <a:t> of the GREEN model</a:t>
            </a:r>
          </a:p>
        </p:txBody>
      </p:sp>
      <p:sp>
        <p:nvSpPr>
          <p:cNvPr id="3"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5</a:t>
            </a:fld>
            <a:endParaRPr lang="fr-FR" dirty="0"/>
          </a:p>
        </p:txBody>
      </p:sp>
      <p:sp>
        <p:nvSpPr>
          <p:cNvPr id="10" name="Titre 1"/>
          <p:cNvSpPr txBox="1">
            <a:spLocks/>
          </p:cNvSpPr>
          <p:nvPr/>
        </p:nvSpPr>
        <p:spPr bwMode="auto">
          <a:xfrm>
            <a:off x="251520" y="446393"/>
            <a:ext cx="8788400" cy="62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1600" kern="0" dirty="0" err="1">
                <a:solidFill>
                  <a:schemeClr val="tx1"/>
                </a:solidFill>
              </a:rPr>
              <a:t>Synthesis</a:t>
            </a:r>
            <a:r>
              <a:rPr lang="fr-FR" sz="1600" kern="0" dirty="0">
                <a:solidFill>
                  <a:schemeClr val="tx1"/>
                </a:solidFill>
              </a:rPr>
              <a:t> of </a:t>
            </a:r>
            <a:r>
              <a:rPr lang="fr-FR" sz="1600" kern="0" dirty="0" err="1">
                <a:solidFill>
                  <a:schemeClr val="tx1"/>
                </a:solidFill>
              </a:rPr>
              <a:t>models</a:t>
            </a:r>
            <a:r>
              <a:rPr lang="fr-FR" sz="1600" kern="0" dirty="0">
                <a:solidFill>
                  <a:schemeClr val="tx1"/>
                </a:solidFill>
              </a:rPr>
              <a:t> </a:t>
            </a:r>
            <a:r>
              <a:rPr lang="fr-FR" sz="1600" kern="0" dirty="0" err="1">
                <a:solidFill>
                  <a:schemeClr val="tx1"/>
                </a:solidFill>
              </a:rPr>
              <a:t>contained</a:t>
            </a:r>
            <a:r>
              <a:rPr lang="fr-FR" sz="1600" kern="0" dirty="0">
                <a:solidFill>
                  <a:schemeClr val="tx1"/>
                </a:solidFill>
              </a:rPr>
              <a:t> in GREEN (</a:t>
            </a:r>
            <a:r>
              <a:rPr lang="fr-FR" sz="1600" kern="0" dirty="0" err="1">
                <a:solidFill>
                  <a:schemeClr val="tx1"/>
                </a:solidFill>
              </a:rPr>
              <a:t>electron</a:t>
            </a:r>
            <a:r>
              <a:rPr lang="fr-FR" sz="1600" kern="0" dirty="0">
                <a:solidFill>
                  <a:schemeClr val="tx1"/>
                </a:solidFill>
              </a:rPr>
              <a:t>)</a:t>
            </a:r>
          </a:p>
        </p:txBody>
      </p:sp>
      <p:pic>
        <p:nvPicPr>
          <p:cNvPr id="11" name="Imag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2" y="1203598"/>
            <a:ext cx="3347864" cy="2388736"/>
          </a:xfrm>
          <a:prstGeom prst="rect">
            <a:avLst/>
          </a:prstGeom>
          <a:noFill/>
          <a:ln>
            <a:noFill/>
          </a:ln>
        </p:spPr>
      </p:pic>
      <p:sp>
        <p:nvSpPr>
          <p:cNvPr id="12" name="ZoneTexte 11"/>
          <p:cNvSpPr txBox="1"/>
          <p:nvPr/>
        </p:nvSpPr>
        <p:spPr>
          <a:xfrm>
            <a:off x="60285" y="3518887"/>
            <a:ext cx="3575611" cy="276999"/>
          </a:xfrm>
          <a:prstGeom prst="rect">
            <a:avLst/>
          </a:prstGeom>
          <a:noFill/>
        </p:spPr>
        <p:txBody>
          <a:bodyPr wrap="square" rtlCol="0">
            <a:spAutoFit/>
          </a:bodyPr>
          <a:lstStyle/>
          <a:p>
            <a:pPr algn="ctr"/>
            <a:r>
              <a:rPr lang="fr-FR" sz="1200" i="1" dirty="0" err="1">
                <a:solidFill>
                  <a:srgbClr val="008000"/>
                </a:solidFill>
              </a:rPr>
              <a:t>Models</a:t>
            </a:r>
            <a:r>
              <a:rPr lang="fr-FR" sz="1200" i="1" dirty="0">
                <a:solidFill>
                  <a:srgbClr val="008000"/>
                </a:solidFill>
              </a:rPr>
              <a:t> </a:t>
            </a:r>
            <a:r>
              <a:rPr lang="fr-FR" sz="1200" i="1" dirty="0" err="1">
                <a:solidFill>
                  <a:srgbClr val="008000"/>
                </a:solidFill>
              </a:rPr>
              <a:t>contained</a:t>
            </a:r>
            <a:r>
              <a:rPr lang="fr-FR" sz="1200" i="1" dirty="0">
                <a:solidFill>
                  <a:srgbClr val="008000"/>
                </a:solidFill>
              </a:rPr>
              <a:t> in GREEN (</a:t>
            </a:r>
            <a:r>
              <a:rPr lang="fr-FR" sz="1200" i="1" dirty="0" err="1">
                <a:solidFill>
                  <a:srgbClr val="008000"/>
                </a:solidFill>
              </a:rPr>
              <a:t>electron</a:t>
            </a:r>
            <a:r>
              <a:rPr lang="fr-FR" sz="1200" i="1" dirty="0">
                <a:solidFill>
                  <a:srgbClr val="008000"/>
                </a:solidFill>
              </a:rPr>
              <a:t>)</a:t>
            </a:r>
          </a:p>
        </p:txBody>
      </p:sp>
      <p:graphicFrame>
        <p:nvGraphicFramePr>
          <p:cNvPr id="13" name="Tableau 12"/>
          <p:cNvGraphicFramePr>
            <a:graphicFrameLocks noGrp="1"/>
          </p:cNvGraphicFramePr>
          <p:nvPr>
            <p:extLst>
              <p:ext uri="{D42A27DB-BD31-4B8C-83A1-F6EECF244321}">
                <p14:modId xmlns:p14="http://schemas.microsoft.com/office/powerpoint/2010/main" val="1084146259"/>
              </p:ext>
            </p:extLst>
          </p:nvPr>
        </p:nvGraphicFramePr>
        <p:xfrm>
          <a:off x="3484260" y="1419622"/>
          <a:ext cx="5544616" cy="1853274"/>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458153">
                <a:tc>
                  <a:txBody>
                    <a:bodyPr/>
                    <a:lstStyle/>
                    <a:p>
                      <a:pPr algn="ctr"/>
                      <a:r>
                        <a:rPr lang="en-US" sz="1050" dirty="0"/>
                        <a:t>Model</a:t>
                      </a:r>
                    </a:p>
                  </a:txBody>
                  <a:tcPr anchor="ctr"/>
                </a:tc>
                <a:tc>
                  <a:txBody>
                    <a:bodyPr/>
                    <a:lstStyle/>
                    <a:p>
                      <a:pPr algn="ctr"/>
                      <a:r>
                        <a:rPr lang="en-US" sz="1050" dirty="0"/>
                        <a:t>Energy range</a:t>
                      </a:r>
                    </a:p>
                  </a:txBody>
                  <a:tcPr anchor="ctr"/>
                </a:tc>
                <a:tc>
                  <a:txBody>
                    <a:bodyPr/>
                    <a:lstStyle/>
                    <a:p>
                      <a:pPr algn="ctr"/>
                      <a:r>
                        <a:rPr lang="en-US" sz="1050" dirty="0"/>
                        <a:t>Coordinate</a:t>
                      </a:r>
                      <a:r>
                        <a:rPr lang="en-US" sz="1050" baseline="0" dirty="0"/>
                        <a:t> range</a:t>
                      </a:r>
                      <a:endParaRPr lang="en-US" sz="1050" dirty="0"/>
                    </a:p>
                  </a:txBody>
                  <a:tcPr anchor="ctr"/>
                </a:tc>
                <a:tc>
                  <a:txBody>
                    <a:bodyPr/>
                    <a:lstStyle/>
                    <a:p>
                      <a:pPr algn="ctr"/>
                      <a:r>
                        <a:rPr lang="en-US" sz="1050" dirty="0"/>
                        <a:t>Magnetic field model</a:t>
                      </a:r>
                    </a:p>
                  </a:txBody>
                  <a:tcPr/>
                </a:tc>
                <a:tc>
                  <a:txBody>
                    <a:bodyPr/>
                    <a:lstStyle/>
                    <a:p>
                      <a:pPr algn="ctr"/>
                      <a:r>
                        <a:rPr lang="en-US" sz="1050" dirty="0"/>
                        <a:t>Solar cycle dependence</a:t>
                      </a:r>
                    </a:p>
                  </a:txBody>
                  <a:tcPr anchor="ctr"/>
                </a:tc>
                <a:extLst>
                  <a:ext uri="{0D108BD9-81ED-4DB2-BD59-A6C34878D82A}">
                    <a16:rowId xmlns:a16="http://schemas.microsoft.com/office/drawing/2014/main" val="10000"/>
                  </a:ext>
                </a:extLst>
              </a:tr>
              <a:tr h="280612">
                <a:tc>
                  <a:txBody>
                    <a:bodyPr/>
                    <a:lstStyle/>
                    <a:p>
                      <a:pPr algn="ctr"/>
                      <a:r>
                        <a:rPr lang="en-US" sz="1050" dirty="0"/>
                        <a:t>AE8</a:t>
                      </a:r>
                    </a:p>
                  </a:txBody>
                  <a:tcPr anchor="ctr"/>
                </a:tc>
                <a:tc>
                  <a:txBody>
                    <a:bodyPr/>
                    <a:lstStyle/>
                    <a:p>
                      <a:pPr algn="ctr"/>
                      <a:r>
                        <a:rPr lang="en-US" sz="1050" dirty="0"/>
                        <a:t>0.04</a:t>
                      </a:r>
                      <a:r>
                        <a:rPr lang="en-US" sz="1050" baseline="0" dirty="0"/>
                        <a:t> – 7 MeV</a:t>
                      </a:r>
                      <a:endParaRPr lang="en-US" sz="1050" dirty="0"/>
                    </a:p>
                  </a:txBody>
                  <a:tcPr anchor="ctr"/>
                </a:tc>
                <a:tc>
                  <a:txBody>
                    <a:bodyPr/>
                    <a:lstStyle/>
                    <a:p>
                      <a:pPr algn="ctr"/>
                      <a:r>
                        <a:rPr lang="en-US" sz="1050" dirty="0"/>
                        <a:t>L=1.2 - 11</a:t>
                      </a:r>
                    </a:p>
                  </a:txBody>
                  <a:tcPr anchor="ctr"/>
                </a:tc>
                <a:tc>
                  <a:txBody>
                    <a:bodyPr/>
                    <a:lstStyle/>
                    <a:p>
                      <a:pPr algn="ctr"/>
                      <a:r>
                        <a:rPr lang="en-US" sz="1050" dirty="0"/>
                        <a:t>Jensen</a:t>
                      </a:r>
                      <a:r>
                        <a:rPr lang="en-US" sz="1050" baseline="0" dirty="0"/>
                        <a:t> &amp; Cain</a:t>
                      </a:r>
                    </a:p>
                  </a:txBody>
                  <a:tcPr/>
                </a:tc>
                <a:tc>
                  <a:txBody>
                    <a:bodyPr/>
                    <a:lstStyle/>
                    <a:p>
                      <a:pPr algn="ctr"/>
                      <a:r>
                        <a:rPr lang="en-US" sz="1050" dirty="0"/>
                        <a:t>MIN MAX</a:t>
                      </a:r>
                    </a:p>
                  </a:txBody>
                  <a:tcPr anchor="ctr"/>
                </a:tc>
                <a:extLst>
                  <a:ext uri="{0D108BD9-81ED-4DB2-BD59-A6C34878D82A}">
                    <a16:rowId xmlns:a16="http://schemas.microsoft.com/office/drawing/2014/main" val="10001"/>
                  </a:ext>
                </a:extLst>
              </a:tr>
              <a:tr h="286985">
                <a:tc>
                  <a:txBody>
                    <a:bodyPr/>
                    <a:lstStyle/>
                    <a:p>
                      <a:pPr algn="ctr"/>
                      <a:r>
                        <a:rPr lang="en-US" sz="1050" dirty="0"/>
                        <a:t>SLOT model</a:t>
                      </a:r>
                    </a:p>
                  </a:txBody>
                  <a:tcPr anchor="ctr"/>
                </a:tc>
                <a:tc>
                  <a:txBody>
                    <a:bodyPr/>
                    <a:lstStyle/>
                    <a:p>
                      <a:pPr algn="ctr"/>
                      <a:r>
                        <a:rPr lang="en-US" sz="1050" dirty="0"/>
                        <a:t>0.1 – 3 MeV</a:t>
                      </a:r>
                    </a:p>
                  </a:txBody>
                  <a:tcPr anchor="ctr"/>
                </a:tc>
                <a:tc>
                  <a:txBody>
                    <a:bodyPr/>
                    <a:lstStyle/>
                    <a:p>
                      <a:pPr algn="ctr"/>
                      <a:r>
                        <a:rPr lang="en-US" sz="1050" dirty="0"/>
                        <a:t>L*=2 - 4</a:t>
                      </a:r>
                    </a:p>
                  </a:txBody>
                  <a:tcPr anchor="ctr"/>
                </a:tc>
                <a:tc>
                  <a:txBody>
                    <a:bodyPr/>
                    <a:lstStyle/>
                    <a:p>
                      <a:pPr algn="ctr"/>
                      <a:r>
                        <a:rPr lang="en-US" sz="1050" dirty="0"/>
                        <a:t>IGRF + O.P Quiet</a:t>
                      </a:r>
                    </a:p>
                  </a:txBody>
                  <a:tcPr anchor="ctr"/>
                </a:tc>
                <a:tc>
                  <a:txBody>
                    <a:bodyPr/>
                    <a:lstStyle/>
                    <a:p>
                      <a:pPr algn="ctr"/>
                      <a:r>
                        <a:rPr lang="en-US" sz="1050" dirty="0"/>
                        <a:t>YES</a:t>
                      </a:r>
                      <a:endParaRPr lang="en-US" sz="1000" dirty="0"/>
                    </a:p>
                  </a:txBody>
                  <a:tcPr anchor="ctr"/>
                </a:tc>
                <a:extLst>
                  <a:ext uri="{0D108BD9-81ED-4DB2-BD59-A6C34878D82A}">
                    <a16:rowId xmlns:a16="http://schemas.microsoft.com/office/drawing/2014/main" val="10002"/>
                  </a:ext>
                </a:extLst>
              </a:tr>
              <a:tr h="288032">
                <a:tc>
                  <a:txBody>
                    <a:bodyPr/>
                    <a:lstStyle/>
                    <a:p>
                      <a:pPr algn="ctr"/>
                      <a:r>
                        <a:rPr lang="en-US" sz="1050" dirty="0"/>
                        <a:t>IGE-2006</a:t>
                      </a:r>
                    </a:p>
                  </a:txBody>
                  <a:tcPr anchor="ctr"/>
                </a:tc>
                <a:tc>
                  <a:txBody>
                    <a:bodyPr/>
                    <a:lstStyle/>
                    <a:p>
                      <a:pPr algn="ctr"/>
                      <a:r>
                        <a:rPr lang="en-US" sz="1050" dirty="0"/>
                        <a:t>0.001 - 5.2 MeV</a:t>
                      </a:r>
                    </a:p>
                  </a:txBody>
                  <a:tcPr anchor="ctr"/>
                </a:tc>
                <a:tc>
                  <a:txBody>
                    <a:bodyPr/>
                    <a:lstStyle/>
                    <a:p>
                      <a:pPr algn="ctr"/>
                      <a:r>
                        <a:rPr lang="en-US" sz="1050" dirty="0"/>
                        <a:t>L*~6.6</a:t>
                      </a:r>
                    </a:p>
                  </a:txBody>
                  <a:tcPr anchor="ctr"/>
                </a:tc>
                <a:tc>
                  <a:txBody>
                    <a:bodyPr/>
                    <a:lstStyle/>
                    <a:p>
                      <a:pPr algn="ctr"/>
                      <a:r>
                        <a:rPr lang="en-US" sz="1050" dirty="0"/>
                        <a:t>IGRF + O.P Quiet</a:t>
                      </a:r>
                    </a:p>
                  </a:txBody>
                  <a:tcPr anchor="ctr"/>
                </a:tc>
                <a:tc>
                  <a:txBody>
                    <a:bodyPr/>
                    <a:lstStyle/>
                    <a:p>
                      <a:pPr algn="ctr"/>
                      <a:r>
                        <a:rPr lang="en-US" sz="1050" dirty="0"/>
                        <a:t>YES</a:t>
                      </a:r>
                    </a:p>
                  </a:txBody>
                  <a:tcPr anchor="ctr"/>
                </a:tc>
                <a:extLst>
                  <a:ext uri="{0D108BD9-81ED-4DB2-BD59-A6C34878D82A}">
                    <a16:rowId xmlns:a16="http://schemas.microsoft.com/office/drawing/2014/main" val="10003"/>
                  </a:ext>
                </a:extLst>
              </a:tr>
              <a:tr h="288032">
                <a:tc>
                  <a:txBody>
                    <a:bodyPr/>
                    <a:lstStyle/>
                    <a:p>
                      <a:pPr algn="ctr"/>
                      <a:r>
                        <a:rPr lang="en-US" sz="1050" dirty="0"/>
                        <a:t>OZONE</a:t>
                      </a:r>
                    </a:p>
                  </a:txBody>
                  <a:tcPr anchor="ctr"/>
                </a:tc>
                <a:tc>
                  <a:txBody>
                    <a:bodyPr/>
                    <a:lstStyle/>
                    <a:p>
                      <a:pPr algn="ctr"/>
                      <a:r>
                        <a:rPr lang="en-US" sz="1050" dirty="0"/>
                        <a:t>0.3 – 10 MeV</a:t>
                      </a:r>
                    </a:p>
                  </a:txBody>
                  <a:tcPr anchor="ctr"/>
                </a:tc>
                <a:tc>
                  <a:txBody>
                    <a:bodyPr/>
                    <a:lstStyle/>
                    <a:p>
                      <a:pPr algn="ctr"/>
                      <a:r>
                        <a:rPr lang="en-US" sz="1050" dirty="0"/>
                        <a:t>L*&gt; 4</a:t>
                      </a:r>
                    </a:p>
                  </a:txBody>
                  <a:tcPr anchor="ctr"/>
                </a:tc>
                <a:tc>
                  <a:txBody>
                    <a:bodyPr/>
                    <a:lstStyle/>
                    <a:p>
                      <a:pPr algn="ctr"/>
                      <a:r>
                        <a:rPr lang="en-US" sz="1050" dirty="0"/>
                        <a:t>IGRF + O.P Quiet</a:t>
                      </a:r>
                    </a:p>
                  </a:txBody>
                  <a:tcPr anchor="ctr"/>
                </a:tc>
                <a:tc>
                  <a:txBody>
                    <a:bodyPr/>
                    <a:lstStyle/>
                    <a:p>
                      <a:pPr algn="ctr"/>
                      <a:r>
                        <a:rPr lang="en-US" sz="1050" dirty="0"/>
                        <a:t>YES</a:t>
                      </a:r>
                    </a:p>
                  </a:txBody>
                  <a:tcPr anchor="ctr"/>
                </a:tc>
                <a:extLst>
                  <a:ext uri="{0D108BD9-81ED-4DB2-BD59-A6C34878D82A}">
                    <a16:rowId xmlns:a16="http://schemas.microsoft.com/office/drawing/2014/main" val="10004"/>
                  </a:ext>
                </a:extLst>
              </a:tr>
              <a:tr h="216024">
                <a:tc>
                  <a:txBody>
                    <a:bodyPr/>
                    <a:lstStyle/>
                    <a:p>
                      <a:pPr algn="ctr"/>
                      <a:r>
                        <a:rPr lang="en-US" sz="1050" dirty="0"/>
                        <a:t>Low Energy</a:t>
                      </a:r>
                    </a:p>
                  </a:txBody>
                  <a:tcPr anchor="ctr"/>
                </a:tc>
                <a:tc>
                  <a:txBody>
                    <a:bodyPr/>
                    <a:lstStyle/>
                    <a:p>
                      <a:pPr algn="ctr"/>
                      <a:r>
                        <a:rPr lang="en-US" sz="1050" dirty="0"/>
                        <a:t>0.2 keV – 30 keV</a:t>
                      </a:r>
                    </a:p>
                  </a:txBody>
                  <a:tcPr anchor="ctr"/>
                </a:tc>
                <a:tc>
                  <a:txBody>
                    <a:bodyPr/>
                    <a:lstStyle/>
                    <a:p>
                      <a:pPr algn="ctr"/>
                      <a:r>
                        <a:rPr lang="en-US" sz="1050" dirty="0"/>
                        <a:t>L &gt; 3</a:t>
                      </a:r>
                    </a:p>
                  </a:txBody>
                  <a:tcPr anchor="ctr"/>
                </a:tc>
                <a:tc>
                  <a:txBody>
                    <a:bodyPr/>
                    <a:lstStyle/>
                    <a:p>
                      <a:pPr algn="ctr"/>
                      <a:r>
                        <a:rPr lang="en-US" sz="1050" dirty="0"/>
                        <a:t>IGRF + O.P Quiet</a:t>
                      </a:r>
                    </a:p>
                  </a:txBody>
                  <a:tcPr anchor="ctr"/>
                </a:tc>
                <a:tc>
                  <a:txBody>
                    <a:bodyPr/>
                    <a:lstStyle/>
                    <a:p>
                      <a:pPr algn="ctr"/>
                      <a:r>
                        <a:rPr lang="en-US" sz="1050" dirty="0"/>
                        <a:t>NO</a:t>
                      </a:r>
                    </a:p>
                  </a:txBody>
                  <a:tcPr anchor="ctr"/>
                </a:tc>
                <a:extLst>
                  <a:ext uri="{0D108BD9-81ED-4DB2-BD59-A6C34878D82A}">
                    <a16:rowId xmlns:a16="http://schemas.microsoft.com/office/drawing/2014/main" val="10005"/>
                  </a:ext>
                </a:extLst>
              </a:tr>
            </a:tbl>
          </a:graphicData>
        </a:graphic>
      </p:graphicFrame>
      <p:sp>
        <p:nvSpPr>
          <p:cNvPr id="15" name="ZoneTexte 14"/>
          <p:cNvSpPr txBox="1"/>
          <p:nvPr/>
        </p:nvSpPr>
        <p:spPr>
          <a:xfrm>
            <a:off x="4572000" y="3519988"/>
            <a:ext cx="3888432" cy="276999"/>
          </a:xfrm>
          <a:prstGeom prst="rect">
            <a:avLst/>
          </a:prstGeom>
          <a:noFill/>
        </p:spPr>
        <p:txBody>
          <a:bodyPr wrap="square" rtlCol="0">
            <a:spAutoFit/>
          </a:bodyPr>
          <a:lstStyle/>
          <a:p>
            <a:pPr algn="ctr"/>
            <a:r>
              <a:rPr lang="fr-FR" sz="1200" i="1" dirty="0" err="1">
                <a:solidFill>
                  <a:srgbClr val="008000"/>
                </a:solidFill>
              </a:rPr>
              <a:t>Energy</a:t>
            </a:r>
            <a:r>
              <a:rPr lang="fr-FR" sz="1200" i="1" dirty="0">
                <a:solidFill>
                  <a:srgbClr val="008000"/>
                </a:solidFill>
              </a:rPr>
              <a:t> and spatial </a:t>
            </a:r>
            <a:r>
              <a:rPr lang="fr-FR" sz="1200" i="1" dirty="0" err="1">
                <a:solidFill>
                  <a:srgbClr val="008000"/>
                </a:solidFill>
              </a:rPr>
              <a:t>coverage</a:t>
            </a:r>
            <a:r>
              <a:rPr lang="fr-FR" sz="1200" i="1" dirty="0">
                <a:solidFill>
                  <a:srgbClr val="008000"/>
                </a:solidFill>
              </a:rPr>
              <a:t> of </a:t>
            </a:r>
            <a:r>
              <a:rPr lang="fr-FR" sz="1200" i="1" dirty="0" err="1">
                <a:solidFill>
                  <a:srgbClr val="008000"/>
                </a:solidFill>
              </a:rPr>
              <a:t>each</a:t>
            </a:r>
            <a:r>
              <a:rPr lang="fr-FR" sz="1200" i="1" dirty="0">
                <a:solidFill>
                  <a:srgbClr val="008000"/>
                </a:solidFill>
              </a:rPr>
              <a:t> local model</a:t>
            </a:r>
          </a:p>
        </p:txBody>
      </p:sp>
      <p:sp>
        <p:nvSpPr>
          <p:cNvPr id="17" name="Rectangle 16"/>
          <p:cNvSpPr/>
          <p:nvPr/>
        </p:nvSpPr>
        <p:spPr>
          <a:xfrm>
            <a:off x="3076" y="4155926"/>
            <a:ext cx="6856330" cy="276999"/>
          </a:xfrm>
          <a:prstGeom prst="rect">
            <a:avLst/>
          </a:prstGeom>
        </p:spPr>
        <p:txBody>
          <a:bodyPr wrap="square">
            <a:spAutoFit/>
          </a:bodyPr>
          <a:lstStyle/>
          <a:p>
            <a:pPr marL="285750" indent="-285750">
              <a:buFont typeface="Wingdings"/>
              <a:buChar char="è"/>
            </a:pPr>
            <a:r>
              <a:rPr lang="en-US" sz="1200" i="1" dirty="0">
                <a:solidFill>
                  <a:srgbClr val="FF0000"/>
                </a:solidFill>
                <a:sym typeface="Wingdings" panose="05000000000000000000" pitchFamily="2" charset="2"/>
              </a:rPr>
              <a:t>Models are not valid for mission duration less than 1 year</a:t>
            </a:r>
          </a:p>
        </p:txBody>
      </p:sp>
    </p:spTree>
    <p:extLst>
      <p:ext uri="{BB962C8B-B14F-4D97-AF65-F5344CB8AC3E}">
        <p14:creationId xmlns:p14="http://schemas.microsoft.com/office/powerpoint/2010/main" val="8583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t>Reminders</a:t>
            </a:r>
            <a:r>
              <a:rPr lang="fr-FR" sz="2000" dirty="0"/>
              <a:t> of the GREEN model</a:t>
            </a:r>
          </a:p>
        </p:txBody>
      </p:sp>
      <p:sp>
        <p:nvSpPr>
          <p:cNvPr id="3"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6</a:t>
            </a:fld>
            <a:endParaRPr lang="fr-FR" dirty="0"/>
          </a:p>
        </p:txBody>
      </p:sp>
      <p:sp>
        <p:nvSpPr>
          <p:cNvPr id="10" name="Titre 1"/>
          <p:cNvSpPr txBox="1">
            <a:spLocks/>
          </p:cNvSpPr>
          <p:nvPr/>
        </p:nvSpPr>
        <p:spPr bwMode="auto">
          <a:xfrm>
            <a:off x="251520" y="446393"/>
            <a:ext cx="8788400" cy="62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1600" kern="0" dirty="0" err="1">
                <a:solidFill>
                  <a:schemeClr val="tx1"/>
                </a:solidFill>
              </a:rPr>
              <a:t>Synthesis</a:t>
            </a:r>
            <a:r>
              <a:rPr lang="fr-FR" sz="1600" kern="0" dirty="0">
                <a:solidFill>
                  <a:schemeClr val="tx1"/>
                </a:solidFill>
              </a:rPr>
              <a:t> of </a:t>
            </a:r>
            <a:r>
              <a:rPr lang="fr-FR" sz="1600" kern="0" dirty="0" err="1">
                <a:solidFill>
                  <a:schemeClr val="tx1"/>
                </a:solidFill>
              </a:rPr>
              <a:t>models</a:t>
            </a:r>
            <a:r>
              <a:rPr lang="fr-FR" sz="1600" kern="0" dirty="0">
                <a:solidFill>
                  <a:schemeClr val="tx1"/>
                </a:solidFill>
              </a:rPr>
              <a:t> </a:t>
            </a:r>
            <a:r>
              <a:rPr lang="fr-FR" sz="1600" kern="0" dirty="0" err="1">
                <a:solidFill>
                  <a:schemeClr val="tx1"/>
                </a:solidFill>
              </a:rPr>
              <a:t>contained</a:t>
            </a:r>
            <a:r>
              <a:rPr lang="fr-FR" sz="1600" kern="0" dirty="0">
                <a:solidFill>
                  <a:schemeClr val="tx1"/>
                </a:solidFill>
              </a:rPr>
              <a:t> in GREEN (</a:t>
            </a:r>
            <a:r>
              <a:rPr lang="fr-FR" sz="1600" kern="0" dirty="0" err="1">
                <a:solidFill>
                  <a:schemeClr val="tx1"/>
                </a:solidFill>
              </a:rPr>
              <a:t>electron</a:t>
            </a:r>
            <a:r>
              <a:rPr lang="fr-FR" sz="1600" kern="0" dirty="0">
                <a:solidFill>
                  <a:schemeClr val="tx1"/>
                </a:solidFill>
              </a:rPr>
              <a:t>)</a:t>
            </a:r>
          </a:p>
        </p:txBody>
      </p:sp>
      <p:pic>
        <p:nvPicPr>
          <p:cNvPr id="14" name="Imag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72" y="955931"/>
            <a:ext cx="2377068" cy="1444148"/>
          </a:xfrm>
          <a:prstGeom prst="rect">
            <a:avLst/>
          </a:prstGeom>
          <a:noFill/>
          <a:ln>
            <a:noFill/>
          </a:ln>
        </p:spPr>
      </p:pic>
      <p:pic>
        <p:nvPicPr>
          <p:cNvPr id="16" name="Picture 1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801" y="919828"/>
            <a:ext cx="2844975" cy="166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ouble flèche horizontale 17"/>
          <p:cNvSpPr/>
          <p:nvPr/>
        </p:nvSpPr>
        <p:spPr>
          <a:xfrm>
            <a:off x="3831867" y="1659066"/>
            <a:ext cx="564708" cy="90869"/>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9" name="ZoneTexte 18"/>
          <p:cNvSpPr txBox="1"/>
          <p:nvPr/>
        </p:nvSpPr>
        <p:spPr>
          <a:xfrm>
            <a:off x="4492298" y="2417309"/>
            <a:ext cx="3517310" cy="261610"/>
          </a:xfrm>
          <a:prstGeom prst="rect">
            <a:avLst/>
          </a:prstGeom>
          <a:noFill/>
        </p:spPr>
        <p:txBody>
          <a:bodyPr wrap="none" rtlCol="0">
            <a:spAutoFit/>
          </a:bodyPr>
          <a:lstStyle/>
          <a:p>
            <a:r>
              <a:rPr lang="fr-FR" sz="1100" dirty="0" err="1"/>
              <a:t>Discontinuities</a:t>
            </a:r>
            <a:r>
              <a:rPr lang="fr-FR" sz="1100" dirty="0"/>
              <a:t> at the interface of </a:t>
            </a:r>
            <a:r>
              <a:rPr lang="fr-FR" sz="1100" dirty="0" err="1"/>
              <a:t>each</a:t>
            </a:r>
            <a:r>
              <a:rPr lang="fr-FR" sz="1100" dirty="0"/>
              <a:t> </a:t>
            </a:r>
            <a:r>
              <a:rPr lang="fr-FR" sz="1100" dirty="0" err="1"/>
              <a:t>sub</a:t>
            </a:r>
            <a:r>
              <a:rPr lang="fr-FR" sz="1100" dirty="0"/>
              <a:t>-model</a:t>
            </a:r>
          </a:p>
        </p:txBody>
      </p:sp>
      <mc:AlternateContent xmlns:mc="http://schemas.openxmlformats.org/markup-compatibility/2006" xmlns:a14="http://schemas.microsoft.com/office/drawing/2010/main">
        <mc:Choice Requires="a14">
          <p:sp>
            <p:nvSpPr>
              <p:cNvPr id="20" name="Rectangle 19"/>
              <p:cNvSpPr/>
              <p:nvPr/>
            </p:nvSpPr>
            <p:spPr>
              <a:xfrm>
                <a:off x="4334972" y="4227748"/>
                <a:ext cx="4572000" cy="4499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fr-FR" sz="1100" b="1" i="1" smtClean="0">
                          <a:latin typeface="Cambria Math" panose="02040503050406030204" pitchFamily="18" charset="0"/>
                        </a:rPr>
                        <m:t>𝒇𝒍𝒖𝒙</m:t>
                      </m:r>
                      <m:r>
                        <a:rPr lang="fr-FR" sz="1100" b="1" i="1" smtClean="0">
                          <a:latin typeface="Cambria Math" panose="02040503050406030204" pitchFamily="18" charset="0"/>
                        </a:rPr>
                        <m:t>= </m:t>
                      </m:r>
                      <m:f>
                        <m:fPr>
                          <m:ctrlPr>
                            <a:rPr lang="en-US" sz="1100" b="1" i="1" smtClean="0">
                              <a:latin typeface="Cambria Math" panose="02040503050406030204" pitchFamily="18" charset="0"/>
                            </a:rPr>
                          </m:ctrlPr>
                        </m:fPr>
                        <m:num>
                          <m:sSub>
                            <m:sSubPr>
                              <m:ctrlPr>
                                <a:rPr lang="en-US" sz="1100" b="1" i="1">
                                  <a:latin typeface="Cambria Math" panose="02040503050406030204" pitchFamily="18" charset="0"/>
                                </a:rPr>
                              </m:ctrlPr>
                            </m:sSubPr>
                            <m:e>
                              <m:r>
                                <a:rPr lang="fr-FR" sz="1100" b="1" i="1">
                                  <a:latin typeface="Cambria Math" panose="02040503050406030204" pitchFamily="18" charset="0"/>
                                </a:rPr>
                                <m:t>𝒇𝒍𝒖𝒙</m:t>
                              </m:r>
                            </m:e>
                            <m:sub>
                              <m:r>
                                <a:rPr lang="fr-FR" sz="1100" b="1" i="1" smtClean="0">
                                  <a:latin typeface="Cambria Math" panose="02040503050406030204" pitchFamily="18" charset="0"/>
                                </a:rPr>
                                <m:t>𝒈𝒓𝒆𝒚</m:t>
                              </m:r>
                            </m:sub>
                          </m:sSub>
                          <m:r>
                            <a:rPr lang="fr-FR" sz="1100" b="1" i="1">
                              <a:latin typeface="Cambria Math" panose="02040503050406030204" pitchFamily="18" charset="0"/>
                            </a:rPr>
                            <m:t>∗ </m:t>
                          </m:r>
                          <m:sSub>
                            <m:sSubPr>
                              <m:ctrlPr>
                                <a:rPr lang="en-US" sz="1100" b="1" i="1" smtClean="0">
                                  <a:latin typeface="Cambria Math" panose="02040503050406030204" pitchFamily="18" charset="0"/>
                                </a:rPr>
                              </m:ctrlPr>
                            </m:sSubPr>
                            <m:e>
                              <m:r>
                                <a:rPr lang="fr-FR" sz="1100" b="1" i="1">
                                  <a:latin typeface="Cambria Math" panose="02040503050406030204" pitchFamily="18" charset="0"/>
                                </a:rPr>
                                <m:t>𝒊𝒏𝒅</m:t>
                              </m:r>
                              <m:r>
                                <a:rPr lang="fr-FR" sz="1100" b="1" i="1" smtClean="0">
                                  <a:latin typeface="Cambria Math" panose="02040503050406030204" pitchFamily="18" charset="0"/>
                                </a:rPr>
                                <m:t>𝒆𝒙</m:t>
                              </m:r>
                            </m:e>
                            <m:sub>
                              <m:r>
                                <a:rPr lang="fr-FR" sz="1100" b="1" i="1" smtClean="0">
                                  <a:latin typeface="Cambria Math" panose="02040503050406030204" pitchFamily="18" charset="0"/>
                                </a:rPr>
                                <m:t>𝒈𝒓𝒆𝒚</m:t>
                              </m:r>
                            </m:sub>
                          </m:sSub>
                          <m:r>
                            <a:rPr lang="fr-FR" sz="1100" b="1" i="1" smtClean="0">
                              <a:latin typeface="Cambria Math" panose="02040503050406030204" pitchFamily="18" charset="0"/>
                            </a:rPr>
                            <m:t>+</m:t>
                          </m:r>
                          <m:sSub>
                            <m:sSubPr>
                              <m:ctrlPr>
                                <a:rPr lang="en-US" sz="1100" b="1" i="1">
                                  <a:latin typeface="Cambria Math" panose="02040503050406030204" pitchFamily="18" charset="0"/>
                                </a:rPr>
                              </m:ctrlPr>
                            </m:sSubPr>
                            <m:e>
                              <m:r>
                                <a:rPr lang="fr-FR" sz="1100" b="1" i="1">
                                  <a:latin typeface="Cambria Math" panose="02040503050406030204" pitchFamily="18" charset="0"/>
                                </a:rPr>
                                <m:t>𝒇𝒍𝒖𝒙</m:t>
                              </m:r>
                            </m:e>
                            <m:sub>
                              <m:r>
                                <a:rPr lang="fr-FR" sz="1100" b="1" i="1" smtClean="0">
                                  <a:latin typeface="Cambria Math"/>
                                </a:rPr>
                                <m:t>𝒓𝒆𝒅</m:t>
                              </m:r>
                            </m:sub>
                          </m:sSub>
                          <m:r>
                            <a:rPr lang="fr-FR" sz="1100" b="1" i="1">
                              <a:latin typeface="Cambria Math" panose="02040503050406030204" pitchFamily="18" charset="0"/>
                            </a:rPr>
                            <m:t>∗ </m:t>
                          </m:r>
                          <m:sSub>
                            <m:sSubPr>
                              <m:ctrlPr>
                                <a:rPr lang="en-US" sz="1100" b="1" i="1">
                                  <a:latin typeface="Cambria Math" panose="02040503050406030204" pitchFamily="18" charset="0"/>
                                </a:rPr>
                              </m:ctrlPr>
                            </m:sSubPr>
                            <m:e>
                              <m:r>
                                <a:rPr lang="fr-FR" sz="1100" b="1" i="1">
                                  <a:latin typeface="Cambria Math" panose="02040503050406030204" pitchFamily="18" charset="0"/>
                                </a:rPr>
                                <m:t>𝒊𝒏𝒅</m:t>
                              </m:r>
                              <m:r>
                                <a:rPr lang="fr-FR" sz="1100" b="1" i="1" smtClean="0">
                                  <a:latin typeface="Cambria Math" panose="02040503050406030204" pitchFamily="18" charset="0"/>
                                </a:rPr>
                                <m:t>𝒆𝒙</m:t>
                              </m:r>
                            </m:e>
                            <m:sub>
                              <m:r>
                                <a:rPr lang="fr-FR" sz="1100" b="1" i="1" smtClean="0">
                                  <a:latin typeface="Cambria Math"/>
                                </a:rPr>
                                <m:t>𝒓𝒆𝒅</m:t>
                              </m:r>
                            </m:sub>
                          </m:sSub>
                        </m:num>
                        <m:den>
                          <m:r>
                            <a:rPr lang="fr-FR" sz="1100" b="1" i="1" smtClean="0">
                              <a:latin typeface="Cambria Math" panose="02040503050406030204" pitchFamily="18" charset="0"/>
                            </a:rPr>
                            <m:t>𝒊𝒏𝒅𝒆𝒙</m:t>
                          </m:r>
                          <m:r>
                            <a:rPr lang="fr-FR" sz="1100" b="1" i="1" baseline="-25000" smtClean="0">
                              <a:latin typeface="Cambria Math" panose="02040503050406030204" pitchFamily="18" charset="0"/>
                            </a:rPr>
                            <m:t>𝒈𝒓𝒆𝒚</m:t>
                          </m:r>
                          <m:r>
                            <a:rPr lang="fr-FR" sz="1100" b="1" i="1">
                              <a:latin typeface="Cambria Math" panose="02040503050406030204" pitchFamily="18" charset="0"/>
                            </a:rPr>
                            <m:t>+</m:t>
                          </m:r>
                          <m:sSub>
                            <m:sSubPr>
                              <m:ctrlPr>
                                <a:rPr lang="en-US" sz="1100" b="1" i="1">
                                  <a:latin typeface="Cambria Math" panose="02040503050406030204" pitchFamily="18" charset="0"/>
                                </a:rPr>
                              </m:ctrlPr>
                            </m:sSubPr>
                            <m:e>
                              <m:r>
                                <a:rPr lang="fr-FR" sz="1100" b="1" i="1">
                                  <a:latin typeface="Cambria Math" panose="02040503050406030204" pitchFamily="18" charset="0"/>
                                </a:rPr>
                                <m:t>𝒊𝒏𝒅</m:t>
                              </m:r>
                              <m:r>
                                <a:rPr lang="fr-FR" sz="1100" b="1" i="1" smtClean="0">
                                  <a:latin typeface="Cambria Math" panose="02040503050406030204" pitchFamily="18" charset="0"/>
                                </a:rPr>
                                <m:t>𝒆𝒙</m:t>
                              </m:r>
                            </m:e>
                            <m:sub>
                              <m:r>
                                <a:rPr lang="fr-FR" sz="1100" b="1" i="1" smtClean="0">
                                  <a:latin typeface="Cambria Math"/>
                                </a:rPr>
                                <m:t>𝒓𝒆𝒅</m:t>
                              </m:r>
                            </m:sub>
                          </m:sSub>
                        </m:den>
                      </m:f>
                    </m:oMath>
                  </m:oMathPara>
                </a14:m>
                <a:endParaRPr lang="en-US" sz="1200" b="1" dirty="0"/>
              </a:p>
            </p:txBody>
          </p:sp>
        </mc:Choice>
        <mc:Fallback xmlns="">
          <p:sp>
            <p:nvSpPr>
              <p:cNvPr id="20" name="Rectangle 19"/>
              <p:cNvSpPr>
                <a:spLocks noRot="1" noChangeAspect="1" noMove="1" noResize="1" noEditPoints="1" noAdjustHandles="1" noChangeArrowheads="1" noChangeShapeType="1" noTextEdit="1"/>
              </p:cNvSpPr>
              <p:nvPr/>
            </p:nvSpPr>
            <p:spPr>
              <a:xfrm>
                <a:off x="4334972" y="4227748"/>
                <a:ext cx="4572000" cy="449931"/>
              </a:xfrm>
              <a:prstGeom prst="rect">
                <a:avLst/>
              </a:prstGeom>
              <a:blipFill rotWithShape="1">
                <a:blip r:embed="rId4"/>
                <a:stretch>
                  <a:fillRect b="-1370"/>
                </a:stretch>
              </a:blipFill>
            </p:spPr>
            <p:txBody>
              <a:bodyPr/>
              <a:lstStyle/>
              <a:p>
                <a:r>
                  <a:rPr lang="fr-FR">
                    <a:noFill/>
                  </a:rPr>
                  <a:t> </a:t>
                </a:r>
              </a:p>
            </p:txBody>
          </p:sp>
        </mc:Fallback>
      </mc:AlternateContent>
      <p:grpSp>
        <p:nvGrpSpPr>
          <p:cNvPr id="21" name="Groupe 20"/>
          <p:cNvGrpSpPr/>
          <p:nvPr/>
        </p:nvGrpSpPr>
        <p:grpSpPr>
          <a:xfrm>
            <a:off x="4716016" y="2859782"/>
            <a:ext cx="3111500" cy="1395413"/>
            <a:chOff x="4660900" y="3713163"/>
            <a:chExt cx="3641725" cy="1860550"/>
          </a:xfrm>
        </p:grpSpPr>
        <p:sp>
          <p:nvSpPr>
            <p:cNvPr id="22" name="AutoShape 3"/>
            <p:cNvSpPr>
              <a:spLocks noChangeAspect="1" noChangeArrowheads="1" noTextEdit="1"/>
            </p:cNvSpPr>
            <p:nvPr/>
          </p:nvSpPr>
          <p:spPr bwMode="auto">
            <a:xfrm>
              <a:off x="4660900" y="3713163"/>
              <a:ext cx="36417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5"/>
            <p:cNvSpPr>
              <a:spLocks noChangeArrowheads="1"/>
            </p:cNvSpPr>
            <p:nvPr/>
          </p:nvSpPr>
          <p:spPr bwMode="auto">
            <a:xfrm>
              <a:off x="5405438" y="4243388"/>
              <a:ext cx="1100138" cy="623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6"/>
            <p:cNvSpPr>
              <a:spLocks noChangeArrowheads="1"/>
            </p:cNvSpPr>
            <p:nvPr/>
          </p:nvSpPr>
          <p:spPr bwMode="auto">
            <a:xfrm>
              <a:off x="5405438" y="4243388"/>
              <a:ext cx="1100138" cy="623888"/>
            </a:xfrm>
            <a:prstGeom prst="rect">
              <a:avLst/>
            </a:pr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p:nvSpPr>
          <p:spPr bwMode="auto">
            <a:xfrm>
              <a:off x="6505575" y="4022726"/>
              <a:ext cx="1211263" cy="660400"/>
            </a:xfrm>
            <a:prstGeom prst="rect">
              <a:avLst/>
            </a:prstGeom>
            <a:solidFill>
              <a:schemeClr val="bg1">
                <a:lumMod val="50000"/>
              </a:schemeClr>
            </a:solid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p:nvSpPr>
          <p:spPr bwMode="auto">
            <a:xfrm>
              <a:off x="6505575" y="4022726"/>
              <a:ext cx="1211263" cy="660400"/>
            </a:xfrm>
            <a:prstGeom prst="rect">
              <a:avLst/>
            </a:prstGeom>
            <a:noFill/>
            <a:ln w="1270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EditPoints="1"/>
            </p:cNvSpPr>
            <p:nvPr/>
          </p:nvSpPr>
          <p:spPr bwMode="auto">
            <a:xfrm>
              <a:off x="4975225" y="3748088"/>
              <a:ext cx="50800" cy="1485900"/>
            </a:xfrm>
            <a:custGeom>
              <a:avLst/>
              <a:gdLst>
                <a:gd name="T0" fmla="*/ 569 w 1043"/>
                <a:gd name="T1" fmla="*/ 30588 h 30588"/>
                <a:gd name="T2" fmla="*/ 569 w 1043"/>
                <a:gd name="T3" fmla="*/ 95 h 30588"/>
                <a:gd name="T4" fmla="*/ 473 w 1043"/>
                <a:gd name="T5" fmla="*/ 95 h 30588"/>
                <a:gd name="T6" fmla="*/ 473 w 1043"/>
                <a:gd name="T7" fmla="*/ 30588 h 30588"/>
                <a:gd name="T8" fmla="*/ 569 w 1043"/>
                <a:gd name="T9" fmla="*/ 30588 h 30588"/>
                <a:gd name="T10" fmla="*/ 1030 w 1043"/>
                <a:gd name="T11" fmla="*/ 871 h 30588"/>
                <a:gd name="T12" fmla="*/ 521 w 1043"/>
                <a:gd name="T13" fmla="*/ 0 h 30588"/>
                <a:gd name="T14" fmla="*/ 13 w 1043"/>
                <a:gd name="T15" fmla="*/ 871 h 30588"/>
                <a:gd name="T16" fmla="*/ 31 w 1043"/>
                <a:gd name="T17" fmla="*/ 937 h 30588"/>
                <a:gd name="T18" fmla="*/ 96 w 1043"/>
                <a:gd name="T19" fmla="*/ 920 h 30588"/>
                <a:gd name="T20" fmla="*/ 563 w 1043"/>
                <a:gd name="T21" fmla="*/ 120 h 30588"/>
                <a:gd name="T22" fmla="*/ 480 w 1043"/>
                <a:gd name="T23" fmla="*/ 120 h 30588"/>
                <a:gd name="T24" fmla="*/ 947 w 1043"/>
                <a:gd name="T25" fmla="*/ 920 h 30588"/>
                <a:gd name="T26" fmla="*/ 1012 w 1043"/>
                <a:gd name="T27" fmla="*/ 937 h 30588"/>
                <a:gd name="T28" fmla="*/ 1030 w 1043"/>
                <a:gd name="T29" fmla="*/ 871 h 30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3" h="30588">
                  <a:moveTo>
                    <a:pt x="569" y="30588"/>
                  </a:moveTo>
                  <a:lnTo>
                    <a:pt x="569" y="95"/>
                  </a:lnTo>
                  <a:lnTo>
                    <a:pt x="473" y="95"/>
                  </a:lnTo>
                  <a:lnTo>
                    <a:pt x="473" y="30588"/>
                  </a:lnTo>
                  <a:lnTo>
                    <a:pt x="569" y="30588"/>
                  </a:lnTo>
                  <a:close/>
                  <a:moveTo>
                    <a:pt x="1030" y="871"/>
                  </a:moveTo>
                  <a:lnTo>
                    <a:pt x="521" y="0"/>
                  </a:lnTo>
                  <a:lnTo>
                    <a:pt x="13" y="871"/>
                  </a:lnTo>
                  <a:cubicBezTo>
                    <a:pt x="0" y="894"/>
                    <a:pt x="8" y="924"/>
                    <a:pt x="31" y="937"/>
                  </a:cubicBezTo>
                  <a:cubicBezTo>
                    <a:pt x="54" y="950"/>
                    <a:pt x="83" y="943"/>
                    <a:pt x="96" y="920"/>
                  </a:cubicBezTo>
                  <a:lnTo>
                    <a:pt x="563" y="120"/>
                  </a:lnTo>
                  <a:lnTo>
                    <a:pt x="480" y="120"/>
                  </a:lnTo>
                  <a:lnTo>
                    <a:pt x="947" y="920"/>
                  </a:lnTo>
                  <a:cubicBezTo>
                    <a:pt x="960" y="943"/>
                    <a:pt x="989" y="950"/>
                    <a:pt x="1012" y="937"/>
                  </a:cubicBezTo>
                  <a:cubicBezTo>
                    <a:pt x="1035" y="924"/>
                    <a:pt x="1043" y="894"/>
                    <a:pt x="1030" y="871"/>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noEditPoints="1"/>
            </p:cNvSpPr>
            <p:nvPr/>
          </p:nvSpPr>
          <p:spPr bwMode="auto">
            <a:xfrm>
              <a:off x="5000625" y="5208588"/>
              <a:ext cx="3267075" cy="50800"/>
            </a:xfrm>
            <a:custGeom>
              <a:avLst/>
              <a:gdLst>
                <a:gd name="T0" fmla="*/ 0 w 16821"/>
                <a:gd name="T1" fmla="*/ 118 h 261"/>
                <a:gd name="T2" fmla="*/ 16798 w 16821"/>
                <a:gd name="T3" fmla="*/ 118 h 261"/>
                <a:gd name="T4" fmla="*/ 16798 w 16821"/>
                <a:gd name="T5" fmla="*/ 142 h 261"/>
                <a:gd name="T6" fmla="*/ 0 w 16821"/>
                <a:gd name="T7" fmla="*/ 142 h 261"/>
                <a:gd name="T8" fmla="*/ 0 w 16821"/>
                <a:gd name="T9" fmla="*/ 118 h 261"/>
                <a:gd name="T10" fmla="*/ 16604 w 16821"/>
                <a:gd name="T11" fmla="*/ 3 h 261"/>
                <a:gd name="T12" fmla="*/ 16821 w 16821"/>
                <a:gd name="T13" fmla="*/ 130 h 261"/>
                <a:gd name="T14" fmla="*/ 16604 w 16821"/>
                <a:gd name="T15" fmla="*/ 258 h 261"/>
                <a:gd name="T16" fmla="*/ 16587 w 16821"/>
                <a:gd name="T17" fmla="*/ 253 h 261"/>
                <a:gd name="T18" fmla="*/ 16591 w 16821"/>
                <a:gd name="T19" fmla="*/ 237 h 261"/>
                <a:gd name="T20" fmla="*/ 16791 w 16821"/>
                <a:gd name="T21" fmla="*/ 120 h 261"/>
                <a:gd name="T22" fmla="*/ 16791 w 16821"/>
                <a:gd name="T23" fmla="*/ 141 h 261"/>
                <a:gd name="T24" fmla="*/ 16591 w 16821"/>
                <a:gd name="T25" fmla="*/ 24 h 261"/>
                <a:gd name="T26" fmla="*/ 16587 w 16821"/>
                <a:gd name="T27" fmla="*/ 8 h 261"/>
                <a:gd name="T28" fmla="*/ 16604 w 16821"/>
                <a:gd name="T29" fmla="*/ 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21" h="261">
                  <a:moveTo>
                    <a:pt x="0" y="118"/>
                  </a:moveTo>
                  <a:lnTo>
                    <a:pt x="16798" y="118"/>
                  </a:lnTo>
                  <a:lnTo>
                    <a:pt x="16798" y="142"/>
                  </a:lnTo>
                  <a:lnTo>
                    <a:pt x="0" y="142"/>
                  </a:lnTo>
                  <a:lnTo>
                    <a:pt x="0" y="118"/>
                  </a:lnTo>
                  <a:close/>
                  <a:moveTo>
                    <a:pt x="16604" y="3"/>
                  </a:moveTo>
                  <a:lnTo>
                    <a:pt x="16821" y="130"/>
                  </a:lnTo>
                  <a:lnTo>
                    <a:pt x="16604" y="258"/>
                  </a:lnTo>
                  <a:cubicBezTo>
                    <a:pt x="16598" y="261"/>
                    <a:pt x="16590" y="259"/>
                    <a:pt x="16587" y="253"/>
                  </a:cubicBezTo>
                  <a:cubicBezTo>
                    <a:pt x="16584" y="247"/>
                    <a:pt x="16586" y="240"/>
                    <a:pt x="16591" y="237"/>
                  </a:cubicBezTo>
                  <a:lnTo>
                    <a:pt x="16791" y="120"/>
                  </a:lnTo>
                  <a:lnTo>
                    <a:pt x="16791" y="141"/>
                  </a:lnTo>
                  <a:lnTo>
                    <a:pt x="16591" y="24"/>
                  </a:lnTo>
                  <a:cubicBezTo>
                    <a:pt x="16586" y="21"/>
                    <a:pt x="16584" y="13"/>
                    <a:pt x="16587" y="8"/>
                  </a:cubicBezTo>
                  <a:cubicBezTo>
                    <a:pt x="16590" y="2"/>
                    <a:pt x="16598" y="0"/>
                    <a:pt x="16604" y="3"/>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1"/>
            <p:cNvSpPr>
              <a:spLocks noChangeArrowheads="1"/>
            </p:cNvSpPr>
            <p:nvPr/>
          </p:nvSpPr>
          <p:spPr bwMode="auto">
            <a:xfrm>
              <a:off x="6318250" y="5292726"/>
              <a:ext cx="65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L</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12"/>
            <p:cNvSpPr>
              <a:spLocks noChangeArrowheads="1"/>
            </p:cNvSpPr>
            <p:nvPr/>
          </p:nvSpPr>
          <p:spPr bwMode="auto">
            <a:xfrm>
              <a:off x="4754563" y="4484688"/>
              <a:ext cx="1376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Ec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13"/>
            <p:cNvSpPr>
              <a:spLocks noChangeArrowheads="1"/>
            </p:cNvSpPr>
            <p:nvPr/>
          </p:nvSpPr>
          <p:spPr bwMode="auto">
            <a:xfrm>
              <a:off x="5929313" y="4462463"/>
              <a:ext cx="78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 name="Rectangle 14"/>
            <p:cNvSpPr>
              <a:spLocks noChangeArrowheads="1"/>
            </p:cNvSpPr>
            <p:nvPr/>
          </p:nvSpPr>
          <p:spPr bwMode="auto">
            <a:xfrm>
              <a:off x="7072313" y="4260851"/>
              <a:ext cx="78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Calibri"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Freeform 15"/>
            <p:cNvSpPr>
              <a:spLocks noEditPoints="1"/>
            </p:cNvSpPr>
            <p:nvPr/>
          </p:nvSpPr>
          <p:spPr bwMode="auto">
            <a:xfrm>
              <a:off x="5141913" y="3884613"/>
              <a:ext cx="1663700" cy="1298575"/>
            </a:xfrm>
            <a:custGeom>
              <a:avLst/>
              <a:gdLst>
                <a:gd name="T0" fmla="*/ 136 w 17144"/>
                <a:gd name="T1" fmla="*/ 12340 h 13360"/>
                <a:gd name="T2" fmla="*/ 0 w 17144"/>
                <a:gd name="T3" fmla="*/ 11388 h 13360"/>
                <a:gd name="T4" fmla="*/ 136 w 17144"/>
                <a:gd name="T5" fmla="*/ 10572 h 13360"/>
                <a:gd name="T6" fmla="*/ 0 w 17144"/>
                <a:gd name="T7" fmla="*/ 9348 h 13360"/>
                <a:gd name="T8" fmla="*/ 0 w 17144"/>
                <a:gd name="T9" fmla="*/ 8668 h 13360"/>
                <a:gd name="T10" fmla="*/ 136 w 17144"/>
                <a:gd name="T11" fmla="*/ 7444 h 13360"/>
                <a:gd name="T12" fmla="*/ 0 w 17144"/>
                <a:gd name="T13" fmla="*/ 6492 h 13360"/>
                <a:gd name="T14" fmla="*/ 136 w 17144"/>
                <a:gd name="T15" fmla="*/ 5676 h 13360"/>
                <a:gd name="T16" fmla="*/ 0 w 17144"/>
                <a:gd name="T17" fmla="*/ 4452 h 13360"/>
                <a:gd name="T18" fmla="*/ 0 w 17144"/>
                <a:gd name="T19" fmla="*/ 3772 h 13360"/>
                <a:gd name="T20" fmla="*/ 136 w 17144"/>
                <a:gd name="T21" fmla="*/ 2548 h 13360"/>
                <a:gd name="T22" fmla="*/ 0 w 17144"/>
                <a:gd name="T23" fmla="*/ 1596 h 13360"/>
                <a:gd name="T24" fmla="*/ 136 w 17144"/>
                <a:gd name="T25" fmla="*/ 780 h 13360"/>
                <a:gd name="T26" fmla="*/ 580 w 17144"/>
                <a:gd name="T27" fmla="*/ 0 h 13360"/>
                <a:gd name="T28" fmla="*/ 1260 w 17144"/>
                <a:gd name="T29" fmla="*/ 0 h 13360"/>
                <a:gd name="T30" fmla="*/ 2484 w 17144"/>
                <a:gd name="T31" fmla="*/ 136 h 13360"/>
                <a:gd name="T32" fmla="*/ 3436 w 17144"/>
                <a:gd name="T33" fmla="*/ 0 h 13360"/>
                <a:gd name="T34" fmla="*/ 4252 w 17144"/>
                <a:gd name="T35" fmla="*/ 136 h 13360"/>
                <a:gd name="T36" fmla="*/ 5476 w 17144"/>
                <a:gd name="T37" fmla="*/ 0 h 13360"/>
                <a:gd name="T38" fmla="*/ 6156 w 17144"/>
                <a:gd name="T39" fmla="*/ 0 h 13360"/>
                <a:gd name="T40" fmla="*/ 7380 w 17144"/>
                <a:gd name="T41" fmla="*/ 136 h 13360"/>
                <a:gd name="T42" fmla="*/ 8332 w 17144"/>
                <a:gd name="T43" fmla="*/ 0 h 13360"/>
                <a:gd name="T44" fmla="*/ 9148 w 17144"/>
                <a:gd name="T45" fmla="*/ 136 h 13360"/>
                <a:gd name="T46" fmla="*/ 10372 w 17144"/>
                <a:gd name="T47" fmla="*/ 0 h 13360"/>
                <a:gd name="T48" fmla="*/ 11052 w 17144"/>
                <a:gd name="T49" fmla="*/ 0 h 13360"/>
                <a:gd name="T50" fmla="*/ 12276 w 17144"/>
                <a:gd name="T51" fmla="*/ 136 h 13360"/>
                <a:gd name="T52" fmla="*/ 13228 w 17144"/>
                <a:gd name="T53" fmla="*/ 0 h 13360"/>
                <a:gd name="T54" fmla="*/ 14044 w 17144"/>
                <a:gd name="T55" fmla="*/ 136 h 13360"/>
                <a:gd name="T56" fmla="*/ 15268 w 17144"/>
                <a:gd name="T57" fmla="*/ 0 h 13360"/>
                <a:gd name="T58" fmla="*/ 15948 w 17144"/>
                <a:gd name="T59" fmla="*/ 0 h 13360"/>
                <a:gd name="T60" fmla="*/ 17144 w 17144"/>
                <a:gd name="T61" fmla="*/ 68 h 13360"/>
                <a:gd name="T62" fmla="*/ 17144 w 17144"/>
                <a:gd name="T63" fmla="*/ 980 h 13360"/>
                <a:gd name="T64" fmla="*/ 17144 w 17144"/>
                <a:gd name="T65" fmla="*/ 1660 h 13360"/>
                <a:gd name="T66" fmla="*/ 17008 w 17144"/>
                <a:gd name="T67" fmla="*/ 2884 h 13360"/>
                <a:gd name="T68" fmla="*/ 17144 w 17144"/>
                <a:gd name="T69" fmla="*/ 3836 h 13360"/>
                <a:gd name="T70" fmla="*/ 17008 w 17144"/>
                <a:gd name="T71" fmla="*/ 4652 h 13360"/>
                <a:gd name="T72" fmla="*/ 17144 w 17144"/>
                <a:gd name="T73" fmla="*/ 5876 h 13360"/>
                <a:gd name="T74" fmla="*/ 17144 w 17144"/>
                <a:gd name="T75" fmla="*/ 6556 h 13360"/>
                <a:gd name="T76" fmla="*/ 17008 w 17144"/>
                <a:gd name="T77" fmla="*/ 7780 h 13360"/>
                <a:gd name="T78" fmla="*/ 17144 w 17144"/>
                <a:gd name="T79" fmla="*/ 8732 h 13360"/>
                <a:gd name="T80" fmla="*/ 17008 w 17144"/>
                <a:gd name="T81" fmla="*/ 9548 h 13360"/>
                <a:gd name="T82" fmla="*/ 17144 w 17144"/>
                <a:gd name="T83" fmla="*/ 10772 h 13360"/>
                <a:gd name="T84" fmla="*/ 17144 w 17144"/>
                <a:gd name="T85" fmla="*/ 11452 h 13360"/>
                <a:gd name="T86" fmla="*/ 17008 w 17144"/>
                <a:gd name="T87" fmla="*/ 12676 h 13360"/>
                <a:gd name="T88" fmla="*/ 16740 w 17144"/>
                <a:gd name="T89" fmla="*/ 13360 h 13360"/>
                <a:gd name="T90" fmla="*/ 15924 w 17144"/>
                <a:gd name="T91" fmla="*/ 13224 h 13360"/>
                <a:gd name="T92" fmla="*/ 14700 w 17144"/>
                <a:gd name="T93" fmla="*/ 13360 h 13360"/>
                <a:gd name="T94" fmla="*/ 14020 w 17144"/>
                <a:gd name="T95" fmla="*/ 13360 h 13360"/>
                <a:gd name="T96" fmla="*/ 12796 w 17144"/>
                <a:gd name="T97" fmla="*/ 13224 h 13360"/>
                <a:gd name="T98" fmla="*/ 11844 w 17144"/>
                <a:gd name="T99" fmla="*/ 13360 h 13360"/>
                <a:gd name="T100" fmla="*/ 11028 w 17144"/>
                <a:gd name="T101" fmla="*/ 13224 h 13360"/>
                <a:gd name="T102" fmla="*/ 9804 w 17144"/>
                <a:gd name="T103" fmla="*/ 13360 h 13360"/>
                <a:gd name="T104" fmla="*/ 9124 w 17144"/>
                <a:gd name="T105" fmla="*/ 13360 h 13360"/>
                <a:gd name="T106" fmla="*/ 7900 w 17144"/>
                <a:gd name="T107" fmla="*/ 13224 h 13360"/>
                <a:gd name="T108" fmla="*/ 6948 w 17144"/>
                <a:gd name="T109" fmla="*/ 13360 h 13360"/>
                <a:gd name="T110" fmla="*/ 6132 w 17144"/>
                <a:gd name="T111" fmla="*/ 13224 h 13360"/>
                <a:gd name="T112" fmla="*/ 4908 w 17144"/>
                <a:gd name="T113" fmla="*/ 13360 h 13360"/>
                <a:gd name="T114" fmla="*/ 4228 w 17144"/>
                <a:gd name="T115" fmla="*/ 13360 h 13360"/>
                <a:gd name="T116" fmla="*/ 3004 w 17144"/>
                <a:gd name="T117" fmla="*/ 13224 h 13360"/>
                <a:gd name="T118" fmla="*/ 2052 w 17144"/>
                <a:gd name="T119" fmla="*/ 13360 h 13360"/>
                <a:gd name="T120" fmla="*/ 1236 w 17144"/>
                <a:gd name="T121" fmla="*/ 13224 h 13360"/>
                <a:gd name="T122" fmla="*/ 68 w 17144"/>
                <a:gd name="T123" fmla="*/ 13360 h 1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44" h="13360">
                  <a:moveTo>
                    <a:pt x="0" y="13292"/>
                  </a:moveTo>
                  <a:lnTo>
                    <a:pt x="0" y="13156"/>
                  </a:lnTo>
                  <a:lnTo>
                    <a:pt x="136" y="13156"/>
                  </a:lnTo>
                  <a:lnTo>
                    <a:pt x="136" y="13292"/>
                  </a:lnTo>
                  <a:lnTo>
                    <a:pt x="0" y="13292"/>
                  </a:lnTo>
                  <a:close/>
                  <a:moveTo>
                    <a:pt x="0" y="13020"/>
                  </a:moveTo>
                  <a:lnTo>
                    <a:pt x="0" y="12884"/>
                  </a:lnTo>
                  <a:lnTo>
                    <a:pt x="136" y="12884"/>
                  </a:lnTo>
                  <a:lnTo>
                    <a:pt x="136" y="13020"/>
                  </a:lnTo>
                  <a:lnTo>
                    <a:pt x="0" y="13020"/>
                  </a:lnTo>
                  <a:close/>
                  <a:moveTo>
                    <a:pt x="0" y="12748"/>
                  </a:moveTo>
                  <a:lnTo>
                    <a:pt x="0" y="12612"/>
                  </a:lnTo>
                  <a:lnTo>
                    <a:pt x="136" y="12612"/>
                  </a:lnTo>
                  <a:lnTo>
                    <a:pt x="136" y="12748"/>
                  </a:lnTo>
                  <a:lnTo>
                    <a:pt x="0" y="12748"/>
                  </a:lnTo>
                  <a:close/>
                  <a:moveTo>
                    <a:pt x="0" y="12476"/>
                  </a:moveTo>
                  <a:lnTo>
                    <a:pt x="0" y="12340"/>
                  </a:lnTo>
                  <a:lnTo>
                    <a:pt x="136" y="12340"/>
                  </a:lnTo>
                  <a:lnTo>
                    <a:pt x="136" y="12476"/>
                  </a:lnTo>
                  <a:lnTo>
                    <a:pt x="0" y="12476"/>
                  </a:lnTo>
                  <a:close/>
                  <a:moveTo>
                    <a:pt x="0" y="12204"/>
                  </a:moveTo>
                  <a:lnTo>
                    <a:pt x="0" y="12068"/>
                  </a:lnTo>
                  <a:lnTo>
                    <a:pt x="136" y="12068"/>
                  </a:lnTo>
                  <a:lnTo>
                    <a:pt x="136" y="12204"/>
                  </a:lnTo>
                  <a:lnTo>
                    <a:pt x="0" y="12204"/>
                  </a:lnTo>
                  <a:close/>
                  <a:moveTo>
                    <a:pt x="0" y="11932"/>
                  </a:moveTo>
                  <a:lnTo>
                    <a:pt x="0" y="11796"/>
                  </a:lnTo>
                  <a:lnTo>
                    <a:pt x="136" y="11796"/>
                  </a:lnTo>
                  <a:lnTo>
                    <a:pt x="136" y="11932"/>
                  </a:lnTo>
                  <a:lnTo>
                    <a:pt x="0" y="11932"/>
                  </a:lnTo>
                  <a:close/>
                  <a:moveTo>
                    <a:pt x="0" y="11660"/>
                  </a:moveTo>
                  <a:lnTo>
                    <a:pt x="0" y="11524"/>
                  </a:lnTo>
                  <a:lnTo>
                    <a:pt x="136" y="11524"/>
                  </a:lnTo>
                  <a:lnTo>
                    <a:pt x="136" y="11660"/>
                  </a:lnTo>
                  <a:lnTo>
                    <a:pt x="0" y="11660"/>
                  </a:lnTo>
                  <a:close/>
                  <a:moveTo>
                    <a:pt x="0" y="11388"/>
                  </a:moveTo>
                  <a:lnTo>
                    <a:pt x="0" y="11252"/>
                  </a:lnTo>
                  <a:lnTo>
                    <a:pt x="136" y="11252"/>
                  </a:lnTo>
                  <a:lnTo>
                    <a:pt x="136" y="11388"/>
                  </a:lnTo>
                  <a:lnTo>
                    <a:pt x="0" y="11388"/>
                  </a:lnTo>
                  <a:close/>
                  <a:moveTo>
                    <a:pt x="0" y="11116"/>
                  </a:moveTo>
                  <a:lnTo>
                    <a:pt x="0" y="10980"/>
                  </a:lnTo>
                  <a:lnTo>
                    <a:pt x="136" y="10980"/>
                  </a:lnTo>
                  <a:lnTo>
                    <a:pt x="136" y="11116"/>
                  </a:lnTo>
                  <a:lnTo>
                    <a:pt x="0" y="11116"/>
                  </a:lnTo>
                  <a:close/>
                  <a:moveTo>
                    <a:pt x="0" y="10844"/>
                  </a:moveTo>
                  <a:lnTo>
                    <a:pt x="0" y="10708"/>
                  </a:lnTo>
                  <a:lnTo>
                    <a:pt x="136" y="10708"/>
                  </a:lnTo>
                  <a:lnTo>
                    <a:pt x="136" y="10844"/>
                  </a:lnTo>
                  <a:lnTo>
                    <a:pt x="0" y="10844"/>
                  </a:lnTo>
                  <a:close/>
                  <a:moveTo>
                    <a:pt x="0" y="10572"/>
                  </a:moveTo>
                  <a:lnTo>
                    <a:pt x="0" y="10436"/>
                  </a:lnTo>
                  <a:lnTo>
                    <a:pt x="136" y="10436"/>
                  </a:lnTo>
                  <a:lnTo>
                    <a:pt x="136" y="10572"/>
                  </a:lnTo>
                  <a:lnTo>
                    <a:pt x="0" y="10572"/>
                  </a:lnTo>
                  <a:close/>
                  <a:moveTo>
                    <a:pt x="0" y="10300"/>
                  </a:moveTo>
                  <a:lnTo>
                    <a:pt x="0" y="10164"/>
                  </a:lnTo>
                  <a:lnTo>
                    <a:pt x="136" y="10164"/>
                  </a:lnTo>
                  <a:lnTo>
                    <a:pt x="136" y="10300"/>
                  </a:lnTo>
                  <a:lnTo>
                    <a:pt x="0" y="10300"/>
                  </a:lnTo>
                  <a:close/>
                  <a:moveTo>
                    <a:pt x="0" y="10028"/>
                  </a:moveTo>
                  <a:lnTo>
                    <a:pt x="0" y="9892"/>
                  </a:lnTo>
                  <a:lnTo>
                    <a:pt x="136" y="9892"/>
                  </a:lnTo>
                  <a:lnTo>
                    <a:pt x="136" y="10028"/>
                  </a:lnTo>
                  <a:lnTo>
                    <a:pt x="0" y="10028"/>
                  </a:lnTo>
                  <a:close/>
                  <a:moveTo>
                    <a:pt x="0" y="9756"/>
                  </a:moveTo>
                  <a:lnTo>
                    <a:pt x="0" y="9620"/>
                  </a:lnTo>
                  <a:lnTo>
                    <a:pt x="136" y="9620"/>
                  </a:lnTo>
                  <a:lnTo>
                    <a:pt x="136" y="9756"/>
                  </a:lnTo>
                  <a:lnTo>
                    <a:pt x="0" y="9756"/>
                  </a:lnTo>
                  <a:close/>
                  <a:moveTo>
                    <a:pt x="0" y="9484"/>
                  </a:moveTo>
                  <a:lnTo>
                    <a:pt x="0" y="9348"/>
                  </a:lnTo>
                  <a:lnTo>
                    <a:pt x="136" y="9348"/>
                  </a:lnTo>
                  <a:lnTo>
                    <a:pt x="136" y="9484"/>
                  </a:lnTo>
                  <a:lnTo>
                    <a:pt x="0" y="9484"/>
                  </a:lnTo>
                  <a:close/>
                  <a:moveTo>
                    <a:pt x="0" y="9212"/>
                  </a:moveTo>
                  <a:lnTo>
                    <a:pt x="0" y="9076"/>
                  </a:lnTo>
                  <a:lnTo>
                    <a:pt x="136" y="9076"/>
                  </a:lnTo>
                  <a:lnTo>
                    <a:pt x="136" y="9212"/>
                  </a:lnTo>
                  <a:lnTo>
                    <a:pt x="0" y="9212"/>
                  </a:lnTo>
                  <a:close/>
                  <a:moveTo>
                    <a:pt x="0" y="8940"/>
                  </a:moveTo>
                  <a:lnTo>
                    <a:pt x="0" y="8804"/>
                  </a:lnTo>
                  <a:lnTo>
                    <a:pt x="136" y="8804"/>
                  </a:lnTo>
                  <a:lnTo>
                    <a:pt x="136" y="8940"/>
                  </a:lnTo>
                  <a:lnTo>
                    <a:pt x="0" y="8940"/>
                  </a:lnTo>
                  <a:close/>
                  <a:moveTo>
                    <a:pt x="0" y="8668"/>
                  </a:moveTo>
                  <a:lnTo>
                    <a:pt x="0" y="8532"/>
                  </a:lnTo>
                  <a:lnTo>
                    <a:pt x="136" y="8532"/>
                  </a:lnTo>
                  <a:lnTo>
                    <a:pt x="136" y="8668"/>
                  </a:lnTo>
                  <a:lnTo>
                    <a:pt x="0" y="8668"/>
                  </a:lnTo>
                  <a:close/>
                  <a:moveTo>
                    <a:pt x="0" y="8396"/>
                  </a:moveTo>
                  <a:lnTo>
                    <a:pt x="0" y="8260"/>
                  </a:lnTo>
                  <a:lnTo>
                    <a:pt x="136" y="8260"/>
                  </a:lnTo>
                  <a:lnTo>
                    <a:pt x="136" y="8396"/>
                  </a:lnTo>
                  <a:lnTo>
                    <a:pt x="0" y="8396"/>
                  </a:lnTo>
                  <a:close/>
                  <a:moveTo>
                    <a:pt x="0" y="8124"/>
                  </a:moveTo>
                  <a:lnTo>
                    <a:pt x="0" y="7988"/>
                  </a:lnTo>
                  <a:lnTo>
                    <a:pt x="136" y="7988"/>
                  </a:lnTo>
                  <a:lnTo>
                    <a:pt x="136" y="8124"/>
                  </a:lnTo>
                  <a:lnTo>
                    <a:pt x="0" y="8124"/>
                  </a:lnTo>
                  <a:close/>
                  <a:moveTo>
                    <a:pt x="0" y="7852"/>
                  </a:moveTo>
                  <a:lnTo>
                    <a:pt x="0" y="7716"/>
                  </a:lnTo>
                  <a:lnTo>
                    <a:pt x="136" y="7716"/>
                  </a:lnTo>
                  <a:lnTo>
                    <a:pt x="136" y="7852"/>
                  </a:lnTo>
                  <a:lnTo>
                    <a:pt x="0" y="7852"/>
                  </a:lnTo>
                  <a:close/>
                  <a:moveTo>
                    <a:pt x="0" y="7580"/>
                  </a:moveTo>
                  <a:lnTo>
                    <a:pt x="0" y="7444"/>
                  </a:lnTo>
                  <a:lnTo>
                    <a:pt x="136" y="7444"/>
                  </a:lnTo>
                  <a:lnTo>
                    <a:pt x="136" y="7580"/>
                  </a:lnTo>
                  <a:lnTo>
                    <a:pt x="0" y="7580"/>
                  </a:lnTo>
                  <a:close/>
                  <a:moveTo>
                    <a:pt x="0" y="7308"/>
                  </a:moveTo>
                  <a:lnTo>
                    <a:pt x="0" y="7172"/>
                  </a:lnTo>
                  <a:lnTo>
                    <a:pt x="136" y="7172"/>
                  </a:lnTo>
                  <a:lnTo>
                    <a:pt x="136" y="7308"/>
                  </a:lnTo>
                  <a:lnTo>
                    <a:pt x="0" y="7308"/>
                  </a:lnTo>
                  <a:close/>
                  <a:moveTo>
                    <a:pt x="0" y="7036"/>
                  </a:moveTo>
                  <a:lnTo>
                    <a:pt x="0" y="6900"/>
                  </a:lnTo>
                  <a:lnTo>
                    <a:pt x="136" y="6900"/>
                  </a:lnTo>
                  <a:lnTo>
                    <a:pt x="136" y="7036"/>
                  </a:lnTo>
                  <a:lnTo>
                    <a:pt x="0" y="7036"/>
                  </a:lnTo>
                  <a:close/>
                  <a:moveTo>
                    <a:pt x="0" y="6764"/>
                  </a:moveTo>
                  <a:lnTo>
                    <a:pt x="0" y="6628"/>
                  </a:lnTo>
                  <a:lnTo>
                    <a:pt x="136" y="6628"/>
                  </a:lnTo>
                  <a:lnTo>
                    <a:pt x="136" y="6764"/>
                  </a:lnTo>
                  <a:lnTo>
                    <a:pt x="0" y="6764"/>
                  </a:lnTo>
                  <a:close/>
                  <a:moveTo>
                    <a:pt x="0" y="6492"/>
                  </a:moveTo>
                  <a:lnTo>
                    <a:pt x="0" y="6356"/>
                  </a:lnTo>
                  <a:lnTo>
                    <a:pt x="136" y="6356"/>
                  </a:lnTo>
                  <a:lnTo>
                    <a:pt x="136" y="6492"/>
                  </a:lnTo>
                  <a:lnTo>
                    <a:pt x="0" y="6492"/>
                  </a:lnTo>
                  <a:close/>
                  <a:moveTo>
                    <a:pt x="0" y="6220"/>
                  </a:moveTo>
                  <a:lnTo>
                    <a:pt x="0" y="6084"/>
                  </a:lnTo>
                  <a:lnTo>
                    <a:pt x="136" y="6084"/>
                  </a:lnTo>
                  <a:lnTo>
                    <a:pt x="136" y="6220"/>
                  </a:lnTo>
                  <a:lnTo>
                    <a:pt x="0" y="6220"/>
                  </a:lnTo>
                  <a:close/>
                  <a:moveTo>
                    <a:pt x="0" y="5948"/>
                  </a:moveTo>
                  <a:lnTo>
                    <a:pt x="0" y="5812"/>
                  </a:lnTo>
                  <a:lnTo>
                    <a:pt x="136" y="5812"/>
                  </a:lnTo>
                  <a:lnTo>
                    <a:pt x="136" y="5948"/>
                  </a:lnTo>
                  <a:lnTo>
                    <a:pt x="0" y="5948"/>
                  </a:lnTo>
                  <a:close/>
                  <a:moveTo>
                    <a:pt x="0" y="5676"/>
                  </a:moveTo>
                  <a:lnTo>
                    <a:pt x="0" y="5540"/>
                  </a:lnTo>
                  <a:lnTo>
                    <a:pt x="136" y="5540"/>
                  </a:lnTo>
                  <a:lnTo>
                    <a:pt x="136" y="5676"/>
                  </a:lnTo>
                  <a:lnTo>
                    <a:pt x="0" y="5676"/>
                  </a:lnTo>
                  <a:close/>
                  <a:moveTo>
                    <a:pt x="0" y="5404"/>
                  </a:moveTo>
                  <a:lnTo>
                    <a:pt x="0" y="5268"/>
                  </a:lnTo>
                  <a:lnTo>
                    <a:pt x="136" y="5268"/>
                  </a:lnTo>
                  <a:lnTo>
                    <a:pt x="136" y="5404"/>
                  </a:lnTo>
                  <a:lnTo>
                    <a:pt x="0" y="5404"/>
                  </a:lnTo>
                  <a:close/>
                  <a:moveTo>
                    <a:pt x="0" y="5132"/>
                  </a:moveTo>
                  <a:lnTo>
                    <a:pt x="0" y="4996"/>
                  </a:lnTo>
                  <a:lnTo>
                    <a:pt x="136" y="4996"/>
                  </a:lnTo>
                  <a:lnTo>
                    <a:pt x="136" y="5132"/>
                  </a:lnTo>
                  <a:lnTo>
                    <a:pt x="0" y="5132"/>
                  </a:lnTo>
                  <a:close/>
                  <a:moveTo>
                    <a:pt x="0" y="4860"/>
                  </a:moveTo>
                  <a:lnTo>
                    <a:pt x="0" y="4724"/>
                  </a:lnTo>
                  <a:lnTo>
                    <a:pt x="136" y="4724"/>
                  </a:lnTo>
                  <a:lnTo>
                    <a:pt x="136" y="4860"/>
                  </a:lnTo>
                  <a:lnTo>
                    <a:pt x="0" y="4860"/>
                  </a:lnTo>
                  <a:close/>
                  <a:moveTo>
                    <a:pt x="0" y="4588"/>
                  </a:moveTo>
                  <a:lnTo>
                    <a:pt x="0" y="4452"/>
                  </a:lnTo>
                  <a:lnTo>
                    <a:pt x="136" y="4452"/>
                  </a:lnTo>
                  <a:lnTo>
                    <a:pt x="136" y="4588"/>
                  </a:lnTo>
                  <a:lnTo>
                    <a:pt x="0" y="4588"/>
                  </a:lnTo>
                  <a:close/>
                  <a:moveTo>
                    <a:pt x="0" y="4316"/>
                  </a:moveTo>
                  <a:lnTo>
                    <a:pt x="0" y="4180"/>
                  </a:lnTo>
                  <a:lnTo>
                    <a:pt x="136" y="4180"/>
                  </a:lnTo>
                  <a:lnTo>
                    <a:pt x="136" y="4316"/>
                  </a:lnTo>
                  <a:lnTo>
                    <a:pt x="0" y="4316"/>
                  </a:lnTo>
                  <a:close/>
                  <a:moveTo>
                    <a:pt x="0" y="4044"/>
                  </a:moveTo>
                  <a:lnTo>
                    <a:pt x="0" y="3908"/>
                  </a:lnTo>
                  <a:lnTo>
                    <a:pt x="136" y="3908"/>
                  </a:lnTo>
                  <a:lnTo>
                    <a:pt x="136" y="4044"/>
                  </a:lnTo>
                  <a:lnTo>
                    <a:pt x="0" y="4044"/>
                  </a:lnTo>
                  <a:close/>
                  <a:moveTo>
                    <a:pt x="0" y="3772"/>
                  </a:moveTo>
                  <a:lnTo>
                    <a:pt x="0" y="3636"/>
                  </a:lnTo>
                  <a:lnTo>
                    <a:pt x="136" y="3636"/>
                  </a:lnTo>
                  <a:lnTo>
                    <a:pt x="136" y="3772"/>
                  </a:lnTo>
                  <a:lnTo>
                    <a:pt x="0" y="3772"/>
                  </a:lnTo>
                  <a:close/>
                  <a:moveTo>
                    <a:pt x="0" y="3500"/>
                  </a:moveTo>
                  <a:lnTo>
                    <a:pt x="0" y="3364"/>
                  </a:lnTo>
                  <a:lnTo>
                    <a:pt x="136" y="3364"/>
                  </a:lnTo>
                  <a:lnTo>
                    <a:pt x="136" y="3500"/>
                  </a:lnTo>
                  <a:lnTo>
                    <a:pt x="0" y="3500"/>
                  </a:lnTo>
                  <a:close/>
                  <a:moveTo>
                    <a:pt x="0" y="3228"/>
                  </a:moveTo>
                  <a:lnTo>
                    <a:pt x="0" y="3092"/>
                  </a:lnTo>
                  <a:lnTo>
                    <a:pt x="136" y="3092"/>
                  </a:lnTo>
                  <a:lnTo>
                    <a:pt x="136" y="3228"/>
                  </a:lnTo>
                  <a:lnTo>
                    <a:pt x="0" y="3228"/>
                  </a:lnTo>
                  <a:close/>
                  <a:moveTo>
                    <a:pt x="0" y="2956"/>
                  </a:moveTo>
                  <a:lnTo>
                    <a:pt x="0" y="2820"/>
                  </a:lnTo>
                  <a:lnTo>
                    <a:pt x="136" y="2820"/>
                  </a:lnTo>
                  <a:lnTo>
                    <a:pt x="136" y="2956"/>
                  </a:lnTo>
                  <a:lnTo>
                    <a:pt x="0" y="2956"/>
                  </a:lnTo>
                  <a:close/>
                  <a:moveTo>
                    <a:pt x="0" y="2684"/>
                  </a:moveTo>
                  <a:lnTo>
                    <a:pt x="0" y="2548"/>
                  </a:lnTo>
                  <a:lnTo>
                    <a:pt x="136" y="2548"/>
                  </a:lnTo>
                  <a:lnTo>
                    <a:pt x="136" y="2684"/>
                  </a:lnTo>
                  <a:lnTo>
                    <a:pt x="0" y="2684"/>
                  </a:lnTo>
                  <a:close/>
                  <a:moveTo>
                    <a:pt x="0" y="2412"/>
                  </a:moveTo>
                  <a:lnTo>
                    <a:pt x="0" y="2276"/>
                  </a:lnTo>
                  <a:lnTo>
                    <a:pt x="136" y="2276"/>
                  </a:lnTo>
                  <a:lnTo>
                    <a:pt x="136" y="2412"/>
                  </a:lnTo>
                  <a:lnTo>
                    <a:pt x="0" y="2412"/>
                  </a:lnTo>
                  <a:close/>
                  <a:moveTo>
                    <a:pt x="0" y="2140"/>
                  </a:moveTo>
                  <a:lnTo>
                    <a:pt x="0" y="2004"/>
                  </a:lnTo>
                  <a:lnTo>
                    <a:pt x="136" y="2004"/>
                  </a:lnTo>
                  <a:lnTo>
                    <a:pt x="136" y="2140"/>
                  </a:lnTo>
                  <a:lnTo>
                    <a:pt x="0" y="2140"/>
                  </a:lnTo>
                  <a:close/>
                  <a:moveTo>
                    <a:pt x="0" y="1868"/>
                  </a:moveTo>
                  <a:lnTo>
                    <a:pt x="0" y="1732"/>
                  </a:lnTo>
                  <a:lnTo>
                    <a:pt x="136" y="1732"/>
                  </a:lnTo>
                  <a:lnTo>
                    <a:pt x="136" y="1868"/>
                  </a:lnTo>
                  <a:lnTo>
                    <a:pt x="0" y="1868"/>
                  </a:lnTo>
                  <a:close/>
                  <a:moveTo>
                    <a:pt x="0" y="1596"/>
                  </a:moveTo>
                  <a:lnTo>
                    <a:pt x="0" y="1460"/>
                  </a:lnTo>
                  <a:lnTo>
                    <a:pt x="136" y="1460"/>
                  </a:lnTo>
                  <a:lnTo>
                    <a:pt x="136" y="1596"/>
                  </a:lnTo>
                  <a:lnTo>
                    <a:pt x="0" y="1596"/>
                  </a:lnTo>
                  <a:close/>
                  <a:moveTo>
                    <a:pt x="0" y="1324"/>
                  </a:moveTo>
                  <a:lnTo>
                    <a:pt x="0" y="1188"/>
                  </a:lnTo>
                  <a:lnTo>
                    <a:pt x="136" y="1188"/>
                  </a:lnTo>
                  <a:lnTo>
                    <a:pt x="136" y="1324"/>
                  </a:lnTo>
                  <a:lnTo>
                    <a:pt x="0" y="1324"/>
                  </a:lnTo>
                  <a:close/>
                  <a:moveTo>
                    <a:pt x="0" y="1052"/>
                  </a:moveTo>
                  <a:lnTo>
                    <a:pt x="0" y="916"/>
                  </a:lnTo>
                  <a:lnTo>
                    <a:pt x="136" y="916"/>
                  </a:lnTo>
                  <a:lnTo>
                    <a:pt x="136" y="1052"/>
                  </a:lnTo>
                  <a:lnTo>
                    <a:pt x="0" y="1052"/>
                  </a:lnTo>
                  <a:close/>
                  <a:moveTo>
                    <a:pt x="0" y="780"/>
                  </a:moveTo>
                  <a:lnTo>
                    <a:pt x="0" y="644"/>
                  </a:lnTo>
                  <a:lnTo>
                    <a:pt x="136" y="644"/>
                  </a:lnTo>
                  <a:lnTo>
                    <a:pt x="136" y="780"/>
                  </a:lnTo>
                  <a:lnTo>
                    <a:pt x="0" y="780"/>
                  </a:lnTo>
                  <a:close/>
                  <a:moveTo>
                    <a:pt x="0" y="508"/>
                  </a:moveTo>
                  <a:lnTo>
                    <a:pt x="0" y="372"/>
                  </a:lnTo>
                  <a:lnTo>
                    <a:pt x="136" y="372"/>
                  </a:lnTo>
                  <a:lnTo>
                    <a:pt x="136" y="508"/>
                  </a:lnTo>
                  <a:lnTo>
                    <a:pt x="0" y="508"/>
                  </a:lnTo>
                  <a:close/>
                  <a:moveTo>
                    <a:pt x="0" y="236"/>
                  </a:moveTo>
                  <a:lnTo>
                    <a:pt x="0" y="100"/>
                  </a:lnTo>
                  <a:lnTo>
                    <a:pt x="136" y="100"/>
                  </a:lnTo>
                  <a:lnTo>
                    <a:pt x="136" y="236"/>
                  </a:lnTo>
                  <a:lnTo>
                    <a:pt x="0" y="236"/>
                  </a:lnTo>
                  <a:close/>
                  <a:moveTo>
                    <a:pt x="172" y="0"/>
                  </a:moveTo>
                  <a:lnTo>
                    <a:pt x="308" y="0"/>
                  </a:lnTo>
                  <a:lnTo>
                    <a:pt x="308" y="136"/>
                  </a:lnTo>
                  <a:lnTo>
                    <a:pt x="172" y="136"/>
                  </a:lnTo>
                  <a:lnTo>
                    <a:pt x="172" y="0"/>
                  </a:lnTo>
                  <a:close/>
                  <a:moveTo>
                    <a:pt x="444" y="0"/>
                  </a:moveTo>
                  <a:lnTo>
                    <a:pt x="580" y="0"/>
                  </a:lnTo>
                  <a:lnTo>
                    <a:pt x="580" y="136"/>
                  </a:lnTo>
                  <a:lnTo>
                    <a:pt x="444" y="136"/>
                  </a:lnTo>
                  <a:lnTo>
                    <a:pt x="444" y="0"/>
                  </a:lnTo>
                  <a:close/>
                  <a:moveTo>
                    <a:pt x="716" y="0"/>
                  </a:moveTo>
                  <a:lnTo>
                    <a:pt x="852" y="0"/>
                  </a:lnTo>
                  <a:lnTo>
                    <a:pt x="852" y="136"/>
                  </a:lnTo>
                  <a:lnTo>
                    <a:pt x="716" y="136"/>
                  </a:lnTo>
                  <a:lnTo>
                    <a:pt x="716" y="0"/>
                  </a:lnTo>
                  <a:close/>
                  <a:moveTo>
                    <a:pt x="988" y="0"/>
                  </a:moveTo>
                  <a:lnTo>
                    <a:pt x="1124" y="0"/>
                  </a:lnTo>
                  <a:lnTo>
                    <a:pt x="1124" y="136"/>
                  </a:lnTo>
                  <a:lnTo>
                    <a:pt x="988" y="136"/>
                  </a:lnTo>
                  <a:lnTo>
                    <a:pt x="988" y="0"/>
                  </a:lnTo>
                  <a:close/>
                  <a:moveTo>
                    <a:pt x="1260" y="0"/>
                  </a:moveTo>
                  <a:lnTo>
                    <a:pt x="1396" y="0"/>
                  </a:lnTo>
                  <a:lnTo>
                    <a:pt x="1396" y="136"/>
                  </a:lnTo>
                  <a:lnTo>
                    <a:pt x="1260" y="136"/>
                  </a:lnTo>
                  <a:lnTo>
                    <a:pt x="1260" y="0"/>
                  </a:lnTo>
                  <a:close/>
                  <a:moveTo>
                    <a:pt x="1532" y="0"/>
                  </a:moveTo>
                  <a:lnTo>
                    <a:pt x="1668" y="0"/>
                  </a:lnTo>
                  <a:lnTo>
                    <a:pt x="1668" y="136"/>
                  </a:lnTo>
                  <a:lnTo>
                    <a:pt x="1532" y="136"/>
                  </a:lnTo>
                  <a:lnTo>
                    <a:pt x="1532" y="0"/>
                  </a:lnTo>
                  <a:close/>
                  <a:moveTo>
                    <a:pt x="1804" y="0"/>
                  </a:moveTo>
                  <a:lnTo>
                    <a:pt x="1940" y="0"/>
                  </a:lnTo>
                  <a:lnTo>
                    <a:pt x="1940" y="136"/>
                  </a:lnTo>
                  <a:lnTo>
                    <a:pt x="1804" y="136"/>
                  </a:lnTo>
                  <a:lnTo>
                    <a:pt x="1804" y="0"/>
                  </a:lnTo>
                  <a:close/>
                  <a:moveTo>
                    <a:pt x="2076" y="0"/>
                  </a:moveTo>
                  <a:lnTo>
                    <a:pt x="2212" y="0"/>
                  </a:lnTo>
                  <a:lnTo>
                    <a:pt x="2212" y="136"/>
                  </a:lnTo>
                  <a:lnTo>
                    <a:pt x="2076" y="136"/>
                  </a:lnTo>
                  <a:lnTo>
                    <a:pt x="2076" y="0"/>
                  </a:lnTo>
                  <a:close/>
                  <a:moveTo>
                    <a:pt x="2348" y="0"/>
                  </a:moveTo>
                  <a:lnTo>
                    <a:pt x="2484" y="0"/>
                  </a:lnTo>
                  <a:lnTo>
                    <a:pt x="2484" y="136"/>
                  </a:lnTo>
                  <a:lnTo>
                    <a:pt x="2348" y="136"/>
                  </a:lnTo>
                  <a:lnTo>
                    <a:pt x="2348" y="0"/>
                  </a:lnTo>
                  <a:close/>
                  <a:moveTo>
                    <a:pt x="2620" y="0"/>
                  </a:moveTo>
                  <a:lnTo>
                    <a:pt x="2756" y="0"/>
                  </a:lnTo>
                  <a:lnTo>
                    <a:pt x="2756" y="136"/>
                  </a:lnTo>
                  <a:lnTo>
                    <a:pt x="2620" y="136"/>
                  </a:lnTo>
                  <a:lnTo>
                    <a:pt x="2620" y="0"/>
                  </a:lnTo>
                  <a:close/>
                  <a:moveTo>
                    <a:pt x="2892" y="0"/>
                  </a:moveTo>
                  <a:lnTo>
                    <a:pt x="3028" y="0"/>
                  </a:lnTo>
                  <a:lnTo>
                    <a:pt x="3028" y="136"/>
                  </a:lnTo>
                  <a:lnTo>
                    <a:pt x="2892" y="136"/>
                  </a:lnTo>
                  <a:lnTo>
                    <a:pt x="2892" y="0"/>
                  </a:lnTo>
                  <a:close/>
                  <a:moveTo>
                    <a:pt x="3164" y="0"/>
                  </a:moveTo>
                  <a:lnTo>
                    <a:pt x="3300" y="0"/>
                  </a:lnTo>
                  <a:lnTo>
                    <a:pt x="3300" y="136"/>
                  </a:lnTo>
                  <a:lnTo>
                    <a:pt x="3164" y="136"/>
                  </a:lnTo>
                  <a:lnTo>
                    <a:pt x="3164" y="0"/>
                  </a:lnTo>
                  <a:close/>
                  <a:moveTo>
                    <a:pt x="3436" y="0"/>
                  </a:moveTo>
                  <a:lnTo>
                    <a:pt x="3572" y="0"/>
                  </a:lnTo>
                  <a:lnTo>
                    <a:pt x="3572" y="136"/>
                  </a:lnTo>
                  <a:lnTo>
                    <a:pt x="3436" y="136"/>
                  </a:lnTo>
                  <a:lnTo>
                    <a:pt x="3436" y="0"/>
                  </a:lnTo>
                  <a:close/>
                  <a:moveTo>
                    <a:pt x="3708" y="0"/>
                  </a:moveTo>
                  <a:lnTo>
                    <a:pt x="3844" y="0"/>
                  </a:lnTo>
                  <a:lnTo>
                    <a:pt x="3844" y="136"/>
                  </a:lnTo>
                  <a:lnTo>
                    <a:pt x="3708" y="136"/>
                  </a:lnTo>
                  <a:lnTo>
                    <a:pt x="3708" y="0"/>
                  </a:lnTo>
                  <a:close/>
                  <a:moveTo>
                    <a:pt x="3980" y="0"/>
                  </a:moveTo>
                  <a:lnTo>
                    <a:pt x="4116" y="0"/>
                  </a:lnTo>
                  <a:lnTo>
                    <a:pt x="4116" y="136"/>
                  </a:lnTo>
                  <a:lnTo>
                    <a:pt x="3980" y="136"/>
                  </a:lnTo>
                  <a:lnTo>
                    <a:pt x="3980" y="0"/>
                  </a:lnTo>
                  <a:close/>
                  <a:moveTo>
                    <a:pt x="4252" y="0"/>
                  </a:moveTo>
                  <a:lnTo>
                    <a:pt x="4388" y="0"/>
                  </a:lnTo>
                  <a:lnTo>
                    <a:pt x="4388" y="136"/>
                  </a:lnTo>
                  <a:lnTo>
                    <a:pt x="4252" y="136"/>
                  </a:lnTo>
                  <a:lnTo>
                    <a:pt x="4252" y="0"/>
                  </a:lnTo>
                  <a:close/>
                  <a:moveTo>
                    <a:pt x="4524" y="0"/>
                  </a:moveTo>
                  <a:lnTo>
                    <a:pt x="4660" y="0"/>
                  </a:lnTo>
                  <a:lnTo>
                    <a:pt x="4660" y="136"/>
                  </a:lnTo>
                  <a:lnTo>
                    <a:pt x="4524" y="136"/>
                  </a:lnTo>
                  <a:lnTo>
                    <a:pt x="4524" y="0"/>
                  </a:lnTo>
                  <a:close/>
                  <a:moveTo>
                    <a:pt x="4796" y="0"/>
                  </a:moveTo>
                  <a:lnTo>
                    <a:pt x="4932" y="0"/>
                  </a:lnTo>
                  <a:lnTo>
                    <a:pt x="4932" y="136"/>
                  </a:lnTo>
                  <a:lnTo>
                    <a:pt x="4796" y="136"/>
                  </a:lnTo>
                  <a:lnTo>
                    <a:pt x="4796" y="0"/>
                  </a:lnTo>
                  <a:close/>
                  <a:moveTo>
                    <a:pt x="5068" y="0"/>
                  </a:moveTo>
                  <a:lnTo>
                    <a:pt x="5204" y="0"/>
                  </a:lnTo>
                  <a:lnTo>
                    <a:pt x="5204" y="136"/>
                  </a:lnTo>
                  <a:lnTo>
                    <a:pt x="5068" y="136"/>
                  </a:lnTo>
                  <a:lnTo>
                    <a:pt x="5068" y="0"/>
                  </a:lnTo>
                  <a:close/>
                  <a:moveTo>
                    <a:pt x="5340" y="0"/>
                  </a:moveTo>
                  <a:lnTo>
                    <a:pt x="5476" y="0"/>
                  </a:lnTo>
                  <a:lnTo>
                    <a:pt x="5476" y="136"/>
                  </a:lnTo>
                  <a:lnTo>
                    <a:pt x="5340" y="136"/>
                  </a:lnTo>
                  <a:lnTo>
                    <a:pt x="5340" y="0"/>
                  </a:lnTo>
                  <a:close/>
                  <a:moveTo>
                    <a:pt x="5612" y="0"/>
                  </a:moveTo>
                  <a:lnTo>
                    <a:pt x="5748" y="0"/>
                  </a:lnTo>
                  <a:lnTo>
                    <a:pt x="5748" y="136"/>
                  </a:lnTo>
                  <a:lnTo>
                    <a:pt x="5612" y="136"/>
                  </a:lnTo>
                  <a:lnTo>
                    <a:pt x="5612" y="0"/>
                  </a:lnTo>
                  <a:close/>
                  <a:moveTo>
                    <a:pt x="5884" y="0"/>
                  </a:moveTo>
                  <a:lnTo>
                    <a:pt x="6020" y="0"/>
                  </a:lnTo>
                  <a:lnTo>
                    <a:pt x="6020" y="136"/>
                  </a:lnTo>
                  <a:lnTo>
                    <a:pt x="5884" y="136"/>
                  </a:lnTo>
                  <a:lnTo>
                    <a:pt x="5884" y="0"/>
                  </a:lnTo>
                  <a:close/>
                  <a:moveTo>
                    <a:pt x="6156" y="0"/>
                  </a:moveTo>
                  <a:lnTo>
                    <a:pt x="6292" y="0"/>
                  </a:lnTo>
                  <a:lnTo>
                    <a:pt x="6292" y="136"/>
                  </a:lnTo>
                  <a:lnTo>
                    <a:pt x="6156" y="136"/>
                  </a:lnTo>
                  <a:lnTo>
                    <a:pt x="6156" y="0"/>
                  </a:lnTo>
                  <a:close/>
                  <a:moveTo>
                    <a:pt x="6428" y="0"/>
                  </a:moveTo>
                  <a:lnTo>
                    <a:pt x="6564" y="0"/>
                  </a:lnTo>
                  <a:lnTo>
                    <a:pt x="6564" y="136"/>
                  </a:lnTo>
                  <a:lnTo>
                    <a:pt x="6428" y="136"/>
                  </a:lnTo>
                  <a:lnTo>
                    <a:pt x="6428" y="0"/>
                  </a:lnTo>
                  <a:close/>
                  <a:moveTo>
                    <a:pt x="6700" y="0"/>
                  </a:moveTo>
                  <a:lnTo>
                    <a:pt x="6836" y="0"/>
                  </a:lnTo>
                  <a:lnTo>
                    <a:pt x="6836" y="136"/>
                  </a:lnTo>
                  <a:lnTo>
                    <a:pt x="6700" y="136"/>
                  </a:lnTo>
                  <a:lnTo>
                    <a:pt x="6700" y="0"/>
                  </a:lnTo>
                  <a:close/>
                  <a:moveTo>
                    <a:pt x="6972" y="0"/>
                  </a:moveTo>
                  <a:lnTo>
                    <a:pt x="7108" y="0"/>
                  </a:lnTo>
                  <a:lnTo>
                    <a:pt x="7108" y="136"/>
                  </a:lnTo>
                  <a:lnTo>
                    <a:pt x="6972" y="136"/>
                  </a:lnTo>
                  <a:lnTo>
                    <a:pt x="6972" y="0"/>
                  </a:lnTo>
                  <a:close/>
                  <a:moveTo>
                    <a:pt x="7244" y="0"/>
                  </a:moveTo>
                  <a:lnTo>
                    <a:pt x="7380" y="0"/>
                  </a:lnTo>
                  <a:lnTo>
                    <a:pt x="7380" y="136"/>
                  </a:lnTo>
                  <a:lnTo>
                    <a:pt x="7244" y="136"/>
                  </a:lnTo>
                  <a:lnTo>
                    <a:pt x="7244" y="0"/>
                  </a:lnTo>
                  <a:close/>
                  <a:moveTo>
                    <a:pt x="7516" y="0"/>
                  </a:moveTo>
                  <a:lnTo>
                    <a:pt x="7652" y="0"/>
                  </a:lnTo>
                  <a:lnTo>
                    <a:pt x="7652" y="136"/>
                  </a:lnTo>
                  <a:lnTo>
                    <a:pt x="7516" y="136"/>
                  </a:lnTo>
                  <a:lnTo>
                    <a:pt x="7516" y="0"/>
                  </a:lnTo>
                  <a:close/>
                  <a:moveTo>
                    <a:pt x="7788" y="0"/>
                  </a:moveTo>
                  <a:lnTo>
                    <a:pt x="7924" y="0"/>
                  </a:lnTo>
                  <a:lnTo>
                    <a:pt x="7924" y="136"/>
                  </a:lnTo>
                  <a:lnTo>
                    <a:pt x="7788" y="136"/>
                  </a:lnTo>
                  <a:lnTo>
                    <a:pt x="7788" y="0"/>
                  </a:lnTo>
                  <a:close/>
                  <a:moveTo>
                    <a:pt x="8060" y="0"/>
                  </a:moveTo>
                  <a:lnTo>
                    <a:pt x="8196" y="0"/>
                  </a:lnTo>
                  <a:lnTo>
                    <a:pt x="8196" y="136"/>
                  </a:lnTo>
                  <a:lnTo>
                    <a:pt x="8060" y="136"/>
                  </a:lnTo>
                  <a:lnTo>
                    <a:pt x="8060" y="0"/>
                  </a:lnTo>
                  <a:close/>
                  <a:moveTo>
                    <a:pt x="8332" y="0"/>
                  </a:moveTo>
                  <a:lnTo>
                    <a:pt x="8468" y="0"/>
                  </a:lnTo>
                  <a:lnTo>
                    <a:pt x="8468" y="136"/>
                  </a:lnTo>
                  <a:lnTo>
                    <a:pt x="8332" y="136"/>
                  </a:lnTo>
                  <a:lnTo>
                    <a:pt x="8332" y="0"/>
                  </a:lnTo>
                  <a:close/>
                  <a:moveTo>
                    <a:pt x="8604" y="0"/>
                  </a:moveTo>
                  <a:lnTo>
                    <a:pt x="8740" y="0"/>
                  </a:lnTo>
                  <a:lnTo>
                    <a:pt x="8740" y="136"/>
                  </a:lnTo>
                  <a:lnTo>
                    <a:pt x="8604" y="136"/>
                  </a:lnTo>
                  <a:lnTo>
                    <a:pt x="8604" y="0"/>
                  </a:lnTo>
                  <a:close/>
                  <a:moveTo>
                    <a:pt x="8876" y="0"/>
                  </a:moveTo>
                  <a:lnTo>
                    <a:pt x="9012" y="0"/>
                  </a:lnTo>
                  <a:lnTo>
                    <a:pt x="9012" y="136"/>
                  </a:lnTo>
                  <a:lnTo>
                    <a:pt x="8876" y="136"/>
                  </a:lnTo>
                  <a:lnTo>
                    <a:pt x="8876" y="0"/>
                  </a:lnTo>
                  <a:close/>
                  <a:moveTo>
                    <a:pt x="9148" y="0"/>
                  </a:moveTo>
                  <a:lnTo>
                    <a:pt x="9284" y="0"/>
                  </a:lnTo>
                  <a:lnTo>
                    <a:pt x="9284" y="136"/>
                  </a:lnTo>
                  <a:lnTo>
                    <a:pt x="9148" y="136"/>
                  </a:lnTo>
                  <a:lnTo>
                    <a:pt x="9148" y="0"/>
                  </a:lnTo>
                  <a:close/>
                  <a:moveTo>
                    <a:pt x="9420" y="0"/>
                  </a:moveTo>
                  <a:lnTo>
                    <a:pt x="9556" y="0"/>
                  </a:lnTo>
                  <a:lnTo>
                    <a:pt x="9556" y="136"/>
                  </a:lnTo>
                  <a:lnTo>
                    <a:pt x="9420" y="136"/>
                  </a:lnTo>
                  <a:lnTo>
                    <a:pt x="9420" y="0"/>
                  </a:lnTo>
                  <a:close/>
                  <a:moveTo>
                    <a:pt x="9692" y="0"/>
                  </a:moveTo>
                  <a:lnTo>
                    <a:pt x="9828" y="0"/>
                  </a:lnTo>
                  <a:lnTo>
                    <a:pt x="9828" y="136"/>
                  </a:lnTo>
                  <a:lnTo>
                    <a:pt x="9692" y="136"/>
                  </a:lnTo>
                  <a:lnTo>
                    <a:pt x="9692" y="0"/>
                  </a:lnTo>
                  <a:close/>
                  <a:moveTo>
                    <a:pt x="9964" y="0"/>
                  </a:moveTo>
                  <a:lnTo>
                    <a:pt x="10100" y="0"/>
                  </a:lnTo>
                  <a:lnTo>
                    <a:pt x="10100" y="136"/>
                  </a:lnTo>
                  <a:lnTo>
                    <a:pt x="9964" y="136"/>
                  </a:lnTo>
                  <a:lnTo>
                    <a:pt x="9964" y="0"/>
                  </a:lnTo>
                  <a:close/>
                  <a:moveTo>
                    <a:pt x="10236" y="0"/>
                  </a:moveTo>
                  <a:lnTo>
                    <a:pt x="10372" y="0"/>
                  </a:lnTo>
                  <a:lnTo>
                    <a:pt x="10372" y="136"/>
                  </a:lnTo>
                  <a:lnTo>
                    <a:pt x="10236" y="136"/>
                  </a:lnTo>
                  <a:lnTo>
                    <a:pt x="10236" y="0"/>
                  </a:lnTo>
                  <a:close/>
                  <a:moveTo>
                    <a:pt x="10508" y="0"/>
                  </a:moveTo>
                  <a:lnTo>
                    <a:pt x="10644" y="0"/>
                  </a:lnTo>
                  <a:lnTo>
                    <a:pt x="10644" y="136"/>
                  </a:lnTo>
                  <a:lnTo>
                    <a:pt x="10508" y="136"/>
                  </a:lnTo>
                  <a:lnTo>
                    <a:pt x="10508" y="0"/>
                  </a:lnTo>
                  <a:close/>
                  <a:moveTo>
                    <a:pt x="10780" y="0"/>
                  </a:moveTo>
                  <a:lnTo>
                    <a:pt x="10916" y="0"/>
                  </a:lnTo>
                  <a:lnTo>
                    <a:pt x="10916" y="136"/>
                  </a:lnTo>
                  <a:lnTo>
                    <a:pt x="10780" y="136"/>
                  </a:lnTo>
                  <a:lnTo>
                    <a:pt x="10780" y="0"/>
                  </a:lnTo>
                  <a:close/>
                  <a:moveTo>
                    <a:pt x="11052" y="0"/>
                  </a:moveTo>
                  <a:lnTo>
                    <a:pt x="11188" y="0"/>
                  </a:lnTo>
                  <a:lnTo>
                    <a:pt x="11188" y="136"/>
                  </a:lnTo>
                  <a:lnTo>
                    <a:pt x="11052" y="136"/>
                  </a:lnTo>
                  <a:lnTo>
                    <a:pt x="11052" y="0"/>
                  </a:lnTo>
                  <a:close/>
                  <a:moveTo>
                    <a:pt x="11324" y="0"/>
                  </a:moveTo>
                  <a:lnTo>
                    <a:pt x="11460" y="0"/>
                  </a:lnTo>
                  <a:lnTo>
                    <a:pt x="11460" y="136"/>
                  </a:lnTo>
                  <a:lnTo>
                    <a:pt x="11324" y="136"/>
                  </a:lnTo>
                  <a:lnTo>
                    <a:pt x="11324" y="0"/>
                  </a:lnTo>
                  <a:close/>
                  <a:moveTo>
                    <a:pt x="11596" y="0"/>
                  </a:moveTo>
                  <a:lnTo>
                    <a:pt x="11732" y="0"/>
                  </a:lnTo>
                  <a:lnTo>
                    <a:pt x="11732" y="136"/>
                  </a:lnTo>
                  <a:lnTo>
                    <a:pt x="11596" y="136"/>
                  </a:lnTo>
                  <a:lnTo>
                    <a:pt x="11596" y="0"/>
                  </a:lnTo>
                  <a:close/>
                  <a:moveTo>
                    <a:pt x="11868" y="0"/>
                  </a:moveTo>
                  <a:lnTo>
                    <a:pt x="12004" y="0"/>
                  </a:lnTo>
                  <a:lnTo>
                    <a:pt x="12004" y="136"/>
                  </a:lnTo>
                  <a:lnTo>
                    <a:pt x="11868" y="136"/>
                  </a:lnTo>
                  <a:lnTo>
                    <a:pt x="11868" y="0"/>
                  </a:lnTo>
                  <a:close/>
                  <a:moveTo>
                    <a:pt x="12140" y="0"/>
                  </a:moveTo>
                  <a:lnTo>
                    <a:pt x="12276" y="0"/>
                  </a:lnTo>
                  <a:lnTo>
                    <a:pt x="12276" y="136"/>
                  </a:lnTo>
                  <a:lnTo>
                    <a:pt x="12140" y="136"/>
                  </a:lnTo>
                  <a:lnTo>
                    <a:pt x="12140" y="0"/>
                  </a:lnTo>
                  <a:close/>
                  <a:moveTo>
                    <a:pt x="12412" y="0"/>
                  </a:moveTo>
                  <a:lnTo>
                    <a:pt x="12548" y="0"/>
                  </a:lnTo>
                  <a:lnTo>
                    <a:pt x="12548" y="136"/>
                  </a:lnTo>
                  <a:lnTo>
                    <a:pt x="12412" y="136"/>
                  </a:lnTo>
                  <a:lnTo>
                    <a:pt x="12412" y="0"/>
                  </a:lnTo>
                  <a:close/>
                  <a:moveTo>
                    <a:pt x="12684" y="0"/>
                  </a:moveTo>
                  <a:lnTo>
                    <a:pt x="12820" y="0"/>
                  </a:lnTo>
                  <a:lnTo>
                    <a:pt x="12820" y="136"/>
                  </a:lnTo>
                  <a:lnTo>
                    <a:pt x="12684" y="136"/>
                  </a:lnTo>
                  <a:lnTo>
                    <a:pt x="12684" y="0"/>
                  </a:lnTo>
                  <a:close/>
                  <a:moveTo>
                    <a:pt x="12956" y="0"/>
                  </a:moveTo>
                  <a:lnTo>
                    <a:pt x="13092" y="0"/>
                  </a:lnTo>
                  <a:lnTo>
                    <a:pt x="13092" y="136"/>
                  </a:lnTo>
                  <a:lnTo>
                    <a:pt x="12956" y="136"/>
                  </a:lnTo>
                  <a:lnTo>
                    <a:pt x="12956" y="0"/>
                  </a:lnTo>
                  <a:close/>
                  <a:moveTo>
                    <a:pt x="13228" y="0"/>
                  </a:moveTo>
                  <a:lnTo>
                    <a:pt x="13364" y="0"/>
                  </a:lnTo>
                  <a:lnTo>
                    <a:pt x="13364" y="136"/>
                  </a:lnTo>
                  <a:lnTo>
                    <a:pt x="13228" y="136"/>
                  </a:lnTo>
                  <a:lnTo>
                    <a:pt x="13228" y="0"/>
                  </a:lnTo>
                  <a:close/>
                  <a:moveTo>
                    <a:pt x="13500" y="0"/>
                  </a:moveTo>
                  <a:lnTo>
                    <a:pt x="13636" y="0"/>
                  </a:lnTo>
                  <a:lnTo>
                    <a:pt x="13636" y="136"/>
                  </a:lnTo>
                  <a:lnTo>
                    <a:pt x="13500" y="136"/>
                  </a:lnTo>
                  <a:lnTo>
                    <a:pt x="13500" y="0"/>
                  </a:lnTo>
                  <a:close/>
                  <a:moveTo>
                    <a:pt x="13772" y="0"/>
                  </a:moveTo>
                  <a:lnTo>
                    <a:pt x="13908" y="0"/>
                  </a:lnTo>
                  <a:lnTo>
                    <a:pt x="13908" y="136"/>
                  </a:lnTo>
                  <a:lnTo>
                    <a:pt x="13772" y="136"/>
                  </a:lnTo>
                  <a:lnTo>
                    <a:pt x="13772" y="0"/>
                  </a:lnTo>
                  <a:close/>
                  <a:moveTo>
                    <a:pt x="14044" y="0"/>
                  </a:moveTo>
                  <a:lnTo>
                    <a:pt x="14180" y="0"/>
                  </a:lnTo>
                  <a:lnTo>
                    <a:pt x="14180" y="136"/>
                  </a:lnTo>
                  <a:lnTo>
                    <a:pt x="14044" y="136"/>
                  </a:lnTo>
                  <a:lnTo>
                    <a:pt x="14044" y="0"/>
                  </a:lnTo>
                  <a:close/>
                  <a:moveTo>
                    <a:pt x="14316" y="0"/>
                  </a:moveTo>
                  <a:lnTo>
                    <a:pt x="14452" y="0"/>
                  </a:lnTo>
                  <a:lnTo>
                    <a:pt x="14452" y="136"/>
                  </a:lnTo>
                  <a:lnTo>
                    <a:pt x="14316" y="136"/>
                  </a:lnTo>
                  <a:lnTo>
                    <a:pt x="14316" y="0"/>
                  </a:lnTo>
                  <a:close/>
                  <a:moveTo>
                    <a:pt x="14588" y="0"/>
                  </a:moveTo>
                  <a:lnTo>
                    <a:pt x="14724" y="0"/>
                  </a:lnTo>
                  <a:lnTo>
                    <a:pt x="14724" y="136"/>
                  </a:lnTo>
                  <a:lnTo>
                    <a:pt x="14588" y="136"/>
                  </a:lnTo>
                  <a:lnTo>
                    <a:pt x="14588" y="0"/>
                  </a:lnTo>
                  <a:close/>
                  <a:moveTo>
                    <a:pt x="14860" y="0"/>
                  </a:moveTo>
                  <a:lnTo>
                    <a:pt x="14996" y="0"/>
                  </a:lnTo>
                  <a:lnTo>
                    <a:pt x="14996" y="136"/>
                  </a:lnTo>
                  <a:lnTo>
                    <a:pt x="14860" y="136"/>
                  </a:lnTo>
                  <a:lnTo>
                    <a:pt x="14860" y="0"/>
                  </a:lnTo>
                  <a:close/>
                  <a:moveTo>
                    <a:pt x="15132" y="0"/>
                  </a:moveTo>
                  <a:lnTo>
                    <a:pt x="15268" y="0"/>
                  </a:lnTo>
                  <a:lnTo>
                    <a:pt x="15268" y="136"/>
                  </a:lnTo>
                  <a:lnTo>
                    <a:pt x="15132" y="136"/>
                  </a:lnTo>
                  <a:lnTo>
                    <a:pt x="15132" y="0"/>
                  </a:lnTo>
                  <a:close/>
                  <a:moveTo>
                    <a:pt x="15404" y="0"/>
                  </a:moveTo>
                  <a:lnTo>
                    <a:pt x="15540" y="0"/>
                  </a:lnTo>
                  <a:lnTo>
                    <a:pt x="15540" y="136"/>
                  </a:lnTo>
                  <a:lnTo>
                    <a:pt x="15404" y="136"/>
                  </a:lnTo>
                  <a:lnTo>
                    <a:pt x="15404" y="0"/>
                  </a:lnTo>
                  <a:close/>
                  <a:moveTo>
                    <a:pt x="15676" y="0"/>
                  </a:moveTo>
                  <a:lnTo>
                    <a:pt x="15812" y="0"/>
                  </a:lnTo>
                  <a:lnTo>
                    <a:pt x="15812" y="136"/>
                  </a:lnTo>
                  <a:lnTo>
                    <a:pt x="15676" y="136"/>
                  </a:lnTo>
                  <a:lnTo>
                    <a:pt x="15676" y="0"/>
                  </a:lnTo>
                  <a:close/>
                  <a:moveTo>
                    <a:pt x="15948" y="0"/>
                  </a:moveTo>
                  <a:lnTo>
                    <a:pt x="16084" y="0"/>
                  </a:lnTo>
                  <a:lnTo>
                    <a:pt x="16084" y="136"/>
                  </a:lnTo>
                  <a:lnTo>
                    <a:pt x="15948" y="136"/>
                  </a:lnTo>
                  <a:lnTo>
                    <a:pt x="15948" y="0"/>
                  </a:lnTo>
                  <a:close/>
                  <a:moveTo>
                    <a:pt x="16220" y="0"/>
                  </a:moveTo>
                  <a:lnTo>
                    <a:pt x="16356" y="0"/>
                  </a:lnTo>
                  <a:lnTo>
                    <a:pt x="16356" y="136"/>
                  </a:lnTo>
                  <a:lnTo>
                    <a:pt x="16220" y="136"/>
                  </a:lnTo>
                  <a:lnTo>
                    <a:pt x="16220" y="0"/>
                  </a:lnTo>
                  <a:close/>
                  <a:moveTo>
                    <a:pt x="16492" y="0"/>
                  </a:moveTo>
                  <a:lnTo>
                    <a:pt x="16628" y="0"/>
                  </a:lnTo>
                  <a:lnTo>
                    <a:pt x="16628" y="136"/>
                  </a:lnTo>
                  <a:lnTo>
                    <a:pt x="16492" y="136"/>
                  </a:lnTo>
                  <a:lnTo>
                    <a:pt x="16492" y="0"/>
                  </a:lnTo>
                  <a:close/>
                  <a:moveTo>
                    <a:pt x="16764" y="0"/>
                  </a:moveTo>
                  <a:lnTo>
                    <a:pt x="16900" y="0"/>
                  </a:lnTo>
                  <a:lnTo>
                    <a:pt x="16900" y="136"/>
                  </a:lnTo>
                  <a:lnTo>
                    <a:pt x="16764" y="136"/>
                  </a:lnTo>
                  <a:lnTo>
                    <a:pt x="16764" y="0"/>
                  </a:lnTo>
                  <a:close/>
                  <a:moveTo>
                    <a:pt x="17036" y="0"/>
                  </a:moveTo>
                  <a:lnTo>
                    <a:pt x="17076" y="0"/>
                  </a:lnTo>
                  <a:cubicBezTo>
                    <a:pt x="17114" y="0"/>
                    <a:pt x="17144" y="31"/>
                    <a:pt x="17144" y="68"/>
                  </a:cubicBezTo>
                  <a:lnTo>
                    <a:pt x="17144" y="164"/>
                  </a:lnTo>
                  <a:lnTo>
                    <a:pt x="17008" y="164"/>
                  </a:lnTo>
                  <a:lnTo>
                    <a:pt x="17008" y="68"/>
                  </a:lnTo>
                  <a:lnTo>
                    <a:pt x="17076" y="136"/>
                  </a:lnTo>
                  <a:lnTo>
                    <a:pt x="17036" y="136"/>
                  </a:lnTo>
                  <a:lnTo>
                    <a:pt x="17036" y="0"/>
                  </a:lnTo>
                  <a:close/>
                  <a:moveTo>
                    <a:pt x="17144" y="300"/>
                  </a:moveTo>
                  <a:lnTo>
                    <a:pt x="17144" y="436"/>
                  </a:lnTo>
                  <a:lnTo>
                    <a:pt x="17008" y="436"/>
                  </a:lnTo>
                  <a:lnTo>
                    <a:pt x="17008" y="300"/>
                  </a:lnTo>
                  <a:lnTo>
                    <a:pt x="17144" y="300"/>
                  </a:lnTo>
                  <a:close/>
                  <a:moveTo>
                    <a:pt x="17144" y="572"/>
                  </a:moveTo>
                  <a:lnTo>
                    <a:pt x="17144" y="708"/>
                  </a:lnTo>
                  <a:lnTo>
                    <a:pt x="17008" y="708"/>
                  </a:lnTo>
                  <a:lnTo>
                    <a:pt x="17008" y="572"/>
                  </a:lnTo>
                  <a:lnTo>
                    <a:pt x="17144" y="572"/>
                  </a:lnTo>
                  <a:close/>
                  <a:moveTo>
                    <a:pt x="17144" y="844"/>
                  </a:moveTo>
                  <a:lnTo>
                    <a:pt x="17144" y="980"/>
                  </a:lnTo>
                  <a:lnTo>
                    <a:pt x="17008" y="980"/>
                  </a:lnTo>
                  <a:lnTo>
                    <a:pt x="17008" y="844"/>
                  </a:lnTo>
                  <a:lnTo>
                    <a:pt x="17144" y="844"/>
                  </a:lnTo>
                  <a:close/>
                  <a:moveTo>
                    <a:pt x="17144" y="1116"/>
                  </a:moveTo>
                  <a:lnTo>
                    <a:pt x="17144" y="1252"/>
                  </a:lnTo>
                  <a:lnTo>
                    <a:pt x="17008" y="1252"/>
                  </a:lnTo>
                  <a:lnTo>
                    <a:pt x="17008" y="1116"/>
                  </a:lnTo>
                  <a:lnTo>
                    <a:pt x="17144" y="1116"/>
                  </a:lnTo>
                  <a:close/>
                  <a:moveTo>
                    <a:pt x="17144" y="1388"/>
                  </a:moveTo>
                  <a:lnTo>
                    <a:pt x="17144" y="1524"/>
                  </a:lnTo>
                  <a:lnTo>
                    <a:pt x="17008" y="1524"/>
                  </a:lnTo>
                  <a:lnTo>
                    <a:pt x="17008" y="1388"/>
                  </a:lnTo>
                  <a:lnTo>
                    <a:pt x="17144" y="1388"/>
                  </a:lnTo>
                  <a:close/>
                  <a:moveTo>
                    <a:pt x="17144" y="1660"/>
                  </a:moveTo>
                  <a:lnTo>
                    <a:pt x="17144" y="1796"/>
                  </a:lnTo>
                  <a:lnTo>
                    <a:pt x="17008" y="1796"/>
                  </a:lnTo>
                  <a:lnTo>
                    <a:pt x="17008" y="1660"/>
                  </a:lnTo>
                  <a:lnTo>
                    <a:pt x="17144" y="1660"/>
                  </a:lnTo>
                  <a:close/>
                  <a:moveTo>
                    <a:pt x="17144" y="1932"/>
                  </a:moveTo>
                  <a:lnTo>
                    <a:pt x="17144" y="2068"/>
                  </a:lnTo>
                  <a:lnTo>
                    <a:pt x="17008" y="2068"/>
                  </a:lnTo>
                  <a:lnTo>
                    <a:pt x="17008" y="1932"/>
                  </a:lnTo>
                  <a:lnTo>
                    <a:pt x="17144" y="1932"/>
                  </a:lnTo>
                  <a:close/>
                  <a:moveTo>
                    <a:pt x="17144" y="2204"/>
                  </a:moveTo>
                  <a:lnTo>
                    <a:pt x="17144" y="2340"/>
                  </a:lnTo>
                  <a:lnTo>
                    <a:pt x="17008" y="2340"/>
                  </a:lnTo>
                  <a:lnTo>
                    <a:pt x="17008" y="2204"/>
                  </a:lnTo>
                  <a:lnTo>
                    <a:pt x="17144" y="2204"/>
                  </a:lnTo>
                  <a:close/>
                  <a:moveTo>
                    <a:pt x="17144" y="2476"/>
                  </a:moveTo>
                  <a:lnTo>
                    <a:pt x="17144" y="2612"/>
                  </a:lnTo>
                  <a:lnTo>
                    <a:pt x="17008" y="2612"/>
                  </a:lnTo>
                  <a:lnTo>
                    <a:pt x="17008" y="2476"/>
                  </a:lnTo>
                  <a:lnTo>
                    <a:pt x="17144" y="2476"/>
                  </a:lnTo>
                  <a:close/>
                  <a:moveTo>
                    <a:pt x="17144" y="2748"/>
                  </a:moveTo>
                  <a:lnTo>
                    <a:pt x="17144" y="2884"/>
                  </a:lnTo>
                  <a:lnTo>
                    <a:pt x="17008" y="2884"/>
                  </a:lnTo>
                  <a:lnTo>
                    <a:pt x="17008" y="2748"/>
                  </a:lnTo>
                  <a:lnTo>
                    <a:pt x="17144" y="2748"/>
                  </a:lnTo>
                  <a:close/>
                  <a:moveTo>
                    <a:pt x="17144" y="3020"/>
                  </a:moveTo>
                  <a:lnTo>
                    <a:pt x="17144" y="3156"/>
                  </a:lnTo>
                  <a:lnTo>
                    <a:pt x="17008" y="3156"/>
                  </a:lnTo>
                  <a:lnTo>
                    <a:pt x="17008" y="3020"/>
                  </a:lnTo>
                  <a:lnTo>
                    <a:pt x="17144" y="3020"/>
                  </a:lnTo>
                  <a:close/>
                  <a:moveTo>
                    <a:pt x="17144" y="3292"/>
                  </a:moveTo>
                  <a:lnTo>
                    <a:pt x="17144" y="3428"/>
                  </a:lnTo>
                  <a:lnTo>
                    <a:pt x="17008" y="3428"/>
                  </a:lnTo>
                  <a:lnTo>
                    <a:pt x="17008" y="3292"/>
                  </a:lnTo>
                  <a:lnTo>
                    <a:pt x="17144" y="3292"/>
                  </a:lnTo>
                  <a:close/>
                  <a:moveTo>
                    <a:pt x="17144" y="3564"/>
                  </a:moveTo>
                  <a:lnTo>
                    <a:pt x="17144" y="3700"/>
                  </a:lnTo>
                  <a:lnTo>
                    <a:pt x="17008" y="3700"/>
                  </a:lnTo>
                  <a:lnTo>
                    <a:pt x="17008" y="3564"/>
                  </a:lnTo>
                  <a:lnTo>
                    <a:pt x="17144" y="3564"/>
                  </a:lnTo>
                  <a:close/>
                  <a:moveTo>
                    <a:pt x="17144" y="3836"/>
                  </a:moveTo>
                  <a:lnTo>
                    <a:pt x="17144" y="3972"/>
                  </a:lnTo>
                  <a:lnTo>
                    <a:pt x="17008" y="3972"/>
                  </a:lnTo>
                  <a:lnTo>
                    <a:pt x="17008" y="3836"/>
                  </a:lnTo>
                  <a:lnTo>
                    <a:pt x="17144" y="3836"/>
                  </a:lnTo>
                  <a:close/>
                  <a:moveTo>
                    <a:pt x="17144" y="4108"/>
                  </a:moveTo>
                  <a:lnTo>
                    <a:pt x="17144" y="4244"/>
                  </a:lnTo>
                  <a:lnTo>
                    <a:pt x="17008" y="4244"/>
                  </a:lnTo>
                  <a:lnTo>
                    <a:pt x="17008" y="4108"/>
                  </a:lnTo>
                  <a:lnTo>
                    <a:pt x="17144" y="4108"/>
                  </a:lnTo>
                  <a:close/>
                  <a:moveTo>
                    <a:pt x="17144" y="4380"/>
                  </a:moveTo>
                  <a:lnTo>
                    <a:pt x="17144" y="4516"/>
                  </a:lnTo>
                  <a:lnTo>
                    <a:pt x="17008" y="4516"/>
                  </a:lnTo>
                  <a:lnTo>
                    <a:pt x="17008" y="4380"/>
                  </a:lnTo>
                  <a:lnTo>
                    <a:pt x="17144" y="4380"/>
                  </a:lnTo>
                  <a:close/>
                  <a:moveTo>
                    <a:pt x="17144" y="4652"/>
                  </a:moveTo>
                  <a:lnTo>
                    <a:pt x="17144" y="4788"/>
                  </a:lnTo>
                  <a:lnTo>
                    <a:pt x="17008" y="4788"/>
                  </a:lnTo>
                  <a:lnTo>
                    <a:pt x="17008" y="4652"/>
                  </a:lnTo>
                  <a:lnTo>
                    <a:pt x="17144" y="4652"/>
                  </a:lnTo>
                  <a:close/>
                  <a:moveTo>
                    <a:pt x="17144" y="4924"/>
                  </a:moveTo>
                  <a:lnTo>
                    <a:pt x="17144" y="5060"/>
                  </a:lnTo>
                  <a:lnTo>
                    <a:pt x="17008" y="5060"/>
                  </a:lnTo>
                  <a:lnTo>
                    <a:pt x="17008" y="4924"/>
                  </a:lnTo>
                  <a:lnTo>
                    <a:pt x="17144" y="4924"/>
                  </a:lnTo>
                  <a:close/>
                  <a:moveTo>
                    <a:pt x="17144" y="5196"/>
                  </a:moveTo>
                  <a:lnTo>
                    <a:pt x="17144" y="5332"/>
                  </a:lnTo>
                  <a:lnTo>
                    <a:pt x="17008" y="5332"/>
                  </a:lnTo>
                  <a:lnTo>
                    <a:pt x="17008" y="5196"/>
                  </a:lnTo>
                  <a:lnTo>
                    <a:pt x="17144" y="5196"/>
                  </a:lnTo>
                  <a:close/>
                  <a:moveTo>
                    <a:pt x="17144" y="5468"/>
                  </a:moveTo>
                  <a:lnTo>
                    <a:pt x="17144" y="5604"/>
                  </a:lnTo>
                  <a:lnTo>
                    <a:pt x="17008" y="5604"/>
                  </a:lnTo>
                  <a:lnTo>
                    <a:pt x="17008" y="5468"/>
                  </a:lnTo>
                  <a:lnTo>
                    <a:pt x="17144" y="5468"/>
                  </a:lnTo>
                  <a:close/>
                  <a:moveTo>
                    <a:pt x="17144" y="5740"/>
                  </a:moveTo>
                  <a:lnTo>
                    <a:pt x="17144" y="5876"/>
                  </a:lnTo>
                  <a:lnTo>
                    <a:pt x="17008" y="5876"/>
                  </a:lnTo>
                  <a:lnTo>
                    <a:pt x="17008" y="5740"/>
                  </a:lnTo>
                  <a:lnTo>
                    <a:pt x="17144" y="5740"/>
                  </a:lnTo>
                  <a:close/>
                  <a:moveTo>
                    <a:pt x="17144" y="6012"/>
                  </a:moveTo>
                  <a:lnTo>
                    <a:pt x="17144" y="6148"/>
                  </a:lnTo>
                  <a:lnTo>
                    <a:pt x="17008" y="6148"/>
                  </a:lnTo>
                  <a:lnTo>
                    <a:pt x="17008" y="6012"/>
                  </a:lnTo>
                  <a:lnTo>
                    <a:pt x="17144" y="6012"/>
                  </a:lnTo>
                  <a:close/>
                  <a:moveTo>
                    <a:pt x="17144" y="6284"/>
                  </a:moveTo>
                  <a:lnTo>
                    <a:pt x="17144" y="6420"/>
                  </a:lnTo>
                  <a:lnTo>
                    <a:pt x="17008" y="6420"/>
                  </a:lnTo>
                  <a:lnTo>
                    <a:pt x="17008" y="6284"/>
                  </a:lnTo>
                  <a:lnTo>
                    <a:pt x="17144" y="6284"/>
                  </a:lnTo>
                  <a:close/>
                  <a:moveTo>
                    <a:pt x="17144" y="6556"/>
                  </a:moveTo>
                  <a:lnTo>
                    <a:pt x="17144" y="6692"/>
                  </a:lnTo>
                  <a:lnTo>
                    <a:pt x="17008" y="6692"/>
                  </a:lnTo>
                  <a:lnTo>
                    <a:pt x="17008" y="6556"/>
                  </a:lnTo>
                  <a:lnTo>
                    <a:pt x="17144" y="6556"/>
                  </a:lnTo>
                  <a:close/>
                  <a:moveTo>
                    <a:pt x="17144" y="6828"/>
                  </a:moveTo>
                  <a:lnTo>
                    <a:pt x="17144" y="6964"/>
                  </a:lnTo>
                  <a:lnTo>
                    <a:pt x="17008" y="6964"/>
                  </a:lnTo>
                  <a:lnTo>
                    <a:pt x="17008" y="6828"/>
                  </a:lnTo>
                  <a:lnTo>
                    <a:pt x="17144" y="6828"/>
                  </a:lnTo>
                  <a:close/>
                  <a:moveTo>
                    <a:pt x="17144" y="7100"/>
                  </a:moveTo>
                  <a:lnTo>
                    <a:pt x="17144" y="7236"/>
                  </a:lnTo>
                  <a:lnTo>
                    <a:pt x="17008" y="7236"/>
                  </a:lnTo>
                  <a:lnTo>
                    <a:pt x="17008" y="7100"/>
                  </a:lnTo>
                  <a:lnTo>
                    <a:pt x="17144" y="7100"/>
                  </a:lnTo>
                  <a:close/>
                  <a:moveTo>
                    <a:pt x="17144" y="7372"/>
                  </a:moveTo>
                  <a:lnTo>
                    <a:pt x="17144" y="7508"/>
                  </a:lnTo>
                  <a:lnTo>
                    <a:pt x="17008" y="7508"/>
                  </a:lnTo>
                  <a:lnTo>
                    <a:pt x="17008" y="7372"/>
                  </a:lnTo>
                  <a:lnTo>
                    <a:pt x="17144" y="7372"/>
                  </a:lnTo>
                  <a:close/>
                  <a:moveTo>
                    <a:pt x="17144" y="7644"/>
                  </a:moveTo>
                  <a:lnTo>
                    <a:pt x="17144" y="7780"/>
                  </a:lnTo>
                  <a:lnTo>
                    <a:pt x="17008" y="7780"/>
                  </a:lnTo>
                  <a:lnTo>
                    <a:pt x="17008" y="7644"/>
                  </a:lnTo>
                  <a:lnTo>
                    <a:pt x="17144" y="7644"/>
                  </a:lnTo>
                  <a:close/>
                  <a:moveTo>
                    <a:pt x="17144" y="7916"/>
                  </a:moveTo>
                  <a:lnTo>
                    <a:pt x="17144" y="8052"/>
                  </a:lnTo>
                  <a:lnTo>
                    <a:pt x="17008" y="8052"/>
                  </a:lnTo>
                  <a:lnTo>
                    <a:pt x="17008" y="7916"/>
                  </a:lnTo>
                  <a:lnTo>
                    <a:pt x="17144" y="7916"/>
                  </a:lnTo>
                  <a:close/>
                  <a:moveTo>
                    <a:pt x="17144" y="8188"/>
                  </a:moveTo>
                  <a:lnTo>
                    <a:pt x="17144" y="8324"/>
                  </a:lnTo>
                  <a:lnTo>
                    <a:pt x="17008" y="8324"/>
                  </a:lnTo>
                  <a:lnTo>
                    <a:pt x="17008" y="8188"/>
                  </a:lnTo>
                  <a:lnTo>
                    <a:pt x="17144" y="8188"/>
                  </a:lnTo>
                  <a:close/>
                  <a:moveTo>
                    <a:pt x="17144" y="8460"/>
                  </a:moveTo>
                  <a:lnTo>
                    <a:pt x="17144" y="8596"/>
                  </a:lnTo>
                  <a:lnTo>
                    <a:pt x="17008" y="8596"/>
                  </a:lnTo>
                  <a:lnTo>
                    <a:pt x="17008" y="8460"/>
                  </a:lnTo>
                  <a:lnTo>
                    <a:pt x="17144" y="8460"/>
                  </a:lnTo>
                  <a:close/>
                  <a:moveTo>
                    <a:pt x="17144" y="8732"/>
                  </a:moveTo>
                  <a:lnTo>
                    <a:pt x="17144" y="8868"/>
                  </a:lnTo>
                  <a:lnTo>
                    <a:pt x="17008" y="8868"/>
                  </a:lnTo>
                  <a:lnTo>
                    <a:pt x="17008" y="8732"/>
                  </a:lnTo>
                  <a:lnTo>
                    <a:pt x="17144" y="8732"/>
                  </a:lnTo>
                  <a:close/>
                  <a:moveTo>
                    <a:pt x="17144" y="9004"/>
                  </a:moveTo>
                  <a:lnTo>
                    <a:pt x="17144" y="9140"/>
                  </a:lnTo>
                  <a:lnTo>
                    <a:pt x="17008" y="9140"/>
                  </a:lnTo>
                  <a:lnTo>
                    <a:pt x="17008" y="9004"/>
                  </a:lnTo>
                  <a:lnTo>
                    <a:pt x="17144" y="9004"/>
                  </a:lnTo>
                  <a:close/>
                  <a:moveTo>
                    <a:pt x="17144" y="9276"/>
                  </a:moveTo>
                  <a:lnTo>
                    <a:pt x="17144" y="9412"/>
                  </a:lnTo>
                  <a:lnTo>
                    <a:pt x="17008" y="9412"/>
                  </a:lnTo>
                  <a:lnTo>
                    <a:pt x="17008" y="9276"/>
                  </a:lnTo>
                  <a:lnTo>
                    <a:pt x="17144" y="9276"/>
                  </a:lnTo>
                  <a:close/>
                  <a:moveTo>
                    <a:pt x="17144" y="9548"/>
                  </a:moveTo>
                  <a:lnTo>
                    <a:pt x="17144" y="9684"/>
                  </a:lnTo>
                  <a:lnTo>
                    <a:pt x="17008" y="9684"/>
                  </a:lnTo>
                  <a:lnTo>
                    <a:pt x="17008" y="9548"/>
                  </a:lnTo>
                  <a:lnTo>
                    <a:pt x="17144" y="9548"/>
                  </a:lnTo>
                  <a:close/>
                  <a:moveTo>
                    <a:pt x="17144" y="9820"/>
                  </a:moveTo>
                  <a:lnTo>
                    <a:pt x="17144" y="9956"/>
                  </a:lnTo>
                  <a:lnTo>
                    <a:pt x="17008" y="9956"/>
                  </a:lnTo>
                  <a:lnTo>
                    <a:pt x="17008" y="9820"/>
                  </a:lnTo>
                  <a:lnTo>
                    <a:pt x="17144" y="9820"/>
                  </a:lnTo>
                  <a:close/>
                  <a:moveTo>
                    <a:pt x="17144" y="10092"/>
                  </a:moveTo>
                  <a:lnTo>
                    <a:pt x="17144" y="10228"/>
                  </a:lnTo>
                  <a:lnTo>
                    <a:pt x="17008" y="10228"/>
                  </a:lnTo>
                  <a:lnTo>
                    <a:pt x="17008" y="10092"/>
                  </a:lnTo>
                  <a:lnTo>
                    <a:pt x="17144" y="10092"/>
                  </a:lnTo>
                  <a:close/>
                  <a:moveTo>
                    <a:pt x="17144" y="10364"/>
                  </a:moveTo>
                  <a:lnTo>
                    <a:pt x="17144" y="10500"/>
                  </a:lnTo>
                  <a:lnTo>
                    <a:pt x="17008" y="10500"/>
                  </a:lnTo>
                  <a:lnTo>
                    <a:pt x="17008" y="10364"/>
                  </a:lnTo>
                  <a:lnTo>
                    <a:pt x="17144" y="10364"/>
                  </a:lnTo>
                  <a:close/>
                  <a:moveTo>
                    <a:pt x="17144" y="10636"/>
                  </a:moveTo>
                  <a:lnTo>
                    <a:pt x="17144" y="10772"/>
                  </a:lnTo>
                  <a:lnTo>
                    <a:pt x="17008" y="10772"/>
                  </a:lnTo>
                  <a:lnTo>
                    <a:pt x="17008" y="10636"/>
                  </a:lnTo>
                  <a:lnTo>
                    <a:pt x="17144" y="10636"/>
                  </a:lnTo>
                  <a:close/>
                  <a:moveTo>
                    <a:pt x="17144" y="10908"/>
                  </a:moveTo>
                  <a:lnTo>
                    <a:pt x="17144" y="11044"/>
                  </a:lnTo>
                  <a:lnTo>
                    <a:pt x="17008" y="11044"/>
                  </a:lnTo>
                  <a:lnTo>
                    <a:pt x="17008" y="10908"/>
                  </a:lnTo>
                  <a:lnTo>
                    <a:pt x="17144" y="10908"/>
                  </a:lnTo>
                  <a:close/>
                  <a:moveTo>
                    <a:pt x="17144" y="11180"/>
                  </a:moveTo>
                  <a:lnTo>
                    <a:pt x="17144" y="11316"/>
                  </a:lnTo>
                  <a:lnTo>
                    <a:pt x="17008" y="11316"/>
                  </a:lnTo>
                  <a:lnTo>
                    <a:pt x="17008" y="11180"/>
                  </a:lnTo>
                  <a:lnTo>
                    <a:pt x="17144" y="11180"/>
                  </a:lnTo>
                  <a:close/>
                  <a:moveTo>
                    <a:pt x="17144" y="11452"/>
                  </a:moveTo>
                  <a:lnTo>
                    <a:pt x="17144" y="11588"/>
                  </a:lnTo>
                  <a:lnTo>
                    <a:pt x="17008" y="11588"/>
                  </a:lnTo>
                  <a:lnTo>
                    <a:pt x="17008" y="11452"/>
                  </a:lnTo>
                  <a:lnTo>
                    <a:pt x="17144" y="11452"/>
                  </a:lnTo>
                  <a:close/>
                  <a:moveTo>
                    <a:pt x="17144" y="11724"/>
                  </a:moveTo>
                  <a:lnTo>
                    <a:pt x="17144" y="11860"/>
                  </a:lnTo>
                  <a:lnTo>
                    <a:pt x="17008" y="11860"/>
                  </a:lnTo>
                  <a:lnTo>
                    <a:pt x="17008" y="11724"/>
                  </a:lnTo>
                  <a:lnTo>
                    <a:pt x="17144" y="11724"/>
                  </a:lnTo>
                  <a:close/>
                  <a:moveTo>
                    <a:pt x="17144" y="11996"/>
                  </a:moveTo>
                  <a:lnTo>
                    <a:pt x="17144" y="12132"/>
                  </a:lnTo>
                  <a:lnTo>
                    <a:pt x="17008" y="12132"/>
                  </a:lnTo>
                  <a:lnTo>
                    <a:pt x="17008" y="11996"/>
                  </a:lnTo>
                  <a:lnTo>
                    <a:pt x="17144" y="11996"/>
                  </a:lnTo>
                  <a:close/>
                  <a:moveTo>
                    <a:pt x="17144" y="12268"/>
                  </a:moveTo>
                  <a:lnTo>
                    <a:pt x="17144" y="12404"/>
                  </a:lnTo>
                  <a:lnTo>
                    <a:pt x="17008" y="12404"/>
                  </a:lnTo>
                  <a:lnTo>
                    <a:pt x="17008" y="12268"/>
                  </a:lnTo>
                  <a:lnTo>
                    <a:pt x="17144" y="12268"/>
                  </a:lnTo>
                  <a:close/>
                  <a:moveTo>
                    <a:pt x="17144" y="12540"/>
                  </a:moveTo>
                  <a:lnTo>
                    <a:pt x="17144" y="12676"/>
                  </a:lnTo>
                  <a:lnTo>
                    <a:pt x="17008" y="12676"/>
                  </a:lnTo>
                  <a:lnTo>
                    <a:pt x="17008" y="12540"/>
                  </a:lnTo>
                  <a:lnTo>
                    <a:pt x="17144" y="12540"/>
                  </a:lnTo>
                  <a:close/>
                  <a:moveTo>
                    <a:pt x="17144" y="12812"/>
                  </a:moveTo>
                  <a:lnTo>
                    <a:pt x="17144" y="12948"/>
                  </a:lnTo>
                  <a:lnTo>
                    <a:pt x="17008" y="12948"/>
                  </a:lnTo>
                  <a:lnTo>
                    <a:pt x="17008" y="12812"/>
                  </a:lnTo>
                  <a:lnTo>
                    <a:pt x="17144" y="12812"/>
                  </a:lnTo>
                  <a:close/>
                  <a:moveTo>
                    <a:pt x="17144" y="13084"/>
                  </a:moveTo>
                  <a:lnTo>
                    <a:pt x="17144" y="13220"/>
                  </a:lnTo>
                  <a:lnTo>
                    <a:pt x="17008" y="13220"/>
                  </a:lnTo>
                  <a:lnTo>
                    <a:pt x="17008" y="13084"/>
                  </a:lnTo>
                  <a:lnTo>
                    <a:pt x="17144" y="13084"/>
                  </a:lnTo>
                  <a:close/>
                  <a:moveTo>
                    <a:pt x="17012" y="13360"/>
                  </a:moveTo>
                  <a:lnTo>
                    <a:pt x="16876" y="13360"/>
                  </a:lnTo>
                  <a:lnTo>
                    <a:pt x="16876" y="13224"/>
                  </a:lnTo>
                  <a:lnTo>
                    <a:pt x="17012" y="13224"/>
                  </a:lnTo>
                  <a:lnTo>
                    <a:pt x="17012" y="13360"/>
                  </a:lnTo>
                  <a:close/>
                  <a:moveTo>
                    <a:pt x="16740" y="13360"/>
                  </a:moveTo>
                  <a:lnTo>
                    <a:pt x="16604" y="13360"/>
                  </a:lnTo>
                  <a:lnTo>
                    <a:pt x="16604" y="13224"/>
                  </a:lnTo>
                  <a:lnTo>
                    <a:pt x="16740" y="13224"/>
                  </a:lnTo>
                  <a:lnTo>
                    <a:pt x="16740" y="13360"/>
                  </a:lnTo>
                  <a:close/>
                  <a:moveTo>
                    <a:pt x="16468" y="13360"/>
                  </a:moveTo>
                  <a:lnTo>
                    <a:pt x="16332" y="13360"/>
                  </a:lnTo>
                  <a:lnTo>
                    <a:pt x="16332" y="13224"/>
                  </a:lnTo>
                  <a:lnTo>
                    <a:pt x="16468" y="13224"/>
                  </a:lnTo>
                  <a:lnTo>
                    <a:pt x="16468" y="13360"/>
                  </a:lnTo>
                  <a:close/>
                  <a:moveTo>
                    <a:pt x="16196" y="13360"/>
                  </a:moveTo>
                  <a:lnTo>
                    <a:pt x="16060" y="13360"/>
                  </a:lnTo>
                  <a:lnTo>
                    <a:pt x="16060" y="13224"/>
                  </a:lnTo>
                  <a:lnTo>
                    <a:pt x="16196" y="13224"/>
                  </a:lnTo>
                  <a:lnTo>
                    <a:pt x="16196" y="13360"/>
                  </a:lnTo>
                  <a:close/>
                  <a:moveTo>
                    <a:pt x="15924" y="13360"/>
                  </a:moveTo>
                  <a:lnTo>
                    <a:pt x="15788" y="13360"/>
                  </a:lnTo>
                  <a:lnTo>
                    <a:pt x="15788" y="13224"/>
                  </a:lnTo>
                  <a:lnTo>
                    <a:pt x="15924" y="13224"/>
                  </a:lnTo>
                  <a:lnTo>
                    <a:pt x="15924" y="13360"/>
                  </a:lnTo>
                  <a:close/>
                  <a:moveTo>
                    <a:pt x="15652" y="13360"/>
                  </a:moveTo>
                  <a:lnTo>
                    <a:pt x="15516" y="13360"/>
                  </a:lnTo>
                  <a:lnTo>
                    <a:pt x="15516" y="13224"/>
                  </a:lnTo>
                  <a:lnTo>
                    <a:pt x="15652" y="13224"/>
                  </a:lnTo>
                  <a:lnTo>
                    <a:pt x="15652" y="13360"/>
                  </a:lnTo>
                  <a:close/>
                  <a:moveTo>
                    <a:pt x="15380" y="13360"/>
                  </a:moveTo>
                  <a:lnTo>
                    <a:pt x="15244" y="13360"/>
                  </a:lnTo>
                  <a:lnTo>
                    <a:pt x="15244" y="13224"/>
                  </a:lnTo>
                  <a:lnTo>
                    <a:pt x="15380" y="13224"/>
                  </a:lnTo>
                  <a:lnTo>
                    <a:pt x="15380" y="13360"/>
                  </a:lnTo>
                  <a:close/>
                  <a:moveTo>
                    <a:pt x="15108" y="13360"/>
                  </a:moveTo>
                  <a:lnTo>
                    <a:pt x="14972" y="13360"/>
                  </a:lnTo>
                  <a:lnTo>
                    <a:pt x="14972" y="13224"/>
                  </a:lnTo>
                  <a:lnTo>
                    <a:pt x="15108" y="13224"/>
                  </a:lnTo>
                  <a:lnTo>
                    <a:pt x="15108" y="13360"/>
                  </a:lnTo>
                  <a:close/>
                  <a:moveTo>
                    <a:pt x="14836" y="13360"/>
                  </a:moveTo>
                  <a:lnTo>
                    <a:pt x="14700" y="13360"/>
                  </a:lnTo>
                  <a:lnTo>
                    <a:pt x="14700" y="13224"/>
                  </a:lnTo>
                  <a:lnTo>
                    <a:pt x="14836" y="13224"/>
                  </a:lnTo>
                  <a:lnTo>
                    <a:pt x="14836" y="13360"/>
                  </a:lnTo>
                  <a:close/>
                  <a:moveTo>
                    <a:pt x="14564" y="13360"/>
                  </a:moveTo>
                  <a:lnTo>
                    <a:pt x="14428" y="13360"/>
                  </a:lnTo>
                  <a:lnTo>
                    <a:pt x="14428" y="13224"/>
                  </a:lnTo>
                  <a:lnTo>
                    <a:pt x="14564" y="13224"/>
                  </a:lnTo>
                  <a:lnTo>
                    <a:pt x="14564" y="13360"/>
                  </a:lnTo>
                  <a:close/>
                  <a:moveTo>
                    <a:pt x="14292" y="13360"/>
                  </a:moveTo>
                  <a:lnTo>
                    <a:pt x="14156" y="13360"/>
                  </a:lnTo>
                  <a:lnTo>
                    <a:pt x="14156" y="13224"/>
                  </a:lnTo>
                  <a:lnTo>
                    <a:pt x="14292" y="13224"/>
                  </a:lnTo>
                  <a:lnTo>
                    <a:pt x="14292" y="13360"/>
                  </a:lnTo>
                  <a:close/>
                  <a:moveTo>
                    <a:pt x="14020" y="13360"/>
                  </a:moveTo>
                  <a:lnTo>
                    <a:pt x="13884" y="13360"/>
                  </a:lnTo>
                  <a:lnTo>
                    <a:pt x="13884" y="13224"/>
                  </a:lnTo>
                  <a:lnTo>
                    <a:pt x="14020" y="13224"/>
                  </a:lnTo>
                  <a:lnTo>
                    <a:pt x="14020" y="13360"/>
                  </a:lnTo>
                  <a:close/>
                  <a:moveTo>
                    <a:pt x="13748" y="13360"/>
                  </a:moveTo>
                  <a:lnTo>
                    <a:pt x="13612" y="13360"/>
                  </a:lnTo>
                  <a:lnTo>
                    <a:pt x="13612" y="13224"/>
                  </a:lnTo>
                  <a:lnTo>
                    <a:pt x="13748" y="13224"/>
                  </a:lnTo>
                  <a:lnTo>
                    <a:pt x="13748" y="13360"/>
                  </a:lnTo>
                  <a:close/>
                  <a:moveTo>
                    <a:pt x="13476" y="13360"/>
                  </a:moveTo>
                  <a:lnTo>
                    <a:pt x="13340" y="13360"/>
                  </a:lnTo>
                  <a:lnTo>
                    <a:pt x="13340" y="13224"/>
                  </a:lnTo>
                  <a:lnTo>
                    <a:pt x="13476" y="13224"/>
                  </a:lnTo>
                  <a:lnTo>
                    <a:pt x="13476" y="13360"/>
                  </a:lnTo>
                  <a:close/>
                  <a:moveTo>
                    <a:pt x="13204" y="13360"/>
                  </a:moveTo>
                  <a:lnTo>
                    <a:pt x="13068" y="13360"/>
                  </a:lnTo>
                  <a:lnTo>
                    <a:pt x="13068" y="13224"/>
                  </a:lnTo>
                  <a:lnTo>
                    <a:pt x="13204" y="13224"/>
                  </a:lnTo>
                  <a:lnTo>
                    <a:pt x="13204" y="13360"/>
                  </a:lnTo>
                  <a:close/>
                  <a:moveTo>
                    <a:pt x="12932" y="13360"/>
                  </a:moveTo>
                  <a:lnTo>
                    <a:pt x="12796" y="13360"/>
                  </a:lnTo>
                  <a:lnTo>
                    <a:pt x="12796" y="13224"/>
                  </a:lnTo>
                  <a:lnTo>
                    <a:pt x="12932" y="13224"/>
                  </a:lnTo>
                  <a:lnTo>
                    <a:pt x="12932" y="13360"/>
                  </a:lnTo>
                  <a:close/>
                  <a:moveTo>
                    <a:pt x="12660" y="13360"/>
                  </a:moveTo>
                  <a:lnTo>
                    <a:pt x="12524" y="13360"/>
                  </a:lnTo>
                  <a:lnTo>
                    <a:pt x="12524" y="13224"/>
                  </a:lnTo>
                  <a:lnTo>
                    <a:pt x="12660" y="13224"/>
                  </a:lnTo>
                  <a:lnTo>
                    <a:pt x="12660" y="13360"/>
                  </a:lnTo>
                  <a:close/>
                  <a:moveTo>
                    <a:pt x="12388" y="13360"/>
                  </a:moveTo>
                  <a:lnTo>
                    <a:pt x="12252" y="13360"/>
                  </a:lnTo>
                  <a:lnTo>
                    <a:pt x="12252" y="13224"/>
                  </a:lnTo>
                  <a:lnTo>
                    <a:pt x="12388" y="13224"/>
                  </a:lnTo>
                  <a:lnTo>
                    <a:pt x="12388" y="13360"/>
                  </a:lnTo>
                  <a:close/>
                  <a:moveTo>
                    <a:pt x="12116" y="13360"/>
                  </a:moveTo>
                  <a:lnTo>
                    <a:pt x="11980" y="13360"/>
                  </a:lnTo>
                  <a:lnTo>
                    <a:pt x="11980" y="13224"/>
                  </a:lnTo>
                  <a:lnTo>
                    <a:pt x="12116" y="13224"/>
                  </a:lnTo>
                  <a:lnTo>
                    <a:pt x="12116" y="13360"/>
                  </a:lnTo>
                  <a:close/>
                  <a:moveTo>
                    <a:pt x="11844" y="13360"/>
                  </a:moveTo>
                  <a:lnTo>
                    <a:pt x="11708" y="13360"/>
                  </a:lnTo>
                  <a:lnTo>
                    <a:pt x="11708" y="13224"/>
                  </a:lnTo>
                  <a:lnTo>
                    <a:pt x="11844" y="13224"/>
                  </a:lnTo>
                  <a:lnTo>
                    <a:pt x="11844" y="13360"/>
                  </a:lnTo>
                  <a:close/>
                  <a:moveTo>
                    <a:pt x="11572" y="13360"/>
                  </a:moveTo>
                  <a:lnTo>
                    <a:pt x="11436" y="13360"/>
                  </a:lnTo>
                  <a:lnTo>
                    <a:pt x="11436" y="13224"/>
                  </a:lnTo>
                  <a:lnTo>
                    <a:pt x="11572" y="13224"/>
                  </a:lnTo>
                  <a:lnTo>
                    <a:pt x="11572" y="13360"/>
                  </a:lnTo>
                  <a:close/>
                  <a:moveTo>
                    <a:pt x="11300" y="13360"/>
                  </a:moveTo>
                  <a:lnTo>
                    <a:pt x="11164" y="13360"/>
                  </a:lnTo>
                  <a:lnTo>
                    <a:pt x="11164" y="13224"/>
                  </a:lnTo>
                  <a:lnTo>
                    <a:pt x="11300" y="13224"/>
                  </a:lnTo>
                  <a:lnTo>
                    <a:pt x="11300" y="13360"/>
                  </a:lnTo>
                  <a:close/>
                  <a:moveTo>
                    <a:pt x="11028" y="13360"/>
                  </a:moveTo>
                  <a:lnTo>
                    <a:pt x="10892" y="13360"/>
                  </a:lnTo>
                  <a:lnTo>
                    <a:pt x="10892" y="13224"/>
                  </a:lnTo>
                  <a:lnTo>
                    <a:pt x="11028" y="13224"/>
                  </a:lnTo>
                  <a:lnTo>
                    <a:pt x="11028" y="13360"/>
                  </a:lnTo>
                  <a:close/>
                  <a:moveTo>
                    <a:pt x="10756" y="13360"/>
                  </a:moveTo>
                  <a:lnTo>
                    <a:pt x="10620" y="13360"/>
                  </a:lnTo>
                  <a:lnTo>
                    <a:pt x="10620" y="13224"/>
                  </a:lnTo>
                  <a:lnTo>
                    <a:pt x="10756" y="13224"/>
                  </a:lnTo>
                  <a:lnTo>
                    <a:pt x="10756" y="13360"/>
                  </a:lnTo>
                  <a:close/>
                  <a:moveTo>
                    <a:pt x="10484" y="13360"/>
                  </a:moveTo>
                  <a:lnTo>
                    <a:pt x="10348" y="13360"/>
                  </a:lnTo>
                  <a:lnTo>
                    <a:pt x="10348" y="13224"/>
                  </a:lnTo>
                  <a:lnTo>
                    <a:pt x="10484" y="13224"/>
                  </a:lnTo>
                  <a:lnTo>
                    <a:pt x="10484" y="13360"/>
                  </a:lnTo>
                  <a:close/>
                  <a:moveTo>
                    <a:pt x="10212" y="13360"/>
                  </a:moveTo>
                  <a:lnTo>
                    <a:pt x="10076" y="13360"/>
                  </a:lnTo>
                  <a:lnTo>
                    <a:pt x="10076" y="13224"/>
                  </a:lnTo>
                  <a:lnTo>
                    <a:pt x="10212" y="13224"/>
                  </a:lnTo>
                  <a:lnTo>
                    <a:pt x="10212" y="13360"/>
                  </a:lnTo>
                  <a:close/>
                  <a:moveTo>
                    <a:pt x="9940" y="13360"/>
                  </a:moveTo>
                  <a:lnTo>
                    <a:pt x="9804" y="13360"/>
                  </a:lnTo>
                  <a:lnTo>
                    <a:pt x="9804" y="13224"/>
                  </a:lnTo>
                  <a:lnTo>
                    <a:pt x="9940" y="13224"/>
                  </a:lnTo>
                  <a:lnTo>
                    <a:pt x="9940" y="13360"/>
                  </a:lnTo>
                  <a:close/>
                  <a:moveTo>
                    <a:pt x="9668" y="13360"/>
                  </a:moveTo>
                  <a:lnTo>
                    <a:pt x="9532" y="13360"/>
                  </a:lnTo>
                  <a:lnTo>
                    <a:pt x="9532" y="13224"/>
                  </a:lnTo>
                  <a:lnTo>
                    <a:pt x="9668" y="13224"/>
                  </a:lnTo>
                  <a:lnTo>
                    <a:pt x="9668" y="13360"/>
                  </a:lnTo>
                  <a:close/>
                  <a:moveTo>
                    <a:pt x="9396" y="13360"/>
                  </a:moveTo>
                  <a:lnTo>
                    <a:pt x="9260" y="13360"/>
                  </a:lnTo>
                  <a:lnTo>
                    <a:pt x="9260" y="13224"/>
                  </a:lnTo>
                  <a:lnTo>
                    <a:pt x="9396" y="13224"/>
                  </a:lnTo>
                  <a:lnTo>
                    <a:pt x="9396" y="13360"/>
                  </a:lnTo>
                  <a:close/>
                  <a:moveTo>
                    <a:pt x="9124" y="13360"/>
                  </a:moveTo>
                  <a:lnTo>
                    <a:pt x="8988" y="13360"/>
                  </a:lnTo>
                  <a:lnTo>
                    <a:pt x="8988" y="13224"/>
                  </a:lnTo>
                  <a:lnTo>
                    <a:pt x="9124" y="13224"/>
                  </a:lnTo>
                  <a:lnTo>
                    <a:pt x="9124" y="13360"/>
                  </a:lnTo>
                  <a:close/>
                  <a:moveTo>
                    <a:pt x="8852" y="13360"/>
                  </a:moveTo>
                  <a:lnTo>
                    <a:pt x="8716" y="13360"/>
                  </a:lnTo>
                  <a:lnTo>
                    <a:pt x="8716" y="13224"/>
                  </a:lnTo>
                  <a:lnTo>
                    <a:pt x="8852" y="13224"/>
                  </a:lnTo>
                  <a:lnTo>
                    <a:pt x="8852" y="13360"/>
                  </a:lnTo>
                  <a:close/>
                  <a:moveTo>
                    <a:pt x="8580" y="13360"/>
                  </a:moveTo>
                  <a:lnTo>
                    <a:pt x="8444" y="13360"/>
                  </a:lnTo>
                  <a:lnTo>
                    <a:pt x="8444" y="13224"/>
                  </a:lnTo>
                  <a:lnTo>
                    <a:pt x="8580" y="13224"/>
                  </a:lnTo>
                  <a:lnTo>
                    <a:pt x="8580" y="13360"/>
                  </a:lnTo>
                  <a:close/>
                  <a:moveTo>
                    <a:pt x="8308" y="13360"/>
                  </a:moveTo>
                  <a:lnTo>
                    <a:pt x="8172" y="13360"/>
                  </a:lnTo>
                  <a:lnTo>
                    <a:pt x="8172" y="13224"/>
                  </a:lnTo>
                  <a:lnTo>
                    <a:pt x="8308" y="13224"/>
                  </a:lnTo>
                  <a:lnTo>
                    <a:pt x="8308" y="13360"/>
                  </a:lnTo>
                  <a:close/>
                  <a:moveTo>
                    <a:pt x="8036" y="13360"/>
                  </a:moveTo>
                  <a:lnTo>
                    <a:pt x="7900" y="13360"/>
                  </a:lnTo>
                  <a:lnTo>
                    <a:pt x="7900" y="13224"/>
                  </a:lnTo>
                  <a:lnTo>
                    <a:pt x="8036" y="13224"/>
                  </a:lnTo>
                  <a:lnTo>
                    <a:pt x="8036" y="13360"/>
                  </a:lnTo>
                  <a:close/>
                  <a:moveTo>
                    <a:pt x="7764" y="13360"/>
                  </a:moveTo>
                  <a:lnTo>
                    <a:pt x="7628" y="13360"/>
                  </a:lnTo>
                  <a:lnTo>
                    <a:pt x="7628" y="13224"/>
                  </a:lnTo>
                  <a:lnTo>
                    <a:pt x="7764" y="13224"/>
                  </a:lnTo>
                  <a:lnTo>
                    <a:pt x="7764" y="13360"/>
                  </a:lnTo>
                  <a:close/>
                  <a:moveTo>
                    <a:pt x="7492" y="13360"/>
                  </a:moveTo>
                  <a:lnTo>
                    <a:pt x="7356" y="13360"/>
                  </a:lnTo>
                  <a:lnTo>
                    <a:pt x="7356" y="13224"/>
                  </a:lnTo>
                  <a:lnTo>
                    <a:pt x="7492" y="13224"/>
                  </a:lnTo>
                  <a:lnTo>
                    <a:pt x="7492" y="13360"/>
                  </a:lnTo>
                  <a:close/>
                  <a:moveTo>
                    <a:pt x="7220" y="13360"/>
                  </a:moveTo>
                  <a:lnTo>
                    <a:pt x="7084" y="13360"/>
                  </a:lnTo>
                  <a:lnTo>
                    <a:pt x="7084" y="13224"/>
                  </a:lnTo>
                  <a:lnTo>
                    <a:pt x="7220" y="13224"/>
                  </a:lnTo>
                  <a:lnTo>
                    <a:pt x="7220" y="13360"/>
                  </a:lnTo>
                  <a:close/>
                  <a:moveTo>
                    <a:pt x="6948" y="13360"/>
                  </a:moveTo>
                  <a:lnTo>
                    <a:pt x="6812" y="13360"/>
                  </a:lnTo>
                  <a:lnTo>
                    <a:pt x="6812" y="13224"/>
                  </a:lnTo>
                  <a:lnTo>
                    <a:pt x="6948" y="13224"/>
                  </a:lnTo>
                  <a:lnTo>
                    <a:pt x="6948" y="13360"/>
                  </a:lnTo>
                  <a:close/>
                  <a:moveTo>
                    <a:pt x="6676" y="13360"/>
                  </a:moveTo>
                  <a:lnTo>
                    <a:pt x="6540" y="13360"/>
                  </a:lnTo>
                  <a:lnTo>
                    <a:pt x="6540" y="13224"/>
                  </a:lnTo>
                  <a:lnTo>
                    <a:pt x="6676" y="13224"/>
                  </a:lnTo>
                  <a:lnTo>
                    <a:pt x="6676" y="13360"/>
                  </a:lnTo>
                  <a:close/>
                  <a:moveTo>
                    <a:pt x="6404" y="13360"/>
                  </a:moveTo>
                  <a:lnTo>
                    <a:pt x="6268" y="13360"/>
                  </a:lnTo>
                  <a:lnTo>
                    <a:pt x="6268" y="13224"/>
                  </a:lnTo>
                  <a:lnTo>
                    <a:pt x="6404" y="13224"/>
                  </a:lnTo>
                  <a:lnTo>
                    <a:pt x="6404" y="13360"/>
                  </a:lnTo>
                  <a:close/>
                  <a:moveTo>
                    <a:pt x="6132" y="13360"/>
                  </a:moveTo>
                  <a:lnTo>
                    <a:pt x="5996" y="13360"/>
                  </a:lnTo>
                  <a:lnTo>
                    <a:pt x="5996" y="13224"/>
                  </a:lnTo>
                  <a:lnTo>
                    <a:pt x="6132" y="13224"/>
                  </a:lnTo>
                  <a:lnTo>
                    <a:pt x="6132" y="13360"/>
                  </a:lnTo>
                  <a:close/>
                  <a:moveTo>
                    <a:pt x="5860" y="13360"/>
                  </a:moveTo>
                  <a:lnTo>
                    <a:pt x="5724" y="13360"/>
                  </a:lnTo>
                  <a:lnTo>
                    <a:pt x="5724" y="13224"/>
                  </a:lnTo>
                  <a:lnTo>
                    <a:pt x="5860" y="13224"/>
                  </a:lnTo>
                  <a:lnTo>
                    <a:pt x="5860" y="13360"/>
                  </a:lnTo>
                  <a:close/>
                  <a:moveTo>
                    <a:pt x="5588" y="13360"/>
                  </a:moveTo>
                  <a:lnTo>
                    <a:pt x="5452" y="13360"/>
                  </a:lnTo>
                  <a:lnTo>
                    <a:pt x="5452" y="13224"/>
                  </a:lnTo>
                  <a:lnTo>
                    <a:pt x="5588" y="13224"/>
                  </a:lnTo>
                  <a:lnTo>
                    <a:pt x="5588" y="13360"/>
                  </a:lnTo>
                  <a:close/>
                  <a:moveTo>
                    <a:pt x="5316" y="13360"/>
                  </a:moveTo>
                  <a:lnTo>
                    <a:pt x="5180" y="13360"/>
                  </a:lnTo>
                  <a:lnTo>
                    <a:pt x="5180" y="13224"/>
                  </a:lnTo>
                  <a:lnTo>
                    <a:pt x="5316" y="13224"/>
                  </a:lnTo>
                  <a:lnTo>
                    <a:pt x="5316" y="13360"/>
                  </a:lnTo>
                  <a:close/>
                  <a:moveTo>
                    <a:pt x="5044" y="13360"/>
                  </a:moveTo>
                  <a:lnTo>
                    <a:pt x="4908" y="13360"/>
                  </a:lnTo>
                  <a:lnTo>
                    <a:pt x="4908" y="13224"/>
                  </a:lnTo>
                  <a:lnTo>
                    <a:pt x="5044" y="13224"/>
                  </a:lnTo>
                  <a:lnTo>
                    <a:pt x="5044" y="13360"/>
                  </a:lnTo>
                  <a:close/>
                  <a:moveTo>
                    <a:pt x="4772" y="13360"/>
                  </a:moveTo>
                  <a:lnTo>
                    <a:pt x="4636" y="13360"/>
                  </a:lnTo>
                  <a:lnTo>
                    <a:pt x="4636" y="13224"/>
                  </a:lnTo>
                  <a:lnTo>
                    <a:pt x="4772" y="13224"/>
                  </a:lnTo>
                  <a:lnTo>
                    <a:pt x="4772" y="13360"/>
                  </a:lnTo>
                  <a:close/>
                  <a:moveTo>
                    <a:pt x="4500" y="13360"/>
                  </a:moveTo>
                  <a:lnTo>
                    <a:pt x="4364" y="13360"/>
                  </a:lnTo>
                  <a:lnTo>
                    <a:pt x="4364" y="13224"/>
                  </a:lnTo>
                  <a:lnTo>
                    <a:pt x="4500" y="13224"/>
                  </a:lnTo>
                  <a:lnTo>
                    <a:pt x="4500" y="13360"/>
                  </a:lnTo>
                  <a:close/>
                  <a:moveTo>
                    <a:pt x="4228" y="13360"/>
                  </a:moveTo>
                  <a:lnTo>
                    <a:pt x="4092" y="13360"/>
                  </a:lnTo>
                  <a:lnTo>
                    <a:pt x="4092" y="13224"/>
                  </a:lnTo>
                  <a:lnTo>
                    <a:pt x="4228" y="13224"/>
                  </a:lnTo>
                  <a:lnTo>
                    <a:pt x="4228" y="13360"/>
                  </a:lnTo>
                  <a:close/>
                  <a:moveTo>
                    <a:pt x="3956" y="13360"/>
                  </a:moveTo>
                  <a:lnTo>
                    <a:pt x="3820" y="13360"/>
                  </a:lnTo>
                  <a:lnTo>
                    <a:pt x="3820" y="13224"/>
                  </a:lnTo>
                  <a:lnTo>
                    <a:pt x="3956" y="13224"/>
                  </a:lnTo>
                  <a:lnTo>
                    <a:pt x="3956" y="13360"/>
                  </a:lnTo>
                  <a:close/>
                  <a:moveTo>
                    <a:pt x="3684" y="13360"/>
                  </a:moveTo>
                  <a:lnTo>
                    <a:pt x="3548" y="13360"/>
                  </a:lnTo>
                  <a:lnTo>
                    <a:pt x="3548" y="13224"/>
                  </a:lnTo>
                  <a:lnTo>
                    <a:pt x="3684" y="13224"/>
                  </a:lnTo>
                  <a:lnTo>
                    <a:pt x="3684" y="13360"/>
                  </a:lnTo>
                  <a:close/>
                  <a:moveTo>
                    <a:pt x="3412" y="13360"/>
                  </a:moveTo>
                  <a:lnTo>
                    <a:pt x="3276" y="13360"/>
                  </a:lnTo>
                  <a:lnTo>
                    <a:pt x="3276" y="13224"/>
                  </a:lnTo>
                  <a:lnTo>
                    <a:pt x="3412" y="13224"/>
                  </a:lnTo>
                  <a:lnTo>
                    <a:pt x="3412" y="13360"/>
                  </a:lnTo>
                  <a:close/>
                  <a:moveTo>
                    <a:pt x="3140" y="13360"/>
                  </a:moveTo>
                  <a:lnTo>
                    <a:pt x="3004" y="13360"/>
                  </a:lnTo>
                  <a:lnTo>
                    <a:pt x="3004" y="13224"/>
                  </a:lnTo>
                  <a:lnTo>
                    <a:pt x="3140" y="13224"/>
                  </a:lnTo>
                  <a:lnTo>
                    <a:pt x="3140" y="13360"/>
                  </a:lnTo>
                  <a:close/>
                  <a:moveTo>
                    <a:pt x="2868" y="13360"/>
                  </a:moveTo>
                  <a:lnTo>
                    <a:pt x="2732" y="13360"/>
                  </a:lnTo>
                  <a:lnTo>
                    <a:pt x="2732" y="13224"/>
                  </a:lnTo>
                  <a:lnTo>
                    <a:pt x="2868" y="13224"/>
                  </a:lnTo>
                  <a:lnTo>
                    <a:pt x="2868" y="13360"/>
                  </a:lnTo>
                  <a:close/>
                  <a:moveTo>
                    <a:pt x="2596" y="13360"/>
                  </a:moveTo>
                  <a:lnTo>
                    <a:pt x="2460" y="13360"/>
                  </a:lnTo>
                  <a:lnTo>
                    <a:pt x="2460" y="13224"/>
                  </a:lnTo>
                  <a:lnTo>
                    <a:pt x="2596" y="13224"/>
                  </a:lnTo>
                  <a:lnTo>
                    <a:pt x="2596" y="13360"/>
                  </a:lnTo>
                  <a:close/>
                  <a:moveTo>
                    <a:pt x="2324" y="13360"/>
                  </a:moveTo>
                  <a:lnTo>
                    <a:pt x="2188" y="13360"/>
                  </a:lnTo>
                  <a:lnTo>
                    <a:pt x="2188" y="13224"/>
                  </a:lnTo>
                  <a:lnTo>
                    <a:pt x="2324" y="13224"/>
                  </a:lnTo>
                  <a:lnTo>
                    <a:pt x="2324" y="13360"/>
                  </a:lnTo>
                  <a:close/>
                  <a:moveTo>
                    <a:pt x="2052" y="13360"/>
                  </a:moveTo>
                  <a:lnTo>
                    <a:pt x="1916" y="13360"/>
                  </a:lnTo>
                  <a:lnTo>
                    <a:pt x="1916" y="13224"/>
                  </a:lnTo>
                  <a:lnTo>
                    <a:pt x="2052" y="13224"/>
                  </a:lnTo>
                  <a:lnTo>
                    <a:pt x="2052" y="13360"/>
                  </a:lnTo>
                  <a:close/>
                  <a:moveTo>
                    <a:pt x="1780" y="13360"/>
                  </a:moveTo>
                  <a:lnTo>
                    <a:pt x="1644" y="13360"/>
                  </a:lnTo>
                  <a:lnTo>
                    <a:pt x="1644" y="13224"/>
                  </a:lnTo>
                  <a:lnTo>
                    <a:pt x="1780" y="13224"/>
                  </a:lnTo>
                  <a:lnTo>
                    <a:pt x="1780" y="13360"/>
                  </a:lnTo>
                  <a:close/>
                  <a:moveTo>
                    <a:pt x="1508" y="13360"/>
                  </a:moveTo>
                  <a:lnTo>
                    <a:pt x="1372" y="13360"/>
                  </a:lnTo>
                  <a:lnTo>
                    <a:pt x="1372" y="13224"/>
                  </a:lnTo>
                  <a:lnTo>
                    <a:pt x="1508" y="13224"/>
                  </a:lnTo>
                  <a:lnTo>
                    <a:pt x="1508" y="13360"/>
                  </a:lnTo>
                  <a:close/>
                  <a:moveTo>
                    <a:pt x="1236" y="13360"/>
                  </a:moveTo>
                  <a:lnTo>
                    <a:pt x="1100" y="13360"/>
                  </a:lnTo>
                  <a:lnTo>
                    <a:pt x="1100" y="13224"/>
                  </a:lnTo>
                  <a:lnTo>
                    <a:pt x="1236" y="13224"/>
                  </a:lnTo>
                  <a:lnTo>
                    <a:pt x="1236" y="13360"/>
                  </a:lnTo>
                  <a:close/>
                  <a:moveTo>
                    <a:pt x="964" y="13360"/>
                  </a:moveTo>
                  <a:lnTo>
                    <a:pt x="828" y="13360"/>
                  </a:lnTo>
                  <a:lnTo>
                    <a:pt x="828" y="13224"/>
                  </a:lnTo>
                  <a:lnTo>
                    <a:pt x="964" y="13224"/>
                  </a:lnTo>
                  <a:lnTo>
                    <a:pt x="964" y="13360"/>
                  </a:lnTo>
                  <a:close/>
                  <a:moveTo>
                    <a:pt x="692" y="13360"/>
                  </a:moveTo>
                  <a:lnTo>
                    <a:pt x="556" y="13360"/>
                  </a:lnTo>
                  <a:lnTo>
                    <a:pt x="556" y="13224"/>
                  </a:lnTo>
                  <a:lnTo>
                    <a:pt x="692" y="13224"/>
                  </a:lnTo>
                  <a:lnTo>
                    <a:pt x="692" y="13360"/>
                  </a:lnTo>
                  <a:close/>
                  <a:moveTo>
                    <a:pt x="420" y="13360"/>
                  </a:moveTo>
                  <a:lnTo>
                    <a:pt x="284" y="13360"/>
                  </a:lnTo>
                  <a:lnTo>
                    <a:pt x="284" y="13224"/>
                  </a:lnTo>
                  <a:lnTo>
                    <a:pt x="420" y="13224"/>
                  </a:lnTo>
                  <a:lnTo>
                    <a:pt x="420" y="13360"/>
                  </a:lnTo>
                  <a:close/>
                  <a:moveTo>
                    <a:pt x="148" y="13360"/>
                  </a:moveTo>
                  <a:lnTo>
                    <a:pt x="68" y="13360"/>
                  </a:lnTo>
                  <a:lnTo>
                    <a:pt x="68" y="13224"/>
                  </a:lnTo>
                  <a:lnTo>
                    <a:pt x="148" y="13224"/>
                  </a:lnTo>
                  <a:lnTo>
                    <a:pt x="148" y="1336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6"/>
            <p:cNvSpPr>
              <a:spLocks noChangeArrowheads="1"/>
            </p:cNvSpPr>
            <p:nvPr/>
          </p:nvSpPr>
          <p:spPr bwMode="auto">
            <a:xfrm>
              <a:off x="5524500" y="3765551"/>
              <a:ext cx="5129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0000"/>
                  </a:solidFill>
                  <a:effectLst/>
                  <a:latin typeface="Calibri"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 name="Freeform 17"/>
            <p:cNvSpPr>
              <a:spLocks noEditPoints="1"/>
            </p:cNvSpPr>
            <p:nvPr/>
          </p:nvSpPr>
          <p:spPr bwMode="auto">
            <a:xfrm>
              <a:off x="6243638" y="3714751"/>
              <a:ext cx="1847850" cy="1316038"/>
            </a:xfrm>
            <a:custGeom>
              <a:avLst/>
              <a:gdLst>
                <a:gd name="T0" fmla="*/ 68 w 9516"/>
                <a:gd name="T1" fmla="*/ 6334 h 6776"/>
                <a:gd name="T2" fmla="*/ 68 w 9516"/>
                <a:gd name="T3" fmla="*/ 5722 h 6776"/>
                <a:gd name="T4" fmla="*/ 0 w 9516"/>
                <a:gd name="T5" fmla="*/ 5178 h 6776"/>
                <a:gd name="T6" fmla="*/ 0 w 9516"/>
                <a:gd name="T7" fmla="*/ 4702 h 6776"/>
                <a:gd name="T8" fmla="*/ 0 w 9516"/>
                <a:gd name="T9" fmla="*/ 4294 h 6776"/>
                <a:gd name="T10" fmla="*/ 68 w 9516"/>
                <a:gd name="T11" fmla="*/ 3750 h 6776"/>
                <a:gd name="T12" fmla="*/ 68 w 9516"/>
                <a:gd name="T13" fmla="*/ 3138 h 6776"/>
                <a:gd name="T14" fmla="*/ 0 w 9516"/>
                <a:gd name="T15" fmla="*/ 2594 h 6776"/>
                <a:gd name="T16" fmla="*/ 0 w 9516"/>
                <a:gd name="T17" fmla="*/ 2118 h 6776"/>
                <a:gd name="T18" fmla="*/ 0 w 9516"/>
                <a:gd name="T19" fmla="*/ 1710 h 6776"/>
                <a:gd name="T20" fmla="*/ 68 w 9516"/>
                <a:gd name="T21" fmla="*/ 1166 h 6776"/>
                <a:gd name="T22" fmla="*/ 68 w 9516"/>
                <a:gd name="T23" fmla="*/ 554 h 6776"/>
                <a:gd name="T24" fmla="*/ 0 w 9516"/>
                <a:gd name="T25" fmla="*/ 34 h 6776"/>
                <a:gd name="T26" fmla="*/ 466 w 9516"/>
                <a:gd name="T27" fmla="*/ 0 h 6776"/>
                <a:gd name="T28" fmla="*/ 942 w 9516"/>
                <a:gd name="T29" fmla="*/ 0 h 6776"/>
                <a:gd name="T30" fmla="*/ 1350 w 9516"/>
                <a:gd name="T31" fmla="*/ 0 h 6776"/>
                <a:gd name="T32" fmla="*/ 1894 w 9516"/>
                <a:gd name="T33" fmla="*/ 68 h 6776"/>
                <a:gd name="T34" fmla="*/ 2506 w 9516"/>
                <a:gd name="T35" fmla="*/ 68 h 6776"/>
                <a:gd name="T36" fmla="*/ 3050 w 9516"/>
                <a:gd name="T37" fmla="*/ 0 h 6776"/>
                <a:gd name="T38" fmla="*/ 3526 w 9516"/>
                <a:gd name="T39" fmla="*/ 0 h 6776"/>
                <a:gd name="T40" fmla="*/ 3934 w 9516"/>
                <a:gd name="T41" fmla="*/ 0 h 6776"/>
                <a:gd name="T42" fmla="*/ 4478 w 9516"/>
                <a:gd name="T43" fmla="*/ 68 h 6776"/>
                <a:gd name="T44" fmla="*/ 5090 w 9516"/>
                <a:gd name="T45" fmla="*/ 68 h 6776"/>
                <a:gd name="T46" fmla="*/ 5634 w 9516"/>
                <a:gd name="T47" fmla="*/ 0 h 6776"/>
                <a:gd name="T48" fmla="*/ 6110 w 9516"/>
                <a:gd name="T49" fmla="*/ 0 h 6776"/>
                <a:gd name="T50" fmla="*/ 6518 w 9516"/>
                <a:gd name="T51" fmla="*/ 0 h 6776"/>
                <a:gd name="T52" fmla="*/ 7062 w 9516"/>
                <a:gd name="T53" fmla="*/ 68 h 6776"/>
                <a:gd name="T54" fmla="*/ 7674 w 9516"/>
                <a:gd name="T55" fmla="*/ 68 h 6776"/>
                <a:gd name="T56" fmla="*/ 8218 w 9516"/>
                <a:gd name="T57" fmla="*/ 0 h 6776"/>
                <a:gd name="T58" fmla="*/ 8694 w 9516"/>
                <a:gd name="T59" fmla="*/ 0 h 6776"/>
                <a:gd name="T60" fmla="*/ 9102 w 9516"/>
                <a:gd name="T61" fmla="*/ 0 h 6776"/>
                <a:gd name="T62" fmla="*/ 9448 w 9516"/>
                <a:gd name="T63" fmla="*/ 198 h 6776"/>
                <a:gd name="T64" fmla="*/ 9448 w 9516"/>
                <a:gd name="T65" fmla="*/ 810 h 6776"/>
                <a:gd name="T66" fmla="*/ 9516 w 9516"/>
                <a:gd name="T67" fmla="*/ 1354 h 6776"/>
                <a:gd name="T68" fmla="*/ 9516 w 9516"/>
                <a:gd name="T69" fmla="*/ 1830 h 6776"/>
                <a:gd name="T70" fmla="*/ 9516 w 9516"/>
                <a:gd name="T71" fmla="*/ 2238 h 6776"/>
                <a:gd name="T72" fmla="*/ 9448 w 9516"/>
                <a:gd name="T73" fmla="*/ 2782 h 6776"/>
                <a:gd name="T74" fmla="*/ 9448 w 9516"/>
                <a:gd name="T75" fmla="*/ 3394 h 6776"/>
                <a:gd name="T76" fmla="*/ 9516 w 9516"/>
                <a:gd name="T77" fmla="*/ 3938 h 6776"/>
                <a:gd name="T78" fmla="*/ 9516 w 9516"/>
                <a:gd name="T79" fmla="*/ 4414 h 6776"/>
                <a:gd name="T80" fmla="*/ 9516 w 9516"/>
                <a:gd name="T81" fmla="*/ 4822 h 6776"/>
                <a:gd name="T82" fmla="*/ 9448 w 9516"/>
                <a:gd name="T83" fmla="*/ 5366 h 6776"/>
                <a:gd name="T84" fmla="*/ 9448 w 9516"/>
                <a:gd name="T85" fmla="*/ 5978 h 6776"/>
                <a:gd name="T86" fmla="*/ 9516 w 9516"/>
                <a:gd name="T87" fmla="*/ 6522 h 6776"/>
                <a:gd name="T88" fmla="*/ 9294 w 9516"/>
                <a:gd name="T89" fmla="*/ 6776 h 6776"/>
                <a:gd name="T90" fmla="*/ 8818 w 9516"/>
                <a:gd name="T91" fmla="*/ 6776 h 6776"/>
                <a:gd name="T92" fmla="*/ 8410 w 9516"/>
                <a:gd name="T93" fmla="*/ 6776 h 6776"/>
                <a:gd name="T94" fmla="*/ 7866 w 9516"/>
                <a:gd name="T95" fmla="*/ 6708 h 6776"/>
                <a:gd name="T96" fmla="*/ 7254 w 9516"/>
                <a:gd name="T97" fmla="*/ 6708 h 6776"/>
                <a:gd name="T98" fmla="*/ 6710 w 9516"/>
                <a:gd name="T99" fmla="*/ 6776 h 6776"/>
                <a:gd name="T100" fmla="*/ 6234 w 9516"/>
                <a:gd name="T101" fmla="*/ 6776 h 6776"/>
                <a:gd name="T102" fmla="*/ 5826 w 9516"/>
                <a:gd name="T103" fmla="*/ 6776 h 6776"/>
                <a:gd name="T104" fmla="*/ 5282 w 9516"/>
                <a:gd name="T105" fmla="*/ 6708 h 6776"/>
                <a:gd name="T106" fmla="*/ 4670 w 9516"/>
                <a:gd name="T107" fmla="*/ 6708 h 6776"/>
                <a:gd name="T108" fmla="*/ 4126 w 9516"/>
                <a:gd name="T109" fmla="*/ 6776 h 6776"/>
                <a:gd name="T110" fmla="*/ 3650 w 9516"/>
                <a:gd name="T111" fmla="*/ 6776 h 6776"/>
                <a:gd name="T112" fmla="*/ 3242 w 9516"/>
                <a:gd name="T113" fmla="*/ 6776 h 6776"/>
                <a:gd name="T114" fmla="*/ 2698 w 9516"/>
                <a:gd name="T115" fmla="*/ 6708 h 6776"/>
                <a:gd name="T116" fmla="*/ 2086 w 9516"/>
                <a:gd name="T117" fmla="*/ 6708 h 6776"/>
                <a:gd name="T118" fmla="*/ 1542 w 9516"/>
                <a:gd name="T119" fmla="*/ 6776 h 6776"/>
                <a:gd name="T120" fmla="*/ 1066 w 9516"/>
                <a:gd name="T121" fmla="*/ 6776 h 6776"/>
                <a:gd name="T122" fmla="*/ 658 w 9516"/>
                <a:gd name="T123" fmla="*/ 6776 h 6776"/>
                <a:gd name="T124" fmla="*/ 114 w 9516"/>
                <a:gd name="T125" fmla="*/ 6708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16" h="6776">
                  <a:moveTo>
                    <a:pt x="0" y="6742"/>
                  </a:moveTo>
                  <a:lnTo>
                    <a:pt x="0" y="6674"/>
                  </a:lnTo>
                  <a:lnTo>
                    <a:pt x="68" y="6674"/>
                  </a:lnTo>
                  <a:lnTo>
                    <a:pt x="68" y="6742"/>
                  </a:lnTo>
                  <a:lnTo>
                    <a:pt x="0" y="6742"/>
                  </a:lnTo>
                  <a:close/>
                  <a:moveTo>
                    <a:pt x="0" y="6606"/>
                  </a:moveTo>
                  <a:lnTo>
                    <a:pt x="0" y="6538"/>
                  </a:lnTo>
                  <a:lnTo>
                    <a:pt x="68" y="6538"/>
                  </a:lnTo>
                  <a:lnTo>
                    <a:pt x="68" y="6606"/>
                  </a:lnTo>
                  <a:lnTo>
                    <a:pt x="0" y="6606"/>
                  </a:lnTo>
                  <a:close/>
                  <a:moveTo>
                    <a:pt x="0" y="6470"/>
                  </a:moveTo>
                  <a:lnTo>
                    <a:pt x="0" y="6402"/>
                  </a:lnTo>
                  <a:lnTo>
                    <a:pt x="68" y="6402"/>
                  </a:lnTo>
                  <a:lnTo>
                    <a:pt x="68" y="6470"/>
                  </a:lnTo>
                  <a:lnTo>
                    <a:pt x="0" y="6470"/>
                  </a:lnTo>
                  <a:close/>
                  <a:moveTo>
                    <a:pt x="0" y="6334"/>
                  </a:moveTo>
                  <a:lnTo>
                    <a:pt x="0" y="6266"/>
                  </a:lnTo>
                  <a:lnTo>
                    <a:pt x="68" y="6266"/>
                  </a:lnTo>
                  <a:lnTo>
                    <a:pt x="68" y="6334"/>
                  </a:lnTo>
                  <a:lnTo>
                    <a:pt x="0" y="6334"/>
                  </a:lnTo>
                  <a:close/>
                  <a:moveTo>
                    <a:pt x="0" y="6198"/>
                  </a:moveTo>
                  <a:lnTo>
                    <a:pt x="0" y="6130"/>
                  </a:lnTo>
                  <a:lnTo>
                    <a:pt x="68" y="6130"/>
                  </a:lnTo>
                  <a:lnTo>
                    <a:pt x="68" y="6198"/>
                  </a:lnTo>
                  <a:lnTo>
                    <a:pt x="0" y="6198"/>
                  </a:lnTo>
                  <a:close/>
                  <a:moveTo>
                    <a:pt x="0" y="6062"/>
                  </a:moveTo>
                  <a:lnTo>
                    <a:pt x="0" y="5994"/>
                  </a:lnTo>
                  <a:lnTo>
                    <a:pt x="68" y="5994"/>
                  </a:lnTo>
                  <a:lnTo>
                    <a:pt x="68" y="6062"/>
                  </a:lnTo>
                  <a:lnTo>
                    <a:pt x="0" y="6062"/>
                  </a:lnTo>
                  <a:close/>
                  <a:moveTo>
                    <a:pt x="0" y="5926"/>
                  </a:moveTo>
                  <a:lnTo>
                    <a:pt x="0" y="5858"/>
                  </a:lnTo>
                  <a:lnTo>
                    <a:pt x="68" y="5858"/>
                  </a:lnTo>
                  <a:lnTo>
                    <a:pt x="68" y="5926"/>
                  </a:lnTo>
                  <a:lnTo>
                    <a:pt x="0" y="5926"/>
                  </a:lnTo>
                  <a:close/>
                  <a:moveTo>
                    <a:pt x="0" y="5790"/>
                  </a:moveTo>
                  <a:lnTo>
                    <a:pt x="0" y="5722"/>
                  </a:lnTo>
                  <a:lnTo>
                    <a:pt x="68" y="5722"/>
                  </a:lnTo>
                  <a:lnTo>
                    <a:pt x="68" y="5790"/>
                  </a:lnTo>
                  <a:lnTo>
                    <a:pt x="0" y="5790"/>
                  </a:lnTo>
                  <a:close/>
                  <a:moveTo>
                    <a:pt x="0" y="5654"/>
                  </a:moveTo>
                  <a:lnTo>
                    <a:pt x="0" y="5586"/>
                  </a:lnTo>
                  <a:lnTo>
                    <a:pt x="68" y="5586"/>
                  </a:lnTo>
                  <a:lnTo>
                    <a:pt x="68" y="5654"/>
                  </a:lnTo>
                  <a:lnTo>
                    <a:pt x="0" y="5654"/>
                  </a:lnTo>
                  <a:close/>
                  <a:moveTo>
                    <a:pt x="0" y="5518"/>
                  </a:moveTo>
                  <a:lnTo>
                    <a:pt x="0" y="5450"/>
                  </a:lnTo>
                  <a:lnTo>
                    <a:pt x="68" y="5450"/>
                  </a:lnTo>
                  <a:lnTo>
                    <a:pt x="68" y="5518"/>
                  </a:lnTo>
                  <a:lnTo>
                    <a:pt x="0" y="5518"/>
                  </a:lnTo>
                  <a:close/>
                  <a:moveTo>
                    <a:pt x="0" y="5382"/>
                  </a:moveTo>
                  <a:lnTo>
                    <a:pt x="0" y="5314"/>
                  </a:lnTo>
                  <a:lnTo>
                    <a:pt x="68" y="5314"/>
                  </a:lnTo>
                  <a:lnTo>
                    <a:pt x="68" y="5382"/>
                  </a:lnTo>
                  <a:lnTo>
                    <a:pt x="0" y="5382"/>
                  </a:lnTo>
                  <a:close/>
                  <a:moveTo>
                    <a:pt x="0" y="5246"/>
                  </a:moveTo>
                  <a:lnTo>
                    <a:pt x="0" y="5178"/>
                  </a:lnTo>
                  <a:lnTo>
                    <a:pt x="68" y="5178"/>
                  </a:lnTo>
                  <a:lnTo>
                    <a:pt x="68" y="5246"/>
                  </a:lnTo>
                  <a:lnTo>
                    <a:pt x="0" y="5246"/>
                  </a:lnTo>
                  <a:close/>
                  <a:moveTo>
                    <a:pt x="0" y="5110"/>
                  </a:moveTo>
                  <a:lnTo>
                    <a:pt x="0" y="5042"/>
                  </a:lnTo>
                  <a:lnTo>
                    <a:pt x="68" y="5042"/>
                  </a:lnTo>
                  <a:lnTo>
                    <a:pt x="68" y="5110"/>
                  </a:lnTo>
                  <a:lnTo>
                    <a:pt x="0" y="5110"/>
                  </a:lnTo>
                  <a:close/>
                  <a:moveTo>
                    <a:pt x="0" y="4974"/>
                  </a:moveTo>
                  <a:lnTo>
                    <a:pt x="0" y="4906"/>
                  </a:lnTo>
                  <a:lnTo>
                    <a:pt x="68" y="4906"/>
                  </a:lnTo>
                  <a:lnTo>
                    <a:pt x="68" y="4974"/>
                  </a:lnTo>
                  <a:lnTo>
                    <a:pt x="0" y="4974"/>
                  </a:lnTo>
                  <a:close/>
                  <a:moveTo>
                    <a:pt x="0" y="4838"/>
                  </a:moveTo>
                  <a:lnTo>
                    <a:pt x="0" y="4770"/>
                  </a:lnTo>
                  <a:lnTo>
                    <a:pt x="68" y="4770"/>
                  </a:lnTo>
                  <a:lnTo>
                    <a:pt x="68" y="4838"/>
                  </a:lnTo>
                  <a:lnTo>
                    <a:pt x="0" y="4838"/>
                  </a:lnTo>
                  <a:close/>
                  <a:moveTo>
                    <a:pt x="0" y="4702"/>
                  </a:moveTo>
                  <a:lnTo>
                    <a:pt x="0" y="4634"/>
                  </a:lnTo>
                  <a:lnTo>
                    <a:pt x="68" y="4634"/>
                  </a:lnTo>
                  <a:lnTo>
                    <a:pt x="68" y="4702"/>
                  </a:lnTo>
                  <a:lnTo>
                    <a:pt x="0" y="4702"/>
                  </a:lnTo>
                  <a:close/>
                  <a:moveTo>
                    <a:pt x="0" y="4566"/>
                  </a:moveTo>
                  <a:lnTo>
                    <a:pt x="0" y="4498"/>
                  </a:lnTo>
                  <a:lnTo>
                    <a:pt x="68" y="4498"/>
                  </a:lnTo>
                  <a:lnTo>
                    <a:pt x="68" y="4566"/>
                  </a:lnTo>
                  <a:lnTo>
                    <a:pt x="0" y="4566"/>
                  </a:lnTo>
                  <a:close/>
                  <a:moveTo>
                    <a:pt x="0" y="4430"/>
                  </a:moveTo>
                  <a:lnTo>
                    <a:pt x="0" y="4362"/>
                  </a:lnTo>
                  <a:lnTo>
                    <a:pt x="68" y="4362"/>
                  </a:lnTo>
                  <a:lnTo>
                    <a:pt x="68" y="4430"/>
                  </a:lnTo>
                  <a:lnTo>
                    <a:pt x="0" y="4430"/>
                  </a:lnTo>
                  <a:close/>
                  <a:moveTo>
                    <a:pt x="0" y="4294"/>
                  </a:moveTo>
                  <a:lnTo>
                    <a:pt x="0" y="4226"/>
                  </a:lnTo>
                  <a:lnTo>
                    <a:pt x="68" y="4226"/>
                  </a:lnTo>
                  <a:lnTo>
                    <a:pt x="68" y="4294"/>
                  </a:lnTo>
                  <a:lnTo>
                    <a:pt x="0" y="4294"/>
                  </a:lnTo>
                  <a:close/>
                  <a:moveTo>
                    <a:pt x="0" y="4158"/>
                  </a:moveTo>
                  <a:lnTo>
                    <a:pt x="0" y="4090"/>
                  </a:lnTo>
                  <a:lnTo>
                    <a:pt x="68" y="4090"/>
                  </a:lnTo>
                  <a:lnTo>
                    <a:pt x="68" y="4158"/>
                  </a:lnTo>
                  <a:lnTo>
                    <a:pt x="0" y="4158"/>
                  </a:lnTo>
                  <a:close/>
                  <a:moveTo>
                    <a:pt x="0" y="4022"/>
                  </a:moveTo>
                  <a:lnTo>
                    <a:pt x="0" y="3954"/>
                  </a:lnTo>
                  <a:lnTo>
                    <a:pt x="68" y="3954"/>
                  </a:lnTo>
                  <a:lnTo>
                    <a:pt x="68" y="4022"/>
                  </a:lnTo>
                  <a:lnTo>
                    <a:pt x="0" y="4022"/>
                  </a:lnTo>
                  <a:close/>
                  <a:moveTo>
                    <a:pt x="0" y="3886"/>
                  </a:moveTo>
                  <a:lnTo>
                    <a:pt x="0" y="3818"/>
                  </a:lnTo>
                  <a:lnTo>
                    <a:pt x="68" y="3818"/>
                  </a:lnTo>
                  <a:lnTo>
                    <a:pt x="68" y="3886"/>
                  </a:lnTo>
                  <a:lnTo>
                    <a:pt x="0" y="3886"/>
                  </a:lnTo>
                  <a:close/>
                  <a:moveTo>
                    <a:pt x="0" y="3750"/>
                  </a:moveTo>
                  <a:lnTo>
                    <a:pt x="0" y="3682"/>
                  </a:lnTo>
                  <a:lnTo>
                    <a:pt x="68" y="3682"/>
                  </a:lnTo>
                  <a:lnTo>
                    <a:pt x="68" y="3750"/>
                  </a:lnTo>
                  <a:lnTo>
                    <a:pt x="0" y="3750"/>
                  </a:lnTo>
                  <a:close/>
                  <a:moveTo>
                    <a:pt x="0" y="3614"/>
                  </a:moveTo>
                  <a:lnTo>
                    <a:pt x="0" y="3546"/>
                  </a:lnTo>
                  <a:lnTo>
                    <a:pt x="68" y="3546"/>
                  </a:lnTo>
                  <a:lnTo>
                    <a:pt x="68" y="3614"/>
                  </a:lnTo>
                  <a:lnTo>
                    <a:pt x="0" y="3614"/>
                  </a:lnTo>
                  <a:close/>
                  <a:moveTo>
                    <a:pt x="0" y="3478"/>
                  </a:moveTo>
                  <a:lnTo>
                    <a:pt x="0" y="3410"/>
                  </a:lnTo>
                  <a:lnTo>
                    <a:pt x="68" y="3410"/>
                  </a:lnTo>
                  <a:lnTo>
                    <a:pt x="68" y="3478"/>
                  </a:lnTo>
                  <a:lnTo>
                    <a:pt x="0" y="3478"/>
                  </a:lnTo>
                  <a:close/>
                  <a:moveTo>
                    <a:pt x="0" y="3342"/>
                  </a:moveTo>
                  <a:lnTo>
                    <a:pt x="0" y="3274"/>
                  </a:lnTo>
                  <a:lnTo>
                    <a:pt x="68" y="3274"/>
                  </a:lnTo>
                  <a:lnTo>
                    <a:pt x="68" y="3342"/>
                  </a:lnTo>
                  <a:lnTo>
                    <a:pt x="0" y="3342"/>
                  </a:lnTo>
                  <a:close/>
                  <a:moveTo>
                    <a:pt x="0" y="3206"/>
                  </a:moveTo>
                  <a:lnTo>
                    <a:pt x="0" y="3138"/>
                  </a:lnTo>
                  <a:lnTo>
                    <a:pt x="68" y="3138"/>
                  </a:lnTo>
                  <a:lnTo>
                    <a:pt x="68" y="3206"/>
                  </a:lnTo>
                  <a:lnTo>
                    <a:pt x="0" y="3206"/>
                  </a:lnTo>
                  <a:close/>
                  <a:moveTo>
                    <a:pt x="0" y="3070"/>
                  </a:moveTo>
                  <a:lnTo>
                    <a:pt x="0" y="3002"/>
                  </a:lnTo>
                  <a:lnTo>
                    <a:pt x="68" y="3002"/>
                  </a:lnTo>
                  <a:lnTo>
                    <a:pt x="68" y="3070"/>
                  </a:lnTo>
                  <a:lnTo>
                    <a:pt x="0" y="3070"/>
                  </a:lnTo>
                  <a:close/>
                  <a:moveTo>
                    <a:pt x="0" y="2934"/>
                  </a:moveTo>
                  <a:lnTo>
                    <a:pt x="0" y="2866"/>
                  </a:lnTo>
                  <a:lnTo>
                    <a:pt x="68" y="2866"/>
                  </a:lnTo>
                  <a:lnTo>
                    <a:pt x="68" y="2934"/>
                  </a:lnTo>
                  <a:lnTo>
                    <a:pt x="0" y="2934"/>
                  </a:lnTo>
                  <a:close/>
                  <a:moveTo>
                    <a:pt x="0" y="2798"/>
                  </a:moveTo>
                  <a:lnTo>
                    <a:pt x="0" y="2730"/>
                  </a:lnTo>
                  <a:lnTo>
                    <a:pt x="68" y="2730"/>
                  </a:lnTo>
                  <a:lnTo>
                    <a:pt x="68" y="2798"/>
                  </a:lnTo>
                  <a:lnTo>
                    <a:pt x="0" y="2798"/>
                  </a:lnTo>
                  <a:close/>
                  <a:moveTo>
                    <a:pt x="0" y="2662"/>
                  </a:moveTo>
                  <a:lnTo>
                    <a:pt x="0" y="2594"/>
                  </a:lnTo>
                  <a:lnTo>
                    <a:pt x="68" y="2594"/>
                  </a:lnTo>
                  <a:lnTo>
                    <a:pt x="68" y="2662"/>
                  </a:lnTo>
                  <a:lnTo>
                    <a:pt x="0" y="2662"/>
                  </a:lnTo>
                  <a:close/>
                  <a:moveTo>
                    <a:pt x="0" y="2526"/>
                  </a:moveTo>
                  <a:lnTo>
                    <a:pt x="0" y="2458"/>
                  </a:lnTo>
                  <a:lnTo>
                    <a:pt x="68" y="2458"/>
                  </a:lnTo>
                  <a:lnTo>
                    <a:pt x="68" y="2526"/>
                  </a:lnTo>
                  <a:lnTo>
                    <a:pt x="0" y="2526"/>
                  </a:lnTo>
                  <a:close/>
                  <a:moveTo>
                    <a:pt x="0" y="2390"/>
                  </a:moveTo>
                  <a:lnTo>
                    <a:pt x="0" y="2322"/>
                  </a:lnTo>
                  <a:lnTo>
                    <a:pt x="68" y="2322"/>
                  </a:lnTo>
                  <a:lnTo>
                    <a:pt x="68" y="2390"/>
                  </a:lnTo>
                  <a:lnTo>
                    <a:pt x="0" y="2390"/>
                  </a:lnTo>
                  <a:close/>
                  <a:moveTo>
                    <a:pt x="0" y="2254"/>
                  </a:moveTo>
                  <a:lnTo>
                    <a:pt x="0" y="2186"/>
                  </a:lnTo>
                  <a:lnTo>
                    <a:pt x="68" y="2186"/>
                  </a:lnTo>
                  <a:lnTo>
                    <a:pt x="68" y="2254"/>
                  </a:lnTo>
                  <a:lnTo>
                    <a:pt x="0" y="2254"/>
                  </a:lnTo>
                  <a:close/>
                  <a:moveTo>
                    <a:pt x="0" y="2118"/>
                  </a:moveTo>
                  <a:lnTo>
                    <a:pt x="0" y="2050"/>
                  </a:lnTo>
                  <a:lnTo>
                    <a:pt x="68" y="2050"/>
                  </a:lnTo>
                  <a:lnTo>
                    <a:pt x="68" y="2118"/>
                  </a:lnTo>
                  <a:lnTo>
                    <a:pt x="0" y="2118"/>
                  </a:lnTo>
                  <a:close/>
                  <a:moveTo>
                    <a:pt x="0" y="1982"/>
                  </a:moveTo>
                  <a:lnTo>
                    <a:pt x="0" y="1914"/>
                  </a:lnTo>
                  <a:lnTo>
                    <a:pt x="68" y="1914"/>
                  </a:lnTo>
                  <a:lnTo>
                    <a:pt x="68" y="1982"/>
                  </a:lnTo>
                  <a:lnTo>
                    <a:pt x="0" y="1982"/>
                  </a:lnTo>
                  <a:close/>
                  <a:moveTo>
                    <a:pt x="0" y="1846"/>
                  </a:moveTo>
                  <a:lnTo>
                    <a:pt x="0" y="1778"/>
                  </a:lnTo>
                  <a:lnTo>
                    <a:pt x="68" y="1778"/>
                  </a:lnTo>
                  <a:lnTo>
                    <a:pt x="68" y="1846"/>
                  </a:lnTo>
                  <a:lnTo>
                    <a:pt x="0" y="1846"/>
                  </a:lnTo>
                  <a:close/>
                  <a:moveTo>
                    <a:pt x="0" y="1710"/>
                  </a:moveTo>
                  <a:lnTo>
                    <a:pt x="0" y="1642"/>
                  </a:lnTo>
                  <a:lnTo>
                    <a:pt x="68" y="1642"/>
                  </a:lnTo>
                  <a:lnTo>
                    <a:pt x="68" y="1710"/>
                  </a:lnTo>
                  <a:lnTo>
                    <a:pt x="0" y="1710"/>
                  </a:lnTo>
                  <a:close/>
                  <a:moveTo>
                    <a:pt x="0" y="1574"/>
                  </a:moveTo>
                  <a:lnTo>
                    <a:pt x="0" y="1506"/>
                  </a:lnTo>
                  <a:lnTo>
                    <a:pt x="68" y="1506"/>
                  </a:lnTo>
                  <a:lnTo>
                    <a:pt x="68" y="1574"/>
                  </a:lnTo>
                  <a:lnTo>
                    <a:pt x="0" y="1574"/>
                  </a:lnTo>
                  <a:close/>
                  <a:moveTo>
                    <a:pt x="0" y="1438"/>
                  </a:moveTo>
                  <a:lnTo>
                    <a:pt x="0" y="1370"/>
                  </a:lnTo>
                  <a:lnTo>
                    <a:pt x="68" y="1370"/>
                  </a:lnTo>
                  <a:lnTo>
                    <a:pt x="68" y="1438"/>
                  </a:lnTo>
                  <a:lnTo>
                    <a:pt x="0" y="1438"/>
                  </a:lnTo>
                  <a:close/>
                  <a:moveTo>
                    <a:pt x="0" y="1302"/>
                  </a:moveTo>
                  <a:lnTo>
                    <a:pt x="0" y="1234"/>
                  </a:lnTo>
                  <a:lnTo>
                    <a:pt x="68" y="1234"/>
                  </a:lnTo>
                  <a:lnTo>
                    <a:pt x="68" y="1302"/>
                  </a:lnTo>
                  <a:lnTo>
                    <a:pt x="0" y="1302"/>
                  </a:lnTo>
                  <a:close/>
                  <a:moveTo>
                    <a:pt x="0" y="1166"/>
                  </a:moveTo>
                  <a:lnTo>
                    <a:pt x="0" y="1098"/>
                  </a:lnTo>
                  <a:lnTo>
                    <a:pt x="68" y="1098"/>
                  </a:lnTo>
                  <a:lnTo>
                    <a:pt x="68" y="1166"/>
                  </a:lnTo>
                  <a:lnTo>
                    <a:pt x="0" y="1166"/>
                  </a:lnTo>
                  <a:close/>
                  <a:moveTo>
                    <a:pt x="0" y="1030"/>
                  </a:moveTo>
                  <a:lnTo>
                    <a:pt x="0" y="962"/>
                  </a:lnTo>
                  <a:lnTo>
                    <a:pt x="68" y="962"/>
                  </a:lnTo>
                  <a:lnTo>
                    <a:pt x="68" y="1030"/>
                  </a:lnTo>
                  <a:lnTo>
                    <a:pt x="0" y="1030"/>
                  </a:lnTo>
                  <a:close/>
                  <a:moveTo>
                    <a:pt x="0" y="894"/>
                  </a:moveTo>
                  <a:lnTo>
                    <a:pt x="0" y="826"/>
                  </a:lnTo>
                  <a:lnTo>
                    <a:pt x="68" y="826"/>
                  </a:lnTo>
                  <a:lnTo>
                    <a:pt x="68" y="894"/>
                  </a:lnTo>
                  <a:lnTo>
                    <a:pt x="0" y="894"/>
                  </a:lnTo>
                  <a:close/>
                  <a:moveTo>
                    <a:pt x="0" y="758"/>
                  </a:moveTo>
                  <a:lnTo>
                    <a:pt x="0" y="690"/>
                  </a:lnTo>
                  <a:lnTo>
                    <a:pt x="68" y="690"/>
                  </a:lnTo>
                  <a:lnTo>
                    <a:pt x="68" y="758"/>
                  </a:lnTo>
                  <a:lnTo>
                    <a:pt x="0" y="758"/>
                  </a:lnTo>
                  <a:close/>
                  <a:moveTo>
                    <a:pt x="0" y="622"/>
                  </a:moveTo>
                  <a:lnTo>
                    <a:pt x="0" y="554"/>
                  </a:lnTo>
                  <a:lnTo>
                    <a:pt x="68" y="554"/>
                  </a:lnTo>
                  <a:lnTo>
                    <a:pt x="68" y="622"/>
                  </a:lnTo>
                  <a:lnTo>
                    <a:pt x="0" y="622"/>
                  </a:lnTo>
                  <a:close/>
                  <a:moveTo>
                    <a:pt x="0" y="486"/>
                  </a:moveTo>
                  <a:lnTo>
                    <a:pt x="0" y="418"/>
                  </a:lnTo>
                  <a:lnTo>
                    <a:pt x="68" y="418"/>
                  </a:lnTo>
                  <a:lnTo>
                    <a:pt x="68" y="486"/>
                  </a:lnTo>
                  <a:lnTo>
                    <a:pt x="0" y="486"/>
                  </a:lnTo>
                  <a:close/>
                  <a:moveTo>
                    <a:pt x="0" y="350"/>
                  </a:moveTo>
                  <a:lnTo>
                    <a:pt x="0" y="282"/>
                  </a:lnTo>
                  <a:lnTo>
                    <a:pt x="68" y="282"/>
                  </a:lnTo>
                  <a:lnTo>
                    <a:pt x="68" y="350"/>
                  </a:lnTo>
                  <a:lnTo>
                    <a:pt x="0" y="350"/>
                  </a:lnTo>
                  <a:close/>
                  <a:moveTo>
                    <a:pt x="0" y="214"/>
                  </a:moveTo>
                  <a:lnTo>
                    <a:pt x="0" y="146"/>
                  </a:lnTo>
                  <a:lnTo>
                    <a:pt x="68" y="146"/>
                  </a:lnTo>
                  <a:lnTo>
                    <a:pt x="68" y="214"/>
                  </a:lnTo>
                  <a:lnTo>
                    <a:pt x="0" y="214"/>
                  </a:lnTo>
                  <a:close/>
                  <a:moveTo>
                    <a:pt x="0" y="78"/>
                  </a:moveTo>
                  <a:lnTo>
                    <a:pt x="0" y="34"/>
                  </a:lnTo>
                  <a:cubicBezTo>
                    <a:pt x="0" y="16"/>
                    <a:pt x="16" y="0"/>
                    <a:pt x="34" y="0"/>
                  </a:cubicBezTo>
                  <a:lnTo>
                    <a:pt x="58" y="0"/>
                  </a:lnTo>
                  <a:lnTo>
                    <a:pt x="58" y="68"/>
                  </a:lnTo>
                  <a:lnTo>
                    <a:pt x="34" y="68"/>
                  </a:lnTo>
                  <a:lnTo>
                    <a:pt x="68" y="34"/>
                  </a:lnTo>
                  <a:lnTo>
                    <a:pt x="68" y="78"/>
                  </a:lnTo>
                  <a:lnTo>
                    <a:pt x="0" y="78"/>
                  </a:lnTo>
                  <a:close/>
                  <a:moveTo>
                    <a:pt x="126" y="0"/>
                  </a:moveTo>
                  <a:lnTo>
                    <a:pt x="194" y="0"/>
                  </a:lnTo>
                  <a:lnTo>
                    <a:pt x="194" y="68"/>
                  </a:lnTo>
                  <a:lnTo>
                    <a:pt x="126" y="68"/>
                  </a:lnTo>
                  <a:lnTo>
                    <a:pt x="126" y="0"/>
                  </a:lnTo>
                  <a:close/>
                  <a:moveTo>
                    <a:pt x="262" y="0"/>
                  </a:moveTo>
                  <a:lnTo>
                    <a:pt x="330" y="0"/>
                  </a:lnTo>
                  <a:lnTo>
                    <a:pt x="330" y="68"/>
                  </a:lnTo>
                  <a:lnTo>
                    <a:pt x="262" y="68"/>
                  </a:lnTo>
                  <a:lnTo>
                    <a:pt x="262" y="0"/>
                  </a:lnTo>
                  <a:close/>
                  <a:moveTo>
                    <a:pt x="398" y="0"/>
                  </a:moveTo>
                  <a:lnTo>
                    <a:pt x="466" y="0"/>
                  </a:lnTo>
                  <a:lnTo>
                    <a:pt x="466" y="68"/>
                  </a:lnTo>
                  <a:lnTo>
                    <a:pt x="398" y="68"/>
                  </a:lnTo>
                  <a:lnTo>
                    <a:pt x="398" y="0"/>
                  </a:lnTo>
                  <a:close/>
                  <a:moveTo>
                    <a:pt x="534" y="0"/>
                  </a:moveTo>
                  <a:lnTo>
                    <a:pt x="602" y="0"/>
                  </a:lnTo>
                  <a:lnTo>
                    <a:pt x="602" y="68"/>
                  </a:lnTo>
                  <a:lnTo>
                    <a:pt x="534" y="68"/>
                  </a:lnTo>
                  <a:lnTo>
                    <a:pt x="534" y="0"/>
                  </a:lnTo>
                  <a:close/>
                  <a:moveTo>
                    <a:pt x="670" y="0"/>
                  </a:moveTo>
                  <a:lnTo>
                    <a:pt x="738" y="0"/>
                  </a:lnTo>
                  <a:lnTo>
                    <a:pt x="738" y="68"/>
                  </a:lnTo>
                  <a:lnTo>
                    <a:pt x="670" y="68"/>
                  </a:lnTo>
                  <a:lnTo>
                    <a:pt x="670" y="0"/>
                  </a:lnTo>
                  <a:close/>
                  <a:moveTo>
                    <a:pt x="806" y="0"/>
                  </a:moveTo>
                  <a:lnTo>
                    <a:pt x="874" y="0"/>
                  </a:lnTo>
                  <a:lnTo>
                    <a:pt x="874" y="68"/>
                  </a:lnTo>
                  <a:lnTo>
                    <a:pt x="806" y="68"/>
                  </a:lnTo>
                  <a:lnTo>
                    <a:pt x="806" y="0"/>
                  </a:lnTo>
                  <a:close/>
                  <a:moveTo>
                    <a:pt x="942" y="0"/>
                  </a:moveTo>
                  <a:lnTo>
                    <a:pt x="1010" y="0"/>
                  </a:lnTo>
                  <a:lnTo>
                    <a:pt x="1010" y="68"/>
                  </a:lnTo>
                  <a:lnTo>
                    <a:pt x="942" y="68"/>
                  </a:lnTo>
                  <a:lnTo>
                    <a:pt x="942" y="0"/>
                  </a:lnTo>
                  <a:close/>
                  <a:moveTo>
                    <a:pt x="1078" y="0"/>
                  </a:moveTo>
                  <a:lnTo>
                    <a:pt x="1146" y="0"/>
                  </a:lnTo>
                  <a:lnTo>
                    <a:pt x="1146" y="68"/>
                  </a:lnTo>
                  <a:lnTo>
                    <a:pt x="1078" y="68"/>
                  </a:lnTo>
                  <a:lnTo>
                    <a:pt x="1078" y="0"/>
                  </a:lnTo>
                  <a:close/>
                  <a:moveTo>
                    <a:pt x="1214" y="0"/>
                  </a:moveTo>
                  <a:lnTo>
                    <a:pt x="1282" y="0"/>
                  </a:lnTo>
                  <a:lnTo>
                    <a:pt x="1282" y="68"/>
                  </a:lnTo>
                  <a:lnTo>
                    <a:pt x="1214" y="68"/>
                  </a:lnTo>
                  <a:lnTo>
                    <a:pt x="1214" y="0"/>
                  </a:lnTo>
                  <a:close/>
                  <a:moveTo>
                    <a:pt x="1350" y="0"/>
                  </a:moveTo>
                  <a:lnTo>
                    <a:pt x="1418" y="0"/>
                  </a:lnTo>
                  <a:lnTo>
                    <a:pt x="1418" y="68"/>
                  </a:lnTo>
                  <a:lnTo>
                    <a:pt x="1350" y="68"/>
                  </a:lnTo>
                  <a:lnTo>
                    <a:pt x="1350" y="0"/>
                  </a:lnTo>
                  <a:close/>
                  <a:moveTo>
                    <a:pt x="1486" y="0"/>
                  </a:moveTo>
                  <a:lnTo>
                    <a:pt x="1554" y="0"/>
                  </a:lnTo>
                  <a:lnTo>
                    <a:pt x="1554" y="68"/>
                  </a:lnTo>
                  <a:lnTo>
                    <a:pt x="1486" y="68"/>
                  </a:lnTo>
                  <a:lnTo>
                    <a:pt x="1486" y="0"/>
                  </a:lnTo>
                  <a:close/>
                  <a:moveTo>
                    <a:pt x="1622" y="0"/>
                  </a:moveTo>
                  <a:lnTo>
                    <a:pt x="1690" y="0"/>
                  </a:lnTo>
                  <a:lnTo>
                    <a:pt x="1690" y="68"/>
                  </a:lnTo>
                  <a:lnTo>
                    <a:pt x="1622" y="68"/>
                  </a:lnTo>
                  <a:lnTo>
                    <a:pt x="1622" y="0"/>
                  </a:lnTo>
                  <a:close/>
                  <a:moveTo>
                    <a:pt x="1758" y="0"/>
                  </a:moveTo>
                  <a:lnTo>
                    <a:pt x="1826" y="0"/>
                  </a:lnTo>
                  <a:lnTo>
                    <a:pt x="1826" y="68"/>
                  </a:lnTo>
                  <a:lnTo>
                    <a:pt x="1758" y="68"/>
                  </a:lnTo>
                  <a:lnTo>
                    <a:pt x="1758" y="0"/>
                  </a:lnTo>
                  <a:close/>
                  <a:moveTo>
                    <a:pt x="1894" y="0"/>
                  </a:moveTo>
                  <a:lnTo>
                    <a:pt x="1962" y="0"/>
                  </a:lnTo>
                  <a:lnTo>
                    <a:pt x="1962" y="68"/>
                  </a:lnTo>
                  <a:lnTo>
                    <a:pt x="1894" y="68"/>
                  </a:lnTo>
                  <a:lnTo>
                    <a:pt x="1894" y="0"/>
                  </a:lnTo>
                  <a:close/>
                  <a:moveTo>
                    <a:pt x="2030" y="0"/>
                  </a:moveTo>
                  <a:lnTo>
                    <a:pt x="2098" y="0"/>
                  </a:lnTo>
                  <a:lnTo>
                    <a:pt x="2098" y="68"/>
                  </a:lnTo>
                  <a:lnTo>
                    <a:pt x="2030" y="68"/>
                  </a:lnTo>
                  <a:lnTo>
                    <a:pt x="2030" y="0"/>
                  </a:lnTo>
                  <a:close/>
                  <a:moveTo>
                    <a:pt x="2166" y="0"/>
                  </a:moveTo>
                  <a:lnTo>
                    <a:pt x="2234" y="0"/>
                  </a:lnTo>
                  <a:lnTo>
                    <a:pt x="2234" y="68"/>
                  </a:lnTo>
                  <a:lnTo>
                    <a:pt x="2166" y="68"/>
                  </a:lnTo>
                  <a:lnTo>
                    <a:pt x="2166" y="0"/>
                  </a:lnTo>
                  <a:close/>
                  <a:moveTo>
                    <a:pt x="2302" y="0"/>
                  </a:moveTo>
                  <a:lnTo>
                    <a:pt x="2370" y="0"/>
                  </a:lnTo>
                  <a:lnTo>
                    <a:pt x="2370" y="68"/>
                  </a:lnTo>
                  <a:lnTo>
                    <a:pt x="2302" y="68"/>
                  </a:lnTo>
                  <a:lnTo>
                    <a:pt x="2302" y="0"/>
                  </a:lnTo>
                  <a:close/>
                  <a:moveTo>
                    <a:pt x="2438" y="0"/>
                  </a:moveTo>
                  <a:lnTo>
                    <a:pt x="2506" y="0"/>
                  </a:lnTo>
                  <a:lnTo>
                    <a:pt x="2506" y="68"/>
                  </a:lnTo>
                  <a:lnTo>
                    <a:pt x="2438" y="68"/>
                  </a:lnTo>
                  <a:lnTo>
                    <a:pt x="2438" y="0"/>
                  </a:lnTo>
                  <a:close/>
                  <a:moveTo>
                    <a:pt x="2574" y="0"/>
                  </a:moveTo>
                  <a:lnTo>
                    <a:pt x="2642" y="0"/>
                  </a:lnTo>
                  <a:lnTo>
                    <a:pt x="2642" y="68"/>
                  </a:lnTo>
                  <a:lnTo>
                    <a:pt x="2574" y="68"/>
                  </a:lnTo>
                  <a:lnTo>
                    <a:pt x="2574" y="0"/>
                  </a:lnTo>
                  <a:close/>
                  <a:moveTo>
                    <a:pt x="2710" y="0"/>
                  </a:moveTo>
                  <a:lnTo>
                    <a:pt x="2778" y="0"/>
                  </a:lnTo>
                  <a:lnTo>
                    <a:pt x="2778" y="68"/>
                  </a:lnTo>
                  <a:lnTo>
                    <a:pt x="2710" y="68"/>
                  </a:lnTo>
                  <a:lnTo>
                    <a:pt x="2710" y="0"/>
                  </a:lnTo>
                  <a:close/>
                  <a:moveTo>
                    <a:pt x="2846" y="0"/>
                  </a:moveTo>
                  <a:lnTo>
                    <a:pt x="2914" y="0"/>
                  </a:lnTo>
                  <a:lnTo>
                    <a:pt x="2914" y="68"/>
                  </a:lnTo>
                  <a:lnTo>
                    <a:pt x="2846" y="68"/>
                  </a:lnTo>
                  <a:lnTo>
                    <a:pt x="2846" y="0"/>
                  </a:lnTo>
                  <a:close/>
                  <a:moveTo>
                    <a:pt x="2982" y="0"/>
                  </a:moveTo>
                  <a:lnTo>
                    <a:pt x="3050" y="0"/>
                  </a:lnTo>
                  <a:lnTo>
                    <a:pt x="3050" y="68"/>
                  </a:lnTo>
                  <a:lnTo>
                    <a:pt x="2982" y="68"/>
                  </a:lnTo>
                  <a:lnTo>
                    <a:pt x="2982" y="0"/>
                  </a:lnTo>
                  <a:close/>
                  <a:moveTo>
                    <a:pt x="3118" y="0"/>
                  </a:moveTo>
                  <a:lnTo>
                    <a:pt x="3186" y="0"/>
                  </a:lnTo>
                  <a:lnTo>
                    <a:pt x="3186" y="68"/>
                  </a:lnTo>
                  <a:lnTo>
                    <a:pt x="3118" y="68"/>
                  </a:lnTo>
                  <a:lnTo>
                    <a:pt x="3118" y="0"/>
                  </a:lnTo>
                  <a:close/>
                  <a:moveTo>
                    <a:pt x="3254" y="0"/>
                  </a:moveTo>
                  <a:lnTo>
                    <a:pt x="3322" y="0"/>
                  </a:lnTo>
                  <a:lnTo>
                    <a:pt x="3322" y="68"/>
                  </a:lnTo>
                  <a:lnTo>
                    <a:pt x="3254" y="68"/>
                  </a:lnTo>
                  <a:lnTo>
                    <a:pt x="3254" y="0"/>
                  </a:lnTo>
                  <a:close/>
                  <a:moveTo>
                    <a:pt x="3390" y="0"/>
                  </a:moveTo>
                  <a:lnTo>
                    <a:pt x="3458" y="0"/>
                  </a:lnTo>
                  <a:lnTo>
                    <a:pt x="3458" y="68"/>
                  </a:lnTo>
                  <a:lnTo>
                    <a:pt x="3390" y="68"/>
                  </a:lnTo>
                  <a:lnTo>
                    <a:pt x="3390" y="0"/>
                  </a:lnTo>
                  <a:close/>
                  <a:moveTo>
                    <a:pt x="3526" y="0"/>
                  </a:moveTo>
                  <a:lnTo>
                    <a:pt x="3594" y="0"/>
                  </a:lnTo>
                  <a:lnTo>
                    <a:pt x="3594" y="68"/>
                  </a:lnTo>
                  <a:lnTo>
                    <a:pt x="3526" y="68"/>
                  </a:lnTo>
                  <a:lnTo>
                    <a:pt x="3526" y="0"/>
                  </a:lnTo>
                  <a:close/>
                  <a:moveTo>
                    <a:pt x="3662" y="0"/>
                  </a:moveTo>
                  <a:lnTo>
                    <a:pt x="3730" y="0"/>
                  </a:lnTo>
                  <a:lnTo>
                    <a:pt x="3730" y="68"/>
                  </a:lnTo>
                  <a:lnTo>
                    <a:pt x="3662" y="68"/>
                  </a:lnTo>
                  <a:lnTo>
                    <a:pt x="3662" y="0"/>
                  </a:lnTo>
                  <a:close/>
                  <a:moveTo>
                    <a:pt x="3798" y="0"/>
                  </a:moveTo>
                  <a:lnTo>
                    <a:pt x="3866" y="0"/>
                  </a:lnTo>
                  <a:lnTo>
                    <a:pt x="3866" y="68"/>
                  </a:lnTo>
                  <a:lnTo>
                    <a:pt x="3798" y="68"/>
                  </a:lnTo>
                  <a:lnTo>
                    <a:pt x="3798" y="0"/>
                  </a:lnTo>
                  <a:close/>
                  <a:moveTo>
                    <a:pt x="3934" y="0"/>
                  </a:moveTo>
                  <a:lnTo>
                    <a:pt x="4002" y="0"/>
                  </a:lnTo>
                  <a:lnTo>
                    <a:pt x="4002" y="68"/>
                  </a:lnTo>
                  <a:lnTo>
                    <a:pt x="3934" y="68"/>
                  </a:lnTo>
                  <a:lnTo>
                    <a:pt x="3934" y="0"/>
                  </a:lnTo>
                  <a:close/>
                  <a:moveTo>
                    <a:pt x="4070" y="0"/>
                  </a:moveTo>
                  <a:lnTo>
                    <a:pt x="4138" y="0"/>
                  </a:lnTo>
                  <a:lnTo>
                    <a:pt x="4138" y="68"/>
                  </a:lnTo>
                  <a:lnTo>
                    <a:pt x="4070" y="68"/>
                  </a:lnTo>
                  <a:lnTo>
                    <a:pt x="4070" y="0"/>
                  </a:lnTo>
                  <a:close/>
                  <a:moveTo>
                    <a:pt x="4206" y="0"/>
                  </a:moveTo>
                  <a:lnTo>
                    <a:pt x="4274" y="0"/>
                  </a:lnTo>
                  <a:lnTo>
                    <a:pt x="4274" y="68"/>
                  </a:lnTo>
                  <a:lnTo>
                    <a:pt x="4206" y="68"/>
                  </a:lnTo>
                  <a:lnTo>
                    <a:pt x="4206" y="0"/>
                  </a:lnTo>
                  <a:close/>
                  <a:moveTo>
                    <a:pt x="4342" y="0"/>
                  </a:moveTo>
                  <a:lnTo>
                    <a:pt x="4410" y="0"/>
                  </a:lnTo>
                  <a:lnTo>
                    <a:pt x="4410" y="68"/>
                  </a:lnTo>
                  <a:lnTo>
                    <a:pt x="4342" y="68"/>
                  </a:lnTo>
                  <a:lnTo>
                    <a:pt x="4342" y="0"/>
                  </a:lnTo>
                  <a:close/>
                  <a:moveTo>
                    <a:pt x="4478" y="0"/>
                  </a:moveTo>
                  <a:lnTo>
                    <a:pt x="4546" y="0"/>
                  </a:lnTo>
                  <a:lnTo>
                    <a:pt x="4546" y="68"/>
                  </a:lnTo>
                  <a:lnTo>
                    <a:pt x="4478" y="68"/>
                  </a:lnTo>
                  <a:lnTo>
                    <a:pt x="4478" y="0"/>
                  </a:lnTo>
                  <a:close/>
                  <a:moveTo>
                    <a:pt x="4614" y="0"/>
                  </a:moveTo>
                  <a:lnTo>
                    <a:pt x="4682" y="0"/>
                  </a:lnTo>
                  <a:lnTo>
                    <a:pt x="4682" y="68"/>
                  </a:lnTo>
                  <a:lnTo>
                    <a:pt x="4614" y="68"/>
                  </a:lnTo>
                  <a:lnTo>
                    <a:pt x="4614" y="0"/>
                  </a:lnTo>
                  <a:close/>
                  <a:moveTo>
                    <a:pt x="4750" y="0"/>
                  </a:moveTo>
                  <a:lnTo>
                    <a:pt x="4818" y="0"/>
                  </a:lnTo>
                  <a:lnTo>
                    <a:pt x="4818" y="68"/>
                  </a:lnTo>
                  <a:lnTo>
                    <a:pt x="4750" y="68"/>
                  </a:lnTo>
                  <a:lnTo>
                    <a:pt x="4750" y="0"/>
                  </a:lnTo>
                  <a:close/>
                  <a:moveTo>
                    <a:pt x="4886" y="0"/>
                  </a:moveTo>
                  <a:lnTo>
                    <a:pt x="4954" y="0"/>
                  </a:lnTo>
                  <a:lnTo>
                    <a:pt x="4954" y="68"/>
                  </a:lnTo>
                  <a:lnTo>
                    <a:pt x="4886" y="68"/>
                  </a:lnTo>
                  <a:lnTo>
                    <a:pt x="4886" y="0"/>
                  </a:lnTo>
                  <a:close/>
                  <a:moveTo>
                    <a:pt x="5022" y="0"/>
                  </a:moveTo>
                  <a:lnTo>
                    <a:pt x="5090" y="0"/>
                  </a:lnTo>
                  <a:lnTo>
                    <a:pt x="5090" y="68"/>
                  </a:lnTo>
                  <a:lnTo>
                    <a:pt x="5022" y="68"/>
                  </a:lnTo>
                  <a:lnTo>
                    <a:pt x="5022" y="0"/>
                  </a:lnTo>
                  <a:close/>
                  <a:moveTo>
                    <a:pt x="5158" y="0"/>
                  </a:moveTo>
                  <a:lnTo>
                    <a:pt x="5226" y="0"/>
                  </a:lnTo>
                  <a:lnTo>
                    <a:pt x="5226" y="68"/>
                  </a:lnTo>
                  <a:lnTo>
                    <a:pt x="5158" y="68"/>
                  </a:lnTo>
                  <a:lnTo>
                    <a:pt x="5158" y="0"/>
                  </a:lnTo>
                  <a:close/>
                  <a:moveTo>
                    <a:pt x="5294" y="0"/>
                  </a:moveTo>
                  <a:lnTo>
                    <a:pt x="5362" y="0"/>
                  </a:lnTo>
                  <a:lnTo>
                    <a:pt x="5362" y="68"/>
                  </a:lnTo>
                  <a:lnTo>
                    <a:pt x="5294" y="68"/>
                  </a:lnTo>
                  <a:lnTo>
                    <a:pt x="5294" y="0"/>
                  </a:lnTo>
                  <a:close/>
                  <a:moveTo>
                    <a:pt x="5430" y="0"/>
                  </a:moveTo>
                  <a:lnTo>
                    <a:pt x="5498" y="0"/>
                  </a:lnTo>
                  <a:lnTo>
                    <a:pt x="5498" y="68"/>
                  </a:lnTo>
                  <a:lnTo>
                    <a:pt x="5430" y="68"/>
                  </a:lnTo>
                  <a:lnTo>
                    <a:pt x="5430" y="0"/>
                  </a:lnTo>
                  <a:close/>
                  <a:moveTo>
                    <a:pt x="5566" y="0"/>
                  </a:moveTo>
                  <a:lnTo>
                    <a:pt x="5634" y="0"/>
                  </a:lnTo>
                  <a:lnTo>
                    <a:pt x="5634" y="68"/>
                  </a:lnTo>
                  <a:lnTo>
                    <a:pt x="5566" y="68"/>
                  </a:lnTo>
                  <a:lnTo>
                    <a:pt x="5566" y="0"/>
                  </a:lnTo>
                  <a:close/>
                  <a:moveTo>
                    <a:pt x="5702" y="0"/>
                  </a:moveTo>
                  <a:lnTo>
                    <a:pt x="5770" y="0"/>
                  </a:lnTo>
                  <a:lnTo>
                    <a:pt x="5770" y="68"/>
                  </a:lnTo>
                  <a:lnTo>
                    <a:pt x="5702" y="68"/>
                  </a:lnTo>
                  <a:lnTo>
                    <a:pt x="5702" y="0"/>
                  </a:lnTo>
                  <a:close/>
                  <a:moveTo>
                    <a:pt x="5838" y="0"/>
                  </a:moveTo>
                  <a:lnTo>
                    <a:pt x="5906" y="0"/>
                  </a:lnTo>
                  <a:lnTo>
                    <a:pt x="5906" y="68"/>
                  </a:lnTo>
                  <a:lnTo>
                    <a:pt x="5838" y="68"/>
                  </a:lnTo>
                  <a:lnTo>
                    <a:pt x="5838" y="0"/>
                  </a:lnTo>
                  <a:close/>
                  <a:moveTo>
                    <a:pt x="5974" y="0"/>
                  </a:moveTo>
                  <a:lnTo>
                    <a:pt x="6042" y="0"/>
                  </a:lnTo>
                  <a:lnTo>
                    <a:pt x="6042" y="68"/>
                  </a:lnTo>
                  <a:lnTo>
                    <a:pt x="5974" y="68"/>
                  </a:lnTo>
                  <a:lnTo>
                    <a:pt x="5974" y="0"/>
                  </a:lnTo>
                  <a:close/>
                  <a:moveTo>
                    <a:pt x="6110" y="0"/>
                  </a:moveTo>
                  <a:lnTo>
                    <a:pt x="6178" y="0"/>
                  </a:lnTo>
                  <a:lnTo>
                    <a:pt x="6178" y="68"/>
                  </a:lnTo>
                  <a:lnTo>
                    <a:pt x="6110" y="68"/>
                  </a:lnTo>
                  <a:lnTo>
                    <a:pt x="6110" y="0"/>
                  </a:lnTo>
                  <a:close/>
                  <a:moveTo>
                    <a:pt x="6246" y="0"/>
                  </a:moveTo>
                  <a:lnTo>
                    <a:pt x="6314" y="0"/>
                  </a:lnTo>
                  <a:lnTo>
                    <a:pt x="6314" y="68"/>
                  </a:lnTo>
                  <a:lnTo>
                    <a:pt x="6246" y="68"/>
                  </a:lnTo>
                  <a:lnTo>
                    <a:pt x="6246" y="0"/>
                  </a:lnTo>
                  <a:close/>
                  <a:moveTo>
                    <a:pt x="6382" y="0"/>
                  </a:moveTo>
                  <a:lnTo>
                    <a:pt x="6450" y="0"/>
                  </a:lnTo>
                  <a:lnTo>
                    <a:pt x="6450" y="68"/>
                  </a:lnTo>
                  <a:lnTo>
                    <a:pt x="6382" y="68"/>
                  </a:lnTo>
                  <a:lnTo>
                    <a:pt x="6382" y="0"/>
                  </a:lnTo>
                  <a:close/>
                  <a:moveTo>
                    <a:pt x="6518" y="0"/>
                  </a:moveTo>
                  <a:lnTo>
                    <a:pt x="6586" y="0"/>
                  </a:lnTo>
                  <a:lnTo>
                    <a:pt x="6586" y="68"/>
                  </a:lnTo>
                  <a:lnTo>
                    <a:pt x="6518" y="68"/>
                  </a:lnTo>
                  <a:lnTo>
                    <a:pt x="6518" y="0"/>
                  </a:lnTo>
                  <a:close/>
                  <a:moveTo>
                    <a:pt x="6654" y="0"/>
                  </a:moveTo>
                  <a:lnTo>
                    <a:pt x="6722" y="0"/>
                  </a:lnTo>
                  <a:lnTo>
                    <a:pt x="6722" y="68"/>
                  </a:lnTo>
                  <a:lnTo>
                    <a:pt x="6654" y="68"/>
                  </a:lnTo>
                  <a:lnTo>
                    <a:pt x="6654" y="0"/>
                  </a:lnTo>
                  <a:close/>
                  <a:moveTo>
                    <a:pt x="6790" y="0"/>
                  </a:moveTo>
                  <a:lnTo>
                    <a:pt x="6858" y="0"/>
                  </a:lnTo>
                  <a:lnTo>
                    <a:pt x="6858" y="68"/>
                  </a:lnTo>
                  <a:lnTo>
                    <a:pt x="6790" y="68"/>
                  </a:lnTo>
                  <a:lnTo>
                    <a:pt x="6790" y="0"/>
                  </a:lnTo>
                  <a:close/>
                  <a:moveTo>
                    <a:pt x="6926" y="0"/>
                  </a:moveTo>
                  <a:lnTo>
                    <a:pt x="6994" y="0"/>
                  </a:lnTo>
                  <a:lnTo>
                    <a:pt x="6994" y="68"/>
                  </a:lnTo>
                  <a:lnTo>
                    <a:pt x="6926" y="68"/>
                  </a:lnTo>
                  <a:lnTo>
                    <a:pt x="6926" y="0"/>
                  </a:lnTo>
                  <a:close/>
                  <a:moveTo>
                    <a:pt x="7062" y="0"/>
                  </a:moveTo>
                  <a:lnTo>
                    <a:pt x="7130" y="0"/>
                  </a:lnTo>
                  <a:lnTo>
                    <a:pt x="7130" y="68"/>
                  </a:lnTo>
                  <a:lnTo>
                    <a:pt x="7062" y="68"/>
                  </a:lnTo>
                  <a:lnTo>
                    <a:pt x="7062" y="0"/>
                  </a:lnTo>
                  <a:close/>
                  <a:moveTo>
                    <a:pt x="7198" y="0"/>
                  </a:moveTo>
                  <a:lnTo>
                    <a:pt x="7266" y="0"/>
                  </a:lnTo>
                  <a:lnTo>
                    <a:pt x="7266" y="68"/>
                  </a:lnTo>
                  <a:lnTo>
                    <a:pt x="7198" y="68"/>
                  </a:lnTo>
                  <a:lnTo>
                    <a:pt x="7198" y="0"/>
                  </a:lnTo>
                  <a:close/>
                  <a:moveTo>
                    <a:pt x="7334" y="0"/>
                  </a:moveTo>
                  <a:lnTo>
                    <a:pt x="7402" y="0"/>
                  </a:lnTo>
                  <a:lnTo>
                    <a:pt x="7402" y="68"/>
                  </a:lnTo>
                  <a:lnTo>
                    <a:pt x="7334" y="68"/>
                  </a:lnTo>
                  <a:lnTo>
                    <a:pt x="7334" y="0"/>
                  </a:lnTo>
                  <a:close/>
                  <a:moveTo>
                    <a:pt x="7470" y="0"/>
                  </a:moveTo>
                  <a:lnTo>
                    <a:pt x="7538" y="0"/>
                  </a:lnTo>
                  <a:lnTo>
                    <a:pt x="7538" y="68"/>
                  </a:lnTo>
                  <a:lnTo>
                    <a:pt x="7470" y="68"/>
                  </a:lnTo>
                  <a:lnTo>
                    <a:pt x="7470" y="0"/>
                  </a:lnTo>
                  <a:close/>
                  <a:moveTo>
                    <a:pt x="7606" y="0"/>
                  </a:moveTo>
                  <a:lnTo>
                    <a:pt x="7674" y="0"/>
                  </a:lnTo>
                  <a:lnTo>
                    <a:pt x="7674" y="68"/>
                  </a:lnTo>
                  <a:lnTo>
                    <a:pt x="7606" y="68"/>
                  </a:lnTo>
                  <a:lnTo>
                    <a:pt x="7606" y="0"/>
                  </a:lnTo>
                  <a:close/>
                  <a:moveTo>
                    <a:pt x="7742" y="0"/>
                  </a:moveTo>
                  <a:lnTo>
                    <a:pt x="7810" y="0"/>
                  </a:lnTo>
                  <a:lnTo>
                    <a:pt x="7810" y="68"/>
                  </a:lnTo>
                  <a:lnTo>
                    <a:pt x="7742" y="68"/>
                  </a:lnTo>
                  <a:lnTo>
                    <a:pt x="7742" y="0"/>
                  </a:lnTo>
                  <a:close/>
                  <a:moveTo>
                    <a:pt x="7878" y="0"/>
                  </a:moveTo>
                  <a:lnTo>
                    <a:pt x="7946" y="0"/>
                  </a:lnTo>
                  <a:lnTo>
                    <a:pt x="7946" y="68"/>
                  </a:lnTo>
                  <a:lnTo>
                    <a:pt x="7878" y="68"/>
                  </a:lnTo>
                  <a:lnTo>
                    <a:pt x="7878" y="0"/>
                  </a:lnTo>
                  <a:close/>
                  <a:moveTo>
                    <a:pt x="8014" y="0"/>
                  </a:moveTo>
                  <a:lnTo>
                    <a:pt x="8082" y="0"/>
                  </a:lnTo>
                  <a:lnTo>
                    <a:pt x="8082" y="68"/>
                  </a:lnTo>
                  <a:lnTo>
                    <a:pt x="8014" y="68"/>
                  </a:lnTo>
                  <a:lnTo>
                    <a:pt x="8014" y="0"/>
                  </a:lnTo>
                  <a:close/>
                  <a:moveTo>
                    <a:pt x="8150" y="0"/>
                  </a:moveTo>
                  <a:lnTo>
                    <a:pt x="8218" y="0"/>
                  </a:lnTo>
                  <a:lnTo>
                    <a:pt x="8218" y="68"/>
                  </a:lnTo>
                  <a:lnTo>
                    <a:pt x="8150" y="68"/>
                  </a:lnTo>
                  <a:lnTo>
                    <a:pt x="8150" y="0"/>
                  </a:lnTo>
                  <a:close/>
                  <a:moveTo>
                    <a:pt x="8286" y="0"/>
                  </a:moveTo>
                  <a:lnTo>
                    <a:pt x="8354" y="0"/>
                  </a:lnTo>
                  <a:lnTo>
                    <a:pt x="8354" y="68"/>
                  </a:lnTo>
                  <a:lnTo>
                    <a:pt x="8286" y="68"/>
                  </a:lnTo>
                  <a:lnTo>
                    <a:pt x="8286" y="0"/>
                  </a:lnTo>
                  <a:close/>
                  <a:moveTo>
                    <a:pt x="8422" y="0"/>
                  </a:moveTo>
                  <a:lnTo>
                    <a:pt x="8490" y="0"/>
                  </a:lnTo>
                  <a:lnTo>
                    <a:pt x="8490" y="68"/>
                  </a:lnTo>
                  <a:lnTo>
                    <a:pt x="8422" y="68"/>
                  </a:lnTo>
                  <a:lnTo>
                    <a:pt x="8422" y="0"/>
                  </a:lnTo>
                  <a:close/>
                  <a:moveTo>
                    <a:pt x="8558" y="0"/>
                  </a:moveTo>
                  <a:lnTo>
                    <a:pt x="8626" y="0"/>
                  </a:lnTo>
                  <a:lnTo>
                    <a:pt x="8626" y="68"/>
                  </a:lnTo>
                  <a:lnTo>
                    <a:pt x="8558" y="68"/>
                  </a:lnTo>
                  <a:lnTo>
                    <a:pt x="8558" y="0"/>
                  </a:lnTo>
                  <a:close/>
                  <a:moveTo>
                    <a:pt x="8694" y="0"/>
                  </a:moveTo>
                  <a:lnTo>
                    <a:pt x="8762" y="0"/>
                  </a:lnTo>
                  <a:lnTo>
                    <a:pt x="8762" y="68"/>
                  </a:lnTo>
                  <a:lnTo>
                    <a:pt x="8694" y="68"/>
                  </a:lnTo>
                  <a:lnTo>
                    <a:pt x="8694" y="0"/>
                  </a:lnTo>
                  <a:close/>
                  <a:moveTo>
                    <a:pt x="8830" y="0"/>
                  </a:moveTo>
                  <a:lnTo>
                    <a:pt x="8898" y="0"/>
                  </a:lnTo>
                  <a:lnTo>
                    <a:pt x="8898" y="68"/>
                  </a:lnTo>
                  <a:lnTo>
                    <a:pt x="8830" y="68"/>
                  </a:lnTo>
                  <a:lnTo>
                    <a:pt x="8830" y="0"/>
                  </a:lnTo>
                  <a:close/>
                  <a:moveTo>
                    <a:pt x="8966" y="0"/>
                  </a:moveTo>
                  <a:lnTo>
                    <a:pt x="9034" y="0"/>
                  </a:lnTo>
                  <a:lnTo>
                    <a:pt x="9034" y="68"/>
                  </a:lnTo>
                  <a:lnTo>
                    <a:pt x="8966" y="68"/>
                  </a:lnTo>
                  <a:lnTo>
                    <a:pt x="8966" y="0"/>
                  </a:lnTo>
                  <a:close/>
                  <a:moveTo>
                    <a:pt x="9102" y="0"/>
                  </a:moveTo>
                  <a:lnTo>
                    <a:pt x="9170" y="0"/>
                  </a:lnTo>
                  <a:lnTo>
                    <a:pt x="9170" y="68"/>
                  </a:lnTo>
                  <a:lnTo>
                    <a:pt x="9102" y="68"/>
                  </a:lnTo>
                  <a:lnTo>
                    <a:pt x="9102" y="0"/>
                  </a:lnTo>
                  <a:close/>
                  <a:moveTo>
                    <a:pt x="9238" y="0"/>
                  </a:moveTo>
                  <a:lnTo>
                    <a:pt x="9306" y="0"/>
                  </a:lnTo>
                  <a:lnTo>
                    <a:pt x="9306" y="68"/>
                  </a:lnTo>
                  <a:lnTo>
                    <a:pt x="9238" y="68"/>
                  </a:lnTo>
                  <a:lnTo>
                    <a:pt x="9238" y="0"/>
                  </a:lnTo>
                  <a:close/>
                  <a:moveTo>
                    <a:pt x="9374" y="0"/>
                  </a:moveTo>
                  <a:lnTo>
                    <a:pt x="9442" y="0"/>
                  </a:lnTo>
                  <a:lnTo>
                    <a:pt x="9442" y="68"/>
                  </a:lnTo>
                  <a:lnTo>
                    <a:pt x="9374" y="68"/>
                  </a:lnTo>
                  <a:lnTo>
                    <a:pt x="9374" y="0"/>
                  </a:lnTo>
                  <a:close/>
                  <a:moveTo>
                    <a:pt x="9516" y="62"/>
                  </a:moveTo>
                  <a:lnTo>
                    <a:pt x="9516" y="130"/>
                  </a:lnTo>
                  <a:lnTo>
                    <a:pt x="9448" y="130"/>
                  </a:lnTo>
                  <a:lnTo>
                    <a:pt x="9448" y="62"/>
                  </a:lnTo>
                  <a:lnTo>
                    <a:pt x="9516" y="62"/>
                  </a:lnTo>
                  <a:close/>
                  <a:moveTo>
                    <a:pt x="9516" y="198"/>
                  </a:moveTo>
                  <a:lnTo>
                    <a:pt x="9516" y="266"/>
                  </a:lnTo>
                  <a:lnTo>
                    <a:pt x="9448" y="266"/>
                  </a:lnTo>
                  <a:lnTo>
                    <a:pt x="9448" y="198"/>
                  </a:lnTo>
                  <a:lnTo>
                    <a:pt x="9516" y="198"/>
                  </a:lnTo>
                  <a:close/>
                  <a:moveTo>
                    <a:pt x="9516" y="334"/>
                  </a:moveTo>
                  <a:lnTo>
                    <a:pt x="9516" y="402"/>
                  </a:lnTo>
                  <a:lnTo>
                    <a:pt x="9448" y="402"/>
                  </a:lnTo>
                  <a:lnTo>
                    <a:pt x="9448" y="334"/>
                  </a:lnTo>
                  <a:lnTo>
                    <a:pt x="9516" y="334"/>
                  </a:lnTo>
                  <a:close/>
                  <a:moveTo>
                    <a:pt x="9516" y="470"/>
                  </a:moveTo>
                  <a:lnTo>
                    <a:pt x="9516" y="538"/>
                  </a:lnTo>
                  <a:lnTo>
                    <a:pt x="9448" y="538"/>
                  </a:lnTo>
                  <a:lnTo>
                    <a:pt x="9448" y="470"/>
                  </a:lnTo>
                  <a:lnTo>
                    <a:pt x="9516" y="470"/>
                  </a:lnTo>
                  <a:close/>
                  <a:moveTo>
                    <a:pt x="9516" y="606"/>
                  </a:moveTo>
                  <a:lnTo>
                    <a:pt x="9516" y="674"/>
                  </a:lnTo>
                  <a:lnTo>
                    <a:pt x="9448" y="674"/>
                  </a:lnTo>
                  <a:lnTo>
                    <a:pt x="9448" y="606"/>
                  </a:lnTo>
                  <a:lnTo>
                    <a:pt x="9516" y="606"/>
                  </a:lnTo>
                  <a:close/>
                  <a:moveTo>
                    <a:pt x="9516" y="742"/>
                  </a:moveTo>
                  <a:lnTo>
                    <a:pt x="9516" y="810"/>
                  </a:lnTo>
                  <a:lnTo>
                    <a:pt x="9448" y="810"/>
                  </a:lnTo>
                  <a:lnTo>
                    <a:pt x="9448" y="742"/>
                  </a:lnTo>
                  <a:lnTo>
                    <a:pt x="9516" y="742"/>
                  </a:lnTo>
                  <a:close/>
                  <a:moveTo>
                    <a:pt x="9516" y="878"/>
                  </a:moveTo>
                  <a:lnTo>
                    <a:pt x="9516" y="946"/>
                  </a:lnTo>
                  <a:lnTo>
                    <a:pt x="9448" y="946"/>
                  </a:lnTo>
                  <a:lnTo>
                    <a:pt x="9448" y="878"/>
                  </a:lnTo>
                  <a:lnTo>
                    <a:pt x="9516" y="878"/>
                  </a:lnTo>
                  <a:close/>
                  <a:moveTo>
                    <a:pt x="9516" y="1014"/>
                  </a:moveTo>
                  <a:lnTo>
                    <a:pt x="9516" y="1082"/>
                  </a:lnTo>
                  <a:lnTo>
                    <a:pt x="9448" y="1082"/>
                  </a:lnTo>
                  <a:lnTo>
                    <a:pt x="9448" y="1014"/>
                  </a:lnTo>
                  <a:lnTo>
                    <a:pt x="9516" y="1014"/>
                  </a:lnTo>
                  <a:close/>
                  <a:moveTo>
                    <a:pt x="9516" y="1150"/>
                  </a:moveTo>
                  <a:lnTo>
                    <a:pt x="9516" y="1218"/>
                  </a:lnTo>
                  <a:lnTo>
                    <a:pt x="9448" y="1218"/>
                  </a:lnTo>
                  <a:lnTo>
                    <a:pt x="9448" y="1150"/>
                  </a:lnTo>
                  <a:lnTo>
                    <a:pt x="9516" y="1150"/>
                  </a:lnTo>
                  <a:close/>
                  <a:moveTo>
                    <a:pt x="9516" y="1286"/>
                  </a:moveTo>
                  <a:lnTo>
                    <a:pt x="9516" y="1354"/>
                  </a:lnTo>
                  <a:lnTo>
                    <a:pt x="9448" y="1354"/>
                  </a:lnTo>
                  <a:lnTo>
                    <a:pt x="9448" y="1286"/>
                  </a:lnTo>
                  <a:lnTo>
                    <a:pt x="9516" y="1286"/>
                  </a:lnTo>
                  <a:close/>
                  <a:moveTo>
                    <a:pt x="9516" y="1422"/>
                  </a:moveTo>
                  <a:lnTo>
                    <a:pt x="9516" y="1490"/>
                  </a:lnTo>
                  <a:lnTo>
                    <a:pt x="9448" y="1490"/>
                  </a:lnTo>
                  <a:lnTo>
                    <a:pt x="9448" y="1422"/>
                  </a:lnTo>
                  <a:lnTo>
                    <a:pt x="9516" y="1422"/>
                  </a:lnTo>
                  <a:close/>
                  <a:moveTo>
                    <a:pt x="9516" y="1558"/>
                  </a:moveTo>
                  <a:lnTo>
                    <a:pt x="9516" y="1626"/>
                  </a:lnTo>
                  <a:lnTo>
                    <a:pt x="9448" y="1626"/>
                  </a:lnTo>
                  <a:lnTo>
                    <a:pt x="9448" y="1558"/>
                  </a:lnTo>
                  <a:lnTo>
                    <a:pt x="9516" y="1558"/>
                  </a:lnTo>
                  <a:close/>
                  <a:moveTo>
                    <a:pt x="9516" y="1694"/>
                  </a:moveTo>
                  <a:lnTo>
                    <a:pt x="9516" y="1762"/>
                  </a:lnTo>
                  <a:lnTo>
                    <a:pt x="9448" y="1762"/>
                  </a:lnTo>
                  <a:lnTo>
                    <a:pt x="9448" y="1694"/>
                  </a:lnTo>
                  <a:lnTo>
                    <a:pt x="9516" y="1694"/>
                  </a:lnTo>
                  <a:close/>
                  <a:moveTo>
                    <a:pt x="9516" y="1830"/>
                  </a:moveTo>
                  <a:lnTo>
                    <a:pt x="9516" y="1898"/>
                  </a:lnTo>
                  <a:lnTo>
                    <a:pt x="9448" y="1898"/>
                  </a:lnTo>
                  <a:lnTo>
                    <a:pt x="9448" y="1830"/>
                  </a:lnTo>
                  <a:lnTo>
                    <a:pt x="9516" y="1830"/>
                  </a:lnTo>
                  <a:close/>
                  <a:moveTo>
                    <a:pt x="9516" y="1966"/>
                  </a:moveTo>
                  <a:lnTo>
                    <a:pt x="9516" y="2034"/>
                  </a:lnTo>
                  <a:lnTo>
                    <a:pt x="9448" y="2034"/>
                  </a:lnTo>
                  <a:lnTo>
                    <a:pt x="9448" y="1966"/>
                  </a:lnTo>
                  <a:lnTo>
                    <a:pt x="9516" y="1966"/>
                  </a:lnTo>
                  <a:close/>
                  <a:moveTo>
                    <a:pt x="9516" y="2102"/>
                  </a:moveTo>
                  <a:lnTo>
                    <a:pt x="9516" y="2170"/>
                  </a:lnTo>
                  <a:lnTo>
                    <a:pt x="9448" y="2170"/>
                  </a:lnTo>
                  <a:lnTo>
                    <a:pt x="9448" y="2102"/>
                  </a:lnTo>
                  <a:lnTo>
                    <a:pt x="9516" y="2102"/>
                  </a:lnTo>
                  <a:close/>
                  <a:moveTo>
                    <a:pt x="9516" y="2238"/>
                  </a:moveTo>
                  <a:lnTo>
                    <a:pt x="9516" y="2306"/>
                  </a:lnTo>
                  <a:lnTo>
                    <a:pt x="9448" y="2306"/>
                  </a:lnTo>
                  <a:lnTo>
                    <a:pt x="9448" y="2238"/>
                  </a:lnTo>
                  <a:lnTo>
                    <a:pt x="9516" y="2238"/>
                  </a:lnTo>
                  <a:close/>
                  <a:moveTo>
                    <a:pt x="9516" y="2374"/>
                  </a:moveTo>
                  <a:lnTo>
                    <a:pt x="9516" y="2442"/>
                  </a:lnTo>
                  <a:lnTo>
                    <a:pt x="9448" y="2442"/>
                  </a:lnTo>
                  <a:lnTo>
                    <a:pt x="9448" y="2374"/>
                  </a:lnTo>
                  <a:lnTo>
                    <a:pt x="9516" y="2374"/>
                  </a:lnTo>
                  <a:close/>
                  <a:moveTo>
                    <a:pt x="9516" y="2510"/>
                  </a:moveTo>
                  <a:lnTo>
                    <a:pt x="9516" y="2578"/>
                  </a:lnTo>
                  <a:lnTo>
                    <a:pt x="9448" y="2578"/>
                  </a:lnTo>
                  <a:lnTo>
                    <a:pt x="9448" y="2510"/>
                  </a:lnTo>
                  <a:lnTo>
                    <a:pt x="9516" y="2510"/>
                  </a:lnTo>
                  <a:close/>
                  <a:moveTo>
                    <a:pt x="9516" y="2646"/>
                  </a:moveTo>
                  <a:lnTo>
                    <a:pt x="9516" y="2714"/>
                  </a:lnTo>
                  <a:lnTo>
                    <a:pt x="9448" y="2714"/>
                  </a:lnTo>
                  <a:lnTo>
                    <a:pt x="9448" y="2646"/>
                  </a:lnTo>
                  <a:lnTo>
                    <a:pt x="9516" y="2646"/>
                  </a:lnTo>
                  <a:close/>
                  <a:moveTo>
                    <a:pt x="9516" y="2782"/>
                  </a:moveTo>
                  <a:lnTo>
                    <a:pt x="9516" y="2850"/>
                  </a:lnTo>
                  <a:lnTo>
                    <a:pt x="9448" y="2850"/>
                  </a:lnTo>
                  <a:lnTo>
                    <a:pt x="9448" y="2782"/>
                  </a:lnTo>
                  <a:lnTo>
                    <a:pt x="9516" y="2782"/>
                  </a:lnTo>
                  <a:close/>
                  <a:moveTo>
                    <a:pt x="9516" y="2918"/>
                  </a:moveTo>
                  <a:lnTo>
                    <a:pt x="9516" y="2986"/>
                  </a:lnTo>
                  <a:lnTo>
                    <a:pt x="9448" y="2986"/>
                  </a:lnTo>
                  <a:lnTo>
                    <a:pt x="9448" y="2918"/>
                  </a:lnTo>
                  <a:lnTo>
                    <a:pt x="9516" y="2918"/>
                  </a:lnTo>
                  <a:close/>
                  <a:moveTo>
                    <a:pt x="9516" y="3054"/>
                  </a:moveTo>
                  <a:lnTo>
                    <a:pt x="9516" y="3122"/>
                  </a:lnTo>
                  <a:lnTo>
                    <a:pt x="9448" y="3122"/>
                  </a:lnTo>
                  <a:lnTo>
                    <a:pt x="9448" y="3054"/>
                  </a:lnTo>
                  <a:lnTo>
                    <a:pt x="9516" y="3054"/>
                  </a:lnTo>
                  <a:close/>
                  <a:moveTo>
                    <a:pt x="9516" y="3190"/>
                  </a:moveTo>
                  <a:lnTo>
                    <a:pt x="9516" y="3258"/>
                  </a:lnTo>
                  <a:lnTo>
                    <a:pt x="9448" y="3258"/>
                  </a:lnTo>
                  <a:lnTo>
                    <a:pt x="9448" y="3190"/>
                  </a:lnTo>
                  <a:lnTo>
                    <a:pt x="9516" y="3190"/>
                  </a:lnTo>
                  <a:close/>
                  <a:moveTo>
                    <a:pt x="9516" y="3326"/>
                  </a:moveTo>
                  <a:lnTo>
                    <a:pt x="9516" y="3394"/>
                  </a:lnTo>
                  <a:lnTo>
                    <a:pt x="9448" y="3394"/>
                  </a:lnTo>
                  <a:lnTo>
                    <a:pt x="9448" y="3326"/>
                  </a:lnTo>
                  <a:lnTo>
                    <a:pt x="9516" y="3326"/>
                  </a:lnTo>
                  <a:close/>
                  <a:moveTo>
                    <a:pt x="9516" y="3462"/>
                  </a:moveTo>
                  <a:lnTo>
                    <a:pt x="9516" y="3530"/>
                  </a:lnTo>
                  <a:lnTo>
                    <a:pt x="9448" y="3530"/>
                  </a:lnTo>
                  <a:lnTo>
                    <a:pt x="9448" y="3462"/>
                  </a:lnTo>
                  <a:lnTo>
                    <a:pt x="9516" y="3462"/>
                  </a:lnTo>
                  <a:close/>
                  <a:moveTo>
                    <a:pt x="9516" y="3598"/>
                  </a:moveTo>
                  <a:lnTo>
                    <a:pt x="9516" y="3666"/>
                  </a:lnTo>
                  <a:lnTo>
                    <a:pt x="9448" y="3666"/>
                  </a:lnTo>
                  <a:lnTo>
                    <a:pt x="9448" y="3598"/>
                  </a:lnTo>
                  <a:lnTo>
                    <a:pt x="9516" y="3598"/>
                  </a:lnTo>
                  <a:close/>
                  <a:moveTo>
                    <a:pt x="9516" y="3734"/>
                  </a:moveTo>
                  <a:lnTo>
                    <a:pt x="9516" y="3802"/>
                  </a:lnTo>
                  <a:lnTo>
                    <a:pt x="9448" y="3802"/>
                  </a:lnTo>
                  <a:lnTo>
                    <a:pt x="9448" y="3734"/>
                  </a:lnTo>
                  <a:lnTo>
                    <a:pt x="9516" y="3734"/>
                  </a:lnTo>
                  <a:close/>
                  <a:moveTo>
                    <a:pt x="9516" y="3870"/>
                  </a:moveTo>
                  <a:lnTo>
                    <a:pt x="9516" y="3938"/>
                  </a:lnTo>
                  <a:lnTo>
                    <a:pt x="9448" y="3938"/>
                  </a:lnTo>
                  <a:lnTo>
                    <a:pt x="9448" y="3870"/>
                  </a:lnTo>
                  <a:lnTo>
                    <a:pt x="9516" y="3870"/>
                  </a:lnTo>
                  <a:close/>
                  <a:moveTo>
                    <a:pt x="9516" y="4006"/>
                  </a:moveTo>
                  <a:lnTo>
                    <a:pt x="9516" y="4074"/>
                  </a:lnTo>
                  <a:lnTo>
                    <a:pt x="9448" y="4074"/>
                  </a:lnTo>
                  <a:lnTo>
                    <a:pt x="9448" y="4006"/>
                  </a:lnTo>
                  <a:lnTo>
                    <a:pt x="9516" y="4006"/>
                  </a:lnTo>
                  <a:close/>
                  <a:moveTo>
                    <a:pt x="9516" y="4142"/>
                  </a:moveTo>
                  <a:lnTo>
                    <a:pt x="9516" y="4210"/>
                  </a:lnTo>
                  <a:lnTo>
                    <a:pt x="9448" y="4210"/>
                  </a:lnTo>
                  <a:lnTo>
                    <a:pt x="9448" y="4142"/>
                  </a:lnTo>
                  <a:lnTo>
                    <a:pt x="9516" y="4142"/>
                  </a:lnTo>
                  <a:close/>
                  <a:moveTo>
                    <a:pt x="9516" y="4278"/>
                  </a:moveTo>
                  <a:lnTo>
                    <a:pt x="9516" y="4346"/>
                  </a:lnTo>
                  <a:lnTo>
                    <a:pt x="9448" y="4346"/>
                  </a:lnTo>
                  <a:lnTo>
                    <a:pt x="9448" y="4278"/>
                  </a:lnTo>
                  <a:lnTo>
                    <a:pt x="9516" y="4278"/>
                  </a:lnTo>
                  <a:close/>
                  <a:moveTo>
                    <a:pt x="9516" y="4414"/>
                  </a:moveTo>
                  <a:lnTo>
                    <a:pt x="9516" y="4482"/>
                  </a:lnTo>
                  <a:lnTo>
                    <a:pt x="9448" y="4482"/>
                  </a:lnTo>
                  <a:lnTo>
                    <a:pt x="9448" y="4414"/>
                  </a:lnTo>
                  <a:lnTo>
                    <a:pt x="9516" y="4414"/>
                  </a:lnTo>
                  <a:close/>
                  <a:moveTo>
                    <a:pt x="9516" y="4550"/>
                  </a:moveTo>
                  <a:lnTo>
                    <a:pt x="9516" y="4618"/>
                  </a:lnTo>
                  <a:lnTo>
                    <a:pt x="9448" y="4618"/>
                  </a:lnTo>
                  <a:lnTo>
                    <a:pt x="9448" y="4550"/>
                  </a:lnTo>
                  <a:lnTo>
                    <a:pt x="9516" y="4550"/>
                  </a:lnTo>
                  <a:close/>
                  <a:moveTo>
                    <a:pt x="9516" y="4686"/>
                  </a:moveTo>
                  <a:lnTo>
                    <a:pt x="9516" y="4754"/>
                  </a:lnTo>
                  <a:lnTo>
                    <a:pt x="9448" y="4754"/>
                  </a:lnTo>
                  <a:lnTo>
                    <a:pt x="9448" y="4686"/>
                  </a:lnTo>
                  <a:lnTo>
                    <a:pt x="9516" y="4686"/>
                  </a:lnTo>
                  <a:close/>
                  <a:moveTo>
                    <a:pt x="9516" y="4822"/>
                  </a:moveTo>
                  <a:lnTo>
                    <a:pt x="9516" y="4890"/>
                  </a:lnTo>
                  <a:lnTo>
                    <a:pt x="9448" y="4890"/>
                  </a:lnTo>
                  <a:lnTo>
                    <a:pt x="9448" y="4822"/>
                  </a:lnTo>
                  <a:lnTo>
                    <a:pt x="9516" y="4822"/>
                  </a:lnTo>
                  <a:close/>
                  <a:moveTo>
                    <a:pt x="9516" y="4958"/>
                  </a:moveTo>
                  <a:lnTo>
                    <a:pt x="9516" y="5026"/>
                  </a:lnTo>
                  <a:lnTo>
                    <a:pt x="9448" y="5026"/>
                  </a:lnTo>
                  <a:lnTo>
                    <a:pt x="9448" y="4958"/>
                  </a:lnTo>
                  <a:lnTo>
                    <a:pt x="9516" y="4958"/>
                  </a:lnTo>
                  <a:close/>
                  <a:moveTo>
                    <a:pt x="9516" y="5094"/>
                  </a:moveTo>
                  <a:lnTo>
                    <a:pt x="9516" y="5162"/>
                  </a:lnTo>
                  <a:lnTo>
                    <a:pt x="9448" y="5162"/>
                  </a:lnTo>
                  <a:lnTo>
                    <a:pt x="9448" y="5094"/>
                  </a:lnTo>
                  <a:lnTo>
                    <a:pt x="9516" y="5094"/>
                  </a:lnTo>
                  <a:close/>
                  <a:moveTo>
                    <a:pt x="9516" y="5230"/>
                  </a:moveTo>
                  <a:lnTo>
                    <a:pt x="9516" y="5298"/>
                  </a:lnTo>
                  <a:lnTo>
                    <a:pt x="9448" y="5298"/>
                  </a:lnTo>
                  <a:lnTo>
                    <a:pt x="9448" y="5230"/>
                  </a:lnTo>
                  <a:lnTo>
                    <a:pt x="9516" y="5230"/>
                  </a:lnTo>
                  <a:close/>
                  <a:moveTo>
                    <a:pt x="9516" y="5366"/>
                  </a:moveTo>
                  <a:lnTo>
                    <a:pt x="9516" y="5434"/>
                  </a:lnTo>
                  <a:lnTo>
                    <a:pt x="9448" y="5434"/>
                  </a:lnTo>
                  <a:lnTo>
                    <a:pt x="9448" y="5366"/>
                  </a:lnTo>
                  <a:lnTo>
                    <a:pt x="9516" y="5366"/>
                  </a:lnTo>
                  <a:close/>
                  <a:moveTo>
                    <a:pt x="9516" y="5502"/>
                  </a:moveTo>
                  <a:lnTo>
                    <a:pt x="9516" y="5570"/>
                  </a:lnTo>
                  <a:lnTo>
                    <a:pt x="9448" y="5570"/>
                  </a:lnTo>
                  <a:lnTo>
                    <a:pt x="9448" y="5502"/>
                  </a:lnTo>
                  <a:lnTo>
                    <a:pt x="9516" y="5502"/>
                  </a:lnTo>
                  <a:close/>
                  <a:moveTo>
                    <a:pt x="9516" y="5638"/>
                  </a:moveTo>
                  <a:lnTo>
                    <a:pt x="9516" y="5706"/>
                  </a:lnTo>
                  <a:lnTo>
                    <a:pt x="9448" y="5706"/>
                  </a:lnTo>
                  <a:lnTo>
                    <a:pt x="9448" y="5638"/>
                  </a:lnTo>
                  <a:lnTo>
                    <a:pt x="9516" y="5638"/>
                  </a:lnTo>
                  <a:close/>
                  <a:moveTo>
                    <a:pt x="9516" y="5774"/>
                  </a:moveTo>
                  <a:lnTo>
                    <a:pt x="9516" y="5842"/>
                  </a:lnTo>
                  <a:lnTo>
                    <a:pt x="9448" y="5842"/>
                  </a:lnTo>
                  <a:lnTo>
                    <a:pt x="9448" y="5774"/>
                  </a:lnTo>
                  <a:lnTo>
                    <a:pt x="9516" y="5774"/>
                  </a:lnTo>
                  <a:close/>
                  <a:moveTo>
                    <a:pt x="9516" y="5910"/>
                  </a:moveTo>
                  <a:lnTo>
                    <a:pt x="9516" y="5978"/>
                  </a:lnTo>
                  <a:lnTo>
                    <a:pt x="9448" y="5978"/>
                  </a:lnTo>
                  <a:lnTo>
                    <a:pt x="9448" y="5910"/>
                  </a:lnTo>
                  <a:lnTo>
                    <a:pt x="9516" y="5910"/>
                  </a:lnTo>
                  <a:close/>
                  <a:moveTo>
                    <a:pt x="9516" y="6046"/>
                  </a:moveTo>
                  <a:lnTo>
                    <a:pt x="9516" y="6114"/>
                  </a:lnTo>
                  <a:lnTo>
                    <a:pt x="9448" y="6114"/>
                  </a:lnTo>
                  <a:lnTo>
                    <a:pt x="9448" y="6046"/>
                  </a:lnTo>
                  <a:lnTo>
                    <a:pt x="9516" y="6046"/>
                  </a:lnTo>
                  <a:close/>
                  <a:moveTo>
                    <a:pt x="9516" y="6182"/>
                  </a:moveTo>
                  <a:lnTo>
                    <a:pt x="9516" y="6250"/>
                  </a:lnTo>
                  <a:lnTo>
                    <a:pt x="9448" y="6250"/>
                  </a:lnTo>
                  <a:lnTo>
                    <a:pt x="9448" y="6182"/>
                  </a:lnTo>
                  <a:lnTo>
                    <a:pt x="9516" y="6182"/>
                  </a:lnTo>
                  <a:close/>
                  <a:moveTo>
                    <a:pt x="9516" y="6318"/>
                  </a:moveTo>
                  <a:lnTo>
                    <a:pt x="9516" y="6386"/>
                  </a:lnTo>
                  <a:lnTo>
                    <a:pt x="9448" y="6386"/>
                  </a:lnTo>
                  <a:lnTo>
                    <a:pt x="9448" y="6318"/>
                  </a:lnTo>
                  <a:lnTo>
                    <a:pt x="9516" y="6318"/>
                  </a:lnTo>
                  <a:close/>
                  <a:moveTo>
                    <a:pt x="9516" y="6454"/>
                  </a:moveTo>
                  <a:lnTo>
                    <a:pt x="9516" y="6522"/>
                  </a:lnTo>
                  <a:lnTo>
                    <a:pt x="9448" y="6522"/>
                  </a:lnTo>
                  <a:lnTo>
                    <a:pt x="9448" y="6454"/>
                  </a:lnTo>
                  <a:lnTo>
                    <a:pt x="9516" y="6454"/>
                  </a:lnTo>
                  <a:close/>
                  <a:moveTo>
                    <a:pt x="9516" y="6590"/>
                  </a:moveTo>
                  <a:lnTo>
                    <a:pt x="9516" y="6658"/>
                  </a:lnTo>
                  <a:lnTo>
                    <a:pt x="9448" y="6658"/>
                  </a:lnTo>
                  <a:lnTo>
                    <a:pt x="9448" y="6590"/>
                  </a:lnTo>
                  <a:lnTo>
                    <a:pt x="9516" y="6590"/>
                  </a:lnTo>
                  <a:close/>
                  <a:moveTo>
                    <a:pt x="9516" y="6726"/>
                  </a:moveTo>
                  <a:lnTo>
                    <a:pt x="9516" y="6742"/>
                  </a:lnTo>
                  <a:cubicBezTo>
                    <a:pt x="9516" y="6761"/>
                    <a:pt x="9501" y="6776"/>
                    <a:pt x="9482" y="6776"/>
                  </a:cubicBezTo>
                  <a:lnTo>
                    <a:pt x="9430" y="6776"/>
                  </a:lnTo>
                  <a:lnTo>
                    <a:pt x="9430" y="6708"/>
                  </a:lnTo>
                  <a:lnTo>
                    <a:pt x="9482" y="6708"/>
                  </a:lnTo>
                  <a:lnTo>
                    <a:pt x="9448" y="6742"/>
                  </a:lnTo>
                  <a:lnTo>
                    <a:pt x="9448" y="6726"/>
                  </a:lnTo>
                  <a:lnTo>
                    <a:pt x="9516" y="6726"/>
                  </a:lnTo>
                  <a:close/>
                  <a:moveTo>
                    <a:pt x="9362" y="6776"/>
                  </a:moveTo>
                  <a:lnTo>
                    <a:pt x="9294" y="6776"/>
                  </a:lnTo>
                  <a:lnTo>
                    <a:pt x="9294" y="6708"/>
                  </a:lnTo>
                  <a:lnTo>
                    <a:pt x="9362" y="6708"/>
                  </a:lnTo>
                  <a:lnTo>
                    <a:pt x="9362" y="6776"/>
                  </a:lnTo>
                  <a:close/>
                  <a:moveTo>
                    <a:pt x="9226" y="6776"/>
                  </a:moveTo>
                  <a:lnTo>
                    <a:pt x="9158" y="6776"/>
                  </a:lnTo>
                  <a:lnTo>
                    <a:pt x="9158" y="6708"/>
                  </a:lnTo>
                  <a:lnTo>
                    <a:pt x="9226" y="6708"/>
                  </a:lnTo>
                  <a:lnTo>
                    <a:pt x="9226" y="6776"/>
                  </a:lnTo>
                  <a:close/>
                  <a:moveTo>
                    <a:pt x="9090" y="6776"/>
                  </a:moveTo>
                  <a:lnTo>
                    <a:pt x="9022" y="6776"/>
                  </a:lnTo>
                  <a:lnTo>
                    <a:pt x="9022" y="6708"/>
                  </a:lnTo>
                  <a:lnTo>
                    <a:pt x="9090" y="6708"/>
                  </a:lnTo>
                  <a:lnTo>
                    <a:pt x="9090" y="6776"/>
                  </a:lnTo>
                  <a:close/>
                  <a:moveTo>
                    <a:pt x="8954" y="6776"/>
                  </a:moveTo>
                  <a:lnTo>
                    <a:pt x="8886" y="6776"/>
                  </a:lnTo>
                  <a:lnTo>
                    <a:pt x="8886" y="6708"/>
                  </a:lnTo>
                  <a:lnTo>
                    <a:pt x="8954" y="6708"/>
                  </a:lnTo>
                  <a:lnTo>
                    <a:pt x="8954" y="6776"/>
                  </a:lnTo>
                  <a:close/>
                  <a:moveTo>
                    <a:pt x="8818" y="6776"/>
                  </a:moveTo>
                  <a:lnTo>
                    <a:pt x="8750" y="6776"/>
                  </a:lnTo>
                  <a:lnTo>
                    <a:pt x="8750" y="6708"/>
                  </a:lnTo>
                  <a:lnTo>
                    <a:pt x="8818" y="6708"/>
                  </a:lnTo>
                  <a:lnTo>
                    <a:pt x="8818" y="6776"/>
                  </a:lnTo>
                  <a:close/>
                  <a:moveTo>
                    <a:pt x="8682" y="6776"/>
                  </a:moveTo>
                  <a:lnTo>
                    <a:pt x="8614" y="6776"/>
                  </a:lnTo>
                  <a:lnTo>
                    <a:pt x="8614" y="6708"/>
                  </a:lnTo>
                  <a:lnTo>
                    <a:pt x="8682" y="6708"/>
                  </a:lnTo>
                  <a:lnTo>
                    <a:pt x="8682" y="6776"/>
                  </a:lnTo>
                  <a:close/>
                  <a:moveTo>
                    <a:pt x="8546" y="6776"/>
                  </a:moveTo>
                  <a:lnTo>
                    <a:pt x="8478" y="6776"/>
                  </a:lnTo>
                  <a:lnTo>
                    <a:pt x="8478" y="6708"/>
                  </a:lnTo>
                  <a:lnTo>
                    <a:pt x="8546" y="6708"/>
                  </a:lnTo>
                  <a:lnTo>
                    <a:pt x="8546" y="6776"/>
                  </a:lnTo>
                  <a:close/>
                  <a:moveTo>
                    <a:pt x="8410" y="6776"/>
                  </a:moveTo>
                  <a:lnTo>
                    <a:pt x="8342" y="6776"/>
                  </a:lnTo>
                  <a:lnTo>
                    <a:pt x="8342" y="6708"/>
                  </a:lnTo>
                  <a:lnTo>
                    <a:pt x="8410" y="6708"/>
                  </a:lnTo>
                  <a:lnTo>
                    <a:pt x="8410" y="6776"/>
                  </a:lnTo>
                  <a:close/>
                  <a:moveTo>
                    <a:pt x="8274" y="6776"/>
                  </a:moveTo>
                  <a:lnTo>
                    <a:pt x="8206" y="6776"/>
                  </a:lnTo>
                  <a:lnTo>
                    <a:pt x="8206" y="6708"/>
                  </a:lnTo>
                  <a:lnTo>
                    <a:pt x="8274" y="6708"/>
                  </a:lnTo>
                  <a:lnTo>
                    <a:pt x="8274" y="6776"/>
                  </a:lnTo>
                  <a:close/>
                  <a:moveTo>
                    <a:pt x="8138" y="6776"/>
                  </a:moveTo>
                  <a:lnTo>
                    <a:pt x="8070" y="6776"/>
                  </a:lnTo>
                  <a:lnTo>
                    <a:pt x="8070" y="6708"/>
                  </a:lnTo>
                  <a:lnTo>
                    <a:pt x="8138" y="6708"/>
                  </a:lnTo>
                  <a:lnTo>
                    <a:pt x="8138" y="6776"/>
                  </a:lnTo>
                  <a:close/>
                  <a:moveTo>
                    <a:pt x="8002" y="6776"/>
                  </a:moveTo>
                  <a:lnTo>
                    <a:pt x="7934" y="6776"/>
                  </a:lnTo>
                  <a:lnTo>
                    <a:pt x="7934" y="6708"/>
                  </a:lnTo>
                  <a:lnTo>
                    <a:pt x="8002" y="6708"/>
                  </a:lnTo>
                  <a:lnTo>
                    <a:pt x="8002" y="6776"/>
                  </a:lnTo>
                  <a:close/>
                  <a:moveTo>
                    <a:pt x="7866" y="6776"/>
                  </a:moveTo>
                  <a:lnTo>
                    <a:pt x="7798" y="6776"/>
                  </a:lnTo>
                  <a:lnTo>
                    <a:pt x="7798" y="6708"/>
                  </a:lnTo>
                  <a:lnTo>
                    <a:pt x="7866" y="6708"/>
                  </a:lnTo>
                  <a:lnTo>
                    <a:pt x="7866" y="6776"/>
                  </a:lnTo>
                  <a:close/>
                  <a:moveTo>
                    <a:pt x="7730" y="6776"/>
                  </a:moveTo>
                  <a:lnTo>
                    <a:pt x="7662" y="6776"/>
                  </a:lnTo>
                  <a:lnTo>
                    <a:pt x="7662" y="6708"/>
                  </a:lnTo>
                  <a:lnTo>
                    <a:pt x="7730" y="6708"/>
                  </a:lnTo>
                  <a:lnTo>
                    <a:pt x="7730" y="6776"/>
                  </a:lnTo>
                  <a:close/>
                  <a:moveTo>
                    <a:pt x="7594" y="6776"/>
                  </a:moveTo>
                  <a:lnTo>
                    <a:pt x="7526" y="6776"/>
                  </a:lnTo>
                  <a:lnTo>
                    <a:pt x="7526" y="6708"/>
                  </a:lnTo>
                  <a:lnTo>
                    <a:pt x="7594" y="6708"/>
                  </a:lnTo>
                  <a:lnTo>
                    <a:pt x="7594" y="6776"/>
                  </a:lnTo>
                  <a:close/>
                  <a:moveTo>
                    <a:pt x="7458" y="6776"/>
                  </a:moveTo>
                  <a:lnTo>
                    <a:pt x="7390" y="6776"/>
                  </a:lnTo>
                  <a:lnTo>
                    <a:pt x="7390" y="6708"/>
                  </a:lnTo>
                  <a:lnTo>
                    <a:pt x="7458" y="6708"/>
                  </a:lnTo>
                  <a:lnTo>
                    <a:pt x="7458" y="6776"/>
                  </a:lnTo>
                  <a:close/>
                  <a:moveTo>
                    <a:pt x="7322" y="6776"/>
                  </a:moveTo>
                  <a:lnTo>
                    <a:pt x="7254" y="6776"/>
                  </a:lnTo>
                  <a:lnTo>
                    <a:pt x="7254" y="6708"/>
                  </a:lnTo>
                  <a:lnTo>
                    <a:pt x="7322" y="6708"/>
                  </a:lnTo>
                  <a:lnTo>
                    <a:pt x="7322" y="6776"/>
                  </a:lnTo>
                  <a:close/>
                  <a:moveTo>
                    <a:pt x="7186" y="6776"/>
                  </a:moveTo>
                  <a:lnTo>
                    <a:pt x="7118" y="6776"/>
                  </a:lnTo>
                  <a:lnTo>
                    <a:pt x="7118" y="6708"/>
                  </a:lnTo>
                  <a:lnTo>
                    <a:pt x="7186" y="6708"/>
                  </a:lnTo>
                  <a:lnTo>
                    <a:pt x="7186" y="6776"/>
                  </a:lnTo>
                  <a:close/>
                  <a:moveTo>
                    <a:pt x="7050" y="6776"/>
                  </a:moveTo>
                  <a:lnTo>
                    <a:pt x="6982" y="6776"/>
                  </a:lnTo>
                  <a:lnTo>
                    <a:pt x="6982" y="6708"/>
                  </a:lnTo>
                  <a:lnTo>
                    <a:pt x="7050" y="6708"/>
                  </a:lnTo>
                  <a:lnTo>
                    <a:pt x="7050" y="6776"/>
                  </a:lnTo>
                  <a:close/>
                  <a:moveTo>
                    <a:pt x="6914" y="6776"/>
                  </a:moveTo>
                  <a:lnTo>
                    <a:pt x="6846" y="6776"/>
                  </a:lnTo>
                  <a:lnTo>
                    <a:pt x="6846" y="6708"/>
                  </a:lnTo>
                  <a:lnTo>
                    <a:pt x="6914" y="6708"/>
                  </a:lnTo>
                  <a:lnTo>
                    <a:pt x="6914" y="6776"/>
                  </a:lnTo>
                  <a:close/>
                  <a:moveTo>
                    <a:pt x="6778" y="6776"/>
                  </a:moveTo>
                  <a:lnTo>
                    <a:pt x="6710" y="6776"/>
                  </a:lnTo>
                  <a:lnTo>
                    <a:pt x="6710" y="6708"/>
                  </a:lnTo>
                  <a:lnTo>
                    <a:pt x="6778" y="6708"/>
                  </a:lnTo>
                  <a:lnTo>
                    <a:pt x="6778" y="6776"/>
                  </a:lnTo>
                  <a:close/>
                  <a:moveTo>
                    <a:pt x="6642" y="6776"/>
                  </a:moveTo>
                  <a:lnTo>
                    <a:pt x="6574" y="6776"/>
                  </a:lnTo>
                  <a:lnTo>
                    <a:pt x="6574" y="6708"/>
                  </a:lnTo>
                  <a:lnTo>
                    <a:pt x="6642" y="6708"/>
                  </a:lnTo>
                  <a:lnTo>
                    <a:pt x="6642" y="6776"/>
                  </a:lnTo>
                  <a:close/>
                  <a:moveTo>
                    <a:pt x="6506" y="6776"/>
                  </a:moveTo>
                  <a:lnTo>
                    <a:pt x="6438" y="6776"/>
                  </a:lnTo>
                  <a:lnTo>
                    <a:pt x="6438" y="6708"/>
                  </a:lnTo>
                  <a:lnTo>
                    <a:pt x="6506" y="6708"/>
                  </a:lnTo>
                  <a:lnTo>
                    <a:pt x="6506" y="6776"/>
                  </a:lnTo>
                  <a:close/>
                  <a:moveTo>
                    <a:pt x="6370" y="6776"/>
                  </a:moveTo>
                  <a:lnTo>
                    <a:pt x="6302" y="6776"/>
                  </a:lnTo>
                  <a:lnTo>
                    <a:pt x="6302" y="6708"/>
                  </a:lnTo>
                  <a:lnTo>
                    <a:pt x="6370" y="6708"/>
                  </a:lnTo>
                  <a:lnTo>
                    <a:pt x="6370" y="6776"/>
                  </a:lnTo>
                  <a:close/>
                  <a:moveTo>
                    <a:pt x="6234" y="6776"/>
                  </a:moveTo>
                  <a:lnTo>
                    <a:pt x="6166" y="6776"/>
                  </a:lnTo>
                  <a:lnTo>
                    <a:pt x="6166" y="6708"/>
                  </a:lnTo>
                  <a:lnTo>
                    <a:pt x="6234" y="6708"/>
                  </a:lnTo>
                  <a:lnTo>
                    <a:pt x="6234" y="6776"/>
                  </a:lnTo>
                  <a:close/>
                  <a:moveTo>
                    <a:pt x="6098" y="6776"/>
                  </a:moveTo>
                  <a:lnTo>
                    <a:pt x="6030" y="6776"/>
                  </a:lnTo>
                  <a:lnTo>
                    <a:pt x="6030" y="6708"/>
                  </a:lnTo>
                  <a:lnTo>
                    <a:pt x="6098" y="6708"/>
                  </a:lnTo>
                  <a:lnTo>
                    <a:pt x="6098" y="6776"/>
                  </a:lnTo>
                  <a:close/>
                  <a:moveTo>
                    <a:pt x="5962" y="6776"/>
                  </a:moveTo>
                  <a:lnTo>
                    <a:pt x="5894" y="6776"/>
                  </a:lnTo>
                  <a:lnTo>
                    <a:pt x="5894" y="6708"/>
                  </a:lnTo>
                  <a:lnTo>
                    <a:pt x="5962" y="6708"/>
                  </a:lnTo>
                  <a:lnTo>
                    <a:pt x="5962" y="6776"/>
                  </a:lnTo>
                  <a:close/>
                  <a:moveTo>
                    <a:pt x="5826" y="6776"/>
                  </a:moveTo>
                  <a:lnTo>
                    <a:pt x="5758" y="6776"/>
                  </a:lnTo>
                  <a:lnTo>
                    <a:pt x="5758" y="6708"/>
                  </a:lnTo>
                  <a:lnTo>
                    <a:pt x="5826" y="6708"/>
                  </a:lnTo>
                  <a:lnTo>
                    <a:pt x="5826" y="6776"/>
                  </a:lnTo>
                  <a:close/>
                  <a:moveTo>
                    <a:pt x="5690" y="6776"/>
                  </a:moveTo>
                  <a:lnTo>
                    <a:pt x="5622" y="6776"/>
                  </a:lnTo>
                  <a:lnTo>
                    <a:pt x="5622" y="6708"/>
                  </a:lnTo>
                  <a:lnTo>
                    <a:pt x="5690" y="6708"/>
                  </a:lnTo>
                  <a:lnTo>
                    <a:pt x="5690" y="6776"/>
                  </a:lnTo>
                  <a:close/>
                  <a:moveTo>
                    <a:pt x="5554" y="6776"/>
                  </a:moveTo>
                  <a:lnTo>
                    <a:pt x="5486" y="6776"/>
                  </a:lnTo>
                  <a:lnTo>
                    <a:pt x="5486" y="6708"/>
                  </a:lnTo>
                  <a:lnTo>
                    <a:pt x="5554" y="6708"/>
                  </a:lnTo>
                  <a:lnTo>
                    <a:pt x="5554" y="6776"/>
                  </a:lnTo>
                  <a:close/>
                  <a:moveTo>
                    <a:pt x="5418" y="6776"/>
                  </a:moveTo>
                  <a:lnTo>
                    <a:pt x="5350" y="6776"/>
                  </a:lnTo>
                  <a:lnTo>
                    <a:pt x="5350" y="6708"/>
                  </a:lnTo>
                  <a:lnTo>
                    <a:pt x="5418" y="6708"/>
                  </a:lnTo>
                  <a:lnTo>
                    <a:pt x="5418" y="6776"/>
                  </a:lnTo>
                  <a:close/>
                  <a:moveTo>
                    <a:pt x="5282" y="6776"/>
                  </a:moveTo>
                  <a:lnTo>
                    <a:pt x="5214" y="6776"/>
                  </a:lnTo>
                  <a:lnTo>
                    <a:pt x="5214" y="6708"/>
                  </a:lnTo>
                  <a:lnTo>
                    <a:pt x="5282" y="6708"/>
                  </a:lnTo>
                  <a:lnTo>
                    <a:pt x="5282" y="6776"/>
                  </a:lnTo>
                  <a:close/>
                  <a:moveTo>
                    <a:pt x="5146" y="6776"/>
                  </a:moveTo>
                  <a:lnTo>
                    <a:pt x="5078" y="6776"/>
                  </a:lnTo>
                  <a:lnTo>
                    <a:pt x="5078" y="6708"/>
                  </a:lnTo>
                  <a:lnTo>
                    <a:pt x="5146" y="6708"/>
                  </a:lnTo>
                  <a:lnTo>
                    <a:pt x="5146" y="6776"/>
                  </a:lnTo>
                  <a:close/>
                  <a:moveTo>
                    <a:pt x="5010" y="6776"/>
                  </a:moveTo>
                  <a:lnTo>
                    <a:pt x="4942" y="6776"/>
                  </a:lnTo>
                  <a:lnTo>
                    <a:pt x="4942" y="6708"/>
                  </a:lnTo>
                  <a:lnTo>
                    <a:pt x="5010" y="6708"/>
                  </a:lnTo>
                  <a:lnTo>
                    <a:pt x="5010" y="6776"/>
                  </a:lnTo>
                  <a:close/>
                  <a:moveTo>
                    <a:pt x="4874" y="6776"/>
                  </a:moveTo>
                  <a:lnTo>
                    <a:pt x="4806" y="6776"/>
                  </a:lnTo>
                  <a:lnTo>
                    <a:pt x="4806" y="6708"/>
                  </a:lnTo>
                  <a:lnTo>
                    <a:pt x="4874" y="6708"/>
                  </a:lnTo>
                  <a:lnTo>
                    <a:pt x="4874" y="6776"/>
                  </a:lnTo>
                  <a:close/>
                  <a:moveTo>
                    <a:pt x="4738" y="6776"/>
                  </a:moveTo>
                  <a:lnTo>
                    <a:pt x="4670" y="6776"/>
                  </a:lnTo>
                  <a:lnTo>
                    <a:pt x="4670" y="6708"/>
                  </a:lnTo>
                  <a:lnTo>
                    <a:pt x="4738" y="6708"/>
                  </a:lnTo>
                  <a:lnTo>
                    <a:pt x="4738" y="6776"/>
                  </a:lnTo>
                  <a:close/>
                  <a:moveTo>
                    <a:pt x="4602" y="6776"/>
                  </a:moveTo>
                  <a:lnTo>
                    <a:pt x="4534" y="6776"/>
                  </a:lnTo>
                  <a:lnTo>
                    <a:pt x="4534" y="6708"/>
                  </a:lnTo>
                  <a:lnTo>
                    <a:pt x="4602" y="6708"/>
                  </a:lnTo>
                  <a:lnTo>
                    <a:pt x="4602" y="6776"/>
                  </a:lnTo>
                  <a:close/>
                  <a:moveTo>
                    <a:pt x="4466" y="6776"/>
                  </a:moveTo>
                  <a:lnTo>
                    <a:pt x="4398" y="6776"/>
                  </a:lnTo>
                  <a:lnTo>
                    <a:pt x="4398" y="6708"/>
                  </a:lnTo>
                  <a:lnTo>
                    <a:pt x="4466" y="6708"/>
                  </a:lnTo>
                  <a:lnTo>
                    <a:pt x="4466" y="6776"/>
                  </a:lnTo>
                  <a:close/>
                  <a:moveTo>
                    <a:pt x="4330" y="6776"/>
                  </a:moveTo>
                  <a:lnTo>
                    <a:pt x="4262" y="6776"/>
                  </a:lnTo>
                  <a:lnTo>
                    <a:pt x="4262" y="6708"/>
                  </a:lnTo>
                  <a:lnTo>
                    <a:pt x="4330" y="6708"/>
                  </a:lnTo>
                  <a:lnTo>
                    <a:pt x="4330" y="6776"/>
                  </a:lnTo>
                  <a:close/>
                  <a:moveTo>
                    <a:pt x="4194" y="6776"/>
                  </a:moveTo>
                  <a:lnTo>
                    <a:pt x="4126" y="6776"/>
                  </a:lnTo>
                  <a:lnTo>
                    <a:pt x="4126" y="6708"/>
                  </a:lnTo>
                  <a:lnTo>
                    <a:pt x="4194" y="6708"/>
                  </a:lnTo>
                  <a:lnTo>
                    <a:pt x="4194" y="6776"/>
                  </a:lnTo>
                  <a:close/>
                  <a:moveTo>
                    <a:pt x="4058" y="6776"/>
                  </a:moveTo>
                  <a:lnTo>
                    <a:pt x="3990" y="6776"/>
                  </a:lnTo>
                  <a:lnTo>
                    <a:pt x="3990" y="6708"/>
                  </a:lnTo>
                  <a:lnTo>
                    <a:pt x="4058" y="6708"/>
                  </a:lnTo>
                  <a:lnTo>
                    <a:pt x="4058" y="6776"/>
                  </a:lnTo>
                  <a:close/>
                  <a:moveTo>
                    <a:pt x="3922" y="6776"/>
                  </a:moveTo>
                  <a:lnTo>
                    <a:pt x="3854" y="6776"/>
                  </a:lnTo>
                  <a:lnTo>
                    <a:pt x="3854" y="6708"/>
                  </a:lnTo>
                  <a:lnTo>
                    <a:pt x="3922" y="6708"/>
                  </a:lnTo>
                  <a:lnTo>
                    <a:pt x="3922" y="6776"/>
                  </a:lnTo>
                  <a:close/>
                  <a:moveTo>
                    <a:pt x="3786" y="6776"/>
                  </a:moveTo>
                  <a:lnTo>
                    <a:pt x="3718" y="6776"/>
                  </a:lnTo>
                  <a:lnTo>
                    <a:pt x="3718" y="6708"/>
                  </a:lnTo>
                  <a:lnTo>
                    <a:pt x="3786" y="6708"/>
                  </a:lnTo>
                  <a:lnTo>
                    <a:pt x="3786" y="6776"/>
                  </a:lnTo>
                  <a:close/>
                  <a:moveTo>
                    <a:pt x="3650" y="6776"/>
                  </a:moveTo>
                  <a:lnTo>
                    <a:pt x="3582" y="6776"/>
                  </a:lnTo>
                  <a:lnTo>
                    <a:pt x="3582" y="6708"/>
                  </a:lnTo>
                  <a:lnTo>
                    <a:pt x="3650" y="6708"/>
                  </a:lnTo>
                  <a:lnTo>
                    <a:pt x="3650" y="6776"/>
                  </a:lnTo>
                  <a:close/>
                  <a:moveTo>
                    <a:pt x="3514" y="6776"/>
                  </a:moveTo>
                  <a:lnTo>
                    <a:pt x="3446" y="6776"/>
                  </a:lnTo>
                  <a:lnTo>
                    <a:pt x="3446" y="6708"/>
                  </a:lnTo>
                  <a:lnTo>
                    <a:pt x="3514" y="6708"/>
                  </a:lnTo>
                  <a:lnTo>
                    <a:pt x="3514" y="6776"/>
                  </a:lnTo>
                  <a:close/>
                  <a:moveTo>
                    <a:pt x="3378" y="6776"/>
                  </a:moveTo>
                  <a:lnTo>
                    <a:pt x="3310" y="6776"/>
                  </a:lnTo>
                  <a:lnTo>
                    <a:pt x="3310" y="6708"/>
                  </a:lnTo>
                  <a:lnTo>
                    <a:pt x="3378" y="6708"/>
                  </a:lnTo>
                  <a:lnTo>
                    <a:pt x="3378" y="6776"/>
                  </a:lnTo>
                  <a:close/>
                  <a:moveTo>
                    <a:pt x="3242" y="6776"/>
                  </a:moveTo>
                  <a:lnTo>
                    <a:pt x="3174" y="6776"/>
                  </a:lnTo>
                  <a:lnTo>
                    <a:pt x="3174" y="6708"/>
                  </a:lnTo>
                  <a:lnTo>
                    <a:pt x="3242" y="6708"/>
                  </a:lnTo>
                  <a:lnTo>
                    <a:pt x="3242" y="6776"/>
                  </a:lnTo>
                  <a:close/>
                  <a:moveTo>
                    <a:pt x="3106" y="6776"/>
                  </a:moveTo>
                  <a:lnTo>
                    <a:pt x="3038" y="6776"/>
                  </a:lnTo>
                  <a:lnTo>
                    <a:pt x="3038" y="6708"/>
                  </a:lnTo>
                  <a:lnTo>
                    <a:pt x="3106" y="6708"/>
                  </a:lnTo>
                  <a:lnTo>
                    <a:pt x="3106" y="6776"/>
                  </a:lnTo>
                  <a:close/>
                  <a:moveTo>
                    <a:pt x="2970" y="6776"/>
                  </a:moveTo>
                  <a:lnTo>
                    <a:pt x="2902" y="6776"/>
                  </a:lnTo>
                  <a:lnTo>
                    <a:pt x="2902" y="6708"/>
                  </a:lnTo>
                  <a:lnTo>
                    <a:pt x="2970" y="6708"/>
                  </a:lnTo>
                  <a:lnTo>
                    <a:pt x="2970" y="6776"/>
                  </a:lnTo>
                  <a:close/>
                  <a:moveTo>
                    <a:pt x="2834" y="6776"/>
                  </a:moveTo>
                  <a:lnTo>
                    <a:pt x="2766" y="6776"/>
                  </a:lnTo>
                  <a:lnTo>
                    <a:pt x="2766" y="6708"/>
                  </a:lnTo>
                  <a:lnTo>
                    <a:pt x="2834" y="6708"/>
                  </a:lnTo>
                  <a:lnTo>
                    <a:pt x="2834" y="6776"/>
                  </a:lnTo>
                  <a:close/>
                  <a:moveTo>
                    <a:pt x="2698" y="6776"/>
                  </a:moveTo>
                  <a:lnTo>
                    <a:pt x="2630" y="6776"/>
                  </a:lnTo>
                  <a:lnTo>
                    <a:pt x="2630" y="6708"/>
                  </a:lnTo>
                  <a:lnTo>
                    <a:pt x="2698" y="6708"/>
                  </a:lnTo>
                  <a:lnTo>
                    <a:pt x="2698" y="6776"/>
                  </a:lnTo>
                  <a:close/>
                  <a:moveTo>
                    <a:pt x="2562" y="6776"/>
                  </a:moveTo>
                  <a:lnTo>
                    <a:pt x="2494" y="6776"/>
                  </a:lnTo>
                  <a:lnTo>
                    <a:pt x="2494" y="6708"/>
                  </a:lnTo>
                  <a:lnTo>
                    <a:pt x="2562" y="6708"/>
                  </a:lnTo>
                  <a:lnTo>
                    <a:pt x="2562" y="6776"/>
                  </a:lnTo>
                  <a:close/>
                  <a:moveTo>
                    <a:pt x="2426" y="6776"/>
                  </a:moveTo>
                  <a:lnTo>
                    <a:pt x="2358" y="6776"/>
                  </a:lnTo>
                  <a:lnTo>
                    <a:pt x="2358" y="6708"/>
                  </a:lnTo>
                  <a:lnTo>
                    <a:pt x="2426" y="6708"/>
                  </a:lnTo>
                  <a:lnTo>
                    <a:pt x="2426" y="6776"/>
                  </a:lnTo>
                  <a:close/>
                  <a:moveTo>
                    <a:pt x="2290" y="6776"/>
                  </a:moveTo>
                  <a:lnTo>
                    <a:pt x="2222" y="6776"/>
                  </a:lnTo>
                  <a:lnTo>
                    <a:pt x="2222" y="6708"/>
                  </a:lnTo>
                  <a:lnTo>
                    <a:pt x="2290" y="6708"/>
                  </a:lnTo>
                  <a:lnTo>
                    <a:pt x="2290" y="6776"/>
                  </a:lnTo>
                  <a:close/>
                  <a:moveTo>
                    <a:pt x="2154" y="6776"/>
                  </a:moveTo>
                  <a:lnTo>
                    <a:pt x="2086" y="6776"/>
                  </a:lnTo>
                  <a:lnTo>
                    <a:pt x="2086" y="6708"/>
                  </a:lnTo>
                  <a:lnTo>
                    <a:pt x="2154" y="6708"/>
                  </a:lnTo>
                  <a:lnTo>
                    <a:pt x="2154" y="6776"/>
                  </a:lnTo>
                  <a:close/>
                  <a:moveTo>
                    <a:pt x="2018" y="6776"/>
                  </a:moveTo>
                  <a:lnTo>
                    <a:pt x="1950" y="6776"/>
                  </a:lnTo>
                  <a:lnTo>
                    <a:pt x="1950" y="6708"/>
                  </a:lnTo>
                  <a:lnTo>
                    <a:pt x="2018" y="6708"/>
                  </a:lnTo>
                  <a:lnTo>
                    <a:pt x="2018" y="6776"/>
                  </a:lnTo>
                  <a:close/>
                  <a:moveTo>
                    <a:pt x="1882" y="6776"/>
                  </a:moveTo>
                  <a:lnTo>
                    <a:pt x="1814" y="6776"/>
                  </a:lnTo>
                  <a:lnTo>
                    <a:pt x="1814" y="6708"/>
                  </a:lnTo>
                  <a:lnTo>
                    <a:pt x="1882" y="6708"/>
                  </a:lnTo>
                  <a:lnTo>
                    <a:pt x="1882" y="6776"/>
                  </a:lnTo>
                  <a:close/>
                  <a:moveTo>
                    <a:pt x="1746" y="6776"/>
                  </a:moveTo>
                  <a:lnTo>
                    <a:pt x="1678" y="6776"/>
                  </a:lnTo>
                  <a:lnTo>
                    <a:pt x="1678" y="6708"/>
                  </a:lnTo>
                  <a:lnTo>
                    <a:pt x="1746" y="6708"/>
                  </a:lnTo>
                  <a:lnTo>
                    <a:pt x="1746" y="6776"/>
                  </a:lnTo>
                  <a:close/>
                  <a:moveTo>
                    <a:pt x="1610" y="6776"/>
                  </a:moveTo>
                  <a:lnTo>
                    <a:pt x="1542" y="6776"/>
                  </a:lnTo>
                  <a:lnTo>
                    <a:pt x="1542" y="6708"/>
                  </a:lnTo>
                  <a:lnTo>
                    <a:pt x="1610" y="6708"/>
                  </a:lnTo>
                  <a:lnTo>
                    <a:pt x="1610" y="6776"/>
                  </a:lnTo>
                  <a:close/>
                  <a:moveTo>
                    <a:pt x="1474" y="6776"/>
                  </a:moveTo>
                  <a:lnTo>
                    <a:pt x="1406" y="6776"/>
                  </a:lnTo>
                  <a:lnTo>
                    <a:pt x="1406" y="6708"/>
                  </a:lnTo>
                  <a:lnTo>
                    <a:pt x="1474" y="6708"/>
                  </a:lnTo>
                  <a:lnTo>
                    <a:pt x="1474" y="6776"/>
                  </a:lnTo>
                  <a:close/>
                  <a:moveTo>
                    <a:pt x="1338" y="6776"/>
                  </a:moveTo>
                  <a:lnTo>
                    <a:pt x="1270" y="6776"/>
                  </a:lnTo>
                  <a:lnTo>
                    <a:pt x="1270" y="6708"/>
                  </a:lnTo>
                  <a:lnTo>
                    <a:pt x="1338" y="6708"/>
                  </a:lnTo>
                  <a:lnTo>
                    <a:pt x="1338" y="6776"/>
                  </a:lnTo>
                  <a:close/>
                  <a:moveTo>
                    <a:pt x="1202" y="6776"/>
                  </a:moveTo>
                  <a:lnTo>
                    <a:pt x="1134" y="6776"/>
                  </a:lnTo>
                  <a:lnTo>
                    <a:pt x="1134" y="6708"/>
                  </a:lnTo>
                  <a:lnTo>
                    <a:pt x="1202" y="6708"/>
                  </a:lnTo>
                  <a:lnTo>
                    <a:pt x="1202" y="6776"/>
                  </a:lnTo>
                  <a:close/>
                  <a:moveTo>
                    <a:pt x="1066" y="6776"/>
                  </a:moveTo>
                  <a:lnTo>
                    <a:pt x="998" y="6776"/>
                  </a:lnTo>
                  <a:lnTo>
                    <a:pt x="998" y="6708"/>
                  </a:lnTo>
                  <a:lnTo>
                    <a:pt x="1066" y="6708"/>
                  </a:lnTo>
                  <a:lnTo>
                    <a:pt x="1066" y="6776"/>
                  </a:lnTo>
                  <a:close/>
                  <a:moveTo>
                    <a:pt x="930" y="6776"/>
                  </a:moveTo>
                  <a:lnTo>
                    <a:pt x="862" y="6776"/>
                  </a:lnTo>
                  <a:lnTo>
                    <a:pt x="862" y="6708"/>
                  </a:lnTo>
                  <a:lnTo>
                    <a:pt x="930" y="6708"/>
                  </a:lnTo>
                  <a:lnTo>
                    <a:pt x="930" y="6776"/>
                  </a:lnTo>
                  <a:close/>
                  <a:moveTo>
                    <a:pt x="794" y="6776"/>
                  </a:moveTo>
                  <a:lnTo>
                    <a:pt x="726" y="6776"/>
                  </a:lnTo>
                  <a:lnTo>
                    <a:pt x="726" y="6708"/>
                  </a:lnTo>
                  <a:lnTo>
                    <a:pt x="794" y="6708"/>
                  </a:lnTo>
                  <a:lnTo>
                    <a:pt x="794" y="6776"/>
                  </a:lnTo>
                  <a:close/>
                  <a:moveTo>
                    <a:pt x="658" y="6776"/>
                  </a:moveTo>
                  <a:lnTo>
                    <a:pt x="590" y="6776"/>
                  </a:lnTo>
                  <a:lnTo>
                    <a:pt x="590" y="6708"/>
                  </a:lnTo>
                  <a:lnTo>
                    <a:pt x="658" y="6708"/>
                  </a:lnTo>
                  <a:lnTo>
                    <a:pt x="658" y="6776"/>
                  </a:lnTo>
                  <a:close/>
                  <a:moveTo>
                    <a:pt x="522" y="6776"/>
                  </a:moveTo>
                  <a:lnTo>
                    <a:pt x="454" y="6776"/>
                  </a:lnTo>
                  <a:lnTo>
                    <a:pt x="454" y="6708"/>
                  </a:lnTo>
                  <a:lnTo>
                    <a:pt x="522" y="6708"/>
                  </a:lnTo>
                  <a:lnTo>
                    <a:pt x="522" y="6776"/>
                  </a:lnTo>
                  <a:close/>
                  <a:moveTo>
                    <a:pt x="386" y="6776"/>
                  </a:moveTo>
                  <a:lnTo>
                    <a:pt x="318" y="6776"/>
                  </a:lnTo>
                  <a:lnTo>
                    <a:pt x="318" y="6708"/>
                  </a:lnTo>
                  <a:lnTo>
                    <a:pt x="386" y="6708"/>
                  </a:lnTo>
                  <a:lnTo>
                    <a:pt x="386" y="6776"/>
                  </a:lnTo>
                  <a:close/>
                  <a:moveTo>
                    <a:pt x="250" y="6776"/>
                  </a:moveTo>
                  <a:lnTo>
                    <a:pt x="182" y="6776"/>
                  </a:lnTo>
                  <a:lnTo>
                    <a:pt x="182" y="6708"/>
                  </a:lnTo>
                  <a:lnTo>
                    <a:pt x="250" y="6708"/>
                  </a:lnTo>
                  <a:lnTo>
                    <a:pt x="250" y="6776"/>
                  </a:lnTo>
                  <a:close/>
                  <a:moveTo>
                    <a:pt x="114" y="6776"/>
                  </a:moveTo>
                  <a:lnTo>
                    <a:pt x="46" y="6776"/>
                  </a:lnTo>
                  <a:lnTo>
                    <a:pt x="46" y="6708"/>
                  </a:lnTo>
                  <a:lnTo>
                    <a:pt x="114" y="6708"/>
                  </a:lnTo>
                  <a:lnTo>
                    <a:pt x="114" y="6776"/>
                  </a:lnTo>
                  <a:close/>
                </a:path>
              </a:pathLst>
            </a:custGeom>
            <a:solidFill>
              <a:srgbClr val="92D050"/>
            </a:solidFill>
            <a:ln w="0" cap="flat">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8"/>
            <p:cNvSpPr>
              <a:spLocks noChangeArrowheads="1"/>
            </p:cNvSpPr>
            <p:nvPr/>
          </p:nvSpPr>
          <p:spPr bwMode="auto">
            <a:xfrm>
              <a:off x="7937500" y="5026027"/>
              <a:ext cx="5129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B0F0"/>
                  </a:solidFill>
                  <a:effectLst/>
                  <a:latin typeface="Calibri" pitchFamily="34" charset="0"/>
                  <a:cs typeface="Arial" pitchFamily="34" charset="0"/>
                </a:rPr>
                <a:t>0</a:t>
              </a:r>
              <a:endParaRPr kumimoji="0" lang="en-US" altLang="en-US" sz="1800" b="0" i="0" u="none" strike="noStrike" cap="none" normalizeH="0" baseline="0" dirty="0">
                <a:ln>
                  <a:noFill/>
                </a:ln>
                <a:solidFill>
                  <a:srgbClr val="00B0F0"/>
                </a:solidFill>
                <a:effectLst/>
                <a:cs typeface="Arial" pitchFamily="34" charset="0"/>
              </a:endParaRPr>
            </a:p>
          </p:txBody>
        </p:sp>
        <p:sp>
          <p:nvSpPr>
            <p:cNvPr id="37" name="Freeform 19"/>
            <p:cNvSpPr>
              <a:spLocks noEditPoints="1"/>
            </p:cNvSpPr>
            <p:nvPr/>
          </p:nvSpPr>
          <p:spPr bwMode="auto">
            <a:xfrm>
              <a:off x="6389688" y="3921126"/>
              <a:ext cx="1444625" cy="893763"/>
            </a:xfrm>
            <a:custGeom>
              <a:avLst/>
              <a:gdLst>
                <a:gd name="T0" fmla="*/ 136 w 14872"/>
                <a:gd name="T1" fmla="*/ 8052 h 9208"/>
                <a:gd name="T2" fmla="*/ 0 w 14872"/>
                <a:gd name="T3" fmla="*/ 7644 h 9208"/>
                <a:gd name="T4" fmla="*/ 136 w 14872"/>
                <a:gd name="T5" fmla="*/ 7644 h 9208"/>
                <a:gd name="T6" fmla="*/ 0 w 14872"/>
                <a:gd name="T7" fmla="*/ 5060 h 9208"/>
                <a:gd name="T8" fmla="*/ 0 w 14872"/>
                <a:gd name="T9" fmla="*/ 6148 h 9208"/>
                <a:gd name="T10" fmla="*/ 136 w 14872"/>
                <a:gd name="T11" fmla="*/ 3564 h 9208"/>
                <a:gd name="T12" fmla="*/ 0 w 14872"/>
                <a:gd name="T13" fmla="*/ 3156 h 9208"/>
                <a:gd name="T14" fmla="*/ 136 w 14872"/>
                <a:gd name="T15" fmla="*/ 3156 h 9208"/>
                <a:gd name="T16" fmla="*/ 0 w 14872"/>
                <a:gd name="T17" fmla="*/ 572 h 9208"/>
                <a:gd name="T18" fmla="*/ 0 w 14872"/>
                <a:gd name="T19" fmla="*/ 1660 h 9208"/>
                <a:gd name="T20" fmla="*/ 68 w 14872"/>
                <a:gd name="T21" fmla="*/ 0 h 9208"/>
                <a:gd name="T22" fmla="*/ 68 w 14872"/>
                <a:gd name="T23" fmla="*/ 136 h 9208"/>
                <a:gd name="T24" fmla="*/ 0 w 14872"/>
                <a:gd name="T25" fmla="*/ 164 h 9208"/>
                <a:gd name="T26" fmla="*/ 2556 w 14872"/>
                <a:gd name="T27" fmla="*/ 136 h 9208"/>
                <a:gd name="T28" fmla="*/ 2964 w 14872"/>
                <a:gd name="T29" fmla="*/ 0 h 9208"/>
                <a:gd name="T30" fmla="*/ 2964 w 14872"/>
                <a:gd name="T31" fmla="*/ 136 h 9208"/>
                <a:gd name="T32" fmla="*/ 5548 w 14872"/>
                <a:gd name="T33" fmla="*/ 0 h 9208"/>
                <a:gd name="T34" fmla="*/ 4460 w 14872"/>
                <a:gd name="T35" fmla="*/ 0 h 9208"/>
                <a:gd name="T36" fmla="*/ 7044 w 14872"/>
                <a:gd name="T37" fmla="*/ 136 h 9208"/>
                <a:gd name="T38" fmla="*/ 7452 w 14872"/>
                <a:gd name="T39" fmla="*/ 0 h 9208"/>
                <a:gd name="T40" fmla="*/ 7452 w 14872"/>
                <a:gd name="T41" fmla="*/ 136 h 9208"/>
                <a:gd name="T42" fmla="*/ 10036 w 14872"/>
                <a:gd name="T43" fmla="*/ 0 h 9208"/>
                <a:gd name="T44" fmla="*/ 8948 w 14872"/>
                <a:gd name="T45" fmla="*/ 0 h 9208"/>
                <a:gd name="T46" fmla="*/ 11532 w 14872"/>
                <a:gd name="T47" fmla="*/ 136 h 9208"/>
                <a:gd name="T48" fmla="*/ 11940 w 14872"/>
                <a:gd name="T49" fmla="*/ 0 h 9208"/>
                <a:gd name="T50" fmla="*/ 11940 w 14872"/>
                <a:gd name="T51" fmla="*/ 136 h 9208"/>
                <a:gd name="T52" fmla="*/ 14524 w 14872"/>
                <a:gd name="T53" fmla="*/ 0 h 9208"/>
                <a:gd name="T54" fmla="*/ 13436 w 14872"/>
                <a:gd name="T55" fmla="*/ 0 h 9208"/>
                <a:gd name="T56" fmla="*/ 14736 w 14872"/>
                <a:gd name="T57" fmla="*/ 1284 h 9208"/>
                <a:gd name="T58" fmla="*/ 14872 w 14872"/>
                <a:gd name="T59" fmla="*/ 1692 h 9208"/>
                <a:gd name="T60" fmla="*/ 14736 w 14872"/>
                <a:gd name="T61" fmla="*/ 1692 h 9208"/>
                <a:gd name="T62" fmla="*/ 14872 w 14872"/>
                <a:gd name="T63" fmla="*/ 4276 h 9208"/>
                <a:gd name="T64" fmla="*/ 14872 w 14872"/>
                <a:gd name="T65" fmla="*/ 3188 h 9208"/>
                <a:gd name="T66" fmla="*/ 14736 w 14872"/>
                <a:gd name="T67" fmla="*/ 5772 h 9208"/>
                <a:gd name="T68" fmla="*/ 14872 w 14872"/>
                <a:gd name="T69" fmla="*/ 6180 h 9208"/>
                <a:gd name="T70" fmla="*/ 14736 w 14872"/>
                <a:gd name="T71" fmla="*/ 6180 h 9208"/>
                <a:gd name="T72" fmla="*/ 14872 w 14872"/>
                <a:gd name="T73" fmla="*/ 8764 h 9208"/>
                <a:gd name="T74" fmla="*/ 14872 w 14872"/>
                <a:gd name="T75" fmla="*/ 7676 h 9208"/>
                <a:gd name="T76" fmla="*/ 13684 w 14872"/>
                <a:gd name="T77" fmla="*/ 9072 h 9208"/>
                <a:gd name="T78" fmla="*/ 13276 w 14872"/>
                <a:gd name="T79" fmla="*/ 9208 h 9208"/>
                <a:gd name="T80" fmla="*/ 13276 w 14872"/>
                <a:gd name="T81" fmla="*/ 9072 h 9208"/>
                <a:gd name="T82" fmla="*/ 10692 w 14872"/>
                <a:gd name="T83" fmla="*/ 9208 h 9208"/>
                <a:gd name="T84" fmla="*/ 11780 w 14872"/>
                <a:gd name="T85" fmla="*/ 9208 h 9208"/>
                <a:gd name="T86" fmla="*/ 9196 w 14872"/>
                <a:gd name="T87" fmla="*/ 9072 h 9208"/>
                <a:gd name="T88" fmla="*/ 8788 w 14872"/>
                <a:gd name="T89" fmla="*/ 9208 h 9208"/>
                <a:gd name="T90" fmla="*/ 8788 w 14872"/>
                <a:gd name="T91" fmla="*/ 9072 h 9208"/>
                <a:gd name="T92" fmla="*/ 6204 w 14872"/>
                <a:gd name="T93" fmla="*/ 9208 h 9208"/>
                <a:gd name="T94" fmla="*/ 7292 w 14872"/>
                <a:gd name="T95" fmla="*/ 9208 h 9208"/>
                <a:gd name="T96" fmla="*/ 4708 w 14872"/>
                <a:gd name="T97" fmla="*/ 9072 h 9208"/>
                <a:gd name="T98" fmla="*/ 4300 w 14872"/>
                <a:gd name="T99" fmla="*/ 9208 h 9208"/>
                <a:gd name="T100" fmla="*/ 4300 w 14872"/>
                <a:gd name="T101" fmla="*/ 9072 h 9208"/>
                <a:gd name="T102" fmla="*/ 1716 w 14872"/>
                <a:gd name="T103" fmla="*/ 9208 h 9208"/>
                <a:gd name="T104" fmla="*/ 2804 w 14872"/>
                <a:gd name="T105" fmla="*/ 9208 h 9208"/>
                <a:gd name="T106" fmla="*/ 220 w 14872"/>
                <a:gd name="T107" fmla="*/ 9072 h 9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72" h="9208">
                  <a:moveTo>
                    <a:pt x="0" y="9140"/>
                  </a:moveTo>
                  <a:lnTo>
                    <a:pt x="0" y="8052"/>
                  </a:lnTo>
                  <a:lnTo>
                    <a:pt x="136" y="8052"/>
                  </a:lnTo>
                  <a:lnTo>
                    <a:pt x="136" y="9140"/>
                  </a:lnTo>
                  <a:lnTo>
                    <a:pt x="0" y="9140"/>
                  </a:lnTo>
                  <a:close/>
                  <a:moveTo>
                    <a:pt x="0" y="7644"/>
                  </a:moveTo>
                  <a:lnTo>
                    <a:pt x="0" y="6556"/>
                  </a:lnTo>
                  <a:lnTo>
                    <a:pt x="136" y="6556"/>
                  </a:lnTo>
                  <a:lnTo>
                    <a:pt x="136" y="7644"/>
                  </a:lnTo>
                  <a:lnTo>
                    <a:pt x="0" y="7644"/>
                  </a:lnTo>
                  <a:close/>
                  <a:moveTo>
                    <a:pt x="0" y="6148"/>
                  </a:moveTo>
                  <a:lnTo>
                    <a:pt x="0" y="5060"/>
                  </a:lnTo>
                  <a:lnTo>
                    <a:pt x="136" y="5060"/>
                  </a:lnTo>
                  <a:lnTo>
                    <a:pt x="136" y="6148"/>
                  </a:lnTo>
                  <a:lnTo>
                    <a:pt x="0" y="6148"/>
                  </a:lnTo>
                  <a:close/>
                  <a:moveTo>
                    <a:pt x="0" y="4652"/>
                  </a:moveTo>
                  <a:lnTo>
                    <a:pt x="0" y="3564"/>
                  </a:lnTo>
                  <a:lnTo>
                    <a:pt x="136" y="3564"/>
                  </a:lnTo>
                  <a:lnTo>
                    <a:pt x="136" y="4652"/>
                  </a:lnTo>
                  <a:lnTo>
                    <a:pt x="0" y="4652"/>
                  </a:lnTo>
                  <a:close/>
                  <a:moveTo>
                    <a:pt x="0" y="3156"/>
                  </a:moveTo>
                  <a:lnTo>
                    <a:pt x="0" y="2068"/>
                  </a:lnTo>
                  <a:lnTo>
                    <a:pt x="136" y="2068"/>
                  </a:lnTo>
                  <a:lnTo>
                    <a:pt x="136" y="3156"/>
                  </a:lnTo>
                  <a:lnTo>
                    <a:pt x="0" y="3156"/>
                  </a:lnTo>
                  <a:close/>
                  <a:moveTo>
                    <a:pt x="0" y="1660"/>
                  </a:moveTo>
                  <a:lnTo>
                    <a:pt x="0" y="572"/>
                  </a:lnTo>
                  <a:lnTo>
                    <a:pt x="136" y="572"/>
                  </a:lnTo>
                  <a:lnTo>
                    <a:pt x="136" y="1660"/>
                  </a:lnTo>
                  <a:lnTo>
                    <a:pt x="0" y="1660"/>
                  </a:lnTo>
                  <a:close/>
                  <a:moveTo>
                    <a:pt x="0" y="164"/>
                  </a:moveTo>
                  <a:lnTo>
                    <a:pt x="0" y="68"/>
                  </a:lnTo>
                  <a:cubicBezTo>
                    <a:pt x="0" y="31"/>
                    <a:pt x="31" y="0"/>
                    <a:pt x="68" y="0"/>
                  </a:cubicBezTo>
                  <a:lnTo>
                    <a:pt x="1060" y="0"/>
                  </a:lnTo>
                  <a:lnTo>
                    <a:pt x="1060" y="136"/>
                  </a:lnTo>
                  <a:lnTo>
                    <a:pt x="68" y="136"/>
                  </a:lnTo>
                  <a:lnTo>
                    <a:pt x="136" y="68"/>
                  </a:lnTo>
                  <a:lnTo>
                    <a:pt x="136" y="164"/>
                  </a:lnTo>
                  <a:lnTo>
                    <a:pt x="0" y="164"/>
                  </a:lnTo>
                  <a:close/>
                  <a:moveTo>
                    <a:pt x="1468" y="0"/>
                  </a:moveTo>
                  <a:lnTo>
                    <a:pt x="2556" y="0"/>
                  </a:lnTo>
                  <a:lnTo>
                    <a:pt x="2556" y="136"/>
                  </a:lnTo>
                  <a:lnTo>
                    <a:pt x="1468" y="136"/>
                  </a:lnTo>
                  <a:lnTo>
                    <a:pt x="1468" y="0"/>
                  </a:lnTo>
                  <a:close/>
                  <a:moveTo>
                    <a:pt x="2964" y="0"/>
                  </a:moveTo>
                  <a:lnTo>
                    <a:pt x="4052" y="0"/>
                  </a:lnTo>
                  <a:lnTo>
                    <a:pt x="4052" y="136"/>
                  </a:lnTo>
                  <a:lnTo>
                    <a:pt x="2964" y="136"/>
                  </a:lnTo>
                  <a:lnTo>
                    <a:pt x="2964" y="0"/>
                  </a:lnTo>
                  <a:close/>
                  <a:moveTo>
                    <a:pt x="4460" y="0"/>
                  </a:moveTo>
                  <a:lnTo>
                    <a:pt x="5548" y="0"/>
                  </a:lnTo>
                  <a:lnTo>
                    <a:pt x="5548" y="136"/>
                  </a:lnTo>
                  <a:lnTo>
                    <a:pt x="4460" y="136"/>
                  </a:lnTo>
                  <a:lnTo>
                    <a:pt x="4460" y="0"/>
                  </a:lnTo>
                  <a:close/>
                  <a:moveTo>
                    <a:pt x="5956" y="0"/>
                  </a:moveTo>
                  <a:lnTo>
                    <a:pt x="7044" y="0"/>
                  </a:lnTo>
                  <a:lnTo>
                    <a:pt x="7044" y="136"/>
                  </a:lnTo>
                  <a:lnTo>
                    <a:pt x="5956" y="136"/>
                  </a:lnTo>
                  <a:lnTo>
                    <a:pt x="5956" y="0"/>
                  </a:lnTo>
                  <a:close/>
                  <a:moveTo>
                    <a:pt x="7452" y="0"/>
                  </a:moveTo>
                  <a:lnTo>
                    <a:pt x="8540" y="0"/>
                  </a:lnTo>
                  <a:lnTo>
                    <a:pt x="8540" y="136"/>
                  </a:lnTo>
                  <a:lnTo>
                    <a:pt x="7452" y="136"/>
                  </a:lnTo>
                  <a:lnTo>
                    <a:pt x="7452" y="0"/>
                  </a:lnTo>
                  <a:close/>
                  <a:moveTo>
                    <a:pt x="8948" y="0"/>
                  </a:moveTo>
                  <a:lnTo>
                    <a:pt x="10036" y="0"/>
                  </a:lnTo>
                  <a:lnTo>
                    <a:pt x="10036" y="136"/>
                  </a:lnTo>
                  <a:lnTo>
                    <a:pt x="8948" y="136"/>
                  </a:lnTo>
                  <a:lnTo>
                    <a:pt x="8948" y="0"/>
                  </a:lnTo>
                  <a:close/>
                  <a:moveTo>
                    <a:pt x="10444" y="0"/>
                  </a:moveTo>
                  <a:lnTo>
                    <a:pt x="11532" y="0"/>
                  </a:lnTo>
                  <a:lnTo>
                    <a:pt x="11532" y="136"/>
                  </a:lnTo>
                  <a:lnTo>
                    <a:pt x="10444" y="136"/>
                  </a:lnTo>
                  <a:lnTo>
                    <a:pt x="10444" y="0"/>
                  </a:lnTo>
                  <a:close/>
                  <a:moveTo>
                    <a:pt x="11940" y="0"/>
                  </a:moveTo>
                  <a:lnTo>
                    <a:pt x="13028" y="0"/>
                  </a:lnTo>
                  <a:lnTo>
                    <a:pt x="13028" y="136"/>
                  </a:lnTo>
                  <a:lnTo>
                    <a:pt x="11940" y="136"/>
                  </a:lnTo>
                  <a:lnTo>
                    <a:pt x="11940" y="0"/>
                  </a:lnTo>
                  <a:close/>
                  <a:moveTo>
                    <a:pt x="13436" y="0"/>
                  </a:moveTo>
                  <a:lnTo>
                    <a:pt x="14524" y="0"/>
                  </a:lnTo>
                  <a:lnTo>
                    <a:pt x="14524" y="136"/>
                  </a:lnTo>
                  <a:lnTo>
                    <a:pt x="13436" y="136"/>
                  </a:lnTo>
                  <a:lnTo>
                    <a:pt x="13436" y="0"/>
                  </a:lnTo>
                  <a:close/>
                  <a:moveTo>
                    <a:pt x="14872" y="196"/>
                  </a:moveTo>
                  <a:lnTo>
                    <a:pt x="14872" y="1284"/>
                  </a:lnTo>
                  <a:lnTo>
                    <a:pt x="14736" y="1284"/>
                  </a:lnTo>
                  <a:lnTo>
                    <a:pt x="14736" y="196"/>
                  </a:lnTo>
                  <a:lnTo>
                    <a:pt x="14872" y="196"/>
                  </a:lnTo>
                  <a:close/>
                  <a:moveTo>
                    <a:pt x="14872" y="1692"/>
                  </a:moveTo>
                  <a:lnTo>
                    <a:pt x="14872" y="2780"/>
                  </a:lnTo>
                  <a:lnTo>
                    <a:pt x="14736" y="2780"/>
                  </a:lnTo>
                  <a:lnTo>
                    <a:pt x="14736" y="1692"/>
                  </a:lnTo>
                  <a:lnTo>
                    <a:pt x="14872" y="1692"/>
                  </a:lnTo>
                  <a:close/>
                  <a:moveTo>
                    <a:pt x="14872" y="3188"/>
                  </a:moveTo>
                  <a:lnTo>
                    <a:pt x="14872" y="4276"/>
                  </a:lnTo>
                  <a:lnTo>
                    <a:pt x="14736" y="4276"/>
                  </a:lnTo>
                  <a:lnTo>
                    <a:pt x="14736" y="3188"/>
                  </a:lnTo>
                  <a:lnTo>
                    <a:pt x="14872" y="3188"/>
                  </a:lnTo>
                  <a:close/>
                  <a:moveTo>
                    <a:pt x="14872" y="4684"/>
                  </a:moveTo>
                  <a:lnTo>
                    <a:pt x="14872" y="5772"/>
                  </a:lnTo>
                  <a:lnTo>
                    <a:pt x="14736" y="5772"/>
                  </a:lnTo>
                  <a:lnTo>
                    <a:pt x="14736" y="4684"/>
                  </a:lnTo>
                  <a:lnTo>
                    <a:pt x="14872" y="4684"/>
                  </a:lnTo>
                  <a:close/>
                  <a:moveTo>
                    <a:pt x="14872" y="6180"/>
                  </a:moveTo>
                  <a:lnTo>
                    <a:pt x="14872" y="7268"/>
                  </a:lnTo>
                  <a:lnTo>
                    <a:pt x="14736" y="7268"/>
                  </a:lnTo>
                  <a:lnTo>
                    <a:pt x="14736" y="6180"/>
                  </a:lnTo>
                  <a:lnTo>
                    <a:pt x="14872" y="6180"/>
                  </a:lnTo>
                  <a:close/>
                  <a:moveTo>
                    <a:pt x="14872" y="7676"/>
                  </a:moveTo>
                  <a:lnTo>
                    <a:pt x="14872" y="8764"/>
                  </a:lnTo>
                  <a:lnTo>
                    <a:pt x="14736" y="8764"/>
                  </a:lnTo>
                  <a:lnTo>
                    <a:pt x="14736" y="7676"/>
                  </a:lnTo>
                  <a:lnTo>
                    <a:pt x="14872" y="7676"/>
                  </a:lnTo>
                  <a:close/>
                  <a:moveTo>
                    <a:pt x="14772" y="9208"/>
                  </a:moveTo>
                  <a:lnTo>
                    <a:pt x="13684" y="9208"/>
                  </a:lnTo>
                  <a:lnTo>
                    <a:pt x="13684" y="9072"/>
                  </a:lnTo>
                  <a:lnTo>
                    <a:pt x="14772" y="9072"/>
                  </a:lnTo>
                  <a:lnTo>
                    <a:pt x="14772" y="9208"/>
                  </a:lnTo>
                  <a:close/>
                  <a:moveTo>
                    <a:pt x="13276" y="9208"/>
                  </a:moveTo>
                  <a:lnTo>
                    <a:pt x="12188" y="9208"/>
                  </a:lnTo>
                  <a:lnTo>
                    <a:pt x="12188" y="9072"/>
                  </a:lnTo>
                  <a:lnTo>
                    <a:pt x="13276" y="9072"/>
                  </a:lnTo>
                  <a:lnTo>
                    <a:pt x="13276" y="9208"/>
                  </a:lnTo>
                  <a:close/>
                  <a:moveTo>
                    <a:pt x="11780" y="9208"/>
                  </a:moveTo>
                  <a:lnTo>
                    <a:pt x="10692" y="9208"/>
                  </a:lnTo>
                  <a:lnTo>
                    <a:pt x="10692" y="9072"/>
                  </a:lnTo>
                  <a:lnTo>
                    <a:pt x="11780" y="9072"/>
                  </a:lnTo>
                  <a:lnTo>
                    <a:pt x="11780" y="9208"/>
                  </a:lnTo>
                  <a:close/>
                  <a:moveTo>
                    <a:pt x="10284" y="9208"/>
                  </a:moveTo>
                  <a:lnTo>
                    <a:pt x="9196" y="9208"/>
                  </a:lnTo>
                  <a:lnTo>
                    <a:pt x="9196" y="9072"/>
                  </a:lnTo>
                  <a:lnTo>
                    <a:pt x="10284" y="9072"/>
                  </a:lnTo>
                  <a:lnTo>
                    <a:pt x="10284" y="9208"/>
                  </a:lnTo>
                  <a:close/>
                  <a:moveTo>
                    <a:pt x="8788" y="9208"/>
                  </a:moveTo>
                  <a:lnTo>
                    <a:pt x="7700" y="9208"/>
                  </a:lnTo>
                  <a:lnTo>
                    <a:pt x="7700" y="9072"/>
                  </a:lnTo>
                  <a:lnTo>
                    <a:pt x="8788" y="9072"/>
                  </a:lnTo>
                  <a:lnTo>
                    <a:pt x="8788" y="9208"/>
                  </a:lnTo>
                  <a:close/>
                  <a:moveTo>
                    <a:pt x="7292" y="9208"/>
                  </a:moveTo>
                  <a:lnTo>
                    <a:pt x="6204" y="9208"/>
                  </a:lnTo>
                  <a:lnTo>
                    <a:pt x="6204" y="9072"/>
                  </a:lnTo>
                  <a:lnTo>
                    <a:pt x="7292" y="9072"/>
                  </a:lnTo>
                  <a:lnTo>
                    <a:pt x="7292" y="9208"/>
                  </a:lnTo>
                  <a:close/>
                  <a:moveTo>
                    <a:pt x="5796" y="9208"/>
                  </a:moveTo>
                  <a:lnTo>
                    <a:pt x="4708" y="9208"/>
                  </a:lnTo>
                  <a:lnTo>
                    <a:pt x="4708" y="9072"/>
                  </a:lnTo>
                  <a:lnTo>
                    <a:pt x="5796" y="9072"/>
                  </a:lnTo>
                  <a:lnTo>
                    <a:pt x="5796" y="9208"/>
                  </a:lnTo>
                  <a:close/>
                  <a:moveTo>
                    <a:pt x="4300" y="9208"/>
                  </a:moveTo>
                  <a:lnTo>
                    <a:pt x="3212" y="9208"/>
                  </a:lnTo>
                  <a:lnTo>
                    <a:pt x="3212" y="9072"/>
                  </a:lnTo>
                  <a:lnTo>
                    <a:pt x="4300" y="9072"/>
                  </a:lnTo>
                  <a:lnTo>
                    <a:pt x="4300" y="9208"/>
                  </a:lnTo>
                  <a:close/>
                  <a:moveTo>
                    <a:pt x="2804" y="9208"/>
                  </a:moveTo>
                  <a:lnTo>
                    <a:pt x="1716" y="9208"/>
                  </a:lnTo>
                  <a:lnTo>
                    <a:pt x="1716" y="9072"/>
                  </a:lnTo>
                  <a:lnTo>
                    <a:pt x="2804" y="9072"/>
                  </a:lnTo>
                  <a:lnTo>
                    <a:pt x="2804" y="9208"/>
                  </a:lnTo>
                  <a:close/>
                  <a:moveTo>
                    <a:pt x="1308" y="9208"/>
                  </a:moveTo>
                  <a:lnTo>
                    <a:pt x="220" y="9208"/>
                  </a:lnTo>
                  <a:lnTo>
                    <a:pt x="220" y="9072"/>
                  </a:lnTo>
                  <a:lnTo>
                    <a:pt x="1308" y="9072"/>
                  </a:lnTo>
                  <a:lnTo>
                    <a:pt x="1308" y="9208"/>
                  </a:lnTo>
                  <a:close/>
                </a:path>
              </a:pathLst>
            </a:custGeom>
            <a:solidFill>
              <a:srgbClr val="92D050"/>
            </a:solidFill>
            <a:ln w="0" cap="flat">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noEditPoints="1"/>
            </p:cNvSpPr>
            <p:nvPr/>
          </p:nvSpPr>
          <p:spPr bwMode="auto">
            <a:xfrm>
              <a:off x="6326188" y="3810001"/>
              <a:ext cx="1654175" cy="1114425"/>
            </a:xfrm>
            <a:custGeom>
              <a:avLst/>
              <a:gdLst>
                <a:gd name="T0" fmla="*/ 0 w 8520"/>
                <a:gd name="T1" fmla="*/ 5702 h 5736"/>
                <a:gd name="T2" fmla="*/ 0 w 8520"/>
                <a:gd name="T3" fmla="*/ 5226 h 5736"/>
                <a:gd name="T4" fmla="*/ 0 w 8520"/>
                <a:gd name="T5" fmla="*/ 4750 h 5736"/>
                <a:gd name="T6" fmla="*/ 0 w 8520"/>
                <a:gd name="T7" fmla="*/ 4274 h 5736"/>
                <a:gd name="T8" fmla="*/ 0 w 8520"/>
                <a:gd name="T9" fmla="*/ 3798 h 5736"/>
                <a:gd name="T10" fmla="*/ 0 w 8520"/>
                <a:gd name="T11" fmla="*/ 3322 h 5736"/>
                <a:gd name="T12" fmla="*/ 0 w 8520"/>
                <a:gd name="T13" fmla="*/ 2846 h 5736"/>
                <a:gd name="T14" fmla="*/ 0 w 8520"/>
                <a:gd name="T15" fmla="*/ 2370 h 5736"/>
                <a:gd name="T16" fmla="*/ 0 w 8520"/>
                <a:gd name="T17" fmla="*/ 1894 h 5736"/>
                <a:gd name="T18" fmla="*/ 0 w 8520"/>
                <a:gd name="T19" fmla="*/ 1418 h 5736"/>
                <a:gd name="T20" fmla="*/ 0 w 8520"/>
                <a:gd name="T21" fmla="*/ 942 h 5736"/>
                <a:gd name="T22" fmla="*/ 0 w 8520"/>
                <a:gd name="T23" fmla="*/ 466 h 5736"/>
                <a:gd name="T24" fmla="*/ 78 w 8520"/>
                <a:gd name="T25" fmla="*/ 0 h 5736"/>
                <a:gd name="T26" fmla="*/ 554 w 8520"/>
                <a:gd name="T27" fmla="*/ 0 h 5736"/>
                <a:gd name="T28" fmla="*/ 1030 w 8520"/>
                <a:gd name="T29" fmla="*/ 0 h 5736"/>
                <a:gd name="T30" fmla="*/ 1506 w 8520"/>
                <a:gd name="T31" fmla="*/ 0 h 5736"/>
                <a:gd name="T32" fmla="*/ 1982 w 8520"/>
                <a:gd name="T33" fmla="*/ 0 h 5736"/>
                <a:gd name="T34" fmla="*/ 2458 w 8520"/>
                <a:gd name="T35" fmla="*/ 0 h 5736"/>
                <a:gd name="T36" fmla="*/ 2934 w 8520"/>
                <a:gd name="T37" fmla="*/ 0 h 5736"/>
                <a:gd name="T38" fmla="*/ 3410 w 8520"/>
                <a:gd name="T39" fmla="*/ 0 h 5736"/>
                <a:gd name="T40" fmla="*/ 3886 w 8520"/>
                <a:gd name="T41" fmla="*/ 0 h 5736"/>
                <a:gd name="T42" fmla="*/ 4362 w 8520"/>
                <a:gd name="T43" fmla="*/ 0 h 5736"/>
                <a:gd name="T44" fmla="*/ 4838 w 8520"/>
                <a:gd name="T45" fmla="*/ 0 h 5736"/>
                <a:gd name="T46" fmla="*/ 5314 w 8520"/>
                <a:gd name="T47" fmla="*/ 0 h 5736"/>
                <a:gd name="T48" fmla="*/ 5790 w 8520"/>
                <a:gd name="T49" fmla="*/ 0 h 5736"/>
                <a:gd name="T50" fmla="*/ 6266 w 8520"/>
                <a:gd name="T51" fmla="*/ 0 h 5736"/>
                <a:gd name="T52" fmla="*/ 6742 w 8520"/>
                <a:gd name="T53" fmla="*/ 0 h 5736"/>
                <a:gd name="T54" fmla="*/ 7218 w 8520"/>
                <a:gd name="T55" fmla="*/ 0 h 5736"/>
                <a:gd name="T56" fmla="*/ 7694 w 8520"/>
                <a:gd name="T57" fmla="*/ 0 h 5736"/>
                <a:gd name="T58" fmla="*/ 8170 w 8520"/>
                <a:gd name="T59" fmla="*/ 0 h 5736"/>
                <a:gd name="T60" fmla="*/ 8520 w 8520"/>
                <a:gd name="T61" fmla="*/ 194 h 5736"/>
                <a:gd name="T62" fmla="*/ 8520 w 8520"/>
                <a:gd name="T63" fmla="*/ 670 h 5736"/>
                <a:gd name="T64" fmla="*/ 8520 w 8520"/>
                <a:gd name="T65" fmla="*/ 1146 h 5736"/>
                <a:gd name="T66" fmla="*/ 8520 w 8520"/>
                <a:gd name="T67" fmla="*/ 1622 h 5736"/>
                <a:gd name="T68" fmla="*/ 8520 w 8520"/>
                <a:gd name="T69" fmla="*/ 2098 h 5736"/>
                <a:gd name="T70" fmla="*/ 8520 w 8520"/>
                <a:gd name="T71" fmla="*/ 2574 h 5736"/>
                <a:gd name="T72" fmla="*/ 8520 w 8520"/>
                <a:gd name="T73" fmla="*/ 3050 h 5736"/>
                <a:gd name="T74" fmla="*/ 8520 w 8520"/>
                <a:gd name="T75" fmla="*/ 3526 h 5736"/>
                <a:gd name="T76" fmla="*/ 8520 w 8520"/>
                <a:gd name="T77" fmla="*/ 4002 h 5736"/>
                <a:gd name="T78" fmla="*/ 8520 w 8520"/>
                <a:gd name="T79" fmla="*/ 4478 h 5736"/>
                <a:gd name="T80" fmla="*/ 8520 w 8520"/>
                <a:gd name="T81" fmla="*/ 4954 h 5736"/>
                <a:gd name="T82" fmla="*/ 8486 w 8520"/>
                <a:gd name="T83" fmla="*/ 5668 h 5736"/>
                <a:gd name="T84" fmla="*/ 8282 w 8520"/>
                <a:gd name="T85" fmla="*/ 5736 h 5736"/>
                <a:gd name="T86" fmla="*/ 7806 w 8520"/>
                <a:gd name="T87" fmla="*/ 5736 h 5736"/>
                <a:gd name="T88" fmla="*/ 7330 w 8520"/>
                <a:gd name="T89" fmla="*/ 5736 h 5736"/>
                <a:gd name="T90" fmla="*/ 6854 w 8520"/>
                <a:gd name="T91" fmla="*/ 5736 h 5736"/>
                <a:gd name="T92" fmla="*/ 6378 w 8520"/>
                <a:gd name="T93" fmla="*/ 5736 h 5736"/>
                <a:gd name="T94" fmla="*/ 5902 w 8520"/>
                <a:gd name="T95" fmla="*/ 5736 h 5736"/>
                <a:gd name="T96" fmla="*/ 5426 w 8520"/>
                <a:gd name="T97" fmla="*/ 5736 h 5736"/>
                <a:gd name="T98" fmla="*/ 4950 w 8520"/>
                <a:gd name="T99" fmla="*/ 5736 h 5736"/>
                <a:gd name="T100" fmla="*/ 4474 w 8520"/>
                <a:gd name="T101" fmla="*/ 5736 h 5736"/>
                <a:gd name="T102" fmla="*/ 3998 w 8520"/>
                <a:gd name="T103" fmla="*/ 5736 h 5736"/>
                <a:gd name="T104" fmla="*/ 3522 w 8520"/>
                <a:gd name="T105" fmla="*/ 5736 h 5736"/>
                <a:gd name="T106" fmla="*/ 3046 w 8520"/>
                <a:gd name="T107" fmla="*/ 5736 h 5736"/>
                <a:gd name="T108" fmla="*/ 2570 w 8520"/>
                <a:gd name="T109" fmla="*/ 5736 h 5736"/>
                <a:gd name="T110" fmla="*/ 2094 w 8520"/>
                <a:gd name="T111" fmla="*/ 5736 h 5736"/>
                <a:gd name="T112" fmla="*/ 1618 w 8520"/>
                <a:gd name="T113" fmla="*/ 5736 h 5736"/>
                <a:gd name="T114" fmla="*/ 1142 w 8520"/>
                <a:gd name="T115" fmla="*/ 5736 h 5736"/>
                <a:gd name="T116" fmla="*/ 666 w 8520"/>
                <a:gd name="T117" fmla="*/ 5736 h 5736"/>
                <a:gd name="T118" fmla="*/ 190 w 8520"/>
                <a:gd name="T119" fmla="*/ 5736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20" h="5736">
                  <a:moveTo>
                    <a:pt x="0" y="5702"/>
                  </a:moveTo>
                  <a:lnTo>
                    <a:pt x="0" y="5430"/>
                  </a:lnTo>
                  <a:lnTo>
                    <a:pt x="68" y="5430"/>
                  </a:lnTo>
                  <a:lnTo>
                    <a:pt x="68" y="5702"/>
                  </a:lnTo>
                  <a:lnTo>
                    <a:pt x="0" y="5702"/>
                  </a:lnTo>
                  <a:close/>
                  <a:moveTo>
                    <a:pt x="0" y="5226"/>
                  </a:moveTo>
                  <a:lnTo>
                    <a:pt x="0" y="4954"/>
                  </a:lnTo>
                  <a:lnTo>
                    <a:pt x="68" y="4954"/>
                  </a:lnTo>
                  <a:lnTo>
                    <a:pt x="68" y="5226"/>
                  </a:lnTo>
                  <a:lnTo>
                    <a:pt x="0" y="5226"/>
                  </a:lnTo>
                  <a:close/>
                  <a:moveTo>
                    <a:pt x="0" y="4750"/>
                  </a:moveTo>
                  <a:lnTo>
                    <a:pt x="0" y="4478"/>
                  </a:lnTo>
                  <a:lnTo>
                    <a:pt x="68" y="4478"/>
                  </a:lnTo>
                  <a:lnTo>
                    <a:pt x="68" y="4750"/>
                  </a:lnTo>
                  <a:lnTo>
                    <a:pt x="0" y="4750"/>
                  </a:lnTo>
                  <a:close/>
                  <a:moveTo>
                    <a:pt x="0" y="4274"/>
                  </a:moveTo>
                  <a:lnTo>
                    <a:pt x="0" y="4002"/>
                  </a:lnTo>
                  <a:lnTo>
                    <a:pt x="68" y="4002"/>
                  </a:lnTo>
                  <a:lnTo>
                    <a:pt x="68" y="4274"/>
                  </a:lnTo>
                  <a:lnTo>
                    <a:pt x="0" y="4274"/>
                  </a:lnTo>
                  <a:close/>
                  <a:moveTo>
                    <a:pt x="0" y="3798"/>
                  </a:moveTo>
                  <a:lnTo>
                    <a:pt x="0" y="3526"/>
                  </a:lnTo>
                  <a:lnTo>
                    <a:pt x="68" y="3526"/>
                  </a:lnTo>
                  <a:lnTo>
                    <a:pt x="68" y="3798"/>
                  </a:lnTo>
                  <a:lnTo>
                    <a:pt x="0" y="3798"/>
                  </a:lnTo>
                  <a:close/>
                  <a:moveTo>
                    <a:pt x="0" y="3322"/>
                  </a:moveTo>
                  <a:lnTo>
                    <a:pt x="0" y="3050"/>
                  </a:lnTo>
                  <a:lnTo>
                    <a:pt x="68" y="3050"/>
                  </a:lnTo>
                  <a:lnTo>
                    <a:pt x="68" y="3322"/>
                  </a:lnTo>
                  <a:lnTo>
                    <a:pt x="0" y="3322"/>
                  </a:lnTo>
                  <a:close/>
                  <a:moveTo>
                    <a:pt x="0" y="2846"/>
                  </a:moveTo>
                  <a:lnTo>
                    <a:pt x="0" y="2574"/>
                  </a:lnTo>
                  <a:lnTo>
                    <a:pt x="68" y="2574"/>
                  </a:lnTo>
                  <a:lnTo>
                    <a:pt x="68" y="2846"/>
                  </a:lnTo>
                  <a:lnTo>
                    <a:pt x="0" y="2846"/>
                  </a:lnTo>
                  <a:close/>
                  <a:moveTo>
                    <a:pt x="0" y="2370"/>
                  </a:moveTo>
                  <a:lnTo>
                    <a:pt x="0" y="2098"/>
                  </a:lnTo>
                  <a:lnTo>
                    <a:pt x="68" y="2098"/>
                  </a:lnTo>
                  <a:lnTo>
                    <a:pt x="68" y="2370"/>
                  </a:lnTo>
                  <a:lnTo>
                    <a:pt x="0" y="2370"/>
                  </a:lnTo>
                  <a:close/>
                  <a:moveTo>
                    <a:pt x="0" y="1894"/>
                  </a:moveTo>
                  <a:lnTo>
                    <a:pt x="0" y="1622"/>
                  </a:lnTo>
                  <a:lnTo>
                    <a:pt x="68" y="1622"/>
                  </a:lnTo>
                  <a:lnTo>
                    <a:pt x="68" y="1894"/>
                  </a:lnTo>
                  <a:lnTo>
                    <a:pt x="0" y="1894"/>
                  </a:lnTo>
                  <a:close/>
                  <a:moveTo>
                    <a:pt x="0" y="1418"/>
                  </a:moveTo>
                  <a:lnTo>
                    <a:pt x="0" y="1146"/>
                  </a:lnTo>
                  <a:lnTo>
                    <a:pt x="68" y="1146"/>
                  </a:lnTo>
                  <a:lnTo>
                    <a:pt x="68" y="1418"/>
                  </a:lnTo>
                  <a:lnTo>
                    <a:pt x="0" y="1418"/>
                  </a:lnTo>
                  <a:close/>
                  <a:moveTo>
                    <a:pt x="0" y="942"/>
                  </a:moveTo>
                  <a:lnTo>
                    <a:pt x="0" y="670"/>
                  </a:lnTo>
                  <a:lnTo>
                    <a:pt x="68" y="670"/>
                  </a:lnTo>
                  <a:lnTo>
                    <a:pt x="68" y="942"/>
                  </a:lnTo>
                  <a:lnTo>
                    <a:pt x="0" y="942"/>
                  </a:lnTo>
                  <a:close/>
                  <a:moveTo>
                    <a:pt x="0" y="466"/>
                  </a:moveTo>
                  <a:lnTo>
                    <a:pt x="0" y="194"/>
                  </a:lnTo>
                  <a:lnTo>
                    <a:pt x="68" y="194"/>
                  </a:lnTo>
                  <a:lnTo>
                    <a:pt x="68" y="466"/>
                  </a:lnTo>
                  <a:lnTo>
                    <a:pt x="0" y="466"/>
                  </a:lnTo>
                  <a:close/>
                  <a:moveTo>
                    <a:pt x="78" y="0"/>
                  </a:moveTo>
                  <a:lnTo>
                    <a:pt x="350" y="0"/>
                  </a:lnTo>
                  <a:lnTo>
                    <a:pt x="350" y="68"/>
                  </a:lnTo>
                  <a:lnTo>
                    <a:pt x="78" y="68"/>
                  </a:lnTo>
                  <a:lnTo>
                    <a:pt x="78" y="0"/>
                  </a:lnTo>
                  <a:close/>
                  <a:moveTo>
                    <a:pt x="554" y="0"/>
                  </a:moveTo>
                  <a:lnTo>
                    <a:pt x="826" y="0"/>
                  </a:lnTo>
                  <a:lnTo>
                    <a:pt x="826" y="68"/>
                  </a:lnTo>
                  <a:lnTo>
                    <a:pt x="554" y="68"/>
                  </a:lnTo>
                  <a:lnTo>
                    <a:pt x="554" y="0"/>
                  </a:lnTo>
                  <a:close/>
                  <a:moveTo>
                    <a:pt x="1030" y="0"/>
                  </a:moveTo>
                  <a:lnTo>
                    <a:pt x="1302" y="0"/>
                  </a:lnTo>
                  <a:lnTo>
                    <a:pt x="1302" y="68"/>
                  </a:lnTo>
                  <a:lnTo>
                    <a:pt x="1030" y="68"/>
                  </a:lnTo>
                  <a:lnTo>
                    <a:pt x="1030" y="0"/>
                  </a:lnTo>
                  <a:close/>
                  <a:moveTo>
                    <a:pt x="1506" y="0"/>
                  </a:moveTo>
                  <a:lnTo>
                    <a:pt x="1778" y="0"/>
                  </a:lnTo>
                  <a:lnTo>
                    <a:pt x="1778" y="68"/>
                  </a:lnTo>
                  <a:lnTo>
                    <a:pt x="1506" y="68"/>
                  </a:lnTo>
                  <a:lnTo>
                    <a:pt x="1506" y="0"/>
                  </a:lnTo>
                  <a:close/>
                  <a:moveTo>
                    <a:pt x="1982" y="0"/>
                  </a:moveTo>
                  <a:lnTo>
                    <a:pt x="2254" y="0"/>
                  </a:lnTo>
                  <a:lnTo>
                    <a:pt x="2254" y="68"/>
                  </a:lnTo>
                  <a:lnTo>
                    <a:pt x="1982" y="68"/>
                  </a:lnTo>
                  <a:lnTo>
                    <a:pt x="1982" y="0"/>
                  </a:lnTo>
                  <a:close/>
                  <a:moveTo>
                    <a:pt x="2458" y="0"/>
                  </a:moveTo>
                  <a:lnTo>
                    <a:pt x="2730" y="0"/>
                  </a:lnTo>
                  <a:lnTo>
                    <a:pt x="2730" y="68"/>
                  </a:lnTo>
                  <a:lnTo>
                    <a:pt x="2458" y="68"/>
                  </a:lnTo>
                  <a:lnTo>
                    <a:pt x="2458" y="0"/>
                  </a:lnTo>
                  <a:close/>
                  <a:moveTo>
                    <a:pt x="2934" y="0"/>
                  </a:moveTo>
                  <a:lnTo>
                    <a:pt x="3206" y="0"/>
                  </a:lnTo>
                  <a:lnTo>
                    <a:pt x="3206" y="68"/>
                  </a:lnTo>
                  <a:lnTo>
                    <a:pt x="2934" y="68"/>
                  </a:lnTo>
                  <a:lnTo>
                    <a:pt x="2934" y="0"/>
                  </a:lnTo>
                  <a:close/>
                  <a:moveTo>
                    <a:pt x="3410" y="0"/>
                  </a:moveTo>
                  <a:lnTo>
                    <a:pt x="3682" y="0"/>
                  </a:lnTo>
                  <a:lnTo>
                    <a:pt x="3682" y="68"/>
                  </a:lnTo>
                  <a:lnTo>
                    <a:pt x="3410" y="68"/>
                  </a:lnTo>
                  <a:lnTo>
                    <a:pt x="3410" y="0"/>
                  </a:lnTo>
                  <a:close/>
                  <a:moveTo>
                    <a:pt x="3886" y="0"/>
                  </a:moveTo>
                  <a:lnTo>
                    <a:pt x="4158" y="0"/>
                  </a:lnTo>
                  <a:lnTo>
                    <a:pt x="4158" y="68"/>
                  </a:lnTo>
                  <a:lnTo>
                    <a:pt x="3886" y="68"/>
                  </a:lnTo>
                  <a:lnTo>
                    <a:pt x="3886" y="0"/>
                  </a:lnTo>
                  <a:close/>
                  <a:moveTo>
                    <a:pt x="4362" y="0"/>
                  </a:moveTo>
                  <a:lnTo>
                    <a:pt x="4634" y="0"/>
                  </a:lnTo>
                  <a:lnTo>
                    <a:pt x="4634" y="68"/>
                  </a:lnTo>
                  <a:lnTo>
                    <a:pt x="4362" y="68"/>
                  </a:lnTo>
                  <a:lnTo>
                    <a:pt x="4362" y="0"/>
                  </a:lnTo>
                  <a:close/>
                  <a:moveTo>
                    <a:pt x="4838" y="0"/>
                  </a:moveTo>
                  <a:lnTo>
                    <a:pt x="5110" y="0"/>
                  </a:lnTo>
                  <a:lnTo>
                    <a:pt x="5110" y="68"/>
                  </a:lnTo>
                  <a:lnTo>
                    <a:pt x="4838" y="68"/>
                  </a:lnTo>
                  <a:lnTo>
                    <a:pt x="4838" y="0"/>
                  </a:lnTo>
                  <a:close/>
                  <a:moveTo>
                    <a:pt x="5314" y="0"/>
                  </a:moveTo>
                  <a:lnTo>
                    <a:pt x="5586" y="0"/>
                  </a:lnTo>
                  <a:lnTo>
                    <a:pt x="5586" y="68"/>
                  </a:lnTo>
                  <a:lnTo>
                    <a:pt x="5314" y="68"/>
                  </a:lnTo>
                  <a:lnTo>
                    <a:pt x="5314" y="0"/>
                  </a:lnTo>
                  <a:close/>
                  <a:moveTo>
                    <a:pt x="5790" y="0"/>
                  </a:moveTo>
                  <a:lnTo>
                    <a:pt x="6062" y="0"/>
                  </a:lnTo>
                  <a:lnTo>
                    <a:pt x="6062" y="68"/>
                  </a:lnTo>
                  <a:lnTo>
                    <a:pt x="5790" y="68"/>
                  </a:lnTo>
                  <a:lnTo>
                    <a:pt x="5790" y="0"/>
                  </a:lnTo>
                  <a:close/>
                  <a:moveTo>
                    <a:pt x="6266" y="0"/>
                  </a:moveTo>
                  <a:lnTo>
                    <a:pt x="6538" y="0"/>
                  </a:lnTo>
                  <a:lnTo>
                    <a:pt x="6538" y="68"/>
                  </a:lnTo>
                  <a:lnTo>
                    <a:pt x="6266" y="68"/>
                  </a:lnTo>
                  <a:lnTo>
                    <a:pt x="6266" y="0"/>
                  </a:lnTo>
                  <a:close/>
                  <a:moveTo>
                    <a:pt x="6742" y="0"/>
                  </a:moveTo>
                  <a:lnTo>
                    <a:pt x="7014" y="0"/>
                  </a:lnTo>
                  <a:lnTo>
                    <a:pt x="7014" y="68"/>
                  </a:lnTo>
                  <a:lnTo>
                    <a:pt x="6742" y="68"/>
                  </a:lnTo>
                  <a:lnTo>
                    <a:pt x="6742" y="0"/>
                  </a:lnTo>
                  <a:close/>
                  <a:moveTo>
                    <a:pt x="7218" y="0"/>
                  </a:moveTo>
                  <a:lnTo>
                    <a:pt x="7490" y="0"/>
                  </a:lnTo>
                  <a:lnTo>
                    <a:pt x="7490" y="68"/>
                  </a:lnTo>
                  <a:lnTo>
                    <a:pt x="7218" y="68"/>
                  </a:lnTo>
                  <a:lnTo>
                    <a:pt x="7218" y="0"/>
                  </a:lnTo>
                  <a:close/>
                  <a:moveTo>
                    <a:pt x="7694" y="0"/>
                  </a:moveTo>
                  <a:lnTo>
                    <a:pt x="7966" y="0"/>
                  </a:lnTo>
                  <a:lnTo>
                    <a:pt x="7966" y="68"/>
                  </a:lnTo>
                  <a:lnTo>
                    <a:pt x="7694" y="68"/>
                  </a:lnTo>
                  <a:lnTo>
                    <a:pt x="7694" y="0"/>
                  </a:lnTo>
                  <a:close/>
                  <a:moveTo>
                    <a:pt x="8170" y="0"/>
                  </a:moveTo>
                  <a:lnTo>
                    <a:pt x="8442" y="0"/>
                  </a:lnTo>
                  <a:lnTo>
                    <a:pt x="8442" y="68"/>
                  </a:lnTo>
                  <a:lnTo>
                    <a:pt x="8170" y="68"/>
                  </a:lnTo>
                  <a:lnTo>
                    <a:pt x="8170" y="0"/>
                  </a:lnTo>
                  <a:close/>
                  <a:moveTo>
                    <a:pt x="8520" y="194"/>
                  </a:moveTo>
                  <a:lnTo>
                    <a:pt x="8520" y="466"/>
                  </a:lnTo>
                  <a:lnTo>
                    <a:pt x="8452" y="466"/>
                  </a:lnTo>
                  <a:lnTo>
                    <a:pt x="8452" y="194"/>
                  </a:lnTo>
                  <a:lnTo>
                    <a:pt x="8520" y="194"/>
                  </a:lnTo>
                  <a:close/>
                  <a:moveTo>
                    <a:pt x="8520" y="670"/>
                  </a:moveTo>
                  <a:lnTo>
                    <a:pt x="8520" y="942"/>
                  </a:lnTo>
                  <a:lnTo>
                    <a:pt x="8452" y="942"/>
                  </a:lnTo>
                  <a:lnTo>
                    <a:pt x="8452" y="670"/>
                  </a:lnTo>
                  <a:lnTo>
                    <a:pt x="8520" y="670"/>
                  </a:lnTo>
                  <a:close/>
                  <a:moveTo>
                    <a:pt x="8520" y="1146"/>
                  </a:moveTo>
                  <a:lnTo>
                    <a:pt x="8520" y="1418"/>
                  </a:lnTo>
                  <a:lnTo>
                    <a:pt x="8452" y="1418"/>
                  </a:lnTo>
                  <a:lnTo>
                    <a:pt x="8452" y="1146"/>
                  </a:lnTo>
                  <a:lnTo>
                    <a:pt x="8520" y="1146"/>
                  </a:lnTo>
                  <a:close/>
                  <a:moveTo>
                    <a:pt x="8520" y="1622"/>
                  </a:moveTo>
                  <a:lnTo>
                    <a:pt x="8520" y="1894"/>
                  </a:lnTo>
                  <a:lnTo>
                    <a:pt x="8452" y="1894"/>
                  </a:lnTo>
                  <a:lnTo>
                    <a:pt x="8452" y="1622"/>
                  </a:lnTo>
                  <a:lnTo>
                    <a:pt x="8520" y="1622"/>
                  </a:lnTo>
                  <a:close/>
                  <a:moveTo>
                    <a:pt x="8520" y="2098"/>
                  </a:moveTo>
                  <a:lnTo>
                    <a:pt x="8520" y="2370"/>
                  </a:lnTo>
                  <a:lnTo>
                    <a:pt x="8452" y="2370"/>
                  </a:lnTo>
                  <a:lnTo>
                    <a:pt x="8452" y="2098"/>
                  </a:lnTo>
                  <a:lnTo>
                    <a:pt x="8520" y="2098"/>
                  </a:lnTo>
                  <a:close/>
                  <a:moveTo>
                    <a:pt x="8520" y="2574"/>
                  </a:moveTo>
                  <a:lnTo>
                    <a:pt x="8520" y="2846"/>
                  </a:lnTo>
                  <a:lnTo>
                    <a:pt x="8452" y="2846"/>
                  </a:lnTo>
                  <a:lnTo>
                    <a:pt x="8452" y="2574"/>
                  </a:lnTo>
                  <a:lnTo>
                    <a:pt x="8520" y="2574"/>
                  </a:lnTo>
                  <a:close/>
                  <a:moveTo>
                    <a:pt x="8520" y="3050"/>
                  </a:moveTo>
                  <a:lnTo>
                    <a:pt x="8520" y="3322"/>
                  </a:lnTo>
                  <a:lnTo>
                    <a:pt x="8452" y="3322"/>
                  </a:lnTo>
                  <a:lnTo>
                    <a:pt x="8452" y="3050"/>
                  </a:lnTo>
                  <a:lnTo>
                    <a:pt x="8520" y="3050"/>
                  </a:lnTo>
                  <a:close/>
                  <a:moveTo>
                    <a:pt x="8520" y="3526"/>
                  </a:moveTo>
                  <a:lnTo>
                    <a:pt x="8520" y="3798"/>
                  </a:lnTo>
                  <a:lnTo>
                    <a:pt x="8452" y="3798"/>
                  </a:lnTo>
                  <a:lnTo>
                    <a:pt x="8452" y="3526"/>
                  </a:lnTo>
                  <a:lnTo>
                    <a:pt x="8520" y="3526"/>
                  </a:lnTo>
                  <a:close/>
                  <a:moveTo>
                    <a:pt x="8520" y="4002"/>
                  </a:moveTo>
                  <a:lnTo>
                    <a:pt x="8520" y="4274"/>
                  </a:lnTo>
                  <a:lnTo>
                    <a:pt x="8452" y="4274"/>
                  </a:lnTo>
                  <a:lnTo>
                    <a:pt x="8452" y="4002"/>
                  </a:lnTo>
                  <a:lnTo>
                    <a:pt x="8520" y="4002"/>
                  </a:lnTo>
                  <a:close/>
                  <a:moveTo>
                    <a:pt x="8520" y="4478"/>
                  </a:moveTo>
                  <a:lnTo>
                    <a:pt x="8520" y="4750"/>
                  </a:lnTo>
                  <a:lnTo>
                    <a:pt x="8452" y="4750"/>
                  </a:lnTo>
                  <a:lnTo>
                    <a:pt x="8452" y="4478"/>
                  </a:lnTo>
                  <a:lnTo>
                    <a:pt x="8520" y="4478"/>
                  </a:lnTo>
                  <a:close/>
                  <a:moveTo>
                    <a:pt x="8520" y="4954"/>
                  </a:moveTo>
                  <a:lnTo>
                    <a:pt x="8520" y="5226"/>
                  </a:lnTo>
                  <a:lnTo>
                    <a:pt x="8452" y="5226"/>
                  </a:lnTo>
                  <a:lnTo>
                    <a:pt x="8452" y="4954"/>
                  </a:lnTo>
                  <a:lnTo>
                    <a:pt x="8520" y="4954"/>
                  </a:lnTo>
                  <a:close/>
                  <a:moveTo>
                    <a:pt x="8520" y="5430"/>
                  </a:moveTo>
                  <a:lnTo>
                    <a:pt x="8520" y="5702"/>
                  </a:lnTo>
                  <a:cubicBezTo>
                    <a:pt x="8520" y="5721"/>
                    <a:pt x="8505" y="5736"/>
                    <a:pt x="8486" y="5736"/>
                  </a:cubicBezTo>
                  <a:lnTo>
                    <a:pt x="8486" y="5736"/>
                  </a:lnTo>
                  <a:lnTo>
                    <a:pt x="8486" y="5668"/>
                  </a:lnTo>
                  <a:lnTo>
                    <a:pt x="8486" y="5668"/>
                  </a:lnTo>
                  <a:lnTo>
                    <a:pt x="8452" y="5702"/>
                  </a:lnTo>
                  <a:lnTo>
                    <a:pt x="8452" y="5430"/>
                  </a:lnTo>
                  <a:lnTo>
                    <a:pt x="8520" y="5430"/>
                  </a:lnTo>
                  <a:close/>
                  <a:moveTo>
                    <a:pt x="8282" y="5736"/>
                  </a:moveTo>
                  <a:lnTo>
                    <a:pt x="8010" y="5736"/>
                  </a:lnTo>
                  <a:lnTo>
                    <a:pt x="8010" y="5668"/>
                  </a:lnTo>
                  <a:lnTo>
                    <a:pt x="8282" y="5668"/>
                  </a:lnTo>
                  <a:lnTo>
                    <a:pt x="8282" y="5736"/>
                  </a:lnTo>
                  <a:close/>
                  <a:moveTo>
                    <a:pt x="7806" y="5736"/>
                  </a:moveTo>
                  <a:lnTo>
                    <a:pt x="7534" y="5736"/>
                  </a:lnTo>
                  <a:lnTo>
                    <a:pt x="7534" y="5668"/>
                  </a:lnTo>
                  <a:lnTo>
                    <a:pt x="7806" y="5668"/>
                  </a:lnTo>
                  <a:lnTo>
                    <a:pt x="7806" y="5736"/>
                  </a:lnTo>
                  <a:close/>
                  <a:moveTo>
                    <a:pt x="7330" y="5736"/>
                  </a:moveTo>
                  <a:lnTo>
                    <a:pt x="7058" y="5736"/>
                  </a:lnTo>
                  <a:lnTo>
                    <a:pt x="7058" y="5668"/>
                  </a:lnTo>
                  <a:lnTo>
                    <a:pt x="7330" y="5668"/>
                  </a:lnTo>
                  <a:lnTo>
                    <a:pt x="7330" y="5736"/>
                  </a:lnTo>
                  <a:close/>
                  <a:moveTo>
                    <a:pt x="6854" y="5736"/>
                  </a:moveTo>
                  <a:lnTo>
                    <a:pt x="6582" y="5736"/>
                  </a:lnTo>
                  <a:lnTo>
                    <a:pt x="6582" y="5668"/>
                  </a:lnTo>
                  <a:lnTo>
                    <a:pt x="6854" y="5668"/>
                  </a:lnTo>
                  <a:lnTo>
                    <a:pt x="6854" y="5736"/>
                  </a:lnTo>
                  <a:close/>
                  <a:moveTo>
                    <a:pt x="6378" y="5736"/>
                  </a:moveTo>
                  <a:lnTo>
                    <a:pt x="6106" y="5736"/>
                  </a:lnTo>
                  <a:lnTo>
                    <a:pt x="6106" y="5668"/>
                  </a:lnTo>
                  <a:lnTo>
                    <a:pt x="6378" y="5668"/>
                  </a:lnTo>
                  <a:lnTo>
                    <a:pt x="6378" y="5736"/>
                  </a:lnTo>
                  <a:close/>
                  <a:moveTo>
                    <a:pt x="5902" y="5736"/>
                  </a:moveTo>
                  <a:lnTo>
                    <a:pt x="5630" y="5736"/>
                  </a:lnTo>
                  <a:lnTo>
                    <a:pt x="5630" y="5668"/>
                  </a:lnTo>
                  <a:lnTo>
                    <a:pt x="5902" y="5668"/>
                  </a:lnTo>
                  <a:lnTo>
                    <a:pt x="5902" y="5736"/>
                  </a:lnTo>
                  <a:close/>
                  <a:moveTo>
                    <a:pt x="5426" y="5736"/>
                  </a:moveTo>
                  <a:lnTo>
                    <a:pt x="5154" y="5736"/>
                  </a:lnTo>
                  <a:lnTo>
                    <a:pt x="5154" y="5668"/>
                  </a:lnTo>
                  <a:lnTo>
                    <a:pt x="5426" y="5668"/>
                  </a:lnTo>
                  <a:lnTo>
                    <a:pt x="5426" y="5736"/>
                  </a:lnTo>
                  <a:close/>
                  <a:moveTo>
                    <a:pt x="4950" y="5736"/>
                  </a:moveTo>
                  <a:lnTo>
                    <a:pt x="4678" y="5736"/>
                  </a:lnTo>
                  <a:lnTo>
                    <a:pt x="4678" y="5668"/>
                  </a:lnTo>
                  <a:lnTo>
                    <a:pt x="4950" y="5668"/>
                  </a:lnTo>
                  <a:lnTo>
                    <a:pt x="4950" y="5736"/>
                  </a:lnTo>
                  <a:close/>
                  <a:moveTo>
                    <a:pt x="4474" y="5736"/>
                  </a:moveTo>
                  <a:lnTo>
                    <a:pt x="4202" y="5736"/>
                  </a:lnTo>
                  <a:lnTo>
                    <a:pt x="4202" y="5668"/>
                  </a:lnTo>
                  <a:lnTo>
                    <a:pt x="4474" y="5668"/>
                  </a:lnTo>
                  <a:lnTo>
                    <a:pt x="4474" y="5736"/>
                  </a:lnTo>
                  <a:close/>
                  <a:moveTo>
                    <a:pt x="3998" y="5736"/>
                  </a:moveTo>
                  <a:lnTo>
                    <a:pt x="3726" y="5736"/>
                  </a:lnTo>
                  <a:lnTo>
                    <a:pt x="3726" y="5668"/>
                  </a:lnTo>
                  <a:lnTo>
                    <a:pt x="3998" y="5668"/>
                  </a:lnTo>
                  <a:lnTo>
                    <a:pt x="3998" y="5736"/>
                  </a:lnTo>
                  <a:close/>
                  <a:moveTo>
                    <a:pt x="3522" y="5736"/>
                  </a:moveTo>
                  <a:lnTo>
                    <a:pt x="3250" y="5736"/>
                  </a:lnTo>
                  <a:lnTo>
                    <a:pt x="3250" y="5668"/>
                  </a:lnTo>
                  <a:lnTo>
                    <a:pt x="3522" y="5668"/>
                  </a:lnTo>
                  <a:lnTo>
                    <a:pt x="3522" y="5736"/>
                  </a:lnTo>
                  <a:close/>
                  <a:moveTo>
                    <a:pt x="3046" y="5736"/>
                  </a:moveTo>
                  <a:lnTo>
                    <a:pt x="2774" y="5736"/>
                  </a:lnTo>
                  <a:lnTo>
                    <a:pt x="2774" y="5668"/>
                  </a:lnTo>
                  <a:lnTo>
                    <a:pt x="3046" y="5668"/>
                  </a:lnTo>
                  <a:lnTo>
                    <a:pt x="3046" y="5736"/>
                  </a:lnTo>
                  <a:close/>
                  <a:moveTo>
                    <a:pt x="2570" y="5736"/>
                  </a:moveTo>
                  <a:lnTo>
                    <a:pt x="2298" y="5736"/>
                  </a:lnTo>
                  <a:lnTo>
                    <a:pt x="2298" y="5668"/>
                  </a:lnTo>
                  <a:lnTo>
                    <a:pt x="2570" y="5668"/>
                  </a:lnTo>
                  <a:lnTo>
                    <a:pt x="2570" y="5736"/>
                  </a:lnTo>
                  <a:close/>
                  <a:moveTo>
                    <a:pt x="2094" y="5736"/>
                  </a:moveTo>
                  <a:lnTo>
                    <a:pt x="1822" y="5736"/>
                  </a:lnTo>
                  <a:lnTo>
                    <a:pt x="1822" y="5668"/>
                  </a:lnTo>
                  <a:lnTo>
                    <a:pt x="2094" y="5668"/>
                  </a:lnTo>
                  <a:lnTo>
                    <a:pt x="2094" y="5736"/>
                  </a:lnTo>
                  <a:close/>
                  <a:moveTo>
                    <a:pt x="1618" y="5736"/>
                  </a:moveTo>
                  <a:lnTo>
                    <a:pt x="1346" y="5736"/>
                  </a:lnTo>
                  <a:lnTo>
                    <a:pt x="1346" y="5668"/>
                  </a:lnTo>
                  <a:lnTo>
                    <a:pt x="1618" y="5668"/>
                  </a:lnTo>
                  <a:lnTo>
                    <a:pt x="1618" y="5736"/>
                  </a:lnTo>
                  <a:close/>
                  <a:moveTo>
                    <a:pt x="1142" y="5736"/>
                  </a:moveTo>
                  <a:lnTo>
                    <a:pt x="870" y="5736"/>
                  </a:lnTo>
                  <a:lnTo>
                    <a:pt x="870" y="5668"/>
                  </a:lnTo>
                  <a:lnTo>
                    <a:pt x="1142" y="5668"/>
                  </a:lnTo>
                  <a:lnTo>
                    <a:pt x="1142" y="5736"/>
                  </a:lnTo>
                  <a:close/>
                  <a:moveTo>
                    <a:pt x="666" y="5736"/>
                  </a:moveTo>
                  <a:lnTo>
                    <a:pt x="394" y="5736"/>
                  </a:lnTo>
                  <a:lnTo>
                    <a:pt x="394" y="5668"/>
                  </a:lnTo>
                  <a:lnTo>
                    <a:pt x="666" y="5668"/>
                  </a:lnTo>
                  <a:lnTo>
                    <a:pt x="666" y="5736"/>
                  </a:lnTo>
                  <a:close/>
                  <a:moveTo>
                    <a:pt x="190" y="5736"/>
                  </a:moveTo>
                  <a:lnTo>
                    <a:pt x="34" y="5736"/>
                  </a:lnTo>
                  <a:lnTo>
                    <a:pt x="34" y="5668"/>
                  </a:lnTo>
                  <a:lnTo>
                    <a:pt x="190" y="5668"/>
                  </a:lnTo>
                  <a:lnTo>
                    <a:pt x="190" y="5736"/>
                  </a:lnTo>
                  <a:close/>
                </a:path>
              </a:pathLst>
            </a:custGeom>
            <a:solidFill>
              <a:srgbClr val="92D050"/>
            </a:solidFill>
            <a:ln w="0" cap="flat">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noEditPoints="1"/>
            </p:cNvSpPr>
            <p:nvPr/>
          </p:nvSpPr>
          <p:spPr bwMode="auto">
            <a:xfrm>
              <a:off x="5299075" y="4130676"/>
              <a:ext cx="1343025" cy="841375"/>
            </a:xfrm>
            <a:custGeom>
              <a:avLst/>
              <a:gdLst>
                <a:gd name="T0" fmla="*/ 136 w 13824"/>
                <a:gd name="T1" fmla="*/ 7508 h 8664"/>
                <a:gd name="T2" fmla="*/ 0 w 13824"/>
                <a:gd name="T3" fmla="*/ 7100 h 8664"/>
                <a:gd name="T4" fmla="*/ 136 w 13824"/>
                <a:gd name="T5" fmla="*/ 7100 h 8664"/>
                <a:gd name="T6" fmla="*/ 0 w 13824"/>
                <a:gd name="T7" fmla="*/ 4516 h 8664"/>
                <a:gd name="T8" fmla="*/ 0 w 13824"/>
                <a:gd name="T9" fmla="*/ 5604 h 8664"/>
                <a:gd name="T10" fmla="*/ 136 w 13824"/>
                <a:gd name="T11" fmla="*/ 3020 h 8664"/>
                <a:gd name="T12" fmla="*/ 0 w 13824"/>
                <a:gd name="T13" fmla="*/ 2612 h 8664"/>
                <a:gd name="T14" fmla="*/ 136 w 13824"/>
                <a:gd name="T15" fmla="*/ 2612 h 8664"/>
                <a:gd name="T16" fmla="*/ 0 w 13824"/>
                <a:gd name="T17" fmla="*/ 68 h 8664"/>
                <a:gd name="T18" fmla="*/ 108 w 13824"/>
                <a:gd name="T19" fmla="*/ 136 h 8664"/>
                <a:gd name="T20" fmla="*/ 136 w 13824"/>
                <a:gd name="T21" fmla="*/ 1116 h 8664"/>
                <a:gd name="T22" fmla="*/ 1604 w 13824"/>
                <a:gd name="T23" fmla="*/ 0 h 8664"/>
                <a:gd name="T24" fmla="*/ 516 w 13824"/>
                <a:gd name="T25" fmla="*/ 0 h 8664"/>
                <a:gd name="T26" fmla="*/ 3100 w 13824"/>
                <a:gd name="T27" fmla="*/ 136 h 8664"/>
                <a:gd name="T28" fmla="*/ 3508 w 13824"/>
                <a:gd name="T29" fmla="*/ 0 h 8664"/>
                <a:gd name="T30" fmla="*/ 3508 w 13824"/>
                <a:gd name="T31" fmla="*/ 136 h 8664"/>
                <a:gd name="T32" fmla="*/ 6092 w 13824"/>
                <a:gd name="T33" fmla="*/ 0 h 8664"/>
                <a:gd name="T34" fmla="*/ 5004 w 13824"/>
                <a:gd name="T35" fmla="*/ 0 h 8664"/>
                <a:gd name="T36" fmla="*/ 7588 w 13824"/>
                <a:gd name="T37" fmla="*/ 136 h 8664"/>
                <a:gd name="T38" fmla="*/ 7996 w 13824"/>
                <a:gd name="T39" fmla="*/ 0 h 8664"/>
                <a:gd name="T40" fmla="*/ 7996 w 13824"/>
                <a:gd name="T41" fmla="*/ 136 h 8664"/>
                <a:gd name="T42" fmla="*/ 10580 w 13824"/>
                <a:gd name="T43" fmla="*/ 0 h 8664"/>
                <a:gd name="T44" fmla="*/ 9492 w 13824"/>
                <a:gd name="T45" fmla="*/ 0 h 8664"/>
                <a:gd name="T46" fmla="*/ 12076 w 13824"/>
                <a:gd name="T47" fmla="*/ 136 h 8664"/>
                <a:gd name="T48" fmla="*/ 12484 w 13824"/>
                <a:gd name="T49" fmla="*/ 0 h 8664"/>
                <a:gd name="T50" fmla="*/ 12484 w 13824"/>
                <a:gd name="T51" fmla="*/ 136 h 8664"/>
                <a:gd name="T52" fmla="*/ 13824 w 13824"/>
                <a:gd name="T53" fmla="*/ 1380 h 8664"/>
                <a:gd name="T54" fmla="*/ 13824 w 13824"/>
                <a:gd name="T55" fmla="*/ 292 h 8664"/>
                <a:gd name="T56" fmla="*/ 13688 w 13824"/>
                <a:gd name="T57" fmla="*/ 2876 h 8664"/>
                <a:gd name="T58" fmla="*/ 13824 w 13824"/>
                <a:gd name="T59" fmla="*/ 3284 h 8664"/>
                <a:gd name="T60" fmla="*/ 13688 w 13824"/>
                <a:gd name="T61" fmla="*/ 3284 h 8664"/>
                <a:gd name="T62" fmla="*/ 13824 w 13824"/>
                <a:gd name="T63" fmla="*/ 5868 h 8664"/>
                <a:gd name="T64" fmla="*/ 13824 w 13824"/>
                <a:gd name="T65" fmla="*/ 4780 h 8664"/>
                <a:gd name="T66" fmla="*/ 13688 w 13824"/>
                <a:gd name="T67" fmla="*/ 7364 h 8664"/>
                <a:gd name="T68" fmla="*/ 13824 w 13824"/>
                <a:gd name="T69" fmla="*/ 7772 h 8664"/>
                <a:gd name="T70" fmla="*/ 13492 w 13824"/>
                <a:gd name="T71" fmla="*/ 8664 h 8664"/>
                <a:gd name="T72" fmla="*/ 13688 w 13824"/>
                <a:gd name="T73" fmla="*/ 8596 h 8664"/>
                <a:gd name="T74" fmla="*/ 13084 w 13824"/>
                <a:gd name="T75" fmla="*/ 8664 h 8664"/>
                <a:gd name="T76" fmla="*/ 13084 w 13824"/>
                <a:gd name="T77" fmla="*/ 8528 h 8664"/>
                <a:gd name="T78" fmla="*/ 10500 w 13824"/>
                <a:gd name="T79" fmla="*/ 8664 h 8664"/>
                <a:gd name="T80" fmla="*/ 11588 w 13824"/>
                <a:gd name="T81" fmla="*/ 8664 h 8664"/>
                <a:gd name="T82" fmla="*/ 9004 w 13824"/>
                <a:gd name="T83" fmla="*/ 8528 h 8664"/>
                <a:gd name="T84" fmla="*/ 8596 w 13824"/>
                <a:gd name="T85" fmla="*/ 8664 h 8664"/>
                <a:gd name="T86" fmla="*/ 8596 w 13824"/>
                <a:gd name="T87" fmla="*/ 8528 h 8664"/>
                <a:gd name="T88" fmla="*/ 6012 w 13824"/>
                <a:gd name="T89" fmla="*/ 8664 h 8664"/>
                <a:gd name="T90" fmla="*/ 7100 w 13824"/>
                <a:gd name="T91" fmla="*/ 8664 h 8664"/>
                <a:gd name="T92" fmla="*/ 4516 w 13824"/>
                <a:gd name="T93" fmla="*/ 8528 h 8664"/>
                <a:gd name="T94" fmla="*/ 4108 w 13824"/>
                <a:gd name="T95" fmla="*/ 8664 h 8664"/>
                <a:gd name="T96" fmla="*/ 4108 w 13824"/>
                <a:gd name="T97" fmla="*/ 8528 h 8664"/>
                <a:gd name="T98" fmla="*/ 1524 w 13824"/>
                <a:gd name="T99" fmla="*/ 8664 h 8664"/>
                <a:gd name="T100" fmla="*/ 2612 w 13824"/>
                <a:gd name="T101" fmla="*/ 8664 h 8664"/>
                <a:gd name="T102" fmla="*/ 68 w 13824"/>
                <a:gd name="T103" fmla="*/ 8528 h 8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24" h="8664">
                  <a:moveTo>
                    <a:pt x="0" y="8596"/>
                  </a:moveTo>
                  <a:lnTo>
                    <a:pt x="0" y="7508"/>
                  </a:lnTo>
                  <a:lnTo>
                    <a:pt x="136" y="7508"/>
                  </a:lnTo>
                  <a:lnTo>
                    <a:pt x="136" y="8596"/>
                  </a:lnTo>
                  <a:lnTo>
                    <a:pt x="0" y="8596"/>
                  </a:lnTo>
                  <a:close/>
                  <a:moveTo>
                    <a:pt x="0" y="7100"/>
                  </a:moveTo>
                  <a:lnTo>
                    <a:pt x="0" y="6012"/>
                  </a:lnTo>
                  <a:lnTo>
                    <a:pt x="136" y="6012"/>
                  </a:lnTo>
                  <a:lnTo>
                    <a:pt x="136" y="7100"/>
                  </a:lnTo>
                  <a:lnTo>
                    <a:pt x="0" y="7100"/>
                  </a:lnTo>
                  <a:close/>
                  <a:moveTo>
                    <a:pt x="0" y="5604"/>
                  </a:moveTo>
                  <a:lnTo>
                    <a:pt x="0" y="4516"/>
                  </a:lnTo>
                  <a:lnTo>
                    <a:pt x="136" y="4516"/>
                  </a:lnTo>
                  <a:lnTo>
                    <a:pt x="136" y="5604"/>
                  </a:lnTo>
                  <a:lnTo>
                    <a:pt x="0" y="5604"/>
                  </a:lnTo>
                  <a:close/>
                  <a:moveTo>
                    <a:pt x="0" y="4108"/>
                  </a:moveTo>
                  <a:lnTo>
                    <a:pt x="0" y="3020"/>
                  </a:lnTo>
                  <a:lnTo>
                    <a:pt x="136" y="3020"/>
                  </a:lnTo>
                  <a:lnTo>
                    <a:pt x="136" y="4108"/>
                  </a:lnTo>
                  <a:lnTo>
                    <a:pt x="0" y="4108"/>
                  </a:lnTo>
                  <a:close/>
                  <a:moveTo>
                    <a:pt x="0" y="2612"/>
                  </a:moveTo>
                  <a:lnTo>
                    <a:pt x="0" y="1524"/>
                  </a:lnTo>
                  <a:lnTo>
                    <a:pt x="136" y="1524"/>
                  </a:lnTo>
                  <a:lnTo>
                    <a:pt x="136" y="2612"/>
                  </a:lnTo>
                  <a:lnTo>
                    <a:pt x="0" y="2612"/>
                  </a:lnTo>
                  <a:close/>
                  <a:moveTo>
                    <a:pt x="0" y="1116"/>
                  </a:moveTo>
                  <a:lnTo>
                    <a:pt x="0" y="68"/>
                  </a:lnTo>
                  <a:cubicBezTo>
                    <a:pt x="0" y="31"/>
                    <a:pt x="31" y="0"/>
                    <a:pt x="68" y="0"/>
                  </a:cubicBezTo>
                  <a:lnTo>
                    <a:pt x="108" y="0"/>
                  </a:lnTo>
                  <a:lnTo>
                    <a:pt x="108" y="136"/>
                  </a:lnTo>
                  <a:lnTo>
                    <a:pt x="68" y="136"/>
                  </a:lnTo>
                  <a:lnTo>
                    <a:pt x="136" y="68"/>
                  </a:lnTo>
                  <a:lnTo>
                    <a:pt x="136" y="1116"/>
                  </a:lnTo>
                  <a:lnTo>
                    <a:pt x="0" y="1116"/>
                  </a:lnTo>
                  <a:close/>
                  <a:moveTo>
                    <a:pt x="516" y="0"/>
                  </a:moveTo>
                  <a:lnTo>
                    <a:pt x="1604" y="0"/>
                  </a:lnTo>
                  <a:lnTo>
                    <a:pt x="1604" y="136"/>
                  </a:lnTo>
                  <a:lnTo>
                    <a:pt x="516" y="136"/>
                  </a:lnTo>
                  <a:lnTo>
                    <a:pt x="516" y="0"/>
                  </a:lnTo>
                  <a:close/>
                  <a:moveTo>
                    <a:pt x="2012" y="0"/>
                  </a:moveTo>
                  <a:lnTo>
                    <a:pt x="3100" y="0"/>
                  </a:lnTo>
                  <a:lnTo>
                    <a:pt x="3100" y="136"/>
                  </a:lnTo>
                  <a:lnTo>
                    <a:pt x="2012" y="136"/>
                  </a:lnTo>
                  <a:lnTo>
                    <a:pt x="2012" y="0"/>
                  </a:lnTo>
                  <a:close/>
                  <a:moveTo>
                    <a:pt x="3508" y="0"/>
                  </a:moveTo>
                  <a:lnTo>
                    <a:pt x="4596" y="0"/>
                  </a:lnTo>
                  <a:lnTo>
                    <a:pt x="4596" y="136"/>
                  </a:lnTo>
                  <a:lnTo>
                    <a:pt x="3508" y="136"/>
                  </a:lnTo>
                  <a:lnTo>
                    <a:pt x="3508" y="0"/>
                  </a:lnTo>
                  <a:close/>
                  <a:moveTo>
                    <a:pt x="5004" y="0"/>
                  </a:moveTo>
                  <a:lnTo>
                    <a:pt x="6092" y="0"/>
                  </a:lnTo>
                  <a:lnTo>
                    <a:pt x="6092" y="136"/>
                  </a:lnTo>
                  <a:lnTo>
                    <a:pt x="5004" y="136"/>
                  </a:lnTo>
                  <a:lnTo>
                    <a:pt x="5004" y="0"/>
                  </a:lnTo>
                  <a:close/>
                  <a:moveTo>
                    <a:pt x="6500" y="0"/>
                  </a:moveTo>
                  <a:lnTo>
                    <a:pt x="7588" y="0"/>
                  </a:lnTo>
                  <a:lnTo>
                    <a:pt x="7588" y="136"/>
                  </a:lnTo>
                  <a:lnTo>
                    <a:pt x="6500" y="136"/>
                  </a:lnTo>
                  <a:lnTo>
                    <a:pt x="6500" y="0"/>
                  </a:lnTo>
                  <a:close/>
                  <a:moveTo>
                    <a:pt x="7996" y="0"/>
                  </a:moveTo>
                  <a:lnTo>
                    <a:pt x="9084" y="0"/>
                  </a:lnTo>
                  <a:lnTo>
                    <a:pt x="9084" y="136"/>
                  </a:lnTo>
                  <a:lnTo>
                    <a:pt x="7996" y="136"/>
                  </a:lnTo>
                  <a:lnTo>
                    <a:pt x="7996" y="0"/>
                  </a:lnTo>
                  <a:close/>
                  <a:moveTo>
                    <a:pt x="9492" y="0"/>
                  </a:moveTo>
                  <a:lnTo>
                    <a:pt x="10580" y="0"/>
                  </a:lnTo>
                  <a:lnTo>
                    <a:pt x="10580" y="136"/>
                  </a:lnTo>
                  <a:lnTo>
                    <a:pt x="9492" y="136"/>
                  </a:lnTo>
                  <a:lnTo>
                    <a:pt x="9492" y="0"/>
                  </a:lnTo>
                  <a:close/>
                  <a:moveTo>
                    <a:pt x="10988" y="0"/>
                  </a:moveTo>
                  <a:lnTo>
                    <a:pt x="12076" y="0"/>
                  </a:lnTo>
                  <a:lnTo>
                    <a:pt x="12076" y="136"/>
                  </a:lnTo>
                  <a:lnTo>
                    <a:pt x="10988" y="136"/>
                  </a:lnTo>
                  <a:lnTo>
                    <a:pt x="10988" y="0"/>
                  </a:lnTo>
                  <a:close/>
                  <a:moveTo>
                    <a:pt x="12484" y="0"/>
                  </a:moveTo>
                  <a:lnTo>
                    <a:pt x="13572" y="0"/>
                  </a:lnTo>
                  <a:lnTo>
                    <a:pt x="13572" y="136"/>
                  </a:lnTo>
                  <a:lnTo>
                    <a:pt x="12484" y="136"/>
                  </a:lnTo>
                  <a:lnTo>
                    <a:pt x="12484" y="0"/>
                  </a:lnTo>
                  <a:close/>
                  <a:moveTo>
                    <a:pt x="13824" y="292"/>
                  </a:moveTo>
                  <a:lnTo>
                    <a:pt x="13824" y="1380"/>
                  </a:lnTo>
                  <a:lnTo>
                    <a:pt x="13688" y="1380"/>
                  </a:lnTo>
                  <a:lnTo>
                    <a:pt x="13688" y="292"/>
                  </a:lnTo>
                  <a:lnTo>
                    <a:pt x="13824" y="292"/>
                  </a:lnTo>
                  <a:close/>
                  <a:moveTo>
                    <a:pt x="13824" y="1788"/>
                  </a:moveTo>
                  <a:lnTo>
                    <a:pt x="13824" y="2876"/>
                  </a:lnTo>
                  <a:lnTo>
                    <a:pt x="13688" y="2876"/>
                  </a:lnTo>
                  <a:lnTo>
                    <a:pt x="13688" y="1788"/>
                  </a:lnTo>
                  <a:lnTo>
                    <a:pt x="13824" y="1788"/>
                  </a:lnTo>
                  <a:close/>
                  <a:moveTo>
                    <a:pt x="13824" y="3284"/>
                  </a:moveTo>
                  <a:lnTo>
                    <a:pt x="13824" y="4372"/>
                  </a:lnTo>
                  <a:lnTo>
                    <a:pt x="13688" y="4372"/>
                  </a:lnTo>
                  <a:lnTo>
                    <a:pt x="13688" y="3284"/>
                  </a:lnTo>
                  <a:lnTo>
                    <a:pt x="13824" y="3284"/>
                  </a:lnTo>
                  <a:close/>
                  <a:moveTo>
                    <a:pt x="13824" y="4780"/>
                  </a:moveTo>
                  <a:lnTo>
                    <a:pt x="13824" y="5868"/>
                  </a:lnTo>
                  <a:lnTo>
                    <a:pt x="13688" y="5868"/>
                  </a:lnTo>
                  <a:lnTo>
                    <a:pt x="13688" y="4780"/>
                  </a:lnTo>
                  <a:lnTo>
                    <a:pt x="13824" y="4780"/>
                  </a:lnTo>
                  <a:close/>
                  <a:moveTo>
                    <a:pt x="13824" y="6276"/>
                  </a:moveTo>
                  <a:lnTo>
                    <a:pt x="13824" y="7364"/>
                  </a:lnTo>
                  <a:lnTo>
                    <a:pt x="13688" y="7364"/>
                  </a:lnTo>
                  <a:lnTo>
                    <a:pt x="13688" y="6276"/>
                  </a:lnTo>
                  <a:lnTo>
                    <a:pt x="13824" y="6276"/>
                  </a:lnTo>
                  <a:close/>
                  <a:moveTo>
                    <a:pt x="13824" y="7772"/>
                  </a:moveTo>
                  <a:lnTo>
                    <a:pt x="13824" y="8596"/>
                  </a:lnTo>
                  <a:cubicBezTo>
                    <a:pt x="13824" y="8634"/>
                    <a:pt x="13794" y="8664"/>
                    <a:pt x="13756" y="8664"/>
                  </a:cubicBezTo>
                  <a:lnTo>
                    <a:pt x="13492" y="8664"/>
                  </a:lnTo>
                  <a:lnTo>
                    <a:pt x="13492" y="8528"/>
                  </a:lnTo>
                  <a:lnTo>
                    <a:pt x="13756" y="8528"/>
                  </a:lnTo>
                  <a:lnTo>
                    <a:pt x="13688" y="8596"/>
                  </a:lnTo>
                  <a:lnTo>
                    <a:pt x="13688" y="7772"/>
                  </a:lnTo>
                  <a:lnTo>
                    <a:pt x="13824" y="7772"/>
                  </a:lnTo>
                  <a:close/>
                  <a:moveTo>
                    <a:pt x="13084" y="8664"/>
                  </a:moveTo>
                  <a:lnTo>
                    <a:pt x="11996" y="8664"/>
                  </a:lnTo>
                  <a:lnTo>
                    <a:pt x="11996" y="8528"/>
                  </a:lnTo>
                  <a:lnTo>
                    <a:pt x="13084" y="8528"/>
                  </a:lnTo>
                  <a:lnTo>
                    <a:pt x="13084" y="8664"/>
                  </a:lnTo>
                  <a:close/>
                  <a:moveTo>
                    <a:pt x="11588" y="8664"/>
                  </a:moveTo>
                  <a:lnTo>
                    <a:pt x="10500" y="8664"/>
                  </a:lnTo>
                  <a:lnTo>
                    <a:pt x="10500" y="8528"/>
                  </a:lnTo>
                  <a:lnTo>
                    <a:pt x="11588" y="8528"/>
                  </a:lnTo>
                  <a:lnTo>
                    <a:pt x="11588" y="8664"/>
                  </a:lnTo>
                  <a:close/>
                  <a:moveTo>
                    <a:pt x="10092" y="8664"/>
                  </a:moveTo>
                  <a:lnTo>
                    <a:pt x="9004" y="8664"/>
                  </a:lnTo>
                  <a:lnTo>
                    <a:pt x="9004" y="8528"/>
                  </a:lnTo>
                  <a:lnTo>
                    <a:pt x="10092" y="8528"/>
                  </a:lnTo>
                  <a:lnTo>
                    <a:pt x="10092" y="8664"/>
                  </a:lnTo>
                  <a:close/>
                  <a:moveTo>
                    <a:pt x="8596" y="8664"/>
                  </a:moveTo>
                  <a:lnTo>
                    <a:pt x="7508" y="8664"/>
                  </a:lnTo>
                  <a:lnTo>
                    <a:pt x="7508" y="8528"/>
                  </a:lnTo>
                  <a:lnTo>
                    <a:pt x="8596" y="8528"/>
                  </a:lnTo>
                  <a:lnTo>
                    <a:pt x="8596" y="8664"/>
                  </a:lnTo>
                  <a:close/>
                  <a:moveTo>
                    <a:pt x="7100" y="8664"/>
                  </a:moveTo>
                  <a:lnTo>
                    <a:pt x="6012" y="8664"/>
                  </a:lnTo>
                  <a:lnTo>
                    <a:pt x="6012" y="8528"/>
                  </a:lnTo>
                  <a:lnTo>
                    <a:pt x="7100" y="8528"/>
                  </a:lnTo>
                  <a:lnTo>
                    <a:pt x="7100" y="8664"/>
                  </a:lnTo>
                  <a:close/>
                  <a:moveTo>
                    <a:pt x="5604" y="8664"/>
                  </a:moveTo>
                  <a:lnTo>
                    <a:pt x="4516" y="8664"/>
                  </a:lnTo>
                  <a:lnTo>
                    <a:pt x="4516" y="8528"/>
                  </a:lnTo>
                  <a:lnTo>
                    <a:pt x="5604" y="8528"/>
                  </a:lnTo>
                  <a:lnTo>
                    <a:pt x="5604" y="8664"/>
                  </a:lnTo>
                  <a:close/>
                  <a:moveTo>
                    <a:pt x="4108" y="8664"/>
                  </a:moveTo>
                  <a:lnTo>
                    <a:pt x="3020" y="8664"/>
                  </a:lnTo>
                  <a:lnTo>
                    <a:pt x="3020" y="8528"/>
                  </a:lnTo>
                  <a:lnTo>
                    <a:pt x="4108" y="8528"/>
                  </a:lnTo>
                  <a:lnTo>
                    <a:pt x="4108" y="8664"/>
                  </a:lnTo>
                  <a:close/>
                  <a:moveTo>
                    <a:pt x="2612" y="8664"/>
                  </a:moveTo>
                  <a:lnTo>
                    <a:pt x="1524" y="8664"/>
                  </a:lnTo>
                  <a:lnTo>
                    <a:pt x="1524" y="8528"/>
                  </a:lnTo>
                  <a:lnTo>
                    <a:pt x="2612" y="8528"/>
                  </a:lnTo>
                  <a:lnTo>
                    <a:pt x="2612" y="8664"/>
                  </a:lnTo>
                  <a:close/>
                  <a:moveTo>
                    <a:pt x="1116" y="8664"/>
                  </a:moveTo>
                  <a:lnTo>
                    <a:pt x="68" y="8664"/>
                  </a:lnTo>
                  <a:lnTo>
                    <a:pt x="68" y="8528"/>
                  </a:lnTo>
                  <a:lnTo>
                    <a:pt x="1116" y="8528"/>
                  </a:lnTo>
                  <a:lnTo>
                    <a:pt x="1116" y="866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2"/>
            <p:cNvSpPr>
              <a:spLocks noEditPoints="1"/>
            </p:cNvSpPr>
            <p:nvPr/>
          </p:nvSpPr>
          <p:spPr bwMode="auto">
            <a:xfrm>
              <a:off x="5226050" y="3994151"/>
              <a:ext cx="1506538" cy="1116013"/>
            </a:xfrm>
            <a:custGeom>
              <a:avLst/>
              <a:gdLst>
                <a:gd name="T0" fmla="*/ 0 w 15528"/>
                <a:gd name="T1" fmla="*/ 11412 h 11480"/>
                <a:gd name="T2" fmla="*/ 0 w 15528"/>
                <a:gd name="T3" fmla="*/ 10460 h 11480"/>
                <a:gd name="T4" fmla="*/ 0 w 15528"/>
                <a:gd name="T5" fmla="*/ 9508 h 11480"/>
                <a:gd name="T6" fmla="*/ 0 w 15528"/>
                <a:gd name="T7" fmla="*/ 8556 h 11480"/>
                <a:gd name="T8" fmla="*/ 0 w 15528"/>
                <a:gd name="T9" fmla="*/ 7604 h 11480"/>
                <a:gd name="T10" fmla="*/ 0 w 15528"/>
                <a:gd name="T11" fmla="*/ 6652 h 11480"/>
                <a:gd name="T12" fmla="*/ 0 w 15528"/>
                <a:gd name="T13" fmla="*/ 5700 h 11480"/>
                <a:gd name="T14" fmla="*/ 0 w 15528"/>
                <a:gd name="T15" fmla="*/ 4748 h 11480"/>
                <a:gd name="T16" fmla="*/ 0 w 15528"/>
                <a:gd name="T17" fmla="*/ 3796 h 11480"/>
                <a:gd name="T18" fmla="*/ 0 w 15528"/>
                <a:gd name="T19" fmla="*/ 2844 h 11480"/>
                <a:gd name="T20" fmla="*/ 0 w 15528"/>
                <a:gd name="T21" fmla="*/ 1892 h 11480"/>
                <a:gd name="T22" fmla="*/ 0 w 15528"/>
                <a:gd name="T23" fmla="*/ 940 h 11480"/>
                <a:gd name="T24" fmla="*/ 148 w 15528"/>
                <a:gd name="T25" fmla="*/ 0 h 11480"/>
                <a:gd name="T26" fmla="*/ 1100 w 15528"/>
                <a:gd name="T27" fmla="*/ 0 h 11480"/>
                <a:gd name="T28" fmla="*/ 2052 w 15528"/>
                <a:gd name="T29" fmla="*/ 0 h 11480"/>
                <a:gd name="T30" fmla="*/ 3004 w 15528"/>
                <a:gd name="T31" fmla="*/ 0 h 11480"/>
                <a:gd name="T32" fmla="*/ 3956 w 15528"/>
                <a:gd name="T33" fmla="*/ 0 h 11480"/>
                <a:gd name="T34" fmla="*/ 4908 w 15528"/>
                <a:gd name="T35" fmla="*/ 0 h 11480"/>
                <a:gd name="T36" fmla="*/ 5860 w 15528"/>
                <a:gd name="T37" fmla="*/ 0 h 11480"/>
                <a:gd name="T38" fmla="*/ 6812 w 15528"/>
                <a:gd name="T39" fmla="*/ 0 h 11480"/>
                <a:gd name="T40" fmla="*/ 7764 w 15528"/>
                <a:gd name="T41" fmla="*/ 0 h 11480"/>
                <a:gd name="T42" fmla="*/ 8716 w 15528"/>
                <a:gd name="T43" fmla="*/ 0 h 11480"/>
                <a:gd name="T44" fmla="*/ 9668 w 15528"/>
                <a:gd name="T45" fmla="*/ 0 h 11480"/>
                <a:gd name="T46" fmla="*/ 10620 w 15528"/>
                <a:gd name="T47" fmla="*/ 0 h 11480"/>
                <a:gd name="T48" fmla="*/ 11572 w 15528"/>
                <a:gd name="T49" fmla="*/ 0 h 11480"/>
                <a:gd name="T50" fmla="*/ 12524 w 15528"/>
                <a:gd name="T51" fmla="*/ 0 h 11480"/>
                <a:gd name="T52" fmla="*/ 13476 w 15528"/>
                <a:gd name="T53" fmla="*/ 0 h 11480"/>
                <a:gd name="T54" fmla="*/ 14428 w 15528"/>
                <a:gd name="T55" fmla="*/ 0 h 11480"/>
                <a:gd name="T56" fmla="*/ 15392 w 15528"/>
                <a:gd name="T57" fmla="*/ 532 h 11480"/>
                <a:gd name="T58" fmla="*/ 15528 w 15528"/>
                <a:gd name="T59" fmla="*/ 940 h 11480"/>
                <a:gd name="T60" fmla="*/ 15528 w 15528"/>
                <a:gd name="T61" fmla="*/ 1892 h 11480"/>
                <a:gd name="T62" fmla="*/ 15528 w 15528"/>
                <a:gd name="T63" fmla="*/ 2844 h 11480"/>
                <a:gd name="T64" fmla="*/ 15528 w 15528"/>
                <a:gd name="T65" fmla="*/ 3796 h 11480"/>
                <a:gd name="T66" fmla="*/ 15528 w 15528"/>
                <a:gd name="T67" fmla="*/ 4748 h 11480"/>
                <a:gd name="T68" fmla="*/ 15528 w 15528"/>
                <a:gd name="T69" fmla="*/ 5700 h 11480"/>
                <a:gd name="T70" fmla="*/ 15528 w 15528"/>
                <a:gd name="T71" fmla="*/ 6652 h 11480"/>
                <a:gd name="T72" fmla="*/ 15528 w 15528"/>
                <a:gd name="T73" fmla="*/ 7604 h 11480"/>
                <a:gd name="T74" fmla="*/ 15528 w 15528"/>
                <a:gd name="T75" fmla="*/ 8556 h 11480"/>
                <a:gd name="T76" fmla="*/ 15528 w 15528"/>
                <a:gd name="T77" fmla="*/ 9508 h 11480"/>
                <a:gd name="T78" fmla="*/ 15528 w 15528"/>
                <a:gd name="T79" fmla="*/ 10460 h 11480"/>
                <a:gd name="T80" fmla="*/ 15460 w 15528"/>
                <a:gd name="T81" fmla="*/ 11480 h 11480"/>
                <a:gd name="T82" fmla="*/ 14508 w 15528"/>
                <a:gd name="T83" fmla="*/ 11480 h 11480"/>
                <a:gd name="T84" fmla="*/ 13556 w 15528"/>
                <a:gd name="T85" fmla="*/ 11480 h 11480"/>
                <a:gd name="T86" fmla="*/ 12604 w 15528"/>
                <a:gd name="T87" fmla="*/ 11480 h 11480"/>
                <a:gd name="T88" fmla="*/ 11652 w 15528"/>
                <a:gd name="T89" fmla="*/ 11480 h 11480"/>
                <a:gd name="T90" fmla="*/ 10700 w 15528"/>
                <a:gd name="T91" fmla="*/ 11480 h 11480"/>
                <a:gd name="T92" fmla="*/ 9748 w 15528"/>
                <a:gd name="T93" fmla="*/ 11480 h 11480"/>
                <a:gd name="T94" fmla="*/ 8796 w 15528"/>
                <a:gd name="T95" fmla="*/ 11480 h 11480"/>
                <a:gd name="T96" fmla="*/ 7844 w 15528"/>
                <a:gd name="T97" fmla="*/ 11480 h 11480"/>
                <a:gd name="T98" fmla="*/ 6892 w 15528"/>
                <a:gd name="T99" fmla="*/ 11480 h 11480"/>
                <a:gd name="T100" fmla="*/ 5940 w 15528"/>
                <a:gd name="T101" fmla="*/ 11480 h 11480"/>
                <a:gd name="T102" fmla="*/ 4988 w 15528"/>
                <a:gd name="T103" fmla="*/ 11480 h 11480"/>
                <a:gd name="T104" fmla="*/ 4036 w 15528"/>
                <a:gd name="T105" fmla="*/ 11480 h 11480"/>
                <a:gd name="T106" fmla="*/ 3084 w 15528"/>
                <a:gd name="T107" fmla="*/ 11480 h 11480"/>
                <a:gd name="T108" fmla="*/ 2132 w 15528"/>
                <a:gd name="T109" fmla="*/ 11480 h 11480"/>
                <a:gd name="T110" fmla="*/ 1180 w 15528"/>
                <a:gd name="T111" fmla="*/ 11480 h 11480"/>
                <a:gd name="T112" fmla="*/ 228 w 15528"/>
                <a:gd name="T113" fmla="*/ 11480 h 1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28" h="11480">
                  <a:moveTo>
                    <a:pt x="0" y="11412"/>
                  </a:moveTo>
                  <a:lnTo>
                    <a:pt x="0" y="10868"/>
                  </a:lnTo>
                  <a:lnTo>
                    <a:pt x="136" y="10868"/>
                  </a:lnTo>
                  <a:lnTo>
                    <a:pt x="136" y="11412"/>
                  </a:lnTo>
                  <a:lnTo>
                    <a:pt x="0" y="11412"/>
                  </a:lnTo>
                  <a:close/>
                  <a:moveTo>
                    <a:pt x="0" y="10460"/>
                  </a:moveTo>
                  <a:lnTo>
                    <a:pt x="0" y="9916"/>
                  </a:lnTo>
                  <a:lnTo>
                    <a:pt x="136" y="9916"/>
                  </a:lnTo>
                  <a:lnTo>
                    <a:pt x="136" y="10460"/>
                  </a:lnTo>
                  <a:lnTo>
                    <a:pt x="0" y="10460"/>
                  </a:lnTo>
                  <a:close/>
                  <a:moveTo>
                    <a:pt x="0" y="9508"/>
                  </a:moveTo>
                  <a:lnTo>
                    <a:pt x="0" y="8964"/>
                  </a:lnTo>
                  <a:lnTo>
                    <a:pt x="136" y="8964"/>
                  </a:lnTo>
                  <a:lnTo>
                    <a:pt x="136" y="9508"/>
                  </a:lnTo>
                  <a:lnTo>
                    <a:pt x="0" y="9508"/>
                  </a:lnTo>
                  <a:close/>
                  <a:moveTo>
                    <a:pt x="0" y="8556"/>
                  </a:moveTo>
                  <a:lnTo>
                    <a:pt x="0" y="8012"/>
                  </a:lnTo>
                  <a:lnTo>
                    <a:pt x="136" y="8012"/>
                  </a:lnTo>
                  <a:lnTo>
                    <a:pt x="136" y="8556"/>
                  </a:lnTo>
                  <a:lnTo>
                    <a:pt x="0" y="8556"/>
                  </a:lnTo>
                  <a:close/>
                  <a:moveTo>
                    <a:pt x="0" y="7604"/>
                  </a:moveTo>
                  <a:lnTo>
                    <a:pt x="0" y="7060"/>
                  </a:lnTo>
                  <a:lnTo>
                    <a:pt x="136" y="7060"/>
                  </a:lnTo>
                  <a:lnTo>
                    <a:pt x="136" y="7604"/>
                  </a:lnTo>
                  <a:lnTo>
                    <a:pt x="0" y="7604"/>
                  </a:lnTo>
                  <a:close/>
                  <a:moveTo>
                    <a:pt x="0" y="6652"/>
                  </a:moveTo>
                  <a:lnTo>
                    <a:pt x="0" y="6108"/>
                  </a:lnTo>
                  <a:lnTo>
                    <a:pt x="136" y="6108"/>
                  </a:lnTo>
                  <a:lnTo>
                    <a:pt x="136" y="6652"/>
                  </a:lnTo>
                  <a:lnTo>
                    <a:pt x="0" y="6652"/>
                  </a:lnTo>
                  <a:close/>
                  <a:moveTo>
                    <a:pt x="0" y="5700"/>
                  </a:moveTo>
                  <a:lnTo>
                    <a:pt x="0" y="5156"/>
                  </a:lnTo>
                  <a:lnTo>
                    <a:pt x="136" y="5156"/>
                  </a:lnTo>
                  <a:lnTo>
                    <a:pt x="136" y="5700"/>
                  </a:lnTo>
                  <a:lnTo>
                    <a:pt x="0" y="5700"/>
                  </a:lnTo>
                  <a:close/>
                  <a:moveTo>
                    <a:pt x="0" y="4748"/>
                  </a:moveTo>
                  <a:lnTo>
                    <a:pt x="0" y="4204"/>
                  </a:lnTo>
                  <a:lnTo>
                    <a:pt x="136" y="4204"/>
                  </a:lnTo>
                  <a:lnTo>
                    <a:pt x="136" y="4748"/>
                  </a:lnTo>
                  <a:lnTo>
                    <a:pt x="0" y="4748"/>
                  </a:lnTo>
                  <a:close/>
                  <a:moveTo>
                    <a:pt x="0" y="3796"/>
                  </a:moveTo>
                  <a:lnTo>
                    <a:pt x="0" y="3252"/>
                  </a:lnTo>
                  <a:lnTo>
                    <a:pt x="136" y="3252"/>
                  </a:lnTo>
                  <a:lnTo>
                    <a:pt x="136" y="3796"/>
                  </a:lnTo>
                  <a:lnTo>
                    <a:pt x="0" y="3796"/>
                  </a:lnTo>
                  <a:close/>
                  <a:moveTo>
                    <a:pt x="0" y="2844"/>
                  </a:moveTo>
                  <a:lnTo>
                    <a:pt x="0" y="2300"/>
                  </a:lnTo>
                  <a:lnTo>
                    <a:pt x="136" y="2300"/>
                  </a:lnTo>
                  <a:lnTo>
                    <a:pt x="136" y="2844"/>
                  </a:lnTo>
                  <a:lnTo>
                    <a:pt x="0" y="2844"/>
                  </a:lnTo>
                  <a:close/>
                  <a:moveTo>
                    <a:pt x="0" y="1892"/>
                  </a:moveTo>
                  <a:lnTo>
                    <a:pt x="0" y="1348"/>
                  </a:lnTo>
                  <a:lnTo>
                    <a:pt x="136" y="1348"/>
                  </a:lnTo>
                  <a:lnTo>
                    <a:pt x="136" y="1892"/>
                  </a:lnTo>
                  <a:lnTo>
                    <a:pt x="0" y="1892"/>
                  </a:lnTo>
                  <a:close/>
                  <a:moveTo>
                    <a:pt x="0" y="940"/>
                  </a:moveTo>
                  <a:lnTo>
                    <a:pt x="0" y="396"/>
                  </a:lnTo>
                  <a:lnTo>
                    <a:pt x="136" y="396"/>
                  </a:lnTo>
                  <a:lnTo>
                    <a:pt x="136" y="940"/>
                  </a:lnTo>
                  <a:lnTo>
                    <a:pt x="0" y="940"/>
                  </a:lnTo>
                  <a:close/>
                  <a:moveTo>
                    <a:pt x="148" y="0"/>
                  </a:moveTo>
                  <a:lnTo>
                    <a:pt x="692" y="0"/>
                  </a:lnTo>
                  <a:lnTo>
                    <a:pt x="692" y="136"/>
                  </a:lnTo>
                  <a:lnTo>
                    <a:pt x="148" y="136"/>
                  </a:lnTo>
                  <a:lnTo>
                    <a:pt x="148" y="0"/>
                  </a:lnTo>
                  <a:close/>
                  <a:moveTo>
                    <a:pt x="1100" y="0"/>
                  </a:moveTo>
                  <a:lnTo>
                    <a:pt x="1644" y="0"/>
                  </a:lnTo>
                  <a:lnTo>
                    <a:pt x="1644" y="136"/>
                  </a:lnTo>
                  <a:lnTo>
                    <a:pt x="1100" y="136"/>
                  </a:lnTo>
                  <a:lnTo>
                    <a:pt x="1100" y="0"/>
                  </a:lnTo>
                  <a:close/>
                  <a:moveTo>
                    <a:pt x="2052" y="0"/>
                  </a:moveTo>
                  <a:lnTo>
                    <a:pt x="2596" y="0"/>
                  </a:lnTo>
                  <a:lnTo>
                    <a:pt x="2596" y="136"/>
                  </a:lnTo>
                  <a:lnTo>
                    <a:pt x="2052" y="136"/>
                  </a:lnTo>
                  <a:lnTo>
                    <a:pt x="2052" y="0"/>
                  </a:lnTo>
                  <a:close/>
                  <a:moveTo>
                    <a:pt x="3004" y="0"/>
                  </a:moveTo>
                  <a:lnTo>
                    <a:pt x="3548" y="0"/>
                  </a:lnTo>
                  <a:lnTo>
                    <a:pt x="3548" y="136"/>
                  </a:lnTo>
                  <a:lnTo>
                    <a:pt x="3004" y="136"/>
                  </a:lnTo>
                  <a:lnTo>
                    <a:pt x="3004" y="0"/>
                  </a:lnTo>
                  <a:close/>
                  <a:moveTo>
                    <a:pt x="3956" y="0"/>
                  </a:moveTo>
                  <a:lnTo>
                    <a:pt x="4500" y="0"/>
                  </a:lnTo>
                  <a:lnTo>
                    <a:pt x="4500" y="136"/>
                  </a:lnTo>
                  <a:lnTo>
                    <a:pt x="3956" y="136"/>
                  </a:lnTo>
                  <a:lnTo>
                    <a:pt x="3956" y="0"/>
                  </a:lnTo>
                  <a:close/>
                  <a:moveTo>
                    <a:pt x="4908" y="0"/>
                  </a:moveTo>
                  <a:lnTo>
                    <a:pt x="5452" y="0"/>
                  </a:lnTo>
                  <a:lnTo>
                    <a:pt x="5452" y="136"/>
                  </a:lnTo>
                  <a:lnTo>
                    <a:pt x="4908" y="136"/>
                  </a:lnTo>
                  <a:lnTo>
                    <a:pt x="4908" y="0"/>
                  </a:lnTo>
                  <a:close/>
                  <a:moveTo>
                    <a:pt x="5860" y="0"/>
                  </a:moveTo>
                  <a:lnTo>
                    <a:pt x="6404" y="0"/>
                  </a:lnTo>
                  <a:lnTo>
                    <a:pt x="6404" y="136"/>
                  </a:lnTo>
                  <a:lnTo>
                    <a:pt x="5860" y="136"/>
                  </a:lnTo>
                  <a:lnTo>
                    <a:pt x="5860" y="0"/>
                  </a:lnTo>
                  <a:close/>
                  <a:moveTo>
                    <a:pt x="6812" y="0"/>
                  </a:moveTo>
                  <a:lnTo>
                    <a:pt x="7356" y="0"/>
                  </a:lnTo>
                  <a:lnTo>
                    <a:pt x="7356" y="136"/>
                  </a:lnTo>
                  <a:lnTo>
                    <a:pt x="6812" y="136"/>
                  </a:lnTo>
                  <a:lnTo>
                    <a:pt x="6812" y="0"/>
                  </a:lnTo>
                  <a:close/>
                  <a:moveTo>
                    <a:pt x="7764" y="0"/>
                  </a:moveTo>
                  <a:lnTo>
                    <a:pt x="8308" y="0"/>
                  </a:lnTo>
                  <a:lnTo>
                    <a:pt x="8308" y="136"/>
                  </a:lnTo>
                  <a:lnTo>
                    <a:pt x="7764" y="136"/>
                  </a:lnTo>
                  <a:lnTo>
                    <a:pt x="7764" y="0"/>
                  </a:lnTo>
                  <a:close/>
                  <a:moveTo>
                    <a:pt x="8716" y="0"/>
                  </a:moveTo>
                  <a:lnTo>
                    <a:pt x="9260" y="0"/>
                  </a:lnTo>
                  <a:lnTo>
                    <a:pt x="9260" y="136"/>
                  </a:lnTo>
                  <a:lnTo>
                    <a:pt x="8716" y="136"/>
                  </a:lnTo>
                  <a:lnTo>
                    <a:pt x="8716" y="0"/>
                  </a:lnTo>
                  <a:close/>
                  <a:moveTo>
                    <a:pt x="9668" y="0"/>
                  </a:moveTo>
                  <a:lnTo>
                    <a:pt x="10212" y="0"/>
                  </a:lnTo>
                  <a:lnTo>
                    <a:pt x="10212" y="136"/>
                  </a:lnTo>
                  <a:lnTo>
                    <a:pt x="9668" y="136"/>
                  </a:lnTo>
                  <a:lnTo>
                    <a:pt x="9668" y="0"/>
                  </a:lnTo>
                  <a:close/>
                  <a:moveTo>
                    <a:pt x="10620" y="0"/>
                  </a:moveTo>
                  <a:lnTo>
                    <a:pt x="11164" y="0"/>
                  </a:lnTo>
                  <a:lnTo>
                    <a:pt x="11164" y="136"/>
                  </a:lnTo>
                  <a:lnTo>
                    <a:pt x="10620" y="136"/>
                  </a:lnTo>
                  <a:lnTo>
                    <a:pt x="10620" y="0"/>
                  </a:lnTo>
                  <a:close/>
                  <a:moveTo>
                    <a:pt x="11572" y="0"/>
                  </a:moveTo>
                  <a:lnTo>
                    <a:pt x="12116" y="0"/>
                  </a:lnTo>
                  <a:lnTo>
                    <a:pt x="12116" y="136"/>
                  </a:lnTo>
                  <a:lnTo>
                    <a:pt x="11572" y="136"/>
                  </a:lnTo>
                  <a:lnTo>
                    <a:pt x="11572" y="0"/>
                  </a:lnTo>
                  <a:close/>
                  <a:moveTo>
                    <a:pt x="12524" y="0"/>
                  </a:moveTo>
                  <a:lnTo>
                    <a:pt x="13068" y="0"/>
                  </a:lnTo>
                  <a:lnTo>
                    <a:pt x="13068" y="136"/>
                  </a:lnTo>
                  <a:lnTo>
                    <a:pt x="12524" y="136"/>
                  </a:lnTo>
                  <a:lnTo>
                    <a:pt x="12524" y="0"/>
                  </a:lnTo>
                  <a:close/>
                  <a:moveTo>
                    <a:pt x="13476" y="0"/>
                  </a:moveTo>
                  <a:lnTo>
                    <a:pt x="14020" y="0"/>
                  </a:lnTo>
                  <a:lnTo>
                    <a:pt x="14020" y="136"/>
                  </a:lnTo>
                  <a:lnTo>
                    <a:pt x="13476" y="136"/>
                  </a:lnTo>
                  <a:lnTo>
                    <a:pt x="13476" y="0"/>
                  </a:lnTo>
                  <a:close/>
                  <a:moveTo>
                    <a:pt x="14428" y="0"/>
                  </a:moveTo>
                  <a:lnTo>
                    <a:pt x="14972" y="0"/>
                  </a:lnTo>
                  <a:lnTo>
                    <a:pt x="14972" y="136"/>
                  </a:lnTo>
                  <a:lnTo>
                    <a:pt x="14428" y="136"/>
                  </a:lnTo>
                  <a:lnTo>
                    <a:pt x="14428" y="0"/>
                  </a:lnTo>
                  <a:close/>
                  <a:moveTo>
                    <a:pt x="15380" y="0"/>
                  </a:moveTo>
                  <a:lnTo>
                    <a:pt x="15460" y="0"/>
                  </a:lnTo>
                  <a:cubicBezTo>
                    <a:pt x="15498" y="0"/>
                    <a:pt x="15528" y="31"/>
                    <a:pt x="15528" y="68"/>
                  </a:cubicBezTo>
                  <a:lnTo>
                    <a:pt x="15528" y="532"/>
                  </a:lnTo>
                  <a:lnTo>
                    <a:pt x="15392" y="532"/>
                  </a:lnTo>
                  <a:lnTo>
                    <a:pt x="15392" y="68"/>
                  </a:lnTo>
                  <a:lnTo>
                    <a:pt x="15460" y="136"/>
                  </a:lnTo>
                  <a:lnTo>
                    <a:pt x="15380" y="136"/>
                  </a:lnTo>
                  <a:lnTo>
                    <a:pt x="15380" y="0"/>
                  </a:lnTo>
                  <a:close/>
                  <a:moveTo>
                    <a:pt x="15528" y="940"/>
                  </a:moveTo>
                  <a:lnTo>
                    <a:pt x="15528" y="1484"/>
                  </a:lnTo>
                  <a:lnTo>
                    <a:pt x="15392" y="1484"/>
                  </a:lnTo>
                  <a:lnTo>
                    <a:pt x="15392" y="940"/>
                  </a:lnTo>
                  <a:lnTo>
                    <a:pt x="15528" y="940"/>
                  </a:lnTo>
                  <a:close/>
                  <a:moveTo>
                    <a:pt x="15528" y="1892"/>
                  </a:moveTo>
                  <a:lnTo>
                    <a:pt x="15528" y="2436"/>
                  </a:lnTo>
                  <a:lnTo>
                    <a:pt x="15392" y="2436"/>
                  </a:lnTo>
                  <a:lnTo>
                    <a:pt x="15392" y="1892"/>
                  </a:lnTo>
                  <a:lnTo>
                    <a:pt x="15528" y="1892"/>
                  </a:lnTo>
                  <a:close/>
                  <a:moveTo>
                    <a:pt x="15528" y="2844"/>
                  </a:moveTo>
                  <a:lnTo>
                    <a:pt x="15528" y="3388"/>
                  </a:lnTo>
                  <a:lnTo>
                    <a:pt x="15392" y="3388"/>
                  </a:lnTo>
                  <a:lnTo>
                    <a:pt x="15392" y="2844"/>
                  </a:lnTo>
                  <a:lnTo>
                    <a:pt x="15528" y="2844"/>
                  </a:lnTo>
                  <a:close/>
                  <a:moveTo>
                    <a:pt x="15528" y="3796"/>
                  </a:moveTo>
                  <a:lnTo>
                    <a:pt x="15528" y="4340"/>
                  </a:lnTo>
                  <a:lnTo>
                    <a:pt x="15392" y="4340"/>
                  </a:lnTo>
                  <a:lnTo>
                    <a:pt x="15392" y="3796"/>
                  </a:lnTo>
                  <a:lnTo>
                    <a:pt x="15528" y="3796"/>
                  </a:lnTo>
                  <a:close/>
                  <a:moveTo>
                    <a:pt x="15528" y="4748"/>
                  </a:moveTo>
                  <a:lnTo>
                    <a:pt x="15528" y="5292"/>
                  </a:lnTo>
                  <a:lnTo>
                    <a:pt x="15392" y="5292"/>
                  </a:lnTo>
                  <a:lnTo>
                    <a:pt x="15392" y="4748"/>
                  </a:lnTo>
                  <a:lnTo>
                    <a:pt x="15528" y="4748"/>
                  </a:lnTo>
                  <a:close/>
                  <a:moveTo>
                    <a:pt x="15528" y="5700"/>
                  </a:moveTo>
                  <a:lnTo>
                    <a:pt x="15528" y="6244"/>
                  </a:lnTo>
                  <a:lnTo>
                    <a:pt x="15392" y="6244"/>
                  </a:lnTo>
                  <a:lnTo>
                    <a:pt x="15392" y="5700"/>
                  </a:lnTo>
                  <a:lnTo>
                    <a:pt x="15528" y="5700"/>
                  </a:lnTo>
                  <a:close/>
                  <a:moveTo>
                    <a:pt x="15528" y="6652"/>
                  </a:moveTo>
                  <a:lnTo>
                    <a:pt x="15528" y="7196"/>
                  </a:lnTo>
                  <a:lnTo>
                    <a:pt x="15392" y="7196"/>
                  </a:lnTo>
                  <a:lnTo>
                    <a:pt x="15392" y="6652"/>
                  </a:lnTo>
                  <a:lnTo>
                    <a:pt x="15528" y="6652"/>
                  </a:lnTo>
                  <a:close/>
                  <a:moveTo>
                    <a:pt x="15528" y="7604"/>
                  </a:moveTo>
                  <a:lnTo>
                    <a:pt x="15528" y="8148"/>
                  </a:lnTo>
                  <a:lnTo>
                    <a:pt x="15392" y="8148"/>
                  </a:lnTo>
                  <a:lnTo>
                    <a:pt x="15392" y="7604"/>
                  </a:lnTo>
                  <a:lnTo>
                    <a:pt x="15528" y="7604"/>
                  </a:lnTo>
                  <a:close/>
                  <a:moveTo>
                    <a:pt x="15528" y="8556"/>
                  </a:moveTo>
                  <a:lnTo>
                    <a:pt x="15528" y="9100"/>
                  </a:lnTo>
                  <a:lnTo>
                    <a:pt x="15392" y="9100"/>
                  </a:lnTo>
                  <a:lnTo>
                    <a:pt x="15392" y="8556"/>
                  </a:lnTo>
                  <a:lnTo>
                    <a:pt x="15528" y="8556"/>
                  </a:lnTo>
                  <a:close/>
                  <a:moveTo>
                    <a:pt x="15528" y="9508"/>
                  </a:moveTo>
                  <a:lnTo>
                    <a:pt x="15528" y="10052"/>
                  </a:lnTo>
                  <a:lnTo>
                    <a:pt x="15392" y="10052"/>
                  </a:lnTo>
                  <a:lnTo>
                    <a:pt x="15392" y="9508"/>
                  </a:lnTo>
                  <a:lnTo>
                    <a:pt x="15528" y="9508"/>
                  </a:lnTo>
                  <a:close/>
                  <a:moveTo>
                    <a:pt x="15528" y="10460"/>
                  </a:moveTo>
                  <a:lnTo>
                    <a:pt x="15528" y="11004"/>
                  </a:lnTo>
                  <a:lnTo>
                    <a:pt x="15392" y="11004"/>
                  </a:lnTo>
                  <a:lnTo>
                    <a:pt x="15392" y="10460"/>
                  </a:lnTo>
                  <a:lnTo>
                    <a:pt x="15528" y="10460"/>
                  </a:lnTo>
                  <a:close/>
                  <a:moveTo>
                    <a:pt x="15460" y="11480"/>
                  </a:moveTo>
                  <a:lnTo>
                    <a:pt x="14916" y="11480"/>
                  </a:lnTo>
                  <a:lnTo>
                    <a:pt x="14916" y="11344"/>
                  </a:lnTo>
                  <a:lnTo>
                    <a:pt x="15460" y="11344"/>
                  </a:lnTo>
                  <a:lnTo>
                    <a:pt x="15460" y="11480"/>
                  </a:lnTo>
                  <a:close/>
                  <a:moveTo>
                    <a:pt x="14508" y="11480"/>
                  </a:moveTo>
                  <a:lnTo>
                    <a:pt x="13964" y="11480"/>
                  </a:lnTo>
                  <a:lnTo>
                    <a:pt x="13964" y="11344"/>
                  </a:lnTo>
                  <a:lnTo>
                    <a:pt x="14508" y="11344"/>
                  </a:lnTo>
                  <a:lnTo>
                    <a:pt x="14508" y="11480"/>
                  </a:lnTo>
                  <a:close/>
                  <a:moveTo>
                    <a:pt x="13556" y="11480"/>
                  </a:moveTo>
                  <a:lnTo>
                    <a:pt x="13012" y="11480"/>
                  </a:lnTo>
                  <a:lnTo>
                    <a:pt x="13012" y="11344"/>
                  </a:lnTo>
                  <a:lnTo>
                    <a:pt x="13556" y="11344"/>
                  </a:lnTo>
                  <a:lnTo>
                    <a:pt x="13556" y="11480"/>
                  </a:lnTo>
                  <a:close/>
                  <a:moveTo>
                    <a:pt x="12604" y="11480"/>
                  </a:moveTo>
                  <a:lnTo>
                    <a:pt x="12060" y="11480"/>
                  </a:lnTo>
                  <a:lnTo>
                    <a:pt x="12060" y="11344"/>
                  </a:lnTo>
                  <a:lnTo>
                    <a:pt x="12604" y="11344"/>
                  </a:lnTo>
                  <a:lnTo>
                    <a:pt x="12604" y="11480"/>
                  </a:lnTo>
                  <a:close/>
                  <a:moveTo>
                    <a:pt x="11652" y="11480"/>
                  </a:moveTo>
                  <a:lnTo>
                    <a:pt x="11108" y="11480"/>
                  </a:lnTo>
                  <a:lnTo>
                    <a:pt x="11108" y="11344"/>
                  </a:lnTo>
                  <a:lnTo>
                    <a:pt x="11652" y="11344"/>
                  </a:lnTo>
                  <a:lnTo>
                    <a:pt x="11652" y="11480"/>
                  </a:lnTo>
                  <a:close/>
                  <a:moveTo>
                    <a:pt x="10700" y="11480"/>
                  </a:moveTo>
                  <a:lnTo>
                    <a:pt x="10156" y="11480"/>
                  </a:lnTo>
                  <a:lnTo>
                    <a:pt x="10156" y="11344"/>
                  </a:lnTo>
                  <a:lnTo>
                    <a:pt x="10700" y="11344"/>
                  </a:lnTo>
                  <a:lnTo>
                    <a:pt x="10700" y="11480"/>
                  </a:lnTo>
                  <a:close/>
                  <a:moveTo>
                    <a:pt x="9748" y="11480"/>
                  </a:moveTo>
                  <a:lnTo>
                    <a:pt x="9204" y="11480"/>
                  </a:lnTo>
                  <a:lnTo>
                    <a:pt x="9204" y="11344"/>
                  </a:lnTo>
                  <a:lnTo>
                    <a:pt x="9748" y="11344"/>
                  </a:lnTo>
                  <a:lnTo>
                    <a:pt x="9748" y="11480"/>
                  </a:lnTo>
                  <a:close/>
                  <a:moveTo>
                    <a:pt x="8796" y="11480"/>
                  </a:moveTo>
                  <a:lnTo>
                    <a:pt x="8252" y="11480"/>
                  </a:lnTo>
                  <a:lnTo>
                    <a:pt x="8252" y="11344"/>
                  </a:lnTo>
                  <a:lnTo>
                    <a:pt x="8796" y="11344"/>
                  </a:lnTo>
                  <a:lnTo>
                    <a:pt x="8796" y="11480"/>
                  </a:lnTo>
                  <a:close/>
                  <a:moveTo>
                    <a:pt x="7844" y="11480"/>
                  </a:moveTo>
                  <a:lnTo>
                    <a:pt x="7300" y="11480"/>
                  </a:lnTo>
                  <a:lnTo>
                    <a:pt x="7300" y="11344"/>
                  </a:lnTo>
                  <a:lnTo>
                    <a:pt x="7844" y="11344"/>
                  </a:lnTo>
                  <a:lnTo>
                    <a:pt x="7844" y="11480"/>
                  </a:lnTo>
                  <a:close/>
                  <a:moveTo>
                    <a:pt x="6892" y="11480"/>
                  </a:moveTo>
                  <a:lnTo>
                    <a:pt x="6348" y="11480"/>
                  </a:lnTo>
                  <a:lnTo>
                    <a:pt x="6348" y="11344"/>
                  </a:lnTo>
                  <a:lnTo>
                    <a:pt x="6892" y="11344"/>
                  </a:lnTo>
                  <a:lnTo>
                    <a:pt x="6892" y="11480"/>
                  </a:lnTo>
                  <a:close/>
                  <a:moveTo>
                    <a:pt x="5940" y="11480"/>
                  </a:moveTo>
                  <a:lnTo>
                    <a:pt x="5396" y="11480"/>
                  </a:lnTo>
                  <a:lnTo>
                    <a:pt x="5396" y="11344"/>
                  </a:lnTo>
                  <a:lnTo>
                    <a:pt x="5940" y="11344"/>
                  </a:lnTo>
                  <a:lnTo>
                    <a:pt x="5940" y="11480"/>
                  </a:lnTo>
                  <a:close/>
                  <a:moveTo>
                    <a:pt x="4988" y="11480"/>
                  </a:moveTo>
                  <a:lnTo>
                    <a:pt x="4444" y="11480"/>
                  </a:lnTo>
                  <a:lnTo>
                    <a:pt x="4444" y="11344"/>
                  </a:lnTo>
                  <a:lnTo>
                    <a:pt x="4988" y="11344"/>
                  </a:lnTo>
                  <a:lnTo>
                    <a:pt x="4988" y="11480"/>
                  </a:lnTo>
                  <a:close/>
                  <a:moveTo>
                    <a:pt x="4036" y="11480"/>
                  </a:moveTo>
                  <a:lnTo>
                    <a:pt x="3492" y="11480"/>
                  </a:lnTo>
                  <a:lnTo>
                    <a:pt x="3492" y="11344"/>
                  </a:lnTo>
                  <a:lnTo>
                    <a:pt x="4036" y="11344"/>
                  </a:lnTo>
                  <a:lnTo>
                    <a:pt x="4036" y="11480"/>
                  </a:lnTo>
                  <a:close/>
                  <a:moveTo>
                    <a:pt x="3084" y="11480"/>
                  </a:moveTo>
                  <a:lnTo>
                    <a:pt x="2540" y="11480"/>
                  </a:lnTo>
                  <a:lnTo>
                    <a:pt x="2540" y="11344"/>
                  </a:lnTo>
                  <a:lnTo>
                    <a:pt x="3084" y="11344"/>
                  </a:lnTo>
                  <a:lnTo>
                    <a:pt x="3084" y="11480"/>
                  </a:lnTo>
                  <a:close/>
                  <a:moveTo>
                    <a:pt x="2132" y="11480"/>
                  </a:moveTo>
                  <a:lnTo>
                    <a:pt x="1588" y="11480"/>
                  </a:lnTo>
                  <a:lnTo>
                    <a:pt x="1588" y="11344"/>
                  </a:lnTo>
                  <a:lnTo>
                    <a:pt x="2132" y="11344"/>
                  </a:lnTo>
                  <a:lnTo>
                    <a:pt x="2132" y="11480"/>
                  </a:lnTo>
                  <a:close/>
                  <a:moveTo>
                    <a:pt x="1180" y="11480"/>
                  </a:moveTo>
                  <a:lnTo>
                    <a:pt x="636" y="11480"/>
                  </a:lnTo>
                  <a:lnTo>
                    <a:pt x="636" y="11344"/>
                  </a:lnTo>
                  <a:lnTo>
                    <a:pt x="1180" y="11344"/>
                  </a:lnTo>
                  <a:lnTo>
                    <a:pt x="1180" y="11480"/>
                  </a:lnTo>
                  <a:close/>
                  <a:moveTo>
                    <a:pt x="228" y="11480"/>
                  </a:moveTo>
                  <a:lnTo>
                    <a:pt x="68" y="11480"/>
                  </a:lnTo>
                  <a:lnTo>
                    <a:pt x="68" y="11344"/>
                  </a:lnTo>
                  <a:lnTo>
                    <a:pt x="228" y="11344"/>
                  </a:lnTo>
                  <a:lnTo>
                    <a:pt x="228" y="1148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23"/>
            <p:cNvSpPr>
              <a:spLocks noChangeArrowheads="1"/>
            </p:cNvSpPr>
            <p:nvPr/>
          </p:nvSpPr>
          <p:spPr bwMode="auto">
            <a:xfrm>
              <a:off x="5602288" y="3876676"/>
              <a:ext cx="17953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0000"/>
                  </a:solidFill>
                  <a:effectLst/>
                  <a:latin typeface="Calibri" pitchFamily="34" charset="0"/>
                  <a:cs typeface="Arial" pitchFamily="34" charset="0"/>
                </a:rPr>
                <a:t>0.25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Rectangle 24"/>
            <p:cNvSpPr>
              <a:spLocks noChangeArrowheads="1"/>
            </p:cNvSpPr>
            <p:nvPr/>
          </p:nvSpPr>
          <p:spPr bwMode="auto">
            <a:xfrm>
              <a:off x="5680075" y="4006851"/>
              <a:ext cx="17953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0000"/>
                  </a:solidFill>
                  <a:effectLst/>
                  <a:latin typeface="Calibri" pitchFamily="34" charset="0"/>
                  <a:cs typeface="Arial" pitchFamily="34" charset="0"/>
                </a:rPr>
                <a:t>0.50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Rectangle 25"/>
            <p:cNvSpPr>
              <a:spLocks noChangeArrowheads="1"/>
            </p:cNvSpPr>
            <p:nvPr/>
          </p:nvSpPr>
          <p:spPr bwMode="auto">
            <a:xfrm>
              <a:off x="5757863" y="4127502"/>
              <a:ext cx="17953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0000"/>
                  </a:solidFill>
                  <a:effectLst/>
                  <a:latin typeface="Calibri" pitchFamily="34" charset="0"/>
                  <a:cs typeface="Arial" pitchFamily="34" charset="0"/>
                </a:rPr>
                <a:t>0.75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Rectangle 26"/>
            <p:cNvSpPr>
              <a:spLocks noChangeArrowheads="1"/>
            </p:cNvSpPr>
            <p:nvPr/>
          </p:nvSpPr>
          <p:spPr bwMode="auto">
            <a:xfrm>
              <a:off x="7772400" y="4910139"/>
              <a:ext cx="17953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B0F0"/>
                  </a:solidFill>
                  <a:effectLst/>
                  <a:latin typeface="Calibri" pitchFamily="34" charset="0"/>
                  <a:cs typeface="Arial" pitchFamily="34" charset="0"/>
                </a:rPr>
                <a:t>0.25</a:t>
              </a:r>
              <a:endParaRPr kumimoji="0" lang="en-US" altLang="en-US" sz="1800" b="0" i="0" u="none" strike="noStrike" cap="none" normalizeH="0" baseline="0">
                <a:ln>
                  <a:noFill/>
                </a:ln>
                <a:solidFill>
                  <a:srgbClr val="00B0F0"/>
                </a:solidFill>
                <a:effectLst/>
                <a:cs typeface="Arial" pitchFamily="34" charset="0"/>
              </a:endParaRPr>
            </a:p>
          </p:txBody>
        </p:sp>
        <p:sp>
          <p:nvSpPr>
            <p:cNvPr id="45" name="Rectangle 27"/>
            <p:cNvSpPr>
              <a:spLocks noChangeArrowheads="1"/>
            </p:cNvSpPr>
            <p:nvPr/>
          </p:nvSpPr>
          <p:spPr bwMode="auto">
            <a:xfrm>
              <a:off x="7675563" y="4797427"/>
              <a:ext cx="17953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B0F0"/>
                  </a:solidFill>
                  <a:effectLst/>
                  <a:latin typeface="Calibri" pitchFamily="34" charset="0"/>
                  <a:cs typeface="Arial" pitchFamily="34" charset="0"/>
                </a:rPr>
                <a:t>0.50</a:t>
              </a:r>
              <a:endParaRPr kumimoji="0" lang="en-US" altLang="en-US" sz="1800" b="0" i="0" u="none" strike="noStrike" cap="none" normalizeH="0" baseline="0">
                <a:ln>
                  <a:noFill/>
                </a:ln>
                <a:solidFill>
                  <a:srgbClr val="00B0F0"/>
                </a:solidFill>
                <a:effectLst/>
                <a:cs typeface="Arial" pitchFamily="34" charset="0"/>
              </a:endParaRPr>
            </a:p>
          </p:txBody>
        </p:sp>
        <p:sp>
          <p:nvSpPr>
            <p:cNvPr id="46" name="Rectangle 28"/>
            <p:cNvSpPr>
              <a:spLocks noChangeArrowheads="1"/>
            </p:cNvSpPr>
            <p:nvPr/>
          </p:nvSpPr>
          <p:spPr bwMode="auto">
            <a:xfrm>
              <a:off x="7548563" y="4678363"/>
              <a:ext cx="179536"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B0F0"/>
                  </a:solidFill>
                  <a:effectLst/>
                  <a:latin typeface="Calibri" pitchFamily="34" charset="0"/>
                  <a:cs typeface="Arial" pitchFamily="34" charset="0"/>
                </a:rPr>
                <a:t>0.75</a:t>
              </a:r>
              <a:endParaRPr kumimoji="0" lang="en-US" altLang="en-US" sz="1800" b="0" i="0" u="none" strike="noStrike" cap="none" normalizeH="0" baseline="0">
                <a:ln>
                  <a:noFill/>
                </a:ln>
                <a:solidFill>
                  <a:srgbClr val="00B0F0"/>
                </a:solidFill>
                <a:effectLst/>
                <a:cs typeface="Arial" pitchFamily="34" charset="0"/>
              </a:endParaRPr>
            </a:p>
          </p:txBody>
        </p:sp>
        <p:sp>
          <p:nvSpPr>
            <p:cNvPr id="47" name="Rectangle 29"/>
            <p:cNvSpPr>
              <a:spLocks noChangeArrowheads="1"/>
            </p:cNvSpPr>
            <p:nvPr/>
          </p:nvSpPr>
          <p:spPr bwMode="auto">
            <a:xfrm>
              <a:off x="6532563" y="4356101"/>
              <a:ext cx="6412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itchFamily="34" charset="0"/>
                  <a:cs typeface="Arial" pitchFamily="34" charset="0"/>
                </a:rPr>
                <a:t>X</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pic>
        <p:nvPicPr>
          <p:cNvPr id="4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244" y="2643230"/>
            <a:ext cx="2952328" cy="188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45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38493"/>
            <a:ext cx="3668176" cy="2722344"/>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688" y="1347614"/>
            <a:ext cx="3847792" cy="27249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 y="21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p>
        </p:txBody>
      </p:sp>
      <p:sp>
        <p:nvSpPr>
          <p:cNvPr id="9" name="Titre 1"/>
          <p:cNvSpPr txBox="1">
            <a:spLocks/>
          </p:cNvSpPr>
          <p:nvPr/>
        </p:nvSpPr>
        <p:spPr>
          <a:xfrm>
            <a:off x="179512"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err="1"/>
              <a:t>Smoothing</a:t>
            </a:r>
            <a:r>
              <a:rPr lang="fr-FR" sz="2000" kern="0" dirty="0"/>
              <a:t> of </a:t>
            </a:r>
            <a:r>
              <a:rPr lang="fr-FR" sz="2000" kern="0" dirty="0" err="1"/>
              <a:t>discontinuities</a:t>
            </a:r>
            <a:endParaRPr lang="fr-FR" sz="2000" kern="0" dirty="0"/>
          </a:p>
        </p:txBody>
      </p:sp>
      <p:sp>
        <p:nvSpPr>
          <p:cNvPr id="7" name="ZoneTexte 6"/>
          <p:cNvSpPr txBox="1"/>
          <p:nvPr/>
        </p:nvSpPr>
        <p:spPr>
          <a:xfrm>
            <a:off x="683568" y="1005576"/>
            <a:ext cx="3339376" cy="307777"/>
          </a:xfrm>
          <a:prstGeom prst="rect">
            <a:avLst/>
          </a:prstGeom>
          <a:noFill/>
        </p:spPr>
        <p:txBody>
          <a:bodyPr wrap="none" rtlCol="0">
            <a:spAutoFit/>
          </a:bodyPr>
          <a:lstStyle/>
          <a:p>
            <a:r>
              <a:rPr lang="en-US" sz="1400" i="1" u="sng" dirty="0"/>
              <a:t>Without smoothing of discontinuities</a:t>
            </a:r>
          </a:p>
        </p:txBody>
      </p:sp>
      <p:sp>
        <p:nvSpPr>
          <p:cNvPr id="11" name="ZoneTexte 10"/>
          <p:cNvSpPr txBox="1"/>
          <p:nvPr/>
        </p:nvSpPr>
        <p:spPr>
          <a:xfrm>
            <a:off x="5364088" y="1005576"/>
            <a:ext cx="3062057" cy="307777"/>
          </a:xfrm>
          <a:prstGeom prst="rect">
            <a:avLst/>
          </a:prstGeom>
          <a:noFill/>
        </p:spPr>
        <p:txBody>
          <a:bodyPr wrap="none" rtlCol="0">
            <a:spAutoFit/>
          </a:bodyPr>
          <a:lstStyle/>
          <a:p>
            <a:r>
              <a:rPr lang="en-US" sz="1400" i="1" u="sng" dirty="0"/>
              <a:t>With smoothing of discontinuities</a:t>
            </a:r>
          </a:p>
        </p:txBody>
      </p:sp>
      <p:sp>
        <p:nvSpPr>
          <p:cNvPr id="10" name="ZoneTexte 9"/>
          <p:cNvSpPr txBox="1"/>
          <p:nvPr/>
        </p:nvSpPr>
        <p:spPr>
          <a:xfrm>
            <a:off x="179513" y="573528"/>
            <a:ext cx="8703131" cy="338554"/>
          </a:xfrm>
          <a:prstGeom prst="rect">
            <a:avLst/>
          </a:prstGeom>
          <a:noFill/>
        </p:spPr>
        <p:txBody>
          <a:bodyPr wrap="square" rtlCol="0">
            <a:spAutoFit/>
          </a:bodyPr>
          <a:lstStyle/>
          <a:p>
            <a:r>
              <a:rPr lang="en-US" sz="1600" dirty="0">
                <a:solidFill>
                  <a:schemeClr val="tx1"/>
                </a:solidFill>
              </a:rPr>
              <a:t>Example of results of </a:t>
            </a:r>
            <a:r>
              <a:rPr lang="en-US" sz="1600" b="1" dirty="0">
                <a:solidFill>
                  <a:schemeClr val="tx1"/>
                </a:solidFill>
              </a:rPr>
              <a:t>GREEN</a:t>
            </a:r>
          </a:p>
        </p:txBody>
      </p:sp>
      <p:sp>
        <p:nvSpPr>
          <p:cNvPr id="13"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7</a:t>
            </a:fld>
            <a:endParaRPr lang="fr-FR" dirty="0"/>
          </a:p>
        </p:txBody>
      </p:sp>
    </p:spTree>
    <p:extLst>
      <p:ext uri="{BB962C8B-B14F-4D97-AF65-F5344CB8AC3E}">
        <p14:creationId xmlns:p14="http://schemas.microsoft.com/office/powerpoint/2010/main" val="251183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 y="21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p>
        </p:txBody>
      </p:sp>
      <p:sp>
        <p:nvSpPr>
          <p:cNvPr id="10" name="ZoneTexte 9"/>
          <p:cNvSpPr txBox="1"/>
          <p:nvPr/>
        </p:nvSpPr>
        <p:spPr>
          <a:xfrm>
            <a:off x="179513" y="459284"/>
            <a:ext cx="8703131" cy="338554"/>
          </a:xfrm>
          <a:prstGeom prst="rect">
            <a:avLst/>
          </a:prstGeom>
          <a:noFill/>
        </p:spPr>
        <p:txBody>
          <a:bodyPr wrap="square" rtlCol="0">
            <a:spAutoFit/>
          </a:bodyPr>
          <a:lstStyle/>
          <a:p>
            <a:r>
              <a:rPr lang="en-US" sz="1600" dirty="0">
                <a:solidFill>
                  <a:schemeClr val="tx1"/>
                </a:solidFill>
              </a:rPr>
              <a:t>Re-analysis Database</a:t>
            </a:r>
            <a:endParaRPr lang="en-US" sz="1600" b="1" dirty="0">
              <a:solidFill>
                <a:schemeClr val="tx1"/>
              </a:solidFill>
            </a:endParaRPr>
          </a:p>
        </p:txBody>
      </p:sp>
      <p:sp>
        <p:nvSpPr>
          <p:cNvPr id="8" name="Rectangle 7"/>
          <p:cNvSpPr/>
          <p:nvPr/>
        </p:nvSpPr>
        <p:spPr bwMode="auto">
          <a:xfrm>
            <a:off x="6143901" y="2394618"/>
            <a:ext cx="2664293" cy="817098"/>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cs typeface="Geneva" charset="0"/>
            </a:endParaRPr>
          </a:p>
        </p:txBody>
      </p:sp>
      <p:sp>
        <p:nvSpPr>
          <p:cNvPr id="11" name="Rectangle 10">
            <a:extLst>
              <a:ext uri="{FF2B5EF4-FFF2-40B4-BE49-F238E27FC236}">
                <a16:creationId xmlns:a16="http://schemas.microsoft.com/office/drawing/2014/main" id="{C3B7E3E1-6917-435D-ABA7-AD5B869F36EE}"/>
              </a:ext>
            </a:extLst>
          </p:cNvPr>
          <p:cNvSpPr/>
          <p:nvPr/>
        </p:nvSpPr>
        <p:spPr bwMode="auto">
          <a:xfrm>
            <a:off x="2032059" y="3497852"/>
            <a:ext cx="865377" cy="23337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1" u="none" strike="noStrike" cap="none" normalizeH="0" baseline="0" dirty="0">
                <a:ln>
                  <a:noFill/>
                </a:ln>
                <a:solidFill>
                  <a:srgbClr val="000000"/>
                </a:solidFill>
                <a:effectLst/>
                <a:latin typeface="Arial" charset="0"/>
                <a:ea typeface="ＭＳ Ｐゴシック" charset="0"/>
                <a:cs typeface="Geneva" charset="0"/>
              </a:rPr>
              <a:t>Cycle 25</a:t>
            </a:r>
          </a:p>
        </p:txBody>
      </p:sp>
      <p:sp>
        <p:nvSpPr>
          <p:cNvPr id="13" name="Rectangle 12">
            <a:extLst>
              <a:ext uri="{FF2B5EF4-FFF2-40B4-BE49-F238E27FC236}">
                <a16:creationId xmlns:a16="http://schemas.microsoft.com/office/drawing/2014/main" id="{E04F6557-32A9-4BDA-AFB0-5B7616F7F312}"/>
              </a:ext>
            </a:extLst>
          </p:cNvPr>
          <p:cNvSpPr/>
          <p:nvPr/>
        </p:nvSpPr>
        <p:spPr bwMode="auto">
          <a:xfrm>
            <a:off x="107504" y="3497852"/>
            <a:ext cx="838599" cy="233376"/>
          </a:xfrm>
          <a:prstGeom prst="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08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200" i="1" dirty="0">
                <a:solidFill>
                  <a:srgbClr val="000000"/>
                </a:solidFill>
                <a:latin typeface="Arial" charset="0"/>
                <a:ea typeface="ＭＳ Ｐゴシック" charset="0"/>
                <a:cs typeface="Geneva" charset="0"/>
              </a:rPr>
              <a:t>Cycle 23</a:t>
            </a:r>
            <a:endParaRPr kumimoji="0" lang="en-US" sz="1200" i="1" u="none" strike="noStrike" cap="none" normalizeH="0" baseline="0" dirty="0">
              <a:ln>
                <a:noFill/>
              </a:ln>
              <a:solidFill>
                <a:srgbClr val="000000"/>
              </a:solidFill>
              <a:effectLst/>
              <a:latin typeface="Arial" charset="0"/>
              <a:ea typeface="ＭＳ Ｐゴシック" charset="0"/>
              <a:cs typeface="Geneva" charset="0"/>
            </a:endParaRPr>
          </a:p>
        </p:txBody>
      </p:sp>
      <p:sp>
        <p:nvSpPr>
          <p:cNvPr id="14" name="ZoneTexte 66">
            <a:extLst>
              <a:ext uri="{FF2B5EF4-FFF2-40B4-BE49-F238E27FC236}">
                <a16:creationId xmlns:a16="http://schemas.microsoft.com/office/drawing/2014/main" id="{89B6DD12-78FD-4DCD-988B-F2F115614176}"/>
              </a:ext>
            </a:extLst>
          </p:cNvPr>
          <p:cNvSpPr txBox="1"/>
          <p:nvPr/>
        </p:nvSpPr>
        <p:spPr>
          <a:xfrm>
            <a:off x="107504" y="3236164"/>
            <a:ext cx="2698944" cy="27699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t>Solar </a:t>
            </a:r>
            <a:r>
              <a:rPr lang="en-US" sz="1200" dirty="0"/>
              <a:t>cycle</a:t>
            </a:r>
            <a:r>
              <a:rPr lang="fr-FR" sz="1200" dirty="0"/>
              <a:t> long simulation</a:t>
            </a:r>
          </a:p>
        </p:txBody>
      </p:sp>
      <p:cxnSp>
        <p:nvCxnSpPr>
          <p:cNvPr id="15" name="Connecteur droit 14"/>
          <p:cNvCxnSpPr/>
          <p:nvPr/>
        </p:nvCxnSpPr>
        <p:spPr bwMode="auto">
          <a:xfrm flipH="1">
            <a:off x="491806" y="3497852"/>
            <a:ext cx="1" cy="4494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necteur droit 15"/>
          <p:cNvCxnSpPr/>
          <p:nvPr/>
        </p:nvCxnSpPr>
        <p:spPr bwMode="auto">
          <a:xfrm flipH="1">
            <a:off x="2575668" y="3497852"/>
            <a:ext cx="2" cy="4494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Connecteur droit 16"/>
          <p:cNvCxnSpPr/>
          <p:nvPr/>
        </p:nvCxnSpPr>
        <p:spPr bwMode="auto">
          <a:xfrm>
            <a:off x="491802" y="3785234"/>
            <a:ext cx="2083866" cy="0"/>
          </a:xfrm>
          <a:prstGeom prst="line">
            <a:avLst/>
          </a:prstGeom>
          <a:solidFill>
            <a:schemeClr val="accent1"/>
          </a:solidFill>
          <a:ln w="381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ZoneTexte 17"/>
          <p:cNvSpPr txBox="1"/>
          <p:nvPr/>
        </p:nvSpPr>
        <p:spPr>
          <a:xfrm>
            <a:off x="447883" y="3783097"/>
            <a:ext cx="2171520" cy="461665"/>
          </a:xfrm>
          <a:prstGeom prst="rect">
            <a:avLst/>
          </a:prstGeom>
          <a:noFill/>
        </p:spPr>
        <p:txBody>
          <a:bodyPr wrap="square" rtlCol="0">
            <a:spAutoFit/>
          </a:bodyPr>
          <a:lstStyle/>
          <a:p>
            <a:pPr algn="ctr"/>
            <a:r>
              <a:rPr lang="fr-FR" dirty="0">
                <a:solidFill>
                  <a:schemeClr val="tx1"/>
                </a:solidFill>
              </a:rPr>
              <a:t>22 </a:t>
            </a:r>
            <a:r>
              <a:rPr lang="fr-FR" dirty="0" err="1">
                <a:solidFill>
                  <a:schemeClr val="tx1"/>
                </a:solidFill>
              </a:rPr>
              <a:t>years</a:t>
            </a:r>
            <a:endParaRPr lang="fr-FR" dirty="0">
              <a:solidFill>
                <a:schemeClr val="tx1"/>
              </a:solidFill>
            </a:endParaRPr>
          </a:p>
        </p:txBody>
      </p:sp>
      <p:sp>
        <p:nvSpPr>
          <p:cNvPr id="19" name="ZoneTexte 18"/>
          <p:cNvSpPr txBox="1"/>
          <p:nvPr/>
        </p:nvSpPr>
        <p:spPr>
          <a:xfrm>
            <a:off x="593737" y="4197737"/>
            <a:ext cx="466794" cy="246221"/>
          </a:xfrm>
          <a:prstGeom prst="rect">
            <a:avLst/>
          </a:prstGeom>
          <a:noFill/>
        </p:spPr>
        <p:txBody>
          <a:bodyPr wrap="none" rtlCol="0">
            <a:spAutoFit/>
          </a:bodyPr>
          <a:lstStyle/>
          <a:p>
            <a:r>
              <a:rPr lang="fr-FR" sz="1000" b="1" dirty="0">
                <a:solidFill>
                  <a:schemeClr val="tx1"/>
                </a:solidFill>
              </a:rPr>
              <a:t>2000</a:t>
            </a:r>
          </a:p>
        </p:txBody>
      </p:sp>
      <p:sp>
        <p:nvSpPr>
          <p:cNvPr id="20" name="ZoneTexte 19"/>
          <p:cNvSpPr txBox="1"/>
          <p:nvPr/>
        </p:nvSpPr>
        <p:spPr>
          <a:xfrm>
            <a:off x="2206478" y="4197737"/>
            <a:ext cx="466794" cy="246221"/>
          </a:xfrm>
          <a:prstGeom prst="rect">
            <a:avLst/>
          </a:prstGeom>
          <a:noFill/>
        </p:spPr>
        <p:txBody>
          <a:bodyPr wrap="none" rtlCol="0">
            <a:spAutoFit/>
          </a:bodyPr>
          <a:lstStyle/>
          <a:p>
            <a:r>
              <a:rPr lang="fr-FR" sz="1000" b="1" dirty="0">
                <a:solidFill>
                  <a:schemeClr val="tx1"/>
                </a:solidFill>
              </a:rPr>
              <a:t>2022</a:t>
            </a:r>
          </a:p>
        </p:txBody>
      </p:sp>
      <p:cxnSp>
        <p:nvCxnSpPr>
          <p:cNvPr id="21" name="Connecteur droit 20"/>
          <p:cNvCxnSpPr/>
          <p:nvPr/>
        </p:nvCxnSpPr>
        <p:spPr bwMode="auto">
          <a:xfrm flipH="1">
            <a:off x="827134" y="3740220"/>
            <a:ext cx="1" cy="457274"/>
          </a:xfrm>
          <a:prstGeom prst="line">
            <a:avLst/>
          </a:prstGeom>
          <a:solidFill>
            <a:schemeClr val="accent1"/>
          </a:solidFill>
          <a:ln w="190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cteur droit 21"/>
          <p:cNvCxnSpPr/>
          <p:nvPr/>
        </p:nvCxnSpPr>
        <p:spPr bwMode="auto">
          <a:xfrm flipH="1">
            <a:off x="2342270" y="3740463"/>
            <a:ext cx="1" cy="457274"/>
          </a:xfrm>
          <a:prstGeom prst="line">
            <a:avLst/>
          </a:prstGeom>
          <a:solidFill>
            <a:schemeClr val="accent1"/>
          </a:solidFill>
          <a:ln w="190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ogner un rectangle à un seul coin 24"/>
          <p:cNvSpPr/>
          <p:nvPr/>
        </p:nvSpPr>
        <p:spPr bwMode="auto">
          <a:xfrm>
            <a:off x="3133122" y="2140544"/>
            <a:ext cx="1779102" cy="1143410"/>
          </a:xfrm>
          <a:prstGeom prst="snip1Rect">
            <a:avLst>
              <a:gd name="adj" fmla="val 20878"/>
            </a:avLst>
          </a:prstGeom>
          <a:solidFill>
            <a:schemeClr val="accent6">
              <a:lumMod val="40000"/>
              <a:lumOff val="6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00"/>
                </a:solidFill>
                <a:effectLst/>
                <a:latin typeface="Arial" charset="0"/>
                <a:ea typeface="ＭＳ Ｐゴシック" charset="0"/>
                <a:cs typeface="Geneva" charset="0"/>
              </a:rPr>
              <a:t>Salammbô </a:t>
            </a:r>
            <a:r>
              <a:rPr kumimoji="0" lang="fr-FR" sz="1600" b="1" i="0" u="none" strike="noStrike" cap="none" normalizeH="0" baseline="0" dirty="0" err="1">
                <a:ln>
                  <a:noFill/>
                </a:ln>
                <a:solidFill>
                  <a:srgbClr val="000000"/>
                </a:solidFill>
                <a:effectLst/>
                <a:latin typeface="Arial" charset="0"/>
                <a:ea typeface="ＭＳ Ｐゴシック" charset="0"/>
                <a:cs typeface="Geneva" charset="0"/>
              </a:rPr>
              <a:t>EnKF</a:t>
            </a:r>
            <a:endParaRPr kumimoji="0" lang="fr-FR" sz="1600" b="1" i="0" u="none" strike="noStrike" cap="none" normalizeH="0" baseline="0" dirty="0">
              <a:ln>
                <a:noFill/>
              </a:ln>
              <a:solidFill>
                <a:srgbClr val="000000"/>
              </a:solidFill>
              <a:effectLst/>
              <a:latin typeface="Arial" charset="0"/>
              <a:ea typeface="ＭＳ Ｐゴシック" charset="0"/>
              <a:cs typeface="Geneva"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fr-FR" sz="1100" i="1" dirty="0">
              <a:solidFill>
                <a:srgbClr val="000000"/>
              </a:solidFill>
              <a:latin typeface="Arial" charset="0"/>
              <a:ea typeface="ＭＳ Ｐゴシック" charset="0"/>
              <a:cs typeface="Geneva"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sz="1100" i="1" dirty="0">
                <a:solidFill>
                  <a:srgbClr val="000000"/>
                </a:solidFill>
                <a:latin typeface="Arial" charset="0"/>
                <a:ea typeface="ＭＳ Ｐゴシック" charset="0"/>
                <a:cs typeface="Geneva" charset="0"/>
              </a:rPr>
              <a:t>New </a:t>
            </a:r>
            <a:r>
              <a:rPr lang="fr-FR" sz="1100" i="1" dirty="0" err="1">
                <a:solidFill>
                  <a:srgbClr val="000000"/>
                </a:solidFill>
                <a:latin typeface="Arial" charset="0"/>
                <a:ea typeface="ＭＳ Ｐゴシック" charset="0"/>
                <a:cs typeface="Geneva" charset="0"/>
              </a:rPr>
              <a:t>numerical</a:t>
            </a:r>
            <a:r>
              <a:rPr lang="fr-FR" sz="1100" i="1" dirty="0">
                <a:solidFill>
                  <a:srgbClr val="000000"/>
                </a:solidFill>
                <a:latin typeface="Arial" charset="0"/>
                <a:ea typeface="ＭＳ Ｐゴシック" charset="0"/>
                <a:cs typeface="Geneva" charset="0"/>
              </a:rPr>
              <a:t> </a:t>
            </a:r>
            <a:r>
              <a:rPr lang="fr-FR" sz="1100" i="1" dirty="0" err="1">
                <a:solidFill>
                  <a:srgbClr val="000000"/>
                </a:solidFill>
                <a:latin typeface="Arial" charset="0"/>
                <a:ea typeface="ＭＳ Ｐゴシック" charset="0"/>
                <a:cs typeface="Geneva" charset="0"/>
              </a:rPr>
              <a:t>solver</a:t>
            </a:r>
            <a:endParaRPr kumimoji="0" lang="fr-FR" sz="1100" i="1" u="none" strike="noStrike" cap="none" normalizeH="0" baseline="0" dirty="0">
              <a:ln>
                <a:noFill/>
              </a:ln>
              <a:solidFill>
                <a:srgbClr val="000000"/>
              </a:solidFill>
              <a:effectLst/>
              <a:latin typeface="Arial" charset="0"/>
              <a:ea typeface="ＭＳ Ｐゴシック" charset="0"/>
              <a:cs typeface="Geneva" charset="0"/>
            </a:endParaRPr>
          </a:p>
        </p:txBody>
      </p:sp>
      <p:pic>
        <p:nvPicPr>
          <p:cNvPr id="27" name="Imag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788" y="2040355"/>
            <a:ext cx="594181" cy="617716"/>
          </a:xfrm>
          <a:prstGeom prst="rect">
            <a:avLst/>
          </a:prstGeom>
        </p:spPr>
      </p:pic>
      <p:pic>
        <p:nvPicPr>
          <p:cNvPr id="28" name="Image 27"/>
          <p:cNvPicPr>
            <a:picLocks noChangeAspect="1"/>
          </p:cNvPicPr>
          <p:nvPr/>
        </p:nvPicPr>
        <p:blipFill rotWithShape="1">
          <a:blip r:embed="rId3" cstate="print">
            <a:extLst>
              <a:ext uri="{28A0092B-C50C-407E-A947-70E740481C1C}">
                <a14:useLocalDpi xmlns:a14="http://schemas.microsoft.com/office/drawing/2010/main" val="0"/>
              </a:ext>
            </a:extLst>
          </a:blip>
          <a:srcRect l="23377" t="19403" r="22938" b="17781"/>
          <a:stretch/>
        </p:blipFill>
        <p:spPr>
          <a:xfrm>
            <a:off x="5097482" y="2103611"/>
            <a:ext cx="490055" cy="534235"/>
          </a:xfrm>
          <a:prstGeom prst="rect">
            <a:avLst/>
          </a:prstGeom>
        </p:spPr>
      </p:pic>
      <p:sp>
        <p:nvSpPr>
          <p:cNvPr id="29" name="Virage 28"/>
          <p:cNvSpPr/>
          <p:nvPr/>
        </p:nvSpPr>
        <p:spPr bwMode="auto">
          <a:xfrm rot="10800000" flipH="1">
            <a:off x="1859218" y="2203832"/>
            <a:ext cx="1165891" cy="552163"/>
          </a:xfrm>
          <a:prstGeom prst="bentArrow">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aphicFrame>
        <p:nvGraphicFramePr>
          <p:cNvPr id="30" name="Tableau 29"/>
          <p:cNvGraphicFramePr>
            <a:graphicFrameLocks noGrp="1"/>
          </p:cNvGraphicFramePr>
          <p:nvPr>
            <p:extLst>
              <p:ext uri="{D42A27DB-BD31-4B8C-83A1-F6EECF244321}">
                <p14:modId xmlns:p14="http://schemas.microsoft.com/office/powerpoint/2010/main" val="3145303650"/>
              </p:ext>
            </p:extLst>
          </p:nvPr>
        </p:nvGraphicFramePr>
        <p:xfrm>
          <a:off x="593737" y="970288"/>
          <a:ext cx="4219354" cy="888235"/>
        </p:xfrm>
        <a:graphic>
          <a:graphicData uri="http://schemas.openxmlformats.org/drawingml/2006/table">
            <a:tbl>
              <a:tblPr firstRow="1" bandRow="1">
                <a:tableStyleId>{5C22544A-7EE6-4342-B048-85BDC9FD1C3A}</a:tableStyleId>
              </a:tblPr>
              <a:tblGrid>
                <a:gridCol w="726976">
                  <a:extLst>
                    <a:ext uri="{9D8B030D-6E8A-4147-A177-3AD203B41FA5}">
                      <a16:colId xmlns:a16="http://schemas.microsoft.com/office/drawing/2014/main" val="20000"/>
                    </a:ext>
                  </a:extLst>
                </a:gridCol>
                <a:gridCol w="3492378">
                  <a:extLst>
                    <a:ext uri="{9D8B030D-6E8A-4147-A177-3AD203B41FA5}">
                      <a16:colId xmlns:a16="http://schemas.microsoft.com/office/drawing/2014/main" val="20001"/>
                    </a:ext>
                  </a:extLst>
                </a:gridCol>
              </a:tblGrid>
              <a:tr h="180000">
                <a:tc>
                  <a:txBody>
                    <a:bodyPr/>
                    <a:lstStyle/>
                    <a:p>
                      <a:pPr algn="ctr"/>
                      <a:r>
                        <a:rPr lang="fr-FR" sz="800" b="1" dirty="0">
                          <a:solidFill>
                            <a:schemeClr val="tx1"/>
                          </a:solidFill>
                        </a:rPr>
                        <a:t>2000-2014</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 b="1" dirty="0">
                          <a:solidFill>
                            <a:schemeClr val="tx1"/>
                          </a:solidFill>
                        </a:rPr>
                        <a:t>HEO</a:t>
                      </a:r>
                      <a:r>
                        <a:rPr lang="fr-FR" sz="800" b="0" dirty="0">
                          <a:solidFill>
                            <a:schemeClr val="tx1"/>
                          </a:solidFill>
                        </a:rPr>
                        <a:t>: HEO3/</a:t>
                      </a:r>
                      <a:r>
                        <a:rPr lang="fr-FR" sz="800" b="0" dirty="0" err="1">
                          <a:solidFill>
                            <a:schemeClr val="tx1"/>
                          </a:solidFill>
                        </a:rPr>
                        <a:t>dsu</a:t>
                      </a:r>
                      <a:endParaRPr lang="fr-FR" sz="800" b="0" dirty="0">
                        <a:solidFill>
                          <a:schemeClr val="tx1"/>
                        </a:solidFill>
                      </a:endParaRPr>
                    </a:p>
                    <a:p>
                      <a:pPr algn="ctr"/>
                      <a:r>
                        <a:rPr lang="fr-FR" sz="800" b="1" dirty="0">
                          <a:solidFill>
                            <a:schemeClr val="tx1"/>
                          </a:solidFill>
                        </a:rPr>
                        <a:t>MEO</a:t>
                      </a:r>
                      <a:r>
                        <a:rPr lang="fr-FR" sz="800" b="0" dirty="0">
                          <a:solidFill>
                            <a:schemeClr val="tx1"/>
                          </a:solidFill>
                        </a:rPr>
                        <a:t>:</a:t>
                      </a:r>
                      <a:r>
                        <a:rPr lang="fr-FR" sz="800" b="0" baseline="0" dirty="0">
                          <a:solidFill>
                            <a:schemeClr val="tx1"/>
                          </a:solidFill>
                        </a:rPr>
                        <a:t> </a:t>
                      </a:r>
                      <a:r>
                        <a:rPr lang="fr-FR" sz="800" b="0" dirty="0">
                          <a:solidFill>
                            <a:schemeClr val="tx1"/>
                          </a:solidFill>
                        </a:rPr>
                        <a:t>NS33/bdd2, NS54/cxd2r</a:t>
                      </a:r>
                    </a:p>
                    <a:p>
                      <a:pPr algn="ctr"/>
                      <a:r>
                        <a:rPr lang="fr-FR" sz="800" b="1" dirty="0">
                          <a:solidFill>
                            <a:schemeClr val="tx1"/>
                          </a:solidFill>
                        </a:rPr>
                        <a:t>GEO</a:t>
                      </a:r>
                      <a:r>
                        <a:rPr lang="fr-FR" sz="800" b="0" dirty="0">
                          <a:solidFill>
                            <a:schemeClr val="tx1"/>
                          </a:solidFill>
                        </a:rPr>
                        <a:t>: LANL97A/</a:t>
                      </a:r>
                      <a:r>
                        <a:rPr lang="fr-FR" sz="800" b="0" dirty="0" err="1">
                          <a:solidFill>
                            <a:schemeClr val="tx1"/>
                          </a:solidFill>
                        </a:rPr>
                        <a:t>sopa</a:t>
                      </a:r>
                      <a:r>
                        <a:rPr lang="fr-FR" sz="800" b="0" dirty="0">
                          <a:solidFill>
                            <a:schemeClr val="tx1"/>
                          </a:solidFill>
                        </a:rPr>
                        <a:t>-esp, LANL02A/</a:t>
                      </a:r>
                      <a:r>
                        <a:rPr lang="fr-FR" sz="800" b="0" dirty="0" err="1">
                          <a:solidFill>
                            <a:schemeClr val="tx1"/>
                          </a:solidFill>
                        </a:rPr>
                        <a:t>sopa</a:t>
                      </a:r>
                      <a:r>
                        <a:rPr lang="fr-FR" sz="800" b="0" dirty="0">
                          <a:solidFill>
                            <a:schemeClr val="tx1"/>
                          </a:solidFill>
                        </a:rPr>
                        <a:t>-esp, GOES-12&amp;13/</a:t>
                      </a:r>
                      <a:r>
                        <a:rPr lang="fr-FR" sz="800" b="0" dirty="0" err="1">
                          <a:solidFill>
                            <a:schemeClr val="tx1"/>
                          </a:solidFill>
                        </a:rPr>
                        <a:t>maedpd</a:t>
                      </a:r>
                      <a:endParaRPr lang="fr-FR" sz="800" b="0"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3895">
                <a:tc>
                  <a:txBody>
                    <a:bodyPr/>
                    <a:lstStyle/>
                    <a:p>
                      <a:pPr algn="ctr"/>
                      <a:r>
                        <a:rPr lang="fr-FR" sz="800" b="1" dirty="0">
                          <a:solidFill>
                            <a:schemeClr val="tx1"/>
                          </a:solidFill>
                        </a:rPr>
                        <a:t>2014-2022</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 b="1" dirty="0">
                          <a:solidFill>
                            <a:schemeClr val="tx1"/>
                          </a:solidFill>
                        </a:rPr>
                        <a:t>HEO</a:t>
                      </a:r>
                      <a:r>
                        <a:rPr lang="fr-FR" sz="800" b="0" dirty="0">
                          <a:solidFill>
                            <a:schemeClr val="tx1"/>
                          </a:solidFill>
                        </a:rPr>
                        <a:t>: RBSP-A/</a:t>
                      </a:r>
                      <a:r>
                        <a:rPr lang="fr-FR" sz="800" b="0" dirty="0" err="1">
                          <a:solidFill>
                            <a:schemeClr val="tx1"/>
                          </a:solidFill>
                        </a:rPr>
                        <a:t>ect</a:t>
                      </a:r>
                      <a:r>
                        <a:rPr lang="fr-FR" sz="800" b="0" dirty="0">
                          <a:solidFill>
                            <a:schemeClr val="tx1"/>
                          </a:solidFill>
                        </a:rPr>
                        <a:t>, RBSP-B/</a:t>
                      </a:r>
                      <a:r>
                        <a:rPr lang="fr-FR" sz="800" b="0" dirty="0" err="1">
                          <a:solidFill>
                            <a:schemeClr val="tx1"/>
                          </a:solidFill>
                        </a:rPr>
                        <a:t>ect</a:t>
                      </a:r>
                      <a:r>
                        <a:rPr lang="fr-FR" sz="800" b="0" dirty="0">
                          <a:solidFill>
                            <a:schemeClr val="tx1"/>
                          </a:solidFill>
                        </a:rPr>
                        <a:t>, ARASE/</a:t>
                      </a:r>
                      <a:r>
                        <a:rPr lang="fr-FR" sz="800" b="0" dirty="0" err="1">
                          <a:solidFill>
                            <a:schemeClr val="tx1"/>
                          </a:solidFill>
                        </a:rPr>
                        <a:t>xep</a:t>
                      </a:r>
                      <a:endParaRPr lang="fr-FR" sz="800" b="0" dirty="0">
                        <a:solidFill>
                          <a:schemeClr val="tx1"/>
                        </a:solidFill>
                      </a:endParaRPr>
                    </a:p>
                    <a:p>
                      <a:pPr algn="ctr"/>
                      <a:r>
                        <a:rPr lang="fr-FR" sz="800" b="1" dirty="0">
                          <a:solidFill>
                            <a:schemeClr val="tx1"/>
                          </a:solidFill>
                        </a:rPr>
                        <a:t>MEO</a:t>
                      </a:r>
                      <a:r>
                        <a:rPr lang="fr-FR" sz="800" b="0" dirty="0">
                          <a:solidFill>
                            <a:schemeClr val="tx1"/>
                          </a:solidFill>
                        </a:rPr>
                        <a:t>:</a:t>
                      </a:r>
                      <a:r>
                        <a:rPr lang="fr-FR" sz="800" b="0" baseline="0" dirty="0">
                          <a:solidFill>
                            <a:schemeClr val="tx1"/>
                          </a:solidFill>
                        </a:rPr>
                        <a:t>  </a:t>
                      </a:r>
                      <a:r>
                        <a:rPr lang="fr-FR" sz="800" b="0" dirty="0">
                          <a:solidFill>
                            <a:schemeClr val="tx1"/>
                          </a:solidFill>
                        </a:rPr>
                        <a:t>NS54/cxd2r, NS72/cxd2f</a:t>
                      </a:r>
                    </a:p>
                    <a:p>
                      <a:pPr algn="ctr"/>
                      <a:r>
                        <a:rPr lang="fr-FR" sz="800" b="1" dirty="0">
                          <a:solidFill>
                            <a:schemeClr val="tx1"/>
                          </a:solidFill>
                        </a:rPr>
                        <a:t>GEO</a:t>
                      </a:r>
                      <a:r>
                        <a:rPr lang="fr-FR" sz="800" b="0" dirty="0">
                          <a:solidFill>
                            <a:schemeClr val="tx1"/>
                          </a:solidFill>
                        </a:rPr>
                        <a:t>: GOES-15/</a:t>
                      </a:r>
                      <a:r>
                        <a:rPr lang="fr-FR" sz="800" b="0" dirty="0" err="1">
                          <a:solidFill>
                            <a:schemeClr val="tx1"/>
                          </a:solidFill>
                        </a:rPr>
                        <a:t>maedpd</a:t>
                      </a:r>
                      <a:r>
                        <a:rPr lang="fr-FR" sz="800" b="0" baseline="0" dirty="0">
                          <a:solidFill>
                            <a:schemeClr val="tx1"/>
                          </a:solidFill>
                        </a:rPr>
                        <a:t> &amp; </a:t>
                      </a:r>
                      <a:r>
                        <a:rPr lang="fr-FR" sz="800" b="0" baseline="0" dirty="0" err="1">
                          <a:solidFill>
                            <a:schemeClr val="tx1"/>
                          </a:solidFill>
                        </a:rPr>
                        <a:t>sem</a:t>
                      </a:r>
                      <a:endParaRPr lang="fr-FR" sz="800" b="0" dirty="0">
                        <a:solidFill>
                          <a:schemeClr val="tx1"/>
                        </a:solidFill>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1" name="Accolade fermante 30"/>
          <p:cNvSpPr/>
          <p:nvPr/>
        </p:nvSpPr>
        <p:spPr bwMode="auto">
          <a:xfrm rot="5400000">
            <a:off x="2507146" y="-157575"/>
            <a:ext cx="297745" cy="4376949"/>
          </a:xfrm>
          <a:prstGeom prst="rightBrace">
            <a:avLst>
              <a:gd name="adj1" fmla="val 70625"/>
              <a:gd name="adj2" fmla="val 66723"/>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aphicFrame>
        <p:nvGraphicFramePr>
          <p:cNvPr id="32" name="Tableau 31"/>
          <p:cNvGraphicFramePr>
            <a:graphicFrameLocks noGrp="1"/>
          </p:cNvGraphicFramePr>
          <p:nvPr>
            <p:extLst>
              <p:ext uri="{D42A27DB-BD31-4B8C-83A1-F6EECF244321}">
                <p14:modId xmlns:p14="http://schemas.microsoft.com/office/powerpoint/2010/main" val="468183770"/>
              </p:ext>
            </p:extLst>
          </p:nvPr>
        </p:nvGraphicFramePr>
        <p:xfrm>
          <a:off x="5502508" y="809528"/>
          <a:ext cx="3154996" cy="1303020"/>
        </p:xfrm>
        <a:graphic>
          <a:graphicData uri="http://schemas.openxmlformats.org/drawingml/2006/table">
            <a:tbl>
              <a:tblPr firstRow="1" bandRow="1">
                <a:tableStyleId>{5C22544A-7EE6-4342-B048-85BDC9FD1C3A}</a:tableStyleId>
              </a:tblPr>
              <a:tblGrid>
                <a:gridCol w="1577498">
                  <a:extLst>
                    <a:ext uri="{9D8B030D-6E8A-4147-A177-3AD203B41FA5}">
                      <a16:colId xmlns:a16="http://schemas.microsoft.com/office/drawing/2014/main" val="20000"/>
                    </a:ext>
                  </a:extLst>
                </a:gridCol>
                <a:gridCol w="1577498">
                  <a:extLst>
                    <a:ext uri="{9D8B030D-6E8A-4147-A177-3AD203B41FA5}">
                      <a16:colId xmlns:a16="http://schemas.microsoft.com/office/drawing/2014/main" val="20001"/>
                    </a:ext>
                  </a:extLst>
                </a:gridCol>
              </a:tblGrid>
              <a:tr h="175260">
                <a:tc gridSpan="2">
                  <a:txBody>
                    <a:bodyPr/>
                    <a:lstStyle/>
                    <a:p>
                      <a:pPr algn="ctr"/>
                      <a:r>
                        <a:rPr lang="fr-FR" sz="900" b="1" dirty="0">
                          <a:solidFill>
                            <a:schemeClr val="tx1"/>
                          </a:solidFill>
                        </a:rPr>
                        <a:t>State of the art </a:t>
                      </a:r>
                      <a:r>
                        <a:rPr lang="fr-FR" sz="900" b="1" dirty="0" err="1">
                          <a:solidFill>
                            <a:schemeClr val="tx1"/>
                          </a:solidFill>
                        </a:rPr>
                        <a:t>physical</a:t>
                      </a:r>
                      <a:r>
                        <a:rPr lang="fr-FR" sz="900" b="1" baseline="0" dirty="0">
                          <a:solidFill>
                            <a:schemeClr val="tx1"/>
                          </a:solidFill>
                        </a:rPr>
                        <a:t> description of Salammbô</a:t>
                      </a:r>
                      <a:endParaRPr lang="fr-FR" sz="900" b="1"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4310">
                <a:tc>
                  <a:txBody>
                    <a:bodyPr/>
                    <a:lstStyle/>
                    <a:p>
                      <a:pPr algn="ctr"/>
                      <a:r>
                        <a:rPr lang="fr-FR" sz="800" b="0" dirty="0">
                          <a:solidFill>
                            <a:schemeClr val="tx1"/>
                          </a:solidFill>
                        </a:rPr>
                        <a:t>Radiation diffusion</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 b="0" i="1" dirty="0">
                          <a:solidFill>
                            <a:schemeClr val="tx1"/>
                          </a:solidFill>
                        </a:rPr>
                        <a:t>Boscher et al. 2018</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310">
                <a:tc>
                  <a:txBody>
                    <a:bodyPr/>
                    <a:lstStyle/>
                    <a:p>
                      <a:pPr algn="ctr"/>
                      <a:r>
                        <a:rPr lang="fr-FR" sz="800" b="0" dirty="0">
                          <a:solidFill>
                            <a:schemeClr val="tx1"/>
                          </a:solidFill>
                        </a:rPr>
                        <a:t>W-P interactions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 b="0" i="0" dirty="0">
                          <a:solidFill>
                            <a:schemeClr val="tx1"/>
                          </a:solidFill>
                        </a:rPr>
                        <a:t>WAPI </a:t>
                      </a:r>
                      <a:r>
                        <a:rPr lang="fr-FR" sz="800" b="0" i="0" dirty="0" err="1">
                          <a:solidFill>
                            <a:schemeClr val="tx1"/>
                          </a:solidFill>
                        </a:rPr>
                        <a:t>calculations</a:t>
                      </a:r>
                      <a:endParaRPr lang="fr-FR" sz="800" b="0" i="1"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4310">
                <a:tc>
                  <a:txBody>
                    <a:bodyPr/>
                    <a:lstStyle/>
                    <a:p>
                      <a:pPr algn="ctr"/>
                      <a:r>
                        <a:rPr lang="fr-FR" sz="800" b="0" dirty="0">
                          <a:solidFill>
                            <a:schemeClr val="tx1"/>
                          </a:solidFill>
                        </a:rPr>
                        <a:t>Frictions Collisions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 b="0" i="0" dirty="0" err="1">
                          <a:solidFill>
                            <a:schemeClr val="tx1"/>
                          </a:solidFill>
                        </a:rPr>
                        <a:t>using</a:t>
                      </a:r>
                      <a:r>
                        <a:rPr lang="fr-FR" sz="800" b="0" i="0" baseline="0" dirty="0">
                          <a:solidFill>
                            <a:schemeClr val="tx1"/>
                          </a:solidFill>
                        </a:rPr>
                        <a:t> </a:t>
                      </a:r>
                      <a:r>
                        <a:rPr lang="fr-FR" sz="800" b="0" i="1" dirty="0">
                          <a:solidFill>
                            <a:schemeClr val="tx1"/>
                          </a:solidFill>
                        </a:rPr>
                        <a:t>MSIS86</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4310">
                <a:tc>
                  <a:txBody>
                    <a:bodyPr/>
                    <a:lstStyle/>
                    <a:p>
                      <a:pPr algn="ctr"/>
                      <a:r>
                        <a:rPr lang="fr-FR" sz="800" b="0" dirty="0" err="1">
                          <a:solidFill>
                            <a:schemeClr val="tx1"/>
                          </a:solidFill>
                        </a:rPr>
                        <a:t>Dropouts</a:t>
                      </a:r>
                      <a:endParaRPr lang="fr-FR" sz="800" b="0"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 b="0" i="1" dirty="0">
                          <a:solidFill>
                            <a:schemeClr val="tx1"/>
                          </a:solidFill>
                        </a:rPr>
                        <a:t>Herrera</a:t>
                      </a:r>
                      <a:r>
                        <a:rPr lang="fr-FR" sz="800" b="0" i="1" baseline="0" dirty="0">
                          <a:solidFill>
                            <a:schemeClr val="tx1"/>
                          </a:solidFill>
                        </a:rPr>
                        <a:t> et al. 2016</a:t>
                      </a:r>
                      <a:endParaRPr lang="fr-FR" sz="800" b="0" i="1"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0040">
                <a:tc>
                  <a:txBody>
                    <a:bodyPr/>
                    <a:lstStyle/>
                    <a:p>
                      <a:pPr algn="ctr"/>
                      <a:r>
                        <a:rPr lang="fr-FR" sz="800" b="0" dirty="0" err="1">
                          <a:solidFill>
                            <a:schemeClr val="tx1"/>
                          </a:solidFill>
                        </a:rPr>
                        <a:t>Boundary</a:t>
                      </a:r>
                      <a:r>
                        <a:rPr lang="fr-FR" sz="800" b="0" dirty="0">
                          <a:solidFill>
                            <a:schemeClr val="tx1"/>
                          </a:solidFill>
                        </a:rPr>
                        <a:t> conditions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 b="0" i="1" baseline="0" dirty="0">
                          <a:solidFill>
                            <a:schemeClr val="tx1"/>
                          </a:solidFill>
                        </a:rPr>
                        <a:t>POES </a:t>
                      </a:r>
                      <a:r>
                        <a:rPr lang="fr-FR" sz="800" b="0" i="0" baseline="0" dirty="0">
                          <a:solidFill>
                            <a:schemeClr val="tx1"/>
                          </a:solidFill>
                        </a:rPr>
                        <a:t>data </a:t>
                      </a:r>
                      <a:r>
                        <a:rPr lang="fr-FR" sz="800" b="0" i="0" baseline="0" dirty="0" err="1">
                          <a:solidFill>
                            <a:schemeClr val="tx1"/>
                          </a:solidFill>
                        </a:rPr>
                        <a:t>based</a:t>
                      </a:r>
                      <a:r>
                        <a:rPr lang="fr-FR" sz="800" b="0" i="0" baseline="0" dirty="0">
                          <a:solidFill>
                            <a:schemeClr val="tx1"/>
                          </a:solidFill>
                        </a:rPr>
                        <a:t> BC</a:t>
                      </a:r>
                      <a:endParaRPr lang="fr-FR" sz="800" b="0" i="1"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3" name="Rectangle 32"/>
          <p:cNvSpPr/>
          <p:nvPr/>
        </p:nvSpPr>
        <p:spPr>
          <a:xfrm>
            <a:off x="1775969" y="2718923"/>
            <a:ext cx="1355871" cy="276999"/>
          </a:xfrm>
          <a:prstGeom prst="rect">
            <a:avLst/>
          </a:prstGeom>
        </p:spPr>
        <p:txBody>
          <a:bodyPr wrap="square">
            <a:spAutoFit/>
          </a:bodyPr>
          <a:lstStyle/>
          <a:p>
            <a:r>
              <a:rPr lang="en-US" sz="1200" b="0" i="1" dirty="0">
                <a:solidFill>
                  <a:schemeClr val="tx1"/>
                </a:solidFill>
              </a:rPr>
              <a:t>Assimilated data</a:t>
            </a:r>
          </a:p>
        </p:txBody>
      </p:sp>
      <p:sp>
        <p:nvSpPr>
          <p:cNvPr id="34" name="Virage 33"/>
          <p:cNvSpPr/>
          <p:nvPr/>
        </p:nvSpPr>
        <p:spPr bwMode="auto">
          <a:xfrm rot="10800000">
            <a:off x="4926762" y="2419857"/>
            <a:ext cx="928554" cy="440713"/>
          </a:xfrm>
          <a:prstGeom prst="bentArrow">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35" name="Rectangle 34"/>
          <p:cNvSpPr/>
          <p:nvPr/>
        </p:nvSpPr>
        <p:spPr>
          <a:xfrm>
            <a:off x="4824018" y="2844304"/>
            <a:ext cx="1280428" cy="646331"/>
          </a:xfrm>
          <a:prstGeom prst="rect">
            <a:avLst/>
          </a:prstGeom>
        </p:spPr>
        <p:txBody>
          <a:bodyPr wrap="square">
            <a:spAutoFit/>
          </a:bodyPr>
          <a:lstStyle/>
          <a:p>
            <a:pPr algn="ctr"/>
            <a:r>
              <a:rPr lang="en-US" sz="1200" b="0" i="1" dirty="0">
                <a:solidFill>
                  <a:schemeClr val="tx1"/>
                </a:solidFill>
              </a:rPr>
              <a:t>Retained</a:t>
            </a:r>
            <a:r>
              <a:rPr lang="fr-FR" sz="1200" b="0" i="1" dirty="0">
                <a:solidFill>
                  <a:schemeClr val="tx1"/>
                </a:solidFill>
              </a:rPr>
              <a:t> </a:t>
            </a:r>
            <a:r>
              <a:rPr lang="fr-FR" sz="1200" b="0" i="1" dirty="0" err="1">
                <a:solidFill>
                  <a:schemeClr val="tx1"/>
                </a:solidFill>
              </a:rPr>
              <a:t>physical</a:t>
            </a:r>
            <a:r>
              <a:rPr lang="fr-FR" sz="1200" b="0" i="1" dirty="0">
                <a:solidFill>
                  <a:schemeClr val="tx1"/>
                </a:solidFill>
              </a:rPr>
              <a:t> description</a:t>
            </a:r>
          </a:p>
        </p:txBody>
      </p:sp>
      <p:sp>
        <p:nvSpPr>
          <p:cNvPr id="36" name="Accolade fermante 35"/>
          <p:cNvSpPr/>
          <p:nvPr/>
        </p:nvSpPr>
        <p:spPr bwMode="auto">
          <a:xfrm rot="5400000">
            <a:off x="6929169" y="494738"/>
            <a:ext cx="328482" cy="3458643"/>
          </a:xfrm>
          <a:prstGeom prst="rightBrace">
            <a:avLst>
              <a:gd name="adj1" fmla="val 70446"/>
              <a:gd name="adj2" fmla="val 8717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pic>
        <p:nvPicPr>
          <p:cNvPr id="37" name="Imag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6150" y="2755996"/>
            <a:ext cx="234663" cy="218387"/>
          </a:xfrm>
          <a:prstGeom prst="rect">
            <a:avLst/>
          </a:prstGeom>
        </p:spPr>
      </p:pic>
      <p:sp>
        <p:nvSpPr>
          <p:cNvPr id="38" name="ZoneTexte 37"/>
          <p:cNvSpPr txBox="1"/>
          <p:nvPr/>
        </p:nvSpPr>
        <p:spPr>
          <a:xfrm>
            <a:off x="8113709" y="2966851"/>
            <a:ext cx="439544" cy="276999"/>
          </a:xfrm>
          <a:prstGeom prst="rect">
            <a:avLst/>
          </a:prstGeom>
          <a:noFill/>
        </p:spPr>
        <p:txBody>
          <a:bodyPr wrap="none" rtlCol="0">
            <a:spAutoFit/>
          </a:bodyPr>
          <a:lstStyle/>
          <a:p>
            <a:r>
              <a:rPr lang="fr-FR" sz="1200" b="0" dirty="0">
                <a:solidFill>
                  <a:schemeClr val="tx1"/>
                </a:solidFill>
              </a:rPr>
              <a:t>12h</a:t>
            </a:r>
          </a:p>
        </p:txBody>
      </p:sp>
      <p:pic>
        <p:nvPicPr>
          <p:cNvPr id="39" name="Image 38"/>
          <p:cNvPicPr>
            <a:picLocks noChangeAspect="1"/>
          </p:cNvPicPr>
          <p:nvPr/>
        </p:nvPicPr>
        <p:blipFill>
          <a:blip r:embed="rId5" cstate="print">
            <a:extLst>
              <a:ext uri="{BEBA8EAE-BF5A-486C-A8C5-ECC9F3942E4B}">
                <a14:imgProps xmlns:a14="http://schemas.microsoft.com/office/drawing/2010/main">
                  <a14:imgLayer r:embed="rId6">
                    <a14:imgEffect>
                      <a14:backgroundRemoval t="3000" b="97500" l="10000" r="95652">
                        <a14:foregroundMark x1="74130" y1="35000" x2="74130" y2="35000"/>
                        <a14:foregroundMark x1="75543" y1="71500" x2="75543" y2="71500"/>
                      </a14:backgroundRemoval>
                    </a14:imgEffect>
                  </a14:imgLayer>
                </a14:imgProps>
              </a:ext>
              <a:ext uri="{28A0092B-C50C-407E-A947-70E740481C1C}">
                <a14:useLocalDpi xmlns:a14="http://schemas.microsoft.com/office/drawing/2010/main" val="0"/>
              </a:ext>
            </a:extLst>
          </a:blip>
          <a:stretch>
            <a:fillRect/>
          </a:stretch>
        </p:blipFill>
        <p:spPr>
          <a:xfrm rot="2390940">
            <a:off x="5815665" y="2193952"/>
            <a:ext cx="759910" cy="512668"/>
          </a:xfrm>
          <a:prstGeom prst="rect">
            <a:avLst/>
          </a:prstGeom>
        </p:spPr>
      </p:pic>
      <p:pic>
        <p:nvPicPr>
          <p:cNvPr id="40" name="Imag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5075" y="2701609"/>
            <a:ext cx="482156" cy="361617"/>
          </a:xfrm>
          <a:prstGeom prst="rect">
            <a:avLst/>
          </a:prstGeom>
        </p:spPr>
      </p:pic>
      <p:sp>
        <p:nvSpPr>
          <p:cNvPr id="41" name="ZoneTexte 40"/>
          <p:cNvSpPr txBox="1"/>
          <p:nvPr/>
        </p:nvSpPr>
        <p:spPr>
          <a:xfrm>
            <a:off x="7865431" y="2411086"/>
            <a:ext cx="936103" cy="369332"/>
          </a:xfrm>
          <a:prstGeom prst="rect">
            <a:avLst/>
          </a:prstGeom>
          <a:noFill/>
        </p:spPr>
        <p:txBody>
          <a:bodyPr wrap="square" rtlCol="0">
            <a:spAutoFit/>
          </a:bodyPr>
          <a:lstStyle/>
          <a:p>
            <a:pPr algn="ctr"/>
            <a:r>
              <a:rPr lang="fr-FR" sz="900" b="1" dirty="0" err="1">
                <a:solidFill>
                  <a:schemeClr val="tx1"/>
                </a:solidFill>
              </a:rPr>
              <a:t>Computing</a:t>
            </a:r>
            <a:r>
              <a:rPr lang="fr-FR" sz="900" b="1" dirty="0">
                <a:solidFill>
                  <a:schemeClr val="tx1"/>
                </a:solidFill>
              </a:rPr>
              <a:t> time per </a:t>
            </a:r>
            <a:r>
              <a:rPr lang="fr-FR" sz="900" b="1" dirty="0" err="1">
                <a:solidFill>
                  <a:schemeClr val="tx1"/>
                </a:solidFill>
              </a:rPr>
              <a:t>year</a:t>
            </a:r>
            <a:endParaRPr lang="fr-FR" sz="900" b="1" dirty="0">
              <a:solidFill>
                <a:schemeClr val="tx1"/>
              </a:solidFill>
            </a:endParaRPr>
          </a:p>
        </p:txBody>
      </p:sp>
      <p:sp>
        <p:nvSpPr>
          <p:cNvPr id="42" name="ZoneTexte 41"/>
          <p:cNvSpPr txBox="1"/>
          <p:nvPr/>
        </p:nvSpPr>
        <p:spPr>
          <a:xfrm>
            <a:off x="7020273" y="2411086"/>
            <a:ext cx="936103" cy="369332"/>
          </a:xfrm>
          <a:prstGeom prst="rect">
            <a:avLst/>
          </a:prstGeom>
          <a:noFill/>
        </p:spPr>
        <p:txBody>
          <a:bodyPr wrap="square" rtlCol="0">
            <a:spAutoFit/>
          </a:bodyPr>
          <a:lstStyle/>
          <a:p>
            <a:pPr algn="ctr"/>
            <a:r>
              <a:rPr lang="fr-FR" sz="900" b="1" dirty="0">
                <a:solidFill>
                  <a:schemeClr val="tx1"/>
                </a:solidFill>
              </a:rPr>
              <a:t>Ensemble size</a:t>
            </a:r>
          </a:p>
        </p:txBody>
      </p:sp>
      <p:sp>
        <p:nvSpPr>
          <p:cNvPr id="43" name="ZoneTexte 42"/>
          <p:cNvSpPr txBox="1"/>
          <p:nvPr/>
        </p:nvSpPr>
        <p:spPr>
          <a:xfrm>
            <a:off x="7308315" y="2967946"/>
            <a:ext cx="439544" cy="276999"/>
          </a:xfrm>
          <a:prstGeom prst="rect">
            <a:avLst/>
          </a:prstGeom>
          <a:noFill/>
        </p:spPr>
        <p:txBody>
          <a:bodyPr wrap="none" rtlCol="0">
            <a:spAutoFit/>
          </a:bodyPr>
          <a:lstStyle/>
          <a:p>
            <a:r>
              <a:rPr lang="fr-FR" sz="1200" b="0" dirty="0">
                <a:solidFill>
                  <a:schemeClr val="tx1"/>
                </a:solidFill>
              </a:rPr>
              <a:t>100</a:t>
            </a:r>
          </a:p>
        </p:txBody>
      </p:sp>
      <p:sp>
        <p:nvSpPr>
          <p:cNvPr id="44" name="ZoneTexte 43"/>
          <p:cNvSpPr txBox="1"/>
          <p:nvPr/>
        </p:nvSpPr>
        <p:spPr>
          <a:xfrm>
            <a:off x="6143902" y="2453986"/>
            <a:ext cx="936103" cy="230832"/>
          </a:xfrm>
          <a:prstGeom prst="rect">
            <a:avLst/>
          </a:prstGeom>
          <a:noFill/>
        </p:spPr>
        <p:txBody>
          <a:bodyPr wrap="square" rtlCol="0">
            <a:spAutoFit/>
          </a:bodyPr>
          <a:lstStyle/>
          <a:p>
            <a:pPr algn="ctr"/>
            <a:r>
              <a:rPr lang="fr-FR" sz="900" b="1" dirty="0" err="1">
                <a:solidFill>
                  <a:schemeClr val="tx1"/>
                </a:solidFill>
              </a:rPr>
              <a:t>Mesh</a:t>
            </a:r>
            <a:endParaRPr lang="fr-FR" sz="900" b="1" dirty="0">
              <a:solidFill>
                <a:schemeClr val="tx1"/>
              </a:solidFill>
            </a:endParaRPr>
          </a:p>
        </p:txBody>
      </p:sp>
      <p:grpSp>
        <p:nvGrpSpPr>
          <p:cNvPr id="45" name="Groupe 44"/>
          <p:cNvGrpSpPr/>
          <p:nvPr/>
        </p:nvGrpSpPr>
        <p:grpSpPr>
          <a:xfrm>
            <a:off x="6340950" y="2635882"/>
            <a:ext cx="589779" cy="387429"/>
            <a:chOff x="6322481" y="3621740"/>
            <a:chExt cx="589779" cy="516572"/>
          </a:xfrm>
        </p:grpSpPr>
        <p:cxnSp>
          <p:nvCxnSpPr>
            <p:cNvPr id="46" name="Connecteur droit 45"/>
            <p:cNvCxnSpPr/>
            <p:nvPr/>
          </p:nvCxnSpPr>
          <p:spPr bwMode="auto">
            <a:xfrm>
              <a:off x="6660232" y="3716417"/>
              <a:ext cx="0" cy="42189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Connecteur droit 46"/>
            <p:cNvCxnSpPr/>
            <p:nvPr/>
          </p:nvCxnSpPr>
          <p:spPr bwMode="auto">
            <a:xfrm flipH="1">
              <a:off x="6387060" y="3921408"/>
              <a:ext cx="525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Connecteur droit 47"/>
            <p:cNvCxnSpPr/>
            <p:nvPr/>
          </p:nvCxnSpPr>
          <p:spPr bwMode="auto">
            <a:xfrm>
              <a:off x="6482346" y="3621740"/>
              <a:ext cx="0" cy="35739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Connecteur droit 48"/>
            <p:cNvCxnSpPr/>
            <p:nvPr/>
          </p:nvCxnSpPr>
          <p:spPr bwMode="auto">
            <a:xfrm flipH="1">
              <a:off x="6322481" y="3791194"/>
              <a:ext cx="525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Ellipse 49"/>
            <p:cNvSpPr/>
            <p:nvPr/>
          </p:nvSpPr>
          <p:spPr bwMode="auto">
            <a:xfrm>
              <a:off x="6624228" y="3750544"/>
              <a:ext cx="72008" cy="7158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51" name="Ellipse 50"/>
            <p:cNvSpPr/>
            <p:nvPr/>
          </p:nvSpPr>
          <p:spPr bwMode="auto">
            <a:xfrm>
              <a:off x="6624228" y="3885614"/>
              <a:ext cx="72008" cy="7158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52" name="Ellipse 51"/>
            <p:cNvSpPr/>
            <p:nvPr/>
          </p:nvSpPr>
          <p:spPr bwMode="auto">
            <a:xfrm>
              <a:off x="6444207" y="3885614"/>
              <a:ext cx="72008" cy="7158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53" name="Ellipse 52"/>
            <p:cNvSpPr/>
            <p:nvPr/>
          </p:nvSpPr>
          <p:spPr bwMode="auto">
            <a:xfrm>
              <a:off x="6444207" y="3749984"/>
              <a:ext cx="72008" cy="71588"/>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grpSp>
      <p:sp>
        <p:nvSpPr>
          <p:cNvPr id="54" name="ZoneTexte 53"/>
          <p:cNvSpPr txBox="1"/>
          <p:nvPr/>
        </p:nvSpPr>
        <p:spPr>
          <a:xfrm>
            <a:off x="6202843" y="2965495"/>
            <a:ext cx="889987" cy="246221"/>
          </a:xfrm>
          <a:prstGeom prst="rect">
            <a:avLst/>
          </a:prstGeom>
          <a:noFill/>
        </p:spPr>
        <p:txBody>
          <a:bodyPr wrap="none" rtlCol="0">
            <a:spAutoFit/>
          </a:bodyPr>
          <a:lstStyle/>
          <a:p>
            <a:r>
              <a:rPr lang="fr-FR" sz="1000" b="0" dirty="0">
                <a:solidFill>
                  <a:schemeClr val="tx1"/>
                </a:solidFill>
              </a:rPr>
              <a:t>34 x 25 x 34</a:t>
            </a:r>
          </a:p>
        </p:txBody>
      </p:sp>
      <p:sp>
        <p:nvSpPr>
          <p:cNvPr id="56" name="ZoneTexte 55">
            <a:extLst>
              <a:ext uri="{FF2B5EF4-FFF2-40B4-BE49-F238E27FC236}">
                <a16:creationId xmlns:a16="http://schemas.microsoft.com/office/drawing/2014/main" id="{8A96D9E9-BA33-4C6C-8540-D006CB4A261E}"/>
              </a:ext>
            </a:extLst>
          </p:cNvPr>
          <p:cNvSpPr txBox="1"/>
          <p:nvPr/>
        </p:nvSpPr>
        <p:spPr>
          <a:xfrm>
            <a:off x="6405529" y="4449474"/>
            <a:ext cx="2122820" cy="276999"/>
          </a:xfrm>
          <a:prstGeom prst="rect">
            <a:avLst/>
          </a:prstGeom>
          <a:noFill/>
        </p:spPr>
        <p:txBody>
          <a:bodyPr wrap="square" rtlCol="0">
            <a:spAutoFit/>
          </a:bodyPr>
          <a:lstStyle/>
          <a:p>
            <a:pPr algn="ctr"/>
            <a:r>
              <a:rPr lang="en-GB" sz="1200" b="0" dirty="0">
                <a:solidFill>
                  <a:schemeClr val="tx1"/>
                </a:solidFill>
              </a:rPr>
              <a:t>Reanalysis database</a:t>
            </a:r>
          </a:p>
        </p:txBody>
      </p:sp>
      <p:sp>
        <p:nvSpPr>
          <p:cNvPr id="57" name="Organigramme : Disque magnétique 56">
            <a:extLst>
              <a:ext uri="{FF2B5EF4-FFF2-40B4-BE49-F238E27FC236}">
                <a16:creationId xmlns:a16="http://schemas.microsoft.com/office/drawing/2014/main" id="{B915267F-D74E-44F3-9DF4-9DC741518635}"/>
              </a:ext>
            </a:extLst>
          </p:cNvPr>
          <p:cNvSpPr/>
          <p:nvPr/>
        </p:nvSpPr>
        <p:spPr bwMode="auto">
          <a:xfrm>
            <a:off x="6904688" y="3327213"/>
            <a:ext cx="1037283" cy="1092376"/>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1200" dirty="0">
                <a:solidFill>
                  <a:schemeClr val="tx1"/>
                </a:solidFill>
              </a:rPr>
              <a:t>Median and ensemble PSD values</a:t>
            </a:r>
          </a:p>
        </p:txBody>
      </p:sp>
      <p:sp>
        <p:nvSpPr>
          <p:cNvPr id="58" name="Virage 25">
            <a:extLst>
              <a:ext uri="{FF2B5EF4-FFF2-40B4-BE49-F238E27FC236}">
                <a16:creationId xmlns:a16="http://schemas.microsoft.com/office/drawing/2014/main" id="{3BBDF723-E9C5-43E6-BACC-409F277C5F5B}"/>
              </a:ext>
            </a:extLst>
          </p:cNvPr>
          <p:cNvSpPr/>
          <p:nvPr/>
        </p:nvSpPr>
        <p:spPr bwMode="auto">
          <a:xfrm rot="10800000" flipH="1">
            <a:off x="4572000" y="3316575"/>
            <a:ext cx="2326749" cy="786659"/>
          </a:xfrm>
          <a:prstGeom prst="bentArrow">
            <a:avLst>
              <a:gd name="adj1" fmla="val 25000"/>
              <a:gd name="adj2" fmla="val 25000"/>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Geneva" charset="0"/>
            </a:endParaRPr>
          </a:p>
        </p:txBody>
      </p:sp>
      <p:sp>
        <p:nvSpPr>
          <p:cNvPr id="60" name="Rectangle : coins arrondis 65">
            <a:extLst>
              <a:ext uri="{FF2B5EF4-FFF2-40B4-BE49-F238E27FC236}">
                <a16:creationId xmlns:a16="http://schemas.microsoft.com/office/drawing/2014/main" id="{EE562C2C-902B-4E11-A7EE-6B46C1B2E71D}"/>
              </a:ext>
            </a:extLst>
          </p:cNvPr>
          <p:cNvSpPr/>
          <p:nvPr/>
        </p:nvSpPr>
        <p:spPr bwMode="auto">
          <a:xfrm>
            <a:off x="3116014" y="4058949"/>
            <a:ext cx="2268262" cy="52902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a:ln>
                  <a:noFill/>
                </a:ln>
                <a:solidFill>
                  <a:schemeClr val="tx1"/>
                </a:solidFill>
                <a:effectLst/>
                <a:latin typeface="Arial" charset="0"/>
                <a:ea typeface="ＭＳ Ｐゴシック" charset="0"/>
                <a:cs typeface="Geneva" charset="0"/>
              </a:rPr>
              <a:t>Low alti</a:t>
            </a:r>
            <a:r>
              <a:rPr lang="en-GB" sz="1400" dirty="0">
                <a:solidFill>
                  <a:schemeClr val="tx1"/>
                </a:solidFill>
                <a:cs typeface="Geneva" charset="0"/>
              </a:rPr>
              <a:t>tude model</a:t>
            </a:r>
          </a:p>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chemeClr val="tx1"/>
                </a:solidFill>
                <a:cs typeface="Geneva" charset="0"/>
              </a:rPr>
              <a:t> </a:t>
            </a:r>
            <a:r>
              <a:rPr lang="en-GB" sz="900" dirty="0">
                <a:solidFill>
                  <a:schemeClr val="tx1"/>
                </a:solidFill>
                <a:cs typeface="Geneva" charset="0"/>
              </a:rPr>
              <a:t>from ONERA at 1500km</a:t>
            </a:r>
            <a:endParaRPr kumimoji="0" lang="en-GB" sz="900" i="0" u="none" strike="noStrike" cap="none" normalizeH="0" baseline="0" dirty="0">
              <a:ln>
                <a:noFill/>
              </a:ln>
              <a:solidFill>
                <a:schemeClr val="tx1"/>
              </a:solidFill>
              <a:effectLst/>
              <a:cs typeface="Geneva" charset="0"/>
            </a:endParaRPr>
          </a:p>
        </p:txBody>
      </p:sp>
      <p:sp>
        <p:nvSpPr>
          <p:cNvPr id="61" name="Flèche : haut 73">
            <a:extLst>
              <a:ext uri="{FF2B5EF4-FFF2-40B4-BE49-F238E27FC236}">
                <a16:creationId xmlns:a16="http://schemas.microsoft.com/office/drawing/2014/main" id="{57CF7944-E7F8-48BD-976D-CB6826F7E3B9}"/>
              </a:ext>
            </a:extLst>
          </p:cNvPr>
          <p:cNvSpPr/>
          <p:nvPr/>
        </p:nvSpPr>
        <p:spPr bwMode="auto">
          <a:xfrm>
            <a:off x="3491880" y="3316574"/>
            <a:ext cx="289990" cy="712686"/>
          </a:xfrm>
          <a:prstGeom prst="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0"/>
              <a:cs typeface="Geneva" charset="0"/>
            </a:endParaRPr>
          </a:p>
        </p:txBody>
      </p:sp>
      <p:sp>
        <p:nvSpPr>
          <p:cNvPr id="62" name="Rectangle 61"/>
          <p:cNvSpPr/>
          <p:nvPr/>
        </p:nvSpPr>
        <p:spPr>
          <a:xfrm>
            <a:off x="3707905" y="3497723"/>
            <a:ext cx="864096" cy="461665"/>
          </a:xfrm>
          <a:prstGeom prst="rect">
            <a:avLst/>
          </a:prstGeom>
        </p:spPr>
        <p:txBody>
          <a:bodyPr wrap="square">
            <a:spAutoFit/>
          </a:bodyPr>
          <a:lstStyle/>
          <a:p>
            <a:pPr algn="ctr"/>
            <a:r>
              <a:rPr lang="en-US" sz="1200" b="0" i="1" dirty="0">
                <a:solidFill>
                  <a:schemeClr val="tx1"/>
                </a:solidFill>
              </a:rPr>
              <a:t>Low alt.</a:t>
            </a:r>
          </a:p>
          <a:p>
            <a:pPr algn="ctr"/>
            <a:r>
              <a:rPr lang="en-US" sz="1200" b="0" i="1" dirty="0">
                <a:solidFill>
                  <a:schemeClr val="tx1"/>
                </a:solidFill>
              </a:rPr>
              <a:t>BC</a:t>
            </a:r>
          </a:p>
        </p:txBody>
      </p:sp>
      <p:sp>
        <p:nvSpPr>
          <p:cNvPr id="63" name="Rectangle 62">
            <a:extLst>
              <a:ext uri="{FF2B5EF4-FFF2-40B4-BE49-F238E27FC236}">
                <a16:creationId xmlns:a16="http://schemas.microsoft.com/office/drawing/2014/main" id="{E04F6557-32A9-4BDA-AFB0-5B7616F7F312}"/>
              </a:ext>
            </a:extLst>
          </p:cNvPr>
          <p:cNvSpPr/>
          <p:nvPr/>
        </p:nvSpPr>
        <p:spPr bwMode="auto">
          <a:xfrm>
            <a:off x="946103" y="3497852"/>
            <a:ext cx="1177174" cy="23337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200" i="1" dirty="0">
                <a:solidFill>
                  <a:srgbClr val="000000"/>
                </a:solidFill>
                <a:latin typeface="Arial" charset="0"/>
                <a:ea typeface="ＭＳ Ｐゴシック" charset="0"/>
                <a:cs typeface="Geneva" charset="0"/>
              </a:rPr>
              <a:t>Cycle 24</a:t>
            </a:r>
            <a:endParaRPr kumimoji="0" lang="en-US" sz="1200" i="1" u="none" strike="noStrike" cap="none" normalizeH="0" baseline="0" dirty="0">
              <a:ln>
                <a:noFill/>
              </a:ln>
              <a:solidFill>
                <a:srgbClr val="000000"/>
              </a:solidFill>
              <a:effectLst/>
              <a:latin typeface="Arial" charset="0"/>
              <a:ea typeface="ＭＳ Ｐゴシック" charset="0"/>
              <a:cs typeface="Geneva" charset="0"/>
            </a:endParaRPr>
          </a:p>
        </p:txBody>
      </p:sp>
      <p:sp>
        <p:nvSpPr>
          <p:cNvPr id="55" name="Titre 1"/>
          <p:cNvSpPr txBox="1">
            <a:spLocks/>
          </p:cNvSpPr>
          <p:nvPr/>
        </p:nvSpPr>
        <p:spPr>
          <a:xfrm>
            <a:off x="155129"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a:t>New </a:t>
            </a:r>
            <a:r>
              <a:rPr lang="fr-FR" sz="2000" kern="0" dirty="0" err="1"/>
              <a:t>approach</a:t>
            </a:r>
            <a:r>
              <a:rPr lang="fr-FR" sz="2000" kern="0" dirty="0"/>
              <a:t> for GREEN-NG</a:t>
            </a:r>
          </a:p>
        </p:txBody>
      </p:sp>
      <p:sp>
        <p:nvSpPr>
          <p:cNvPr id="59"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8</a:t>
            </a:fld>
            <a:endParaRPr lang="fr-FR" dirty="0"/>
          </a:p>
        </p:txBody>
      </p:sp>
    </p:spTree>
    <p:extLst>
      <p:ext uri="{BB962C8B-B14F-4D97-AF65-F5344CB8AC3E}">
        <p14:creationId xmlns:p14="http://schemas.microsoft.com/office/powerpoint/2010/main" val="26361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197" y="2687953"/>
            <a:ext cx="3883211" cy="136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59" y="1142204"/>
            <a:ext cx="3513112" cy="136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24" y="2704733"/>
            <a:ext cx="3468782" cy="138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834" y="1110219"/>
            <a:ext cx="3344574" cy="132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a:extLst>
              <a:ext uri="{FF2B5EF4-FFF2-40B4-BE49-F238E27FC236}">
                <a16:creationId xmlns:a16="http://schemas.microsoft.com/office/drawing/2014/main" id="{91FB6946-2CE6-441A-8F2A-8A80D840BA33}"/>
              </a:ext>
            </a:extLst>
          </p:cNvPr>
          <p:cNvSpPr txBox="1"/>
          <p:nvPr/>
        </p:nvSpPr>
        <p:spPr>
          <a:xfrm>
            <a:off x="1491318" y="2550993"/>
            <a:ext cx="1861767" cy="276999"/>
          </a:xfrm>
          <a:prstGeom prst="rect">
            <a:avLst/>
          </a:prstGeom>
          <a:noFill/>
        </p:spPr>
        <p:txBody>
          <a:bodyPr wrap="square" rtlCol="0">
            <a:spAutoFit/>
          </a:bodyPr>
          <a:lstStyle/>
          <a:p>
            <a:pPr algn="ctr"/>
            <a:r>
              <a:rPr lang="fr-FR" sz="1200" dirty="0"/>
              <a:t>2 MeV 2002-2005</a:t>
            </a:r>
          </a:p>
        </p:txBody>
      </p:sp>
      <p:sp>
        <p:nvSpPr>
          <p:cNvPr id="22" name="ZoneTexte 21">
            <a:extLst>
              <a:ext uri="{FF2B5EF4-FFF2-40B4-BE49-F238E27FC236}">
                <a16:creationId xmlns:a16="http://schemas.microsoft.com/office/drawing/2014/main" id="{C8B9F9C7-6217-432D-A8DB-206E6DEDEE4A}"/>
              </a:ext>
            </a:extLst>
          </p:cNvPr>
          <p:cNvSpPr txBox="1"/>
          <p:nvPr/>
        </p:nvSpPr>
        <p:spPr>
          <a:xfrm>
            <a:off x="1570925" y="987574"/>
            <a:ext cx="1529585" cy="276999"/>
          </a:xfrm>
          <a:prstGeom prst="rect">
            <a:avLst/>
          </a:prstGeom>
          <a:noFill/>
        </p:spPr>
        <p:txBody>
          <a:bodyPr wrap="none" rtlCol="0">
            <a:spAutoFit/>
          </a:bodyPr>
          <a:lstStyle/>
          <a:p>
            <a:pPr algn="ctr"/>
            <a:r>
              <a:rPr lang="fr-FR" sz="1200" dirty="0"/>
              <a:t>500 keV 2014-2017</a:t>
            </a:r>
          </a:p>
        </p:txBody>
      </p:sp>
      <p:sp>
        <p:nvSpPr>
          <p:cNvPr id="23" name="ZoneTexte 22">
            <a:extLst>
              <a:ext uri="{FF2B5EF4-FFF2-40B4-BE49-F238E27FC236}">
                <a16:creationId xmlns:a16="http://schemas.microsoft.com/office/drawing/2014/main" id="{91FB6946-2CE6-441A-8F2A-8A80D840BA33}"/>
              </a:ext>
            </a:extLst>
          </p:cNvPr>
          <p:cNvSpPr txBox="1"/>
          <p:nvPr/>
        </p:nvSpPr>
        <p:spPr>
          <a:xfrm>
            <a:off x="5513325" y="947420"/>
            <a:ext cx="1861767" cy="276999"/>
          </a:xfrm>
          <a:prstGeom prst="rect">
            <a:avLst/>
          </a:prstGeom>
          <a:noFill/>
        </p:spPr>
        <p:txBody>
          <a:bodyPr wrap="square" rtlCol="0">
            <a:spAutoFit/>
          </a:bodyPr>
          <a:lstStyle/>
          <a:p>
            <a:pPr algn="ctr"/>
            <a:r>
              <a:rPr lang="fr-FR" sz="1200" dirty="0"/>
              <a:t>3 MeV 2000-2002</a:t>
            </a:r>
          </a:p>
        </p:txBody>
      </p:sp>
      <p:sp>
        <p:nvSpPr>
          <p:cNvPr id="24" name="ZoneTexte 23"/>
          <p:cNvSpPr txBox="1"/>
          <p:nvPr/>
        </p:nvSpPr>
        <p:spPr>
          <a:xfrm>
            <a:off x="179513" y="555526"/>
            <a:ext cx="8703131" cy="338554"/>
          </a:xfrm>
          <a:prstGeom prst="rect">
            <a:avLst/>
          </a:prstGeom>
          <a:noFill/>
        </p:spPr>
        <p:txBody>
          <a:bodyPr wrap="square" rtlCol="0">
            <a:spAutoFit/>
          </a:bodyPr>
          <a:lstStyle/>
          <a:p>
            <a:r>
              <a:rPr lang="en-US" sz="1600" dirty="0">
                <a:solidFill>
                  <a:schemeClr val="tx1"/>
                </a:solidFill>
              </a:rPr>
              <a:t>Examples of fluxes providing by the re-analysis database </a:t>
            </a:r>
            <a:r>
              <a:rPr lang="en-US" sz="1200" dirty="0">
                <a:solidFill>
                  <a:schemeClr val="tx1"/>
                </a:solidFill>
              </a:rPr>
              <a:t>(at equator)</a:t>
            </a:r>
            <a:endParaRPr lang="en-US" sz="1200" b="1" dirty="0">
              <a:solidFill>
                <a:schemeClr val="tx1"/>
              </a:solidFill>
            </a:endParaRPr>
          </a:p>
        </p:txBody>
      </p:sp>
      <p:sp>
        <p:nvSpPr>
          <p:cNvPr id="25" name="ZoneTexte 24">
            <a:extLst>
              <a:ext uri="{FF2B5EF4-FFF2-40B4-BE49-F238E27FC236}">
                <a16:creationId xmlns:a16="http://schemas.microsoft.com/office/drawing/2014/main" id="{91FB6946-2CE6-441A-8F2A-8A80D840BA33}"/>
              </a:ext>
            </a:extLst>
          </p:cNvPr>
          <p:cNvSpPr txBox="1"/>
          <p:nvPr/>
        </p:nvSpPr>
        <p:spPr>
          <a:xfrm>
            <a:off x="5523766" y="2510775"/>
            <a:ext cx="1861767" cy="276999"/>
          </a:xfrm>
          <a:prstGeom prst="rect">
            <a:avLst/>
          </a:prstGeom>
          <a:noFill/>
        </p:spPr>
        <p:txBody>
          <a:bodyPr wrap="square" rtlCol="0">
            <a:spAutoFit/>
          </a:bodyPr>
          <a:lstStyle/>
          <a:p>
            <a:pPr algn="ctr"/>
            <a:r>
              <a:rPr lang="fr-FR" sz="1200" dirty="0"/>
              <a:t>3 MeV 2014-2017</a:t>
            </a:r>
          </a:p>
        </p:txBody>
      </p:sp>
      <p:sp>
        <p:nvSpPr>
          <p:cNvPr id="10" name="ZoneTexte 9"/>
          <p:cNvSpPr txBox="1"/>
          <p:nvPr/>
        </p:nvSpPr>
        <p:spPr>
          <a:xfrm>
            <a:off x="266700" y="4204488"/>
            <a:ext cx="8496944" cy="461665"/>
          </a:xfrm>
          <a:prstGeom prst="rect">
            <a:avLst/>
          </a:prstGeom>
          <a:noFill/>
        </p:spPr>
        <p:txBody>
          <a:bodyPr wrap="square" rtlCol="0">
            <a:spAutoFit/>
          </a:bodyPr>
          <a:lstStyle/>
          <a:p>
            <a:r>
              <a:rPr lang="fr-FR" sz="1200" dirty="0">
                <a:solidFill>
                  <a:srgbClr val="C00000"/>
                </a:solidFill>
                <a:sym typeface="Wingdings" panose="05000000000000000000" pitchFamily="2" charset="2"/>
              </a:rPr>
              <a:t> For more </a:t>
            </a:r>
            <a:r>
              <a:rPr lang="fr-FR" sz="1200" dirty="0" err="1">
                <a:solidFill>
                  <a:srgbClr val="C00000"/>
                </a:solidFill>
                <a:sym typeface="Wingdings" panose="05000000000000000000" pitchFamily="2" charset="2"/>
              </a:rPr>
              <a:t>details</a:t>
            </a:r>
            <a:r>
              <a:rPr lang="fr-FR" sz="1200" dirty="0">
                <a:solidFill>
                  <a:srgbClr val="C00000"/>
                </a:solidFill>
                <a:sym typeface="Wingdings" panose="05000000000000000000" pitchFamily="2" charset="2"/>
              </a:rPr>
              <a:t> about the techniques for </a:t>
            </a:r>
            <a:r>
              <a:rPr lang="fr-FR" sz="1200" dirty="0" err="1">
                <a:solidFill>
                  <a:srgbClr val="C00000"/>
                </a:solidFill>
                <a:sym typeface="Wingdings" panose="05000000000000000000" pitchFamily="2" charset="2"/>
              </a:rPr>
              <a:t>obtaining</a:t>
            </a:r>
            <a:r>
              <a:rPr lang="fr-FR" sz="1200" dirty="0">
                <a:solidFill>
                  <a:srgbClr val="C00000"/>
                </a:solidFill>
                <a:sym typeface="Wingdings" panose="05000000000000000000" pitchFamily="2" charset="2"/>
              </a:rPr>
              <a:t> </a:t>
            </a:r>
            <a:r>
              <a:rPr lang="fr-FR" sz="1200" dirty="0" err="1">
                <a:solidFill>
                  <a:srgbClr val="C00000"/>
                </a:solidFill>
                <a:sym typeface="Wingdings" panose="05000000000000000000" pitchFamily="2" charset="2"/>
              </a:rPr>
              <a:t>this</a:t>
            </a:r>
            <a:r>
              <a:rPr lang="fr-FR" sz="1200" dirty="0">
                <a:solidFill>
                  <a:srgbClr val="C00000"/>
                </a:solidFill>
                <a:sym typeface="Wingdings" panose="05000000000000000000" pitchFamily="2" charset="2"/>
              </a:rPr>
              <a:t> </a:t>
            </a:r>
            <a:r>
              <a:rPr lang="fr-FR" sz="1200" dirty="0" err="1">
                <a:solidFill>
                  <a:srgbClr val="C00000"/>
                </a:solidFill>
                <a:sym typeface="Wingdings" panose="05000000000000000000" pitchFamily="2" charset="2"/>
              </a:rPr>
              <a:t>kind</a:t>
            </a:r>
            <a:r>
              <a:rPr lang="fr-FR" sz="1200" dirty="0">
                <a:solidFill>
                  <a:srgbClr val="C00000"/>
                </a:solidFill>
                <a:sym typeface="Wingdings" panose="05000000000000000000" pitchFamily="2" charset="2"/>
              </a:rPr>
              <a:t> of </a:t>
            </a:r>
            <a:r>
              <a:rPr lang="fr-FR" sz="1200" dirty="0" err="1">
                <a:solidFill>
                  <a:srgbClr val="C00000"/>
                </a:solidFill>
                <a:sym typeface="Wingdings" panose="05000000000000000000" pitchFamily="2" charset="2"/>
              </a:rPr>
              <a:t>re-analysis</a:t>
            </a:r>
            <a:r>
              <a:rPr lang="fr-FR" sz="1200" dirty="0">
                <a:solidFill>
                  <a:srgbClr val="C00000"/>
                </a:solidFill>
                <a:sym typeface="Wingdings" panose="05000000000000000000" pitchFamily="2" charset="2"/>
              </a:rPr>
              <a:t> </a:t>
            </a:r>
            <a:r>
              <a:rPr lang="fr-FR" sz="1200" dirty="0" err="1">
                <a:solidFill>
                  <a:srgbClr val="C00000"/>
                </a:solidFill>
                <a:sym typeface="Wingdings" panose="05000000000000000000" pitchFamily="2" charset="2"/>
              </a:rPr>
              <a:t>database</a:t>
            </a:r>
            <a:r>
              <a:rPr lang="fr-FR" sz="1200" dirty="0">
                <a:solidFill>
                  <a:srgbClr val="C00000"/>
                </a:solidFill>
                <a:sym typeface="Wingdings" panose="05000000000000000000" pitchFamily="2" charset="2"/>
              </a:rPr>
              <a:t> </a:t>
            </a:r>
            <a:r>
              <a:rPr lang="fr-FR" sz="1200" dirty="0" err="1">
                <a:solidFill>
                  <a:srgbClr val="C00000"/>
                </a:solidFill>
                <a:sym typeface="Wingdings" panose="05000000000000000000" pitchFamily="2" charset="2"/>
              </a:rPr>
              <a:t>see</a:t>
            </a:r>
            <a:r>
              <a:rPr lang="fr-FR" sz="1200" dirty="0">
                <a:solidFill>
                  <a:srgbClr val="C00000"/>
                </a:solidFill>
                <a:sym typeface="Wingdings" panose="05000000000000000000" pitchFamily="2" charset="2"/>
              </a:rPr>
              <a:t> the </a:t>
            </a:r>
            <a:r>
              <a:rPr lang="fr-FR" sz="1200" dirty="0" err="1">
                <a:solidFill>
                  <a:srgbClr val="C00000"/>
                </a:solidFill>
                <a:sym typeface="Wingdings" panose="05000000000000000000" pitchFamily="2" charset="2"/>
              </a:rPr>
              <a:t>presentation</a:t>
            </a:r>
            <a:r>
              <a:rPr lang="fr-FR" sz="1200" dirty="0">
                <a:solidFill>
                  <a:srgbClr val="C00000"/>
                </a:solidFill>
                <a:sym typeface="Wingdings" panose="05000000000000000000" pitchFamily="2" charset="2"/>
              </a:rPr>
              <a:t> </a:t>
            </a:r>
            <a:r>
              <a:rPr lang="fr-FR" sz="1200" dirty="0" err="1">
                <a:solidFill>
                  <a:srgbClr val="C00000"/>
                </a:solidFill>
                <a:sym typeface="Wingdings" panose="05000000000000000000" pitchFamily="2" charset="2"/>
              </a:rPr>
              <a:t>from</a:t>
            </a:r>
            <a:r>
              <a:rPr lang="fr-FR" sz="1200" dirty="0">
                <a:solidFill>
                  <a:srgbClr val="C00000"/>
                </a:solidFill>
                <a:sym typeface="Wingdings" panose="05000000000000000000" pitchFamily="2" charset="2"/>
              </a:rPr>
              <a:t> </a:t>
            </a:r>
            <a:r>
              <a:rPr lang="fr-FR" sz="1200" dirty="0" err="1">
                <a:solidFill>
                  <a:srgbClr val="C00000"/>
                </a:solidFill>
                <a:sym typeface="Wingdings" panose="05000000000000000000" pitchFamily="2" charset="2"/>
              </a:rPr>
              <a:t>Nour</a:t>
            </a:r>
            <a:r>
              <a:rPr lang="fr-FR" sz="1200" dirty="0">
                <a:solidFill>
                  <a:srgbClr val="C00000"/>
                </a:solidFill>
                <a:sym typeface="Wingdings" panose="05000000000000000000" pitchFamily="2" charset="2"/>
              </a:rPr>
              <a:t> </a:t>
            </a:r>
            <a:r>
              <a:rPr lang="fr-FR" sz="1200" dirty="0" err="1">
                <a:solidFill>
                  <a:srgbClr val="C00000"/>
                </a:solidFill>
                <a:sym typeface="Wingdings" panose="05000000000000000000" pitchFamily="2" charset="2"/>
              </a:rPr>
              <a:t>Dahmen</a:t>
            </a:r>
            <a:r>
              <a:rPr lang="fr-FR" sz="1200" dirty="0">
                <a:solidFill>
                  <a:srgbClr val="C00000"/>
                </a:solidFill>
                <a:sym typeface="Wingdings" panose="05000000000000000000" pitchFamily="2" charset="2"/>
              </a:rPr>
              <a:t> on Thursday </a:t>
            </a:r>
            <a:r>
              <a:rPr lang="fr-FR" sz="1200" dirty="0" err="1">
                <a:solidFill>
                  <a:srgbClr val="C00000"/>
                </a:solidFill>
                <a:sym typeface="Wingdings" panose="05000000000000000000" pitchFamily="2" charset="2"/>
              </a:rPr>
              <a:t>morning</a:t>
            </a:r>
            <a:endParaRPr lang="fr-FR" sz="1200" dirty="0">
              <a:solidFill>
                <a:srgbClr val="C00000"/>
              </a:solidFill>
            </a:endParaRPr>
          </a:p>
        </p:txBody>
      </p:sp>
      <p:sp>
        <p:nvSpPr>
          <p:cNvPr id="14" name="Titre 1"/>
          <p:cNvSpPr txBox="1">
            <a:spLocks/>
          </p:cNvSpPr>
          <p:nvPr/>
        </p:nvSpPr>
        <p:spPr>
          <a:xfrm>
            <a:off x="155129" y="894"/>
            <a:ext cx="8788400" cy="465646"/>
          </a:xfrm>
          <a:prstGeom prst="rect">
            <a:avLst/>
          </a:prstGeom>
        </p:spPr>
        <p:txBody>
          <a:bodyPr anchor="ctr" anchorCtr="0"/>
          <a:lstStyle>
            <a:lvl1pPr algn="l" rtl="0" eaLnBrk="0" fontAlgn="base" hangingPunct="0">
              <a:spcBef>
                <a:spcPct val="0"/>
              </a:spcBef>
              <a:spcAft>
                <a:spcPct val="0"/>
              </a:spcAft>
              <a:defRPr sz="2400" b="1">
                <a:solidFill>
                  <a:srgbClr val="00509A"/>
                </a:solidFill>
                <a:latin typeface="+mj-lt"/>
                <a:ea typeface="+mj-ea"/>
                <a:cs typeface="ＭＳ Ｐゴシック" charset="0"/>
              </a:defRPr>
            </a:lvl1pPr>
            <a:lvl2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509A"/>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509A"/>
                </a:solidFill>
                <a:latin typeface="Arial" charset="0"/>
                <a:ea typeface="ＭＳ Ｐゴシック" charset="0"/>
                <a:cs typeface="Geneva" charset="0"/>
              </a:defRPr>
            </a:lvl6pPr>
            <a:lvl7pPr marL="914400" algn="l" rtl="0" fontAlgn="base">
              <a:spcBef>
                <a:spcPct val="0"/>
              </a:spcBef>
              <a:spcAft>
                <a:spcPct val="0"/>
              </a:spcAft>
              <a:defRPr sz="2400" b="1">
                <a:solidFill>
                  <a:srgbClr val="00509A"/>
                </a:solidFill>
                <a:latin typeface="Arial" charset="0"/>
                <a:ea typeface="ＭＳ Ｐゴシック" charset="0"/>
                <a:cs typeface="Geneva" charset="0"/>
              </a:defRPr>
            </a:lvl7pPr>
            <a:lvl8pPr marL="1371600" algn="l" rtl="0" fontAlgn="base">
              <a:spcBef>
                <a:spcPct val="0"/>
              </a:spcBef>
              <a:spcAft>
                <a:spcPct val="0"/>
              </a:spcAft>
              <a:defRPr sz="2400" b="1">
                <a:solidFill>
                  <a:srgbClr val="00509A"/>
                </a:solidFill>
                <a:latin typeface="Arial" charset="0"/>
                <a:ea typeface="ＭＳ Ｐゴシック" charset="0"/>
                <a:cs typeface="Geneva" charset="0"/>
              </a:defRPr>
            </a:lvl8pPr>
            <a:lvl9pPr marL="1828800" algn="l" rtl="0" fontAlgn="base">
              <a:spcBef>
                <a:spcPct val="0"/>
              </a:spcBef>
              <a:spcAft>
                <a:spcPct val="0"/>
              </a:spcAft>
              <a:defRPr sz="2400" b="1">
                <a:solidFill>
                  <a:srgbClr val="00509A"/>
                </a:solidFill>
                <a:latin typeface="Arial" charset="0"/>
                <a:ea typeface="ＭＳ Ｐゴシック" charset="0"/>
                <a:cs typeface="Geneva" charset="0"/>
              </a:defRPr>
            </a:lvl9pPr>
          </a:lstStyle>
          <a:p>
            <a:r>
              <a:rPr lang="fr-FR" sz="2000" kern="0" dirty="0"/>
              <a:t>New </a:t>
            </a:r>
            <a:r>
              <a:rPr lang="fr-FR" sz="2000" kern="0" dirty="0" err="1"/>
              <a:t>approach</a:t>
            </a:r>
            <a:r>
              <a:rPr lang="fr-FR" sz="2000" kern="0" dirty="0"/>
              <a:t> for GREEN-NG</a:t>
            </a:r>
          </a:p>
        </p:txBody>
      </p:sp>
      <p:sp>
        <p:nvSpPr>
          <p:cNvPr id="15" name="Espace réservé du numéro de diapositive 2"/>
          <p:cNvSpPr>
            <a:spLocks noGrp="1"/>
          </p:cNvSpPr>
          <p:nvPr>
            <p:ph type="sldNum" sz="quarter" idx="4294967295"/>
          </p:nvPr>
        </p:nvSpPr>
        <p:spPr>
          <a:xfrm>
            <a:off x="8532440" y="4721406"/>
            <a:ext cx="611560" cy="422084"/>
          </a:xfrm>
          <a:prstGeom prst="rect">
            <a:avLst/>
          </a:prstGeom>
        </p:spPr>
        <p:txBody>
          <a:bodyPr/>
          <a:lstStyle/>
          <a:p>
            <a:pPr>
              <a:defRPr/>
            </a:pPr>
            <a:fld id="{C3923923-6455-7744-B996-58EDD67D9E32}" type="slidenum">
              <a:rPr lang="fr-FR" smtClean="0"/>
              <a:pPr>
                <a:defRPr/>
              </a:pPr>
              <a:t>9</a:t>
            </a:fld>
            <a:endParaRPr lang="fr-FR" dirty="0"/>
          </a:p>
        </p:txBody>
      </p:sp>
    </p:spTree>
    <p:extLst>
      <p:ext uri="{BB962C8B-B14F-4D97-AF65-F5344CB8AC3E}">
        <p14:creationId xmlns:p14="http://schemas.microsoft.com/office/powerpoint/2010/main" val="3096686346"/>
      </p:ext>
    </p:extLst>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Geneva"/>
      </a:majorFont>
      <a:minorFont>
        <a:latin typeface="Arial"/>
        <a:ea typeface="ＭＳ Ｐゴシック"/>
        <a:cs typeface="Geneva"/>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Geneva"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3824</TotalTime>
  <Words>1356</Words>
  <Application>Microsoft Office PowerPoint</Application>
  <PresentationFormat>Affichage à l'écran (16:9)</PresentationFormat>
  <Paragraphs>209</Paragraphs>
  <Slides>16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ＭＳ Ｐゴシック</vt:lpstr>
      <vt:lpstr>Arial</vt:lpstr>
      <vt:lpstr>Calibri</vt:lpstr>
      <vt:lpstr>Cambria Math</vt:lpstr>
      <vt:lpstr>Geneva</vt:lpstr>
      <vt:lpstr>Times New Roman</vt:lpstr>
      <vt:lpstr>Wingdings</vt:lpstr>
      <vt:lpstr>Nouvelle présentation</vt:lpstr>
      <vt:lpstr>GREEN-NG,  new version of GREEN,  based on re-analysis databases    A. Sicard, N. Dahmen, A. Brunet</vt:lpstr>
      <vt:lpstr>Plan</vt:lpstr>
      <vt:lpstr>Objectives of the project</vt:lpstr>
      <vt:lpstr>Reminders of the GREEN model</vt:lpstr>
      <vt:lpstr>Reminders of the GREEN model</vt:lpstr>
      <vt:lpstr>Reminders of the GREEN model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Preliminary results</vt:lpstr>
      <vt:lpstr>Conclusion</vt:lpstr>
    </vt:vector>
  </TitlesOfParts>
  <Company>ONERA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Bernou</dc:creator>
  <cp:lastModifiedBy>Angélica SICARD</cp:lastModifiedBy>
  <cp:revision>326</cp:revision>
  <dcterms:created xsi:type="dcterms:W3CDTF">2020-09-14T08:12:08Z</dcterms:created>
  <dcterms:modified xsi:type="dcterms:W3CDTF">2025-05-19T19:43:40Z</dcterms:modified>
</cp:coreProperties>
</file>